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1"/>
  </p:notesMasterIdLst>
  <p:handoutMasterIdLst>
    <p:handoutMasterId r:id="rId22"/>
  </p:handoutMasterIdLst>
  <p:sldIdLst>
    <p:sldId id="256" r:id="rId2"/>
    <p:sldId id="257" r:id="rId3"/>
    <p:sldId id="261" r:id="rId4"/>
    <p:sldId id="260" r:id="rId5"/>
    <p:sldId id="272" r:id="rId6"/>
    <p:sldId id="273" r:id="rId7"/>
    <p:sldId id="263" r:id="rId8"/>
    <p:sldId id="269" r:id="rId9"/>
    <p:sldId id="274" r:id="rId10"/>
    <p:sldId id="279" r:id="rId11"/>
    <p:sldId id="277" r:id="rId12"/>
    <p:sldId id="276" r:id="rId13"/>
    <p:sldId id="278" r:id="rId14"/>
    <p:sldId id="266" r:id="rId15"/>
    <p:sldId id="275" r:id="rId16"/>
    <p:sldId id="267" r:id="rId17"/>
    <p:sldId id="262" r:id="rId18"/>
    <p:sldId id="271" r:id="rId19"/>
    <p:sldId id="26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3" d="100"/>
          <a:sy n="103" d="100"/>
        </p:scale>
        <p:origin x="-1568"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handoutMaster" Target="handoutMasters/handout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47EFB7E-C209-D14F-8A11-314049CFFD10}" type="datetimeFigureOut">
              <a:rPr lang="en-US" smtClean="0"/>
              <a:t>31/03/15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EBE75E3-EBAD-0144-AA86-18D505BCCCEE}" type="slidenum">
              <a:rPr lang="en-US" smtClean="0"/>
              <a:t>‹#›</a:t>
            </a:fld>
            <a:endParaRPr lang="en-US"/>
          </a:p>
        </p:txBody>
      </p:sp>
    </p:spTree>
    <p:extLst>
      <p:ext uri="{BB962C8B-B14F-4D97-AF65-F5344CB8AC3E}">
        <p14:creationId xmlns:p14="http://schemas.microsoft.com/office/powerpoint/2010/main" val="190316662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92BC1B-442D-514E-AF04-F0A660C5E4F9}" type="datetimeFigureOut">
              <a:rPr lang="en-US" smtClean="0"/>
              <a:t>31/03/15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028513-918C-1141-9CFE-5FF1BADE5BDA}" type="slidenum">
              <a:rPr lang="en-US" smtClean="0"/>
              <a:t>‹#›</a:t>
            </a:fld>
            <a:endParaRPr lang="en-US"/>
          </a:p>
        </p:txBody>
      </p:sp>
    </p:spTree>
    <p:extLst>
      <p:ext uri="{BB962C8B-B14F-4D97-AF65-F5344CB8AC3E}">
        <p14:creationId xmlns:p14="http://schemas.microsoft.com/office/powerpoint/2010/main" val="249869698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third</a:t>
            </a:r>
            <a:r>
              <a:rPr lang="en-US" baseline="0" dirty="0" smtClean="0"/>
              <a:t> quote is not necessarily the most insightful one could find about the LHC DAQ architectures, but one that I liked for the wording and which touches on the four most crucial innovations which are not innovations. In fact, it boils down to the unconventional use of conventional, already existing technologies</a:t>
            </a:r>
            <a:endParaRPr lang="en-US" dirty="0"/>
          </a:p>
        </p:txBody>
      </p:sp>
      <p:sp>
        <p:nvSpPr>
          <p:cNvPr id="4" name="Slide Number Placeholder 3"/>
          <p:cNvSpPr>
            <a:spLocks noGrp="1"/>
          </p:cNvSpPr>
          <p:nvPr>
            <p:ph type="sldNum" sz="quarter" idx="10"/>
          </p:nvPr>
        </p:nvSpPr>
        <p:spPr/>
        <p:txBody>
          <a:bodyPr/>
          <a:lstStyle/>
          <a:p>
            <a:fld id="{BE028513-918C-1141-9CFE-5FF1BADE5BDA}" type="slidenum">
              <a:rPr lang="en-US" smtClean="0"/>
              <a:t>3</a:t>
            </a:fld>
            <a:endParaRPr lang="en-US"/>
          </a:p>
        </p:txBody>
      </p:sp>
    </p:spTree>
    <p:extLst>
      <p:ext uri="{BB962C8B-B14F-4D97-AF65-F5344CB8AC3E}">
        <p14:creationId xmlns:p14="http://schemas.microsoft.com/office/powerpoint/2010/main" val="3480801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E028513-918C-1141-9CFE-5FF1BADE5BDA}" type="slidenum">
              <a:rPr lang="en-US" smtClean="0"/>
              <a:t>4</a:t>
            </a:fld>
            <a:endParaRPr lang="en-US"/>
          </a:p>
        </p:txBody>
      </p:sp>
    </p:spTree>
    <p:extLst>
      <p:ext uri="{BB962C8B-B14F-4D97-AF65-F5344CB8AC3E}">
        <p14:creationId xmlns:p14="http://schemas.microsoft.com/office/powerpoint/2010/main" val="6665239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telecommunications  (real</a:t>
            </a:r>
            <a:r>
              <a:rPr lang="en-US" baseline="0" dirty="0" smtClean="0"/>
              <a:t> time, bandwidth, switched networks)</a:t>
            </a:r>
            <a:endParaRPr lang="en-US" dirty="0" smtClean="0"/>
          </a:p>
          <a:p>
            <a:pPr lvl="1"/>
            <a:r>
              <a:rPr lang="en-US" dirty="0" smtClean="0"/>
              <a:t>commercial data mining (“event building”, high performance</a:t>
            </a:r>
            <a:r>
              <a:rPr lang="en-US" baseline="0" dirty="0" smtClean="0"/>
              <a:t> computing ‘a la’ HEP)</a:t>
            </a:r>
            <a:endParaRPr lang="en-US" dirty="0" smtClean="0"/>
          </a:p>
          <a:p>
            <a:pPr lvl="1"/>
            <a:r>
              <a:rPr lang="en-US" dirty="0" smtClean="0"/>
              <a:t>machine learning (sophisticated</a:t>
            </a:r>
            <a:r>
              <a:rPr lang="en-US" baseline="0" dirty="0" smtClean="0"/>
              <a:t> algorithms applied in ‘quasi real time’)</a:t>
            </a:r>
            <a:endParaRPr lang="en-US" dirty="0" smtClean="0"/>
          </a:p>
          <a:p>
            <a:endParaRPr lang="en-US" dirty="0"/>
          </a:p>
        </p:txBody>
      </p:sp>
      <p:sp>
        <p:nvSpPr>
          <p:cNvPr id="4" name="Slide Number Placeholder 3"/>
          <p:cNvSpPr>
            <a:spLocks noGrp="1"/>
          </p:cNvSpPr>
          <p:nvPr>
            <p:ph type="sldNum" sz="quarter" idx="10"/>
          </p:nvPr>
        </p:nvSpPr>
        <p:spPr/>
        <p:txBody>
          <a:bodyPr/>
          <a:lstStyle/>
          <a:p>
            <a:fld id="{BE028513-918C-1141-9CFE-5FF1BADE5BDA}" type="slidenum">
              <a:rPr lang="en-US" smtClean="0"/>
              <a:t>5</a:t>
            </a:fld>
            <a:endParaRPr lang="en-US"/>
          </a:p>
        </p:txBody>
      </p:sp>
    </p:spTree>
    <p:extLst>
      <p:ext uri="{BB962C8B-B14F-4D97-AF65-F5344CB8AC3E}">
        <p14:creationId xmlns:p14="http://schemas.microsoft.com/office/powerpoint/2010/main" val="21257534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Radiation hardness and radiation</a:t>
            </a:r>
            <a:r>
              <a:rPr lang="en-US" baseline="0" dirty="0" smtClean="0"/>
              <a:t> effects</a:t>
            </a:r>
            <a:endParaRPr lang="en-US" dirty="0"/>
          </a:p>
        </p:txBody>
      </p:sp>
      <p:sp>
        <p:nvSpPr>
          <p:cNvPr id="4" name="Slide Number Placeholder 3"/>
          <p:cNvSpPr>
            <a:spLocks noGrp="1"/>
          </p:cNvSpPr>
          <p:nvPr>
            <p:ph type="sldNum" sz="quarter" idx="10"/>
          </p:nvPr>
        </p:nvSpPr>
        <p:spPr/>
        <p:txBody>
          <a:bodyPr/>
          <a:lstStyle/>
          <a:p>
            <a:fld id="{BE028513-918C-1141-9CFE-5FF1BADE5BDA}" type="slidenum">
              <a:rPr lang="en-US" smtClean="0"/>
              <a:t>9</a:t>
            </a:fld>
            <a:endParaRPr lang="en-US"/>
          </a:p>
        </p:txBody>
      </p:sp>
    </p:spTree>
    <p:extLst>
      <p:ext uri="{BB962C8B-B14F-4D97-AF65-F5344CB8AC3E}">
        <p14:creationId xmlns:p14="http://schemas.microsoft.com/office/powerpoint/2010/main" val="4949130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High Level Trigger a strictly controlled process - mainly because of the limited availability of processing power…</a:t>
            </a:r>
          </a:p>
          <a:p>
            <a:r>
              <a:rPr lang="en-US" sz="1200" kern="1200" dirty="0" smtClean="0">
                <a:solidFill>
                  <a:schemeClr val="tx1"/>
                </a:solidFill>
                <a:latin typeface="+mn-lt"/>
                <a:ea typeface="+mn-ea"/>
                <a:cs typeface="+mn-cs"/>
              </a:rPr>
              <a:t>What if… </a:t>
            </a:r>
          </a:p>
          <a:p>
            <a:r>
              <a:rPr lang="en-US" sz="1200" kern="1200" dirty="0" smtClean="0">
                <a:solidFill>
                  <a:schemeClr val="tx1"/>
                </a:solidFill>
                <a:latin typeface="+mn-lt"/>
                <a:ea typeface="+mn-ea"/>
                <a:cs typeface="+mn-cs"/>
              </a:rPr>
              <a:t>not the processing power but the bandwidth became the relevant parameter</a:t>
            </a:r>
          </a:p>
          <a:p>
            <a:r>
              <a:rPr lang="en-US" sz="1200" kern="1200" dirty="0" smtClean="0">
                <a:solidFill>
                  <a:schemeClr val="tx1"/>
                </a:solidFill>
                <a:latin typeface="+mn-lt"/>
                <a:ea typeface="+mn-ea"/>
                <a:cs typeface="+mn-cs"/>
              </a:rPr>
              <a:t>HLT could be </a:t>
            </a:r>
            <a:r>
              <a:rPr lang="en-US" sz="1200" kern="1200" dirty="0" err="1" smtClean="0">
                <a:solidFill>
                  <a:schemeClr val="tx1"/>
                </a:solidFill>
                <a:latin typeface="+mn-lt"/>
                <a:ea typeface="+mn-ea"/>
                <a:cs typeface="+mn-cs"/>
              </a:rPr>
              <a:t>delocalised</a:t>
            </a:r>
            <a:r>
              <a:rPr lang="en-US" sz="1200" kern="1200" dirty="0" smtClean="0">
                <a:solidFill>
                  <a:schemeClr val="tx1"/>
                </a:solidFill>
                <a:latin typeface="+mn-lt"/>
                <a:ea typeface="+mn-ea"/>
                <a:cs typeface="+mn-cs"/>
              </a:rPr>
              <a:t> over large transnational networks of data </a:t>
            </a:r>
            <a:r>
              <a:rPr lang="en-US" sz="1200" kern="1200" dirty="0" err="1" smtClean="0">
                <a:solidFill>
                  <a:schemeClr val="tx1"/>
                </a:solidFill>
                <a:latin typeface="+mn-lt"/>
                <a:ea typeface="+mn-ea"/>
                <a:cs typeface="+mn-cs"/>
              </a:rPr>
              <a:t>centres</a:t>
            </a: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A group interested in a particular type of physics could run their own particular data selection by submitting a “search” to the experiment’s data acquisition system</a:t>
            </a:r>
          </a:p>
          <a:p>
            <a:r>
              <a:rPr lang="en-US" sz="1200" kern="1200" dirty="0" smtClean="0">
                <a:solidFill>
                  <a:schemeClr val="tx1"/>
                </a:solidFill>
                <a:latin typeface="+mn-lt"/>
                <a:ea typeface="+mn-ea"/>
                <a:cs typeface="+mn-cs"/>
              </a:rPr>
              <a:t>…limited to available bandwidth</a:t>
            </a:r>
          </a:p>
          <a:p>
            <a:endParaRPr lang="en-US" dirty="0"/>
          </a:p>
        </p:txBody>
      </p:sp>
      <p:sp>
        <p:nvSpPr>
          <p:cNvPr id="4" name="Slide Number Placeholder 3"/>
          <p:cNvSpPr>
            <a:spLocks noGrp="1"/>
          </p:cNvSpPr>
          <p:nvPr>
            <p:ph type="sldNum" sz="quarter" idx="10"/>
          </p:nvPr>
        </p:nvSpPr>
        <p:spPr/>
        <p:txBody>
          <a:bodyPr/>
          <a:lstStyle/>
          <a:p>
            <a:fld id="{BE028513-918C-1141-9CFE-5FF1BADE5BDA}" type="slidenum">
              <a:rPr lang="en-US" smtClean="0"/>
              <a:t>12</a:t>
            </a:fld>
            <a:endParaRPr lang="en-US"/>
          </a:p>
        </p:txBody>
      </p:sp>
    </p:spTree>
    <p:extLst>
      <p:ext uri="{BB962C8B-B14F-4D97-AF65-F5344CB8AC3E}">
        <p14:creationId xmlns:p14="http://schemas.microsoft.com/office/powerpoint/2010/main" val="3299187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51B2CF-CA1D-8242-867A-8A3AC982B39D}" type="datetime4">
              <a:rPr lang="en-US" smtClean="0"/>
              <a:t>March 31, 2015</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CHEP2015 - EM - DAQ needle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CA34FD-B7F3-C844-80E8-958AD7813100}" type="datetime4">
              <a:rPr lang="en-US" smtClean="0"/>
              <a:t>March 31, 2015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CHEP2015 - EM - DAQ needle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36DA6-6692-D549-96E0-ABB5C56AEEBF}" type="datetime4">
              <a:rPr lang="en-US" smtClean="0"/>
              <a:t>March 31, 2015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CHEP2015 - EM - DAQ needle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A0CB32-6AAA-F348-B2EC-8A8C398E5712}" type="datetime4">
              <a:rPr lang="en-US" smtClean="0"/>
              <a:t>March 31, 2015</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CHEP2015 - EM - DAQ needle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8033DE-9F4E-1547-AFA2-6E16F5104188}" type="datetime4">
              <a:rPr lang="en-US" smtClean="0"/>
              <a:t>March 31, 2015</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CHEP2015 - EM - DAQ needle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6EC143-B03C-A045-855B-E0C395547EF1}" type="datetime4">
              <a:rPr lang="en-US" smtClean="0"/>
              <a:t>March 31, 2015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CHEP2015 - EM - DAQ needle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1DC45E-2DE6-6641-A693-FE791527D70A}" type="datetime4">
              <a:rPr lang="en-US" smtClean="0"/>
              <a:t>March 31, 2015</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CHEP2015 - EM - DAQ needle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0"/>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130300"/>
            <a:ext cx="8226854" cy="4862727"/>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5B01C2-2D7A-C94E-B17C-507576A41812}" type="datetime4">
              <a:rPr lang="en-US" smtClean="0"/>
              <a:t>March 31, 2015</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CHEP2015 - EM - DAQ needle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xmlns:p14="http://schemas.microsoft.com/office/powerpoint/2010/mai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png"/><Relationship Id="rId3" Type="http://schemas.openxmlformats.org/officeDocument/2006/relationships/image" Target="../media/image22.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 Id="rId3" Type="http://schemas.openxmlformats.org/officeDocument/2006/relationships/image" Target="../media/image23.jp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1" Type="http://schemas.openxmlformats.org/officeDocument/2006/relationships/slideLayout" Target="../slideLayouts/slideLayout7.xml"/><Relationship Id="rId2" Type="http://schemas.openxmlformats.org/officeDocument/2006/relationships/hyperlink" Target="http://www.sciencedirect.com/science/article/pii/S1875389212018998"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image" Target="../media/image31.png"/><Relationship Id="rId6" Type="http://schemas.openxmlformats.org/officeDocument/2006/relationships/image" Target="../media/image32.png"/><Relationship Id="rId1" Type="http://schemas.openxmlformats.org/officeDocument/2006/relationships/slideLayout" Target="../slideLayouts/slideLayout10.xml"/><Relationship Id="rId2"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26.png"/><Relationship Id="rId5" Type="http://schemas.openxmlformats.org/officeDocument/2006/relationships/image" Target="../media/image25.png"/><Relationship Id="rId6" Type="http://schemas.openxmlformats.org/officeDocument/2006/relationships/image" Target="../media/image27.png"/><Relationship Id="rId7" Type="http://schemas.openxmlformats.org/officeDocument/2006/relationships/image" Target="../media/image35.png"/><Relationship Id="rId1" Type="http://schemas.openxmlformats.org/officeDocument/2006/relationships/slideLayout" Target="../slideLayouts/slideLayout7.xml"/><Relationship Id="rId2"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7.jpg"/><Relationship Id="rId4" Type="http://schemas.openxmlformats.org/officeDocument/2006/relationships/image" Target="../media/image38.jpg"/><Relationship Id="rId5" Type="http://schemas.openxmlformats.org/officeDocument/2006/relationships/image" Target="../media/image33.png"/><Relationship Id="rId6" Type="http://schemas.openxmlformats.org/officeDocument/2006/relationships/image" Target="../media/image34.png"/><Relationship Id="rId7" Type="http://schemas.openxmlformats.org/officeDocument/2006/relationships/image" Target="../media/image26.png"/><Relationship Id="rId8" Type="http://schemas.openxmlformats.org/officeDocument/2006/relationships/image" Target="../media/image25.png"/><Relationship Id="rId9" Type="http://schemas.openxmlformats.org/officeDocument/2006/relationships/image" Target="../media/image27.png"/><Relationship Id="rId10" Type="http://schemas.openxmlformats.org/officeDocument/2006/relationships/image" Target="../media/image35.png"/><Relationship Id="rId11" Type="http://schemas.openxmlformats.org/officeDocument/2006/relationships/image" Target="../media/image39.png"/><Relationship Id="rId1" Type="http://schemas.openxmlformats.org/officeDocument/2006/relationships/slideLayout" Target="../slideLayouts/slideLayout10.xml"/><Relationship Id="rId2" Type="http://schemas.openxmlformats.org/officeDocument/2006/relationships/image" Target="../media/image3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1.jpg"/><Relationship Id="rId4" Type="http://schemas.openxmlformats.org/officeDocument/2006/relationships/image" Target="../media/image42.jpeg"/><Relationship Id="rId5" Type="http://schemas.openxmlformats.org/officeDocument/2006/relationships/image" Target="../media/image43.jpeg"/><Relationship Id="rId6" Type="http://schemas.openxmlformats.org/officeDocument/2006/relationships/image" Target="../media/image44.png"/><Relationship Id="rId1" Type="http://schemas.openxmlformats.org/officeDocument/2006/relationships/slideLayout" Target="../slideLayouts/slideLayout7.xml"/><Relationship Id="rId2" Type="http://schemas.openxmlformats.org/officeDocument/2006/relationships/image" Target="../media/image40.jpg"/></Relationships>
</file>

<file path=ppt/slides/_rels/slide19.xml.rels><?xml version="1.0" encoding="UTF-8" standalone="yes"?>
<Relationships xmlns="http://schemas.openxmlformats.org/package/2006/relationships"><Relationship Id="rId3" Type="http://schemas.openxmlformats.org/officeDocument/2006/relationships/hyperlink" Target="http://inspirehep.net/author/profile/Okumura,%20Yasuyuki?recid=1286314&amp;ln=en" TargetMode="External"/><Relationship Id="rId4" Type="http://schemas.openxmlformats.org/officeDocument/2006/relationships/image" Target="../media/image46.png"/><Relationship Id="rId1" Type="http://schemas.openxmlformats.org/officeDocument/2006/relationships/slideLayout" Target="../slideLayouts/slideLayout7.xml"/><Relationship Id="rId2" Type="http://schemas.openxmlformats.org/officeDocument/2006/relationships/image" Target="../media/image4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jpeg"/><Relationship Id="rId7" Type="http://schemas.openxmlformats.org/officeDocument/2006/relationships/image" Target="../media/image10.jpg"/><Relationship Id="rId8" Type="http://schemas.openxmlformats.org/officeDocument/2006/relationships/image" Target="../media/image11.jpeg"/><Relationship Id="rId9" Type="http://schemas.openxmlformats.org/officeDocument/2006/relationships/image" Target="../media/image12.jpeg"/><Relationship Id="rId1" Type="http://schemas.openxmlformats.org/officeDocument/2006/relationships/slideLayout" Target="../slideLayouts/slideLayout10.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5" Type="http://schemas.openxmlformats.org/officeDocument/2006/relationships/image" Target="../media/image15.jpeg"/><Relationship Id="rId6" Type="http://schemas.openxmlformats.org/officeDocument/2006/relationships/image" Target="../media/image16.png"/><Relationship Id="rId7" Type="http://schemas.openxmlformats.org/officeDocument/2006/relationships/image" Target="../media/image8.png"/><Relationship Id="rId8" Type="http://schemas.openxmlformats.org/officeDocument/2006/relationships/image" Target="../media/image17.gif"/><Relationship Id="rId1" Type="http://schemas.openxmlformats.org/officeDocument/2006/relationships/slideLayout" Target="../slideLayouts/slideLayout10.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26336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 Data analytics</a:t>
            </a:r>
            <a:endParaRPr lang="en-US" dirty="0"/>
          </a:p>
        </p:txBody>
      </p:sp>
      <p:sp>
        <p:nvSpPr>
          <p:cNvPr id="3" name="Content Placeholder 2"/>
          <p:cNvSpPr>
            <a:spLocks noGrp="1"/>
          </p:cNvSpPr>
          <p:nvPr>
            <p:ph idx="1"/>
          </p:nvPr>
        </p:nvSpPr>
        <p:spPr>
          <a:xfrm>
            <a:off x="52649" y="1130300"/>
            <a:ext cx="9091351" cy="4862727"/>
          </a:xfrm>
        </p:spPr>
        <p:txBody>
          <a:bodyPr>
            <a:normAutofit/>
          </a:bodyPr>
          <a:lstStyle/>
          <a:p>
            <a:pPr marL="36576" indent="0">
              <a:buNone/>
            </a:pPr>
            <a:r>
              <a:rPr lang="en-US" sz="2000" dirty="0" smtClean="0"/>
              <a:t>Commercial applications analyze vast amounts of unstructured data</a:t>
            </a:r>
          </a:p>
          <a:p>
            <a:pPr lvl="1"/>
            <a:r>
              <a:rPr lang="en-US" sz="1800" dirty="0" smtClean="0">
                <a:solidFill>
                  <a:srgbClr val="FF0000"/>
                </a:solidFill>
              </a:rPr>
              <a:t>Bandwidth </a:t>
            </a:r>
            <a:r>
              <a:rPr lang="en-US" sz="1800" dirty="0" smtClean="0"/>
              <a:t>will soon surpass those of a typical DAQ</a:t>
            </a:r>
          </a:p>
          <a:p>
            <a:pPr lvl="1"/>
            <a:r>
              <a:rPr lang="en-US" sz="1800" dirty="0" smtClean="0"/>
              <a:t>Applications require </a:t>
            </a:r>
            <a:r>
              <a:rPr lang="en-US" sz="1800" dirty="0" smtClean="0">
                <a:solidFill>
                  <a:srgbClr val="FF0000"/>
                </a:solidFill>
              </a:rPr>
              <a:t>“quasi-real-time”</a:t>
            </a:r>
            <a:endParaRPr lang="en-US" sz="2000" dirty="0" smtClean="0">
              <a:solidFill>
                <a:srgbClr val="FF0000"/>
              </a:solidFill>
            </a:endParaRPr>
          </a:p>
          <a:p>
            <a:pPr marL="36576" indent="0">
              <a:buNone/>
            </a:pPr>
            <a:r>
              <a:rPr lang="en-US" sz="2000" dirty="0" smtClean="0"/>
              <a:t>Distributed search engines / “</a:t>
            </a:r>
            <a:r>
              <a:rPr lang="en-US" sz="2000" dirty="0" err="1" smtClean="0"/>
              <a:t>NoSQL</a:t>
            </a:r>
            <a:r>
              <a:rPr lang="en-US" sz="2000" dirty="0" smtClean="0"/>
              <a:t>” databases</a:t>
            </a:r>
          </a:p>
          <a:p>
            <a:pPr marL="36576" indent="0">
              <a:buNone/>
            </a:pPr>
            <a:r>
              <a:rPr lang="en-US" sz="2000" dirty="0" smtClean="0"/>
              <a:t>We start using them today…</a:t>
            </a:r>
          </a:p>
          <a:p>
            <a:pPr marL="36576" indent="0">
              <a:buNone/>
            </a:pPr>
            <a:endParaRPr lang="en-US" dirty="0"/>
          </a:p>
          <a:p>
            <a:endParaRPr lang="en-US" dirty="0"/>
          </a:p>
        </p:txBody>
      </p:sp>
      <p:sp>
        <p:nvSpPr>
          <p:cNvPr id="4" name="Date Placeholder 3"/>
          <p:cNvSpPr>
            <a:spLocks noGrp="1"/>
          </p:cNvSpPr>
          <p:nvPr>
            <p:ph type="dt" sz="half" idx="2"/>
          </p:nvPr>
        </p:nvSpPr>
        <p:spPr/>
        <p:txBody>
          <a:bodyPr/>
          <a:lstStyle/>
          <a:p>
            <a:fld id="{C48033DE-9F4E-1547-AFA2-6E16F5104188}" type="datetime4">
              <a:rPr lang="en-US" smtClean="0"/>
              <a:t>April 13, 2015</a:t>
            </a:fld>
            <a:endParaRPr lang="en-US" dirty="0"/>
          </a:p>
        </p:txBody>
      </p:sp>
      <p:sp>
        <p:nvSpPr>
          <p:cNvPr id="5" name="Footer Placeholder 4"/>
          <p:cNvSpPr>
            <a:spLocks noGrp="1"/>
          </p:cNvSpPr>
          <p:nvPr>
            <p:ph type="ftr" sz="quarter" idx="3"/>
          </p:nvPr>
        </p:nvSpPr>
        <p:spPr/>
        <p:txBody>
          <a:bodyPr/>
          <a:lstStyle/>
          <a:p>
            <a:r>
              <a:rPr lang="en-US" smtClean="0"/>
              <a:t>CHEP2015 - EM - DAQ needle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9" name="Picture 8" descr="Screen Shot 2015-04-13 at 10.07.3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113" y="3132416"/>
            <a:ext cx="4229046" cy="2860611"/>
          </a:xfrm>
          <a:prstGeom prst="rect">
            <a:avLst/>
          </a:prstGeom>
        </p:spPr>
      </p:pic>
      <p:sp>
        <p:nvSpPr>
          <p:cNvPr id="10" name="Rectangle 9"/>
          <p:cNvSpPr/>
          <p:nvPr/>
        </p:nvSpPr>
        <p:spPr>
          <a:xfrm>
            <a:off x="369900" y="5885305"/>
            <a:ext cx="4572000" cy="215444"/>
          </a:xfrm>
          <a:prstGeom prst="rect">
            <a:avLst/>
          </a:prstGeom>
        </p:spPr>
        <p:txBody>
          <a:bodyPr>
            <a:spAutoFit/>
          </a:bodyPr>
          <a:lstStyle/>
          <a:p>
            <a:r>
              <a:rPr lang="en-US" sz="800" dirty="0"/>
              <a:t>http://</a:t>
            </a:r>
            <a:r>
              <a:rPr lang="en-US" sz="800" dirty="0" err="1"/>
              <a:t>openstack</a:t>
            </a:r>
            <a:r>
              <a:rPr lang="en-US" sz="800" dirty="0"/>
              <a:t>-in-</a:t>
            </a:r>
            <a:r>
              <a:rPr lang="en-US" sz="800" dirty="0" err="1"/>
              <a:t>production.blogspot.jp</a:t>
            </a:r>
            <a:r>
              <a:rPr lang="en-US" sz="800" dirty="0"/>
              <a:t>/2013/10/log-handling-and-dashboards-in-</a:t>
            </a:r>
            <a:r>
              <a:rPr lang="en-US" sz="800" dirty="0" err="1"/>
              <a:t>cern.html</a:t>
            </a:r>
            <a:endParaRPr lang="en-US" sz="800" dirty="0"/>
          </a:p>
        </p:txBody>
      </p:sp>
      <p:pic>
        <p:nvPicPr>
          <p:cNvPr id="11" name="Content Placeholder 6" descr="ESDAQ.key.pdf"/>
          <p:cNvPicPr>
            <a:picLocks noChangeAspect="1"/>
          </p:cNvPicPr>
          <p:nvPr/>
        </p:nvPicPr>
        <p:blipFill rotWithShape="1">
          <a:blip r:embed="rId3">
            <a:extLst>
              <a:ext uri="{28A0092B-C50C-407E-A947-70E740481C1C}">
                <a14:useLocalDpi xmlns:a14="http://schemas.microsoft.com/office/drawing/2010/main" val="0"/>
              </a:ext>
            </a:extLst>
          </a:blip>
          <a:srcRect l="1859" b="10327"/>
          <a:stretch/>
        </p:blipFill>
        <p:spPr bwMode="auto">
          <a:xfrm>
            <a:off x="4512660" y="3012649"/>
            <a:ext cx="4421733" cy="287265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rot="16200000">
            <a:off x="-1257652" y="4384129"/>
            <a:ext cx="2989934" cy="369332"/>
          </a:xfrm>
          <a:prstGeom prst="rect">
            <a:avLst/>
          </a:prstGeom>
          <a:noFill/>
        </p:spPr>
        <p:txBody>
          <a:bodyPr wrap="none" rtlCol="0">
            <a:spAutoFit/>
          </a:bodyPr>
          <a:lstStyle/>
          <a:p>
            <a:r>
              <a:rPr lang="en-US" dirty="0" err="1" smtClean="0"/>
              <a:t>Cern</a:t>
            </a:r>
            <a:r>
              <a:rPr lang="en-US" dirty="0" smtClean="0"/>
              <a:t>-IT cloud infrastructure</a:t>
            </a:r>
            <a:endParaRPr lang="en-US" dirty="0"/>
          </a:p>
        </p:txBody>
      </p:sp>
      <p:sp>
        <p:nvSpPr>
          <p:cNvPr id="13" name="TextBox 12"/>
          <p:cNvSpPr txBox="1"/>
          <p:nvPr/>
        </p:nvSpPr>
        <p:spPr>
          <a:xfrm rot="16200000">
            <a:off x="7847896" y="4313394"/>
            <a:ext cx="2173003" cy="369332"/>
          </a:xfrm>
          <a:prstGeom prst="rect">
            <a:avLst/>
          </a:prstGeom>
          <a:noFill/>
        </p:spPr>
        <p:txBody>
          <a:bodyPr wrap="none" rtlCol="0">
            <a:spAutoFit/>
          </a:bodyPr>
          <a:lstStyle/>
          <a:p>
            <a:r>
              <a:rPr lang="en-US" dirty="0" smtClean="0"/>
              <a:t>CMS F3 monitoring</a:t>
            </a:r>
            <a:endParaRPr lang="en-US" dirty="0"/>
          </a:p>
        </p:txBody>
      </p:sp>
      <p:sp>
        <p:nvSpPr>
          <p:cNvPr id="14" name="Rectangle 13"/>
          <p:cNvSpPr/>
          <p:nvPr/>
        </p:nvSpPr>
        <p:spPr>
          <a:xfrm>
            <a:off x="5375738" y="5885305"/>
            <a:ext cx="2428951" cy="215444"/>
          </a:xfrm>
          <a:prstGeom prst="rect">
            <a:avLst/>
          </a:prstGeom>
        </p:spPr>
        <p:txBody>
          <a:bodyPr wrap="square">
            <a:spAutoFit/>
          </a:bodyPr>
          <a:lstStyle/>
          <a:p>
            <a:r>
              <a:rPr lang="en-US" sz="800" dirty="0" smtClean="0"/>
              <a:t>See </a:t>
            </a:r>
            <a:r>
              <a:rPr lang="en-US" sz="800" dirty="0" err="1" smtClean="0"/>
              <a:t>S.Morovic</a:t>
            </a:r>
            <a:r>
              <a:rPr lang="en-US" sz="800" dirty="0" smtClean="0"/>
              <a:t> talk later in this session</a:t>
            </a:r>
            <a:endParaRPr lang="en-US" sz="800" dirty="0"/>
          </a:p>
        </p:txBody>
      </p:sp>
    </p:spTree>
    <p:extLst>
      <p:ext uri="{BB962C8B-B14F-4D97-AF65-F5344CB8AC3E}">
        <p14:creationId xmlns:p14="http://schemas.microsoft.com/office/powerpoint/2010/main" val="13712874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 Data analytics</a:t>
            </a:r>
            <a:endParaRPr lang="en-US" dirty="0"/>
          </a:p>
        </p:txBody>
      </p:sp>
      <p:sp>
        <p:nvSpPr>
          <p:cNvPr id="3" name="Content Placeholder 2"/>
          <p:cNvSpPr>
            <a:spLocks noGrp="1"/>
          </p:cNvSpPr>
          <p:nvPr>
            <p:ph idx="1"/>
          </p:nvPr>
        </p:nvSpPr>
        <p:spPr/>
        <p:txBody>
          <a:bodyPr>
            <a:normAutofit fontScale="92500"/>
          </a:bodyPr>
          <a:lstStyle/>
          <a:p>
            <a:pPr marL="36576" indent="0">
              <a:buNone/>
            </a:pPr>
            <a:r>
              <a:rPr lang="en-US" dirty="0" smtClean="0"/>
              <a:t>But distributed </a:t>
            </a:r>
            <a:r>
              <a:rPr lang="en-US" dirty="0"/>
              <a:t>search engines </a:t>
            </a:r>
            <a:r>
              <a:rPr lang="en-US" dirty="0" smtClean="0"/>
              <a:t>are not limited to monitoring </a:t>
            </a:r>
          </a:p>
          <a:p>
            <a:pPr marL="36576" indent="0">
              <a:buNone/>
            </a:pPr>
            <a:r>
              <a:rPr lang="en-US" dirty="0" smtClean="0"/>
              <a:t>The principle can be applied to e.g.:</a:t>
            </a:r>
            <a:endParaRPr lang="en-US" dirty="0"/>
          </a:p>
          <a:p>
            <a:r>
              <a:rPr lang="en-US" dirty="0"/>
              <a:t>search the </a:t>
            </a:r>
            <a:r>
              <a:rPr lang="en-US" dirty="0">
                <a:solidFill>
                  <a:srgbClr val="FF0000"/>
                </a:solidFill>
              </a:rPr>
              <a:t>data we want in the detector </a:t>
            </a:r>
            <a:r>
              <a:rPr lang="en-US" dirty="0"/>
              <a:t>(as opposed to “partial event building” of old)</a:t>
            </a:r>
          </a:p>
          <a:p>
            <a:r>
              <a:rPr lang="en-US" dirty="0"/>
              <a:t>b</a:t>
            </a:r>
            <a:r>
              <a:rPr lang="en-US" dirty="0" smtClean="0"/>
              <a:t>uild online “event directories”</a:t>
            </a:r>
          </a:p>
          <a:p>
            <a:r>
              <a:rPr lang="en-US" dirty="0" smtClean="0"/>
              <a:t>execute </a:t>
            </a:r>
            <a:r>
              <a:rPr lang="en-US" dirty="0" smtClean="0">
                <a:solidFill>
                  <a:srgbClr val="FF0000"/>
                </a:solidFill>
              </a:rPr>
              <a:t>complex algorithms </a:t>
            </a:r>
            <a:r>
              <a:rPr lang="en-US" dirty="0"/>
              <a:t>comparable to </a:t>
            </a:r>
            <a:r>
              <a:rPr lang="en-US" dirty="0" smtClean="0"/>
              <a:t>our high-level pattern </a:t>
            </a:r>
            <a:r>
              <a:rPr lang="en-US" dirty="0"/>
              <a:t>recognition </a:t>
            </a:r>
            <a:r>
              <a:rPr lang="en-US" dirty="0" smtClean="0"/>
              <a:t>(e.g. clustering)</a:t>
            </a:r>
            <a:endParaRPr lang="en-US" dirty="0"/>
          </a:p>
          <a:p>
            <a:pPr marL="36576" indent="0">
              <a:buNone/>
            </a:pPr>
            <a:r>
              <a:rPr lang="en-US" dirty="0" smtClean="0"/>
              <a:t>What if we could </a:t>
            </a:r>
            <a:r>
              <a:rPr lang="en-US" dirty="0" smtClean="0">
                <a:solidFill>
                  <a:srgbClr val="FF0000"/>
                </a:solidFill>
              </a:rPr>
              <a:t>embed a distributed search engine in our detector front-end </a:t>
            </a:r>
            <a:r>
              <a:rPr lang="en-US" dirty="0" smtClean="0"/>
              <a:t>(…or nearby) ? </a:t>
            </a:r>
            <a:endParaRPr lang="en-US" dirty="0"/>
          </a:p>
          <a:p>
            <a:endParaRPr lang="en-US" dirty="0"/>
          </a:p>
        </p:txBody>
      </p:sp>
      <p:sp>
        <p:nvSpPr>
          <p:cNvPr id="4" name="Date Placeholder 3"/>
          <p:cNvSpPr>
            <a:spLocks noGrp="1"/>
          </p:cNvSpPr>
          <p:nvPr>
            <p:ph type="dt" sz="half" idx="2"/>
          </p:nvPr>
        </p:nvSpPr>
        <p:spPr/>
        <p:txBody>
          <a:bodyPr/>
          <a:lstStyle/>
          <a:p>
            <a:fld id="{C48033DE-9F4E-1547-AFA2-6E16F5104188}" type="datetime4">
              <a:rPr lang="en-US" smtClean="0"/>
              <a:t>April 12, 2015</a:t>
            </a:fld>
            <a:endParaRPr lang="en-US" dirty="0"/>
          </a:p>
        </p:txBody>
      </p:sp>
      <p:sp>
        <p:nvSpPr>
          <p:cNvPr id="5" name="Footer Placeholder 4"/>
          <p:cNvSpPr>
            <a:spLocks noGrp="1"/>
          </p:cNvSpPr>
          <p:nvPr>
            <p:ph type="ftr" sz="quarter" idx="3"/>
          </p:nvPr>
        </p:nvSpPr>
        <p:spPr/>
        <p:txBody>
          <a:bodyPr/>
          <a:lstStyle/>
          <a:p>
            <a:r>
              <a:rPr lang="en-US" smtClean="0"/>
              <a:t>CHEP2015 - EM - DAQ needle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spTree>
    <p:extLst>
      <p:ext uri="{BB962C8B-B14F-4D97-AF65-F5344CB8AC3E}">
        <p14:creationId xmlns:p14="http://schemas.microsoft.com/office/powerpoint/2010/main" val="326573246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195372"/>
            <a:ext cx="9144000" cy="2291180"/>
          </a:xfrm>
          <a:prstGeom prst="rect">
            <a:avLst/>
          </a:prstGeom>
          <a:gradFill flip="none" rotWithShape="1">
            <a:gsLst>
              <a:gs pos="0">
                <a:srgbClr val="FFFFFF"/>
              </a:gs>
              <a:gs pos="100000">
                <a:srgbClr val="000000"/>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2"/>
          </p:nvPr>
        </p:nvSpPr>
        <p:spPr/>
        <p:txBody>
          <a:bodyPr/>
          <a:lstStyle/>
          <a:p>
            <a:fld id="{9951B2CF-CA1D-8242-867A-8A3AC982B39D}" type="datetime4">
              <a:rPr lang="en-US" smtClean="0"/>
              <a:t>April 12, 2015</a:t>
            </a:fld>
            <a:endParaRPr lang="en-US" dirty="0"/>
          </a:p>
        </p:txBody>
      </p:sp>
      <p:sp>
        <p:nvSpPr>
          <p:cNvPr id="3" name="Footer Placeholder 2"/>
          <p:cNvSpPr>
            <a:spLocks noGrp="1"/>
          </p:cNvSpPr>
          <p:nvPr>
            <p:ph type="ftr" sz="quarter" idx="3"/>
          </p:nvPr>
        </p:nvSpPr>
        <p:spPr/>
        <p:txBody>
          <a:bodyPr/>
          <a:lstStyle/>
          <a:p>
            <a:r>
              <a:rPr lang="en-US" smtClean="0"/>
              <a:t>CHEP2015 - EM - DAQ needle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12</a:t>
            </a:fld>
            <a:endParaRPr lang="en-US" dirty="0"/>
          </a:p>
        </p:txBody>
      </p:sp>
      <p:pic>
        <p:nvPicPr>
          <p:cNvPr id="6" name="Picture 5" descr="distributedSEschema.001.jpg"/>
          <p:cNvPicPr>
            <a:picLocks noChangeAspect="1"/>
          </p:cNvPicPr>
          <p:nvPr/>
        </p:nvPicPr>
        <p:blipFill>
          <a:blip r:embed="rId3">
            <a:alphaModFix amt="92000"/>
            <a:extLst>
              <a:ext uri="{28A0092B-C50C-407E-A947-70E740481C1C}">
                <a14:useLocalDpi xmlns:a14="http://schemas.microsoft.com/office/drawing/2010/main" val="0"/>
              </a:ext>
            </a:extLst>
          </a:blip>
          <a:stretch>
            <a:fillRect/>
          </a:stretch>
        </p:blipFill>
        <p:spPr>
          <a:xfrm>
            <a:off x="488451" y="53284"/>
            <a:ext cx="8019457" cy="6014593"/>
          </a:xfrm>
          <a:prstGeom prst="rect">
            <a:avLst/>
          </a:prstGeom>
        </p:spPr>
      </p:pic>
      <p:sp>
        <p:nvSpPr>
          <p:cNvPr id="9" name="Rectangle 8"/>
          <p:cNvSpPr>
            <a:spLocks/>
          </p:cNvSpPr>
          <p:nvPr/>
        </p:nvSpPr>
        <p:spPr bwMode="auto">
          <a:xfrm>
            <a:off x="5870277" y="3099310"/>
            <a:ext cx="3337978" cy="932457"/>
          </a:xfrm>
          <a:prstGeom prst="rect">
            <a:avLst/>
          </a:prstGeom>
          <a:solidFill>
            <a:srgbClr val="0C377B"/>
          </a:solidFill>
          <a:ln w="12700" cap="flat">
            <a:noFill/>
            <a:miter lim="800000"/>
            <a:headEnd type="none" w="med" len="med"/>
            <a:tailEnd type="none" w="med" len="med"/>
          </a:ln>
          <a:effectLst>
            <a:outerShdw blurRad="177800" algn="ctr" rotWithShape="0">
              <a:srgbClr val="010101">
                <a:alpha val="74998"/>
              </a:srgbClr>
            </a:outerShdw>
          </a:effectLst>
        </p:spPr>
        <p:txBody>
          <a:bodyPr lIns="0" tIns="0" rIns="41275" bIns="0"/>
          <a:lstStyle/>
          <a:p>
            <a:pPr marL="41275">
              <a:defRPr/>
            </a:pPr>
            <a:r>
              <a:rPr lang="en-US" sz="1200" dirty="0">
                <a:solidFill>
                  <a:srgbClr val="FFF3F0"/>
                </a:solidFill>
                <a:latin typeface="Helvetica" charset="0"/>
                <a:ea typeface="Helvetica" charset="0"/>
                <a:cs typeface="Helvetica" charset="0"/>
                <a:sym typeface="Helvetica" charset="0"/>
              </a:rPr>
              <a:t>All </a:t>
            </a:r>
            <a:r>
              <a:rPr lang="en-US" sz="1200" dirty="0" smtClean="0">
                <a:solidFill>
                  <a:srgbClr val="FFF3F0"/>
                </a:solidFill>
                <a:latin typeface="Helvetica" charset="0"/>
                <a:ea typeface="Helvetica" charset="0"/>
                <a:cs typeface="Helvetica" charset="0"/>
                <a:sym typeface="Helvetica" charset="0"/>
              </a:rPr>
              <a:t>DATA-</a:t>
            </a:r>
            <a:r>
              <a:rPr lang="en-US" sz="1200" dirty="0">
                <a:solidFill>
                  <a:srgbClr val="FFF3F0"/>
                </a:solidFill>
                <a:latin typeface="Helvetica" charset="0"/>
                <a:ea typeface="Helvetica" charset="0"/>
                <a:cs typeface="Helvetica" charset="0"/>
                <a:sym typeface="Helvetica" charset="0"/>
              </a:rPr>
              <a:t>DRIVEN tasks</a:t>
            </a:r>
            <a:r>
              <a:rPr lang="en-US" sz="1200" dirty="0">
                <a:solidFill>
                  <a:srgbClr val="FFFFFF"/>
                </a:solidFill>
                <a:latin typeface="Helvetica" charset="0"/>
                <a:ea typeface="Helvetica" charset="0"/>
                <a:cs typeface="Helvetica" charset="0"/>
                <a:sym typeface="Helvetica" charset="0"/>
              </a:rPr>
              <a:t> </a:t>
            </a:r>
            <a:r>
              <a:rPr lang="en-US" sz="1200" dirty="0" smtClean="0">
                <a:solidFill>
                  <a:srgbClr val="FFF3F0"/>
                </a:solidFill>
                <a:latin typeface="Helvetica" charset="0"/>
                <a:ea typeface="Helvetica" charset="0"/>
                <a:cs typeface="Helvetica" charset="0"/>
                <a:sym typeface="Helvetica" charset="0"/>
              </a:rPr>
              <a:t>based </a:t>
            </a:r>
            <a:r>
              <a:rPr lang="en-US" sz="1200" dirty="0">
                <a:solidFill>
                  <a:srgbClr val="FFF3F0"/>
                </a:solidFill>
                <a:latin typeface="Helvetica" charset="0"/>
                <a:ea typeface="Helvetica" charset="0"/>
                <a:cs typeface="Helvetica" charset="0"/>
                <a:sym typeface="Helvetica" charset="0"/>
              </a:rPr>
              <a:t>on Internet hardware and software services.</a:t>
            </a:r>
          </a:p>
          <a:p>
            <a:pPr marL="41275">
              <a:defRPr/>
            </a:pPr>
            <a:r>
              <a:rPr lang="en-US" sz="1200" dirty="0">
                <a:solidFill>
                  <a:srgbClr val="FFF3F0"/>
                </a:solidFill>
                <a:latin typeface="Helvetica" charset="0"/>
                <a:ea typeface="Helvetica" charset="0"/>
                <a:cs typeface="Helvetica" charset="0"/>
                <a:sym typeface="Helvetica" charset="0"/>
              </a:rPr>
              <a:t>The required performances are anticipated by the data processing and data communication trends</a:t>
            </a:r>
          </a:p>
        </p:txBody>
      </p:sp>
    </p:spTree>
    <p:extLst>
      <p:ext uri="{BB962C8B-B14F-4D97-AF65-F5344CB8AC3E}">
        <p14:creationId xmlns:p14="http://schemas.microsoft.com/office/powerpoint/2010/main" val="219207703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 More Exotic Stuff</a:t>
            </a:r>
            <a:endParaRPr lang="en-US" dirty="0"/>
          </a:p>
        </p:txBody>
      </p:sp>
      <p:sp>
        <p:nvSpPr>
          <p:cNvPr id="3" name="Content Placeholder 2"/>
          <p:cNvSpPr>
            <a:spLocks noGrp="1"/>
          </p:cNvSpPr>
          <p:nvPr>
            <p:ph idx="1"/>
          </p:nvPr>
        </p:nvSpPr>
        <p:spPr>
          <a:xfrm>
            <a:off x="111969" y="1130300"/>
            <a:ext cx="6792653" cy="4862727"/>
          </a:xfrm>
        </p:spPr>
        <p:txBody>
          <a:bodyPr>
            <a:normAutofit fontScale="70000" lnSpcReduction="20000"/>
          </a:bodyPr>
          <a:lstStyle/>
          <a:p>
            <a:r>
              <a:rPr lang="en-US" sz="2800" dirty="0" smtClean="0"/>
              <a:t>“Artificial retina” for 40 MHz </a:t>
            </a:r>
            <a:r>
              <a:rPr lang="en-US" sz="2800" dirty="0"/>
              <a:t>tracking </a:t>
            </a:r>
            <a:endParaRPr lang="en-US" sz="2800" dirty="0" smtClean="0"/>
          </a:p>
          <a:p>
            <a:pPr marL="36576" indent="0">
              <a:buNone/>
            </a:pPr>
            <a:r>
              <a:rPr lang="en-US" sz="1600" dirty="0" smtClean="0"/>
              <a:t>	(</a:t>
            </a:r>
            <a:r>
              <a:rPr lang="en-US" sz="1600" dirty="0"/>
              <a:t>https://</a:t>
            </a:r>
            <a:r>
              <a:rPr lang="en-US" sz="1600" dirty="0" err="1"/>
              <a:t>www.sciencedirect.com</a:t>
            </a:r>
            <a:r>
              <a:rPr lang="en-US" sz="1600" dirty="0"/>
              <a:t>/science/</a:t>
            </a:r>
            <a:r>
              <a:rPr lang="en-US" sz="1600" dirty="0" smtClean="0"/>
              <a:t>article</a:t>
            </a:r>
            <a:r>
              <a:rPr lang="en-US" sz="1600" dirty="0"/>
              <a:t>/</a:t>
            </a:r>
            <a:r>
              <a:rPr lang="en-US" sz="1600" dirty="0" err="1"/>
              <a:t>pii</a:t>
            </a:r>
            <a:r>
              <a:rPr lang="en-US" sz="1600" dirty="0"/>
              <a:t>/</a:t>
            </a:r>
            <a:r>
              <a:rPr lang="en-US" sz="1600" dirty="0" smtClean="0"/>
              <a:t>S0168900200006768)</a:t>
            </a:r>
          </a:p>
          <a:p>
            <a:endParaRPr lang="en-US" sz="2800" dirty="0" smtClean="0"/>
          </a:p>
          <a:p>
            <a:r>
              <a:rPr lang="en-US" sz="2800" dirty="0" smtClean="0"/>
              <a:t>Wireless </a:t>
            </a:r>
            <a:r>
              <a:rPr lang="en-US" sz="2800" dirty="0"/>
              <a:t>readout </a:t>
            </a:r>
            <a:endParaRPr lang="en-US" sz="2800" dirty="0" smtClean="0"/>
          </a:p>
          <a:p>
            <a:pPr marL="36576" indent="0">
              <a:buNone/>
            </a:pPr>
            <a:r>
              <a:rPr lang="en-US" sz="2800" dirty="0" smtClean="0"/>
              <a:t>	</a:t>
            </a:r>
            <a:r>
              <a:rPr lang="en-US" sz="2300" dirty="0" smtClean="0"/>
              <a:t>(</a:t>
            </a:r>
            <a:r>
              <a:rPr lang="en-US" sz="2300" dirty="0"/>
              <a:t>2014 JINST 9 </a:t>
            </a:r>
            <a:r>
              <a:rPr lang="en-US" sz="2300" dirty="0" smtClean="0"/>
              <a:t>C11002) </a:t>
            </a:r>
            <a:endParaRPr lang="en-US" sz="2000" dirty="0" smtClean="0"/>
          </a:p>
          <a:p>
            <a:endParaRPr lang="en-US" sz="2800" dirty="0" smtClean="0"/>
          </a:p>
          <a:p>
            <a:endParaRPr lang="en-US" sz="2800" dirty="0" smtClean="0"/>
          </a:p>
          <a:p>
            <a:r>
              <a:rPr lang="en-US" sz="2800" dirty="0" smtClean="0"/>
              <a:t>Low-power conventional Multi-Gigabit links </a:t>
            </a:r>
          </a:p>
          <a:p>
            <a:pPr marL="36576" indent="0">
              <a:buNone/>
            </a:pPr>
            <a:r>
              <a:rPr lang="en-US" sz="2800" dirty="0"/>
              <a:t>	</a:t>
            </a:r>
            <a:r>
              <a:rPr lang="en-US" sz="2300" dirty="0" smtClean="0"/>
              <a:t>(2014 </a:t>
            </a:r>
            <a:r>
              <a:rPr lang="en-US" sz="2300" dirty="0"/>
              <a:t>JINST 9 </a:t>
            </a:r>
            <a:r>
              <a:rPr lang="en-US" sz="2300" dirty="0" smtClean="0"/>
              <a:t>C12011) </a:t>
            </a:r>
            <a:endParaRPr lang="en-US" sz="2000" dirty="0" smtClean="0"/>
          </a:p>
          <a:p>
            <a:endParaRPr lang="en-US" sz="2800" dirty="0" smtClean="0"/>
          </a:p>
          <a:p>
            <a:r>
              <a:rPr lang="en-US" sz="2800" dirty="0" smtClean="0"/>
              <a:t>Free-space optical links</a:t>
            </a:r>
          </a:p>
          <a:p>
            <a:pPr marL="36576" indent="0">
              <a:buNone/>
            </a:pPr>
            <a:r>
              <a:rPr lang="en-US" sz="2000" dirty="0"/>
              <a:t>	</a:t>
            </a:r>
            <a:r>
              <a:rPr lang="en-US" sz="1600" dirty="0" smtClean="0"/>
              <a:t>(</a:t>
            </a:r>
            <a:r>
              <a:rPr lang="en-US" sz="1600" dirty="0">
                <a:hlinkClick r:id="rId2"/>
              </a:rPr>
              <a:t>http://</a:t>
            </a:r>
            <a:r>
              <a:rPr lang="en-US" sz="1600" dirty="0" err="1">
                <a:hlinkClick r:id="rId2"/>
              </a:rPr>
              <a:t>www.sciencedirect.com</a:t>
            </a:r>
            <a:r>
              <a:rPr lang="en-US" sz="1600" dirty="0">
                <a:hlinkClick r:id="rId2"/>
              </a:rPr>
              <a:t>/science/article/</a:t>
            </a:r>
            <a:r>
              <a:rPr lang="en-US" sz="1600" dirty="0" err="1" smtClean="0">
                <a:hlinkClick r:id="rId2"/>
              </a:rPr>
              <a:t>pii</a:t>
            </a:r>
            <a:r>
              <a:rPr lang="en-US" sz="1600" dirty="0">
                <a:hlinkClick r:id="rId2"/>
              </a:rPr>
              <a:t>/</a:t>
            </a:r>
            <a:r>
              <a:rPr lang="en-US" sz="1600" dirty="0" smtClean="0">
                <a:hlinkClick r:id="rId2"/>
              </a:rPr>
              <a:t>S1875389212018998</a:t>
            </a:r>
            <a:r>
              <a:rPr lang="en-US" sz="1600" dirty="0" smtClean="0"/>
              <a:t>)</a:t>
            </a:r>
            <a:endParaRPr lang="en-US" sz="1600" dirty="0"/>
          </a:p>
          <a:p>
            <a:pPr marL="36576" indent="0">
              <a:buNone/>
            </a:pPr>
            <a:endParaRPr lang="en-US" sz="2000" dirty="0" smtClean="0"/>
          </a:p>
          <a:p>
            <a:r>
              <a:rPr lang="en-US" sz="2800" dirty="0" smtClean="0"/>
              <a:t>Wireless </a:t>
            </a:r>
            <a:r>
              <a:rPr lang="en-US" sz="2800" dirty="0"/>
              <a:t>powering </a:t>
            </a:r>
            <a:r>
              <a:rPr lang="en-US" sz="2800" dirty="0" smtClean="0"/>
              <a:t>and readout </a:t>
            </a:r>
          </a:p>
          <a:p>
            <a:pPr marL="36576" indent="0">
              <a:buNone/>
            </a:pPr>
            <a:r>
              <a:rPr lang="en-US" sz="2600" dirty="0" smtClean="0"/>
              <a:t>	(arXiv</a:t>
            </a:r>
            <a:r>
              <a:rPr lang="en-US" sz="2600" dirty="0"/>
              <a:t>:</a:t>
            </a:r>
            <a:r>
              <a:rPr lang="en-US" sz="2600" dirty="0" smtClean="0"/>
              <a:t>1310.1098v1)</a:t>
            </a:r>
          </a:p>
          <a:p>
            <a:pPr marL="36576" indent="0">
              <a:buNone/>
            </a:pPr>
            <a:endParaRPr lang="en-US" sz="2600" dirty="0"/>
          </a:p>
          <a:p>
            <a:pPr marL="36576" indent="0">
              <a:buNone/>
            </a:pPr>
            <a:r>
              <a:rPr lang="en-US" sz="2800" dirty="0" smtClean="0"/>
              <a:t>…just to name a few</a:t>
            </a:r>
            <a:endParaRPr lang="en-US" sz="2800" dirty="0"/>
          </a:p>
        </p:txBody>
      </p:sp>
      <p:sp>
        <p:nvSpPr>
          <p:cNvPr id="4" name="Date Placeholder 3"/>
          <p:cNvSpPr>
            <a:spLocks noGrp="1"/>
          </p:cNvSpPr>
          <p:nvPr>
            <p:ph type="dt" sz="half" idx="2"/>
          </p:nvPr>
        </p:nvSpPr>
        <p:spPr/>
        <p:txBody>
          <a:bodyPr/>
          <a:lstStyle/>
          <a:p>
            <a:fld id="{C48033DE-9F4E-1547-AFA2-6E16F5104188}" type="datetime4">
              <a:rPr lang="en-US" smtClean="0"/>
              <a:t>April 13, 2015</a:t>
            </a:fld>
            <a:endParaRPr lang="en-US" dirty="0"/>
          </a:p>
        </p:txBody>
      </p:sp>
      <p:sp>
        <p:nvSpPr>
          <p:cNvPr id="5" name="Footer Placeholder 4"/>
          <p:cNvSpPr>
            <a:spLocks noGrp="1"/>
          </p:cNvSpPr>
          <p:nvPr>
            <p:ph type="ftr" sz="quarter" idx="3"/>
          </p:nvPr>
        </p:nvSpPr>
        <p:spPr/>
        <p:txBody>
          <a:bodyPr/>
          <a:lstStyle/>
          <a:p>
            <a:r>
              <a:rPr lang="en-US" smtClean="0"/>
              <a:t>CHEP2015 - EM - DAQ needle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7" name="Picture 6" descr="Screen Shot 2015-04-12 at 18.45.0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11282" y="4932168"/>
            <a:ext cx="2029721" cy="1207669"/>
          </a:xfrm>
          <a:prstGeom prst="rect">
            <a:avLst/>
          </a:prstGeom>
        </p:spPr>
      </p:pic>
      <p:pic>
        <p:nvPicPr>
          <p:cNvPr id="8" name="Picture 7" descr="Screen Shot 2015-04-12 at 16.32.2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86621" y="1807518"/>
            <a:ext cx="2061529" cy="1647117"/>
          </a:xfrm>
          <a:prstGeom prst="rect">
            <a:avLst/>
          </a:prstGeom>
        </p:spPr>
      </p:pic>
      <p:pic>
        <p:nvPicPr>
          <p:cNvPr id="9" name="Picture 8" descr="Screen Shot 2015-04-12 at 15.55.33.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47106" y="3565596"/>
            <a:ext cx="1964055" cy="1255039"/>
          </a:xfrm>
          <a:prstGeom prst="rect">
            <a:avLst/>
          </a:prstGeom>
        </p:spPr>
      </p:pic>
      <p:pic>
        <p:nvPicPr>
          <p:cNvPr id="10" name="Picture 9" descr="Screen Shot 2015-04-12 at 16.38.18.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52156" y="742326"/>
            <a:ext cx="1803079" cy="1102179"/>
          </a:xfrm>
          <a:prstGeom prst="rect">
            <a:avLst/>
          </a:prstGeom>
        </p:spPr>
      </p:pic>
    </p:spTree>
    <p:extLst>
      <p:ext uri="{BB962C8B-B14F-4D97-AF65-F5344CB8AC3E}">
        <p14:creationId xmlns:p14="http://schemas.microsoft.com/office/powerpoint/2010/main" val="136169819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9951B2CF-CA1D-8242-867A-8A3AC982B39D}" type="datetime4">
              <a:rPr lang="en-US" smtClean="0"/>
              <a:t>April 12, 2015</a:t>
            </a:fld>
            <a:endParaRPr lang="en-US" dirty="0"/>
          </a:p>
        </p:txBody>
      </p:sp>
      <p:sp>
        <p:nvSpPr>
          <p:cNvPr id="3" name="Footer Placeholder 2"/>
          <p:cNvSpPr>
            <a:spLocks noGrp="1"/>
          </p:cNvSpPr>
          <p:nvPr>
            <p:ph type="ftr" sz="quarter" idx="3"/>
          </p:nvPr>
        </p:nvSpPr>
        <p:spPr/>
        <p:txBody>
          <a:bodyPr/>
          <a:lstStyle/>
          <a:p>
            <a:r>
              <a:rPr lang="en-US" smtClean="0"/>
              <a:t>CHEP2015 - EM - DAQ needle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5" name="Picture 4" descr="Screen Shot 2015-04-01 at 22.42.0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951915" cy="3481449"/>
          </a:xfrm>
          <a:prstGeom prst="rect">
            <a:avLst/>
          </a:prstGeom>
        </p:spPr>
      </p:pic>
      <p:pic>
        <p:nvPicPr>
          <p:cNvPr id="6" name="Picture 5" descr="Screen Shot 2015-04-01 at 22.43.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93" y="3662261"/>
            <a:ext cx="9144000" cy="2428634"/>
          </a:xfrm>
          <a:prstGeom prst="rect">
            <a:avLst/>
          </a:prstGeom>
        </p:spPr>
      </p:pic>
      <p:sp>
        <p:nvSpPr>
          <p:cNvPr id="8" name="Oval 7"/>
          <p:cNvSpPr/>
          <p:nvPr/>
        </p:nvSpPr>
        <p:spPr>
          <a:xfrm>
            <a:off x="3704785" y="3985362"/>
            <a:ext cx="1400394" cy="1508250"/>
          </a:xfrm>
          <a:prstGeom prst="ellipse">
            <a:avLst/>
          </a:prstGeom>
          <a:noFill/>
          <a:ln w="28575"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1803003" y="2721654"/>
            <a:ext cx="1587549" cy="759795"/>
          </a:xfrm>
          <a:prstGeom prst="ellipse">
            <a:avLst/>
          </a:prstGeom>
          <a:noFill/>
          <a:ln w="28575"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Elbow Connector 10"/>
          <p:cNvCxnSpPr>
            <a:stCxn id="9" idx="5"/>
            <a:endCxn id="15" idx="1"/>
          </p:cNvCxnSpPr>
          <p:nvPr/>
        </p:nvCxnSpPr>
        <p:spPr>
          <a:xfrm rot="16200000" flipH="1">
            <a:off x="3871290" y="2656951"/>
            <a:ext cx="12700" cy="1426458"/>
          </a:xfrm>
          <a:prstGeom prst="bentConnector4">
            <a:avLst>
              <a:gd name="adj1" fmla="val -1800000"/>
              <a:gd name="adj2" fmla="val 58149"/>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 name="Elbow Connector 12"/>
          <p:cNvCxnSpPr>
            <a:stCxn id="8" idx="0"/>
            <a:endCxn id="15" idx="1"/>
          </p:cNvCxnSpPr>
          <p:nvPr/>
        </p:nvCxnSpPr>
        <p:spPr>
          <a:xfrm rot="5400000" flipH="1" flipV="1">
            <a:off x="4187159" y="3588003"/>
            <a:ext cx="615182" cy="179537"/>
          </a:xfrm>
          <a:prstGeom prst="bentConnector2">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4584519" y="3185514"/>
            <a:ext cx="1467544" cy="369332"/>
          </a:xfrm>
          <a:prstGeom prst="rect">
            <a:avLst/>
          </a:prstGeom>
          <a:noFill/>
        </p:spPr>
        <p:txBody>
          <a:bodyPr wrap="none" rtlCol="0">
            <a:spAutoFit/>
          </a:bodyPr>
          <a:lstStyle/>
          <a:p>
            <a:r>
              <a:rPr lang="en-US" dirty="0" smtClean="0"/>
              <a:t>Experiments</a:t>
            </a:r>
            <a:endParaRPr lang="en-US" dirty="0"/>
          </a:p>
        </p:txBody>
      </p:sp>
      <p:pic>
        <p:nvPicPr>
          <p:cNvPr id="19" name="Picture 18" descr="rsz_1logo-fcc-he-02.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60952" y="156678"/>
            <a:ext cx="2212493" cy="920397"/>
          </a:xfrm>
          <a:prstGeom prst="rect">
            <a:avLst/>
          </a:prstGeom>
        </p:spPr>
      </p:pic>
      <p:cxnSp>
        <p:nvCxnSpPr>
          <p:cNvPr id="21" name="Straight Arrow Connector 20"/>
          <p:cNvCxnSpPr/>
          <p:nvPr/>
        </p:nvCxnSpPr>
        <p:spPr>
          <a:xfrm flipV="1">
            <a:off x="385548" y="4331965"/>
            <a:ext cx="4097011" cy="45361"/>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pic>
        <p:nvPicPr>
          <p:cNvPr id="34" name="Picture 33" descr="Screen Shot 2015-04-12 at 15.04.29.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51915" y="0"/>
            <a:ext cx="2623816" cy="1232179"/>
          </a:xfrm>
          <a:prstGeom prst="rect">
            <a:avLst/>
          </a:prstGeom>
        </p:spPr>
      </p:pic>
      <p:pic>
        <p:nvPicPr>
          <p:cNvPr id="35" name="Picture 34" descr="Screen Shot 2015-04-12 at 15.04.43.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15835" y="1232179"/>
            <a:ext cx="2604911" cy="1888457"/>
          </a:xfrm>
          <a:prstGeom prst="rect">
            <a:avLst/>
          </a:prstGeom>
        </p:spPr>
      </p:pic>
      <p:sp>
        <p:nvSpPr>
          <p:cNvPr id="36" name="TextBox 35"/>
          <p:cNvSpPr txBox="1"/>
          <p:nvPr/>
        </p:nvSpPr>
        <p:spPr>
          <a:xfrm>
            <a:off x="6594329" y="1032767"/>
            <a:ext cx="2549671" cy="307777"/>
          </a:xfrm>
          <a:prstGeom prst="rect">
            <a:avLst/>
          </a:prstGeom>
          <a:noFill/>
        </p:spPr>
        <p:txBody>
          <a:bodyPr wrap="none" rtlCol="0">
            <a:spAutoFit/>
          </a:bodyPr>
          <a:lstStyle/>
          <a:p>
            <a:r>
              <a:rPr lang="en-US" sz="1400" dirty="0" smtClean="0"/>
              <a:t>Source: http://</a:t>
            </a:r>
            <a:r>
              <a:rPr lang="en-US" sz="1400" dirty="0" err="1" smtClean="0"/>
              <a:t>fcc.web.cern.ch</a:t>
            </a:r>
            <a:endParaRPr lang="en-US" sz="1400" dirty="0"/>
          </a:p>
        </p:txBody>
      </p:sp>
      <p:sp>
        <p:nvSpPr>
          <p:cNvPr id="37" name="TextBox 36"/>
          <p:cNvSpPr txBox="1"/>
          <p:nvPr/>
        </p:nvSpPr>
        <p:spPr>
          <a:xfrm>
            <a:off x="6705082" y="1669542"/>
            <a:ext cx="2493892" cy="1477328"/>
          </a:xfrm>
          <a:prstGeom prst="rect">
            <a:avLst/>
          </a:prstGeom>
          <a:noFill/>
        </p:spPr>
        <p:txBody>
          <a:bodyPr wrap="none" rtlCol="0">
            <a:spAutoFit/>
          </a:bodyPr>
          <a:lstStyle/>
          <a:p>
            <a:r>
              <a:rPr lang="en-US" dirty="0" smtClean="0"/>
              <a:t>B/w out of IP virtually </a:t>
            </a:r>
          </a:p>
          <a:p>
            <a:r>
              <a:rPr lang="en-US" dirty="0" smtClean="0"/>
              <a:t>unlimited</a:t>
            </a:r>
          </a:p>
          <a:p>
            <a:r>
              <a:rPr lang="en-US" dirty="0" smtClean="0"/>
              <a:t>Impractical location for</a:t>
            </a:r>
          </a:p>
          <a:p>
            <a:r>
              <a:rPr lang="en-US" dirty="0"/>
              <a:t>s</a:t>
            </a:r>
            <a:r>
              <a:rPr lang="en-US" dirty="0" smtClean="0"/>
              <a:t>urface infrastructure</a:t>
            </a:r>
          </a:p>
          <a:p>
            <a:r>
              <a:rPr lang="en-US" dirty="0" smtClean="0"/>
              <a:t>Human factor</a:t>
            </a:r>
            <a:endParaRPr lang="en-US" dirty="0"/>
          </a:p>
        </p:txBody>
      </p:sp>
    </p:spTree>
    <p:extLst>
      <p:ext uri="{BB962C8B-B14F-4D97-AF65-F5344CB8AC3E}">
        <p14:creationId xmlns:p14="http://schemas.microsoft.com/office/powerpoint/2010/main" val="145816042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noFill/>
          </a:ln>
        </p:spPr>
        <p:txBody>
          <a:bodyPr/>
          <a:lstStyle/>
          <a:p>
            <a:endParaRPr lang="en-US"/>
          </a:p>
        </p:txBody>
      </p:sp>
      <p:sp>
        <p:nvSpPr>
          <p:cNvPr id="4" name="Date Placeholder 3"/>
          <p:cNvSpPr>
            <a:spLocks noGrp="1"/>
          </p:cNvSpPr>
          <p:nvPr>
            <p:ph type="dt" sz="half" idx="2"/>
          </p:nvPr>
        </p:nvSpPr>
        <p:spPr/>
        <p:txBody>
          <a:bodyPr/>
          <a:lstStyle/>
          <a:p>
            <a:fld id="{C48033DE-9F4E-1547-AFA2-6E16F5104188}" type="datetime4">
              <a:rPr lang="en-US" smtClean="0"/>
              <a:t>April 12, 2015</a:t>
            </a:fld>
            <a:endParaRPr lang="en-US" dirty="0"/>
          </a:p>
        </p:txBody>
      </p:sp>
      <p:sp>
        <p:nvSpPr>
          <p:cNvPr id="5" name="Footer Placeholder 4"/>
          <p:cNvSpPr>
            <a:spLocks noGrp="1"/>
          </p:cNvSpPr>
          <p:nvPr>
            <p:ph type="ftr" sz="quarter" idx="3"/>
          </p:nvPr>
        </p:nvSpPr>
        <p:spPr/>
        <p:txBody>
          <a:bodyPr/>
          <a:lstStyle/>
          <a:p>
            <a:r>
              <a:rPr lang="en-US" smtClean="0"/>
              <a:t>CHEP2015 - EM - DAQ needle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7" name="Picture 6" descr="Screen Shot 2015-04-12 at 15.11.24.png"/>
          <p:cNvPicPr>
            <a:picLocks noChangeAspect="1"/>
          </p:cNvPicPr>
          <p:nvPr/>
        </p:nvPicPr>
        <p:blipFill rotWithShape="1">
          <a:blip r:embed="rId2">
            <a:extLst>
              <a:ext uri="{28A0092B-C50C-407E-A947-70E740481C1C}">
                <a14:useLocalDpi xmlns:a14="http://schemas.microsoft.com/office/drawing/2010/main" val="0"/>
              </a:ext>
            </a:extLst>
          </a:blip>
          <a:srcRect l="4629" t="21987" r="5000"/>
          <a:stretch/>
        </p:blipFill>
        <p:spPr>
          <a:xfrm>
            <a:off x="379822" y="1660779"/>
            <a:ext cx="8190341" cy="3007222"/>
          </a:xfrm>
          <a:prstGeom prst="rect">
            <a:avLst/>
          </a:prstGeom>
        </p:spPr>
      </p:pic>
      <p:sp>
        <p:nvSpPr>
          <p:cNvPr id="8" name="Rectangle 7"/>
          <p:cNvSpPr/>
          <p:nvPr/>
        </p:nvSpPr>
        <p:spPr>
          <a:xfrm>
            <a:off x="7626177" y="1704413"/>
            <a:ext cx="943986" cy="336868"/>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7872169" y="1509468"/>
            <a:ext cx="697994" cy="321469"/>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482593" y="1034874"/>
            <a:ext cx="1416223" cy="461665"/>
          </a:xfrm>
          <a:prstGeom prst="rect">
            <a:avLst/>
          </a:prstGeom>
          <a:noFill/>
        </p:spPr>
        <p:txBody>
          <a:bodyPr wrap="none" rtlCol="0">
            <a:spAutoFit/>
          </a:bodyPr>
          <a:lstStyle/>
          <a:p>
            <a:r>
              <a:rPr lang="en-US" sz="1200" dirty="0" smtClean="0"/>
              <a:t>5ns </a:t>
            </a:r>
            <a:r>
              <a:rPr lang="en-US" sz="1200" dirty="0" err="1" smtClean="0"/>
              <a:t>interbunch</a:t>
            </a:r>
            <a:endParaRPr lang="en-US" sz="1200" dirty="0" smtClean="0"/>
          </a:p>
          <a:p>
            <a:r>
              <a:rPr lang="en-US" sz="1200" dirty="0"/>
              <a:t>w</a:t>
            </a:r>
            <a:r>
              <a:rPr lang="en-US" sz="1200" dirty="0" smtClean="0"/>
              <a:t>ith </a:t>
            </a:r>
            <a:r>
              <a:rPr lang="en-US" sz="1200" dirty="0" err="1" smtClean="0"/>
              <a:t>timestamping</a:t>
            </a:r>
            <a:endParaRPr lang="en-US" sz="1200" dirty="0"/>
          </a:p>
        </p:txBody>
      </p:sp>
      <p:pic>
        <p:nvPicPr>
          <p:cNvPr id="11" name="Picture 10" descr="Screen Shot 2015-04-12 at 15.48.5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2547" y="4477941"/>
            <a:ext cx="1775809" cy="849225"/>
          </a:xfrm>
          <a:prstGeom prst="rect">
            <a:avLst/>
          </a:prstGeom>
        </p:spPr>
      </p:pic>
      <p:sp>
        <p:nvSpPr>
          <p:cNvPr id="12" name="TextBox 11"/>
          <p:cNvSpPr txBox="1"/>
          <p:nvPr/>
        </p:nvSpPr>
        <p:spPr>
          <a:xfrm>
            <a:off x="6619115" y="5242978"/>
            <a:ext cx="1274677" cy="430887"/>
          </a:xfrm>
          <a:prstGeom prst="rect">
            <a:avLst/>
          </a:prstGeom>
          <a:noFill/>
        </p:spPr>
        <p:txBody>
          <a:bodyPr wrap="none" rtlCol="0">
            <a:spAutoFit/>
          </a:bodyPr>
          <a:lstStyle/>
          <a:p>
            <a:r>
              <a:rPr lang="en-US" sz="1100" dirty="0" smtClean="0"/>
              <a:t>Multi-layer</a:t>
            </a:r>
          </a:p>
          <a:p>
            <a:r>
              <a:rPr lang="en-US" sz="1100" dirty="0"/>
              <a:t>s</a:t>
            </a:r>
            <a:r>
              <a:rPr lang="en-US" sz="1100" dirty="0" smtClean="0"/>
              <a:t>tub identification</a:t>
            </a:r>
            <a:endParaRPr lang="en-US" sz="1100" dirty="0"/>
          </a:p>
        </p:txBody>
      </p:sp>
      <p:pic>
        <p:nvPicPr>
          <p:cNvPr id="13" name="Picture 12" descr="Screen Shot 2015-04-12 at 15.55.3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1617" y="4477941"/>
            <a:ext cx="1113913" cy="711795"/>
          </a:xfrm>
          <a:prstGeom prst="rect">
            <a:avLst/>
          </a:prstGeom>
        </p:spPr>
      </p:pic>
      <p:sp>
        <p:nvSpPr>
          <p:cNvPr id="14" name="TextBox 13"/>
          <p:cNvSpPr txBox="1"/>
          <p:nvPr/>
        </p:nvSpPr>
        <p:spPr>
          <a:xfrm>
            <a:off x="583707" y="5189736"/>
            <a:ext cx="2879843" cy="276999"/>
          </a:xfrm>
          <a:prstGeom prst="rect">
            <a:avLst/>
          </a:prstGeom>
          <a:noFill/>
        </p:spPr>
        <p:txBody>
          <a:bodyPr wrap="square" rtlCol="0">
            <a:spAutoFit/>
          </a:bodyPr>
          <a:lstStyle/>
          <a:p>
            <a:r>
              <a:rPr lang="en-US" sz="1200" dirty="0" smtClean="0"/>
              <a:t>Free-space radial optical (or radio) links</a:t>
            </a:r>
          </a:p>
        </p:txBody>
      </p:sp>
      <p:pic>
        <p:nvPicPr>
          <p:cNvPr id="15" name="Picture 14" descr="Screen Shot 2015-04-12 at 16.32.26.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4628" y="4391277"/>
            <a:ext cx="1043812" cy="833983"/>
          </a:xfrm>
          <a:prstGeom prst="rect">
            <a:avLst/>
          </a:prstGeom>
        </p:spPr>
      </p:pic>
      <p:pic>
        <p:nvPicPr>
          <p:cNvPr id="16" name="Picture 15" descr="Screen Shot 2015-04-12 at 16.38.18.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06788" y="884634"/>
            <a:ext cx="1095759" cy="669811"/>
          </a:xfrm>
          <a:prstGeom prst="rect">
            <a:avLst/>
          </a:prstGeom>
        </p:spPr>
      </p:pic>
      <p:sp>
        <p:nvSpPr>
          <p:cNvPr id="17" name="TextBox 16"/>
          <p:cNvSpPr txBox="1"/>
          <p:nvPr/>
        </p:nvSpPr>
        <p:spPr>
          <a:xfrm>
            <a:off x="6225410" y="984955"/>
            <a:ext cx="1246906" cy="553998"/>
          </a:xfrm>
          <a:prstGeom prst="rect">
            <a:avLst/>
          </a:prstGeom>
          <a:noFill/>
        </p:spPr>
        <p:txBody>
          <a:bodyPr wrap="none" rtlCol="0">
            <a:spAutoFit/>
          </a:bodyPr>
          <a:lstStyle/>
          <a:p>
            <a:r>
              <a:rPr lang="en-US" sz="1000" dirty="0" smtClean="0"/>
              <a:t>On-detector</a:t>
            </a:r>
          </a:p>
          <a:p>
            <a:r>
              <a:rPr lang="en-US" sz="1000" dirty="0"/>
              <a:t>p</a:t>
            </a:r>
            <a:r>
              <a:rPr lang="en-US" sz="1000" dirty="0" smtClean="0"/>
              <a:t>attern recognition </a:t>
            </a:r>
          </a:p>
          <a:p>
            <a:r>
              <a:rPr lang="en-US" sz="1000" dirty="0" smtClean="0"/>
              <a:t>(e.g. “retina”)</a:t>
            </a:r>
            <a:endParaRPr lang="en-US" sz="1000" dirty="0"/>
          </a:p>
        </p:txBody>
      </p:sp>
      <p:pic>
        <p:nvPicPr>
          <p:cNvPr id="18" name="Picture 17" descr="Screen Shot 2015-04-12 at 16.41.53.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536311" y="909993"/>
            <a:ext cx="1033851" cy="1001316"/>
          </a:xfrm>
          <a:prstGeom prst="rect">
            <a:avLst/>
          </a:prstGeom>
        </p:spPr>
      </p:pic>
      <p:sp>
        <p:nvSpPr>
          <p:cNvPr id="19" name="TextBox 18"/>
          <p:cNvSpPr txBox="1"/>
          <p:nvPr/>
        </p:nvSpPr>
        <p:spPr>
          <a:xfrm>
            <a:off x="6989270" y="1937825"/>
            <a:ext cx="1785061" cy="430887"/>
          </a:xfrm>
          <a:prstGeom prst="rect">
            <a:avLst/>
          </a:prstGeom>
          <a:solidFill>
            <a:srgbClr val="FFFFFF"/>
          </a:solidFill>
        </p:spPr>
        <p:txBody>
          <a:bodyPr wrap="square" rtlCol="0">
            <a:spAutoFit/>
          </a:bodyPr>
          <a:lstStyle/>
          <a:p>
            <a:r>
              <a:rPr lang="en-US" sz="1100" dirty="0" smtClean="0"/>
              <a:t>Quasi-FE data </a:t>
            </a:r>
            <a:r>
              <a:rPr lang="en-US" sz="1100" dirty="0" err="1" smtClean="0"/>
              <a:t>organising</a:t>
            </a:r>
            <a:endParaRPr lang="en-US" sz="1100" dirty="0" smtClean="0"/>
          </a:p>
          <a:p>
            <a:r>
              <a:rPr lang="en-US" sz="1100" dirty="0"/>
              <a:t>p</a:t>
            </a:r>
            <a:r>
              <a:rPr lang="en-US" sz="1100" dirty="0" smtClean="0"/>
              <a:t>ipelines with indexing</a:t>
            </a:r>
            <a:endParaRPr lang="en-US" sz="1100" dirty="0"/>
          </a:p>
        </p:txBody>
      </p:sp>
    </p:spTree>
    <p:extLst>
      <p:ext uri="{BB962C8B-B14F-4D97-AF65-F5344CB8AC3E}">
        <p14:creationId xmlns:p14="http://schemas.microsoft.com/office/powerpoint/2010/main" val="387632017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6"/>
          <p:cNvPicPr>
            <a:picLocks noChangeAspect="1" noChangeArrowheads="1"/>
          </p:cNvPicPr>
          <p:nvPr/>
        </p:nvPicPr>
        <p:blipFill>
          <a:blip r:embed="rId2">
            <a:alphaModFix amt="59000"/>
            <a:extLst>
              <a:ext uri="{28A0092B-C50C-407E-A947-70E740481C1C}">
                <a14:useLocalDpi xmlns:a14="http://schemas.microsoft.com/office/drawing/2010/main" val="0"/>
              </a:ext>
            </a:extLst>
          </a:blip>
          <a:srcRect/>
          <a:stretch>
            <a:fillRect/>
          </a:stretch>
        </p:blipFill>
        <p:spPr bwMode="auto">
          <a:xfrm>
            <a:off x="5030741" y="382915"/>
            <a:ext cx="4169429" cy="276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pic>
      <p:sp>
        <p:nvSpPr>
          <p:cNvPr id="2" name="Date Placeholder 1"/>
          <p:cNvSpPr>
            <a:spLocks noGrp="1"/>
          </p:cNvSpPr>
          <p:nvPr>
            <p:ph type="dt" sz="half" idx="2"/>
          </p:nvPr>
        </p:nvSpPr>
        <p:spPr/>
        <p:txBody>
          <a:bodyPr/>
          <a:lstStyle/>
          <a:p>
            <a:fld id="{9951B2CF-CA1D-8242-867A-8A3AC982B39D}" type="datetime4">
              <a:rPr lang="en-US" smtClean="0"/>
              <a:t>April 12, 2015</a:t>
            </a:fld>
            <a:endParaRPr lang="en-US" dirty="0"/>
          </a:p>
        </p:txBody>
      </p:sp>
      <p:sp>
        <p:nvSpPr>
          <p:cNvPr id="3" name="Footer Placeholder 2"/>
          <p:cNvSpPr>
            <a:spLocks noGrp="1"/>
          </p:cNvSpPr>
          <p:nvPr>
            <p:ph type="ftr" sz="quarter" idx="3"/>
          </p:nvPr>
        </p:nvSpPr>
        <p:spPr/>
        <p:txBody>
          <a:bodyPr/>
          <a:lstStyle/>
          <a:p>
            <a:r>
              <a:rPr lang="en-US" smtClean="0"/>
              <a:t>CHEP2015 - EM - DAQ needle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5" name="Picture 4" descr="doodle_google_space_60___freak_by_freak2310-d3j34l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717" y="4175982"/>
            <a:ext cx="2989775" cy="1012983"/>
          </a:xfrm>
          <a:prstGeom prst="rect">
            <a:avLst/>
          </a:prstGeom>
        </p:spPr>
      </p:pic>
      <p:sp>
        <p:nvSpPr>
          <p:cNvPr id="6" name="Rectangle 5"/>
          <p:cNvSpPr/>
          <p:nvPr/>
        </p:nvSpPr>
        <p:spPr>
          <a:xfrm>
            <a:off x="244865" y="5236967"/>
            <a:ext cx="4572000" cy="230832"/>
          </a:xfrm>
          <a:prstGeom prst="rect">
            <a:avLst/>
          </a:prstGeom>
        </p:spPr>
        <p:txBody>
          <a:bodyPr>
            <a:spAutoFit/>
          </a:bodyPr>
          <a:lstStyle/>
          <a:p>
            <a:r>
              <a:rPr lang="en-US" sz="900" dirty="0"/>
              <a:t>http://</a:t>
            </a:r>
            <a:r>
              <a:rPr lang="en-US" sz="900" dirty="0" err="1"/>
              <a:t>simoneferrarogd.deviantart.com</a:t>
            </a:r>
            <a:r>
              <a:rPr lang="en-US" sz="900" dirty="0"/>
              <a:t>/art/Doodle-google-space-60-freak-213457167</a:t>
            </a:r>
          </a:p>
        </p:txBody>
      </p:sp>
      <p:pic>
        <p:nvPicPr>
          <p:cNvPr id="7" name="Picture 6" descr="Broadband_0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7349" y="3237670"/>
            <a:ext cx="4327135" cy="2882430"/>
          </a:xfrm>
          <a:prstGeom prst="rect">
            <a:avLst/>
          </a:prstGeom>
        </p:spPr>
      </p:pic>
      <p:sp>
        <p:nvSpPr>
          <p:cNvPr id="8" name="Rectangle 7"/>
          <p:cNvSpPr/>
          <p:nvPr/>
        </p:nvSpPr>
        <p:spPr>
          <a:xfrm>
            <a:off x="4588373" y="5908145"/>
            <a:ext cx="4572000" cy="230832"/>
          </a:xfrm>
          <a:prstGeom prst="rect">
            <a:avLst/>
          </a:prstGeom>
          <a:solidFill>
            <a:srgbClr val="FFFFFF"/>
          </a:solidFill>
        </p:spPr>
        <p:txBody>
          <a:bodyPr>
            <a:spAutoFit/>
          </a:bodyPr>
          <a:lstStyle/>
          <a:p>
            <a:r>
              <a:rPr lang="en-US" sz="900" dirty="0"/>
              <a:t>http://</a:t>
            </a:r>
            <a:r>
              <a:rPr lang="en-US" sz="900" dirty="0" err="1"/>
              <a:t>www.wired.co.uk</a:t>
            </a:r>
            <a:r>
              <a:rPr lang="en-US" sz="900" dirty="0"/>
              <a:t>/news/archive/2010-11/29/broadband-satellite-gets-funding</a:t>
            </a:r>
          </a:p>
        </p:txBody>
      </p:sp>
      <p:sp>
        <p:nvSpPr>
          <p:cNvPr id="12" name="TextBox 11"/>
          <p:cNvSpPr txBox="1"/>
          <p:nvPr/>
        </p:nvSpPr>
        <p:spPr>
          <a:xfrm>
            <a:off x="4198558" y="-78761"/>
            <a:ext cx="1325804" cy="584776"/>
          </a:xfrm>
          <a:prstGeom prst="rect">
            <a:avLst/>
          </a:prstGeom>
          <a:noFill/>
        </p:spPr>
        <p:txBody>
          <a:bodyPr wrap="none" rtlCol="0">
            <a:spAutoFit/>
          </a:bodyPr>
          <a:lstStyle/>
          <a:p>
            <a:r>
              <a:rPr lang="en-US" sz="3200" dirty="0" smtClean="0"/>
              <a:t>2040?</a:t>
            </a:r>
            <a:endParaRPr lang="en-US" dirty="0"/>
          </a:p>
        </p:txBody>
      </p:sp>
      <p:pic>
        <p:nvPicPr>
          <p:cNvPr id="15" name="Picture 14" descr="Screen Shot 2015-04-12 at 15.11.24.png"/>
          <p:cNvPicPr>
            <a:picLocks noChangeAspect="1"/>
          </p:cNvPicPr>
          <p:nvPr/>
        </p:nvPicPr>
        <p:blipFill rotWithShape="1">
          <a:blip r:embed="rId5">
            <a:extLst>
              <a:ext uri="{28A0092B-C50C-407E-A947-70E740481C1C}">
                <a14:useLocalDpi xmlns:a14="http://schemas.microsoft.com/office/drawing/2010/main" val="0"/>
              </a:ext>
            </a:extLst>
          </a:blip>
          <a:srcRect l="4629" t="21987" r="5000"/>
          <a:stretch/>
        </p:blipFill>
        <p:spPr>
          <a:xfrm>
            <a:off x="0" y="959554"/>
            <a:ext cx="4727189" cy="1735667"/>
          </a:xfrm>
          <a:prstGeom prst="rect">
            <a:avLst/>
          </a:prstGeom>
        </p:spPr>
      </p:pic>
      <p:sp>
        <p:nvSpPr>
          <p:cNvPr id="16" name="Rectangle 15"/>
          <p:cNvSpPr/>
          <p:nvPr/>
        </p:nvSpPr>
        <p:spPr>
          <a:xfrm>
            <a:off x="3810071" y="1032351"/>
            <a:ext cx="943986" cy="336868"/>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4056063" y="837406"/>
            <a:ext cx="697994" cy="321469"/>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102771" y="333649"/>
            <a:ext cx="1416223" cy="461665"/>
          </a:xfrm>
          <a:prstGeom prst="rect">
            <a:avLst/>
          </a:prstGeom>
          <a:noFill/>
        </p:spPr>
        <p:txBody>
          <a:bodyPr wrap="none" rtlCol="0">
            <a:spAutoFit/>
          </a:bodyPr>
          <a:lstStyle/>
          <a:p>
            <a:r>
              <a:rPr lang="en-US" sz="1200" dirty="0" smtClean="0"/>
              <a:t>5ns </a:t>
            </a:r>
            <a:r>
              <a:rPr lang="en-US" sz="1200" dirty="0" err="1" smtClean="0"/>
              <a:t>interbunch</a:t>
            </a:r>
            <a:endParaRPr lang="en-US" sz="1200" dirty="0" smtClean="0"/>
          </a:p>
          <a:p>
            <a:r>
              <a:rPr lang="en-US" sz="1200" dirty="0"/>
              <a:t>w</a:t>
            </a:r>
            <a:r>
              <a:rPr lang="en-US" sz="1200" dirty="0" smtClean="0"/>
              <a:t>ith </a:t>
            </a:r>
            <a:r>
              <a:rPr lang="en-US" sz="1200" dirty="0" err="1" smtClean="0"/>
              <a:t>timestamping</a:t>
            </a:r>
            <a:endParaRPr lang="en-US" sz="1200" dirty="0"/>
          </a:p>
        </p:txBody>
      </p:sp>
      <p:pic>
        <p:nvPicPr>
          <p:cNvPr id="19" name="Picture 18" descr="Screen Shot 2015-04-12 at 15.48.56.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78247" y="2516019"/>
            <a:ext cx="1775809" cy="849225"/>
          </a:xfrm>
          <a:prstGeom prst="rect">
            <a:avLst/>
          </a:prstGeom>
        </p:spPr>
      </p:pic>
      <p:sp>
        <p:nvSpPr>
          <p:cNvPr id="20" name="TextBox 19"/>
          <p:cNvSpPr txBox="1"/>
          <p:nvPr/>
        </p:nvSpPr>
        <p:spPr>
          <a:xfrm>
            <a:off x="3294815" y="3281056"/>
            <a:ext cx="1274677" cy="430887"/>
          </a:xfrm>
          <a:prstGeom prst="rect">
            <a:avLst/>
          </a:prstGeom>
          <a:noFill/>
        </p:spPr>
        <p:txBody>
          <a:bodyPr wrap="none" rtlCol="0">
            <a:spAutoFit/>
          </a:bodyPr>
          <a:lstStyle/>
          <a:p>
            <a:r>
              <a:rPr lang="en-US" sz="1100" dirty="0" smtClean="0"/>
              <a:t>Multi-layer</a:t>
            </a:r>
          </a:p>
          <a:p>
            <a:r>
              <a:rPr lang="en-US" sz="1100" dirty="0"/>
              <a:t>s</a:t>
            </a:r>
            <a:r>
              <a:rPr lang="en-US" sz="1100" dirty="0" smtClean="0"/>
              <a:t>tub identification</a:t>
            </a:r>
            <a:endParaRPr lang="en-US" sz="1100" dirty="0"/>
          </a:p>
        </p:txBody>
      </p:sp>
      <p:pic>
        <p:nvPicPr>
          <p:cNvPr id="21" name="Picture 20" descr="Screen Shot 2015-04-12 at 15.55.33.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4865" y="2673731"/>
            <a:ext cx="1113913" cy="711795"/>
          </a:xfrm>
          <a:prstGeom prst="rect">
            <a:avLst/>
          </a:prstGeom>
        </p:spPr>
      </p:pic>
      <p:sp>
        <p:nvSpPr>
          <p:cNvPr id="22" name="TextBox 21"/>
          <p:cNvSpPr txBox="1"/>
          <p:nvPr/>
        </p:nvSpPr>
        <p:spPr>
          <a:xfrm>
            <a:off x="136885" y="3385526"/>
            <a:ext cx="2434803" cy="461665"/>
          </a:xfrm>
          <a:prstGeom prst="rect">
            <a:avLst/>
          </a:prstGeom>
          <a:noFill/>
        </p:spPr>
        <p:txBody>
          <a:bodyPr wrap="square" rtlCol="0">
            <a:spAutoFit/>
          </a:bodyPr>
          <a:lstStyle/>
          <a:p>
            <a:r>
              <a:rPr lang="en-US" sz="1200" dirty="0" smtClean="0"/>
              <a:t>Free-space radial optical (or radio) links</a:t>
            </a:r>
          </a:p>
        </p:txBody>
      </p:sp>
      <p:pic>
        <p:nvPicPr>
          <p:cNvPr id="23" name="Picture 22" descr="Screen Shot 2015-04-12 at 16.32.26.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27876" y="2587067"/>
            <a:ext cx="1043812" cy="833983"/>
          </a:xfrm>
          <a:prstGeom prst="rect">
            <a:avLst/>
          </a:prstGeom>
        </p:spPr>
      </p:pic>
      <p:pic>
        <p:nvPicPr>
          <p:cNvPr id="24" name="Picture 23" descr="Screen Shot 2015-04-12 at 16.38.18.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737413" y="183409"/>
            <a:ext cx="1095759" cy="669811"/>
          </a:xfrm>
          <a:prstGeom prst="rect">
            <a:avLst/>
          </a:prstGeom>
        </p:spPr>
      </p:pic>
      <p:sp>
        <p:nvSpPr>
          <p:cNvPr id="25" name="TextBox 24"/>
          <p:cNvSpPr txBox="1"/>
          <p:nvPr/>
        </p:nvSpPr>
        <p:spPr>
          <a:xfrm>
            <a:off x="2756035" y="283730"/>
            <a:ext cx="1246906" cy="553998"/>
          </a:xfrm>
          <a:prstGeom prst="rect">
            <a:avLst/>
          </a:prstGeom>
          <a:noFill/>
        </p:spPr>
        <p:txBody>
          <a:bodyPr wrap="none" rtlCol="0">
            <a:spAutoFit/>
          </a:bodyPr>
          <a:lstStyle/>
          <a:p>
            <a:r>
              <a:rPr lang="en-US" sz="1000" dirty="0" smtClean="0"/>
              <a:t>On-detector</a:t>
            </a:r>
          </a:p>
          <a:p>
            <a:r>
              <a:rPr lang="en-US" sz="1000" dirty="0"/>
              <a:t>p</a:t>
            </a:r>
            <a:r>
              <a:rPr lang="en-US" sz="1000" dirty="0" smtClean="0"/>
              <a:t>attern recognition </a:t>
            </a:r>
          </a:p>
          <a:p>
            <a:r>
              <a:rPr lang="en-US" sz="1000" dirty="0" smtClean="0"/>
              <a:t>(e.g. “retina”)</a:t>
            </a:r>
            <a:endParaRPr lang="en-US" sz="1000" dirty="0"/>
          </a:p>
        </p:txBody>
      </p:sp>
      <p:pic>
        <p:nvPicPr>
          <p:cNvPr id="27" name="Picture 26" descr="Screen Shot 2015-04-12 at 16.41.53.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984483" y="493891"/>
            <a:ext cx="769573" cy="745355"/>
          </a:xfrm>
          <a:prstGeom prst="rect">
            <a:avLst/>
          </a:prstGeom>
        </p:spPr>
      </p:pic>
      <p:sp>
        <p:nvSpPr>
          <p:cNvPr id="28" name="TextBox 27"/>
          <p:cNvSpPr txBox="1"/>
          <p:nvPr/>
        </p:nvSpPr>
        <p:spPr>
          <a:xfrm>
            <a:off x="3720205" y="1292406"/>
            <a:ext cx="1114612" cy="553998"/>
          </a:xfrm>
          <a:prstGeom prst="rect">
            <a:avLst/>
          </a:prstGeom>
          <a:solidFill>
            <a:srgbClr val="FFFFFF"/>
          </a:solidFill>
        </p:spPr>
        <p:txBody>
          <a:bodyPr wrap="square" rtlCol="0">
            <a:spAutoFit/>
          </a:bodyPr>
          <a:lstStyle/>
          <a:p>
            <a:r>
              <a:rPr lang="en-US" sz="1000" dirty="0" smtClean="0"/>
              <a:t>Data-</a:t>
            </a:r>
            <a:r>
              <a:rPr lang="en-US" sz="1000" dirty="0" err="1" smtClean="0"/>
              <a:t>organising</a:t>
            </a:r>
            <a:endParaRPr lang="en-US" sz="1000" dirty="0" smtClean="0"/>
          </a:p>
          <a:p>
            <a:r>
              <a:rPr lang="en-US" sz="1000" dirty="0"/>
              <a:t>p</a:t>
            </a:r>
            <a:r>
              <a:rPr lang="en-US" sz="1000" dirty="0" smtClean="0"/>
              <a:t>ipelines with indexing</a:t>
            </a:r>
            <a:endParaRPr lang="en-US" sz="1000" dirty="0"/>
          </a:p>
        </p:txBody>
      </p:sp>
      <p:pic>
        <p:nvPicPr>
          <p:cNvPr id="31" name="Picture 30"/>
          <p:cNvPicPr>
            <a:picLocks noChangeAspect="1"/>
          </p:cNvPicPr>
          <p:nvPr/>
        </p:nvPicPr>
        <p:blipFill>
          <a:blip r:embed="rId11"/>
          <a:stretch>
            <a:fillRect/>
          </a:stretch>
        </p:blipFill>
        <p:spPr>
          <a:xfrm>
            <a:off x="4916524" y="766"/>
            <a:ext cx="3939918" cy="2814228"/>
          </a:xfrm>
          <a:prstGeom prst="rect">
            <a:avLst/>
          </a:prstGeom>
        </p:spPr>
      </p:pic>
    </p:spTree>
    <p:extLst>
      <p:ext uri="{BB962C8B-B14F-4D97-AF65-F5344CB8AC3E}">
        <p14:creationId xmlns:p14="http://schemas.microsoft.com/office/powerpoint/2010/main" val="322470481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55000" lnSpcReduction="20000"/>
          </a:bodyPr>
          <a:lstStyle/>
          <a:p>
            <a:pPr marL="36576" indent="0">
              <a:buNone/>
            </a:pPr>
            <a:r>
              <a:rPr lang="en-US" sz="3600" dirty="0" smtClean="0"/>
              <a:t>Any, or all, or some combination of this may or may not come true one day</a:t>
            </a:r>
          </a:p>
          <a:p>
            <a:pPr marL="36576" indent="0">
              <a:buNone/>
            </a:pPr>
            <a:endParaRPr lang="en-US" sz="3600" dirty="0" smtClean="0"/>
          </a:p>
          <a:p>
            <a:pPr marL="36576" indent="0" algn="ctr">
              <a:buNone/>
            </a:pPr>
            <a:r>
              <a:rPr lang="en-US" sz="3200" b="1" dirty="0"/>
              <a:t>»</a:t>
            </a:r>
            <a:r>
              <a:rPr lang="en-US" sz="3200" b="1" dirty="0" err="1"/>
              <a:t>Det</a:t>
            </a:r>
            <a:r>
              <a:rPr lang="en-US" sz="3200" b="1" dirty="0"/>
              <a:t> </a:t>
            </a:r>
            <a:r>
              <a:rPr lang="en-US" sz="3200" b="1" dirty="0" err="1"/>
              <a:t>er</a:t>
            </a:r>
            <a:r>
              <a:rPr lang="en-US" sz="3200" b="1" dirty="0"/>
              <a:t> </a:t>
            </a:r>
            <a:r>
              <a:rPr lang="en-US" sz="3200" b="1" dirty="0" err="1"/>
              <a:t>svært</a:t>
            </a:r>
            <a:r>
              <a:rPr lang="en-US" sz="3200" b="1" dirty="0"/>
              <a:t> at </a:t>
            </a:r>
            <a:r>
              <a:rPr lang="en-US" sz="3200" b="1" dirty="0" err="1"/>
              <a:t>spå</a:t>
            </a:r>
            <a:r>
              <a:rPr lang="en-US" sz="3200" b="1" dirty="0"/>
              <a:t>, </a:t>
            </a:r>
            <a:r>
              <a:rPr lang="en-US" sz="3200" b="1" dirty="0" err="1"/>
              <a:t>især</a:t>
            </a:r>
            <a:r>
              <a:rPr lang="en-US" sz="3200" b="1" dirty="0"/>
              <a:t> </a:t>
            </a:r>
            <a:r>
              <a:rPr lang="en-US" sz="3200" b="1" dirty="0" err="1"/>
              <a:t>om</a:t>
            </a:r>
            <a:r>
              <a:rPr lang="en-US" sz="3200" b="1" dirty="0"/>
              <a:t> </a:t>
            </a:r>
            <a:r>
              <a:rPr lang="en-US" sz="3200" b="1" dirty="0" err="1"/>
              <a:t>fremtiden</a:t>
            </a:r>
            <a:r>
              <a:rPr lang="en-US" sz="3200" b="1" dirty="0" smtClean="0"/>
              <a:t>«</a:t>
            </a:r>
          </a:p>
          <a:p>
            <a:pPr marL="36576" indent="0">
              <a:buNone/>
            </a:pPr>
            <a:r>
              <a:rPr lang="en-US" sz="3200" dirty="0"/>
              <a:t>	</a:t>
            </a:r>
            <a:r>
              <a:rPr lang="en-US" sz="3200" dirty="0" smtClean="0"/>
              <a:t>				</a:t>
            </a:r>
            <a:r>
              <a:rPr lang="en-US" sz="1900" dirty="0" smtClean="0"/>
              <a:t>Danish Proverb</a:t>
            </a:r>
          </a:p>
          <a:p>
            <a:pPr marL="36576" indent="0">
              <a:buNone/>
            </a:pPr>
            <a:r>
              <a:rPr lang="en-US" sz="1900" dirty="0"/>
              <a:t>	</a:t>
            </a:r>
            <a:r>
              <a:rPr lang="en-US" sz="1900" dirty="0" smtClean="0"/>
              <a:t>				…or  </a:t>
            </a:r>
            <a:r>
              <a:rPr lang="en-US" sz="1900" dirty="0" err="1" smtClean="0"/>
              <a:t>Niels</a:t>
            </a:r>
            <a:r>
              <a:rPr lang="en-US" sz="1900" dirty="0" smtClean="0"/>
              <a:t> Bohr…</a:t>
            </a:r>
          </a:p>
          <a:p>
            <a:pPr marL="36576" indent="0">
              <a:buNone/>
            </a:pPr>
            <a:r>
              <a:rPr lang="en-US" sz="1900" dirty="0"/>
              <a:t>	</a:t>
            </a:r>
            <a:r>
              <a:rPr lang="en-US" sz="1900" dirty="0" smtClean="0"/>
              <a:t>				…or  ‘Yogi’ Berra…</a:t>
            </a:r>
          </a:p>
          <a:p>
            <a:pPr marL="36576" indent="0">
              <a:buNone/>
            </a:pPr>
            <a:r>
              <a:rPr lang="en-US" sz="1900" dirty="0"/>
              <a:t>	</a:t>
            </a:r>
            <a:r>
              <a:rPr lang="en-US" sz="1900" dirty="0" smtClean="0"/>
              <a:t>				…or </a:t>
            </a:r>
            <a:r>
              <a:rPr lang="en-US" sz="1900" dirty="0" err="1" smtClean="0"/>
              <a:t>Jaques</a:t>
            </a:r>
            <a:r>
              <a:rPr lang="en-US" sz="1900" dirty="0" smtClean="0"/>
              <a:t> Chirac…</a:t>
            </a:r>
          </a:p>
          <a:p>
            <a:pPr marL="36576" indent="0">
              <a:buNone/>
            </a:pPr>
            <a:endParaRPr lang="en-US" sz="3200" dirty="0" smtClean="0"/>
          </a:p>
          <a:p>
            <a:pPr marL="36576" indent="0">
              <a:buNone/>
            </a:pPr>
            <a:r>
              <a:rPr lang="en-US" sz="3200" dirty="0" smtClean="0"/>
              <a:t>Perhaps: </a:t>
            </a:r>
          </a:p>
          <a:p>
            <a:pPr marL="36576" indent="0" algn="ctr">
              <a:buNone/>
            </a:pPr>
            <a:r>
              <a:rPr lang="en-US" sz="3600" b="1" dirty="0"/>
              <a:t>»</a:t>
            </a:r>
            <a:r>
              <a:rPr lang="en-US" sz="3600" b="1" dirty="0" smtClean="0"/>
              <a:t>Correct </a:t>
            </a:r>
            <a:r>
              <a:rPr lang="en-US" sz="3600" b="1" dirty="0"/>
              <a:t>attribution is hard, especially for the </a:t>
            </a:r>
            <a:r>
              <a:rPr lang="en-US" sz="3600" b="1" dirty="0" smtClean="0"/>
              <a:t>past«</a:t>
            </a:r>
            <a:r>
              <a:rPr lang="en-US" sz="3600" dirty="0"/>
              <a:t>	</a:t>
            </a:r>
            <a:r>
              <a:rPr lang="en-US" sz="3200" dirty="0" smtClean="0"/>
              <a:t>					</a:t>
            </a:r>
            <a:r>
              <a:rPr lang="en-US" sz="1800" dirty="0" smtClean="0"/>
              <a:t>D. Arnold</a:t>
            </a:r>
          </a:p>
          <a:p>
            <a:pPr marL="36576" indent="0">
              <a:buNone/>
            </a:pPr>
            <a:endParaRPr lang="en-US" sz="3200" dirty="0" smtClean="0"/>
          </a:p>
          <a:p>
            <a:pPr marL="36576" indent="0">
              <a:buNone/>
            </a:pPr>
            <a:r>
              <a:rPr lang="en-US" sz="3200" dirty="0" smtClean="0"/>
              <a:t>The interest of trying to guess how our future DAQ systems will look like lies not in the final attribution, but in the </a:t>
            </a:r>
            <a:r>
              <a:rPr lang="en-US" sz="3200" dirty="0" smtClean="0">
                <a:solidFill>
                  <a:srgbClr val="FF0000"/>
                </a:solidFill>
              </a:rPr>
              <a:t>criticism, discussion </a:t>
            </a:r>
            <a:r>
              <a:rPr lang="en-US" sz="3200" dirty="0" smtClean="0"/>
              <a:t>and ultimately *thinking* a particular guess will elicit</a:t>
            </a:r>
          </a:p>
          <a:p>
            <a:pPr marL="36576" indent="0">
              <a:buNone/>
            </a:pPr>
            <a:endParaRPr lang="en-US" sz="3800" dirty="0" smtClean="0"/>
          </a:p>
          <a:p>
            <a:pPr marL="36576" indent="0">
              <a:buNone/>
            </a:pPr>
            <a:r>
              <a:rPr lang="en-US" sz="3800" dirty="0" smtClean="0"/>
              <a:t>See you all hopefully in twenty(?) years to verify what, eventually, actually came to pass</a:t>
            </a:r>
            <a:r>
              <a:rPr lang="en-US" sz="1800" dirty="0" smtClean="0"/>
              <a:t>	</a:t>
            </a:r>
            <a:endParaRPr lang="en-US" sz="1800" dirty="0"/>
          </a:p>
        </p:txBody>
      </p:sp>
      <p:sp>
        <p:nvSpPr>
          <p:cNvPr id="4" name="Date Placeholder 3"/>
          <p:cNvSpPr>
            <a:spLocks noGrp="1"/>
          </p:cNvSpPr>
          <p:nvPr>
            <p:ph type="dt" sz="half" idx="2"/>
          </p:nvPr>
        </p:nvSpPr>
        <p:spPr/>
        <p:txBody>
          <a:bodyPr/>
          <a:lstStyle/>
          <a:p>
            <a:fld id="{C48033DE-9F4E-1547-AFA2-6E16F5104188}" type="datetime4">
              <a:rPr lang="en-US" smtClean="0"/>
              <a:t>April 12, 2015</a:t>
            </a:fld>
            <a:endParaRPr lang="en-US" dirty="0"/>
          </a:p>
        </p:txBody>
      </p:sp>
      <p:sp>
        <p:nvSpPr>
          <p:cNvPr id="5" name="Footer Placeholder 4"/>
          <p:cNvSpPr>
            <a:spLocks noGrp="1"/>
          </p:cNvSpPr>
          <p:nvPr>
            <p:ph type="ftr" sz="quarter" idx="3"/>
          </p:nvPr>
        </p:nvSpPr>
        <p:spPr/>
        <p:txBody>
          <a:bodyPr/>
          <a:lstStyle/>
          <a:p>
            <a:r>
              <a:rPr lang="en-US" smtClean="0"/>
              <a:t>CHEP2015 - EM - DAQ needle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17</a:t>
            </a:fld>
            <a:endParaRPr lang="en-US" dirty="0"/>
          </a:p>
        </p:txBody>
      </p:sp>
    </p:spTree>
    <p:extLst>
      <p:ext uri="{BB962C8B-B14F-4D97-AF65-F5344CB8AC3E}">
        <p14:creationId xmlns:p14="http://schemas.microsoft.com/office/powerpoint/2010/main" val="42520541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 topic: modular electronics</a:t>
            </a:r>
            <a:endParaRPr lang="en-US" dirty="0"/>
          </a:p>
        </p:txBody>
      </p:sp>
      <p:sp>
        <p:nvSpPr>
          <p:cNvPr id="4" name="Date Placeholder 3"/>
          <p:cNvSpPr>
            <a:spLocks noGrp="1"/>
          </p:cNvSpPr>
          <p:nvPr>
            <p:ph type="dt" sz="half" idx="2"/>
          </p:nvPr>
        </p:nvSpPr>
        <p:spPr/>
        <p:txBody>
          <a:bodyPr/>
          <a:lstStyle/>
          <a:p>
            <a:fld id="{C48033DE-9F4E-1547-AFA2-6E16F5104188}" type="datetime4">
              <a:rPr lang="en-US" smtClean="0"/>
              <a:t>April 12, 2015</a:t>
            </a:fld>
            <a:endParaRPr lang="en-US" dirty="0"/>
          </a:p>
        </p:txBody>
      </p:sp>
      <p:sp>
        <p:nvSpPr>
          <p:cNvPr id="5" name="Footer Placeholder 4"/>
          <p:cNvSpPr>
            <a:spLocks noGrp="1"/>
          </p:cNvSpPr>
          <p:nvPr>
            <p:ph type="ftr" sz="quarter" idx="3"/>
          </p:nvPr>
        </p:nvSpPr>
        <p:spPr/>
        <p:txBody>
          <a:bodyPr/>
          <a:lstStyle/>
          <a:p>
            <a:r>
              <a:rPr lang="en-US" smtClean="0"/>
              <a:t>CHEP2015 - EM - DAQ needle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18</a:t>
            </a:fld>
            <a:endParaRPr lang="en-US" dirty="0"/>
          </a:p>
        </p:txBody>
      </p:sp>
      <p:pic>
        <p:nvPicPr>
          <p:cNvPr id="7" name="Picture 6" descr="Nuclear-Instrumentation-Modules-eecue_29318_co3i_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2841" y="947771"/>
            <a:ext cx="4965211" cy="3302059"/>
          </a:xfrm>
          <a:prstGeom prst="rect">
            <a:avLst/>
          </a:prstGeom>
        </p:spPr>
      </p:pic>
      <p:pic>
        <p:nvPicPr>
          <p:cNvPr id="8" name="Picture 7" descr="tnail-1CERN-spec-CAMAC-crate-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0670" y="947771"/>
            <a:ext cx="3659553" cy="3305796"/>
          </a:xfrm>
          <a:prstGeom prst="rect">
            <a:avLst/>
          </a:prstGeom>
        </p:spPr>
      </p:pic>
      <p:pic>
        <p:nvPicPr>
          <p:cNvPr id="9" name="Picture 8" descr="fastbus.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69343" y="944050"/>
            <a:ext cx="2490542" cy="3320722"/>
          </a:xfrm>
          <a:prstGeom prst="rect">
            <a:avLst/>
          </a:prstGeom>
        </p:spPr>
      </p:pic>
      <p:pic>
        <p:nvPicPr>
          <p:cNvPr id="10" name="Picture 20" descr="http://www.wiener-d.com/images/contentimages/366.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23378" y="958992"/>
            <a:ext cx="3588006" cy="3320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ATCA.png"/>
          <p:cNvPicPr>
            <a:picLocks noChangeAspect="1"/>
          </p:cNvPicPr>
          <p:nvPr/>
        </p:nvPicPr>
        <p:blipFill rotWithShape="1">
          <a:blip r:embed="rId6">
            <a:extLst>
              <a:ext uri="{28A0092B-C50C-407E-A947-70E740481C1C}">
                <a14:useLocalDpi xmlns:a14="http://schemas.microsoft.com/office/drawing/2010/main" val="0"/>
              </a:ext>
            </a:extLst>
          </a:blip>
          <a:srcRect l="20822" t="32441" b="10614"/>
          <a:stretch/>
        </p:blipFill>
        <p:spPr>
          <a:xfrm>
            <a:off x="4961056" y="947771"/>
            <a:ext cx="3453101" cy="3302059"/>
          </a:xfrm>
          <a:prstGeom prst="rect">
            <a:avLst/>
          </a:prstGeom>
        </p:spPr>
      </p:pic>
      <p:sp>
        <p:nvSpPr>
          <p:cNvPr id="12" name="Right Arrow 11"/>
          <p:cNvSpPr/>
          <p:nvPr/>
        </p:nvSpPr>
        <p:spPr>
          <a:xfrm>
            <a:off x="822841" y="4414183"/>
            <a:ext cx="7591316" cy="612588"/>
          </a:xfrm>
          <a:prstGeom prst="rightArrow">
            <a:avLst/>
          </a:prstGeom>
          <a:gradFill>
            <a:gsLst>
              <a:gs pos="0">
                <a:srgbClr val="008000"/>
              </a:gs>
              <a:gs pos="31000">
                <a:schemeClr val="tx2">
                  <a:lumMod val="60000"/>
                  <a:lumOff val="40000"/>
                </a:schemeClr>
              </a:gs>
              <a:gs pos="100000">
                <a:srgbClr val="660066"/>
              </a:gs>
            </a:gsLst>
            <a:lin ang="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solidFill>
            </a:endParaRPr>
          </a:p>
        </p:txBody>
      </p:sp>
      <p:sp>
        <p:nvSpPr>
          <p:cNvPr id="13" name="TextBox 12"/>
          <p:cNvSpPr txBox="1"/>
          <p:nvPr/>
        </p:nvSpPr>
        <p:spPr>
          <a:xfrm>
            <a:off x="822841" y="4914712"/>
            <a:ext cx="1691526" cy="523220"/>
          </a:xfrm>
          <a:prstGeom prst="rect">
            <a:avLst/>
          </a:prstGeom>
          <a:noFill/>
        </p:spPr>
        <p:txBody>
          <a:bodyPr wrap="none" rtlCol="0">
            <a:spAutoFit/>
          </a:bodyPr>
          <a:lstStyle/>
          <a:p>
            <a:r>
              <a:rPr lang="en-US" sz="1400" dirty="0" smtClean="0"/>
              <a:t>Mechanical and </a:t>
            </a:r>
          </a:p>
          <a:p>
            <a:r>
              <a:rPr lang="en-US" sz="1400" dirty="0" smtClean="0"/>
              <a:t>Electrical Standard</a:t>
            </a:r>
            <a:endParaRPr lang="en-US" sz="1400" dirty="0"/>
          </a:p>
        </p:txBody>
      </p:sp>
      <p:sp>
        <p:nvSpPr>
          <p:cNvPr id="14" name="TextBox 13"/>
          <p:cNvSpPr txBox="1"/>
          <p:nvPr/>
        </p:nvSpPr>
        <p:spPr>
          <a:xfrm>
            <a:off x="3361509" y="4913756"/>
            <a:ext cx="1421959" cy="523220"/>
          </a:xfrm>
          <a:prstGeom prst="rect">
            <a:avLst/>
          </a:prstGeom>
          <a:noFill/>
        </p:spPr>
        <p:txBody>
          <a:bodyPr wrap="none" rtlCol="0">
            <a:spAutoFit/>
          </a:bodyPr>
          <a:lstStyle/>
          <a:p>
            <a:r>
              <a:rPr lang="en-US" sz="1400" dirty="0" smtClean="0"/>
              <a:t>Backplane(s)</a:t>
            </a:r>
          </a:p>
          <a:p>
            <a:r>
              <a:rPr lang="en-US" sz="1400" dirty="0" smtClean="0"/>
              <a:t>Bus, controllers</a:t>
            </a:r>
            <a:endParaRPr lang="en-US" sz="1400" dirty="0"/>
          </a:p>
        </p:txBody>
      </p:sp>
      <p:sp>
        <p:nvSpPr>
          <p:cNvPr id="15" name="TextBox 14"/>
          <p:cNvSpPr txBox="1"/>
          <p:nvPr/>
        </p:nvSpPr>
        <p:spPr>
          <a:xfrm>
            <a:off x="6566237" y="4914712"/>
            <a:ext cx="1556836" cy="523220"/>
          </a:xfrm>
          <a:prstGeom prst="rect">
            <a:avLst/>
          </a:prstGeom>
          <a:noFill/>
        </p:spPr>
        <p:txBody>
          <a:bodyPr wrap="none" rtlCol="0">
            <a:spAutoFit/>
          </a:bodyPr>
          <a:lstStyle/>
          <a:p>
            <a:r>
              <a:rPr lang="en-US" sz="1400" dirty="0" smtClean="0"/>
              <a:t>Large throughput</a:t>
            </a:r>
          </a:p>
          <a:p>
            <a:r>
              <a:rPr lang="en-US" sz="1400" dirty="0" smtClean="0"/>
              <a:t>High speed links</a:t>
            </a:r>
            <a:endParaRPr lang="en-US" sz="1400" dirty="0"/>
          </a:p>
        </p:txBody>
      </p:sp>
      <p:sp>
        <p:nvSpPr>
          <p:cNvPr id="16" name="TextBox 15"/>
          <p:cNvSpPr txBox="1"/>
          <p:nvPr/>
        </p:nvSpPr>
        <p:spPr>
          <a:xfrm>
            <a:off x="822841" y="4564485"/>
            <a:ext cx="2599202" cy="307777"/>
          </a:xfrm>
          <a:prstGeom prst="rect">
            <a:avLst/>
          </a:prstGeom>
          <a:noFill/>
        </p:spPr>
        <p:txBody>
          <a:bodyPr wrap="none" rtlCol="0">
            <a:spAutoFit/>
          </a:bodyPr>
          <a:lstStyle/>
          <a:p>
            <a:r>
              <a:rPr lang="en-US" sz="1400" dirty="0" smtClean="0">
                <a:solidFill>
                  <a:srgbClr val="FFFFFF"/>
                </a:solidFill>
              </a:rPr>
              <a:t>“Nuclear” physics experiments</a:t>
            </a:r>
            <a:endParaRPr lang="en-US" sz="1400" dirty="0">
              <a:solidFill>
                <a:srgbClr val="FFFFFF"/>
              </a:solidFill>
            </a:endParaRPr>
          </a:p>
        </p:txBody>
      </p:sp>
      <p:sp>
        <p:nvSpPr>
          <p:cNvPr id="17" name="TextBox 16"/>
          <p:cNvSpPr txBox="1"/>
          <p:nvPr/>
        </p:nvSpPr>
        <p:spPr>
          <a:xfrm>
            <a:off x="3361509" y="4564485"/>
            <a:ext cx="2050599" cy="307777"/>
          </a:xfrm>
          <a:prstGeom prst="rect">
            <a:avLst/>
          </a:prstGeom>
          <a:noFill/>
        </p:spPr>
        <p:txBody>
          <a:bodyPr wrap="none" rtlCol="0">
            <a:spAutoFit/>
          </a:bodyPr>
          <a:lstStyle/>
          <a:p>
            <a:r>
              <a:rPr lang="en-US" sz="1400" dirty="0" smtClean="0">
                <a:solidFill>
                  <a:srgbClr val="FFFFFF"/>
                </a:solidFill>
              </a:rPr>
              <a:t>Computer architectures</a:t>
            </a:r>
            <a:endParaRPr lang="en-US" sz="1400" dirty="0">
              <a:solidFill>
                <a:srgbClr val="FFFFFF"/>
              </a:solidFill>
            </a:endParaRPr>
          </a:p>
        </p:txBody>
      </p:sp>
      <p:sp>
        <p:nvSpPr>
          <p:cNvPr id="18" name="TextBox 17"/>
          <p:cNvSpPr txBox="1"/>
          <p:nvPr/>
        </p:nvSpPr>
        <p:spPr>
          <a:xfrm>
            <a:off x="6659003" y="4564485"/>
            <a:ext cx="853193" cy="307777"/>
          </a:xfrm>
          <a:prstGeom prst="rect">
            <a:avLst/>
          </a:prstGeom>
          <a:noFill/>
        </p:spPr>
        <p:txBody>
          <a:bodyPr wrap="none" rtlCol="0">
            <a:spAutoFit/>
          </a:bodyPr>
          <a:lstStyle/>
          <a:p>
            <a:r>
              <a:rPr lang="en-US" sz="1400" dirty="0" smtClean="0">
                <a:solidFill>
                  <a:srgbClr val="FFFFFF"/>
                </a:solidFill>
              </a:rPr>
              <a:t>Telecom</a:t>
            </a:r>
            <a:endParaRPr lang="en-US" sz="1400" dirty="0">
              <a:solidFill>
                <a:srgbClr val="FFFFFF"/>
              </a:solidFill>
            </a:endParaRPr>
          </a:p>
        </p:txBody>
      </p:sp>
      <p:sp>
        <p:nvSpPr>
          <p:cNvPr id="19" name="TextBox 18"/>
          <p:cNvSpPr txBox="1"/>
          <p:nvPr/>
        </p:nvSpPr>
        <p:spPr>
          <a:xfrm>
            <a:off x="4935868" y="4914712"/>
            <a:ext cx="1492178" cy="523220"/>
          </a:xfrm>
          <a:prstGeom prst="rect">
            <a:avLst/>
          </a:prstGeom>
          <a:noFill/>
        </p:spPr>
        <p:txBody>
          <a:bodyPr wrap="none" rtlCol="0">
            <a:spAutoFit/>
          </a:bodyPr>
          <a:lstStyle/>
          <a:p>
            <a:r>
              <a:rPr lang="en-US" sz="1400" dirty="0" smtClean="0"/>
              <a:t>Lots of on-board</a:t>
            </a:r>
          </a:p>
          <a:p>
            <a:r>
              <a:rPr lang="en-US" sz="1400" dirty="0" smtClean="0"/>
              <a:t>Intelligence</a:t>
            </a:r>
            <a:endParaRPr lang="en-US" sz="1400" dirty="0"/>
          </a:p>
        </p:txBody>
      </p:sp>
      <p:sp>
        <p:nvSpPr>
          <p:cNvPr id="20" name="Right Triangle 19"/>
          <p:cNvSpPr/>
          <p:nvPr/>
        </p:nvSpPr>
        <p:spPr>
          <a:xfrm>
            <a:off x="822841" y="5653376"/>
            <a:ext cx="6689355" cy="326184"/>
          </a:xfrm>
          <a:prstGeom prst="r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799991" y="5671783"/>
            <a:ext cx="3527391" cy="307777"/>
          </a:xfrm>
          <a:prstGeom prst="rect">
            <a:avLst/>
          </a:prstGeom>
          <a:noFill/>
        </p:spPr>
        <p:txBody>
          <a:bodyPr wrap="none" rtlCol="0">
            <a:spAutoFit/>
          </a:bodyPr>
          <a:lstStyle/>
          <a:p>
            <a:r>
              <a:rPr lang="en-US" sz="1400" dirty="0" smtClean="0"/>
              <a:t>Use of modular electronics in central DAQ</a:t>
            </a:r>
            <a:endParaRPr lang="en-US" sz="1400" dirty="0"/>
          </a:p>
        </p:txBody>
      </p:sp>
    </p:spTree>
    <p:extLst>
      <p:ext uri="{BB962C8B-B14F-4D97-AF65-F5344CB8AC3E}">
        <p14:creationId xmlns:p14="http://schemas.microsoft.com/office/powerpoint/2010/main" val="288913856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Off topic: modular electronics</a:t>
            </a:r>
          </a:p>
        </p:txBody>
      </p:sp>
      <p:sp>
        <p:nvSpPr>
          <p:cNvPr id="4" name="Date Placeholder 3"/>
          <p:cNvSpPr>
            <a:spLocks noGrp="1"/>
          </p:cNvSpPr>
          <p:nvPr>
            <p:ph type="dt" sz="half" idx="2"/>
          </p:nvPr>
        </p:nvSpPr>
        <p:spPr/>
        <p:txBody>
          <a:bodyPr/>
          <a:lstStyle/>
          <a:p>
            <a:fld id="{C48033DE-9F4E-1547-AFA2-6E16F5104188}" type="datetime4">
              <a:rPr lang="en-US" smtClean="0"/>
              <a:t>April 12, 2015</a:t>
            </a:fld>
            <a:endParaRPr lang="en-US" dirty="0"/>
          </a:p>
        </p:txBody>
      </p:sp>
      <p:sp>
        <p:nvSpPr>
          <p:cNvPr id="5" name="Footer Placeholder 4"/>
          <p:cNvSpPr>
            <a:spLocks noGrp="1"/>
          </p:cNvSpPr>
          <p:nvPr>
            <p:ph type="ftr" sz="quarter" idx="3"/>
          </p:nvPr>
        </p:nvSpPr>
        <p:spPr/>
        <p:txBody>
          <a:bodyPr/>
          <a:lstStyle/>
          <a:p>
            <a:r>
              <a:rPr lang="en-US" smtClean="0"/>
              <a:t>CHEP2015 - EM - DAQ needle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19</a:t>
            </a:fld>
            <a:endParaRPr lang="en-US" dirty="0"/>
          </a:p>
        </p:txBody>
      </p:sp>
      <p:pic>
        <p:nvPicPr>
          <p:cNvPr id="7" name="Picture 6" descr="pulsarIIb_block.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 y="1003300"/>
            <a:ext cx="4864608" cy="4828032"/>
          </a:xfrm>
          <a:prstGeom prst="rect">
            <a:avLst/>
          </a:prstGeom>
        </p:spPr>
      </p:pic>
      <p:sp>
        <p:nvSpPr>
          <p:cNvPr id="8" name="TextBox 7"/>
          <p:cNvSpPr txBox="1"/>
          <p:nvPr/>
        </p:nvSpPr>
        <p:spPr>
          <a:xfrm>
            <a:off x="223520" y="5750560"/>
            <a:ext cx="5254376" cy="307777"/>
          </a:xfrm>
          <a:prstGeom prst="rect">
            <a:avLst/>
          </a:prstGeom>
          <a:noFill/>
        </p:spPr>
        <p:txBody>
          <a:bodyPr wrap="none" rtlCol="0">
            <a:spAutoFit/>
          </a:bodyPr>
          <a:lstStyle/>
          <a:p>
            <a:r>
              <a:rPr lang="en-US" sz="1400" dirty="0"/>
              <a:t>Source: </a:t>
            </a:r>
            <a:r>
              <a:rPr lang="en-US" sz="1400" dirty="0">
                <a:hlinkClick r:id="rId3"/>
              </a:rPr>
              <a:t>Okumura, Yasuyuki et al</a:t>
            </a:r>
            <a:r>
              <a:rPr lang="en-US" sz="1400" dirty="0">
                <a:hlinkClick r:id="rId3"/>
              </a:rPr>
              <a:t>.</a:t>
            </a:r>
            <a:r>
              <a:rPr lang="en-US" sz="1400" dirty="0"/>
              <a:t> http://</a:t>
            </a:r>
            <a:r>
              <a:rPr lang="en-US" sz="1400" dirty="0" err="1"/>
              <a:t>arxiv.org</a:t>
            </a:r>
            <a:r>
              <a:rPr lang="en-US" sz="1400" dirty="0"/>
              <a:t>/abs/1403.4331</a:t>
            </a:r>
          </a:p>
        </p:txBody>
      </p:sp>
      <p:pic>
        <p:nvPicPr>
          <p:cNvPr id="9" name="Picture 8" descr="fullmesh.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78243" y="1003300"/>
            <a:ext cx="3407267" cy="3450336"/>
          </a:xfrm>
          <a:prstGeom prst="rect">
            <a:avLst/>
          </a:prstGeom>
        </p:spPr>
      </p:pic>
      <p:sp>
        <p:nvSpPr>
          <p:cNvPr id="10" name="Rectangle 9"/>
          <p:cNvSpPr/>
          <p:nvPr/>
        </p:nvSpPr>
        <p:spPr>
          <a:xfrm>
            <a:off x="5102935" y="4550231"/>
            <a:ext cx="4033520" cy="646331"/>
          </a:xfrm>
          <a:prstGeom prst="rect">
            <a:avLst/>
          </a:prstGeom>
        </p:spPr>
        <p:txBody>
          <a:bodyPr wrap="square">
            <a:spAutoFit/>
          </a:bodyPr>
          <a:lstStyle/>
          <a:p>
            <a:r>
              <a:rPr lang="en-US" sz="1200" dirty="0"/>
              <a:t>The fabric interface connections in 14 slot full mesh ATCA backplane. Each line represents a multi-lane bidirectional channel rated for up to 40~Gb/s.</a:t>
            </a:r>
            <a:endParaRPr lang="en-US" sz="1200" dirty="0"/>
          </a:p>
        </p:txBody>
      </p:sp>
    </p:spTree>
    <p:extLst>
      <p:ext uri="{BB962C8B-B14F-4D97-AF65-F5344CB8AC3E}">
        <p14:creationId xmlns:p14="http://schemas.microsoft.com/office/powerpoint/2010/main" val="77220692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588" y="1249411"/>
            <a:ext cx="8226854" cy="940443"/>
          </a:xfrm>
        </p:spPr>
        <p:txBody>
          <a:bodyPr>
            <a:normAutofit fontScale="90000"/>
          </a:bodyPr>
          <a:lstStyle/>
          <a:p>
            <a:r>
              <a:rPr lang="en-US" dirty="0" smtClean="0"/>
              <a:t>The </a:t>
            </a:r>
            <a:r>
              <a:rPr lang="en-US" sz="2200" dirty="0" smtClean="0"/>
              <a:t>DAQ</a:t>
            </a:r>
            <a:r>
              <a:rPr lang="en-US" dirty="0" smtClean="0"/>
              <a:t> needle</a:t>
            </a:r>
            <a:br>
              <a:rPr lang="en-US" dirty="0" smtClean="0"/>
            </a:br>
            <a:r>
              <a:rPr lang="en-US" dirty="0" smtClean="0"/>
              <a:t>in the </a:t>
            </a:r>
            <a:r>
              <a:rPr lang="en-US" sz="7300" dirty="0" smtClean="0"/>
              <a:t>Big Data </a:t>
            </a:r>
            <a:r>
              <a:rPr lang="en-US" dirty="0" smtClean="0"/>
              <a:t>Haystack</a:t>
            </a:r>
            <a:endParaRPr lang="en-US" dirty="0"/>
          </a:p>
        </p:txBody>
      </p:sp>
      <p:sp>
        <p:nvSpPr>
          <p:cNvPr id="3" name="Date Placeholder 2"/>
          <p:cNvSpPr>
            <a:spLocks noGrp="1"/>
          </p:cNvSpPr>
          <p:nvPr>
            <p:ph type="dt" sz="half" idx="2"/>
          </p:nvPr>
        </p:nvSpPr>
        <p:spPr/>
        <p:txBody>
          <a:bodyPr/>
          <a:lstStyle/>
          <a:p>
            <a:fld id="{C6889CE5-4461-1A40-965D-9BEBCF16DD18}" type="datetime4">
              <a:rPr lang="en-US" smtClean="0"/>
              <a:t>March 31, 2015</a:t>
            </a:fld>
            <a:endParaRPr lang="en-US" dirty="0"/>
          </a:p>
        </p:txBody>
      </p:sp>
      <p:sp>
        <p:nvSpPr>
          <p:cNvPr id="4" name="Footer Placeholder 3"/>
          <p:cNvSpPr>
            <a:spLocks noGrp="1"/>
          </p:cNvSpPr>
          <p:nvPr>
            <p:ph type="ftr" sz="quarter" idx="3"/>
          </p:nvPr>
        </p:nvSpPr>
        <p:spPr/>
        <p:txBody>
          <a:bodyPr/>
          <a:lstStyle/>
          <a:p>
            <a:r>
              <a:rPr lang="en-US" smtClean="0"/>
              <a:t>CHEP2015 - EM - DAQ needle</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
        <p:nvSpPr>
          <p:cNvPr id="6" name="Text Placeholder 5"/>
          <p:cNvSpPr>
            <a:spLocks noGrp="1"/>
          </p:cNvSpPr>
          <p:nvPr>
            <p:ph type="body" idx="10"/>
          </p:nvPr>
        </p:nvSpPr>
        <p:spPr>
          <a:xfrm>
            <a:off x="357588" y="2693801"/>
            <a:ext cx="7275122" cy="419653"/>
          </a:xfrm>
        </p:spPr>
        <p:txBody>
          <a:bodyPr>
            <a:noAutofit/>
          </a:bodyPr>
          <a:lstStyle/>
          <a:p>
            <a:r>
              <a:rPr lang="en-US" sz="2400" dirty="0" smtClean="0"/>
              <a:t>Technology Convergences in the post-LHC era</a:t>
            </a:r>
            <a:endParaRPr lang="en-US" sz="2000" dirty="0"/>
          </a:p>
        </p:txBody>
      </p:sp>
      <p:sp>
        <p:nvSpPr>
          <p:cNvPr id="7" name="TextBox 6"/>
          <p:cNvSpPr txBox="1"/>
          <p:nvPr/>
        </p:nvSpPr>
        <p:spPr>
          <a:xfrm>
            <a:off x="357588" y="4208814"/>
            <a:ext cx="2916559" cy="369332"/>
          </a:xfrm>
          <a:prstGeom prst="rect">
            <a:avLst/>
          </a:prstGeom>
          <a:noFill/>
        </p:spPr>
        <p:txBody>
          <a:bodyPr wrap="none" rtlCol="0">
            <a:spAutoFit/>
          </a:bodyPr>
          <a:lstStyle/>
          <a:p>
            <a:r>
              <a:rPr lang="en-US" dirty="0" smtClean="0"/>
              <a:t>Emilio Meschi - CERN/PH </a:t>
            </a:r>
            <a:endParaRPr lang="en-US" dirty="0"/>
          </a:p>
        </p:txBody>
      </p:sp>
    </p:spTree>
    <p:extLst>
      <p:ext uri="{BB962C8B-B14F-4D97-AF65-F5344CB8AC3E}">
        <p14:creationId xmlns:p14="http://schemas.microsoft.com/office/powerpoint/2010/main" val="290704127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9951B2CF-CA1D-8242-867A-8A3AC982B39D}" type="datetime4">
              <a:rPr lang="en-US" smtClean="0"/>
              <a:t>April 13, 2015</a:t>
            </a:fld>
            <a:endParaRPr lang="en-US" dirty="0"/>
          </a:p>
        </p:txBody>
      </p:sp>
      <p:sp>
        <p:nvSpPr>
          <p:cNvPr id="3" name="Footer Placeholder 2"/>
          <p:cNvSpPr>
            <a:spLocks noGrp="1"/>
          </p:cNvSpPr>
          <p:nvPr>
            <p:ph type="ftr" sz="quarter" idx="3"/>
          </p:nvPr>
        </p:nvSpPr>
        <p:spPr/>
        <p:txBody>
          <a:bodyPr/>
          <a:lstStyle/>
          <a:p>
            <a:r>
              <a:rPr lang="en-US" smtClean="0"/>
              <a:t>CHEP2015 - EM - DAQ needle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pic>
        <p:nvPicPr>
          <p:cNvPr id="6" name="Picture 5" descr="Screen Shot 2014-11-14 at 00.31.1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1680" y="325806"/>
            <a:ext cx="3518211" cy="4766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rot="16200000">
            <a:off x="-2107555" y="3595905"/>
            <a:ext cx="4676775" cy="461665"/>
          </a:xfrm>
          <a:prstGeom prst="rect">
            <a:avLst/>
          </a:prstGeom>
        </p:spPr>
        <p:txBody>
          <a:bodyPr wrap="square">
            <a:spAutoFit/>
          </a:bodyPr>
          <a:lstStyle/>
          <a:p>
            <a:r>
              <a:rPr lang="en-US" sz="1200" dirty="0" smtClean="0"/>
              <a:t>Source: </a:t>
            </a:r>
          </a:p>
          <a:p>
            <a:r>
              <a:rPr lang="en-US" sz="1200" dirty="0" smtClean="0"/>
              <a:t>http</a:t>
            </a:r>
            <a:r>
              <a:rPr lang="en-US" sz="1200" dirty="0"/>
              <a:t>://</a:t>
            </a:r>
            <a:r>
              <a:rPr lang="en-US" sz="1200" dirty="0" err="1"/>
              <a:t>journals.aps.org</a:t>
            </a:r>
            <a:r>
              <a:rPr lang="en-US" sz="1200" dirty="0"/>
              <a:t>/</a:t>
            </a:r>
            <a:r>
              <a:rPr lang="en-US" sz="1200" dirty="0" err="1"/>
              <a:t>pr</a:t>
            </a:r>
            <a:r>
              <a:rPr lang="en-US" sz="1200" dirty="0"/>
              <a:t>/abstract/</a:t>
            </a:r>
            <a:r>
              <a:rPr lang="en-US" sz="1200" dirty="0" smtClean="0"/>
              <a:t>10.1103/PhysRev</a:t>
            </a:r>
            <a:r>
              <a:rPr lang="en-US" sz="1200" dirty="0"/>
              <a:t>.13.272</a:t>
            </a:r>
          </a:p>
        </p:txBody>
      </p:sp>
      <p:pic>
        <p:nvPicPr>
          <p:cNvPr id="5" name="Picture 4" descr="Screen Shot 2014-11-14 at 15.22.4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4104" y="1182606"/>
            <a:ext cx="2946502" cy="2015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3342" y="885500"/>
            <a:ext cx="626405" cy="478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Crates_front.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419617" y="2078940"/>
            <a:ext cx="394810" cy="526413"/>
          </a:xfrm>
          <a:prstGeom prst="rect">
            <a:avLst/>
          </a:prstGeom>
        </p:spPr>
      </p:pic>
      <p:sp>
        <p:nvSpPr>
          <p:cNvPr id="10" name="Rectangle 9"/>
          <p:cNvSpPr/>
          <p:nvPr/>
        </p:nvSpPr>
        <p:spPr>
          <a:xfrm>
            <a:off x="3650570" y="160338"/>
            <a:ext cx="5406741" cy="938719"/>
          </a:xfrm>
          <a:prstGeom prst="rect">
            <a:avLst/>
          </a:prstGeom>
        </p:spPr>
        <p:txBody>
          <a:bodyPr wrap="square">
            <a:spAutoFit/>
          </a:bodyPr>
          <a:lstStyle/>
          <a:p>
            <a:pPr algn="just"/>
            <a:r>
              <a:rPr lang="en-US" sz="1100" dirty="0" smtClean="0"/>
              <a:t>“</a:t>
            </a:r>
            <a:r>
              <a:rPr lang="en-US" sz="1100" b="1" dirty="0" smtClean="0"/>
              <a:t>…visual </a:t>
            </a:r>
            <a:r>
              <a:rPr lang="en-US" sz="1100" b="1" dirty="0"/>
              <a:t>or audible methods of counting are quite trying on the nerves because close attention is necessary on account of the probability law of emission of the particles; and long periods of counting are essential because the method is a </a:t>
            </a:r>
            <a:r>
              <a:rPr lang="en-US" sz="1100" b="1" dirty="0" smtClean="0"/>
              <a:t>statistical one</a:t>
            </a:r>
            <a:r>
              <a:rPr lang="en-US" sz="1100" dirty="0" smtClean="0"/>
              <a:t>”</a:t>
            </a:r>
          </a:p>
          <a:p>
            <a:pPr algn="r"/>
            <a:r>
              <a:rPr lang="en-US" sz="1000" dirty="0" err="1"/>
              <a:t>Alois</a:t>
            </a:r>
            <a:r>
              <a:rPr lang="en-US" sz="1000" dirty="0"/>
              <a:t> F. </a:t>
            </a:r>
            <a:r>
              <a:rPr lang="en-US" sz="1000" dirty="0" err="1" smtClean="0"/>
              <a:t>Kovarik</a:t>
            </a:r>
            <a:r>
              <a:rPr lang="en-US" sz="1000" dirty="0" smtClean="0"/>
              <a:t> - Phys</a:t>
            </a:r>
            <a:r>
              <a:rPr lang="en-US" sz="1000" dirty="0"/>
              <a:t>. Rev. </a:t>
            </a:r>
            <a:r>
              <a:rPr lang="en-US" sz="1000" dirty="0" smtClean="0"/>
              <a:t>13 (1919) 272-280</a:t>
            </a:r>
            <a:endParaRPr lang="en-US" sz="1000" dirty="0"/>
          </a:p>
        </p:txBody>
      </p:sp>
      <p:pic>
        <p:nvPicPr>
          <p:cNvPr id="11" name="Picture 10" descr="tile2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97478" y="895531"/>
            <a:ext cx="725886" cy="431390"/>
          </a:xfrm>
          <a:prstGeom prst="rect">
            <a:avLst/>
          </a:prstGeom>
        </p:spPr>
      </p:pic>
      <p:pic>
        <p:nvPicPr>
          <p:cNvPr id="12" name="Picture 3" descr="IMG_0918.JPG"/>
          <p:cNvPicPr>
            <a:picLocks noChangeAspect="1"/>
          </p:cNvPicPr>
          <p:nvPr/>
        </p:nvPicPr>
        <p:blipFill rotWithShape="1">
          <a:blip r:embed="rId8">
            <a:extLst>
              <a:ext uri="{28A0092B-C50C-407E-A947-70E740481C1C}">
                <a14:useLocalDpi xmlns:a14="http://schemas.microsoft.com/office/drawing/2010/main" val="0"/>
              </a:ext>
            </a:extLst>
          </a:blip>
          <a:srcRect l="15421" t="11787" r="8692" b="23935"/>
          <a:stretch/>
        </p:blipFill>
        <p:spPr bwMode="auto">
          <a:xfrm>
            <a:off x="2664577" y="3023141"/>
            <a:ext cx="777058" cy="534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3650570" y="1103175"/>
            <a:ext cx="5406741" cy="1446550"/>
          </a:xfrm>
          <a:prstGeom prst="rect">
            <a:avLst/>
          </a:prstGeom>
        </p:spPr>
        <p:txBody>
          <a:bodyPr wrap="square">
            <a:spAutoFit/>
          </a:bodyPr>
          <a:lstStyle/>
          <a:p>
            <a:r>
              <a:rPr lang="en-US" sz="1100" dirty="0" smtClean="0"/>
              <a:t>“Typical detectors are…</a:t>
            </a:r>
            <a:r>
              <a:rPr lang="en-US" sz="1100" b="1" dirty="0" smtClean="0"/>
              <a:t>more than 100 000 </a:t>
            </a:r>
            <a:r>
              <a:rPr lang="en-US" sz="1100" dirty="0" smtClean="0"/>
              <a:t>electronics channels… Raw data per event can reach several megabytes due to more common use of </a:t>
            </a:r>
            <a:r>
              <a:rPr lang="en-US" sz="1100" b="1" dirty="0" smtClean="0"/>
              <a:t>time-sliced </a:t>
            </a:r>
            <a:r>
              <a:rPr lang="en-US" sz="1100" b="1" dirty="0" err="1" smtClean="0"/>
              <a:t>digitising</a:t>
            </a:r>
            <a:r>
              <a:rPr lang="en-US" sz="1100" dirty="0" smtClean="0"/>
              <a:t>… [forcing] </a:t>
            </a:r>
            <a:r>
              <a:rPr lang="en-US" sz="1100" b="1" dirty="0" smtClean="0"/>
              <a:t>data compaction in situ</a:t>
            </a:r>
            <a:r>
              <a:rPr lang="en-US" sz="1100" dirty="0" smtClean="0"/>
              <a:t>, to keep the transported data to a level acceptable to storage devices…the purpose becomes…</a:t>
            </a:r>
            <a:r>
              <a:rPr lang="en-US" sz="1100" b="1" dirty="0" smtClean="0"/>
              <a:t>gathering all events of physics interest with minimum background</a:t>
            </a:r>
            <a:r>
              <a:rPr lang="en-US" sz="1100" dirty="0" smtClean="0"/>
              <a:t>…[and]…</a:t>
            </a:r>
            <a:r>
              <a:rPr lang="en-US" sz="1100" b="1" dirty="0" smtClean="0"/>
              <a:t>minimum </a:t>
            </a:r>
            <a:r>
              <a:rPr lang="en-US" sz="1100" b="1" dirty="0" err="1" smtClean="0"/>
              <a:t>deadtime</a:t>
            </a:r>
            <a:r>
              <a:rPr lang="en-US" sz="1100" dirty="0" smtClean="0"/>
              <a:t>.</a:t>
            </a:r>
          </a:p>
          <a:p>
            <a:r>
              <a:rPr lang="en-US" sz="1100" dirty="0" smtClean="0"/>
              <a:t>One should have in mind that the data acquisition system (not including front-end electronics) </a:t>
            </a:r>
            <a:r>
              <a:rPr lang="en-US" sz="1100" b="1" dirty="0" smtClean="0"/>
              <a:t>amounts to about 5% of the detector cost</a:t>
            </a:r>
            <a:r>
              <a:rPr lang="en-US" sz="1100" dirty="0" smtClean="0"/>
              <a:t>…”</a:t>
            </a:r>
          </a:p>
          <a:p>
            <a:pPr algn="r"/>
            <a:r>
              <a:rPr lang="en-US" sz="1000" dirty="0" smtClean="0"/>
              <a:t>Ph. </a:t>
            </a:r>
            <a:r>
              <a:rPr lang="en-US" sz="1000" dirty="0" err="1" smtClean="0"/>
              <a:t>Gavillet</a:t>
            </a:r>
            <a:r>
              <a:rPr lang="en-US" sz="1000" dirty="0" smtClean="0"/>
              <a:t> - NIM A235 (1985), 363-379</a:t>
            </a:r>
            <a:endParaRPr lang="en-US" sz="1000" dirty="0"/>
          </a:p>
        </p:txBody>
      </p:sp>
      <p:sp>
        <p:nvSpPr>
          <p:cNvPr id="14" name="Rectangle 13"/>
          <p:cNvSpPr/>
          <p:nvPr/>
        </p:nvSpPr>
        <p:spPr>
          <a:xfrm>
            <a:off x="3650570" y="2564854"/>
            <a:ext cx="5406741" cy="1261884"/>
          </a:xfrm>
          <a:prstGeom prst="rect">
            <a:avLst/>
          </a:prstGeom>
        </p:spPr>
        <p:txBody>
          <a:bodyPr wrap="square">
            <a:spAutoFit/>
          </a:bodyPr>
          <a:lstStyle/>
          <a:p>
            <a:pPr algn="just"/>
            <a:r>
              <a:rPr lang="en-US" sz="1100" dirty="0" smtClean="0"/>
              <a:t>“</a:t>
            </a:r>
            <a:r>
              <a:rPr lang="en-US" sz="1100" dirty="0"/>
              <a:t>The </a:t>
            </a:r>
            <a:r>
              <a:rPr lang="en-US" sz="1100" dirty="0" err="1"/>
              <a:t>Fastbus</a:t>
            </a:r>
            <a:r>
              <a:rPr lang="en-US" sz="1100" dirty="0"/>
              <a:t>- and VME-based </a:t>
            </a:r>
            <a:r>
              <a:rPr lang="en-US" sz="1100" b="1" dirty="0"/>
              <a:t>tree architectures of the eighties run out of steam </a:t>
            </a:r>
            <a:r>
              <a:rPr lang="en-US" sz="1100" dirty="0"/>
              <a:t>when applied to LHC’s DAQ requirements. New concepts and architectures change rack-mounting backplane buses for </a:t>
            </a:r>
            <a:r>
              <a:rPr lang="en-US" sz="1100" b="1" dirty="0"/>
              <a:t>high- speed point-to-point links</a:t>
            </a:r>
            <a:r>
              <a:rPr lang="en-US" sz="1100" dirty="0"/>
              <a:t>, abandon the centralized event </a:t>
            </a:r>
            <a:r>
              <a:rPr lang="en-US" sz="1100" dirty="0" smtClean="0"/>
              <a:t>building </a:t>
            </a:r>
            <a:r>
              <a:rPr lang="en-US" sz="1100" dirty="0"/>
              <a:t>and </a:t>
            </a:r>
            <a:r>
              <a:rPr lang="en-US" sz="1100" b="1" dirty="0"/>
              <a:t>use switched networks </a:t>
            </a:r>
            <a:r>
              <a:rPr lang="en-US" sz="1100" dirty="0"/>
              <a:t>and parallel architectures instead, and replace mainframes and workstations with </a:t>
            </a:r>
            <a:r>
              <a:rPr lang="en-US" sz="1100" b="1" dirty="0"/>
              <a:t>cheaper PC farms</a:t>
            </a:r>
            <a:r>
              <a:rPr lang="en-US" sz="1100" dirty="0" smtClean="0"/>
              <a:t>.”</a:t>
            </a:r>
            <a:endParaRPr lang="en-US" sz="1100" dirty="0"/>
          </a:p>
          <a:p>
            <a:pPr algn="r"/>
            <a:r>
              <a:rPr lang="en-US" sz="1000" dirty="0"/>
              <a:t>J. </a:t>
            </a:r>
            <a:r>
              <a:rPr lang="en-US" sz="1000" dirty="0" smtClean="0"/>
              <a:t>Toledo </a:t>
            </a:r>
            <a:r>
              <a:rPr lang="en-US" sz="1000" i="1" dirty="0" smtClean="0"/>
              <a:t>et al. - </a:t>
            </a:r>
            <a:r>
              <a:rPr lang="en-US" sz="1000" dirty="0" smtClean="0"/>
              <a:t>Microprocessors </a:t>
            </a:r>
            <a:r>
              <a:rPr lang="en-US" sz="1000" dirty="0"/>
              <a:t>and </a:t>
            </a:r>
            <a:r>
              <a:rPr lang="en-US" sz="1000" dirty="0" smtClean="0"/>
              <a:t>Microsystems 27,</a:t>
            </a:r>
            <a:r>
              <a:rPr lang="en-US" sz="1000" b="1" dirty="0" smtClean="0"/>
              <a:t>8 </a:t>
            </a:r>
            <a:r>
              <a:rPr lang="en-US" sz="1000" dirty="0" smtClean="0"/>
              <a:t>(2003), 353</a:t>
            </a:r>
            <a:r>
              <a:rPr lang="en-US" sz="1000" dirty="0"/>
              <a:t>-358</a:t>
            </a:r>
            <a:endParaRPr lang="en-US" sz="1000" dirty="0"/>
          </a:p>
        </p:txBody>
      </p:sp>
      <p:pic>
        <p:nvPicPr>
          <p:cNvPr id="16" name="Picture 15" descr="DSC02604.JPG"/>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rot="5400000">
            <a:off x="2863453" y="1711187"/>
            <a:ext cx="519820" cy="693093"/>
          </a:xfrm>
          <a:prstGeom prst="rect">
            <a:avLst/>
          </a:prstGeom>
        </p:spPr>
      </p:pic>
      <p:sp>
        <p:nvSpPr>
          <p:cNvPr id="18" name="Rectangle 17"/>
          <p:cNvSpPr/>
          <p:nvPr/>
        </p:nvSpPr>
        <p:spPr>
          <a:xfrm>
            <a:off x="3737260" y="253311"/>
            <a:ext cx="5320052" cy="584776"/>
          </a:xfrm>
          <a:prstGeom prst="rect">
            <a:avLst/>
          </a:prstGeom>
        </p:spPr>
        <p:txBody>
          <a:bodyPr wrap="square">
            <a:spAutoFit/>
          </a:bodyPr>
          <a:lstStyle/>
          <a:p>
            <a:pPr marL="363538" indent="-363538" algn="just">
              <a:buFont typeface="Arial"/>
              <a:buChar char="•"/>
            </a:pPr>
            <a:r>
              <a:rPr lang="en-US" sz="3200" dirty="0" smtClean="0"/>
              <a:t>Human Factor</a:t>
            </a:r>
            <a:endParaRPr lang="en-US" sz="3200" dirty="0"/>
          </a:p>
        </p:txBody>
      </p:sp>
      <p:sp>
        <p:nvSpPr>
          <p:cNvPr id="19" name="Rectangle 18"/>
          <p:cNvSpPr/>
          <p:nvPr/>
        </p:nvSpPr>
        <p:spPr>
          <a:xfrm>
            <a:off x="3737259" y="1182606"/>
            <a:ext cx="5406741" cy="1077218"/>
          </a:xfrm>
          <a:prstGeom prst="rect">
            <a:avLst/>
          </a:prstGeom>
        </p:spPr>
        <p:txBody>
          <a:bodyPr wrap="square">
            <a:spAutoFit/>
          </a:bodyPr>
          <a:lstStyle/>
          <a:p>
            <a:pPr marL="363538" indent="-363538">
              <a:buFont typeface="Arial"/>
              <a:buChar char="•"/>
            </a:pPr>
            <a:r>
              <a:rPr lang="en-US" sz="3200" dirty="0" smtClean="0"/>
              <a:t>Channel count, storage, </a:t>
            </a:r>
            <a:r>
              <a:rPr lang="en-US" sz="3200" dirty="0" err="1" smtClean="0"/>
              <a:t>deadtime</a:t>
            </a:r>
            <a:r>
              <a:rPr lang="en-US" sz="3200" dirty="0" smtClean="0"/>
              <a:t>…standardization</a:t>
            </a:r>
            <a:endParaRPr lang="en-US" sz="3200" dirty="0"/>
          </a:p>
        </p:txBody>
      </p:sp>
      <p:sp>
        <p:nvSpPr>
          <p:cNvPr id="20" name="Rectangle 19"/>
          <p:cNvSpPr/>
          <p:nvPr/>
        </p:nvSpPr>
        <p:spPr>
          <a:xfrm>
            <a:off x="3740222" y="2574675"/>
            <a:ext cx="5406741" cy="1569660"/>
          </a:xfrm>
          <a:prstGeom prst="rect">
            <a:avLst/>
          </a:prstGeom>
        </p:spPr>
        <p:txBody>
          <a:bodyPr wrap="square">
            <a:spAutoFit/>
          </a:bodyPr>
          <a:lstStyle/>
          <a:p>
            <a:pPr marL="363538" indent="-363538">
              <a:buFont typeface="Arial"/>
              <a:buChar char="•"/>
            </a:pPr>
            <a:r>
              <a:rPr lang="en-US" sz="3200" dirty="0" smtClean="0"/>
              <a:t>Parallel backplanes vs. point-to-point, switched networks, commercial </a:t>
            </a:r>
            <a:r>
              <a:rPr lang="en-US" sz="3200" dirty="0" err="1" smtClean="0"/>
              <a:t>hw</a:t>
            </a:r>
            <a:endParaRPr lang="en-US" sz="3200" dirty="0"/>
          </a:p>
        </p:txBody>
      </p:sp>
      <p:sp>
        <p:nvSpPr>
          <p:cNvPr id="21" name="Rectangle 20"/>
          <p:cNvSpPr/>
          <p:nvPr/>
        </p:nvSpPr>
        <p:spPr>
          <a:xfrm>
            <a:off x="3740222" y="4279344"/>
            <a:ext cx="5406741" cy="1754327"/>
          </a:xfrm>
          <a:prstGeom prst="rect">
            <a:avLst/>
          </a:prstGeom>
        </p:spPr>
        <p:txBody>
          <a:bodyPr wrap="square">
            <a:spAutoFit/>
          </a:bodyPr>
          <a:lstStyle/>
          <a:p>
            <a:pPr algn="just"/>
            <a:r>
              <a:rPr lang="en-US" dirty="0" smtClean="0"/>
              <a:t>What are the main points of today ?</a:t>
            </a:r>
          </a:p>
          <a:p>
            <a:pPr marL="342900" indent="-342900" algn="just">
              <a:buFont typeface="Arial"/>
              <a:buChar char="•"/>
            </a:pPr>
            <a:r>
              <a:rPr lang="en-US" dirty="0" smtClean="0"/>
              <a:t>Ever increasing </a:t>
            </a:r>
            <a:r>
              <a:rPr lang="en-US" dirty="0" smtClean="0">
                <a:solidFill>
                  <a:srgbClr val="FF0000"/>
                </a:solidFill>
              </a:rPr>
              <a:t>channel count</a:t>
            </a:r>
          </a:p>
          <a:p>
            <a:pPr marL="342900" indent="-342900" algn="just">
              <a:buFont typeface="Arial"/>
              <a:buChar char="•"/>
            </a:pPr>
            <a:r>
              <a:rPr lang="en-US" dirty="0" smtClean="0"/>
              <a:t>Smaller and </a:t>
            </a:r>
            <a:r>
              <a:rPr lang="en-US" dirty="0" smtClean="0">
                <a:solidFill>
                  <a:srgbClr val="FF0000"/>
                </a:solidFill>
              </a:rPr>
              <a:t>smaller bunch spacing</a:t>
            </a:r>
          </a:p>
          <a:p>
            <a:pPr marL="342900" indent="-342900" algn="just">
              <a:buFont typeface="Arial"/>
              <a:buChar char="•"/>
            </a:pPr>
            <a:r>
              <a:rPr lang="en-US" dirty="0" smtClean="0"/>
              <a:t>Large mass of </a:t>
            </a:r>
            <a:r>
              <a:rPr lang="en-US" dirty="0" smtClean="0">
                <a:solidFill>
                  <a:srgbClr val="FF0000"/>
                </a:solidFill>
              </a:rPr>
              <a:t>persistent data</a:t>
            </a:r>
          </a:p>
          <a:p>
            <a:pPr marL="342900" indent="-342900" algn="just">
              <a:buFont typeface="Arial"/>
              <a:buChar char="•"/>
            </a:pPr>
            <a:r>
              <a:rPr lang="en-US" dirty="0" smtClean="0"/>
              <a:t>Experiments with life span of </a:t>
            </a:r>
            <a:r>
              <a:rPr lang="en-US" dirty="0" smtClean="0">
                <a:solidFill>
                  <a:srgbClr val="FF0000"/>
                </a:solidFill>
              </a:rPr>
              <a:t>several decades</a:t>
            </a:r>
          </a:p>
          <a:p>
            <a:pPr marL="800100" lvl="1" indent="-342900" algn="just">
              <a:buFont typeface="Arial"/>
              <a:buChar char="•"/>
            </a:pPr>
            <a:r>
              <a:rPr lang="en-US" dirty="0" smtClean="0">
                <a:solidFill>
                  <a:srgbClr val="0055A0"/>
                </a:solidFill>
              </a:rPr>
              <a:t> </a:t>
            </a:r>
            <a:r>
              <a:rPr lang="en-US" dirty="0" smtClean="0">
                <a:solidFill>
                  <a:srgbClr val="FF0000"/>
                </a:solidFill>
              </a:rPr>
              <a:t>Human Factor</a:t>
            </a:r>
          </a:p>
        </p:txBody>
      </p:sp>
    </p:spTree>
    <p:extLst>
      <p:ext uri="{BB962C8B-B14F-4D97-AF65-F5344CB8AC3E}">
        <p14:creationId xmlns:p14="http://schemas.microsoft.com/office/powerpoint/2010/main" val="151905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10"/>
                                        </p:tgtEl>
                                        <p:attrNameLst>
                                          <p:attrName>style.visibility</p:attrName>
                                        </p:attrNameLst>
                                      </p:cBhvr>
                                      <p:to>
                                        <p:strVal val="hidden"/>
                                      </p:to>
                                    </p:set>
                                  </p:childTnLst>
                                </p:cTn>
                              </p:par>
                              <p:par>
                                <p:cTn id="31" presetID="1" presetClass="entr" presetSubtype="0" fill="hold" grpId="1"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13"/>
                                        </p:tgtEl>
                                        <p:attrNameLst>
                                          <p:attrName>style.visibility</p:attrName>
                                        </p:attrNameLst>
                                      </p:cBhvr>
                                      <p:to>
                                        <p:strVal val="hidden"/>
                                      </p:to>
                                    </p:set>
                                  </p:childTnLst>
                                </p:cTn>
                              </p:par>
                              <p:par>
                                <p:cTn id="41" presetID="1" presetClass="entr" presetSubtype="0" fill="hold" grpId="1" nodeType="with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1" nodeType="clickEffect">
                                  <p:stCondLst>
                                    <p:cond delay="0"/>
                                  </p:stCondLst>
                                  <p:childTnLst>
                                    <p:set>
                                      <p:cBhvr>
                                        <p:cTn id="50" dur="1" fill="hold">
                                          <p:stCondLst>
                                            <p:cond delay="0"/>
                                          </p:stCondLst>
                                        </p:cTn>
                                        <p:tgtEl>
                                          <p:spTgt spid="14"/>
                                        </p:tgtEl>
                                        <p:attrNameLst>
                                          <p:attrName>style.visibility</p:attrName>
                                        </p:attrNameLst>
                                      </p:cBhvr>
                                      <p:to>
                                        <p:strVal val="hidden"/>
                                      </p:to>
                                    </p:set>
                                  </p:childTnLst>
                                </p:cTn>
                              </p:par>
                              <p:par>
                                <p:cTn id="51" presetID="1"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3" grpId="0"/>
      <p:bldP spid="13" grpId="1"/>
      <p:bldP spid="14" grpId="0"/>
      <p:bldP spid="14" grpId="1"/>
      <p:bldP spid="18" grpId="1"/>
      <p:bldP spid="19" grpId="1"/>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9951B2CF-CA1D-8242-867A-8A3AC982B39D}" type="datetime4">
              <a:rPr lang="en-US" smtClean="0"/>
              <a:t>March 31, 2015</a:t>
            </a:fld>
            <a:endParaRPr lang="en-US" dirty="0"/>
          </a:p>
        </p:txBody>
      </p:sp>
      <p:sp>
        <p:nvSpPr>
          <p:cNvPr id="3" name="Footer Placeholder 2"/>
          <p:cNvSpPr>
            <a:spLocks noGrp="1"/>
          </p:cNvSpPr>
          <p:nvPr>
            <p:ph type="ftr" sz="quarter" idx="3"/>
          </p:nvPr>
        </p:nvSpPr>
        <p:spPr/>
        <p:txBody>
          <a:bodyPr/>
          <a:lstStyle/>
          <a:p>
            <a:r>
              <a:rPr lang="en-US" smtClean="0"/>
              <a:t>CHEP2015 - EM - DAQ needle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pic>
        <p:nvPicPr>
          <p:cNvPr id="5" name="Picture 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250" y="488950"/>
            <a:ext cx="2476500" cy="260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91100" y="427962"/>
            <a:ext cx="3835400" cy="239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8"/>
          <p:cNvPicPr>
            <a:picLocks noChangeArrowheads="1"/>
          </p:cNvPicPr>
          <p:nvPr/>
        </p:nvPicPr>
        <p:blipFill>
          <a:blip r:embed="rId5"/>
          <a:srcRect/>
          <a:stretch>
            <a:fillRect/>
          </a:stretch>
        </p:blipFill>
        <p:spPr bwMode="auto">
          <a:xfrm>
            <a:off x="463550" y="3441700"/>
            <a:ext cx="2963863" cy="2324100"/>
          </a:xfrm>
          <a:prstGeom prst="rect">
            <a:avLst/>
          </a:prstGeom>
          <a:noFill/>
          <a:ln w="9525" cap="flat">
            <a:noFill/>
            <a:miter lim="800000"/>
            <a:headEnd/>
            <a:tailEnd/>
          </a:ln>
          <a:effectLst>
            <a:outerShdw blurRad="50800" dist="38099" dir="2700000" algn="ctr" rotWithShape="0">
              <a:schemeClr val="bg2">
                <a:alpha val="42995"/>
              </a:schemeClr>
            </a:outerShdw>
          </a:effectLst>
        </p:spPr>
      </p:pic>
      <p:pic>
        <p:nvPicPr>
          <p:cNvPr id="13" name="Picture 12" descr="Screen Shot 2015-03-31 at 10.09.55.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87864" y="3276600"/>
            <a:ext cx="4856136" cy="2588964"/>
          </a:xfrm>
          <a:prstGeom prst="rect">
            <a:avLst/>
          </a:prstGeom>
        </p:spPr>
      </p:pic>
      <p:sp>
        <p:nvSpPr>
          <p:cNvPr id="14" name="TextBox 13"/>
          <p:cNvSpPr txBox="1"/>
          <p:nvPr/>
        </p:nvSpPr>
        <p:spPr>
          <a:xfrm>
            <a:off x="1323488" y="-88900"/>
            <a:ext cx="1097576" cy="584776"/>
          </a:xfrm>
          <a:prstGeom prst="rect">
            <a:avLst/>
          </a:prstGeom>
          <a:noFill/>
        </p:spPr>
        <p:txBody>
          <a:bodyPr wrap="none" rtlCol="0">
            <a:spAutoFit/>
          </a:bodyPr>
          <a:lstStyle/>
          <a:p>
            <a:r>
              <a:rPr lang="en-US" sz="3200" dirty="0" smtClean="0"/>
              <a:t>1998</a:t>
            </a:r>
            <a:endParaRPr lang="en-US" dirty="0"/>
          </a:p>
        </p:txBody>
      </p:sp>
      <p:sp>
        <p:nvSpPr>
          <p:cNvPr id="15" name="TextBox 14"/>
          <p:cNvSpPr txBox="1"/>
          <p:nvPr/>
        </p:nvSpPr>
        <p:spPr>
          <a:xfrm>
            <a:off x="6184900" y="-88900"/>
            <a:ext cx="1097576" cy="584776"/>
          </a:xfrm>
          <a:prstGeom prst="rect">
            <a:avLst/>
          </a:prstGeom>
          <a:noFill/>
        </p:spPr>
        <p:txBody>
          <a:bodyPr wrap="none" rtlCol="0">
            <a:spAutoFit/>
          </a:bodyPr>
          <a:lstStyle/>
          <a:p>
            <a:r>
              <a:rPr lang="en-US" sz="3200" dirty="0" smtClean="0"/>
              <a:t>2015</a:t>
            </a:r>
            <a:endParaRPr lang="en-US" dirty="0"/>
          </a:p>
        </p:txBody>
      </p:sp>
      <p:pic>
        <p:nvPicPr>
          <p:cNvPr id="16" name="Picture 13"/>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17900" y="1509898"/>
            <a:ext cx="1266825" cy="914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6" descr="lhc-doodle.gi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33751" y="4229100"/>
            <a:ext cx="2308225" cy="874328"/>
          </a:xfrm>
          <a:prstGeom prst="rect">
            <a:avLst/>
          </a:prstGeom>
        </p:spPr>
      </p:pic>
      <p:sp>
        <p:nvSpPr>
          <p:cNvPr id="18" name="Rectangle 17"/>
          <p:cNvSpPr/>
          <p:nvPr/>
        </p:nvSpPr>
        <p:spPr>
          <a:xfrm>
            <a:off x="4327776" y="5729387"/>
            <a:ext cx="4572000" cy="461665"/>
          </a:xfrm>
          <a:prstGeom prst="rect">
            <a:avLst/>
          </a:prstGeom>
        </p:spPr>
        <p:txBody>
          <a:bodyPr>
            <a:spAutoFit/>
          </a:bodyPr>
          <a:lstStyle/>
          <a:p>
            <a:r>
              <a:rPr lang="en-US" sz="1200" dirty="0" smtClean="0"/>
              <a:t>Source: </a:t>
            </a:r>
          </a:p>
          <a:p>
            <a:r>
              <a:rPr lang="en-US" sz="1200" dirty="0" smtClean="0"/>
              <a:t>http</a:t>
            </a:r>
            <a:r>
              <a:rPr lang="en-US" sz="1200" dirty="0"/>
              <a:t>://</a:t>
            </a:r>
            <a:r>
              <a:rPr lang="en-US" sz="1200" dirty="0" err="1"/>
              <a:t>www.google.com</a:t>
            </a:r>
            <a:r>
              <a:rPr lang="en-US" sz="1200" dirty="0"/>
              <a:t>/about/datacenters/inside/locations/</a:t>
            </a:r>
          </a:p>
        </p:txBody>
      </p:sp>
    </p:spTree>
    <p:extLst>
      <p:ext uri="{BB962C8B-B14F-4D97-AF65-F5344CB8AC3E}">
        <p14:creationId xmlns:p14="http://schemas.microsoft.com/office/powerpoint/2010/main" val="126545956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Since LHC</a:t>
            </a:r>
            <a:endParaRPr lang="en-US" dirty="0"/>
          </a:p>
        </p:txBody>
      </p:sp>
      <p:sp>
        <p:nvSpPr>
          <p:cNvPr id="3" name="Content Placeholder 2"/>
          <p:cNvSpPr>
            <a:spLocks noGrp="1"/>
          </p:cNvSpPr>
          <p:nvPr>
            <p:ph idx="1"/>
          </p:nvPr>
        </p:nvSpPr>
        <p:spPr/>
        <p:txBody>
          <a:bodyPr>
            <a:normAutofit fontScale="77500" lnSpcReduction="20000"/>
          </a:bodyPr>
          <a:lstStyle/>
          <a:p>
            <a:pPr marL="36576" indent="0">
              <a:buNone/>
            </a:pPr>
            <a:r>
              <a:rPr lang="en-US" dirty="0" smtClean="0"/>
              <a:t>HEP </a:t>
            </a:r>
            <a:r>
              <a:rPr lang="en-US" dirty="0" smtClean="0">
                <a:solidFill>
                  <a:srgbClr val="FF0000"/>
                </a:solidFill>
              </a:rPr>
              <a:t>no </a:t>
            </a:r>
            <a:r>
              <a:rPr lang="en-US" dirty="0">
                <a:solidFill>
                  <a:srgbClr val="FF0000"/>
                </a:solidFill>
              </a:rPr>
              <a:t>longer </a:t>
            </a:r>
            <a:r>
              <a:rPr lang="en-US" dirty="0" smtClean="0">
                <a:solidFill>
                  <a:srgbClr val="FF0000"/>
                </a:solidFill>
              </a:rPr>
              <a:t>alone </a:t>
            </a:r>
            <a:r>
              <a:rPr lang="en-US" dirty="0" smtClean="0"/>
              <a:t>at </a:t>
            </a:r>
            <a:r>
              <a:rPr lang="en-US" dirty="0"/>
              <a:t>the forefront of data manipulation and even data analysis</a:t>
            </a:r>
          </a:p>
          <a:p>
            <a:pPr lvl="1"/>
            <a:r>
              <a:rPr lang="en-US" dirty="0">
                <a:solidFill>
                  <a:srgbClr val="FF0000"/>
                </a:solidFill>
              </a:rPr>
              <a:t>t</a:t>
            </a:r>
            <a:r>
              <a:rPr lang="en-US" dirty="0" smtClean="0">
                <a:solidFill>
                  <a:srgbClr val="FF0000"/>
                </a:solidFill>
              </a:rPr>
              <a:t>elecommunications </a:t>
            </a:r>
          </a:p>
          <a:p>
            <a:pPr lvl="1"/>
            <a:r>
              <a:rPr lang="en-US" dirty="0" smtClean="0">
                <a:solidFill>
                  <a:srgbClr val="FF0000"/>
                </a:solidFill>
              </a:rPr>
              <a:t>commercial </a:t>
            </a:r>
            <a:r>
              <a:rPr lang="en-US" dirty="0">
                <a:solidFill>
                  <a:srgbClr val="FF0000"/>
                </a:solidFill>
              </a:rPr>
              <a:t>data </a:t>
            </a:r>
            <a:r>
              <a:rPr lang="en-US" dirty="0" smtClean="0">
                <a:solidFill>
                  <a:srgbClr val="FF0000"/>
                </a:solidFill>
              </a:rPr>
              <a:t>mining </a:t>
            </a:r>
          </a:p>
          <a:p>
            <a:pPr lvl="1"/>
            <a:r>
              <a:rPr lang="en-US" dirty="0" smtClean="0">
                <a:solidFill>
                  <a:srgbClr val="FF0000"/>
                </a:solidFill>
              </a:rPr>
              <a:t>machine </a:t>
            </a:r>
            <a:r>
              <a:rPr lang="en-US" dirty="0">
                <a:solidFill>
                  <a:srgbClr val="FF0000"/>
                </a:solidFill>
              </a:rPr>
              <a:t>learning </a:t>
            </a:r>
          </a:p>
          <a:p>
            <a:pPr marL="36576" indent="0">
              <a:buNone/>
            </a:pPr>
            <a:r>
              <a:rPr lang="en-US" dirty="0" smtClean="0"/>
              <a:t>Yet future challenges are formidable and resources limited</a:t>
            </a:r>
          </a:p>
          <a:p>
            <a:r>
              <a:rPr lang="en-US" dirty="0" smtClean="0"/>
              <a:t>among others:</a:t>
            </a:r>
            <a:endParaRPr lang="en-US" dirty="0"/>
          </a:p>
          <a:p>
            <a:pPr lvl="1"/>
            <a:r>
              <a:rPr lang="en-US" dirty="0" smtClean="0"/>
              <a:t>“</a:t>
            </a:r>
            <a:r>
              <a:rPr lang="en-US" dirty="0"/>
              <a:t>human” cost of creating and maintaining custom electronics </a:t>
            </a:r>
            <a:r>
              <a:rPr lang="en-US" b="1" dirty="0"/>
              <a:t>and </a:t>
            </a:r>
            <a:r>
              <a:rPr lang="en-US" b="1" dirty="0" smtClean="0"/>
              <a:t>software </a:t>
            </a:r>
            <a:r>
              <a:rPr lang="en-US" dirty="0" smtClean="0">
                <a:solidFill>
                  <a:srgbClr val="FF0000"/>
                </a:solidFill>
              </a:rPr>
              <a:t>over life span of experiments </a:t>
            </a:r>
            <a:r>
              <a:rPr lang="en-US" dirty="0" smtClean="0"/>
              <a:t>may become prohibitive</a:t>
            </a:r>
            <a:endParaRPr lang="en-US" b="1" dirty="0"/>
          </a:p>
          <a:p>
            <a:pPr marL="36576" indent="0">
              <a:buNone/>
            </a:pPr>
            <a:r>
              <a:rPr lang="en-US" dirty="0" smtClean="0"/>
              <a:t>As in the past: use “conventional” (new and old) </a:t>
            </a:r>
            <a:r>
              <a:rPr lang="en-US" dirty="0"/>
              <a:t>technologies in </a:t>
            </a:r>
            <a:r>
              <a:rPr lang="en-US" dirty="0">
                <a:solidFill>
                  <a:srgbClr val="FF0000"/>
                </a:solidFill>
              </a:rPr>
              <a:t>non-conventional </a:t>
            </a:r>
            <a:r>
              <a:rPr lang="en-US" dirty="0" smtClean="0">
                <a:solidFill>
                  <a:srgbClr val="FF0000"/>
                </a:solidFill>
              </a:rPr>
              <a:t>ways</a:t>
            </a:r>
          </a:p>
          <a:p>
            <a:pPr marL="36576" indent="0">
              <a:buNone/>
            </a:pPr>
            <a:endParaRPr lang="en-US" dirty="0" smtClean="0"/>
          </a:p>
          <a:p>
            <a:pPr marL="36576" indent="0">
              <a:buNone/>
            </a:pPr>
            <a:r>
              <a:rPr lang="en-US" dirty="0" smtClean="0"/>
              <a:t>Take a </a:t>
            </a:r>
            <a:r>
              <a:rPr lang="en-US" dirty="0" smtClean="0">
                <a:solidFill>
                  <a:srgbClr val="FF0000"/>
                </a:solidFill>
              </a:rPr>
              <a:t>holistic look</a:t>
            </a:r>
            <a:r>
              <a:rPr lang="en-US" dirty="0" smtClean="0"/>
              <a:t> at the problem: from the front-end to offline analysis</a:t>
            </a:r>
          </a:p>
        </p:txBody>
      </p:sp>
      <p:sp>
        <p:nvSpPr>
          <p:cNvPr id="4" name="Date Placeholder 3"/>
          <p:cNvSpPr>
            <a:spLocks noGrp="1"/>
          </p:cNvSpPr>
          <p:nvPr>
            <p:ph type="dt" sz="half" idx="2"/>
          </p:nvPr>
        </p:nvSpPr>
        <p:spPr/>
        <p:txBody>
          <a:bodyPr/>
          <a:lstStyle/>
          <a:p>
            <a:fld id="{C48033DE-9F4E-1547-AFA2-6E16F5104188}" type="datetime4">
              <a:rPr lang="en-US" smtClean="0"/>
              <a:t>April 12, 2015</a:t>
            </a:fld>
            <a:endParaRPr lang="en-US" dirty="0"/>
          </a:p>
        </p:txBody>
      </p:sp>
      <p:sp>
        <p:nvSpPr>
          <p:cNvPr id="5" name="Footer Placeholder 4"/>
          <p:cNvSpPr>
            <a:spLocks noGrp="1"/>
          </p:cNvSpPr>
          <p:nvPr>
            <p:ph type="ftr" sz="quarter" idx="3"/>
          </p:nvPr>
        </p:nvSpPr>
        <p:spPr/>
        <p:txBody>
          <a:bodyPr/>
          <a:lstStyle/>
          <a:p>
            <a:r>
              <a:rPr lang="en-US" smtClean="0"/>
              <a:t>CHEP2015 - EM - DAQ needle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sp>
        <p:nvSpPr>
          <p:cNvPr id="7" name="Rectangle 6"/>
          <p:cNvSpPr/>
          <p:nvPr/>
        </p:nvSpPr>
        <p:spPr>
          <a:xfrm>
            <a:off x="457200" y="5079543"/>
            <a:ext cx="8226854" cy="776727"/>
          </a:xfrm>
          <a:prstGeom prst="rect">
            <a:avLst/>
          </a:prstGeom>
          <a:noFill/>
          <a:ln>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38070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examples</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r>
              <a:rPr lang="en-US" dirty="0" smtClean="0"/>
              <a:t>Optical links</a:t>
            </a:r>
          </a:p>
          <a:p>
            <a:r>
              <a:rPr lang="en-US" dirty="0" smtClean="0"/>
              <a:t>Big Data Analytics</a:t>
            </a:r>
            <a:endParaRPr lang="en-US" dirty="0"/>
          </a:p>
        </p:txBody>
      </p:sp>
      <p:sp>
        <p:nvSpPr>
          <p:cNvPr id="4" name="Date Placeholder 3"/>
          <p:cNvSpPr>
            <a:spLocks noGrp="1"/>
          </p:cNvSpPr>
          <p:nvPr>
            <p:ph type="dt" sz="half" idx="2"/>
          </p:nvPr>
        </p:nvSpPr>
        <p:spPr/>
        <p:txBody>
          <a:bodyPr/>
          <a:lstStyle/>
          <a:p>
            <a:fld id="{C48033DE-9F4E-1547-AFA2-6E16F5104188}" type="datetime4">
              <a:rPr lang="en-US" smtClean="0"/>
              <a:t>April 12, 2015</a:t>
            </a:fld>
            <a:endParaRPr lang="en-US" dirty="0"/>
          </a:p>
        </p:txBody>
      </p:sp>
      <p:sp>
        <p:nvSpPr>
          <p:cNvPr id="5" name="Footer Placeholder 4"/>
          <p:cNvSpPr>
            <a:spLocks noGrp="1"/>
          </p:cNvSpPr>
          <p:nvPr>
            <p:ph type="ftr" sz="quarter" idx="3"/>
          </p:nvPr>
        </p:nvSpPr>
        <p:spPr/>
        <p:txBody>
          <a:bodyPr/>
          <a:lstStyle/>
          <a:p>
            <a:r>
              <a:rPr lang="en-US" smtClean="0"/>
              <a:t>CHEP2015 - EM - DAQ needle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27315165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detector readout dilemma</a:t>
            </a:r>
            <a:endParaRPr lang="en-US" dirty="0"/>
          </a:p>
        </p:txBody>
      </p:sp>
      <p:sp>
        <p:nvSpPr>
          <p:cNvPr id="4" name="Date Placeholder 3"/>
          <p:cNvSpPr>
            <a:spLocks noGrp="1"/>
          </p:cNvSpPr>
          <p:nvPr>
            <p:ph type="dt" sz="half" idx="2"/>
          </p:nvPr>
        </p:nvSpPr>
        <p:spPr/>
        <p:txBody>
          <a:bodyPr/>
          <a:lstStyle/>
          <a:p>
            <a:fld id="{C48033DE-9F4E-1547-AFA2-6E16F5104188}" type="datetime4">
              <a:rPr lang="en-US" smtClean="0"/>
              <a:t>April 12, 2015</a:t>
            </a:fld>
            <a:endParaRPr lang="en-US" dirty="0"/>
          </a:p>
        </p:txBody>
      </p:sp>
      <p:sp>
        <p:nvSpPr>
          <p:cNvPr id="5" name="Footer Placeholder 4"/>
          <p:cNvSpPr>
            <a:spLocks noGrp="1"/>
          </p:cNvSpPr>
          <p:nvPr>
            <p:ph type="ftr" sz="quarter" idx="3"/>
          </p:nvPr>
        </p:nvSpPr>
        <p:spPr/>
        <p:txBody>
          <a:bodyPr/>
          <a:lstStyle/>
          <a:p>
            <a:r>
              <a:rPr lang="en-US" smtClean="0"/>
              <a:t>CHEP2015 - EM - DAQ needle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sp>
        <p:nvSpPr>
          <p:cNvPr id="7" name="TextBox 6"/>
          <p:cNvSpPr txBox="1"/>
          <p:nvPr/>
        </p:nvSpPr>
        <p:spPr>
          <a:xfrm>
            <a:off x="955040" y="4988651"/>
            <a:ext cx="2313454" cy="1200328"/>
          </a:xfrm>
          <a:prstGeom prst="rect">
            <a:avLst/>
          </a:prstGeom>
          <a:noFill/>
        </p:spPr>
        <p:txBody>
          <a:bodyPr wrap="none" rtlCol="0">
            <a:spAutoFit/>
          </a:bodyPr>
          <a:lstStyle/>
          <a:p>
            <a:r>
              <a:rPr lang="en-US" sz="2400" dirty="0" smtClean="0"/>
              <a:t>Material budget</a:t>
            </a:r>
          </a:p>
          <a:p>
            <a:r>
              <a:rPr lang="en-US" sz="2400" dirty="0" smtClean="0"/>
              <a:t>Space </a:t>
            </a:r>
          </a:p>
          <a:p>
            <a:r>
              <a:rPr lang="en-US" sz="2400" dirty="0" smtClean="0"/>
              <a:t>Engineering</a:t>
            </a:r>
            <a:endParaRPr lang="en-US" sz="2400" dirty="0"/>
          </a:p>
        </p:txBody>
      </p:sp>
      <p:sp>
        <p:nvSpPr>
          <p:cNvPr id="8" name="TextBox 7"/>
          <p:cNvSpPr txBox="1"/>
          <p:nvPr/>
        </p:nvSpPr>
        <p:spPr>
          <a:xfrm>
            <a:off x="5214392" y="2690705"/>
            <a:ext cx="2980303" cy="830997"/>
          </a:xfrm>
          <a:prstGeom prst="rect">
            <a:avLst/>
          </a:prstGeom>
          <a:noFill/>
        </p:spPr>
        <p:txBody>
          <a:bodyPr wrap="none" rtlCol="0">
            <a:spAutoFit/>
          </a:bodyPr>
          <a:lstStyle/>
          <a:p>
            <a:r>
              <a:rPr lang="en-US" sz="2400" dirty="0" smtClean="0"/>
              <a:t>Power consumption</a:t>
            </a:r>
          </a:p>
          <a:p>
            <a:r>
              <a:rPr lang="en-US" sz="2400" dirty="0" smtClean="0"/>
              <a:t>Power dissipation</a:t>
            </a:r>
          </a:p>
        </p:txBody>
      </p:sp>
      <p:sp>
        <p:nvSpPr>
          <p:cNvPr id="9" name="TextBox 8"/>
          <p:cNvSpPr txBox="1"/>
          <p:nvPr/>
        </p:nvSpPr>
        <p:spPr>
          <a:xfrm>
            <a:off x="6090358" y="4985079"/>
            <a:ext cx="1228371" cy="461665"/>
          </a:xfrm>
          <a:prstGeom prst="rect">
            <a:avLst/>
          </a:prstGeom>
          <a:noFill/>
        </p:spPr>
        <p:txBody>
          <a:bodyPr wrap="none" rtlCol="0">
            <a:spAutoFit/>
          </a:bodyPr>
          <a:lstStyle/>
          <a:p>
            <a:r>
              <a:rPr lang="en-US" sz="2400" dirty="0" smtClean="0"/>
              <a:t>Cooling</a:t>
            </a:r>
            <a:endParaRPr lang="en-US" sz="2400" dirty="0"/>
          </a:p>
        </p:txBody>
      </p:sp>
      <p:sp>
        <p:nvSpPr>
          <p:cNvPr id="10" name="TextBox 9"/>
          <p:cNvSpPr txBox="1"/>
          <p:nvPr/>
        </p:nvSpPr>
        <p:spPr>
          <a:xfrm>
            <a:off x="955040" y="2545448"/>
            <a:ext cx="2648531" cy="830997"/>
          </a:xfrm>
          <a:prstGeom prst="rect">
            <a:avLst/>
          </a:prstGeom>
          <a:noFill/>
        </p:spPr>
        <p:txBody>
          <a:bodyPr wrap="none" rtlCol="0">
            <a:spAutoFit/>
          </a:bodyPr>
          <a:lstStyle/>
          <a:p>
            <a:r>
              <a:rPr lang="en-US" sz="2400" dirty="0" smtClean="0"/>
              <a:t>Complexity</a:t>
            </a:r>
          </a:p>
          <a:p>
            <a:r>
              <a:rPr lang="en-US" sz="2400" dirty="0" smtClean="0"/>
              <a:t>Depth of pipelines</a:t>
            </a:r>
            <a:endParaRPr lang="en-US" sz="2400" dirty="0"/>
          </a:p>
        </p:txBody>
      </p:sp>
      <p:sp>
        <p:nvSpPr>
          <p:cNvPr id="11" name="TextBox 10"/>
          <p:cNvSpPr txBox="1"/>
          <p:nvPr/>
        </p:nvSpPr>
        <p:spPr>
          <a:xfrm>
            <a:off x="2339415" y="1799380"/>
            <a:ext cx="4136619" cy="461665"/>
          </a:xfrm>
          <a:prstGeom prst="rect">
            <a:avLst/>
          </a:prstGeom>
          <a:noFill/>
        </p:spPr>
        <p:txBody>
          <a:bodyPr wrap="none" rtlCol="0">
            <a:spAutoFit/>
          </a:bodyPr>
          <a:lstStyle/>
          <a:p>
            <a:r>
              <a:rPr lang="en-US" sz="2400" dirty="0" smtClean="0"/>
              <a:t>Number of detector channels</a:t>
            </a:r>
            <a:endParaRPr lang="en-US" sz="2400" dirty="0"/>
          </a:p>
        </p:txBody>
      </p:sp>
      <p:sp>
        <p:nvSpPr>
          <p:cNvPr id="12" name="Down Arrow 11"/>
          <p:cNvSpPr/>
          <p:nvPr/>
        </p:nvSpPr>
        <p:spPr>
          <a:xfrm>
            <a:off x="6670110" y="1908345"/>
            <a:ext cx="548640" cy="69088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Down Arrow 12"/>
          <p:cNvSpPr/>
          <p:nvPr/>
        </p:nvSpPr>
        <p:spPr>
          <a:xfrm>
            <a:off x="1391922" y="1918545"/>
            <a:ext cx="548640" cy="69088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995682" y="1946008"/>
            <a:ext cx="1352353" cy="307777"/>
          </a:xfrm>
          <a:prstGeom prst="rect">
            <a:avLst/>
          </a:prstGeom>
          <a:noFill/>
        </p:spPr>
        <p:txBody>
          <a:bodyPr wrap="none" rtlCol="0">
            <a:spAutoFit/>
          </a:bodyPr>
          <a:lstStyle/>
          <a:p>
            <a:r>
              <a:rPr lang="en-US" sz="1400" dirty="0" smtClean="0">
                <a:solidFill>
                  <a:schemeClr val="bg2">
                    <a:lumMod val="10000"/>
                  </a:schemeClr>
                </a:solidFill>
              </a:rPr>
              <a:t>Data reduction</a:t>
            </a:r>
            <a:endParaRPr lang="en-US" sz="1400" dirty="0">
              <a:solidFill>
                <a:schemeClr val="bg2">
                  <a:lumMod val="10000"/>
                </a:schemeClr>
              </a:solidFill>
            </a:endParaRPr>
          </a:p>
        </p:txBody>
      </p:sp>
      <p:sp>
        <p:nvSpPr>
          <p:cNvPr id="15" name="TextBox 14"/>
          <p:cNvSpPr txBox="1"/>
          <p:nvPr/>
        </p:nvSpPr>
        <p:spPr>
          <a:xfrm>
            <a:off x="6512261" y="1908345"/>
            <a:ext cx="864339" cy="307777"/>
          </a:xfrm>
          <a:prstGeom prst="rect">
            <a:avLst/>
          </a:prstGeom>
          <a:noFill/>
        </p:spPr>
        <p:txBody>
          <a:bodyPr wrap="none" rtlCol="0">
            <a:spAutoFit/>
          </a:bodyPr>
          <a:lstStyle/>
          <a:p>
            <a:r>
              <a:rPr lang="en-US" sz="1400" dirty="0" smtClean="0">
                <a:solidFill>
                  <a:schemeClr val="bg2">
                    <a:lumMod val="10000"/>
                  </a:schemeClr>
                </a:solidFill>
              </a:rPr>
              <a:t>Readout</a:t>
            </a:r>
            <a:endParaRPr lang="en-US" sz="1400" dirty="0">
              <a:solidFill>
                <a:schemeClr val="bg2">
                  <a:lumMod val="10000"/>
                </a:schemeClr>
              </a:solidFill>
            </a:endParaRPr>
          </a:p>
        </p:txBody>
      </p:sp>
      <p:sp>
        <p:nvSpPr>
          <p:cNvPr id="16" name="Down Arrow 15"/>
          <p:cNvSpPr/>
          <p:nvPr/>
        </p:nvSpPr>
        <p:spPr>
          <a:xfrm>
            <a:off x="6430223" y="3828625"/>
            <a:ext cx="548640" cy="69088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ight Arrow 17"/>
          <p:cNvSpPr/>
          <p:nvPr/>
        </p:nvSpPr>
        <p:spPr>
          <a:xfrm>
            <a:off x="3898628" y="2700865"/>
            <a:ext cx="785132" cy="59944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955040" y="3892819"/>
            <a:ext cx="2117887" cy="461665"/>
          </a:xfrm>
          <a:prstGeom prst="rect">
            <a:avLst/>
          </a:prstGeom>
          <a:noFill/>
        </p:spPr>
        <p:txBody>
          <a:bodyPr wrap="none" rtlCol="0">
            <a:spAutoFit/>
          </a:bodyPr>
          <a:lstStyle/>
          <a:p>
            <a:r>
              <a:rPr lang="en-US" sz="2400" dirty="0" smtClean="0"/>
              <a:t>Rad-hardness</a:t>
            </a:r>
            <a:endParaRPr lang="en-US" sz="2400" dirty="0"/>
          </a:p>
        </p:txBody>
      </p:sp>
      <p:sp>
        <p:nvSpPr>
          <p:cNvPr id="22" name="TextBox 21"/>
          <p:cNvSpPr txBox="1"/>
          <p:nvPr/>
        </p:nvSpPr>
        <p:spPr>
          <a:xfrm>
            <a:off x="3766548" y="3805276"/>
            <a:ext cx="1317188" cy="584776"/>
          </a:xfrm>
          <a:prstGeom prst="rect">
            <a:avLst/>
          </a:prstGeom>
          <a:noFill/>
        </p:spPr>
        <p:txBody>
          <a:bodyPr wrap="none" rtlCol="0">
            <a:spAutoFit/>
          </a:bodyPr>
          <a:lstStyle/>
          <a:p>
            <a:r>
              <a:rPr lang="en-US" sz="3200" b="1" dirty="0" smtClean="0">
                <a:solidFill>
                  <a:srgbClr val="FF0000"/>
                </a:solidFill>
              </a:rPr>
              <a:t>COST</a:t>
            </a:r>
            <a:endParaRPr lang="en-US" sz="3200" b="1" dirty="0">
              <a:solidFill>
                <a:srgbClr val="FF0000"/>
              </a:solidFill>
            </a:endParaRPr>
          </a:p>
        </p:txBody>
      </p:sp>
      <p:sp>
        <p:nvSpPr>
          <p:cNvPr id="23" name="Down Arrow 22"/>
          <p:cNvSpPr/>
          <p:nvPr/>
        </p:nvSpPr>
        <p:spPr>
          <a:xfrm>
            <a:off x="1645920" y="4529665"/>
            <a:ext cx="548640" cy="45898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Down Arrow 23"/>
          <p:cNvSpPr/>
          <p:nvPr/>
        </p:nvSpPr>
        <p:spPr>
          <a:xfrm>
            <a:off x="1097280" y="3447565"/>
            <a:ext cx="548640" cy="45898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ight Arrow 24"/>
          <p:cNvSpPr/>
          <p:nvPr/>
        </p:nvSpPr>
        <p:spPr>
          <a:xfrm flipH="1">
            <a:off x="4548188" y="4915148"/>
            <a:ext cx="785132" cy="59944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7" name="Straight Arrow Connector 26"/>
          <p:cNvCxnSpPr>
            <a:stCxn id="10" idx="2"/>
          </p:cNvCxnSpPr>
          <p:nvPr/>
        </p:nvCxnSpPr>
        <p:spPr>
          <a:xfrm>
            <a:off x="2279306" y="3376445"/>
            <a:ext cx="1553106" cy="530106"/>
          </a:xfrm>
          <a:prstGeom prst="straightConnector1">
            <a:avLst/>
          </a:prstGeom>
          <a:ln>
            <a:solidFill>
              <a:srgbClr val="4D4D4D"/>
            </a:solidFill>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a:stCxn id="21" idx="3"/>
            <a:endCxn id="22" idx="1"/>
          </p:cNvCxnSpPr>
          <p:nvPr/>
        </p:nvCxnSpPr>
        <p:spPr>
          <a:xfrm flipV="1">
            <a:off x="3072927" y="4097664"/>
            <a:ext cx="693621" cy="25988"/>
          </a:xfrm>
          <a:prstGeom prst="straightConnector1">
            <a:avLst/>
          </a:prstGeom>
          <a:ln>
            <a:solidFill>
              <a:srgbClr val="4D4D4D"/>
            </a:solidFill>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a:stCxn id="9" idx="0"/>
            <a:endCxn id="22" idx="2"/>
          </p:cNvCxnSpPr>
          <p:nvPr/>
        </p:nvCxnSpPr>
        <p:spPr>
          <a:xfrm flipH="1" flipV="1">
            <a:off x="4425142" y="4390052"/>
            <a:ext cx="2279402" cy="595027"/>
          </a:xfrm>
          <a:prstGeom prst="straightConnector1">
            <a:avLst/>
          </a:prstGeom>
          <a:ln>
            <a:solidFill>
              <a:srgbClr val="4D4D4D"/>
            </a:solidFill>
            <a:tailEnd type="arrow"/>
          </a:ln>
        </p:spPr>
        <p:style>
          <a:lnRef idx="2">
            <a:schemeClr val="accent1"/>
          </a:lnRef>
          <a:fillRef idx="0">
            <a:schemeClr val="accent1"/>
          </a:fillRef>
          <a:effectRef idx="1">
            <a:schemeClr val="accent1"/>
          </a:effectRef>
          <a:fontRef idx="minor">
            <a:schemeClr val="tx1"/>
          </a:fontRef>
        </p:style>
      </p:cxnSp>
      <p:sp>
        <p:nvSpPr>
          <p:cNvPr id="40" name="Down Arrow 39"/>
          <p:cNvSpPr/>
          <p:nvPr/>
        </p:nvSpPr>
        <p:spPr>
          <a:xfrm flipV="1">
            <a:off x="1645920" y="3447565"/>
            <a:ext cx="548640" cy="45898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1" name="Straight Arrow Connector 40"/>
          <p:cNvCxnSpPr>
            <a:stCxn id="7" idx="3"/>
          </p:cNvCxnSpPr>
          <p:nvPr/>
        </p:nvCxnSpPr>
        <p:spPr>
          <a:xfrm flipV="1">
            <a:off x="3268494" y="4360830"/>
            <a:ext cx="716318" cy="1227985"/>
          </a:xfrm>
          <a:prstGeom prst="straightConnector1">
            <a:avLst/>
          </a:prstGeom>
          <a:ln>
            <a:solidFill>
              <a:srgbClr val="4D4D4D"/>
            </a:solidFill>
            <a:tailEnd type="arrow"/>
          </a:ln>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2923464" y="926778"/>
            <a:ext cx="3092914" cy="461665"/>
          </a:xfrm>
          <a:prstGeom prst="rect">
            <a:avLst/>
          </a:prstGeom>
          <a:noFill/>
        </p:spPr>
        <p:txBody>
          <a:bodyPr wrap="none" rtlCol="0">
            <a:spAutoFit/>
          </a:bodyPr>
          <a:lstStyle/>
          <a:p>
            <a:r>
              <a:rPr lang="en-US" sz="2400" dirty="0" smtClean="0"/>
              <a:t>Physics and Machine</a:t>
            </a:r>
            <a:endParaRPr lang="en-US" sz="2400" dirty="0"/>
          </a:p>
        </p:txBody>
      </p:sp>
      <p:sp>
        <p:nvSpPr>
          <p:cNvPr id="46" name="Down Arrow 45"/>
          <p:cNvSpPr/>
          <p:nvPr/>
        </p:nvSpPr>
        <p:spPr>
          <a:xfrm>
            <a:off x="4135120" y="1388443"/>
            <a:ext cx="548640" cy="45898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7" name="Straight Arrow Connector 46"/>
          <p:cNvCxnSpPr>
            <a:stCxn id="8" idx="2"/>
            <a:endCxn id="22" idx="0"/>
          </p:cNvCxnSpPr>
          <p:nvPr/>
        </p:nvCxnSpPr>
        <p:spPr>
          <a:xfrm flipH="1">
            <a:off x="4425142" y="3521702"/>
            <a:ext cx="2279402" cy="283574"/>
          </a:xfrm>
          <a:prstGeom prst="straightConnector1">
            <a:avLst/>
          </a:prstGeom>
          <a:ln>
            <a:solidFill>
              <a:srgbClr val="4D4D4D"/>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983691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Of course…Silicon Photonics…</a:t>
            </a:r>
            <a:endParaRPr lang="en-US" sz="4000" dirty="0"/>
          </a:p>
        </p:txBody>
      </p:sp>
      <p:sp>
        <p:nvSpPr>
          <p:cNvPr id="4" name="Date Placeholder 3"/>
          <p:cNvSpPr>
            <a:spLocks noGrp="1"/>
          </p:cNvSpPr>
          <p:nvPr>
            <p:ph type="dt" sz="half" idx="2"/>
          </p:nvPr>
        </p:nvSpPr>
        <p:spPr/>
        <p:txBody>
          <a:bodyPr/>
          <a:lstStyle/>
          <a:p>
            <a:fld id="{C48033DE-9F4E-1547-AFA2-6E16F5104188}" type="datetime4">
              <a:rPr lang="en-US" smtClean="0"/>
              <a:t>April 11, 2015</a:t>
            </a:fld>
            <a:endParaRPr lang="en-US" dirty="0"/>
          </a:p>
        </p:txBody>
      </p:sp>
      <p:sp>
        <p:nvSpPr>
          <p:cNvPr id="5" name="Footer Placeholder 4"/>
          <p:cNvSpPr>
            <a:spLocks noGrp="1"/>
          </p:cNvSpPr>
          <p:nvPr>
            <p:ph type="ftr" sz="quarter" idx="3"/>
          </p:nvPr>
        </p:nvSpPr>
        <p:spPr/>
        <p:txBody>
          <a:bodyPr/>
          <a:lstStyle/>
          <a:p>
            <a:r>
              <a:rPr lang="en-US" smtClean="0"/>
              <a:t>CHEP2015 - EM - DAQ needle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pic>
        <p:nvPicPr>
          <p:cNvPr id="8" name="Picture 7" descr="Screen Shot 2015-04-11 at 21.58.4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039220"/>
            <a:ext cx="4501444" cy="1358577"/>
          </a:xfrm>
          <a:prstGeom prst="rect">
            <a:avLst/>
          </a:prstGeom>
        </p:spPr>
      </p:pic>
      <p:pic>
        <p:nvPicPr>
          <p:cNvPr id="9" name="Picture 8" descr="Screen Shot 2015-04-11 at 22.01.5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095977"/>
            <a:ext cx="9144000" cy="2892123"/>
          </a:xfrm>
          <a:prstGeom prst="rect">
            <a:avLst/>
          </a:prstGeom>
        </p:spPr>
      </p:pic>
      <p:sp>
        <p:nvSpPr>
          <p:cNvPr id="11" name="TextBox 10"/>
          <p:cNvSpPr txBox="1"/>
          <p:nvPr/>
        </p:nvSpPr>
        <p:spPr>
          <a:xfrm>
            <a:off x="10145889" y="6025444"/>
            <a:ext cx="184666" cy="369332"/>
          </a:xfrm>
          <a:prstGeom prst="rect">
            <a:avLst/>
          </a:prstGeom>
          <a:noFill/>
        </p:spPr>
        <p:txBody>
          <a:bodyPr wrap="none" rtlCol="0">
            <a:spAutoFit/>
          </a:bodyPr>
          <a:lstStyle/>
          <a:p>
            <a:endParaRPr lang="en-US" dirty="0"/>
          </a:p>
        </p:txBody>
      </p:sp>
      <p:pic>
        <p:nvPicPr>
          <p:cNvPr id="12" name="Picture 11" descr="Screen Shot 2015-04-11 at 22.09.39.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0487" y="940443"/>
            <a:ext cx="4473513" cy="1873787"/>
          </a:xfrm>
          <a:prstGeom prst="rect">
            <a:avLst/>
          </a:prstGeom>
        </p:spPr>
      </p:pic>
      <p:sp>
        <p:nvSpPr>
          <p:cNvPr id="13" name="TextBox 12"/>
          <p:cNvSpPr txBox="1"/>
          <p:nvPr/>
        </p:nvSpPr>
        <p:spPr>
          <a:xfrm>
            <a:off x="2850445" y="2729746"/>
            <a:ext cx="3982581" cy="369332"/>
          </a:xfrm>
          <a:prstGeom prst="rect">
            <a:avLst/>
          </a:prstGeom>
          <a:noFill/>
        </p:spPr>
        <p:txBody>
          <a:bodyPr wrap="none" rtlCol="0">
            <a:spAutoFit/>
          </a:bodyPr>
          <a:lstStyle/>
          <a:p>
            <a:r>
              <a:rPr lang="en-US" dirty="0" smtClean="0"/>
              <a:t>Source: A </a:t>
            </a:r>
            <a:r>
              <a:rPr lang="en-US" dirty="0" err="1" smtClean="0"/>
              <a:t>Paramonov</a:t>
            </a:r>
            <a:r>
              <a:rPr lang="en-US" dirty="0" smtClean="0"/>
              <a:t> et al. WIT2014 </a:t>
            </a:r>
            <a:endParaRPr lang="en-US" dirty="0"/>
          </a:p>
        </p:txBody>
      </p:sp>
      <p:sp>
        <p:nvSpPr>
          <p:cNvPr id="14" name="Rectangle 13"/>
          <p:cNvSpPr/>
          <p:nvPr/>
        </p:nvSpPr>
        <p:spPr>
          <a:xfrm>
            <a:off x="0" y="776726"/>
            <a:ext cx="9144000" cy="2416482"/>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6767376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smtClean="0"/>
              <a:t>…makes one immediately </a:t>
            </a:r>
            <a:r>
              <a:rPr lang="en-US" sz="3100" dirty="0"/>
              <a:t>think of brute force readout of </a:t>
            </a:r>
            <a:r>
              <a:rPr lang="en-US" sz="3100" dirty="0" smtClean="0"/>
              <a:t>entire detector</a:t>
            </a:r>
            <a:endParaRPr lang="en-US" dirty="0"/>
          </a:p>
        </p:txBody>
      </p:sp>
      <p:sp>
        <p:nvSpPr>
          <p:cNvPr id="3" name="Content Placeholder 2"/>
          <p:cNvSpPr>
            <a:spLocks noGrp="1"/>
          </p:cNvSpPr>
          <p:nvPr>
            <p:ph idx="1"/>
          </p:nvPr>
        </p:nvSpPr>
        <p:spPr/>
        <p:txBody>
          <a:bodyPr>
            <a:normAutofit lnSpcReduction="10000"/>
          </a:bodyPr>
          <a:lstStyle/>
          <a:p>
            <a:r>
              <a:rPr lang="en-US" dirty="0" smtClean="0"/>
              <a:t>Unless read out at crossing frequency, </a:t>
            </a:r>
            <a:r>
              <a:rPr lang="en-US" dirty="0" smtClean="0">
                <a:solidFill>
                  <a:srgbClr val="FF0000"/>
                </a:solidFill>
              </a:rPr>
              <a:t>large fraction of b/w used for trigger data</a:t>
            </a:r>
          </a:p>
          <a:p>
            <a:r>
              <a:rPr lang="en-US" dirty="0" smtClean="0"/>
              <a:t>High-speed bidirectional </a:t>
            </a:r>
            <a:r>
              <a:rPr lang="en-US" dirty="0"/>
              <a:t>links </a:t>
            </a:r>
            <a:r>
              <a:rPr lang="en-US" dirty="0" smtClean="0"/>
              <a:t>– do we want to use </a:t>
            </a:r>
            <a:r>
              <a:rPr lang="en-US" dirty="0"/>
              <a:t>them in only one direction ? </a:t>
            </a:r>
          </a:p>
          <a:p>
            <a:pPr lvl="1"/>
            <a:r>
              <a:rPr lang="en-US" dirty="0"/>
              <a:t>bring </a:t>
            </a:r>
            <a:r>
              <a:rPr lang="en-US" dirty="0" smtClean="0"/>
              <a:t>“calibrations” </a:t>
            </a:r>
            <a:r>
              <a:rPr lang="en-US" dirty="0"/>
              <a:t>to </a:t>
            </a:r>
            <a:r>
              <a:rPr lang="en-US" dirty="0" smtClean="0"/>
              <a:t>detector</a:t>
            </a:r>
            <a:endParaRPr lang="en-US" dirty="0"/>
          </a:p>
          <a:p>
            <a:pPr lvl="1"/>
            <a:r>
              <a:rPr lang="en-US" dirty="0"/>
              <a:t>bring </a:t>
            </a:r>
            <a:r>
              <a:rPr lang="en-US" b="1" dirty="0"/>
              <a:t>algorithms</a:t>
            </a:r>
            <a:r>
              <a:rPr lang="en-US" dirty="0"/>
              <a:t> to detector </a:t>
            </a:r>
          </a:p>
          <a:p>
            <a:r>
              <a:rPr lang="en-US" dirty="0"/>
              <a:t>intelligent detectors - built </a:t>
            </a:r>
            <a:r>
              <a:rPr lang="en-US" dirty="0">
                <a:solidFill>
                  <a:srgbClr val="FF0000"/>
                </a:solidFill>
              </a:rPr>
              <a:t>with in mind the way we </a:t>
            </a:r>
            <a:r>
              <a:rPr lang="en-US" dirty="0" err="1">
                <a:solidFill>
                  <a:srgbClr val="FF0000"/>
                </a:solidFill>
              </a:rPr>
              <a:t>analyse</a:t>
            </a:r>
            <a:r>
              <a:rPr lang="en-US" dirty="0">
                <a:solidFill>
                  <a:srgbClr val="FF0000"/>
                </a:solidFill>
              </a:rPr>
              <a:t> </a:t>
            </a:r>
            <a:r>
              <a:rPr lang="en-US" dirty="0" smtClean="0">
                <a:solidFill>
                  <a:srgbClr val="FF0000"/>
                </a:solidFill>
              </a:rPr>
              <a:t>them </a:t>
            </a:r>
            <a:r>
              <a:rPr lang="en-US" dirty="0" smtClean="0">
                <a:solidFill>
                  <a:srgbClr val="0055A0"/>
                </a:solidFill>
              </a:rPr>
              <a:t>– e.g.</a:t>
            </a:r>
            <a:endParaRPr lang="en-US" dirty="0" smtClean="0">
              <a:solidFill>
                <a:srgbClr val="FF0000"/>
              </a:solidFill>
            </a:endParaRPr>
          </a:p>
          <a:p>
            <a:pPr lvl="1"/>
            <a:r>
              <a:rPr lang="en-US" dirty="0" smtClean="0">
                <a:solidFill>
                  <a:srgbClr val="0055A0"/>
                </a:solidFill>
              </a:rPr>
              <a:t>“stub” tracking in silicon strips detector</a:t>
            </a:r>
          </a:p>
          <a:p>
            <a:pPr lvl="1"/>
            <a:r>
              <a:rPr lang="en-US" dirty="0" smtClean="0">
                <a:solidFill>
                  <a:srgbClr val="0055A0"/>
                </a:solidFill>
              </a:rPr>
              <a:t>layer-to-layer interconnects with local processing</a:t>
            </a:r>
            <a:endParaRPr lang="en-US" dirty="0">
              <a:solidFill>
                <a:srgbClr val="0055A0"/>
              </a:solidFill>
            </a:endParaRPr>
          </a:p>
          <a:p>
            <a:endParaRPr lang="en-US" dirty="0"/>
          </a:p>
        </p:txBody>
      </p:sp>
      <p:sp>
        <p:nvSpPr>
          <p:cNvPr id="4" name="Date Placeholder 3"/>
          <p:cNvSpPr>
            <a:spLocks noGrp="1"/>
          </p:cNvSpPr>
          <p:nvPr>
            <p:ph type="dt" sz="half" idx="2"/>
          </p:nvPr>
        </p:nvSpPr>
        <p:spPr/>
        <p:txBody>
          <a:bodyPr/>
          <a:lstStyle/>
          <a:p>
            <a:fld id="{C48033DE-9F4E-1547-AFA2-6E16F5104188}" type="datetime4">
              <a:rPr lang="en-US" smtClean="0"/>
              <a:t>April 12, 2015</a:t>
            </a:fld>
            <a:endParaRPr lang="en-US" dirty="0"/>
          </a:p>
        </p:txBody>
      </p:sp>
      <p:sp>
        <p:nvSpPr>
          <p:cNvPr id="5" name="Footer Placeholder 4"/>
          <p:cNvSpPr>
            <a:spLocks noGrp="1"/>
          </p:cNvSpPr>
          <p:nvPr>
            <p:ph type="ftr" sz="quarter" idx="3"/>
          </p:nvPr>
        </p:nvSpPr>
        <p:spPr/>
        <p:txBody>
          <a:bodyPr/>
          <a:lstStyle/>
          <a:p>
            <a:r>
              <a:rPr lang="en-US" smtClean="0"/>
              <a:t>CHEP2015 - EM - DAQ needle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spTree>
    <p:extLst>
      <p:ext uri="{BB962C8B-B14F-4D97-AF65-F5344CB8AC3E}">
        <p14:creationId xmlns:p14="http://schemas.microsoft.com/office/powerpoint/2010/main" val="141620034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CERNCorporate4-3.potx</Template>
  <TotalTime>18838</TotalTime>
  <Words>1403</Words>
  <Application>Microsoft Macintosh PowerPoint</Application>
  <PresentationFormat>On-screen Show (4:3)</PresentationFormat>
  <Paragraphs>235</Paragraphs>
  <Slides>19</Slides>
  <Notes>5</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CERNCorporate4-3</vt:lpstr>
      <vt:lpstr>PowerPoint Presentation</vt:lpstr>
      <vt:lpstr>The DAQ needle in the Big Data Haystack</vt:lpstr>
      <vt:lpstr>PowerPoint Presentation</vt:lpstr>
      <vt:lpstr>PowerPoint Presentation</vt:lpstr>
      <vt:lpstr>Since LHC</vt:lpstr>
      <vt:lpstr>Two examples</vt:lpstr>
      <vt:lpstr>The detector readout dilemma</vt:lpstr>
      <vt:lpstr>Of course…Silicon Photonics…</vt:lpstr>
      <vt:lpstr>…makes one immediately think of brute force readout of entire detector</vt:lpstr>
      <vt:lpstr>Big Data analytics</vt:lpstr>
      <vt:lpstr>Big Data analytics</vt:lpstr>
      <vt:lpstr>PowerPoint Presentation</vt:lpstr>
      <vt:lpstr>Even More Exotic Stuff</vt:lpstr>
      <vt:lpstr>PowerPoint Presentation</vt:lpstr>
      <vt:lpstr>PowerPoint Presentation</vt:lpstr>
      <vt:lpstr>PowerPoint Presentation</vt:lpstr>
      <vt:lpstr>Summary</vt:lpstr>
      <vt:lpstr>Off topic: modular electronics</vt:lpstr>
      <vt:lpstr>Off topic: modular electronics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Emilio Meschi</cp:lastModifiedBy>
  <cp:revision>106</cp:revision>
  <dcterms:created xsi:type="dcterms:W3CDTF">2012-11-30T11:04:26Z</dcterms:created>
  <dcterms:modified xsi:type="dcterms:W3CDTF">2015-04-13T08:44:25Z</dcterms:modified>
</cp:coreProperties>
</file>