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1" r:id="rId3"/>
    <p:sldId id="283" r:id="rId4"/>
    <p:sldId id="257" r:id="rId5"/>
    <p:sldId id="273" r:id="rId6"/>
    <p:sldId id="284" r:id="rId7"/>
    <p:sldId id="258" r:id="rId8"/>
    <p:sldId id="262" r:id="rId9"/>
    <p:sldId id="285" r:id="rId10"/>
    <p:sldId id="259" r:id="rId11"/>
    <p:sldId id="282" r:id="rId12"/>
    <p:sldId id="269" r:id="rId13"/>
    <p:sldId id="274" r:id="rId14"/>
    <p:sldId id="260" r:id="rId15"/>
    <p:sldId id="276" r:id="rId16"/>
    <p:sldId id="278" r:id="rId17"/>
    <p:sldId id="275" r:id="rId18"/>
    <p:sldId id="263" r:id="rId19"/>
    <p:sldId id="280" r:id="rId20"/>
    <p:sldId id="267" r:id="rId21"/>
    <p:sldId id="268" r:id="rId22"/>
    <p:sldId id="279" r:id="rId2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AAE6"/>
    <a:srgbClr val="5A6EB4"/>
    <a:srgbClr val="A00078"/>
    <a:srgbClr val="A01E28"/>
    <a:srgbClr val="A08232"/>
    <a:srgbClr val="DCA01E"/>
    <a:srgbClr val="FA8214"/>
    <a:srgbClr val="82B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32" autoAdjust="0"/>
    <p:restoredTop sz="92981" autoAdjust="0"/>
  </p:normalViewPr>
  <p:slideViewPr>
    <p:cSldViewPr>
      <p:cViewPr varScale="1">
        <p:scale>
          <a:sx n="68" d="100"/>
          <a:sy n="68" d="100"/>
        </p:scale>
        <p:origin x="-1686" y="-102"/>
      </p:cViewPr>
      <p:guideLst>
        <p:guide orient="horz" pos="527"/>
        <p:guide orient="horz" pos="4128"/>
        <p:guide orient="horz" pos="4068"/>
        <p:guide pos="72"/>
        <p:guide pos="5511"/>
        <p:guide pos="249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34" y="1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theme" Target="../theme/theme3.xml"/><Relationship Id="rId4" Type="http://schemas.openxmlformats.org/officeDocument/2006/relationships/image" Target="../media/image8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pic>
        <p:nvPicPr>
          <p:cNvPr id="25603" name="Picture 6" descr="KITlogo_R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07950"/>
            <a:ext cx="10810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2592387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 smtClean="0"/>
              <a:t>KIT – die Kooperation von 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 smtClean="0"/>
              <a:t>Forschungszentrum Karlsruhe GmbH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 smtClean="0"/>
              <a:t>und Universität Karlsruhe (TH)</a:t>
            </a:r>
          </a:p>
        </p:txBody>
      </p:sp>
      <p:pic>
        <p:nvPicPr>
          <p:cNvPr id="25605" name="Picture 9" descr="fzk_s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900" y="8493125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10" descr="Wortbildmarke_schwar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25" y="8493125"/>
            <a:ext cx="12922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09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err="1" smtClean="0"/>
              <a:t>test</a:t>
            </a:r>
            <a:endParaRPr lang="de-DE" noProof="0" dirty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88BB13B-E25E-42AB-83CF-474D8DC7187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53977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en-US" smtClean="0"/>
              <a:t>Motivation für Online Cluster Analyse</a:t>
            </a:r>
          </a:p>
          <a:p>
            <a:r>
              <a:rPr lang="de-DE" altLang="en-US" smtClean="0"/>
              <a:t>Querschnitt des Belle-II Experiments, mehrere Detektoren PXD am nächsten zum Wechselwirkungspunkt </a:t>
            </a:r>
          </a:p>
          <a:p>
            <a:r>
              <a:rPr lang="de-DE" altLang="en-US" smtClean="0"/>
              <a:t>Magnetfeld -&gt; langsame Pionen werden abgelenkt</a:t>
            </a:r>
          </a:p>
          <a:p>
            <a:r>
              <a:rPr lang="de-DE" altLang="en-US" smtClean="0"/>
              <a:t>Erreichen dadurch nicht die äußeren Schichten und werden durch Extrapolation aussortiert</a:t>
            </a:r>
          </a:p>
          <a:p>
            <a:r>
              <a:rPr lang="de-DE" altLang="en-US" smtClean="0"/>
              <a:t>Rekonstruktion der D*-Mesonen erschwert da, die Pionen aus dessen Zerfall bei 60Mev peaken</a:t>
            </a:r>
            <a:endParaRPr lang="en-US" altLang="en-US" smtClean="0"/>
          </a:p>
        </p:txBody>
      </p:sp>
      <p:sp>
        <p:nvSpPr>
          <p:cNvPr id="19460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mtClean="0"/>
              <a:t>Prof. Dr. Max Mustermann | Musterfakultät</a:t>
            </a:r>
          </a:p>
        </p:txBody>
      </p:sp>
      <p:sp>
        <p:nvSpPr>
          <p:cNvPr id="19461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7C38A62-DF4B-403C-8F09-A965092F76C1}" type="slidenum">
              <a:rPr lang="de-DE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de-DE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en-US" smtClean="0"/>
              <a:t>Motivation für Online Cluster Analyse</a:t>
            </a:r>
          </a:p>
          <a:p>
            <a:r>
              <a:rPr lang="de-DE" altLang="en-US" smtClean="0"/>
              <a:t>Querschnitt des Belle-II Experiments, mehrere Detektoren PXD am nächsten zum Wechselwirkungspunkt </a:t>
            </a:r>
          </a:p>
          <a:p>
            <a:r>
              <a:rPr lang="de-DE" altLang="en-US" smtClean="0"/>
              <a:t>Magnetfeld -&gt; langsame Pionen werden abgelenkt</a:t>
            </a:r>
          </a:p>
          <a:p>
            <a:r>
              <a:rPr lang="de-DE" altLang="en-US" smtClean="0"/>
              <a:t>Erreichen dadurch nicht die äußeren Schichten und werden durch Extrapolation aussortiert</a:t>
            </a:r>
          </a:p>
          <a:p>
            <a:r>
              <a:rPr lang="de-DE" altLang="en-US" smtClean="0"/>
              <a:t>Rekonstruktion der D*-Mesonen erschwert da, die Pionen aus dessen Zerfall bei 60Mev peaken</a:t>
            </a:r>
            <a:endParaRPr lang="en-US" altLang="en-US" smtClean="0"/>
          </a:p>
        </p:txBody>
      </p:sp>
      <p:sp>
        <p:nvSpPr>
          <p:cNvPr id="19460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mtClean="0"/>
              <a:t>Prof. Dr. Max Mustermann | Musterfakultät</a:t>
            </a:r>
          </a:p>
        </p:txBody>
      </p:sp>
      <p:sp>
        <p:nvSpPr>
          <p:cNvPr id="19461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7C38A62-DF4B-403C-8F09-A965092F76C1}" type="slidenum">
              <a:rPr lang="de-DE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de-DE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D:\kseta\project_nb_fpga\doc\pictures\ROI_Bell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29000"/>
            <a:ext cx="9143999" cy="358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II_rahmen_neu_titel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3175"/>
            <a:ext cx="9180513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1"/>
          <p:cNvSpPr txBox="1">
            <a:spLocks noChangeArrowheads="1"/>
          </p:cNvSpPr>
          <p:nvPr userDrawn="1"/>
        </p:nvSpPr>
        <p:spPr bwMode="auto">
          <a:xfrm>
            <a:off x="323850" y="3349625"/>
            <a:ext cx="88661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Institute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for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Information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Processing</a:t>
            </a:r>
            <a:r>
              <a:rPr lang="en-US" sz="1100" dirty="0" smtClean="0"/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Technologies </a:t>
            </a:r>
            <a:r>
              <a:rPr lang="de-DE" sz="1100" dirty="0" smtClean="0">
                <a:solidFill>
                  <a:schemeClr val="bg1"/>
                </a:solidFill>
              </a:rPr>
              <a:t>(ITIV),	 Institute </a:t>
            </a:r>
            <a:r>
              <a:rPr lang="de-DE" sz="1100" dirty="0" err="1" smtClean="0">
                <a:solidFill>
                  <a:schemeClr val="bg1"/>
                </a:solidFill>
              </a:rPr>
              <a:t>for</a:t>
            </a:r>
            <a:r>
              <a:rPr lang="de-DE" sz="1100" dirty="0" smtClean="0">
                <a:solidFill>
                  <a:schemeClr val="bg1"/>
                </a:solidFill>
              </a:rPr>
              <a:t> Experimental </a:t>
            </a:r>
            <a:r>
              <a:rPr lang="de-DE" sz="1100" dirty="0" err="1" smtClean="0">
                <a:solidFill>
                  <a:schemeClr val="bg1"/>
                </a:solidFill>
              </a:rPr>
              <a:t>Nuclear</a:t>
            </a:r>
            <a:r>
              <a:rPr lang="de-DE" sz="1100" dirty="0" smtClean="0">
                <a:solidFill>
                  <a:schemeClr val="bg1"/>
                </a:solidFill>
              </a:rPr>
              <a:t> </a:t>
            </a:r>
            <a:r>
              <a:rPr lang="de-DE" sz="1100" dirty="0" err="1" smtClean="0">
                <a:solidFill>
                  <a:schemeClr val="bg1"/>
                </a:solidFill>
              </a:rPr>
              <a:t>Physics</a:t>
            </a:r>
            <a:r>
              <a:rPr lang="de-DE" sz="1100" dirty="0" smtClean="0">
                <a:solidFill>
                  <a:schemeClr val="bg1"/>
                </a:solidFill>
              </a:rPr>
              <a:t> (IEKP) 	</a:t>
            </a:r>
            <a:endParaRPr lang="en-US" sz="2400" dirty="0" smtClean="0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sp>
        <p:nvSpPr>
          <p:cNvPr id="8" name="Text Box 14"/>
          <p:cNvSpPr txBox="1">
            <a:spLocks noChangeArrowheads="1"/>
          </p:cNvSpPr>
          <p:nvPr userDrawn="1"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sz="800" smtClean="0"/>
              <a:t>KIT – Universität des Landes Baden-Württemberg und</a:t>
            </a:r>
          </a:p>
          <a:p>
            <a:pPr>
              <a:defRPr/>
            </a:pPr>
            <a:r>
              <a:rPr lang="de-DE" sz="800" smtClean="0"/>
              <a:t>nationales Forschungszentrum in der Helmholtz-Gemeinschaft</a:t>
            </a:r>
          </a:p>
        </p:txBody>
      </p:sp>
      <p:pic>
        <p:nvPicPr>
          <p:cNvPr id="9" name="Picture 11" descr="KIT-Logo-rgb_d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13"/>
            <a:ext cx="8389937" cy="649287"/>
          </a:xfrm>
          <a:extLst>
            <a:ext uri="{909E8E84-426E-40DD-AFC4-6F175D3DCCD1}">
              <a14:hiddenFill xmlns:a14="http://schemas.microsoft.com/office/drawing/2010/main">
                <a:solidFill>
                  <a:srgbClr val="50AAE6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pPr lvl="0"/>
            <a:r>
              <a:rPr lang="de-DE" noProof="0" smtClean="0"/>
              <a:t>Titel durch Klicken hinzufügen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25"/>
            <a:ext cx="8370888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noProof="0" smtClean="0"/>
              <a:t>Untertitel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74533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06271-0FB6-442F-B0AC-33B998AA5E5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6DA0A-D540-4E70-AB50-F12F39E01339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837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9ACF7-D92B-4AD3-B5FE-FE72AE598F7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B11D0-5754-45B7-B942-3151DADF209D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39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8F810-41FE-44B8-9AD0-AB2380152D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EB259-DD31-4160-9B0F-488F44C0504C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2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53F98-D29F-4365-8AFA-3FBBBE2C5E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6E5FD-0214-4FA4-8645-1E9A028016CA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87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C9F51-7F5A-4532-B38A-672E8A8E69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B2B60-EDD1-4A9F-BCA4-6ECB98D4C33E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10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2B8F-B63B-4F44-8966-38BB446F05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7E722-F17D-46CA-81DC-41AAB2CB20D1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26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258888" y="6453188"/>
            <a:ext cx="3457575" cy="3603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E7E2A-213B-45AE-85BE-5AEE3804B5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E5ABD-D2B3-4850-9193-66F41AFFE958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34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71C78-EAC9-4F8E-9DD2-A9EB8532803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AE419-BC94-4776-9F9D-80134115BB37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77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B18AB-7C1E-41C5-9C27-D810614863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74840-A714-45F6-B94F-AFE773F71C97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52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59D70-C372-44CF-9577-5F229DC40A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E82EA-569E-4D1D-83AB-C88CFE3C0A73}" type="datetime1">
              <a:rPr lang="de-DE" smtClean="0"/>
              <a:t>12.04.2015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24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Folientitel durch klicken hinzufügen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Karlsruhe Institute of Technology (KIT).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438900"/>
            <a:ext cx="34575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438900"/>
            <a:ext cx="39846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latin typeface="Arial" charset="0"/>
              </a:defRPr>
            </a:lvl1pPr>
          </a:lstStyle>
          <a:p>
            <a:pPr>
              <a:defRPr/>
            </a:pPr>
            <a:fld id="{CADFC931-542E-4BA8-9CD7-67FC775D87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0525" y="6438900"/>
            <a:ext cx="868363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Arial" charset="0"/>
              </a:defRPr>
            </a:lvl1pPr>
          </a:lstStyle>
          <a:p>
            <a:pPr>
              <a:defRPr/>
            </a:pPr>
            <a:fld id="{A522280C-788B-4103-A529-F723C8413FB8}" type="datetime1">
              <a:rPr lang="de-DE" smtClean="0"/>
              <a:t>12.04.2015</a:t>
            </a:fld>
            <a:endParaRPr lang="de-DE"/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5795963" y="6453188"/>
            <a:ext cx="29527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sz="900" dirty="0" smtClean="0"/>
              <a:t>Institute for Information Processing Technologies</a:t>
            </a:r>
            <a:r>
              <a:rPr lang="de-DE" sz="900" dirty="0" smtClean="0"/>
              <a:t> (ITIV)</a:t>
            </a:r>
          </a:p>
          <a:p>
            <a:pPr algn="r">
              <a:spcBef>
                <a:spcPct val="50000"/>
              </a:spcBef>
              <a:defRPr/>
            </a:pPr>
            <a:r>
              <a:rPr lang="de-DE" sz="900" dirty="0" smtClean="0"/>
              <a:t>Institute </a:t>
            </a:r>
            <a:r>
              <a:rPr lang="de-DE" sz="900" dirty="0" err="1" smtClean="0"/>
              <a:t>for</a:t>
            </a:r>
            <a:r>
              <a:rPr lang="de-DE" sz="900" dirty="0" smtClean="0"/>
              <a:t> Experimental </a:t>
            </a:r>
            <a:r>
              <a:rPr lang="de-DE" sz="900" dirty="0" err="1" smtClean="0"/>
              <a:t>Nuclear</a:t>
            </a:r>
            <a:r>
              <a:rPr lang="de-DE" sz="900" dirty="0" smtClean="0"/>
              <a:t> </a:t>
            </a:r>
            <a:r>
              <a:rPr lang="de-DE" sz="900" dirty="0" err="1" smtClean="0"/>
              <a:t>Physics</a:t>
            </a:r>
            <a:r>
              <a:rPr lang="de-DE" sz="900" dirty="0" smtClean="0"/>
              <a:t> (IEKP)</a:t>
            </a:r>
          </a:p>
          <a:p>
            <a:pPr algn="r">
              <a:spcBef>
                <a:spcPct val="50000"/>
              </a:spcBef>
              <a:defRPr/>
            </a:pPr>
            <a:endParaRPr lang="de-DE" sz="900" dirty="0" smtClean="0"/>
          </a:p>
        </p:txBody>
      </p:sp>
      <p:pic>
        <p:nvPicPr>
          <p:cNvPr id="1033" name="Picture 13" descr="KIT-Logo-rgb_d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10763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59" r:id="rId2"/>
    <p:sldLayoutId id="2147483960" r:id="rId3"/>
    <p:sldLayoutId id="2147483961" r:id="rId4"/>
    <p:sldLayoutId id="2147483962" r:id="rId5"/>
    <p:sldLayoutId id="2147483969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6519" y="1843609"/>
            <a:ext cx="8389937" cy="649287"/>
          </a:xfrm>
        </p:spPr>
        <p:txBody>
          <a:bodyPr/>
          <a:lstStyle/>
          <a:p>
            <a:r>
              <a:rPr lang="en-US" dirty="0" smtClean="0"/>
              <a:t>Online-Analysis </a:t>
            </a:r>
            <a:r>
              <a:rPr lang="en-US" dirty="0"/>
              <a:t>of Hits in the Belle-II </a:t>
            </a:r>
            <a:r>
              <a:rPr lang="en-US" dirty="0" err="1"/>
              <a:t>Pixeldetector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Separation of Slow </a:t>
            </a:r>
            <a:r>
              <a:rPr lang="en-US" dirty="0" err="1"/>
              <a:t>Pions</a:t>
            </a:r>
            <a:r>
              <a:rPr lang="en-US" dirty="0"/>
              <a:t> from Background</a:t>
            </a:r>
            <a:endParaRPr lang="de-DE" alt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2852738"/>
            <a:ext cx="8370888" cy="333375"/>
          </a:xfrm>
        </p:spPr>
        <p:txBody>
          <a:bodyPr/>
          <a:lstStyle/>
          <a:p>
            <a:pPr eaLnBrk="1" hangingPunct="1"/>
            <a:r>
              <a:rPr lang="de-DE" altLang="de-DE" sz="1600" smtClean="0"/>
              <a:t>Steffen Bähr</a:t>
            </a:r>
          </a:p>
          <a:p>
            <a:pPr eaLnBrk="1" hangingPunct="1"/>
            <a:endParaRPr lang="de-DE" altLang="de-DE" sz="1600" smtClean="0"/>
          </a:p>
        </p:txBody>
      </p:sp>
      <p:pic>
        <p:nvPicPr>
          <p:cNvPr id="4100" name="Picture 7" descr="http://belle2.kek.jp/images/belle2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603" y="188640"/>
            <a:ext cx="11525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ITIV-logo_color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219" y="188640"/>
            <a:ext cx="773261" cy="7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5127147" y="221997"/>
            <a:ext cx="29732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SzTx/>
              <a:buFontTx/>
              <a:buNone/>
            </a:pPr>
            <a:r>
              <a:rPr lang="en-US" sz="1400" dirty="0"/>
              <a:t>Institute </a:t>
            </a:r>
            <a:r>
              <a:rPr lang="en-US" sz="1400" dirty="0" smtClean="0"/>
              <a:t>for </a:t>
            </a:r>
            <a:r>
              <a:rPr lang="en-US" sz="1400" dirty="0"/>
              <a:t>Information </a:t>
            </a:r>
            <a:endParaRPr lang="en-US" sz="1400" dirty="0" smtClean="0"/>
          </a:p>
          <a:p>
            <a:pPr algn="r" eaLnBrk="1" hangingPunct="1">
              <a:spcBef>
                <a:spcPct val="0"/>
              </a:spcBef>
              <a:buSzTx/>
              <a:buFontTx/>
              <a:buNone/>
            </a:pPr>
            <a:r>
              <a:rPr lang="en-US" sz="1400" dirty="0" smtClean="0"/>
              <a:t>Processing </a:t>
            </a:r>
            <a:r>
              <a:rPr lang="en-US" sz="1400" dirty="0"/>
              <a:t>Technologies</a:t>
            </a:r>
            <a:endParaRPr lang="de-DE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 smtClean="0"/>
              <a:t>NeuroBayes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Classification</a:t>
            </a:r>
            <a:r>
              <a:rPr lang="de-DE" altLang="en-US" dirty="0" smtClean="0"/>
              <a:t> Performance</a:t>
            </a:r>
            <a:endParaRPr lang="en-US" altLang="en-US" dirty="0" smtClean="0"/>
          </a:p>
        </p:txBody>
      </p:sp>
      <p:sp>
        <p:nvSpPr>
          <p:cNvPr id="11267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935037"/>
          </a:xfrm>
        </p:spPr>
        <p:txBody>
          <a:bodyPr/>
          <a:lstStyle/>
          <a:p>
            <a:r>
              <a:rPr lang="de-DE" altLang="en-US" dirty="0" err="1" smtClean="0"/>
              <a:t>NeuroBayes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achieves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very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good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signal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efficiency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and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background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rejection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ratios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pions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with</a:t>
            </a:r>
            <a:r>
              <a:rPr lang="de-DE" altLang="en-US" dirty="0" smtClean="0"/>
              <a:t> P</a:t>
            </a:r>
            <a:r>
              <a:rPr lang="de-DE" altLang="en-US" baseline="-25000" dirty="0" smtClean="0"/>
              <a:t>t </a:t>
            </a:r>
            <a:r>
              <a:rPr lang="de-DE" altLang="en-US" dirty="0" smtClean="0"/>
              <a:t>&lt; 65 </a:t>
            </a:r>
            <a:r>
              <a:rPr lang="de-DE" altLang="en-US" dirty="0" err="1" smtClean="0"/>
              <a:t>MeV</a:t>
            </a:r>
            <a:endParaRPr lang="en-US" altLang="en-US" dirty="0" smtClean="0"/>
          </a:p>
        </p:txBody>
      </p:sp>
      <p:sp>
        <p:nvSpPr>
          <p:cNvPr id="1126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1269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0AC94112-D0B7-4DCE-9FE5-7E1069B7935A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10</a:t>
            </a:fld>
            <a:endParaRPr lang="de-DE" altLang="en-US" sz="900" smtClean="0"/>
          </a:p>
        </p:txBody>
      </p:sp>
      <p:sp>
        <p:nvSpPr>
          <p:cNvPr id="11270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77914627-EF14-4534-A60F-A85F049F10FA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112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36957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614" y="2852936"/>
            <a:ext cx="457185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Implementation </a:t>
            </a:r>
            <a:r>
              <a:rPr lang="de-DE" altLang="en-US" dirty="0" smtClean="0"/>
              <a:t> on </a:t>
            </a:r>
            <a:r>
              <a:rPr lang="de-DE" altLang="en-US" dirty="0" smtClean="0"/>
              <a:t>FPGAs</a:t>
            </a:r>
            <a:endParaRPr lang="en-US" altLang="en-US" dirty="0" smtClean="0"/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en-US" dirty="0" err="1" smtClean="0"/>
              <a:t>Demanded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characteristics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implementation</a:t>
            </a:r>
            <a:endParaRPr lang="de-DE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altLang="en-US" dirty="0" smtClean="0"/>
              <a:t>200 </a:t>
            </a:r>
            <a:r>
              <a:rPr lang="de-DE" altLang="en-US" dirty="0" err="1" smtClean="0"/>
              <a:t>Mio</a:t>
            </a:r>
            <a:r>
              <a:rPr lang="de-DE" altLang="en-US" dirty="0" smtClean="0"/>
              <a:t> Clusters / Second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altLang="en-US" dirty="0" smtClean="0"/>
              <a:t>Low </a:t>
            </a:r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ressources</a:t>
            </a:r>
            <a:r>
              <a:rPr lang="de-DE" altLang="en-US" dirty="0" smtClean="0"/>
              <a:t>, FPGA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shared</a:t>
            </a:r>
            <a:endParaRPr lang="de-DE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altLang="en-US" dirty="0" err="1" smtClean="0"/>
              <a:t>Accuracy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implementation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cannot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deviate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far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from</a:t>
            </a:r>
            <a:endParaRPr lang="de-DE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de-DE" altLang="en-US" dirty="0"/>
          </a:p>
          <a:p>
            <a:pPr marL="457200" lvl="1" indent="0">
              <a:buNone/>
            </a:pPr>
            <a:endParaRPr lang="de-DE" altLang="en-US" dirty="0" smtClean="0"/>
          </a:p>
          <a:p>
            <a:r>
              <a:rPr lang="de-DE" altLang="en-US" dirty="0" err="1" smtClean="0"/>
              <a:t>Achievements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/>
              <a:t>i</a:t>
            </a:r>
            <a:r>
              <a:rPr lang="de-DE" altLang="en-US" dirty="0" err="1" smtClean="0"/>
              <a:t>mplementation</a:t>
            </a:r>
            <a:r>
              <a:rPr lang="de-DE" altLang="en-US" dirty="0" smtClean="0"/>
              <a:t> on Virtex-6</a:t>
            </a:r>
            <a:endParaRPr lang="de-DE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altLang="en-US" dirty="0" smtClean="0"/>
              <a:t>350 </a:t>
            </a:r>
            <a:r>
              <a:rPr lang="de-DE" altLang="en-US" dirty="0" err="1"/>
              <a:t>Mio</a:t>
            </a:r>
            <a:r>
              <a:rPr lang="de-DE" altLang="en-US" dirty="0"/>
              <a:t> Cluster / </a:t>
            </a:r>
            <a:r>
              <a:rPr lang="de-DE" altLang="en-US" dirty="0" err="1" smtClean="0"/>
              <a:t>second</a:t>
            </a:r>
            <a:r>
              <a:rPr lang="de-DE" altLang="en-US" dirty="0" smtClean="0"/>
              <a:t> </a:t>
            </a:r>
            <a:endParaRPr lang="de-DE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altLang="en-US" dirty="0" smtClean="0"/>
              <a:t>~</a:t>
            </a:r>
            <a:r>
              <a:rPr lang="de-DE" altLang="en-US" dirty="0" smtClean="0"/>
              <a:t>3 %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overall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ressources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used</a:t>
            </a:r>
            <a:endParaRPr lang="de-DE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altLang="en-US" dirty="0" err="1"/>
              <a:t>Accuracy</a:t>
            </a:r>
            <a:r>
              <a:rPr lang="de-DE" altLang="en-US" dirty="0"/>
              <a:t> : Deviation &lt; 1.5 * 10 </a:t>
            </a:r>
            <a:r>
              <a:rPr lang="de-DE" altLang="en-US" baseline="30000" dirty="0" smtClean="0"/>
              <a:t>-5 </a:t>
            </a:r>
            <a:r>
              <a:rPr lang="de-DE" altLang="en-US" dirty="0" err="1" smtClean="0"/>
              <a:t>from</a:t>
            </a:r>
            <a:r>
              <a:rPr lang="de-DE" altLang="en-US" dirty="0" smtClean="0"/>
              <a:t> ideal, </a:t>
            </a:r>
            <a:r>
              <a:rPr lang="de-DE" altLang="en-US" dirty="0" err="1" smtClean="0"/>
              <a:t>no</a:t>
            </a:r>
            <a:r>
              <a:rPr lang="de-DE" altLang="en-US" dirty="0" smtClean="0"/>
              <a:t> negative </a:t>
            </a:r>
            <a:r>
              <a:rPr lang="de-DE" altLang="en-US" dirty="0" err="1" smtClean="0"/>
              <a:t>Influence</a:t>
            </a:r>
            <a:endParaRPr lang="de-DE" altLang="en-US" dirty="0" smtClean="0"/>
          </a:p>
          <a:p>
            <a:pPr marL="0" indent="0">
              <a:buNone/>
            </a:pPr>
            <a:endParaRPr lang="de-DE" altLang="en-US" dirty="0" smtClean="0"/>
          </a:p>
        </p:txBody>
      </p:sp>
      <p:sp>
        <p:nvSpPr>
          <p:cNvPr id="2253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2253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9DE4839A-9B74-4439-9C6A-7F6EE3C03CE9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11</a:t>
            </a:fld>
            <a:endParaRPr lang="de-DE" altLang="en-US" sz="900" smtClean="0"/>
          </a:p>
        </p:txBody>
      </p:sp>
      <p:sp>
        <p:nvSpPr>
          <p:cNvPr id="22534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64AB6119-1181-4B29-A92B-93D2D76A1486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</p:spTree>
    <p:extLst>
      <p:ext uri="{BB962C8B-B14F-4D97-AF65-F5344CB8AC3E}">
        <p14:creationId xmlns:p14="http://schemas.microsoft.com/office/powerpoint/2010/main" val="317656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Summary</a:t>
            </a:r>
            <a:endParaRPr lang="en-US" altLang="en-US" dirty="0" smtClean="0"/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en-US" dirty="0" err="1" smtClean="0"/>
              <a:t>Pixeldetector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data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big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handled</a:t>
            </a:r>
            <a:endParaRPr lang="de-DE" altLang="en-US" dirty="0" smtClean="0"/>
          </a:p>
          <a:p>
            <a:endParaRPr lang="de-DE" altLang="en-US" dirty="0"/>
          </a:p>
          <a:p>
            <a:r>
              <a:rPr lang="de-DE" altLang="en-US" dirty="0" smtClean="0"/>
              <a:t>Slow </a:t>
            </a:r>
            <a:r>
              <a:rPr lang="de-DE" altLang="en-US" dirty="0" err="1" smtClean="0"/>
              <a:t>pions</a:t>
            </a:r>
            <a:r>
              <a:rPr lang="de-DE" altLang="en-US" dirty="0" smtClean="0"/>
              <a:t> not </a:t>
            </a:r>
            <a:r>
              <a:rPr lang="de-DE" altLang="en-US" dirty="0" err="1" smtClean="0"/>
              <a:t>detected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track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extrapolation</a:t>
            </a:r>
            <a:endParaRPr lang="de-DE" altLang="en-US" dirty="0" smtClean="0"/>
          </a:p>
          <a:p>
            <a:endParaRPr lang="de-DE" altLang="en-US" dirty="0"/>
          </a:p>
          <a:p>
            <a:r>
              <a:rPr lang="de-DE" altLang="en-US" dirty="0" err="1" smtClean="0"/>
              <a:t>Recovery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slow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pions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using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NeuroBayes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algorithm</a:t>
            </a:r>
            <a:r>
              <a:rPr lang="de-DE" altLang="en-US" dirty="0" smtClean="0"/>
              <a:t> </a:t>
            </a:r>
            <a:r>
              <a:rPr lang="de-DE" altLang="en-US" dirty="0" smtClean="0"/>
              <a:t>on FPGAs </a:t>
            </a:r>
            <a:r>
              <a:rPr lang="de-DE" altLang="en-US" dirty="0" err="1" smtClean="0"/>
              <a:t>near</a:t>
            </a:r>
            <a:r>
              <a:rPr lang="de-DE" altLang="en-US" dirty="0" smtClean="0"/>
              <a:t> PXD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FPGA </a:t>
            </a:r>
            <a:r>
              <a:rPr lang="de-DE" altLang="en-US" dirty="0" err="1" smtClean="0"/>
              <a:t>Implementation‘s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performance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sufficient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deployed</a:t>
            </a:r>
            <a:endParaRPr lang="de-DE" altLang="en-US" dirty="0" smtClean="0"/>
          </a:p>
        </p:txBody>
      </p:sp>
      <p:sp>
        <p:nvSpPr>
          <p:cNvPr id="2253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2253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9DE4839A-9B74-4439-9C6A-7F6EE3C03CE9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12</a:t>
            </a:fld>
            <a:endParaRPr lang="de-DE" altLang="en-US" sz="900" smtClean="0"/>
          </a:p>
        </p:txBody>
      </p:sp>
      <p:sp>
        <p:nvSpPr>
          <p:cNvPr id="22534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FB0BDEB9-E1C0-4492-91BF-1073E1A61755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Sample used for NeuroBayes Training</a:t>
            </a:r>
            <a:endParaRPr lang="en-US" altLang="en-US" smtClean="0"/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1366837"/>
          </a:xfrm>
        </p:spPr>
        <p:txBody>
          <a:bodyPr/>
          <a:lstStyle/>
          <a:p>
            <a:r>
              <a:rPr lang="de-DE" altLang="en-US" smtClean="0"/>
              <a:t>The Pion Sample covers the transversal impuls of pions not reaching the outer Layers </a:t>
            </a:r>
          </a:p>
          <a:p>
            <a:r>
              <a:rPr lang="de-DE" altLang="en-US" smtClean="0"/>
              <a:t>Background includes QED, Touschek and Coulomb</a:t>
            </a:r>
            <a:endParaRPr lang="en-US" altLang="en-US" smtClean="0"/>
          </a:p>
        </p:txBody>
      </p:sp>
      <p:sp>
        <p:nvSpPr>
          <p:cNvPr id="1024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024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62EEBE7C-74AB-4D6E-AD9B-1A1F2D221FE0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13</a:t>
            </a:fld>
            <a:endParaRPr lang="de-DE" altLang="en-US" sz="900" smtClean="0"/>
          </a:p>
        </p:txBody>
      </p:sp>
      <p:sp>
        <p:nvSpPr>
          <p:cNvPr id="10246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ED9B8537-EC25-4CB3-94C1-1E5E5336BE43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1024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536825"/>
            <a:ext cx="4681538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Using the NeuroBayes at the PXD</a:t>
            </a:r>
            <a:endParaRPr lang="en-US" altLang="en-US" smtClean="0"/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1366837"/>
          </a:xfrm>
        </p:spPr>
        <p:txBody>
          <a:bodyPr/>
          <a:lstStyle/>
          <a:p>
            <a:r>
              <a:rPr lang="de-DE" altLang="en-US" smtClean="0"/>
              <a:t>Algortihm needs to handle the data rates</a:t>
            </a:r>
          </a:p>
          <a:p>
            <a:pPr lvl="1"/>
            <a:r>
              <a:rPr lang="de-DE" altLang="en-US" smtClean="0"/>
              <a:t>Usage of FPGAs with guaranteed Throughput</a:t>
            </a:r>
          </a:p>
          <a:p>
            <a:r>
              <a:rPr lang="de-DE" altLang="en-US" smtClean="0"/>
              <a:t>Needs to be placed close to the readout of PXD</a:t>
            </a:r>
          </a:p>
          <a:p>
            <a:pPr lvl="1"/>
            <a:r>
              <a:rPr lang="de-DE" altLang="en-US" smtClean="0"/>
              <a:t>FPGAs of DHH has free resources</a:t>
            </a:r>
          </a:p>
        </p:txBody>
      </p:sp>
      <p:sp>
        <p:nvSpPr>
          <p:cNvPr id="1229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229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52958C0A-BE00-4B92-8836-41809EA277B7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14</a:t>
            </a:fld>
            <a:endParaRPr lang="de-DE" altLang="en-US" sz="900" smtClean="0"/>
          </a:p>
        </p:txBody>
      </p:sp>
      <p:sp>
        <p:nvSpPr>
          <p:cNvPr id="12294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A80A14F6-1B80-45E0-A4F4-D36DCCAD4CB9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909888"/>
            <a:ext cx="5399087" cy="332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bgerundetes Rechteck 8"/>
          <p:cNvSpPr/>
          <p:nvPr/>
        </p:nvSpPr>
        <p:spPr>
          <a:xfrm>
            <a:off x="3348038" y="4797425"/>
            <a:ext cx="1008062" cy="10604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Challenges for the Implementation on FPGA</a:t>
            </a:r>
            <a:endParaRPr lang="en-US" altLang="en-US" smtClean="0"/>
          </a:p>
        </p:txBody>
      </p:sp>
      <p:sp>
        <p:nvSpPr>
          <p:cNvPr id="13315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751387"/>
          </a:xfrm>
        </p:spPr>
        <p:txBody>
          <a:bodyPr/>
          <a:lstStyle/>
          <a:p>
            <a:pPr>
              <a:defRPr/>
            </a:pPr>
            <a:r>
              <a:rPr lang="de-DE" altLang="en-US" dirty="0" smtClean="0"/>
              <a:t>Performance</a:t>
            </a:r>
          </a:p>
          <a:p>
            <a:pPr lvl="1">
              <a:defRPr/>
            </a:pPr>
            <a:r>
              <a:rPr lang="de-DE" altLang="en-US" dirty="0" smtClean="0"/>
              <a:t>Interface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clocked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with</a:t>
            </a:r>
            <a:r>
              <a:rPr lang="de-DE" altLang="en-US" dirty="0" smtClean="0"/>
              <a:t> 200 MHz</a:t>
            </a:r>
          </a:p>
          <a:p>
            <a:pPr lvl="1">
              <a:defRPr/>
            </a:pPr>
            <a:r>
              <a:rPr lang="de-DE" altLang="en-US" dirty="0" smtClean="0"/>
              <a:t>1 Cluster / </a:t>
            </a:r>
            <a:r>
              <a:rPr lang="de-DE" altLang="en-US" dirty="0" err="1" smtClean="0"/>
              <a:t>Clock</a:t>
            </a:r>
            <a:r>
              <a:rPr lang="de-DE" altLang="en-US" dirty="0" smtClean="0"/>
              <a:t> Cycle </a:t>
            </a:r>
            <a:r>
              <a:rPr lang="de-DE" altLang="en-US" dirty="0" err="1" smtClean="0"/>
              <a:t>has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able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achieved</a:t>
            </a:r>
            <a:endParaRPr lang="de-DE" altLang="en-US" dirty="0" smtClean="0"/>
          </a:p>
          <a:p>
            <a:pPr marL="457200" lvl="1" indent="0">
              <a:buFontTx/>
              <a:buNone/>
              <a:defRPr/>
            </a:pPr>
            <a:endParaRPr lang="de-DE" altLang="en-US" dirty="0" smtClean="0"/>
          </a:p>
          <a:p>
            <a:pPr>
              <a:defRPr/>
            </a:pPr>
            <a:r>
              <a:rPr lang="de-DE" altLang="en-US" dirty="0" smtClean="0"/>
              <a:t>Resources</a:t>
            </a:r>
          </a:p>
          <a:p>
            <a:pPr lvl="1">
              <a:defRPr/>
            </a:pPr>
            <a:r>
              <a:rPr lang="de-DE" altLang="en-US" dirty="0"/>
              <a:t>3</a:t>
            </a:r>
            <a:r>
              <a:rPr lang="de-DE" altLang="en-US" dirty="0" smtClean="0"/>
              <a:t>0 %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CLBs </a:t>
            </a:r>
            <a:r>
              <a:rPr lang="de-DE" altLang="en-US" dirty="0" err="1" smtClean="0"/>
              <a:t>available</a:t>
            </a:r>
            <a:endParaRPr lang="de-DE" altLang="en-US" dirty="0" smtClean="0"/>
          </a:p>
          <a:p>
            <a:pPr lvl="1">
              <a:defRPr/>
            </a:pPr>
            <a:r>
              <a:rPr lang="de-DE" altLang="en-US" dirty="0" smtClean="0"/>
              <a:t>50 %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DSPs </a:t>
            </a:r>
            <a:r>
              <a:rPr lang="de-DE" altLang="en-US" dirty="0" err="1" smtClean="0"/>
              <a:t>available</a:t>
            </a:r>
            <a:endParaRPr lang="de-DE" altLang="en-US" dirty="0" smtClean="0"/>
          </a:p>
          <a:p>
            <a:pPr marL="457200" lvl="1" indent="0">
              <a:buFontTx/>
              <a:buNone/>
              <a:defRPr/>
            </a:pPr>
            <a:endParaRPr lang="de-DE" altLang="en-US" dirty="0" smtClean="0"/>
          </a:p>
          <a:p>
            <a:pPr>
              <a:defRPr/>
            </a:pPr>
            <a:r>
              <a:rPr lang="de-DE" altLang="en-US" dirty="0" smtClean="0"/>
              <a:t>Quality</a:t>
            </a:r>
          </a:p>
          <a:p>
            <a:pPr lvl="1">
              <a:defRPr/>
            </a:pPr>
            <a:r>
              <a:rPr lang="de-DE" altLang="en-US" dirty="0" smtClean="0"/>
              <a:t>Output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FPGA Implementation </a:t>
            </a:r>
            <a:r>
              <a:rPr lang="de-DE" altLang="en-US" dirty="0" err="1" smtClean="0"/>
              <a:t>cannot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differ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much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from</a:t>
            </a:r>
            <a:r>
              <a:rPr lang="de-DE" altLang="en-US" dirty="0" smtClean="0"/>
              <a:t> Software</a:t>
            </a:r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1331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331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D11B9614-D7BC-4B03-8676-2186F3E01964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15</a:t>
            </a:fld>
            <a:endParaRPr lang="de-DE" altLang="en-US" sz="900" smtClean="0"/>
          </a:p>
        </p:txBody>
      </p:sp>
      <p:sp>
        <p:nvSpPr>
          <p:cNvPr id="13318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6A780318-CE46-40FF-AFA5-C952BA11F626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Cluster Processing Pipeline</a:t>
            </a:r>
            <a:endParaRPr lang="en-US" altLang="en-US" smtClean="0"/>
          </a:p>
        </p:txBody>
      </p:sp>
      <p:sp>
        <p:nvSpPr>
          <p:cNvPr id="14339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4340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4FF3F31B-8000-453F-BCF8-16E02CB5975B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16</a:t>
            </a:fld>
            <a:endParaRPr lang="de-DE" altLang="en-US" sz="900" smtClean="0"/>
          </a:p>
        </p:txBody>
      </p:sp>
      <p:sp>
        <p:nvSpPr>
          <p:cNvPr id="14341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A764AC50-E3C3-4511-B9E2-B86E5C44E6BD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825875"/>
            <a:ext cx="770572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085975"/>
          </a:xfrm>
        </p:spPr>
        <p:txBody>
          <a:bodyPr/>
          <a:lstStyle/>
          <a:p>
            <a:r>
              <a:rPr lang="de-DE" altLang="en-US" smtClean="0"/>
              <a:t>Incoming Clusters are passing through a processing  pipeline</a:t>
            </a:r>
          </a:p>
          <a:p>
            <a:pPr lvl="1"/>
            <a:r>
              <a:rPr lang="de-DE" altLang="en-US" smtClean="0"/>
              <a:t>Protocol Handling for the Interface to the DHH‘s Clustering</a:t>
            </a:r>
          </a:p>
          <a:p>
            <a:pPr lvl="1"/>
            <a:r>
              <a:rPr lang="de-DE" altLang="en-US" smtClean="0"/>
              <a:t>Computation of Cluster Features for the NeuroBayes</a:t>
            </a:r>
          </a:p>
          <a:p>
            <a:pPr lvl="1"/>
            <a:r>
              <a:rPr lang="de-DE" altLang="en-US" smtClean="0"/>
              <a:t>NeuroBayes Expert makes the decision and passes it to the output interface</a:t>
            </a:r>
          </a:p>
          <a:p>
            <a:endParaRPr lang="en-US" altLang="en-US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Overview of NeuroBayes on FPGA</a:t>
            </a:r>
            <a:endParaRPr lang="en-US" altLang="en-US" smtClean="0"/>
          </a:p>
        </p:txBody>
      </p:sp>
      <p:sp>
        <p:nvSpPr>
          <p:cNvPr id="1536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806700"/>
          </a:xfrm>
        </p:spPr>
        <p:txBody>
          <a:bodyPr/>
          <a:lstStyle/>
          <a:p>
            <a:r>
              <a:rPr lang="de-DE" altLang="en-US" smtClean="0"/>
              <a:t>The NeuroBayes Expert consists of 4 major components</a:t>
            </a:r>
          </a:p>
          <a:p>
            <a:pPr lvl="1"/>
            <a:r>
              <a:rPr lang="de-DE" altLang="en-US" smtClean="0"/>
              <a:t>Binning of the Cluster Features</a:t>
            </a:r>
          </a:p>
          <a:p>
            <a:pPr lvl="1"/>
            <a:r>
              <a:rPr lang="de-DE" altLang="en-US" smtClean="0"/>
              <a:t>Preprocessing by using CDF</a:t>
            </a:r>
          </a:p>
          <a:p>
            <a:pPr lvl="1"/>
            <a:r>
              <a:rPr lang="de-DE" altLang="en-US" smtClean="0"/>
              <a:t>Zero-Iteration done by vector multiplication</a:t>
            </a:r>
          </a:p>
          <a:p>
            <a:pPr lvl="1"/>
            <a:r>
              <a:rPr lang="de-DE" altLang="en-US" smtClean="0"/>
              <a:t>Cut on the Ouput</a:t>
            </a:r>
            <a:endParaRPr lang="en-US" altLang="en-US" smtClean="0"/>
          </a:p>
        </p:txBody>
      </p:sp>
      <p:sp>
        <p:nvSpPr>
          <p:cNvPr id="1536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536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92F366F6-F3FD-449C-B8E7-061A1C54BE71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17</a:t>
            </a:fld>
            <a:endParaRPr lang="de-DE" altLang="en-US" sz="900" smtClean="0"/>
          </a:p>
        </p:txBody>
      </p:sp>
      <p:sp>
        <p:nvSpPr>
          <p:cNvPr id="15366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CE3BD38E-E407-4997-94DB-56C7B47C182D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1536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05263"/>
            <a:ext cx="86772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Conversion to Fixpoint</a:t>
            </a:r>
            <a:endParaRPr lang="en-US" altLang="en-US" smtClean="0"/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en-US" smtClean="0"/>
              <a:t>Original NeuroBayes Algorithm uses Floating Point</a:t>
            </a:r>
          </a:p>
          <a:p>
            <a:pPr lvl="1"/>
            <a:r>
              <a:rPr lang="de-DE" altLang="en-US" smtClean="0"/>
              <a:t>Usage on FPGA requires more ressources and impacts latencies</a:t>
            </a:r>
          </a:p>
          <a:p>
            <a:pPr lvl="1"/>
            <a:r>
              <a:rPr lang="de-DE" altLang="en-US" smtClean="0"/>
              <a:t>Transformation to fixpoint is more efficient, but impacts the quality</a:t>
            </a:r>
          </a:p>
          <a:p>
            <a:pPr lvl="1"/>
            <a:endParaRPr lang="de-DE" altLang="en-US" smtClean="0"/>
          </a:p>
          <a:p>
            <a:r>
              <a:rPr lang="de-DE" altLang="en-US" smtClean="0"/>
              <a:t>Quality of a Fixpoint implementation‘s Output depends on the used bitwidth</a:t>
            </a:r>
          </a:p>
          <a:p>
            <a:pPr lvl="1"/>
            <a:r>
              <a:rPr lang="de-DE" altLang="en-US" smtClean="0"/>
              <a:t>Higher Bitwidth equals higher consumption of Ressources, while increasing Quality</a:t>
            </a:r>
          </a:p>
          <a:p>
            <a:pPr lvl="1"/>
            <a:r>
              <a:rPr lang="de-DE" altLang="en-US" smtClean="0"/>
              <a:t>DSPs have 25*18 Bit Inputs</a:t>
            </a:r>
          </a:p>
          <a:p>
            <a:endParaRPr lang="de-DE" altLang="en-US" smtClean="0"/>
          </a:p>
        </p:txBody>
      </p:sp>
      <p:sp>
        <p:nvSpPr>
          <p:cNvPr id="1638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6389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AFD4B4E4-DD2A-4E7E-AAF7-BCB6CF71EA11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18</a:t>
            </a:fld>
            <a:endParaRPr lang="de-DE" altLang="en-US" sz="900" smtClean="0"/>
          </a:p>
        </p:txBody>
      </p:sp>
      <p:sp>
        <p:nvSpPr>
          <p:cNvPr id="16390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8F8ADB3A-7373-480B-AC06-5B51DE1C0A9B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Evaluation of Fixpoint Implementation</a:t>
            </a:r>
            <a:endParaRPr lang="en-US" altLang="en-US" smtClean="0"/>
          </a:p>
        </p:txBody>
      </p:sp>
      <p:sp>
        <p:nvSpPr>
          <p:cNvPr id="17411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7412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A7D05DBE-E176-4908-BCE8-9C8FE346D3D8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19</a:t>
            </a:fld>
            <a:endParaRPr lang="de-DE" altLang="en-US" sz="900" smtClean="0"/>
          </a:p>
        </p:txBody>
      </p:sp>
      <p:sp>
        <p:nvSpPr>
          <p:cNvPr id="17413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2DD8AA65-A2B3-4ADB-B403-007104BB2562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17414" name="Picture 2" descr="D:\NeuroBayes\res_3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05188"/>
            <a:ext cx="4464050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 descr="D:\NeuroBayes\res_15_21 - Kopi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405188"/>
            <a:ext cx="4475162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806700"/>
          </a:xfrm>
        </p:spPr>
        <p:txBody>
          <a:bodyPr/>
          <a:lstStyle/>
          <a:p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25*25 </a:t>
            </a:r>
            <a:r>
              <a:rPr lang="de-DE" altLang="en-US" dirty="0" err="1" smtClean="0"/>
              <a:t>Bitwidth</a:t>
            </a:r>
            <a:r>
              <a:rPr lang="de-DE" altLang="en-US" dirty="0" smtClean="0"/>
              <a:t> </a:t>
            </a:r>
            <a:r>
              <a:rPr lang="en-US" altLang="en-US" dirty="0" smtClean="0"/>
              <a:t>results in no difference of output to floating point </a:t>
            </a:r>
            <a:r>
              <a:rPr lang="en-US" altLang="en-US" dirty="0" err="1" smtClean="0"/>
              <a:t>implemenation</a:t>
            </a:r>
            <a:endParaRPr lang="en-US" altLang="en-US" dirty="0" smtClean="0"/>
          </a:p>
          <a:p>
            <a:r>
              <a:rPr lang="de-DE" altLang="en-US" dirty="0" err="1" smtClean="0"/>
              <a:t>Difference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small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25*18</a:t>
            </a:r>
          </a:p>
          <a:p>
            <a:pPr lvl="1"/>
            <a:r>
              <a:rPr lang="de-DE" altLang="en-US" dirty="0" smtClean="0"/>
              <a:t>Most </a:t>
            </a:r>
            <a:r>
              <a:rPr lang="de-DE" altLang="en-US" dirty="0" err="1" smtClean="0"/>
              <a:t>resource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efficient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configuration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multiplication</a:t>
            </a:r>
            <a:endParaRPr lang="de-DE" altLang="en-US" dirty="0" smtClean="0"/>
          </a:p>
          <a:p>
            <a:pPr lvl="1"/>
            <a:r>
              <a:rPr lang="de-DE" altLang="en-US" dirty="0" err="1" smtClean="0"/>
              <a:t>Difference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at 1.5 * 10^-5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Data </a:t>
            </a:r>
            <a:r>
              <a:rPr lang="de-DE" altLang="de-DE" dirty="0" smtClean="0"/>
              <a:t>at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Belle-II </a:t>
            </a:r>
            <a:r>
              <a:rPr lang="de-DE" altLang="de-DE" dirty="0" err="1" smtClean="0"/>
              <a:t>Pixeldetector</a:t>
            </a:r>
            <a:endParaRPr lang="de-DE" altLang="de-DE" dirty="0" smtClean="0"/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392113" y="4717145"/>
            <a:ext cx="8428359" cy="1376151"/>
          </a:xfrm>
        </p:spPr>
        <p:txBody>
          <a:bodyPr/>
          <a:lstStyle/>
          <a:p>
            <a:r>
              <a:rPr lang="de-DE" altLang="en-US" dirty="0" err="1" smtClean="0"/>
              <a:t>Increase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/>
              <a:t>l</a:t>
            </a:r>
            <a:r>
              <a:rPr lang="de-DE" altLang="en-US" dirty="0" err="1" smtClean="0"/>
              <a:t>uminosity</a:t>
            </a:r>
            <a:r>
              <a:rPr lang="de-DE" altLang="en-US" dirty="0" smtClean="0"/>
              <a:t> </a:t>
            </a:r>
            <a:r>
              <a:rPr lang="de-DE" altLang="en-US" dirty="0" smtClean="0"/>
              <a:t>in Belle-II </a:t>
            </a:r>
            <a:r>
              <a:rPr lang="de-DE" altLang="en-US" dirty="0" err="1" smtClean="0"/>
              <a:t>leads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high </a:t>
            </a:r>
            <a:r>
              <a:rPr lang="de-DE" altLang="en-US" dirty="0" err="1" smtClean="0"/>
              <a:t>data</a:t>
            </a:r>
            <a:r>
              <a:rPr lang="de-DE" altLang="en-US" dirty="0" smtClean="0"/>
              <a:t> </a:t>
            </a:r>
            <a:r>
              <a:rPr lang="de-DE" altLang="en-US" dirty="0" err="1"/>
              <a:t>r</a:t>
            </a:r>
            <a:r>
              <a:rPr lang="de-DE" altLang="en-US" dirty="0" err="1" smtClean="0"/>
              <a:t>ates</a:t>
            </a:r>
            <a:endParaRPr lang="de-DE" altLang="en-US" dirty="0" smtClean="0"/>
          </a:p>
          <a:p>
            <a:r>
              <a:rPr lang="de-DE" altLang="en-US" dirty="0" err="1" smtClean="0"/>
              <a:t>About</a:t>
            </a:r>
            <a:r>
              <a:rPr lang="de-DE" altLang="en-US" dirty="0" smtClean="0"/>
              <a:t> </a:t>
            </a:r>
            <a:r>
              <a:rPr lang="en-US" dirty="0"/>
              <a:t>1 </a:t>
            </a:r>
            <a:r>
              <a:rPr lang="en-US" dirty="0" err="1" smtClean="0"/>
              <a:t>MByte</a:t>
            </a:r>
            <a:r>
              <a:rPr lang="en-US" dirty="0" smtClean="0"/>
              <a:t>/event </a:t>
            </a:r>
            <a:r>
              <a:rPr lang="de-DE" altLang="en-US" dirty="0" err="1" smtClean="0"/>
              <a:t>generated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pixeldetector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alone</a:t>
            </a:r>
            <a:endParaRPr lang="de-DE" altLang="en-US" dirty="0" smtClean="0"/>
          </a:p>
          <a:p>
            <a:r>
              <a:rPr lang="en-US" dirty="0" smtClean="0"/>
              <a:t>Demanded </a:t>
            </a:r>
            <a:r>
              <a:rPr lang="en-US" dirty="0"/>
              <a:t>o</a:t>
            </a:r>
            <a:r>
              <a:rPr lang="en-US" dirty="0" smtClean="0"/>
              <a:t>utput </a:t>
            </a:r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r</a:t>
            </a:r>
            <a:r>
              <a:rPr lang="en-US" dirty="0" smtClean="0"/>
              <a:t>ate </a:t>
            </a:r>
            <a:r>
              <a:rPr lang="en-US" dirty="0" smtClean="0"/>
              <a:t>by DAQ at 100 </a:t>
            </a:r>
            <a:r>
              <a:rPr lang="en-US" dirty="0" err="1"/>
              <a:t>kByte</a:t>
            </a:r>
            <a:r>
              <a:rPr lang="en-US" dirty="0"/>
              <a:t>/event </a:t>
            </a:r>
            <a:endParaRPr lang="en-US" dirty="0" smtClean="0"/>
          </a:p>
        </p:txBody>
      </p:sp>
      <p:sp>
        <p:nvSpPr>
          <p:cNvPr id="512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de-DE" sz="900" dirty="0" smtClean="0"/>
          </a:p>
        </p:txBody>
      </p:sp>
      <p:sp>
        <p:nvSpPr>
          <p:cNvPr id="512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E7EBB2C9-8B86-488F-9018-F86D2E4E0038}" type="slidenum">
              <a:rPr lang="de-DE" altLang="de-DE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2</a:t>
            </a:fld>
            <a:endParaRPr lang="de-DE" altLang="de-DE" sz="90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1948494"/>
            <a:ext cx="2492239" cy="169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umsplatzhalter 5"/>
          <p:cNvSpPr>
            <a:spLocks noGrp="1"/>
          </p:cNvSpPr>
          <p:nvPr>
            <p:ph type="dt" sz="half" idx="12"/>
          </p:nvPr>
        </p:nvSpPr>
        <p:spPr>
          <a:xfrm>
            <a:off x="390525" y="6438900"/>
            <a:ext cx="868363" cy="114300"/>
          </a:xfrm>
        </p:spPr>
        <p:txBody>
          <a:bodyPr/>
          <a:lstStyle/>
          <a:p>
            <a:pPr>
              <a:defRPr/>
            </a:pPr>
            <a:fld id="{F9360D51-33A0-49B7-997E-C53C212D3CBE}" type="datetime1">
              <a:rPr lang="de-DE" altLang="en-US" smtClean="0"/>
              <a:t>12.04.2015</a:t>
            </a:fld>
            <a:endParaRPr lang="de-DE" altLang="en-US"/>
          </a:p>
        </p:txBody>
      </p:sp>
      <p:pic>
        <p:nvPicPr>
          <p:cNvPr id="2050" name="Picture 2" descr="BelleII-Detect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4070311" cy="305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87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Evaluation of Performance</a:t>
            </a:r>
            <a:endParaRPr lang="en-US" altLang="en-US" smtClean="0"/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878137"/>
          </a:xfrm>
        </p:spPr>
        <p:txBody>
          <a:bodyPr/>
          <a:lstStyle/>
          <a:p>
            <a:pPr>
              <a:defRPr/>
            </a:pPr>
            <a:r>
              <a:rPr lang="de-DE" altLang="en-US" dirty="0" err="1" smtClean="0"/>
              <a:t>Computation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Algorithm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takes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several</a:t>
            </a:r>
            <a:r>
              <a:rPr lang="de-DE" altLang="en-US" dirty="0" smtClean="0"/>
              <a:t>  </a:t>
            </a:r>
            <a:r>
              <a:rPr lang="de-DE" altLang="en-US" dirty="0" err="1" smtClean="0"/>
              <a:t>clock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cycles</a:t>
            </a:r>
            <a:endParaRPr lang="de-DE" altLang="en-US" dirty="0" smtClean="0"/>
          </a:p>
          <a:p>
            <a:pPr lvl="1">
              <a:defRPr/>
            </a:pPr>
            <a:r>
              <a:rPr lang="de-DE" altLang="en-US" dirty="0" smtClean="0"/>
              <a:t>Performance </a:t>
            </a:r>
            <a:r>
              <a:rPr lang="de-DE" altLang="en-US" dirty="0" err="1" smtClean="0"/>
              <a:t>requirements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cannot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met</a:t>
            </a:r>
            <a:endParaRPr lang="de-DE" altLang="en-US" dirty="0" smtClean="0"/>
          </a:p>
          <a:p>
            <a:pPr lvl="1">
              <a:defRPr/>
            </a:pPr>
            <a:endParaRPr lang="de-DE" altLang="en-US" dirty="0"/>
          </a:p>
          <a:p>
            <a:pPr>
              <a:defRPr/>
            </a:pPr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Pipelining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throughout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implemenation</a:t>
            </a:r>
            <a:endParaRPr lang="de-DE" altLang="en-US" dirty="0" smtClean="0"/>
          </a:p>
          <a:p>
            <a:pPr marL="457200" lvl="1" indent="0">
              <a:buFontTx/>
              <a:buNone/>
              <a:defRPr/>
            </a:pPr>
            <a:endParaRPr lang="de-DE" altLang="en-US" dirty="0" smtClean="0"/>
          </a:p>
          <a:p>
            <a:pPr>
              <a:defRPr/>
            </a:pPr>
            <a:r>
              <a:rPr lang="de-DE" altLang="en-US" dirty="0" err="1" smtClean="0"/>
              <a:t>Fixpoint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Vector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Multiplication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critical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path</a:t>
            </a:r>
            <a:endParaRPr lang="de-DE" altLang="en-US" dirty="0" smtClean="0"/>
          </a:p>
          <a:p>
            <a:pPr lvl="1">
              <a:defRPr/>
            </a:pPr>
            <a:r>
              <a:rPr lang="de-DE" altLang="en-US" dirty="0" smtClean="0"/>
              <a:t>High </a:t>
            </a:r>
            <a:r>
              <a:rPr lang="de-DE" altLang="en-US" dirty="0" err="1" smtClean="0"/>
              <a:t>Frequency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through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cascading</a:t>
            </a:r>
            <a:r>
              <a:rPr lang="de-DE" altLang="en-US" dirty="0" smtClean="0"/>
              <a:t> DSPs</a:t>
            </a:r>
            <a:endParaRPr lang="en-US" altLang="en-US" dirty="0" smtClean="0"/>
          </a:p>
        </p:txBody>
      </p:sp>
      <p:sp>
        <p:nvSpPr>
          <p:cNvPr id="1843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843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8C1A9C80-4016-473B-A90B-6C8FF97451A9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20</a:t>
            </a:fld>
            <a:endParaRPr lang="de-DE" altLang="en-US" sz="900" smtClean="0"/>
          </a:p>
        </p:txBody>
      </p:sp>
      <p:sp>
        <p:nvSpPr>
          <p:cNvPr id="18438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A82A969A-73D3-4F94-BB70-2517306E062A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288" y="4076700"/>
          <a:ext cx="8497887" cy="2195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629"/>
                <a:gridCol w="2832629"/>
                <a:gridCol w="2832629"/>
              </a:tblGrid>
              <a:tr h="365919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Component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Latency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Frequency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Cluster</a:t>
                      </a:r>
                      <a:r>
                        <a:rPr lang="de-DE" sz="1800" baseline="0" dirty="0" smtClean="0"/>
                        <a:t> Feature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 </a:t>
                      </a:r>
                      <a:r>
                        <a:rPr lang="de-DE" sz="1800" baseline="0" dirty="0" err="1" smtClean="0"/>
                        <a:t>cycle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446 MHz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Preprocessing</a:t>
                      </a:r>
                      <a:r>
                        <a:rPr lang="de-DE" sz="1800" dirty="0" smtClean="0"/>
                        <a:t> &amp;</a:t>
                      </a:r>
                      <a:r>
                        <a:rPr lang="en-US" sz="1800" baseline="0" dirty="0" smtClean="0"/>
                        <a:t> Binning</a:t>
                      </a:r>
                      <a:endParaRPr lang="de-DE" sz="1800" dirty="0" smtClean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 </a:t>
                      </a:r>
                      <a:r>
                        <a:rPr lang="de-DE" sz="1800" dirty="0" err="1" smtClean="0"/>
                        <a:t>cycle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446 MHz</a:t>
                      </a:r>
                      <a:endParaRPr lang="en-US" sz="1800" dirty="0" smtClean="0"/>
                    </a:p>
                  </a:txBody>
                  <a:tcPr marL="91442" marR="91442" marT="45737" marB="45737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Vector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multiplication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9 </a:t>
                      </a:r>
                      <a:r>
                        <a:rPr lang="de-DE" sz="1800" dirty="0" err="1" smtClean="0"/>
                        <a:t>cycles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350 MHz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Cut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 </a:t>
                      </a:r>
                      <a:r>
                        <a:rPr lang="de-DE" sz="1800" dirty="0" err="1" smtClean="0"/>
                        <a:t>cycle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446</a:t>
                      </a:r>
                      <a:r>
                        <a:rPr lang="de-DE" sz="1800" baseline="0" dirty="0" smtClean="0"/>
                        <a:t> </a:t>
                      </a:r>
                      <a:r>
                        <a:rPr lang="de-DE" sz="1800" dirty="0" smtClean="0"/>
                        <a:t>MHz</a:t>
                      </a:r>
                      <a:endParaRPr lang="en-US" sz="1800" dirty="0"/>
                    </a:p>
                  </a:txBody>
                  <a:tcPr marL="91442" marR="91442" marT="45737" marB="45737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de-DE" sz="1800" b="1" dirty="0" smtClean="0"/>
                        <a:t>Total</a:t>
                      </a:r>
                      <a:endParaRPr lang="en-US" sz="1800" b="1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/>
                        <a:t>12 </a:t>
                      </a:r>
                      <a:r>
                        <a:rPr lang="de-DE" sz="1800" b="1" dirty="0" err="1" smtClean="0"/>
                        <a:t>cycles</a:t>
                      </a:r>
                      <a:endParaRPr lang="en-US" sz="1800" b="1" dirty="0"/>
                    </a:p>
                  </a:txBody>
                  <a:tcPr marL="91442" marR="91442" marT="45737" marB="4573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/>
                        <a:t>350 MHz</a:t>
                      </a:r>
                      <a:endParaRPr lang="en-US" sz="1800" b="1" dirty="0" smtClean="0"/>
                    </a:p>
                  </a:txBody>
                  <a:tcPr marL="91442" marR="91442" marT="45737" marB="45737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Ressource Consumption</a:t>
            </a:r>
            <a:endParaRPr lang="en-US" altLang="en-US" smtClean="0"/>
          </a:p>
        </p:txBody>
      </p:sp>
      <p:sp>
        <p:nvSpPr>
          <p:cNvPr id="17411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3167062"/>
          </a:xfrm>
        </p:spPr>
        <p:txBody>
          <a:bodyPr/>
          <a:lstStyle/>
          <a:p>
            <a:pPr>
              <a:defRPr/>
            </a:pPr>
            <a:r>
              <a:rPr lang="de-DE" altLang="en-US" dirty="0" smtClean="0"/>
              <a:t>Critical Path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CLBs in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implemenation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Binning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and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Preprocessing</a:t>
            </a:r>
            <a:endParaRPr lang="de-DE" altLang="en-US" dirty="0" smtClean="0"/>
          </a:p>
          <a:p>
            <a:pPr lvl="1">
              <a:defRPr/>
            </a:pPr>
            <a:r>
              <a:rPr lang="de-DE" altLang="en-US" dirty="0" err="1" smtClean="0"/>
              <a:t>Mostly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Look </a:t>
            </a:r>
            <a:r>
              <a:rPr lang="de-DE" altLang="en-US" dirty="0" err="1" smtClean="0"/>
              <a:t>Up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Tables</a:t>
            </a:r>
            <a:endParaRPr lang="de-DE" altLang="en-US" dirty="0" smtClean="0"/>
          </a:p>
          <a:p>
            <a:pPr marL="0" indent="0">
              <a:buFontTx/>
              <a:buNone/>
              <a:defRPr/>
            </a:pPr>
            <a:endParaRPr lang="de-DE" altLang="en-US" dirty="0"/>
          </a:p>
          <a:p>
            <a:pPr>
              <a:defRPr/>
            </a:pPr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DSPs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vector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multiplication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makes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life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easier</a:t>
            </a:r>
            <a:endParaRPr lang="de-DE" altLang="en-US" dirty="0"/>
          </a:p>
          <a:p>
            <a:pPr lvl="1">
              <a:defRPr/>
            </a:pPr>
            <a:r>
              <a:rPr lang="de-DE" altLang="en-US" dirty="0" smtClean="0"/>
              <a:t>50 %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DSPs </a:t>
            </a:r>
            <a:r>
              <a:rPr lang="de-DE" altLang="en-US" dirty="0" err="1" smtClean="0"/>
              <a:t>are</a:t>
            </a:r>
            <a:r>
              <a:rPr lang="de-DE" altLang="en-US" dirty="0" smtClean="0"/>
              <a:t> still </a:t>
            </a:r>
            <a:r>
              <a:rPr lang="de-DE" altLang="en-US" dirty="0" err="1" smtClean="0"/>
              <a:t>available</a:t>
            </a:r>
            <a:endParaRPr lang="de-DE" altLang="en-US" dirty="0" smtClean="0"/>
          </a:p>
          <a:p>
            <a:pPr lvl="1">
              <a:defRPr/>
            </a:pPr>
            <a:r>
              <a:rPr lang="de-DE" altLang="en-US" dirty="0" err="1" smtClean="0"/>
              <a:t>Each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multiplication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needs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one</a:t>
            </a:r>
            <a:r>
              <a:rPr lang="de-DE" altLang="en-US" dirty="0" smtClean="0"/>
              <a:t> DSP</a:t>
            </a:r>
          </a:p>
        </p:txBody>
      </p:sp>
      <p:sp>
        <p:nvSpPr>
          <p:cNvPr id="1946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19461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DD4AF182-62ED-43F3-B8CC-8D9B75F4ED63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21</a:t>
            </a:fld>
            <a:endParaRPr lang="de-DE" altLang="en-US" sz="900" smtClean="0"/>
          </a:p>
        </p:txBody>
      </p:sp>
      <p:sp>
        <p:nvSpPr>
          <p:cNvPr id="19462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F107F10C-60BE-4F92-88AD-4BD977CA1620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395288" y="4941888"/>
          <a:ext cx="8497887" cy="1097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629"/>
                <a:gridCol w="2832629"/>
                <a:gridCol w="2832629"/>
              </a:tblGrid>
              <a:tr h="365654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Ressource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Demand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Constraint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</a:tr>
              <a:tr h="365654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DSP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3,125 %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&lt; 50</a:t>
                      </a:r>
                      <a:r>
                        <a:rPr lang="de-DE" sz="1800" baseline="0" dirty="0" smtClean="0"/>
                        <a:t> %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</a:tr>
              <a:tr h="365654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CLB</a:t>
                      </a:r>
                    </a:p>
                  </a:txBody>
                  <a:tcPr marL="91442" marR="91442" marT="45683" marB="45683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~ 2 %</a:t>
                      </a:r>
                      <a:endParaRPr lang="en-US" sz="1800" dirty="0"/>
                    </a:p>
                  </a:txBody>
                  <a:tcPr marL="91442" marR="91442" marT="45683" marB="4568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&lt; 30 %</a:t>
                      </a:r>
                      <a:endParaRPr lang="en-US" sz="1800" dirty="0" smtClean="0"/>
                    </a:p>
                  </a:txBody>
                  <a:tcPr marL="91442" marR="91442" marT="45683" marB="45683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Simulation</a:t>
            </a:r>
            <a:endParaRPr lang="en-US" altLang="en-US" smtClean="0"/>
          </a:p>
        </p:txBody>
      </p:sp>
      <p:sp>
        <p:nvSpPr>
          <p:cNvPr id="20483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20484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87E19B50-1046-43CD-B469-DCC31FD880C4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22</a:t>
            </a:fld>
            <a:endParaRPr lang="de-DE" altLang="en-US" sz="900" smtClean="0"/>
          </a:p>
        </p:txBody>
      </p:sp>
      <p:sp>
        <p:nvSpPr>
          <p:cNvPr id="20485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BA544920-A1FC-4975-BAAE-108588027081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981075"/>
            <a:ext cx="5686425" cy="38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6011863" y="981075"/>
          <a:ext cx="3024188" cy="5303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094"/>
                <a:gridCol w="1512094"/>
              </a:tblGrid>
              <a:tr h="64012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Cluster Feature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Value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365779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Total Charge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425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64012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Standard Deviation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49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64012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Maximum Pixel</a:t>
                      </a:r>
                      <a:r>
                        <a:rPr lang="de-DE" sz="1800" baseline="0" dirty="0" smtClean="0"/>
                        <a:t> Charge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135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640120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Minimum Pixel</a:t>
                      </a:r>
                      <a:r>
                        <a:rPr lang="de-DE" sz="1800" baseline="0" dirty="0" smtClean="0"/>
                        <a:t> Charge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23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365779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Length</a:t>
                      </a:r>
                      <a:r>
                        <a:rPr lang="de-DE" sz="1800" dirty="0" smtClean="0"/>
                        <a:t> in Z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640120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Length</a:t>
                      </a:r>
                      <a:r>
                        <a:rPr lang="de-DE" sz="1800" dirty="0" smtClean="0"/>
                        <a:t> in Phi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365779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Total </a:t>
                      </a:r>
                      <a:r>
                        <a:rPr lang="de-DE" sz="1800" dirty="0" err="1" smtClean="0"/>
                        <a:t>Length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1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640120">
                <a:tc>
                  <a:txBody>
                    <a:bodyPr/>
                    <a:lstStyle/>
                    <a:p>
                      <a:r>
                        <a:rPr lang="de-DE" sz="1800" dirty="0" err="1" smtClean="0"/>
                        <a:t>Number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of</a:t>
                      </a:r>
                      <a:r>
                        <a:rPr lang="de-DE" sz="1800" dirty="0" smtClean="0"/>
                        <a:t> Pixels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4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  <a:tr h="365779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PXD Layer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2</a:t>
                      </a:r>
                      <a:endParaRPr lang="en-US" sz="1800" dirty="0"/>
                    </a:p>
                  </a:txBody>
                  <a:tcPr marL="91427" marR="91427" marT="45719" marB="45719"/>
                </a:tc>
              </a:tr>
            </a:tbl>
          </a:graphicData>
        </a:graphic>
      </p:graphicFrame>
      <p:sp>
        <p:nvSpPr>
          <p:cNvPr id="20522" name="Textfeld 6"/>
          <p:cNvSpPr txBox="1">
            <a:spLocks noChangeArrowheads="1"/>
          </p:cNvSpPr>
          <p:nvPr/>
        </p:nvSpPr>
        <p:spPr bwMode="auto">
          <a:xfrm>
            <a:off x="161925" y="5300663"/>
            <a:ext cx="5686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en-US" sz="1800"/>
              <a:t>Result of Software is: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/>
              <a:t>0000001110100011110010001 -&gt; slow Pion Cluster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en-US" sz="1800"/>
              <a:t>(S)DDD,DDDDDDDDDDDDDD</a:t>
            </a:r>
            <a:endParaRPr lang="en-US" alt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Data </a:t>
            </a:r>
            <a:r>
              <a:rPr lang="de-DE" altLang="de-DE" dirty="0" err="1" smtClean="0"/>
              <a:t>Reduction</a:t>
            </a:r>
            <a:r>
              <a:rPr lang="de-DE" altLang="de-DE" dirty="0" smtClean="0"/>
              <a:t> via Region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Interests</a:t>
            </a:r>
            <a:endParaRPr lang="de-DE" altLang="de-DE" dirty="0" smtClean="0"/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5260007" cy="5038749"/>
          </a:xfrm>
        </p:spPr>
        <p:txBody>
          <a:bodyPr/>
          <a:lstStyle/>
          <a:p>
            <a:r>
              <a:rPr lang="de-DE" dirty="0" err="1" smtClean="0"/>
              <a:t>Usage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clusters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hits</a:t>
            </a:r>
            <a:r>
              <a:rPr lang="de-DE" dirty="0" smtClean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o</a:t>
            </a:r>
            <a:r>
              <a:rPr lang="de-DE" dirty="0" err="1" smtClean="0"/>
              <a:t>uter</a:t>
            </a:r>
            <a:r>
              <a:rPr lang="de-DE" dirty="0" smtClean="0"/>
              <a:t> </a:t>
            </a:r>
            <a:r>
              <a:rPr lang="de-DE" dirty="0" err="1" smtClean="0"/>
              <a:t>layers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extrapolate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PXD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Definition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/>
              <a:t>R</a:t>
            </a:r>
            <a:r>
              <a:rPr lang="de-DE" dirty="0" smtClean="0"/>
              <a:t>egion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Interests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pixels</a:t>
            </a:r>
            <a:r>
              <a:rPr lang="de-DE" dirty="0" smtClean="0"/>
              <a:t> Inside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Main </a:t>
            </a:r>
            <a:r>
              <a:rPr lang="de-DE" dirty="0" err="1" smtClean="0"/>
              <a:t>mechanism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reduction</a:t>
            </a:r>
            <a:endParaRPr lang="en-US" dirty="0" smtClean="0"/>
          </a:p>
        </p:txBody>
      </p:sp>
      <p:sp>
        <p:nvSpPr>
          <p:cNvPr id="512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de-DE" sz="900" dirty="0" smtClean="0"/>
          </a:p>
        </p:txBody>
      </p:sp>
      <p:sp>
        <p:nvSpPr>
          <p:cNvPr id="512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E7EBB2C9-8B86-488F-9018-F86D2E4E0038}" type="slidenum">
              <a:rPr lang="de-DE" altLang="de-DE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3</a:t>
            </a:fld>
            <a:endParaRPr lang="de-DE" altLang="de-DE" sz="900" smtClean="0"/>
          </a:p>
        </p:txBody>
      </p:sp>
      <p:sp>
        <p:nvSpPr>
          <p:cNvPr id="9" name="Datumsplatzhalter 5"/>
          <p:cNvSpPr>
            <a:spLocks noGrp="1"/>
          </p:cNvSpPr>
          <p:nvPr>
            <p:ph type="dt" sz="half" idx="12"/>
          </p:nvPr>
        </p:nvSpPr>
        <p:spPr>
          <a:xfrm>
            <a:off x="390525" y="6438900"/>
            <a:ext cx="868363" cy="114300"/>
          </a:xfrm>
        </p:spPr>
        <p:txBody>
          <a:bodyPr/>
          <a:lstStyle/>
          <a:p>
            <a:pPr>
              <a:defRPr/>
            </a:pPr>
            <a:fld id="{6FF39CC9-CF5C-4C69-A70C-8383C7FEE911}" type="datetime1">
              <a:rPr lang="de-DE" altLang="en-US" smtClean="0"/>
              <a:t>12.04.2015</a:t>
            </a:fld>
            <a:endParaRPr lang="de-DE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52736"/>
            <a:ext cx="2809875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62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 smtClean="0"/>
              <a:t>Problematic</a:t>
            </a:r>
            <a:r>
              <a:rPr lang="de-DE" altLang="en-US" dirty="0" smtClean="0"/>
              <a:t> D* </a:t>
            </a:r>
            <a:r>
              <a:rPr lang="de-DE" altLang="en-US" dirty="0" err="1" smtClean="0"/>
              <a:t>Decay</a:t>
            </a:r>
            <a:endParaRPr lang="en-US" altLang="en-US" dirty="0" smtClean="0"/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2182812"/>
          </a:xfrm>
        </p:spPr>
        <p:txBody>
          <a:bodyPr/>
          <a:lstStyle/>
          <a:p>
            <a:pPr>
              <a:defRPr/>
            </a:pPr>
            <a:r>
              <a:rPr lang="de-DE" altLang="en-US" dirty="0" err="1"/>
              <a:t>Particles</a:t>
            </a:r>
            <a:r>
              <a:rPr lang="de-DE" altLang="en-US" dirty="0"/>
              <a:t> </a:t>
            </a:r>
            <a:r>
              <a:rPr lang="de-DE" altLang="en-US" dirty="0" err="1"/>
              <a:t>with</a:t>
            </a:r>
            <a:r>
              <a:rPr lang="de-DE" altLang="en-US" dirty="0"/>
              <a:t> </a:t>
            </a:r>
            <a:r>
              <a:rPr lang="de-DE" altLang="en-US" dirty="0" err="1"/>
              <a:t>low</a:t>
            </a:r>
            <a:r>
              <a:rPr lang="de-DE" altLang="en-US" dirty="0"/>
              <a:t> </a:t>
            </a:r>
            <a:r>
              <a:rPr lang="de-DE" altLang="en-US" dirty="0" err="1" smtClean="0"/>
              <a:t>impuls</a:t>
            </a:r>
            <a:r>
              <a:rPr lang="de-DE" altLang="en-US" dirty="0" smtClean="0"/>
              <a:t> </a:t>
            </a:r>
            <a:r>
              <a:rPr lang="de-DE" altLang="en-US" dirty="0" err="1"/>
              <a:t>experience</a:t>
            </a:r>
            <a:r>
              <a:rPr lang="de-DE" altLang="en-US" dirty="0"/>
              <a:t> </a:t>
            </a:r>
            <a:r>
              <a:rPr lang="de-DE" altLang="en-US" dirty="0" smtClean="0"/>
              <a:t>high </a:t>
            </a:r>
            <a:r>
              <a:rPr lang="de-DE" altLang="en-US" dirty="0" err="1" smtClean="0"/>
              <a:t>stopping</a:t>
            </a:r>
            <a:r>
              <a:rPr lang="de-DE" altLang="en-US" dirty="0" smtClean="0"/>
              <a:t> power</a:t>
            </a:r>
          </a:p>
          <a:p>
            <a:pPr marL="0" indent="0">
              <a:buNone/>
              <a:defRPr/>
            </a:pPr>
            <a:endParaRPr lang="de-DE" altLang="en-US" dirty="0" smtClean="0"/>
          </a:p>
          <a:p>
            <a:pPr>
              <a:defRPr/>
            </a:pPr>
            <a:r>
              <a:rPr lang="de-DE" altLang="en-US" dirty="0" smtClean="0"/>
              <a:t>D* </a:t>
            </a:r>
            <a:r>
              <a:rPr lang="de-DE" altLang="en-US" dirty="0" err="1" smtClean="0"/>
              <a:t>decays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produce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pions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with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low</a:t>
            </a:r>
            <a:r>
              <a:rPr lang="de-DE" altLang="en-US" dirty="0" smtClean="0"/>
              <a:t> transversal </a:t>
            </a:r>
            <a:r>
              <a:rPr lang="de-DE" altLang="en-US" dirty="0" err="1" smtClean="0"/>
              <a:t>momentum</a:t>
            </a:r>
            <a:endParaRPr lang="de-DE" altLang="en-US" dirty="0" smtClean="0"/>
          </a:p>
          <a:p>
            <a:pPr lvl="1">
              <a:defRPr/>
            </a:pPr>
            <a:r>
              <a:rPr lang="de-DE" altLang="en-US" dirty="0" smtClean="0"/>
              <a:t>Below 60 </a:t>
            </a:r>
            <a:r>
              <a:rPr lang="de-DE" altLang="en-US" dirty="0" err="1" smtClean="0"/>
              <a:t>MeV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majority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pions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attributed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decay</a:t>
            </a:r>
            <a:endParaRPr lang="de-DE" altLang="en-US" dirty="0" smtClean="0"/>
          </a:p>
        </p:txBody>
      </p:sp>
      <p:sp>
        <p:nvSpPr>
          <p:cNvPr id="512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512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C3E678AF-1468-4110-9DB7-33AB3E39080C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de-DE" altLang="en-US" sz="900" smtClean="0"/>
          </a:p>
        </p:txBody>
      </p:sp>
      <p:sp>
        <p:nvSpPr>
          <p:cNvPr id="5126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8A22B5CC-F316-4C3B-B67C-889ABE934A9B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81375"/>
            <a:ext cx="377507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675" y="3441700"/>
            <a:ext cx="4524375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smtClean="0"/>
              <a:t>Momentum Distribution of Slow Pions</a:t>
            </a:r>
            <a:endParaRPr lang="en-US" altLang="en-US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4108077" cy="489426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P</a:t>
            </a:r>
            <a:r>
              <a:rPr lang="de-DE" baseline="-25000" dirty="0" smtClean="0"/>
              <a:t>t </a:t>
            </a:r>
            <a:r>
              <a:rPr lang="de-DE" dirty="0" smtClean="0"/>
              <a:t>&lt; 60 </a:t>
            </a:r>
            <a:r>
              <a:rPr lang="de-DE" dirty="0" err="1" smtClean="0"/>
              <a:t>MeV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insufficient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reach</a:t>
            </a:r>
            <a:r>
              <a:rPr lang="de-DE" dirty="0" smtClean="0"/>
              <a:t> </a:t>
            </a:r>
            <a:r>
              <a:rPr lang="de-DE" dirty="0" err="1" smtClean="0"/>
              <a:t>outer</a:t>
            </a:r>
            <a:r>
              <a:rPr lang="de-DE" dirty="0" smtClean="0"/>
              <a:t> SVD </a:t>
            </a:r>
            <a:r>
              <a:rPr lang="de-DE" dirty="0" err="1" smtClean="0"/>
              <a:t>Layers</a:t>
            </a:r>
            <a:endParaRPr lang="de-DE" dirty="0" smtClean="0"/>
          </a:p>
          <a:p>
            <a:pPr marL="0" indent="0">
              <a:buFontTx/>
              <a:buNone/>
              <a:defRPr/>
            </a:pPr>
            <a:endParaRPr lang="de-DE" dirty="0" smtClean="0"/>
          </a:p>
          <a:p>
            <a:pPr>
              <a:defRPr/>
            </a:pPr>
            <a:r>
              <a:rPr lang="de-DE" dirty="0" smtClean="0"/>
              <a:t>Data </a:t>
            </a:r>
            <a:r>
              <a:rPr lang="de-DE" dirty="0" err="1" smtClean="0"/>
              <a:t>reduction</a:t>
            </a:r>
            <a:r>
              <a:rPr lang="de-DE" dirty="0" smtClean="0"/>
              <a:t> via </a:t>
            </a:r>
            <a:r>
              <a:rPr lang="de-DE" dirty="0" err="1" smtClean="0"/>
              <a:t>track</a:t>
            </a:r>
            <a:r>
              <a:rPr lang="de-DE" dirty="0" smtClean="0"/>
              <a:t> </a:t>
            </a:r>
            <a:r>
              <a:rPr lang="de-DE" dirty="0" err="1" smtClean="0"/>
              <a:t>extrapolation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smtClean="0"/>
              <a:t>not </a:t>
            </a:r>
            <a:r>
              <a:rPr lang="de-DE" dirty="0" err="1" smtClean="0"/>
              <a:t>feasible</a:t>
            </a:r>
            <a:endParaRPr lang="de-DE" dirty="0" smtClean="0"/>
          </a:p>
          <a:p>
            <a:pPr marL="0" indent="0">
              <a:buFontTx/>
              <a:buNone/>
              <a:defRPr/>
            </a:pPr>
            <a:endParaRPr lang="de-DE" dirty="0" smtClean="0"/>
          </a:p>
          <a:p>
            <a:pPr>
              <a:defRPr/>
            </a:pPr>
            <a:r>
              <a:rPr lang="de-DE" dirty="0" smtClean="0"/>
              <a:t>Alternative online </a:t>
            </a:r>
            <a:r>
              <a:rPr lang="de-DE" dirty="0" err="1" smtClean="0"/>
              <a:t>recovery</a:t>
            </a:r>
            <a:r>
              <a:rPr lang="de-DE" dirty="0" smtClean="0"/>
              <a:t> </a:t>
            </a:r>
            <a:r>
              <a:rPr lang="de-DE" dirty="0" err="1" smtClean="0"/>
              <a:t>mechanism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endParaRPr lang="de-DE" dirty="0" smtClean="0"/>
          </a:p>
          <a:p>
            <a:pPr marL="0" indent="0">
              <a:buFontTx/>
              <a:buNone/>
              <a:defRPr/>
            </a:pPr>
            <a:endParaRPr lang="de-DE" dirty="0" smtClean="0"/>
          </a:p>
        </p:txBody>
      </p:sp>
      <p:sp>
        <p:nvSpPr>
          <p:cNvPr id="614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6149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1D7A95DB-1985-447E-B95E-6A80986873D6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5</a:t>
            </a:fld>
            <a:endParaRPr lang="de-DE" altLang="en-US" sz="900" smtClean="0"/>
          </a:p>
        </p:txBody>
      </p:sp>
      <p:sp>
        <p:nvSpPr>
          <p:cNvPr id="6150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F44045E9-9487-4FE4-8144-3F06A0206B5F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61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90" y="1131888"/>
            <a:ext cx="40322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596" y="2708920"/>
            <a:ext cx="11049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 smtClean="0"/>
              <a:t>Pixeldete</a:t>
            </a:r>
            <a:r>
              <a:rPr lang="de-DE" altLang="en-US" dirty="0" err="1" smtClean="0"/>
              <a:t>ctor</a:t>
            </a:r>
            <a:r>
              <a:rPr lang="de-DE" altLang="en-US" dirty="0" smtClean="0"/>
              <a:t> Data </a:t>
            </a:r>
            <a:r>
              <a:rPr lang="de-DE" altLang="en-US" dirty="0" err="1" smtClean="0"/>
              <a:t>Aquistion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and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Reduction</a:t>
            </a:r>
            <a:endParaRPr lang="en-US" altLang="en-US" dirty="0" smtClean="0"/>
          </a:p>
        </p:txBody>
      </p:sp>
      <p:sp>
        <p:nvSpPr>
          <p:cNvPr id="717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717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12C3FD23-7E59-40F0-99B7-B1AF1F78111B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6</a:t>
            </a:fld>
            <a:endParaRPr lang="de-DE" altLang="en-US" sz="900" smtClean="0"/>
          </a:p>
        </p:txBody>
      </p:sp>
      <p:sp>
        <p:nvSpPr>
          <p:cNvPr id="7174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383A63F2-256F-4BEE-9DA7-68B8EB9465B1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42" y="1198563"/>
            <a:ext cx="6844742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547664" y="3284984"/>
            <a:ext cx="86409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447230" y="3075347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Online Cluster Analysis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54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smtClean="0"/>
              <a:t>Charge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slow</a:t>
            </a:r>
            <a:r>
              <a:rPr lang="de-DE" altLang="en-US" dirty="0" smtClean="0"/>
              <a:t> Pions </a:t>
            </a:r>
            <a:r>
              <a:rPr lang="de-DE" altLang="en-US" dirty="0" err="1" smtClean="0"/>
              <a:t>within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Pixeldetector</a:t>
            </a:r>
            <a:endParaRPr lang="en-US" altLang="en-US" dirty="0" smtClean="0"/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862012"/>
          </a:xfrm>
        </p:spPr>
        <p:txBody>
          <a:bodyPr/>
          <a:lstStyle/>
          <a:p>
            <a:r>
              <a:rPr lang="de-DE" altLang="en-US" dirty="0" err="1" smtClean="0"/>
              <a:t>Usage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charge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deposited</a:t>
            </a:r>
            <a:r>
              <a:rPr lang="de-DE" altLang="en-US" dirty="0" smtClean="0"/>
              <a:t> </a:t>
            </a:r>
            <a:r>
              <a:rPr lang="de-DE" altLang="en-US" dirty="0" smtClean="0"/>
              <a:t>in </a:t>
            </a:r>
            <a:r>
              <a:rPr lang="de-DE" altLang="en-US" dirty="0" err="1" smtClean="0"/>
              <a:t>pixels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different </a:t>
            </a:r>
            <a:r>
              <a:rPr lang="de-DE" altLang="en-US" dirty="0" err="1" smtClean="0"/>
              <a:t>momenta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tracks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separate </a:t>
            </a:r>
            <a:r>
              <a:rPr lang="de-DE" altLang="en-US" dirty="0" err="1" smtClean="0"/>
              <a:t>pions</a:t>
            </a:r>
            <a:endParaRPr lang="en-US" altLang="en-US" dirty="0" smtClean="0"/>
          </a:p>
        </p:txBody>
      </p:sp>
      <p:sp>
        <p:nvSpPr>
          <p:cNvPr id="717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717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12C3FD23-7E59-40F0-99B7-B1AF1F78111B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7</a:t>
            </a:fld>
            <a:endParaRPr lang="de-DE" altLang="en-US" sz="900" smtClean="0"/>
          </a:p>
        </p:txBody>
      </p:sp>
      <p:sp>
        <p:nvSpPr>
          <p:cNvPr id="7174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DC00506C-4F9B-4F4A-8A8B-FFAA0C08DBBA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59242"/>
            <a:ext cx="5058345" cy="400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 err="1" smtClean="0"/>
              <a:t>NeuroBayes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Algorithm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Rescue</a:t>
            </a:r>
            <a:endParaRPr lang="en-US" altLang="en-US" dirty="0" smtClean="0"/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5908079" cy="5038725"/>
          </a:xfrm>
        </p:spPr>
        <p:txBody>
          <a:bodyPr/>
          <a:lstStyle/>
          <a:p>
            <a:pPr>
              <a:defRPr/>
            </a:pPr>
            <a:r>
              <a:rPr lang="de-DE" altLang="en-US" dirty="0" err="1" smtClean="0"/>
              <a:t>NeuroBayes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Algorithm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to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predict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slow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pions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using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clusters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hits</a:t>
            </a:r>
            <a:r>
              <a:rPr lang="de-DE" altLang="en-US" dirty="0" smtClean="0"/>
              <a:t> </a:t>
            </a:r>
            <a:r>
              <a:rPr lang="de-DE" altLang="en-US" dirty="0" smtClean="0"/>
              <a:t>in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pixeldetector</a:t>
            </a:r>
            <a:endParaRPr lang="de-DE" altLang="en-US" dirty="0" smtClean="0"/>
          </a:p>
          <a:p>
            <a:pPr marL="0" indent="0">
              <a:buNone/>
              <a:defRPr/>
            </a:pPr>
            <a:endParaRPr lang="de-DE" altLang="en-US" dirty="0"/>
          </a:p>
          <a:p>
            <a:pPr>
              <a:defRPr/>
            </a:pPr>
            <a:r>
              <a:rPr lang="de-DE" altLang="en-US" dirty="0"/>
              <a:t>Robust </a:t>
            </a:r>
            <a:r>
              <a:rPr lang="de-DE" altLang="en-US" dirty="0" err="1"/>
              <a:t>and</a:t>
            </a:r>
            <a:r>
              <a:rPr lang="de-DE" altLang="en-US" dirty="0"/>
              <a:t> </a:t>
            </a:r>
            <a:r>
              <a:rPr lang="de-DE" altLang="en-US" dirty="0" err="1" smtClean="0"/>
              <a:t>has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good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generalization</a:t>
            </a:r>
            <a:endParaRPr lang="de-DE" altLang="en-US" dirty="0" smtClean="0"/>
          </a:p>
          <a:p>
            <a:pPr marL="0" indent="0">
              <a:buNone/>
              <a:defRPr/>
            </a:pPr>
            <a:endParaRPr lang="de-DE" altLang="en-US" dirty="0" smtClean="0"/>
          </a:p>
          <a:p>
            <a:pPr>
              <a:defRPr/>
            </a:pPr>
            <a:r>
              <a:rPr lang="de-DE" altLang="en-US" dirty="0" err="1" smtClean="0"/>
              <a:t>Algorithm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based</a:t>
            </a:r>
            <a:r>
              <a:rPr lang="de-DE" altLang="en-US" dirty="0" smtClean="0"/>
              <a:t> on </a:t>
            </a:r>
            <a:r>
              <a:rPr lang="de-DE" altLang="en-US" dirty="0" err="1" smtClean="0"/>
              <a:t>neural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networks</a:t>
            </a:r>
            <a:endParaRPr lang="de-DE" altLang="en-US" dirty="0" smtClean="0"/>
          </a:p>
          <a:p>
            <a:pPr lvl="1">
              <a:defRPr/>
            </a:pPr>
            <a:endParaRPr lang="de-DE" altLang="en-US" dirty="0" smtClean="0"/>
          </a:p>
          <a:p>
            <a:pPr>
              <a:defRPr/>
            </a:pPr>
            <a:r>
              <a:rPr lang="de-DE" altLang="en-US" dirty="0" err="1" smtClean="0"/>
              <a:t>Several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characteristics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/>
              <a:t> </a:t>
            </a:r>
            <a:r>
              <a:rPr lang="de-DE" altLang="en-US" dirty="0" err="1" smtClean="0"/>
              <a:t>hit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clusters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used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classification</a:t>
            </a:r>
            <a:endParaRPr lang="de-DE" altLang="en-US" dirty="0" smtClean="0"/>
          </a:p>
        </p:txBody>
      </p:sp>
      <p:sp>
        <p:nvSpPr>
          <p:cNvPr id="922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900" smtClean="0"/>
              <a:t>Online-Analysis of Hits in the Belle-II Pixeldetector</a:t>
            </a:r>
            <a:endParaRPr lang="en-US" altLang="en-US" sz="900" smtClean="0"/>
          </a:p>
        </p:txBody>
      </p:sp>
      <p:sp>
        <p:nvSpPr>
          <p:cNvPr id="9221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10A0CC13-3174-4A30-8ADE-DE59DDD5BB0C}" type="slidenum">
              <a:rPr lang="de-DE" altLang="en-US" sz="900" smtClean="0"/>
              <a:pPr eaLnBrk="1" hangingPunct="1">
                <a:spcBef>
                  <a:spcPct val="0"/>
                </a:spcBef>
                <a:buSzTx/>
                <a:buFontTx/>
                <a:buNone/>
              </a:pPr>
              <a:t>8</a:t>
            </a:fld>
            <a:endParaRPr lang="de-DE" altLang="en-US" sz="900" smtClean="0"/>
          </a:p>
        </p:txBody>
      </p:sp>
      <p:sp>
        <p:nvSpPr>
          <p:cNvPr id="9222" name="Datumsplatzhalt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SzPct val="70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2"/>
              </a:buBlip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fld id="{6D259DA0-157B-47E0-9FCB-38779D95C40B}" type="datetime1">
              <a:rPr lang="de-DE" altLang="en-US" sz="900" smtClean="0"/>
              <a:t>12.04.2015</a:t>
            </a:fld>
            <a:endParaRPr lang="de-DE" altLang="en-US" sz="900" smtClean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890841"/>
              </p:ext>
            </p:extLst>
          </p:nvPr>
        </p:nvGraphicFramePr>
        <p:xfrm>
          <a:off x="6588546" y="1196752"/>
          <a:ext cx="1943894" cy="4480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894"/>
              </a:tblGrid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Cluster Feature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Total Charge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640005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Standard Deviation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640005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Maximum Pixel</a:t>
                      </a:r>
                      <a:r>
                        <a:rPr lang="de-DE" sz="1800" baseline="0" dirty="0" smtClean="0"/>
                        <a:t> Charge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640005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Minimum Pixel</a:t>
                      </a:r>
                      <a:r>
                        <a:rPr lang="de-DE" sz="1800" baseline="0" dirty="0" smtClean="0"/>
                        <a:t> Charge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err="1" smtClean="0"/>
                        <a:t>Length</a:t>
                      </a:r>
                      <a:r>
                        <a:rPr lang="de-DE" sz="1800" dirty="0" smtClean="0"/>
                        <a:t> in Z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err="1" smtClean="0"/>
                        <a:t>Length</a:t>
                      </a:r>
                      <a:r>
                        <a:rPr lang="de-DE" sz="1800" dirty="0" smtClean="0"/>
                        <a:t> in Phi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Total </a:t>
                      </a:r>
                      <a:r>
                        <a:rPr lang="de-DE" sz="1800" dirty="0" err="1" smtClean="0"/>
                        <a:t>Length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err="1" smtClean="0"/>
                        <a:t>Number</a:t>
                      </a:r>
                      <a:r>
                        <a:rPr lang="de-DE" sz="1800" dirty="0" smtClean="0"/>
                        <a:t> </a:t>
                      </a:r>
                      <a:r>
                        <a:rPr lang="de-DE" sz="1800" dirty="0" err="1" smtClean="0"/>
                        <a:t>of</a:t>
                      </a:r>
                      <a:r>
                        <a:rPr lang="de-DE" sz="1800" dirty="0" smtClean="0"/>
                        <a:t> Pixels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  <a:tr h="36570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/>
                        <a:t>PXD Layer</a:t>
                      </a:r>
                      <a:endParaRPr lang="en-US" sz="1800" dirty="0"/>
                    </a:p>
                  </a:txBody>
                  <a:tcPr marL="91417" marR="91417" marT="45699" marB="4569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NeuroBayes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Online-Analysis of Hits in the Belle-II Pixeldetector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C8F810-41FE-44B8-9AD0-AB2380152D30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8A2B948C-5004-40B5-BFE3-03D912192D1F}" type="datetime1">
              <a:rPr lang="de-DE" smtClean="0"/>
              <a:t>12.04.2015</a:t>
            </a:fld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65" y="1380844"/>
            <a:ext cx="7649643" cy="449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796136" y="314096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899592" y="400506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Current</a:t>
            </a:r>
            <a:r>
              <a:rPr lang="de-DE" sz="1400" dirty="0" smtClean="0"/>
              <a:t> </a:t>
            </a:r>
            <a:r>
              <a:rPr lang="de-DE" sz="1400" dirty="0"/>
              <a:t>Data</a:t>
            </a:r>
            <a:endParaRPr lang="en-US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899592" y="1393031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Historic</a:t>
            </a:r>
            <a:r>
              <a:rPr lang="de-DE" sz="1400" dirty="0"/>
              <a:t> Data</a:t>
            </a:r>
            <a:endParaRPr lang="en-US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3059832" y="298707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Predictionsystem</a:t>
            </a:r>
            <a:endParaRPr lang="en-US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5400092" y="1393031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err="1" smtClean="0"/>
              <a:t>Learn</a:t>
            </a:r>
            <a:r>
              <a:rPr lang="de-DE" sz="2400" dirty="0" smtClean="0"/>
              <a:t> </a:t>
            </a:r>
          </a:p>
          <a:p>
            <a:pPr algn="ctr"/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</a:p>
          <a:p>
            <a:pPr algn="ctr"/>
            <a:r>
              <a:rPr lang="de-DE" sz="2400" dirty="0" err="1" smtClean="0"/>
              <a:t>Predict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71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1121</Words>
  <Application>Microsoft Office PowerPoint</Application>
  <PresentationFormat>Bildschirmpräsentation (4:3)</PresentationFormat>
  <Paragraphs>262</Paragraphs>
  <Slides>22</Slides>
  <Notes>2</Notes>
  <HiddenSlides>10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Wingdings</vt:lpstr>
      <vt:lpstr>Standarddesign</vt:lpstr>
      <vt:lpstr>Online-Analysis of Hits in the Belle-II Pixeldetector for Separation of Slow Pions from Background</vt:lpstr>
      <vt:lpstr>Data at the Belle-II Pixeldetector</vt:lpstr>
      <vt:lpstr>Data Reduction via Region of Interests</vt:lpstr>
      <vt:lpstr>Problematic D* Decay</vt:lpstr>
      <vt:lpstr>Momentum Distribution of Slow Pions</vt:lpstr>
      <vt:lpstr>Pixeldetector Data Aquistion and Reduction</vt:lpstr>
      <vt:lpstr>Charge of slow Pions within the Pixeldetector</vt:lpstr>
      <vt:lpstr>NeuroBayes Algorithm for Rescue</vt:lpstr>
      <vt:lpstr>NeuroBayes Structure</vt:lpstr>
      <vt:lpstr>NeuroBayes Classification Performance</vt:lpstr>
      <vt:lpstr>Implementation  on FPGAs</vt:lpstr>
      <vt:lpstr>Summary</vt:lpstr>
      <vt:lpstr>Sample used for NeuroBayes Training</vt:lpstr>
      <vt:lpstr>Using the NeuroBayes at the PXD</vt:lpstr>
      <vt:lpstr>Challenges for the Implementation on FPGA</vt:lpstr>
      <vt:lpstr>Cluster Processing Pipeline</vt:lpstr>
      <vt:lpstr>Overview of NeuroBayes on FPGA</vt:lpstr>
      <vt:lpstr>Conversion to Fixpoint</vt:lpstr>
      <vt:lpstr>Evaluation of Fixpoint Implementation</vt:lpstr>
      <vt:lpstr>Evaluation of Performance</vt:lpstr>
      <vt:lpstr>Ressource Consumption</vt:lpstr>
      <vt:lpstr>Simulation</vt:lpstr>
    </vt:vector>
  </TitlesOfParts>
  <Company>DER PUNKT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Baehr, Steffen (ITIV)</dc:creator>
  <cp:lastModifiedBy>Steffen.Baehr</cp:lastModifiedBy>
  <cp:revision>381</cp:revision>
  <dcterms:created xsi:type="dcterms:W3CDTF">2007-09-10T08:37:03Z</dcterms:created>
  <dcterms:modified xsi:type="dcterms:W3CDTF">2015-04-12T08:55:31Z</dcterms:modified>
</cp:coreProperties>
</file>