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4" r:id="rId1"/>
  </p:sldMasterIdLst>
  <p:notesMasterIdLst>
    <p:notesMasterId r:id="rId19"/>
  </p:notesMasterIdLst>
  <p:handoutMasterIdLst>
    <p:handoutMasterId r:id="rId20"/>
  </p:handoutMasterIdLst>
  <p:sldIdLst>
    <p:sldId id="423" r:id="rId2"/>
    <p:sldId id="301" r:id="rId3"/>
    <p:sldId id="422" r:id="rId4"/>
    <p:sldId id="436" r:id="rId5"/>
    <p:sldId id="426" r:id="rId6"/>
    <p:sldId id="444" r:id="rId7"/>
    <p:sldId id="430" r:id="rId8"/>
    <p:sldId id="447" r:id="rId9"/>
    <p:sldId id="445" r:id="rId10"/>
    <p:sldId id="431" r:id="rId11"/>
    <p:sldId id="438" r:id="rId12"/>
    <p:sldId id="442" r:id="rId13"/>
    <p:sldId id="435" r:id="rId14"/>
    <p:sldId id="437" r:id="rId15"/>
    <p:sldId id="428" r:id="rId16"/>
    <p:sldId id="429" r:id="rId17"/>
    <p:sldId id="44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165" autoAdjust="0"/>
    <p:restoredTop sz="98276" autoAdjust="0"/>
  </p:normalViewPr>
  <p:slideViewPr>
    <p:cSldViewPr snapToGrid="0" snapToObjects="1">
      <p:cViewPr varScale="1">
        <p:scale>
          <a:sx n="109" d="100"/>
          <a:sy n="109" d="100"/>
        </p:scale>
        <p:origin x="-65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937838-18B9-234A-A5AF-32A6E7AC8411}" type="doc">
      <dgm:prSet loTypeId="urn:microsoft.com/office/officeart/2005/8/layout/orgChart1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77E91C-2628-BD43-BC60-A5AD2983C010}">
      <dgm:prSet phldrT="[Text]"/>
      <dgm:spPr/>
      <dgm:t>
        <a:bodyPr/>
        <a:lstStyle/>
        <a:p>
          <a:r>
            <a:rPr lang="en-US" dirty="0" err="1" smtClean="0"/>
            <a:t>FairMQ</a:t>
          </a:r>
          <a:endParaRPr lang="en-US" dirty="0"/>
        </a:p>
      </dgm:t>
    </dgm:pt>
    <dgm:pt modelId="{3591F184-CEF7-6540-939F-2B70ED751396}" type="parTrans" cxnId="{30CEDB82-8564-6A49-BFC3-B96FC5D9F684}">
      <dgm:prSet/>
      <dgm:spPr/>
      <dgm:t>
        <a:bodyPr/>
        <a:lstStyle/>
        <a:p>
          <a:endParaRPr lang="en-US"/>
        </a:p>
      </dgm:t>
    </dgm:pt>
    <dgm:pt modelId="{73FCA1E3-F66F-CB4F-8C9E-BA987593972C}" type="sibTrans" cxnId="{30CEDB82-8564-6A49-BFC3-B96FC5D9F684}">
      <dgm:prSet/>
      <dgm:spPr/>
      <dgm:t>
        <a:bodyPr/>
        <a:lstStyle/>
        <a:p>
          <a:endParaRPr lang="en-US"/>
        </a:p>
      </dgm:t>
    </dgm:pt>
    <dgm:pt modelId="{81FFEAB7-4CFA-304A-964F-EC073E2BA018}">
      <dgm:prSet phldrT="[Text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8F8918FC-7937-4941-AAD5-83314BD6309C}" type="parTrans" cxnId="{663BF6D7-2C82-4A4E-9C5F-60AA8E6A762F}">
      <dgm:prSet/>
      <dgm:spPr/>
      <dgm:t>
        <a:bodyPr/>
        <a:lstStyle/>
        <a:p>
          <a:endParaRPr lang="en-US"/>
        </a:p>
      </dgm:t>
    </dgm:pt>
    <dgm:pt modelId="{9DADC324-3943-9240-B65D-2BA41B57ED9D}" type="sibTrans" cxnId="{663BF6D7-2C82-4A4E-9C5F-60AA8E6A762F}">
      <dgm:prSet/>
      <dgm:spPr/>
      <dgm:t>
        <a:bodyPr/>
        <a:lstStyle/>
        <a:p>
          <a:endParaRPr lang="en-US"/>
        </a:p>
      </dgm:t>
    </dgm:pt>
    <dgm:pt modelId="{07C81942-A289-5942-A997-A22E22429C75}">
      <dgm:prSet phldrT="[Text]"/>
      <dgm:spPr/>
      <dgm:t>
        <a:bodyPr/>
        <a:lstStyle/>
        <a:p>
          <a:r>
            <a:rPr lang="en-US" dirty="0" err="1" smtClean="0"/>
            <a:t>nanomsg</a:t>
          </a:r>
          <a:endParaRPr lang="en-US" dirty="0"/>
        </a:p>
      </dgm:t>
    </dgm:pt>
    <dgm:pt modelId="{3509742A-DDE1-6D40-83D7-F15A1A83E1E7}" type="parTrans" cxnId="{B4E651EE-ACD0-3443-B689-4BA1CA709212}">
      <dgm:prSet/>
      <dgm:spPr/>
      <dgm:t>
        <a:bodyPr/>
        <a:lstStyle/>
        <a:p>
          <a:endParaRPr lang="en-US"/>
        </a:p>
      </dgm:t>
    </dgm:pt>
    <dgm:pt modelId="{7C790BA6-66C0-6D44-9A6B-80D7B813CD8B}" type="sibTrans" cxnId="{B4E651EE-ACD0-3443-B689-4BA1CA709212}">
      <dgm:prSet/>
      <dgm:spPr/>
      <dgm:t>
        <a:bodyPr/>
        <a:lstStyle/>
        <a:p>
          <a:endParaRPr lang="en-US"/>
        </a:p>
      </dgm:t>
    </dgm:pt>
    <dgm:pt modelId="{B036ABA3-35AB-2546-AE55-1CD512368461}" type="pres">
      <dgm:prSet presAssocID="{49937838-18B9-234A-A5AF-32A6E7AC84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B14326D-56DD-BF40-A7E5-825623E64F88}" type="pres">
      <dgm:prSet presAssocID="{3C77E91C-2628-BD43-BC60-A5AD2983C010}" presName="hierRoot1" presStyleCnt="0">
        <dgm:presLayoutVars>
          <dgm:hierBranch val="init"/>
        </dgm:presLayoutVars>
      </dgm:prSet>
      <dgm:spPr/>
    </dgm:pt>
    <dgm:pt modelId="{0139BF7F-E3CB-4B4A-A2AD-B07DF72D6F7C}" type="pres">
      <dgm:prSet presAssocID="{3C77E91C-2628-BD43-BC60-A5AD2983C010}" presName="rootComposite1" presStyleCnt="0"/>
      <dgm:spPr/>
    </dgm:pt>
    <dgm:pt modelId="{14CBF5CD-6C14-AA4D-9357-6E8AF0331604}" type="pres">
      <dgm:prSet presAssocID="{3C77E91C-2628-BD43-BC60-A5AD2983C010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C17BA3-433D-A04C-B9EA-C1A608941FE3}" type="pres">
      <dgm:prSet presAssocID="{3C77E91C-2628-BD43-BC60-A5AD2983C010}" presName="rootConnector1" presStyleLbl="node1" presStyleIdx="0" presStyleCnt="0"/>
      <dgm:spPr/>
      <dgm:t>
        <a:bodyPr/>
        <a:lstStyle/>
        <a:p>
          <a:endParaRPr lang="en-US"/>
        </a:p>
      </dgm:t>
    </dgm:pt>
    <dgm:pt modelId="{2C8618C2-965D-0546-884C-9E0EE81A58A6}" type="pres">
      <dgm:prSet presAssocID="{3C77E91C-2628-BD43-BC60-A5AD2983C010}" presName="hierChild2" presStyleCnt="0"/>
      <dgm:spPr/>
    </dgm:pt>
    <dgm:pt modelId="{25CF11CE-231F-C64E-B769-8AF601E54B5C}" type="pres">
      <dgm:prSet presAssocID="{8F8918FC-7937-4941-AAD5-83314BD6309C}" presName="Name37" presStyleLbl="parChTrans1D2" presStyleIdx="0" presStyleCnt="2"/>
      <dgm:spPr/>
      <dgm:t>
        <a:bodyPr/>
        <a:lstStyle/>
        <a:p>
          <a:endParaRPr lang="en-US"/>
        </a:p>
      </dgm:t>
    </dgm:pt>
    <dgm:pt modelId="{C0619FDA-AB3E-1940-862C-228BE1C92CA6}" type="pres">
      <dgm:prSet presAssocID="{81FFEAB7-4CFA-304A-964F-EC073E2BA018}" presName="hierRoot2" presStyleCnt="0">
        <dgm:presLayoutVars>
          <dgm:hierBranch val="init"/>
        </dgm:presLayoutVars>
      </dgm:prSet>
      <dgm:spPr/>
    </dgm:pt>
    <dgm:pt modelId="{B767C9E8-62F5-5C4B-AF8F-B18921CFD87C}" type="pres">
      <dgm:prSet presAssocID="{81FFEAB7-4CFA-304A-964F-EC073E2BA018}" presName="rootComposite" presStyleCnt="0"/>
      <dgm:spPr/>
    </dgm:pt>
    <dgm:pt modelId="{31D8A3A1-6E97-1C40-9FD9-E8B6AC99A3D8}" type="pres">
      <dgm:prSet presAssocID="{81FFEAB7-4CFA-304A-964F-EC073E2BA018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05951F-3430-064A-8905-329E4797241F}" type="pres">
      <dgm:prSet presAssocID="{81FFEAB7-4CFA-304A-964F-EC073E2BA018}" presName="rootConnector" presStyleLbl="node2" presStyleIdx="0" presStyleCnt="2"/>
      <dgm:spPr/>
      <dgm:t>
        <a:bodyPr/>
        <a:lstStyle/>
        <a:p>
          <a:endParaRPr lang="en-US"/>
        </a:p>
      </dgm:t>
    </dgm:pt>
    <dgm:pt modelId="{875B24A1-A3E8-294E-BF14-469601A63C78}" type="pres">
      <dgm:prSet presAssocID="{81FFEAB7-4CFA-304A-964F-EC073E2BA018}" presName="hierChild4" presStyleCnt="0"/>
      <dgm:spPr/>
    </dgm:pt>
    <dgm:pt modelId="{495C9DD5-9BD3-6248-81CB-1FF6E8339F0F}" type="pres">
      <dgm:prSet presAssocID="{81FFEAB7-4CFA-304A-964F-EC073E2BA018}" presName="hierChild5" presStyleCnt="0"/>
      <dgm:spPr/>
    </dgm:pt>
    <dgm:pt modelId="{7F5B0263-0770-8042-9C6E-B4A2A95E5F3E}" type="pres">
      <dgm:prSet presAssocID="{3509742A-DDE1-6D40-83D7-F15A1A83E1E7}" presName="Name37" presStyleLbl="parChTrans1D2" presStyleIdx="1" presStyleCnt="2"/>
      <dgm:spPr/>
      <dgm:t>
        <a:bodyPr/>
        <a:lstStyle/>
        <a:p>
          <a:endParaRPr lang="en-US"/>
        </a:p>
      </dgm:t>
    </dgm:pt>
    <dgm:pt modelId="{A749FA15-5755-BD41-8506-CA8B9C2A966A}" type="pres">
      <dgm:prSet presAssocID="{07C81942-A289-5942-A997-A22E22429C75}" presName="hierRoot2" presStyleCnt="0">
        <dgm:presLayoutVars>
          <dgm:hierBranch val="init"/>
        </dgm:presLayoutVars>
      </dgm:prSet>
      <dgm:spPr/>
    </dgm:pt>
    <dgm:pt modelId="{378D3230-DB27-3B4C-9222-1F6C246E2D32}" type="pres">
      <dgm:prSet presAssocID="{07C81942-A289-5942-A997-A22E22429C75}" presName="rootComposite" presStyleCnt="0"/>
      <dgm:spPr/>
    </dgm:pt>
    <dgm:pt modelId="{B16F9CF7-FD01-2749-A3F0-D82E32694091}" type="pres">
      <dgm:prSet presAssocID="{07C81942-A289-5942-A997-A22E22429C75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DAED21C-F839-1045-B822-AD43415B8250}" type="pres">
      <dgm:prSet presAssocID="{07C81942-A289-5942-A997-A22E22429C75}" presName="rootConnector" presStyleLbl="node2" presStyleIdx="1" presStyleCnt="2"/>
      <dgm:spPr/>
      <dgm:t>
        <a:bodyPr/>
        <a:lstStyle/>
        <a:p>
          <a:endParaRPr lang="en-US"/>
        </a:p>
      </dgm:t>
    </dgm:pt>
    <dgm:pt modelId="{530D5540-4884-6C43-B84F-FA2C53CBD66D}" type="pres">
      <dgm:prSet presAssocID="{07C81942-A289-5942-A997-A22E22429C75}" presName="hierChild4" presStyleCnt="0"/>
      <dgm:spPr/>
    </dgm:pt>
    <dgm:pt modelId="{4B0B9C68-9B12-184C-A05B-FF650572FC8B}" type="pres">
      <dgm:prSet presAssocID="{07C81942-A289-5942-A997-A22E22429C75}" presName="hierChild5" presStyleCnt="0"/>
      <dgm:spPr/>
    </dgm:pt>
    <dgm:pt modelId="{8825A381-5B81-B24F-9F03-12257713A154}" type="pres">
      <dgm:prSet presAssocID="{3C77E91C-2628-BD43-BC60-A5AD2983C010}" presName="hierChild3" presStyleCnt="0"/>
      <dgm:spPr/>
    </dgm:pt>
  </dgm:ptLst>
  <dgm:cxnLst>
    <dgm:cxn modelId="{A6BF5C93-C065-C843-B52E-4846CFEE4386}" type="presOf" srcId="{49937838-18B9-234A-A5AF-32A6E7AC8411}" destId="{B036ABA3-35AB-2546-AE55-1CD512368461}" srcOrd="0" destOrd="0" presId="urn:microsoft.com/office/officeart/2005/8/layout/orgChart1"/>
    <dgm:cxn modelId="{99FD6F5B-5026-0041-9DFE-D8B57C636DC8}" type="presOf" srcId="{3C77E91C-2628-BD43-BC60-A5AD2983C010}" destId="{14CBF5CD-6C14-AA4D-9357-6E8AF0331604}" srcOrd="0" destOrd="0" presId="urn:microsoft.com/office/officeart/2005/8/layout/orgChart1"/>
    <dgm:cxn modelId="{663BF6D7-2C82-4A4E-9C5F-60AA8E6A762F}" srcId="{3C77E91C-2628-BD43-BC60-A5AD2983C010}" destId="{81FFEAB7-4CFA-304A-964F-EC073E2BA018}" srcOrd="0" destOrd="0" parTransId="{8F8918FC-7937-4941-AAD5-83314BD6309C}" sibTransId="{9DADC324-3943-9240-B65D-2BA41B57ED9D}"/>
    <dgm:cxn modelId="{30CEDB82-8564-6A49-BFC3-B96FC5D9F684}" srcId="{49937838-18B9-234A-A5AF-32A6E7AC8411}" destId="{3C77E91C-2628-BD43-BC60-A5AD2983C010}" srcOrd="0" destOrd="0" parTransId="{3591F184-CEF7-6540-939F-2B70ED751396}" sibTransId="{73FCA1E3-F66F-CB4F-8C9E-BA987593972C}"/>
    <dgm:cxn modelId="{31C27875-F0BB-F44C-97F6-FCE391185564}" type="presOf" srcId="{81FFEAB7-4CFA-304A-964F-EC073E2BA018}" destId="{1405951F-3430-064A-8905-329E4797241F}" srcOrd="1" destOrd="0" presId="urn:microsoft.com/office/officeart/2005/8/layout/orgChart1"/>
    <dgm:cxn modelId="{B1E2A5D5-C6CF-1049-81F4-5418E3414384}" type="presOf" srcId="{07C81942-A289-5942-A997-A22E22429C75}" destId="{8DAED21C-F839-1045-B822-AD43415B8250}" srcOrd="1" destOrd="0" presId="urn:microsoft.com/office/officeart/2005/8/layout/orgChart1"/>
    <dgm:cxn modelId="{94D0E7E6-DC5C-134A-9F9A-9C9F408DBCC2}" type="presOf" srcId="{8F8918FC-7937-4941-AAD5-83314BD6309C}" destId="{25CF11CE-231F-C64E-B769-8AF601E54B5C}" srcOrd="0" destOrd="0" presId="urn:microsoft.com/office/officeart/2005/8/layout/orgChart1"/>
    <dgm:cxn modelId="{F6A05001-B3B2-9343-A204-DB8CA0297311}" type="presOf" srcId="{07C81942-A289-5942-A997-A22E22429C75}" destId="{B16F9CF7-FD01-2749-A3F0-D82E32694091}" srcOrd="0" destOrd="0" presId="urn:microsoft.com/office/officeart/2005/8/layout/orgChart1"/>
    <dgm:cxn modelId="{F5288C4E-78DF-2A4E-9569-E477C295AAB3}" type="presOf" srcId="{3509742A-DDE1-6D40-83D7-F15A1A83E1E7}" destId="{7F5B0263-0770-8042-9C6E-B4A2A95E5F3E}" srcOrd="0" destOrd="0" presId="urn:microsoft.com/office/officeart/2005/8/layout/orgChart1"/>
    <dgm:cxn modelId="{B4E651EE-ACD0-3443-B689-4BA1CA709212}" srcId="{3C77E91C-2628-BD43-BC60-A5AD2983C010}" destId="{07C81942-A289-5942-A997-A22E22429C75}" srcOrd="1" destOrd="0" parTransId="{3509742A-DDE1-6D40-83D7-F15A1A83E1E7}" sibTransId="{7C790BA6-66C0-6D44-9A6B-80D7B813CD8B}"/>
    <dgm:cxn modelId="{909D8E6E-4286-004E-81C4-5BD5EEBA46EB}" type="presOf" srcId="{81FFEAB7-4CFA-304A-964F-EC073E2BA018}" destId="{31D8A3A1-6E97-1C40-9FD9-E8B6AC99A3D8}" srcOrd="0" destOrd="0" presId="urn:microsoft.com/office/officeart/2005/8/layout/orgChart1"/>
    <dgm:cxn modelId="{16184276-04F4-E64E-B084-93D2ED59DB32}" type="presOf" srcId="{3C77E91C-2628-BD43-BC60-A5AD2983C010}" destId="{18C17BA3-433D-A04C-B9EA-C1A608941FE3}" srcOrd="1" destOrd="0" presId="urn:microsoft.com/office/officeart/2005/8/layout/orgChart1"/>
    <dgm:cxn modelId="{FC8B22B4-09B4-6A49-881C-1D9DEFFD84F0}" type="presParOf" srcId="{B036ABA3-35AB-2546-AE55-1CD512368461}" destId="{1B14326D-56DD-BF40-A7E5-825623E64F88}" srcOrd="0" destOrd="0" presId="urn:microsoft.com/office/officeart/2005/8/layout/orgChart1"/>
    <dgm:cxn modelId="{778C2F06-3AEF-C345-B25C-8D224BC6CBE4}" type="presParOf" srcId="{1B14326D-56DD-BF40-A7E5-825623E64F88}" destId="{0139BF7F-E3CB-4B4A-A2AD-B07DF72D6F7C}" srcOrd="0" destOrd="0" presId="urn:microsoft.com/office/officeart/2005/8/layout/orgChart1"/>
    <dgm:cxn modelId="{791660AB-51F7-3D41-94B5-1B2A41A04D1C}" type="presParOf" srcId="{0139BF7F-E3CB-4B4A-A2AD-B07DF72D6F7C}" destId="{14CBF5CD-6C14-AA4D-9357-6E8AF0331604}" srcOrd="0" destOrd="0" presId="urn:microsoft.com/office/officeart/2005/8/layout/orgChart1"/>
    <dgm:cxn modelId="{DAFB5159-356F-9E4C-B6D5-E679B3FECABA}" type="presParOf" srcId="{0139BF7F-E3CB-4B4A-A2AD-B07DF72D6F7C}" destId="{18C17BA3-433D-A04C-B9EA-C1A608941FE3}" srcOrd="1" destOrd="0" presId="urn:microsoft.com/office/officeart/2005/8/layout/orgChart1"/>
    <dgm:cxn modelId="{624F9388-8E89-5E48-9186-1CADD573E1C9}" type="presParOf" srcId="{1B14326D-56DD-BF40-A7E5-825623E64F88}" destId="{2C8618C2-965D-0546-884C-9E0EE81A58A6}" srcOrd="1" destOrd="0" presId="urn:microsoft.com/office/officeart/2005/8/layout/orgChart1"/>
    <dgm:cxn modelId="{66537793-AECF-9748-9E94-5214845D8B83}" type="presParOf" srcId="{2C8618C2-965D-0546-884C-9E0EE81A58A6}" destId="{25CF11CE-231F-C64E-B769-8AF601E54B5C}" srcOrd="0" destOrd="0" presId="urn:microsoft.com/office/officeart/2005/8/layout/orgChart1"/>
    <dgm:cxn modelId="{6705864C-EB10-6B47-AB02-1959272B9BF7}" type="presParOf" srcId="{2C8618C2-965D-0546-884C-9E0EE81A58A6}" destId="{C0619FDA-AB3E-1940-862C-228BE1C92CA6}" srcOrd="1" destOrd="0" presId="urn:microsoft.com/office/officeart/2005/8/layout/orgChart1"/>
    <dgm:cxn modelId="{73FCC15B-7B9C-4E4E-B960-9EBA8C63574F}" type="presParOf" srcId="{C0619FDA-AB3E-1940-862C-228BE1C92CA6}" destId="{B767C9E8-62F5-5C4B-AF8F-B18921CFD87C}" srcOrd="0" destOrd="0" presId="urn:microsoft.com/office/officeart/2005/8/layout/orgChart1"/>
    <dgm:cxn modelId="{AE425A0A-143E-F045-B570-C895F423A678}" type="presParOf" srcId="{B767C9E8-62F5-5C4B-AF8F-B18921CFD87C}" destId="{31D8A3A1-6E97-1C40-9FD9-E8B6AC99A3D8}" srcOrd="0" destOrd="0" presId="urn:microsoft.com/office/officeart/2005/8/layout/orgChart1"/>
    <dgm:cxn modelId="{64EA5756-F478-C644-BB3E-1742526C4D38}" type="presParOf" srcId="{B767C9E8-62F5-5C4B-AF8F-B18921CFD87C}" destId="{1405951F-3430-064A-8905-329E4797241F}" srcOrd="1" destOrd="0" presId="urn:microsoft.com/office/officeart/2005/8/layout/orgChart1"/>
    <dgm:cxn modelId="{14ACFD17-77BD-6F40-AA70-BB183B01A7C9}" type="presParOf" srcId="{C0619FDA-AB3E-1940-862C-228BE1C92CA6}" destId="{875B24A1-A3E8-294E-BF14-469601A63C78}" srcOrd="1" destOrd="0" presId="urn:microsoft.com/office/officeart/2005/8/layout/orgChart1"/>
    <dgm:cxn modelId="{D11CEDC7-26EE-5249-A177-17EBAEA91EC9}" type="presParOf" srcId="{C0619FDA-AB3E-1940-862C-228BE1C92CA6}" destId="{495C9DD5-9BD3-6248-81CB-1FF6E8339F0F}" srcOrd="2" destOrd="0" presId="urn:microsoft.com/office/officeart/2005/8/layout/orgChart1"/>
    <dgm:cxn modelId="{60A8FAE0-3A0F-3747-A9B1-28E5D57036FB}" type="presParOf" srcId="{2C8618C2-965D-0546-884C-9E0EE81A58A6}" destId="{7F5B0263-0770-8042-9C6E-B4A2A95E5F3E}" srcOrd="2" destOrd="0" presId="urn:microsoft.com/office/officeart/2005/8/layout/orgChart1"/>
    <dgm:cxn modelId="{308CE4C5-156D-FD45-9BA8-70E174DAF296}" type="presParOf" srcId="{2C8618C2-965D-0546-884C-9E0EE81A58A6}" destId="{A749FA15-5755-BD41-8506-CA8B9C2A966A}" srcOrd="3" destOrd="0" presId="urn:microsoft.com/office/officeart/2005/8/layout/orgChart1"/>
    <dgm:cxn modelId="{CAF36B52-D2EE-C740-8D8A-3BB0B6387178}" type="presParOf" srcId="{A749FA15-5755-BD41-8506-CA8B9C2A966A}" destId="{378D3230-DB27-3B4C-9222-1F6C246E2D32}" srcOrd="0" destOrd="0" presId="urn:microsoft.com/office/officeart/2005/8/layout/orgChart1"/>
    <dgm:cxn modelId="{DD99553A-953D-AF45-89C5-9DA7B3EE2663}" type="presParOf" srcId="{378D3230-DB27-3B4C-9222-1F6C246E2D32}" destId="{B16F9CF7-FD01-2749-A3F0-D82E32694091}" srcOrd="0" destOrd="0" presId="urn:microsoft.com/office/officeart/2005/8/layout/orgChart1"/>
    <dgm:cxn modelId="{CFB3B7EA-F4D1-BB47-8A7F-D94682AD1CB7}" type="presParOf" srcId="{378D3230-DB27-3B4C-9222-1F6C246E2D32}" destId="{8DAED21C-F839-1045-B822-AD43415B8250}" srcOrd="1" destOrd="0" presId="urn:microsoft.com/office/officeart/2005/8/layout/orgChart1"/>
    <dgm:cxn modelId="{393D6704-204D-874B-8974-B59143FB7F98}" type="presParOf" srcId="{A749FA15-5755-BD41-8506-CA8B9C2A966A}" destId="{530D5540-4884-6C43-B84F-FA2C53CBD66D}" srcOrd="1" destOrd="0" presId="urn:microsoft.com/office/officeart/2005/8/layout/orgChart1"/>
    <dgm:cxn modelId="{EC57FCBB-D93E-CC4E-9420-718BB71845BA}" type="presParOf" srcId="{A749FA15-5755-BD41-8506-CA8B9C2A966A}" destId="{4B0B9C68-9B12-184C-A05B-FF650572FC8B}" srcOrd="2" destOrd="0" presId="urn:microsoft.com/office/officeart/2005/8/layout/orgChart1"/>
    <dgm:cxn modelId="{EE4B16EA-E35F-EE4C-B9D0-CE486A1854B8}" type="presParOf" srcId="{1B14326D-56DD-BF40-A7E5-825623E64F88}" destId="{8825A381-5B81-B24F-9F03-12257713A15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5B0263-0770-8042-9C6E-B4A2A95E5F3E}">
      <dsp:nvSpPr>
        <dsp:cNvPr id="0" name=""/>
        <dsp:cNvSpPr/>
      </dsp:nvSpPr>
      <dsp:spPr>
        <a:xfrm>
          <a:off x="1474304" y="970767"/>
          <a:ext cx="806809" cy="2800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0024"/>
              </a:lnTo>
              <a:lnTo>
                <a:pt x="806809" y="140024"/>
              </a:lnTo>
              <a:lnTo>
                <a:pt x="806809" y="2800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CF11CE-231F-C64E-B769-8AF601E54B5C}">
      <dsp:nvSpPr>
        <dsp:cNvPr id="0" name=""/>
        <dsp:cNvSpPr/>
      </dsp:nvSpPr>
      <dsp:spPr>
        <a:xfrm>
          <a:off x="667495" y="970767"/>
          <a:ext cx="806809" cy="280049"/>
        </a:xfrm>
        <a:custGeom>
          <a:avLst/>
          <a:gdLst/>
          <a:ahLst/>
          <a:cxnLst/>
          <a:rect l="0" t="0" r="0" b="0"/>
          <a:pathLst>
            <a:path>
              <a:moveTo>
                <a:pt x="806809" y="0"/>
              </a:moveTo>
              <a:lnTo>
                <a:pt x="806809" y="140024"/>
              </a:lnTo>
              <a:lnTo>
                <a:pt x="0" y="140024"/>
              </a:lnTo>
              <a:lnTo>
                <a:pt x="0" y="2800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CBF5CD-6C14-AA4D-9357-6E8AF0331604}">
      <dsp:nvSpPr>
        <dsp:cNvPr id="0" name=""/>
        <dsp:cNvSpPr/>
      </dsp:nvSpPr>
      <dsp:spPr>
        <a:xfrm>
          <a:off x="807520" y="303982"/>
          <a:ext cx="1333568" cy="6667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FairMQ</a:t>
          </a:r>
          <a:endParaRPr lang="en-US" sz="2700" kern="1200" dirty="0"/>
        </a:p>
      </dsp:txBody>
      <dsp:txXfrm>
        <a:off x="807520" y="303982"/>
        <a:ext cx="1333568" cy="666784"/>
      </dsp:txXfrm>
    </dsp:sp>
    <dsp:sp modelId="{31D8A3A1-6E97-1C40-9FD9-E8B6AC99A3D8}">
      <dsp:nvSpPr>
        <dsp:cNvPr id="0" name=""/>
        <dsp:cNvSpPr/>
      </dsp:nvSpPr>
      <dsp:spPr>
        <a:xfrm>
          <a:off x="710" y="1250816"/>
          <a:ext cx="1333568" cy="666784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/>
        </a:p>
      </dsp:txBody>
      <dsp:txXfrm>
        <a:off x="710" y="1250816"/>
        <a:ext cx="1333568" cy="666784"/>
      </dsp:txXfrm>
    </dsp:sp>
    <dsp:sp modelId="{B16F9CF7-FD01-2749-A3F0-D82E32694091}">
      <dsp:nvSpPr>
        <dsp:cNvPr id="0" name=""/>
        <dsp:cNvSpPr/>
      </dsp:nvSpPr>
      <dsp:spPr>
        <a:xfrm>
          <a:off x="1614329" y="1250816"/>
          <a:ext cx="1333568" cy="66678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nanomsg</a:t>
          </a:r>
          <a:endParaRPr lang="en-US" sz="2700" kern="1200" dirty="0"/>
        </a:p>
      </dsp:txBody>
      <dsp:txXfrm>
        <a:off x="1614329" y="1250816"/>
        <a:ext cx="1333568" cy="6667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4DF03-80AB-6647-A027-7F8ABE582CD1}" type="datetime1">
              <a:rPr lang="en-US" smtClean="0"/>
              <a:t>14/04/15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M. Al-Turany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05EBB-E616-604A-8B19-14E92BE54F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73255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DA7388-D293-F747-B33D-4C2C43DB816B}" type="datetime1">
              <a:rPr lang="en-US" smtClean="0"/>
              <a:t>14/04/15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M. Al-Turany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353BB-1B60-D347-946A-647A9C58F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52052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M. Al-Turany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3353BB-1B60-D347-946A-647A9C58F2CF}" type="slidenum">
              <a:rPr lang="en-US" smtClean="0"/>
              <a:t>1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AADF02CE-271C-0C47-A2ED-55EA2EB058C2}" type="datetime1">
              <a:rPr lang="en-US" smtClean="0"/>
              <a:t>14/04/15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84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9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1459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495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 cap="none">
                <a:solidFill>
                  <a:srgbClr val="000000"/>
                </a:solidFill>
              </a:defRPr>
            </a:pPr>
            <a:r>
              <a:rPr sz="5100" cap="all">
                <a:solidFill>
                  <a:srgbClr val="535353"/>
                </a:solidFill>
              </a:rPr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35353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35353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35353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35353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535353"/>
                </a:solidFill>
              </a:rP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251051835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2199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4865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9410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7129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6983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594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4035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8311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953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dds.gsi.de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dds.gsi.de/documentation.html" TargetMode="External"/><Relationship Id="rId4" Type="http://schemas.openxmlformats.org/officeDocument/2006/relationships/hyperlink" Target="http://demac012.gsi.de:22001/waterfall" TargetMode="External"/><Relationship Id="rId5" Type="http://schemas.openxmlformats.org/officeDocument/2006/relationships/hyperlink" Target="https://github.com/FairRootGroup/DDS" TargetMode="External"/><Relationship Id="rId6" Type="http://schemas.openxmlformats.org/officeDocument/2006/relationships/hyperlink" Target="https://github.com/FairRootGroup/DDS-user-manual" TargetMode="External"/><Relationship Id="rId7" Type="http://schemas.openxmlformats.org/officeDocument/2006/relationships/hyperlink" Target="https://github.com/FairRootGroup/DDS-web-site" TargetMode="External"/><Relationship Id="rId8" Type="http://schemas.openxmlformats.org/officeDocument/2006/relationships/hyperlink" Target="https://github.com/FairRootGroup/DDS-topology-editor" TargetMode="External"/><Relationship Id="rId1" Type="http://schemas.openxmlformats.org/officeDocument/2006/relationships/slideLayout" Target="../slideLayouts/slideLayout12.xml"/><Relationship Id="rId2" Type="http://schemas.openxmlformats.org/officeDocument/2006/relationships/hyperlink" Target="http://dds.gsi.de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04944/session/1/contribution/353" TargetMode="External"/><Relationship Id="rId4" Type="http://schemas.openxmlformats.org/officeDocument/2006/relationships/hyperlink" Target="https://indico.cern.ch/event/304944/session/1/contribution/439" TargetMode="External"/><Relationship Id="rId5" Type="http://schemas.openxmlformats.org/officeDocument/2006/relationships/hyperlink" Target="https://indico.cern.ch/event/304944/session/2/contribution/319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304944/session/2/contribution/258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04944/session/1/contribution/425" TargetMode="External"/><Relationship Id="rId4" Type="http://schemas.openxmlformats.org/officeDocument/2006/relationships/hyperlink" Target="https://indico.cern.ch/event/304944/session/9/contribution/27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304944/session/1/contribution/363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04944/session/2/contribution/319" TargetMode="External"/><Relationship Id="rId4" Type="http://schemas.openxmlformats.org/officeDocument/2006/relationships/hyperlink" Target="https://indico.cern.ch/event/304944/session/1/contribution/353" TargetMode="External"/><Relationship Id="rId5" Type="http://schemas.openxmlformats.org/officeDocument/2006/relationships/hyperlink" Target="https://indico.cern.ch/event/304944/session/1/contribution/439" TargetMode="External"/><Relationship Id="rId6" Type="http://schemas.openxmlformats.org/officeDocument/2006/relationships/hyperlink" Target="https://indico.cern.ch/event/304944/session/9/contribution/27" TargetMode="External"/><Relationship Id="rId7" Type="http://schemas.openxmlformats.org/officeDocument/2006/relationships/hyperlink" Target="https://indico.cern.ch/event/304944/session/1/contribution/363" TargetMode="External"/><Relationship Id="rId8" Type="http://schemas.openxmlformats.org/officeDocument/2006/relationships/hyperlink" Target="https://indico.cern.ch/event/304944/session/1/contribution/425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indico.cern.ch/event/304944/session/2/contribution/25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microsoft.com/office/2007/relationships/hdphoto" Target="../media/hdphoto2.wdp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diagramLayout" Target="../diagrams/layout1.xml"/><Relationship Id="rId12" Type="http://schemas.openxmlformats.org/officeDocument/2006/relationships/diagramQuickStyle" Target="../diagrams/quickStyle1.xml"/><Relationship Id="rId13" Type="http://schemas.openxmlformats.org/officeDocument/2006/relationships/diagramColors" Target="../diagrams/colors1.xml"/><Relationship Id="rId14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microsoft.com/office/2007/relationships/hdphoto" Target="../media/hdphoto3.wdp"/><Relationship Id="rId10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7292" y="2227875"/>
            <a:ext cx="8574020" cy="2132810"/>
          </a:xfrm>
        </p:spPr>
        <p:txBody>
          <a:bodyPr>
            <a:normAutofit/>
          </a:bodyPr>
          <a:lstStyle/>
          <a:p>
            <a:r>
              <a:rPr lang="en-US" dirty="0"/>
              <a:t>ALFA: The new ALICE-FAIR software framework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2747" y="5312004"/>
            <a:ext cx="6400800" cy="112923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Mohammad Al-Turany</a:t>
            </a:r>
          </a:p>
          <a:p>
            <a:r>
              <a:rPr lang="en-US" dirty="0"/>
              <a:t>GSI</a:t>
            </a:r>
            <a:r>
              <a:rPr lang="en-US" dirty="0" smtClean="0"/>
              <a:t>-</a:t>
            </a:r>
            <a:r>
              <a:rPr lang="en-US" dirty="0" err="1" smtClean="0"/>
              <a:t>ExpSys</a:t>
            </a:r>
            <a:r>
              <a:rPr lang="en-US" dirty="0" smtClean="0"/>
              <a:t>/</a:t>
            </a:r>
            <a:r>
              <a:rPr lang="en-US" dirty="0"/>
              <a:t>CERN-</a:t>
            </a:r>
            <a:r>
              <a:rPr lang="en-US" dirty="0" smtClean="0"/>
              <a:t>PH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4" name="Picture 3" descr="Screen Shot 2014-05-10 at 22.25.4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6" r="19870"/>
          <a:stretch/>
        </p:blipFill>
        <p:spPr>
          <a:xfrm>
            <a:off x="7219643" y="0"/>
            <a:ext cx="1815114" cy="15934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43" y="0"/>
            <a:ext cx="1488439" cy="201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530422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85799"/>
            <a:ext cx="8326263" cy="11896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deploy ALFA on a laptop, few PCs or a cluster?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6061"/>
            <a:ext cx="8229600" cy="4449311"/>
          </a:xfrm>
        </p:spPr>
        <p:txBody>
          <a:bodyPr>
            <a:normAutofit/>
          </a:bodyPr>
          <a:lstStyle/>
          <a:p>
            <a:r>
              <a:rPr lang="en-US" dirty="0" smtClean="0"/>
              <a:t>DDS:  Dynamic </a:t>
            </a:r>
            <a:r>
              <a:rPr lang="en-US" dirty="0"/>
              <a:t>D</a:t>
            </a:r>
            <a:r>
              <a:rPr lang="en-US" dirty="0" smtClean="0"/>
              <a:t>eployment </a:t>
            </a:r>
            <a:r>
              <a:rPr lang="en-US" dirty="0"/>
              <a:t>S</a:t>
            </a:r>
            <a:r>
              <a:rPr lang="en-US" dirty="0" smtClean="0"/>
              <a:t>ystem </a:t>
            </a:r>
          </a:p>
          <a:p>
            <a:pPr lvl="1"/>
            <a:endParaRPr lang="en-US" sz="2400" dirty="0" smtClean="0">
              <a:solidFill>
                <a:srgbClr val="FFFFFF"/>
              </a:solidFill>
            </a:endParaRPr>
          </a:p>
          <a:p>
            <a:pPr lvl="1"/>
            <a:r>
              <a:rPr lang="en-US" sz="2400" dirty="0" smtClean="0">
                <a:solidFill>
                  <a:srgbClr val="FFFFFF"/>
                </a:solidFill>
              </a:rPr>
              <a:t>Users </a:t>
            </a:r>
            <a:r>
              <a:rPr lang="en-US" sz="2400" dirty="0">
                <a:solidFill>
                  <a:srgbClr val="FFFFFF"/>
                </a:solidFill>
              </a:rPr>
              <a:t>describe desired tasks and their dependencies using topology </a:t>
            </a:r>
            <a:r>
              <a:rPr lang="en-US" sz="2400" dirty="0" smtClean="0">
                <a:solidFill>
                  <a:srgbClr val="FFFFFF"/>
                </a:solidFill>
              </a:rPr>
              <a:t>files</a:t>
            </a:r>
          </a:p>
          <a:p>
            <a:pPr lvl="1"/>
            <a:endParaRPr lang="en-US" sz="2400" dirty="0" smtClean="0">
              <a:solidFill>
                <a:srgbClr val="FFFFFF"/>
              </a:solidFill>
            </a:endParaRPr>
          </a:p>
          <a:p>
            <a:pPr lvl="1"/>
            <a:r>
              <a:rPr lang="en-US" sz="2400" dirty="0" smtClean="0">
                <a:solidFill>
                  <a:srgbClr val="FFFFFF"/>
                </a:solidFill>
              </a:rPr>
              <a:t>The </a:t>
            </a:r>
            <a:r>
              <a:rPr lang="en-US" sz="2400" dirty="0">
                <a:solidFill>
                  <a:srgbClr val="FFFFFF"/>
                </a:solidFill>
              </a:rPr>
              <a:t>system takes so called “topology file” </a:t>
            </a:r>
            <a:r>
              <a:rPr lang="en-US" sz="2400" dirty="0" smtClean="0">
                <a:solidFill>
                  <a:srgbClr val="FFFFFF"/>
                </a:solidFill>
              </a:rPr>
              <a:t>as </a:t>
            </a:r>
            <a:r>
              <a:rPr lang="en-US" sz="2400" dirty="0">
                <a:solidFill>
                  <a:srgbClr val="FFFFFF"/>
                </a:solidFill>
              </a:rPr>
              <a:t>the </a:t>
            </a:r>
            <a:r>
              <a:rPr lang="en-US" sz="2400" dirty="0" smtClean="0">
                <a:solidFill>
                  <a:srgbClr val="FFFFFF"/>
                </a:solidFill>
              </a:rPr>
              <a:t>input.</a:t>
            </a:r>
          </a:p>
          <a:p>
            <a:pPr lvl="1"/>
            <a:endParaRPr lang="en-US" sz="2400" dirty="0" smtClean="0">
              <a:solidFill>
                <a:srgbClr val="FFFFFF"/>
              </a:solidFill>
            </a:endParaRPr>
          </a:p>
          <a:p>
            <a:pPr lvl="1"/>
            <a:r>
              <a:rPr lang="en-US" sz="2400" dirty="0" smtClean="0">
                <a:solidFill>
                  <a:srgbClr val="FFFFFF"/>
                </a:solidFill>
              </a:rPr>
              <a:t>Users </a:t>
            </a:r>
            <a:r>
              <a:rPr lang="en-US" sz="2400" dirty="0">
                <a:solidFill>
                  <a:srgbClr val="FFFFFF"/>
                </a:solidFill>
              </a:rPr>
              <a:t>are provided with a WEB GUI to create </a:t>
            </a:r>
            <a:r>
              <a:rPr lang="en-US" sz="2400" dirty="0" smtClean="0">
                <a:solidFill>
                  <a:srgbClr val="FFFFFF"/>
                </a:solidFill>
              </a:rPr>
              <a:t>topology (Can </a:t>
            </a:r>
            <a:r>
              <a:rPr lang="en-US" sz="2400" dirty="0">
                <a:solidFill>
                  <a:srgbClr val="FFFFFF"/>
                </a:solidFill>
              </a:rPr>
              <a:t>be created manually as </a:t>
            </a:r>
            <a:r>
              <a:rPr lang="en-US" sz="2400" dirty="0" smtClean="0">
                <a:solidFill>
                  <a:srgbClr val="FFFFFF"/>
                </a:solidFill>
              </a:rPr>
              <a:t>well).</a:t>
            </a:r>
            <a:endParaRPr lang="en-US" sz="2400" dirty="0">
              <a:solidFill>
                <a:srgbClr val="FFFFFF"/>
              </a:solidFill>
            </a:endParaRP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0055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5000" cap="none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US" sz="3600" dirty="0" smtClean="0">
                <a:solidFill>
                  <a:srgbClr val="FFFFFF"/>
                </a:solidFill>
              </a:rPr>
              <a:t>DDS: </a:t>
            </a:r>
            <a:r>
              <a:rPr sz="3500" dirty="0" smtClean="0">
                <a:solidFill>
                  <a:srgbClr val="FFFFFF"/>
                </a:solidFill>
              </a:rPr>
              <a:t>Basic </a:t>
            </a:r>
            <a:r>
              <a:rPr sz="3500" dirty="0">
                <a:solidFill>
                  <a:srgbClr val="FFFFFF"/>
                </a:solidFill>
              </a:rPr>
              <a:t>concepts</a:t>
            </a:r>
          </a:p>
        </p:txBody>
      </p:sp>
      <p:sp>
        <p:nvSpPr>
          <p:cNvPr id="42" name="Shape 4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lIns="35717" tIns="35717" rIns="35717" bIns="35717">
            <a:normAutofit fontScale="92500" lnSpcReduction="20000"/>
          </a:bodyPr>
          <a:lstStyle/>
          <a:p>
            <a:pPr>
              <a:spcBef>
                <a:spcPts val="2109"/>
              </a:spcBef>
              <a:defRPr sz="1800">
                <a:solidFill>
                  <a:srgbClr val="000000"/>
                </a:solidFill>
              </a:defRPr>
            </a:pPr>
            <a:r>
              <a:rPr lang="de-DE" sz="2100" dirty="0">
                <a:solidFill>
                  <a:srgbClr val="FFFFFF"/>
                </a:solidFill>
              </a:rPr>
              <a:t>I</a:t>
            </a:r>
            <a:r>
              <a:rPr sz="2100" dirty="0" smtClean="0">
                <a:solidFill>
                  <a:srgbClr val="FFFFFF"/>
                </a:solidFill>
              </a:rPr>
              <a:t>mplements </a:t>
            </a:r>
            <a:r>
              <a:rPr sz="2100" dirty="0">
                <a:solidFill>
                  <a:srgbClr val="FFFFFF"/>
                </a:solidFill>
              </a:rPr>
              <a:t>a single-responsibility-principle command line tool-set and APIs,</a:t>
            </a:r>
          </a:p>
          <a:p>
            <a:pPr>
              <a:spcBef>
                <a:spcPts val="2109"/>
              </a:spcBef>
              <a:defRPr sz="1800">
                <a:solidFill>
                  <a:srgbClr val="000000"/>
                </a:solidFill>
              </a:defRPr>
            </a:pPr>
            <a:r>
              <a:rPr lang="de-DE" sz="2100" dirty="0">
                <a:solidFill>
                  <a:srgbClr val="FFFFFF"/>
                </a:solidFill>
              </a:rPr>
              <a:t>T</a:t>
            </a:r>
            <a:r>
              <a:rPr sz="2100" dirty="0" smtClean="0">
                <a:solidFill>
                  <a:srgbClr val="FFFFFF"/>
                </a:solidFill>
              </a:rPr>
              <a:t>reats </a:t>
            </a:r>
            <a:r>
              <a:rPr sz="2100" dirty="0">
                <a:solidFill>
                  <a:srgbClr val="FFFFFF"/>
                </a:solidFill>
              </a:rPr>
              <a:t>users’ tasks as black boxes,</a:t>
            </a:r>
          </a:p>
          <a:p>
            <a:pPr>
              <a:spcBef>
                <a:spcPts val="2109"/>
              </a:spcBef>
              <a:defRPr sz="1800">
                <a:solidFill>
                  <a:srgbClr val="000000"/>
                </a:solidFill>
              </a:defRPr>
            </a:pPr>
            <a:r>
              <a:rPr lang="de-DE" sz="2100" dirty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D</a:t>
            </a:r>
            <a:r>
              <a:rPr sz="2100" dirty="0" smtClean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oesn’t </a:t>
            </a:r>
            <a:r>
              <a:rPr sz="2100" dirty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depend on RMS</a:t>
            </a:r>
            <a:r>
              <a:rPr sz="2100" dirty="0">
                <a:solidFill>
                  <a:srgbClr val="FFFFFF"/>
                </a:solidFill>
              </a:rPr>
              <a:t> </a:t>
            </a:r>
            <a:r>
              <a:rPr sz="1800" dirty="0">
                <a:solidFill>
                  <a:srgbClr val="FFFFFF"/>
                </a:solidFill>
              </a:rPr>
              <a:t>(provides deployment via SSH, when no RMS is present)</a:t>
            </a:r>
            <a:r>
              <a:rPr sz="2100" dirty="0">
                <a:solidFill>
                  <a:srgbClr val="FFFFFF"/>
                </a:solidFill>
              </a:rPr>
              <a:t>,</a:t>
            </a:r>
          </a:p>
          <a:p>
            <a:pPr>
              <a:spcBef>
                <a:spcPts val="2109"/>
              </a:spcBef>
              <a:defRPr sz="1800">
                <a:solidFill>
                  <a:srgbClr val="000000"/>
                </a:solidFill>
              </a:defRPr>
            </a:pPr>
            <a:r>
              <a:rPr lang="de-DE" sz="2100" dirty="0">
                <a:solidFill>
                  <a:srgbClr val="FFFFFF"/>
                </a:solidFill>
              </a:rPr>
              <a:t>S</a:t>
            </a:r>
            <a:r>
              <a:rPr sz="2100" dirty="0" smtClean="0">
                <a:solidFill>
                  <a:srgbClr val="FFFFFF"/>
                </a:solidFill>
              </a:rPr>
              <a:t>upports </a:t>
            </a:r>
            <a:r>
              <a:rPr sz="2100" dirty="0">
                <a:solidFill>
                  <a:srgbClr val="FFFFFF"/>
                </a:solidFill>
              </a:rPr>
              <a:t>workers behind FireWalls,</a:t>
            </a:r>
          </a:p>
          <a:p>
            <a:pPr>
              <a:spcBef>
                <a:spcPts val="2109"/>
              </a:spcBef>
              <a:defRPr sz="1800">
                <a:solidFill>
                  <a:srgbClr val="000000"/>
                </a:solidFill>
              </a:defRPr>
            </a:pPr>
            <a:r>
              <a:rPr lang="de-DE" sz="2100" dirty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D</a:t>
            </a:r>
            <a:r>
              <a:rPr sz="2100" dirty="0" smtClean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oesn’t </a:t>
            </a:r>
            <a:r>
              <a:rPr sz="2100" dirty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require pre-installation on </a:t>
            </a:r>
            <a:r>
              <a:rPr sz="2100" dirty="0" smtClean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WNs</a:t>
            </a:r>
            <a:r>
              <a:rPr lang="de-DE" sz="2100" dirty="0" smtClean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 (Worker </a:t>
            </a:r>
            <a:r>
              <a:rPr lang="de-DE" sz="2100" dirty="0" err="1" smtClean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nodes</a:t>
            </a:r>
            <a:r>
              <a:rPr lang="de-DE" sz="2100" dirty="0" smtClean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)</a:t>
            </a:r>
            <a:r>
              <a:rPr sz="2100" dirty="0" smtClean="0">
                <a:solidFill>
                  <a:srgbClr val="FFFFFF"/>
                </a:solidFill>
              </a:rPr>
              <a:t>,</a:t>
            </a:r>
            <a:endParaRPr sz="2100" dirty="0">
              <a:solidFill>
                <a:srgbClr val="FFFFFF"/>
              </a:solidFill>
            </a:endParaRPr>
          </a:p>
          <a:p>
            <a:pPr>
              <a:spcBef>
                <a:spcPts val="2109"/>
              </a:spcBef>
              <a:defRPr sz="1800">
                <a:solidFill>
                  <a:srgbClr val="000000"/>
                </a:solidFill>
              </a:defRPr>
            </a:pPr>
            <a:r>
              <a:rPr lang="de-DE" sz="2100" dirty="0">
                <a:solidFill>
                  <a:srgbClr val="FFFFFF"/>
                </a:solidFill>
              </a:rPr>
              <a:t>D</a:t>
            </a:r>
            <a:r>
              <a:rPr sz="2100" dirty="0" smtClean="0">
                <a:solidFill>
                  <a:srgbClr val="FFFFFF"/>
                </a:solidFill>
              </a:rPr>
              <a:t>eploys </a:t>
            </a:r>
            <a:r>
              <a:rPr sz="2100" dirty="0">
                <a:solidFill>
                  <a:srgbClr val="FFFFFF"/>
                </a:solidFill>
              </a:rPr>
              <a:t>private facilities on demand with isolated sandboxes,</a:t>
            </a:r>
          </a:p>
          <a:p>
            <a:pPr>
              <a:spcBef>
                <a:spcPts val="2109"/>
              </a:spcBef>
              <a:defRPr sz="1800">
                <a:solidFill>
                  <a:srgbClr val="000000"/>
                </a:solidFill>
              </a:defRPr>
            </a:pPr>
            <a:r>
              <a:rPr lang="de-DE" sz="2100" dirty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P</a:t>
            </a:r>
            <a:r>
              <a:rPr sz="2100" dirty="0" smtClean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rovides </a:t>
            </a:r>
            <a:r>
              <a:rPr sz="2100" dirty="0">
                <a:solidFill>
                  <a:srgbClr val="FFFFFF"/>
                </a:solidFill>
                <a:ea typeface="Gill Sans SemiBold"/>
                <a:cs typeface="Gill Sans SemiBold"/>
                <a:sym typeface="Gill Sans SemiBold"/>
              </a:rPr>
              <a:t>a key-value properties propagation service for tasks</a:t>
            </a:r>
            <a:r>
              <a:rPr sz="2100" dirty="0">
                <a:solidFill>
                  <a:srgbClr val="FFFFFF"/>
                </a:solidFill>
              </a:rPr>
              <a:t>,</a:t>
            </a:r>
          </a:p>
          <a:p>
            <a:pPr>
              <a:spcBef>
                <a:spcPts val="2109"/>
              </a:spcBef>
              <a:defRPr sz="1800">
                <a:solidFill>
                  <a:srgbClr val="000000"/>
                </a:solidFill>
              </a:defRPr>
            </a:pPr>
            <a:r>
              <a:rPr lang="de-DE" sz="2100" dirty="0">
                <a:solidFill>
                  <a:srgbClr val="FFFFFF"/>
                </a:solidFill>
              </a:rPr>
              <a:t>P</a:t>
            </a:r>
            <a:r>
              <a:rPr sz="2100" dirty="0" smtClean="0">
                <a:solidFill>
                  <a:srgbClr val="FFFFFF"/>
                </a:solidFill>
              </a:rPr>
              <a:t>rovides </a:t>
            </a:r>
            <a:r>
              <a:rPr sz="2100" dirty="0">
                <a:solidFill>
                  <a:srgbClr val="FFFFFF"/>
                </a:solidFill>
              </a:rPr>
              <a:t>a rules based execution of tasks</a:t>
            </a:r>
            <a:r>
              <a:rPr sz="2100" dirty="0" smtClean="0">
                <a:solidFill>
                  <a:srgbClr val="FFFFFF"/>
                </a:solidFill>
              </a:rPr>
              <a:t>.</a:t>
            </a:r>
            <a:endParaRPr lang="de-DE" sz="2100" dirty="0" smtClean="0">
              <a:solidFill>
                <a:srgbClr val="FFFFFF"/>
              </a:solidFill>
            </a:endParaRPr>
          </a:p>
          <a:p>
            <a:pPr>
              <a:spcBef>
                <a:spcPts val="2109"/>
              </a:spcBef>
              <a:defRPr sz="1800">
                <a:solidFill>
                  <a:srgbClr val="000000"/>
                </a:solidFill>
              </a:defRPr>
            </a:pPr>
            <a:r>
              <a:rPr lang="de-DE" sz="2100" dirty="0" smtClean="0">
                <a:solidFill>
                  <a:srgbClr val="FFFFFF"/>
                </a:solidFill>
              </a:rPr>
              <a:t>...</a:t>
            </a:r>
            <a:endParaRPr sz="2100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19572766">
            <a:off x="6592353" y="5210908"/>
            <a:ext cx="2315852" cy="46166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hlinkClick r:id="rId2"/>
              </a:rPr>
              <a:t>http://dds.gsi.de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422020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/>
          </p:cNvSpPr>
          <p:nvPr>
            <p:ph type="title"/>
          </p:nvPr>
        </p:nvSpPr>
        <p:spPr>
          <a:xfrm>
            <a:off x="250031" y="178594"/>
            <a:ext cx="8643938" cy="61468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5000" cap="none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500">
                <a:solidFill>
                  <a:srgbClr val="FFFFFF"/>
                </a:solidFill>
              </a:rPr>
              <a:t>Tests of ALFA devices via DDS</a:t>
            </a:r>
          </a:p>
        </p:txBody>
      </p:sp>
      <p:graphicFrame>
        <p:nvGraphicFramePr>
          <p:cNvPr id="78" name="Table 78"/>
          <p:cNvGraphicFramePr/>
          <p:nvPr>
            <p:extLst>
              <p:ext uri="{D42A27DB-BD31-4B8C-83A1-F6EECF244321}">
                <p14:modId xmlns:p14="http://schemas.microsoft.com/office/powerpoint/2010/main" val="3275720820"/>
              </p:ext>
            </p:extLst>
          </p:nvPr>
        </p:nvGraphicFramePr>
        <p:xfrm>
          <a:off x="236637" y="1061740"/>
          <a:ext cx="8486102" cy="1836328"/>
        </p:xfrm>
        <a:graphic>
          <a:graphicData uri="http://schemas.openxmlformats.org/drawingml/2006/table">
            <a:tbl>
              <a:tblPr firstRow="1"/>
              <a:tblGrid>
                <a:gridCol w="3857625"/>
                <a:gridCol w="1598887"/>
                <a:gridCol w="3029590"/>
              </a:tblGrid>
              <a:tr h="459082"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Devices (user tasks)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startup time*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propagated key-value properties</a:t>
                      </a:r>
                    </a:p>
                  </a:txBody>
                  <a:tcPr marL="35719" marR="35719" marT="35719" marB="35719" anchor="ctr" horzOverflow="overflow"/>
                </a:tc>
              </a:tr>
              <a:tr h="459082">
                <a:tc>
                  <a:txBody>
                    <a:bodyPr/>
                    <a:lstStyle/>
                    <a:p>
                      <a:pPr lvl="0">
                        <a:lnSpc>
                          <a:spcPct val="70000"/>
                        </a:lnSpc>
                        <a:spcBef>
                          <a:spcPts val="3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 dirty="0">
                          <a:solidFill>
                            <a:srgbClr val="FFFFFF"/>
                          </a:solidFill>
                        </a:rPr>
                        <a:t>2721 (1360 FLP + 1360 EPN + 1 Sampler)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17 sec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~ 6x10</a:t>
                      </a:r>
                      <a:r>
                        <a:rPr sz="1300" baseline="33333">
                          <a:solidFill>
                            <a:srgbClr val="FFFFFF"/>
                          </a:solidFill>
                        </a:rPr>
                        <a:t>6</a:t>
                      </a:r>
                    </a:p>
                  </a:txBody>
                  <a:tcPr marL="35719" marR="35719" marT="35719" marB="35719" anchor="ctr" horzOverflow="overflow"/>
                </a:tc>
              </a:tr>
              <a:tr h="459082">
                <a:tc>
                  <a:txBody>
                    <a:bodyPr/>
                    <a:lstStyle/>
                    <a:p>
                      <a:pPr lvl="0">
                        <a:lnSpc>
                          <a:spcPct val="70000"/>
                        </a:lnSpc>
                        <a:spcBef>
                          <a:spcPts val="3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5441 (2720 FLP + 2720 EPN + 1 Sampler)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58 sec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 dirty="0">
                          <a:solidFill>
                            <a:srgbClr val="FFFFFF"/>
                          </a:solidFill>
                        </a:rPr>
                        <a:t>~ 23x10</a:t>
                      </a:r>
                      <a:r>
                        <a:rPr sz="1300" baseline="33333" dirty="0">
                          <a:solidFill>
                            <a:srgbClr val="FFFFFF"/>
                          </a:solidFill>
                        </a:rPr>
                        <a:t>6</a:t>
                      </a:r>
                    </a:p>
                  </a:txBody>
                  <a:tcPr marL="35719" marR="35719" marT="35719" marB="35719" anchor="ctr" horzOverflow="overflow"/>
                </a:tc>
              </a:tr>
              <a:tr h="459082">
                <a:tc>
                  <a:txBody>
                    <a:bodyPr/>
                    <a:lstStyle/>
                    <a:p>
                      <a:pPr lvl="0">
                        <a:lnSpc>
                          <a:spcPct val="70000"/>
                        </a:lnSpc>
                        <a:spcBef>
                          <a:spcPts val="3500"/>
                        </a:spcBef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 dirty="0">
                          <a:solidFill>
                            <a:srgbClr val="FFFFFF"/>
                          </a:solidFill>
                        </a:rPr>
                        <a:t>10081 (5040 FLP + 5040 EPN + 1 Sampler)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>
                          <a:solidFill>
                            <a:srgbClr val="FFFFFF"/>
                          </a:solidFill>
                        </a:rPr>
                        <a:t>207 sec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700" dirty="0">
                          <a:solidFill>
                            <a:srgbClr val="FFFFFF"/>
                          </a:solidFill>
                        </a:rPr>
                        <a:t>~ 77x10</a:t>
                      </a:r>
                      <a:r>
                        <a:rPr sz="1300" baseline="33333" dirty="0">
                          <a:solidFill>
                            <a:srgbClr val="FFFFFF"/>
                          </a:solidFill>
                        </a:rPr>
                        <a:t>6</a:t>
                      </a:r>
                    </a:p>
                  </a:txBody>
                  <a:tcPr marL="35719" marR="35719" marT="35719" marB="35719" anchor="ctr" horzOverflow="overflow"/>
                </a:tc>
              </a:tr>
            </a:tbl>
          </a:graphicData>
        </a:graphic>
      </p:graphicFrame>
      <p:sp>
        <p:nvSpPr>
          <p:cNvPr id="79" name="Shape 79"/>
          <p:cNvSpPr>
            <a:spLocks noGrp="1"/>
          </p:cNvSpPr>
          <p:nvPr>
            <p:ph type="body" idx="1"/>
          </p:nvPr>
        </p:nvSpPr>
        <p:spPr>
          <a:xfrm>
            <a:off x="236637" y="2982626"/>
            <a:ext cx="8752368" cy="2952621"/>
          </a:xfrm>
          <a:prstGeom prst="rect">
            <a:avLst/>
          </a:prstGeom>
        </p:spPr>
        <p:txBody>
          <a:bodyPr anchor="t">
            <a:noAutofit/>
          </a:bodyPr>
          <a:lstStyle/>
          <a:p>
            <a:pPr>
              <a:lnSpc>
                <a:spcPct val="70000"/>
              </a:lnSpc>
              <a:spcBef>
                <a:spcPts val="1261"/>
              </a:spcBef>
              <a:defRPr sz="1800">
                <a:solidFill>
                  <a:srgbClr val="000000"/>
                </a:solidFill>
              </a:defRPr>
            </a:pPr>
            <a:r>
              <a:rPr lang="en-US" sz="2100" dirty="0" smtClean="0">
                <a:solidFill>
                  <a:srgbClr val="FFFFFF"/>
                </a:solidFill>
              </a:rPr>
              <a:t>FLP(First Level Processer), EPN (Event Processor Event</a:t>
            </a:r>
            <a:r>
              <a:rPr lang="en-US" sz="2100" dirty="0" smtClean="0">
                <a:solidFill>
                  <a:srgbClr val="FFFFFF"/>
                </a:solidFill>
              </a:rPr>
              <a:t>)</a:t>
            </a:r>
          </a:p>
          <a:p>
            <a:pPr>
              <a:lnSpc>
                <a:spcPct val="70000"/>
              </a:lnSpc>
              <a:spcBef>
                <a:spcPts val="1261"/>
              </a:spcBef>
              <a:defRPr sz="1800">
                <a:solidFill>
                  <a:srgbClr val="000000"/>
                </a:solidFill>
              </a:defRPr>
            </a:pPr>
            <a:r>
              <a:rPr lang="en-US" sz="2100" dirty="0" smtClean="0">
                <a:solidFill>
                  <a:srgbClr val="FFFFFF"/>
                </a:solidFill>
              </a:rPr>
              <a:t>N –To-N connections </a:t>
            </a:r>
          </a:p>
          <a:p>
            <a:pPr lvl="1">
              <a:lnSpc>
                <a:spcPct val="70000"/>
              </a:lnSpc>
              <a:spcBef>
                <a:spcPts val="1261"/>
              </a:spcBef>
              <a:defRPr sz="1800">
                <a:solidFill>
                  <a:srgbClr val="000000"/>
                </a:solidFill>
              </a:defRPr>
            </a:pPr>
            <a:r>
              <a:rPr lang="en-US" sz="1700" dirty="0" smtClean="0">
                <a:solidFill>
                  <a:srgbClr val="FFFFFF"/>
                </a:solidFill>
              </a:rPr>
              <a:t>Each EPN need to connect to each FLPs (Time frame building)</a:t>
            </a:r>
          </a:p>
          <a:p>
            <a:pPr lvl="1">
              <a:lnSpc>
                <a:spcPct val="70000"/>
              </a:lnSpc>
              <a:spcBef>
                <a:spcPts val="1261"/>
              </a:spcBef>
              <a:defRPr sz="1800">
                <a:solidFill>
                  <a:srgbClr val="000000"/>
                </a:solidFill>
              </a:defRPr>
            </a:pPr>
            <a:r>
              <a:rPr lang="en-US" sz="1700" dirty="0" smtClean="0">
                <a:solidFill>
                  <a:srgbClr val="FFFFFF"/>
                </a:solidFill>
              </a:rPr>
              <a:t>Each FLP need to connect to all EPNs (Heartbeat signal)</a:t>
            </a:r>
            <a:endParaRPr lang="en-US" sz="1700" dirty="0" smtClean="0">
              <a:solidFill>
                <a:srgbClr val="FFFFFF"/>
              </a:solidFill>
            </a:endParaRPr>
          </a:p>
          <a:p>
            <a:pPr>
              <a:lnSpc>
                <a:spcPct val="70000"/>
              </a:lnSpc>
              <a:spcBef>
                <a:spcPts val="1261"/>
              </a:spcBef>
              <a:defRPr sz="1800">
                <a:solidFill>
                  <a:srgbClr val="000000"/>
                </a:solidFill>
              </a:defRPr>
            </a:pPr>
            <a:r>
              <a:rPr lang="en-US" sz="2100" dirty="0" smtClean="0">
                <a:solidFill>
                  <a:srgbClr val="FFFFFF"/>
                </a:solidFill>
              </a:rPr>
              <a:t>Throughout tests only one DDS commander server was used. In the future we will support multiple distributed servers.</a:t>
            </a:r>
          </a:p>
          <a:p>
            <a:pPr>
              <a:lnSpc>
                <a:spcPct val="70000"/>
              </a:lnSpc>
              <a:spcBef>
                <a:spcPts val="1261"/>
              </a:spcBef>
              <a:defRPr sz="1800">
                <a:solidFill>
                  <a:srgbClr val="000000"/>
                </a:solidFill>
              </a:defRPr>
            </a:pPr>
            <a:r>
              <a:rPr lang="en-US" sz="2100" dirty="0" smtClean="0">
                <a:solidFill>
                  <a:srgbClr val="FFFFFF"/>
                </a:solidFill>
              </a:rPr>
              <a:t>Our current short term target is to manage 100K devices and keep startup time of the whole deployment within 10-50 sec.</a:t>
            </a:r>
            <a:endParaRPr lang="en-US" sz="2100" dirty="0">
              <a:solidFill>
                <a:srgbClr val="FFFFFF"/>
              </a:solidFill>
            </a:endParaRPr>
          </a:p>
        </p:txBody>
      </p:sp>
      <p:sp>
        <p:nvSpPr>
          <p:cNvPr id="80" name="Shape 80"/>
          <p:cNvSpPr/>
          <p:nvPr/>
        </p:nvSpPr>
        <p:spPr>
          <a:xfrm>
            <a:off x="154997" y="5935247"/>
            <a:ext cx="8834008" cy="5953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lvl="0" algn="just">
              <a:defRPr sz="1800">
                <a:solidFill>
                  <a:srgbClr val="000000"/>
                </a:solidFill>
              </a:defRPr>
            </a:pPr>
            <a:r>
              <a:rPr sz="1700" dirty="0">
                <a:solidFill>
                  <a:srgbClr val="FFFFFF"/>
                </a:solidFill>
              </a:rPr>
              <a:t>* </a:t>
            </a:r>
            <a:r>
              <a:rPr sz="1700" dirty="0">
                <a:solidFill>
                  <a:srgbClr val="FFFFFF"/>
                </a:solidFill>
                <a:latin typeface="Gill Sans SemiBold"/>
                <a:ea typeface="Gill Sans SemiBold"/>
                <a:cs typeface="Gill Sans SemiBold"/>
                <a:sym typeface="Gill Sans SemiBold"/>
              </a:rPr>
              <a:t>startup time</a:t>
            </a:r>
            <a:r>
              <a:rPr sz="1700" dirty="0">
                <a:solidFill>
                  <a:srgbClr val="FFFFFF"/>
                </a:solidFill>
              </a:rPr>
              <a:t> - the time which took DDS to distribute user tasks, to propagate all needed properties, plus the time took devices to bind/connect and to enter into RUN state.</a:t>
            </a:r>
          </a:p>
        </p:txBody>
      </p:sp>
    </p:spTree>
    <p:extLst>
      <p:ext uri="{BB962C8B-B14F-4D97-AF65-F5344CB8AC3E}">
        <p14:creationId xmlns:p14="http://schemas.microsoft.com/office/powerpoint/2010/main" val="3452510542"/>
      </p:ext>
    </p:extLst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78471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250031" y="178594"/>
            <a:ext cx="8643938" cy="614684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5000" cap="none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de-DE" sz="3500" dirty="0" smtClean="0">
                <a:solidFill>
                  <a:srgbClr val="FFFFFF"/>
                </a:solidFill>
              </a:rPr>
              <a:t>DDS</a:t>
            </a:r>
            <a:r>
              <a:rPr sz="3500" dirty="0" smtClean="0">
                <a:solidFill>
                  <a:srgbClr val="FFFFFF"/>
                </a:solidFill>
              </a:rPr>
              <a:t> </a:t>
            </a:r>
            <a:r>
              <a:rPr sz="3500" dirty="0">
                <a:solidFill>
                  <a:srgbClr val="FFFFFF"/>
                </a:solidFill>
              </a:rPr>
              <a:t>status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165495" y="1216373"/>
            <a:ext cx="8813010" cy="4425254"/>
          </a:xfrm>
          <a:prstGeom prst="rect">
            <a:avLst/>
          </a:prstGeom>
        </p:spPr>
        <p:txBody>
          <a:bodyPr lIns="35717" tIns="35717" rIns="35717" bIns="35717">
            <a:noAutofit/>
          </a:bodyPr>
          <a:lstStyle/>
          <a:p>
            <a:pPr>
              <a:lnSpc>
                <a:spcPct val="70000"/>
              </a:lnSpc>
              <a:spcBef>
                <a:spcPts val="2461"/>
              </a:spcBef>
              <a:defRPr sz="1800">
                <a:solidFill>
                  <a:srgbClr val="000000"/>
                </a:solidFill>
              </a:defRPr>
            </a:pPr>
            <a:r>
              <a:rPr sz="2500" dirty="0">
                <a:solidFill>
                  <a:srgbClr val="FFFFFF"/>
                </a:solidFill>
              </a:rPr>
              <a:t>Last stable release - DDS v0.8 </a:t>
            </a:r>
            <a:r>
              <a:rPr sz="1700" dirty="0">
                <a:solidFill>
                  <a:srgbClr val="FFFFFF"/>
                </a:solidFill>
              </a:rPr>
              <a:t>(2015-02-17, http://dds.gsi.de/download.html)</a:t>
            </a:r>
            <a:r>
              <a:rPr sz="2500" dirty="0">
                <a:solidFill>
                  <a:srgbClr val="FFFFFF"/>
                </a:solidFill>
              </a:rPr>
              <a:t>,</a:t>
            </a:r>
          </a:p>
          <a:p>
            <a:pPr>
              <a:lnSpc>
                <a:spcPct val="70000"/>
              </a:lnSpc>
              <a:spcBef>
                <a:spcPts val="2461"/>
              </a:spcBef>
              <a:defRPr sz="1800">
                <a:solidFill>
                  <a:srgbClr val="000000"/>
                </a:solidFill>
              </a:defRPr>
            </a:pPr>
            <a:r>
              <a:rPr sz="2500" dirty="0">
                <a:solidFill>
                  <a:srgbClr val="FFFFFF"/>
                </a:solidFill>
              </a:rPr>
              <a:t>Home site: </a:t>
            </a:r>
            <a:r>
              <a:rPr sz="2500" dirty="0">
                <a:solidFill>
                  <a:srgbClr val="FFFFFF"/>
                </a:solidFill>
                <a:hlinkClick r:id="rId2"/>
              </a:rPr>
              <a:t>http://dds.gsi.de</a:t>
            </a:r>
            <a:endParaRPr sz="2500" dirty="0">
              <a:solidFill>
                <a:srgbClr val="FFFFFF"/>
              </a:solidFill>
            </a:endParaRPr>
          </a:p>
          <a:p>
            <a:pPr>
              <a:lnSpc>
                <a:spcPct val="70000"/>
              </a:lnSpc>
              <a:spcBef>
                <a:spcPts val="2461"/>
              </a:spcBef>
              <a:defRPr sz="1800">
                <a:solidFill>
                  <a:srgbClr val="000000"/>
                </a:solidFill>
              </a:defRPr>
            </a:pPr>
            <a:r>
              <a:rPr sz="2500" dirty="0">
                <a:solidFill>
                  <a:srgbClr val="FFFFFF"/>
                </a:solidFill>
              </a:rPr>
              <a:t>User’s Manual: </a:t>
            </a:r>
            <a:r>
              <a:rPr sz="2500" dirty="0">
                <a:solidFill>
                  <a:srgbClr val="FFFFFF"/>
                </a:solidFill>
                <a:hlinkClick r:id="rId3"/>
              </a:rPr>
              <a:t>http://dds.gsi.de/documentation.html</a:t>
            </a:r>
            <a:endParaRPr sz="2500" dirty="0">
              <a:solidFill>
                <a:srgbClr val="FFFFFF"/>
              </a:solidFill>
            </a:endParaRPr>
          </a:p>
          <a:p>
            <a:pPr>
              <a:lnSpc>
                <a:spcPct val="70000"/>
              </a:lnSpc>
              <a:spcBef>
                <a:spcPts val="2461"/>
              </a:spcBef>
              <a:defRPr sz="1800">
                <a:solidFill>
                  <a:srgbClr val="000000"/>
                </a:solidFill>
              </a:defRPr>
            </a:pPr>
            <a:r>
              <a:rPr sz="2500" dirty="0">
                <a:solidFill>
                  <a:srgbClr val="FFFFFF"/>
                </a:solidFill>
              </a:rPr>
              <a:t>Continues integration: </a:t>
            </a:r>
            <a:r>
              <a:rPr sz="2500" dirty="0">
                <a:solidFill>
                  <a:srgbClr val="FFFFFF"/>
                </a:solidFill>
                <a:hlinkClick r:id="rId4"/>
              </a:rPr>
              <a:t>http://demac012.gsi.de:22001/waterfall</a:t>
            </a:r>
            <a:endParaRPr sz="2500" dirty="0">
              <a:solidFill>
                <a:srgbClr val="FFFFFF"/>
              </a:solidFill>
            </a:endParaRPr>
          </a:p>
          <a:p>
            <a:pPr>
              <a:lnSpc>
                <a:spcPct val="70000"/>
              </a:lnSpc>
              <a:spcBef>
                <a:spcPts val="2461"/>
              </a:spcBef>
              <a:defRPr sz="1800">
                <a:solidFill>
                  <a:srgbClr val="000000"/>
                </a:solidFill>
              </a:defRPr>
            </a:pPr>
            <a:r>
              <a:rPr sz="2500" dirty="0">
                <a:solidFill>
                  <a:srgbClr val="FFFFFF"/>
                </a:solidFill>
              </a:rPr>
              <a:t>Source Code:</a:t>
            </a:r>
            <a:br>
              <a:rPr sz="2500" dirty="0">
                <a:solidFill>
                  <a:srgbClr val="FFFFFF"/>
                </a:solidFill>
              </a:rPr>
            </a:br>
            <a:r>
              <a:rPr sz="2500" dirty="0">
                <a:solidFill>
                  <a:srgbClr val="FFFFFF"/>
                </a:solidFill>
                <a:hlinkClick r:id="rId5"/>
              </a:rPr>
              <a:t>https://github.com/FairRootGroup/DDS</a:t>
            </a:r>
            <a:r>
              <a:rPr sz="2500" dirty="0">
                <a:solidFill>
                  <a:srgbClr val="FFFFFF"/>
                </a:solidFill>
              </a:rPr>
              <a:t/>
            </a:r>
            <a:br>
              <a:rPr sz="2500" dirty="0">
                <a:solidFill>
                  <a:srgbClr val="FFFFFF"/>
                </a:solidFill>
              </a:rPr>
            </a:br>
            <a:r>
              <a:rPr sz="2500" dirty="0">
                <a:solidFill>
                  <a:srgbClr val="FFFFFF"/>
                </a:solidFill>
                <a:hlinkClick r:id="rId6"/>
              </a:rPr>
              <a:t>https://github.com/FairRootGroup/DDS-user-manual</a:t>
            </a:r>
            <a:r>
              <a:rPr sz="2500" dirty="0">
                <a:solidFill>
                  <a:srgbClr val="FFFFFF"/>
                </a:solidFill>
              </a:rPr>
              <a:t/>
            </a:r>
            <a:br>
              <a:rPr sz="2500" dirty="0">
                <a:solidFill>
                  <a:srgbClr val="FFFFFF"/>
                </a:solidFill>
              </a:rPr>
            </a:br>
            <a:r>
              <a:rPr sz="2500" dirty="0">
                <a:solidFill>
                  <a:srgbClr val="FFFFFF"/>
                </a:solidFill>
                <a:hlinkClick r:id="rId7"/>
              </a:rPr>
              <a:t>https://github.com/FairRootGroup/DDS-web-site</a:t>
            </a:r>
            <a:r>
              <a:rPr sz="2500" dirty="0">
                <a:solidFill>
                  <a:srgbClr val="FFFFFF"/>
                </a:solidFill>
              </a:rPr>
              <a:t/>
            </a:r>
            <a:br>
              <a:rPr sz="2500" dirty="0">
                <a:solidFill>
                  <a:srgbClr val="FFFFFF"/>
                </a:solidFill>
              </a:rPr>
            </a:br>
            <a:r>
              <a:rPr sz="2500" dirty="0">
                <a:solidFill>
                  <a:srgbClr val="FFFFFF"/>
                </a:solidFill>
                <a:hlinkClick r:id="rId8"/>
              </a:rPr>
              <a:t>https://github.com/FairRootGroup/DDS-topology-editor</a:t>
            </a:r>
          </a:p>
        </p:txBody>
      </p:sp>
    </p:spTree>
    <p:extLst>
      <p:ext uri="{BB962C8B-B14F-4D97-AF65-F5344CB8AC3E}">
        <p14:creationId xmlns:p14="http://schemas.microsoft.com/office/powerpoint/2010/main" val="3830739412"/>
      </p:ext>
    </p:extLst>
  </p:cSld>
  <p:clrMapOvr>
    <a:masterClrMapping/>
  </p:clrMapOvr>
  <p:transition xmlns:p14="http://schemas.microsoft.com/office/powerpoint/2010/main"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talks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521700" cy="4938712"/>
          </a:xfrm>
        </p:spPr>
        <p:txBody>
          <a:bodyPr>
            <a:noAutofit/>
          </a:bodyPr>
          <a:lstStyle/>
          <a:p>
            <a:r>
              <a:rPr lang="en-US" sz="2400" dirty="0"/>
              <a:t>Florian </a:t>
            </a:r>
            <a:r>
              <a:rPr lang="en-US" sz="2400" dirty="0" smtClean="0"/>
              <a:t>UHLIG: </a:t>
            </a:r>
            <a:r>
              <a:rPr lang="en-US" sz="2400" dirty="0"/>
              <a:t>New developments in the </a:t>
            </a:r>
            <a:r>
              <a:rPr lang="en-US" sz="2400" dirty="0" err="1"/>
              <a:t>FairRoot</a:t>
            </a:r>
            <a:r>
              <a:rPr lang="en-US" sz="2400" dirty="0"/>
              <a:t> </a:t>
            </a:r>
            <a:r>
              <a:rPr lang="en-US" sz="2400" dirty="0" smtClean="0"/>
              <a:t>framework</a:t>
            </a:r>
          </a:p>
          <a:p>
            <a:pPr marL="0" indent="0" algn="ctr">
              <a:buNone/>
            </a:pPr>
            <a:r>
              <a:rPr lang="en-US" sz="1600" dirty="0" smtClean="0">
                <a:solidFill>
                  <a:srgbClr val="FFFF00"/>
                </a:solidFill>
                <a:hlinkClick r:id="rId2"/>
              </a:rPr>
              <a:t>https://indico.cern.ch/event/304944/session/2/contribution/258</a:t>
            </a:r>
            <a:endParaRPr lang="en-US" sz="1600" dirty="0" smtClean="0">
              <a:solidFill>
                <a:srgbClr val="FFFF00"/>
              </a:solidFill>
            </a:endParaRPr>
          </a:p>
          <a:p>
            <a:r>
              <a:rPr lang="en-US" sz="2400" dirty="0" smtClean="0"/>
              <a:t>Alexey RYBALCHENKO: Efficient </a:t>
            </a:r>
            <a:r>
              <a:rPr lang="en-US" sz="2400" dirty="0"/>
              <a:t>time frame building for online data reconstruction in ALICE experiment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1600" dirty="0">
                <a:hlinkClick r:id="rId3"/>
              </a:rPr>
              <a:t>https://indico.cern.ch/event/304944/session/1/contribution/</a:t>
            </a:r>
            <a:r>
              <a:rPr lang="en-US" sz="1600" dirty="0" smtClean="0">
                <a:hlinkClick r:id="rId3"/>
              </a:rPr>
              <a:t>353</a:t>
            </a:r>
            <a:endParaRPr lang="en-US" sz="1600" dirty="0" smtClean="0"/>
          </a:p>
          <a:p>
            <a:r>
              <a:rPr lang="en-US" sz="2400" dirty="0" smtClean="0"/>
              <a:t>Matthias RICHTER:  A design study for the upgraded ALICE O2 computing facility</a:t>
            </a:r>
            <a:endParaRPr lang="en-US" sz="2400" dirty="0" smtClean="0">
              <a:hlinkClick r:id="rId4"/>
            </a:endParaRPr>
          </a:p>
          <a:p>
            <a:pPr marL="0" indent="0" algn="ctr">
              <a:buNone/>
            </a:pPr>
            <a:r>
              <a:rPr lang="en-US" sz="1600" dirty="0" smtClean="0">
                <a:hlinkClick r:id="rId4"/>
              </a:rPr>
              <a:t>https</a:t>
            </a:r>
            <a:r>
              <a:rPr lang="en-US" sz="1600" dirty="0">
                <a:hlinkClick r:id="rId4"/>
              </a:rPr>
              <a:t>://indico.cern.ch/event/304944/session/1/contribution/</a:t>
            </a:r>
            <a:r>
              <a:rPr lang="en-US" sz="1600" dirty="0" smtClean="0">
                <a:hlinkClick r:id="rId4"/>
              </a:rPr>
              <a:t>439</a:t>
            </a:r>
            <a:endParaRPr lang="en-US" sz="1600" dirty="0" smtClean="0"/>
          </a:p>
          <a:p>
            <a:r>
              <a:rPr lang="en-US" sz="2400" dirty="0" smtClean="0"/>
              <a:t>Tobias STOCKMANNS:  Continuous </a:t>
            </a:r>
            <a:r>
              <a:rPr lang="en-US" sz="2400" dirty="0"/>
              <a:t>Readout Simulation with </a:t>
            </a:r>
            <a:r>
              <a:rPr lang="en-US" sz="2400" dirty="0" err="1"/>
              <a:t>FairRoot</a:t>
            </a:r>
            <a:r>
              <a:rPr lang="en-US" sz="2400" dirty="0"/>
              <a:t> on the Example of the PANDA </a:t>
            </a:r>
            <a:r>
              <a:rPr lang="en-US" sz="2400" dirty="0" smtClean="0"/>
              <a:t>Experiment</a:t>
            </a:r>
          </a:p>
          <a:p>
            <a:pPr marL="0" indent="0" algn="ctr">
              <a:buNone/>
            </a:pPr>
            <a:r>
              <a:rPr lang="en-US" sz="1600" dirty="0">
                <a:hlinkClick r:id="rId5"/>
              </a:rPr>
              <a:t>https://indico.cern.ch/event/</a:t>
            </a:r>
            <a:r>
              <a:rPr lang="en-US" sz="1600" dirty="0" smtClean="0">
                <a:hlinkClick r:id="rId5"/>
              </a:rPr>
              <a:t>304944</a:t>
            </a:r>
            <a:r>
              <a:rPr lang="en-US" sz="1600" dirty="0">
                <a:hlinkClick r:id="rId5"/>
              </a:rPr>
              <a:t>/session/2/contribution/</a:t>
            </a:r>
            <a:r>
              <a:rPr lang="en-US" sz="1600" dirty="0" smtClean="0">
                <a:hlinkClick r:id="rId5"/>
              </a:rPr>
              <a:t>319</a:t>
            </a:r>
            <a:endParaRPr lang="en-US" sz="1600" dirty="0" smtClean="0"/>
          </a:p>
          <a:p>
            <a:pPr marL="0" indent="0" algn="ctr">
              <a:buNone/>
            </a:pP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28244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Related talks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/>
              <a:t>Ludovico</a:t>
            </a:r>
            <a:r>
              <a:rPr lang="en-US" sz="2400" dirty="0"/>
              <a:t> </a:t>
            </a:r>
            <a:r>
              <a:rPr lang="en-US" sz="2400" dirty="0" smtClean="0"/>
              <a:t>BIANCHI: </a:t>
            </a:r>
            <a:r>
              <a:rPr lang="en-US" sz="2400" dirty="0"/>
              <a:t>Online tracking with GPUs at </a:t>
            </a:r>
            <a:r>
              <a:rPr lang="en-US" sz="2400" dirty="0" smtClean="0"/>
              <a:t>PANDA </a:t>
            </a:r>
          </a:p>
          <a:p>
            <a:pPr marL="0" indent="0" algn="ctr">
              <a:buNone/>
            </a:pPr>
            <a:r>
              <a:rPr lang="en-US" sz="1600" dirty="0">
                <a:hlinkClick r:id="rId2"/>
              </a:rPr>
              <a:t>https://indico.cern.ch/event/304944/session/1/contribution/</a:t>
            </a:r>
            <a:r>
              <a:rPr lang="en-US" sz="1600" dirty="0" smtClean="0">
                <a:hlinkClick r:id="rId2"/>
              </a:rPr>
              <a:t>363</a:t>
            </a:r>
            <a:endParaRPr lang="en-US" sz="1600" dirty="0" smtClean="0"/>
          </a:p>
          <a:p>
            <a:pPr lvl="0"/>
            <a:r>
              <a:rPr lang="en-US" sz="2400" dirty="0" err="1" smtClean="0"/>
              <a:t>Dmytro</a:t>
            </a:r>
            <a:r>
              <a:rPr lang="en-US" sz="2400" dirty="0" smtClean="0"/>
              <a:t> KRESAN </a:t>
            </a:r>
            <a:r>
              <a:rPr lang="en-US" sz="2400" dirty="0" smtClean="0">
                <a:solidFill>
                  <a:prstClr val="white"/>
                </a:solidFill>
              </a:rPr>
              <a:t>: </a:t>
            </a:r>
            <a:r>
              <a:rPr lang="en-US" sz="2400" dirty="0"/>
              <a:t>Online/Offline reconstruction of trigger-less readout in the R3B experiment at </a:t>
            </a:r>
            <a:r>
              <a:rPr lang="en-US" sz="2400" dirty="0" smtClean="0"/>
              <a:t>FAIR</a:t>
            </a:r>
          </a:p>
          <a:p>
            <a:pPr marL="0" lvl="0" indent="0" algn="ctr">
              <a:buNone/>
            </a:pPr>
            <a:r>
              <a:rPr lang="en-US" sz="1600" dirty="0">
                <a:hlinkClick r:id="rId3"/>
              </a:rPr>
              <a:t>https://indico.cern.ch/event/304944/session/1/contribution/</a:t>
            </a:r>
            <a:r>
              <a:rPr lang="en-US" sz="1600" dirty="0" smtClean="0">
                <a:hlinkClick r:id="rId3"/>
              </a:rPr>
              <a:t>425</a:t>
            </a:r>
            <a:endParaRPr lang="en-US" sz="1600" dirty="0" smtClean="0"/>
          </a:p>
          <a:p>
            <a:r>
              <a:rPr lang="en-US" sz="2400" dirty="0"/>
              <a:t>Aram SANTOGIDIS:  Optimizing the transport layer of </a:t>
            </a:r>
            <a:r>
              <a:rPr lang="en-US" sz="2400" dirty="0" smtClean="0"/>
              <a:t>the </a:t>
            </a:r>
            <a:r>
              <a:rPr lang="en-US" sz="2400" dirty="0"/>
              <a:t>ALFA framework for the Intel Xeon Phi co-processor</a:t>
            </a:r>
          </a:p>
          <a:p>
            <a:pPr marL="0" indent="0" algn="ctr">
              <a:buNone/>
            </a:pPr>
            <a:r>
              <a:rPr lang="en-US" sz="1600" dirty="0">
                <a:hlinkClick r:id="rId4"/>
              </a:rPr>
              <a:t>https://indico.cern.ch/event/304944/session/9/contribution/27</a:t>
            </a:r>
            <a:endParaRPr lang="en-US" sz="1600" dirty="0"/>
          </a:p>
          <a:p>
            <a:pPr marL="0" lvl="0" indent="0" algn="ctr">
              <a:buNone/>
            </a:pPr>
            <a:endParaRPr lang="en-US" sz="1600" dirty="0" smtClean="0"/>
          </a:p>
          <a:p>
            <a:pPr marL="0" lvl="0" indent="0" algn="ctr">
              <a:buNone/>
            </a:pPr>
            <a:endParaRPr lang="en-US" sz="1600" dirty="0"/>
          </a:p>
          <a:p>
            <a:pPr lvl="0"/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0092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03670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Elements of </a:t>
            </a:r>
            <a:br>
              <a:rPr lang="en-US" dirty="0" smtClean="0"/>
            </a:br>
            <a:r>
              <a:rPr lang="en-US" dirty="0" smtClean="0"/>
              <a:t>the topology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0011" y="1527526"/>
            <a:ext cx="646897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#### Task</a:t>
            </a:r>
          </a:p>
          <a:p>
            <a:r>
              <a:rPr lang="en-US" sz="2000" dirty="0" smtClean="0"/>
              <a:t>* A task is a single entity of the system.</a:t>
            </a:r>
          </a:p>
          <a:p>
            <a:r>
              <a:rPr lang="en-US" sz="2000" dirty="0" smtClean="0"/>
              <a:t>* A task can be an executable or a script.</a:t>
            </a:r>
          </a:p>
          <a:p>
            <a:r>
              <a:rPr lang="en-US" sz="2000" dirty="0" smtClean="0"/>
              <a:t>* A task is defined by a user with a set of props and rules.</a:t>
            </a:r>
          </a:p>
          <a:p>
            <a:r>
              <a:rPr lang="en-US" sz="2000" dirty="0" smtClean="0"/>
              <a:t>* Each task will have a dedicated DDS watchdog process.</a:t>
            </a:r>
          </a:p>
          <a:p>
            <a:endParaRPr lang="en-US" dirty="0" smtClean="0"/>
          </a:p>
          <a:p>
            <a:r>
              <a:rPr lang="en-US" sz="2400" b="1" dirty="0" smtClean="0">
                <a:solidFill>
                  <a:srgbClr val="FFFF00"/>
                </a:solidFill>
              </a:rPr>
              <a:t>#### Collection</a:t>
            </a:r>
          </a:p>
          <a:p>
            <a:r>
              <a:rPr lang="en-US" sz="2000" dirty="0" smtClean="0"/>
              <a:t>* A set of tasks that have to be executed on the same physical computing node.</a:t>
            </a:r>
          </a:p>
          <a:p>
            <a:endParaRPr lang="en-US" dirty="0" smtClean="0"/>
          </a:p>
          <a:p>
            <a:r>
              <a:rPr lang="en-US" sz="2400" b="1" dirty="0" smtClean="0">
                <a:solidFill>
                  <a:srgbClr val="FFFF00"/>
                </a:solidFill>
              </a:rPr>
              <a:t>#### Group</a:t>
            </a:r>
          </a:p>
          <a:p>
            <a:r>
              <a:rPr lang="en-US" sz="2000" dirty="0" smtClean="0"/>
              <a:t>* A container for tasks and collections.</a:t>
            </a:r>
          </a:p>
          <a:p>
            <a:r>
              <a:rPr lang="en-US" sz="2000" dirty="0" smtClean="0"/>
              <a:t>* Only main group can contain other groups.</a:t>
            </a:r>
          </a:p>
          <a:p>
            <a:r>
              <a:rPr lang="en-US" sz="2000" dirty="0" smtClean="0"/>
              <a:t>* Only group define multiplication factor for all its daughter elements.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4845195" y="96197"/>
            <a:ext cx="4064367" cy="2447499"/>
            <a:chOff x="590017" y="87624"/>
            <a:chExt cx="4489984" cy="3047840"/>
          </a:xfrm>
        </p:grpSpPr>
        <p:sp>
          <p:nvSpPr>
            <p:cNvPr id="7" name="Alternate Process 6"/>
            <p:cNvSpPr/>
            <p:nvPr/>
          </p:nvSpPr>
          <p:spPr>
            <a:xfrm>
              <a:off x="590017" y="630046"/>
              <a:ext cx="4489984" cy="2505418"/>
            </a:xfrm>
            <a:prstGeom prst="flowChartAlternateProcess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8" name="Alternate Process 7"/>
            <p:cNvSpPr/>
            <p:nvPr/>
          </p:nvSpPr>
          <p:spPr>
            <a:xfrm>
              <a:off x="3156189" y="688084"/>
              <a:ext cx="1664825" cy="2317568"/>
            </a:xfrm>
            <a:prstGeom prst="flowChartAlternateProcess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 b="1" dirty="0" smtClean="0">
                  <a:solidFill>
                    <a:srgbClr val="1F497D"/>
                  </a:solidFill>
                </a:rPr>
                <a:t>GROUP_1</a:t>
              </a:r>
            </a:p>
            <a:p>
              <a:pPr algn="ctr"/>
              <a:r>
                <a:rPr lang="en-US" sz="900" b="1" dirty="0" smtClean="0">
                  <a:solidFill>
                    <a:srgbClr val="1F497D"/>
                  </a:solidFill>
                </a:rPr>
                <a:t>N=10</a:t>
              </a:r>
              <a:endParaRPr lang="en-US" sz="900" b="1" dirty="0">
                <a:solidFill>
                  <a:srgbClr val="1F497D"/>
                </a:solidFill>
              </a:endParaRPr>
            </a:p>
          </p:txBody>
        </p:sp>
        <p:sp>
          <p:nvSpPr>
            <p:cNvPr id="9" name="Alternate Process 8"/>
            <p:cNvSpPr/>
            <p:nvPr/>
          </p:nvSpPr>
          <p:spPr>
            <a:xfrm>
              <a:off x="1574157" y="936103"/>
              <a:ext cx="1521594" cy="1599020"/>
            </a:xfrm>
            <a:prstGeom prst="flowChartAlternate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 dirty="0" smtClean="0"/>
                <a:t>COLLECTION_1</a:t>
              </a:r>
              <a:endParaRPr lang="en-US" sz="9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119176" y="87624"/>
              <a:ext cx="1350919" cy="462670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MAIN</a:t>
              </a:r>
              <a:endParaRPr lang="en-US" sz="900" dirty="0"/>
            </a:p>
          </p:txBody>
        </p:sp>
        <p:sp>
          <p:nvSpPr>
            <p:cNvPr id="11" name="Alternate Process 10"/>
            <p:cNvSpPr/>
            <p:nvPr/>
          </p:nvSpPr>
          <p:spPr>
            <a:xfrm>
              <a:off x="1694383" y="1846868"/>
              <a:ext cx="603990" cy="542873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TASK_3</a:t>
              </a:r>
              <a:endParaRPr lang="en-US" sz="900" dirty="0"/>
            </a:p>
          </p:txBody>
        </p:sp>
        <p:sp>
          <p:nvSpPr>
            <p:cNvPr id="12" name="Alternate Process 11"/>
            <p:cNvSpPr/>
            <p:nvPr/>
          </p:nvSpPr>
          <p:spPr>
            <a:xfrm>
              <a:off x="830117" y="936103"/>
              <a:ext cx="599785" cy="531320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TASK_1</a:t>
              </a:r>
              <a:endParaRPr lang="en-US" sz="900" dirty="0"/>
            </a:p>
          </p:txBody>
        </p:sp>
        <p:sp>
          <p:nvSpPr>
            <p:cNvPr id="13" name="Alternate Process 12"/>
            <p:cNvSpPr/>
            <p:nvPr/>
          </p:nvSpPr>
          <p:spPr>
            <a:xfrm>
              <a:off x="2399164" y="1846868"/>
              <a:ext cx="603990" cy="542873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TASK_4</a:t>
              </a:r>
              <a:endParaRPr lang="en-US" sz="900" dirty="0"/>
            </a:p>
          </p:txBody>
        </p:sp>
        <p:sp>
          <p:nvSpPr>
            <p:cNvPr id="14" name="Alternate Process 13"/>
            <p:cNvSpPr/>
            <p:nvPr/>
          </p:nvSpPr>
          <p:spPr>
            <a:xfrm>
              <a:off x="3349079" y="1206217"/>
              <a:ext cx="603990" cy="546501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TASK_5</a:t>
              </a:r>
              <a:endParaRPr lang="en-US" sz="900" dirty="0"/>
            </a:p>
          </p:txBody>
        </p:sp>
        <p:sp>
          <p:nvSpPr>
            <p:cNvPr id="15" name="Alternate Process 14"/>
            <p:cNvSpPr/>
            <p:nvPr/>
          </p:nvSpPr>
          <p:spPr>
            <a:xfrm>
              <a:off x="4048117" y="1194172"/>
              <a:ext cx="603990" cy="546501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TASK_6</a:t>
              </a:r>
              <a:endParaRPr lang="en-US" sz="900" dirty="0"/>
            </a:p>
          </p:txBody>
        </p:sp>
        <p:sp>
          <p:nvSpPr>
            <p:cNvPr id="16" name="Alternate Process 15"/>
            <p:cNvSpPr/>
            <p:nvPr/>
          </p:nvSpPr>
          <p:spPr>
            <a:xfrm>
              <a:off x="3252385" y="1898128"/>
              <a:ext cx="1401368" cy="988171"/>
            </a:xfrm>
            <a:prstGeom prst="flowChartAlternateProces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sz="900" dirty="0" smtClean="0"/>
                <a:t>COLLECTION_2</a:t>
              </a:r>
              <a:endParaRPr lang="en-US" sz="900" dirty="0"/>
            </a:p>
          </p:txBody>
        </p:sp>
        <p:sp>
          <p:nvSpPr>
            <p:cNvPr id="17" name="Alternate Process 16"/>
            <p:cNvSpPr/>
            <p:nvPr/>
          </p:nvSpPr>
          <p:spPr>
            <a:xfrm>
              <a:off x="3349079" y="2141351"/>
              <a:ext cx="603990" cy="546501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TASK_2</a:t>
              </a:r>
              <a:endParaRPr lang="en-US" sz="900" dirty="0"/>
            </a:p>
          </p:txBody>
        </p:sp>
        <p:sp>
          <p:nvSpPr>
            <p:cNvPr id="18" name="Alternate Process 17"/>
            <p:cNvSpPr/>
            <p:nvPr/>
          </p:nvSpPr>
          <p:spPr>
            <a:xfrm>
              <a:off x="4046454" y="2141351"/>
              <a:ext cx="603990" cy="546501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TASK_7</a:t>
              </a:r>
              <a:endParaRPr lang="en-US" sz="900" dirty="0"/>
            </a:p>
          </p:txBody>
        </p:sp>
        <p:sp>
          <p:nvSpPr>
            <p:cNvPr id="19" name="Alternate Process 18"/>
            <p:cNvSpPr/>
            <p:nvPr/>
          </p:nvSpPr>
          <p:spPr>
            <a:xfrm>
              <a:off x="1694383" y="1206217"/>
              <a:ext cx="603990" cy="546501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TASK_1</a:t>
              </a:r>
              <a:endParaRPr lang="en-US" sz="900" dirty="0"/>
            </a:p>
          </p:txBody>
        </p:sp>
        <p:sp>
          <p:nvSpPr>
            <p:cNvPr id="20" name="Alternate Process 19"/>
            <p:cNvSpPr/>
            <p:nvPr/>
          </p:nvSpPr>
          <p:spPr>
            <a:xfrm>
              <a:off x="2399164" y="1206217"/>
              <a:ext cx="603990" cy="546501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TASK_2</a:t>
              </a:r>
              <a:endParaRPr lang="en-US" sz="900" dirty="0"/>
            </a:p>
          </p:txBody>
        </p:sp>
        <p:sp>
          <p:nvSpPr>
            <p:cNvPr id="21" name="Alternate Process 20"/>
            <p:cNvSpPr/>
            <p:nvPr/>
          </p:nvSpPr>
          <p:spPr>
            <a:xfrm>
              <a:off x="830117" y="1677229"/>
              <a:ext cx="599785" cy="531320"/>
            </a:xfrm>
            <a:prstGeom prst="flowChartAlternateProcess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TASK_5</a:t>
              </a:r>
              <a:endParaRPr lang="en-US" sz="9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84880639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28" y="1417638"/>
            <a:ext cx="8399272" cy="4708525"/>
          </a:xfrm>
        </p:spPr>
        <p:txBody>
          <a:bodyPr>
            <a:normAutofit/>
          </a:bodyPr>
          <a:lstStyle/>
          <a:p>
            <a:r>
              <a:rPr lang="en-US" dirty="0" smtClean="0"/>
              <a:t>A tools set library that contains:</a:t>
            </a:r>
          </a:p>
          <a:p>
            <a:pPr lvl="1"/>
            <a:r>
              <a:rPr lang="en-US" dirty="0" smtClean="0"/>
              <a:t>Transport layer (</a:t>
            </a:r>
            <a:r>
              <a:rPr lang="en-US" dirty="0" err="1" smtClean="0"/>
              <a:t>FairMQ</a:t>
            </a:r>
            <a:r>
              <a:rPr lang="en-US" dirty="0" smtClean="0"/>
              <a:t>, based on: </a:t>
            </a:r>
            <a:r>
              <a:rPr lang="en-US" dirty="0" err="1" smtClean="0"/>
              <a:t>ZeroMQ</a:t>
            </a:r>
            <a:r>
              <a:rPr lang="en-US" dirty="0" smtClean="0"/>
              <a:t>, </a:t>
            </a:r>
            <a:r>
              <a:rPr lang="en-US" dirty="0" err="1"/>
              <a:t>n</a:t>
            </a:r>
            <a:r>
              <a:rPr lang="en-US" dirty="0" err="1" smtClean="0"/>
              <a:t>anomsg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Configuration tools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anagement </a:t>
            </a:r>
            <a:r>
              <a:rPr lang="en-US" dirty="0"/>
              <a:t>and monitoring </a:t>
            </a:r>
            <a:r>
              <a:rPr lang="en-US" dirty="0" smtClean="0"/>
              <a:t>tools</a:t>
            </a:r>
          </a:p>
          <a:p>
            <a:r>
              <a:rPr lang="en-US" dirty="0"/>
              <a:t>A data-flow based model (Message Queues based multi-processing ). </a:t>
            </a:r>
            <a:endParaRPr lang="en-US" dirty="0" smtClean="0"/>
          </a:p>
          <a:p>
            <a:r>
              <a:rPr lang="en-US" dirty="0" smtClean="0"/>
              <a:t>Provide </a:t>
            </a:r>
            <a:r>
              <a:rPr lang="en-US" dirty="0"/>
              <a:t>unified access to configuration parameters and databases. </a:t>
            </a:r>
            <a:endParaRPr lang="en-US" dirty="0" smtClean="0"/>
          </a:p>
        </p:txBody>
      </p:sp>
      <p:pic>
        <p:nvPicPr>
          <p:cNvPr id="6" name="Picture 5" descr="garfield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61" b="89966" l="946" r="97838">
                        <a14:foregroundMark x1="71757" y1="72959" x2="71757" y2="72959"/>
                        <a14:foregroundMark x1="61216" y1="76020" x2="61216" y2="76020"/>
                        <a14:foregroundMark x1="37568" y1="75000" x2="37568" y2="75000"/>
                        <a14:foregroundMark x1="32568" y1="75000" x2="32568" y2="75000"/>
                        <a14:foregroundMark x1="39459" y1="81293" x2="39459" y2="812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111" y="21136"/>
            <a:ext cx="1757503" cy="139650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2867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Abgerundetes Rechteck 7"/>
          <p:cNvSpPr/>
          <p:nvPr/>
        </p:nvSpPr>
        <p:spPr>
          <a:xfrm>
            <a:off x="762000" y="2100848"/>
            <a:ext cx="4077339" cy="2038764"/>
          </a:xfrm>
          <a:prstGeom prst="roundRect">
            <a:avLst>
              <a:gd name="adj" fmla="val 7459"/>
            </a:avLst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                               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2" name="Abgerundetes Rechteck 7"/>
          <p:cNvSpPr/>
          <p:nvPr/>
        </p:nvSpPr>
        <p:spPr>
          <a:xfrm>
            <a:off x="1471285" y="2100848"/>
            <a:ext cx="6895330" cy="2038764"/>
          </a:xfrm>
          <a:prstGeom prst="roundRect">
            <a:avLst>
              <a:gd name="adj" fmla="val 9084"/>
            </a:avLst>
          </a:prstGeom>
          <a:noFill/>
          <a:ln w="19050" cap="flat" cmpd="sng" algn="ctr">
            <a:solidFill>
              <a:schemeClr val="tx2"/>
            </a:solidFill>
            <a:prstDash val="soli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                                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56" name="Title 55"/>
          <p:cNvSpPr>
            <a:spLocks noGrp="1"/>
          </p:cNvSpPr>
          <p:nvPr>
            <p:ph type="title"/>
          </p:nvPr>
        </p:nvSpPr>
        <p:spPr>
          <a:xfrm>
            <a:off x="253816" y="428411"/>
            <a:ext cx="8366614" cy="6531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ALFA and </a:t>
            </a:r>
            <a:r>
              <a:rPr lang="en-US" dirty="0" err="1" smtClean="0"/>
              <a:t>FairRoot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13" name="Abgerundetes Rechteck 6"/>
          <p:cNvSpPr/>
          <p:nvPr/>
        </p:nvSpPr>
        <p:spPr>
          <a:xfrm>
            <a:off x="1118241" y="4305262"/>
            <a:ext cx="6794293" cy="2060185"/>
          </a:xfrm>
          <a:prstGeom prst="roundRect">
            <a:avLst/>
          </a:prstGeom>
          <a:solidFill>
            <a:srgbClr val="D8B25C"/>
          </a:solidFill>
          <a:ln w="10000" cap="flat" cmpd="sng" algn="ctr">
            <a:solidFill>
              <a:srgbClr val="D8B25C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7" name="Abgerundetes Rechteck 25"/>
          <p:cNvSpPr/>
          <p:nvPr/>
        </p:nvSpPr>
        <p:spPr>
          <a:xfrm>
            <a:off x="363516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6" name="Abgerundetes Rechteck 27"/>
          <p:cNvSpPr/>
          <p:nvPr/>
        </p:nvSpPr>
        <p:spPr>
          <a:xfrm>
            <a:off x="577481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Geant3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7" name="Abgerundetes Rechteck 28"/>
          <p:cNvSpPr/>
          <p:nvPr/>
        </p:nvSpPr>
        <p:spPr>
          <a:xfrm>
            <a:off x="491895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Geant4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8" name="Abgerundetes Rechteck 30"/>
          <p:cNvSpPr/>
          <p:nvPr/>
        </p:nvSpPr>
        <p:spPr>
          <a:xfrm>
            <a:off x="534688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Genat4_VMC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19" name="Abgerundetes Rechteck 33"/>
          <p:cNvSpPr/>
          <p:nvPr/>
        </p:nvSpPr>
        <p:spPr>
          <a:xfrm>
            <a:off x="3154694" y="4305262"/>
            <a:ext cx="2814975" cy="480096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Libraries and Tools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0" name="Rechteck 37"/>
          <p:cNvSpPr/>
          <p:nvPr/>
        </p:nvSpPr>
        <p:spPr>
          <a:xfrm>
            <a:off x="6630668" y="5277695"/>
            <a:ext cx="626573" cy="320374"/>
          </a:xfrm>
          <a:prstGeom prst="rect">
            <a:avLst/>
          </a:prstGeom>
          <a:solidFill>
            <a:srgbClr val="D8B25C"/>
          </a:solidFill>
          <a:ln w="100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…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21" name="Abgerundetes Rechteck 29"/>
          <p:cNvSpPr/>
          <p:nvPr/>
        </p:nvSpPr>
        <p:spPr>
          <a:xfrm>
            <a:off x="620274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VGM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4" name="Abgerundetes Rechteck 11"/>
          <p:cNvSpPr/>
          <p:nvPr/>
        </p:nvSpPr>
        <p:spPr>
          <a:xfrm>
            <a:off x="7829475" y="2575742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Runtime DB</a:t>
            </a:r>
          </a:p>
        </p:txBody>
      </p:sp>
      <p:sp>
        <p:nvSpPr>
          <p:cNvPr id="36" name="Abgerundetes Rechteck 15"/>
          <p:cNvSpPr/>
          <p:nvPr/>
        </p:nvSpPr>
        <p:spPr>
          <a:xfrm>
            <a:off x="5598743" y="2575741"/>
            <a:ext cx="582854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Module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Detector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38" name="Abgerundetes Rechteck 19"/>
          <p:cNvSpPr/>
          <p:nvPr/>
        </p:nvSpPr>
        <p:spPr>
          <a:xfrm>
            <a:off x="6358146" y="2575742"/>
            <a:ext cx="562546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Magnetic Field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0" name="Abgerundetes Rechteck 13"/>
          <p:cNvSpPr/>
          <p:nvPr/>
        </p:nvSpPr>
        <p:spPr>
          <a:xfrm>
            <a:off x="7097241" y="2575742"/>
            <a:ext cx="55568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Event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Generator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55" name="Abgerundetes Rechteck 15"/>
          <p:cNvSpPr/>
          <p:nvPr/>
        </p:nvSpPr>
        <p:spPr>
          <a:xfrm>
            <a:off x="4839339" y="2575742"/>
            <a:ext cx="58285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MC Application</a:t>
            </a:r>
          </a:p>
        </p:txBody>
      </p:sp>
      <p:sp>
        <p:nvSpPr>
          <p:cNvPr id="59" name="Abgerundetes Rechteck 11"/>
          <p:cNvSpPr/>
          <p:nvPr/>
        </p:nvSpPr>
        <p:spPr>
          <a:xfrm>
            <a:off x="4063090" y="2564696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Fair MQ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1" name="Abgerundetes Rechteck 11"/>
          <p:cNvSpPr/>
          <p:nvPr/>
        </p:nvSpPr>
        <p:spPr>
          <a:xfrm>
            <a:off x="2677195" y="2564696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Building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configuraion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4" name="Abgerundetes Rechteck 11"/>
          <p:cNvSpPr/>
          <p:nvPr/>
        </p:nvSpPr>
        <p:spPr>
          <a:xfrm>
            <a:off x="3366622" y="2564696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Testing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7" name="Abgerundetes Rechteck 28"/>
          <p:cNvSpPr/>
          <p:nvPr/>
        </p:nvSpPr>
        <p:spPr>
          <a:xfrm>
            <a:off x="4491020" y="4853737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CMake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8" name="Abgerundetes Rechteck 28"/>
          <p:cNvSpPr/>
          <p:nvPr/>
        </p:nvSpPr>
        <p:spPr>
          <a:xfrm>
            <a:off x="4063090" y="4862834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ZeroMQ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39" name="Abgerundetes Rechteck 11"/>
          <p:cNvSpPr/>
          <p:nvPr/>
        </p:nvSpPr>
        <p:spPr>
          <a:xfrm>
            <a:off x="1992407" y="2564696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DDS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5" name="Abgerundetes Rechteck 25"/>
          <p:cNvSpPr/>
          <p:nvPr/>
        </p:nvSpPr>
        <p:spPr>
          <a:xfrm>
            <a:off x="3207230" y="4888670"/>
            <a:ext cx="374033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BOOST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6" name="Abgerundetes Rechteck 25"/>
          <p:cNvSpPr/>
          <p:nvPr/>
        </p:nvSpPr>
        <p:spPr>
          <a:xfrm>
            <a:off x="2601658" y="4862834"/>
            <a:ext cx="551675" cy="1418798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Protocol Buffers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2" name="Abgerundetes Rechteck 33"/>
          <p:cNvSpPr/>
          <p:nvPr/>
        </p:nvSpPr>
        <p:spPr>
          <a:xfrm>
            <a:off x="6036266" y="2183685"/>
            <a:ext cx="1109900" cy="381011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FairRoot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3" name="Abgerundetes Rechteck 33"/>
          <p:cNvSpPr/>
          <p:nvPr/>
        </p:nvSpPr>
        <p:spPr>
          <a:xfrm>
            <a:off x="1543830" y="2100848"/>
            <a:ext cx="1109900" cy="381011"/>
          </a:xfrm>
          <a:prstGeom prst="roundRect">
            <a:avLst/>
          </a:prstGeom>
          <a:solidFill>
            <a:srgbClr val="94B6D2"/>
          </a:solidFill>
          <a:ln w="10000" cap="flat" cmpd="sng" algn="ctr">
            <a:solidFill>
              <a:srgbClr val="94B6D2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ALFA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6" name="Abgerundetes Rechteck 48"/>
          <p:cNvSpPr/>
          <p:nvPr/>
        </p:nvSpPr>
        <p:spPr>
          <a:xfrm>
            <a:off x="2463942" y="1092708"/>
            <a:ext cx="1238368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CbmRoot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9" name="Abgerundetes Rechteck 49"/>
          <p:cNvSpPr/>
          <p:nvPr/>
        </p:nvSpPr>
        <p:spPr>
          <a:xfrm>
            <a:off x="2448324" y="1578512"/>
            <a:ext cx="1253986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PandaRoot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0" name="Abgerundetes Rechteck 50"/>
          <p:cNvSpPr/>
          <p:nvPr/>
        </p:nvSpPr>
        <p:spPr>
          <a:xfrm>
            <a:off x="3828667" y="1600200"/>
            <a:ext cx="1257487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AsyEosRoot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1" name="Abgerundetes Rechteck 51"/>
          <p:cNvSpPr/>
          <p:nvPr/>
        </p:nvSpPr>
        <p:spPr>
          <a:xfrm>
            <a:off x="3828667" y="1114396"/>
            <a:ext cx="1257486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R3BRoot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2" name="Abgerundetes Rechteck 54"/>
          <p:cNvSpPr/>
          <p:nvPr/>
        </p:nvSpPr>
        <p:spPr>
          <a:xfrm>
            <a:off x="5220871" y="1114396"/>
            <a:ext cx="1272789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SofiaRoot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3" name="Abgerundetes Rechteck 55"/>
          <p:cNvSpPr/>
          <p:nvPr/>
        </p:nvSpPr>
        <p:spPr>
          <a:xfrm>
            <a:off x="6705600" y="1114396"/>
            <a:ext cx="1206342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MPDRoot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4" name="Abgerundetes Rechteck 56"/>
          <p:cNvSpPr/>
          <p:nvPr/>
        </p:nvSpPr>
        <p:spPr>
          <a:xfrm>
            <a:off x="5220871" y="1611642"/>
            <a:ext cx="1272790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FopiRoot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5" name="Abgerundetes Rechteck 57"/>
          <p:cNvSpPr/>
          <p:nvPr/>
        </p:nvSpPr>
        <p:spPr>
          <a:xfrm>
            <a:off x="6705600" y="1600200"/>
            <a:ext cx="1206342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EICRoot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6" name="Abgerundetes Rechteck 57"/>
          <p:cNvSpPr/>
          <p:nvPr/>
        </p:nvSpPr>
        <p:spPr>
          <a:xfrm>
            <a:off x="762000" y="1081570"/>
            <a:ext cx="1542092" cy="411605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lvl="0" algn="ctr" defTabSz="914400"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AliRoot6 (O</a:t>
            </a:r>
            <a:r>
              <a:rPr kumimoji="0" 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2</a:t>
            </a:r>
            <a:r>
              <a:rPr lang="en-US" kern="0" dirty="0">
                <a:solidFill>
                  <a:srgbClr val="FF0000"/>
                </a:solidFill>
                <a:latin typeface="Tw Cen MT"/>
              </a:rPr>
              <a:t>)</a:t>
            </a:r>
            <a:endParaRPr kumimoji="0" lang="en-US" sz="1800" b="0" i="0" u="none" strike="noStrike" kern="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</a:endParaRPr>
          </a:p>
        </p:txBody>
      </p:sp>
      <p:sp>
        <p:nvSpPr>
          <p:cNvPr id="41" name="Abgerundetes Rechteck 11"/>
          <p:cNvSpPr/>
          <p:nvPr/>
        </p:nvSpPr>
        <p:spPr>
          <a:xfrm>
            <a:off x="882473" y="2564696"/>
            <a:ext cx="471535" cy="1398220"/>
          </a:xfrm>
          <a:prstGeom prst="round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????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7" name="Abgerundetes Rechteck 49"/>
          <p:cNvSpPr/>
          <p:nvPr/>
        </p:nvSpPr>
        <p:spPr>
          <a:xfrm>
            <a:off x="754799" y="1600200"/>
            <a:ext cx="1578062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rgbClr val="FF0000"/>
                </a:solidFill>
                <a:latin typeface="Tw Cen MT"/>
              </a:rPr>
              <a:t>Ship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763979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55"/>
          <p:cNvSpPr>
            <a:spLocks noGrp="1"/>
          </p:cNvSpPr>
          <p:nvPr>
            <p:ph type="title"/>
          </p:nvPr>
        </p:nvSpPr>
        <p:spPr>
          <a:xfrm>
            <a:off x="253816" y="101831"/>
            <a:ext cx="8366614" cy="65315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ALFA, </a:t>
            </a:r>
            <a:r>
              <a:rPr lang="en-US" dirty="0" err="1" smtClean="0"/>
              <a:t>FairRoot</a:t>
            </a:r>
            <a:r>
              <a:rPr lang="en-US" dirty="0" smtClean="0"/>
              <a:t> and co. at CHEP15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62" name="Abgerundetes Rechteck 33"/>
          <p:cNvSpPr/>
          <p:nvPr/>
        </p:nvSpPr>
        <p:spPr>
          <a:xfrm>
            <a:off x="2212091" y="3926083"/>
            <a:ext cx="2176433" cy="80185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FairRoot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3" name="Abgerundetes Rechteck 33"/>
          <p:cNvSpPr/>
          <p:nvPr/>
        </p:nvSpPr>
        <p:spPr>
          <a:xfrm>
            <a:off x="1037966" y="3926083"/>
            <a:ext cx="1998404" cy="801850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ALFA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6" name="Abgerundetes Rechteck 48"/>
          <p:cNvSpPr/>
          <p:nvPr/>
        </p:nvSpPr>
        <p:spPr>
          <a:xfrm>
            <a:off x="2775877" y="3093614"/>
            <a:ext cx="1238368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CbmRoot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69" name="Abgerundetes Rechteck 49"/>
          <p:cNvSpPr/>
          <p:nvPr/>
        </p:nvSpPr>
        <p:spPr>
          <a:xfrm>
            <a:off x="2760259" y="2596672"/>
            <a:ext cx="1253986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PandaRoot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0" name="Abgerundetes Rechteck 50"/>
          <p:cNvSpPr/>
          <p:nvPr/>
        </p:nvSpPr>
        <p:spPr>
          <a:xfrm>
            <a:off x="4140602" y="3115302"/>
            <a:ext cx="1257487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AsyEosRoot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1" name="Abgerundetes Rechteck 51"/>
          <p:cNvSpPr/>
          <p:nvPr/>
        </p:nvSpPr>
        <p:spPr>
          <a:xfrm>
            <a:off x="4140602" y="2629498"/>
            <a:ext cx="1257486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R3BRoot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2" name="Abgerundetes Rechteck 54"/>
          <p:cNvSpPr/>
          <p:nvPr/>
        </p:nvSpPr>
        <p:spPr>
          <a:xfrm>
            <a:off x="5532806" y="2629498"/>
            <a:ext cx="1272789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SofiaRoot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3" name="Abgerundetes Rechteck 55"/>
          <p:cNvSpPr/>
          <p:nvPr/>
        </p:nvSpPr>
        <p:spPr>
          <a:xfrm>
            <a:off x="7017535" y="2629498"/>
            <a:ext cx="1206342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MPDRoot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4" name="Abgerundetes Rechteck 56"/>
          <p:cNvSpPr/>
          <p:nvPr/>
        </p:nvSpPr>
        <p:spPr>
          <a:xfrm>
            <a:off x="5532806" y="3126744"/>
            <a:ext cx="1272790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FopiRoot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5" name="Abgerundetes Rechteck 57"/>
          <p:cNvSpPr/>
          <p:nvPr/>
        </p:nvSpPr>
        <p:spPr>
          <a:xfrm>
            <a:off x="7017535" y="3115302"/>
            <a:ext cx="1206342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EICRoot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76" name="Abgerundetes Rechteck 57"/>
          <p:cNvSpPr/>
          <p:nvPr/>
        </p:nvSpPr>
        <p:spPr>
          <a:xfrm>
            <a:off x="1037965" y="2596672"/>
            <a:ext cx="1578062" cy="433293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lvl="0" algn="ctr" defTabSz="914400"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AliRoot6 (O</a:t>
            </a:r>
            <a:r>
              <a:rPr kumimoji="0" 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2</a:t>
            </a:r>
            <a:r>
              <a:rPr lang="en-US" kern="0" dirty="0">
                <a:solidFill>
                  <a:srgbClr val="FF0000"/>
                </a:solidFill>
                <a:latin typeface="Tw Cen MT"/>
              </a:rPr>
              <a:t>)</a:t>
            </a:r>
            <a:endParaRPr kumimoji="0" lang="en-US" sz="1800" b="0" i="0" u="none" strike="noStrike" kern="0" cap="none" spc="0" normalizeH="0" baseline="3000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</a:endParaRPr>
          </a:p>
        </p:txBody>
      </p:sp>
      <p:sp>
        <p:nvSpPr>
          <p:cNvPr id="47" name="Abgerundetes Rechteck 49"/>
          <p:cNvSpPr/>
          <p:nvPr/>
        </p:nvSpPr>
        <p:spPr>
          <a:xfrm>
            <a:off x="1037965" y="3093614"/>
            <a:ext cx="1578062" cy="400467"/>
          </a:xfrm>
          <a:prstGeom prst="roundRect">
            <a:avLst/>
          </a:prstGeom>
          <a:solidFill>
            <a:srgbClr val="7BA79D">
              <a:tint val="50000"/>
            </a:srgbClr>
          </a:solidFill>
          <a:ln w="10000" cap="flat" cmpd="sng" algn="ctr">
            <a:solidFill>
              <a:srgbClr val="7BA79D"/>
            </a:solidFill>
            <a:prstDash val="solid"/>
          </a:ln>
          <a:effectLst>
            <a:outerShdw blurRad="38100" dist="30000" dir="5400000" rotWithShape="0">
              <a:srgbClr val="000000">
                <a:alpha val="4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solidFill>
                  <a:srgbClr val="FF0000"/>
                </a:solidFill>
                <a:latin typeface="Tw Cen MT"/>
              </a:rPr>
              <a:t>Ship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Root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  <p:sp>
        <p:nvSpPr>
          <p:cNvPr id="48" name="Rounded Rectangular Callout 47"/>
          <p:cNvSpPr/>
          <p:nvPr/>
        </p:nvSpPr>
        <p:spPr>
          <a:xfrm>
            <a:off x="5289238" y="3926083"/>
            <a:ext cx="3711637" cy="1470219"/>
          </a:xfrm>
          <a:prstGeom prst="wedgeRoundRectCallout">
            <a:avLst>
              <a:gd name="adj1" fmla="val -76258"/>
              <a:gd name="adj2" fmla="val -19013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Florian UHLIG: New developments in the </a:t>
            </a:r>
            <a:r>
              <a:rPr lang="en-US" sz="1200" dirty="0" err="1"/>
              <a:t>FairRoot</a:t>
            </a:r>
            <a:r>
              <a:rPr lang="en-US" sz="1200" dirty="0"/>
              <a:t> </a:t>
            </a:r>
            <a:r>
              <a:rPr lang="en-US" sz="1200" dirty="0" err="1"/>
              <a:t>framework</a:t>
            </a:r>
            <a:r>
              <a:rPr lang="en-US" sz="1000" dirty="0" err="1">
                <a:solidFill>
                  <a:srgbClr val="FFFF00"/>
                </a:solidFill>
                <a:hlinkClick r:id="rId2"/>
              </a:rPr>
              <a:t>https</a:t>
            </a:r>
            <a:r>
              <a:rPr lang="en-US" sz="1000" dirty="0">
                <a:solidFill>
                  <a:srgbClr val="FFFF00"/>
                </a:solidFill>
                <a:hlinkClick r:id="rId2"/>
              </a:rPr>
              <a:t>://indico.cern.ch/event/304944/session/2/contribution/258</a:t>
            </a:r>
            <a:endParaRPr lang="en-US" sz="1000" dirty="0">
              <a:solidFill>
                <a:srgbClr val="FFFF00"/>
              </a:solidFill>
            </a:endParaRPr>
          </a:p>
          <a:p>
            <a:pPr algn="ctr"/>
            <a:endParaRPr lang="en-US" sz="1000" dirty="0"/>
          </a:p>
          <a:p>
            <a:r>
              <a:rPr lang="en-US" sz="1100" dirty="0"/>
              <a:t>Tobias STOCKMANNS:  Continuous Readout Simulation with </a:t>
            </a:r>
            <a:r>
              <a:rPr lang="en-US" sz="1100" dirty="0" err="1"/>
              <a:t>FairRoot</a:t>
            </a:r>
            <a:r>
              <a:rPr lang="en-US" sz="1100" dirty="0"/>
              <a:t> on the Example of the PANDA Experiment</a:t>
            </a:r>
          </a:p>
          <a:p>
            <a:pPr algn="ctr"/>
            <a:r>
              <a:rPr lang="en-US" sz="900" dirty="0">
                <a:hlinkClick r:id="rId3"/>
              </a:rPr>
              <a:t>https://indico.cern.ch/event/304944/session/2/contribution/</a:t>
            </a:r>
            <a:r>
              <a:rPr lang="en-US" sz="900" dirty="0" smtClean="0">
                <a:hlinkClick r:id="rId3"/>
              </a:rPr>
              <a:t>319</a:t>
            </a:r>
            <a:endParaRPr lang="en-US" sz="1000" dirty="0"/>
          </a:p>
          <a:p>
            <a:pPr algn="ctr"/>
            <a:endParaRPr lang="en-US" sz="1000" dirty="0"/>
          </a:p>
        </p:txBody>
      </p:sp>
      <p:sp>
        <p:nvSpPr>
          <p:cNvPr id="49" name="Rounded Rectangular Callout 48"/>
          <p:cNvSpPr/>
          <p:nvPr/>
        </p:nvSpPr>
        <p:spPr>
          <a:xfrm>
            <a:off x="123112" y="867631"/>
            <a:ext cx="4177958" cy="1752898"/>
          </a:xfrm>
          <a:custGeom>
            <a:avLst/>
            <a:gdLst>
              <a:gd name="connsiteX0" fmla="*/ 0 w 4177958"/>
              <a:gd name="connsiteY0" fmla="*/ 226281 h 1357657"/>
              <a:gd name="connsiteX1" fmla="*/ 226281 w 4177958"/>
              <a:gd name="connsiteY1" fmla="*/ 0 h 1357657"/>
              <a:gd name="connsiteX2" fmla="*/ 696326 w 4177958"/>
              <a:gd name="connsiteY2" fmla="*/ 0 h 1357657"/>
              <a:gd name="connsiteX3" fmla="*/ 696326 w 4177958"/>
              <a:gd name="connsiteY3" fmla="*/ 0 h 1357657"/>
              <a:gd name="connsiteX4" fmla="*/ 1740816 w 4177958"/>
              <a:gd name="connsiteY4" fmla="*/ 0 h 1357657"/>
              <a:gd name="connsiteX5" fmla="*/ 3951677 w 4177958"/>
              <a:gd name="connsiteY5" fmla="*/ 0 h 1357657"/>
              <a:gd name="connsiteX6" fmla="*/ 4177958 w 4177958"/>
              <a:gd name="connsiteY6" fmla="*/ 226281 h 1357657"/>
              <a:gd name="connsiteX7" fmla="*/ 4177958 w 4177958"/>
              <a:gd name="connsiteY7" fmla="*/ 791967 h 1357657"/>
              <a:gd name="connsiteX8" fmla="*/ 4177958 w 4177958"/>
              <a:gd name="connsiteY8" fmla="*/ 791967 h 1357657"/>
              <a:gd name="connsiteX9" fmla="*/ 4177958 w 4177958"/>
              <a:gd name="connsiteY9" fmla="*/ 1131381 h 1357657"/>
              <a:gd name="connsiteX10" fmla="*/ 4177958 w 4177958"/>
              <a:gd name="connsiteY10" fmla="*/ 1131376 h 1357657"/>
              <a:gd name="connsiteX11" fmla="*/ 3951677 w 4177958"/>
              <a:gd name="connsiteY11" fmla="*/ 1357657 h 1357657"/>
              <a:gd name="connsiteX12" fmla="*/ 1740816 w 4177958"/>
              <a:gd name="connsiteY12" fmla="*/ 1357657 h 1357657"/>
              <a:gd name="connsiteX13" fmla="*/ 1673648 w 4177958"/>
              <a:gd name="connsiteY13" fmla="*/ 1752898 h 1357657"/>
              <a:gd name="connsiteX14" fmla="*/ 696326 w 4177958"/>
              <a:gd name="connsiteY14" fmla="*/ 1357657 h 1357657"/>
              <a:gd name="connsiteX15" fmla="*/ 226281 w 4177958"/>
              <a:gd name="connsiteY15" fmla="*/ 1357657 h 1357657"/>
              <a:gd name="connsiteX16" fmla="*/ 0 w 4177958"/>
              <a:gd name="connsiteY16" fmla="*/ 1131376 h 1357657"/>
              <a:gd name="connsiteX17" fmla="*/ 0 w 4177958"/>
              <a:gd name="connsiteY17" fmla="*/ 1131381 h 1357657"/>
              <a:gd name="connsiteX18" fmla="*/ 0 w 4177958"/>
              <a:gd name="connsiteY18" fmla="*/ 791967 h 1357657"/>
              <a:gd name="connsiteX19" fmla="*/ 0 w 4177958"/>
              <a:gd name="connsiteY19" fmla="*/ 791967 h 1357657"/>
              <a:gd name="connsiteX20" fmla="*/ 0 w 4177958"/>
              <a:gd name="connsiteY20" fmla="*/ 226281 h 1357657"/>
              <a:gd name="connsiteX0" fmla="*/ 0 w 4177958"/>
              <a:gd name="connsiteY0" fmla="*/ 226281 h 1752898"/>
              <a:gd name="connsiteX1" fmla="*/ 226281 w 4177958"/>
              <a:gd name="connsiteY1" fmla="*/ 0 h 1752898"/>
              <a:gd name="connsiteX2" fmla="*/ 696326 w 4177958"/>
              <a:gd name="connsiteY2" fmla="*/ 0 h 1752898"/>
              <a:gd name="connsiteX3" fmla="*/ 696326 w 4177958"/>
              <a:gd name="connsiteY3" fmla="*/ 0 h 1752898"/>
              <a:gd name="connsiteX4" fmla="*/ 1740816 w 4177958"/>
              <a:gd name="connsiteY4" fmla="*/ 0 h 1752898"/>
              <a:gd name="connsiteX5" fmla="*/ 3951677 w 4177958"/>
              <a:gd name="connsiteY5" fmla="*/ 0 h 1752898"/>
              <a:gd name="connsiteX6" fmla="*/ 4177958 w 4177958"/>
              <a:gd name="connsiteY6" fmla="*/ 226281 h 1752898"/>
              <a:gd name="connsiteX7" fmla="*/ 4177958 w 4177958"/>
              <a:gd name="connsiteY7" fmla="*/ 791967 h 1752898"/>
              <a:gd name="connsiteX8" fmla="*/ 4177958 w 4177958"/>
              <a:gd name="connsiteY8" fmla="*/ 791967 h 1752898"/>
              <a:gd name="connsiteX9" fmla="*/ 4177958 w 4177958"/>
              <a:gd name="connsiteY9" fmla="*/ 1131381 h 1752898"/>
              <a:gd name="connsiteX10" fmla="*/ 4177958 w 4177958"/>
              <a:gd name="connsiteY10" fmla="*/ 1131376 h 1752898"/>
              <a:gd name="connsiteX11" fmla="*/ 3951677 w 4177958"/>
              <a:gd name="connsiteY11" fmla="*/ 1357657 h 1752898"/>
              <a:gd name="connsiteX12" fmla="*/ 1045077 w 4177958"/>
              <a:gd name="connsiteY12" fmla="*/ 1357657 h 1752898"/>
              <a:gd name="connsiteX13" fmla="*/ 1673648 w 4177958"/>
              <a:gd name="connsiteY13" fmla="*/ 1752898 h 1752898"/>
              <a:gd name="connsiteX14" fmla="*/ 696326 w 4177958"/>
              <a:gd name="connsiteY14" fmla="*/ 1357657 h 1752898"/>
              <a:gd name="connsiteX15" fmla="*/ 226281 w 4177958"/>
              <a:gd name="connsiteY15" fmla="*/ 1357657 h 1752898"/>
              <a:gd name="connsiteX16" fmla="*/ 0 w 4177958"/>
              <a:gd name="connsiteY16" fmla="*/ 1131376 h 1752898"/>
              <a:gd name="connsiteX17" fmla="*/ 0 w 4177958"/>
              <a:gd name="connsiteY17" fmla="*/ 1131381 h 1752898"/>
              <a:gd name="connsiteX18" fmla="*/ 0 w 4177958"/>
              <a:gd name="connsiteY18" fmla="*/ 791967 h 1752898"/>
              <a:gd name="connsiteX19" fmla="*/ 0 w 4177958"/>
              <a:gd name="connsiteY19" fmla="*/ 791967 h 1752898"/>
              <a:gd name="connsiteX20" fmla="*/ 0 w 4177958"/>
              <a:gd name="connsiteY20" fmla="*/ 226281 h 1752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177958" h="1752898">
                <a:moveTo>
                  <a:pt x="0" y="226281"/>
                </a:moveTo>
                <a:cubicBezTo>
                  <a:pt x="0" y="101309"/>
                  <a:pt x="101309" y="0"/>
                  <a:pt x="226281" y="0"/>
                </a:cubicBezTo>
                <a:lnTo>
                  <a:pt x="696326" y="0"/>
                </a:lnTo>
                <a:lnTo>
                  <a:pt x="696326" y="0"/>
                </a:lnTo>
                <a:lnTo>
                  <a:pt x="1740816" y="0"/>
                </a:lnTo>
                <a:lnTo>
                  <a:pt x="3951677" y="0"/>
                </a:lnTo>
                <a:cubicBezTo>
                  <a:pt x="4076649" y="0"/>
                  <a:pt x="4177958" y="101309"/>
                  <a:pt x="4177958" y="226281"/>
                </a:cubicBezTo>
                <a:lnTo>
                  <a:pt x="4177958" y="791967"/>
                </a:lnTo>
                <a:lnTo>
                  <a:pt x="4177958" y="791967"/>
                </a:lnTo>
                <a:lnTo>
                  <a:pt x="4177958" y="1131381"/>
                </a:lnTo>
                <a:lnTo>
                  <a:pt x="4177958" y="1131376"/>
                </a:lnTo>
                <a:cubicBezTo>
                  <a:pt x="4177958" y="1256348"/>
                  <a:pt x="4076649" y="1357657"/>
                  <a:pt x="3951677" y="1357657"/>
                </a:cubicBezTo>
                <a:lnTo>
                  <a:pt x="1045077" y="1357657"/>
                </a:lnTo>
                <a:lnTo>
                  <a:pt x="1673648" y="1752898"/>
                </a:lnTo>
                <a:lnTo>
                  <a:pt x="696326" y="1357657"/>
                </a:lnTo>
                <a:lnTo>
                  <a:pt x="226281" y="1357657"/>
                </a:lnTo>
                <a:cubicBezTo>
                  <a:pt x="101309" y="1357657"/>
                  <a:pt x="0" y="1256348"/>
                  <a:pt x="0" y="1131376"/>
                </a:cubicBezTo>
                <a:lnTo>
                  <a:pt x="0" y="1131381"/>
                </a:lnTo>
                <a:lnTo>
                  <a:pt x="0" y="791967"/>
                </a:lnTo>
                <a:lnTo>
                  <a:pt x="0" y="791967"/>
                </a:lnTo>
                <a:lnTo>
                  <a:pt x="0" y="226281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Alexey RYBALCHENKO: Efficient time frame building for online data reconstruction in ALICE experiment</a:t>
            </a:r>
          </a:p>
          <a:p>
            <a:pPr algn="ctr"/>
            <a:r>
              <a:rPr lang="en-US" sz="1000" dirty="0">
                <a:hlinkClick r:id="rId4"/>
              </a:rPr>
              <a:t>https://indico.cern.ch/event/304944/session/1/contribution/353</a:t>
            </a:r>
            <a:endParaRPr lang="en-US" sz="1000" dirty="0"/>
          </a:p>
          <a:p>
            <a:r>
              <a:rPr lang="en-US" sz="1200" dirty="0"/>
              <a:t>Matthias RICHTER:  A design study for the upgraded ALICE O2 computing facility</a:t>
            </a:r>
            <a:endParaRPr lang="en-US" sz="1200" dirty="0">
              <a:hlinkClick r:id="rId5"/>
            </a:endParaRPr>
          </a:p>
          <a:p>
            <a:pPr algn="ctr"/>
            <a:r>
              <a:rPr lang="en-US" sz="1000" dirty="0">
                <a:hlinkClick r:id="rId5"/>
              </a:rPr>
              <a:t>https://indico.cern.ch/event/304944/session/1/contribution/439</a:t>
            </a:r>
            <a:endParaRPr lang="en-US" sz="1000" dirty="0"/>
          </a:p>
          <a:p>
            <a:pPr algn="ctr"/>
            <a:endParaRPr lang="en-US" sz="1200" dirty="0"/>
          </a:p>
        </p:txBody>
      </p:sp>
      <p:sp>
        <p:nvSpPr>
          <p:cNvPr id="7" name="Rounded Rectangular Callout 6"/>
          <p:cNvSpPr/>
          <p:nvPr/>
        </p:nvSpPr>
        <p:spPr>
          <a:xfrm>
            <a:off x="869168" y="4572000"/>
            <a:ext cx="3813417" cy="1402522"/>
          </a:xfrm>
          <a:custGeom>
            <a:avLst/>
            <a:gdLst>
              <a:gd name="connsiteX0" fmla="*/ 0 w 3813417"/>
              <a:gd name="connsiteY0" fmla="*/ 110437 h 662609"/>
              <a:gd name="connsiteX1" fmla="*/ 110437 w 3813417"/>
              <a:gd name="connsiteY1" fmla="*/ 0 h 662609"/>
              <a:gd name="connsiteX2" fmla="*/ 635570 w 3813417"/>
              <a:gd name="connsiteY2" fmla="*/ 0 h 662609"/>
              <a:gd name="connsiteX3" fmla="*/ 604274 w 3813417"/>
              <a:gd name="connsiteY3" fmla="*/ -447798 h 662609"/>
              <a:gd name="connsiteX4" fmla="*/ 1588924 w 3813417"/>
              <a:gd name="connsiteY4" fmla="*/ 0 h 662609"/>
              <a:gd name="connsiteX5" fmla="*/ 3702980 w 3813417"/>
              <a:gd name="connsiteY5" fmla="*/ 0 h 662609"/>
              <a:gd name="connsiteX6" fmla="*/ 3813417 w 3813417"/>
              <a:gd name="connsiteY6" fmla="*/ 110437 h 662609"/>
              <a:gd name="connsiteX7" fmla="*/ 3813417 w 3813417"/>
              <a:gd name="connsiteY7" fmla="*/ 110435 h 662609"/>
              <a:gd name="connsiteX8" fmla="*/ 3813417 w 3813417"/>
              <a:gd name="connsiteY8" fmla="*/ 110435 h 662609"/>
              <a:gd name="connsiteX9" fmla="*/ 3813417 w 3813417"/>
              <a:gd name="connsiteY9" fmla="*/ 276087 h 662609"/>
              <a:gd name="connsiteX10" fmla="*/ 3813417 w 3813417"/>
              <a:gd name="connsiteY10" fmla="*/ 552172 h 662609"/>
              <a:gd name="connsiteX11" fmla="*/ 3702980 w 3813417"/>
              <a:gd name="connsiteY11" fmla="*/ 662609 h 662609"/>
              <a:gd name="connsiteX12" fmla="*/ 1588924 w 3813417"/>
              <a:gd name="connsiteY12" fmla="*/ 662609 h 662609"/>
              <a:gd name="connsiteX13" fmla="*/ 635570 w 3813417"/>
              <a:gd name="connsiteY13" fmla="*/ 662609 h 662609"/>
              <a:gd name="connsiteX14" fmla="*/ 635570 w 3813417"/>
              <a:gd name="connsiteY14" fmla="*/ 662609 h 662609"/>
              <a:gd name="connsiteX15" fmla="*/ 110437 w 3813417"/>
              <a:gd name="connsiteY15" fmla="*/ 662609 h 662609"/>
              <a:gd name="connsiteX16" fmla="*/ 0 w 3813417"/>
              <a:gd name="connsiteY16" fmla="*/ 552172 h 662609"/>
              <a:gd name="connsiteX17" fmla="*/ 0 w 3813417"/>
              <a:gd name="connsiteY17" fmla="*/ 276087 h 662609"/>
              <a:gd name="connsiteX18" fmla="*/ 0 w 3813417"/>
              <a:gd name="connsiteY18" fmla="*/ 110435 h 662609"/>
              <a:gd name="connsiteX19" fmla="*/ 0 w 3813417"/>
              <a:gd name="connsiteY19" fmla="*/ 110435 h 662609"/>
              <a:gd name="connsiteX20" fmla="*/ 0 w 3813417"/>
              <a:gd name="connsiteY20" fmla="*/ 110437 h 662609"/>
              <a:gd name="connsiteX0" fmla="*/ 0 w 3813417"/>
              <a:gd name="connsiteY0" fmla="*/ 558235 h 1110407"/>
              <a:gd name="connsiteX1" fmla="*/ 110437 w 3813417"/>
              <a:gd name="connsiteY1" fmla="*/ 447798 h 1110407"/>
              <a:gd name="connsiteX2" fmla="*/ 635570 w 3813417"/>
              <a:gd name="connsiteY2" fmla="*/ 447798 h 1110407"/>
              <a:gd name="connsiteX3" fmla="*/ 604274 w 3813417"/>
              <a:gd name="connsiteY3" fmla="*/ 0 h 1110407"/>
              <a:gd name="connsiteX4" fmla="*/ 815880 w 3813417"/>
              <a:gd name="connsiteY4" fmla="*/ 447798 h 1110407"/>
              <a:gd name="connsiteX5" fmla="*/ 3702980 w 3813417"/>
              <a:gd name="connsiteY5" fmla="*/ 447798 h 1110407"/>
              <a:gd name="connsiteX6" fmla="*/ 3813417 w 3813417"/>
              <a:gd name="connsiteY6" fmla="*/ 558235 h 1110407"/>
              <a:gd name="connsiteX7" fmla="*/ 3813417 w 3813417"/>
              <a:gd name="connsiteY7" fmla="*/ 558233 h 1110407"/>
              <a:gd name="connsiteX8" fmla="*/ 3813417 w 3813417"/>
              <a:gd name="connsiteY8" fmla="*/ 558233 h 1110407"/>
              <a:gd name="connsiteX9" fmla="*/ 3813417 w 3813417"/>
              <a:gd name="connsiteY9" fmla="*/ 723885 h 1110407"/>
              <a:gd name="connsiteX10" fmla="*/ 3813417 w 3813417"/>
              <a:gd name="connsiteY10" fmla="*/ 999970 h 1110407"/>
              <a:gd name="connsiteX11" fmla="*/ 3702980 w 3813417"/>
              <a:gd name="connsiteY11" fmla="*/ 1110407 h 1110407"/>
              <a:gd name="connsiteX12" fmla="*/ 1588924 w 3813417"/>
              <a:gd name="connsiteY12" fmla="*/ 1110407 h 1110407"/>
              <a:gd name="connsiteX13" fmla="*/ 635570 w 3813417"/>
              <a:gd name="connsiteY13" fmla="*/ 1110407 h 1110407"/>
              <a:gd name="connsiteX14" fmla="*/ 635570 w 3813417"/>
              <a:gd name="connsiteY14" fmla="*/ 1110407 h 1110407"/>
              <a:gd name="connsiteX15" fmla="*/ 110437 w 3813417"/>
              <a:gd name="connsiteY15" fmla="*/ 1110407 h 1110407"/>
              <a:gd name="connsiteX16" fmla="*/ 0 w 3813417"/>
              <a:gd name="connsiteY16" fmla="*/ 999970 h 1110407"/>
              <a:gd name="connsiteX17" fmla="*/ 0 w 3813417"/>
              <a:gd name="connsiteY17" fmla="*/ 723885 h 1110407"/>
              <a:gd name="connsiteX18" fmla="*/ 0 w 3813417"/>
              <a:gd name="connsiteY18" fmla="*/ 558233 h 1110407"/>
              <a:gd name="connsiteX19" fmla="*/ 0 w 3813417"/>
              <a:gd name="connsiteY19" fmla="*/ 558233 h 1110407"/>
              <a:gd name="connsiteX20" fmla="*/ 0 w 3813417"/>
              <a:gd name="connsiteY20" fmla="*/ 558235 h 1110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13417" h="1110407">
                <a:moveTo>
                  <a:pt x="0" y="558235"/>
                </a:moveTo>
                <a:cubicBezTo>
                  <a:pt x="0" y="497242"/>
                  <a:pt x="49444" y="447798"/>
                  <a:pt x="110437" y="447798"/>
                </a:cubicBezTo>
                <a:lnTo>
                  <a:pt x="635570" y="447798"/>
                </a:lnTo>
                <a:lnTo>
                  <a:pt x="604274" y="0"/>
                </a:lnTo>
                <a:lnTo>
                  <a:pt x="815880" y="447798"/>
                </a:lnTo>
                <a:lnTo>
                  <a:pt x="3702980" y="447798"/>
                </a:lnTo>
                <a:cubicBezTo>
                  <a:pt x="3763973" y="447798"/>
                  <a:pt x="3813417" y="497242"/>
                  <a:pt x="3813417" y="558235"/>
                </a:cubicBezTo>
                <a:lnTo>
                  <a:pt x="3813417" y="558233"/>
                </a:lnTo>
                <a:lnTo>
                  <a:pt x="3813417" y="558233"/>
                </a:lnTo>
                <a:lnTo>
                  <a:pt x="3813417" y="723885"/>
                </a:lnTo>
                <a:lnTo>
                  <a:pt x="3813417" y="999970"/>
                </a:lnTo>
                <a:cubicBezTo>
                  <a:pt x="3813417" y="1060963"/>
                  <a:pt x="3763973" y="1110407"/>
                  <a:pt x="3702980" y="1110407"/>
                </a:cubicBezTo>
                <a:lnTo>
                  <a:pt x="1588924" y="1110407"/>
                </a:lnTo>
                <a:lnTo>
                  <a:pt x="635570" y="1110407"/>
                </a:lnTo>
                <a:lnTo>
                  <a:pt x="635570" y="1110407"/>
                </a:lnTo>
                <a:lnTo>
                  <a:pt x="110437" y="1110407"/>
                </a:lnTo>
                <a:cubicBezTo>
                  <a:pt x="49444" y="1110407"/>
                  <a:pt x="0" y="1060963"/>
                  <a:pt x="0" y="999970"/>
                </a:cubicBezTo>
                <a:lnTo>
                  <a:pt x="0" y="723885"/>
                </a:lnTo>
                <a:lnTo>
                  <a:pt x="0" y="558233"/>
                </a:lnTo>
                <a:lnTo>
                  <a:pt x="0" y="558233"/>
                </a:lnTo>
                <a:lnTo>
                  <a:pt x="0" y="55823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r>
              <a:rPr lang="en-US" sz="1200" dirty="0" smtClean="0"/>
              <a:t>Aram </a:t>
            </a:r>
            <a:r>
              <a:rPr lang="en-US" sz="1200" dirty="0"/>
              <a:t>SANTOGIDIS:  Optimizing the transport layer of </a:t>
            </a:r>
            <a:r>
              <a:rPr lang="en-US" sz="1200" dirty="0" smtClean="0"/>
              <a:t>the ALFA </a:t>
            </a:r>
            <a:r>
              <a:rPr lang="en-US" sz="1200" dirty="0"/>
              <a:t>framework for the Intel Xeon Phi co</a:t>
            </a:r>
            <a:r>
              <a:rPr lang="en-US" sz="1200" dirty="0" smtClean="0"/>
              <a:t>-</a:t>
            </a:r>
            <a:r>
              <a:rPr lang="en-US" sz="1200" dirty="0"/>
              <a:t>processor </a:t>
            </a:r>
          </a:p>
          <a:p>
            <a:pPr algn="ctr"/>
            <a:r>
              <a:rPr lang="en-US" sz="1000" dirty="0">
                <a:hlinkClick r:id="rId6"/>
              </a:rPr>
              <a:t>https://indico.cern.ch/event/304944/session/9/contribution/</a:t>
            </a:r>
            <a:r>
              <a:rPr lang="en-US" sz="1000" dirty="0" smtClean="0">
                <a:hlinkClick r:id="rId6"/>
              </a:rPr>
              <a:t>27</a:t>
            </a:r>
            <a:endParaRPr lang="en-US" sz="10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4388524" y="766034"/>
            <a:ext cx="4151160" cy="657138"/>
          </a:xfrm>
          <a:prstGeom prst="wedgeRoundRectCallout">
            <a:avLst>
              <a:gd name="adj1" fmla="val -63398"/>
              <a:gd name="adj2" fmla="val 227193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err="1"/>
              <a:t>Ludovico</a:t>
            </a:r>
            <a:r>
              <a:rPr lang="en-US" sz="1200" dirty="0"/>
              <a:t> BIANCHI: Online tracking with GPUs at PANDA </a:t>
            </a:r>
          </a:p>
          <a:p>
            <a:pPr algn="ctr"/>
            <a:r>
              <a:rPr lang="en-US" sz="1000" dirty="0">
                <a:hlinkClick r:id="rId7"/>
              </a:rPr>
              <a:t>https://indico.cern.ch/event/304944/session/1/contribution/363</a:t>
            </a:r>
            <a:endParaRPr lang="en-US" sz="1000" dirty="0"/>
          </a:p>
          <a:p>
            <a:pPr algn="ctr"/>
            <a:endParaRPr lang="en-US" sz="1000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5151922" y="1669002"/>
            <a:ext cx="3731225" cy="728869"/>
          </a:xfrm>
          <a:prstGeom prst="wedgeRoundRectCallout">
            <a:avLst>
              <a:gd name="adj1" fmla="val -49506"/>
              <a:gd name="adj2" fmla="val 92076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en-US" sz="1200" dirty="0" err="1"/>
              <a:t>Dmytro</a:t>
            </a:r>
            <a:r>
              <a:rPr lang="en-US" sz="1200" dirty="0"/>
              <a:t> KRESAN </a:t>
            </a:r>
            <a:r>
              <a:rPr lang="en-US" sz="1200" dirty="0">
                <a:solidFill>
                  <a:prstClr val="white"/>
                </a:solidFill>
              </a:rPr>
              <a:t>: </a:t>
            </a:r>
            <a:r>
              <a:rPr lang="en-US" sz="1200" dirty="0"/>
              <a:t>Online/Offline reconstruction of trigger-less readout in the R3B experiment at FAIR</a:t>
            </a:r>
          </a:p>
          <a:p>
            <a:pPr lvl="0" algn="ctr"/>
            <a:r>
              <a:rPr lang="en-US" sz="1000" dirty="0">
                <a:hlinkClick r:id="rId8"/>
              </a:rPr>
              <a:t>https://indico.cern.ch/event/304944/session/1/contribution/425</a:t>
            </a:r>
            <a:endParaRPr lang="en-US" sz="1000" dirty="0"/>
          </a:p>
          <a:p>
            <a:pPr algn="ctr"/>
            <a:endParaRPr lang="en-US" sz="1200" dirty="0"/>
          </a:p>
        </p:txBody>
      </p:sp>
      <p:sp>
        <p:nvSpPr>
          <p:cNvPr id="52" name="Abgerundetes Rechteck 33"/>
          <p:cNvSpPr/>
          <p:nvPr/>
        </p:nvSpPr>
        <p:spPr>
          <a:xfrm>
            <a:off x="2212091" y="3926083"/>
            <a:ext cx="2176433" cy="801850"/>
          </a:xfrm>
          <a:prstGeom prst="roundRect">
            <a:avLst/>
          </a:prstGeom>
          <a:noFill/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w Cen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58719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Strategy 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812000"/>
            <a:ext cx="8229600" cy="4525963"/>
          </a:xfrm>
        </p:spPr>
        <p:txBody>
          <a:bodyPr>
            <a:normAutofit/>
          </a:bodyPr>
          <a:lstStyle/>
          <a:p>
            <a:r>
              <a:rPr lang="en-US" sz="3600" dirty="0"/>
              <a:t>Massive data volume </a:t>
            </a:r>
            <a:r>
              <a:rPr lang="en-US" sz="3600" dirty="0" smtClean="0"/>
              <a:t>reduction</a:t>
            </a:r>
            <a:endParaRPr lang="en-US" sz="3600" dirty="0"/>
          </a:p>
          <a:p>
            <a:pPr lvl="1"/>
            <a:r>
              <a:rPr lang="en-US" dirty="0" smtClean="0"/>
              <a:t>Data </a:t>
            </a:r>
            <a:r>
              <a:rPr lang="en-US" dirty="0"/>
              <a:t>reduction by (partial) online reconstruction and </a:t>
            </a:r>
            <a:r>
              <a:rPr lang="en-US" dirty="0" smtClean="0"/>
              <a:t>compression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Much </a:t>
            </a:r>
            <a:r>
              <a:rPr lang="en-US" dirty="0"/>
              <a:t>tighter coupling between online and </a:t>
            </a:r>
            <a:r>
              <a:rPr lang="en-US" dirty="0" smtClean="0"/>
              <a:t>offline </a:t>
            </a:r>
            <a:r>
              <a:rPr lang="en-US" dirty="0"/>
              <a:t>reconstruction software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44" y="1"/>
            <a:ext cx="969534" cy="1310514"/>
          </a:xfrm>
          <a:prstGeom prst="rect">
            <a:avLst/>
          </a:prstGeom>
        </p:spPr>
      </p:pic>
      <p:pic>
        <p:nvPicPr>
          <p:cNvPr id="13" name="Picture 12" descr="decision1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940" b="97414" l="962" r="98077">
                        <a14:foregroundMark x1="43750" y1="46121" x2="43750" y2="46121"/>
                        <a14:foregroundMark x1="59135" y1="78017" x2="59135" y2="78017"/>
                        <a14:foregroundMark x1="15625" y1="15302" x2="15625" y2="15302"/>
                        <a14:foregroundMark x1="28365" y1="8836" x2="28365" y2="8836"/>
                        <a14:foregroundMark x1="26442" y1="15302" x2="26442" y2="15302"/>
                        <a14:foregroundMark x1="16346" y1="25000" x2="16346" y2="25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011" y="5057914"/>
            <a:ext cx="1357789" cy="1514457"/>
          </a:xfrm>
          <a:prstGeom prst="rect">
            <a:avLst/>
          </a:prstGeom>
        </p:spPr>
      </p:pic>
      <p:pic>
        <p:nvPicPr>
          <p:cNvPr id="8" name="Picture 7" descr="Screen Shot 2014-05-10 at 22.25.4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6" r="19870"/>
          <a:stretch/>
        </p:blipFill>
        <p:spPr>
          <a:xfrm>
            <a:off x="7329011" y="121381"/>
            <a:ext cx="1705746" cy="149744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5758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Scalability through multi-processing with message queues?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76869"/>
            <a:ext cx="8229600" cy="1954696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en-US" sz="2800" dirty="0"/>
              <a:t>No locking, each process runs with full </a:t>
            </a:r>
            <a:r>
              <a:rPr lang="en-US" sz="2800" dirty="0" smtClean="0"/>
              <a:t>speed</a:t>
            </a:r>
          </a:p>
          <a:p>
            <a:r>
              <a:rPr lang="en-US" sz="2800" dirty="0" smtClean="0"/>
              <a:t>Easier </a:t>
            </a:r>
            <a:r>
              <a:rPr lang="en-US" sz="2800" dirty="0"/>
              <a:t>to scale horizontally to meet computing and throughput demands (</a:t>
            </a:r>
            <a:r>
              <a:rPr lang="en-US" sz="2800" dirty="0" smtClean="0"/>
              <a:t>starting new </a:t>
            </a:r>
            <a:r>
              <a:rPr lang="en-US" sz="2800" dirty="0"/>
              <a:t>instances) than applications that exclusively rely on multiple threads which can only scale vertically.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3456609" y="2604086"/>
            <a:ext cx="2121452" cy="929102"/>
          </a:xfrm>
          <a:prstGeom prst="downArrow">
            <a:avLst>
              <a:gd name="adj1" fmla="val 65617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1641126"/>
            <a:ext cx="8229600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400" dirty="0"/>
              <a:t>Each process assumes limited communication </a:t>
            </a:r>
            <a:r>
              <a:rPr lang="en-US" sz="2400" dirty="0" smtClean="0"/>
              <a:t>and reliance </a:t>
            </a:r>
            <a:r>
              <a:rPr lang="en-US" sz="2400" dirty="0"/>
              <a:t>on other processes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9061293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26611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Correct </a:t>
            </a:r>
            <a:r>
              <a:rPr lang="en-US" dirty="0"/>
              <a:t>balance between </a:t>
            </a:r>
            <a:r>
              <a:rPr lang="en-US" dirty="0" smtClean="0"/>
              <a:t>reliability and </a:t>
            </a:r>
            <a:r>
              <a:rPr lang="en-US" dirty="0"/>
              <a:t>performance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28600" y="1511852"/>
            <a:ext cx="8763000" cy="4297363"/>
          </a:xfrm>
        </p:spPr>
        <p:txBody>
          <a:bodyPr>
            <a:normAutofit/>
          </a:bodyPr>
          <a:lstStyle/>
          <a:p>
            <a:r>
              <a:rPr lang="en-US" dirty="0"/>
              <a:t>M</a:t>
            </a:r>
            <a:r>
              <a:rPr lang="en-US" dirty="0" smtClean="0"/>
              <a:t>ulti</a:t>
            </a:r>
            <a:r>
              <a:rPr lang="en-US" dirty="0"/>
              <a:t>-process concept with message queues for data </a:t>
            </a:r>
            <a:r>
              <a:rPr lang="en-US" dirty="0" smtClean="0"/>
              <a:t>exchange</a:t>
            </a:r>
          </a:p>
          <a:p>
            <a:pPr lvl="1"/>
            <a:r>
              <a:rPr lang="en-US" dirty="0" smtClean="0"/>
              <a:t>Each </a:t>
            </a:r>
            <a:r>
              <a:rPr lang="en-US" dirty="0"/>
              <a:t>"Task" is a separate process, </a:t>
            </a:r>
            <a:r>
              <a:rPr lang="en-US" dirty="0" smtClean="0"/>
              <a:t>which: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an </a:t>
            </a:r>
            <a:r>
              <a:rPr lang="en-US" dirty="0"/>
              <a:t>be </a:t>
            </a:r>
            <a:r>
              <a:rPr lang="en-US" dirty="0" smtClean="0">
                <a:solidFill>
                  <a:srgbClr val="FFFF00"/>
                </a:solidFill>
              </a:rPr>
              <a:t>multithreaded, </a:t>
            </a:r>
            <a:r>
              <a:rPr lang="en-US" dirty="0" err="1" smtClean="0">
                <a:solidFill>
                  <a:srgbClr val="FFFF00"/>
                </a:solidFill>
              </a:rPr>
              <a:t>SIMDized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smtClean="0"/>
              <a:t>…etc. </a:t>
            </a:r>
            <a:endParaRPr lang="en-US" dirty="0"/>
          </a:p>
          <a:p>
            <a:pPr lvl="2"/>
            <a:r>
              <a:rPr lang="en-US" dirty="0" smtClean="0"/>
              <a:t>Can run on different hardware (CPU, GPU, </a:t>
            </a:r>
            <a:r>
              <a:rPr lang="en-US" dirty="0" err="1" smtClean="0"/>
              <a:t>XeonPhi</a:t>
            </a:r>
            <a:r>
              <a:rPr lang="en-US" dirty="0" smtClean="0"/>
              <a:t>, …etc.)</a:t>
            </a:r>
          </a:p>
          <a:p>
            <a:pPr lvl="2"/>
            <a:r>
              <a:rPr lang="en-US" dirty="0" smtClean="0"/>
              <a:t>Be written in an any supported </a:t>
            </a:r>
            <a:r>
              <a:rPr lang="en-US" dirty="0"/>
              <a:t>language (Bindings for 30+ </a:t>
            </a:r>
            <a:r>
              <a:rPr lang="en-US" dirty="0" smtClean="0"/>
              <a:t>languages)</a:t>
            </a:r>
          </a:p>
          <a:p>
            <a:pPr lvl="1"/>
            <a:r>
              <a:rPr lang="en-US" dirty="0" smtClean="0"/>
              <a:t>Different </a:t>
            </a:r>
            <a:r>
              <a:rPr lang="en-US" dirty="0"/>
              <a:t>topologies  of tasks </a:t>
            </a:r>
            <a:r>
              <a:rPr lang="en-US" dirty="0" smtClean="0"/>
              <a:t>can </a:t>
            </a:r>
            <a:r>
              <a:rPr lang="en-US" dirty="0"/>
              <a:t>be adapted to the problem itself, and the hardware capabilities. 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6236" y="5647341"/>
            <a:ext cx="1605364" cy="107413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214829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loud 5"/>
          <p:cNvSpPr/>
          <p:nvPr/>
        </p:nvSpPr>
        <p:spPr>
          <a:xfrm>
            <a:off x="1067904" y="1332584"/>
            <a:ext cx="6400800" cy="3962400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84313" y="102705"/>
            <a:ext cx="8229600" cy="12319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ALFA uses  </a:t>
            </a:r>
            <a:r>
              <a:rPr lang="en-US" dirty="0" err="1" smtClean="0"/>
              <a:t>FairMQ</a:t>
            </a:r>
            <a:r>
              <a:rPr lang="en-US" dirty="0" smtClean="0"/>
              <a:t> to connect different </a:t>
            </a:r>
            <a:r>
              <a:rPr lang="en-US" dirty="0"/>
              <a:t>pieces together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14/04/15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CHEP 2015, Okinawa-Japan</a:t>
            </a:r>
            <a:endParaRPr lang="de-DE" dirty="0"/>
          </a:p>
        </p:txBody>
      </p:sp>
      <p:pic>
        <p:nvPicPr>
          <p:cNvPr id="8" name="Picture 7" descr="image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104" y="2399384"/>
            <a:ext cx="2057400" cy="1344529"/>
          </a:xfrm>
          <a:prstGeom prst="rect">
            <a:avLst/>
          </a:prstGeom>
        </p:spPr>
      </p:pic>
      <p:pic>
        <p:nvPicPr>
          <p:cNvPr id="10" name="Picture 9" descr="925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310" y="3497527"/>
            <a:ext cx="1803994" cy="1179228"/>
          </a:xfrm>
          <a:prstGeom prst="rect">
            <a:avLst/>
          </a:prstGeom>
        </p:spPr>
      </p:pic>
      <p:pic>
        <p:nvPicPr>
          <p:cNvPr id="11" name="Picture 10" descr="fpga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304" y="3618584"/>
            <a:ext cx="1676400" cy="1200598"/>
          </a:xfrm>
          <a:prstGeom prst="rect">
            <a:avLst/>
          </a:prstGeom>
        </p:spPr>
      </p:pic>
      <p:pic>
        <p:nvPicPr>
          <p:cNvPr id="12" name="Picture 11" descr="45492_intel-xeon-processor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704" y="3847184"/>
            <a:ext cx="1676400" cy="129728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82504" y="2764302"/>
            <a:ext cx="1295400" cy="79334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/>
          <a:srcRect t="9498" r="4687" b="22971"/>
          <a:stretch/>
        </p:blipFill>
        <p:spPr>
          <a:xfrm>
            <a:off x="5652604" y="2627984"/>
            <a:ext cx="1066800" cy="929661"/>
          </a:xfrm>
          <a:prstGeom prst="rect">
            <a:avLst/>
          </a:prstGeom>
        </p:spPr>
      </p:pic>
      <p:pic>
        <p:nvPicPr>
          <p:cNvPr id="3" name="Picture 2" descr="construct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71" b="91908" l="9942" r="93228">
                        <a14:foregroundMark x1="76657" y1="50000" x2="76657" y2="50000"/>
                        <a14:foregroundMark x1="70605" y1="76590" x2="70605" y2="76590"/>
                        <a14:foregroundMark x1="77233" y1="29769" x2="77233" y2="29769"/>
                        <a14:backgroundMark x1="56484" y1="82081" x2="56484" y2="82081"/>
                        <a14:backgroundMark x1="47262" y1="80202" x2="47262" y2="80202"/>
                        <a14:backgroundMark x1="17147" y1="79046" x2="17147" y2="790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009" y="3957604"/>
            <a:ext cx="2654264" cy="264661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252304" y="1829349"/>
            <a:ext cx="238207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err="1">
                <a:solidFill>
                  <a:srgbClr val="FFFF00"/>
                </a:solidFill>
              </a:rPr>
              <a:t>FairMQ</a:t>
            </a:r>
            <a:r>
              <a:rPr lang="en-US" sz="4400" dirty="0">
                <a:solidFill>
                  <a:srgbClr val="FFFF00"/>
                </a:solidFill>
              </a:rPr>
              <a:t> </a:t>
            </a:r>
          </a:p>
        </p:txBody>
      </p:sp>
      <p:graphicFrame>
        <p:nvGraphicFramePr>
          <p:cNvPr id="18" name="Diagram 17"/>
          <p:cNvGraphicFramePr/>
          <p:nvPr>
            <p:extLst>
              <p:ext uri="{D42A27DB-BD31-4B8C-83A1-F6EECF244321}">
                <p14:modId xmlns:p14="http://schemas.microsoft.com/office/powerpoint/2010/main" val="3645755778"/>
              </p:ext>
            </p:extLst>
          </p:nvPr>
        </p:nvGraphicFramePr>
        <p:xfrm>
          <a:off x="6001667" y="4002607"/>
          <a:ext cx="2948609" cy="2221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206569937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02753"/>
          </a:xfrm>
        </p:spPr>
        <p:txBody>
          <a:bodyPr>
            <a:normAutofit/>
          </a:bodyPr>
          <a:lstStyle/>
          <a:p>
            <a:r>
              <a:rPr lang="en-US" dirty="0"/>
              <a:t>Heterogeneous </a:t>
            </a:r>
            <a:r>
              <a:rPr lang="en-US" dirty="0" smtClean="0"/>
              <a:t>Platforms: Message 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548" y="204194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The framework </a:t>
            </a:r>
            <a:r>
              <a:rPr lang="en-US" dirty="0" smtClean="0"/>
              <a:t>does </a:t>
            </a:r>
            <a:r>
              <a:rPr lang="en-US" dirty="0"/>
              <a:t>not impose any format on </a:t>
            </a:r>
            <a:r>
              <a:rPr lang="en-US" dirty="0" smtClean="0"/>
              <a:t>messages. </a:t>
            </a:r>
          </a:p>
          <a:p>
            <a:r>
              <a:rPr lang="en-US" dirty="0" smtClean="0"/>
              <a:t>It supports </a:t>
            </a:r>
            <a:r>
              <a:rPr lang="en-US" dirty="0"/>
              <a:t>different </a:t>
            </a:r>
            <a:r>
              <a:rPr lang="en-US" dirty="0" smtClean="0"/>
              <a:t>serialization standards</a:t>
            </a:r>
          </a:p>
          <a:p>
            <a:pPr lvl="1"/>
            <a:r>
              <a:rPr lang="en-US" dirty="0" smtClean="0"/>
              <a:t>BOOST C++ serialization</a:t>
            </a:r>
          </a:p>
          <a:p>
            <a:pPr lvl="1"/>
            <a:r>
              <a:rPr lang="en-US" dirty="0" smtClean="0"/>
              <a:t>Google’s </a:t>
            </a:r>
            <a:r>
              <a:rPr lang="en-US" dirty="0"/>
              <a:t>p</a:t>
            </a:r>
            <a:r>
              <a:rPr lang="en-US" dirty="0" smtClean="0"/>
              <a:t>rotocol buffers</a:t>
            </a:r>
          </a:p>
          <a:p>
            <a:pPr lvl="1"/>
            <a:r>
              <a:rPr lang="en-US" dirty="0" smtClean="0"/>
              <a:t>ROOT </a:t>
            </a:r>
          </a:p>
          <a:p>
            <a:pPr lvl="1"/>
            <a:r>
              <a:rPr lang="en-US" dirty="0" smtClean="0"/>
              <a:t>User defined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14/04/15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CHEP 2015, Okinawa-Japan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48129"/>
      </p:ext>
    </p:extLst>
  </p:cSld>
  <p:clrMapOvr>
    <a:masterClrMapping/>
  </p:clrMapOvr>
  <p:transition xmlns:p14="http://schemas.microsoft.com/office/powerpoint/2010/main" spd="slow"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9546</TotalTime>
  <Words>1485</Words>
  <Application>Microsoft Macintosh PowerPoint</Application>
  <PresentationFormat>On-screen Show (4:3)</PresentationFormat>
  <Paragraphs>228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ALFA: The new ALICE-FAIR software framework</vt:lpstr>
      <vt:lpstr>ALFA</vt:lpstr>
      <vt:lpstr>ALFA and FairRoot</vt:lpstr>
      <vt:lpstr>ALFA, FairRoot and co. at CHEP15</vt:lpstr>
      <vt:lpstr>Strategy </vt:lpstr>
      <vt:lpstr>Scalability through multi-processing with message queues?</vt:lpstr>
      <vt:lpstr>Correct balance between reliability and performance</vt:lpstr>
      <vt:lpstr>ALFA uses  FairMQ to connect different pieces together</vt:lpstr>
      <vt:lpstr>Heterogeneous Platforms: Message format</vt:lpstr>
      <vt:lpstr>How to deploy ALFA on a laptop, few PCs or a cluster?</vt:lpstr>
      <vt:lpstr>DDS: Basic concepts</vt:lpstr>
      <vt:lpstr>Tests of ALFA devices via DDS</vt:lpstr>
      <vt:lpstr>Backup</vt:lpstr>
      <vt:lpstr>DDS status</vt:lpstr>
      <vt:lpstr>Related talks</vt:lpstr>
      <vt:lpstr>Related talks</vt:lpstr>
      <vt:lpstr>Elements of  the topology</vt:lpstr>
    </vt:vector>
  </TitlesOfParts>
  <Company>GSI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 Al-Turany</dc:creator>
  <cp:lastModifiedBy>Mohammad Al-Turany</cp:lastModifiedBy>
  <cp:revision>218</cp:revision>
  <dcterms:created xsi:type="dcterms:W3CDTF">2013-11-29T19:50:37Z</dcterms:created>
  <dcterms:modified xsi:type="dcterms:W3CDTF">2015-04-14T00:00:24Z</dcterms:modified>
</cp:coreProperties>
</file>