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89" r:id="rId3"/>
    <p:sldId id="471" r:id="rId4"/>
    <p:sldId id="420" r:id="rId5"/>
    <p:sldId id="494" r:id="rId6"/>
    <p:sldId id="459" r:id="rId7"/>
    <p:sldId id="475" r:id="rId8"/>
    <p:sldId id="501" r:id="rId9"/>
    <p:sldId id="454" r:id="rId10"/>
    <p:sldId id="418" r:id="rId11"/>
    <p:sldId id="495" r:id="rId12"/>
    <p:sldId id="502" r:id="rId13"/>
    <p:sldId id="463" r:id="rId14"/>
    <p:sldId id="503" r:id="rId15"/>
    <p:sldId id="429" r:id="rId16"/>
    <p:sldId id="49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8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6781" autoAdjust="0"/>
  </p:normalViewPr>
  <p:slideViewPr>
    <p:cSldViewPr>
      <p:cViewPr>
        <p:scale>
          <a:sx n="80" d="100"/>
          <a:sy n="80" d="100"/>
        </p:scale>
        <p:origin x="-1832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15/04/15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15/04/15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://maddash.aglt2.org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3.hepix.org/ipv6-bis/" TargetMode="External"/><Relationship Id="rId4" Type="http://schemas.openxmlformats.org/officeDocument/2006/relationships/hyperlink" Target="http://indico.cern.ch/categoryDisplay.py?categId=3538" TargetMode="External"/><Relationship Id="rId5" Type="http://schemas.openxmlformats.org/officeDocument/2006/relationships/hyperlink" Target="http://hepix-ipv6.web.cern.ch/content/wlcg-ipv6-task-force-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ix-ipv6.web.cern.ch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ix-ipv6.web.cern.ch/wlcg-applications" TargetMode="Externa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production deployment of IPv6 on WLCG</a:t>
            </a:r>
            <a:r>
              <a:rPr lang="en-GB" dirty="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CHEP2015, OIST, Okinawa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16 Apr 2015</a:t>
            </a:r>
          </a:p>
        </p:txBody>
      </p:sp>
      <p:pic>
        <p:nvPicPr>
          <p:cNvPr id="4" name="Picture 3" descr="HEP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922710" cy="1664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Network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err="1"/>
              <a:t>p</a:t>
            </a:r>
            <a:r>
              <a:rPr lang="en-US" sz="2800" b="1" dirty="0" err="1" smtClean="0"/>
              <a:t>erfSONAR</a:t>
            </a:r>
            <a:r>
              <a:rPr lang="en-US" sz="2800" dirty="0" smtClean="0"/>
              <a:t> monitoring</a:t>
            </a:r>
          </a:p>
          <a:p>
            <a:r>
              <a:rPr lang="en-US" sz="2800" dirty="0" smtClean="0"/>
              <a:t>As we turn on production dual-stack</a:t>
            </a:r>
          </a:p>
          <a:p>
            <a:pPr lvl="1"/>
            <a:r>
              <a:rPr lang="en-US" sz="2400" dirty="0" smtClean="0"/>
              <a:t>We need to collect IPv6 monitoring data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/>
              <a:t>Since </a:t>
            </a:r>
            <a:r>
              <a:rPr lang="en-US" sz="2400" dirty="0" err="1" smtClean="0"/>
              <a:t>perfSONAR</a:t>
            </a:r>
            <a:r>
              <a:rPr lang="en-US" sz="2400" dirty="0" smtClean="0"/>
              <a:t> V3.4 </a:t>
            </a:r>
            <a:r>
              <a:rPr lang="en-US" sz="2400" dirty="0"/>
              <a:t>Dual-stack </a:t>
            </a:r>
            <a:r>
              <a:rPr lang="en-US" sz="2400" dirty="0" smtClean="0"/>
              <a:t>is </a:t>
            </a:r>
            <a:r>
              <a:rPr lang="en-US" sz="2400" dirty="0"/>
              <a:t>recommended</a:t>
            </a:r>
          </a:p>
          <a:p>
            <a:pPr lvl="1"/>
            <a:r>
              <a:rPr lang="en-US" dirty="0" smtClean="0"/>
              <a:t>Add AAAA record to DNS</a:t>
            </a:r>
          </a:p>
          <a:p>
            <a:pPr lvl="1"/>
            <a:r>
              <a:rPr lang="en-US" dirty="0" smtClean="0"/>
              <a:t>If both ends are dual-stack</a:t>
            </a:r>
          </a:p>
          <a:p>
            <a:pPr lvl="2"/>
            <a:r>
              <a:rPr lang="en-US" dirty="0" smtClean="0"/>
              <a:t>IPv4 &amp; IPv6 tests will both be run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51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dirty="0" err="1" smtClean="0"/>
              <a:t>erfSONAR</a:t>
            </a:r>
            <a:r>
              <a:rPr lang="en-US" dirty="0" smtClean="0"/>
              <a:t> dashboard</a:t>
            </a:r>
            <a:endParaRPr lang="en-US" dirty="0"/>
          </a:p>
        </p:txBody>
      </p:sp>
      <p:pic>
        <p:nvPicPr>
          <p:cNvPr id="7" name="Content Placeholder 6" descr="Screen Shot 2015-03-18 at 02.23.0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77" b="-2777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72000" y="3861048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http://maddash.aglt2.org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Dual-Stack Mesh Dashboard</a:t>
            </a:r>
          </a:p>
          <a:p>
            <a:r>
              <a:rPr lang="en-US" dirty="0" smtClean="0"/>
              <a:t>(does not yet show IPv6 correctly!)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845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LHCOPN/LHCONE &amp; 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get same network performance</a:t>
            </a:r>
          </a:p>
          <a:p>
            <a:pPr lvl="1"/>
            <a:r>
              <a:rPr lang="en-US" dirty="0" smtClean="0"/>
              <a:t>Need IPv6 data to take the same route as IPv4</a:t>
            </a:r>
          </a:p>
          <a:p>
            <a:r>
              <a:rPr lang="en-US" b="1" dirty="0" smtClean="0"/>
              <a:t>LHCOPN</a:t>
            </a:r>
            <a:r>
              <a:rPr lang="en-US" dirty="0" smtClean="0"/>
              <a:t> sites should be peering with IPv6</a:t>
            </a:r>
          </a:p>
          <a:p>
            <a:pPr lvl="1"/>
            <a:r>
              <a:rPr lang="en-US" dirty="0" smtClean="0"/>
              <a:t>By April 2015</a:t>
            </a:r>
          </a:p>
          <a:p>
            <a:r>
              <a:rPr lang="en-US" dirty="0" smtClean="0"/>
              <a:t>CERN and 5 Tier 1s completed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ore to come</a:t>
            </a:r>
          </a:p>
          <a:p>
            <a:r>
              <a:rPr lang="en-US" b="1" dirty="0" smtClean="0"/>
              <a:t>LHCONE</a:t>
            </a:r>
            <a:r>
              <a:rPr lang="en-US" dirty="0" smtClean="0"/>
              <a:t> – IPv6 peering by August 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616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Deployment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LHCOPN/LHCONE IPv6 routing</a:t>
            </a:r>
          </a:p>
          <a:p>
            <a:r>
              <a:rPr lang="en-US" sz="2800" dirty="0" err="1" smtClean="0">
                <a:solidFill>
                  <a:schemeClr val="bg1">
                    <a:lumMod val="75000"/>
                  </a:schemeClr>
                </a:solidFill>
              </a:rPr>
              <a:t>perfSONAR</a:t>
            </a:r>
            <a:r>
              <a:rPr lang="en-US" sz="2800" dirty="0" smtClean="0">
                <a:solidFill>
                  <a:schemeClr val="bg1">
                    <a:lumMod val="75000"/>
                  </a:schemeClr>
                </a:solidFill>
              </a:rPr>
              <a:t> dual-stack monitoring</a:t>
            </a:r>
          </a:p>
          <a:p>
            <a:r>
              <a:rPr lang="en-US" sz="2800" dirty="0" smtClean="0"/>
              <a:t>Gradually deploy production dual-stack data services</a:t>
            </a:r>
          </a:p>
          <a:p>
            <a:pPr lvl="1"/>
            <a:r>
              <a:rPr lang="en-US" sz="2400" dirty="0" smtClean="0"/>
              <a:t>When LHCOPN/LHCONE peering ready</a:t>
            </a:r>
          </a:p>
          <a:p>
            <a:pPr lvl="1"/>
            <a:r>
              <a:rPr lang="en-US" sz="2400" dirty="0" smtClean="0"/>
              <a:t>When testing proves functionality and performance</a:t>
            </a:r>
          </a:p>
          <a:p>
            <a:r>
              <a:rPr lang="en-US" sz="2800" dirty="0" smtClean="0"/>
              <a:t>Important central services to dual-stack</a:t>
            </a:r>
          </a:p>
          <a:p>
            <a:pPr lvl="1"/>
            <a:r>
              <a:rPr lang="en-US" sz="2400" dirty="0" smtClean="0"/>
              <a:t>Including dual-stack SAM</a:t>
            </a:r>
          </a:p>
          <a:p>
            <a:r>
              <a:rPr lang="en-US" sz="2800" dirty="0" smtClean="0"/>
              <a:t>Currently ~2% of WLCG services are dual-stack</a:t>
            </a:r>
          </a:p>
          <a:p>
            <a:r>
              <a:rPr lang="en-US" sz="2800" dirty="0" smtClean="0"/>
              <a:t>Need more work on guidance, e.g. security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32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Deployment of WLCG dual-stack is starting</a:t>
            </a:r>
          </a:p>
          <a:p>
            <a:pPr lvl="1"/>
            <a:r>
              <a:rPr lang="en-US" dirty="0" smtClean="0"/>
              <a:t>LHCOPN/LHCONE routing </a:t>
            </a:r>
          </a:p>
          <a:p>
            <a:pPr lvl="1"/>
            <a:r>
              <a:rPr lang="en-US" dirty="0" err="1" smtClean="0"/>
              <a:t>perfSONAR</a:t>
            </a:r>
            <a:r>
              <a:rPr lang="en-US" dirty="0" smtClean="0"/>
              <a:t> monitoring</a:t>
            </a:r>
          </a:p>
          <a:p>
            <a:r>
              <a:rPr lang="en-US" dirty="0" smtClean="0"/>
              <a:t>Controlled deployment of dual-stack storage</a:t>
            </a:r>
          </a:p>
          <a:p>
            <a:pPr lvl="1"/>
            <a:r>
              <a:rPr lang="en-US" dirty="0" smtClean="0"/>
              <a:t>And central services	</a:t>
            </a:r>
          </a:p>
          <a:p>
            <a:r>
              <a:rPr lang="en-US" dirty="0" smtClean="0"/>
              <a:t>New members in WG/</a:t>
            </a:r>
            <a:r>
              <a:rPr lang="en-US" dirty="0" err="1" smtClean="0"/>
              <a:t>Testbed</a:t>
            </a:r>
            <a:r>
              <a:rPr lang="en-US" dirty="0" smtClean="0"/>
              <a:t> always welcome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067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err="1" smtClean="0"/>
              <a:t>HEPiX</a:t>
            </a:r>
            <a:r>
              <a:rPr lang="en-GB" sz="2800" dirty="0" smtClean="0"/>
              <a:t> IPv6 web</a:t>
            </a:r>
          </a:p>
          <a:p>
            <a:pPr marL="0" indent="0">
              <a:buNone/>
            </a:pPr>
            <a:r>
              <a:rPr lang="en-GB" sz="2000" i="1" dirty="0">
                <a:hlinkClick r:id="rId2"/>
              </a:rPr>
              <a:t>http://hepix-ipv6.web.cern.ch</a:t>
            </a:r>
            <a:endParaRPr lang="en-GB" sz="2000" i="1" dirty="0" smtClean="0"/>
          </a:p>
          <a:p>
            <a:r>
              <a:rPr lang="en-GB" sz="2800" dirty="0" err="1" smtClean="0"/>
              <a:t>HEPiX</a:t>
            </a:r>
            <a:r>
              <a:rPr lang="en-GB" sz="2800" dirty="0" smtClean="0"/>
              <a:t> IPv6 wiki</a:t>
            </a:r>
          </a:p>
          <a:p>
            <a:pPr>
              <a:buNone/>
            </a:pPr>
            <a:r>
              <a:rPr lang="en-GB" sz="2000" i="1" dirty="0" smtClean="0">
                <a:hlinkClick r:id="rId3"/>
              </a:rPr>
              <a:t>https://w3.hepix.org/ipv6-bis/</a:t>
            </a:r>
            <a:endParaRPr lang="en-GB" sz="2000" dirty="0" smtClean="0"/>
          </a:p>
          <a:p>
            <a:r>
              <a:rPr lang="en-GB" sz="2800" dirty="0" smtClean="0"/>
              <a:t>Working group meetings</a:t>
            </a:r>
          </a:p>
          <a:p>
            <a:pPr>
              <a:buNone/>
            </a:pPr>
            <a:r>
              <a:rPr lang="en-GB" sz="2000" i="1" dirty="0" smtClean="0">
                <a:hlinkClick r:id="rId4"/>
              </a:rPr>
              <a:t>http://indico.cern.ch/categoryDisplay.py?categId=3538</a:t>
            </a:r>
            <a:endParaRPr lang="en-GB" sz="2000" i="1" dirty="0" smtClean="0"/>
          </a:p>
          <a:p>
            <a:r>
              <a:rPr lang="en-GB" sz="2800" dirty="0" smtClean="0"/>
              <a:t>WLCG Operations IPv6 Task Force</a:t>
            </a:r>
          </a:p>
          <a:p>
            <a:pPr marL="0" indent="0">
              <a:buNone/>
            </a:pPr>
            <a:r>
              <a:rPr lang="en-GB" sz="2000" i="1" dirty="0">
                <a:hlinkClick r:id="rId5"/>
              </a:rPr>
              <a:t>http://hepix-ipv6.web.cern.ch/content/wlcg-ipv6-task-force-</a:t>
            </a:r>
            <a:r>
              <a:rPr lang="en-GB" sz="2000" i="1" dirty="0" smtClean="0">
                <a:hlinkClick r:id="rId5"/>
              </a:rPr>
              <a:t>0</a:t>
            </a:r>
            <a:endParaRPr lang="en-GB" sz="2000" i="1" dirty="0" smtClean="0"/>
          </a:p>
          <a:p>
            <a:r>
              <a:rPr lang="en-GB" sz="2800" dirty="0" smtClean="0"/>
              <a:t>Paper published in proceedings of CHEP2013</a:t>
            </a:r>
          </a:p>
          <a:p>
            <a:pPr lvl="1"/>
            <a:r>
              <a:rPr lang="en-GB" sz="2400" dirty="0" smtClean="0"/>
              <a:t>For earlier work</a:t>
            </a:r>
          </a:p>
          <a:p>
            <a:pPr>
              <a:buNone/>
            </a:pPr>
            <a:endParaRPr lang="en-GB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Questions?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813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HEPiX</a:t>
            </a:r>
            <a:r>
              <a:rPr lang="en-US" dirty="0" smtClean="0"/>
              <a:t> IPv6 Working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embers of the group – </a:t>
            </a:r>
            <a:r>
              <a:rPr lang="en-US" b="1" i="1" dirty="0" smtClean="0"/>
              <a:t>Thanks to them!</a:t>
            </a:r>
          </a:p>
          <a:p>
            <a:pPr marL="0" indent="0">
              <a:buNone/>
            </a:pPr>
            <a:r>
              <a:rPr lang="en-US" sz="2400" dirty="0"/>
              <a:t>J. Bernier (IN2P3), </a:t>
            </a:r>
            <a:r>
              <a:rPr lang="en-US" sz="2400" dirty="0" smtClean="0"/>
              <a:t>S</a:t>
            </a:r>
            <a:r>
              <a:rPr lang="en-US" sz="2400" dirty="0"/>
              <a:t>. </a:t>
            </a:r>
            <a:r>
              <a:rPr lang="en-US" sz="2400" dirty="0" err="1"/>
              <a:t>Campana</a:t>
            </a:r>
            <a:r>
              <a:rPr lang="en-US" sz="2400" dirty="0"/>
              <a:t> (CERN</a:t>
            </a:r>
            <a:r>
              <a:rPr lang="en-US" sz="2400" dirty="0" smtClean="0"/>
              <a:t>), K</a:t>
            </a:r>
            <a:r>
              <a:rPr lang="en-US" sz="2400" dirty="0"/>
              <a:t>. Chadwick (FNAL</a:t>
            </a:r>
            <a:r>
              <a:rPr lang="en-US" sz="2400" dirty="0" smtClean="0"/>
              <a:t>), J</a:t>
            </a:r>
            <a:r>
              <a:rPr lang="en-US" sz="2400" dirty="0"/>
              <a:t>. </a:t>
            </a:r>
            <a:r>
              <a:rPr lang="en-US" sz="2400" dirty="0" err="1"/>
              <a:t>Chudoba</a:t>
            </a:r>
            <a:r>
              <a:rPr lang="en-US" sz="2400" dirty="0"/>
              <a:t> (FZU), A. Dewhurst (RAL</a:t>
            </a:r>
            <a:r>
              <a:rPr lang="en-US" sz="2400" dirty="0" smtClean="0"/>
              <a:t>), M. Elias (FZU), S</a:t>
            </a:r>
            <a:r>
              <a:rPr lang="en-US" sz="2400" dirty="0"/>
              <a:t>. </a:t>
            </a:r>
            <a:r>
              <a:rPr lang="en-US" sz="2400" dirty="0" err="1"/>
              <a:t>Fayer</a:t>
            </a:r>
            <a:r>
              <a:rPr lang="en-US" sz="2400" dirty="0"/>
              <a:t> (Imperial), T. </a:t>
            </a:r>
            <a:r>
              <a:rPr lang="en-US" sz="2400" dirty="0" err="1"/>
              <a:t>Finnern</a:t>
            </a:r>
            <a:r>
              <a:rPr lang="en-US" sz="2400" dirty="0"/>
              <a:t> (DESY), C. </a:t>
            </a:r>
            <a:r>
              <a:rPr lang="en-US" sz="2400" dirty="0" err="1"/>
              <a:t>Grigoras</a:t>
            </a:r>
            <a:r>
              <a:rPr lang="en-US" sz="2400" dirty="0"/>
              <a:t> (CERN), </a:t>
            </a:r>
            <a:r>
              <a:rPr lang="en-US" sz="2400" dirty="0" smtClean="0"/>
              <a:t>T. Hartmann (KIT), B</a:t>
            </a:r>
            <a:r>
              <a:rPr lang="en-US" sz="2400" dirty="0"/>
              <a:t>. </a:t>
            </a:r>
            <a:r>
              <a:rPr lang="en-US" sz="2400" dirty="0" err="1"/>
              <a:t>Hoeft</a:t>
            </a:r>
            <a:r>
              <a:rPr lang="en-US" sz="2400" dirty="0"/>
              <a:t> (KIT), T. </a:t>
            </a:r>
            <a:r>
              <a:rPr lang="en-US" sz="2400" dirty="0" err="1"/>
              <a:t>Idiculla</a:t>
            </a:r>
            <a:r>
              <a:rPr lang="en-US" sz="2400" dirty="0"/>
              <a:t> (RAL), D. Kelsey (RAL), F. Lopez Munoz (PIC), </a:t>
            </a:r>
            <a:r>
              <a:rPr lang="en-US" sz="2400" dirty="0" smtClean="0"/>
              <a:t>E</a:t>
            </a:r>
            <a:r>
              <a:rPr lang="en-US" sz="2400" dirty="0"/>
              <a:t>. </a:t>
            </a:r>
            <a:r>
              <a:rPr lang="en-US" sz="2400" dirty="0" err="1"/>
              <a:t>MacMahon</a:t>
            </a:r>
            <a:r>
              <a:rPr lang="en-US" sz="2400" dirty="0"/>
              <a:t> (Oxford), E. </a:t>
            </a:r>
            <a:r>
              <a:rPr lang="en-US" sz="2400" dirty="0" err="1"/>
              <a:t>Martelli</a:t>
            </a:r>
            <a:r>
              <a:rPr lang="en-US" sz="2400" dirty="0"/>
              <a:t> (CERN), R. </a:t>
            </a:r>
            <a:r>
              <a:rPr lang="en-US" sz="2400" dirty="0" err="1"/>
              <a:t>Nandakumar</a:t>
            </a:r>
            <a:r>
              <a:rPr lang="en-US" sz="2400" dirty="0"/>
              <a:t> (RAL), K. </a:t>
            </a:r>
            <a:r>
              <a:rPr lang="en-US" sz="2400" dirty="0" err="1"/>
              <a:t>Ohrenberg</a:t>
            </a:r>
            <a:r>
              <a:rPr lang="en-US" sz="2400" dirty="0"/>
              <a:t> (DESY), F. </a:t>
            </a:r>
            <a:r>
              <a:rPr lang="en-US" sz="2400" dirty="0" err="1"/>
              <a:t>Prelz</a:t>
            </a:r>
            <a:r>
              <a:rPr lang="en-US" sz="2400" dirty="0"/>
              <a:t> (INFN), D. Rand (Imperial), </a:t>
            </a:r>
            <a:r>
              <a:rPr lang="en-US" sz="2400" dirty="0" smtClean="0"/>
              <a:t>A</a:t>
            </a:r>
            <a:r>
              <a:rPr lang="en-US" sz="2400" dirty="0"/>
              <a:t>. </a:t>
            </a:r>
            <a:r>
              <a:rPr lang="en-US" sz="2400" dirty="0" err="1"/>
              <a:t>Sciaba</a:t>
            </a:r>
            <a:r>
              <a:rPr lang="en-US" sz="2400" dirty="0"/>
              <a:t> (CERN), U. </a:t>
            </a:r>
            <a:r>
              <a:rPr lang="en-US" sz="2400" dirty="0" err="1"/>
              <a:t>Tigerstedt</a:t>
            </a:r>
            <a:r>
              <a:rPr lang="en-US" sz="2400" dirty="0"/>
              <a:t> (CSC), R. </a:t>
            </a:r>
            <a:r>
              <a:rPr lang="en-US" sz="2400" dirty="0" err="1"/>
              <a:t>Voicu</a:t>
            </a:r>
            <a:r>
              <a:rPr lang="en-US" sz="2400" dirty="0"/>
              <a:t> (Caltech), </a:t>
            </a:r>
            <a:r>
              <a:rPr lang="en-US" sz="2400" dirty="0" smtClean="0"/>
              <a:t>C. Walker (QMUL), T</a:t>
            </a:r>
            <a:r>
              <a:rPr lang="en-US" sz="2400" dirty="0"/>
              <a:t>. Wildish (Princeton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i="1" dirty="0"/>
              <a:t>And many others in earlier times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11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Sites - IPv6 readiness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World running out of IPv4 addresses</a:t>
            </a:r>
          </a:p>
          <a:p>
            <a:pPr lvl="1"/>
            <a:r>
              <a:rPr lang="en-US" sz="2000" dirty="0" smtClean="0"/>
              <a:t>RIRs Asia/Pacific, Europe, Latin America/Caribbean </a:t>
            </a:r>
            <a:r>
              <a:rPr lang="en-US" sz="2000" dirty="0" smtClean="0"/>
              <a:t>run out of IPv4</a:t>
            </a:r>
            <a:endParaRPr lang="en-US" sz="2000" dirty="0" smtClean="0"/>
          </a:p>
          <a:p>
            <a:r>
              <a:rPr lang="en-US" sz="2400" dirty="0" smtClean="0"/>
              <a:t>We did a WLCG site survey in summer 2014</a:t>
            </a:r>
          </a:p>
          <a:p>
            <a:r>
              <a:rPr lang="en-US" sz="2400" b="1" dirty="0" smtClean="0">
                <a:solidFill>
                  <a:srgbClr val="3366FF"/>
                </a:solidFill>
              </a:rPr>
              <a:t>Tier 1s: ~75% are IPv6 ready. Rest within 1 year</a:t>
            </a:r>
          </a:p>
          <a:p>
            <a:r>
              <a:rPr lang="en-US" sz="2400" b="1" dirty="0" smtClean="0">
                <a:solidFill>
                  <a:srgbClr val="3366FF"/>
                </a:solidFill>
              </a:rPr>
              <a:t>Tier 2s: ~20% are IPv6 ready. ~20% within 1-2 year</a:t>
            </a:r>
          </a:p>
          <a:p>
            <a:pPr lvl="1"/>
            <a:r>
              <a:rPr lang="en-US" sz="2400" b="1" dirty="0" smtClean="0">
                <a:solidFill>
                  <a:srgbClr val="3366FF"/>
                </a:solidFill>
              </a:rPr>
              <a:t>~ 60% have no plans yet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~10% of sites report lack of IPv4 addresses </a:t>
            </a:r>
            <a:r>
              <a:rPr lang="en-US" sz="2400" dirty="0" smtClean="0"/>
              <a:t>(in next 1-2 years)</a:t>
            </a:r>
          </a:p>
          <a:p>
            <a:pPr lvl="1"/>
            <a:r>
              <a:rPr lang="en-US" sz="2000" dirty="0" smtClean="0"/>
              <a:t>Including CERN</a:t>
            </a:r>
          </a:p>
          <a:p>
            <a:r>
              <a:rPr lang="en-US" sz="2400" dirty="0" smtClean="0"/>
              <a:t>Growth of Virtual Machines and/or Containers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This is a challenge!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1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Experiments &amp; 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 smtClean="0"/>
              <a:t>Most important IPv6-only use </a:t>
            </a:r>
            <a:r>
              <a:rPr lang="en-US" sz="2800" dirty="0"/>
              <a:t>case to </a:t>
            </a:r>
            <a:r>
              <a:rPr lang="en-US" sz="2800" dirty="0" smtClean="0"/>
              <a:t>address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Need dual-stack </a:t>
            </a:r>
            <a:r>
              <a:rPr lang="en-US" sz="2800" dirty="0" smtClean="0">
                <a:solidFill>
                  <a:srgbClr val="FF0000"/>
                </a:solidFill>
              </a:rPr>
              <a:t>federated storage </a:t>
            </a:r>
            <a:r>
              <a:rPr lang="en-US" sz="2800" dirty="0" smtClean="0"/>
              <a:t>services</a:t>
            </a:r>
          </a:p>
          <a:p>
            <a:r>
              <a:rPr lang="en-US" sz="2800" dirty="0" smtClean="0"/>
              <a:t>And dual-stack </a:t>
            </a:r>
            <a:r>
              <a:rPr lang="en-US" sz="2800" dirty="0" smtClean="0">
                <a:solidFill>
                  <a:srgbClr val="FF0000"/>
                </a:solidFill>
              </a:rPr>
              <a:t>central services </a:t>
            </a:r>
            <a:r>
              <a:rPr lang="en-US" sz="2800" dirty="0" smtClean="0"/>
              <a:t>too</a:t>
            </a:r>
          </a:p>
          <a:p>
            <a:pPr lvl="1"/>
            <a:r>
              <a:rPr lang="en-US" sz="2400" dirty="0"/>
              <a:t>Central experiment </a:t>
            </a:r>
            <a:r>
              <a:rPr lang="en-US" sz="2400" dirty="0" smtClean="0"/>
              <a:t>job submission </a:t>
            </a:r>
            <a:r>
              <a:rPr lang="en-US" sz="2400" dirty="0"/>
              <a:t>infrastructure</a:t>
            </a:r>
            <a:endParaRPr lang="en-US" sz="2400" dirty="0" smtClean="0"/>
          </a:p>
          <a:p>
            <a:pPr lvl="1"/>
            <a:r>
              <a:rPr lang="en-US" sz="2400" dirty="0" smtClean="0"/>
              <a:t>VOMS, catalogues, info </a:t>
            </a:r>
            <a:r>
              <a:rPr lang="en-US" sz="2400" dirty="0" err="1" smtClean="0"/>
              <a:t>etc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547664" y="2204864"/>
            <a:ext cx="6264696" cy="954107"/>
          </a:xfrm>
          <a:prstGeom prst="rect">
            <a:avLst/>
          </a:prstGeom>
          <a:solidFill>
            <a:srgbClr val="FF6600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Site providing IPv6-only </a:t>
            </a:r>
            <a:r>
              <a:rPr lang="en-US" sz="2800" b="1" dirty="0" smtClean="0"/>
              <a:t>CPU -</a:t>
            </a:r>
            <a:endParaRPr lang="en-US" sz="2800" b="1" dirty="0"/>
          </a:p>
          <a:p>
            <a:pPr algn="ctr"/>
            <a:r>
              <a:rPr lang="en-US" sz="2800" b="1" dirty="0"/>
              <a:t>Virtual Machines/Worker Nodes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1157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Experiments &amp; IPv6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i="1" dirty="0" smtClean="0"/>
              <a:t>ATLAS</a:t>
            </a:r>
            <a:r>
              <a:rPr lang="en-US" sz="2400" i="1" dirty="0" smtClean="0"/>
              <a:t> Request (WLCG GDB Oct 2014)</a:t>
            </a:r>
          </a:p>
          <a:p>
            <a:r>
              <a:rPr lang="en-US" sz="2000" dirty="0" smtClean="0"/>
              <a:t>Tier </a:t>
            </a:r>
            <a:r>
              <a:rPr lang="en-US" sz="2000" dirty="0"/>
              <a:t>1s provide </a:t>
            </a:r>
            <a:r>
              <a:rPr lang="en-US" sz="2000" dirty="0" smtClean="0"/>
              <a:t>dual </a:t>
            </a:r>
            <a:r>
              <a:rPr lang="en-US" sz="2000" dirty="0"/>
              <a:t>stack </a:t>
            </a:r>
            <a:r>
              <a:rPr lang="en-US" sz="2000" dirty="0" err="1" smtClean="0"/>
              <a:t>perfSONAR</a:t>
            </a:r>
            <a:r>
              <a:rPr lang="en-US" sz="2000" dirty="0"/>
              <a:t> </a:t>
            </a:r>
            <a:r>
              <a:rPr lang="en-US" sz="2000" dirty="0" smtClean="0"/>
              <a:t>(April 2015)</a:t>
            </a:r>
            <a:endParaRPr lang="en-US" sz="2000" dirty="0"/>
          </a:p>
          <a:p>
            <a:r>
              <a:rPr lang="en-US" sz="2000" dirty="0" smtClean="0"/>
              <a:t>T2Ds </a:t>
            </a:r>
            <a:r>
              <a:rPr lang="en-US" sz="2000" dirty="0"/>
              <a:t>provide </a:t>
            </a:r>
            <a:r>
              <a:rPr lang="en-US" sz="2000" dirty="0" smtClean="0"/>
              <a:t>dual </a:t>
            </a:r>
            <a:r>
              <a:rPr lang="en-US" sz="2000" dirty="0"/>
              <a:t>stack </a:t>
            </a:r>
            <a:r>
              <a:rPr lang="en-US" sz="2000" dirty="0" err="1"/>
              <a:t>p</a:t>
            </a:r>
            <a:r>
              <a:rPr lang="en-US" sz="2000" dirty="0" err="1" smtClean="0"/>
              <a:t>erfSONAR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August 2015)</a:t>
            </a:r>
          </a:p>
          <a:p>
            <a:pPr marL="0" indent="0">
              <a:buNone/>
            </a:pPr>
            <a:r>
              <a:rPr lang="en-US" sz="2400" b="1" i="1" dirty="0" smtClean="0"/>
              <a:t>CMS</a:t>
            </a:r>
            <a:r>
              <a:rPr lang="en-US" sz="2400" i="1" dirty="0" smtClean="0"/>
              <a:t> Request (WLCG GDB Sep 2014)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ubstantial </a:t>
            </a:r>
            <a:r>
              <a:rPr lang="en-US" sz="2000" dirty="0"/>
              <a:t>fraction </a:t>
            </a:r>
            <a:r>
              <a:rPr lang="en-US" sz="2000" dirty="0" smtClean="0"/>
              <a:t>CMS </a:t>
            </a:r>
            <a:r>
              <a:rPr lang="en-US" sz="2000" dirty="0"/>
              <a:t>data accessible via AAA through IPv6 by end </a:t>
            </a:r>
            <a:r>
              <a:rPr lang="en-US" sz="2000" dirty="0" smtClean="0"/>
              <a:t>2015</a:t>
            </a:r>
            <a:endParaRPr lang="en-US" sz="2400" dirty="0"/>
          </a:p>
          <a:p>
            <a:pPr marL="0" indent="0">
              <a:buNone/>
            </a:pPr>
            <a:r>
              <a:rPr lang="en-US" sz="2400" b="1" i="1" dirty="0"/>
              <a:t>ALICE</a:t>
            </a:r>
            <a:r>
              <a:rPr lang="en-US" sz="2400" dirty="0"/>
              <a:t> runs </a:t>
            </a:r>
            <a:r>
              <a:rPr lang="en-US" sz="2400" dirty="0" smtClean="0"/>
              <a:t>many dual</a:t>
            </a:r>
            <a:r>
              <a:rPr lang="en-US" sz="2400" dirty="0"/>
              <a:t>-stack central services (works)</a:t>
            </a:r>
          </a:p>
          <a:p>
            <a:r>
              <a:rPr lang="en-US" sz="2000" dirty="0"/>
              <a:t>testing all their </a:t>
            </a:r>
            <a:r>
              <a:rPr lang="en-US" sz="2000" dirty="0" smtClean="0"/>
              <a:t>frameworks</a:t>
            </a:r>
          </a:p>
          <a:p>
            <a:pPr marL="0" indent="0">
              <a:buNone/>
            </a:pPr>
            <a:r>
              <a:rPr lang="en-US" sz="2400" b="1" i="1" dirty="0" err="1"/>
              <a:t>LHCb</a:t>
            </a:r>
            <a:r>
              <a:rPr lang="en-US" sz="2400" dirty="0"/>
              <a:t> job </a:t>
            </a:r>
            <a:r>
              <a:rPr lang="en-US" sz="2400" dirty="0" smtClean="0"/>
              <a:t>submission (DIRAC)</a:t>
            </a:r>
            <a:endParaRPr lang="en-US" sz="2400" dirty="0"/>
          </a:p>
          <a:p>
            <a:r>
              <a:rPr lang="en-US" sz="2000" dirty="0" smtClean="0"/>
              <a:t>Tests </a:t>
            </a:r>
            <a:r>
              <a:rPr lang="en-US" sz="2000" dirty="0"/>
              <a:t>started on lxplus-ipv6 </a:t>
            </a:r>
            <a:r>
              <a:rPr lang="en-US" sz="2000" dirty="0" smtClean="0"/>
              <a:t>(does not break IPv4)</a:t>
            </a:r>
            <a:endParaRPr lang="en-US" sz="2000" dirty="0"/>
          </a:p>
          <a:p>
            <a:r>
              <a:rPr lang="en-US" sz="2000" dirty="0"/>
              <a:t>About to test on DIRAC </a:t>
            </a:r>
            <a:r>
              <a:rPr lang="en-US" sz="2000" dirty="0" smtClean="0"/>
              <a:t>v6r13</a:t>
            </a:r>
            <a:endParaRPr lang="en-US" sz="2000" dirty="0"/>
          </a:p>
          <a:p>
            <a:endParaRPr lang="en-US" dirty="0"/>
          </a:p>
          <a:p>
            <a:pPr marL="0" indent="-40005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16/04/2015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IPv6 on WLCG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141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</a:t>
            </a:r>
            <a:r>
              <a:rPr lang="en-US" dirty="0" err="1"/>
              <a:t>t</a:t>
            </a:r>
            <a:r>
              <a:rPr lang="en-US" dirty="0" err="1" smtClean="0"/>
              <a:t>estbed</a:t>
            </a:r>
            <a:r>
              <a:rPr lang="en-US" dirty="0" smtClean="0"/>
              <a:t> – data transfers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Caltech, CERN, DESY, FNAL, FZU, Glasgow, IHEP, KIT, INFN, Imperial, Lyon, NDGF, PIC, Wisconsin</a:t>
            </a:r>
          </a:p>
          <a:p>
            <a:r>
              <a:rPr lang="en-US" sz="2800" dirty="0" smtClean="0"/>
              <a:t>Simple </a:t>
            </a:r>
            <a:r>
              <a:rPr lang="en-US" sz="2800" dirty="0" err="1" smtClean="0"/>
              <a:t>GridFTP</a:t>
            </a:r>
            <a:r>
              <a:rPr lang="en-US" sz="2800" dirty="0" smtClean="0"/>
              <a:t> mesh of tests over IPv6</a:t>
            </a:r>
          </a:p>
          <a:p>
            <a:r>
              <a:rPr lang="en-US" dirty="0" smtClean="0"/>
              <a:t>Ran for 706 days (ended</a:t>
            </a:r>
            <a:r>
              <a:rPr lang="en-US" dirty="0"/>
              <a:t> </a:t>
            </a:r>
            <a:r>
              <a:rPr lang="en-US" dirty="0" smtClean="0"/>
              <a:t>Feb 2015)</a:t>
            </a:r>
          </a:p>
          <a:p>
            <a:pPr lvl="1"/>
            <a:r>
              <a:rPr lang="en-US" dirty="0" smtClean="0"/>
              <a:t>Total data transferred ~ 6.8 PB (10 TB per day)</a:t>
            </a:r>
          </a:p>
          <a:p>
            <a:pPr eaLnBrk="1" hangingPunct="1">
              <a:defRPr/>
            </a:pPr>
            <a:r>
              <a:rPr lang="en-US" sz="2800" dirty="0" smtClean="0"/>
              <a:t>Useful for: </a:t>
            </a:r>
            <a:r>
              <a:rPr lang="en-US" sz="2800" dirty="0"/>
              <a:t>V</a:t>
            </a:r>
            <a:r>
              <a:rPr lang="en-US" sz="2800" dirty="0" smtClean="0"/>
              <a:t>erifying </a:t>
            </a:r>
            <a:r>
              <a:rPr lang="en-US" sz="2800" dirty="0"/>
              <a:t>network </a:t>
            </a:r>
            <a:r>
              <a:rPr lang="en-US" sz="2800" dirty="0" smtClean="0"/>
              <a:t>stability, routes </a:t>
            </a:r>
            <a:r>
              <a:rPr lang="en-US" sz="2800" dirty="0"/>
              <a:t>etc.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67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FTS3/</a:t>
            </a:r>
            <a:r>
              <a:rPr lang="en-US" dirty="0" err="1" smtClean="0"/>
              <a:t>dCache</a:t>
            </a:r>
            <a:r>
              <a:rPr lang="en-US" dirty="0" smtClean="0"/>
              <a:t> data transfers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2400" dirty="0" smtClean="0"/>
              <a:t>A new </a:t>
            </a:r>
            <a:r>
              <a:rPr lang="en-US" sz="2400" dirty="0" err="1" smtClean="0"/>
              <a:t>testbed</a:t>
            </a:r>
            <a:r>
              <a:rPr lang="en-US" sz="2400" dirty="0" smtClean="0"/>
              <a:t> mesh via dual-stack FTS3 (KIT)</a:t>
            </a:r>
          </a:p>
          <a:p>
            <a:r>
              <a:rPr lang="en-US" sz="2000" dirty="0"/>
              <a:t>CCIN2P3</a:t>
            </a:r>
            <a:r>
              <a:rPr lang="en-US" sz="2000" dirty="0" smtClean="0"/>
              <a:t>, CSCFI, </a:t>
            </a:r>
            <a:r>
              <a:rPr lang="en-US" sz="2000" dirty="0"/>
              <a:t>DESY, </a:t>
            </a:r>
            <a:r>
              <a:rPr lang="en-US" sz="2000" dirty="0" smtClean="0"/>
              <a:t>KIT, </a:t>
            </a:r>
            <a:r>
              <a:rPr lang="en-US" sz="2000" dirty="0"/>
              <a:t>Imperial, NDGF and </a:t>
            </a:r>
            <a:r>
              <a:rPr lang="en-US" sz="2000" dirty="0" smtClean="0"/>
              <a:t>PIC</a:t>
            </a:r>
          </a:p>
          <a:p>
            <a:r>
              <a:rPr lang="en-US" sz="2200" dirty="0" smtClean="0"/>
              <a:t>All running </a:t>
            </a:r>
            <a:r>
              <a:rPr lang="en-US" sz="2200" dirty="0" err="1" smtClean="0"/>
              <a:t>dCache</a:t>
            </a:r>
            <a:r>
              <a:rPr lang="en-US" sz="2200" dirty="0" smtClean="0"/>
              <a:t> (V2.10.x or later)</a:t>
            </a:r>
          </a:p>
          <a:p>
            <a:pPr lvl="1"/>
            <a:r>
              <a:rPr lang="en-US" sz="1800" dirty="0" smtClean="0"/>
              <a:t>Some dual-stack, some IPv6-only</a:t>
            </a:r>
          </a:p>
          <a:p>
            <a:pPr>
              <a:defRPr/>
            </a:pPr>
            <a:r>
              <a:rPr lang="en-US" sz="2200" dirty="0" smtClean="0"/>
              <a:t>Transfers 1 GB files over SRM/</a:t>
            </a:r>
            <a:r>
              <a:rPr lang="en-US" sz="2200" dirty="0" err="1" smtClean="0"/>
              <a:t>gsiftp</a:t>
            </a:r>
            <a:endParaRPr lang="en-US" sz="2200" dirty="0" smtClean="0"/>
          </a:p>
          <a:p>
            <a:pPr>
              <a:defRPr/>
            </a:pPr>
            <a:r>
              <a:rPr lang="en-US" sz="2400" dirty="0" smtClean="0"/>
              <a:t>Now works – but performance differences and failures</a:t>
            </a:r>
          </a:p>
          <a:p>
            <a:pPr>
              <a:defRPr/>
            </a:pPr>
            <a:r>
              <a:rPr lang="en-US" sz="2400" dirty="0" smtClean="0"/>
              <a:t>Problems along the way included</a:t>
            </a:r>
          </a:p>
          <a:p>
            <a:pPr lvl="1">
              <a:defRPr/>
            </a:pPr>
            <a:r>
              <a:rPr lang="en-US" sz="2000" dirty="0" smtClean="0"/>
              <a:t>LHCONE/LHCOPN IPv6 peering</a:t>
            </a:r>
          </a:p>
          <a:p>
            <a:pPr lvl="1">
              <a:defRPr/>
            </a:pPr>
            <a:r>
              <a:rPr lang="en-US" sz="2000" dirty="0" smtClean="0"/>
              <a:t>DNS problems</a:t>
            </a:r>
          </a:p>
          <a:p>
            <a:pPr lvl="1">
              <a:defRPr/>
            </a:pPr>
            <a:r>
              <a:rPr lang="en-US" sz="2000" dirty="0"/>
              <a:t>g</a:t>
            </a:r>
            <a:r>
              <a:rPr lang="en-US" sz="2000" dirty="0" smtClean="0"/>
              <a:t>fal2 – (V2.8.1 does not accept TURLs with IPv6 number)</a:t>
            </a:r>
          </a:p>
          <a:p>
            <a:pPr lvl="1">
              <a:defRPr/>
            </a:pPr>
            <a:r>
              <a:rPr lang="en-US" sz="2000" dirty="0" err="1" smtClean="0"/>
              <a:t>dCache</a:t>
            </a:r>
            <a:r>
              <a:rPr lang="en-US" sz="2000" dirty="0" smtClean="0"/>
              <a:t> configuration (for hosts with DNS aliases)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57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FTS3 data transfer mesh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1520" y="292494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Time to transfer (s)</a:t>
            </a:r>
            <a:endParaRPr lang="en-US" sz="1600" dirty="0"/>
          </a:p>
        </p:txBody>
      </p:sp>
      <p:pic>
        <p:nvPicPr>
          <p:cNvPr id="7" name="Content Placeholder 6" descr="15apr15 mesh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0658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800" dirty="0" smtClean="0"/>
              <a:t>IPv6 readiness of WLCG software</a:t>
            </a:r>
            <a:r>
              <a:rPr lang="en-US" sz="2800" i="1" dirty="0" smtClean="0">
                <a:hlinkClick r:id="rId2"/>
              </a:rPr>
              <a:t/>
            </a:r>
            <a:br>
              <a:rPr lang="en-US" sz="2800" i="1" dirty="0" smtClean="0">
                <a:hlinkClick r:id="rId2"/>
              </a:rPr>
            </a:br>
            <a:r>
              <a:rPr lang="en-US" sz="2800" i="1" dirty="0" smtClean="0">
                <a:hlinkClick r:id="rId2"/>
              </a:rPr>
              <a:t> http</a:t>
            </a:r>
            <a:r>
              <a:rPr lang="en-US" sz="2800" i="1" dirty="0">
                <a:hlinkClick r:id="rId2"/>
              </a:rPr>
              <a:t>://hepix-ipv6.web.cern.ch/wlcg-</a:t>
            </a:r>
            <a:r>
              <a:rPr lang="en-US" sz="2800" i="1" dirty="0" smtClean="0">
                <a:hlinkClick r:id="rId2"/>
              </a:rPr>
              <a:t>applications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16/04/2015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IPv6 on WLCG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8" name="Content Placeholder 7" descr="Screen Shot 2015-03-16 at 06.42.3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84" r="-4084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 rot="20097043">
            <a:off x="499501" y="3177732"/>
            <a:ext cx="8208912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Much progress during 2014-15. </a:t>
            </a:r>
            <a:br>
              <a:rPr lang="en-US" sz="2800" dirty="0" smtClean="0"/>
            </a:br>
            <a:r>
              <a:rPr lang="en-US" sz="2800" dirty="0" smtClean="0"/>
              <a:t>Many storage technologies now support IPv6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952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7649</TotalTime>
  <Words>1078</Words>
  <Application>Microsoft Macintosh PowerPoint</Application>
  <PresentationFormat>On-screen Show (4:3)</PresentationFormat>
  <Paragraphs>161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production deployment of IPv6 on WLCG </vt:lpstr>
      <vt:lpstr>HEPiX IPv6 Working Group</vt:lpstr>
      <vt:lpstr>WLCG Sites - IPv6 readiness</vt:lpstr>
      <vt:lpstr>LHC Experiments &amp; IPv6</vt:lpstr>
      <vt:lpstr>LHC Experiments &amp; IPv6 (2)</vt:lpstr>
      <vt:lpstr>IPv6 testbed – data transfers</vt:lpstr>
      <vt:lpstr>FTS3/dCache data transfers</vt:lpstr>
      <vt:lpstr>FTS3 data transfer mesh</vt:lpstr>
      <vt:lpstr>IPv6 readiness of WLCG software  http://hepix-ipv6.web.cern.ch/wlcg-applications</vt:lpstr>
      <vt:lpstr>IPV6 Network Monitoring</vt:lpstr>
      <vt:lpstr>perfSONAR dashboard</vt:lpstr>
      <vt:lpstr>LHCOPN/LHCONE &amp; IPv6</vt:lpstr>
      <vt:lpstr>2015 Deployment plan</vt:lpstr>
      <vt:lpstr>Summary</vt:lpstr>
      <vt:lpstr>Links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at ISGC2012</dc:title>
  <dc:creator>kelsey</dc:creator>
  <cp:lastModifiedBy>David Kelsey</cp:lastModifiedBy>
  <cp:revision>465</cp:revision>
  <cp:lastPrinted>2015-03-16T08:08:33Z</cp:lastPrinted>
  <dcterms:created xsi:type="dcterms:W3CDTF">2012-02-20T14:44:28Z</dcterms:created>
  <dcterms:modified xsi:type="dcterms:W3CDTF">2015-04-15T02:17:45Z</dcterms:modified>
</cp:coreProperties>
</file>