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handoutMasterIdLst>
    <p:handoutMasterId r:id="rId14"/>
  </p:handoutMasterIdLst>
  <p:sldIdLst>
    <p:sldId id="256" r:id="rId2"/>
    <p:sldId id="257" r:id="rId3"/>
    <p:sldId id="277" r:id="rId4"/>
    <p:sldId id="270" r:id="rId5"/>
    <p:sldId id="278" r:id="rId6"/>
    <p:sldId id="267" r:id="rId7"/>
    <p:sldId id="279" r:id="rId8"/>
    <p:sldId id="280" r:id="rId9"/>
    <p:sldId id="276" r:id="rId10"/>
    <p:sldId id="275" r:id="rId11"/>
    <p:sldId id="281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5501" autoAdjust="0"/>
  </p:normalViewPr>
  <p:slideViewPr>
    <p:cSldViewPr snapToGrid="0">
      <p:cViewPr varScale="1">
        <p:scale>
          <a:sx n="90" d="100"/>
          <a:sy n="90" d="100"/>
        </p:scale>
        <p:origin x="66" y="8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7297722-371D-3A41-ACCD-5F01B9D03A0D}" type="datetimeFigureOut">
              <a:rPr lang="en-US" smtClean="0"/>
              <a:t>4/12/2015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18736A2-D824-3B42-9C04-13DB6AC0DDC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3630103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CEEFA3C-F601-CB44-A642-8DA180809D15}" type="datetimeFigureOut">
              <a:rPr lang="en-US" smtClean="0"/>
              <a:t>4/12/2015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6702F2-764E-7A4A-831C-5B470664D78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3981624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7.jp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Relationship Id="rId6" Type="http://schemas.openxmlformats.org/officeDocument/2006/relationships/image" Target="../media/image4.gif"/><Relationship Id="rId5" Type="http://schemas.openxmlformats.org/officeDocument/2006/relationships/image" Target="../media/image6.gif"/><Relationship Id="rId4" Type="http://schemas.openxmlformats.org/officeDocument/2006/relationships/image" Target="../media/image5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6" name="Picture 6" descr="dots-transp"/>
          <p:cNvPicPr>
            <a:picLocks noChangeArrowheads="1"/>
          </p:cNvPicPr>
          <p:nvPr/>
        </p:nvPicPr>
        <p:blipFill>
          <a:blip r:embed="rId3">
            <a:lum bright="80000" contrast="-90000"/>
          </a:blip>
          <a:srcRect r="27658"/>
          <a:stretch>
            <a:fillRect/>
          </a:stretch>
        </p:blipFill>
        <p:spPr bwMode="auto">
          <a:xfrm>
            <a:off x="4817534" y="2060575"/>
            <a:ext cx="7332133" cy="398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41" name="Rectangle 21"/>
          <p:cNvSpPr>
            <a:spLocks noChangeArrowheads="1"/>
          </p:cNvSpPr>
          <p:nvPr/>
        </p:nvSpPr>
        <p:spPr bwMode="auto">
          <a:xfrm rot="5400000">
            <a:off x="5686968" y="-3291933"/>
            <a:ext cx="1584298" cy="11425767"/>
          </a:xfrm>
          <a:prstGeom prst="rect">
            <a:avLst/>
          </a:prstGeom>
          <a:solidFill>
            <a:srgbClr val="EAEEF3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sz="1800"/>
          </a:p>
        </p:txBody>
      </p:sp>
      <p:pic>
        <p:nvPicPr>
          <p:cNvPr id="5142" name="Picture 22" descr="oval"/>
          <p:cNvPicPr>
            <a:picLocks noChangeAspect="1" noChangeArrowheads="1"/>
          </p:cNvPicPr>
          <p:nvPr/>
        </p:nvPicPr>
        <p:blipFill>
          <a:blip r:embed="rId4"/>
          <a:srcRect t="49965" r="49992"/>
          <a:stretch>
            <a:fillRect/>
          </a:stretch>
        </p:blipFill>
        <p:spPr bwMode="auto">
          <a:xfrm>
            <a:off x="5177368" y="1628800"/>
            <a:ext cx="7014633" cy="1590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0" y="0"/>
            <a:ext cx="1246717" cy="6858000"/>
          </a:xfrm>
          <a:prstGeom prst="rect">
            <a:avLst/>
          </a:prstGeom>
          <a:solidFill>
            <a:srgbClr val="EAEEF3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5123" name="Rectangle 3"/>
          <p:cNvSpPr>
            <a:spLocks noChangeArrowheads="1"/>
          </p:cNvSpPr>
          <p:nvPr/>
        </p:nvSpPr>
        <p:spPr bwMode="auto">
          <a:xfrm rot="5400000">
            <a:off x="6551349" y="1220524"/>
            <a:ext cx="192087" cy="11089216"/>
          </a:xfrm>
          <a:prstGeom prst="rect">
            <a:avLst/>
          </a:prstGeom>
          <a:solidFill>
            <a:srgbClr val="EAEEF3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5124" name="Rectangle 4"/>
          <p:cNvSpPr>
            <a:spLocks noChangeArrowheads="1"/>
          </p:cNvSpPr>
          <p:nvPr/>
        </p:nvSpPr>
        <p:spPr bwMode="auto">
          <a:xfrm>
            <a:off x="13970000" y="5591175"/>
            <a:ext cx="40526" cy="971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20035" tIns="10017" rIns="20035" bIns="10017">
            <a:prstTxWarp prst="textNoShape">
              <a:avLst/>
            </a:prstTxWarp>
            <a:spAutoFit/>
          </a:bodyPr>
          <a:lstStyle/>
          <a:p>
            <a:pPr defTabSz="200025"/>
            <a:endParaRPr lang="en-GB" sz="500"/>
          </a:p>
        </p:txBody>
      </p:sp>
      <p:sp>
        <p:nvSpPr>
          <p:cNvPr id="5138" name="Rectangle 18"/>
          <p:cNvSpPr>
            <a:spLocks noGrp="1" noChangeArrowheads="1"/>
          </p:cNvSpPr>
          <p:nvPr>
            <p:ph type="ctrTitle" sz="quarter"/>
          </p:nvPr>
        </p:nvSpPr>
        <p:spPr>
          <a:xfrm>
            <a:off x="6328834" y="2004808"/>
            <a:ext cx="5761567" cy="941796"/>
          </a:xfrm>
        </p:spPr>
        <p:txBody>
          <a:bodyPr/>
          <a:lstStyle>
            <a:lvl1pPr defTabSz="200025">
              <a:defRPr sz="3200">
                <a:solidFill>
                  <a:srgbClr val="DBEBE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5144" name="Rectangle 24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Font typeface="Zapf Dingbats" pitchFamily="-65" charset="2"/>
              <a:buNone/>
              <a:defRPr sz="2400" i="1"/>
            </a:lvl1pPr>
          </a:lstStyle>
          <a:p>
            <a:r>
              <a:rPr lang="en-US" smtClean="0"/>
              <a:t>Click to edit Master subtitle style</a:t>
            </a:r>
            <a:endParaRPr lang="es-ES"/>
          </a:p>
        </p:txBody>
      </p:sp>
      <p:pic>
        <p:nvPicPr>
          <p:cNvPr id="2" name="Picture 1" descr="lhcblogo.gi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6229365"/>
            <a:ext cx="1199456" cy="619719"/>
          </a:xfrm>
          <a:prstGeom prst="rect">
            <a:avLst/>
          </a:prstGeom>
        </p:spPr>
      </p:pic>
      <p:pic>
        <p:nvPicPr>
          <p:cNvPr id="5" name="Picture 4" descr="DIRAC-V4.gi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65" y="1779861"/>
            <a:ext cx="3970201" cy="1178969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8460" y="-5007"/>
            <a:ext cx="7457863" cy="16274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897130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CHEP2015, Federico </a:t>
            </a:r>
            <a:r>
              <a:rPr lang="en-US" dirty="0" err="1" smtClean="0"/>
              <a:t>Stagni</a:t>
            </a:r>
            <a:r>
              <a:rPr lang="en-US" dirty="0" smtClean="0"/>
              <a:t>, CERN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fld id="{892DD816-6B0B-4FE6-9948-DC7A79028B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85622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395418" y="146051"/>
            <a:ext cx="498598" cy="63785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8017" y="146051"/>
            <a:ext cx="7645400" cy="63785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CHEP2015, Federico </a:t>
            </a:r>
            <a:r>
              <a:rPr lang="en-US" dirty="0" err="1" smtClean="0"/>
              <a:t>Stagni</a:t>
            </a:r>
            <a:r>
              <a:rPr lang="en-US" dirty="0" smtClean="0"/>
              <a:t>, CERN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fld id="{892DD816-6B0B-4FE6-9948-DC7A79028B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343104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CHEP2015, Federico </a:t>
            </a:r>
            <a:r>
              <a:rPr lang="en-US" dirty="0" err="1" smtClean="0"/>
              <a:t>Stagni</a:t>
            </a:r>
            <a:r>
              <a:rPr lang="en-US" dirty="0" smtClean="0"/>
              <a:t>, CERN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fld id="{892DD816-6B0B-4FE6-9948-DC7A79028B2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44733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615553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CHEP2015, Federico </a:t>
            </a:r>
            <a:r>
              <a:rPr lang="en-US" dirty="0" err="1" smtClean="0"/>
              <a:t>Stagni</a:t>
            </a:r>
            <a:r>
              <a:rPr lang="en-US" dirty="0" smtClean="0"/>
              <a:t>, CERN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fld id="{892DD816-6B0B-4FE6-9948-DC7A79028B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860459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88017" y="981075"/>
            <a:ext cx="5130800" cy="55435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2017" y="981075"/>
            <a:ext cx="5130800" cy="55435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CHEP2015, Federico </a:t>
            </a:r>
            <a:r>
              <a:rPr lang="en-US" dirty="0" err="1" smtClean="0"/>
              <a:t>Stagni</a:t>
            </a:r>
            <a:r>
              <a:rPr lang="en-US" dirty="0" smtClean="0"/>
              <a:t>, CERN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fld id="{892DD816-6B0B-4FE6-9948-DC7A79028B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21919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43005"/>
            <a:ext cx="10972800" cy="406265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CHEP2015, Federico </a:t>
            </a:r>
            <a:r>
              <a:rPr lang="en-US" dirty="0" err="1" smtClean="0"/>
              <a:t>Stagni</a:t>
            </a:r>
            <a:r>
              <a:rPr lang="en-US" dirty="0" smtClean="0"/>
              <a:t>, CERN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fld id="{892DD816-6B0B-4FE6-9948-DC7A79028B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70433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CHEP2015, Federico </a:t>
            </a:r>
            <a:r>
              <a:rPr lang="en-US" dirty="0" err="1" smtClean="0"/>
              <a:t>Stagni</a:t>
            </a:r>
            <a:r>
              <a:rPr lang="en-US" dirty="0" smtClean="0"/>
              <a:t>, CERN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fld id="{892DD816-6B0B-4FE6-9948-DC7A79028B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132349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CHEP2015, Federico </a:t>
            </a:r>
            <a:r>
              <a:rPr lang="en-US" dirty="0" err="1" smtClean="0"/>
              <a:t>Stagni</a:t>
            </a:r>
            <a:r>
              <a:rPr lang="en-US" dirty="0" smtClean="0"/>
              <a:t>, CERN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fld id="{892DD816-6B0B-4FE6-9948-DC7A79028B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98379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819547"/>
            <a:ext cx="4011084" cy="615553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CHEP2015, Federico </a:t>
            </a:r>
            <a:r>
              <a:rPr lang="en-US" dirty="0" err="1" smtClean="0"/>
              <a:t>Stagni</a:t>
            </a:r>
            <a:r>
              <a:rPr lang="en-US" dirty="0" smtClean="0"/>
              <a:t>, CERN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fld id="{892DD816-6B0B-4FE6-9948-DC7A79028B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4359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5013395"/>
            <a:ext cx="7315200" cy="353943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CHEP2015, Federico </a:t>
            </a:r>
            <a:r>
              <a:rPr lang="en-US" dirty="0" err="1" smtClean="0"/>
              <a:t>Stagni</a:t>
            </a:r>
            <a:r>
              <a:rPr lang="en-US" dirty="0" smtClean="0"/>
              <a:t>, CERN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fld id="{892DD816-6B0B-4FE6-9948-DC7A79028B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77356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gi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FFFF"/>
            </a:gs>
            <a:gs pos="100000">
              <a:srgbClr val="FFFFFF">
                <a:gamma/>
                <a:tint val="0"/>
                <a:invGamma/>
              </a:srgb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10" name="Rectangle 14"/>
          <p:cNvSpPr>
            <a:spLocks noChangeArrowheads="1"/>
          </p:cNvSpPr>
          <p:nvPr/>
        </p:nvSpPr>
        <p:spPr bwMode="auto">
          <a:xfrm rot="5400000">
            <a:off x="6429905" y="1095905"/>
            <a:ext cx="244475" cy="11279716"/>
          </a:xfrm>
          <a:prstGeom prst="rect">
            <a:avLst/>
          </a:prstGeom>
          <a:solidFill>
            <a:srgbClr val="EAEEF3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sz="1800"/>
          </a:p>
        </p:txBody>
      </p:sp>
      <p:pic>
        <p:nvPicPr>
          <p:cNvPr id="4100" name="Picture 4" descr="dots-transp"/>
          <p:cNvPicPr>
            <a:picLocks noChangeArrowheads="1"/>
          </p:cNvPicPr>
          <p:nvPr/>
        </p:nvPicPr>
        <p:blipFill>
          <a:blip r:embed="rId13">
            <a:lum bright="80000" contrast="-90000"/>
          </a:blip>
          <a:srcRect r="27658"/>
          <a:stretch>
            <a:fillRect/>
          </a:stretch>
        </p:blipFill>
        <p:spPr bwMode="auto">
          <a:xfrm>
            <a:off x="4817534" y="2060575"/>
            <a:ext cx="7332133" cy="398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1" name="Rectangle 5"/>
          <p:cNvSpPr>
            <a:spLocks noChangeArrowheads="1"/>
          </p:cNvSpPr>
          <p:nvPr/>
        </p:nvSpPr>
        <p:spPr bwMode="auto">
          <a:xfrm rot="5400000">
            <a:off x="5729288" y="-5729287"/>
            <a:ext cx="733425" cy="12192000"/>
          </a:xfrm>
          <a:prstGeom prst="rect">
            <a:avLst/>
          </a:prstGeom>
          <a:solidFill>
            <a:srgbClr val="EAEEF3"/>
          </a:solidFill>
          <a:ln w="9525">
            <a:noFill/>
            <a:miter lim="800000"/>
            <a:headEnd/>
            <a:tailEnd/>
          </a:ln>
          <a:effectLst/>
        </p:spPr>
        <p:txBody>
          <a:bodyPr rot="10800000" vert="eaVert" wrap="none" anchor="ctr">
            <a:prstTxWarp prst="textNoShape">
              <a:avLst/>
            </a:prstTxWarp>
          </a:bodyPr>
          <a:lstStyle/>
          <a:p>
            <a:pPr defTabSz="912813"/>
            <a:endParaRPr lang="en-US" sz="1800"/>
          </a:p>
        </p:txBody>
      </p:sp>
      <p:sp>
        <p:nvSpPr>
          <p:cNvPr id="4103" name="Rectangle 7"/>
          <p:cNvSpPr>
            <a:spLocks noChangeArrowheads="1"/>
          </p:cNvSpPr>
          <p:nvPr/>
        </p:nvSpPr>
        <p:spPr bwMode="auto">
          <a:xfrm>
            <a:off x="0" y="733426"/>
            <a:ext cx="1246717" cy="6124575"/>
          </a:xfrm>
          <a:prstGeom prst="rect">
            <a:avLst/>
          </a:prstGeom>
          <a:solidFill>
            <a:srgbClr val="EAEEF3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sz="1800"/>
          </a:p>
        </p:txBody>
      </p:sp>
      <p:pic>
        <p:nvPicPr>
          <p:cNvPr id="4109" name="Picture 13" descr="LHCb_logo"/>
          <p:cNvPicPr>
            <a:picLocks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129118" y="6319839"/>
            <a:ext cx="977900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11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1488017" y="981075"/>
            <a:ext cx="10464800" cy="554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 dirty="0"/>
          </a:p>
        </p:txBody>
      </p:sp>
      <p:pic>
        <p:nvPicPr>
          <p:cNvPr id="4113" name="Picture 17" descr="D-logo"/>
          <p:cNvPicPr>
            <a:picLocks noChangeAspect="1" noChangeArrowheads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-93133" y="-171450"/>
            <a:ext cx="1483784" cy="1116013"/>
          </a:xfrm>
          <a:prstGeom prst="rect">
            <a:avLst/>
          </a:prstGeom>
          <a:noFill/>
        </p:spPr>
      </p:pic>
      <p:sp>
        <p:nvSpPr>
          <p:cNvPr id="4114" name="Rectangle 18"/>
          <p:cNvSpPr>
            <a:spLocks noGrp="1" noChangeArrowheads="1"/>
          </p:cNvSpPr>
          <p:nvPr>
            <p:ph type="title"/>
          </p:nvPr>
        </p:nvSpPr>
        <p:spPr bwMode="auto">
          <a:xfrm>
            <a:off x="1555751" y="146050"/>
            <a:ext cx="10397067" cy="415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smtClean="0"/>
              <a:t>Click to edit Master title style</a:t>
            </a:r>
            <a:endParaRPr lang="es-ES" dirty="0"/>
          </a:p>
        </p:txBody>
      </p:sp>
      <p:sp>
        <p:nvSpPr>
          <p:cNvPr id="4115" name="Rectangle 1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454400" y="6613526"/>
            <a:ext cx="55880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algn="ctr" eaLnBrk="1" hangingPunct="1">
              <a:defRPr sz="1000" b="1">
                <a:latin typeface="Comic Sans MS"/>
                <a:cs typeface="Comic Sans MS"/>
              </a:defRPr>
            </a:lvl1pPr>
          </a:lstStyle>
          <a:p>
            <a:r>
              <a:rPr lang="en-US" smtClean="0"/>
              <a:t>ISGC2015, F.Stagni and Ph.Charpentier, CERN</a:t>
            </a:r>
            <a:endParaRPr lang="en-US"/>
          </a:p>
        </p:txBody>
      </p:sp>
      <p:sp>
        <p:nvSpPr>
          <p:cNvPr id="4116" name="Rectangle 2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1742841" y="6613526"/>
            <a:ext cx="449161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algn="r" eaLnBrk="1" hangingPunct="1">
              <a:defRPr sz="1000" b="1">
                <a:latin typeface="Comic Sans MS"/>
                <a:cs typeface="Comic Sans MS"/>
              </a:defRPr>
            </a:lvl1pPr>
          </a:lstStyle>
          <a:p>
            <a:fld id="{892DD816-6B0B-4FE6-9948-DC7A79028B2C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Rectangle 7"/>
          <p:cNvSpPr>
            <a:spLocks noChangeArrowheads="1"/>
          </p:cNvSpPr>
          <p:nvPr/>
        </p:nvSpPr>
        <p:spPr bwMode="auto">
          <a:xfrm>
            <a:off x="0" y="733426"/>
            <a:ext cx="1246717" cy="5438775"/>
          </a:xfrm>
          <a:prstGeom prst="rect">
            <a:avLst/>
          </a:prstGeom>
          <a:solidFill>
            <a:srgbClr val="EAEEF3"/>
          </a:solidFill>
          <a:ln w="9525">
            <a:noFill/>
            <a:miter lim="800000"/>
            <a:headEnd/>
            <a:tailEnd/>
          </a:ln>
          <a:effectLst/>
        </p:spPr>
        <p:txBody>
          <a:bodyPr vert="vert270" wrap="none" anchor="ctr">
            <a:prstTxWarp prst="textNoShape">
              <a:avLst/>
            </a:prstTxWarp>
          </a:bodyPr>
          <a:lstStyle/>
          <a:p>
            <a:pPr algn="ctr"/>
            <a:endParaRPr lang="en-US" sz="1800" b="0" i="1" dirty="0">
              <a:solidFill>
                <a:srgbClr val="81B8C9"/>
              </a:solidFill>
              <a:latin typeface="Times New Roman"/>
              <a:cs typeface="Times New Roman"/>
            </a:endParaRPr>
          </a:p>
        </p:txBody>
      </p:sp>
      <p:pic>
        <p:nvPicPr>
          <p:cNvPr id="13" name="Picture 12" descr="DIRAC-V4.gif"/>
          <p:cNvPicPr>
            <a:picLocks noChangeAspect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-1360336" y="2932176"/>
            <a:ext cx="3970201" cy="11789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79722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dt="0"/>
  <p:txStyles>
    <p:titleStyle>
      <a:lvl1pPr algn="r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400" b="1">
          <a:solidFill>
            <a:srgbClr val="FF0000"/>
          </a:solidFill>
          <a:latin typeface="Comic Sans MS"/>
          <a:ea typeface="+mj-ea"/>
          <a:cs typeface="Comic Sans MS"/>
        </a:defRPr>
      </a:lvl1pPr>
      <a:lvl2pPr algn="r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400" b="1">
          <a:solidFill>
            <a:srgbClr val="FF0000"/>
          </a:solidFill>
          <a:latin typeface="Helvetica" pitchFamily="-65" charset="0"/>
        </a:defRPr>
      </a:lvl2pPr>
      <a:lvl3pPr algn="r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400" b="1">
          <a:solidFill>
            <a:srgbClr val="FF0000"/>
          </a:solidFill>
          <a:latin typeface="Helvetica" pitchFamily="-65" charset="0"/>
        </a:defRPr>
      </a:lvl3pPr>
      <a:lvl4pPr algn="r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400" b="1">
          <a:solidFill>
            <a:srgbClr val="FF0000"/>
          </a:solidFill>
          <a:latin typeface="Helvetica" pitchFamily="-65" charset="0"/>
        </a:defRPr>
      </a:lvl4pPr>
      <a:lvl5pPr algn="r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400" b="1">
          <a:solidFill>
            <a:srgbClr val="FF0000"/>
          </a:solidFill>
          <a:latin typeface="Helvetica" pitchFamily="-65" charset="0"/>
        </a:defRPr>
      </a:lvl5pPr>
      <a:lvl6pPr marL="457200" algn="r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400" b="1">
          <a:solidFill>
            <a:srgbClr val="FF0000"/>
          </a:solidFill>
          <a:latin typeface="Helvetica" pitchFamily="-65" charset="0"/>
        </a:defRPr>
      </a:lvl6pPr>
      <a:lvl7pPr marL="914400" algn="r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400" b="1">
          <a:solidFill>
            <a:srgbClr val="FF0000"/>
          </a:solidFill>
          <a:latin typeface="Helvetica" pitchFamily="-65" charset="0"/>
        </a:defRPr>
      </a:lvl7pPr>
      <a:lvl8pPr marL="1371600" algn="r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400" b="1">
          <a:solidFill>
            <a:srgbClr val="FF0000"/>
          </a:solidFill>
          <a:latin typeface="Helvetica" pitchFamily="-65" charset="0"/>
        </a:defRPr>
      </a:lvl8pPr>
      <a:lvl9pPr marL="1828800" algn="r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400" b="1">
          <a:solidFill>
            <a:srgbClr val="FF0000"/>
          </a:solidFill>
          <a:latin typeface="Helvetica" pitchFamily="-65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Zapf Dingbats" pitchFamily="-65" charset="2"/>
        <a:buChar char="m"/>
        <a:defRPr sz="2000" b="1">
          <a:solidFill>
            <a:srgbClr val="004080"/>
          </a:solidFill>
          <a:latin typeface="Comic Sans MS"/>
          <a:ea typeface="+mn-ea"/>
          <a:cs typeface="Comic Sans M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0000FF"/>
        </a:buClr>
        <a:buSzPct val="55000"/>
        <a:buFont typeface="Zapf Dingbats" pitchFamily="-65" charset="2"/>
        <a:buChar char="o"/>
        <a:defRPr b="1">
          <a:solidFill>
            <a:srgbClr val="0000FF"/>
          </a:solidFill>
          <a:latin typeface="Comic Sans MS"/>
          <a:ea typeface="ＭＳ Ｐゴシック" pitchFamily="-65" charset="-128"/>
          <a:cs typeface="Comic Sans MS"/>
        </a:defRPr>
      </a:lvl2pPr>
      <a:lvl3pPr marL="1085850" indent="-228600" algn="l" rtl="0" eaLnBrk="1" fontAlgn="base" hangingPunct="1">
        <a:spcBef>
          <a:spcPct val="20000"/>
        </a:spcBef>
        <a:spcAft>
          <a:spcPct val="0"/>
        </a:spcAft>
        <a:buClr>
          <a:srgbClr val="0099CC"/>
        </a:buClr>
        <a:buSzPct val="65000"/>
        <a:buFont typeface="Zapf Dingbats" pitchFamily="-65" charset="2"/>
        <a:buChar char="P"/>
        <a:defRPr sz="1600" b="1">
          <a:solidFill>
            <a:srgbClr val="008040"/>
          </a:solidFill>
          <a:latin typeface="Comic Sans MS"/>
          <a:ea typeface="ＭＳ Ｐゴシック" pitchFamily="-65" charset="-128"/>
          <a:cs typeface="Comic Sans MS"/>
        </a:defRPr>
      </a:lvl3pPr>
      <a:lvl4pPr marL="1428750" indent="-228600" algn="l" rtl="0" eaLnBrk="1" fontAlgn="base" hangingPunct="1">
        <a:spcBef>
          <a:spcPct val="20000"/>
        </a:spcBef>
        <a:spcAft>
          <a:spcPct val="0"/>
        </a:spcAft>
        <a:buClr>
          <a:srgbClr val="50E05A"/>
        </a:buClr>
        <a:buSzPct val="85000"/>
        <a:buFont typeface="Zapf Dingbats" pitchFamily="-65" charset="2"/>
        <a:buChar char="d"/>
        <a:defRPr sz="1400" b="1">
          <a:solidFill>
            <a:srgbClr val="4196D1"/>
          </a:solidFill>
          <a:latin typeface="Comic Sans MS"/>
          <a:ea typeface="ＭＳ Ｐゴシック" pitchFamily="-65" charset="-128"/>
          <a:cs typeface="Comic Sans MS"/>
        </a:defRPr>
      </a:lvl4pPr>
      <a:lvl5pPr marL="177165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-65" charset="2"/>
        <a:buChar char="§"/>
        <a:defRPr sz="1200" b="1">
          <a:solidFill>
            <a:srgbClr val="4196D1"/>
          </a:solidFill>
          <a:latin typeface="Comic Sans MS"/>
          <a:ea typeface="ＭＳ Ｐゴシック" pitchFamily="-65" charset="-128"/>
          <a:cs typeface="Comic Sans MS"/>
        </a:defRPr>
      </a:lvl5pPr>
      <a:lvl6pPr marL="222885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-65" charset="2"/>
        <a:buChar char="§"/>
        <a:defRPr sz="1200" b="1">
          <a:solidFill>
            <a:srgbClr val="4196D1"/>
          </a:solidFill>
          <a:latin typeface="+mn-lt"/>
          <a:ea typeface="ＭＳ Ｐゴシック" pitchFamily="-65" charset="-128"/>
        </a:defRPr>
      </a:lvl6pPr>
      <a:lvl7pPr marL="268605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-65" charset="2"/>
        <a:buChar char="§"/>
        <a:defRPr sz="1200" b="1">
          <a:solidFill>
            <a:srgbClr val="4196D1"/>
          </a:solidFill>
          <a:latin typeface="+mn-lt"/>
          <a:ea typeface="ＭＳ Ｐゴシック" pitchFamily="-65" charset="-128"/>
        </a:defRPr>
      </a:lvl7pPr>
      <a:lvl8pPr marL="314325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-65" charset="2"/>
        <a:buChar char="§"/>
        <a:defRPr sz="1200" b="1">
          <a:solidFill>
            <a:srgbClr val="4196D1"/>
          </a:solidFill>
          <a:latin typeface="+mn-lt"/>
          <a:ea typeface="ＭＳ Ｐゴシック" pitchFamily="-65" charset="-128"/>
        </a:defRPr>
      </a:lvl8pPr>
      <a:lvl9pPr marL="360045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-65" charset="2"/>
        <a:buChar char="§"/>
        <a:defRPr sz="1200" b="1">
          <a:solidFill>
            <a:srgbClr val="4196D1"/>
          </a:solidFill>
          <a:latin typeface="+mn-lt"/>
          <a:ea typeface="ＭＳ Ｐゴシック" pitchFamily="-65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1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sz="quarter"/>
          </p:nvPr>
        </p:nvSpPr>
        <p:spPr>
          <a:xfrm>
            <a:off x="6328834" y="1892263"/>
            <a:ext cx="5761567" cy="929485"/>
          </a:xfrm>
        </p:spPr>
        <p:txBody>
          <a:bodyPr/>
          <a:lstStyle/>
          <a:p>
            <a:r>
              <a:rPr lang="en-US" dirty="0"/>
              <a:t>Jobs masonry with elastic Grid Jobs</a:t>
            </a:r>
            <a:endParaRPr lang="en-US" dirty="0">
              <a:effectLst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sz="quarter" idx="1"/>
          </p:nvPr>
        </p:nvSpPr>
        <p:spPr/>
        <p:txBody>
          <a:bodyPr/>
          <a:lstStyle/>
          <a:p>
            <a:r>
              <a:rPr lang="en-US" u="sng" dirty="0" smtClean="0"/>
              <a:t>Federico </a:t>
            </a:r>
            <a:r>
              <a:rPr lang="en-US" u="sng" dirty="0" err="1" smtClean="0"/>
              <a:t>Stagni</a:t>
            </a:r>
            <a:r>
              <a:rPr lang="en-US" dirty="0" smtClean="0"/>
              <a:t>, Philippe </a:t>
            </a:r>
            <a:r>
              <a:rPr lang="en-US" dirty="0" err="1" smtClean="0"/>
              <a:t>Charpentier</a:t>
            </a:r>
            <a:endParaRPr lang="en-US" dirty="0" smtClean="0"/>
          </a:p>
          <a:p>
            <a:r>
              <a:rPr lang="en-US" dirty="0" smtClean="0"/>
              <a:t>On behalf of the </a:t>
            </a:r>
            <a:r>
              <a:rPr lang="en-US" dirty="0" err="1" smtClean="0"/>
              <a:t>LHCb</a:t>
            </a:r>
            <a:r>
              <a:rPr lang="en-US" dirty="0" smtClean="0"/>
              <a:t> collaboration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8694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 and prospects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LHCb</a:t>
            </a:r>
            <a:r>
              <a:rPr lang="en-US" dirty="0" smtClean="0"/>
              <a:t> simulation jobs are elastic</a:t>
            </a:r>
          </a:p>
          <a:p>
            <a:pPr lvl="1"/>
            <a:r>
              <a:rPr lang="en-US" dirty="0" smtClean="0"/>
              <a:t>For about a year now</a:t>
            </a:r>
          </a:p>
          <a:p>
            <a:r>
              <a:rPr lang="en-US" dirty="0" smtClean="0"/>
              <a:t>Simple concept, rather important implications</a:t>
            </a:r>
          </a:p>
          <a:p>
            <a:pPr lvl="1"/>
            <a:r>
              <a:rPr lang="en-US" dirty="0" smtClean="0"/>
              <a:t>Simulations jobs can run “everywhere”</a:t>
            </a:r>
          </a:p>
          <a:p>
            <a:pPr lvl="2"/>
            <a:r>
              <a:rPr lang="en-US" dirty="0" smtClean="0"/>
              <a:t>Low priorities, back-filling jobs</a:t>
            </a:r>
          </a:p>
          <a:p>
            <a:r>
              <a:rPr lang="en-US" dirty="0" smtClean="0"/>
              <a:t>Power calculations non-deterministic</a:t>
            </a:r>
          </a:p>
          <a:p>
            <a:endParaRPr lang="en-US" dirty="0" smtClean="0"/>
          </a:p>
          <a:p>
            <a:r>
              <a:rPr lang="en-US" dirty="0" smtClean="0"/>
              <a:t>Next steps</a:t>
            </a:r>
          </a:p>
          <a:p>
            <a:pPr lvl="1"/>
            <a:r>
              <a:rPr lang="en-US" dirty="0" smtClean="0"/>
              <a:t>Better </a:t>
            </a:r>
            <a:r>
              <a:rPr lang="en-US" dirty="0"/>
              <a:t>control of when to end </a:t>
            </a:r>
            <a:r>
              <a:rPr lang="en-US" dirty="0" smtClean="0"/>
              <a:t>producing.</a:t>
            </a:r>
          </a:p>
          <a:p>
            <a:pPr lvl="2"/>
            <a:r>
              <a:rPr lang="en-US" dirty="0" smtClean="0"/>
              <a:t>for VM: </a:t>
            </a:r>
            <a:r>
              <a:rPr lang="en-US" dirty="0"/>
              <a:t>look for shutdown </a:t>
            </a:r>
            <a:r>
              <a:rPr lang="en-US" dirty="0" smtClean="0"/>
              <a:t>messages</a:t>
            </a:r>
          </a:p>
          <a:p>
            <a:pPr lvl="1"/>
            <a:r>
              <a:rPr lang="en-US" dirty="0" smtClean="0"/>
              <a:t>We </a:t>
            </a:r>
            <a:r>
              <a:rPr lang="en-US" dirty="0"/>
              <a:t>can send signals to </a:t>
            </a:r>
            <a:r>
              <a:rPr lang="en-US" dirty="0" smtClean="0"/>
              <a:t>the simulation applications </a:t>
            </a:r>
            <a:r>
              <a:rPr lang="en-US" dirty="0"/>
              <a:t>to </a:t>
            </a:r>
            <a:r>
              <a:rPr lang="en-US" dirty="0" smtClean="0"/>
              <a:t>stop</a:t>
            </a:r>
          </a:p>
          <a:p>
            <a:pPr lvl="2"/>
            <a:r>
              <a:rPr lang="en-US" dirty="0" smtClean="0"/>
              <a:t>needs </a:t>
            </a:r>
            <a:r>
              <a:rPr lang="en-US" dirty="0"/>
              <a:t>anyway to know </a:t>
            </a:r>
            <a:r>
              <a:rPr lang="en-US" dirty="0" err="1"/>
              <a:t>CPUe</a:t>
            </a:r>
            <a:r>
              <a:rPr lang="en-US" dirty="0"/>
              <a:t> </a:t>
            </a:r>
            <a:r>
              <a:rPr lang="en-US" dirty="0" smtClean="0"/>
              <a:t>(for precise calculations)</a:t>
            </a:r>
          </a:p>
          <a:p>
            <a:pPr lvl="1"/>
            <a:r>
              <a:rPr lang="en-US" dirty="0" smtClean="0"/>
              <a:t>Run-time adjustment of </a:t>
            </a:r>
            <a:r>
              <a:rPr lang="en-US" dirty="0" err="1" smtClean="0"/>
              <a:t>CPUe</a:t>
            </a:r>
            <a:r>
              <a:rPr lang="en-US" dirty="0"/>
              <a:t/>
            </a:r>
            <a:br>
              <a:rPr lang="en-US" dirty="0"/>
            </a:br>
            <a:endParaRPr lang="en-US" dirty="0" smtClean="0"/>
          </a:p>
          <a:p>
            <a:endParaRPr lang="en-US" dirty="0"/>
          </a:p>
          <a:p>
            <a:pPr lvl="1"/>
            <a:endParaRPr lang="en-US" dirty="0" smtClean="0"/>
          </a:p>
          <a:p>
            <a:endParaRPr lang="en-US" dirty="0" smtClean="0"/>
          </a:p>
          <a:p>
            <a:pPr lvl="1"/>
            <a:endParaRPr lang="en-US" dirty="0" smtClean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 smtClean="0"/>
              <a:t>CHEP2015, Federico </a:t>
            </a:r>
            <a:r>
              <a:rPr lang="en-US" dirty="0" err="1" smtClean="0"/>
              <a:t>Stagni</a:t>
            </a:r>
            <a:r>
              <a:rPr lang="en-US" dirty="0" smtClean="0"/>
              <a:t>, CERN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92DD816-6B0B-4FE6-9948-DC7A79028B2C}" type="slidenum">
              <a:rPr lang="en-US" smtClean="0"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4597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Thanks!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 anchorCtr="0"/>
          <a:lstStyle/>
          <a:p>
            <a:pPr marL="0" indent="0" algn="ctr">
              <a:buNone/>
            </a:pPr>
            <a:r>
              <a:rPr lang="en-US" sz="3600" dirty="0" smtClean="0"/>
              <a:t>Question, comments</a:t>
            </a:r>
          </a:p>
          <a:p>
            <a:pPr marL="0" indent="0" algn="ctr">
              <a:buNone/>
            </a:pPr>
            <a:r>
              <a:rPr lang="en-US" sz="9600" dirty="0" smtClean="0"/>
              <a:t>?</a:t>
            </a:r>
            <a:endParaRPr lang="en-US" sz="96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 smtClean="0"/>
              <a:t>CHEP2015, F </a:t>
            </a:r>
            <a:r>
              <a:rPr lang="en-US" dirty="0" err="1" smtClean="0"/>
              <a:t>Stagni</a:t>
            </a:r>
            <a:r>
              <a:rPr lang="en-US" dirty="0" smtClean="0"/>
              <a:t>, CERN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92DD816-6B0B-4FE6-9948-DC7A79028B2C}" type="slidenum">
              <a:rPr lang="en-US" smtClean="0"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6784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680210" y="-1013980"/>
            <a:ext cx="14485411" cy="8843530"/>
          </a:xfrm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1555751" y="98345"/>
            <a:ext cx="10397067" cy="510909"/>
          </a:xfrm>
        </p:spPr>
        <p:txBody>
          <a:bodyPr/>
          <a:lstStyle/>
          <a:p>
            <a:r>
              <a:rPr lang="en-US" sz="3200" dirty="0" smtClean="0">
                <a:solidFill>
                  <a:srgbClr val="C00000"/>
                </a:solidFill>
              </a:rPr>
              <a:t>The masonry problem</a:t>
            </a:r>
            <a:endParaRPr lang="en-US" sz="3200" dirty="0">
              <a:solidFill>
                <a:srgbClr val="C00000"/>
              </a:solidFill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 smtClean="0"/>
              <a:t>CHEP2015, Federico </a:t>
            </a:r>
            <a:r>
              <a:rPr lang="en-US" dirty="0" err="1" smtClean="0"/>
              <a:t>Stagni</a:t>
            </a:r>
            <a:r>
              <a:rPr lang="en-US" dirty="0" smtClean="0"/>
              <a:t>, CERN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92DD816-6B0B-4FE6-9948-DC7A79028B2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286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4" name="Straight Connector 23"/>
          <p:cNvCxnSpPr/>
          <p:nvPr/>
        </p:nvCxnSpPr>
        <p:spPr bwMode="auto">
          <a:xfrm flipV="1">
            <a:off x="6742175" y="3489492"/>
            <a:ext cx="1114045" cy="1119469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5" name="Straight Connector 24"/>
          <p:cNvCxnSpPr/>
          <p:nvPr/>
        </p:nvCxnSpPr>
        <p:spPr bwMode="auto">
          <a:xfrm flipV="1">
            <a:off x="7142225" y="3466632"/>
            <a:ext cx="1114045" cy="1119469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6" name="Straight Connector 35"/>
          <p:cNvCxnSpPr/>
          <p:nvPr/>
        </p:nvCxnSpPr>
        <p:spPr bwMode="auto">
          <a:xfrm flipV="1">
            <a:off x="6060185" y="3470442"/>
            <a:ext cx="1114045" cy="1119469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6" name="Straight Connector 15"/>
          <p:cNvCxnSpPr/>
          <p:nvPr/>
        </p:nvCxnSpPr>
        <p:spPr bwMode="auto">
          <a:xfrm flipV="1">
            <a:off x="6406895" y="3462822"/>
            <a:ext cx="1114045" cy="1119469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0" name="Rectangle 19"/>
          <p:cNvSpPr/>
          <p:nvPr/>
        </p:nvSpPr>
        <p:spPr bwMode="auto">
          <a:xfrm>
            <a:off x="1055370" y="3467997"/>
            <a:ext cx="4201182" cy="506037"/>
          </a:xfrm>
          <a:prstGeom prst="rect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10800000" scaled="1"/>
            <a:tileRect/>
          </a:gra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281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" pitchFamily="-65" charset="0"/>
              </a:rPr>
              <a:t>Maximum length job</a:t>
            </a:r>
            <a:endParaRPr kumimoji="0" lang="en-US" sz="23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" pitchFamily="-65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</a:t>
            </a:r>
            <a:r>
              <a:rPr lang="en-US" u="sng" dirty="0" smtClean="0"/>
              <a:t>jobs</a:t>
            </a:r>
            <a:r>
              <a:rPr lang="en-US" dirty="0" smtClean="0"/>
              <a:t> masonry </a:t>
            </a:r>
            <a:r>
              <a:rPr lang="en-US" dirty="0" smtClean="0"/>
              <a:t>problem (*)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CHEP2015, Federico Stagni, CERN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92DD816-6B0B-4FE6-9948-DC7A79028B2C}" type="slidenum">
              <a:rPr lang="en-US" smtClean="0"/>
              <a:t>3</a:t>
            </a:fld>
            <a:endParaRPr lang="en-US" dirty="0"/>
          </a:p>
        </p:txBody>
      </p:sp>
      <p:grpSp>
        <p:nvGrpSpPr>
          <p:cNvPr id="6" name="Group 5"/>
          <p:cNvGrpSpPr/>
          <p:nvPr/>
        </p:nvGrpSpPr>
        <p:grpSpPr>
          <a:xfrm>
            <a:off x="1474470" y="2851636"/>
            <a:ext cx="10332720" cy="11430"/>
            <a:chOff x="1463040" y="4434840"/>
            <a:chExt cx="10332720" cy="11430"/>
          </a:xfrm>
        </p:grpSpPr>
        <p:cxnSp>
          <p:nvCxnSpPr>
            <p:cNvPr id="7" name="Straight Arrow Connector 6"/>
            <p:cNvCxnSpPr/>
            <p:nvPr/>
          </p:nvCxnSpPr>
          <p:spPr bwMode="auto">
            <a:xfrm>
              <a:off x="3440430" y="4434840"/>
              <a:ext cx="8355330" cy="11430"/>
            </a:xfrm>
            <a:prstGeom prst="straightConnector1">
              <a:avLst/>
            </a:prstGeom>
            <a:ln w="19050">
              <a:headEnd type="none" w="med" len="med"/>
              <a:tailEnd type="triangle"/>
            </a:ln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8" name="Straight Connector 7"/>
            <p:cNvCxnSpPr/>
            <p:nvPr/>
          </p:nvCxnSpPr>
          <p:spPr bwMode="auto">
            <a:xfrm flipH="1">
              <a:off x="1463040" y="4434840"/>
              <a:ext cx="1977390" cy="0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9" name="TextBox 8"/>
          <p:cNvSpPr txBox="1"/>
          <p:nvPr/>
        </p:nvSpPr>
        <p:spPr>
          <a:xfrm>
            <a:off x="11510010" y="2446020"/>
            <a:ext cx="2171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i="1" dirty="0" smtClean="0"/>
              <a:t>t</a:t>
            </a:r>
            <a:endParaRPr lang="en-US" sz="2400" i="1" dirty="0"/>
          </a:p>
        </p:txBody>
      </p:sp>
      <p:sp>
        <p:nvSpPr>
          <p:cNvPr id="10" name="TextBox 9"/>
          <p:cNvSpPr txBox="1"/>
          <p:nvPr/>
        </p:nvSpPr>
        <p:spPr>
          <a:xfrm>
            <a:off x="10419655" y="5281761"/>
            <a:ext cx="106749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err="1" smtClean="0">
                <a:solidFill>
                  <a:srgbClr val="FF0000"/>
                </a:solidFill>
              </a:rPr>
              <a:t>T_end</a:t>
            </a:r>
            <a:endParaRPr lang="en-US" sz="2400" dirty="0">
              <a:solidFill>
                <a:srgbClr val="FF0000"/>
              </a:solidFill>
            </a:endParaRPr>
          </a:p>
        </p:txBody>
      </p:sp>
      <p:cxnSp>
        <p:nvCxnSpPr>
          <p:cNvPr id="11" name="Straight Connector 10"/>
          <p:cNvCxnSpPr>
            <a:stCxn id="12" idx="3"/>
          </p:cNvCxnSpPr>
          <p:nvPr/>
        </p:nvCxnSpPr>
        <p:spPr bwMode="auto">
          <a:xfrm flipH="1">
            <a:off x="10328072" y="1524243"/>
            <a:ext cx="3649" cy="4145037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2" name="Right Arrow 11"/>
          <p:cNvSpPr/>
          <p:nvPr/>
        </p:nvSpPr>
        <p:spPr bwMode="auto">
          <a:xfrm rot="7845132">
            <a:off x="10234580" y="1180246"/>
            <a:ext cx="559551" cy="264113"/>
          </a:xfrm>
          <a:prstGeom prst="rightArrow">
            <a:avLst/>
          </a:prstGeom>
          <a:solidFill>
            <a:srgbClr val="00B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281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3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pitchFamily="-65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0431181" y="767241"/>
            <a:ext cx="176081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Hard deadline</a:t>
            </a:r>
            <a:endParaRPr lang="en-US" dirty="0" smtClean="0">
              <a:effectLst/>
            </a:endParaRPr>
          </a:p>
          <a:p>
            <a:pPr algn="ctr"/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5228844" y="2914051"/>
            <a:ext cx="117805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err="1" smtClean="0">
                <a:solidFill>
                  <a:srgbClr val="FF0000"/>
                </a:solidFill>
              </a:rPr>
              <a:t>T_now</a:t>
            </a:r>
            <a:endParaRPr lang="en-US" sz="2400" dirty="0">
              <a:solidFill>
                <a:srgbClr val="FF0000"/>
              </a:solidFill>
            </a:endParaRPr>
          </a:p>
        </p:txBody>
      </p:sp>
      <p:cxnSp>
        <p:nvCxnSpPr>
          <p:cNvPr id="15" name="Straight Connector 14"/>
          <p:cNvCxnSpPr/>
          <p:nvPr/>
        </p:nvCxnSpPr>
        <p:spPr bwMode="auto">
          <a:xfrm>
            <a:off x="5817870" y="2708910"/>
            <a:ext cx="0" cy="28575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9" name="Rectangle 18"/>
          <p:cNvSpPr/>
          <p:nvPr/>
        </p:nvSpPr>
        <p:spPr bwMode="auto">
          <a:xfrm>
            <a:off x="1440428" y="1493575"/>
            <a:ext cx="8835988" cy="506037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281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" pitchFamily="-65" charset="0"/>
              </a:rPr>
              <a:t>Maximum length job</a:t>
            </a:r>
            <a:endParaRPr kumimoji="0" lang="en-US" sz="23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" pitchFamily="-65" charset="0"/>
            </a:endParaRPr>
          </a:p>
        </p:txBody>
      </p:sp>
      <p:sp>
        <p:nvSpPr>
          <p:cNvPr id="21" name="Rectangle 20"/>
          <p:cNvSpPr/>
          <p:nvPr/>
        </p:nvSpPr>
        <p:spPr bwMode="auto">
          <a:xfrm>
            <a:off x="1163783" y="4120626"/>
            <a:ext cx="5026048" cy="506037"/>
          </a:xfrm>
          <a:prstGeom prst="rect">
            <a:avLst/>
          </a:prstGeom>
          <a:gradFill flip="none" rotWithShape="1">
            <a:gsLst>
              <a:gs pos="0">
                <a:schemeClr val="accent5">
                  <a:lumMod val="89000"/>
                </a:schemeClr>
              </a:gs>
              <a:gs pos="23000">
                <a:schemeClr val="accent5">
                  <a:lumMod val="89000"/>
                </a:schemeClr>
              </a:gs>
              <a:gs pos="69000">
                <a:schemeClr val="accent5">
                  <a:lumMod val="75000"/>
                </a:schemeClr>
              </a:gs>
              <a:gs pos="97000">
                <a:schemeClr val="accent5">
                  <a:lumMod val="70000"/>
                </a:schemeClr>
              </a:gs>
            </a:gsLst>
            <a:lin ang="2700000" scaled="1"/>
            <a:tileRect/>
          </a:gra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281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" pitchFamily="-65" charset="0"/>
              </a:rPr>
              <a:t>Maximum length job</a:t>
            </a:r>
            <a:endParaRPr kumimoji="0" lang="en-US" sz="23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" pitchFamily="-65" charset="0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7398712" y="4120626"/>
            <a:ext cx="287770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91281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400" dirty="0" smtClean="0">
                <a:solidFill>
                  <a:srgbClr val="FF0000"/>
                </a:solidFill>
                <a:latin typeface="Times" pitchFamily="-65" charset="0"/>
              </a:rPr>
              <a:t>Wasted Resources</a:t>
            </a:r>
            <a:endParaRPr lang="en-US" sz="2400" dirty="0">
              <a:solidFill>
                <a:srgbClr val="FF0000"/>
              </a:solidFill>
              <a:latin typeface="Times" pitchFamily="-65" charset="0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1474470" y="5485055"/>
            <a:ext cx="10268371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281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400" dirty="0" smtClean="0">
                <a:solidFill>
                  <a:srgbClr val="002060"/>
                </a:solidFill>
                <a:latin typeface="Times" pitchFamily="-65" charset="0"/>
              </a:rPr>
              <a:t>VOs overestimates the length of the jobs, so that they are not </a:t>
            </a:r>
            <a:r>
              <a:rPr lang="en-US" sz="2400" dirty="0" smtClean="0">
                <a:solidFill>
                  <a:srgbClr val="002060"/>
                </a:solidFill>
                <a:latin typeface="Times" pitchFamily="-65" charset="0"/>
              </a:rPr>
              <a:t>killed</a:t>
            </a:r>
          </a:p>
          <a:p>
            <a:pPr defTabSz="912813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dirty="0">
              <a:solidFill>
                <a:srgbClr val="002060"/>
              </a:solidFill>
              <a:latin typeface="Times" pitchFamily="-65" charset="0"/>
            </a:endParaRPr>
          </a:p>
          <a:p>
            <a:pPr algn="r" defTabSz="91281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600" b="1" dirty="0" smtClean="0">
                <a:solidFill>
                  <a:srgbClr val="002060"/>
                </a:solidFill>
                <a:latin typeface="Times" pitchFamily="-65" charset="0"/>
              </a:rPr>
              <a:t>* copyright: A. </a:t>
            </a:r>
            <a:r>
              <a:rPr lang="en-US" sz="1600" b="1" dirty="0" err="1" smtClean="0">
                <a:solidFill>
                  <a:srgbClr val="002060"/>
                </a:solidFill>
                <a:latin typeface="Times" pitchFamily="-65" charset="0"/>
              </a:rPr>
              <a:t>McNab</a:t>
            </a:r>
            <a:endParaRPr lang="en-US" sz="1600" b="1" dirty="0">
              <a:solidFill>
                <a:srgbClr val="002060"/>
              </a:solidFill>
              <a:latin typeface="Times" pitchFamily="-65" charset="0"/>
            </a:endParaRPr>
          </a:p>
        </p:txBody>
      </p:sp>
      <p:sp>
        <p:nvSpPr>
          <p:cNvPr id="26" name="Rectangle 25"/>
          <p:cNvSpPr/>
          <p:nvPr/>
        </p:nvSpPr>
        <p:spPr bwMode="auto">
          <a:xfrm>
            <a:off x="2336290" y="2090555"/>
            <a:ext cx="8835988" cy="506037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281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" pitchFamily="-65" charset="0"/>
              </a:rPr>
              <a:t>Exceeding queue length job --</a:t>
            </a:r>
            <a:r>
              <a:rPr kumimoji="0" lang="en-US" sz="23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" pitchFamily="-65" charset="0"/>
              </a:rPr>
              <a:t> </a:t>
            </a:r>
            <a:r>
              <a:rPr kumimoji="0" lang="en-US" sz="2300" b="0" i="0" u="none" strike="noStrike" cap="none" normalizeH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" pitchFamily="-65" charset="0"/>
              </a:rPr>
              <a:t>KILLED</a:t>
            </a:r>
            <a:endParaRPr kumimoji="0" lang="en-US" sz="2300" b="0" i="0" u="none" strike="noStrike" cap="none" normalizeH="0" baseline="0" dirty="0">
              <a:ln>
                <a:noFill/>
              </a:ln>
              <a:solidFill>
                <a:srgbClr val="C00000"/>
              </a:solidFill>
              <a:effectLst/>
              <a:latin typeface="Times" pitchFamily="-65" charset="0"/>
            </a:endParaRPr>
          </a:p>
        </p:txBody>
      </p:sp>
      <p:sp>
        <p:nvSpPr>
          <p:cNvPr id="27" name="Rectangle 26"/>
          <p:cNvSpPr/>
          <p:nvPr/>
        </p:nvSpPr>
        <p:spPr bwMode="auto">
          <a:xfrm>
            <a:off x="5325353" y="3462822"/>
            <a:ext cx="2784232" cy="506037"/>
          </a:xfrm>
          <a:prstGeom prst="rect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10800000" scaled="1"/>
            <a:tileRect/>
          </a:gra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281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" pitchFamily="-65" charset="0"/>
              </a:rPr>
              <a:t>One more fitting</a:t>
            </a:r>
            <a:r>
              <a:rPr kumimoji="0" lang="en-US" sz="23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" pitchFamily="-65" charset="0"/>
              </a:rPr>
              <a:t> </a:t>
            </a:r>
            <a:r>
              <a:rPr kumimoji="0" lang="en-US" sz="2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" pitchFamily="-65" charset="0"/>
              </a:rPr>
              <a:t>job</a:t>
            </a:r>
            <a:endParaRPr kumimoji="0" lang="en-US" sz="23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" pitchFamily="-65" charset="0"/>
            </a:endParaRPr>
          </a:p>
        </p:txBody>
      </p:sp>
      <p:cxnSp>
        <p:nvCxnSpPr>
          <p:cNvPr id="28" name="Straight Connector 27"/>
          <p:cNvCxnSpPr/>
          <p:nvPr/>
        </p:nvCxnSpPr>
        <p:spPr bwMode="auto">
          <a:xfrm flipV="1">
            <a:off x="7530845" y="3455202"/>
            <a:ext cx="1114045" cy="1119469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9" name="Straight Connector 28"/>
          <p:cNvCxnSpPr/>
          <p:nvPr/>
        </p:nvCxnSpPr>
        <p:spPr bwMode="auto">
          <a:xfrm flipV="1">
            <a:off x="7866125" y="3481872"/>
            <a:ext cx="1114045" cy="1119469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0" name="Straight Connector 29"/>
          <p:cNvCxnSpPr/>
          <p:nvPr/>
        </p:nvCxnSpPr>
        <p:spPr bwMode="auto">
          <a:xfrm flipV="1">
            <a:off x="8266175" y="3459012"/>
            <a:ext cx="1114045" cy="1119469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1" name="Straight Connector 30"/>
          <p:cNvCxnSpPr/>
          <p:nvPr/>
        </p:nvCxnSpPr>
        <p:spPr bwMode="auto">
          <a:xfrm flipV="1">
            <a:off x="8662415" y="3455202"/>
            <a:ext cx="1114045" cy="1119469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2" name="Straight Connector 31"/>
          <p:cNvCxnSpPr/>
          <p:nvPr/>
        </p:nvCxnSpPr>
        <p:spPr bwMode="auto">
          <a:xfrm flipV="1">
            <a:off x="8997695" y="3481872"/>
            <a:ext cx="1114045" cy="1119469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3" name="Straight Connector 32"/>
          <p:cNvCxnSpPr/>
          <p:nvPr/>
        </p:nvCxnSpPr>
        <p:spPr bwMode="auto">
          <a:xfrm flipV="1">
            <a:off x="9397745" y="3691890"/>
            <a:ext cx="930327" cy="886592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1192303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Elastic Simulation jobs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 smtClean="0"/>
              <a:t>CHEP2015, Federico </a:t>
            </a:r>
            <a:r>
              <a:rPr lang="en-US" dirty="0" err="1" smtClean="0"/>
              <a:t>Stagni</a:t>
            </a:r>
            <a:r>
              <a:rPr lang="en-US" dirty="0" smtClean="0"/>
              <a:t>, CERN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92DD816-6B0B-4FE6-9948-DC7A79028B2C}" type="slidenum">
              <a:rPr lang="en-US" smtClean="0"/>
              <a:t>4</a:t>
            </a:fld>
            <a:endParaRPr lang="en-US" dirty="0"/>
          </a:p>
        </p:txBody>
      </p:sp>
      <p:grpSp>
        <p:nvGrpSpPr>
          <p:cNvPr id="11" name="Group 10"/>
          <p:cNvGrpSpPr/>
          <p:nvPr/>
        </p:nvGrpSpPr>
        <p:grpSpPr>
          <a:xfrm>
            <a:off x="1474470" y="2851636"/>
            <a:ext cx="10332720" cy="11430"/>
            <a:chOff x="1463040" y="4434840"/>
            <a:chExt cx="10332720" cy="11430"/>
          </a:xfrm>
        </p:grpSpPr>
        <p:cxnSp>
          <p:nvCxnSpPr>
            <p:cNvPr id="7" name="Straight Arrow Connector 6"/>
            <p:cNvCxnSpPr/>
            <p:nvPr/>
          </p:nvCxnSpPr>
          <p:spPr bwMode="auto">
            <a:xfrm>
              <a:off x="3440430" y="4434840"/>
              <a:ext cx="8355330" cy="11430"/>
            </a:xfrm>
            <a:prstGeom prst="straightConnector1">
              <a:avLst/>
            </a:prstGeom>
            <a:ln w="19050">
              <a:headEnd type="none" w="med" len="med"/>
              <a:tailEnd type="triangle"/>
            </a:ln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 bwMode="auto">
            <a:xfrm flipH="1">
              <a:off x="1463040" y="4434840"/>
              <a:ext cx="1977390" cy="0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12" name="TextBox 11"/>
          <p:cNvSpPr txBox="1"/>
          <p:nvPr/>
        </p:nvSpPr>
        <p:spPr>
          <a:xfrm>
            <a:off x="11510010" y="2446020"/>
            <a:ext cx="2171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i="1" dirty="0" smtClean="0"/>
              <a:t>t</a:t>
            </a:r>
            <a:endParaRPr lang="en-US" sz="2400" i="1" dirty="0"/>
          </a:p>
        </p:txBody>
      </p:sp>
      <p:sp>
        <p:nvSpPr>
          <p:cNvPr id="14" name="TextBox 13"/>
          <p:cNvSpPr txBox="1"/>
          <p:nvPr/>
        </p:nvSpPr>
        <p:spPr>
          <a:xfrm>
            <a:off x="5247726" y="2316753"/>
            <a:ext cx="114028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err="1" smtClean="0">
                <a:solidFill>
                  <a:srgbClr val="FF0000"/>
                </a:solidFill>
              </a:rPr>
              <a:t>T_now</a:t>
            </a:r>
            <a:endParaRPr lang="en-US" sz="2400" dirty="0">
              <a:solidFill>
                <a:srgbClr val="FF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0268986" y="2907685"/>
            <a:ext cx="110896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err="1" smtClean="0">
                <a:solidFill>
                  <a:srgbClr val="FF0000"/>
                </a:solidFill>
              </a:rPr>
              <a:t>T_end</a:t>
            </a:r>
            <a:endParaRPr lang="en-US" sz="2400" dirty="0">
              <a:solidFill>
                <a:srgbClr val="FF0000"/>
              </a:solidFill>
            </a:endParaRPr>
          </a:p>
        </p:txBody>
      </p:sp>
      <p:cxnSp>
        <p:nvCxnSpPr>
          <p:cNvPr id="17" name="Straight Connector 16"/>
          <p:cNvCxnSpPr/>
          <p:nvPr/>
        </p:nvCxnSpPr>
        <p:spPr bwMode="auto">
          <a:xfrm>
            <a:off x="5817870" y="2708910"/>
            <a:ext cx="0" cy="28575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9" name="Straight Connector 18"/>
          <p:cNvCxnSpPr/>
          <p:nvPr/>
        </p:nvCxnSpPr>
        <p:spPr bwMode="auto">
          <a:xfrm>
            <a:off x="10474727" y="2712720"/>
            <a:ext cx="0" cy="28575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2" name="TextBox 21"/>
          <p:cNvSpPr txBox="1"/>
          <p:nvPr/>
        </p:nvSpPr>
        <p:spPr>
          <a:xfrm>
            <a:off x="9465077" y="864512"/>
            <a:ext cx="204597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1) We (just) discovered that we can run up to here..</a:t>
            </a:r>
            <a:endParaRPr lang="en-US" dirty="0" smtClean="0">
              <a:effectLst/>
            </a:endParaRPr>
          </a:p>
          <a:p>
            <a:pPr algn="ctr"/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3360420" y="3447276"/>
            <a:ext cx="191833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2) And we already used </a:t>
            </a:r>
            <a:r>
              <a:rPr lang="en-US" dirty="0"/>
              <a:t>up to here..</a:t>
            </a:r>
            <a:endParaRPr lang="en-US" dirty="0" smtClean="0">
              <a:effectLst/>
            </a:endParaRPr>
          </a:p>
          <a:p>
            <a:pPr algn="ctr"/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6276273" y="3912463"/>
            <a:ext cx="37379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3) we'll try and fit a job there, no matters </a:t>
            </a:r>
            <a:r>
              <a:rPr lang="en-US" dirty="0" smtClean="0"/>
              <a:t>what</a:t>
            </a:r>
            <a:endParaRPr lang="en-US" dirty="0" smtClean="0">
              <a:effectLst/>
            </a:endParaRPr>
          </a:p>
        </p:txBody>
      </p:sp>
      <p:sp>
        <p:nvSpPr>
          <p:cNvPr id="25" name="Left Brace 24"/>
          <p:cNvSpPr/>
          <p:nvPr/>
        </p:nvSpPr>
        <p:spPr bwMode="auto">
          <a:xfrm rot="16200000">
            <a:off x="7695875" y="1265668"/>
            <a:ext cx="898753" cy="4394836"/>
          </a:xfrm>
          <a:prstGeom prst="leftBrac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281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3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pitchFamily="-65" charset="0"/>
            </a:endParaRPr>
          </a:p>
        </p:txBody>
      </p:sp>
      <p:sp>
        <p:nvSpPr>
          <p:cNvPr id="27" name="Right Arrow 26"/>
          <p:cNvSpPr/>
          <p:nvPr/>
        </p:nvSpPr>
        <p:spPr bwMode="auto">
          <a:xfrm rot="20068212">
            <a:off x="5173371" y="3229017"/>
            <a:ext cx="559551" cy="264113"/>
          </a:xfrm>
          <a:prstGeom prst="rightArrow">
            <a:avLst/>
          </a:prstGeom>
          <a:solidFill>
            <a:srgbClr val="00B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281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3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pitchFamily="-65" charset="0"/>
            </a:endParaRPr>
          </a:p>
        </p:txBody>
      </p:sp>
      <p:sp>
        <p:nvSpPr>
          <p:cNvPr id="28" name="Right Arrow 27"/>
          <p:cNvSpPr/>
          <p:nvPr/>
        </p:nvSpPr>
        <p:spPr bwMode="auto">
          <a:xfrm rot="5400000">
            <a:off x="10194951" y="2259234"/>
            <a:ext cx="559551" cy="264113"/>
          </a:xfrm>
          <a:prstGeom prst="rightArrow">
            <a:avLst/>
          </a:prstGeom>
          <a:solidFill>
            <a:srgbClr val="00B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281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3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pitchFamily="-65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58121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LHCb</a:t>
            </a:r>
            <a:r>
              <a:rPr lang="en-US" dirty="0" smtClean="0"/>
              <a:t> simulation jobs become elastic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1488017" y="981074"/>
                <a:ext cx="10464800" cy="5579745"/>
              </a:xfrm>
            </p:spPr>
            <p:txBody>
              <a:bodyPr/>
              <a:lstStyle/>
              <a:p>
                <a:r>
                  <a:rPr lang="en-US" dirty="0" smtClean="0"/>
                  <a:t>All started as a requirement for BOINC jobs</a:t>
                </a:r>
              </a:p>
              <a:p>
                <a:pPr lvl="1"/>
                <a:r>
                  <a:rPr lang="en-US" dirty="0" smtClean="0"/>
                  <a:t>That should be short…</a:t>
                </a:r>
              </a:p>
              <a:p>
                <a:pPr lvl="1"/>
                <a:r>
                  <a:rPr lang="en-US" dirty="0" smtClean="0"/>
                  <a:t>Realized that we could apply this everywhere</a:t>
                </a:r>
              </a:p>
              <a:p>
                <a:r>
                  <a:rPr lang="en-US" dirty="0" smtClean="0"/>
                  <a:t>All simulation jobs request (in the JDL) a short </a:t>
                </a:r>
                <a:r>
                  <a:rPr lang="en-US" dirty="0" err="1" smtClean="0"/>
                  <a:t>CPUTime</a:t>
                </a:r>
                <a:endParaRPr lang="en-US" dirty="0" smtClean="0"/>
              </a:p>
              <a:p>
                <a:pPr lvl="1"/>
                <a:r>
                  <a:rPr lang="en-US" dirty="0" smtClean="0"/>
                  <a:t>Enough to produce 25 events</a:t>
                </a:r>
              </a:p>
              <a:p>
                <a:pPr lvl="1"/>
                <a:r>
                  <a:rPr lang="en-US" dirty="0" smtClean="0"/>
                  <a:t>So, matched easily “everywhere”</a:t>
                </a:r>
              </a:p>
              <a:p>
                <a:r>
                  <a:rPr lang="en-US" dirty="0" smtClean="0"/>
                  <a:t>The actual amount of events produced is determined at run time:</a:t>
                </a:r>
              </a:p>
              <a:p>
                <a:pPr lvl="1"/>
                <a:r>
                  <a:rPr lang="en-GB" dirty="0"/>
                  <a:t>Given the </a:t>
                </a:r>
                <a:r>
                  <a:rPr lang="en-GB" dirty="0" err="1" smtClean="0"/>
                  <a:t>CPUwork</a:t>
                </a:r>
                <a:r>
                  <a:rPr lang="en-GB" dirty="0" smtClean="0"/>
                  <a:t> </a:t>
                </a:r>
                <a:r>
                  <a:rPr lang="en-GB" dirty="0"/>
                  <a:t>available and </a:t>
                </a:r>
                <a:r>
                  <a:rPr lang="en-GB" dirty="0" err="1"/>
                  <a:t>CPUe</a:t>
                </a:r>
                <a:r>
                  <a:rPr lang="en-GB" dirty="0"/>
                  <a:t> </a:t>
                </a:r>
                <a:r>
                  <a:rPr lang="en-GB" dirty="0" smtClean="0"/>
                  <a:t>(CPU-work, in HS06.s for producing one event), </a:t>
                </a:r>
                <a:r>
                  <a:rPr lang="en-GB" dirty="0"/>
                  <a:t>we can compute how many events may be simulated</a:t>
                </a:r>
              </a:p>
              <a:p>
                <a:pPr lvl="2"/>
                <a:r>
                  <a:rPr lang="en-GB" dirty="0" smtClean="0"/>
                  <a:t>20</a:t>
                </a:r>
                <a:r>
                  <a:rPr lang="en-GB" dirty="0"/>
                  <a:t>% safety margin to cope with uncertainties in CPU power </a:t>
                </a:r>
                <a:r>
                  <a:rPr lang="en-GB" dirty="0" smtClean="0"/>
                  <a:t>estimate</a:t>
                </a:r>
              </a:p>
              <a:p>
                <a:pPr marL="857250" lvl="2" indent="0">
                  <a:buNone/>
                </a:pPr>
                <a:endParaRPr lang="en-GB" dirty="0" smtClean="0"/>
              </a:p>
              <a:p>
                <a:pPr lvl="2"/>
                <a:endParaRPr lang="en-GB" dirty="0"/>
              </a:p>
              <a:p>
                <a:pPr marL="857250" lvl="2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b="1" i="1" smtClean="0">
                          <a:latin typeface="Cambria Math" panose="02040503050406030204" pitchFamily="18" charset="0"/>
                        </a:rPr>
                        <m:t>𝒆𝒗𝒆𝒏𝒕𝒔𝑻𝒐𝑷𝒓𝒐𝒅𝒖𝒄𝒆</m:t>
                      </m:r>
                      <m:r>
                        <a:rPr lang="en-GB" sz="200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sz="20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b="1" i="1" smtClean="0">
                              <a:latin typeface="Cambria Math" panose="02040503050406030204" pitchFamily="18" charset="0"/>
                            </a:rPr>
                            <m:t>𝑪𝑷𝑼𝒘𝒐𝒓𝒌</m:t>
                          </m:r>
                        </m:num>
                        <m:den>
                          <m:r>
                            <a:rPr lang="en-US" sz="2000" b="1" i="1" smtClean="0">
                              <a:latin typeface="Cambria Math" panose="02040503050406030204" pitchFamily="18" charset="0"/>
                            </a:rPr>
                            <m:t>𝑪𝑷𝑼𝒆</m:t>
                          </m:r>
                        </m:den>
                      </m:f>
                      <m:r>
                        <a:rPr lang="en-US" sz="2000" b="1" i="0" smtClean="0">
                          <a:latin typeface="Cambria Math" panose="02040503050406030204" pitchFamily="18" charset="0"/>
                        </a:rPr>
                        <m:t>∗</m:t>
                      </m:r>
                      <m:r>
                        <a:rPr lang="en-US" sz="2000" b="1" i="0" smtClean="0">
                          <a:latin typeface="Cambria Math" panose="02040503050406030204" pitchFamily="18" charset="0"/>
                        </a:rPr>
                        <m:t>𝟎</m:t>
                      </m:r>
                      <m:r>
                        <a:rPr lang="en-US" sz="2000" b="1" i="0" smtClean="0"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US" sz="2000" b="1" i="0" smtClean="0">
                          <a:latin typeface="Cambria Math" panose="02040503050406030204" pitchFamily="18" charset="0"/>
                        </a:rPr>
                        <m:t>𝟖</m:t>
                      </m:r>
                    </m:oMath>
                  </m:oMathPara>
                </a14:m>
                <a:endParaRPr lang="en-GB" sz="2000" dirty="0"/>
              </a:p>
              <a:p>
                <a:endParaRPr lang="en-US" dirty="0" smtClean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b="1" i="1" smtClean="0">
                          <a:latin typeface="Cambria Math" panose="02040503050406030204" pitchFamily="18" charset="0"/>
                        </a:rPr>
                        <m:t>𝑪𝑷𝑼𝒘𝒐𝒓𝒌</m:t>
                      </m:r>
                      <m:r>
                        <a:rPr lang="en-US" sz="1800" b="1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1800" b="1" i="1" smtClean="0">
                          <a:latin typeface="Cambria Math" panose="02040503050406030204" pitchFamily="18" charset="0"/>
                        </a:rPr>
                        <m:t>𝑪𝑷𝑼𝒕𝒊𝒎𝒆</m:t>
                      </m:r>
                      <m:r>
                        <a:rPr lang="en-US" sz="1800" b="1" i="1" smtClean="0">
                          <a:latin typeface="Cambria Math" panose="02040503050406030204" pitchFamily="18" charset="0"/>
                        </a:rPr>
                        <m:t>∗</m:t>
                      </m:r>
                      <m:r>
                        <a:rPr lang="en-US" sz="1800" b="1" i="1" smtClean="0">
                          <a:latin typeface="Cambria Math" panose="02040503050406030204" pitchFamily="18" charset="0"/>
                        </a:rPr>
                        <m:t>𝑪𝑷𝑼𝑵𝒐𝒓𝒎𝒂𝒍𝒊𝒛𝒂𝒕𝒊𝒐𝒏𝑭𝒂𝒄𝒕𝒐𝒓</m:t>
                      </m:r>
                    </m:oMath>
                  </m:oMathPara>
                </a14:m>
                <a:endParaRPr lang="en-US" sz="18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488017" y="981074"/>
                <a:ext cx="10464800" cy="5579745"/>
              </a:xfrm>
              <a:blipFill rotWithShape="0">
                <a:blip r:embed="rId2"/>
                <a:stretch>
                  <a:fillRect t="-65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CHEP2015, Federico Stagni, CERN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92DD816-6B0B-4FE6-9948-DC7A79028B2C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0698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55751" y="146051"/>
            <a:ext cx="10397067" cy="415498"/>
          </a:xfrm>
        </p:spPr>
        <p:txBody>
          <a:bodyPr/>
          <a:lstStyle/>
          <a:p>
            <a:r>
              <a:rPr lang="en-US" dirty="0" smtClean="0"/>
              <a:t>Determining </a:t>
            </a:r>
            <a:r>
              <a:rPr lang="en-US" dirty="0" err="1" smtClean="0"/>
              <a:t>CPUe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88017" y="780609"/>
            <a:ext cx="10464800" cy="5744016"/>
          </a:xfrm>
        </p:spPr>
        <p:txBody>
          <a:bodyPr/>
          <a:lstStyle/>
          <a:p>
            <a:r>
              <a:rPr lang="en-US" sz="2400" b="0" dirty="0"/>
              <a:t>Simulation productions go through a testing phase before being submitted</a:t>
            </a:r>
            <a:endParaRPr lang="en-US" sz="2400" dirty="0"/>
          </a:p>
          <a:p>
            <a:r>
              <a:rPr lang="en-US" sz="2400" b="0" dirty="0"/>
              <a:t>A limited amount of jobs are created and submitted to a site chosen for testing</a:t>
            </a:r>
          </a:p>
          <a:p>
            <a:pPr lvl="1"/>
            <a:r>
              <a:rPr lang="en-US" sz="2000" b="0" dirty="0"/>
              <a:t>each job produces a fixed amount of events</a:t>
            </a:r>
          </a:p>
          <a:p>
            <a:r>
              <a:rPr lang="en-US" sz="2400" b="0" dirty="0"/>
              <a:t>Productions undergoing a testing phase are monitored by a dedicated agent</a:t>
            </a:r>
          </a:p>
          <a:p>
            <a:pPr lvl="1"/>
            <a:r>
              <a:rPr lang="en-US" sz="2000" b="0" dirty="0"/>
              <a:t>when all jobs are finished, </a:t>
            </a:r>
            <a:r>
              <a:rPr lang="en-US" sz="2000" b="0" dirty="0" smtClean="0"/>
              <a:t>an evaluation </a:t>
            </a:r>
            <a:r>
              <a:rPr lang="en-US" sz="2000" b="0" dirty="0"/>
              <a:t>takes place:</a:t>
            </a:r>
          </a:p>
          <a:p>
            <a:pPr lvl="2"/>
            <a:r>
              <a:rPr lang="en-US" sz="1800" b="0" dirty="0"/>
              <a:t>If all jobs failed, the production request is </a:t>
            </a:r>
            <a:r>
              <a:rPr lang="en-US" sz="1800" b="0" dirty="0" smtClean="0"/>
              <a:t>rejected</a:t>
            </a:r>
            <a:endParaRPr lang="en-US" sz="1800" b="0" dirty="0"/>
          </a:p>
          <a:p>
            <a:pPr lvl="2"/>
            <a:r>
              <a:rPr lang="en-US" sz="1800" b="0" dirty="0"/>
              <a:t>If jobs are </a:t>
            </a:r>
            <a:r>
              <a:rPr lang="en-US" sz="1800" b="0" dirty="0" smtClean="0"/>
              <a:t>successful, we </a:t>
            </a:r>
            <a:r>
              <a:rPr lang="en-US" sz="1800" b="0" dirty="0"/>
              <a:t>are </a:t>
            </a:r>
            <a:r>
              <a:rPr lang="en-US" sz="1800" b="0" dirty="0" smtClean="0"/>
              <a:t>evaluate </a:t>
            </a:r>
            <a:r>
              <a:rPr lang="en-US" sz="1800" b="0" dirty="0" err="1" smtClean="0"/>
              <a:t>CPUe</a:t>
            </a:r>
            <a:endParaRPr lang="en-US" sz="1800" b="0" dirty="0"/>
          </a:p>
          <a:p>
            <a:pPr lvl="3"/>
            <a:r>
              <a:rPr lang="en-US" sz="1800" b="0" dirty="0"/>
              <a:t>Job description is modified: </a:t>
            </a:r>
            <a:r>
              <a:rPr lang="en-US" sz="1800" b="0" dirty="0" err="1"/>
              <a:t>CPUe</a:t>
            </a:r>
            <a:r>
              <a:rPr lang="en-US" sz="1800" b="0" dirty="0"/>
              <a:t> is added, destination </a:t>
            </a:r>
            <a:r>
              <a:rPr lang="en-US" sz="1800" b="0" dirty="0" smtClean="0"/>
              <a:t>is changed…</a:t>
            </a:r>
          </a:p>
          <a:p>
            <a:r>
              <a:rPr lang="en-US" sz="2400" b="0" dirty="0" smtClean="0"/>
              <a:t>Simulation </a:t>
            </a:r>
            <a:r>
              <a:rPr lang="en-US" sz="2400" b="0" dirty="0"/>
              <a:t>productions have to produce at least a requested amount of </a:t>
            </a:r>
            <a:r>
              <a:rPr lang="en-US" sz="2400" b="0" dirty="0" smtClean="0"/>
              <a:t>events</a:t>
            </a:r>
          </a:p>
          <a:p>
            <a:pPr lvl="1"/>
            <a:r>
              <a:rPr lang="en-US" b="0" dirty="0" smtClean="0"/>
              <a:t>In </a:t>
            </a:r>
            <a:r>
              <a:rPr lang="en-US" b="0" dirty="0"/>
              <a:t>case not enough events </a:t>
            </a:r>
            <a:r>
              <a:rPr lang="en-US" b="0" dirty="0" smtClean="0"/>
              <a:t>have been produced</a:t>
            </a:r>
            <a:r>
              <a:rPr lang="en-US" b="0" dirty="0"/>
              <a:t>, simulation productions are automatically extended</a:t>
            </a:r>
          </a:p>
          <a:p>
            <a:pPr lvl="1"/>
            <a:endParaRPr lang="en-US" sz="2200" b="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 smtClean="0"/>
              <a:t>CHEP2015, Federico </a:t>
            </a:r>
            <a:r>
              <a:rPr lang="en-US" dirty="0" err="1" smtClean="0"/>
              <a:t>Stagni</a:t>
            </a:r>
            <a:r>
              <a:rPr lang="en-US" dirty="0" smtClean="0"/>
              <a:t>, CERN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92DD816-6B0B-4FE6-9948-DC7A79028B2C}" type="slidenum">
              <a:rPr lang="en-US" smtClean="0"/>
              <a:t>6</a:t>
            </a:fld>
            <a:endParaRPr lang="en-US" dirty="0"/>
          </a:p>
        </p:txBody>
      </p:sp>
      <p:sp>
        <p:nvSpPr>
          <p:cNvPr id="8" name="Right Arrow 7"/>
          <p:cNvSpPr/>
          <p:nvPr/>
        </p:nvSpPr>
        <p:spPr bwMode="auto">
          <a:xfrm>
            <a:off x="9479975" y="1932709"/>
            <a:ext cx="2712027" cy="914400"/>
          </a:xfrm>
          <a:prstGeom prst="rightArrow">
            <a:avLst>
              <a:gd name="adj1" fmla="val 63445"/>
              <a:gd name="adj2" fmla="val 30673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r>
              <a:rPr lang="en-US" sz="1400" dirty="0" err="1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</a:rPr>
              <a:t>Mgmt</a:t>
            </a:r>
            <a:r>
              <a:rPr lang="en-US" sz="1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</a:rPr>
              <a:t> </a:t>
            </a:r>
            <a:r>
              <a:rPr lang="en-US" sz="1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</a:rPr>
              <a:t>of </a:t>
            </a:r>
            <a:r>
              <a:rPr lang="en-US" sz="1400" dirty="0" err="1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</a:rPr>
              <a:t>sim</a:t>
            </a:r>
            <a:r>
              <a:rPr lang="en-US" sz="1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</a:rPr>
              <a:t> prods </a:t>
            </a:r>
            <a:r>
              <a:rPr lang="en-US" sz="1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</a:rPr>
              <a:t>in </a:t>
            </a:r>
            <a:r>
              <a:rPr lang="en-US" sz="1400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</a:rPr>
              <a:t>LHCb</a:t>
            </a:r>
            <a:r>
              <a:rPr lang="en-US" sz="1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</a:rPr>
              <a:t>: </a:t>
            </a:r>
          </a:p>
          <a:p>
            <a:pPr algn="ctr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r>
              <a:rPr lang="en-US" sz="1400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</a:rPr>
              <a:t>G.Corti</a:t>
            </a:r>
            <a:r>
              <a:rPr lang="en-US" sz="1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</a:rPr>
              <a:t>, Track 2, Thu</a:t>
            </a:r>
            <a:r>
              <a:rPr lang="en-US" sz="1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</a:rPr>
              <a:t>, </a:t>
            </a:r>
            <a:r>
              <a:rPr lang="en-US" sz="1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</a:rPr>
              <a:t>9:15</a:t>
            </a:r>
          </a:p>
        </p:txBody>
      </p:sp>
    </p:spTree>
    <p:extLst>
      <p:ext uri="{BB962C8B-B14F-4D97-AF65-F5344CB8AC3E}">
        <p14:creationId xmlns:p14="http://schemas.microsoft.com/office/powerpoint/2010/main" val="275836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Determining </a:t>
            </a:r>
            <a:r>
              <a:rPr lang="en-US" dirty="0" err="1" smtClean="0"/>
              <a:t>CPUNormalizationFactor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r>
              <a:rPr lang="en-US" dirty="0" err="1" smtClean="0"/>
              <a:t>CPUNormalizationFactor</a:t>
            </a:r>
            <a:r>
              <a:rPr lang="en-US" dirty="0" smtClean="0"/>
              <a:t> = power of the machine</a:t>
            </a:r>
          </a:p>
          <a:p>
            <a:r>
              <a:rPr lang="en-US" dirty="0" smtClean="0"/>
              <a:t>Highly discussed subject</a:t>
            </a:r>
          </a:p>
          <a:p>
            <a:pPr lvl="1"/>
            <a:r>
              <a:rPr lang="en-US" dirty="0" smtClean="0"/>
              <a:t>Power of the machine is not deterministic (HT, power saving, BIOS settings…)</a:t>
            </a:r>
          </a:p>
          <a:p>
            <a:r>
              <a:rPr lang="en-US" dirty="0" err="1" smtClean="0"/>
              <a:t>LHCb</a:t>
            </a:r>
            <a:r>
              <a:rPr lang="en-US" dirty="0" smtClean="0"/>
              <a:t> (DIRAC) goes for the simplest solution</a:t>
            </a:r>
          </a:p>
          <a:p>
            <a:pPr lvl="1"/>
            <a:r>
              <a:rPr lang="en-US" dirty="0" smtClean="0"/>
              <a:t>Every pilot jobs runs a quick benchmark script</a:t>
            </a:r>
          </a:p>
          <a:p>
            <a:pPr lvl="2"/>
            <a:r>
              <a:rPr lang="en-US" dirty="0" smtClean="0"/>
              <a:t>“Proven” to be rather reliable</a:t>
            </a:r>
          </a:p>
          <a:p>
            <a:pPr lvl="1"/>
            <a:r>
              <a:rPr lang="en-US" dirty="0" smtClean="0"/>
              <a:t>So, we don’t use BDII info</a:t>
            </a:r>
          </a:p>
          <a:p>
            <a:pPr lvl="2"/>
            <a:r>
              <a:rPr lang="en-US" dirty="0" smtClean="0"/>
              <a:t>(also, they are available only for a fraction of resources)</a:t>
            </a:r>
          </a:p>
          <a:p>
            <a:pPr lvl="1"/>
            <a:r>
              <a:rPr lang="en-US" dirty="0" smtClean="0"/>
              <a:t>We would like to use </a:t>
            </a:r>
            <a:r>
              <a:rPr lang="en-US" dirty="0" err="1" smtClean="0"/>
              <a:t>MachineFeatures</a:t>
            </a:r>
            <a:endParaRPr lang="en-US" dirty="0" smtClean="0"/>
          </a:p>
          <a:p>
            <a:pPr lvl="2"/>
            <a:r>
              <a:rPr lang="en-US" dirty="0" smtClean="0"/>
              <a:t>And soon we will for those sites that provide it already</a:t>
            </a:r>
            <a:endParaRPr lang="en-US" dirty="0"/>
          </a:p>
          <a:p>
            <a:pPr lvl="3"/>
            <a:r>
              <a:rPr lang="en-US" dirty="0" smtClean="0"/>
              <a:t>And at that point we’ll have the possibility to make a comparison…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CHEP2015, Federico Stagni, CERN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92DD816-6B0B-4FE6-9948-DC7A79028B2C}" type="slidenum">
              <a:rPr lang="en-US" smtClean="0"/>
              <a:t>7</a:t>
            </a:fld>
            <a:endParaRPr lang="en-US" dirty="0"/>
          </a:p>
        </p:txBody>
      </p:sp>
      <p:sp>
        <p:nvSpPr>
          <p:cNvPr id="6" name="Right Arrow 5"/>
          <p:cNvSpPr/>
          <p:nvPr/>
        </p:nvSpPr>
        <p:spPr bwMode="auto">
          <a:xfrm>
            <a:off x="7720445" y="5699126"/>
            <a:ext cx="4471555" cy="914400"/>
          </a:xfrm>
          <a:prstGeom prst="rightArrow">
            <a:avLst>
              <a:gd name="adj1" fmla="val 63445"/>
              <a:gd name="adj2" fmla="val 30673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r>
              <a:rPr lang="en-US" sz="1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</a:rPr>
              <a:t>A history-based estimation for </a:t>
            </a:r>
            <a:r>
              <a:rPr lang="en-US" sz="1400" dirty="0" err="1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</a:rPr>
              <a:t>LHCb</a:t>
            </a:r>
            <a:r>
              <a:rPr lang="en-US" sz="1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</a:rPr>
              <a:t> job requirements: </a:t>
            </a:r>
            <a:endParaRPr lang="en-US" sz="14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</a:endParaRPr>
          </a:p>
          <a:p>
            <a:pPr algn="ctr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r>
              <a:rPr lang="en-US" sz="1400" dirty="0" err="1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</a:rPr>
              <a:t>N.Rauschmayr</a:t>
            </a:r>
            <a:r>
              <a:rPr lang="en-US" sz="1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</a:rPr>
              <a:t>, </a:t>
            </a:r>
            <a:r>
              <a:rPr lang="en-US" sz="1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</a:rPr>
              <a:t>Track </a:t>
            </a:r>
            <a:r>
              <a:rPr lang="en-US" sz="1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</a:rPr>
              <a:t>4, Mon, 14:45</a:t>
            </a:r>
            <a:endParaRPr lang="en-US" sz="14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37630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Determining (CPU)Time left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r>
              <a:rPr lang="en-US" dirty="0" smtClean="0"/>
              <a:t>Pilot checks time left before matching any job</a:t>
            </a:r>
          </a:p>
          <a:p>
            <a:pPr lvl="1"/>
            <a:r>
              <a:rPr lang="en-US" dirty="0" smtClean="0"/>
              <a:t>Using Job Features where available</a:t>
            </a:r>
          </a:p>
          <a:p>
            <a:pPr lvl="2"/>
            <a:r>
              <a:rPr lang="en-US" dirty="0" smtClean="0"/>
              <a:t>Right now only in VMs, not completely integrated in the pilot</a:t>
            </a:r>
          </a:p>
          <a:p>
            <a:pPr lvl="1"/>
            <a:r>
              <a:rPr lang="en-US" dirty="0" smtClean="0"/>
              <a:t>Interrogating directly the batch system </a:t>
            </a:r>
          </a:p>
          <a:p>
            <a:pPr lvl="2"/>
            <a:r>
              <a:rPr lang="en-US" dirty="0" smtClean="0"/>
              <a:t>if supported by DIRAC</a:t>
            </a:r>
          </a:p>
          <a:p>
            <a:pPr lvl="1"/>
            <a:endParaRPr lang="en-US" dirty="0" smtClean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CHEP2015, Federico Stagni, CERN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92DD816-6B0B-4FE6-9948-DC7A79028B2C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8966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Elastic MC jobs in practice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 smtClean="0"/>
              <a:t>CHEP2015, Federico </a:t>
            </a:r>
            <a:r>
              <a:rPr lang="en-US" dirty="0" err="1" smtClean="0"/>
              <a:t>Stagni</a:t>
            </a:r>
            <a:r>
              <a:rPr lang="en-US" dirty="0" smtClean="0"/>
              <a:t>, CERN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92DD816-6B0B-4FE6-9948-DC7A79028B2C}" type="slidenum">
              <a:rPr lang="en-US" smtClean="0"/>
              <a:t>9</a:t>
            </a:fld>
            <a:endParaRPr lang="en-US" dirty="0"/>
          </a:p>
        </p:txBody>
      </p:sp>
      <p:pic>
        <p:nvPicPr>
          <p:cNvPr id="6" name="Picture 5" descr="CPUWork-NbEvts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70058"/>
            <a:ext cx="6967869" cy="6412228"/>
          </a:xfrm>
          <a:prstGeom prst="rect">
            <a:avLst/>
          </a:prstGeom>
        </p:spPr>
      </p:pic>
      <p:pic>
        <p:nvPicPr>
          <p:cNvPr id="8" name="Picture 7" descr="JobPower-HS06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48277" y="560707"/>
            <a:ext cx="5224133" cy="3953654"/>
          </a:xfrm>
          <a:prstGeom prst="rect">
            <a:avLst/>
          </a:prstGeom>
        </p:spPr>
      </p:pic>
      <p:pic>
        <p:nvPicPr>
          <p:cNvPr id="9" name="Picture 8" descr="JobPowerOverHS06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44960" y="4385656"/>
            <a:ext cx="5647040" cy="22744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9387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HCbDirac">
  <a:themeElements>
    <a:clrScheme name="Office Theme 2">
      <a:dk1>
        <a:srgbClr val="000000"/>
      </a:dk1>
      <a:lt1>
        <a:srgbClr val="FFFFFF"/>
      </a:lt1>
      <a:dk2>
        <a:srgbClr val="000000"/>
      </a:dk2>
      <a:lt2>
        <a:srgbClr val="DDDDDD"/>
      </a:lt2>
      <a:accent1>
        <a:srgbClr val="DDDDDD"/>
      </a:accent1>
      <a:accent2>
        <a:srgbClr val="333333"/>
      </a:accent2>
      <a:accent3>
        <a:srgbClr val="FFFFFF"/>
      </a:accent3>
      <a:accent4>
        <a:srgbClr val="000000"/>
      </a:accent4>
      <a:accent5>
        <a:srgbClr val="EBEBEB"/>
      </a:accent5>
      <a:accent6>
        <a:srgbClr val="2D2D2D"/>
      </a:accent6>
      <a:hlink>
        <a:srgbClr val="808080"/>
      </a:hlink>
      <a:folHlink>
        <a:srgbClr val="808080"/>
      </a:folHlink>
    </a:clrScheme>
    <a:fontScheme name="Office Theme">
      <a:majorFont>
        <a:latin typeface="Helvetica"/>
        <a:ea typeface=""/>
        <a:cs typeface=""/>
      </a:majorFont>
      <a:minorFont>
        <a:latin typeface="Helvetic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281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" sz="23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pitchFamily="-65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281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" sz="23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pitchFamily="-65" charset="0"/>
          </a:defRPr>
        </a:defPPr>
      </a:lstStyle>
    </a:lnDef>
  </a:objectDefaults>
  <a:extraClrSchemeLst>
    <a:extraClrScheme>
      <a:clrScheme name="Office Theme 1">
        <a:dk1>
          <a:srgbClr val="008080"/>
        </a:dk1>
        <a:lt1>
          <a:srgbClr val="FFFFCC"/>
        </a:lt1>
        <a:dk2>
          <a:srgbClr val="009999"/>
        </a:dk2>
        <a:lt2>
          <a:srgbClr val="FFFF99"/>
        </a:lt2>
        <a:accent1>
          <a:srgbClr val="336699"/>
        </a:accent1>
        <a:accent2>
          <a:srgbClr val="FFFF99"/>
        </a:accent2>
        <a:accent3>
          <a:srgbClr val="AACACA"/>
        </a:accent3>
        <a:accent4>
          <a:srgbClr val="DADAAE"/>
        </a:accent4>
        <a:accent5>
          <a:srgbClr val="ADB8CA"/>
        </a:accent5>
        <a:accent6>
          <a:srgbClr val="E7E78A"/>
        </a:accent6>
        <a:hlink>
          <a:srgbClr val="FFFFCC"/>
        </a:hlink>
        <a:folHlink>
          <a:srgbClr val="DDDDD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00"/>
        </a:dk2>
        <a:lt2>
          <a:srgbClr val="DDDDDD"/>
        </a:lt2>
        <a:accent1>
          <a:srgbClr val="DDDDDD"/>
        </a:accent1>
        <a:accent2>
          <a:srgbClr val="333333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2D2D2D"/>
        </a:accent6>
        <a:hlink>
          <a:srgbClr val="808080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5F5F5F"/>
        </a:dk1>
        <a:lt1>
          <a:srgbClr val="FFFFFF"/>
        </a:lt1>
        <a:dk2>
          <a:srgbClr val="003366"/>
        </a:dk2>
        <a:lt2>
          <a:srgbClr val="FFFFFF"/>
        </a:lt2>
        <a:accent1>
          <a:srgbClr val="7E003F"/>
        </a:accent1>
        <a:accent2>
          <a:srgbClr val="DDDDDD"/>
        </a:accent2>
        <a:accent3>
          <a:srgbClr val="AAADB8"/>
        </a:accent3>
        <a:accent4>
          <a:srgbClr val="DADADA"/>
        </a:accent4>
        <a:accent5>
          <a:srgbClr val="C0AAAF"/>
        </a:accent5>
        <a:accent6>
          <a:srgbClr val="C8C8C8"/>
        </a:accent6>
        <a:hlink>
          <a:srgbClr val="969696"/>
        </a:hlink>
        <a:folHlink>
          <a:srgbClr val="DDDDDD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ISGC2015-LHCbDIRAC" id="{8A905E7C-C96F-4A8B-9AD5-C1CD83EC4A2C}" vid="{B8BF4DB1-BD7D-4580-8104-3BD9630C3360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Override1.xml><?xml version="1.0" encoding="utf-8"?>
<a:themeOverride xmlns:a="http://schemas.openxmlformats.org/drawingml/2006/main">
  <a:clrScheme name="">
    <a:dk1>
      <a:srgbClr val="003366"/>
    </a:dk1>
    <a:lt1>
      <a:srgbClr val="FFFFFF"/>
    </a:lt1>
    <a:dk2>
      <a:srgbClr val="003366"/>
    </a:dk2>
    <a:lt2>
      <a:srgbClr val="E3E2C7"/>
    </a:lt2>
    <a:accent1>
      <a:srgbClr val="CCCC99"/>
    </a:accent1>
    <a:accent2>
      <a:srgbClr val="003366"/>
    </a:accent2>
    <a:accent3>
      <a:srgbClr val="FFFFFF"/>
    </a:accent3>
    <a:accent4>
      <a:srgbClr val="002A56"/>
    </a:accent4>
    <a:accent5>
      <a:srgbClr val="E2E2CA"/>
    </a:accent5>
    <a:accent6>
      <a:srgbClr val="002D5C"/>
    </a:accent6>
    <a:hlink>
      <a:srgbClr val="003366"/>
    </a:hlink>
    <a:folHlink>
      <a:srgbClr val="80000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LHCbDIRAC</Template>
  <TotalTime>1319</TotalTime>
  <Words>658</Words>
  <Application>Microsoft Office PowerPoint</Application>
  <PresentationFormat>Widescreen</PresentationFormat>
  <Paragraphs>114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21" baseType="lpstr">
      <vt:lpstr>ＭＳ Ｐゴシック</vt:lpstr>
      <vt:lpstr>Calibri</vt:lpstr>
      <vt:lpstr>Cambria Math</vt:lpstr>
      <vt:lpstr>Comic Sans MS</vt:lpstr>
      <vt:lpstr>Helvetica</vt:lpstr>
      <vt:lpstr>Times</vt:lpstr>
      <vt:lpstr>Times New Roman</vt:lpstr>
      <vt:lpstr>Wingdings</vt:lpstr>
      <vt:lpstr>Zapf Dingbats</vt:lpstr>
      <vt:lpstr>LHCbDirac</vt:lpstr>
      <vt:lpstr>Jobs masonry with elastic Grid Jobs</vt:lpstr>
      <vt:lpstr>The masonry problem</vt:lpstr>
      <vt:lpstr>The jobs masonry problem (*)</vt:lpstr>
      <vt:lpstr>Elastic Simulation jobs</vt:lpstr>
      <vt:lpstr>LHCb simulation jobs become elastic</vt:lpstr>
      <vt:lpstr>Determining CPUe</vt:lpstr>
      <vt:lpstr>Determining CPUNormalizationFactor</vt:lpstr>
      <vt:lpstr>Determining (CPU)Time left</vt:lpstr>
      <vt:lpstr>Elastic MC jobs in practice</vt:lpstr>
      <vt:lpstr>Summary and prospects</vt:lpstr>
      <vt:lpstr>Thanks!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Architecture of the LHCb Distributed Computing System</dc:title>
  <dc:creator>Toffo</dc:creator>
  <cp:lastModifiedBy>Federico Stagni</cp:lastModifiedBy>
  <cp:revision>44</cp:revision>
  <dcterms:created xsi:type="dcterms:W3CDTF">2015-03-19T14:31:36Z</dcterms:created>
  <dcterms:modified xsi:type="dcterms:W3CDTF">2015-04-12T01:52:41Z</dcterms:modified>
</cp:coreProperties>
</file>