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82" r:id="rId4"/>
  </p:sldMasterIdLst>
  <p:notesMasterIdLst>
    <p:notesMasterId r:id="rId24"/>
  </p:notesMasterIdLst>
  <p:handoutMasterIdLst>
    <p:handoutMasterId r:id="rId25"/>
  </p:handoutMasterIdLst>
  <p:sldIdLst>
    <p:sldId id="256" r:id="rId5"/>
    <p:sldId id="257" r:id="rId6"/>
    <p:sldId id="270" r:id="rId7"/>
    <p:sldId id="278" r:id="rId8"/>
    <p:sldId id="283" r:id="rId9"/>
    <p:sldId id="289" r:id="rId10"/>
    <p:sldId id="279" r:id="rId11"/>
    <p:sldId id="281" r:id="rId12"/>
    <p:sldId id="291" r:id="rId13"/>
    <p:sldId id="292" r:id="rId14"/>
    <p:sldId id="272" r:id="rId15"/>
    <p:sldId id="290" r:id="rId16"/>
    <p:sldId id="267" r:id="rId17"/>
    <p:sldId id="264" r:id="rId18"/>
    <p:sldId id="274" r:id="rId19"/>
    <p:sldId id="286" r:id="rId20"/>
    <p:sldId id="284" r:id="rId21"/>
    <p:sldId id="285" r:id="rId22"/>
    <p:sldId id="288" r:id="rId2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04282"/>
    <a:srgbClr val="0B387C"/>
    <a:srgbClr val="0055A0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257" autoAdjust="0"/>
    <p:restoredTop sz="94660"/>
  </p:normalViewPr>
  <p:slideViewPr>
    <p:cSldViewPr snapToGrid="0" snapToObjects="1">
      <p:cViewPr varScale="1">
        <p:scale>
          <a:sx n="75" d="100"/>
          <a:sy n="75" d="100"/>
        </p:scale>
        <p:origin x="120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>
      <p:cViewPr varScale="1">
        <p:scale>
          <a:sx n="125" d="100"/>
          <a:sy n="125" d="100"/>
        </p:scale>
        <p:origin x="4932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4E3E793-DF06-4463-8E73-93FB3B9E3B7D}" type="datetimeFigureOut">
              <a:rPr lang="en-GB" smtClean="0"/>
              <a:t>13/04/2015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7FCA8F-46FC-4794-851A-C89DD265FB3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3388841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F0F5433-FCA3-416A-9FD7-F9506332C1F2}" type="datetimeFigureOut">
              <a:rPr lang="en-GB" smtClean="0"/>
              <a:t>13/04/2015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463328A-59BD-44E8-91AE-5C6520A64E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650388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5622FA-4F3A-4C86-8C2C-41545393933C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2598850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63328A-59BD-44E8-91AE-5C6520A64EA6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090696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From: http://searchcio.techtarget.com/definition/enterprise-social-networking</a:t>
            </a:r>
          </a:p>
          <a:p>
            <a:r>
              <a:rPr lang="en-GB" dirty="0" smtClean="0"/>
              <a:t>http://www.tibbr.com/blog/topics/enterprise-social-networking-topics/6-questions-to-ask-before-you-buy-in-to-enterprise-social/</a:t>
            </a:r>
          </a:p>
          <a:p>
            <a:r>
              <a:rPr lang="en-GB" dirty="0" smtClean="0"/>
              <a:t>http://www.tibbr.com/blog/topics/enterprise-social-networking-topics/how-to-convince-the-c-suite-that-they-need-an-enterprise-social-network/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5B1E34-2441-4A26-A6BE-0106250F52B3}" type="slidenum">
              <a:rPr lang="en-GB" smtClean="0"/>
              <a:t>18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029890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729272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109149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42747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48346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790327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312341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386183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016046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re 1"/>
          <p:cNvSpPr txBox="1">
            <a:spLocks/>
          </p:cNvSpPr>
          <p:nvPr userDrawn="1"/>
        </p:nvSpPr>
        <p:spPr>
          <a:xfrm>
            <a:off x="457199" y="1972062"/>
            <a:ext cx="4236081" cy="471352"/>
          </a:xfrm>
          <a:prstGeom prst="rect">
            <a:avLst/>
          </a:prstGeom>
        </p:spPr>
        <p:txBody>
          <a:bodyPr vert="horz" lIns="45720" tIns="0" rIns="45720" bIns="0" anchor="t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18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4829693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0" name="Titre 1"/>
          <p:cNvSpPr txBox="1">
            <a:spLocks/>
          </p:cNvSpPr>
          <p:nvPr userDrawn="1"/>
        </p:nvSpPr>
        <p:spPr>
          <a:xfrm>
            <a:off x="457199" y="1972062"/>
            <a:ext cx="4236081" cy="471352"/>
          </a:xfrm>
          <a:prstGeom prst="rect">
            <a:avLst/>
          </a:prstGeom>
        </p:spPr>
        <p:txBody>
          <a:bodyPr vert="horz" lIns="45720" tIns="0" rIns="45720" bIns="0" anchor="t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18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dirty="0" smtClean="0"/>
              <a:t>Click to edit Master title style</a:t>
            </a:r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6448792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25874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6576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311403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339302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go to https://cern.ch/chep2015 for discussion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03691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4" r:id="rId2"/>
    <p:sldLayoutId id="2147483685" r:id="rId3"/>
    <p:sldLayoutId id="2147483686" r:id="rId4"/>
    <p:sldLayoutId id="2147483687" r:id="rId5"/>
    <p:sldLayoutId id="2147483688" r:id="rId6"/>
    <p:sldLayoutId id="2147483689" r:id="rId7"/>
    <p:sldLayoutId id="2147483690" r:id="rId8"/>
    <p:sldLayoutId id="2147483691" r:id="rId9"/>
    <p:sldLayoutId id="2147483692" r:id="rId10"/>
    <p:sldLayoutId id="2147483693" r:id="rId11"/>
    <p:sldLayoutId id="2147483694" r:id="rId12"/>
    <p:sldLayoutId id="2147483695" r:id="rId13"/>
  </p:sldLayoutIdLst>
  <p:timing>
    <p:tnLst>
      <p:par>
        <p:cTn id="1" dur="indefinite" restart="never" nodeType="tmRoot"/>
      </p:par>
    </p:tnLst>
  </p:timing>
  <p:hf hdr="0" dt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16.png"/><Relationship Id="rId7" Type="http://schemas.openxmlformats.org/officeDocument/2006/relationships/image" Target="../media/image2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Relationship Id="rId9" Type="http://schemas.openxmlformats.org/officeDocument/2006/relationships/image" Target="../media/image2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hyperlink" Target="http://www.intel.fr/content/dam/doc/white-paper/intel-it-developing-enterprise-social-computing-strategy-paper.pdf" TargetMode="External"/><Relationship Id="rId3" Type="http://schemas.openxmlformats.org/officeDocument/2006/relationships/hyperlink" Target="http://www.gartner.com/newsroom/id/2319215" TargetMode="External"/><Relationship Id="rId7" Type="http://schemas.openxmlformats.org/officeDocument/2006/relationships/hyperlink" Target="http://download.microsoft.com/download/2/7/8/27848976-01A8-41D5-8890-A2465C2A26F8/Social%20Computing%20in%20the%20Enterprise.pdf" TargetMode="External"/><Relationship Id="rId2" Type="http://schemas.openxmlformats.org/officeDocument/2006/relationships/hyperlink" Target="http://www.mckinsey.com/insights/high_tech_telecoms_internet/the_social_economy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elcomcms.com/resources/elcom-blog/posts/enterprise-social-networking--esn--for-improved-collaboration-and-productivity" TargetMode="External"/><Relationship Id="rId5" Type="http://schemas.openxmlformats.org/officeDocument/2006/relationships/hyperlink" Target="https://www2.deloitte.com/content/dam/Deloitte/global/Documents/Technology-Media-Telecommunications/dttl_TMT_Predictions2013_EnterpriseSocialNetworks.pdf" TargetMode="External"/><Relationship Id="rId4" Type="http://schemas.openxmlformats.org/officeDocument/2006/relationships/hyperlink" Target="http://www.gartner.com/newsroom/id/1293114" TargetMode="Externa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ltimetergroup.com/2012/02/making-the-business-case-for-enterprise-social-networks.html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://insights.buzzfeed.com/industry-trends-2014/" TargetMode="External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00259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8000" r="-1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784584" y="5828193"/>
            <a:ext cx="534954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b="1" dirty="0" err="1">
                <a:solidFill>
                  <a:schemeClr val="bg1"/>
                </a:solidFill>
              </a:rPr>
              <a:t>DILLEmma</a:t>
            </a:r>
            <a:r>
              <a:rPr lang="en-GB" sz="1100" b="1" dirty="0">
                <a:solidFill>
                  <a:schemeClr val="bg1"/>
                </a:solidFill>
              </a:rPr>
              <a:t> </a:t>
            </a:r>
            <a:r>
              <a:rPr lang="en-GB" sz="1100" b="1" dirty="0" smtClean="0">
                <a:solidFill>
                  <a:schemeClr val="bg1"/>
                </a:solidFill>
              </a:rPr>
              <a:t>Photography https</a:t>
            </a:r>
            <a:r>
              <a:rPr lang="en-GB" sz="1100" b="1" dirty="0">
                <a:solidFill>
                  <a:schemeClr val="bg1"/>
                </a:solidFill>
              </a:rPr>
              <a:t>://www.flickr.com/photos/dillemma/8719283397/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8686800" y="5993027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457200" y="1341689"/>
            <a:ext cx="3553089" cy="646331"/>
          </a:xfrm>
          <a:prstGeom prst="rect">
            <a:avLst/>
          </a:prstGeom>
          <a:solidFill>
            <a:srgbClr val="0070C0"/>
          </a:solidFill>
        </p:spPr>
        <p:txBody>
          <a:bodyPr wrap="none" rtlCol="0">
            <a:spAutoFit/>
          </a:bodyPr>
          <a:lstStyle/>
          <a:p>
            <a:r>
              <a:rPr lang="en-GB" sz="3600" b="1" dirty="0">
                <a:solidFill>
                  <a:schemeClr val="bg1"/>
                </a:solidFill>
              </a:rPr>
              <a:t>i</a:t>
            </a:r>
            <a:r>
              <a:rPr lang="en-GB" sz="3600" b="1" dirty="0" smtClean="0">
                <a:solidFill>
                  <a:schemeClr val="bg1"/>
                </a:solidFill>
              </a:rPr>
              <a:t>t’s mainstream</a:t>
            </a:r>
            <a:endParaRPr lang="en-GB" sz="1400" b="1" dirty="0">
              <a:solidFill>
                <a:schemeClr val="bg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7200" y="2206767"/>
            <a:ext cx="6428091" cy="461665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/>
          <a:p>
            <a:r>
              <a:rPr lang="en-GB" sz="2400" b="1" dirty="0">
                <a:solidFill>
                  <a:schemeClr val="bg1"/>
                </a:solidFill>
              </a:rPr>
              <a:t>“Deloitte </a:t>
            </a:r>
            <a:r>
              <a:rPr lang="en-GB" sz="2400" b="1" dirty="0" smtClean="0">
                <a:solidFill>
                  <a:schemeClr val="bg1"/>
                </a:solidFill>
              </a:rPr>
              <a:t>predicts that over 90% of Fortune</a:t>
            </a:r>
            <a:endParaRPr lang="en-GB" sz="2400" b="1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57200" y="2688775"/>
            <a:ext cx="6127841" cy="461665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/>
          <a:p>
            <a:r>
              <a:rPr lang="en-GB" sz="2400" b="1" dirty="0" smtClean="0">
                <a:solidFill>
                  <a:schemeClr val="bg1"/>
                </a:solidFill>
              </a:rPr>
              <a:t>500 </a:t>
            </a:r>
            <a:r>
              <a:rPr lang="en-GB" sz="2400" b="1" dirty="0">
                <a:solidFill>
                  <a:schemeClr val="bg1"/>
                </a:solidFill>
              </a:rPr>
              <a:t>companies will </a:t>
            </a:r>
            <a:r>
              <a:rPr lang="en-GB" sz="2400" b="1" dirty="0" smtClean="0">
                <a:solidFill>
                  <a:schemeClr val="bg1"/>
                </a:solidFill>
              </a:rPr>
              <a:t>have </a:t>
            </a:r>
            <a:r>
              <a:rPr lang="en-GB" sz="2400" b="1" dirty="0">
                <a:solidFill>
                  <a:schemeClr val="bg1"/>
                </a:solidFill>
              </a:rPr>
              <a:t>partially </a:t>
            </a:r>
            <a:r>
              <a:rPr lang="en-GB" sz="2400" b="1" dirty="0" smtClean="0">
                <a:solidFill>
                  <a:schemeClr val="bg1"/>
                </a:solidFill>
              </a:rPr>
              <a:t>or fully  </a:t>
            </a:r>
            <a:endParaRPr lang="en-GB" sz="2400" b="1" dirty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57201" y="3161568"/>
            <a:ext cx="6127840" cy="461665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/>
          <a:p>
            <a:r>
              <a:rPr lang="en-GB" sz="2400" b="1" dirty="0">
                <a:solidFill>
                  <a:schemeClr val="bg1"/>
                </a:solidFill>
              </a:rPr>
              <a:t>implemented an ESN by the end of </a:t>
            </a:r>
            <a:r>
              <a:rPr lang="en-GB" sz="2400" b="1" dirty="0" smtClean="0">
                <a:solidFill>
                  <a:schemeClr val="bg1"/>
                </a:solidFill>
              </a:rPr>
              <a:t>2013”</a:t>
            </a:r>
            <a:endParaRPr lang="en-GB" sz="2400" b="1" dirty="0">
              <a:solidFill>
                <a:schemeClr val="bg1"/>
              </a:solidFill>
            </a:endParaRPr>
          </a:p>
        </p:txBody>
      </p:sp>
      <p:sp>
        <p:nvSpPr>
          <p:cNvPr id="15" name="Title 1"/>
          <p:cNvSpPr txBox="1">
            <a:spLocks/>
          </p:cNvSpPr>
          <p:nvPr/>
        </p:nvSpPr>
        <p:spPr>
          <a:xfrm>
            <a:off x="457200" y="233492"/>
            <a:ext cx="3071525" cy="940443"/>
          </a:xfrm>
          <a:prstGeom prst="rect">
            <a:avLst/>
          </a:prstGeom>
          <a:solidFill>
            <a:srgbClr val="0070C0"/>
          </a:solidFill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b="1" dirty="0" smtClean="0">
                <a:solidFill>
                  <a:schemeClr val="bg1"/>
                </a:solidFill>
              </a:rPr>
              <a:t>Why #ESN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470245" y="3992500"/>
            <a:ext cx="6532723" cy="461665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/>
          <a:p>
            <a:r>
              <a:rPr lang="en-GB" sz="2400" b="1" dirty="0" smtClean="0">
                <a:solidFill>
                  <a:schemeClr val="bg1"/>
                </a:solidFill>
              </a:rPr>
              <a:t>“By 2016, 50% of large companies will have</a:t>
            </a:r>
            <a:endParaRPr lang="en-GB" sz="2400" b="1" dirty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875127" y="4465293"/>
            <a:ext cx="6127841" cy="461665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/>
          <a:p>
            <a:r>
              <a:rPr lang="en-GB" sz="2400" b="1" dirty="0" smtClean="0">
                <a:solidFill>
                  <a:schemeClr val="bg1"/>
                </a:solidFill>
              </a:rPr>
              <a:t>ESN and 30% of these will be considered</a:t>
            </a:r>
            <a:endParaRPr lang="en-GB" sz="2400" b="1" dirty="0">
              <a:solidFill>
                <a:schemeClr val="bg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875127" y="4947301"/>
            <a:ext cx="6127840" cy="461665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/>
          <a:p>
            <a:r>
              <a:rPr lang="en-GB" sz="2400" b="1" dirty="0" smtClean="0">
                <a:solidFill>
                  <a:schemeClr val="bg1"/>
                </a:solidFill>
              </a:rPr>
              <a:t>as essential as email is today” Gartner</a:t>
            </a:r>
            <a:endParaRPr lang="en-GB" sz="2400" b="1" dirty="0">
              <a:solidFill>
                <a:schemeClr val="bg1"/>
              </a:solidFill>
            </a:endParaRPr>
          </a:p>
        </p:txBody>
      </p:sp>
      <p:sp>
        <p:nvSpPr>
          <p:cNvPr id="18" name="TextBox 6"/>
          <p:cNvSpPr txBox="1"/>
          <p:nvPr/>
        </p:nvSpPr>
        <p:spPr>
          <a:xfrm>
            <a:off x="5204460" y="6400412"/>
            <a:ext cx="34061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check http://cern.ch/chep2015 feed</a:t>
            </a:r>
            <a:endParaRPr lang="en-GB" sz="1200" b="1" dirty="0">
              <a:solidFill>
                <a:schemeClr val="accent6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8837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33492"/>
            <a:ext cx="4038293" cy="940443"/>
          </a:xfrm>
          <a:solidFill>
            <a:srgbClr val="0070C0"/>
          </a:solidFill>
        </p:spPr>
        <p:txBody>
          <a:bodyPr/>
          <a:lstStyle/>
          <a:p>
            <a:r>
              <a:rPr lang="en-GB" b="1" dirty="0" err="1" smtClean="0">
                <a:solidFill>
                  <a:schemeClr val="bg1"/>
                </a:solidFill>
              </a:rPr>
              <a:t>Social@CERN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/>
          <a:srcRect r="29519"/>
          <a:stretch/>
        </p:blipFill>
        <p:spPr>
          <a:xfrm>
            <a:off x="4624311" y="0"/>
            <a:ext cx="4535187" cy="615532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/>
          <a:srcRect r="39685"/>
          <a:stretch/>
        </p:blipFill>
        <p:spPr>
          <a:xfrm>
            <a:off x="4624311" y="0"/>
            <a:ext cx="4527438" cy="615532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5"/>
          <a:srcRect r="34849"/>
          <a:stretch/>
        </p:blipFill>
        <p:spPr>
          <a:xfrm>
            <a:off x="4624311" y="1"/>
            <a:ext cx="4519689" cy="6155322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6"/>
          <a:srcRect r="37325"/>
          <a:stretch/>
        </p:blipFill>
        <p:spPr>
          <a:xfrm>
            <a:off x="4624310" y="-5894"/>
            <a:ext cx="4519690" cy="6161216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7"/>
          <a:srcRect r="39190"/>
          <a:stretch/>
        </p:blipFill>
        <p:spPr>
          <a:xfrm>
            <a:off x="4624311" y="325"/>
            <a:ext cx="4542936" cy="6155322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8"/>
          <a:srcRect r="39092"/>
          <a:stretch/>
        </p:blipFill>
        <p:spPr>
          <a:xfrm>
            <a:off x="4624311" y="-6219"/>
            <a:ext cx="4535187" cy="6161216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9"/>
          <a:srcRect r="39205"/>
          <a:stretch/>
        </p:blipFill>
        <p:spPr>
          <a:xfrm>
            <a:off x="4621189" y="-5894"/>
            <a:ext cx="4530560" cy="6149611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457200" y="1825471"/>
            <a:ext cx="1877437" cy="646331"/>
          </a:xfrm>
          <a:prstGeom prst="rect">
            <a:avLst/>
          </a:prstGeom>
          <a:solidFill>
            <a:srgbClr val="0070C0"/>
          </a:solidFill>
        </p:spPr>
        <p:txBody>
          <a:bodyPr wrap="none" rtlCol="0">
            <a:spAutoFit/>
          </a:bodyPr>
          <a:lstStyle/>
          <a:p>
            <a:r>
              <a:rPr lang="en-GB" sz="3600" b="1" dirty="0" smtClean="0">
                <a:solidFill>
                  <a:schemeClr val="bg1"/>
                </a:solidFill>
              </a:rPr>
              <a:t>Profiles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57196" y="2490462"/>
            <a:ext cx="2698175" cy="646331"/>
          </a:xfrm>
          <a:prstGeom prst="rect">
            <a:avLst/>
          </a:prstGeom>
          <a:solidFill>
            <a:srgbClr val="0070C0"/>
          </a:solidFill>
        </p:spPr>
        <p:txBody>
          <a:bodyPr wrap="none" rtlCol="0">
            <a:spAutoFit/>
          </a:bodyPr>
          <a:lstStyle/>
          <a:p>
            <a:r>
              <a:rPr lang="en-GB" sz="3600" b="1" dirty="0" smtClean="0">
                <a:solidFill>
                  <a:schemeClr val="bg1"/>
                </a:solidFill>
              </a:rPr>
              <a:t>Networking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57197" y="3149233"/>
            <a:ext cx="3365024" cy="646331"/>
          </a:xfrm>
          <a:prstGeom prst="rect">
            <a:avLst/>
          </a:prstGeom>
          <a:solidFill>
            <a:srgbClr val="0070C0"/>
          </a:solidFill>
        </p:spPr>
        <p:txBody>
          <a:bodyPr wrap="none" rtlCol="0">
            <a:spAutoFit/>
          </a:bodyPr>
          <a:lstStyle/>
          <a:p>
            <a:r>
              <a:rPr lang="en-GB" sz="3600" b="1" dirty="0" smtClean="0">
                <a:solidFill>
                  <a:schemeClr val="bg1"/>
                </a:solidFill>
              </a:rPr>
              <a:t>Microblogging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57200" y="3808004"/>
            <a:ext cx="3108543" cy="646331"/>
          </a:xfrm>
          <a:prstGeom prst="rect">
            <a:avLst/>
          </a:prstGeom>
          <a:solidFill>
            <a:srgbClr val="0070C0"/>
          </a:solidFill>
        </p:spPr>
        <p:txBody>
          <a:bodyPr wrap="none" rtlCol="0">
            <a:spAutoFit/>
          </a:bodyPr>
          <a:lstStyle/>
          <a:p>
            <a:r>
              <a:rPr lang="en-GB" sz="3600" b="1" dirty="0" smtClean="0">
                <a:solidFill>
                  <a:schemeClr val="bg1"/>
                </a:solidFill>
              </a:rPr>
              <a:t>Communities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57197" y="4466775"/>
            <a:ext cx="2698175" cy="646331"/>
          </a:xfrm>
          <a:prstGeom prst="rect">
            <a:avLst/>
          </a:prstGeom>
          <a:solidFill>
            <a:srgbClr val="0070C0"/>
          </a:solidFill>
        </p:spPr>
        <p:txBody>
          <a:bodyPr wrap="none" rtlCol="0">
            <a:spAutoFit/>
          </a:bodyPr>
          <a:lstStyle/>
          <a:p>
            <a:r>
              <a:rPr lang="en-GB" sz="3600" b="1" dirty="0" smtClean="0">
                <a:solidFill>
                  <a:schemeClr val="bg1"/>
                </a:solidFill>
              </a:rPr>
              <a:t>Documents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57197" y="5125546"/>
            <a:ext cx="1723549" cy="646331"/>
          </a:xfrm>
          <a:prstGeom prst="rect">
            <a:avLst/>
          </a:prstGeom>
          <a:solidFill>
            <a:srgbClr val="0070C0"/>
          </a:solidFill>
        </p:spPr>
        <p:txBody>
          <a:bodyPr wrap="none" rtlCol="0">
            <a:spAutoFit/>
          </a:bodyPr>
          <a:lstStyle/>
          <a:p>
            <a:r>
              <a:rPr lang="en-GB" sz="3600" b="1" dirty="0" smtClean="0">
                <a:solidFill>
                  <a:schemeClr val="bg1"/>
                </a:solidFill>
              </a:rPr>
              <a:t>Search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22" name="TextBox 6"/>
          <p:cNvSpPr txBox="1"/>
          <p:nvPr/>
        </p:nvSpPr>
        <p:spPr>
          <a:xfrm>
            <a:off x="5204460" y="6400412"/>
            <a:ext cx="34061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check http://cern.ch/chep2015 feed</a:t>
            </a:r>
            <a:endParaRPr lang="en-GB" sz="1200" b="1" dirty="0">
              <a:solidFill>
                <a:schemeClr val="accent6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21415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5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1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1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2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5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2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2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3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3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5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3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4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4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4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5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5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5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5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5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25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6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6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7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/>
          <a:srcRect b="8176"/>
          <a:stretch/>
        </p:blipFill>
        <p:spPr>
          <a:xfrm>
            <a:off x="759006" y="1701801"/>
            <a:ext cx="7800794" cy="4140199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3"/>
          <a:srcRect b="3510"/>
          <a:stretch/>
        </p:blipFill>
        <p:spPr>
          <a:xfrm>
            <a:off x="1034637" y="1453335"/>
            <a:ext cx="7835863" cy="4350565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4"/>
          <a:srcRect r="2246"/>
          <a:stretch/>
        </p:blipFill>
        <p:spPr>
          <a:xfrm>
            <a:off x="1327518" y="1218386"/>
            <a:ext cx="7702182" cy="4508833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57200" y="233492"/>
            <a:ext cx="5092700" cy="940443"/>
          </a:xfrm>
          <a:solidFill>
            <a:srgbClr val="0070C0"/>
          </a:solidFill>
        </p:spPr>
        <p:txBody>
          <a:bodyPr>
            <a:normAutofit fontScale="90000"/>
          </a:bodyPr>
          <a:lstStyle/>
          <a:p>
            <a:r>
              <a:rPr lang="en-GB" b="1" dirty="0" err="1" smtClean="0">
                <a:solidFill>
                  <a:schemeClr val="bg1"/>
                </a:solidFill>
              </a:rPr>
              <a:t>Developers@CERN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9" name="TextBox 6"/>
          <p:cNvSpPr txBox="1"/>
          <p:nvPr/>
        </p:nvSpPr>
        <p:spPr>
          <a:xfrm>
            <a:off x="5204460" y="6400412"/>
            <a:ext cx="34061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check http://cern.ch/chep2015 feed</a:t>
            </a:r>
            <a:endParaRPr lang="en-GB" sz="1200" b="1" dirty="0">
              <a:solidFill>
                <a:schemeClr val="accent6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335716" y="2034780"/>
            <a:ext cx="3770185" cy="584775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/>
          <a:p>
            <a:r>
              <a:rPr lang="en-GB" sz="3200" b="1" dirty="0" smtClean="0">
                <a:solidFill>
                  <a:schemeClr val="bg1"/>
                </a:solidFill>
              </a:rPr>
              <a:t>Share and discuss</a:t>
            </a:r>
            <a:endParaRPr lang="en-GB" sz="4000" b="1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335716" y="1371600"/>
            <a:ext cx="3236784" cy="584775"/>
          </a:xfrm>
          <a:prstGeom prst="rect">
            <a:avLst/>
          </a:prstGeom>
          <a:solidFill>
            <a:srgbClr val="0070C0"/>
          </a:solidFill>
        </p:spPr>
        <p:txBody>
          <a:bodyPr wrap="none" rtlCol="0">
            <a:spAutoFit/>
          </a:bodyPr>
          <a:lstStyle/>
          <a:p>
            <a:r>
              <a:rPr lang="en-GB" sz="3200" b="1" dirty="0" smtClean="0">
                <a:solidFill>
                  <a:schemeClr val="bg1"/>
                </a:solidFill>
              </a:rPr>
              <a:t>Profiles &amp; skills</a:t>
            </a:r>
            <a:endParaRPr lang="en-GB" sz="4000" b="1" dirty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335716" y="2697960"/>
            <a:ext cx="3487053" cy="584775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/>
          <a:p>
            <a:r>
              <a:rPr lang="en-GB" sz="3200" b="1" dirty="0" smtClean="0">
                <a:solidFill>
                  <a:schemeClr val="bg1"/>
                </a:solidFill>
              </a:rPr>
              <a:t>Ask &amp; contribute</a:t>
            </a:r>
            <a:endParaRPr lang="en-GB" sz="40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46791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4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33492"/>
            <a:ext cx="5477195" cy="940443"/>
          </a:xfrm>
          <a:solidFill>
            <a:srgbClr val="0070C0"/>
          </a:solidFill>
        </p:spPr>
        <p:txBody>
          <a:bodyPr/>
          <a:lstStyle/>
          <a:p>
            <a:r>
              <a:rPr lang="en-GB" b="1" dirty="0" smtClean="0">
                <a:solidFill>
                  <a:schemeClr val="bg1"/>
                </a:solidFill>
              </a:rPr>
              <a:t>Deploying an #ESN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588203" y="5828193"/>
            <a:ext cx="564128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b="1" dirty="0" err="1">
                <a:solidFill>
                  <a:schemeClr val="bg1"/>
                </a:solidFill>
              </a:rPr>
              <a:t>Moyan</a:t>
            </a:r>
            <a:r>
              <a:rPr lang="en-GB" sz="1100" b="1" dirty="0">
                <a:solidFill>
                  <a:schemeClr val="bg1"/>
                </a:solidFill>
              </a:rPr>
              <a:t> </a:t>
            </a:r>
            <a:r>
              <a:rPr lang="en-GB" sz="1100" b="1" dirty="0" err="1" smtClean="0">
                <a:solidFill>
                  <a:schemeClr val="bg1"/>
                </a:solidFill>
              </a:rPr>
              <a:t>Brenn</a:t>
            </a:r>
            <a:r>
              <a:rPr lang="en-GB" sz="1100" b="1" dirty="0" smtClean="0">
                <a:solidFill>
                  <a:schemeClr val="bg1"/>
                </a:solidFill>
              </a:rPr>
              <a:t> Photography </a:t>
            </a:r>
            <a:r>
              <a:rPr lang="en-GB" sz="1100" b="1" dirty="0">
                <a:solidFill>
                  <a:schemeClr val="bg1"/>
                </a:solidFill>
              </a:rPr>
              <a:t>https://www.flickr.com/photos/aigle_dore/5849712695/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57200" y="1341689"/>
            <a:ext cx="5288627" cy="646331"/>
          </a:xfrm>
          <a:prstGeom prst="rect">
            <a:avLst/>
          </a:prstGeom>
          <a:solidFill>
            <a:srgbClr val="0070C0"/>
          </a:solidFill>
        </p:spPr>
        <p:txBody>
          <a:bodyPr wrap="none" rtlCol="0">
            <a:spAutoFit/>
          </a:bodyPr>
          <a:lstStyle/>
          <a:p>
            <a:r>
              <a:rPr lang="en-GB" sz="3600" b="1" dirty="0">
                <a:solidFill>
                  <a:schemeClr val="bg1"/>
                </a:solidFill>
              </a:rPr>
              <a:t>only</a:t>
            </a:r>
            <a:r>
              <a:rPr lang="en-GB" sz="3600" b="1">
                <a:solidFill>
                  <a:schemeClr val="bg1"/>
                </a:solidFill>
              </a:rPr>
              <a:t> 20</a:t>
            </a:r>
            <a:r>
              <a:rPr lang="en-GB" sz="3600" b="1" dirty="0">
                <a:solidFill>
                  <a:schemeClr val="bg1"/>
                </a:solidFill>
              </a:rPr>
              <a:t>% is technology</a:t>
            </a:r>
            <a:endParaRPr lang="en-GB" sz="1400" b="1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57200" y="2004103"/>
            <a:ext cx="5596404" cy="646331"/>
          </a:xfrm>
          <a:prstGeom prst="rect">
            <a:avLst/>
          </a:prstGeom>
          <a:solidFill>
            <a:srgbClr val="0070C0"/>
          </a:solidFill>
        </p:spPr>
        <p:txBody>
          <a:bodyPr wrap="none" rtlCol="0">
            <a:spAutoFit/>
          </a:bodyPr>
          <a:lstStyle/>
          <a:p>
            <a:r>
              <a:rPr lang="en-GB" sz="3600" b="1" dirty="0" smtClean="0">
                <a:solidFill>
                  <a:schemeClr val="bg1"/>
                </a:solidFill>
              </a:rPr>
              <a:t>and 80% cultural change</a:t>
            </a:r>
            <a:endParaRPr lang="en-GB" sz="1400" b="1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31911" y="3748235"/>
            <a:ext cx="7477432" cy="646331"/>
          </a:xfrm>
          <a:prstGeom prst="rect">
            <a:avLst/>
          </a:prstGeom>
          <a:solidFill>
            <a:srgbClr val="0070C0"/>
          </a:solidFill>
        </p:spPr>
        <p:txBody>
          <a:bodyPr wrap="none" rtlCol="0">
            <a:spAutoFit/>
          </a:bodyPr>
          <a:lstStyle/>
          <a:p>
            <a:r>
              <a:rPr lang="en-GB" sz="3600" b="1" dirty="0" smtClean="0">
                <a:solidFill>
                  <a:schemeClr val="bg1"/>
                </a:solidFill>
              </a:rPr>
              <a:t>SOCIAL COMPUTING STRATEGY</a:t>
            </a:r>
            <a:endParaRPr lang="en-GB" sz="1400" b="1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260012" y="4410649"/>
            <a:ext cx="2621230" cy="646331"/>
          </a:xfrm>
          <a:prstGeom prst="rect">
            <a:avLst/>
          </a:prstGeom>
          <a:solidFill>
            <a:srgbClr val="0070C0"/>
          </a:solidFill>
        </p:spPr>
        <p:txBody>
          <a:bodyPr wrap="none" rtlCol="0">
            <a:spAutoFit/>
          </a:bodyPr>
          <a:lstStyle/>
          <a:p>
            <a:r>
              <a:rPr lang="en-GB" sz="3600" b="1" dirty="0" smtClean="0">
                <a:solidFill>
                  <a:schemeClr val="bg1"/>
                </a:solidFill>
              </a:rPr>
              <a:t>REQUIRED</a:t>
            </a:r>
            <a:endParaRPr lang="en-GB" sz="1400" b="1" dirty="0">
              <a:solidFill>
                <a:schemeClr val="bg1"/>
              </a:solidFill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4"/>
          <a:srcRect r="20752" b="5559"/>
          <a:stretch/>
        </p:blipFill>
        <p:spPr>
          <a:xfrm>
            <a:off x="4973434" y="3162977"/>
            <a:ext cx="4181996" cy="2894923"/>
          </a:xfrm>
          <a:prstGeom prst="rect">
            <a:avLst/>
          </a:prstGeom>
        </p:spPr>
      </p:pic>
      <p:sp>
        <p:nvSpPr>
          <p:cNvPr id="16" name="TextBox 6"/>
          <p:cNvSpPr txBox="1"/>
          <p:nvPr/>
        </p:nvSpPr>
        <p:spPr>
          <a:xfrm>
            <a:off x="5204460" y="6400412"/>
            <a:ext cx="34061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check http://cern.ch/chep2015 feed</a:t>
            </a:r>
            <a:endParaRPr lang="en-GB" sz="1200" b="1" dirty="0">
              <a:solidFill>
                <a:schemeClr val="accent6">
                  <a:lumMod val="20000"/>
                  <a:lumOff val="80000"/>
                </a:schemeClr>
              </a:solidFill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4972050" y="1410415"/>
            <a:ext cx="4171950" cy="1752562"/>
            <a:chOff x="4972050" y="1410415"/>
            <a:chExt cx="4171950" cy="1752562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972050" y="1410415"/>
              <a:ext cx="4171950" cy="1752562"/>
            </a:xfrm>
            <a:prstGeom prst="rect">
              <a:avLst/>
            </a:prstGeom>
          </p:spPr>
        </p:pic>
        <p:sp>
          <p:nvSpPr>
            <p:cNvPr id="13" name="TextBox 12"/>
            <p:cNvSpPr txBox="1"/>
            <p:nvPr/>
          </p:nvSpPr>
          <p:spPr>
            <a:xfrm>
              <a:off x="5364914" y="1430448"/>
              <a:ext cx="3664786" cy="584775"/>
            </a:xfrm>
            <a:prstGeom prst="rect">
              <a:avLst/>
            </a:prstGeom>
            <a:solidFill>
              <a:srgbClr val="0070C0"/>
            </a:solidFill>
          </p:spPr>
          <p:txBody>
            <a:bodyPr wrap="none" rtlCol="0">
              <a:spAutoFit/>
            </a:bodyPr>
            <a:lstStyle/>
            <a:p>
              <a:r>
                <a:rPr lang="en-GB" sz="3200" b="1" dirty="0" smtClean="0">
                  <a:solidFill>
                    <a:schemeClr val="bg1"/>
                  </a:solidFill>
                </a:rPr>
                <a:t>Feed with content</a:t>
              </a:r>
              <a:endParaRPr lang="en-GB" sz="40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4970981" y="1388389"/>
            <a:ext cx="4245810" cy="4622086"/>
            <a:chOff x="4983681" y="1388389"/>
            <a:chExt cx="4245810" cy="4622086"/>
          </a:xfrm>
        </p:grpSpPr>
        <p:pic>
          <p:nvPicPr>
            <p:cNvPr id="14" name="Picture 13"/>
            <p:cNvPicPr>
              <a:picLocks noChangeAspect="1"/>
            </p:cNvPicPr>
            <p:nvPr/>
          </p:nvPicPr>
          <p:blipFill rotWithShape="1">
            <a:blip r:embed="rId6"/>
            <a:srcRect t="633" r="29798" b="4039"/>
            <a:stretch/>
          </p:blipFill>
          <p:spPr>
            <a:xfrm>
              <a:off x="4983681" y="1388389"/>
              <a:ext cx="4197350" cy="4622086"/>
            </a:xfrm>
            <a:prstGeom prst="rect">
              <a:avLst/>
            </a:prstGeom>
          </p:spPr>
        </p:pic>
        <p:sp>
          <p:nvSpPr>
            <p:cNvPr id="15" name="TextBox 14"/>
            <p:cNvSpPr txBox="1"/>
            <p:nvPr/>
          </p:nvSpPr>
          <p:spPr>
            <a:xfrm>
              <a:off x="5469114" y="1430448"/>
              <a:ext cx="3760377" cy="584775"/>
            </a:xfrm>
            <a:prstGeom prst="rect">
              <a:avLst/>
            </a:prstGeom>
            <a:solidFill>
              <a:srgbClr val="0070C0"/>
            </a:solidFill>
          </p:spPr>
          <p:txBody>
            <a:bodyPr wrap="square" rtlCol="0">
              <a:spAutoFit/>
            </a:bodyPr>
            <a:lstStyle/>
            <a:p>
              <a:r>
                <a:rPr lang="en-GB" sz="3200" b="1" dirty="0" smtClean="0">
                  <a:solidFill>
                    <a:schemeClr val="bg1"/>
                  </a:solidFill>
                </a:rPr>
                <a:t>API for integration</a:t>
              </a:r>
              <a:endParaRPr lang="en-GB" sz="4000" b="1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219646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33492"/>
            <a:ext cx="2959768" cy="940443"/>
          </a:xfrm>
          <a:prstGeom prst="rect">
            <a:avLst/>
          </a:prstGeom>
          <a:solidFill>
            <a:srgbClr val="0070C0"/>
          </a:solidFill>
        </p:spPr>
        <p:txBody>
          <a:bodyPr/>
          <a:lstStyle/>
          <a:p>
            <a:r>
              <a:rPr lang="en-GB" b="1" dirty="0" smtClean="0">
                <a:solidFill>
                  <a:schemeClr val="bg1"/>
                </a:solidFill>
              </a:rPr>
              <a:t>Obstacles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2026563" y="4048957"/>
            <a:ext cx="5646777" cy="646331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/>
          <a:p>
            <a:r>
              <a:rPr lang="en-GB" sz="3600" b="1">
                <a:solidFill>
                  <a:schemeClr val="bg1"/>
                </a:solidFill>
              </a:rPr>
              <a:t>PERSEVERANCE IS KEY </a:t>
            </a:r>
            <a:endParaRPr lang="en-GB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5281126" y="1473959"/>
            <a:ext cx="3664786" cy="584775"/>
          </a:xfrm>
          <a:prstGeom prst="rect">
            <a:avLst/>
          </a:prstGeom>
          <a:solidFill>
            <a:srgbClr val="0070C0"/>
          </a:solidFill>
        </p:spPr>
        <p:txBody>
          <a:bodyPr wrap="none" rtlCol="0">
            <a:spAutoFit/>
          </a:bodyPr>
          <a:lstStyle/>
          <a:p>
            <a:r>
              <a:rPr lang="en-GB" sz="3200" b="1" dirty="0">
                <a:solidFill>
                  <a:schemeClr val="bg1"/>
                </a:solidFill>
              </a:rPr>
              <a:t>Adoption drop-off</a:t>
            </a:r>
            <a:endParaRPr lang="en-GB" sz="4000" b="1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476910" y="5923727"/>
            <a:ext cx="372089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b="1" dirty="0">
                <a:solidFill>
                  <a:schemeClr val="bg1"/>
                </a:solidFill>
              </a:rPr>
              <a:t>N53 https://www.flickr.com/photos/nh53/7530227002/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281126" y="2077145"/>
            <a:ext cx="3461204" cy="584775"/>
          </a:xfrm>
          <a:prstGeom prst="rect">
            <a:avLst/>
          </a:prstGeom>
          <a:solidFill>
            <a:srgbClr val="0070C0"/>
          </a:solidFill>
        </p:spPr>
        <p:txBody>
          <a:bodyPr wrap="none" rtlCol="0">
            <a:spAutoFit/>
          </a:bodyPr>
          <a:lstStyle/>
          <a:p>
            <a:r>
              <a:rPr lang="en-GB" sz="3200" b="1" dirty="0">
                <a:solidFill>
                  <a:schemeClr val="bg1"/>
                </a:solidFill>
              </a:rPr>
              <a:t>Isolated success</a:t>
            </a:r>
            <a:endParaRPr lang="en-GB" sz="4000" b="1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281126" y="2680331"/>
            <a:ext cx="3531736" cy="584775"/>
          </a:xfrm>
          <a:prstGeom prst="rect">
            <a:avLst/>
          </a:prstGeom>
          <a:solidFill>
            <a:srgbClr val="0070C0"/>
          </a:solidFill>
        </p:spPr>
        <p:txBody>
          <a:bodyPr wrap="none" rtlCol="0">
            <a:spAutoFit/>
          </a:bodyPr>
          <a:lstStyle/>
          <a:p>
            <a:r>
              <a:rPr lang="en-GB" sz="3200" b="1" dirty="0">
                <a:solidFill>
                  <a:schemeClr val="bg1"/>
                </a:solidFill>
              </a:rPr>
              <a:t>Cultural blockers</a:t>
            </a:r>
            <a:endParaRPr lang="en-GB" sz="4000" b="1" dirty="0">
              <a:solidFill>
                <a:schemeClr val="bg1"/>
              </a:solidFill>
            </a:endParaRPr>
          </a:p>
        </p:txBody>
      </p:sp>
      <p:sp>
        <p:nvSpPr>
          <p:cNvPr id="13" name="TextBox 6"/>
          <p:cNvSpPr txBox="1"/>
          <p:nvPr/>
        </p:nvSpPr>
        <p:spPr>
          <a:xfrm>
            <a:off x="5204460" y="6400412"/>
            <a:ext cx="34061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check http://cern.ch/chep2015 feed</a:t>
            </a:r>
            <a:endParaRPr lang="en-GB" sz="1200" b="1" dirty="0">
              <a:solidFill>
                <a:schemeClr val="accent6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114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33492"/>
            <a:ext cx="2574435" cy="940443"/>
          </a:xfrm>
          <a:prstGeom prst="rect">
            <a:avLst/>
          </a:prstGeom>
          <a:solidFill>
            <a:srgbClr val="0070C0"/>
          </a:solidFill>
        </p:spPr>
        <p:txBody>
          <a:bodyPr/>
          <a:lstStyle/>
          <a:p>
            <a:r>
              <a:rPr lang="en-GB" b="1" dirty="0" smtClean="0">
                <a:solidFill>
                  <a:schemeClr val="bg1"/>
                </a:solidFill>
              </a:rPr>
              <a:t>The goal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457200" y="1555909"/>
            <a:ext cx="5938292" cy="646331"/>
          </a:xfrm>
          <a:prstGeom prst="rect">
            <a:avLst/>
          </a:prstGeom>
          <a:solidFill>
            <a:srgbClr val="0070C0"/>
          </a:solidFill>
        </p:spPr>
        <p:txBody>
          <a:bodyPr wrap="none" rtlCol="0">
            <a:spAutoFit/>
          </a:bodyPr>
          <a:lstStyle/>
          <a:p>
            <a:r>
              <a:rPr lang="en-GB" sz="3600" b="1" dirty="0">
                <a:solidFill>
                  <a:schemeClr val="bg1"/>
                </a:solidFill>
              </a:rPr>
              <a:t>PROVIDE A STIMULATING</a:t>
            </a:r>
            <a:endParaRPr lang="en-GB" sz="4400" b="1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57200" y="2230683"/>
            <a:ext cx="3595856" cy="646331"/>
          </a:xfrm>
          <a:prstGeom prst="rect">
            <a:avLst/>
          </a:prstGeom>
          <a:solidFill>
            <a:srgbClr val="0070C0"/>
          </a:solidFill>
        </p:spPr>
        <p:txBody>
          <a:bodyPr wrap="none" rtlCol="0">
            <a:spAutoFit/>
          </a:bodyPr>
          <a:lstStyle/>
          <a:p>
            <a:r>
              <a:rPr lang="en-GB" sz="3600" b="1" dirty="0">
                <a:solidFill>
                  <a:schemeClr val="bg1"/>
                </a:solidFill>
              </a:rPr>
              <a:t>ENVIRONMENT</a:t>
            </a:r>
            <a:endParaRPr lang="en-GB" sz="4400" b="1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57200" y="3261994"/>
            <a:ext cx="5832046" cy="584775"/>
          </a:xfrm>
          <a:prstGeom prst="rect">
            <a:avLst/>
          </a:prstGeom>
          <a:solidFill>
            <a:srgbClr val="0070C0"/>
          </a:solidFill>
        </p:spPr>
        <p:txBody>
          <a:bodyPr wrap="none" rtlCol="0">
            <a:spAutoFit/>
          </a:bodyPr>
          <a:lstStyle/>
          <a:p>
            <a:r>
              <a:rPr lang="en-GB" sz="3200" b="1" dirty="0">
                <a:solidFill>
                  <a:schemeClr val="bg1"/>
                </a:solidFill>
              </a:rPr>
              <a:t>People can learn from others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57200" y="3865775"/>
            <a:ext cx="6487673" cy="584775"/>
          </a:xfrm>
          <a:prstGeom prst="rect">
            <a:avLst/>
          </a:prstGeom>
          <a:solidFill>
            <a:srgbClr val="0070C0"/>
          </a:solidFill>
        </p:spPr>
        <p:txBody>
          <a:bodyPr wrap="none" rtlCol="0">
            <a:spAutoFit/>
          </a:bodyPr>
          <a:lstStyle/>
          <a:p>
            <a:r>
              <a:rPr lang="en-GB" sz="3200" b="1" dirty="0">
                <a:solidFill>
                  <a:schemeClr val="bg1"/>
                </a:solidFill>
              </a:rPr>
              <a:t>Attract, engage and keep talents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57200" y="4477150"/>
            <a:ext cx="3619902" cy="584775"/>
          </a:xfrm>
          <a:prstGeom prst="rect">
            <a:avLst/>
          </a:prstGeom>
          <a:solidFill>
            <a:srgbClr val="0070C0"/>
          </a:solidFill>
        </p:spPr>
        <p:txBody>
          <a:bodyPr wrap="none" rtlCol="0">
            <a:spAutoFit/>
          </a:bodyPr>
          <a:lstStyle/>
          <a:p>
            <a:r>
              <a:rPr lang="en-GB" sz="3200" b="1">
                <a:solidFill>
                  <a:schemeClr val="bg1"/>
                </a:solidFill>
              </a:rPr>
              <a:t>Foster </a:t>
            </a:r>
            <a:r>
              <a:rPr lang="en-GB" sz="3200" b="1" smtClean="0">
                <a:solidFill>
                  <a:schemeClr val="bg1"/>
                </a:solidFill>
              </a:rPr>
              <a:t>innovation</a:t>
            </a:r>
            <a:endParaRPr lang="en-GB" sz="3200" b="1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221312" y="5923727"/>
            <a:ext cx="485581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b="1" dirty="0">
                <a:solidFill>
                  <a:schemeClr val="bg1"/>
                </a:solidFill>
              </a:rPr>
              <a:t>Paul </a:t>
            </a:r>
            <a:r>
              <a:rPr lang="en-GB" sz="1100" b="1" dirty="0" err="1" smtClean="0">
                <a:solidFill>
                  <a:schemeClr val="bg1"/>
                </a:solidFill>
              </a:rPr>
              <a:t>Hocksenar</a:t>
            </a:r>
            <a:r>
              <a:rPr lang="en-GB" sz="1100" b="1" dirty="0" smtClean="0">
                <a:solidFill>
                  <a:schemeClr val="bg1"/>
                </a:solidFill>
              </a:rPr>
              <a:t> https</a:t>
            </a:r>
            <a:r>
              <a:rPr lang="en-GB" sz="1100" b="1" dirty="0">
                <a:solidFill>
                  <a:schemeClr val="bg1"/>
                </a:solidFill>
              </a:rPr>
              <a:t>://</a:t>
            </a:r>
            <a:r>
              <a:rPr lang="en-GB" sz="1100" b="1" dirty="0" smtClean="0">
                <a:solidFill>
                  <a:schemeClr val="bg1"/>
                </a:solidFill>
              </a:rPr>
              <a:t>www.flickr.com/photos/vermininc/2784297184/</a:t>
            </a:r>
            <a:endParaRPr lang="en-GB" sz="1100" b="1" dirty="0">
              <a:solidFill>
                <a:schemeClr val="bg1"/>
              </a:solidFill>
            </a:endParaRPr>
          </a:p>
        </p:txBody>
      </p:sp>
      <p:sp>
        <p:nvSpPr>
          <p:cNvPr id="15" name="TextBox 6"/>
          <p:cNvSpPr txBox="1"/>
          <p:nvPr/>
        </p:nvSpPr>
        <p:spPr>
          <a:xfrm>
            <a:off x="5204460" y="6400412"/>
            <a:ext cx="34061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check http://cern.ch/chep2015 feed</a:t>
            </a:r>
            <a:endParaRPr lang="en-GB" sz="1200" b="1" dirty="0">
              <a:solidFill>
                <a:schemeClr val="accent6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637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687660" y="2520522"/>
            <a:ext cx="3993401" cy="923330"/>
          </a:xfrm>
          <a:prstGeom prst="rect">
            <a:avLst/>
          </a:prstGeom>
          <a:solidFill>
            <a:srgbClr val="0070C0"/>
          </a:solidFill>
        </p:spPr>
        <p:txBody>
          <a:bodyPr wrap="none" rtlCol="0">
            <a:spAutoFit/>
          </a:bodyPr>
          <a:lstStyle/>
          <a:p>
            <a:r>
              <a:rPr lang="en-GB" sz="5400" b="1" dirty="0">
                <a:solidFill>
                  <a:schemeClr val="bg1"/>
                </a:solidFill>
              </a:rPr>
              <a:t>Q</a:t>
            </a:r>
            <a:r>
              <a:rPr lang="en-GB" sz="5400" b="1" dirty="0" smtClean="0">
                <a:solidFill>
                  <a:schemeClr val="bg1"/>
                </a:solidFill>
              </a:rPr>
              <a:t>uestions?</a:t>
            </a:r>
            <a:endParaRPr lang="en-GB" sz="5400" b="1" dirty="0">
              <a:solidFill>
                <a:schemeClr val="bg1"/>
              </a:solidFill>
            </a:endParaRPr>
          </a:p>
        </p:txBody>
      </p:sp>
      <p:sp>
        <p:nvSpPr>
          <p:cNvPr id="8" name="TextBox 2"/>
          <p:cNvSpPr txBox="1"/>
          <p:nvPr/>
        </p:nvSpPr>
        <p:spPr>
          <a:xfrm>
            <a:off x="2333767" y="4923340"/>
            <a:ext cx="6298149" cy="461665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/>
          <a:p>
            <a:r>
              <a:rPr lang="en-GB" sz="2400" b="1" dirty="0" smtClean="0">
                <a:solidFill>
                  <a:schemeClr val="bg1"/>
                </a:solidFill>
              </a:rPr>
              <a:t>More in depth details about </a:t>
            </a:r>
            <a:r>
              <a:rPr lang="en-GB" sz="2400" b="1" dirty="0" err="1" smtClean="0">
                <a:solidFill>
                  <a:schemeClr val="bg1"/>
                </a:solidFill>
              </a:rPr>
              <a:t>Social@CERN</a:t>
            </a:r>
            <a:endParaRPr lang="en-GB" sz="2400" b="1" dirty="0">
              <a:solidFill>
                <a:schemeClr val="bg1"/>
              </a:solidFill>
            </a:endParaRPr>
          </a:p>
        </p:txBody>
      </p:sp>
      <p:sp>
        <p:nvSpPr>
          <p:cNvPr id="9" name="TextBox 3"/>
          <p:cNvSpPr txBox="1"/>
          <p:nvPr/>
        </p:nvSpPr>
        <p:spPr>
          <a:xfrm>
            <a:off x="5149873" y="5401321"/>
            <a:ext cx="3482043" cy="461665"/>
          </a:xfrm>
          <a:prstGeom prst="rect">
            <a:avLst/>
          </a:prstGeom>
          <a:solidFill>
            <a:srgbClr val="0070C0"/>
          </a:solidFill>
        </p:spPr>
        <p:txBody>
          <a:bodyPr wrap="none" rtlCol="0">
            <a:spAutoFit/>
          </a:bodyPr>
          <a:lstStyle/>
          <a:p>
            <a:r>
              <a:rPr lang="en-GB" sz="2400" b="1" dirty="0">
                <a:solidFill>
                  <a:schemeClr val="bg1"/>
                </a:solidFill>
              </a:rPr>
              <a:t>http://cern.ch/go/L9CN</a:t>
            </a:r>
          </a:p>
        </p:txBody>
      </p:sp>
      <p:sp>
        <p:nvSpPr>
          <p:cNvPr id="13" name="TextBox 6"/>
          <p:cNvSpPr txBox="1"/>
          <p:nvPr/>
        </p:nvSpPr>
        <p:spPr>
          <a:xfrm>
            <a:off x="5204460" y="6400412"/>
            <a:ext cx="34061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check http://cern.ch/chep2015 feed</a:t>
            </a:r>
            <a:endParaRPr lang="en-GB" sz="1200" b="1" dirty="0">
              <a:solidFill>
                <a:schemeClr val="accent6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2584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73935"/>
            <a:ext cx="8226854" cy="4999799"/>
          </a:xfrm>
        </p:spPr>
        <p:txBody>
          <a:bodyPr>
            <a:normAutofit fontScale="92500" lnSpcReduction="10000"/>
          </a:bodyPr>
          <a:lstStyle/>
          <a:p>
            <a:pPr marL="36576" indent="0">
              <a:buNone/>
            </a:pPr>
            <a:endParaRPr lang="en-GB" sz="1400" b="1" dirty="0"/>
          </a:p>
          <a:p>
            <a:pPr marL="36576" indent="0">
              <a:buNone/>
            </a:pPr>
            <a:r>
              <a:rPr lang="en-GB" sz="1400" b="1" dirty="0" smtClean="0"/>
              <a:t>The </a:t>
            </a:r>
            <a:r>
              <a:rPr lang="en-GB" sz="1400" b="1" dirty="0"/>
              <a:t>social economy: Unlocking value and productivity through social </a:t>
            </a:r>
            <a:r>
              <a:rPr lang="en-GB" sz="1400" b="1" dirty="0" smtClean="0"/>
              <a:t>technologies</a:t>
            </a:r>
            <a:r>
              <a:rPr lang="en-GB" sz="1400" dirty="0" smtClean="0">
                <a:hlinkClick r:id="rId2"/>
              </a:rPr>
              <a:t/>
            </a:r>
            <a:br>
              <a:rPr lang="en-GB" sz="1400" dirty="0" smtClean="0">
                <a:hlinkClick r:id="rId2"/>
              </a:rPr>
            </a:br>
            <a:r>
              <a:rPr lang="en-GB" sz="1400" dirty="0" smtClean="0">
                <a:hlinkClick r:id="rId2"/>
              </a:rPr>
              <a:t>http</a:t>
            </a:r>
            <a:r>
              <a:rPr lang="en-GB" sz="1400" dirty="0">
                <a:hlinkClick r:id="rId2"/>
              </a:rPr>
              <a:t>://</a:t>
            </a:r>
            <a:r>
              <a:rPr lang="en-GB" sz="1400" dirty="0" smtClean="0">
                <a:hlinkClick r:id="rId2"/>
              </a:rPr>
              <a:t>www.mckinsey.com/insights/high_tech_telecoms_internet/the_social_economy</a:t>
            </a:r>
            <a:r>
              <a:rPr lang="en-GB" sz="1400" dirty="0" smtClean="0"/>
              <a:t> </a:t>
            </a:r>
          </a:p>
          <a:p>
            <a:pPr marL="36576" indent="0">
              <a:buNone/>
            </a:pPr>
            <a:r>
              <a:rPr lang="en-GB" sz="1400" b="1" dirty="0"/>
              <a:t/>
            </a:r>
            <a:br>
              <a:rPr lang="en-GB" sz="1400" b="1" dirty="0"/>
            </a:br>
            <a:r>
              <a:rPr lang="en-GB" sz="1400" b="1" dirty="0" smtClean="0"/>
              <a:t>Gartner </a:t>
            </a:r>
            <a:r>
              <a:rPr lang="en-GB" sz="1400" b="1" dirty="0"/>
              <a:t>Says 80 Percent of Social Business Efforts Will Not Achieve Intended Benefits Through 2015 </a:t>
            </a:r>
            <a:r>
              <a:rPr lang="en-GB" sz="1400" dirty="0">
                <a:hlinkClick r:id="rId3"/>
              </a:rPr>
              <a:t>http://</a:t>
            </a:r>
            <a:r>
              <a:rPr lang="en-GB" sz="1400" dirty="0" smtClean="0">
                <a:hlinkClick r:id="rId3"/>
              </a:rPr>
              <a:t>www.gartner.com/newsroom/id/2319215</a:t>
            </a:r>
            <a:r>
              <a:rPr lang="en-GB" sz="1400" dirty="0" smtClean="0"/>
              <a:t> </a:t>
            </a:r>
            <a:r>
              <a:rPr lang="en-GB" sz="1400" b="1" dirty="0" smtClean="0"/>
              <a:t/>
            </a:r>
            <a:br>
              <a:rPr lang="en-GB" sz="1400" b="1" dirty="0" smtClean="0"/>
            </a:br>
            <a:r>
              <a:rPr lang="en-GB" sz="1400" b="1" dirty="0" smtClean="0"/>
              <a:t/>
            </a:r>
            <a:br>
              <a:rPr lang="en-GB" sz="1400" b="1" dirty="0" smtClean="0"/>
            </a:br>
            <a:r>
              <a:rPr lang="en-GB" sz="1400" b="1" dirty="0" smtClean="0"/>
              <a:t>Gartner </a:t>
            </a:r>
            <a:r>
              <a:rPr lang="en-GB" sz="1400" b="1" dirty="0"/>
              <a:t>Reveals Five Social Software Predictions for 2010 and </a:t>
            </a:r>
            <a:r>
              <a:rPr lang="en-GB" sz="1400" b="1" dirty="0" smtClean="0"/>
              <a:t>Beyond</a:t>
            </a:r>
            <a:r>
              <a:rPr lang="en-GB" sz="1400" dirty="0">
                <a:hlinkClick r:id="rId4"/>
              </a:rPr>
              <a:t> http://www.gartner.com/newsroom/id/1293114</a:t>
            </a:r>
            <a:r>
              <a:rPr lang="en-GB" sz="1400" dirty="0"/>
              <a:t> </a:t>
            </a:r>
            <a:endParaRPr lang="en-GB" sz="1400" b="1" dirty="0" smtClean="0"/>
          </a:p>
          <a:p>
            <a:pPr marL="36576" indent="0">
              <a:buNone/>
            </a:pPr>
            <a:r>
              <a:rPr lang="en-GB" sz="1400" b="1" dirty="0" smtClean="0"/>
              <a:t/>
            </a:r>
            <a:br>
              <a:rPr lang="en-GB" sz="1400" b="1" dirty="0" smtClean="0"/>
            </a:br>
            <a:r>
              <a:rPr lang="en-GB" sz="1400" b="1" dirty="0" smtClean="0"/>
              <a:t>Enterprise Social Networks: another tool, but not yet </a:t>
            </a:r>
            <a:r>
              <a:rPr lang="en-GB" sz="1400" b="1" dirty="0"/>
              <a:t>a panacea </a:t>
            </a:r>
            <a:r>
              <a:rPr lang="en-GB" sz="1400" dirty="0" smtClean="0">
                <a:hlinkClick r:id="rId5"/>
              </a:rPr>
              <a:t>https</a:t>
            </a:r>
            <a:r>
              <a:rPr lang="en-GB" sz="1400" dirty="0">
                <a:hlinkClick r:id="rId5"/>
              </a:rPr>
              <a:t>://</a:t>
            </a:r>
            <a:r>
              <a:rPr lang="en-GB" sz="1400" dirty="0" smtClean="0">
                <a:hlinkClick r:id="rId5"/>
              </a:rPr>
              <a:t>www2.deloitte.com/content/dam/Deloitte/global/Documents/Technology-Media-Telecommunications/dttl_TMT_Predictions2013_EnterpriseSocialNetworks.pdf</a:t>
            </a:r>
            <a:r>
              <a:rPr lang="en-GB" sz="1400" dirty="0" smtClean="0"/>
              <a:t> </a:t>
            </a:r>
            <a:br>
              <a:rPr lang="en-GB" sz="1400" dirty="0" smtClean="0"/>
            </a:br>
            <a:r>
              <a:rPr lang="en-GB" sz="1400" dirty="0" smtClean="0"/>
              <a:t/>
            </a:r>
            <a:br>
              <a:rPr lang="en-GB" sz="1400" dirty="0" smtClean="0"/>
            </a:br>
            <a:r>
              <a:rPr lang="en-GB" sz="1400" b="1" dirty="0" smtClean="0"/>
              <a:t>Enterprise </a:t>
            </a:r>
            <a:r>
              <a:rPr lang="en-GB" sz="1400" b="1" dirty="0"/>
              <a:t>Social Networking (ESN) for Improved Collaboration and Productivity </a:t>
            </a:r>
            <a:r>
              <a:rPr lang="en-GB" sz="1400" dirty="0">
                <a:hlinkClick r:id="rId6"/>
              </a:rPr>
              <a:t>http://www.elcomcms.com/resources/elcom-blog/posts/enterprise-social-networking--esn--</a:t>
            </a:r>
            <a:r>
              <a:rPr lang="en-GB" sz="1400" dirty="0" smtClean="0">
                <a:hlinkClick r:id="rId6"/>
              </a:rPr>
              <a:t>for-improved-collaboration-and-productivity</a:t>
            </a:r>
            <a:r>
              <a:rPr lang="en-GB" sz="1400" dirty="0" smtClean="0"/>
              <a:t> </a:t>
            </a:r>
            <a:r>
              <a:rPr lang="en-GB" sz="1400" dirty="0"/>
              <a:t/>
            </a:r>
            <a:br>
              <a:rPr lang="en-GB" sz="1400" dirty="0"/>
            </a:br>
            <a:r>
              <a:rPr lang="en-GB" sz="1400" dirty="0"/>
              <a:t/>
            </a:r>
            <a:br>
              <a:rPr lang="en-GB" sz="1400" dirty="0"/>
            </a:br>
            <a:r>
              <a:rPr lang="en-GB" sz="1400" b="1" dirty="0" smtClean="0"/>
              <a:t>Social </a:t>
            </a:r>
            <a:r>
              <a:rPr lang="en-GB" sz="1400" b="1" dirty="0"/>
              <a:t>computing in the enterprise – building a social computing strategy  </a:t>
            </a:r>
            <a:r>
              <a:rPr lang="en-GB" sz="1400" dirty="0" smtClean="0">
                <a:hlinkClick r:id="rId7"/>
              </a:rPr>
              <a:t>http://download.microsoft.com/download/2/7/8/27848976-01A8-41D5-8890-A2465C2A26F8/Social%20Computing%20in%20the%20Enterprise.pdf</a:t>
            </a:r>
            <a:r>
              <a:rPr lang="en-GB" sz="1400" dirty="0" smtClean="0"/>
              <a:t> </a:t>
            </a:r>
          </a:p>
          <a:p>
            <a:pPr marL="36576" indent="0">
              <a:buNone/>
            </a:pPr>
            <a:endParaRPr lang="en-GB" sz="1400" dirty="0" smtClean="0"/>
          </a:p>
          <a:p>
            <a:pPr marL="36576" indent="0">
              <a:buNone/>
            </a:pPr>
            <a:r>
              <a:rPr lang="en-GB" sz="1400" b="1" dirty="0" smtClean="0"/>
              <a:t>Developing an Enterprise Social Computing Strategy</a:t>
            </a:r>
          </a:p>
          <a:p>
            <a:pPr marL="36576" indent="0">
              <a:buNone/>
            </a:pPr>
            <a:r>
              <a:rPr lang="en-GB" sz="1400" dirty="0" smtClean="0">
                <a:hlinkClick r:id="rId8"/>
              </a:rPr>
              <a:t>http://www.intel.fr/content/dam/doc/white-paper/intel-it-developing-enterprise-social-computing-strategy-paper.pdf</a:t>
            </a:r>
            <a:r>
              <a:rPr lang="en-GB" sz="1400" dirty="0" smtClean="0"/>
              <a:t> </a:t>
            </a:r>
          </a:p>
          <a:p>
            <a:pPr marL="36576" indent="0">
              <a:buNone/>
            </a:pPr>
            <a:endParaRPr lang="en-GB" sz="1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457200" y="233492"/>
            <a:ext cx="3274043" cy="940443"/>
          </a:xfrm>
          <a:prstGeom prst="rect">
            <a:avLst/>
          </a:prstGeom>
          <a:solidFill>
            <a:srgbClr val="0070C0"/>
          </a:solidFill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b="1" dirty="0" smtClean="0">
                <a:solidFill>
                  <a:schemeClr val="bg1"/>
                </a:solidFill>
              </a:rPr>
              <a:t>References</a:t>
            </a:r>
            <a:endParaRPr lang="en-GB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1980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33492"/>
            <a:ext cx="4937146" cy="940443"/>
          </a:xfrm>
          <a:solidFill>
            <a:srgbClr val="0070C0"/>
          </a:solidFill>
        </p:spPr>
        <p:txBody>
          <a:bodyPr/>
          <a:lstStyle/>
          <a:p>
            <a:r>
              <a:rPr lang="en-GB" b="1" dirty="0">
                <a:solidFill>
                  <a:schemeClr val="bg1"/>
                </a:solidFill>
              </a:rPr>
              <a:t>Key value drivers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25606"/>
            <a:ext cx="8367682" cy="4811307"/>
          </a:xfrm>
        </p:spPr>
        <p:txBody>
          <a:bodyPr>
            <a:normAutofit lnSpcReduction="10000"/>
          </a:bodyPr>
          <a:lstStyle/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pPr marL="0" indent="0" algn="r">
              <a:buNone/>
            </a:pPr>
            <a:r>
              <a:rPr lang="en-GB" sz="1100" b="1" dirty="0" smtClean="0"/>
              <a:t/>
            </a:r>
            <a:br>
              <a:rPr lang="en-GB" sz="1100" b="1" dirty="0" smtClean="0"/>
            </a:br>
            <a:endParaRPr lang="en-GB" sz="1100" b="1" dirty="0" smtClean="0"/>
          </a:p>
          <a:p>
            <a:pPr marL="0" indent="0" algn="r">
              <a:buNone/>
            </a:pPr>
            <a:endParaRPr lang="en-GB" sz="1100" b="1" dirty="0"/>
          </a:p>
          <a:p>
            <a:pPr marL="0" indent="0" algn="r">
              <a:buNone/>
            </a:pPr>
            <a:endParaRPr lang="en-GB" sz="1100" b="1" dirty="0" smtClean="0"/>
          </a:p>
          <a:p>
            <a:pPr marL="0" indent="0" algn="r">
              <a:buNone/>
            </a:pPr>
            <a:endParaRPr lang="en-GB" sz="1100" b="1" dirty="0"/>
          </a:p>
          <a:p>
            <a:pPr marL="0" indent="0" algn="r">
              <a:buNone/>
            </a:pPr>
            <a:endParaRPr lang="en-GB" sz="1100" b="1" dirty="0" smtClean="0"/>
          </a:p>
          <a:p>
            <a:pPr marL="0" indent="0" algn="r">
              <a:buNone/>
            </a:pPr>
            <a:endParaRPr lang="en-GB" sz="1100" b="1" dirty="0"/>
          </a:p>
          <a:p>
            <a:pPr marL="0" indent="0" algn="r">
              <a:buNone/>
            </a:pPr>
            <a:endParaRPr lang="en-GB" sz="1100" b="1" dirty="0" smtClean="0"/>
          </a:p>
          <a:p>
            <a:pPr marL="0" indent="0" algn="r">
              <a:buNone/>
            </a:pPr>
            <a:endParaRPr lang="en-GB" sz="1100" b="1" dirty="0"/>
          </a:p>
          <a:p>
            <a:pPr marL="0" indent="0" algn="r">
              <a:buNone/>
            </a:pPr>
            <a:endParaRPr lang="en-GB" sz="1100" b="1" dirty="0" smtClean="0"/>
          </a:p>
          <a:p>
            <a:pPr marL="0" indent="0" algn="r">
              <a:buNone/>
            </a:pPr>
            <a:r>
              <a:rPr lang="en-GB" sz="1100" b="1" dirty="0" smtClean="0">
                <a:hlinkClick r:id="rId3"/>
              </a:rPr>
              <a:t>http</a:t>
            </a:r>
            <a:r>
              <a:rPr lang="en-GB" sz="1100" b="1" dirty="0">
                <a:hlinkClick r:id="rId3"/>
              </a:rPr>
              <a:t>://</a:t>
            </a:r>
            <a:r>
              <a:rPr lang="en-GB" sz="1100" b="1" dirty="0" smtClean="0">
                <a:hlinkClick r:id="rId3"/>
              </a:rPr>
              <a:t>www.altimetergroup.com/2012/02/making-the-business-case-for-enterprise-social-networks.html</a:t>
            </a:r>
            <a:r>
              <a:rPr lang="en-GB" sz="1100" b="1" dirty="0" smtClean="0"/>
              <a:t> </a:t>
            </a:r>
            <a:endParaRPr lang="en-GB" sz="1100" b="1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4294967295"/>
          </p:nvPr>
        </p:nvSpPr>
        <p:spPr>
          <a:xfrm>
            <a:off x="2514600" y="6553200"/>
            <a:ext cx="6477000" cy="4572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GB" smtClean="0">
                <a:solidFill>
                  <a:srgbClr val="3861AA"/>
                </a:solidFill>
              </a:rPr>
              <a:t>go to https://cern.ch/chep2015 for discussion</a:t>
            </a:r>
            <a:endParaRPr lang="en-US" dirty="0">
              <a:solidFill>
                <a:srgbClr val="3861AA"/>
              </a:solidFill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90551710"/>
              </p:ext>
            </p:extLst>
          </p:nvPr>
        </p:nvGraphicFramePr>
        <p:xfrm>
          <a:off x="1047890" y="1786589"/>
          <a:ext cx="7477340" cy="3633522"/>
        </p:xfrm>
        <a:graphic>
          <a:graphicData uri="http://schemas.openxmlformats.org/drawingml/2006/table">
            <a:tbl>
              <a:tblPr bandRow="1">
                <a:tableStyleId>{D7AC3CCA-C797-4891-BE02-D94E43425B78}</a:tableStyleId>
              </a:tblPr>
              <a:tblGrid>
                <a:gridCol w="3114622"/>
                <a:gridCol w="4362718"/>
              </a:tblGrid>
              <a:tr h="990734">
                <a:tc>
                  <a:txBody>
                    <a:bodyPr/>
                    <a:lstStyle/>
                    <a:p>
                      <a:pPr algn="l"/>
                      <a:r>
                        <a:rPr lang="en-GB" b="1" dirty="0" smtClean="0"/>
                        <a:t>Encourage</a:t>
                      </a:r>
                      <a:r>
                        <a:rPr lang="en-GB" b="1" baseline="0" dirty="0" smtClean="0"/>
                        <a:t> Sharing</a:t>
                      </a:r>
                      <a:endParaRPr lang="en-GB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200" b="1" u="none" dirty="0" smtClean="0">
                          <a:effectLst/>
                        </a:rPr>
                        <a:t>Create two-way</a:t>
                      </a:r>
                      <a:r>
                        <a:rPr lang="en-GB" sz="1200" b="1" u="none" baseline="0" dirty="0" smtClean="0">
                          <a:effectLst/>
                        </a:rPr>
                        <a:t> dialog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200" b="1" baseline="0" dirty="0" smtClean="0"/>
                        <a:t>Makes business personal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200" b="1" baseline="0" dirty="0" smtClean="0"/>
                        <a:t>Reduces distance to leaders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200" b="1" baseline="0" dirty="0" smtClean="0"/>
                        <a:t>Connects globally, person by person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200" b="1" baseline="0" dirty="0" smtClean="0"/>
                        <a:t>Forms private groups</a:t>
                      </a:r>
                    </a:p>
                  </a:txBody>
                  <a:tcPr/>
                </a:tc>
              </a:tr>
              <a:tr h="856641">
                <a:tc>
                  <a:txBody>
                    <a:bodyPr/>
                    <a:lstStyle/>
                    <a:p>
                      <a:pPr algn="l"/>
                      <a:r>
                        <a:rPr lang="en-GB" b="1" dirty="0" smtClean="0"/>
                        <a:t>Capture Knowledge</a:t>
                      </a:r>
                      <a:endParaRPr lang="en-GB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200" b="1" dirty="0" smtClean="0"/>
                        <a:t>Identify</a:t>
                      </a:r>
                      <a:r>
                        <a:rPr lang="en-GB" sz="1200" b="1" baseline="0" dirty="0" smtClean="0"/>
                        <a:t> expertise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200" b="1" baseline="0" dirty="0" smtClean="0"/>
                        <a:t>Avoid duplication and have better coordination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200" b="1" baseline="0" dirty="0" smtClean="0"/>
                        <a:t>Transfer knowledge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200" b="1" baseline="0" dirty="0" smtClean="0"/>
                        <a:t>Improve best practices</a:t>
                      </a:r>
                      <a:endParaRPr lang="en-GB" sz="1200" b="1" dirty="0"/>
                    </a:p>
                  </a:txBody>
                  <a:tcPr/>
                </a:tc>
              </a:tr>
              <a:tr h="900667">
                <a:tc>
                  <a:txBody>
                    <a:bodyPr/>
                    <a:lstStyle/>
                    <a:p>
                      <a:pPr algn="l"/>
                      <a:r>
                        <a:rPr lang="en-GB" b="1" dirty="0" smtClean="0"/>
                        <a:t>Enable Action</a:t>
                      </a:r>
                      <a:endParaRPr lang="en-GB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200" b="1" dirty="0" smtClean="0"/>
                        <a:t>Solve problems</a:t>
                      </a:r>
                      <a:r>
                        <a:rPr lang="en-GB" sz="1200" b="1" baseline="0" dirty="0" smtClean="0"/>
                        <a:t> faster and better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200" b="1" baseline="0" dirty="0" smtClean="0"/>
                        <a:t>Bring outsiders in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200" b="1" baseline="0" dirty="0" smtClean="0"/>
                        <a:t>Streamline processes</a:t>
                      </a:r>
                    </a:p>
                    <a:p>
                      <a:endParaRPr lang="en-GB" b="1" dirty="0"/>
                    </a:p>
                  </a:txBody>
                  <a:tcPr/>
                </a:tc>
              </a:tr>
              <a:tr h="856641">
                <a:tc>
                  <a:txBody>
                    <a:bodyPr/>
                    <a:lstStyle/>
                    <a:p>
                      <a:pPr algn="l"/>
                      <a:r>
                        <a:rPr lang="en-GB" b="1" dirty="0" smtClean="0"/>
                        <a:t>Empower People</a:t>
                      </a:r>
                      <a:endParaRPr lang="en-GB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200" b="1" dirty="0" smtClean="0"/>
                        <a:t>Give employees a voice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200" b="1" dirty="0" smtClean="0"/>
                        <a:t>Make meaningful contributions</a:t>
                      </a:r>
                      <a:r>
                        <a:rPr lang="en-GB" sz="1200" b="1" baseline="0" dirty="0" smtClean="0"/>
                        <a:t> and innovations 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200" b="1" baseline="0" dirty="0" smtClean="0"/>
                        <a:t>Increase engagement, satisfaction and retention</a:t>
                      </a:r>
                      <a:endParaRPr lang="en-GB" sz="1200" b="1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4" name="Rectangle 33"/>
          <p:cNvSpPr/>
          <p:nvPr/>
        </p:nvSpPr>
        <p:spPr>
          <a:xfrm>
            <a:off x="4523870" y="1816173"/>
            <a:ext cx="1663796" cy="213130"/>
          </a:xfrm>
          <a:prstGeom prst="rect">
            <a:avLst/>
          </a:prstGeom>
          <a:solidFill>
            <a:srgbClr val="FFFF00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Rectangle 34"/>
          <p:cNvSpPr/>
          <p:nvPr/>
        </p:nvSpPr>
        <p:spPr>
          <a:xfrm>
            <a:off x="4523871" y="2181703"/>
            <a:ext cx="2096933" cy="213130"/>
          </a:xfrm>
          <a:prstGeom prst="rect">
            <a:avLst/>
          </a:prstGeom>
          <a:solidFill>
            <a:srgbClr val="FFFF00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Rectangle 35"/>
          <p:cNvSpPr/>
          <p:nvPr/>
        </p:nvSpPr>
        <p:spPr>
          <a:xfrm>
            <a:off x="4523871" y="2381083"/>
            <a:ext cx="2701949" cy="213130"/>
          </a:xfrm>
          <a:prstGeom prst="rect">
            <a:avLst/>
          </a:prstGeom>
          <a:solidFill>
            <a:srgbClr val="FFFF00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Rectangle 36"/>
          <p:cNvSpPr/>
          <p:nvPr/>
        </p:nvSpPr>
        <p:spPr>
          <a:xfrm>
            <a:off x="4523872" y="2821093"/>
            <a:ext cx="1333787" cy="213130"/>
          </a:xfrm>
          <a:prstGeom prst="rect">
            <a:avLst/>
          </a:prstGeom>
          <a:solidFill>
            <a:srgbClr val="FFFF00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Rectangle 37"/>
          <p:cNvSpPr/>
          <p:nvPr/>
        </p:nvSpPr>
        <p:spPr>
          <a:xfrm>
            <a:off x="4516997" y="3186623"/>
            <a:ext cx="1485042" cy="213130"/>
          </a:xfrm>
          <a:prstGeom prst="rect">
            <a:avLst/>
          </a:prstGeom>
          <a:solidFill>
            <a:srgbClr val="FFFF00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Rectangle 38"/>
          <p:cNvSpPr/>
          <p:nvPr/>
        </p:nvSpPr>
        <p:spPr>
          <a:xfrm>
            <a:off x="4516998" y="3399753"/>
            <a:ext cx="1746299" cy="213130"/>
          </a:xfrm>
          <a:prstGeom prst="rect">
            <a:avLst/>
          </a:prstGeom>
          <a:solidFill>
            <a:srgbClr val="FFFF00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" name="Rectangle 39"/>
          <p:cNvSpPr/>
          <p:nvPr/>
        </p:nvSpPr>
        <p:spPr>
          <a:xfrm>
            <a:off x="4516998" y="3679343"/>
            <a:ext cx="2426942" cy="213130"/>
          </a:xfrm>
          <a:prstGeom prst="rect">
            <a:avLst/>
          </a:prstGeom>
          <a:solidFill>
            <a:srgbClr val="FFFF00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1" name="Rectangle 40"/>
          <p:cNvSpPr/>
          <p:nvPr/>
        </p:nvSpPr>
        <p:spPr>
          <a:xfrm>
            <a:off x="4516997" y="4621666"/>
            <a:ext cx="1746299" cy="213130"/>
          </a:xfrm>
          <a:prstGeom prst="rect">
            <a:avLst/>
          </a:prstGeom>
          <a:solidFill>
            <a:srgbClr val="FFFF00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2" name="Rectangle 41"/>
          <p:cNvSpPr/>
          <p:nvPr/>
        </p:nvSpPr>
        <p:spPr>
          <a:xfrm>
            <a:off x="4523870" y="4788538"/>
            <a:ext cx="3520100" cy="213130"/>
          </a:xfrm>
          <a:prstGeom prst="rect">
            <a:avLst/>
          </a:prstGeom>
          <a:solidFill>
            <a:srgbClr val="FFFF00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3" name="Rectangle 42"/>
          <p:cNvSpPr/>
          <p:nvPr/>
        </p:nvSpPr>
        <p:spPr>
          <a:xfrm>
            <a:off x="4523872" y="5001668"/>
            <a:ext cx="3587695" cy="213130"/>
          </a:xfrm>
          <a:prstGeom prst="rect">
            <a:avLst/>
          </a:prstGeom>
          <a:solidFill>
            <a:srgbClr val="FFFF00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702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19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5855" y="1755157"/>
            <a:ext cx="6709544" cy="3644239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651780" y="5572317"/>
            <a:ext cx="36247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>
                <a:hlinkClick r:id="rId3"/>
              </a:rPr>
              <a:t>http://insights.buzzfeed.com/industry-trends-2014</a:t>
            </a:r>
            <a:r>
              <a:rPr lang="en-GB" sz="1200" dirty="0" smtClean="0">
                <a:hlinkClick r:id="rId3"/>
              </a:rPr>
              <a:t>/</a:t>
            </a:r>
            <a:endParaRPr lang="en-GB" sz="1200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57201" y="233492"/>
            <a:ext cx="3267906" cy="940443"/>
          </a:xfrm>
          <a:solidFill>
            <a:srgbClr val="0070C0"/>
          </a:solidFill>
        </p:spPr>
        <p:txBody>
          <a:bodyPr/>
          <a:lstStyle/>
          <a:p>
            <a:r>
              <a:rPr lang="en-GB" b="1" dirty="0" smtClean="0">
                <a:solidFill>
                  <a:schemeClr val="bg1"/>
                </a:solidFill>
              </a:rPr>
              <a:t>Interesting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10072" y="1270341"/>
            <a:ext cx="4339650" cy="369332"/>
          </a:xfrm>
          <a:prstGeom prst="rect">
            <a:avLst/>
          </a:prstGeom>
          <a:solidFill>
            <a:srgbClr val="0070C0"/>
          </a:solidFill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chemeClr val="bg1"/>
                </a:solidFill>
              </a:rPr>
              <a:t>What is going on the consumer space</a:t>
            </a:r>
            <a:endParaRPr lang="en-GB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3446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4800" b="1" dirty="0"/>
              <a:t>Benefits of Enterprise </a:t>
            </a:r>
            <a:r>
              <a:rPr lang="en-GB" sz="4800" b="1"/>
              <a:t>Social </a:t>
            </a:r>
            <a:r>
              <a:rPr lang="en-GB" sz="4800" b="1" dirty="0"/>
              <a:t>Networking</a:t>
            </a:r>
            <a:r>
              <a:rPr lang="en-GB" sz="4800" b="1"/>
              <a:t> for </a:t>
            </a:r>
            <a:r>
              <a:rPr lang="en-GB" sz="4800" b="1" dirty="0"/>
              <a:t>HEP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idx="10"/>
          </p:nvPr>
        </p:nvSpPr>
        <p:spPr>
          <a:xfrm>
            <a:off x="457199" y="4400166"/>
            <a:ext cx="8226855" cy="1078200"/>
          </a:xfrm>
        </p:spPr>
        <p:txBody>
          <a:bodyPr>
            <a:normAutofit/>
          </a:bodyPr>
          <a:lstStyle/>
          <a:p>
            <a:r>
              <a:rPr lang="en-GB" sz="2000" b="1" dirty="0" smtClean="0"/>
              <a:t>CHEP</a:t>
            </a:r>
            <a:r>
              <a:rPr lang="en-GB" sz="2000" dirty="0" smtClean="0"/>
              <a:t> </a:t>
            </a:r>
            <a:r>
              <a:rPr lang="en-GB" sz="2000" b="1" dirty="0" smtClean="0"/>
              <a:t>2015</a:t>
            </a:r>
            <a:endParaRPr lang="en-GB" sz="2000" dirty="0"/>
          </a:p>
          <a:p>
            <a:r>
              <a:rPr lang="en-GB" sz="2000" b="1" dirty="0" smtClean="0"/>
              <a:t>Bruno Sousa </a:t>
            </a:r>
            <a:r>
              <a:rPr lang="en-GB" sz="2000" dirty="0"/>
              <a:t>● </a:t>
            </a:r>
            <a:r>
              <a:rPr lang="en-GB" sz="2000" b="1" dirty="0" smtClean="0"/>
              <a:t>CERN IT Department</a:t>
            </a:r>
            <a:endParaRPr lang="en-GB" sz="2000" b="1" dirty="0"/>
          </a:p>
          <a:p>
            <a:endParaRPr lang="en-GB" b="1" dirty="0"/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457200" y="3732415"/>
            <a:ext cx="3482698" cy="573095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b="1" dirty="0" smtClean="0">
                <a:solidFill>
                  <a:schemeClr val="bg1">
                    <a:lumMod val="50000"/>
                  </a:schemeClr>
                </a:solidFill>
              </a:rPr>
              <a:t>#ESN for #HEP</a:t>
            </a:r>
            <a:endParaRPr lang="en-GB" sz="32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" name="TextBox 6"/>
          <p:cNvSpPr txBox="1"/>
          <p:nvPr/>
        </p:nvSpPr>
        <p:spPr>
          <a:xfrm>
            <a:off x="5204460" y="6400412"/>
            <a:ext cx="34061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check http://cern.ch/chep2015 feed</a:t>
            </a:r>
            <a:endParaRPr lang="en-GB" sz="1200" b="1" dirty="0">
              <a:solidFill>
                <a:schemeClr val="accent6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8087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08" y="1960234"/>
            <a:ext cx="4462657" cy="4063893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669874"/>
            <a:ext cx="8226854" cy="2323153"/>
          </a:xfrm>
        </p:spPr>
        <p:txBody>
          <a:bodyPr>
            <a:normAutofit/>
          </a:bodyPr>
          <a:lstStyle/>
          <a:p>
            <a:pPr marL="448056" lvl="1" indent="0">
              <a:buNone/>
            </a:pPr>
            <a:endParaRPr lang="en-GB" sz="4400" b="1" dirty="0"/>
          </a:p>
          <a:p>
            <a:pPr marL="448056" lvl="1" indent="0">
              <a:buNone/>
            </a:pPr>
            <a:endParaRPr lang="en-GB" sz="2800" b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5" name="TextBox 6"/>
          <p:cNvSpPr txBox="1"/>
          <p:nvPr/>
        </p:nvSpPr>
        <p:spPr>
          <a:xfrm>
            <a:off x="4973547" y="5024352"/>
            <a:ext cx="3046977" cy="523220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/>
          <a:p>
            <a:r>
              <a:rPr lang="en-GB" sz="2800" b="1" dirty="0" smtClean="0">
                <a:solidFill>
                  <a:schemeClr val="bg1"/>
                </a:solidFill>
              </a:rPr>
              <a:t>Typically there is</a:t>
            </a:r>
          </a:p>
        </p:txBody>
      </p:sp>
      <p:sp>
        <p:nvSpPr>
          <p:cNvPr id="9" name="TextBox 7"/>
          <p:cNvSpPr txBox="1"/>
          <p:nvPr/>
        </p:nvSpPr>
        <p:spPr>
          <a:xfrm>
            <a:off x="2900206" y="1960234"/>
            <a:ext cx="6029001" cy="461665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/>
          <a:p>
            <a:r>
              <a:rPr lang="en-GB" sz="2400" b="1" dirty="0">
                <a:solidFill>
                  <a:schemeClr val="bg1"/>
                </a:solidFill>
              </a:rPr>
              <a:t>“the average interaction </a:t>
            </a:r>
            <a:r>
              <a:rPr lang="en-GB" sz="2400" b="1" dirty="0" smtClean="0">
                <a:solidFill>
                  <a:schemeClr val="bg1"/>
                </a:solidFill>
              </a:rPr>
              <a:t>worker spends</a:t>
            </a:r>
            <a:endParaRPr lang="en-GB" sz="2400" b="1" dirty="0">
              <a:solidFill>
                <a:schemeClr val="bg1"/>
              </a:solidFill>
            </a:endParaRPr>
          </a:p>
        </p:txBody>
      </p:sp>
      <p:sp>
        <p:nvSpPr>
          <p:cNvPr id="10" name="TextBox 12"/>
          <p:cNvSpPr txBox="1"/>
          <p:nvPr/>
        </p:nvSpPr>
        <p:spPr>
          <a:xfrm>
            <a:off x="2900206" y="2448102"/>
            <a:ext cx="5372865" cy="461665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/>
          <a:p>
            <a:r>
              <a:rPr lang="en-GB" sz="2400" b="1" dirty="0" smtClean="0">
                <a:solidFill>
                  <a:schemeClr val="bg1"/>
                </a:solidFill>
              </a:rPr>
              <a:t>28</a:t>
            </a:r>
            <a:r>
              <a:rPr lang="en-GB" sz="2400" b="1" dirty="0">
                <a:solidFill>
                  <a:schemeClr val="bg1"/>
                </a:solidFill>
              </a:rPr>
              <a:t>% of </a:t>
            </a:r>
            <a:r>
              <a:rPr lang="en-GB" sz="2400" b="1" dirty="0" smtClean="0">
                <a:solidFill>
                  <a:schemeClr val="bg1"/>
                </a:solidFill>
              </a:rPr>
              <a:t>their </a:t>
            </a:r>
            <a:r>
              <a:rPr lang="en-GB" sz="2400" b="1" dirty="0">
                <a:solidFill>
                  <a:schemeClr val="bg1"/>
                </a:solidFill>
              </a:rPr>
              <a:t>time </a:t>
            </a:r>
            <a:r>
              <a:rPr lang="en-GB" sz="2400" b="1" dirty="0" smtClean="0">
                <a:solidFill>
                  <a:schemeClr val="bg1"/>
                </a:solidFill>
              </a:rPr>
              <a:t>managing email</a:t>
            </a:r>
            <a:endParaRPr lang="en-GB" sz="2400" b="1" dirty="0">
              <a:solidFill>
                <a:schemeClr val="bg1"/>
              </a:solidFill>
            </a:endParaRPr>
          </a:p>
        </p:txBody>
      </p:sp>
      <p:sp>
        <p:nvSpPr>
          <p:cNvPr id="11" name="TextBox 14"/>
          <p:cNvSpPr txBox="1"/>
          <p:nvPr/>
        </p:nvSpPr>
        <p:spPr>
          <a:xfrm>
            <a:off x="2900206" y="2932037"/>
            <a:ext cx="6071960" cy="461665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/>
          <a:p>
            <a:r>
              <a:rPr lang="en-GB" sz="2400" b="1" dirty="0" smtClean="0">
                <a:solidFill>
                  <a:schemeClr val="bg1"/>
                </a:solidFill>
              </a:rPr>
              <a:t>and 20</a:t>
            </a:r>
            <a:r>
              <a:rPr lang="en-GB" sz="2400" b="1" dirty="0">
                <a:solidFill>
                  <a:schemeClr val="bg1"/>
                </a:solidFill>
              </a:rPr>
              <a:t>% </a:t>
            </a:r>
            <a:r>
              <a:rPr lang="en-GB" sz="2400" b="1" dirty="0" smtClean="0">
                <a:solidFill>
                  <a:schemeClr val="bg1"/>
                </a:solidFill>
              </a:rPr>
              <a:t>looking </a:t>
            </a:r>
            <a:r>
              <a:rPr lang="en-GB" sz="2400" b="1" dirty="0">
                <a:solidFill>
                  <a:schemeClr val="bg1"/>
                </a:solidFill>
              </a:rPr>
              <a:t>for </a:t>
            </a:r>
            <a:r>
              <a:rPr lang="en-GB" sz="2400" b="1" dirty="0" smtClean="0">
                <a:solidFill>
                  <a:schemeClr val="bg1"/>
                </a:solidFill>
              </a:rPr>
              <a:t>internal information</a:t>
            </a:r>
            <a:endParaRPr lang="en-GB" sz="2400" b="1" dirty="0">
              <a:solidFill>
                <a:schemeClr val="bg1"/>
              </a:solidFill>
            </a:endParaRPr>
          </a:p>
        </p:txBody>
      </p:sp>
      <p:sp>
        <p:nvSpPr>
          <p:cNvPr id="12" name="TextBox 17"/>
          <p:cNvSpPr txBox="1"/>
          <p:nvPr/>
        </p:nvSpPr>
        <p:spPr>
          <a:xfrm>
            <a:off x="2900205" y="3408428"/>
            <a:ext cx="6200835" cy="461665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/>
          <a:p>
            <a:r>
              <a:rPr lang="en-GB" sz="2400" b="1" dirty="0" smtClean="0">
                <a:solidFill>
                  <a:schemeClr val="bg1"/>
                </a:solidFill>
              </a:rPr>
              <a:t>or tracking colleagues that can help with</a:t>
            </a:r>
            <a:endParaRPr lang="en-GB" sz="2400" b="1" dirty="0">
              <a:solidFill>
                <a:schemeClr val="bg1"/>
              </a:solidFill>
            </a:endParaRPr>
          </a:p>
        </p:txBody>
      </p:sp>
      <p:sp>
        <p:nvSpPr>
          <p:cNvPr id="14" name="TextBox 20"/>
          <p:cNvSpPr txBox="1"/>
          <p:nvPr/>
        </p:nvSpPr>
        <p:spPr>
          <a:xfrm>
            <a:off x="2900206" y="3884819"/>
            <a:ext cx="3893356" cy="461665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/>
          <a:p>
            <a:r>
              <a:rPr lang="en-GB" sz="2400" b="1" dirty="0" smtClean="0">
                <a:solidFill>
                  <a:schemeClr val="bg1"/>
                </a:solidFill>
              </a:rPr>
              <a:t>specific </a:t>
            </a:r>
            <a:r>
              <a:rPr lang="en-GB" sz="2400" b="1" dirty="0">
                <a:solidFill>
                  <a:schemeClr val="bg1"/>
                </a:solidFill>
              </a:rPr>
              <a:t>tasks</a:t>
            </a:r>
            <a:r>
              <a:rPr lang="en-GB" sz="2400" b="1" dirty="0" smtClean="0">
                <a:solidFill>
                  <a:schemeClr val="bg1"/>
                </a:solidFill>
              </a:rPr>
              <a:t>” McKinsey</a:t>
            </a:r>
            <a:endParaRPr lang="en-GB" sz="2400" b="1" dirty="0">
              <a:solidFill>
                <a:schemeClr val="bg1"/>
              </a:solidFill>
            </a:endParaRPr>
          </a:p>
        </p:txBody>
      </p:sp>
      <p:sp>
        <p:nvSpPr>
          <p:cNvPr id="16" name="Title 1"/>
          <p:cNvSpPr txBox="1">
            <a:spLocks/>
          </p:cNvSpPr>
          <p:nvPr/>
        </p:nvSpPr>
        <p:spPr>
          <a:xfrm>
            <a:off x="457200" y="233492"/>
            <a:ext cx="3071525" cy="940443"/>
          </a:xfrm>
          <a:prstGeom prst="rect">
            <a:avLst/>
          </a:prstGeom>
          <a:solidFill>
            <a:srgbClr val="0070C0"/>
          </a:solidFill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b="1" dirty="0" smtClean="0">
                <a:solidFill>
                  <a:schemeClr val="bg1"/>
                </a:solidFill>
              </a:rPr>
              <a:t>Why #ESN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19" name="TextBox 22"/>
          <p:cNvSpPr txBox="1"/>
          <p:nvPr/>
        </p:nvSpPr>
        <p:spPr>
          <a:xfrm>
            <a:off x="15208" y="5969086"/>
            <a:ext cx="467307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b="1" dirty="0">
                <a:solidFill>
                  <a:srgbClr val="0B387C"/>
                </a:solidFill>
              </a:rPr>
              <a:t>Mark </a:t>
            </a:r>
            <a:r>
              <a:rPr lang="en-GB" sz="900" b="1" dirty="0" err="1" smtClean="0">
                <a:solidFill>
                  <a:srgbClr val="0B387C"/>
                </a:solidFill>
              </a:rPr>
              <a:t>Smiciklas</a:t>
            </a:r>
            <a:r>
              <a:rPr lang="en-GB" sz="900" b="1" dirty="0">
                <a:solidFill>
                  <a:srgbClr val="0B387C"/>
                </a:solidFill>
              </a:rPr>
              <a:t> https://www.flickr.com/photos/intersectionconsulting/7537238368</a:t>
            </a:r>
            <a:r>
              <a:rPr lang="en-GB" sz="900" b="1" dirty="0" smtClean="0">
                <a:solidFill>
                  <a:srgbClr val="0B387C"/>
                </a:solidFill>
              </a:rPr>
              <a:t>/</a:t>
            </a:r>
            <a:endParaRPr lang="en-GB" sz="900" b="1" dirty="0">
              <a:solidFill>
                <a:srgbClr val="0B387C"/>
              </a:solidFill>
            </a:endParaRPr>
          </a:p>
        </p:txBody>
      </p:sp>
      <p:sp>
        <p:nvSpPr>
          <p:cNvPr id="20" name="TextBox 23"/>
          <p:cNvSpPr txBox="1"/>
          <p:nvPr/>
        </p:nvSpPr>
        <p:spPr>
          <a:xfrm>
            <a:off x="4973547" y="5573253"/>
            <a:ext cx="4041578" cy="523220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/>
          <a:p>
            <a:r>
              <a:rPr lang="en-GB" sz="2800" b="1" dirty="0" smtClean="0">
                <a:solidFill>
                  <a:schemeClr val="bg1"/>
                </a:solidFill>
              </a:rPr>
              <a:t>room for improvement</a:t>
            </a:r>
          </a:p>
        </p:txBody>
      </p:sp>
      <p:sp>
        <p:nvSpPr>
          <p:cNvPr id="18" name="TextBox 6"/>
          <p:cNvSpPr txBox="1"/>
          <p:nvPr/>
        </p:nvSpPr>
        <p:spPr>
          <a:xfrm>
            <a:off x="5204460" y="6400412"/>
            <a:ext cx="34061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check http://cern.ch/chep2015 feed</a:t>
            </a:r>
            <a:endParaRPr lang="en-GB" sz="1200" b="1" dirty="0">
              <a:solidFill>
                <a:schemeClr val="accent6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8358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guschiro.com/clients/2433/images/Folder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244"/>
          <a:stretch/>
        </p:blipFill>
        <p:spPr bwMode="auto">
          <a:xfrm>
            <a:off x="5263870" y="2025474"/>
            <a:ext cx="3905322" cy="41297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333" r="12467"/>
          <a:stretch/>
        </p:blipFill>
        <p:spPr>
          <a:xfrm>
            <a:off x="4915667" y="2246111"/>
            <a:ext cx="4274054" cy="388653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457200" y="1446358"/>
            <a:ext cx="4442242" cy="646331"/>
          </a:xfrm>
          <a:prstGeom prst="rect">
            <a:avLst/>
          </a:prstGeom>
          <a:solidFill>
            <a:srgbClr val="0070C0"/>
          </a:solidFill>
        </p:spPr>
        <p:txBody>
          <a:bodyPr wrap="none" rtlCol="0">
            <a:spAutoFit/>
          </a:bodyPr>
          <a:lstStyle/>
          <a:p>
            <a:r>
              <a:rPr lang="en-GB" sz="3600" b="1" dirty="0" smtClean="0">
                <a:solidFill>
                  <a:schemeClr val="bg1"/>
                </a:solidFill>
              </a:rPr>
              <a:t>email is </a:t>
            </a:r>
            <a:r>
              <a:rPr lang="en-GB" sz="3600" b="1" smtClean="0">
                <a:solidFill>
                  <a:schemeClr val="bg1"/>
                </a:solidFill>
              </a:rPr>
              <a:t>too flexible</a:t>
            </a:r>
            <a:endParaRPr lang="en-GB" sz="3600" b="1" dirty="0">
              <a:solidFill>
                <a:schemeClr val="bg1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57200" y="2552955"/>
            <a:ext cx="4192173" cy="584775"/>
          </a:xfrm>
          <a:prstGeom prst="rect">
            <a:avLst/>
          </a:prstGeom>
          <a:solidFill>
            <a:srgbClr val="0070C0"/>
          </a:solidFill>
        </p:spPr>
        <p:txBody>
          <a:bodyPr wrap="none" rtlCol="0">
            <a:spAutoFit/>
          </a:bodyPr>
          <a:lstStyle/>
          <a:p>
            <a:r>
              <a:rPr lang="en-GB" sz="3200" b="1" dirty="0" smtClean="0">
                <a:solidFill>
                  <a:schemeClr val="bg1"/>
                </a:solidFill>
              </a:rPr>
              <a:t>we receive too many</a:t>
            </a:r>
            <a:endParaRPr lang="en-GB" sz="3200" b="1" dirty="0">
              <a:solidFill>
                <a:schemeClr val="bg1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57200" y="3838245"/>
            <a:ext cx="3805850" cy="584775"/>
          </a:xfrm>
          <a:prstGeom prst="rect">
            <a:avLst/>
          </a:prstGeom>
          <a:solidFill>
            <a:srgbClr val="0070C0"/>
          </a:solidFill>
        </p:spPr>
        <p:txBody>
          <a:bodyPr wrap="none" rtlCol="0">
            <a:spAutoFit/>
          </a:bodyPr>
          <a:lstStyle/>
          <a:p>
            <a:r>
              <a:rPr lang="en-GB" sz="3200" b="1" dirty="0">
                <a:solidFill>
                  <a:schemeClr val="bg1"/>
                </a:solidFill>
              </a:rPr>
              <a:t>reply all syndrome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457200" y="3195600"/>
            <a:ext cx="3711272" cy="584775"/>
          </a:xfrm>
          <a:prstGeom prst="rect">
            <a:avLst/>
          </a:prstGeom>
          <a:solidFill>
            <a:srgbClr val="0070C0"/>
          </a:solidFill>
        </p:spPr>
        <p:txBody>
          <a:bodyPr wrap="none" rtlCol="0">
            <a:spAutoFit/>
          </a:bodyPr>
          <a:lstStyle/>
          <a:p>
            <a:r>
              <a:rPr lang="en-GB" sz="3200" b="1" dirty="0" smtClean="0">
                <a:solidFill>
                  <a:schemeClr val="bg1"/>
                </a:solidFill>
              </a:rPr>
              <a:t>knowledge locked</a:t>
            </a:r>
            <a:endParaRPr lang="en-GB" sz="3200" b="1" dirty="0">
              <a:solidFill>
                <a:schemeClr val="bg1"/>
              </a:solidFill>
            </a:endParaRPr>
          </a:p>
        </p:txBody>
      </p:sp>
      <p:sp>
        <p:nvSpPr>
          <p:cNvPr id="20" name="Title 1"/>
          <p:cNvSpPr txBox="1">
            <a:spLocks/>
          </p:cNvSpPr>
          <p:nvPr/>
        </p:nvSpPr>
        <p:spPr>
          <a:xfrm>
            <a:off x="457200" y="233492"/>
            <a:ext cx="3071525" cy="940443"/>
          </a:xfrm>
          <a:prstGeom prst="rect">
            <a:avLst/>
          </a:prstGeom>
          <a:solidFill>
            <a:srgbClr val="0070C0"/>
          </a:solidFill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b="1" dirty="0" smtClean="0">
                <a:solidFill>
                  <a:schemeClr val="bg1"/>
                </a:solidFill>
              </a:rPr>
              <a:t>Why #ESN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12" name="TextBox 6"/>
          <p:cNvSpPr txBox="1"/>
          <p:nvPr/>
        </p:nvSpPr>
        <p:spPr>
          <a:xfrm>
            <a:off x="5204460" y="6400412"/>
            <a:ext cx="34061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check http://cern.ch/chep2015 feed</a:t>
            </a:r>
            <a:endParaRPr lang="en-GB" sz="1200" b="1" dirty="0">
              <a:solidFill>
                <a:schemeClr val="accent6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03392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b="17894"/>
          <a:stretch/>
        </p:blipFill>
        <p:spPr>
          <a:xfrm>
            <a:off x="457200" y="1173935"/>
            <a:ext cx="2307479" cy="488650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/>
          <a:srcRect b="15175"/>
          <a:stretch/>
        </p:blipFill>
        <p:spPr>
          <a:xfrm>
            <a:off x="5030046" y="1270339"/>
            <a:ext cx="3310865" cy="4872711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4091969" y="2933503"/>
            <a:ext cx="938077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400" b="1" dirty="0" smtClean="0"/>
              <a:t>VS</a:t>
            </a:r>
            <a:endParaRPr lang="en-GB" b="1" dirty="0"/>
          </a:p>
        </p:txBody>
      </p:sp>
      <p:sp>
        <p:nvSpPr>
          <p:cNvPr id="12" name="Title 1"/>
          <p:cNvSpPr txBox="1">
            <a:spLocks/>
          </p:cNvSpPr>
          <p:nvPr/>
        </p:nvSpPr>
        <p:spPr>
          <a:xfrm>
            <a:off x="457200" y="233492"/>
            <a:ext cx="3071525" cy="940443"/>
          </a:xfrm>
          <a:prstGeom prst="rect">
            <a:avLst/>
          </a:prstGeom>
          <a:solidFill>
            <a:srgbClr val="0070C0"/>
          </a:solidFill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b="1" dirty="0" smtClean="0">
                <a:solidFill>
                  <a:schemeClr val="bg1"/>
                </a:solidFill>
              </a:rPr>
              <a:t>Why #ESN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 rot="555861">
            <a:off x="2284684" y="1872706"/>
            <a:ext cx="206178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 smtClean="0"/>
              <a:t>top-posting?</a:t>
            </a:r>
            <a:endParaRPr lang="en-GB" sz="2400" b="1" dirty="0"/>
          </a:p>
        </p:txBody>
      </p:sp>
      <p:sp>
        <p:nvSpPr>
          <p:cNvPr id="11" name="TextBox 10"/>
          <p:cNvSpPr txBox="1"/>
          <p:nvPr/>
        </p:nvSpPr>
        <p:spPr>
          <a:xfrm rot="21223247">
            <a:off x="2340673" y="2382990"/>
            <a:ext cx="174929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 smtClean="0"/>
              <a:t>bottom</a:t>
            </a:r>
            <a:br>
              <a:rPr lang="en-GB" sz="2400" b="1" dirty="0" smtClean="0"/>
            </a:br>
            <a:r>
              <a:rPr lang="en-GB" sz="2400" b="1" dirty="0" smtClean="0"/>
              <a:t>posting?</a:t>
            </a:r>
            <a:endParaRPr lang="en-GB" sz="2400" b="1" dirty="0"/>
          </a:p>
        </p:txBody>
      </p:sp>
      <p:sp>
        <p:nvSpPr>
          <p:cNvPr id="13" name="TextBox 12"/>
          <p:cNvSpPr txBox="1"/>
          <p:nvPr/>
        </p:nvSpPr>
        <p:spPr>
          <a:xfrm rot="385802">
            <a:off x="2249067" y="3435901"/>
            <a:ext cx="229101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 smtClean="0"/>
              <a:t>&gt;&gt;quoting</a:t>
            </a:r>
            <a:br>
              <a:rPr lang="en-GB" sz="2400" b="1" dirty="0" smtClean="0"/>
            </a:br>
            <a:r>
              <a:rPr lang="en-GB" sz="2400" b="1" dirty="0" smtClean="0"/>
              <a:t>&gt;&gt;characters?</a:t>
            </a:r>
            <a:endParaRPr lang="en-GB" sz="2400" b="1" dirty="0"/>
          </a:p>
        </p:txBody>
      </p:sp>
      <p:sp>
        <p:nvSpPr>
          <p:cNvPr id="14" name="TextBox 13"/>
          <p:cNvSpPr txBox="1"/>
          <p:nvPr/>
        </p:nvSpPr>
        <p:spPr>
          <a:xfrm rot="198559">
            <a:off x="2279780" y="5028531"/>
            <a:ext cx="175560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 smtClean="0"/>
              <a:t>RFC1855</a:t>
            </a:r>
            <a:br>
              <a:rPr lang="en-GB" sz="2400" b="1" dirty="0" smtClean="0"/>
            </a:br>
            <a:r>
              <a:rPr lang="en-GB" sz="2400" b="1" dirty="0" smtClean="0"/>
              <a:t>Netiquette</a:t>
            </a:r>
            <a:br>
              <a:rPr lang="en-GB" sz="2400" b="1" dirty="0" smtClean="0"/>
            </a:br>
            <a:r>
              <a:rPr lang="en-GB" sz="2400" b="1" dirty="0" smtClean="0"/>
              <a:t>Guidelines</a:t>
            </a:r>
            <a:endParaRPr lang="en-GB" sz="24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2275505" y="4401102"/>
            <a:ext cx="22320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/>
              <a:t>i</a:t>
            </a:r>
            <a:r>
              <a:rPr lang="en-GB" sz="2400" b="1" dirty="0" smtClean="0"/>
              <a:t>nline replies</a:t>
            </a:r>
            <a:endParaRPr lang="en-GB" sz="2400" b="1" dirty="0"/>
          </a:p>
        </p:txBody>
      </p:sp>
      <p:sp>
        <p:nvSpPr>
          <p:cNvPr id="18" name="TextBox 6"/>
          <p:cNvSpPr txBox="1"/>
          <p:nvPr/>
        </p:nvSpPr>
        <p:spPr>
          <a:xfrm>
            <a:off x="5204460" y="6400412"/>
            <a:ext cx="34061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check http://cern.ch/chep2015 feed</a:t>
            </a:r>
            <a:endParaRPr lang="en-GB" sz="1200" b="1" dirty="0">
              <a:solidFill>
                <a:schemeClr val="accent6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7252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8196" t="4831" b="18735"/>
          <a:stretch/>
        </p:blipFill>
        <p:spPr>
          <a:xfrm>
            <a:off x="435720" y="1472860"/>
            <a:ext cx="5417518" cy="3952172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913451" y="3078583"/>
            <a:ext cx="439056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400" b="1" dirty="0" smtClean="0"/>
              <a:t>VS </a:t>
            </a:r>
            <a:r>
              <a:rPr lang="en-GB" sz="3200" b="1" dirty="0" smtClean="0"/>
              <a:t>support tickets</a:t>
            </a:r>
            <a:endParaRPr lang="en-GB" b="1" dirty="0"/>
          </a:p>
        </p:txBody>
      </p:sp>
      <p:sp>
        <p:nvSpPr>
          <p:cNvPr id="12" name="Title 1"/>
          <p:cNvSpPr txBox="1">
            <a:spLocks/>
          </p:cNvSpPr>
          <p:nvPr/>
        </p:nvSpPr>
        <p:spPr>
          <a:xfrm>
            <a:off x="457200" y="233492"/>
            <a:ext cx="3071525" cy="940443"/>
          </a:xfrm>
          <a:prstGeom prst="rect">
            <a:avLst/>
          </a:prstGeom>
          <a:solidFill>
            <a:srgbClr val="0070C0"/>
          </a:solidFill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b="1" dirty="0" smtClean="0">
                <a:solidFill>
                  <a:schemeClr val="bg1"/>
                </a:solidFill>
              </a:rPr>
              <a:t>Why #ESN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24277" y="5142533"/>
            <a:ext cx="7761099" cy="461665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/>
          <a:p>
            <a:r>
              <a:rPr lang="en-GB" sz="2400" b="1" dirty="0" smtClean="0">
                <a:solidFill>
                  <a:schemeClr val="bg1"/>
                </a:solidFill>
              </a:rPr>
              <a:t>“If HP only knew what HP knows, we would be three</a:t>
            </a:r>
            <a:endParaRPr lang="en-GB" sz="2400" b="1" dirty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25970" y="5619269"/>
            <a:ext cx="7488275" cy="461665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/>
          <a:p>
            <a:r>
              <a:rPr lang="en-GB" sz="2400" b="1" dirty="0" smtClean="0">
                <a:solidFill>
                  <a:schemeClr val="bg1"/>
                </a:solidFill>
              </a:rPr>
              <a:t>times </a:t>
            </a:r>
            <a:r>
              <a:rPr lang="en-GB" sz="2400" b="1" dirty="0">
                <a:solidFill>
                  <a:schemeClr val="bg1"/>
                </a:solidFill>
              </a:rPr>
              <a:t>more productive</a:t>
            </a:r>
            <a:r>
              <a:rPr lang="en-GB" sz="2400" b="1" dirty="0" smtClean="0">
                <a:solidFill>
                  <a:schemeClr val="bg1"/>
                </a:solidFill>
              </a:rPr>
              <a:t>.“ Lew Platt former HP CEO</a:t>
            </a:r>
            <a:endParaRPr lang="en-GB" sz="2400" b="1" dirty="0">
              <a:solidFill>
                <a:schemeClr val="bg1"/>
              </a:solidFill>
            </a:endParaRPr>
          </a:p>
        </p:txBody>
      </p:sp>
      <p:sp>
        <p:nvSpPr>
          <p:cNvPr id="3" name="TextBox 13"/>
          <p:cNvSpPr txBox="1"/>
          <p:nvPr/>
        </p:nvSpPr>
        <p:spPr>
          <a:xfrm>
            <a:off x="424277" y="1310035"/>
            <a:ext cx="7038209" cy="461665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/>
          <a:p>
            <a:r>
              <a:rPr lang="en-GB" sz="2400" b="1" dirty="0">
                <a:solidFill>
                  <a:schemeClr val="bg1"/>
                </a:solidFill>
              </a:rPr>
              <a:t>k</a:t>
            </a:r>
            <a:r>
              <a:rPr lang="en-GB" sz="2400" b="1" dirty="0" smtClean="0">
                <a:solidFill>
                  <a:schemeClr val="bg1"/>
                </a:solidFill>
              </a:rPr>
              <a:t>nowledge base can be built by the community</a:t>
            </a:r>
            <a:endParaRPr lang="en-GB" sz="2400" b="1" dirty="0">
              <a:solidFill>
                <a:schemeClr val="bg1"/>
              </a:solidFill>
            </a:endParaRPr>
          </a:p>
        </p:txBody>
      </p:sp>
      <p:sp>
        <p:nvSpPr>
          <p:cNvPr id="14" name="TextBox 6"/>
          <p:cNvSpPr txBox="1"/>
          <p:nvPr/>
        </p:nvSpPr>
        <p:spPr>
          <a:xfrm>
            <a:off x="5204460" y="6400412"/>
            <a:ext cx="34061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check http://cern.ch/chep2015 feed</a:t>
            </a:r>
            <a:endParaRPr lang="en-GB" sz="1200" b="1" dirty="0">
              <a:solidFill>
                <a:schemeClr val="accent6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7041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33492"/>
            <a:ext cx="3556341" cy="940443"/>
          </a:xfrm>
          <a:solidFill>
            <a:schemeClr val="bg1"/>
          </a:solidFill>
        </p:spPr>
        <p:txBody>
          <a:bodyPr/>
          <a:lstStyle/>
          <a:p>
            <a:r>
              <a:rPr lang="en-GB" b="1" dirty="0">
                <a:solidFill>
                  <a:schemeClr val="bg1"/>
                </a:solidFill>
              </a:rPr>
              <a:t>Why #ESN?</a:t>
            </a:r>
            <a:endParaRPr lang="en-GB" b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1026" name="Picture 2" descr="http://piouseye.com/eyesite/wp-content/uploads/2014/07/Leonid_Pasternak_%D0%9C%D1%83%D0%BA%D0%B8-%D1%82%D0%B2%D0%BE%D1%80%D1%87%D0%B5%D1%81%D1%82%D0%B2%D0%B0-Muki-tvorchestva-Throes-of-creation-public-domain-1200x1200-crop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18625" y="904354"/>
            <a:ext cx="5041268" cy="504126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8" name="TextBox 7"/>
          <p:cNvSpPr txBox="1"/>
          <p:nvPr/>
        </p:nvSpPr>
        <p:spPr>
          <a:xfrm>
            <a:off x="457200" y="1467848"/>
            <a:ext cx="2648078" cy="646331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/>
          <a:p>
            <a:r>
              <a:rPr lang="en-GB" sz="3600" b="1" dirty="0" smtClean="0">
                <a:solidFill>
                  <a:schemeClr val="bg1"/>
                </a:solidFill>
              </a:rPr>
              <a:t>documents</a:t>
            </a:r>
            <a:endParaRPr lang="en-GB" sz="3600" b="1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57199" y="2128526"/>
            <a:ext cx="3071525" cy="646331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/>
          <a:p>
            <a:r>
              <a:rPr lang="en-GB" sz="3600" b="1" dirty="0">
                <a:solidFill>
                  <a:schemeClr val="bg1"/>
                </a:solidFill>
              </a:rPr>
              <a:t>collaboration</a:t>
            </a:r>
          </a:p>
        </p:txBody>
      </p:sp>
      <p:sp>
        <p:nvSpPr>
          <p:cNvPr id="12" name="Title 1"/>
          <p:cNvSpPr txBox="1">
            <a:spLocks/>
          </p:cNvSpPr>
          <p:nvPr/>
        </p:nvSpPr>
        <p:spPr>
          <a:xfrm>
            <a:off x="457200" y="233492"/>
            <a:ext cx="3071525" cy="940443"/>
          </a:xfrm>
          <a:prstGeom prst="rect">
            <a:avLst/>
          </a:prstGeom>
          <a:solidFill>
            <a:srgbClr val="0070C0"/>
          </a:solidFill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b="1" dirty="0" smtClean="0">
                <a:solidFill>
                  <a:schemeClr val="bg1"/>
                </a:solidFill>
              </a:rPr>
              <a:t>Why #ESN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57200" y="2789205"/>
            <a:ext cx="2857478" cy="646331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/>
          <a:p>
            <a:r>
              <a:rPr lang="en-GB" sz="3600" b="1" dirty="0">
                <a:solidFill>
                  <a:schemeClr val="bg1"/>
                </a:solidFill>
              </a:rPr>
              <a:t>a</a:t>
            </a:r>
            <a:r>
              <a:rPr lang="en-GB" sz="3600" b="1" dirty="0" smtClean="0">
                <a:solidFill>
                  <a:schemeClr val="bg1"/>
                </a:solidFill>
              </a:rPr>
              <a:t>nd sharing</a:t>
            </a:r>
            <a:endParaRPr lang="en-GB" sz="3600" b="1" dirty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57199" y="3449884"/>
            <a:ext cx="2857478" cy="646331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/>
          <a:p>
            <a:r>
              <a:rPr lang="en-GB" sz="3600" b="1" dirty="0" smtClean="0">
                <a:solidFill>
                  <a:schemeClr val="bg1"/>
                </a:solidFill>
              </a:rPr>
              <a:t>over email?</a:t>
            </a:r>
            <a:endParaRPr lang="en-GB" sz="3600" b="1" dirty="0">
              <a:solidFill>
                <a:schemeClr val="bg1"/>
              </a:solidFill>
            </a:endParaRPr>
          </a:p>
        </p:txBody>
      </p:sp>
      <p:sp>
        <p:nvSpPr>
          <p:cNvPr id="16" name="TextBox 6"/>
          <p:cNvSpPr txBox="1"/>
          <p:nvPr/>
        </p:nvSpPr>
        <p:spPr>
          <a:xfrm>
            <a:off x="5204460" y="6400412"/>
            <a:ext cx="34061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check http://cern.ch/chep2015 feed</a:t>
            </a:r>
            <a:endParaRPr lang="en-GB" sz="1200" b="1" dirty="0">
              <a:solidFill>
                <a:schemeClr val="accent6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7499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4000"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57200" y="1446654"/>
            <a:ext cx="6720840" cy="646331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/>
          <a:p>
            <a:r>
              <a:rPr lang="en-GB" sz="3600" b="1">
                <a:solidFill>
                  <a:schemeClr val="bg1"/>
                </a:solidFill>
              </a:rPr>
              <a:t>identify expertise and capture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9" name="TextBox 4"/>
          <p:cNvSpPr txBox="1"/>
          <p:nvPr/>
        </p:nvSpPr>
        <p:spPr>
          <a:xfrm>
            <a:off x="457200" y="2105737"/>
            <a:ext cx="3647152" cy="646331"/>
          </a:xfrm>
          <a:prstGeom prst="rect">
            <a:avLst/>
          </a:prstGeom>
          <a:solidFill>
            <a:srgbClr val="0070C0"/>
          </a:solidFill>
        </p:spPr>
        <p:txBody>
          <a:bodyPr wrap="none" rtlCol="0">
            <a:spAutoFit/>
          </a:bodyPr>
          <a:lstStyle/>
          <a:p>
            <a:r>
              <a:rPr lang="en-GB" sz="3600" b="1" dirty="0" smtClean="0">
                <a:solidFill>
                  <a:schemeClr val="bg1"/>
                </a:solidFill>
              </a:rPr>
              <a:t>tacit knowledge</a:t>
            </a:r>
            <a:endParaRPr lang="en-GB" sz="1400" b="1" dirty="0">
              <a:solidFill>
                <a:schemeClr val="bg1"/>
              </a:solidFill>
            </a:endParaRPr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457200" y="233492"/>
            <a:ext cx="3071525" cy="940443"/>
          </a:xfrm>
          <a:prstGeom prst="rect">
            <a:avLst/>
          </a:prstGeom>
          <a:solidFill>
            <a:srgbClr val="0070C0"/>
          </a:solidFill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b="1" dirty="0" smtClean="0">
                <a:solidFill>
                  <a:schemeClr val="bg1"/>
                </a:solidFill>
              </a:rPr>
              <a:t>Why #ESN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8" name="TextBox 6"/>
          <p:cNvSpPr txBox="1"/>
          <p:nvPr/>
        </p:nvSpPr>
        <p:spPr>
          <a:xfrm>
            <a:off x="5204460" y="6400412"/>
            <a:ext cx="34061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check http://cern.ch/chep2015 feed</a:t>
            </a:r>
            <a:endParaRPr lang="en-GB" sz="1200" b="1" dirty="0">
              <a:solidFill>
                <a:schemeClr val="accent6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7080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5222723" y="1516805"/>
            <a:ext cx="3570208" cy="646331"/>
          </a:xfrm>
          <a:prstGeom prst="rect">
            <a:avLst/>
          </a:prstGeom>
          <a:solidFill>
            <a:srgbClr val="0070C0"/>
          </a:solidFill>
        </p:spPr>
        <p:txBody>
          <a:bodyPr wrap="none" rtlCol="0">
            <a:spAutoFit/>
          </a:bodyPr>
          <a:lstStyle/>
          <a:p>
            <a:r>
              <a:rPr lang="en-GB" sz="3600" b="1" dirty="0" smtClean="0">
                <a:solidFill>
                  <a:schemeClr val="bg1"/>
                </a:solidFill>
              </a:rPr>
              <a:t>connect people</a:t>
            </a:r>
            <a:endParaRPr lang="en-GB" sz="3600" b="1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761058" y="2216504"/>
            <a:ext cx="4031873" cy="646331"/>
          </a:xfrm>
          <a:prstGeom prst="rect">
            <a:avLst/>
          </a:prstGeom>
          <a:solidFill>
            <a:srgbClr val="0070C0"/>
          </a:solidFill>
        </p:spPr>
        <p:txBody>
          <a:bodyPr wrap="none" rtlCol="0">
            <a:spAutoFit/>
          </a:bodyPr>
          <a:lstStyle/>
          <a:p>
            <a:r>
              <a:rPr lang="en-GB" sz="3600" b="1" dirty="0">
                <a:solidFill>
                  <a:schemeClr val="bg1"/>
                </a:solidFill>
              </a:rPr>
              <a:t>g</a:t>
            </a:r>
            <a:r>
              <a:rPr lang="en-GB" sz="3600" b="1" dirty="0" smtClean="0">
                <a:solidFill>
                  <a:schemeClr val="bg1"/>
                </a:solidFill>
              </a:rPr>
              <a:t>ive them a voice</a:t>
            </a:r>
            <a:endParaRPr lang="en-GB" sz="3600" b="1" dirty="0">
              <a:solidFill>
                <a:schemeClr val="bg1"/>
              </a:solidFill>
            </a:endParaRP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457200" y="233492"/>
            <a:ext cx="3071525" cy="940443"/>
          </a:xfrm>
          <a:prstGeom prst="rect">
            <a:avLst/>
          </a:prstGeom>
          <a:solidFill>
            <a:srgbClr val="0070C0"/>
          </a:solidFill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b="1" dirty="0" smtClean="0">
                <a:solidFill>
                  <a:schemeClr val="bg1"/>
                </a:solidFill>
              </a:rPr>
              <a:t>Why #ESN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528725" y="2906365"/>
            <a:ext cx="5264206" cy="646331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/>
          <a:p>
            <a:r>
              <a:rPr lang="en-GB" sz="3600" b="1" dirty="0" smtClean="0">
                <a:solidFill>
                  <a:schemeClr val="bg1"/>
                </a:solidFill>
              </a:rPr>
              <a:t>flatten communication</a:t>
            </a:r>
            <a:endParaRPr lang="en-GB" sz="3600" b="1" dirty="0">
              <a:solidFill>
                <a:schemeClr val="bg1"/>
              </a:solidFill>
            </a:endParaRPr>
          </a:p>
        </p:txBody>
      </p:sp>
      <p:sp>
        <p:nvSpPr>
          <p:cNvPr id="12" name="TextBox 6"/>
          <p:cNvSpPr txBox="1"/>
          <p:nvPr/>
        </p:nvSpPr>
        <p:spPr>
          <a:xfrm>
            <a:off x="5204460" y="6400412"/>
            <a:ext cx="34061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check http://cern.ch/chep2015 feed</a:t>
            </a:r>
            <a:endParaRPr lang="en-GB" sz="1200" b="1" dirty="0">
              <a:solidFill>
                <a:schemeClr val="accent6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23321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69B64BD15D3F741A1683EA344F5EBA8" ma:contentTypeVersion="0" ma:contentTypeDescription="Create a new document." ma:contentTypeScope="" ma:versionID="81b1164dc020e10c25aac5526ac9a4df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4c9d32ddb6875d1faae15aa47435f43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C16CF18C-F31E-4886-ABD9-6828F209C109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1519C063-6BE4-4BD4-93D6-7F7A62744B92}">
  <ds:schemaRefs>
    <ds:schemaRef ds:uri="http://purl.org/dc/terms/"/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schemas.microsoft.com/office/2006/documentManagement/type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FC2726B3-C93B-4287-9E44-69F9A926DC1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CERNCorporate4-3</Template>
  <TotalTime>14892</TotalTime>
  <Words>535</Words>
  <Application>Microsoft Office PowerPoint</Application>
  <PresentationFormat>On-screen Show (4:3)</PresentationFormat>
  <Paragraphs>173</Paragraphs>
  <Slides>19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2" baseType="lpstr">
      <vt:lpstr>Arial</vt:lpstr>
      <vt:lpstr>Calibri</vt:lpstr>
      <vt:lpstr>1_CERNCorporate4-3</vt:lpstr>
      <vt:lpstr>PowerPoint Presentation</vt:lpstr>
      <vt:lpstr>Benefits of Enterprise Social Networking for HEP</vt:lpstr>
      <vt:lpstr>PowerPoint Presentation</vt:lpstr>
      <vt:lpstr>PowerPoint Presentation</vt:lpstr>
      <vt:lpstr>PowerPoint Presentation</vt:lpstr>
      <vt:lpstr>PowerPoint Presentation</vt:lpstr>
      <vt:lpstr>Why #ESN?</vt:lpstr>
      <vt:lpstr>PowerPoint Presentation</vt:lpstr>
      <vt:lpstr>PowerPoint Presentation</vt:lpstr>
      <vt:lpstr>PowerPoint Presentation</vt:lpstr>
      <vt:lpstr>Social@CERN</vt:lpstr>
      <vt:lpstr>Developers@CERN</vt:lpstr>
      <vt:lpstr>Deploying an #ESN</vt:lpstr>
      <vt:lpstr>Obstacles</vt:lpstr>
      <vt:lpstr>The goal</vt:lpstr>
      <vt:lpstr>PowerPoint Presentation</vt:lpstr>
      <vt:lpstr>PowerPoint Presentation</vt:lpstr>
      <vt:lpstr>Key value drivers</vt:lpstr>
      <vt:lpstr>Interesting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Bruno Silva De Sousa</dc:creator>
  <cp:lastModifiedBy>Bruno Silva De Sousa</cp:lastModifiedBy>
  <cp:revision>110</cp:revision>
  <dcterms:created xsi:type="dcterms:W3CDTF">2015-02-19T14:29:29Z</dcterms:created>
  <dcterms:modified xsi:type="dcterms:W3CDTF">2015-04-14T08:15:08Z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0x010100569B64BD15D3F741A1683EA344F5EBA8</vt:lpwstr>
  </property>
</Properties>
</file>