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64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68D30-EED4-4EA9-9702-5CAF76BE3CD0}" type="datetimeFigureOut">
              <a:rPr lang="en-GB" smtClean="0"/>
              <a:t>03/03/2014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52529-95C2-4009-A330-FCAC6175B0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924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75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237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8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23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51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56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520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52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9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40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7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B307D-A116-4672-AE3B-EAFC3D38E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732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0499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smtClean="0"/>
              <a:t>First considerations on HEB beam transfer</a:t>
            </a:r>
            <a:endParaRPr lang="en-GB" sz="32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W. Bartmann, B. Goddard, M. Barnes, E. Gianfelice, V. Kain, M. Meddahi, F. Velotti</a:t>
            </a:r>
          </a:p>
          <a:p>
            <a:endParaRPr lang="en-GB" sz="2000" smtClean="0"/>
          </a:p>
          <a:p>
            <a:r>
              <a:rPr lang="en-GB" sz="2000" smtClean="0">
                <a:hlinkClick r:id="rId2"/>
              </a:rPr>
              <a:t>FCC-FHI WG meeting</a:t>
            </a:r>
            <a:r>
              <a:rPr lang="en-GB" sz="2000" smtClean="0"/>
              <a:t>, 4-March-2014</a:t>
            </a:r>
          </a:p>
        </p:txBody>
      </p:sp>
    </p:spTree>
    <p:extLst>
      <p:ext uri="{BB962C8B-B14F-4D97-AF65-F5344CB8AC3E}">
        <p14:creationId xmlns:p14="http://schemas.microsoft.com/office/powerpoint/2010/main" val="272099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HEB extraction and transfer</a:t>
            </a:r>
            <a:endParaRPr lang="en-GB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800" smtClean="0"/>
              <a:t>Limited by machine protection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800" smtClean="0"/>
              <a:t>Define maximum energy that can be transferred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1600" smtClean="0"/>
              <a:t>Damage limit of protection elements in line and at injection; sacrificial collimators probably not compatible with kicker burst mode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1600" smtClean="0"/>
              <a:t>Quench limit if superconducting magnets used – can following shots be stopped early enough (interlocking chain) before deltaBfield is too big for acceptance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1600" smtClean="0"/>
              <a:t>How to interlock a burst mode kicker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800"/>
              <a:t>Assuming HL-LHC parameters for 25 ns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1600" smtClean="0"/>
              <a:t>2.3e11</a:t>
            </a:r>
            <a:r>
              <a:rPr lang="en-GB" sz="1600"/>
              <a:t>, 288 b, 450 GeV </a:t>
            </a:r>
            <a:r>
              <a:rPr lang="en-GB" sz="1600">
                <a:sym typeface="Wingdings" panose="05000000000000000000" pitchFamily="2" charset="2"/>
              </a:rPr>
              <a:t> </a:t>
            </a:r>
            <a:r>
              <a:rPr lang="en-GB" sz="1600" smtClean="0">
                <a:sym typeface="Wingdings" panose="05000000000000000000" pitchFamily="2" charset="2"/>
              </a:rPr>
              <a:t>~5</a:t>
            </a:r>
            <a:r>
              <a:rPr lang="en-GB" sz="1600" smtClean="0">
                <a:sym typeface="Wingdings" panose="05000000000000000000" pitchFamily="2" charset="2"/>
              </a:rPr>
              <a:t> </a:t>
            </a:r>
            <a:r>
              <a:rPr lang="en-GB" sz="1600">
                <a:sym typeface="Wingdings" panose="05000000000000000000" pitchFamily="2" charset="2"/>
              </a:rPr>
              <a:t>MJ beam power at </a:t>
            </a:r>
            <a:r>
              <a:rPr lang="en-GB" sz="1600" smtClean="0">
                <a:sym typeface="Wingdings" panose="05000000000000000000" pitchFamily="2" charset="2"/>
              </a:rPr>
              <a:t>transfer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endParaRPr lang="en-GB" sz="160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GB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12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 t="7790" r="7201" b="3691"/>
          <a:stretch/>
        </p:blipFill>
        <p:spPr>
          <a:xfrm>
            <a:off x="441451" y="1628800"/>
            <a:ext cx="7439437" cy="454632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Maximum #bunches@transfer</a:t>
            </a:r>
            <a:endParaRPr lang="en-GB" sz="3600"/>
          </a:p>
        </p:txBody>
      </p:sp>
      <p:sp>
        <p:nvSpPr>
          <p:cNvPr id="5" name="TextBox 4"/>
          <p:cNvSpPr txBox="1"/>
          <p:nvPr/>
        </p:nvSpPr>
        <p:spPr>
          <a:xfrm>
            <a:off x="5868144" y="4233862"/>
            <a:ext cx="316835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Can transfer about 50 - 70 </a:t>
            </a:r>
            <a:r>
              <a:rPr lang="en-GB" smtClean="0"/>
              <a:t>bunches assuming HL-LHC@inj as </a:t>
            </a:r>
            <a:r>
              <a:rPr lang="en-GB" smtClean="0"/>
              <a:t>MP </a:t>
            </a:r>
            <a:r>
              <a:rPr lang="en-GB" smtClean="0"/>
              <a:t>limit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“Burst” </a:t>
            </a:r>
            <a:r>
              <a:rPr lang="en-GB" sz="3600" smtClean="0"/>
              <a:t>mode kicker</a:t>
            </a:r>
            <a:endParaRPr lang="en-GB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200"/>
              </a:spcBef>
            </a:pPr>
            <a:endParaRPr lang="en-GB" sz="2000" smtClean="0"/>
          </a:p>
          <a:p>
            <a:pPr>
              <a:spcBef>
                <a:spcPts val="1200"/>
              </a:spcBef>
            </a:pPr>
            <a:r>
              <a:rPr lang="en-GB" sz="2000" smtClean="0"/>
              <a:t>Can </a:t>
            </a:r>
            <a:r>
              <a:rPr lang="en-GB" sz="2000"/>
              <a:t>transfer 50-70 bunches</a:t>
            </a:r>
          </a:p>
          <a:p>
            <a:pPr>
              <a:spcBef>
                <a:spcPts val="1200"/>
              </a:spcBef>
            </a:pPr>
            <a:r>
              <a:rPr lang="en-GB" sz="2000"/>
              <a:t>Assuming 25 ns spacing: Flattop of 1.25-1.75 us</a:t>
            </a:r>
          </a:p>
          <a:p>
            <a:pPr>
              <a:spcBef>
                <a:spcPts val="1200"/>
              </a:spcBef>
            </a:pPr>
            <a:r>
              <a:rPr lang="en-GB" sz="2000"/>
              <a:t>Extraction as for LBDS: 0.27 mrad </a:t>
            </a:r>
            <a:r>
              <a:rPr lang="en-GB" sz="2000">
                <a:sym typeface="Wingdings" panose="05000000000000000000" pitchFamily="2" charset="2"/>
              </a:rPr>
              <a:t></a:t>
            </a:r>
            <a:r>
              <a:rPr lang="en-GB" sz="2000">
                <a:solidFill>
                  <a:srgbClr val="FF0000"/>
                </a:solidFill>
                <a:sym typeface="Wingdings" panose="05000000000000000000" pitchFamily="2" charset="2"/>
              </a:rPr>
              <a:t>B.dl of 2.7 - 3.6 T.m</a:t>
            </a:r>
          </a:p>
          <a:p>
            <a:pPr>
              <a:spcBef>
                <a:spcPts val="1200"/>
              </a:spcBef>
            </a:pPr>
            <a:r>
              <a:rPr lang="en-GB" sz="2000">
                <a:sym typeface="Wingdings" panose="05000000000000000000" pitchFamily="2" charset="2"/>
              </a:rPr>
              <a:t>Frequency of burst ~ n x 11 kHz (LHC revolution frequency), regular pattern advantageous for energy which needs to be switched, can use reflections</a:t>
            </a:r>
          </a:p>
          <a:p>
            <a:pPr>
              <a:spcBef>
                <a:spcPts val="1200"/>
              </a:spcBef>
            </a:pPr>
            <a:r>
              <a:rPr lang="en-GB" sz="2000">
                <a:sym typeface="Wingdings" panose="05000000000000000000" pitchFamily="2" charset="2"/>
              </a:rPr>
              <a:t>Semiconductor switches for lifetime</a:t>
            </a:r>
          </a:p>
          <a:p>
            <a:pPr>
              <a:spcBef>
                <a:spcPts val="1200"/>
              </a:spcBef>
            </a:pPr>
            <a:r>
              <a:rPr lang="en-GB" sz="2000">
                <a:sym typeface="Wingdings" panose="05000000000000000000" pitchFamily="2" charset="2"/>
              </a:rPr>
              <a:t>Rise </a:t>
            </a:r>
            <a:r>
              <a:rPr lang="en-GB" sz="2000">
                <a:sym typeface="Wingdings" panose="05000000000000000000" pitchFamily="2" charset="2"/>
              </a:rPr>
              <a:t>time: </a:t>
            </a:r>
            <a:r>
              <a:rPr lang="en-GB" sz="2000">
                <a:sym typeface="Wingdings" panose="05000000000000000000" pitchFamily="2" charset="2"/>
              </a:rPr>
              <a:t>…</a:t>
            </a:r>
            <a:endParaRPr lang="en-GB" sz="2000">
              <a:sym typeface="Wingdings" panose="05000000000000000000" pitchFamily="2" charset="2"/>
            </a:endParaRPr>
          </a:p>
          <a:p>
            <a:pPr>
              <a:spcBef>
                <a:spcPts val="1200"/>
              </a:spcBef>
            </a:pPr>
            <a:endParaRPr lang="en-GB" sz="2000">
              <a:sym typeface="Wingdings" panose="05000000000000000000" pitchFamily="2" charset="2"/>
            </a:endParaRPr>
          </a:p>
          <a:p>
            <a:pPr>
              <a:spcBef>
                <a:spcPts val="1200"/>
              </a:spcBef>
            </a:pPr>
            <a:endParaRPr lang="en-GB" sz="2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3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Kicker rise </a:t>
            </a:r>
            <a:r>
              <a:rPr lang="en-GB" sz="3600"/>
              <a:t>time specification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endParaRPr lang="en-GB" sz="200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smtClean="0"/>
              <a:t>80</a:t>
            </a:r>
            <a:r>
              <a:rPr lang="en-GB" sz="2000" smtClean="0"/>
              <a:t>% of FCC shall be filled </a:t>
            </a:r>
            <a:r>
              <a:rPr lang="en-GB" sz="2000" smtClean="0">
                <a:sym typeface="Wingdings" panose="05000000000000000000" pitchFamily="2" charset="2"/>
              </a:rPr>
              <a:t>10670 bunches</a:t>
            </a:r>
            <a:endParaRPr lang="en-GB" sz="200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smtClean="0"/>
              <a:t>66 us left for kicker </a:t>
            </a:r>
            <a:r>
              <a:rPr lang="en-GB" sz="2000" smtClean="0"/>
              <a:t>gaps</a:t>
            </a:r>
            <a:endParaRPr lang="en-GB" sz="200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smtClean="0"/>
              <a:t>MP </a:t>
            </a:r>
            <a:r>
              <a:rPr lang="en-GB" sz="2000" smtClean="0"/>
              <a:t>limit and beam energy define maximum #bunches@transfer and number of required injections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smtClean="0"/>
              <a:t>Available kicker gap (56 us)/#injections gives the maximum rise time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endParaRPr lang="en-GB" sz="1800" smtClean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endParaRPr lang="en-GB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86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1" t="3511" r="7661" b="3691"/>
          <a:stretch/>
        </p:blipFill>
        <p:spPr>
          <a:xfrm>
            <a:off x="866329" y="1838816"/>
            <a:ext cx="7213128" cy="447825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44624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smtClean="0"/>
              <a:t>Kicker rise time specification</a:t>
            </a:r>
            <a:endParaRPr lang="en-GB" sz="3600"/>
          </a:p>
        </p:txBody>
      </p:sp>
      <p:sp>
        <p:nvSpPr>
          <p:cNvPr id="7" name="TextBox 6"/>
          <p:cNvSpPr txBox="1"/>
          <p:nvPr/>
        </p:nvSpPr>
        <p:spPr>
          <a:xfrm>
            <a:off x="1403648" y="1196752"/>
            <a:ext cx="6480720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smtClean="0"/>
              <a:t>MP limit </a:t>
            </a:r>
            <a:r>
              <a:rPr lang="en-GB" sz="2000" b="1" smtClean="0"/>
              <a:t>X</a:t>
            </a:r>
            <a:r>
              <a:rPr lang="en-GB" sz="2000" smtClean="0"/>
              <a:t> Beam energy </a:t>
            </a:r>
            <a:r>
              <a:rPr lang="en-GB" sz="2000" smtClean="0">
                <a:sym typeface="Wingdings" panose="05000000000000000000" pitchFamily="2" charset="2"/>
              </a:rPr>
              <a:t> #bunches@transfer  rise time</a:t>
            </a:r>
            <a:endParaRPr lang="en-GB" sz="2000"/>
          </a:p>
        </p:txBody>
      </p:sp>
      <p:sp>
        <p:nvSpPr>
          <p:cNvPr id="14" name="TextBox 13"/>
          <p:cNvSpPr txBox="1"/>
          <p:nvPr/>
        </p:nvSpPr>
        <p:spPr>
          <a:xfrm>
            <a:off x="179512" y="2204864"/>
            <a:ext cx="3456384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smtClean="0"/>
              <a:t>At 4 TeV: </a:t>
            </a:r>
            <a:br>
              <a:rPr lang="en-GB" sz="1400" smtClean="0"/>
            </a:br>
            <a:r>
              <a:rPr lang="en-GB" sz="1400" smtClean="0"/>
              <a:t>~ 50 bunches per transfer which requires a risetime of </a:t>
            </a:r>
            <a:r>
              <a:rPr lang="en-GB" sz="1400" smtClean="0"/>
              <a:t>0.28 </a:t>
            </a:r>
            <a:r>
              <a:rPr lang="en-GB" sz="1400" smtClean="0"/>
              <a:t>us to reach 80% filling of </a:t>
            </a:r>
            <a:r>
              <a:rPr lang="en-GB" sz="1400" smtClean="0"/>
              <a:t>FCC (No abort gap included)</a:t>
            </a:r>
            <a:endParaRPr lang="en-GB" sz="140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907704" y="3243972"/>
            <a:ext cx="936104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64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FCC filling factor vs rise time @ 4TeV</a:t>
            </a:r>
            <a:endParaRPr lang="en-GB" sz="360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2" t="7448" r="3692" b="2835"/>
          <a:stretch/>
        </p:blipFill>
        <p:spPr>
          <a:xfrm>
            <a:off x="755576" y="1484784"/>
            <a:ext cx="7820919" cy="4630690"/>
          </a:xfrm>
        </p:spPr>
      </p:pic>
      <p:sp>
        <p:nvSpPr>
          <p:cNvPr id="9" name="TextBox 8"/>
          <p:cNvSpPr txBox="1"/>
          <p:nvPr/>
        </p:nvSpPr>
        <p:spPr>
          <a:xfrm>
            <a:off x="5652120" y="1772816"/>
            <a:ext cx="3312368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At HL-LHC@inj beam energies (5 MJ) a filling of 80% is reached for a rise time of 0.28 us</a:t>
            </a:r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07704" y="2261374"/>
            <a:ext cx="3600400" cy="1864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01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smtClean="0"/>
              <a:t>Beam transfer from HEB to FCC is machine protection limited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smtClean="0"/>
              <a:t>Within 5-10 years HL-LHC parameters seem to be a limit for damage of protection devices in terms of energy density</a:t>
            </a:r>
            <a:endParaRPr lang="en-GB" sz="1600" smtClean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1800" smtClean="0"/>
              <a:t>Assuming this limit 50 – 70 bunches at transfer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1800" smtClean="0"/>
              <a:t>Parameter stretch to be studied (search for new material, new protection concept)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smtClean="0"/>
              <a:t>Kicker with short rise/fall time in “burst” mode locked to HEB revolution frequency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1800" smtClean="0"/>
              <a:t>80% FCC filling with HL-LHC damage limit requires 0.3 us rise/fall time (existing MKD: 2.8 us)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1800" smtClean="0"/>
              <a:t>Demanding B.dl</a:t>
            </a:r>
            <a:r>
              <a:rPr lang="en-GB" sz="180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1800">
                <a:sym typeface="Wingdings" panose="05000000000000000000" pitchFamily="2" charset="2"/>
              </a:rPr>
              <a:t>of 2.7 - </a:t>
            </a:r>
            <a:r>
              <a:rPr lang="en-GB" sz="1800">
                <a:sym typeface="Wingdings" panose="05000000000000000000" pitchFamily="2" charset="2"/>
              </a:rPr>
              <a:t>3.6 </a:t>
            </a:r>
            <a:r>
              <a:rPr lang="en-GB" sz="1800" smtClean="0">
                <a:sym typeface="Wingdings" panose="05000000000000000000" pitchFamily="2" charset="2"/>
              </a:rPr>
              <a:t>T.m  kicker installation length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1800" smtClean="0"/>
              <a:t>Existing </a:t>
            </a:r>
            <a:r>
              <a:rPr lang="en-GB" sz="1800"/>
              <a:t>LHC dump kickers not to scale due to different </a:t>
            </a:r>
            <a:r>
              <a:rPr lang="en-GB" sz="1800"/>
              <a:t>system </a:t>
            </a:r>
            <a:r>
              <a:rPr lang="en-GB" sz="1800" smtClean="0"/>
              <a:t>requirements</a:t>
            </a:r>
            <a:endParaRPr lang="en-GB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4-March-2014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FCC-FHI meeting, HEB transfer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07D-A116-4672-AE3B-EAFC3D38EDA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315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7896</TotalTime>
  <Words>466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First considerations on HEB beam transfer</vt:lpstr>
      <vt:lpstr>HEB extraction and transfer</vt:lpstr>
      <vt:lpstr>Maximum #bunches@transfer</vt:lpstr>
      <vt:lpstr>“Burst” mode kicker</vt:lpstr>
      <vt:lpstr>Kicker rise time specification</vt:lpstr>
      <vt:lpstr>Kicker rise time specification</vt:lpstr>
      <vt:lpstr>FCC filling factor vs rise time @ 4TeV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wbartman</dc:creator>
  <cp:lastModifiedBy>wbartman</cp:lastModifiedBy>
  <cp:revision>33</cp:revision>
  <cp:lastPrinted>2014-02-28T18:03:47Z</cp:lastPrinted>
  <dcterms:created xsi:type="dcterms:W3CDTF">2014-02-20T15:36:13Z</dcterms:created>
  <dcterms:modified xsi:type="dcterms:W3CDTF">2014-03-03T14:57:34Z</dcterms:modified>
</cp:coreProperties>
</file>