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437" r:id="rId2"/>
    <p:sldId id="623" r:id="rId3"/>
    <p:sldId id="625" r:id="rId4"/>
    <p:sldId id="626" r:id="rId5"/>
    <p:sldId id="633" r:id="rId6"/>
    <p:sldId id="634" r:id="rId7"/>
    <p:sldId id="635" r:id="rId8"/>
    <p:sldId id="636" r:id="rId9"/>
    <p:sldId id="637" r:id="rId10"/>
    <p:sldId id="638" r:id="rId11"/>
    <p:sldId id="648" r:id="rId12"/>
    <p:sldId id="632" r:id="rId13"/>
    <p:sldId id="627" r:id="rId14"/>
    <p:sldId id="629" r:id="rId15"/>
    <p:sldId id="630" r:id="rId16"/>
    <p:sldId id="631" r:id="rId17"/>
    <p:sldId id="647" r:id="rId18"/>
    <p:sldId id="639" r:id="rId19"/>
    <p:sldId id="640" r:id="rId20"/>
    <p:sldId id="644" r:id="rId21"/>
    <p:sldId id="642" r:id="rId22"/>
    <p:sldId id="643" r:id="rId23"/>
    <p:sldId id="645" r:id="rId24"/>
    <p:sldId id="64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0"/>
    <a:srgbClr val="BF000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3" autoAdjust="0"/>
    <p:restoredTop sz="98923" autoAdjust="0"/>
  </p:normalViewPr>
  <p:slideViewPr>
    <p:cSldViewPr snapToGrid="0" snapToObjects="1">
      <p:cViewPr>
        <p:scale>
          <a:sx n="78" d="100"/>
          <a:sy n="78" d="100"/>
        </p:scale>
        <p:origin x="-177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55638" algn="l"/>
                <a:tab pos="1312863" algn="l"/>
                <a:tab pos="1970088" algn="l"/>
                <a:tab pos="262731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/>
            <a:fld id="{382411A0-4B37-4727-8AE5-BE2FE6621965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</a:rPr>
              <a:pPr eaLnBrk="1"/>
              <a:t>20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036" y="4342253"/>
            <a:ext cx="5487108" cy="4114591"/>
          </a:xfrm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1269-E494-A04B-8EC9-0C31270C051A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95EF-4D7B-484E-8174-A64DFC5E5AB8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3BBB-205C-724C-A578-5D828DFF56E5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  <a:prstGeom prst="rect">
            <a:avLst/>
          </a:prstGeom>
          <a:ln/>
        </p:spPr>
        <p:txBody>
          <a:bodyPr lIns="82945" tIns="41473" rIns="82945" bIns="41473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D7FCA-83DD-4430-B7AD-09368981DC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53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7"/>
            <a:ext cx="9144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144000" cy="6110378"/>
          </a:xfrm>
        </p:spPr>
        <p:txBody>
          <a:bodyPr/>
          <a:lstStyle>
            <a:lvl1pPr marL="274320" indent="-274320">
              <a:spcBef>
                <a:spcPts val="6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600"/>
              </a:spcBef>
              <a:buFont typeface="Lucida Grande"/>
              <a:buChar char="-"/>
              <a:defRPr sz="20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buFont typeface="Lucida Grande"/>
              <a:buChar char="-"/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7E6C-A242-6748-AAF0-8A2159291F71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33DA-142A-3B43-9C60-5FCB08D375C4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9C79-DCCB-BB4C-87B5-ABC70F7BDC70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749-290E-9444-85A1-E646A2E2F152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A68-D8EC-724F-8CC6-14B99D6DE03A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302E-6DA2-E549-ADC4-5C9EE9A7CFFE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040A-9F22-5543-8759-913355D4C5C8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8BC7-2C8F-7C4A-88AB-BA5EF4C5EB5E}" type="datetime1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032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6937" y="996336"/>
            <a:ext cx="8165872" cy="4450875"/>
          </a:xfrm>
        </p:spPr>
        <p:txBody>
          <a:bodyPr>
            <a:normAutofit/>
          </a:bodyPr>
          <a:lstStyle/>
          <a:p>
            <a:pPr lvl="1">
              <a:spcBef>
                <a:spcPts val="1200"/>
              </a:spcBef>
            </a:pPr>
            <a:r>
              <a:rPr lang="en-US" sz="4800" dirty="0" smtClean="0">
                <a:solidFill>
                  <a:srgbClr val="BF0000"/>
                </a:solidFill>
              </a:rPr>
              <a:t>CMS Phase 1 Upgrade Status</a:t>
            </a:r>
            <a:br>
              <a:rPr lang="en-US" sz="4800" dirty="0" smtClean="0">
                <a:solidFill>
                  <a:srgbClr val="BF0000"/>
                </a:solidFill>
              </a:rPr>
            </a:br>
            <a:r>
              <a:rPr lang="en-US" sz="4800" dirty="0">
                <a:solidFill>
                  <a:srgbClr val="BF0000"/>
                </a:solidFill>
              </a:rPr>
              <a:t/>
            </a:r>
            <a:br>
              <a:rPr lang="en-US" sz="4800" dirty="0">
                <a:solidFill>
                  <a:srgbClr val="BF0000"/>
                </a:solidFill>
              </a:rPr>
            </a:br>
            <a:r>
              <a:rPr lang="en-US" sz="4800" dirty="0" smtClean="0">
                <a:solidFill>
                  <a:srgbClr val="BF0000"/>
                </a:solidFill>
              </a:rPr>
              <a:t/>
            </a:r>
            <a:br>
              <a:rPr lang="en-US" sz="4800" dirty="0" smtClean="0">
                <a:solidFill>
                  <a:srgbClr val="BF0000"/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LHCC Upgrade Session		March 4, 2014</a:t>
            </a:r>
            <a:r>
              <a:rPr lang="en-US" sz="2000" dirty="0">
                <a:solidFill>
                  <a:srgbClr val="000000"/>
                </a:solidFill>
              </a:rPr>
              <a:t/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J. Mans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54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86356" y="3202821"/>
            <a:ext cx="7584830" cy="2932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74320" marR="0" lvl="1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70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</a:t>
            </a:r>
            <a:r>
              <a:rPr lang="en-US" dirty="0" err="1" smtClean="0"/>
              <a:t>Muon</a:t>
            </a:r>
            <a:r>
              <a:rPr lang="en-US" dirty="0" smtClean="0"/>
              <a:t> Trigger and Global Trigger Firmware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Hardware platform is the MP7 processor for both</a:t>
            </a:r>
          </a:p>
          <a:p>
            <a:r>
              <a:rPr lang="en-US" dirty="0" err="1"/>
              <a:t>μGMT</a:t>
            </a:r>
            <a:r>
              <a:rPr lang="en-US" dirty="0"/>
              <a:t> algorithm logic has been developed:</a:t>
            </a:r>
          </a:p>
          <a:p>
            <a:pPr lvl="1"/>
            <a:r>
              <a:rPr lang="en-US" dirty="0"/>
              <a:t>Sorting all 108 </a:t>
            </a:r>
            <a:r>
              <a:rPr lang="en-US" dirty="0" err="1"/>
              <a:t>muons</a:t>
            </a:r>
            <a:r>
              <a:rPr lang="en-US" dirty="0"/>
              <a:t> from Track-Finders </a:t>
            </a:r>
            <a:r>
              <a:rPr lang="en-US" dirty="0">
                <a:sym typeface="Wingdings"/>
              </a:rPr>
              <a:t>to final </a:t>
            </a:r>
            <a:r>
              <a:rPr lang="en-US" dirty="0"/>
              <a:t>8 </a:t>
            </a:r>
            <a:r>
              <a:rPr lang="en-US" dirty="0" err="1"/>
              <a:t>muons</a:t>
            </a:r>
            <a:endParaRPr lang="en-US" dirty="0"/>
          </a:p>
          <a:p>
            <a:pPr lvl="1"/>
            <a:r>
              <a:rPr lang="en-US" dirty="0"/>
              <a:t>Cancel-out logic for duplicates</a:t>
            </a:r>
          </a:p>
          <a:p>
            <a:pPr lvl="1"/>
            <a:r>
              <a:rPr lang="en-US" dirty="0"/>
              <a:t>Calorimeter-based isolation (incl. extrapolation + pile-up subtraction)</a:t>
            </a:r>
          </a:p>
          <a:p>
            <a:pPr lvl="1"/>
            <a:r>
              <a:rPr lang="en-US" dirty="0"/>
              <a:t>Estimated FPGA resource usage at 55%  + DAQ logic</a:t>
            </a:r>
          </a:p>
          <a:p>
            <a:pPr lvl="1"/>
            <a:r>
              <a:rPr lang="en-US" dirty="0"/>
              <a:t>FPGA firmware compilation is in progress</a:t>
            </a:r>
          </a:p>
          <a:p>
            <a:pPr lvl="1"/>
            <a:r>
              <a:rPr lang="en-US" dirty="0"/>
              <a:t>Algorithm development on track</a:t>
            </a:r>
          </a:p>
          <a:p>
            <a:r>
              <a:rPr lang="en-US" dirty="0" err="1"/>
              <a:t>μGT</a:t>
            </a:r>
            <a:endParaRPr lang="en-US" dirty="0"/>
          </a:p>
          <a:p>
            <a:pPr lvl="1"/>
            <a:r>
              <a:rPr lang="en-US" dirty="0"/>
              <a:t>Object interfaces and data formats defined</a:t>
            </a:r>
          </a:p>
          <a:p>
            <a:pPr lvl="1"/>
            <a:r>
              <a:rPr lang="en-US" dirty="0"/>
              <a:t>Input patch panel design has been defined</a:t>
            </a:r>
          </a:p>
          <a:p>
            <a:pPr lvl="1"/>
            <a:r>
              <a:rPr lang="en-US" dirty="0"/>
              <a:t>Gaining experience with 10 </a:t>
            </a:r>
            <a:r>
              <a:rPr lang="en-US" dirty="0" err="1"/>
              <a:t>Gbps</a:t>
            </a:r>
            <a:r>
              <a:rPr lang="en-US" dirty="0"/>
              <a:t> links</a:t>
            </a:r>
          </a:p>
          <a:p>
            <a:pPr lvl="1"/>
            <a:r>
              <a:rPr lang="en-US" dirty="0"/>
              <a:t>First version of </a:t>
            </a:r>
            <a:r>
              <a:rPr lang="en-US" dirty="0" err="1"/>
              <a:t>μGT</a:t>
            </a:r>
            <a:r>
              <a:rPr lang="en-US" dirty="0"/>
              <a:t> menu is available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78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Work Upcoming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few upcoming integration tests (TDR)</a:t>
            </a:r>
          </a:p>
          <a:p>
            <a:pPr lvl="1"/>
            <a:r>
              <a:rPr lang="en-US" dirty="0" err="1"/>
              <a:t>Calo</a:t>
            </a:r>
            <a:r>
              <a:rPr lang="en-US" dirty="0"/>
              <a:t> Layer 1 and Layer 2 integration test completed - Mar 2014</a:t>
            </a:r>
          </a:p>
          <a:p>
            <a:pPr lvl="2"/>
            <a:r>
              <a:rPr lang="en-US" dirty="0"/>
              <a:t>Electrical “IBERT” test only</a:t>
            </a:r>
          </a:p>
          <a:p>
            <a:pPr lvl="1"/>
            <a:r>
              <a:rPr lang="en-US" dirty="0"/>
              <a:t>ECAL, HCAL, </a:t>
            </a:r>
            <a:r>
              <a:rPr lang="en-US" dirty="0" err="1"/>
              <a:t>Calo</a:t>
            </a:r>
            <a:r>
              <a:rPr lang="en-US" dirty="0"/>
              <a:t> (both layers), GMT and GT integration test completed - July 2014</a:t>
            </a:r>
          </a:p>
          <a:p>
            <a:pPr lvl="2"/>
            <a:r>
              <a:rPr lang="en-US" dirty="0"/>
              <a:t>On track </a:t>
            </a:r>
          </a:p>
          <a:p>
            <a:pPr lvl="1"/>
            <a:r>
              <a:rPr lang="en-US" dirty="0"/>
              <a:t>Endcap TF, GMT and GT integration test completed - Sep 2014</a:t>
            </a:r>
          </a:p>
          <a:p>
            <a:pPr lvl="2"/>
            <a:r>
              <a:rPr lang="en-US" dirty="0"/>
              <a:t>On </a:t>
            </a:r>
            <a:r>
              <a:rPr lang="en-US" dirty="0" smtClean="0"/>
              <a:t>track</a:t>
            </a:r>
          </a:p>
          <a:p>
            <a:r>
              <a:rPr lang="en-US" dirty="0" smtClean="0"/>
              <a:t>Production of modules is on track</a:t>
            </a:r>
          </a:p>
          <a:p>
            <a:pPr lvl="1"/>
            <a:r>
              <a:rPr lang="en-US" dirty="0" smtClean="0"/>
              <a:t>AMC13, MP7 module component procurement underway</a:t>
            </a:r>
          </a:p>
          <a:p>
            <a:pPr lvl="1"/>
            <a:r>
              <a:rPr lang="en-US" dirty="0" smtClean="0"/>
              <a:t>CTP7 and MTF7 production later this year</a:t>
            </a:r>
          </a:p>
          <a:p>
            <a:pPr lvl="1"/>
            <a:r>
              <a:rPr lang="en-US" dirty="0" smtClean="0"/>
              <a:t>Isolated small delays are well-within planned margin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44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upgrade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01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Pixel Phase I Detector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1"/>
          <p:cNvSpPr txBox="1"/>
          <p:nvPr/>
        </p:nvSpPr>
        <p:spPr>
          <a:xfrm>
            <a:off x="495300" y="3975888"/>
            <a:ext cx="7514108" cy="273921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457200" algn="l"/>
              </a:tabLst>
            </a:pP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layers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disks</a:t>
            </a:r>
          </a:p>
          <a:p>
            <a:pPr>
              <a:lnSpc>
                <a:spcPts val="2400"/>
              </a:lnSpc>
              <a:tabLst>
                <a:tab pos="457200" algn="l"/>
              </a:tabLst>
            </a:pPr>
            <a:r>
              <a:rPr lang="en-US" altLang="zh-CN" dirty="0" smtClean="0"/>
              <a:t>	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space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point: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smaller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inner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radius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(3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cm)</a:t>
            </a:r>
          </a:p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readout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chip</a:t>
            </a:r>
          </a:p>
          <a:p>
            <a:pPr>
              <a:lnSpc>
                <a:spcPts val="2500"/>
              </a:lnSpc>
              <a:tabLst>
                <a:tab pos="457200" algn="l"/>
              </a:tabLst>
            </a:pPr>
            <a:r>
              <a:rPr lang="en-US" altLang="zh-CN" dirty="0" smtClean="0"/>
              <a:t>	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Recovers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inefficiency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rate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PU</a:t>
            </a:r>
          </a:p>
          <a:p>
            <a:pPr>
              <a:lnSpc>
                <a:spcPts val="2800"/>
              </a:lnSpc>
              <a:tabLst>
                <a:tab pos="457200" algn="l"/>
              </a:tabLst>
            </a:pP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072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CO2 </a:t>
            </a:r>
            <a:r>
              <a:rPr lang="en-US" altLang="zh-CN" sz="2072" dirty="0">
                <a:latin typeface="Times New Roman" pitchFamily="18" charset="0"/>
                <a:cs typeface="Times New Roman" pitchFamily="18" charset="0"/>
              </a:rPr>
              <a:t>cooling, new cabling and powering scheme (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DC–DC)</a:t>
            </a:r>
          </a:p>
          <a:p>
            <a:pPr>
              <a:lnSpc>
                <a:spcPts val="2800"/>
              </a:lnSpc>
              <a:tabLst>
                <a:tab pos="457200" algn="l"/>
              </a:tabLst>
            </a:pPr>
            <a:r>
              <a:rPr lang="en-US" altLang="zh-CN" sz="24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CN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Less material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800"/>
              </a:lnSpc>
              <a:tabLst>
                <a:tab pos="457200" algn="l"/>
              </a:tabLst>
            </a:pP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072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07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Longevity</a:t>
            </a:r>
          </a:p>
          <a:p>
            <a:pPr>
              <a:lnSpc>
                <a:spcPts val="2500"/>
              </a:lnSpc>
              <a:tabLst>
                <a:tab pos="457200" algn="l"/>
              </a:tabLst>
            </a:pPr>
            <a:r>
              <a:rPr lang="en-US" altLang="zh-CN" dirty="0" smtClean="0"/>
              <a:t>	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Tolerate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survive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fb</a:t>
            </a:r>
            <a:r>
              <a:rPr lang="en-US" altLang="zh-CN" sz="1184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exchange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innermost</a:t>
            </a:r>
            <a:r>
              <a:rPr lang="en-US" altLang="zh-CN" sz="177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76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855051"/>
            <a:ext cx="9144000" cy="3105771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589795" y="247608"/>
            <a:ext cx="2259791" cy="4056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  <a:tabLst>
                <a:tab pos="5524500" algn="l"/>
              </a:tabLst>
            </a:pPr>
            <a:r>
              <a:rPr lang="en-US" altLang="zh-CN" u="sng" dirty="0" smtClean="0">
                <a:solidFill>
                  <a:srgbClr val="FF0000"/>
                </a:solidFill>
                <a:latin typeface="Calibri" pitchFamily="18" charset="0"/>
                <a:cs typeface="Calibri" pitchFamily="18" charset="0"/>
              </a:rPr>
              <a:t>TDR: CMS</a:t>
            </a:r>
            <a:r>
              <a:rPr lang="en-US" altLang="zh-CN" u="sng" dirty="0">
                <a:solidFill>
                  <a:srgbClr val="FF0000"/>
                </a:solidFill>
                <a:latin typeface="Calibri" pitchFamily="18" charset="0"/>
                <a:cs typeface="Calibri" pitchFamily="18" charset="0"/>
              </a:rPr>
              <a:t>-­‐TDR-­‐011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89795" y="865660"/>
            <a:ext cx="2554205" cy="39136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2083" y="0"/>
            <a:ext cx="1001917" cy="365125"/>
          </a:xfrm>
        </p:spPr>
        <p:txBody>
          <a:bodyPr/>
          <a:lstStyle/>
          <a:p>
            <a:fld id="{9CA62D5A-175C-0146-8DFE-850ADA1B8FD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2" name="Picture 11" descr="Screen Shot 2014-02-26 at 12.50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4066721"/>
            <a:ext cx="3048000" cy="108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283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Pixel Phase I  -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6387737" cy="6110378"/>
          </a:xfrm>
        </p:spPr>
        <p:txBody>
          <a:bodyPr>
            <a:normAutofit/>
          </a:bodyPr>
          <a:lstStyle/>
          <a:p>
            <a:r>
              <a:rPr lang="en-US" dirty="0" smtClean="0"/>
              <a:t>Project PASSSED a 2-day  Engineering Design Review EDR 5th and 6th of December – organized by Technical Coordination</a:t>
            </a:r>
          </a:p>
          <a:p>
            <a:r>
              <a:rPr lang="en-US" dirty="0" smtClean="0"/>
              <a:t>Eng. wafers of the final PSIdigV2.1 ROC IN HAND</a:t>
            </a:r>
          </a:p>
          <a:p>
            <a:pPr lvl="1"/>
            <a:r>
              <a:rPr lang="en-US" dirty="0" smtClean="0"/>
              <a:t>All tests VERY GOOD; modules have been built</a:t>
            </a:r>
          </a:p>
          <a:p>
            <a:pPr lvl="1"/>
            <a:r>
              <a:rPr lang="en-US" dirty="0" smtClean="0"/>
              <a:t>These chips will be used for the pilot blade detectors</a:t>
            </a:r>
          </a:p>
          <a:p>
            <a:r>
              <a:rPr lang="en-US" dirty="0" smtClean="0"/>
              <a:t>Good progress on Token Bit Manager (TBM) chip design</a:t>
            </a:r>
          </a:p>
          <a:p>
            <a:pPr lvl="1"/>
            <a:r>
              <a:rPr lang="en-US" dirty="0" smtClean="0"/>
              <a:t>Last ingredient for module construction</a:t>
            </a:r>
          </a:p>
          <a:p>
            <a:r>
              <a:rPr lang="en-US" dirty="0" smtClean="0"/>
              <a:t>DC-DC chip (FEAST2) submitted in December, </a:t>
            </a:r>
            <a:br>
              <a:rPr lang="en-US" dirty="0" smtClean="0"/>
            </a:br>
            <a:r>
              <a:rPr lang="en-US" dirty="0" smtClean="0"/>
              <a:t>expected back in March</a:t>
            </a:r>
          </a:p>
          <a:p>
            <a:pPr lvl="1"/>
            <a:r>
              <a:rPr lang="en-US" dirty="0" smtClean="0"/>
              <a:t>Progressing on integration studies</a:t>
            </a:r>
          </a:p>
          <a:p>
            <a:r>
              <a:rPr lang="en-US" dirty="0" smtClean="0"/>
              <a:t>CO2 plant at the Tracker Integration Facility </a:t>
            </a:r>
            <a:br>
              <a:rPr lang="en-US" dirty="0" smtClean="0"/>
            </a:br>
            <a:r>
              <a:rPr lang="en-US" dirty="0" smtClean="0"/>
              <a:t>fully commissioned</a:t>
            </a:r>
          </a:p>
          <a:p>
            <a:pPr lvl="1"/>
            <a:r>
              <a:rPr lang="en-US" dirty="0" smtClean="0"/>
              <a:t>Vacuum jacketed CO2 transfer lines INSTALLED onto CMS</a:t>
            </a:r>
          </a:p>
          <a:p>
            <a:pPr lvl="1"/>
            <a:r>
              <a:rPr lang="en-US" dirty="0" smtClean="0"/>
              <a:t>Construction of final manifolds started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8033" y="3177214"/>
            <a:ext cx="2635966" cy="2165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01729" y="3177213"/>
            <a:ext cx="244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DC-DC integration study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Image 21" descr="AU2A992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729" y="5335807"/>
            <a:ext cx="2448247" cy="1551656"/>
          </a:xfrm>
          <a:prstGeom prst="rect">
            <a:avLst/>
          </a:prstGeom>
        </p:spPr>
      </p:pic>
      <p:sp>
        <p:nvSpPr>
          <p:cNvPr id="8" name="ZoneTexte 45"/>
          <p:cNvSpPr txBox="1"/>
          <p:nvPr/>
        </p:nvSpPr>
        <p:spPr>
          <a:xfrm>
            <a:off x="6508034" y="5310870"/>
            <a:ext cx="26419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1"/>
                </a:solidFill>
              </a:rPr>
              <a:t>CO2 vacuum transfer lines</a:t>
            </a:r>
          </a:p>
          <a:p>
            <a:pPr algn="r"/>
            <a:r>
              <a:rPr lang="en-GB" sz="1600" dirty="0" smtClean="0">
                <a:solidFill>
                  <a:schemeClr val="bg1"/>
                </a:solidFill>
              </a:rPr>
              <a:t> - Connection box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3" name="Content Placeholder 6" descr="AU2A9473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976"/>
          <a:stretch/>
        </p:blipFill>
        <p:spPr>
          <a:xfrm>
            <a:off x="6110338" y="1116476"/>
            <a:ext cx="3440616" cy="20607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50955" y="2644995"/>
            <a:ext cx="1712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CO2 @ </a:t>
            </a:r>
            <a:r>
              <a:rPr lang="en-US" sz="2000" dirty="0" err="1" smtClean="0">
                <a:solidFill>
                  <a:srgbClr val="FFFFFF"/>
                </a:solidFill>
              </a:rPr>
              <a:t>Meyrin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2083" y="0"/>
            <a:ext cx="1001917" cy="365125"/>
          </a:xfrm>
        </p:spPr>
        <p:txBody>
          <a:bodyPr/>
          <a:lstStyle/>
          <a:p>
            <a:fld id="{9CA62D5A-175C-0146-8DFE-850ADA1B8FD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04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Barrel Pixels (BPIX)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5617029" cy="6110378"/>
          </a:xfrm>
        </p:spPr>
        <p:txBody>
          <a:bodyPr/>
          <a:lstStyle/>
          <a:p>
            <a:r>
              <a:rPr lang="en-US" dirty="0" smtClean="0"/>
              <a:t>Good modules produced and testing specified</a:t>
            </a:r>
          </a:p>
          <a:p>
            <a:pPr lvl="1"/>
            <a:r>
              <a:rPr lang="en-US" dirty="0" smtClean="0"/>
              <a:t>Starting a pre-production campaign (with V2 ROC chips) to qualify production chain and all production centers</a:t>
            </a:r>
          </a:p>
          <a:p>
            <a:r>
              <a:rPr lang="en-US" dirty="0" smtClean="0"/>
              <a:t>High density interconnects - pre-production in hand</a:t>
            </a:r>
          </a:p>
          <a:p>
            <a:r>
              <a:rPr lang="en-US" dirty="0" smtClean="0"/>
              <a:t>First batches of final production sensors received</a:t>
            </a:r>
          </a:p>
          <a:p>
            <a:r>
              <a:rPr lang="en-US" dirty="0" smtClean="0"/>
              <a:t>Work on supply tube progressing well</a:t>
            </a:r>
          </a:p>
          <a:p>
            <a:pPr lvl="1"/>
            <a:r>
              <a:rPr lang="en-US" dirty="0" smtClean="0"/>
              <a:t>Electronics and mechanics</a:t>
            </a:r>
          </a:p>
          <a:p>
            <a:pPr lvl="1"/>
            <a:r>
              <a:rPr lang="en-US" dirty="0" smtClean="0"/>
              <a:t>Cabling mock-up done</a:t>
            </a:r>
          </a:p>
          <a:p>
            <a:r>
              <a:rPr lang="en-US" dirty="0" smtClean="0"/>
              <a:t>Cooling piping replicate now at CERN for testing</a:t>
            </a:r>
          </a:p>
          <a:p>
            <a:r>
              <a:rPr lang="en-US" dirty="0" smtClean="0"/>
              <a:t>BPIX Mechanics mock-up ready for trial installation this year</a:t>
            </a:r>
          </a:p>
          <a:p>
            <a:pPr lvl="1"/>
            <a:endParaRPr lang="en-US" dirty="0"/>
          </a:p>
        </p:txBody>
      </p:sp>
      <p:pic>
        <p:nvPicPr>
          <p:cNvPr id="4" name="Picture 1" descr="BPix_Thermal_test_Preparation_2014_0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517" t="60951"/>
          <a:stretch/>
        </p:blipFill>
        <p:spPr bwMode="auto">
          <a:xfrm>
            <a:off x="5747937" y="548640"/>
            <a:ext cx="3405407" cy="205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16271" y="363710"/>
            <a:ext cx="3303533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1:1 cooling BPIX cooling lines at CERN</a:t>
            </a:r>
            <a:endParaRPr lang="en-US" sz="1600" dirty="0"/>
          </a:p>
        </p:txBody>
      </p:sp>
      <p:pic>
        <p:nvPicPr>
          <p:cNvPr id="6" name="Picture 5" descr="A9R4DBtAg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194" y="4828424"/>
            <a:ext cx="3046310" cy="2030873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8194" y="2378357"/>
            <a:ext cx="3217094" cy="245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21988" y="2421044"/>
            <a:ext cx="1904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Installation ‘print’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60094" y="6244504"/>
            <a:ext cx="1523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Cable Mockup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2083" y="0"/>
            <a:ext cx="1001917" cy="365125"/>
          </a:xfrm>
        </p:spPr>
        <p:txBody>
          <a:bodyPr/>
          <a:lstStyle/>
          <a:p>
            <a:fld id="{9CA62D5A-175C-0146-8DFE-850ADA1B8FD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02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Pixels (FPIX)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5588349" cy="6110378"/>
          </a:xfrm>
        </p:spPr>
        <p:txBody>
          <a:bodyPr/>
          <a:lstStyle/>
          <a:p>
            <a:r>
              <a:rPr lang="en-US" dirty="0" smtClean="0"/>
              <a:t>First FPIX modules built and tested in the US production centers</a:t>
            </a:r>
          </a:p>
          <a:p>
            <a:pPr lvl="1"/>
            <a:r>
              <a:rPr lang="en-US" dirty="0" smtClean="0"/>
              <a:t>Exercise of Production and QA protocols</a:t>
            </a:r>
          </a:p>
          <a:p>
            <a:r>
              <a:rPr lang="en-US" dirty="0" smtClean="0"/>
              <a:t>Pilot Blade preparation on track</a:t>
            </a:r>
          </a:p>
          <a:p>
            <a:pPr lvl="1"/>
            <a:r>
              <a:rPr lang="en-US" dirty="0" smtClean="0"/>
              <a:t>Will use final ROC</a:t>
            </a:r>
          </a:p>
          <a:p>
            <a:r>
              <a:rPr lang="en-US" dirty="0" smtClean="0"/>
              <a:t>Sensors from new 6” wafer production connected to chips, irradiated 1.2E15 1MEV_N_equiv.  and are at the beam test right now</a:t>
            </a:r>
          </a:p>
          <a:p>
            <a:r>
              <a:rPr lang="en-US" dirty="0" smtClean="0"/>
              <a:t>Prototypes on </a:t>
            </a:r>
            <a:r>
              <a:rPr lang="en-US" dirty="0" err="1" smtClean="0"/>
              <a:t>Opto</a:t>
            </a:r>
            <a:r>
              <a:rPr lang="en-US" dirty="0" smtClean="0"/>
              <a:t>-hybrids look good</a:t>
            </a:r>
          </a:p>
          <a:p>
            <a:r>
              <a:rPr lang="en-US" dirty="0" smtClean="0"/>
              <a:t>Had some problems with current FPIX High-Density Interconnects</a:t>
            </a:r>
          </a:p>
          <a:p>
            <a:pPr lvl="1"/>
            <a:r>
              <a:rPr lang="en-US" dirty="0" smtClean="0"/>
              <a:t>Good progress on solutions</a:t>
            </a:r>
          </a:p>
          <a:p>
            <a:r>
              <a:rPr lang="en-US" dirty="0" smtClean="0"/>
              <a:t>FPIX Mechanics mock-up ready for trial installation this year</a:t>
            </a:r>
          </a:p>
          <a:p>
            <a:r>
              <a:rPr lang="en-US" dirty="0" smtClean="0"/>
              <a:t>Good progress on mechanics in general</a:t>
            </a:r>
          </a:p>
          <a:p>
            <a:pPr lvl="1"/>
            <a:r>
              <a:rPr lang="en-US" dirty="0" smtClean="0"/>
              <a:t>and on thermal management</a:t>
            </a:r>
          </a:p>
          <a:p>
            <a:endParaRPr lang="en-US" dirty="0"/>
          </a:p>
        </p:txBody>
      </p:sp>
      <p:pic>
        <p:nvPicPr>
          <p:cNvPr id="5" name="Picture 4" descr="A9RLkLKtW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2897" y="3924161"/>
            <a:ext cx="3121104" cy="2675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63321" y="5926108"/>
            <a:ext cx="25874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Prototype half-cylinder</a:t>
            </a:r>
            <a:endParaRPr lang="en-US" sz="2000" dirty="0">
              <a:solidFill>
                <a:srgbClr val="FFFFFF"/>
              </a:solidFill>
            </a:endParaRPr>
          </a:p>
        </p:txBody>
      </p:sp>
      <p:pic>
        <p:nvPicPr>
          <p:cNvPr id="7" name="Picture 6" descr="A9RLkLKtW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727"/>
          <a:stretch/>
        </p:blipFill>
        <p:spPr>
          <a:xfrm>
            <a:off x="6022897" y="0"/>
            <a:ext cx="3121103" cy="20263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349" y="2278363"/>
            <a:ext cx="3555651" cy="18127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18150" y="2317645"/>
            <a:ext cx="288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Prototype Pixel </a:t>
            </a:r>
            <a:r>
              <a:rPr lang="en-US" dirty="0" err="1" smtClean="0"/>
              <a:t>Opto</a:t>
            </a:r>
            <a:r>
              <a:rPr lang="en-US" dirty="0" smtClean="0"/>
              <a:t> Hybrid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412356" y="18804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2083" y="0"/>
            <a:ext cx="1001917" cy="365125"/>
          </a:xfrm>
        </p:spPr>
        <p:txBody>
          <a:bodyPr/>
          <a:lstStyle/>
          <a:p>
            <a:fld id="{9CA62D5A-175C-0146-8DFE-850ADA1B8FD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90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Detector and Ongoing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CMS has benefitted greatly from </a:t>
            </a:r>
            <a:br>
              <a:rPr lang="en-US" dirty="0" smtClean="0"/>
            </a:br>
            <a:r>
              <a:rPr lang="en-US" dirty="0" smtClean="0"/>
              <a:t>pre-installation of small sections </a:t>
            </a:r>
            <a:br>
              <a:rPr lang="en-US" dirty="0" smtClean="0"/>
            </a:br>
            <a:r>
              <a:rPr lang="en-US" dirty="0" smtClean="0"/>
              <a:t>of upgrade hardware into the </a:t>
            </a:r>
            <a:br>
              <a:rPr lang="en-US" dirty="0" smtClean="0"/>
            </a:br>
            <a:r>
              <a:rPr lang="en-US" dirty="0" smtClean="0"/>
              <a:t>detector during operations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SiPMs</a:t>
            </a:r>
            <a:r>
              <a:rPr lang="en-US" dirty="0" smtClean="0"/>
              <a:t> in outer HCAL</a:t>
            </a:r>
          </a:p>
          <a:p>
            <a:r>
              <a:rPr lang="en-US" dirty="0" smtClean="0"/>
              <a:t>Pilot pixel detectors will be installed</a:t>
            </a:r>
            <a:br>
              <a:rPr lang="en-US" dirty="0" smtClean="0"/>
            </a:br>
            <a:r>
              <a:rPr lang="en-US" dirty="0" smtClean="0"/>
              <a:t>during LS1 including both DC-DC and</a:t>
            </a:r>
            <a:br>
              <a:rPr lang="en-US" dirty="0" smtClean="0"/>
            </a:br>
            <a:r>
              <a:rPr lang="en-US" dirty="0" smtClean="0"/>
              <a:t>linear-powered modules </a:t>
            </a:r>
          </a:p>
          <a:p>
            <a:pPr lvl="1"/>
            <a:r>
              <a:rPr lang="en-US" dirty="0" smtClean="0"/>
              <a:t>Study performance of ROC in-situ</a:t>
            </a:r>
          </a:p>
          <a:p>
            <a:pPr lvl="1"/>
            <a:r>
              <a:rPr lang="en-US" dirty="0" smtClean="0"/>
              <a:t>Head-start on DCS integration</a:t>
            </a:r>
          </a:p>
          <a:p>
            <a:pPr lvl="1"/>
            <a:r>
              <a:rPr lang="en-US" dirty="0" err="1" smtClean="0"/>
              <a:t>Testbench</a:t>
            </a:r>
            <a:r>
              <a:rPr lang="en-US" dirty="0" smtClean="0"/>
              <a:t> for </a:t>
            </a:r>
            <a:r>
              <a:rPr lang="en-US" dirty="0" err="1" smtClean="0"/>
              <a:t>uTCA</a:t>
            </a:r>
            <a:r>
              <a:rPr lang="en-US" dirty="0" smtClean="0"/>
              <a:t> FED testing</a:t>
            </a:r>
          </a:p>
          <a:p>
            <a:r>
              <a:rPr lang="en-US" dirty="0" smtClean="0"/>
              <a:t>Plans for the pixel over the next six months</a:t>
            </a:r>
          </a:p>
          <a:p>
            <a:pPr lvl="1"/>
            <a:r>
              <a:rPr lang="en-US" dirty="0" smtClean="0"/>
              <a:t>Launch DC-DC converter production after FEAST2 validated</a:t>
            </a:r>
          </a:p>
          <a:p>
            <a:pPr lvl="1"/>
            <a:r>
              <a:rPr lang="en-US" dirty="0" smtClean="0"/>
              <a:t>Sensor, </a:t>
            </a:r>
            <a:r>
              <a:rPr lang="en-US" dirty="0" err="1" smtClean="0"/>
              <a:t>optohybrid</a:t>
            </a:r>
            <a:r>
              <a:rPr lang="en-US" dirty="0" smtClean="0"/>
              <a:t> production continues</a:t>
            </a:r>
          </a:p>
          <a:p>
            <a:pPr lvl="1"/>
            <a:r>
              <a:rPr lang="en-US" dirty="0" smtClean="0"/>
              <a:t>TBM chip validation, engineering run</a:t>
            </a:r>
          </a:p>
          <a:p>
            <a:pPr lvl="1"/>
            <a:r>
              <a:rPr lang="en-US" dirty="0" smtClean="0"/>
              <a:t>Module production beginning in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218432" y="766711"/>
            <a:ext cx="4925568" cy="3281033"/>
            <a:chOff x="4125912" y="3187236"/>
            <a:chExt cx="5638800" cy="3953328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1" t="25130" r="21324" b="16083"/>
            <a:stretch>
              <a:fillRect/>
            </a:stretch>
          </p:blipFill>
          <p:spPr bwMode="auto">
            <a:xfrm>
              <a:off x="4125912" y="3246437"/>
              <a:ext cx="5638800" cy="389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6030912" y="3187236"/>
              <a:ext cx="3657600" cy="353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GB"/>
              </a:defPPr>
              <a:lvl1pPr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1pPr>
              <a:lvl2pPr marL="742950" indent="-28575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marL="11430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marL="16002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marL="20574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altLang="en-US" sz="1800">
                  <a:solidFill>
                    <a:srgbClr val="FF0000"/>
                  </a:solidFill>
                </a:rPr>
                <a:t>FPIX with space for  3</a:t>
              </a:r>
              <a:r>
                <a:rPr lang="en-US" altLang="en-US" sz="1800" baseline="30000">
                  <a:solidFill>
                    <a:srgbClr val="FF0000"/>
                  </a:solidFill>
                </a:rPr>
                <a:t>rd</a:t>
              </a:r>
              <a:r>
                <a:rPr lang="en-US" altLang="en-US" sz="1800">
                  <a:solidFill>
                    <a:srgbClr val="FF0000"/>
                  </a:solidFill>
                </a:rPr>
                <a:t> disk </a:t>
              </a:r>
            </a:p>
          </p:txBody>
        </p:sp>
        <p:cxnSp>
          <p:nvCxnSpPr>
            <p:cNvPr id="8" name="Straight Arrow Connector 7"/>
            <p:cNvCxnSpPr>
              <a:cxnSpLocks noChangeShapeType="1"/>
            </p:cNvCxnSpPr>
            <p:nvPr/>
          </p:nvCxnSpPr>
          <p:spPr bwMode="auto">
            <a:xfrm rot="16200000" flipV="1">
              <a:off x="7173912" y="6523037"/>
              <a:ext cx="838200" cy="381000"/>
            </a:xfrm>
            <a:prstGeom prst="straightConnector1">
              <a:avLst/>
            </a:prstGeom>
            <a:noFill/>
            <a:ln w="57150">
              <a:solidFill>
                <a:srgbClr val="6F3E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" name="Straight Connector 9"/>
          <p:cNvCxnSpPr/>
          <p:nvPr/>
        </p:nvCxnSpPr>
        <p:spPr>
          <a:xfrm>
            <a:off x="0" y="4559808"/>
            <a:ext cx="90774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399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upgrade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500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Phase 1 Upgrade Primary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0850"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altLang="en-US" dirty="0">
                <a:solidFill>
                  <a:srgbClr val="C00000"/>
                </a:solidFill>
                <a:latin typeface="Lucida Grande" pitchFamily="-84" charset="0"/>
                <a:ea typeface="ＭＳ Ｐゴシック" pitchFamily="34" charset="-128"/>
              </a:rPr>
              <a:t>Improved </a:t>
            </a:r>
            <a:r>
              <a:rPr lang="en-US" altLang="en-US" dirty="0" err="1">
                <a:solidFill>
                  <a:srgbClr val="C00000"/>
                </a:solidFill>
                <a:latin typeface="Lucida Grande" pitchFamily="-84" charset="0"/>
                <a:ea typeface="ＭＳ Ｐゴシック" pitchFamily="34" charset="-128"/>
              </a:rPr>
              <a:t>photodetectors</a:t>
            </a:r>
            <a:endParaRPr lang="en-US" altLang="en-US" dirty="0">
              <a:solidFill>
                <a:srgbClr val="C00000"/>
              </a:solidFill>
              <a:latin typeface="Lucida Grande" pitchFamily="-84" charset="0"/>
              <a:ea typeface="ＭＳ Ｐゴシック" pitchFamily="34" charset="-128"/>
            </a:endParaRPr>
          </a:p>
          <a:p>
            <a:pPr marL="895350" lvl="1" indent="-287338">
              <a:buSzPct val="75000"/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altLang="en-US" dirty="0">
                <a:solidFill>
                  <a:srgbClr val="0070C0"/>
                </a:solidFill>
                <a:latin typeface="Lucida Grande" pitchFamily="-84" charset="0"/>
              </a:rPr>
              <a:t>HB/HE: HPD </a:t>
            </a:r>
            <a:r>
              <a:rPr lang="en-US" altLang="en-US" dirty="0">
                <a:solidFill>
                  <a:srgbClr val="0070C0"/>
                </a:solidFill>
                <a:latin typeface="Lucida Grande" pitchFamily="-84" charset="0"/>
                <a:ea typeface="ＭＳ Ｐゴシック" pitchFamily="34" charset="-128"/>
              </a:rPr>
              <a:t>→ </a:t>
            </a:r>
            <a:r>
              <a:rPr lang="en-US" altLang="en-US" dirty="0" err="1">
                <a:solidFill>
                  <a:srgbClr val="0070C0"/>
                </a:solidFill>
                <a:latin typeface="Lucida Grande" pitchFamily="-84" charset="0"/>
              </a:rPr>
              <a:t>SiPM</a:t>
            </a:r>
            <a:r>
              <a:rPr lang="en-US" altLang="en-US" dirty="0">
                <a:solidFill>
                  <a:srgbClr val="0070C0"/>
                </a:solidFill>
                <a:latin typeface="Lucida Grande" pitchFamily="-84" charset="0"/>
              </a:rPr>
              <a:t> (allows longitudinal segmentation of readout)</a:t>
            </a:r>
          </a:p>
          <a:p>
            <a:pPr marL="895350" lvl="1" indent="-287338">
              <a:buSzPct val="75000"/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altLang="en-US" dirty="0">
                <a:solidFill>
                  <a:srgbClr val="0070C0"/>
                </a:solidFill>
                <a:latin typeface="Lucida Grande" pitchFamily="-84" charset="0"/>
              </a:rPr>
              <a:t>HF: single-anode PMT → dual-anode readout PMTs (improved discrimination of anomalous signals)</a:t>
            </a:r>
          </a:p>
          <a:p>
            <a:pPr marL="450850"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altLang="en-US" dirty="0">
                <a:solidFill>
                  <a:srgbClr val="C00000"/>
                </a:solidFill>
                <a:latin typeface="Lucida Grande" pitchFamily="-84" charset="0"/>
                <a:ea typeface="ＭＳ Ｐゴシック" pitchFamily="34" charset="-128"/>
              </a:rPr>
              <a:t>New front-end electronics, including TDC</a:t>
            </a:r>
          </a:p>
          <a:p>
            <a:pPr marL="450850"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altLang="en-US" dirty="0">
                <a:solidFill>
                  <a:srgbClr val="C00000"/>
                </a:solidFill>
                <a:latin typeface="Lucida Grande" pitchFamily="-84" charset="0"/>
                <a:ea typeface="ＭＳ Ｐゴシック" pitchFamily="34" charset="-128"/>
              </a:rPr>
              <a:t>New back-end electronics (</a:t>
            </a:r>
            <a:r>
              <a:rPr lang="el-GR" altLang="en-US" dirty="0">
                <a:solidFill>
                  <a:srgbClr val="C00000"/>
                </a:solidFill>
                <a:ea typeface="ＭＳ Ｐゴシック" pitchFamily="34" charset="-128"/>
              </a:rPr>
              <a:t>μ</a:t>
            </a:r>
            <a:r>
              <a:rPr lang="en-US" altLang="en-US" dirty="0">
                <a:solidFill>
                  <a:srgbClr val="C00000"/>
                </a:solidFill>
                <a:latin typeface="Lucida Grande" pitchFamily="-84" charset="0"/>
                <a:ea typeface="ＭＳ Ｐゴシック" pitchFamily="34" charset="-128"/>
              </a:rPr>
              <a:t>TCA) to support larger data volumes</a:t>
            </a:r>
            <a:endParaRPr lang="en-US" altLang="en-US" dirty="0">
              <a:latin typeface="Lucida Grande" pitchFamily="-84" charset="0"/>
              <a:ea typeface="ＭＳ Ｐゴシック" pitchFamily="34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94" y="3380417"/>
            <a:ext cx="10668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81" y="3313742"/>
            <a:ext cx="137160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1" t="18750" r="13275" b="18744"/>
          <a:stretch>
            <a:fillRect/>
          </a:stretch>
        </p:blipFill>
        <p:spPr bwMode="auto">
          <a:xfrm>
            <a:off x="161969" y="5285417"/>
            <a:ext cx="1143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4531" t="18750" r="13275" b="1874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44" y="4502652"/>
            <a:ext cx="1339850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851319" y="3707315"/>
            <a:ext cx="2009775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4404" rIns="90000" bIns="45000"/>
          <a:lstStyle>
            <a:lvl1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/>
            <a:r>
              <a:rPr lang="en-US" alt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QIE10 (HF)</a:t>
            </a:r>
          </a:p>
          <a:p>
            <a:pPr eaLnBrk="1"/>
            <a:r>
              <a:rPr lang="en-US" alt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QIE11 (HBHE)</a:t>
            </a: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1308144" y="3658229"/>
            <a:ext cx="182562" cy="10064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1" t="18750" r="13275" b="18744"/>
          <a:stretch>
            <a:fillRect/>
          </a:stretch>
        </p:blipFill>
        <p:spPr bwMode="auto">
          <a:xfrm>
            <a:off x="1744706" y="5288592"/>
            <a:ext cx="1143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4531" t="18750" r="13275" b="1874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2163806" y="5180642"/>
            <a:ext cx="182563" cy="1109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670094" y="5596567"/>
            <a:ext cx="127952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2279694" y="5567992"/>
            <a:ext cx="3333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/>
          <a:p>
            <a:pPr>
              <a:buFont typeface="Times New Roman" charset="0"/>
              <a:buNone/>
              <a:defRPr/>
            </a:pPr>
            <a:r>
              <a:rPr lang="en-US" dirty="0" smtClean="0">
                <a:solidFill>
                  <a:srgbClr val="FFFFFF"/>
                </a:solidFill>
                <a:latin typeface="Arial" charset="0"/>
                <a:ea typeface="ＭＳ Ｐゴシック" charset="0"/>
              </a:rPr>
              <a:t>B</a:t>
            </a: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889169" y="5560054"/>
            <a:ext cx="3333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/>
          <a:p>
            <a:pPr>
              <a:buFont typeface="Times New Roman" charset="0"/>
              <a:buNone/>
              <a:defRPr/>
            </a:pPr>
            <a:r>
              <a:rPr lang="en-US" dirty="0" smtClean="0">
                <a:solidFill>
                  <a:srgbClr val="FFFFFF"/>
                </a:solidFill>
                <a:latin typeface="Arial" charset="0"/>
                <a:ea typeface="ＭＳ Ｐゴシック" charset="0"/>
              </a:rPr>
              <a:t>A</a:t>
            </a: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1889169" y="5321929"/>
            <a:ext cx="3333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/>
          <a:p>
            <a:pPr>
              <a:buFont typeface="Times New Roman" charset="0"/>
              <a:buNone/>
              <a:defRPr/>
            </a:pPr>
            <a:r>
              <a:rPr lang="en-US">
                <a:solidFill>
                  <a:srgbClr val="FFFFFF"/>
                </a:solidFill>
                <a:latin typeface="Arial" charset="0"/>
                <a:ea typeface="ＭＳ Ｐゴシック" charset="0"/>
              </a:rPr>
              <a:t>A</a:t>
            </a: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2251119" y="5304467"/>
            <a:ext cx="3333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FFFFFF"/>
                </a:solidFill>
                <a:latin typeface="Arial" charset="0"/>
                <a:ea typeface="ＭＳ Ｐゴシック" charset="0"/>
              </a:rPr>
              <a:t>B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339769" y="2996242"/>
            <a:ext cx="923925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4404" rIns="90000" bIns="45000"/>
          <a:lstStyle>
            <a:lvl1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/>
            <a:r>
              <a:rPr lang="en-US" altLang="en-US" sz="2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HPDs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-6306" y="4899654"/>
            <a:ext cx="360045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2640" rIns="90000" bIns="45000"/>
          <a:lstStyle>
            <a:lvl1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/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Single to dual readout PMTs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1814556" y="2973572"/>
            <a:ext cx="1017588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4404" rIns="90000" bIns="45000"/>
          <a:lstStyle>
            <a:lvl1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/>
            <a:r>
              <a:rPr lang="en-US" altLang="en-US" sz="2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SiPMs</a:t>
            </a:r>
            <a:endParaRPr lang="en-US" altLang="en-US" sz="2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14" y="4164515"/>
            <a:ext cx="3071813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8"/>
          <p:cNvSpPr>
            <a:spLocks noChangeArrowheads="1"/>
          </p:cNvSpPr>
          <p:nvPr/>
        </p:nvSpPr>
        <p:spPr bwMode="auto">
          <a:xfrm>
            <a:off x="5099092" y="5002713"/>
            <a:ext cx="11430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FE7E5"/>
          </a:solidFill>
          <a:ln w="9525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>
              <a:rot lat="0" lon="21299999" rev="5400000"/>
            </a:camera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WenQuanYi Micro Hei" charset="0"/>
            </a:endParaRPr>
          </a:p>
        </p:txBody>
      </p:sp>
      <p:sp>
        <p:nvSpPr>
          <p:cNvPr id="23" name="AutoShape 10"/>
          <p:cNvSpPr>
            <a:spLocks noChangeArrowheads="1"/>
          </p:cNvSpPr>
          <p:nvPr/>
        </p:nvSpPr>
        <p:spPr bwMode="auto">
          <a:xfrm>
            <a:off x="1460544" y="5440992"/>
            <a:ext cx="182562" cy="10064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>
            <a:off x="3175041" y="4023988"/>
            <a:ext cx="676277" cy="50323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FE7E5"/>
          </a:solidFill>
          <a:ln w="9525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>
              <a:rot lat="0" lon="21299999" rev="4200000"/>
            </a:camera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WenQuanYi Micro Hei" charset="0"/>
            </a:endParaRPr>
          </a:p>
        </p:txBody>
      </p:sp>
      <p:sp>
        <p:nvSpPr>
          <p:cNvPr id="25" name="AutoShape 8"/>
          <p:cNvSpPr>
            <a:spLocks noChangeArrowheads="1"/>
          </p:cNvSpPr>
          <p:nvPr/>
        </p:nvSpPr>
        <p:spPr bwMode="auto">
          <a:xfrm>
            <a:off x="3206574" y="5288806"/>
            <a:ext cx="552450" cy="50323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FE7E5"/>
          </a:solidFill>
          <a:ln w="9525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>
              <a:rot lat="0" lon="21299999" rev="6600000"/>
            </a:camera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WenQuanYi Micro Hei" charset="0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6149065" y="3667627"/>
            <a:ext cx="923925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4404" rIns="90000" bIns="45000"/>
          <a:lstStyle>
            <a:lvl1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/>
            <a:r>
              <a:rPr lang="en-US" alt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New µTCA Back-end</a:t>
            </a:r>
          </a:p>
        </p:txBody>
      </p:sp>
    </p:spTree>
    <p:extLst>
      <p:ext uri="{BB962C8B-B14F-4D97-AF65-F5344CB8AC3E}">
        <p14:creationId xmlns:p14="http://schemas.microsoft.com/office/powerpoint/2010/main" val="457953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en-US" dirty="0" smtClean="0">
                <a:solidFill>
                  <a:srgbClr val="000000"/>
                </a:solidFill>
              </a:rPr>
              <a:t>Reminder: CMS Phase 1 Upgrade Scope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131" y="1193168"/>
            <a:ext cx="6536755" cy="4946375"/>
          </a:xfrm>
        </p:spPr>
        <p:txBody>
          <a:bodyPr>
            <a:noAutofit/>
          </a:bodyPr>
          <a:lstStyle/>
          <a:p>
            <a:pPr marL="403380" indent="-342900">
              <a:spcBef>
                <a:spcPts val="0"/>
              </a:spcBef>
            </a:pPr>
            <a:r>
              <a:rPr lang="en-US" dirty="0" smtClean="0"/>
              <a:t>Upgrade goals are to provide strong physics performance for luminosities up to twice the original design (2 x 1034) and manage radiation-damage effects up to 500 fb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 marL="403380" indent="-342900">
              <a:spcBef>
                <a:spcPts val="0"/>
              </a:spcBef>
            </a:pPr>
            <a:r>
              <a:rPr lang="en-US" dirty="0" smtClean="0"/>
              <a:t>U</a:t>
            </a:r>
            <a:r>
              <a:rPr lang="en-US" dirty="0" smtClean="0">
                <a:solidFill>
                  <a:srgbClr val="000090"/>
                </a:solidFill>
              </a:rPr>
              <a:t>pgrades planned to three subsystems of CMS</a:t>
            </a:r>
          </a:p>
          <a:p>
            <a:pPr marL="677700" lvl="1" indent="-342900">
              <a:spcBef>
                <a:spcPts val="0"/>
              </a:spcBef>
            </a:pPr>
            <a:r>
              <a:rPr lang="en-US" dirty="0" smtClean="0">
                <a:solidFill>
                  <a:srgbClr val="000090"/>
                </a:solidFill>
              </a:rPr>
              <a:t>Pixel tracker : four-layer barrel and 3 forward-disk pixel tracker with new readout chip (ROC) capable of higher hit rate</a:t>
            </a:r>
          </a:p>
          <a:p>
            <a:pPr marL="677700" lvl="1" indent="-342900">
              <a:spcBef>
                <a:spcPts val="0"/>
              </a:spcBef>
            </a:pPr>
            <a:r>
              <a:rPr lang="en-US" dirty="0" smtClean="0">
                <a:solidFill>
                  <a:srgbClr val="000090"/>
                </a:solidFill>
              </a:rPr>
              <a:t>Hadron calorimeter : Installation of </a:t>
            </a:r>
            <a:r>
              <a:rPr lang="en-US" dirty="0" err="1" smtClean="0">
                <a:solidFill>
                  <a:srgbClr val="000090"/>
                </a:solidFill>
              </a:rPr>
              <a:t>SiPM</a:t>
            </a:r>
            <a:r>
              <a:rPr lang="en-US" dirty="0" smtClean="0">
                <a:solidFill>
                  <a:srgbClr val="000090"/>
                </a:solidFill>
              </a:rPr>
              <a:t> devices into barrel/</a:t>
            </a:r>
            <a:r>
              <a:rPr lang="en-US" dirty="0" err="1" smtClean="0">
                <a:solidFill>
                  <a:srgbClr val="000090"/>
                </a:solidFill>
              </a:rPr>
              <a:t>endcap</a:t>
            </a:r>
            <a:r>
              <a:rPr lang="en-US" dirty="0" smtClean="0">
                <a:solidFill>
                  <a:srgbClr val="000090"/>
                </a:solidFill>
              </a:rPr>
              <a:t> calorimeters and new electronics in the forward calorimeter allowing timing-based background rejection</a:t>
            </a:r>
          </a:p>
          <a:p>
            <a:pPr marL="677700" lvl="1" indent="-342900">
              <a:spcBef>
                <a:spcPts val="0"/>
              </a:spcBef>
            </a:pPr>
            <a:r>
              <a:rPr lang="en-US" dirty="0" smtClean="0">
                <a:solidFill>
                  <a:srgbClr val="000090"/>
                </a:solidFill>
              </a:rPr>
              <a:t>Trigger : upgrade to the </a:t>
            </a:r>
            <a:r>
              <a:rPr lang="en-US" dirty="0" err="1" smtClean="0">
                <a:solidFill>
                  <a:srgbClr val="000090"/>
                </a:solidFill>
              </a:rPr>
              <a:t>muon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and calorimeter Level-1 trigger systems and global trigger processor to handle higher luminosities without loss of efficiency for key physics channels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FP-PixelUpgrade20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586" y="840377"/>
            <a:ext cx="1296360" cy="187764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5167" y="4995089"/>
            <a:ext cx="1322779" cy="183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P-HCALUpgrade2012fina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535" y="2886892"/>
            <a:ext cx="1329411" cy="192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293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3"/>
          <p:cNvGrpSpPr>
            <a:grpSpLocks/>
          </p:cNvGrpSpPr>
          <p:nvPr/>
        </p:nvGrpSpPr>
        <p:grpSpPr bwMode="auto">
          <a:xfrm>
            <a:off x="1334880" y="695594"/>
            <a:ext cx="6635520" cy="3005595"/>
            <a:chOff x="1471613" y="766763"/>
            <a:chExt cx="7315200" cy="3313112"/>
          </a:xfrm>
        </p:grpSpPr>
        <p:pic>
          <p:nvPicPr>
            <p:cNvPr id="410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1613" y="766763"/>
              <a:ext cx="7315200" cy="3313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 bwMode="auto">
            <a:xfrm>
              <a:off x="4811713" y="1189038"/>
              <a:ext cx="457200" cy="3302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lIns="0" rIns="0" anchor="ctr"/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1000" dirty="0">
                  <a:latin typeface="Arial" charset="0"/>
                  <a:ea typeface="WenQuanYi Micro Hei" charset="0"/>
                </a:rPr>
                <a:t>QIE11</a:t>
              </a:r>
            </a:p>
          </p:txBody>
        </p:sp>
      </p:grpSp>
      <p:sp>
        <p:nvSpPr>
          <p:cNvPr id="410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HCAL Phase-1 Upgrade: Timeline</a:t>
            </a:r>
            <a:endParaRPr lang="en-US"/>
          </a:p>
        </p:txBody>
      </p:sp>
      <p:sp>
        <p:nvSpPr>
          <p:cNvPr id="409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280994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695720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110446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525172" indent="-207363" defTabSz="41472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56650" algn="l"/>
                <a:tab pos="1313299" algn="l"/>
                <a:tab pos="1969949" algn="l"/>
              </a:tabLst>
              <a:defRPr sz="2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41CC8BB-9409-4964-9A50-12556D5E1130}" type="slidenum">
              <a:rPr lang="en-US" altLang="en-US" smtClean="0"/>
              <a:pPr/>
              <a:t>20</a:t>
            </a:fld>
            <a:endParaRPr lang="en-US" altLang="en-US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00" y="3758795"/>
            <a:ext cx="6635520" cy="301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2" name="AutoShape 4"/>
          <p:cNvSpPr>
            <a:spLocks noChangeArrowheads="1"/>
          </p:cNvSpPr>
          <p:nvPr/>
        </p:nvSpPr>
        <p:spPr bwMode="auto">
          <a:xfrm>
            <a:off x="1303200" y="766161"/>
            <a:ext cx="7572960" cy="1224129"/>
          </a:xfrm>
          <a:prstGeom prst="roundRect">
            <a:avLst>
              <a:gd name="adj" fmla="val 16667"/>
            </a:avLst>
          </a:prstGeom>
          <a:noFill/>
          <a:ln w="3672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8293" tIns="75075" rIns="98293" bIns="57474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Front-end</a:t>
            </a:r>
          </a:p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2019 (LS2)</a:t>
            </a:r>
          </a:p>
        </p:txBody>
      </p:sp>
      <p:sp>
        <p:nvSpPr>
          <p:cNvPr id="4103" name="AutoShape 5"/>
          <p:cNvSpPr>
            <a:spLocks noChangeArrowheads="1"/>
          </p:cNvSpPr>
          <p:nvPr/>
        </p:nvSpPr>
        <p:spPr bwMode="auto">
          <a:xfrm>
            <a:off x="1303200" y="2301361"/>
            <a:ext cx="7572960" cy="1347982"/>
          </a:xfrm>
          <a:prstGeom prst="roundRect">
            <a:avLst>
              <a:gd name="adj" fmla="val 16667"/>
            </a:avLst>
          </a:prstGeom>
          <a:noFill/>
          <a:ln w="36720">
            <a:solidFill>
              <a:srgbClr val="0099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8293" tIns="75075" rIns="98293" bIns="57474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0099FF"/>
                </a:solidFill>
                <a:latin typeface="Arial" charset="0"/>
                <a:ea typeface="ＭＳ Ｐゴシック" charset="0"/>
              </a:rPr>
              <a:t>Back-end</a:t>
            </a:r>
          </a:p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0099FF"/>
                </a:solidFill>
                <a:latin typeface="Arial" charset="0"/>
                <a:ea typeface="ＭＳ Ｐゴシック" charset="0"/>
              </a:rPr>
              <a:t>2015-2016</a:t>
            </a:r>
          </a:p>
        </p:txBody>
      </p:sp>
      <p:sp>
        <p:nvSpPr>
          <p:cNvPr id="4104" name="AutoShape 6"/>
          <p:cNvSpPr>
            <a:spLocks noChangeArrowheads="1"/>
          </p:cNvSpPr>
          <p:nvPr/>
        </p:nvSpPr>
        <p:spPr bwMode="auto">
          <a:xfrm>
            <a:off x="1303200" y="3869687"/>
            <a:ext cx="7572960" cy="1224129"/>
          </a:xfrm>
          <a:prstGeom prst="roundRect">
            <a:avLst>
              <a:gd name="adj" fmla="val 16667"/>
            </a:avLst>
          </a:prstGeom>
          <a:noFill/>
          <a:ln w="36720">
            <a:solidFill>
              <a:srgbClr val="355E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8293" tIns="75075" rIns="98293" bIns="57474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355E00"/>
                </a:solidFill>
                <a:latin typeface="Arial" charset="0"/>
                <a:ea typeface="ＭＳ Ｐゴシック" charset="0"/>
              </a:rPr>
              <a:t>Front-end</a:t>
            </a:r>
          </a:p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355E00"/>
                </a:solidFill>
                <a:latin typeface="Arial" charset="0"/>
                <a:ea typeface="ＭＳ Ｐゴシック" charset="0"/>
              </a:rPr>
              <a:t>Feb 2016</a:t>
            </a:r>
          </a:p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355E00"/>
                </a:solidFill>
                <a:latin typeface="Arial" charset="0"/>
                <a:ea typeface="ＭＳ Ｐゴシック" charset="0"/>
              </a:rPr>
              <a:t>(YETS)</a:t>
            </a:r>
          </a:p>
        </p:txBody>
      </p:sp>
      <p:sp>
        <p:nvSpPr>
          <p:cNvPr id="4105" name="AutoShape 7"/>
          <p:cNvSpPr>
            <a:spLocks noChangeArrowheads="1"/>
          </p:cNvSpPr>
          <p:nvPr/>
        </p:nvSpPr>
        <p:spPr bwMode="auto">
          <a:xfrm>
            <a:off x="1303200" y="5404888"/>
            <a:ext cx="7572960" cy="1365263"/>
          </a:xfrm>
          <a:prstGeom prst="roundRect">
            <a:avLst>
              <a:gd name="adj" fmla="val 16667"/>
            </a:avLst>
          </a:prstGeom>
          <a:noFill/>
          <a:ln w="36720">
            <a:solidFill>
              <a:srgbClr val="00AE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8293" tIns="75075" rIns="98293" bIns="57474" anchor="ctr"/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00AE00"/>
                </a:solidFill>
                <a:latin typeface="Arial" charset="0"/>
                <a:ea typeface="ＭＳ Ｐゴシック" charset="0"/>
              </a:rPr>
              <a:t>Back-end</a:t>
            </a:r>
          </a:p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en-US" sz="2000" b="1">
                <a:solidFill>
                  <a:srgbClr val="00AE00"/>
                </a:solidFill>
                <a:latin typeface="Arial" charset="0"/>
                <a:ea typeface="ＭＳ Ｐゴシック" charset="0"/>
              </a:rPr>
              <a:t>2014 (LS1)</a:t>
            </a:r>
          </a:p>
        </p:txBody>
      </p:sp>
      <p:sp>
        <p:nvSpPr>
          <p:cNvPr id="4106" name="AutoShape 8"/>
          <p:cNvSpPr>
            <a:spLocks noChangeArrowheads="1"/>
          </p:cNvSpPr>
          <p:nvPr/>
        </p:nvSpPr>
        <p:spPr bwMode="auto">
          <a:xfrm>
            <a:off x="192960" y="766161"/>
            <a:ext cx="969120" cy="2883183"/>
          </a:xfrm>
          <a:prstGeom prst="roundRect">
            <a:avLst>
              <a:gd name="adj" fmla="val 16667"/>
            </a:avLst>
          </a:prstGeom>
          <a:noFill/>
          <a:ln w="3672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8293" tIns="89476" rIns="98293" bIns="57474" anchor="ctr"/>
          <a:lstStyle/>
          <a:p>
            <a:pPr algn="ctr">
              <a:tabLst>
                <a:tab pos="656650" algn="l"/>
              </a:tabLst>
              <a:defRPr/>
            </a:pPr>
            <a:r>
              <a:rPr lang="en-US" sz="3600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HB</a:t>
            </a:r>
          </a:p>
          <a:p>
            <a:pPr algn="ctr">
              <a:tabLst>
                <a:tab pos="656650" algn="l"/>
              </a:tabLst>
              <a:defRPr/>
            </a:pPr>
            <a:r>
              <a:rPr lang="en-US" sz="3600" b="1">
                <a:solidFill>
                  <a:srgbClr val="0000FF"/>
                </a:solidFill>
                <a:latin typeface="Arial" charset="0"/>
                <a:ea typeface="ＭＳ Ｐゴシック" charset="0"/>
              </a:rPr>
              <a:t>HE</a:t>
            </a:r>
          </a:p>
        </p:txBody>
      </p:sp>
      <p:sp>
        <p:nvSpPr>
          <p:cNvPr id="4107" name="AutoShape 9"/>
          <p:cNvSpPr>
            <a:spLocks noChangeArrowheads="1"/>
          </p:cNvSpPr>
          <p:nvPr/>
        </p:nvSpPr>
        <p:spPr bwMode="auto">
          <a:xfrm>
            <a:off x="192960" y="3869687"/>
            <a:ext cx="969120" cy="2850059"/>
          </a:xfrm>
          <a:prstGeom prst="roundRect">
            <a:avLst>
              <a:gd name="adj" fmla="val 16667"/>
            </a:avLst>
          </a:prstGeom>
          <a:noFill/>
          <a:ln w="36720">
            <a:solidFill>
              <a:srgbClr val="355E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8293" tIns="89476" rIns="98293" bIns="57474" anchor="ctr"/>
          <a:lstStyle/>
          <a:p>
            <a:pPr algn="ctr">
              <a:tabLst>
                <a:tab pos="656650" algn="l"/>
              </a:tabLst>
              <a:defRPr/>
            </a:pPr>
            <a:r>
              <a:rPr lang="en-US" sz="3600" b="1">
                <a:solidFill>
                  <a:srgbClr val="355E00"/>
                </a:solidFill>
                <a:latin typeface="Arial" charset="0"/>
                <a:ea typeface="ＭＳ Ｐゴシック" charset="0"/>
              </a:rPr>
              <a:t>HF</a:t>
            </a:r>
          </a:p>
        </p:txBody>
      </p:sp>
    </p:spTree>
    <p:extLst>
      <p:ext uri="{BB962C8B-B14F-4D97-AF65-F5344CB8AC3E}">
        <p14:creationId xmlns:p14="http://schemas.microsoft.com/office/powerpoint/2010/main" val="3722328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Electronics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8961120" cy="6110378"/>
          </a:xfrm>
        </p:spPr>
        <p:txBody>
          <a:bodyPr>
            <a:normAutofit/>
          </a:bodyPr>
          <a:lstStyle/>
          <a:p>
            <a:r>
              <a:rPr lang="en-US" dirty="0" smtClean="0"/>
              <a:t>QIE10 provides integrating ADC and TDC functionality for the HF upgrade</a:t>
            </a:r>
          </a:p>
          <a:p>
            <a:pPr lvl="1"/>
            <a:r>
              <a:rPr lang="en-US" dirty="0" smtClean="0"/>
              <a:t>Prototypes show excellent performance</a:t>
            </a:r>
          </a:p>
          <a:p>
            <a:pPr lvl="1"/>
            <a:r>
              <a:rPr lang="en-US" dirty="0" smtClean="0"/>
              <a:t>Radiation tests show acceptable SEU rate, </a:t>
            </a:r>
            <a:br>
              <a:rPr lang="en-US" dirty="0" smtClean="0"/>
            </a:br>
            <a:r>
              <a:rPr lang="en-US" dirty="0" smtClean="0"/>
              <a:t>device function beyond 6 x 10</a:t>
            </a:r>
            <a:r>
              <a:rPr lang="en-US" baseline="30000" dirty="0" smtClean="0"/>
              <a:t>12</a:t>
            </a:r>
            <a:r>
              <a:rPr lang="en-US" dirty="0" smtClean="0"/>
              <a:t> n/cm</a:t>
            </a:r>
            <a:r>
              <a:rPr lang="en-US" baseline="30000" dirty="0"/>
              <a:t>2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250 </a:t>
            </a:r>
            <a:r>
              <a:rPr lang="en-US" dirty="0" err="1" smtClean="0"/>
              <a:t>kRad</a:t>
            </a:r>
            <a:r>
              <a:rPr lang="en-US" dirty="0" smtClean="0"/>
              <a:t> (expected 2 x10</a:t>
            </a:r>
            <a:r>
              <a:rPr lang="en-US" baseline="30000" dirty="0" smtClean="0"/>
              <a:t>12</a:t>
            </a:r>
            <a:r>
              <a:rPr lang="en-US" dirty="0" smtClean="0"/>
              <a:t> n/cm</a:t>
            </a:r>
            <a:r>
              <a:rPr lang="en-US" baseline="30000" dirty="0" smtClean="0"/>
              <a:t>2</a:t>
            </a:r>
            <a:r>
              <a:rPr lang="en-US" dirty="0" smtClean="0"/>
              <a:t>, 3 </a:t>
            </a:r>
            <a:r>
              <a:rPr lang="en-US" dirty="0" err="1" smtClean="0"/>
              <a:t>kRad</a:t>
            </a:r>
            <a:r>
              <a:rPr lang="en-US" dirty="0" smtClean="0"/>
              <a:t>) </a:t>
            </a:r>
          </a:p>
          <a:p>
            <a:r>
              <a:rPr lang="en-US" dirty="0" smtClean="0"/>
              <a:t>First prototypes of QIE11 for HB/HE, which </a:t>
            </a:r>
            <a:br>
              <a:rPr lang="en-US" dirty="0" smtClean="0"/>
            </a:br>
            <a:r>
              <a:rPr lang="en-US" dirty="0" smtClean="0"/>
              <a:t>provide a programmable current shunt to </a:t>
            </a:r>
            <a:br>
              <a:rPr lang="en-US" dirty="0" smtClean="0"/>
            </a:br>
            <a:r>
              <a:rPr lang="en-US" dirty="0" smtClean="0"/>
              <a:t>handle leakage current growth in irradiated </a:t>
            </a:r>
            <a:br>
              <a:rPr lang="en-US" dirty="0" smtClean="0"/>
            </a:br>
            <a:r>
              <a:rPr lang="en-US" dirty="0" err="1" smtClean="0"/>
              <a:t>SiPMs</a:t>
            </a:r>
            <a:r>
              <a:rPr lang="en-US" dirty="0" smtClean="0"/>
              <a:t>, are performing as expected</a:t>
            </a:r>
          </a:p>
          <a:p>
            <a:r>
              <a:rPr lang="en-US" dirty="0" smtClean="0"/>
              <a:t>GBTX </a:t>
            </a:r>
            <a:r>
              <a:rPr lang="en-US" dirty="0" err="1" smtClean="0"/>
              <a:t>serializer</a:t>
            </a:r>
            <a:r>
              <a:rPr lang="en-US" dirty="0" smtClean="0"/>
              <a:t> has been of concern, particularly for HF upgrade</a:t>
            </a:r>
          </a:p>
          <a:p>
            <a:pPr lvl="1"/>
            <a:r>
              <a:rPr lang="en-US" dirty="0" smtClean="0"/>
              <a:t>Alternative solution: </a:t>
            </a:r>
            <a:r>
              <a:rPr lang="en-US" dirty="0" err="1" smtClean="0"/>
              <a:t>Microsemi</a:t>
            </a:r>
            <a:r>
              <a:rPr lang="en-US" dirty="0" smtClean="0"/>
              <a:t> Igloo2 FPGAs which allow the combination of the data formatting function (ProASIC3L) and serialization function (GBTX)</a:t>
            </a:r>
          </a:p>
          <a:p>
            <a:pPr lvl="1"/>
            <a:r>
              <a:rPr lang="en-US" dirty="0" smtClean="0"/>
              <a:t>Device is able to stably transmit at 5 </a:t>
            </a:r>
            <a:r>
              <a:rPr lang="en-US" dirty="0" err="1" smtClean="0"/>
              <a:t>Gbps</a:t>
            </a:r>
            <a:endParaRPr lang="en-US" dirty="0" smtClean="0"/>
          </a:p>
          <a:p>
            <a:pPr lvl="1"/>
            <a:r>
              <a:rPr lang="en-US" dirty="0" smtClean="0"/>
              <a:t>Initial radiation tests show acceptable </a:t>
            </a:r>
            <a:br>
              <a:rPr lang="en-US" dirty="0" smtClean="0"/>
            </a:br>
            <a:r>
              <a:rPr lang="en-US" dirty="0" smtClean="0"/>
              <a:t>SEU performance (primarily in PLLs), </a:t>
            </a:r>
            <a:br>
              <a:rPr lang="en-US" dirty="0" smtClean="0"/>
            </a:br>
            <a:r>
              <a:rPr lang="en-US" dirty="0" smtClean="0"/>
              <a:t>tests on high-speed </a:t>
            </a:r>
            <a:r>
              <a:rPr lang="en-US" dirty="0" err="1" smtClean="0"/>
              <a:t>serializer</a:t>
            </a:r>
            <a:r>
              <a:rPr lang="en-US" dirty="0" smtClean="0"/>
              <a:t> still to </a:t>
            </a:r>
            <a:br>
              <a:rPr lang="en-US" dirty="0" smtClean="0"/>
            </a:br>
            <a:r>
              <a:rPr lang="en-US" dirty="0" smtClean="0"/>
              <a:t>be done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36266" r="5486" b="33959"/>
          <a:stretch/>
        </p:blipFill>
        <p:spPr bwMode="auto">
          <a:xfrm>
            <a:off x="4609917" y="5443727"/>
            <a:ext cx="4351203" cy="109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droppedImag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411" y="1135268"/>
            <a:ext cx="3386709" cy="22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021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" t="1527" r="34945" b="8577"/>
          <a:stretch/>
        </p:blipFill>
        <p:spPr bwMode="auto">
          <a:xfrm>
            <a:off x="5376672" y="2193644"/>
            <a:ext cx="3767327" cy="46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 Upgrade Electronics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uHTRs</a:t>
            </a:r>
            <a:r>
              <a:rPr lang="en-US" dirty="0" smtClean="0"/>
              <a:t> and AMC13s making good progress</a:t>
            </a:r>
          </a:p>
          <a:p>
            <a:pPr lvl="1"/>
            <a:r>
              <a:rPr lang="en-US" dirty="0" smtClean="0"/>
              <a:t>Delayed by 6 months relative to TDR schedule, mostly due to funding issues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n track for first full production crate in April/May</a:t>
            </a:r>
          </a:p>
          <a:p>
            <a:pPr lvl="1"/>
            <a:r>
              <a:rPr lang="en-US" dirty="0" smtClean="0"/>
              <a:t>Successful integration testing with </a:t>
            </a:r>
            <a:r>
              <a:rPr lang="en-US" dirty="0" err="1" smtClean="0"/>
              <a:t>oRM</a:t>
            </a:r>
            <a:endParaRPr lang="en-US" dirty="0" smtClean="0"/>
          </a:p>
          <a:p>
            <a:r>
              <a:rPr lang="en-US" dirty="0" smtClean="0"/>
              <a:t>Prototype Front-End Electronics under manufacture</a:t>
            </a:r>
          </a:p>
          <a:p>
            <a:pPr lvl="1"/>
            <a:r>
              <a:rPr lang="en-US" dirty="0" smtClean="0"/>
              <a:t>HF QIE readout card designed to test </a:t>
            </a:r>
            <a:br>
              <a:rPr lang="en-US" dirty="0" smtClean="0"/>
            </a:br>
            <a:r>
              <a:rPr lang="en-US" dirty="0" smtClean="0"/>
              <a:t>both Igloo2 and GTBX</a:t>
            </a:r>
          </a:p>
          <a:p>
            <a:pPr lvl="1"/>
            <a:r>
              <a:rPr lang="en-US" dirty="0" smtClean="0"/>
              <a:t>Control system (</a:t>
            </a:r>
            <a:r>
              <a:rPr lang="en-US" dirty="0" err="1" smtClean="0"/>
              <a:t>ngCCM</a:t>
            </a:r>
            <a:r>
              <a:rPr lang="en-US" dirty="0" smtClean="0"/>
              <a:t>) matching QIE </a:t>
            </a:r>
            <a:br>
              <a:rPr lang="en-US" dirty="0" smtClean="0"/>
            </a:br>
            <a:r>
              <a:rPr lang="en-US" dirty="0" smtClean="0"/>
              <a:t>readout card schedule</a:t>
            </a:r>
          </a:p>
          <a:p>
            <a:pPr lvl="1"/>
            <a:r>
              <a:rPr lang="en-US" dirty="0" smtClean="0"/>
              <a:t>After bench and beam (FNAL) testing, </a:t>
            </a:r>
            <a:br>
              <a:rPr lang="en-US" dirty="0" smtClean="0"/>
            </a:br>
            <a:r>
              <a:rPr lang="en-US" dirty="0" smtClean="0"/>
              <a:t>pre-production cards will be prepared </a:t>
            </a:r>
            <a:br>
              <a:rPr lang="en-US" dirty="0" smtClean="0"/>
            </a:br>
            <a:r>
              <a:rPr lang="en-US" dirty="0" smtClean="0"/>
              <a:t>by Turkey and Brazil</a:t>
            </a:r>
          </a:p>
          <a:p>
            <a:pPr lvl="1"/>
            <a:r>
              <a:rPr lang="en-US" dirty="0" smtClean="0"/>
              <a:t>Production readiness review expected by </a:t>
            </a:r>
            <a:br>
              <a:rPr lang="en-US" dirty="0" smtClean="0"/>
            </a:br>
            <a:r>
              <a:rPr lang="en-US" dirty="0" smtClean="0"/>
              <a:t>mid Fall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Rectangular Callout 5"/>
          <p:cNvSpPr/>
          <p:nvPr/>
        </p:nvSpPr>
        <p:spPr>
          <a:xfrm>
            <a:off x="8229600" y="1732475"/>
            <a:ext cx="914400" cy="922338"/>
          </a:xfrm>
          <a:prstGeom prst="wedgeRectCallout">
            <a:avLst>
              <a:gd name="adj1" fmla="val -143868"/>
              <a:gd name="adj2" fmla="val 1098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dirty="0"/>
              <a:t>FPGA + GBTX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7097712" y="4692650"/>
            <a:ext cx="1131888" cy="369888"/>
          </a:xfrm>
          <a:prstGeom prst="wedgeRectCallout">
            <a:avLst>
              <a:gd name="adj1" fmla="val -10014"/>
              <a:gd name="adj2" fmla="val 1435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dirty="0"/>
              <a:t>IGLOO2</a:t>
            </a:r>
          </a:p>
        </p:txBody>
      </p:sp>
      <p:sp>
        <p:nvSpPr>
          <p:cNvPr id="8" name="Rectangle 7"/>
          <p:cNvSpPr/>
          <p:nvPr/>
        </p:nvSpPr>
        <p:spPr>
          <a:xfrm>
            <a:off x="6203178" y="6488668"/>
            <a:ext cx="256929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en-US" dirty="0" err="1" smtClean="0"/>
              <a:t>QIEcard</a:t>
            </a:r>
            <a:r>
              <a:rPr lang="en-US" dirty="0" smtClean="0"/>
              <a:t> layout </a:t>
            </a:r>
            <a:r>
              <a:rPr lang="en-US" dirty="0"/>
              <a:t>(18 layers)</a:t>
            </a:r>
          </a:p>
        </p:txBody>
      </p:sp>
    </p:spTree>
    <p:extLst>
      <p:ext uri="{BB962C8B-B14F-4D97-AF65-F5344CB8AC3E}">
        <p14:creationId xmlns:p14="http://schemas.microsoft.com/office/powerpoint/2010/main" val="17879081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HB/HE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3925700" cy="6110378"/>
          </a:xfrm>
        </p:spPr>
        <p:txBody>
          <a:bodyPr/>
          <a:lstStyle/>
          <a:p>
            <a:r>
              <a:rPr lang="en-US" dirty="0" smtClean="0"/>
              <a:t>Prototype </a:t>
            </a:r>
            <a:r>
              <a:rPr lang="en-US" dirty="0" err="1" smtClean="0"/>
              <a:t>SiPM</a:t>
            </a:r>
            <a:r>
              <a:rPr lang="en-US" dirty="0" smtClean="0"/>
              <a:t> devices irradiated to 10</a:t>
            </a:r>
            <a:r>
              <a:rPr lang="en-US" baseline="30000" dirty="0" smtClean="0"/>
              <a:t>12</a:t>
            </a: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 equivalent, with excellent performance after testing</a:t>
            </a:r>
          </a:p>
          <a:p>
            <a:r>
              <a:rPr lang="en-US" dirty="0" smtClean="0"/>
              <a:t>Pre-production cycle is being prepared now, with final-specification packaging</a:t>
            </a:r>
          </a:p>
          <a:p>
            <a:r>
              <a:rPr lang="en-US" dirty="0" smtClean="0"/>
              <a:t>Development of bias-board circuitry is ongoing</a:t>
            </a:r>
          </a:p>
          <a:p>
            <a:r>
              <a:rPr lang="en-US" dirty="0" smtClean="0"/>
              <a:t>Design of QIE card will follow path set out by HF QIE card, later in the year</a:t>
            </a:r>
            <a:endParaRPr lang="en-US" dirty="0"/>
          </a:p>
          <a:p>
            <a:r>
              <a:rPr lang="en-US" dirty="0" err="1" smtClean="0"/>
              <a:t>uHTRs</a:t>
            </a:r>
            <a:r>
              <a:rPr lang="en-US" dirty="0" smtClean="0"/>
              <a:t> and AMC13 modules for the HB/HE backend will begin production over the next six months (April for AMC13)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964" y="1414653"/>
            <a:ext cx="4828728" cy="352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048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TDR projects continue to make good progress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Technical requirements are being met by prototypes and pre-production components</a:t>
            </a:r>
          </a:p>
          <a:p>
            <a:endParaRPr lang="en-US" dirty="0" smtClean="0"/>
          </a:p>
          <a:p>
            <a:r>
              <a:rPr lang="en-US" dirty="0" smtClean="0"/>
              <a:t>Management focus is moving to execution of production, quality assurance testing, and preparations for installation for many parts of the upgrade</a:t>
            </a:r>
          </a:p>
          <a:p>
            <a:endParaRPr lang="en-US" dirty="0" smtClean="0"/>
          </a:p>
          <a:p>
            <a:r>
              <a:rPr lang="en-US" dirty="0" smtClean="0"/>
              <a:t>Phase 1 Upgrades should be on-time to deliver physics performance for 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246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of the Installations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73" y="816822"/>
            <a:ext cx="8590477" cy="2085714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 rot="5400000">
            <a:off x="4140925" y="2607402"/>
            <a:ext cx="368200" cy="55107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3256340">
            <a:off x="3682890" y="4123787"/>
            <a:ext cx="2903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Pixel Installation</a:t>
            </a:r>
            <a:endParaRPr lang="en-US" sz="3200" dirty="0"/>
          </a:p>
        </p:txBody>
      </p:sp>
      <p:sp>
        <p:nvSpPr>
          <p:cNvPr id="7" name="Right Brace 6"/>
          <p:cNvSpPr/>
          <p:nvPr/>
        </p:nvSpPr>
        <p:spPr>
          <a:xfrm rot="5400000">
            <a:off x="2627811" y="2837223"/>
            <a:ext cx="184100" cy="27553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3256340">
            <a:off x="1807599" y="4554449"/>
            <a:ext cx="3932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HF Electronics Installation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 rot="3256340">
            <a:off x="5938860" y="4401880"/>
            <a:ext cx="36891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HCAL Barrel and </a:t>
            </a:r>
            <a:r>
              <a:rPr lang="en-US" sz="2800" dirty="0" err="1" smtClean="0"/>
              <a:t>Endcap</a:t>
            </a:r>
            <a:endParaRPr lang="en-US" sz="2800" dirty="0" smtClean="0"/>
          </a:p>
          <a:p>
            <a:r>
              <a:rPr lang="en-US" sz="2800" dirty="0" smtClean="0"/>
              <a:t>Installation</a:t>
            </a:r>
            <a:endParaRPr lang="en-US" sz="2800" dirty="0"/>
          </a:p>
        </p:txBody>
      </p:sp>
      <p:sp>
        <p:nvSpPr>
          <p:cNvPr id="10" name="Right Brace 9"/>
          <p:cNvSpPr/>
          <p:nvPr/>
        </p:nvSpPr>
        <p:spPr>
          <a:xfrm rot="5400000">
            <a:off x="7303702" y="1840699"/>
            <a:ext cx="368201" cy="2084485"/>
          </a:xfrm>
          <a:prstGeom prst="rightBrace">
            <a:avLst>
              <a:gd name="adj1" fmla="val 8333"/>
              <a:gd name="adj2" fmla="val 7569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 rot="5400000">
            <a:off x="2350282" y="1794628"/>
            <a:ext cx="307469" cy="1967530"/>
          </a:xfrm>
          <a:prstGeom prst="rightBrace">
            <a:avLst>
              <a:gd name="adj1" fmla="val 8333"/>
              <a:gd name="adj2" fmla="val 8518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3256340">
            <a:off x="726228" y="4207764"/>
            <a:ext cx="32961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L1 Trigger Installation</a:t>
            </a:r>
            <a:br>
              <a:rPr lang="en-US" sz="2800" dirty="0" smtClean="0"/>
            </a:br>
            <a:r>
              <a:rPr lang="en-US" sz="2800" dirty="0" smtClean="0"/>
              <a:t>and Commissioning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0477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trigger upgrade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60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Upgrade Strategy and Architecture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747622"/>
            <a:ext cx="8725989" cy="6110378"/>
          </a:xfrm>
        </p:spPr>
        <p:txBody>
          <a:bodyPr>
            <a:normAutofit/>
          </a:bodyPr>
          <a:lstStyle/>
          <a:p>
            <a:r>
              <a:rPr lang="en-US" dirty="0"/>
              <a:t>Trigger rates are driven by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increase </a:t>
            </a:r>
            <a:r>
              <a:rPr lang="en-US" dirty="0"/>
              <a:t>in </a:t>
            </a:r>
            <a:r>
              <a:rPr lang="en-US" dirty="0" smtClean="0"/>
              <a:t>luminosity</a:t>
            </a:r>
            <a:r>
              <a:rPr lang="en-US" dirty="0"/>
              <a:t>, PU, and √s</a:t>
            </a:r>
          </a:p>
          <a:p>
            <a:r>
              <a:rPr lang="en-US" dirty="0"/>
              <a:t>Mitigate by improving: </a:t>
            </a:r>
          </a:p>
          <a:p>
            <a:pPr lvl="1"/>
            <a:r>
              <a:rPr lang="en-US" dirty="0"/>
              <a:t>e/γ isolation</a:t>
            </a:r>
          </a:p>
          <a:p>
            <a:pPr lvl="1"/>
            <a:r>
              <a:rPr lang="en-US" dirty="0"/>
              <a:t>τ id</a:t>
            </a:r>
          </a:p>
          <a:p>
            <a:pPr lvl="1"/>
            <a:r>
              <a:rPr lang="en-US" dirty="0" err="1"/>
              <a:t>muon</a:t>
            </a:r>
            <a:r>
              <a:rPr lang="en-US" dirty="0"/>
              <a:t> </a:t>
            </a:r>
            <a:r>
              <a:rPr lang="en-US" dirty="0" err="1"/>
              <a:t>pT</a:t>
            </a:r>
            <a:r>
              <a:rPr lang="en-US" dirty="0"/>
              <a:t> resolution</a:t>
            </a:r>
          </a:p>
          <a:p>
            <a:pPr lvl="1"/>
            <a:r>
              <a:rPr lang="en-US" dirty="0" err="1"/>
              <a:t>muon</a:t>
            </a:r>
            <a:r>
              <a:rPr lang="en-US" dirty="0"/>
              <a:t> isolation</a:t>
            </a:r>
          </a:p>
          <a:p>
            <a:pPr lvl="1"/>
            <a:r>
              <a:rPr lang="en-US" dirty="0"/>
              <a:t>jets with PU sub.</a:t>
            </a:r>
          </a:p>
          <a:p>
            <a:pPr lvl="1"/>
            <a:r>
              <a:rPr lang="en-US" dirty="0"/>
              <a:t>L1 menu sophistication</a:t>
            </a:r>
          </a:p>
          <a:p>
            <a:r>
              <a:rPr lang="en-US" dirty="0"/>
              <a:t>Build and commission upgrade in parallel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current </a:t>
            </a:r>
            <a:r>
              <a:rPr lang="en-US" dirty="0"/>
              <a:t>trigger system in 2015 to safeguard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physics</a:t>
            </a:r>
            <a:r>
              <a:rPr lang="en-US" dirty="0"/>
              <a:t>, decouple from LHC schedule</a:t>
            </a:r>
          </a:p>
          <a:p>
            <a:r>
              <a:rPr lang="en-US" dirty="0"/>
              <a:t>Target deployment: 2016</a:t>
            </a:r>
          </a:p>
          <a:p>
            <a:pPr lvl="1"/>
            <a:r>
              <a:rPr lang="en-US" dirty="0" smtClean="0"/>
              <a:t>Installation begins during LS1 with electronics </a:t>
            </a:r>
            <a:br>
              <a:rPr lang="en-US" dirty="0" smtClean="0"/>
            </a:br>
            <a:r>
              <a:rPr lang="en-US" dirty="0" smtClean="0"/>
              <a:t>upgrades to provide parallel optical data paths </a:t>
            </a:r>
            <a:br>
              <a:rPr lang="en-US" dirty="0" smtClean="0"/>
            </a:br>
            <a:r>
              <a:rPr lang="en-US" dirty="0" smtClean="0"/>
              <a:t>to current and upgrade electronics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5652820" y="4414990"/>
            <a:ext cx="2014231" cy="60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809801" y="5514762"/>
            <a:ext cx="1714500" cy="60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734597" y="4067132"/>
            <a:ext cx="2312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err="1" smtClean="0">
                <a:solidFill>
                  <a:srgbClr val="FF0000"/>
                </a:solidFill>
              </a:rPr>
              <a:t>oSLB</a:t>
            </a:r>
            <a:r>
              <a:rPr lang="en-US" sz="2000" b="0" dirty="0" smtClean="0">
                <a:solidFill>
                  <a:srgbClr val="FF0000"/>
                </a:solidFill>
              </a:rPr>
              <a:t> (</a:t>
            </a:r>
            <a:r>
              <a:rPr lang="en-US" sz="2000" b="0" dirty="0" err="1" smtClean="0">
                <a:solidFill>
                  <a:srgbClr val="FF0000"/>
                </a:solidFill>
              </a:rPr>
              <a:t>Calo</a:t>
            </a:r>
            <a:r>
              <a:rPr lang="en-US" sz="2000" b="0" dirty="0" smtClean="0">
                <a:solidFill>
                  <a:srgbClr val="FF0000"/>
                </a:solidFill>
              </a:rPr>
              <a:t> Trigger)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62055" y="6143220"/>
            <a:ext cx="2312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err="1" smtClean="0">
                <a:solidFill>
                  <a:srgbClr val="000090"/>
                </a:solidFill>
              </a:rPr>
              <a:t>oRM</a:t>
            </a:r>
            <a:r>
              <a:rPr lang="en-US" sz="2000" b="0" dirty="0" smtClean="0">
                <a:solidFill>
                  <a:srgbClr val="000090"/>
                </a:solidFill>
              </a:rPr>
              <a:t> (</a:t>
            </a:r>
            <a:r>
              <a:rPr lang="en-US" sz="2000" b="0" dirty="0" err="1" smtClean="0">
                <a:solidFill>
                  <a:srgbClr val="000090"/>
                </a:solidFill>
              </a:rPr>
              <a:t>Calo</a:t>
            </a:r>
            <a:r>
              <a:rPr lang="en-US" sz="2000" b="0" dirty="0" smtClean="0">
                <a:solidFill>
                  <a:srgbClr val="000090"/>
                </a:solidFill>
              </a:rPr>
              <a:t> Trigger)</a:t>
            </a:r>
          </a:p>
        </p:txBody>
      </p:sp>
      <p:sp>
        <p:nvSpPr>
          <p:cNvPr id="14" name="Freeform 13"/>
          <p:cNvSpPr/>
          <p:nvPr/>
        </p:nvSpPr>
        <p:spPr>
          <a:xfrm>
            <a:off x="5695775" y="4728754"/>
            <a:ext cx="2884396" cy="1084217"/>
          </a:xfrm>
          <a:custGeom>
            <a:avLst/>
            <a:gdLst>
              <a:gd name="connsiteX0" fmla="*/ 2102752 w 2829360"/>
              <a:gd name="connsiteY0" fmla="*/ 0 h 1084217"/>
              <a:gd name="connsiteX1" fmla="*/ 2755895 w 2829360"/>
              <a:gd name="connsiteY1" fmla="*/ 300446 h 1084217"/>
              <a:gd name="connsiteX2" fmla="*/ 574397 w 2829360"/>
              <a:gd name="connsiteY2" fmla="*/ 535577 h 1084217"/>
              <a:gd name="connsiteX3" fmla="*/ 25757 w 2829360"/>
              <a:gd name="connsiteY3" fmla="*/ 979715 h 1084217"/>
              <a:gd name="connsiteX4" fmla="*/ 1175289 w 2829360"/>
              <a:gd name="connsiteY4" fmla="*/ 1084217 h 1084217"/>
              <a:gd name="connsiteX0" fmla="*/ 2102752 w 2865421"/>
              <a:gd name="connsiteY0" fmla="*/ 0 h 1084217"/>
              <a:gd name="connsiteX1" fmla="*/ 2494637 w 2865421"/>
              <a:gd name="connsiteY1" fmla="*/ 117566 h 1084217"/>
              <a:gd name="connsiteX2" fmla="*/ 2755895 w 2865421"/>
              <a:gd name="connsiteY2" fmla="*/ 300446 h 1084217"/>
              <a:gd name="connsiteX3" fmla="*/ 574397 w 2865421"/>
              <a:gd name="connsiteY3" fmla="*/ 535577 h 1084217"/>
              <a:gd name="connsiteX4" fmla="*/ 25757 w 2865421"/>
              <a:gd name="connsiteY4" fmla="*/ 979715 h 1084217"/>
              <a:gd name="connsiteX5" fmla="*/ 1175289 w 2865421"/>
              <a:gd name="connsiteY5" fmla="*/ 1084217 h 1084217"/>
              <a:gd name="connsiteX0" fmla="*/ 2102752 w 2884396"/>
              <a:gd name="connsiteY0" fmla="*/ 0 h 1084217"/>
              <a:gd name="connsiteX1" fmla="*/ 2573015 w 2884396"/>
              <a:gd name="connsiteY1" fmla="*/ 78377 h 1084217"/>
              <a:gd name="connsiteX2" fmla="*/ 2755895 w 2884396"/>
              <a:gd name="connsiteY2" fmla="*/ 300446 h 1084217"/>
              <a:gd name="connsiteX3" fmla="*/ 574397 w 2884396"/>
              <a:gd name="connsiteY3" fmla="*/ 535577 h 1084217"/>
              <a:gd name="connsiteX4" fmla="*/ 25757 w 2884396"/>
              <a:gd name="connsiteY4" fmla="*/ 979715 h 1084217"/>
              <a:gd name="connsiteX5" fmla="*/ 1175289 w 2884396"/>
              <a:gd name="connsiteY5" fmla="*/ 1084217 h 10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4396" h="1084217">
                <a:moveTo>
                  <a:pt x="2102752" y="0"/>
                </a:moveTo>
                <a:cubicBezTo>
                  <a:pt x="2168066" y="19594"/>
                  <a:pt x="2464158" y="28303"/>
                  <a:pt x="2573015" y="78377"/>
                </a:cubicBezTo>
                <a:cubicBezTo>
                  <a:pt x="2681872" y="128451"/>
                  <a:pt x="3088998" y="224246"/>
                  <a:pt x="2755895" y="300446"/>
                </a:cubicBezTo>
                <a:cubicBezTo>
                  <a:pt x="2422792" y="376646"/>
                  <a:pt x="1029420" y="422366"/>
                  <a:pt x="574397" y="535577"/>
                </a:cubicBezTo>
                <a:cubicBezTo>
                  <a:pt x="119374" y="648788"/>
                  <a:pt x="-74392" y="888275"/>
                  <a:pt x="25757" y="979715"/>
                </a:cubicBezTo>
                <a:cubicBezTo>
                  <a:pt x="125906" y="1071155"/>
                  <a:pt x="650597" y="1077686"/>
                  <a:pt x="1175289" y="1084217"/>
                </a:cubicBezTo>
              </a:path>
            </a:pathLst>
          </a:custGeom>
          <a:noFill/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" t="7554" r="3497" b="15350"/>
          <a:stretch/>
        </p:blipFill>
        <p:spPr>
          <a:xfrm>
            <a:off x="3889248" y="747621"/>
            <a:ext cx="5260405" cy="3333699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889248" y="1304544"/>
            <a:ext cx="707136" cy="23164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7459331" y="1773936"/>
            <a:ext cx="707136" cy="371856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574591" y="1758696"/>
            <a:ext cx="503434" cy="23164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334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infrastructure upgrade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747622"/>
            <a:ext cx="5381897" cy="611037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Optical SLB and RM mezzanine boards (ECAL)</a:t>
            </a:r>
          </a:p>
          <a:p>
            <a:pPr lvl="1"/>
            <a:r>
              <a:rPr lang="en-US" dirty="0"/>
              <a:t>All </a:t>
            </a:r>
            <a:r>
              <a:rPr lang="en-US" dirty="0" err="1"/>
              <a:t>oSLB</a:t>
            </a:r>
            <a:r>
              <a:rPr lang="en-US" dirty="0"/>
              <a:t> and </a:t>
            </a:r>
            <a:r>
              <a:rPr lang="en-US" dirty="0" err="1"/>
              <a:t>oRM</a:t>
            </a:r>
            <a:r>
              <a:rPr lang="en-US" dirty="0"/>
              <a:t> cards (650 each) </a:t>
            </a:r>
            <a:r>
              <a:rPr lang="en-US" dirty="0" smtClean="0"/>
              <a:t>have </a:t>
            </a:r>
            <a:r>
              <a:rPr lang="en-US" dirty="0"/>
              <a:t>been delivered and are </a:t>
            </a:r>
            <a:r>
              <a:rPr lang="en-US" dirty="0" smtClean="0"/>
              <a:t>currently under </a:t>
            </a:r>
            <a:r>
              <a:rPr lang="en-US" dirty="0"/>
              <a:t>production testing.</a:t>
            </a:r>
          </a:p>
          <a:p>
            <a:pPr lvl="2"/>
            <a:r>
              <a:rPr lang="en-US" dirty="0"/>
              <a:t>All </a:t>
            </a:r>
            <a:r>
              <a:rPr lang="en-US" dirty="0" err="1" smtClean="0"/>
              <a:t>oSLBs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439</a:t>
            </a:r>
            <a:r>
              <a:rPr lang="en-US" dirty="0" smtClean="0"/>
              <a:t> </a:t>
            </a:r>
            <a:r>
              <a:rPr lang="en-US" dirty="0" err="1"/>
              <a:t>oRMs</a:t>
            </a:r>
            <a:r>
              <a:rPr lang="en-US" dirty="0"/>
              <a:t> have passed </a:t>
            </a:r>
            <a:r>
              <a:rPr lang="en-US" dirty="0" smtClean="0"/>
              <a:t>JTAG </a:t>
            </a:r>
            <a:r>
              <a:rPr lang="en-US" dirty="0" smtClean="0"/>
              <a:t>tests</a:t>
            </a:r>
          </a:p>
          <a:p>
            <a:pPr lvl="3"/>
            <a:r>
              <a:rPr lang="en-US" dirty="0" smtClean="0"/>
              <a:t>Only 1 </a:t>
            </a:r>
            <a:r>
              <a:rPr lang="en-US" dirty="0" err="1" smtClean="0"/>
              <a:t>oRM</a:t>
            </a:r>
            <a:r>
              <a:rPr lang="en-US" dirty="0" smtClean="0"/>
              <a:t> found faulty so far</a:t>
            </a:r>
            <a:endParaRPr lang="en-US" dirty="0"/>
          </a:p>
          <a:p>
            <a:pPr lvl="2"/>
            <a:r>
              <a:rPr lang="en-US" dirty="0"/>
              <a:t>3</a:t>
            </a:r>
            <a:r>
              <a:rPr lang="en-US" dirty="0" smtClean="0"/>
              <a:t>40 </a:t>
            </a:r>
            <a:r>
              <a:rPr lang="en-US" dirty="0" err="1"/>
              <a:t>oSLB</a:t>
            </a:r>
            <a:r>
              <a:rPr lang="en-US" dirty="0"/>
              <a:t> have passed optical link </a:t>
            </a:r>
            <a:r>
              <a:rPr lang="en-US" dirty="0" smtClean="0"/>
              <a:t>pattern </a:t>
            </a:r>
            <a:r>
              <a:rPr lang="en-US" dirty="0"/>
              <a:t>tests as well as </a:t>
            </a:r>
            <a:r>
              <a:rPr lang="en-US" dirty="0" smtClean="0"/>
              <a:t>28 </a:t>
            </a:r>
            <a:r>
              <a:rPr lang="en-US" dirty="0" err="1"/>
              <a:t>oRMs</a:t>
            </a:r>
            <a:r>
              <a:rPr lang="en-US" dirty="0"/>
              <a:t> </a:t>
            </a:r>
            <a:r>
              <a:rPr lang="en-US" dirty="0" smtClean="0"/>
              <a:t>validated </a:t>
            </a:r>
            <a:r>
              <a:rPr lang="en-US" dirty="0"/>
              <a:t>in an RCT </a:t>
            </a:r>
            <a:r>
              <a:rPr lang="en-US" dirty="0" smtClean="0"/>
              <a:t>crate</a:t>
            </a:r>
          </a:p>
          <a:p>
            <a:pPr lvl="1"/>
            <a:r>
              <a:rPr lang="en-US" dirty="0" smtClean="0"/>
              <a:t>Expect installation and commissioning by July</a:t>
            </a:r>
            <a:r>
              <a:rPr lang="en-US" dirty="0" smtClean="0"/>
              <a:t> </a:t>
            </a:r>
            <a:endParaRPr lang="en-US" dirty="0">
              <a:sym typeface="Wingdings"/>
            </a:endParaRPr>
          </a:p>
          <a:p>
            <a:r>
              <a:rPr lang="en-US" dirty="0" smtClean="0"/>
              <a:t>Muon </a:t>
            </a:r>
            <a:r>
              <a:rPr lang="en-US" dirty="0"/>
              <a:t>Port Card mezzanine boards (CSC </a:t>
            </a:r>
            <a:r>
              <a:rPr lang="en-US" dirty="0" err="1"/>
              <a:t>muon</a:t>
            </a:r>
            <a:r>
              <a:rPr lang="en-US" dirty="0"/>
              <a:t> system)</a:t>
            </a:r>
          </a:p>
          <a:p>
            <a:pPr lvl="1"/>
            <a:r>
              <a:rPr lang="en-US" dirty="0" smtClean="0"/>
              <a:t>All 85 mezzanine cards are complete </a:t>
            </a:r>
            <a:r>
              <a:rPr lang="en-US" dirty="0"/>
              <a:t>and under test </a:t>
            </a:r>
            <a:r>
              <a:rPr lang="en-US" dirty="0">
                <a:sym typeface="Wingdings"/>
              </a:rPr>
              <a:t> on track</a:t>
            </a:r>
            <a:endParaRPr lang="en-US" dirty="0"/>
          </a:p>
          <a:p>
            <a:pPr lvl="1"/>
            <a:r>
              <a:rPr lang="en-US" dirty="0"/>
              <a:t>8 are at CERN ready to be installed for </a:t>
            </a:r>
            <a:r>
              <a:rPr lang="en-US" dirty="0" smtClean="0"/>
              <a:t>commissioning</a:t>
            </a:r>
            <a:endParaRPr lang="en-US" dirty="0"/>
          </a:p>
          <a:p>
            <a:pPr lvl="1"/>
            <a:r>
              <a:rPr lang="en-US" dirty="0"/>
              <a:t>Integration tests to legacy CSC Track-Finder </a:t>
            </a:r>
            <a:r>
              <a:rPr lang="en-US" dirty="0" smtClean="0"/>
              <a:t>and </a:t>
            </a:r>
            <a:r>
              <a:rPr lang="en-US" dirty="0"/>
              <a:t>to prototype upgraded </a:t>
            </a:r>
            <a:r>
              <a:rPr lang="en-US" dirty="0" err="1"/>
              <a:t>Muon</a:t>
            </a:r>
            <a:r>
              <a:rPr lang="en-US" dirty="0"/>
              <a:t> </a:t>
            </a:r>
            <a:r>
              <a:rPr lang="en-US" dirty="0" smtClean="0"/>
              <a:t>Track-Finder successful</a:t>
            </a:r>
            <a:endParaRPr lang="en-US" dirty="0"/>
          </a:p>
          <a:p>
            <a:r>
              <a:rPr lang="en-US" dirty="0"/>
              <a:t>DT “</a:t>
            </a:r>
            <a:r>
              <a:rPr lang="en-US" dirty="0" err="1"/>
              <a:t>TwinMux</a:t>
            </a:r>
            <a:r>
              <a:rPr lang="en-US" dirty="0"/>
              <a:t>” concentrator and fan-out </a:t>
            </a:r>
          </a:p>
          <a:p>
            <a:pPr lvl="1"/>
            <a:r>
              <a:rPr lang="en-US" dirty="0"/>
              <a:t>Prototype expected this </a:t>
            </a:r>
            <a:r>
              <a:rPr lang="en-US" dirty="0" smtClean="0"/>
              <a:t>month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ORM_te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948" y="859242"/>
            <a:ext cx="3276236" cy="2457177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948" y="3621314"/>
            <a:ext cx="3276236" cy="2982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571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5" t="43084" r="20130" b="15018"/>
          <a:stretch/>
        </p:blipFill>
        <p:spPr>
          <a:xfrm>
            <a:off x="3381606" y="962148"/>
            <a:ext cx="5686741" cy="29505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uTCA</a:t>
            </a:r>
            <a:r>
              <a:rPr lang="en-US" dirty="0" smtClean="0"/>
              <a:t> Architecture and Common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747622"/>
            <a:ext cx="8582318" cy="6110378"/>
          </a:xfrm>
        </p:spPr>
        <p:txBody>
          <a:bodyPr>
            <a:normAutofit/>
          </a:bodyPr>
          <a:lstStyle/>
          <a:p>
            <a:r>
              <a:rPr lang="en-US" dirty="0" smtClean="0"/>
              <a:t>A “7” in the names of </a:t>
            </a:r>
            <a:br>
              <a:rPr lang="en-US" dirty="0" smtClean="0"/>
            </a:br>
            <a:r>
              <a:rPr lang="en-US" dirty="0" smtClean="0"/>
              <a:t>modules indicate the use of</a:t>
            </a:r>
            <a:br>
              <a:rPr lang="en-US" dirty="0" smtClean="0"/>
            </a:br>
            <a:r>
              <a:rPr lang="en-US" dirty="0" smtClean="0"/>
              <a:t>Xilinx </a:t>
            </a:r>
            <a:r>
              <a:rPr lang="en-US" dirty="0" err="1" smtClean="0"/>
              <a:t>Virtex</a:t>
            </a:r>
            <a:r>
              <a:rPr lang="en-US" dirty="0" smtClean="0"/>
              <a:t> 7 FPGAs</a:t>
            </a:r>
          </a:p>
          <a:p>
            <a:r>
              <a:rPr lang="en-US" dirty="0" smtClean="0"/>
              <a:t>L1 Trigger upgrades are based</a:t>
            </a:r>
            <a:br>
              <a:rPr lang="en-US" dirty="0" smtClean="0"/>
            </a:br>
            <a:r>
              <a:rPr lang="en-US" dirty="0" smtClean="0"/>
              <a:t>on </a:t>
            </a:r>
            <a:r>
              <a:rPr lang="en-US" dirty="0" err="1" smtClean="0"/>
              <a:t>uTCA</a:t>
            </a:r>
            <a:r>
              <a:rPr lang="en-US" dirty="0" smtClean="0"/>
              <a:t> electronics</a:t>
            </a:r>
            <a:br>
              <a:rPr lang="en-US" dirty="0" smtClean="0"/>
            </a:br>
            <a:r>
              <a:rPr lang="en-US" dirty="0" smtClean="0"/>
              <a:t>architecture and make</a:t>
            </a:r>
            <a:br>
              <a:rPr lang="en-US" dirty="0" smtClean="0"/>
            </a:br>
            <a:r>
              <a:rPr lang="en-US" dirty="0" smtClean="0"/>
              <a:t>substantial use of common</a:t>
            </a:r>
            <a:br>
              <a:rPr lang="en-US" dirty="0" smtClean="0"/>
            </a:br>
            <a:r>
              <a:rPr lang="en-US" dirty="0" smtClean="0"/>
              <a:t>cards</a:t>
            </a:r>
          </a:p>
          <a:p>
            <a:pPr lvl="1"/>
            <a:r>
              <a:rPr lang="en-US" dirty="0" smtClean="0"/>
              <a:t>AMC13 card for timing and DAQ</a:t>
            </a:r>
          </a:p>
          <a:p>
            <a:pPr lvl="1"/>
            <a:r>
              <a:rPr lang="en-US" dirty="0" smtClean="0"/>
              <a:t>MP7 card used in second layer of both </a:t>
            </a:r>
            <a:r>
              <a:rPr lang="en-US" dirty="0" err="1" smtClean="0"/>
              <a:t>calo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muon</a:t>
            </a:r>
            <a:r>
              <a:rPr lang="en-US" dirty="0" smtClean="0"/>
              <a:t> trigger, as well as global trigger</a:t>
            </a:r>
          </a:p>
          <a:p>
            <a:pPr lvl="1"/>
            <a:r>
              <a:rPr lang="en-US" dirty="0" smtClean="0"/>
              <a:t>Common </a:t>
            </a:r>
            <a:r>
              <a:rPr lang="en-US" dirty="0" err="1" smtClean="0"/>
              <a:t>muon</a:t>
            </a:r>
            <a:r>
              <a:rPr lang="en-US" dirty="0" smtClean="0"/>
              <a:t> track finder electronics</a:t>
            </a:r>
            <a:br>
              <a:rPr lang="en-US" dirty="0" smtClean="0"/>
            </a:br>
            <a:r>
              <a:rPr lang="en-US" dirty="0" smtClean="0"/>
              <a:t>across the full detector</a:t>
            </a:r>
          </a:p>
          <a:p>
            <a:r>
              <a:rPr lang="en-US" dirty="0" smtClean="0"/>
              <a:t>Firmware for different functions is substantially different, with some reuse of code modules</a:t>
            </a:r>
          </a:p>
          <a:p>
            <a:pPr lvl="1"/>
            <a:r>
              <a:rPr lang="en-US" dirty="0" smtClean="0"/>
              <a:t>Reconciling requirements across different users takes time and engineering resources, but will have operational and support benefits for future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26972" y="1412530"/>
            <a:ext cx="65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CTP7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26972" y="2357194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P7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7910" y="3594554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M</a:t>
            </a:r>
            <a:r>
              <a:rPr lang="en-US" sz="1000" b="1" dirty="0" smtClean="0">
                <a:solidFill>
                  <a:srgbClr val="FF0000"/>
                </a:solidFill>
              </a:rPr>
              <a:t>P7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66912" y="2392771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M</a:t>
            </a:r>
            <a:r>
              <a:rPr lang="en-US" sz="1400" b="1" dirty="0" smtClean="0">
                <a:solidFill>
                  <a:srgbClr val="FF0000"/>
                </a:solidFill>
              </a:rPr>
              <a:t>P7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5742" y="1167180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MTF7</a:t>
            </a:r>
            <a:endParaRPr lang="en-US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83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CTP7 and MP7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4962144" cy="6110378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CTP7 Status (</a:t>
            </a:r>
            <a:r>
              <a:rPr lang="en-US" sz="2800" dirty="0" err="1"/>
              <a:t>Calo</a:t>
            </a:r>
            <a:r>
              <a:rPr lang="en-US" sz="2800" dirty="0"/>
              <a:t> Layer 1)</a:t>
            </a:r>
          </a:p>
          <a:p>
            <a:pPr lvl="1"/>
            <a:r>
              <a:rPr lang="en-US" sz="2800" dirty="0"/>
              <a:t>Two assembled boards under test since Jan.</a:t>
            </a:r>
          </a:p>
          <a:p>
            <a:pPr lvl="1"/>
            <a:r>
              <a:rPr lang="en-US" sz="2800" dirty="0" smtClean="0"/>
              <a:t>Eye </a:t>
            </a:r>
            <a:r>
              <a:rPr lang="en-US" sz="2800" dirty="0"/>
              <a:t>scans taken during 134-link run </a:t>
            </a:r>
            <a:r>
              <a:rPr lang="en-US" sz="2800" dirty="0" smtClean="0"/>
              <a:t>show </a:t>
            </a:r>
            <a:r>
              <a:rPr lang="en-US" sz="2800" dirty="0"/>
              <a:t>excellent margins @ 10 </a:t>
            </a:r>
            <a:r>
              <a:rPr lang="en-US" sz="2800" dirty="0" err="1"/>
              <a:t>Gbps</a:t>
            </a:r>
            <a:endParaRPr lang="en-US" sz="2800" dirty="0"/>
          </a:p>
          <a:p>
            <a:r>
              <a:rPr lang="en-US" sz="2800" dirty="0" smtClean="0"/>
              <a:t>MP7 </a:t>
            </a:r>
            <a:r>
              <a:rPr lang="en-US" sz="2800" dirty="0"/>
              <a:t>Status (</a:t>
            </a:r>
            <a:r>
              <a:rPr lang="en-US" sz="2800" dirty="0" err="1"/>
              <a:t>Calo</a:t>
            </a:r>
            <a:r>
              <a:rPr lang="en-US" sz="2800" dirty="0"/>
              <a:t> layer 2 and GT/GMT) </a:t>
            </a:r>
          </a:p>
          <a:p>
            <a:pPr lvl="1"/>
            <a:r>
              <a:rPr lang="en-US" sz="2800" dirty="0"/>
              <a:t>Cards have been delivered to other </a:t>
            </a:r>
            <a:r>
              <a:rPr lang="en-US" sz="2800" dirty="0" smtClean="0"/>
              <a:t>groups </a:t>
            </a:r>
            <a:r>
              <a:rPr lang="en-US" sz="2800" dirty="0" smtClean="0"/>
              <a:t>for </a:t>
            </a:r>
            <a:r>
              <a:rPr lang="en-US" sz="2800" dirty="0"/>
              <a:t>firmware development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GT, GMT, </a:t>
            </a:r>
            <a:r>
              <a:rPr lang="en-US" sz="2800" dirty="0" smtClean="0"/>
              <a:t>and </a:t>
            </a:r>
            <a:r>
              <a:rPr lang="en-US" sz="2800" dirty="0"/>
              <a:t>barrel </a:t>
            </a:r>
            <a:r>
              <a:rPr lang="en-US" sz="2800" dirty="0" err="1"/>
              <a:t>muon</a:t>
            </a:r>
            <a:r>
              <a:rPr lang="en-US" sz="2800" dirty="0"/>
              <a:t>)</a:t>
            </a:r>
          </a:p>
          <a:p>
            <a:r>
              <a:rPr lang="en-US" sz="2800" dirty="0" smtClean="0"/>
              <a:t>Full </a:t>
            </a:r>
            <a:r>
              <a:rPr lang="en-US" sz="2800" dirty="0"/>
              <a:t>vertical slice in Bat.904 since </a:t>
            </a:r>
            <a:r>
              <a:rPr lang="en-US" sz="2800" dirty="0" err="1" smtClean="0"/>
              <a:t>Sept.including</a:t>
            </a:r>
            <a:r>
              <a:rPr lang="en-US" sz="2800" dirty="0" smtClean="0"/>
              <a:t> </a:t>
            </a:r>
            <a:r>
              <a:rPr lang="en-US" sz="2800" dirty="0"/>
              <a:t>algorithms &amp; emulators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IMG_2916-CR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80830" y="3884498"/>
            <a:ext cx="3649232" cy="2748147"/>
          </a:xfrm>
          <a:prstGeom prst="rect">
            <a:avLst/>
          </a:prstGeom>
        </p:spPr>
      </p:pic>
      <p:pic>
        <p:nvPicPr>
          <p:cNvPr id="6" name="Picture 5" descr="CTP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492" y="799874"/>
            <a:ext cx="3105381" cy="1871855"/>
          </a:xfrm>
          <a:prstGeom prst="rect">
            <a:avLst/>
          </a:prstGeom>
        </p:spPr>
      </p:pic>
      <p:pic>
        <p:nvPicPr>
          <p:cNvPr id="7" name="Picture 6" descr="Screen Shot 2014-03-01 at 4.04.5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887" y="2771684"/>
            <a:ext cx="4274113" cy="99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35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Modular Track Finder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Modular Track-Finder prototype   </a:t>
            </a:r>
            <a:r>
              <a:rPr lang="en-US" dirty="0">
                <a:sym typeface="Wingdings"/>
              </a:rPr>
              <a:t></a:t>
            </a:r>
            <a:endParaRPr lang="en-US" dirty="0"/>
          </a:p>
          <a:p>
            <a:r>
              <a:rPr lang="en-US" dirty="0"/>
              <a:t>Hardware successfully tested:</a:t>
            </a:r>
          </a:p>
          <a:p>
            <a:pPr lvl="1"/>
            <a:r>
              <a:rPr lang="en-US" dirty="0"/>
              <a:t>FPGA base card - Virtex-6 version</a:t>
            </a:r>
          </a:p>
          <a:p>
            <a:pPr lvl="1"/>
            <a:r>
              <a:rPr lang="en-US" dirty="0"/>
              <a:t>1GB RLDRAM mezzanine card (for PT assign) </a:t>
            </a:r>
          </a:p>
          <a:p>
            <a:pPr lvl="1"/>
            <a:r>
              <a:rPr lang="en-US" dirty="0"/>
              <a:t>Optical links card (range: 1.6 </a:t>
            </a:r>
            <a:r>
              <a:rPr lang="en-US" dirty="0" err="1"/>
              <a:t>Gbps</a:t>
            </a:r>
            <a:r>
              <a:rPr lang="en-US" dirty="0"/>
              <a:t> -</a:t>
            </a:r>
            <a:r>
              <a:rPr lang="en-US" dirty="0">
                <a:sym typeface="Wingdings"/>
              </a:rPr>
              <a:t> 10 </a:t>
            </a:r>
            <a:r>
              <a:rPr lang="en-US" dirty="0" err="1">
                <a:sym typeface="Wingdings"/>
              </a:rPr>
              <a:t>Gbps</a:t>
            </a:r>
            <a:r>
              <a:rPr lang="en-US" dirty="0">
                <a:sym typeface="Wingdings"/>
              </a:rPr>
              <a:t>)</a:t>
            </a:r>
            <a:endParaRPr lang="en-US" dirty="0"/>
          </a:p>
          <a:p>
            <a:pPr lvl="1"/>
            <a:r>
              <a:rPr lang="en-US" dirty="0"/>
              <a:t>Backplane connector (up to 10 </a:t>
            </a:r>
            <a:r>
              <a:rPr lang="en-US" dirty="0" err="1"/>
              <a:t>Gbps</a:t>
            </a:r>
            <a:r>
              <a:rPr lang="en-US" dirty="0"/>
              <a:t>)</a:t>
            </a:r>
          </a:p>
          <a:p>
            <a:r>
              <a:rPr lang="en-US" dirty="0"/>
              <a:t>“MTF7” Virtex-7  base card</a:t>
            </a:r>
          </a:p>
          <a:p>
            <a:pPr lvl="1"/>
            <a:r>
              <a:rPr lang="en-US" dirty="0"/>
              <a:t>Under test now</a:t>
            </a:r>
          </a:p>
          <a:p>
            <a:pPr lvl="1"/>
            <a:r>
              <a:rPr lang="en-US" dirty="0"/>
              <a:t>All 80 receivers and 28 </a:t>
            </a:r>
            <a:br>
              <a:rPr lang="en-US" dirty="0"/>
            </a:br>
            <a:r>
              <a:rPr lang="en-US" dirty="0"/>
              <a:t>transmitters working in loop</a:t>
            </a:r>
            <a:br>
              <a:rPr lang="en-US" dirty="0"/>
            </a:br>
            <a:r>
              <a:rPr lang="en-US" dirty="0"/>
              <a:t>back thru backplane @ </a:t>
            </a:r>
            <a:r>
              <a:rPr lang="en-US" dirty="0" smtClean="0"/>
              <a:t>10Gbps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Screen Shot 2014-02-23 at 12.12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0" y="3785069"/>
            <a:ext cx="4127500" cy="2657323"/>
          </a:xfrm>
          <a:prstGeom prst="rect">
            <a:avLst/>
          </a:prstGeom>
        </p:spPr>
      </p:pic>
      <p:pic>
        <p:nvPicPr>
          <p:cNvPr id="6" name="Picture 5" descr="Untitl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63175" y="5113730"/>
            <a:ext cx="2497908" cy="1238962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1165" y="786811"/>
            <a:ext cx="2470332" cy="287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1830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35363</TotalTime>
  <Words>1250</Words>
  <Application>Microsoft Office PowerPoint</Application>
  <PresentationFormat>On-screen Show (4:3)</PresentationFormat>
  <Paragraphs>256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CMS Phase 1 Upgrade Status    LHCC Upgrade Session  March 4, 2014 J. Mans</vt:lpstr>
      <vt:lpstr>Reminder: CMS Phase 1 Upgrade Scope</vt:lpstr>
      <vt:lpstr>Schedule of the Installations</vt:lpstr>
      <vt:lpstr>Level 1 trigger upgrade</vt:lpstr>
      <vt:lpstr>Trigger Upgrade Strategy and Architecture</vt:lpstr>
      <vt:lpstr>Optical infrastructure upgrade status</vt:lpstr>
      <vt:lpstr>uTCA Architecture and Common Cards</vt:lpstr>
      <vt:lpstr>CTP7 and MP7 Status</vt:lpstr>
      <vt:lpstr>Muon Modular Track Finder Status</vt:lpstr>
      <vt:lpstr>Global Muon Trigger and Global Trigger Firmware Status</vt:lpstr>
      <vt:lpstr>Trigger Work Upcoming</vt:lpstr>
      <vt:lpstr>Pixel upgrade Status</vt:lpstr>
      <vt:lpstr>Pixel Phase I Detector</vt:lpstr>
      <vt:lpstr>Pixel Phase I  - General</vt:lpstr>
      <vt:lpstr>Barrel Pixels (BPIX)</vt:lpstr>
      <vt:lpstr>Forward Pixels (FPIX)</vt:lpstr>
      <vt:lpstr>Pilot Detector and Ongoing Work</vt:lpstr>
      <vt:lpstr>HCAL upgrade Status</vt:lpstr>
      <vt:lpstr>HCAL Phase 1 Upgrade Primary Components</vt:lpstr>
      <vt:lpstr>HCAL Phase-1 Upgrade: Timeline</vt:lpstr>
      <vt:lpstr>Key Electronics Components</vt:lpstr>
      <vt:lpstr>HF Upgrade Electronics Status</vt:lpstr>
      <vt:lpstr>HB/HE Status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Jeremy Mans</cp:lastModifiedBy>
  <cp:revision>2112</cp:revision>
  <cp:lastPrinted>2013-09-17T13:18:26Z</cp:lastPrinted>
  <dcterms:created xsi:type="dcterms:W3CDTF">2013-11-14T15:25:44Z</dcterms:created>
  <dcterms:modified xsi:type="dcterms:W3CDTF">2014-03-03T18:44:19Z</dcterms:modified>
</cp:coreProperties>
</file>