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83" r:id="rId2"/>
  </p:sldMasterIdLst>
  <p:notesMasterIdLst>
    <p:notesMasterId r:id="rId17"/>
  </p:notesMasterIdLst>
  <p:handoutMasterIdLst>
    <p:handoutMasterId r:id="rId18"/>
  </p:handoutMasterIdLst>
  <p:sldIdLst>
    <p:sldId id="258" r:id="rId3"/>
    <p:sldId id="482" r:id="rId4"/>
    <p:sldId id="557" r:id="rId5"/>
    <p:sldId id="558" r:id="rId6"/>
    <p:sldId id="559" r:id="rId7"/>
    <p:sldId id="560" r:id="rId8"/>
    <p:sldId id="561" r:id="rId9"/>
    <p:sldId id="562" r:id="rId10"/>
    <p:sldId id="563" r:id="rId11"/>
    <p:sldId id="564" r:id="rId12"/>
    <p:sldId id="541" r:id="rId13"/>
    <p:sldId id="543" r:id="rId14"/>
    <p:sldId id="565" r:id="rId15"/>
    <p:sldId id="422" r:id="rId16"/>
  </p:sldIdLst>
  <p:sldSz cx="9144000" cy="6858000" type="screen4x3"/>
  <p:notesSz cx="677545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8" autoAdjust="0"/>
    <p:restoredTop sz="86474" autoAdjust="0"/>
  </p:normalViewPr>
  <p:slideViewPr>
    <p:cSldViewPr>
      <p:cViewPr>
        <p:scale>
          <a:sx n="100" d="100"/>
          <a:sy n="100" d="100"/>
        </p:scale>
        <p:origin x="-3112" y="-4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02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5288"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38575" y="0"/>
            <a:ext cx="2935288" cy="495300"/>
          </a:xfrm>
          <a:prstGeom prst="rect">
            <a:avLst/>
          </a:prstGeom>
        </p:spPr>
        <p:txBody>
          <a:bodyPr vert="horz" lIns="91440" tIns="45720" rIns="91440" bIns="45720" rtlCol="0"/>
          <a:lstStyle>
            <a:lvl1pPr algn="r">
              <a:defRPr sz="1200"/>
            </a:lvl1pPr>
          </a:lstStyle>
          <a:p>
            <a:fld id="{4A9FF12F-DE8C-D84D-B67E-CA1B0D42A9FB}" type="datetimeFigureOut">
              <a:rPr lang="en-US" smtClean="0"/>
              <a:t>27/02/14</a:t>
            </a:fld>
            <a:endParaRPr lang="en-GB"/>
          </a:p>
        </p:txBody>
      </p:sp>
      <p:sp>
        <p:nvSpPr>
          <p:cNvPr id="4" name="Footer Placeholder 3"/>
          <p:cNvSpPr>
            <a:spLocks noGrp="1"/>
          </p:cNvSpPr>
          <p:nvPr>
            <p:ph type="ftr" sz="quarter" idx="2"/>
          </p:nvPr>
        </p:nvSpPr>
        <p:spPr>
          <a:xfrm>
            <a:off x="0" y="9409113"/>
            <a:ext cx="2935288" cy="4953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38575" y="9409113"/>
            <a:ext cx="2935288" cy="495300"/>
          </a:xfrm>
          <a:prstGeom prst="rect">
            <a:avLst/>
          </a:prstGeom>
        </p:spPr>
        <p:txBody>
          <a:bodyPr vert="horz" lIns="91440" tIns="45720" rIns="91440" bIns="45720" rtlCol="0" anchor="b"/>
          <a:lstStyle>
            <a:lvl1pPr algn="r">
              <a:defRPr sz="1200"/>
            </a:lvl1pPr>
          </a:lstStyle>
          <a:p>
            <a:fld id="{CE0CC375-5FA7-DE4B-9560-5113CD9E5EE3}" type="slidenum">
              <a:rPr lang="en-GB" smtClean="0"/>
              <a:t>‹#›</a:t>
            </a:fld>
            <a:endParaRPr lang="en-GB"/>
          </a:p>
        </p:txBody>
      </p:sp>
    </p:spTree>
    <p:extLst>
      <p:ext uri="{BB962C8B-B14F-4D97-AF65-F5344CB8AC3E}">
        <p14:creationId xmlns:p14="http://schemas.microsoft.com/office/powerpoint/2010/main" val="6933960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5288"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38575" y="0"/>
            <a:ext cx="2935288" cy="495300"/>
          </a:xfrm>
          <a:prstGeom prst="rect">
            <a:avLst/>
          </a:prstGeom>
        </p:spPr>
        <p:txBody>
          <a:bodyPr vert="horz" lIns="91440" tIns="45720" rIns="91440" bIns="45720" rtlCol="0"/>
          <a:lstStyle>
            <a:lvl1pPr algn="r">
              <a:defRPr sz="1200"/>
            </a:lvl1pPr>
          </a:lstStyle>
          <a:p>
            <a:fld id="{B3F5C714-06A7-4C3E-B282-1CB27244E958}" type="datetimeFigureOut">
              <a:rPr lang="en-US" smtClean="0"/>
              <a:pPr/>
              <a:t>27/02/14</a:t>
            </a:fld>
            <a:endParaRPr lang="en-US"/>
          </a:p>
        </p:txBody>
      </p:sp>
      <p:sp>
        <p:nvSpPr>
          <p:cNvPr id="4" name="Slide Image Placeholder 3"/>
          <p:cNvSpPr>
            <a:spLocks noGrp="1" noRot="1" noChangeAspect="1"/>
          </p:cNvSpPr>
          <p:nvPr>
            <p:ph type="sldImg" idx="2"/>
          </p:nvPr>
        </p:nvSpPr>
        <p:spPr>
          <a:xfrm>
            <a:off x="911225" y="742950"/>
            <a:ext cx="495300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7863" y="4705350"/>
            <a:ext cx="5419725" cy="44577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09113"/>
            <a:ext cx="2935288"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38575" y="9409113"/>
            <a:ext cx="2935288" cy="495300"/>
          </a:xfrm>
          <a:prstGeom prst="rect">
            <a:avLst/>
          </a:prstGeom>
        </p:spPr>
        <p:txBody>
          <a:bodyPr vert="horz" lIns="91440" tIns="45720" rIns="91440" bIns="45720" rtlCol="0" anchor="b"/>
          <a:lstStyle>
            <a:lvl1pPr algn="r">
              <a:defRPr sz="1200"/>
            </a:lvl1pPr>
          </a:lstStyle>
          <a:p>
            <a:fld id="{06608315-CB39-4237-8C9E-1377361ADB15}" type="slidenum">
              <a:rPr lang="en-US" smtClean="0"/>
              <a:pPr/>
              <a:t>‹#›</a:t>
            </a:fld>
            <a:endParaRPr lang="en-US"/>
          </a:p>
        </p:txBody>
      </p:sp>
    </p:spTree>
    <p:extLst>
      <p:ext uri="{BB962C8B-B14F-4D97-AF65-F5344CB8AC3E}">
        <p14:creationId xmlns:p14="http://schemas.microsoft.com/office/powerpoint/2010/main" val="369136787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6608315-CB39-4237-8C9E-1377361ADB15}" type="slidenum">
              <a:rPr lang="en-US" smtClean="0"/>
              <a:pPr/>
              <a:t>1</a:t>
            </a:fld>
            <a:endParaRPr lang="en-US"/>
          </a:p>
        </p:txBody>
      </p:sp>
    </p:spTree>
    <p:extLst>
      <p:ext uri="{BB962C8B-B14F-4D97-AF65-F5344CB8AC3E}">
        <p14:creationId xmlns:p14="http://schemas.microsoft.com/office/powerpoint/2010/main" val="13140428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r>
              <a:rPr lang="en-US" baseline="0" dirty="0" smtClean="0"/>
              <a:t>CLIC: Compact Linear Collider to collide electrons and positrons at energies up to several </a:t>
            </a:r>
            <a:r>
              <a:rPr lang="en-US" baseline="0" dirty="0" err="1" smtClean="0"/>
              <a:t>TeV</a:t>
            </a:r>
            <a:r>
              <a:rPr lang="en-US" baseline="0" dirty="0" smtClean="0"/>
              <a:t>.</a:t>
            </a:r>
          </a:p>
          <a:p>
            <a:pPr marL="0" indent="0">
              <a:buFont typeface="Arial"/>
              <a:buNone/>
            </a:pPr>
            <a:r>
              <a:rPr lang="en-US" baseline="0" dirty="0" smtClean="0"/>
              <a:t>LINAC4 – linear accelerator to replace Linac2 as injector to the PS Booster. It will increase the beam brightness by a factor of 2, making possible an upgrade of the LHC injectors for higher intensity and eventually increase of the LHC luminosity.</a:t>
            </a:r>
          </a:p>
          <a:p>
            <a:pPr marL="0" indent="0">
              <a:buFont typeface="Arial"/>
              <a:buNone/>
            </a:pPr>
            <a:endParaRPr lang="en-US" baseline="0" dirty="0" smtClean="0"/>
          </a:p>
          <a:p>
            <a:pPr marL="0" indent="0">
              <a:buFont typeface="Arial"/>
              <a:buNone/>
            </a:pPr>
            <a:r>
              <a:rPr lang="en-US" baseline="0" dirty="0" smtClean="0"/>
              <a:t>RRCAT: Raja </a:t>
            </a:r>
            <a:r>
              <a:rPr lang="en-US" baseline="0" dirty="0" err="1" smtClean="0"/>
              <a:t>Ramanna</a:t>
            </a:r>
            <a:r>
              <a:rPr lang="en-US" baseline="0" dirty="0" smtClean="0"/>
              <a:t> Centre for Advanced Technology</a:t>
            </a:r>
          </a:p>
          <a:p>
            <a:pPr marL="0" indent="0">
              <a:buFont typeface="Arial"/>
              <a:buNone/>
            </a:pPr>
            <a:r>
              <a:rPr lang="en-US" baseline="0" dirty="0" smtClean="0"/>
              <a:t>ISOLDE - Radioactive Ion Beam facility</a:t>
            </a:r>
          </a:p>
          <a:p>
            <a:pPr marL="0" indent="0">
              <a:buFont typeface="Arial"/>
              <a:buNone/>
            </a:pPr>
            <a:endParaRPr lang="en-US" baseline="0" dirty="0" smtClean="0"/>
          </a:p>
        </p:txBody>
      </p:sp>
      <p:sp>
        <p:nvSpPr>
          <p:cNvPr id="4" name="Slide Number Placeholder 3"/>
          <p:cNvSpPr>
            <a:spLocks noGrp="1"/>
          </p:cNvSpPr>
          <p:nvPr>
            <p:ph type="sldNum" sz="quarter" idx="10"/>
          </p:nvPr>
        </p:nvSpPr>
        <p:spPr/>
        <p:txBody>
          <a:bodyPr/>
          <a:lstStyle/>
          <a:p>
            <a:fld id="{06608315-CB39-4237-8C9E-1377361ADB15}" type="slidenum">
              <a:rPr lang="en-US" smtClean="0"/>
              <a:pPr/>
              <a:t>10</a:t>
            </a:fld>
            <a:endParaRPr lang="en-US"/>
          </a:p>
        </p:txBody>
      </p:sp>
    </p:spTree>
    <p:extLst>
      <p:ext uri="{BB962C8B-B14F-4D97-AF65-F5344CB8AC3E}">
        <p14:creationId xmlns:p14="http://schemas.microsoft.com/office/powerpoint/2010/main" val="7833439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US" baseline="0" dirty="0" smtClean="0"/>
          </a:p>
        </p:txBody>
      </p:sp>
      <p:sp>
        <p:nvSpPr>
          <p:cNvPr id="4" name="Slide Number Placeholder 3"/>
          <p:cNvSpPr>
            <a:spLocks noGrp="1"/>
          </p:cNvSpPr>
          <p:nvPr>
            <p:ph type="sldNum" sz="quarter" idx="10"/>
          </p:nvPr>
        </p:nvSpPr>
        <p:spPr/>
        <p:txBody>
          <a:bodyPr/>
          <a:lstStyle/>
          <a:p>
            <a:fld id="{06608315-CB39-4237-8C9E-1377361ADB15}" type="slidenum">
              <a:rPr lang="en-US" smtClean="0"/>
              <a:pPr/>
              <a:t>11</a:t>
            </a:fld>
            <a:endParaRPr lang="en-US"/>
          </a:p>
        </p:txBody>
      </p:sp>
    </p:spTree>
    <p:extLst>
      <p:ext uri="{BB962C8B-B14F-4D97-AF65-F5344CB8AC3E}">
        <p14:creationId xmlns:p14="http://schemas.microsoft.com/office/powerpoint/2010/main" val="7833439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OpenStack: Open source computing</a:t>
            </a:r>
            <a:r>
              <a:rPr lang="en-GB" baseline="0" dirty="0" smtClean="0"/>
              <a:t> platform for public and private clouds.</a:t>
            </a:r>
            <a:endParaRPr lang="en-GB" dirty="0" smtClean="0"/>
          </a:p>
        </p:txBody>
      </p:sp>
      <p:sp>
        <p:nvSpPr>
          <p:cNvPr id="4" name="Slide Number Placeholder 3"/>
          <p:cNvSpPr>
            <a:spLocks noGrp="1"/>
          </p:cNvSpPr>
          <p:nvPr>
            <p:ph type="sldNum" sz="quarter" idx="10"/>
          </p:nvPr>
        </p:nvSpPr>
        <p:spPr/>
        <p:txBody>
          <a:bodyPr/>
          <a:lstStyle/>
          <a:p>
            <a:fld id="{06608315-CB39-4237-8C9E-1377361ADB15}" type="slidenum">
              <a:rPr lang="en-US" smtClean="0"/>
              <a:pPr/>
              <a:t>12</a:t>
            </a:fld>
            <a:endParaRPr lang="en-US"/>
          </a:p>
        </p:txBody>
      </p:sp>
    </p:spTree>
    <p:extLst>
      <p:ext uri="{BB962C8B-B14F-4D97-AF65-F5344CB8AC3E}">
        <p14:creationId xmlns:p14="http://schemas.microsoft.com/office/powerpoint/2010/main" val="7833439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Quota </a:t>
            </a:r>
            <a:r>
              <a:rPr lang="en-GB" dirty="0" err="1" smtClean="0"/>
              <a:t>Managemet</a:t>
            </a:r>
            <a:r>
              <a:rPr lang="en-GB" dirty="0" smtClean="0"/>
              <a:t> for OpenStack, </a:t>
            </a:r>
            <a:r>
              <a:rPr lang="en-GB" dirty="0" err="1" smtClean="0"/>
              <a:t>OpenSource</a:t>
            </a:r>
            <a:r>
              <a:rPr lang="en-GB" dirty="0" smtClean="0"/>
              <a:t> also in collaboration with HP, Delegation of  Computational Resources inside a project,</a:t>
            </a:r>
            <a:r>
              <a:rPr lang="en-GB" baseline="0" dirty="0" smtClean="0"/>
              <a:t> experiment, etc.</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OpenStack Enhancements for Physics: Identify and implement the additional OpenStack functionality required by the physics community like better compatibility of OpenStack and Amazon EC2, improve scalability in areas such as security, virtual machine placement, and efficiency</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Geant4: platform for "the simulation of the passage of particles through matter," using Monte Carlo methods</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Geant5: development of open source, all particle generic transport</a:t>
            </a:r>
            <a:r>
              <a:rPr lang="en-GB" baseline="0" dirty="0" smtClean="0"/>
              <a:t> code for HEP, for both fast and full simulation, optimised for parallel and vector CPU architectures. Optimisation of geometry and physics methods on GPUs.</a:t>
            </a:r>
            <a:endParaRPr lang="en-GB" dirty="0" smtClean="0"/>
          </a:p>
        </p:txBody>
      </p:sp>
      <p:sp>
        <p:nvSpPr>
          <p:cNvPr id="4" name="Slide Number Placeholder 3"/>
          <p:cNvSpPr>
            <a:spLocks noGrp="1"/>
          </p:cNvSpPr>
          <p:nvPr>
            <p:ph type="sldNum" sz="quarter" idx="10"/>
          </p:nvPr>
        </p:nvSpPr>
        <p:spPr/>
        <p:txBody>
          <a:bodyPr/>
          <a:lstStyle/>
          <a:p>
            <a:fld id="{06608315-CB39-4237-8C9E-1377361ADB15}" type="slidenum">
              <a:rPr lang="en-US" smtClean="0"/>
              <a:pPr/>
              <a:t>13</a:t>
            </a:fld>
            <a:endParaRPr lang="en-US"/>
          </a:p>
        </p:txBody>
      </p:sp>
    </p:spTree>
    <p:extLst>
      <p:ext uri="{BB962C8B-B14F-4D97-AF65-F5344CB8AC3E}">
        <p14:creationId xmlns:p14="http://schemas.microsoft.com/office/powerpoint/2010/main" val="7833439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Major Indian participation in LHC both technologically and scientifically, providing a lot of support in building, commissioning, and operating the facility</a:t>
            </a:r>
          </a:p>
          <a:p>
            <a:endParaRPr lang="en-GB" dirty="0"/>
          </a:p>
        </p:txBody>
      </p:sp>
      <p:sp>
        <p:nvSpPr>
          <p:cNvPr id="4" name="Slide Number Placeholder 3"/>
          <p:cNvSpPr>
            <a:spLocks noGrp="1"/>
          </p:cNvSpPr>
          <p:nvPr>
            <p:ph type="sldNum" sz="quarter" idx="10"/>
          </p:nvPr>
        </p:nvSpPr>
        <p:spPr/>
        <p:txBody>
          <a:bodyPr/>
          <a:lstStyle/>
          <a:p>
            <a:fld id="{06608315-CB39-4237-8C9E-1377361ADB15}" type="slidenum">
              <a:rPr lang="en-US" smtClean="0"/>
              <a:pPr/>
              <a:t>14</a:t>
            </a:fld>
            <a:endParaRPr lang="en-US"/>
          </a:p>
        </p:txBody>
      </p:sp>
    </p:spTree>
    <p:extLst>
      <p:ext uri="{BB962C8B-B14F-4D97-AF65-F5344CB8AC3E}">
        <p14:creationId xmlns:p14="http://schemas.microsoft.com/office/powerpoint/2010/main" val="1459769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GB" baseline="0" dirty="0" smtClean="0"/>
          </a:p>
        </p:txBody>
      </p:sp>
      <p:sp>
        <p:nvSpPr>
          <p:cNvPr id="4" name="Slide Number Placeholder 3"/>
          <p:cNvSpPr>
            <a:spLocks noGrp="1"/>
          </p:cNvSpPr>
          <p:nvPr>
            <p:ph type="sldNum" sz="quarter" idx="10"/>
          </p:nvPr>
        </p:nvSpPr>
        <p:spPr/>
        <p:txBody>
          <a:bodyPr/>
          <a:lstStyle/>
          <a:p>
            <a:fld id="{06608315-CB39-4237-8C9E-1377361ADB15}" type="slidenum">
              <a:rPr lang="en-US" smtClean="0"/>
              <a:pPr/>
              <a:t>2</a:t>
            </a:fld>
            <a:endParaRPr lang="en-US"/>
          </a:p>
        </p:txBody>
      </p:sp>
    </p:spTree>
    <p:extLst>
      <p:ext uri="{BB962C8B-B14F-4D97-AF65-F5344CB8AC3E}">
        <p14:creationId xmlns:p14="http://schemas.microsoft.com/office/powerpoint/2010/main" val="4150345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700 tons, </a:t>
            </a:r>
          </a:p>
          <a:p>
            <a:r>
              <a:rPr lang="en-GB" dirty="0" smtClean="0"/>
              <a:t>150 million sensors, </a:t>
            </a:r>
          </a:p>
          <a:p>
            <a:r>
              <a:rPr lang="en-GB" dirty="0" smtClean="0"/>
              <a:t>generating data 40 Million</a:t>
            </a:r>
            <a:r>
              <a:rPr lang="en-GB" baseline="0" dirty="0" smtClean="0"/>
              <a:t> times per second, </a:t>
            </a:r>
          </a:p>
          <a:p>
            <a:r>
              <a:rPr lang="en-GB" baseline="0" dirty="0" smtClean="0"/>
              <a:t>producing 1 PB of data per second</a:t>
            </a:r>
            <a:endParaRPr lang="en-GB" dirty="0"/>
          </a:p>
        </p:txBody>
      </p:sp>
      <p:sp>
        <p:nvSpPr>
          <p:cNvPr id="4" name="Slide Number Placeholder 3"/>
          <p:cNvSpPr>
            <a:spLocks noGrp="1"/>
          </p:cNvSpPr>
          <p:nvPr>
            <p:ph type="sldNum" sz="quarter" idx="10"/>
          </p:nvPr>
        </p:nvSpPr>
        <p:spPr/>
        <p:txBody>
          <a:bodyPr/>
          <a:lstStyle/>
          <a:p>
            <a:fld id="{BE629104-4BC6-4B3E-B417-48A764698374}" type="slidenum">
              <a:rPr lang="en-US" smtClean="0"/>
              <a:pPr/>
              <a:t>3</a:t>
            </a:fld>
            <a:endParaRPr lang="en-US"/>
          </a:p>
        </p:txBody>
      </p:sp>
    </p:spTree>
    <p:extLst>
      <p:ext uri="{BB962C8B-B14F-4D97-AF65-F5344CB8AC3E}">
        <p14:creationId xmlns:p14="http://schemas.microsoft.com/office/powerpoint/2010/main" val="742425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txBox="1">
            <a:spLocks noGrp="1" noChangeArrowheads="1"/>
          </p:cNvSpPr>
          <p:nvPr/>
        </p:nvSpPr>
        <p:spPr bwMode="auto">
          <a:xfrm>
            <a:off x="3837312" y="9408800"/>
            <a:ext cx="2936558" cy="495617"/>
          </a:xfrm>
          <a:prstGeom prst="rect">
            <a:avLst/>
          </a:prstGeom>
          <a:noFill/>
          <a:ln w="9525">
            <a:noFill/>
            <a:miter lim="800000"/>
            <a:headEnd/>
            <a:tailEnd/>
          </a:ln>
        </p:spPr>
        <p:txBody>
          <a:bodyPr lIns="91193" tIns="45597" rIns="91193" bIns="45597" anchor="b"/>
          <a:lstStyle/>
          <a:p>
            <a:pPr algn="r"/>
            <a:fld id="{0B5AC5A6-E906-4FA6-A1EF-BCEC569849C8}" type="slidenum">
              <a:rPr lang="en-US" sz="1200">
                <a:solidFill>
                  <a:schemeClr val="tx1"/>
                </a:solidFill>
              </a:rPr>
              <a:pPr algn="r"/>
              <a:t>4</a:t>
            </a:fld>
            <a:endParaRPr lang="en-US" sz="1200">
              <a:solidFill>
                <a:schemeClr val="tx1"/>
              </a:solidFill>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Collide two opposing particle beams of either protons at up to 7 </a:t>
            </a:r>
            <a:r>
              <a:rPr lang="en-GB" sz="1200" kern="1200" dirty="0" err="1" smtClean="0">
                <a:solidFill>
                  <a:schemeClr val="tx1"/>
                </a:solidFill>
                <a:latin typeface="+mn-lt"/>
                <a:ea typeface="+mn-ea"/>
                <a:cs typeface="+mn-cs"/>
              </a:rPr>
              <a:t>TeV</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per nucleon, or lead nuclei 2.76 </a:t>
            </a:r>
            <a:r>
              <a:rPr lang="en-GB" sz="1200" kern="1200" dirty="0" err="1" smtClean="0">
                <a:solidFill>
                  <a:schemeClr val="tx1"/>
                </a:solidFill>
                <a:latin typeface="+mn-lt"/>
                <a:ea typeface="+mn-ea"/>
                <a:cs typeface="+mn-cs"/>
              </a:rPr>
              <a:t>TeV</a:t>
            </a:r>
            <a:r>
              <a:rPr lang="en-GB" sz="1200" kern="1200" dirty="0" smtClean="0">
                <a:solidFill>
                  <a:schemeClr val="tx1"/>
                </a:solidFill>
                <a:latin typeface="+mn-lt"/>
                <a:ea typeface="+mn-ea"/>
                <a:cs typeface="+mn-cs"/>
              </a:rPr>
              <a:t> per nucleon-pair, with energies to be doubled to around 14 </a:t>
            </a:r>
            <a:r>
              <a:rPr lang="en-GB" sz="1200" kern="1200" dirty="0" err="1" smtClean="0">
                <a:solidFill>
                  <a:schemeClr val="tx1"/>
                </a:solidFill>
                <a:latin typeface="+mn-lt"/>
                <a:ea typeface="+mn-ea"/>
                <a:cs typeface="+mn-cs"/>
              </a:rPr>
              <a:t>TeV</a:t>
            </a:r>
            <a:r>
              <a:rPr lang="en-GB" sz="1200" kern="1200" dirty="0" smtClean="0">
                <a:solidFill>
                  <a:schemeClr val="tx1"/>
                </a:solidFill>
                <a:latin typeface="+mn-lt"/>
                <a:ea typeface="+mn-ea"/>
                <a:cs typeface="+mn-cs"/>
              </a:rPr>
              <a:t> collision energy after LS1.</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Protons collide 40 M times per second,</a:t>
            </a:r>
            <a:r>
              <a:rPr lang="en-GB" sz="1200" kern="1200" baseline="0" dirty="0" smtClean="0">
                <a:solidFill>
                  <a:schemeClr val="tx1"/>
                </a:solidFill>
                <a:latin typeface="+mn-lt"/>
                <a:ea typeface="+mn-ea"/>
                <a:cs typeface="+mn-cs"/>
              </a:rPr>
              <a:t> generating 1 PB of data per second</a:t>
            </a:r>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37312" y="9408800"/>
            <a:ext cx="2936558" cy="495617"/>
          </a:xfrm>
          <a:prstGeom prst="rect">
            <a:avLst/>
          </a:prstGeom>
          <a:noFill/>
          <a:ln w="9525">
            <a:noFill/>
            <a:miter lim="800000"/>
            <a:headEnd/>
            <a:tailEnd/>
          </a:ln>
        </p:spPr>
        <p:txBody>
          <a:bodyPr lIns="91193" tIns="45597" rIns="91193" bIns="45597" anchor="b"/>
          <a:lstStyle/>
          <a:p>
            <a:pPr algn="r"/>
            <a:fld id="{922304AD-D659-4D9D-9DC0-AA6EFC714430}" type="slidenum">
              <a:rPr lang="en-US" sz="1200">
                <a:solidFill>
                  <a:schemeClr val="tx1"/>
                </a:solidFill>
              </a:rPr>
              <a:pPr algn="r"/>
              <a:t>5</a:t>
            </a:fld>
            <a:endParaRPr lang="en-US" sz="1200">
              <a:solidFill>
                <a:schemeClr val="tx1"/>
              </a:solidFill>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F2D9F0-452F-47AC-A18A-154A5394A85A}" type="slidenum">
              <a:rPr lang="en-US">
                <a:solidFill>
                  <a:prstClr val="black"/>
                </a:solidFill>
              </a:rPr>
              <a:pPr/>
              <a:t>6</a:t>
            </a:fld>
            <a:endParaRPr lang="en-US">
              <a:solidFill>
                <a:prstClr val="black"/>
              </a:solidFill>
            </a:endParaRP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dirty="0" smtClean="0">
                <a:solidFill>
                  <a:srgbClr val="C00000"/>
                </a:solidFill>
              </a:rPr>
              <a:t>Red</a:t>
            </a:r>
            <a:r>
              <a:rPr lang="en-US" baseline="0" dirty="0" smtClean="0">
                <a:solidFill>
                  <a:srgbClr val="C00000"/>
                </a:solidFill>
              </a:rPr>
              <a:t> boxes: </a:t>
            </a:r>
            <a:r>
              <a:rPr lang="en-US" baseline="0" dirty="0" smtClean="0"/>
              <a:t>indicate the planning figures before LHC startup</a:t>
            </a:r>
          </a:p>
          <a:p>
            <a:r>
              <a:rPr lang="en-US" baseline="0" smtClean="0"/>
              <a:t>Green boxes: </a:t>
            </a:r>
            <a:r>
              <a:rPr lang="en-US" baseline="0" dirty="0" smtClean="0"/>
              <a:t>indicate the actual figures prior to LS1</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Managed and operated by a worldwide collaboration between the experiments and the participating computer centres.</a:t>
            </a:r>
            <a:r>
              <a:rPr lang="en-GB" baseline="0" dirty="0" smtClean="0"/>
              <a:t> </a:t>
            </a:r>
            <a:r>
              <a:rPr lang="en-GB" dirty="0" smtClean="0"/>
              <a:t>The resources are distributed – for funding and sociological reasons.</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Our task was to make use of the resources available to us – no matter where they are located</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CERN Council approval in September 2001 following the initiative to develop a</a:t>
            </a:r>
            <a:r>
              <a:rPr lang="en-GB" dirty="0" smtClean="0"/>
              <a:t> distributed computing infrastructure to provide the production and analysis environments for the LHC experiments.</a:t>
            </a:r>
          </a:p>
          <a:p>
            <a:r>
              <a:rPr lang="en-GB" sz="1200" dirty="0" smtClean="0"/>
              <a:t>LCG Project began in 2002, with support from several countries – including significant funding from UK &amp; Italy and several others</a:t>
            </a:r>
          </a:p>
          <a:p>
            <a:r>
              <a:rPr lang="en-GB" sz="1200" dirty="0" smtClean="0"/>
              <a:t>First small grid deployments late 2002/early 2003</a:t>
            </a:r>
          </a:p>
          <a:p>
            <a:r>
              <a:rPr lang="en-GB" sz="1200" dirty="0" smtClean="0"/>
              <a:t>Real production use and program of data challenges started in 2004</a:t>
            </a:r>
          </a:p>
        </p:txBody>
      </p:sp>
      <p:sp>
        <p:nvSpPr>
          <p:cNvPr id="4" name="Slide Number Placeholder 3"/>
          <p:cNvSpPr>
            <a:spLocks noGrp="1"/>
          </p:cNvSpPr>
          <p:nvPr>
            <p:ph type="sldNum" sz="quarter" idx="10"/>
          </p:nvPr>
        </p:nvSpPr>
        <p:spPr/>
        <p:txBody>
          <a:bodyPr/>
          <a:lstStyle/>
          <a:p>
            <a:fld id="{06608315-CB39-4237-8C9E-1377361ADB15}" type="slidenum">
              <a:rPr lang="en-US" smtClean="0"/>
              <a:pPr/>
              <a:t>7</a:t>
            </a:fld>
            <a:endParaRPr lang="en-US"/>
          </a:p>
        </p:txBody>
      </p:sp>
    </p:spTree>
    <p:extLst>
      <p:ext uri="{BB962C8B-B14F-4D97-AF65-F5344CB8AC3E}">
        <p14:creationId xmlns:p14="http://schemas.microsoft.com/office/powerpoint/2010/main" val="1287358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Arial" pitchFamily="34" charset="0"/>
              </a:rPr>
              <a:t>The Tier 0 centre at CERN stores the primary copy of all the data.  A second copy (of RAW data + Event Summary Data) is distributed from CERN to the </a:t>
            </a:r>
            <a:r>
              <a:rPr lang="en-GB" dirty="0" smtClean="0">
                <a:latin typeface="Arial" pitchFamily="34" charset="0"/>
              </a:rPr>
              <a:t>12 </a:t>
            </a:r>
            <a:r>
              <a:rPr lang="en-GB" dirty="0" smtClean="0">
                <a:latin typeface="Arial" pitchFamily="34" charset="0"/>
              </a:rPr>
              <a:t>so-called Tier 1 centres in real time, over dedicated network connections. The</a:t>
            </a:r>
            <a:r>
              <a:rPr lang="en-GB" baseline="0" dirty="0" smtClean="0">
                <a:latin typeface="Arial" pitchFamily="34" charset="0"/>
              </a:rPr>
              <a:t> T1s </a:t>
            </a:r>
            <a:r>
              <a:rPr lang="en-GB" dirty="0" smtClean="0">
                <a:latin typeface="Arial" pitchFamily="34" charset="0"/>
              </a:rPr>
              <a:t>are large computer centres in different geographical regions of the world, that also have a responsibility for long term guardianship of the data.</a:t>
            </a:r>
          </a:p>
          <a:p>
            <a:endParaRPr lang="en-GB" dirty="0" smtClean="0">
              <a:latin typeface="Arial" pitchFamily="34" charset="0"/>
            </a:endParaRPr>
          </a:p>
          <a:p>
            <a:r>
              <a:rPr lang="en-GB" dirty="0" smtClean="0">
                <a:latin typeface="Arial" pitchFamily="34" charset="0"/>
              </a:rPr>
              <a:t>In order to keep up with the data coming from the experiments this transfer must be capable of running at around 1.3 GB/s continuously.  This is equivalent to a full DVD every 3 seconds.</a:t>
            </a:r>
          </a:p>
          <a:p>
            <a:endParaRPr lang="en-GB" dirty="0" smtClean="0">
              <a:latin typeface="Arial" pitchFamily="34" charset="0"/>
            </a:endParaRPr>
          </a:p>
          <a:p>
            <a:r>
              <a:rPr lang="en-GB" dirty="0" smtClean="0">
                <a:latin typeface="Arial" pitchFamily="34" charset="0"/>
              </a:rPr>
              <a:t>The Tier 1 sites also provide the second level of data processing and produce data sets which can be used to perform the physics analysis.  These data sets are sent from the Tier 1 sites to the around 140 Tier 2 sites.</a:t>
            </a:r>
          </a:p>
          <a:p>
            <a:endParaRPr lang="en-GB" dirty="0" smtClean="0">
              <a:latin typeface="Arial" pitchFamily="34" charset="0"/>
            </a:endParaRPr>
          </a:p>
          <a:p>
            <a:r>
              <a:rPr lang="en-GB" dirty="0" smtClean="0">
                <a:latin typeface="Arial" pitchFamily="34" charset="0"/>
              </a:rPr>
              <a:t>A Tier 2 is typically a university department or physics laboratories and are located all over the world in most of the countries that participate in the LHC experiments.  Often, Tier 2s are associated to a Tier 1 site in their region.  It is at the Tier 2s that the real physics analysis is performed</a:t>
            </a:r>
            <a:r>
              <a:rPr lang="en-GB" dirty="0" smtClean="0">
                <a:latin typeface="Arial" pitchFamily="34" charset="0"/>
              </a:rPr>
              <a:t>.</a:t>
            </a:r>
            <a:endParaRPr lang="en-GB" dirty="0" smtClean="0">
              <a:latin typeface="Arial" pitchFamily="34" charset="0"/>
            </a:endParaRPr>
          </a:p>
        </p:txBody>
      </p:sp>
      <p:sp>
        <p:nvSpPr>
          <p:cNvPr id="4" name="Slide Number Placeholder 3"/>
          <p:cNvSpPr>
            <a:spLocks noGrp="1"/>
          </p:cNvSpPr>
          <p:nvPr>
            <p:ph type="sldNum" sz="quarter" idx="10"/>
          </p:nvPr>
        </p:nvSpPr>
        <p:spPr/>
        <p:txBody>
          <a:bodyPr/>
          <a:lstStyle/>
          <a:p>
            <a:pPr>
              <a:defRPr/>
            </a:pPr>
            <a:fld id="{E18F6B0E-26BE-4983-9B2B-37041EF780B6}" type="slidenum">
              <a:rPr lang="en-GB" smtClean="0">
                <a:solidFill>
                  <a:prstClr val="black"/>
                </a:solidFill>
              </a:rPr>
              <a:pPr>
                <a:defRPr/>
              </a:pPr>
              <a:t>8</a:t>
            </a:fld>
            <a:endParaRPr lang="en-GB">
              <a:solidFill>
                <a:prstClr val="black"/>
              </a:solidFill>
            </a:endParaRPr>
          </a:p>
        </p:txBody>
      </p:sp>
    </p:spTree>
    <p:extLst>
      <p:ext uri="{BB962C8B-B14F-4D97-AF65-F5344CB8AC3E}">
        <p14:creationId xmlns:p14="http://schemas.microsoft.com/office/powerpoint/2010/main" val="12552429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VECC: Variable Energy Cyclotron Centre</a:t>
            </a:r>
          </a:p>
          <a:p>
            <a:r>
              <a:rPr lang="en-GB" dirty="0" smtClean="0"/>
              <a:t>TIFR: Tata Institute of Fundamental Research</a:t>
            </a:r>
            <a:endParaRPr lang="en-GB" dirty="0"/>
          </a:p>
        </p:txBody>
      </p:sp>
      <p:sp>
        <p:nvSpPr>
          <p:cNvPr id="4" name="Slide Number Placeholder 3"/>
          <p:cNvSpPr>
            <a:spLocks noGrp="1"/>
          </p:cNvSpPr>
          <p:nvPr>
            <p:ph type="sldNum" sz="quarter" idx="10"/>
          </p:nvPr>
        </p:nvSpPr>
        <p:spPr/>
        <p:txBody>
          <a:bodyPr/>
          <a:lstStyle/>
          <a:p>
            <a:fld id="{06608315-CB39-4237-8C9E-1377361ADB15}" type="slidenum">
              <a:rPr lang="en-US" smtClean="0"/>
              <a:pPr/>
              <a:t>9</a:t>
            </a:fld>
            <a:endParaRPr lang="en-US"/>
          </a:p>
        </p:txBody>
      </p:sp>
    </p:spTree>
    <p:extLst>
      <p:ext uri="{BB962C8B-B14F-4D97-AF65-F5344CB8AC3E}">
        <p14:creationId xmlns:p14="http://schemas.microsoft.com/office/powerpoint/2010/main" val="20649644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tiff"/><Relationship Id="rId6" Type="http://schemas.openxmlformats.org/officeDocument/2006/relationships/image" Target="../media/image5.tiff"/><Relationship Id="rId7" Type="http://schemas.openxmlformats.org/officeDocument/2006/relationships/image" Target="../media/image6.jpeg"/><Relationship Id="rId8" Type="http://schemas.openxmlformats.org/officeDocument/2006/relationships/image" Target="../media/image7.png"/><Relationship Id="rId9"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tiff"/><Relationship Id="rId6" Type="http://schemas.openxmlformats.org/officeDocument/2006/relationships/image" Target="../media/image13.jpeg"/><Relationship Id="rId7"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4.tiff"/><Relationship Id="rId4" Type="http://schemas.openxmlformats.org/officeDocument/2006/relationships/image" Target="../media/image11.jpeg"/><Relationship Id="rId5" Type="http://schemas.openxmlformats.org/officeDocument/2006/relationships/image" Target="../media/image12.tiff"/><Relationship Id="rId6" Type="http://schemas.openxmlformats.org/officeDocument/2006/relationships/image" Target="../media/image15.jpeg"/><Relationship Id="rId7"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7.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9.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descr="stacks_banner.jpg"/>
          <p:cNvPicPr>
            <a:picLocks noChangeAspect="1"/>
          </p:cNvPicPr>
          <p:nvPr userDrawn="1"/>
        </p:nvPicPr>
        <p:blipFill>
          <a:blip r:embed="rId2" cstate="print"/>
          <a:srcRect/>
          <a:stretch>
            <a:fillRect/>
          </a:stretch>
        </p:blipFill>
        <p:spPr>
          <a:xfrm>
            <a:off x="7467600" y="4343400"/>
            <a:ext cx="1676400" cy="914400"/>
          </a:xfrm>
          <a:prstGeom prst="rect">
            <a:avLst/>
          </a:prstGeom>
        </p:spPr>
      </p:pic>
      <p:pic>
        <p:nvPicPr>
          <p:cNvPr id="9" name="Picture 8" descr="accelerator.jpg"/>
          <p:cNvPicPr>
            <a:picLocks noChangeAspect="1"/>
          </p:cNvPicPr>
          <p:nvPr userDrawn="1"/>
        </p:nvPicPr>
        <p:blipFill>
          <a:blip r:embed="rId3" cstate="print"/>
          <a:srcRect/>
          <a:stretch>
            <a:fillRect/>
          </a:stretch>
        </p:blipFill>
        <p:spPr>
          <a:xfrm>
            <a:off x="1447800" y="4343400"/>
            <a:ext cx="1524000" cy="914400"/>
          </a:xfrm>
          <a:prstGeom prst="rect">
            <a:avLst/>
          </a:prstGeom>
        </p:spPr>
      </p:pic>
      <p:sp>
        <p:nvSpPr>
          <p:cNvPr id="2" name="Title 1"/>
          <p:cNvSpPr>
            <a:spLocks noGrp="1"/>
          </p:cNvSpPr>
          <p:nvPr>
            <p:ph type="ctrTitle" hasCustomPrompt="1"/>
          </p:nvPr>
        </p:nvSpPr>
        <p:spPr>
          <a:xfrm>
            <a:off x="776630" y="1066800"/>
            <a:ext cx="5928970" cy="1470025"/>
          </a:xfrm>
        </p:spPr>
        <p:txBody>
          <a:bodyPr/>
          <a:lstStyle>
            <a:lvl1pPr algn="l">
              <a:defRPr>
                <a:solidFill>
                  <a:schemeClr val="bg1"/>
                </a:solidFill>
              </a:defRPr>
            </a:lvl1pPr>
          </a:lstStyle>
          <a:p>
            <a:r>
              <a:rPr lang="en-US" dirty="0" smtClean="0"/>
              <a:t>Principle Title</a:t>
            </a:r>
            <a:endParaRPr lang="en-US" dirty="0"/>
          </a:p>
        </p:txBody>
      </p:sp>
      <p:sp>
        <p:nvSpPr>
          <p:cNvPr id="3" name="Subtitle 2"/>
          <p:cNvSpPr>
            <a:spLocks noGrp="1"/>
          </p:cNvSpPr>
          <p:nvPr>
            <p:ph type="subTitle" idx="1" hasCustomPrompt="1"/>
          </p:nvPr>
        </p:nvSpPr>
        <p:spPr>
          <a:xfrm>
            <a:off x="1745285" y="2590800"/>
            <a:ext cx="2895600" cy="609600"/>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a:t>
            </a:r>
            <a:endParaRPr lang="en-US" dirty="0"/>
          </a:p>
        </p:txBody>
      </p:sp>
      <p:pic>
        <p:nvPicPr>
          <p:cNvPr id="8" name="Picture 7" descr="HiggsInCMS.jpg"/>
          <p:cNvPicPr>
            <a:picLocks noChangeAspect="1"/>
          </p:cNvPicPr>
          <p:nvPr userDrawn="1"/>
        </p:nvPicPr>
        <p:blipFill>
          <a:blip r:embed="rId4" cstate="print"/>
          <a:srcRect/>
          <a:stretch>
            <a:fillRect/>
          </a:stretch>
        </p:blipFill>
        <p:spPr>
          <a:xfrm>
            <a:off x="0" y="4343400"/>
            <a:ext cx="1463040" cy="924025"/>
          </a:xfrm>
          <a:prstGeom prst="rect">
            <a:avLst/>
          </a:prstGeom>
        </p:spPr>
      </p:pic>
      <p:pic>
        <p:nvPicPr>
          <p:cNvPr id="10" name="Picture 9" descr="01 nyte - globe encounters.tif"/>
          <p:cNvPicPr>
            <a:picLocks noChangeAspect="1"/>
          </p:cNvPicPr>
          <p:nvPr userDrawn="1"/>
        </p:nvPicPr>
        <p:blipFill>
          <a:blip r:embed="rId5" cstate="print"/>
          <a:srcRect/>
          <a:stretch>
            <a:fillRect/>
          </a:stretch>
        </p:blipFill>
        <p:spPr>
          <a:xfrm>
            <a:off x="2920595" y="3773425"/>
            <a:ext cx="1463040" cy="1627890"/>
          </a:xfrm>
          <a:prstGeom prst="rect">
            <a:avLst/>
          </a:prstGeom>
        </p:spPr>
      </p:pic>
      <p:pic>
        <p:nvPicPr>
          <p:cNvPr id="11" name="Picture 10" descr="0804041_30.tif"/>
          <p:cNvPicPr>
            <a:picLocks noChangeAspect="1"/>
          </p:cNvPicPr>
          <p:nvPr userDrawn="1"/>
        </p:nvPicPr>
        <p:blipFill>
          <a:blip r:embed="rId6" cstate="print"/>
          <a:srcRect/>
          <a:stretch>
            <a:fillRect/>
          </a:stretch>
        </p:blipFill>
        <p:spPr>
          <a:xfrm>
            <a:off x="4556760" y="4343400"/>
            <a:ext cx="1463040" cy="914400"/>
          </a:xfrm>
          <a:prstGeom prst="rect">
            <a:avLst/>
          </a:prstGeom>
        </p:spPr>
      </p:pic>
      <p:pic>
        <p:nvPicPr>
          <p:cNvPr id="12" name="Picture 11" descr="blueinstall.jpg"/>
          <p:cNvPicPr>
            <a:picLocks noChangeAspect="1"/>
          </p:cNvPicPr>
          <p:nvPr userDrawn="1"/>
        </p:nvPicPr>
        <p:blipFill>
          <a:blip r:embed="rId7" cstate="print"/>
          <a:srcRect/>
          <a:stretch>
            <a:fillRect/>
          </a:stretch>
        </p:blipFill>
        <p:spPr>
          <a:xfrm>
            <a:off x="6019800" y="4343400"/>
            <a:ext cx="1463040" cy="914400"/>
          </a:xfrm>
          <a:prstGeom prst="rect">
            <a:avLst/>
          </a:prstGeom>
        </p:spPr>
      </p:pic>
      <p:sp>
        <p:nvSpPr>
          <p:cNvPr id="24" name="Text Placeholder 23"/>
          <p:cNvSpPr>
            <a:spLocks noGrp="1"/>
          </p:cNvSpPr>
          <p:nvPr>
            <p:ph type="body" sz="quarter" idx="13" hasCustomPrompt="1"/>
          </p:nvPr>
        </p:nvSpPr>
        <p:spPr>
          <a:xfrm>
            <a:off x="6705600" y="228600"/>
            <a:ext cx="2438400" cy="457200"/>
          </a:xfrm>
        </p:spPr>
        <p:txBody>
          <a:bodyPr/>
          <a:lstStyle>
            <a:lvl1pPr algn="r">
              <a:buNone/>
              <a:defRPr baseline="0">
                <a:solidFill>
                  <a:schemeClr val="bg1">
                    <a:lumMod val="50000"/>
                  </a:schemeClr>
                </a:solidFill>
              </a:defRPr>
            </a:lvl1pPr>
            <a:lvl2pPr>
              <a:buNone/>
              <a:defRPr/>
            </a:lvl2pPr>
          </a:lstStyle>
          <a:p>
            <a:pPr lvl="0"/>
            <a:r>
              <a:rPr lang="en-US" dirty="0" smtClean="0"/>
              <a:t>WLCG Group</a:t>
            </a:r>
            <a:endParaRPr lang="en-US" dirty="0"/>
          </a:p>
        </p:txBody>
      </p:sp>
      <p:sp>
        <p:nvSpPr>
          <p:cNvPr id="28" name="Text Placeholder 27"/>
          <p:cNvSpPr>
            <a:spLocks noGrp="1"/>
          </p:cNvSpPr>
          <p:nvPr>
            <p:ph type="body" sz="quarter" idx="15" hasCustomPrompt="1"/>
          </p:nvPr>
        </p:nvSpPr>
        <p:spPr>
          <a:xfrm>
            <a:off x="1752600" y="3200400"/>
            <a:ext cx="3124200" cy="533400"/>
          </a:xfrm>
        </p:spPr>
        <p:txBody>
          <a:bodyPr>
            <a:normAutofit/>
          </a:bodyPr>
          <a:lstStyle>
            <a:lvl1pPr>
              <a:buNone/>
              <a:defRPr sz="2400">
                <a:solidFill>
                  <a:schemeClr val="bg1">
                    <a:lumMod val="50000"/>
                  </a:schemeClr>
                </a:solidFill>
              </a:defRPr>
            </a:lvl1pPr>
            <a:lvl5pPr>
              <a:buNone/>
              <a:defRPr>
                <a:solidFill>
                  <a:schemeClr val="bg1">
                    <a:lumMod val="50000"/>
                  </a:schemeClr>
                </a:solidFill>
              </a:defRPr>
            </a:lvl5pPr>
          </a:lstStyle>
          <a:p>
            <a:pPr lvl="0"/>
            <a:r>
              <a:rPr lang="en-US" dirty="0" smtClean="0"/>
              <a:t>Date/other info</a:t>
            </a:r>
            <a:endParaRPr lang="en-US" dirty="0"/>
          </a:p>
        </p:txBody>
      </p:sp>
      <p:sp>
        <p:nvSpPr>
          <p:cNvPr id="23" name="Date Placeholder 22"/>
          <p:cNvSpPr>
            <a:spLocks noGrp="1"/>
          </p:cNvSpPr>
          <p:nvPr>
            <p:ph type="dt" sz="half" idx="16"/>
          </p:nvPr>
        </p:nvSpPr>
        <p:spPr>
          <a:xfrm>
            <a:off x="838200" y="6324600"/>
            <a:ext cx="2133600" cy="365125"/>
          </a:xfrm>
        </p:spPr>
        <p:txBody>
          <a:bodyPr/>
          <a:lstStyle/>
          <a:p>
            <a:endParaRPr lang="en-US" dirty="0"/>
          </a:p>
        </p:txBody>
      </p:sp>
      <p:sp>
        <p:nvSpPr>
          <p:cNvPr id="25" name="Slide Number Placeholder 24"/>
          <p:cNvSpPr>
            <a:spLocks noGrp="1"/>
          </p:cNvSpPr>
          <p:nvPr>
            <p:ph type="sldNum" sz="quarter" idx="17"/>
          </p:nvPr>
        </p:nvSpPr>
        <p:spPr>
          <a:xfrm>
            <a:off x="6400800" y="6356350"/>
            <a:ext cx="2133600" cy="365125"/>
          </a:xfrm>
        </p:spPr>
        <p:txBody>
          <a:bodyPr/>
          <a:lstStyle/>
          <a:p>
            <a:fld id="{BDA23336-5C51-4AB1-BEE6-DB5BC4505B23}" type="slidenum">
              <a:rPr lang="en-US" smtClean="0"/>
              <a:pPr/>
              <a:t>‹#›</a:t>
            </a:fld>
            <a:endParaRPr lang="en-US"/>
          </a:p>
        </p:txBody>
      </p:sp>
      <p:grpSp>
        <p:nvGrpSpPr>
          <p:cNvPr id="7" name="Group 6"/>
          <p:cNvGrpSpPr/>
          <p:nvPr userDrawn="1"/>
        </p:nvGrpSpPr>
        <p:grpSpPr>
          <a:xfrm>
            <a:off x="50005" y="6248400"/>
            <a:ext cx="2108995" cy="609600"/>
            <a:chOff x="50005" y="6248400"/>
            <a:chExt cx="2108995" cy="609600"/>
          </a:xfrm>
        </p:grpSpPr>
        <p:pic>
          <p:nvPicPr>
            <p:cNvPr id="5" name="Picture 4" descr="WLCG-Logo-Cube-B-Me.png"/>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50005" y="6248400"/>
              <a:ext cx="635795" cy="562350"/>
            </a:xfrm>
            <a:prstGeom prst="rect">
              <a:avLst/>
            </a:prstGeom>
          </p:spPr>
        </p:pic>
        <p:pic>
          <p:nvPicPr>
            <p:cNvPr id="6" name="Picture 5" descr="WLCG-Logo-2L-B-Me.png"/>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609600" y="6306068"/>
              <a:ext cx="1549400" cy="551932"/>
            </a:xfrm>
            <a:prstGeom prst="rect">
              <a:avLst/>
            </a:prstGeom>
          </p:spPr>
        </p:pic>
      </p:grpSp>
      <p:sp>
        <p:nvSpPr>
          <p:cNvPr id="26" name="Footer Placeholder 25"/>
          <p:cNvSpPr>
            <a:spLocks noGrp="1"/>
          </p:cNvSpPr>
          <p:nvPr>
            <p:ph type="ftr" sz="quarter" idx="18"/>
          </p:nvPr>
        </p:nvSpPr>
        <p:spPr/>
        <p:txBody>
          <a:bodyPr/>
          <a:lstStyle/>
          <a:p>
            <a:r>
              <a:rPr lang="en-US" dirty="0" smtClean="0"/>
              <a:t>27 February 2014</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4_Blan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9A8C4A86-D2F3-43EA-AC55-469DABDFED46}" type="slidenum">
              <a:rPr lang="en-GB" smtClean="0"/>
              <a:pPr/>
              <a:t>‹#›</a:t>
            </a:fld>
            <a:endParaRPr lang="en-GB"/>
          </a:p>
        </p:txBody>
      </p:sp>
      <p:sp>
        <p:nvSpPr>
          <p:cNvPr id="6" name="Footer Placeholder 5"/>
          <p:cNvSpPr>
            <a:spLocks noGrp="1"/>
          </p:cNvSpPr>
          <p:nvPr>
            <p:ph type="ftr" sz="quarter" idx="11"/>
          </p:nvPr>
        </p:nvSpPr>
        <p:spPr/>
        <p:txBody>
          <a:bodyPr/>
          <a:lstStyle/>
          <a:p>
            <a:pPr>
              <a:defRPr/>
            </a:pPr>
            <a:r>
              <a:rPr lang="en-GB" dirty="0" smtClean="0"/>
              <a:t>The Worldwide LHC Computing Grid</a:t>
            </a:r>
            <a:endParaRPr lang="en-GB" dirty="0"/>
          </a:p>
        </p:txBody>
      </p:sp>
    </p:spTree>
    <p:extLst>
      <p:ext uri="{BB962C8B-B14F-4D97-AF65-F5344CB8AC3E}">
        <p14:creationId xmlns:p14="http://schemas.microsoft.com/office/powerpoint/2010/main" val="2055153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806711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r>
              <a:rPr lang="en-GB" smtClean="0">
                <a:solidFill>
                  <a:prstClr val="black">
                    <a:tint val="75000"/>
                  </a:prstClr>
                </a:solidFill>
              </a:rPr>
              <a:t>The Worlwide LHC Computing Grid</a:t>
            </a:r>
            <a:endParaRPr lang="en-GB">
              <a:solidFill>
                <a:prstClr val="black">
                  <a:tint val="75000"/>
                </a:prstClr>
              </a:solidFill>
            </a:endParaRPr>
          </a:p>
        </p:txBody>
      </p:sp>
      <p:sp>
        <p:nvSpPr>
          <p:cNvPr id="6" name="Date Placeholder 5"/>
          <p:cNvSpPr>
            <a:spLocks noGrp="1"/>
          </p:cNvSpPr>
          <p:nvPr>
            <p:ph type="dt" sz="half" idx="11"/>
          </p:nvPr>
        </p:nvSpPr>
        <p:spPr/>
        <p:txBody>
          <a:bodyPr/>
          <a:lstStyle/>
          <a:p>
            <a:r>
              <a:rPr lang="en-US" smtClean="0">
                <a:solidFill>
                  <a:prstClr val="black">
                    <a:tint val="75000"/>
                  </a:prstClr>
                </a:solidFill>
              </a:rPr>
              <a:t>21 October 2013</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C6EF1F0-1CE5-4BC9-B772-7DFBA7EBEB8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916749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endParaRPr lang="en-US" dirty="0"/>
          </a:p>
        </p:txBody>
      </p:sp>
      <p:sp>
        <p:nvSpPr>
          <p:cNvPr id="7" name="Slide Number Placeholder 6"/>
          <p:cNvSpPr>
            <a:spLocks noGrp="1"/>
          </p:cNvSpPr>
          <p:nvPr>
            <p:ph type="sldNum" sz="quarter" idx="12"/>
          </p:nvPr>
        </p:nvSpPr>
        <p:spPr>
          <a:xfrm>
            <a:off x="6400800" y="6356350"/>
            <a:ext cx="2133600" cy="365125"/>
          </a:xfrm>
        </p:spPr>
        <p:txBody>
          <a:bodyPr/>
          <a:lstStyle/>
          <a:p>
            <a:fld id="{8FA168C2-9F18-4032-8801-50E4CEA0EAFB}" type="slidenum">
              <a:rPr lang="en-US" smtClean="0"/>
              <a:pPr/>
              <a:t>‹#›</a:t>
            </a:fld>
            <a:endParaRPr lang="en-US" dirty="0"/>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WLCG-TextOnly_black.jpg"/>
          <p:cNvPicPr>
            <a:picLocks noChangeAspect="1"/>
          </p:cNvPicPr>
          <p:nvPr userDrawn="1"/>
        </p:nvPicPr>
        <p:blipFill>
          <a:blip r:embed="rId2" cstate="print">
            <a:clrChange>
              <a:clrFrom>
                <a:srgbClr val="000000"/>
              </a:clrFrom>
              <a:clrTo>
                <a:srgbClr val="000000">
                  <a:alpha val="0"/>
                </a:srgbClr>
              </a:clrTo>
            </a:clrChange>
          </a:blip>
          <a:srcRect l="2464" t="16667" r="4985" b="16667"/>
          <a:stretch>
            <a:fillRect/>
          </a:stretch>
        </p:blipFill>
        <p:spPr>
          <a:xfrm rot="16200000">
            <a:off x="-588020" y="5250180"/>
            <a:ext cx="1752600" cy="548640"/>
          </a:xfrm>
          <a:prstGeom prst="rect">
            <a:avLst/>
          </a:prstGeom>
        </p:spPr>
      </p:pic>
      <p:pic>
        <p:nvPicPr>
          <p:cNvPr id="13" name="Picture 12" descr="01 nyte - globe encounters.tif"/>
          <p:cNvPicPr>
            <a:picLocks noChangeAspect="1"/>
          </p:cNvPicPr>
          <p:nvPr userDrawn="1"/>
        </p:nvPicPr>
        <p:blipFill>
          <a:blip r:embed="rId3" cstate="print">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4" cstate="print"/>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5" cstate="print"/>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6" cstate="print"/>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dirty="0" smtClean="0"/>
              <a:t>Click to edit Master title style</a:t>
            </a:r>
            <a:endParaRPr lang="en-US" dirty="0"/>
          </a:p>
        </p:txBody>
      </p:sp>
      <p:sp>
        <p:nvSpPr>
          <p:cNvPr id="17" name="Date Placeholder 22"/>
          <p:cNvSpPr>
            <a:spLocks noGrp="1"/>
          </p:cNvSpPr>
          <p:nvPr>
            <p:ph type="dt" sz="half" idx="16"/>
          </p:nvPr>
        </p:nvSpPr>
        <p:spPr>
          <a:xfrm>
            <a:off x="685800" y="6356350"/>
            <a:ext cx="1905000" cy="365125"/>
          </a:xfrm>
        </p:spPr>
        <p:txBody>
          <a:bodyPr/>
          <a:lstStyle/>
          <a:p>
            <a:r>
              <a:rPr lang="en-US" dirty="0" smtClean="0"/>
              <a:t>27 February 2014</a:t>
            </a:r>
          </a:p>
        </p:txBody>
      </p:sp>
      <p:pic>
        <p:nvPicPr>
          <p:cNvPr id="2" name="Picture 1" descr="WLCG-Logo-Cube-B-Me.png"/>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 y="6318820"/>
            <a:ext cx="609599" cy="539180"/>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40386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876800" y="914400"/>
            <a:ext cx="40386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marL="342900" lvl="0" indent="-342900" algn="l" defTabSz="914400" rtl="0" eaLnBrk="1" latinLnBrk="0" hangingPunct="1">
              <a:spcBef>
                <a:spcPct val="20000"/>
              </a:spcBef>
              <a:buFont typeface="Arial" pitchFamily="34" charset="0"/>
              <a:buChar char="•"/>
            </a:pPr>
            <a:r>
              <a:rPr lang="en-US" dirty="0" smtClean="0"/>
              <a:t>Click to edit Master text styles</a:t>
            </a:r>
          </a:p>
          <a:p>
            <a:pPr marL="742950" lvl="1" indent="-285750" algn="l" defTabSz="914400" rtl="0" eaLnBrk="1" latinLnBrk="0" hangingPunct="1">
              <a:spcBef>
                <a:spcPct val="20000"/>
              </a:spcBef>
              <a:buFont typeface="Arial" pitchFamily="34" charset="0"/>
              <a:buChar char="–"/>
            </a:pPr>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endParaRPr lang="en-US" dirty="0"/>
          </a:p>
        </p:txBody>
      </p:sp>
      <p:sp>
        <p:nvSpPr>
          <p:cNvPr id="7" name="Slide Number Placeholder 6"/>
          <p:cNvSpPr>
            <a:spLocks noGrp="1"/>
          </p:cNvSpPr>
          <p:nvPr>
            <p:ph type="sldNum" sz="quarter" idx="12"/>
          </p:nvPr>
        </p:nvSpPr>
        <p:spPr>
          <a:xfrm>
            <a:off x="6781800" y="6356350"/>
            <a:ext cx="2133600" cy="365125"/>
          </a:xfrm>
        </p:spPr>
        <p:txBody>
          <a:bodyPr/>
          <a:lstStyle/>
          <a:p>
            <a:fld id="{8FA168C2-9F18-4032-8801-50E4CEA0EAFB}" type="slidenum">
              <a:rPr lang="en-US" smtClean="0"/>
              <a:pPr/>
              <a:t>‹#›</a:t>
            </a:fld>
            <a:endParaRPr lang="en-US" dirty="0"/>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WLCG-TextOnly_black.jpg"/>
          <p:cNvPicPr>
            <a:picLocks noChangeAspect="1"/>
          </p:cNvPicPr>
          <p:nvPr userDrawn="1"/>
        </p:nvPicPr>
        <p:blipFill>
          <a:blip r:embed="rId2" cstate="print">
            <a:clrChange>
              <a:clrFrom>
                <a:srgbClr val="000000"/>
              </a:clrFrom>
              <a:clrTo>
                <a:srgbClr val="000000">
                  <a:alpha val="0"/>
                </a:srgbClr>
              </a:clrTo>
            </a:clrChange>
          </a:blip>
          <a:srcRect l="2464" t="16667" r="4985" b="16667"/>
          <a:stretch>
            <a:fillRect/>
          </a:stretch>
        </p:blipFill>
        <p:spPr>
          <a:xfrm rot="16200000">
            <a:off x="-588020" y="5250180"/>
            <a:ext cx="1752600" cy="548640"/>
          </a:xfrm>
          <a:prstGeom prst="rect">
            <a:avLst/>
          </a:prstGeom>
        </p:spPr>
      </p:pic>
      <p:pic>
        <p:nvPicPr>
          <p:cNvPr id="13" name="Picture 12" descr="01 nyte - globe encounters.tif"/>
          <p:cNvPicPr>
            <a:picLocks noChangeAspect="1"/>
          </p:cNvPicPr>
          <p:nvPr userDrawn="1"/>
        </p:nvPicPr>
        <p:blipFill>
          <a:blip r:embed="rId3" cstate="print">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4" cstate="print"/>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5" cstate="print"/>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6" cstate="print"/>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dirty="0" smtClean="0"/>
              <a:t>Click to edit Master title style</a:t>
            </a:r>
            <a:endParaRPr lang="en-US" dirty="0"/>
          </a:p>
        </p:txBody>
      </p:sp>
      <p:sp>
        <p:nvSpPr>
          <p:cNvPr id="17" name="Date Placeholder 22"/>
          <p:cNvSpPr>
            <a:spLocks noGrp="1"/>
          </p:cNvSpPr>
          <p:nvPr>
            <p:ph type="dt" sz="half" idx="16"/>
          </p:nvPr>
        </p:nvSpPr>
        <p:spPr>
          <a:xfrm>
            <a:off x="685800" y="6356350"/>
            <a:ext cx="1905000" cy="365125"/>
          </a:xfrm>
        </p:spPr>
        <p:txBody>
          <a:bodyPr/>
          <a:lstStyle/>
          <a:p>
            <a:r>
              <a:rPr lang="en-US" dirty="0" smtClean="0"/>
              <a:t>27 February 2014</a:t>
            </a:r>
          </a:p>
        </p:txBody>
      </p:sp>
      <p:pic>
        <p:nvPicPr>
          <p:cNvPr id="21" name="Picture 20" descr="WLCG-Logo-Cube-B-Me.png"/>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 y="6318820"/>
            <a:ext cx="609599" cy="539180"/>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sp>
        <p:nvSpPr>
          <p:cNvPr id="13" name="Rectangle 12"/>
          <p:cNvSpPr/>
          <p:nvPr userDrawn="1"/>
        </p:nvSpPr>
        <p:spPr>
          <a:xfrm>
            <a:off x="0" y="0"/>
            <a:ext cx="9144000" cy="990600"/>
          </a:xfrm>
          <a:prstGeom prst="rect">
            <a:avLst/>
          </a:prstGeom>
          <a:blipFill dpi="0" rotWithShape="1">
            <a:blip r:embed="rId2" cstate="print">
              <a:alphaModFix amt="26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0" y="6248400"/>
            <a:ext cx="9144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76200"/>
            <a:ext cx="8229600" cy="1143000"/>
          </a:xfrm>
        </p:spPr>
        <p:txBody>
          <a:bodyPr/>
          <a:lstStyle>
            <a:lvl1pPr>
              <a:defRPr b="1">
                <a:solidFill>
                  <a:schemeClr val="tx1"/>
                </a:solidFill>
                <a:latin typeface="Candara"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219200"/>
            <a:ext cx="8229600" cy="4906963"/>
          </a:xfrm>
          <a:ln>
            <a:noFill/>
          </a:ln>
        </p:spPr>
        <p:txBody>
          <a:bodyPr/>
          <a:lstStyle>
            <a:lvl1pPr>
              <a:defRPr>
                <a:solidFill>
                  <a:srgbClr val="003399"/>
                </a:solidFill>
              </a:defRPr>
            </a:lvl1pPr>
            <a:lvl2pPr>
              <a:defRPr>
                <a:solidFill>
                  <a:schemeClr val="accent5">
                    <a:lumMod val="75000"/>
                  </a:schemeClr>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0"/>
            <a:endParaRPr lang="en-US" dirty="0"/>
          </a:p>
        </p:txBody>
      </p:sp>
      <p:sp>
        <p:nvSpPr>
          <p:cNvPr id="5" name="Footer Placeholder 4"/>
          <p:cNvSpPr>
            <a:spLocks noGrp="1"/>
          </p:cNvSpPr>
          <p:nvPr>
            <p:ph type="ftr" sz="quarter" idx="11"/>
          </p:nvPr>
        </p:nvSpPr>
        <p:spPr/>
        <p:txBody>
          <a:bodyPr/>
          <a:lstStyle>
            <a:lvl1pPr>
              <a:defRPr>
                <a:solidFill>
                  <a:schemeClr val="bg1">
                    <a:lumMod val="65000"/>
                  </a:schemeClr>
                </a:solidFill>
              </a:defRPr>
            </a:lvl1pPr>
          </a:lstStyle>
          <a:p>
            <a:endParaRPr lang="en-US" dirty="0"/>
          </a:p>
        </p:txBody>
      </p:sp>
      <p:sp>
        <p:nvSpPr>
          <p:cNvPr id="12" name="Slide Number Placeholder 24"/>
          <p:cNvSpPr>
            <a:spLocks noGrp="1"/>
          </p:cNvSpPr>
          <p:nvPr>
            <p:ph type="sldNum" sz="quarter" idx="17"/>
          </p:nvPr>
        </p:nvSpPr>
        <p:spPr>
          <a:xfrm>
            <a:off x="6400800" y="6356350"/>
            <a:ext cx="2133600" cy="365125"/>
          </a:xfrm>
        </p:spPr>
        <p:txBody>
          <a:bodyPr/>
          <a:lstStyle/>
          <a:p>
            <a:fld id="{BDA23336-5C51-4AB1-BEE6-DB5BC4505B23}" type="slidenum">
              <a:rPr lang="en-US" smtClean="0"/>
              <a:pPr/>
              <a:t>‹#›</a:t>
            </a:fld>
            <a:endParaRPr lang="en-US" dirty="0"/>
          </a:p>
        </p:txBody>
      </p:sp>
      <p:grpSp>
        <p:nvGrpSpPr>
          <p:cNvPr id="14" name="Group 13"/>
          <p:cNvGrpSpPr/>
          <p:nvPr userDrawn="1"/>
        </p:nvGrpSpPr>
        <p:grpSpPr>
          <a:xfrm>
            <a:off x="50005" y="6248400"/>
            <a:ext cx="2108995" cy="562350"/>
            <a:chOff x="50005" y="6248400"/>
            <a:chExt cx="2108995" cy="562350"/>
          </a:xfrm>
        </p:grpSpPr>
        <p:pic>
          <p:nvPicPr>
            <p:cNvPr id="15" name="Picture 14" descr="WLCG-Logo-Cube-B-M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005" y="6248400"/>
              <a:ext cx="635795" cy="562350"/>
            </a:xfrm>
            <a:prstGeom prst="rect">
              <a:avLst/>
            </a:prstGeom>
          </p:spPr>
        </p:pic>
        <p:pic>
          <p:nvPicPr>
            <p:cNvPr id="16" name="Picture 15" descr="WLCG-Logo-2L-B-Me.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9600" y="6248400"/>
              <a:ext cx="1549400" cy="551932"/>
            </a:xfrm>
            <a:prstGeom prst="rect">
              <a:avLst/>
            </a:prstGeom>
          </p:spPr>
        </p:pic>
      </p:gr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bg>
      <p:bgRef idx="1001">
        <a:schemeClr val="bg1"/>
      </p:bgRef>
    </p:bg>
    <p:spTree>
      <p:nvGrpSpPr>
        <p:cNvPr id="1" name=""/>
        <p:cNvGrpSpPr/>
        <p:nvPr/>
      </p:nvGrpSpPr>
      <p:grpSpPr>
        <a:xfrm>
          <a:off x="0" y="0"/>
          <a:ext cx="0" cy="0"/>
          <a:chOff x="0" y="0"/>
          <a:chExt cx="0" cy="0"/>
        </a:xfrm>
      </p:grpSpPr>
      <p:sp>
        <p:nvSpPr>
          <p:cNvPr id="11" name="Rectangle 10"/>
          <p:cNvSpPr/>
          <p:nvPr userDrawn="1"/>
        </p:nvSpPr>
        <p:spPr>
          <a:xfrm>
            <a:off x="0" y="0"/>
            <a:ext cx="9144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lvl1pPr>
              <a:defRPr>
                <a:solidFill>
                  <a:schemeClr val="bg1">
                    <a:lumMod val="65000"/>
                  </a:schemeClr>
                </a:solidFill>
              </a:defRPr>
            </a:lvl1pPr>
          </a:lstStyle>
          <a:p>
            <a:endParaRPr lang="en-US" dirty="0"/>
          </a:p>
        </p:txBody>
      </p:sp>
      <p:sp>
        <p:nvSpPr>
          <p:cNvPr id="12" name="Slide Number Placeholder 24"/>
          <p:cNvSpPr>
            <a:spLocks noGrp="1"/>
          </p:cNvSpPr>
          <p:nvPr>
            <p:ph type="sldNum" sz="quarter" idx="17"/>
          </p:nvPr>
        </p:nvSpPr>
        <p:spPr>
          <a:xfrm>
            <a:off x="6553200" y="6356350"/>
            <a:ext cx="2133600" cy="365125"/>
          </a:xfrm>
        </p:spPr>
        <p:txBody>
          <a:bodyPr/>
          <a:lstStyle/>
          <a:p>
            <a:fld id="{BDA23336-5C51-4AB1-BEE6-DB5BC4505B23}" type="slidenum">
              <a:rPr lang="en-US" smtClean="0"/>
              <a:pPr/>
              <a:t>‹#›</a:t>
            </a:fld>
            <a:endParaRPr lang="en-US"/>
          </a:p>
        </p:txBody>
      </p:sp>
      <p:sp>
        <p:nvSpPr>
          <p:cNvPr id="2" name="Title 1"/>
          <p:cNvSpPr>
            <a:spLocks noGrp="1"/>
          </p:cNvSpPr>
          <p:nvPr>
            <p:ph type="title"/>
          </p:nvPr>
        </p:nvSpPr>
        <p:spPr>
          <a:xfrm>
            <a:off x="2209800" y="0"/>
            <a:ext cx="6477000" cy="609600"/>
          </a:xfrm>
        </p:spPr>
        <p:txBody>
          <a:bodyPr>
            <a:noAutofit/>
          </a:bodyPr>
          <a:lstStyle>
            <a:lvl1pPr>
              <a:defRPr sz="3600" b="1">
                <a:solidFill>
                  <a:schemeClr val="bg1"/>
                </a:solidFill>
                <a:latin typeface="Candara" pitchFamily="34" charset="0"/>
              </a:defRPr>
            </a:lvl1pPr>
          </a:lstStyle>
          <a:p>
            <a:r>
              <a:rPr lang="en-US" dirty="0" smtClean="0"/>
              <a:t>Click to edit Master title style</a:t>
            </a:r>
            <a:endParaRPr lang="en-US" dirty="0"/>
          </a:p>
        </p:txBody>
      </p:sp>
      <p:sp>
        <p:nvSpPr>
          <p:cNvPr id="10" name="Date Placeholder 22"/>
          <p:cNvSpPr>
            <a:spLocks noGrp="1"/>
          </p:cNvSpPr>
          <p:nvPr>
            <p:ph type="dt" sz="half" idx="16"/>
          </p:nvPr>
        </p:nvSpPr>
        <p:spPr>
          <a:xfrm>
            <a:off x="685800" y="6356350"/>
            <a:ext cx="1905000" cy="365125"/>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r>
              <a:rPr lang="en-US" dirty="0" smtClean="0"/>
              <a:t>27 February 2014</a:t>
            </a:r>
          </a:p>
        </p:txBody>
      </p:sp>
      <p:grpSp>
        <p:nvGrpSpPr>
          <p:cNvPr id="13" name="Group 12"/>
          <p:cNvGrpSpPr/>
          <p:nvPr userDrawn="1"/>
        </p:nvGrpSpPr>
        <p:grpSpPr>
          <a:xfrm>
            <a:off x="24605" y="47250"/>
            <a:ext cx="2108995" cy="562350"/>
            <a:chOff x="50005" y="6248400"/>
            <a:chExt cx="2108995" cy="562350"/>
          </a:xfrm>
        </p:grpSpPr>
        <p:pic>
          <p:nvPicPr>
            <p:cNvPr id="14" name="Picture 13" descr="WLCG-Logo-Cube-B-M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005" y="6248400"/>
              <a:ext cx="635795" cy="562350"/>
            </a:xfrm>
            <a:prstGeom prst="rect">
              <a:avLst/>
            </a:prstGeom>
          </p:spPr>
        </p:pic>
        <p:pic>
          <p:nvPicPr>
            <p:cNvPr id="15" name="Picture 14" descr="WLCG-Logo-2L-B-M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09600" y="6248400"/>
              <a:ext cx="1549400" cy="551932"/>
            </a:xfrm>
            <a:prstGeom prst="rect">
              <a:avLst/>
            </a:prstGeom>
          </p:spPr>
        </p:pic>
      </p:gr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0" y="0"/>
            <a:ext cx="3124200" cy="6846277"/>
          </a:xfrm>
          <a:prstGeom prst="rect">
            <a:avLst/>
          </a:prstGeom>
          <a:noFill/>
          <a:ln w="9525">
            <a:noFill/>
            <a:miter lim="800000"/>
            <a:headEnd/>
            <a:tailEnd/>
          </a:ln>
        </p:spPr>
      </p:pic>
      <p:sp>
        <p:nvSpPr>
          <p:cNvPr id="3" name="Footer Placeholder 2"/>
          <p:cNvSpPr>
            <a:spLocks noGrp="1"/>
          </p:cNvSpPr>
          <p:nvPr>
            <p:ph type="ftr" sz="quarter" idx="11"/>
          </p:nvPr>
        </p:nvSpPr>
        <p:spPr>
          <a:xfrm>
            <a:off x="3048000" y="6356350"/>
            <a:ext cx="4343400" cy="365125"/>
          </a:xfrm>
        </p:spPr>
        <p:txBody>
          <a:bodyPr/>
          <a:lstStyle/>
          <a:p>
            <a:endParaRPr lang="en-US" dirty="0"/>
          </a:p>
        </p:txBody>
      </p:sp>
      <p:sp>
        <p:nvSpPr>
          <p:cNvPr id="7" name="Rectangle 6"/>
          <p:cNvSpPr/>
          <p:nvPr userDrawn="1"/>
        </p:nvSpPr>
        <p:spPr>
          <a:xfrm>
            <a:off x="19050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 (EMEA)</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Slide Number Placeholder 24"/>
          <p:cNvSpPr>
            <a:spLocks noGrp="1"/>
          </p:cNvSpPr>
          <p:nvPr>
            <p:ph type="sldNum" sz="quarter" idx="17"/>
          </p:nvPr>
        </p:nvSpPr>
        <p:spPr>
          <a:xfrm>
            <a:off x="7467600" y="6356350"/>
            <a:ext cx="1066800" cy="365125"/>
          </a:xfrm>
        </p:spPr>
        <p:txBody>
          <a:bodyPr/>
          <a:lstStyle/>
          <a:p>
            <a:fld id="{BDA23336-5C51-4AB1-BEE6-DB5BC4505B23}" type="slidenum">
              <a:rPr lang="en-US" smtClean="0"/>
              <a:pPr/>
              <a:t>‹#›</a:t>
            </a:fld>
            <a:endParaRPr lang="en-US" dirty="0"/>
          </a:p>
        </p:txBody>
      </p:sp>
      <p:grpSp>
        <p:nvGrpSpPr>
          <p:cNvPr id="2" name="Group 1"/>
          <p:cNvGrpSpPr/>
          <p:nvPr userDrawn="1"/>
        </p:nvGrpSpPr>
        <p:grpSpPr>
          <a:xfrm>
            <a:off x="50005" y="6248400"/>
            <a:ext cx="2108995" cy="562350"/>
            <a:chOff x="50005" y="6248400"/>
            <a:chExt cx="2108995" cy="562350"/>
          </a:xfrm>
        </p:grpSpPr>
        <p:pic>
          <p:nvPicPr>
            <p:cNvPr id="18" name="Picture 17" descr="WLCG-Logo-Cube-B-M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005" y="6248400"/>
              <a:ext cx="635795" cy="562350"/>
            </a:xfrm>
            <a:prstGeom prst="rect">
              <a:avLst/>
            </a:prstGeom>
          </p:spPr>
        </p:pic>
        <p:pic>
          <p:nvPicPr>
            <p:cNvPr id="19" name="Picture 18" descr="WLCG-Logo-2L-B-Me.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9600" y="6248400"/>
              <a:ext cx="1549400" cy="551932"/>
            </a:xfrm>
            <a:prstGeom prst="rect">
              <a:avLst/>
            </a:prstGeom>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0" y="0"/>
            <a:ext cx="3124200" cy="6846277"/>
          </a:xfrm>
          <a:prstGeom prst="rect">
            <a:avLst/>
          </a:prstGeom>
          <a:noFill/>
          <a:ln w="9525">
            <a:noFill/>
            <a:miter lim="800000"/>
            <a:headEnd/>
            <a:tailEnd/>
          </a:ln>
        </p:spPr>
      </p:pic>
      <p:sp>
        <p:nvSpPr>
          <p:cNvPr id="3" name="Footer Placeholder 2"/>
          <p:cNvSpPr>
            <a:spLocks noGrp="1"/>
          </p:cNvSpPr>
          <p:nvPr>
            <p:ph type="ftr" sz="quarter" idx="11"/>
          </p:nvPr>
        </p:nvSpPr>
        <p:spPr>
          <a:xfrm>
            <a:off x="2971800" y="6356350"/>
            <a:ext cx="4343400" cy="365125"/>
          </a:xfrm>
        </p:spPr>
        <p:txBody>
          <a:bodyPr/>
          <a:lstStyle/>
          <a:p>
            <a:endParaRPr lang="en-US" dirty="0"/>
          </a:p>
        </p:txBody>
      </p:sp>
      <p:sp>
        <p:nvSpPr>
          <p:cNvPr id="7" name="Rectangle 6"/>
          <p:cNvSpPr/>
          <p:nvPr userDrawn="1"/>
        </p:nvSpPr>
        <p:spPr>
          <a:xfrm>
            <a:off x="19050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 (EMEA)</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Slide Number Placeholder 24"/>
          <p:cNvSpPr>
            <a:spLocks noGrp="1"/>
          </p:cNvSpPr>
          <p:nvPr>
            <p:ph type="sldNum" sz="quarter" idx="17"/>
          </p:nvPr>
        </p:nvSpPr>
        <p:spPr>
          <a:xfrm>
            <a:off x="7391400" y="6356350"/>
            <a:ext cx="1143000" cy="365125"/>
          </a:xfrm>
        </p:spPr>
        <p:txBody>
          <a:bodyPr/>
          <a:lstStyle/>
          <a:p>
            <a:fld id="{BDA23336-5C51-4AB1-BEE6-DB5BC4505B23}" type="slidenum">
              <a:rPr lang="en-US" smtClean="0"/>
              <a:pPr/>
              <a:t>‹#›</a:t>
            </a:fld>
            <a:endParaRPr lang="en-US"/>
          </a:p>
        </p:txBody>
      </p:sp>
      <p:grpSp>
        <p:nvGrpSpPr>
          <p:cNvPr id="11" name="Group 10"/>
          <p:cNvGrpSpPr/>
          <p:nvPr userDrawn="1"/>
        </p:nvGrpSpPr>
        <p:grpSpPr>
          <a:xfrm>
            <a:off x="50005" y="6248400"/>
            <a:ext cx="2108995" cy="562350"/>
            <a:chOff x="50005" y="6248400"/>
            <a:chExt cx="2108995" cy="562350"/>
          </a:xfrm>
        </p:grpSpPr>
        <p:pic>
          <p:nvPicPr>
            <p:cNvPr id="14" name="Picture 13" descr="WLCG-Logo-Cube-B-M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005" y="6248400"/>
              <a:ext cx="635795" cy="562350"/>
            </a:xfrm>
            <a:prstGeom prst="rect">
              <a:avLst/>
            </a:prstGeom>
          </p:spPr>
        </p:pic>
        <p:pic>
          <p:nvPicPr>
            <p:cNvPr id="16" name="Picture 15" descr="WLCG-Logo-2L-B-Me.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9600" y="6248400"/>
              <a:ext cx="1549400" cy="551932"/>
            </a:xfrm>
            <a:prstGeom prst="rect">
              <a:avLst/>
            </a:prstGeom>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2" cstate="print"/>
          <a:srcRect/>
          <a:stretch>
            <a:fillRect/>
          </a:stretch>
        </p:blipFill>
        <p:spPr bwMode="auto">
          <a:xfrm>
            <a:off x="0" y="0"/>
            <a:ext cx="3247597" cy="6848856"/>
          </a:xfrm>
          <a:prstGeom prst="rect">
            <a:avLst/>
          </a:prstGeom>
          <a:noFill/>
          <a:ln w="9525">
            <a:noFill/>
            <a:miter lim="800000"/>
            <a:headEnd/>
            <a:tailEnd/>
          </a:ln>
        </p:spPr>
      </p:pic>
      <p:sp>
        <p:nvSpPr>
          <p:cNvPr id="3" name="Footer Placeholder 2"/>
          <p:cNvSpPr>
            <a:spLocks noGrp="1"/>
          </p:cNvSpPr>
          <p:nvPr>
            <p:ph type="ftr" sz="quarter" idx="11"/>
          </p:nvPr>
        </p:nvSpPr>
        <p:spPr>
          <a:xfrm>
            <a:off x="3048000" y="6356350"/>
            <a:ext cx="4343400" cy="365125"/>
          </a:xfrm>
        </p:spPr>
        <p:txBody>
          <a:bodyPr/>
          <a:lstStyle/>
          <a:p>
            <a:endParaRPr lang="en-US" dirty="0"/>
          </a:p>
        </p:txBody>
      </p:sp>
      <p:sp>
        <p:nvSpPr>
          <p:cNvPr id="7" name="Rectangle 6"/>
          <p:cNvSpPr/>
          <p:nvPr userDrawn="1"/>
        </p:nvSpPr>
        <p:spPr>
          <a:xfrm>
            <a:off x="21336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 (USA)</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Slide Number Placeholder 24"/>
          <p:cNvSpPr>
            <a:spLocks noGrp="1"/>
          </p:cNvSpPr>
          <p:nvPr>
            <p:ph type="sldNum" sz="quarter" idx="17"/>
          </p:nvPr>
        </p:nvSpPr>
        <p:spPr>
          <a:xfrm>
            <a:off x="7467600" y="6356350"/>
            <a:ext cx="1066800" cy="365125"/>
          </a:xfrm>
        </p:spPr>
        <p:txBody>
          <a:bodyPr/>
          <a:lstStyle/>
          <a:p>
            <a:fld id="{BDA23336-5C51-4AB1-BEE6-DB5BC4505B23}" type="slidenum">
              <a:rPr lang="en-US" smtClean="0"/>
              <a:pPr/>
              <a:t>‹#›</a:t>
            </a:fld>
            <a:endParaRPr lang="en-US" dirty="0"/>
          </a:p>
        </p:txBody>
      </p:sp>
      <p:grpSp>
        <p:nvGrpSpPr>
          <p:cNvPr id="11" name="Group 10"/>
          <p:cNvGrpSpPr/>
          <p:nvPr userDrawn="1"/>
        </p:nvGrpSpPr>
        <p:grpSpPr>
          <a:xfrm>
            <a:off x="50005" y="6248400"/>
            <a:ext cx="2108995" cy="562350"/>
            <a:chOff x="50005" y="6248400"/>
            <a:chExt cx="2108995" cy="562350"/>
          </a:xfrm>
        </p:grpSpPr>
        <p:pic>
          <p:nvPicPr>
            <p:cNvPr id="14" name="Picture 13" descr="WLCG-Logo-Cube-B-M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005" y="6248400"/>
              <a:ext cx="635795" cy="562350"/>
            </a:xfrm>
            <a:prstGeom prst="rect">
              <a:avLst/>
            </a:prstGeom>
          </p:spPr>
        </p:pic>
        <p:pic>
          <p:nvPicPr>
            <p:cNvPr id="16" name="Picture 15" descr="WLCG-Logo-2L-B-Me.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9600" y="6248400"/>
              <a:ext cx="1549400" cy="551932"/>
            </a:xfrm>
            <a:prstGeom prst="rect">
              <a:avLst/>
            </a:prstGeom>
          </p:spPr>
        </p:pic>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037399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David.Collados@cern.ch</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A23336-5C51-4AB1-BEE6-DB5BC4505B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79" r:id="rId2"/>
    <p:sldLayoutId id="2147483678" r:id="rId3"/>
    <p:sldLayoutId id="2147483650" r:id="rId4"/>
    <p:sldLayoutId id="2147483680" r:id="rId5"/>
    <p:sldLayoutId id="2147483655" r:id="rId6"/>
    <p:sldLayoutId id="2147483681" r:id="rId7"/>
    <p:sldLayoutId id="2147483677" r:id="rId8"/>
    <p:sldLayoutId id="2147483684" r:id="rId9"/>
    <p:sldLayoutId id="2147483685" r:id="rId10"/>
    <p:sldLayoutId id="2147483686" r:id="rId11"/>
    <p:sldLayoutId id="2147483687" r:id="rId12"/>
  </p:sldLayoutIdLst>
  <p:timing>
    <p:tnLst>
      <p:par>
        <p:cTn xmlns:p14="http://schemas.microsoft.com/office/powerpoint/2010/main" id="1" dur="indefinite" restart="never" nodeType="tmRoot"/>
      </p:par>
    </p:tnLst>
  </p:timing>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en-US" dirty="0" smtClean="0"/>
              <a:t>27 February 2014</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73BF3F-C9BD-49B4-9F22-AB3D6D301D02}" type="slidenum">
              <a:rPr lang="en-US" smtClean="0"/>
              <a:pPr/>
              <a:t>‹#›</a:t>
            </a:fld>
            <a:endParaRPr lang="en-US"/>
          </a:p>
        </p:txBody>
      </p:sp>
    </p:spTree>
  </p:cSld>
  <p:clrMap bg1="lt1" tx1="dk1" bg2="lt2" tx2="dk2" accent1="accent1" accent2="accent2" accent3="accent3" accent4="accent4" accent5="accent5" accent6="accent6" hlink="hlink" folHlink="folHlink"/>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6.xml"/><Relationship Id="rId3"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20.jpeg"/></Relationships>
</file>

<file path=ppt/slides/_rels/slide4.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gif"/><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3.gif"/><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24.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2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26.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066800"/>
            <a:ext cx="8001000" cy="1470025"/>
          </a:xfrm>
        </p:spPr>
        <p:txBody>
          <a:bodyPr>
            <a:normAutofit/>
          </a:bodyPr>
          <a:lstStyle/>
          <a:p>
            <a:pPr algn="ctr"/>
            <a:r>
              <a:rPr lang="en-US" dirty="0" smtClean="0"/>
              <a:t>WLCG and the India-CERN Collaboration</a:t>
            </a:r>
            <a:endParaRPr lang="en-US" dirty="0"/>
          </a:p>
        </p:txBody>
      </p:sp>
      <p:sp>
        <p:nvSpPr>
          <p:cNvPr id="7" name="Subtitle 2"/>
          <p:cNvSpPr txBox="1">
            <a:spLocks/>
          </p:cNvSpPr>
          <p:nvPr/>
        </p:nvSpPr>
        <p:spPr>
          <a:xfrm>
            <a:off x="609600" y="2590800"/>
            <a:ext cx="2895600" cy="609600"/>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David Collados</a:t>
            </a:r>
            <a:endParaRPr lang="en-US" dirty="0"/>
          </a:p>
        </p:txBody>
      </p:sp>
      <p:sp>
        <p:nvSpPr>
          <p:cNvPr id="10" name="Text Placeholder 5"/>
          <p:cNvSpPr>
            <a:spLocks noGrp="1"/>
          </p:cNvSpPr>
          <p:nvPr>
            <p:ph type="body" sz="quarter" idx="15"/>
          </p:nvPr>
        </p:nvSpPr>
        <p:spPr>
          <a:xfrm>
            <a:off x="609600" y="3200400"/>
            <a:ext cx="3581400" cy="914400"/>
          </a:xfrm>
        </p:spPr>
        <p:txBody>
          <a:bodyPr>
            <a:normAutofit/>
          </a:bodyPr>
          <a:lstStyle/>
          <a:p>
            <a:r>
              <a:rPr lang="en-US" sz="1700" dirty="0" smtClean="0"/>
              <a:t>CERN - Information technology</a:t>
            </a:r>
          </a:p>
          <a:p>
            <a:r>
              <a:rPr lang="en-US" sz="1700" dirty="0" smtClean="0"/>
              <a:t>David.Collados@cern.ch</a:t>
            </a:r>
            <a:endParaRPr lang="en-US" sz="1700" dirty="0"/>
          </a:p>
        </p:txBody>
      </p:sp>
      <p:sp>
        <p:nvSpPr>
          <p:cNvPr id="9" name="Rectangle 8"/>
          <p:cNvSpPr/>
          <p:nvPr/>
        </p:nvSpPr>
        <p:spPr>
          <a:xfrm>
            <a:off x="3912617" y="6488668"/>
            <a:ext cx="1647607" cy="338554"/>
          </a:xfrm>
          <a:prstGeom prst="rect">
            <a:avLst/>
          </a:prstGeom>
        </p:spPr>
        <p:txBody>
          <a:bodyPr wrap="none">
            <a:spAutoFit/>
          </a:bodyPr>
          <a:lstStyle/>
          <a:p>
            <a:r>
              <a:rPr lang="en-US" sz="1600" dirty="0" smtClean="0">
                <a:solidFill>
                  <a:srgbClr val="FFFFFF"/>
                </a:solidFill>
              </a:rPr>
              <a:t>27 February 2014</a:t>
            </a:r>
            <a:endParaRPr lang="en-US" sz="1600" dirty="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871"/>
    </mc:Choice>
    <mc:Fallback xmlns="">
      <p:transition xmlns:p14="http://schemas.microsoft.com/office/powerpoint/2010/main" spd="slow" advTm="871"/>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5800" y="914400"/>
            <a:ext cx="8382000" cy="5181600"/>
          </a:xfrm>
        </p:spPr>
        <p:txBody>
          <a:bodyPr>
            <a:normAutofit lnSpcReduction="10000"/>
          </a:bodyPr>
          <a:lstStyle/>
          <a:p>
            <a:r>
              <a:rPr lang="en-GB" dirty="0" smtClean="0"/>
              <a:t>Cooperation agreement signed in 1991</a:t>
            </a:r>
          </a:p>
          <a:p>
            <a:r>
              <a:rPr lang="en-GB" dirty="0" smtClean="0"/>
              <a:t>Research &amp; Development for accelerators, detectors, computing, and high energy physics</a:t>
            </a:r>
          </a:p>
          <a:p>
            <a:r>
              <a:rPr lang="en-GB" dirty="0"/>
              <a:t>Around 30 Addenda have been </a:t>
            </a:r>
            <a:r>
              <a:rPr lang="en-GB" dirty="0" smtClean="0"/>
              <a:t>completed</a:t>
            </a:r>
          </a:p>
          <a:p>
            <a:r>
              <a:rPr lang="en-GB" dirty="0" smtClean="0"/>
              <a:t>In the last years on LHC and NAT projects (CTF3, CLIC, LINAC4, Computing) with RRCAT &amp; BARC</a:t>
            </a:r>
          </a:p>
          <a:p>
            <a:r>
              <a:rPr lang="en-GB" dirty="0" smtClean="0"/>
              <a:t>Solid State Modulator for Linac4</a:t>
            </a:r>
          </a:p>
          <a:p>
            <a:r>
              <a:rPr lang="en-GB" dirty="0" smtClean="0"/>
              <a:t>Vacuum chambers and magnets development, CTF3 controls software development</a:t>
            </a: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10</a:t>
            </a:fld>
            <a:endParaRPr lang="en-US" dirty="0"/>
          </a:p>
        </p:txBody>
      </p:sp>
      <p:sp>
        <p:nvSpPr>
          <p:cNvPr id="5" name="Title 4"/>
          <p:cNvSpPr>
            <a:spLocks noGrp="1"/>
          </p:cNvSpPr>
          <p:nvPr>
            <p:ph type="title"/>
          </p:nvPr>
        </p:nvSpPr>
        <p:spPr/>
        <p:txBody>
          <a:bodyPr/>
          <a:lstStyle/>
          <a:p>
            <a:r>
              <a:rPr lang="en-GB" dirty="0" smtClean="0"/>
              <a:t>India-CERN Collaboration</a:t>
            </a:r>
            <a:endParaRPr lang="en-GB" dirty="0"/>
          </a:p>
        </p:txBody>
      </p:sp>
      <p:sp>
        <p:nvSpPr>
          <p:cNvPr id="6" name="Date Placeholder 5"/>
          <p:cNvSpPr>
            <a:spLocks noGrp="1"/>
          </p:cNvSpPr>
          <p:nvPr>
            <p:ph type="dt" sz="half" idx="16"/>
          </p:nvPr>
        </p:nvSpPr>
        <p:spPr/>
        <p:txBody>
          <a:bodyPr/>
          <a:lstStyle/>
          <a:p>
            <a:r>
              <a:rPr lang="en-US" dirty="0"/>
              <a:t>27 </a:t>
            </a:r>
            <a:r>
              <a:rPr lang="en-US" dirty="0" smtClean="0"/>
              <a:t>Feb 2014</a:t>
            </a:r>
            <a:endParaRPr lang="en-US" dirty="0"/>
          </a:p>
        </p:txBody>
      </p:sp>
    </p:spTree>
    <p:extLst>
      <p:ext uri="{BB962C8B-B14F-4D97-AF65-F5344CB8AC3E}">
        <p14:creationId xmlns:p14="http://schemas.microsoft.com/office/powerpoint/2010/main" val="93491532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5800" y="914400"/>
            <a:ext cx="8382000" cy="5181600"/>
          </a:xfrm>
        </p:spPr>
        <p:txBody>
          <a:bodyPr>
            <a:normAutofit lnSpcReduction="10000"/>
          </a:bodyPr>
          <a:lstStyle/>
          <a:p>
            <a:r>
              <a:rPr lang="en-GB" dirty="0" smtClean="0"/>
              <a:t>Protocol P060/LHC (2002-2016), Computing and Grid Technology for LHC</a:t>
            </a:r>
          </a:p>
          <a:p>
            <a:r>
              <a:rPr lang="en-GB" dirty="0" smtClean="0"/>
              <a:t>76 FTE involved since 2002 (26 since 2008)</a:t>
            </a:r>
          </a:p>
          <a:p>
            <a:r>
              <a:rPr lang="en-GB" dirty="0" smtClean="0"/>
              <a:t>Wide range of computational areas:</a:t>
            </a:r>
          </a:p>
          <a:p>
            <a:pPr lvl="1"/>
            <a:r>
              <a:rPr lang="en-GB" dirty="0" smtClean="0"/>
              <a:t>Fabric Management</a:t>
            </a:r>
          </a:p>
          <a:p>
            <a:pPr lvl="1"/>
            <a:r>
              <a:rPr lang="en-GB" dirty="0" smtClean="0"/>
              <a:t>Databases</a:t>
            </a:r>
          </a:p>
          <a:p>
            <a:pPr lvl="1"/>
            <a:r>
              <a:rPr lang="en-GB" dirty="0" smtClean="0"/>
              <a:t>Grid Monitoring</a:t>
            </a:r>
          </a:p>
          <a:p>
            <a:pPr lvl="1"/>
            <a:r>
              <a:rPr lang="en-GB" dirty="0" smtClean="0"/>
              <a:t>Visualization</a:t>
            </a:r>
          </a:p>
          <a:p>
            <a:pPr lvl="1"/>
            <a:r>
              <a:rPr lang="en-GB" dirty="0" smtClean="0"/>
              <a:t>Reporting</a:t>
            </a:r>
          </a:p>
          <a:p>
            <a:pPr lvl="1"/>
            <a:r>
              <a:rPr lang="en-GB" dirty="0" smtClean="0"/>
              <a:t>Cloud Infrastructure Management</a:t>
            </a: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11</a:t>
            </a:fld>
            <a:endParaRPr lang="en-US" dirty="0"/>
          </a:p>
        </p:txBody>
      </p:sp>
      <p:sp>
        <p:nvSpPr>
          <p:cNvPr id="5" name="Title 4"/>
          <p:cNvSpPr>
            <a:spLocks noGrp="1"/>
          </p:cNvSpPr>
          <p:nvPr>
            <p:ph type="title"/>
          </p:nvPr>
        </p:nvSpPr>
        <p:spPr/>
        <p:txBody>
          <a:bodyPr/>
          <a:lstStyle/>
          <a:p>
            <a:r>
              <a:rPr lang="en-GB" dirty="0" smtClean="0"/>
              <a:t>Collaboration in Computing</a:t>
            </a:r>
            <a:endParaRPr lang="en-GB" dirty="0"/>
          </a:p>
        </p:txBody>
      </p:sp>
      <p:sp>
        <p:nvSpPr>
          <p:cNvPr id="6" name="Date Placeholder 5"/>
          <p:cNvSpPr>
            <a:spLocks noGrp="1"/>
          </p:cNvSpPr>
          <p:nvPr>
            <p:ph type="dt" sz="half" idx="16"/>
          </p:nvPr>
        </p:nvSpPr>
        <p:spPr/>
        <p:txBody>
          <a:bodyPr/>
          <a:lstStyle/>
          <a:p>
            <a:r>
              <a:rPr lang="en-US" dirty="0"/>
              <a:t>27 </a:t>
            </a:r>
            <a:r>
              <a:rPr lang="en-US" dirty="0" smtClean="0"/>
              <a:t>Feb 2014</a:t>
            </a:r>
            <a:endParaRPr lang="en-US" dirty="0"/>
          </a:p>
        </p:txBody>
      </p:sp>
    </p:spTree>
    <p:extLst>
      <p:ext uri="{BB962C8B-B14F-4D97-AF65-F5344CB8AC3E}">
        <p14:creationId xmlns:p14="http://schemas.microsoft.com/office/powerpoint/2010/main" val="398090446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5800" y="838200"/>
            <a:ext cx="8458200" cy="5410200"/>
          </a:xfrm>
        </p:spPr>
        <p:txBody>
          <a:bodyPr>
            <a:normAutofit/>
          </a:bodyPr>
          <a:lstStyle/>
          <a:p>
            <a:r>
              <a:rPr lang="en-GB" dirty="0" smtClean="0"/>
              <a:t>Visualisation of Grid Monitoring data</a:t>
            </a:r>
          </a:p>
          <a:p>
            <a:pPr lvl="1"/>
            <a:r>
              <a:rPr lang="en-GB" dirty="0" smtClean="0"/>
              <a:t>Status, availability, reliability of Grid services and sites</a:t>
            </a:r>
          </a:p>
          <a:p>
            <a:pPr lvl="1"/>
            <a:r>
              <a:rPr lang="en-GB" dirty="0" smtClean="0"/>
              <a:t>Tools for WLCG management</a:t>
            </a:r>
          </a:p>
          <a:p>
            <a:r>
              <a:rPr lang="en-GB" dirty="0" smtClean="0"/>
              <a:t>Cloud Computing</a:t>
            </a:r>
          </a:p>
          <a:p>
            <a:pPr lvl="1"/>
            <a:r>
              <a:rPr lang="en-GB" dirty="0" smtClean="0"/>
              <a:t>Graphical management portal for OpenNebula and OpenStack </a:t>
            </a:r>
            <a:r>
              <a:rPr lang="en-GB" dirty="0" err="1" smtClean="0"/>
              <a:t>backends</a:t>
            </a:r>
            <a:endParaRPr lang="en-GB" dirty="0" smtClean="0"/>
          </a:p>
          <a:p>
            <a:pPr lvl="1"/>
            <a:r>
              <a:rPr lang="en-GB" dirty="0" smtClean="0"/>
              <a:t>Identify CERN and WLCG quota management requirements</a:t>
            </a:r>
          </a:p>
          <a:p>
            <a:pPr lvl="1"/>
            <a:r>
              <a:rPr lang="en-GB" dirty="0"/>
              <a:t>Integration of WLCG accounting </a:t>
            </a:r>
            <a:r>
              <a:rPr lang="en-GB" dirty="0" smtClean="0"/>
              <a:t>schema</a:t>
            </a:r>
            <a:endParaRPr lang="en-GB"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12</a:t>
            </a:fld>
            <a:endParaRPr lang="en-US" dirty="0"/>
          </a:p>
        </p:txBody>
      </p:sp>
      <p:sp>
        <p:nvSpPr>
          <p:cNvPr id="5" name="Title 4"/>
          <p:cNvSpPr>
            <a:spLocks noGrp="1"/>
          </p:cNvSpPr>
          <p:nvPr>
            <p:ph type="title"/>
          </p:nvPr>
        </p:nvSpPr>
        <p:spPr/>
        <p:txBody>
          <a:bodyPr>
            <a:normAutofit/>
          </a:bodyPr>
          <a:lstStyle/>
          <a:p>
            <a:r>
              <a:rPr lang="en-GB" dirty="0" smtClean="0"/>
              <a:t>Computing area (last 2 years)</a:t>
            </a:r>
            <a:endParaRPr lang="en-GB" dirty="0"/>
          </a:p>
        </p:txBody>
      </p:sp>
      <p:sp>
        <p:nvSpPr>
          <p:cNvPr id="6" name="Date Placeholder 5"/>
          <p:cNvSpPr>
            <a:spLocks noGrp="1"/>
          </p:cNvSpPr>
          <p:nvPr>
            <p:ph type="dt" sz="half" idx="16"/>
          </p:nvPr>
        </p:nvSpPr>
        <p:spPr/>
        <p:txBody>
          <a:bodyPr/>
          <a:lstStyle/>
          <a:p>
            <a:r>
              <a:rPr lang="en-US" dirty="0"/>
              <a:t>27 </a:t>
            </a:r>
            <a:r>
              <a:rPr lang="en-US" dirty="0" smtClean="0"/>
              <a:t>Feb </a:t>
            </a:r>
            <a:r>
              <a:rPr lang="en-US" dirty="0"/>
              <a:t>2014</a:t>
            </a:r>
          </a:p>
        </p:txBody>
      </p:sp>
    </p:spTree>
    <p:extLst>
      <p:ext uri="{BB962C8B-B14F-4D97-AF65-F5344CB8AC3E}">
        <p14:creationId xmlns:p14="http://schemas.microsoft.com/office/powerpoint/2010/main" val="27483850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5800" y="838200"/>
            <a:ext cx="8458200" cy="5410200"/>
          </a:xfrm>
        </p:spPr>
        <p:txBody>
          <a:bodyPr>
            <a:normAutofit/>
          </a:bodyPr>
          <a:lstStyle/>
          <a:p>
            <a:pPr marL="0" indent="0">
              <a:buNone/>
            </a:pPr>
            <a:r>
              <a:rPr lang="en-GB" dirty="0" smtClean="0"/>
              <a:t>Projects between BARC and CERN – 2 FTEs each</a:t>
            </a:r>
          </a:p>
          <a:p>
            <a:r>
              <a:rPr lang="en-GB" dirty="0" smtClean="0"/>
              <a:t>Centralised </a:t>
            </a:r>
            <a:r>
              <a:rPr lang="en-GB" dirty="0"/>
              <a:t>Multi-level User Quota Management System for </a:t>
            </a:r>
            <a:r>
              <a:rPr lang="en-GB" dirty="0" smtClean="0"/>
              <a:t>OpenStack</a:t>
            </a:r>
          </a:p>
          <a:p>
            <a:r>
              <a:rPr lang="en-GB" dirty="0"/>
              <a:t>OpenStack Enhancements for </a:t>
            </a:r>
            <a:r>
              <a:rPr lang="en-GB" dirty="0" smtClean="0"/>
              <a:t>Physics</a:t>
            </a:r>
          </a:p>
          <a:p>
            <a:r>
              <a:rPr lang="en-GB" dirty="0" err="1"/>
              <a:t>Geant</a:t>
            </a:r>
            <a:r>
              <a:rPr lang="en-GB" dirty="0"/>
              <a:t>-V </a:t>
            </a:r>
            <a:r>
              <a:rPr lang="en-GB" dirty="0" smtClean="0"/>
              <a:t>Optimisations</a:t>
            </a:r>
          </a:p>
          <a:p>
            <a:pPr marL="457200" lvl="1" indent="0">
              <a:buNone/>
            </a:pPr>
            <a:endParaRPr lang="en-GB" dirty="0" smtClean="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13</a:t>
            </a:fld>
            <a:endParaRPr lang="en-US" dirty="0"/>
          </a:p>
        </p:txBody>
      </p:sp>
      <p:sp>
        <p:nvSpPr>
          <p:cNvPr id="5" name="Title 4"/>
          <p:cNvSpPr>
            <a:spLocks noGrp="1"/>
          </p:cNvSpPr>
          <p:nvPr>
            <p:ph type="title"/>
          </p:nvPr>
        </p:nvSpPr>
        <p:spPr/>
        <p:txBody>
          <a:bodyPr>
            <a:normAutofit/>
          </a:bodyPr>
          <a:lstStyle/>
          <a:p>
            <a:r>
              <a:rPr lang="en-GB" dirty="0" smtClean="0"/>
              <a:t>Computing (starting now)</a:t>
            </a:r>
            <a:endParaRPr lang="en-GB" dirty="0"/>
          </a:p>
        </p:txBody>
      </p:sp>
      <p:sp>
        <p:nvSpPr>
          <p:cNvPr id="6" name="Date Placeholder 5"/>
          <p:cNvSpPr>
            <a:spLocks noGrp="1"/>
          </p:cNvSpPr>
          <p:nvPr>
            <p:ph type="dt" sz="half" idx="16"/>
          </p:nvPr>
        </p:nvSpPr>
        <p:spPr/>
        <p:txBody>
          <a:bodyPr/>
          <a:lstStyle/>
          <a:p>
            <a:r>
              <a:rPr lang="en-US" dirty="0"/>
              <a:t>27 </a:t>
            </a:r>
            <a:r>
              <a:rPr lang="en-US" dirty="0" smtClean="0"/>
              <a:t>Feb </a:t>
            </a:r>
            <a:r>
              <a:rPr lang="en-US" dirty="0"/>
              <a:t>2014</a:t>
            </a:r>
          </a:p>
        </p:txBody>
      </p:sp>
    </p:spTree>
    <p:extLst>
      <p:ext uri="{BB962C8B-B14F-4D97-AF65-F5344CB8AC3E}">
        <p14:creationId xmlns:p14="http://schemas.microsoft.com/office/powerpoint/2010/main" val="216143061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normAutofit/>
          </a:bodyPr>
          <a:lstStyle/>
          <a:p>
            <a:pPr algn="ctr"/>
            <a:r>
              <a:rPr lang="en-US" sz="3600" dirty="0" smtClean="0"/>
              <a:t>Conclusions</a:t>
            </a:r>
            <a:endParaRPr lang="en-US" sz="3600" dirty="0"/>
          </a:p>
        </p:txBody>
      </p:sp>
      <p:sp>
        <p:nvSpPr>
          <p:cNvPr id="4" name="Content Placeholder 3"/>
          <p:cNvSpPr>
            <a:spLocks noGrp="1"/>
          </p:cNvSpPr>
          <p:nvPr>
            <p:ph sz="quarter" idx="13"/>
          </p:nvPr>
        </p:nvSpPr>
        <p:spPr>
          <a:xfrm>
            <a:off x="3048000" y="1676400"/>
            <a:ext cx="6096000" cy="4419600"/>
          </a:xfrm>
        </p:spPr>
        <p:txBody>
          <a:bodyPr>
            <a:normAutofit/>
          </a:bodyPr>
          <a:lstStyle/>
          <a:p>
            <a:r>
              <a:rPr lang="en-US" dirty="0" smtClean="0"/>
              <a:t>Major Indian participation in LHC</a:t>
            </a:r>
          </a:p>
          <a:p>
            <a:r>
              <a:rPr lang="en-US" dirty="0" smtClean="0"/>
              <a:t>Very valuable collaboration in areas of common interest </a:t>
            </a:r>
          </a:p>
          <a:p>
            <a:r>
              <a:rPr lang="en-US" dirty="0" smtClean="0"/>
              <a:t>We want to continue this in the future</a:t>
            </a:r>
          </a:p>
          <a:p>
            <a:endParaRPr lang="en-US" dirty="0"/>
          </a:p>
          <a:p>
            <a:endParaRPr lang="en-US" dirty="0" smtClean="0"/>
          </a:p>
        </p:txBody>
      </p:sp>
      <p:sp>
        <p:nvSpPr>
          <p:cNvPr id="6" name="Slide Number Placeholder 5"/>
          <p:cNvSpPr>
            <a:spLocks noGrp="1"/>
          </p:cNvSpPr>
          <p:nvPr>
            <p:ph type="sldNum" sz="quarter" idx="17"/>
          </p:nvPr>
        </p:nvSpPr>
        <p:spPr/>
        <p:txBody>
          <a:bodyPr/>
          <a:lstStyle/>
          <a:p>
            <a:fld id="{BDA23336-5C51-4AB1-BEE6-DB5BC4505B23}" type="slidenum">
              <a:rPr lang="en-US" smtClean="0"/>
              <a:pPr/>
              <a:t>14</a:t>
            </a:fld>
            <a:endParaRPr lang="en-US"/>
          </a:p>
        </p:txBody>
      </p:sp>
    </p:spTree>
    <p:extLst>
      <p:ext uri="{BB962C8B-B14F-4D97-AF65-F5344CB8AC3E}">
        <p14:creationId xmlns:p14="http://schemas.microsoft.com/office/powerpoint/2010/main" val="189661112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lstStyle/>
          <a:p>
            <a:pPr algn="ctr"/>
            <a:r>
              <a:rPr lang="en-GB" dirty="0" smtClean="0"/>
              <a:t>Overview</a:t>
            </a:r>
            <a:endParaRPr lang="en-GB" dirty="0"/>
          </a:p>
        </p:txBody>
      </p:sp>
      <p:sp>
        <p:nvSpPr>
          <p:cNvPr id="5" name="Slide Number Placeholder 4"/>
          <p:cNvSpPr>
            <a:spLocks noGrp="1"/>
          </p:cNvSpPr>
          <p:nvPr>
            <p:ph type="sldNum" sz="quarter" idx="17"/>
          </p:nvPr>
        </p:nvSpPr>
        <p:spPr/>
        <p:txBody>
          <a:bodyPr/>
          <a:lstStyle/>
          <a:p>
            <a:fld id="{BDA23336-5C51-4AB1-BEE6-DB5BC4505B23}" type="slidenum">
              <a:rPr lang="en-US" smtClean="0"/>
              <a:pPr/>
              <a:t>2</a:t>
            </a:fld>
            <a:endParaRPr lang="en-US"/>
          </a:p>
        </p:txBody>
      </p:sp>
      <p:sp>
        <p:nvSpPr>
          <p:cNvPr id="2" name="Content Placeholder 1"/>
          <p:cNvSpPr>
            <a:spLocks noGrp="1"/>
          </p:cNvSpPr>
          <p:nvPr>
            <p:ph sz="quarter" idx="13"/>
          </p:nvPr>
        </p:nvSpPr>
        <p:spPr>
          <a:xfrm>
            <a:off x="3048000" y="1676400"/>
            <a:ext cx="6096000" cy="4267200"/>
          </a:xfrm>
        </p:spPr>
        <p:txBody>
          <a:bodyPr/>
          <a:lstStyle/>
          <a:p>
            <a:r>
              <a:rPr lang="en-GB" dirty="0" smtClean="0"/>
              <a:t>The WLCG Project</a:t>
            </a:r>
          </a:p>
          <a:p>
            <a:r>
              <a:rPr lang="en-GB" dirty="0" smtClean="0"/>
              <a:t>India-CERN Collaboration</a:t>
            </a:r>
          </a:p>
        </p:txBody>
      </p:sp>
    </p:spTree>
    <p:custDataLst>
      <p:tags r:id="rId1"/>
    </p:custDataLst>
    <p:extLst>
      <p:ext uri="{BB962C8B-B14F-4D97-AF65-F5344CB8AC3E}">
        <p14:creationId xmlns:p14="http://schemas.microsoft.com/office/powerpoint/2010/main" val="2489048322"/>
      </p:ext>
    </p:extLst>
  </p:cSld>
  <p:clrMapOvr>
    <a:masterClrMapping/>
  </p:clrMapOvr>
  <mc:AlternateContent xmlns:mc="http://schemas.openxmlformats.org/markup-compatibility/2006" xmlns:p14="http://schemas.microsoft.com/office/powerpoint/2010/main">
    <mc:Choice Requires="p14">
      <p:transition spd="slow" p14:dur="2000" advTm="2464"/>
    </mc:Choice>
    <mc:Fallback xmlns="">
      <p:transition xmlns:p14="http://schemas.microsoft.com/office/powerpoint/2010/main" spd="slow" advTm="2464"/>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6"/>
          <p:cNvSpPr txBox="1">
            <a:spLocks/>
          </p:cNvSpPr>
          <p:nvPr/>
        </p:nvSpPr>
        <p:spPr bwMode="auto">
          <a:xfrm>
            <a:off x="500063" y="4648200"/>
            <a:ext cx="8229600" cy="1727200"/>
          </a:xfrm>
          <a:prstGeom prst="rect">
            <a:avLst/>
          </a:prstGeom>
          <a:noFill/>
          <a:ln w="9525">
            <a:noFill/>
            <a:miter lim="800000"/>
            <a:headEnd/>
            <a:tailEnd/>
          </a:ln>
        </p:spPr>
        <p:txBody>
          <a:bodyPr lIns="91330" tIns="45667" rIns="91330" bIns="45667" anchor="ctr"/>
          <a:lstStyle/>
          <a:p>
            <a:pPr algn="ctr"/>
            <a:r>
              <a:rPr lang="en-US" sz="2800" dirty="0">
                <a:solidFill>
                  <a:srgbClr val="FFFF00"/>
                </a:solidFill>
                <a:latin typeface="Calibri" pitchFamily="34" charset="0"/>
              </a:rPr>
              <a:t>7000 tons, 150 million sensors</a:t>
            </a:r>
          </a:p>
          <a:p>
            <a:pPr algn="ctr"/>
            <a:r>
              <a:rPr lang="en-US" sz="2800" dirty="0">
                <a:solidFill>
                  <a:srgbClr val="FFFF00"/>
                </a:solidFill>
                <a:latin typeface="Calibri" pitchFamily="34" charset="0"/>
              </a:rPr>
              <a:t>generating data 40 millions times per second</a:t>
            </a:r>
          </a:p>
          <a:p>
            <a:pPr algn="ctr"/>
            <a:r>
              <a:rPr lang="en-US" sz="2800" dirty="0" smtClean="0">
                <a:solidFill>
                  <a:srgbClr val="FFFF00"/>
                </a:solidFill>
                <a:latin typeface="Calibri" pitchFamily="34" charset="0"/>
              </a:rPr>
              <a:t>producing </a:t>
            </a:r>
            <a:r>
              <a:rPr lang="en-US" sz="2800" dirty="0">
                <a:solidFill>
                  <a:srgbClr val="FFFF00"/>
                </a:solidFill>
                <a:latin typeface="Calibri" pitchFamily="34" charset="0"/>
              </a:rPr>
              <a:t>1</a:t>
            </a:r>
            <a:r>
              <a:rPr lang="en-US" sz="2800" dirty="0" smtClean="0">
                <a:solidFill>
                  <a:srgbClr val="FFFF00"/>
                </a:solidFill>
                <a:latin typeface="Calibri" pitchFamily="34" charset="0"/>
              </a:rPr>
              <a:t> petabyte per second</a:t>
            </a:r>
            <a:endParaRPr lang="en-US" sz="2800" dirty="0">
              <a:solidFill>
                <a:srgbClr val="FFFF00"/>
              </a:solidFill>
              <a:latin typeface="Calibri" pitchFamily="34" charset="0"/>
            </a:endParaRPr>
          </a:p>
        </p:txBody>
      </p:sp>
      <p:sp>
        <p:nvSpPr>
          <p:cNvPr id="9219" name="Title 6"/>
          <p:cNvSpPr>
            <a:spLocks noGrp="1"/>
          </p:cNvSpPr>
          <p:nvPr>
            <p:ph type="title" idx="4294967295"/>
          </p:nvPr>
        </p:nvSpPr>
        <p:spPr>
          <a:xfrm>
            <a:off x="685800" y="685800"/>
            <a:ext cx="8229600" cy="642938"/>
          </a:xfrm>
        </p:spPr>
        <p:txBody>
          <a:bodyPr>
            <a:normAutofit fontScale="90000"/>
          </a:bodyPr>
          <a:lstStyle/>
          <a:p>
            <a:pPr algn="ctr" eaLnBrk="1" hangingPunct="1"/>
            <a:r>
              <a:rPr lang="en-GB" dirty="0" smtClean="0">
                <a:solidFill>
                  <a:srgbClr val="FFFFFF"/>
                </a:solidFill>
              </a:rPr>
              <a:t>The ATLAS experiment</a:t>
            </a:r>
          </a:p>
        </p:txBody>
      </p:sp>
      <p:pic>
        <p:nvPicPr>
          <p:cNvPr id="10" name="Picture 9" descr="Atlas_Toroid_high_res.jpg"/>
          <p:cNvPicPr>
            <a:picLocks noChangeAspect="1"/>
          </p:cNvPicPr>
          <p:nvPr/>
        </p:nvPicPr>
        <p:blipFill>
          <a:blip r:embed="rId3" cstate="screen"/>
          <a:srcRect/>
          <a:stretch>
            <a:fillRect/>
          </a:stretch>
        </p:blipFill>
        <p:spPr bwMode="auto">
          <a:xfrm>
            <a:off x="-4876800" y="-3276600"/>
            <a:ext cx="19354800" cy="12611101"/>
          </a:xfrm>
          <a:prstGeom prst="rect">
            <a:avLst/>
          </a:prstGeom>
          <a:noFill/>
          <a:ln w="9525">
            <a:noFill/>
            <a:miter lim="800000"/>
            <a:headEnd/>
            <a:tailEnd/>
          </a:ln>
        </p:spPr>
      </p:pic>
    </p:spTree>
    <p:extLst>
      <p:ext uri="{BB962C8B-B14F-4D97-AF65-F5344CB8AC3E}">
        <p14:creationId xmlns:p14="http://schemas.microsoft.com/office/powerpoint/2010/main" val="10816462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0"/>
                                        </p:tgtEl>
                                      </p:cBhvr>
                                      <p:by x="25000" y="2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6"/>
          <p:cNvSpPr txBox="1">
            <a:spLocks noGrp="1"/>
          </p:cNvSpPr>
          <p:nvPr/>
        </p:nvSpPr>
        <p:spPr bwMode="auto">
          <a:xfrm>
            <a:off x="7929574" y="6356361"/>
            <a:ext cx="757237" cy="365125"/>
          </a:xfrm>
          <a:prstGeom prst="rect">
            <a:avLst/>
          </a:prstGeom>
          <a:noFill/>
          <a:ln w="9525">
            <a:noFill/>
            <a:miter lim="800000"/>
            <a:headEnd/>
            <a:tailEnd/>
          </a:ln>
        </p:spPr>
        <p:txBody>
          <a:bodyPr lIns="91330" tIns="45667" rIns="91330" bIns="45667"/>
          <a:lstStyle/>
          <a:p>
            <a:fld id="{452DB40E-0A20-4A46-B983-8BEEEEEC4472}" type="slidenum">
              <a:rPr lang="en-GB">
                <a:solidFill>
                  <a:schemeClr val="tx1"/>
                </a:solidFill>
                <a:latin typeface="Calibri" pitchFamily="34" charset="0"/>
              </a:rPr>
              <a:pPr/>
              <a:t>4</a:t>
            </a:fld>
            <a:endParaRPr lang="en-GB">
              <a:solidFill>
                <a:schemeClr val="tx1"/>
              </a:solidFill>
              <a:latin typeface="Calibri" pitchFamily="34" charset="0"/>
            </a:endParaRPr>
          </a:p>
        </p:txBody>
      </p:sp>
      <p:sp>
        <p:nvSpPr>
          <p:cNvPr id="10244" name="Title 1"/>
          <p:cNvSpPr>
            <a:spLocks noGrp="1"/>
          </p:cNvSpPr>
          <p:nvPr>
            <p:ph type="title" idx="4294967295"/>
          </p:nvPr>
        </p:nvSpPr>
        <p:spPr>
          <a:xfrm>
            <a:off x="1509724" y="11"/>
            <a:ext cx="7634287" cy="1000125"/>
          </a:xfrm>
        </p:spPr>
        <p:txBody>
          <a:bodyPr/>
          <a:lstStyle/>
          <a:p>
            <a:pPr eaLnBrk="1" hangingPunct="1"/>
            <a:r>
              <a:rPr lang="en-US" smtClean="0">
                <a:solidFill>
                  <a:schemeClr val="bg1"/>
                </a:solidFill>
              </a:rPr>
              <a:t> A collision at LHC</a:t>
            </a:r>
          </a:p>
        </p:txBody>
      </p:sp>
      <p:pic>
        <p:nvPicPr>
          <p:cNvPr id="10245" name="Picture 7" descr="WLCGlogo.jpg"/>
          <p:cNvPicPr>
            <a:picLocks noChangeAspect="1"/>
          </p:cNvPicPr>
          <p:nvPr/>
        </p:nvPicPr>
        <p:blipFill>
          <a:blip r:embed="rId3" cstate="screen"/>
          <a:srcRect/>
          <a:stretch>
            <a:fillRect/>
          </a:stretch>
        </p:blipFill>
        <p:spPr bwMode="auto">
          <a:xfrm>
            <a:off x="4" y="0"/>
            <a:ext cx="1114425" cy="990600"/>
          </a:xfrm>
          <a:prstGeom prst="rect">
            <a:avLst/>
          </a:prstGeom>
          <a:noFill/>
          <a:ln w="9525">
            <a:noFill/>
            <a:miter lim="800000"/>
            <a:headEnd/>
            <a:tailEnd/>
          </a:ln>
        </p:spPr>
      </p:pic>
      <p:sp>
        <p:nvSpPr>
          <p:cNvPr id="7" name="Footer Placeholder 6"/>
          <p:cNvSpPr>
            <a:spLocks noGrp="1"/>
          </p:cNvSpPr>
          <p:nvPr>
            <p:ph type="ftr" sz="quarter" idx="11"/>
          </p:nvPr>
        </p:nvSpPr>
        <p:spPr>
          <a:xfrm>
            <a:off x="3200400" y="6553200"/>
            <a:ext cx="3562350" cy="304800"/>
          </a:xfrm>
        </p:spPr>
        <p:txBody>
          <a:bodyPr/>
          <a:lstStyle/>
          <a:p>
            <a:r>
              <a:rPr lang="en-GB" smtClean="0"/>
              <a:t>The Worlwide LHC Computing Grid</a:t>
            </a:r>
            <a:endParaRPr lang="en-GB" dirty="0"/>
          </a:p>
        </p:txBody>
      </p:sp>
      <p:pic>
        <p:nvPicPr>
          <p:cNvPr id="10242" name="Picture 2" descr="C:\NSS_talk_material\Event.gif"/>
          <p:cNvPicPr>
            <a:picLocks noChangeAspect="1" noChangeArrowheads="1" noCrop="1"/>
          </p:cNvPicPr>
          <p:nvPr/>
        </p:nvPicPr>
        <p:blipFill>
          <a:blip r:embed="rId4" cstate="screen"/>
          <a:srcRect/>
          <a:stretch>
            <a:fillRect/>
          </a:stretch>
        </p:blipFill>
        <p:spPr bwMode="auto">
          <a:xfrm>
            <a:off x="11" y="0"/>
            <a:ext cx="9166225" cy="6858000"/>
          </a:xfrm>
          <a:prstGeom prst="rect">
            <a:avLst/>
          </a:prstGeom>
          <a:noFill/>
          <a:ln w="9525">
            <a:noFill/>
            <a:miter lim="800000"/>
            <a:headEnd/>
            <a:tailEnd/>
          </a:ln>
        </p:spPr>
      </p:pic>
      <p:sp>
        <p:nvSpPr>
          <p:cNvPr id="2" name="Slide Number Placeholder 1"/>
          <p:cNvSpPr>
            <a:spLocks noGrp="1"/>
          </p:cNvSpPr>
          <p:nvPr>
            <p:ph type="sldNum" sz="quarter" idx="10"/>
          </p:nvPr>
        </p:nvSpPr>
        <p:spPr/>
        <p:txBody>
          <a:bodyPr/>
          <a:lstStyle/>
          <a:p>
            <a:fld id="{9A8C4A86-D2F3-43EA-AC55-469DABDFED46}" type="slidenum">
              <a:rPr lang="en-GB" smtClean="0"/>
              <a:pPr/>
              <a:t>4</a:t>
            </a:fld>
            <a:endParaRPr lang="en-GB"/>
          </a:p>
        </p:txBody>
      </p:sp>
      <p:sp>
        <p:nvSpPr>
          <p:cNvPr id="3" name="TextBox 2"/>
          <p:cNvSpPr txBox="1"/>
          <p:nvPr/>
        </p:nvSpPr>
        <p:spPr>
          <a:xfrm>
            <a:off x="11" y="0"/>
            <a:ext cx="9143989" cy="707886"/>
          </a:xfrm>
          <a:prstGeom prst="rect">
            <a:avLst/>
          </a:prstGeom>
          <a:noFill/>
        </p:spPr>
        <p:txBody>
          <a:bodyPr wrap="square" rtlCol="0">
            <a:spAutoFit/>
          </a:bodyPr>
          <a:lstStyle/>
          <a:p>
            <a:pPr algn="ctr"/>
            <a:r>
              <a:rPr lang="en-US" sz="4000" b="1" dirty="0" smtClean="0">
                <a:solidFill>
                  <a:srgbClr val="FFFF00"/>
                </a:solidFill>
                <a:effectLst>
                  <a:outerShdw blurRad="38100" dist="38100" dir="2700000" algn="tl">
                    <a:srgbClr val="000000">
                      <a:alpha val="43137"/>
                    </a:srgbClr>
                  </a:outerShdw>
                </a:effectLst>
              </a:rPr>
              <a:t>ATLAS Experiment</a:t>
            </a:r>
            <a:endParaRPr lang="en-GB" sz="4000" b="1" dirty="0">
              <a:solidFill>
                <a:srgbClr val="FFFF00"/>
              </a:solidFill>
              <a:effectLst>
                <a:outerShdw blurRad="38100" dist="38100" dir="2700000" algn="tl">
                  <a:srgbClr val="000000">
                    <a:alpha val="43137"/>
                  </a:srgbClr>
                </a:outerShdw>
              </a:effectLst>
            </a:endParaRPr>
          </a:p>
        </p:txBody>
      </p:sp>
      <p:sp>
        <p:nvSpPr>
          <p:cNvPr id="4" name="TextBox 3"/>
          <p:cNvSpPr txBox="1"/>
          <p:nvPr/>
        </p:nvSpPr>
        <p:spPr>
          <a:xfrm>
            <a:off x="76200" y="2057400"/>
            <a:ext cx="1328734" cy="369332"/>
          </a:xfrm>
          <a:prstGeom prst="rect">
            <a:avLst/>
          </a:prstGeom>
          <a:noFill/>
        </p:spPr>
        <p:txBody>
          <a:bodyPr wrap="square" rtlCol="0">
            <a:spAutoFit/>
          </a:bodyPr>
          <a:lstStyle/>
          <a:p>
            <a:r>
              <a:rPr lang="en-US" dirty="0" smtClean="0">
                <a:solidFill>
                  <a:schemeClr val="bg1"/>
                </a:solidFill>
              </a:rPr>
              <a:t>LHC Beam</a:t>
            </a:r>
            <a:endParaRPr lang="en-GB" dirty="0">
              <a:solidFill>
                <a:schemeClr val="bg1"/>
              </a:solidFill>
            </a:endParaRPr>
          </a:p>
        </p:txBody>
      </p:sp>
    </p:spTree>
    <p:extLst>
      <p:ext uri="{BB962C8B-B14F-4D97-AF65-F5344CB8AC3E}">
        <p14:creationId xmlns:p14="http://schemas.microsoft.com/office/powerpoint/2010/main" val="7639161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1"/>
          <p:cNvSpPr txBox="1">
            <a:spLocks noGrp="1"/>
          </p:cNvSpPr>
          <p:nvPr/>
        </p:nvSpPr>
        <p:spPr>
          <a:xfrm>
            <a:off x="3124200" y="6356361"/>
            <a:ext cx="2895600" cy="365125"/>
          </a:xfrm>
          <a:prstGeom prst="rect">
            <a:avLst/>
          </a:prstGeom>
          <a:noFill/>
        </p:spPr>
        <p:txBody>
          <a:bodyPr lIns="91330" tIns="45667" rIns="91330" bIns="45667"/>
          <a:lstStyle/>
          <a:p>
            <a:pPr fontAlgn="auto">
              <a:spcBef>
                <a:spcPts val="0"/>
              </a:spcBef>
              <a:spcAft>
                <a:spcPts val="0"/>
              </a:spcAft>
              <a:defRPr/>
            </a:pPr>
            <a:r>
              <a:rPr lang="en-US">
                <a:solidFill>
                  <a:schemeClr val="tx1"/>
                </a:solidFill>
                <a:latin typeface="+mn-lt"/>
              </a:rPr>
              <a:t>Ian.Bird@cern.ch</a:t>
            </a:r>
          </a:p>
        </p:txBody>
      </p:sp>
      <p:sp>
        <p:nvSpPr>
          <p:cNvPr id="11268" name="Slide Number Placeholder 5"/>
          <p:cNvSpPr txBox="1">
            <a:spLocks noGrp="1"/>
          </p:cNvSpPr>
          <p:nvPr/>
        </p:nvSpPr>
        <p:spPr bwMode="auto">
          <a:xfrm>
            <a:off x="7929574" y="6356361"/>
            <a:ext cx="757237" cy="365125"/>
          </a:xfrm>
          <a:prstGeom prst="rect">
            <a:avLst/>
          </a:prstGeom>
          <a:noFill/>
          <a:ln w="9525">
            <a:noFill/>
            <a:miter lim="800000"/>
            <a:headEnd/>
            <a:tailEnd/>
          </a:ln>
        </p:spPr>
        <p:txBody>
          <a:bodyPr lIns="91330" tIns="45667" rIns="91330" bIns="45667"/>
          <a:lstStyle/>
          <a:p>
            <a:fld id="{087A69B5-3F8B-4F4A-BD79-6A4D908BA0E9}" type="slidenum">
              <a:rPr lang="en-GB">
                <a:solidFill>
                  <a:schemeClr val="tx1"/>
                </a:solidFill>
                <a:latin typeface="Calibri" pitchFamily="34" charset="0"/>
              </a:rPr>
              <a:pPr/>
              <a:t>5</a:t>
            </a:fld>
            <a:endParaRPr lang="en-GB">
              <a:solidFill>
                <a:schemeClr val="tx1"/>
              </a:solidFill>
              <a:latin typeface="Calibri" pitchFamily="34" charset="0"/>
            </a:endParaRPr>
          </a:p>
        </p:txBody>
      </p:sp>
      <p:sp>
        <p:nvSpPr>
          <p:cNvPr id="11269" name="Title 1"/>
          <p:cNvSpPr>
            <a:spLocks noGrp="1"/>
          </p:cNvSpPr>
          <p:nvPr>
            <p:ph type="title" idx="4294967295"/>
          </p:nvPr>
        </p:nvSpPr>
        <p:spPr>
          <a:xfrm>
            <a:off x="1509724" y="11"/>
            <a:ext cx="7634287" cy="1000125"/>
          </a:xfrm>
        </p:spPr>
        <p:txBody>
          <a:bodyPr/>
          <a:lstStyle/>
          <a:p>
            <a:pPr eaLnBrk="1" hangingPunct="1"/>
            <a:r>
              <a:rPr lang="en-US" smtClean="0">
                <a:solidFill>
                  <a:schemeClr val="bg1"/>
                </a:solidFill>
              </a:rPr>
              <a:t>The Data Acquisition</a:t>
            </a:r>
          </a:p>
        </p:txBody>
      </p:sp>
      <p:pic>
        <p:nvPicPr>
          <p:cNvPr id="11270" name="Picture 6" descr="WLCGlogo.jpg"/>
          <p:cNvPicPr>
            <a:picLocks noChangeAspect="1"/>
          </p:cNvPicPr>
          <p:nvPr/>
        </p:nvPicPr>
        <p:blipFill>
          <a:blip r:embed="rId3" cstate="screen"/>
          <a:srcRect/>
          <a:stretch>
            <a:fillRect/>
          </a:stretch>
        </p:blipFill>
        <p:spPr bwMode="auto">
          <a:xfrm>
            <a:off x="4" y="0"/>
            <a:ext cx="1114425" cy="990600"/>
          </a:xfrm>
          <a:prstGeom prst="rect">
            <a:avLst/>
          </a:prstGeom>
          <a:noFill/>
          <a:ln w="9525">
            <a:noFill/>
            <a:miter lim="800000"/>
            <a:headEnd/>
            <a:tailEnd/>
          </a:ln>
        </p:spPr>
      </p:pic>
      <p:pic>
        <p:nvPicPr>
          <p:cNvPr id="11267" name="Picture 2" descr="C:\NSS_talk_material\DAQ.gif"/>
          <p:cNvPicPr>
            <a:picLocks noChangeAspect="1" noChangeArrowheads="1" noCrop="1"/>
          </p:cNvPicPr>
          <p:nvPr/>
        </p:nvPicPr>
        <p:blipFill>
          <a:blip r:embed="rId4" cstate="screen"/>
          <a:srcRect/>
          <a:stretch>
            <a:fillRect/>
          </a:stretch>
        </p:blipFill>
        <p:spPr bwMode="auto">
          <a:xfrm>
            <a:off x="-31749" y="0"/>
            <a:ext cx="9175750" cy="6858000"/>
          </a:xfrm>
          <a:prstGeom prst="rect">
            <a:avLst/>
          </a:prstGeom>
          <a:noFill/>
          <a:ln w="9525">
            <a:noFill/>
            <a:miter lim="800000"/>
            <a:headEnd/>
            <a:tailEnd/>
          </a:ln>
        </p:spPr>
      </p:pic>
      <p:sp>
        <p:nvSpPr>
          <p:cNvPr id="2" name="Slide Number Placeholder 1"/>
          <p:cNvSpPr>
            <a:spLocks noGrp="1"/>
          </p:cNvSpPr>
          <p:nvPr>
            <p:ph type="sldNum" sz="quarter" idx="10"/>
          </p:nvPr>
        </p:nvSpPr>
        <p:spPr/>
        <p:txBody>
          <a:bodyPr/>
          <a:lstStyle/>
          <a:p>
            <a:fld id="{9A8C4A86-D2F3-43EA-AC55-469DABDFED46}" type="slidenum">
              <a:rPr lang="en-GB" smtClean="0"/>
              <a:pPr/>
              <a:t>5</a:t>
            </a:fld>
            <a:endParaRPr lang="en-GB"/>
          </a:p>
        </p:txBody>
      </p:sp>
      <p:sp>
        <p:nvSpPr>
          <p:cNvPr id="9" name="TextBox 8"/>
          <p:cNvSpPr txBox="1"/>
          <p:nvPr/>
        </p:nvSpPr>
        <p:spPr>
          <a:xfrm>
            <a:off x="11" y="0"/>
            <a:ext cx="9143989" cy="707886"/>
          </a:xfrm>
          <a:prstGeom prst="rect">
            <a:avLst/>
          </a:prstGeom>
          <a:noFill/>
        </p:spPr>
        <p:txBody>
          <a:bodyPr wrap="square" rtlCol="0">
            <a:spAutoFit/>
          </a:bodyPr>
          <a:lstStyle/>
          <a:p>
            <a:pPr algn="ctr"/>
            <a:r>
              <a:rPr lang="en-US" sz="4000" b="1" dirty="0" smtClean="0">
                <a:solidFill>
                  <a:srgbClr val="FFFF00"/>
                </a:solidFill>
                <a:effectLst>
                  <a:outerShdw blurRad="38100" dist="38100" dir="2700000" algn="tl">
                    <a:srgbClr val="000000">
                      <a:alpha val="43137"/>
                    </a:srgbClr>
                  </a:outerShdw>
                </a:effectLst>
              </a:rPr>
              <a:t>Data from ATLAS</a:t>
            </a:r>
            <a:endParaRPr lang="en-GB" sz="4000" b="1" dirty="0">
              <a:solidFill>
                <a:srgbClr val="FFFF00"/>
              </a:solidFill>
              <a:effectLst>
                <a:outerShdw blurRad="38100" dist="38100" dir="2700000" algn="tl">
                  <a:srgbClr val="000000">
                    <a:alpha val="43137"/>
                  </a:srgbClr>
                </a:outerShdw>
              </a:effectLst>
            </a:endParaRPr>
          </a:p>
        </p:txBody>
      </p:sp>
      <p:sp>
        <p:nvSpPr>
          <p:cNvPr id="7" name="Rounded Rectangle 6"/>
          <p:cNvSpPr/>
          <p:nvPr/>
        </p:nvSpPr>
        <p:spPr>
          <a:xfrm>
            <a:off x="914400" y="1905000"/>
            <a:ext cx="2362200" cy="609600"/>
          </a:xfrm>
          <a:prstGeom prst="roundRect">
            <a:avLst>
              <a:gd name="adj" fmla="val 40849"/>
            </a:avLst>
          </a:prstGeom>
          <a:solidFill>
            <a:schemeClr val="bg1">
              <a:lumMod val="50000"/>
            </a:schemeClr>
          </a:solidFill>
          <a:ln>
            <a:solidFill>
              <a:srgbClr val="63252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ounded Rectangle 12"/>
          <p:cNvSpPr/>
          <p:nvPr/>
        </p:nvSpPr>
        <p:spPr>
          <a:xfrm>
            <a:off x="5791200" y="1905000"/>
            <a:ext cx="2362200" cy="609600"/>
          </a:xfrm>
          <a:prstGeom prst="roundRect">
            <a:avLst>
              <a:gd name="adj" fmla="val 40849"/>
            </a:avLst>
          </a:prstGeom>
          <a:solidFill>
            <a:schemeClr val="bg1">
              <a:lumMod val="50000"/>
            </a:schemeClr>
          </a:solidFill>
          <a:ln>
            <a:solidFill>
              <a:srgbClr val="63252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1295400" y="1862820"/>
            <a:ext cx="2362200" cy="646331"/>
          </a:xfrm>
          <a:prstGeom prst="rect">
            <a:avLst/>
          </a:prstGeom>
          <a:noFill/>
        </p:spPr>
        <p:txBody>
          <a:bodyPr wrap="square" rtlCol="0">
            <a:spAutoFit/>
          </a:bodyPr>
          <a:lstStyle/>
          <a:p>
            <a:r>
              <a:rPr lang="en-US" b="1" dirty="0" smtClean="0">
                <a:solidFill>
                  <a:schemeClr val="bg1"/>
                </a:solidFill>
              </a:rPr>
              <a:t>1 PB/sec from all </a:t>
            </a:r>
            <a:br>
              <a:rPr lang="en-US" b="1" dirty="0" smtClean="0">
                <a:solidFill>
                  <a:schemeClr val="bg1"/>
                </a:solidFill>
              </a:rPr>
            </a:br>
            <a:r>
              <a:rPr lang="en-US" b="1" dirty="0" smtClean="0">
                <a:solidFill>
                  <a:schemeClr val="bg1"/>
                </a:solidFill>
              </a:rPr>
              <a:t>sub-detectors</a:t>
            </a:r>
            <a:endParaRPr lang="en-US" b="1" dirty="0">
              <a:solidFill>
                <a:schemeClr val="bg1"/>
              </a:solidFill>
            </a:endParaRPr>
          </a:p>
        </p:txBody>
      </p:sp>
      <p:sp>
        <p:nvSpPr>
          <p:cNvPr id="5" name="TextBox 4"/>
          <p:cNvSpPr txBox="1"/>
          <p:nvPr/>
        </p:nvSpPr>
        <p:spPr>
          <a:xfrm>
            <a:off x="5909580" y="1890949"/>
            <a:ext cx="2286000" cy="646331"/>
          </a:xfrm>
          <a:prstGeom prst="rect">
            <a:avLst/>
          </a:prstGeom>
          <a:noFill/>
        </p:spPr>
        <p:txBody>
          <a:bodyPr wrap="square" rtlCol="0">
            <a:spAutoFit/>
          </a:bodyPr>
          <a:lstStyle/>
          <a:p>
            <a:r>
              <a:rPr lang="en-US" b="1" dirty="0" smtClean="0">
                <a:solidFill>
                  <a:srgbClr val="FFFFFF"/>
                </a:solidFill>
              </a:rPr>
              <a:t>1 GB/sec raw data sent to Data Centre</a:t>
            </a:r>
            <a:endParaRPr lang="en-US" b="1" dirty="0">
              <a:solidFill>
                <a:srgbClr val="FFFFFF"/>
              </a:solidFill>
            </a:endParaRPr>
          </a:p>
        </p:txBody>
      </p:sp>
      <p:sp>
        <p:nvSpPr>
          <p:cNvPr id="6" name="TextBox 5"/>
          <p:cNvSpPr txBox="1"/>
          <p:nvPr/>
        </p:nvSpPr>
        <p:spPr>
          <a:xfrm>
            <a:off x="3017160" y="990600"/>
            <a:ext cx="2971800" cy="369332"/>
          </a:xfrm>
          <a:prstGeom prst="rect">
            <a:avLst/>
          </a:prstGeom>
          <a:noFill/>
        </p:spPr>
        <p:txBody>
          <a:bodyPr wrap="square" rtlCol="0">
            <a:spAutoFit/>
          </a:bodyPr>
          <a:lstStyle/>
          <a:p>
            <a:r>
              <a:rPr lang="en-US" i="1" dirty="0" smtClean="0">
                <a:solidFill>
                  <a:srgbClr val="FFFFFF"/>
                </a:solidFill>
              </a:rPr>
              <a:t>Reduction factor of 1 million.</a:t>
            </a:r>
            <a:endParaRPr lang="en-US" i="1" dirty="0">
              <a:solidFill>
                <a:srgbClr val="FFFFFF"/>
              </a:solidFill>
            </a:endParaRPr>
          </a:p>
        </p:txBody>
      </p:sp>
      <p:sp>
        <p:nvSpPr>
          <p:cNvPr id="8" name="Curved Down Arrow 7"/>
          <p:cNvSpPr/>
          <p:nvPr/>
        </p:nvSpPr>
        <p:spPr>
          <a:xfrm>
            <a:off x="2667000" y="1371600"/>
            <a:ext cx="3581400" cy="533400"/>
          </a:xfrm>
          <a:prstGeom prst="curvedDownArrow">
            <a:avLst>
              <a:gd name="adj1" fmla="val 25000"/>
              <a:gd name="adj2" fmla="val 50000"/>
              <a:gd name="adj3" fmla="val 59016"/>
            </a:avLst>
          </a:prstGeom>
          <a:solidFill>
            <a:schemeClr val="accent2">
              <a:lumMod val="75000"/>
            </a:schemeClr>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5008928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itle 1"/>
          <p:cNvSpPr>
            <a:spLocks noGrp="1"/>
          </p:cNvSpPr>
          <p:nvPr>
            <p:ph type="title"/>
          </p:nvPr>
        </p:nvSpPr>
        <p:spPr>
          <a:xfrm>
            <a:off x="457200" y="0"/>
            <a:ext cx="8229600" cy="1143000"/>
          </a:xfrm>
          <a:solidFill>
            <a:srgbClr val="000000"/>
          </a:solidFill>
          <a:ln>
            <a:noFill/>
          </a:ln>
        </p:spPr>
        <p:txBody>
          <a:bodyPr>
            <a:normAutofit/>
          </a:bodyPr>
          <a:lstStyle/>
          <a:p>
            <a:pPr eaLnBrk="1" hangingPunct="1"/>
            <a:r>
              <a:rPr lang="en-US" sz="2200" b="1" dirty="0" smtClean="0">
                <a:solidFill>
                  <a:srgbClr val="FFFFFF"/>
                </a:solidFill>
                <a:latin typeface="Arial" panose="020B0604020202020204" pitchFamily="34" charset="0"/>
                <a:cs typeface="Arial" panose="020B0604020202020204" pitchFamily="34" charset="0"/>
              </a:rPr>
              <a:t>CERN Computer Centre  (Tier-0): </a:t>
            </a:r>
            <a:br>
              <a:rPr lang="en-US" sz="2200" b="1" dirty="0" smtClean="0">
                <a:solidFill>
                  <a:srgbClr val="FFFFFF"/>
                </a:solidFill>
                <a:latin typeface="Arial" panose="020B0604020202020204" pitchFamily="34" charset="0"/>
                <a:cs typeface="Arial" panose="020B0604020202020204" pitchFamily="34" charset="0"/>
              </a:rPr>
            </a:br>
            <a:r>
              <a:rPr lang="en-US" sz="2200" dirty="0" smtClean="0">
                <a:solidFill>
                  <a:srgbClr val="FFFFFF"/>
                </a:solidFill>
                <a:latin typeface="Arial" panose="020B0604020202020204" pitchFamily="34" charset="0"/>
                <a:cs typeface="Arial" panose="020B0604020202020204" pitchFamily="34" charset="0"/>
              </a:rPr>
              <a:t>Acquisition</a:t>
            </a:r>
            <a:r>
              <a:rPr lang="en-US" sz="2200" dirty="0">
                <a:solidFill>
                  <a:srgbClr val="FFFFFF"/>
                </a:solidFill>
                <a:latin typeface="Arial" panose="020B0604020202020204" pitchFamily="34" charset="0"/>
                <a:cs typeface="Arial" panose="020B0604020202020204" pitchFamily="34" charset="0"/>
              </a:rPr>
              <a:t>, </a:t>
            </a:r>
            <a:r>
              <a:rPr lang="en-US" sz="2200" dirty="0" smtClean="0">
                <a:solidFill>
                  <a:srgbClr val="FFFFFF"/>
                </a:solidFill>
                <a:latin typeface="Arial" panose="020B0604020202020204" pitchFamily="34" charset="0"/>
                <a:cs typeface="Arial" panose="020B0604020202020204" pitchFamily="34" charset="0"/>
              </a:rPr>
              <a:t>First </a:t>
            </a:r>
            <a:r>
              <a:rPr lang="en-US" sz="2200" dirty="0">
                <a:solidFill>
                  <a:srgbClr val="FFFFFF"/>
                </a:solidFill>
                <a:latin typeface="Arial" panose="020B0604020202020204" pitchFamily="34" charset="0"/>
                <a:cs typeface="Arial" panose="020B0604020202020204" pitchFamily="34" charset="0"/>
              </a:rPr>
              <a:t>pass reconstruction</a:t>
            </a:r>
            <a:r>
              <a:rPr lang="en-US" sz="2200" dirty="0" smtClean="0">
                <a:solidFill>
                  <a:srgbClr val="FFFFFF"/>
                </a:solidFill>
                <a:latin typeface="Arial" panose="020B0604020202020204" pitchFamily="34" charset="0"/>
                <a:cs typeface="Arial" panose="020B0604020202020204" pitchFamily="34" charset="0"/>
              </a:rPr>
              <a:t>, Storage &amp; Distribution</a:t>
            </a:r>
            <a:endParaRPr lang="en-US" sz="2200" dirty="0">
              <a:solidFill>
                <a:srgbClr val="FFFFFF"/>
              </a:solidFill>
              <a:latin typeface="Arial" panose="020B0604020202020204" pitchFamily="34" charset="0"/>
              <a:cs typeface="Arial" panose="020B0604020202020204" pitchFamily="34" charset="0"/>
            </a:endParaRPr>
          </a:p>
        </p:txBody>
      </p:sp>
      <p:sp>
        <p:nvSpPr>
          <p:cNvPr id="4" name="Footer Placeholder 1"/>
          <p:cNvSpPr>
            <a:spLocks noGrp="1"/>
          </p:cNvSpPr>
          <p:nvPr>
            <p:ph type="ftr" sz="quarter" idx="4294967295"/>
          </p:nvPr>
        </p:nvSpPr>
        <p:spPr>
          <a:xfrm>
            <a:off x="4573588" y="6324600"/>
            <a:ext cx="4570412" cy="307975"/>
          </a:xfrm>
        </p:spPr>
        <p:txBody>
          <a:bodyPr/>
          <a:lstStyle/>
          <a:p>
            <a:r>
              <a:rPr lang="en-GB" smtClean="0"/>
              <a:t>The Worlwide LHC Computing Grid</a:t>
            </a:r>
            <a:endParaRPr lang="en-US"/>
          </a:p>
        </p:txBody>
      </p:sp>
      <p:pic>
        <p:nvPicPr>
          <p:cNvPr id="25602" name="Picture 2" descr="C:\NSS_talk_material\Tier-0.gif"/>
          <p:cNvPicPr>
            <a:picLocks noChangeAspect="1" noChangeArrowheads="1" noCrop="1"/>
          </p:cNvPicPr>
          <p:nvPr/>
        </p:nvPicPr>
        <p:blipFill>
          <a:blip r:embed="rId3" cstate="print"/>
          <a:srcRect/>
          <a:stretch>
            <a:fillRect/>
          </a:stretch>
        </p:blipFill>
        <p:spPr bwMode="auto">
          <a:xfrm>
            <a:off x="304800" y="990600"/>
            <a:ext cx="8454458" cy="5867400"/>
          </a:xfrm>
          <a:prstGeom prst="rect">
            <a:avLst/>
          </a:prstGeom>
          <a:noFill/>
          <a:ln w="9525">
            <a:noFill/>
            <a:miter lim="800000"/>
            <a:headEnd/>
            <a:tailEnd/>
          </a:ln>
        </p:spPr>
      </p:pic>
      <p:sp>
        <p:nvSpPr>
          <p:cNvPr id="6" name="TextBox 5"/>
          <p:cNvSpPr txBox="1"/>
          <p:nvPr/>
        </p:nvSpPr>
        <p:spPr>
          <a:xfrm>
            <a:off x="6172200" y="5623411"/>
            <a:ext cx="2209800" cy="307777"/>
          </a:xfrm>
          <a:prstGeom prst="rect">
            <a:avLst/>
          </a:prstGeom>
          <a:solidFill>
            <a:schemeClr val="accent2">
              <a:lumMod val="75000"/>
            </a:schemeClr>
          </a:solidFill>
          <a:effectLst/>
        </p:spPr>
        <p:txBody>
          <a:bodyPr wrap="square">
            <a:spAutoFit/>
          </a:bodyPr>
          <a:lstStyle/>
          <a:p>
            <a:pPr algn="ctr">
              <a:defRPr/>
            </a:pPr>
            <a:r>
              <a:rPr lang="en-US" sz="1400" b="1" dirty="0" smtClean="0">
                <a:solidFill>
                  <a:srgbClr val="FFFFFF"/>
                </a:solidFill>
              </a:rPr>
              <a:t>ALICE </a:t>
            </a:r>
            <a:r>
              <a:rPr lang="en-US" sz="1400" dirty="0" smtClean="0">
                <a:solidFill>
                  <a:srgbClr val="FFFFFF"/>
                </a:solidFill>
              </a:rPr>
              <a:t>1.25 </a:t>
            </a:r>
            <a:r>
              <a:rPr lang="en-US" sz="1400" dirty="0">
                <a:solidFill>
                  <a:srgbClr val="FFFFFF"/>
                </a:solidFill>
              </a:rPr>
              <a:t>GB/sec </a:t>
            </a:r>
            <a:r>
              <a:rPr lang="en-US" sz="1400" dirty="0" smtClean="0">
                <a:solidFill>
                  <a:srgbClr val="FFFFFF"/>
                </a:solidFill>
              </a:rPr>
              <a:t>(ions</a:t>
            </a:r>
            <a:r>
              <a:rPr lang="en-US" sz="1400" dirty="0">
                <a:solidFill>
                  <a:srgbClr val="FFFFFF"/>
                </a:solidFill>
              </a:rPr>
              <a:t>)</a:t>
            </a:r>
          </a:p>
        </p:txBody>
      </p:sp>
      <p:sp>
        <p:nvSpPr>
          <p:cNvPr id="7" name="TextBox 6"/>
          <p:cNvSpPr txBox="1"/>
          <p:nvPr/>
        </p:nvSpPr>
        <p:spPr>
          <a:xfrm>
            <a:off x="4309379" y="5483423"/>
            <a:ext cx="1786621" cy="307777"/>
          </a:xfrm>
          <a:prstGeom prst="rect">
            <a:avLst/>
          </a:prstGeom>
          <a:solidFill>
            <a:schemeClr val="accent3">
              <a:lumMod val="75000"/>
            </a:schemeClr>
          </a:solidFill>
        </p:spPr>
        <p:txBody>
          <a:bodyPr wrap="square" rtlCol="0">
            <a:spAutoFit/>
          </a:bodyPr>
          <a:lstStyle/>
          <a:p>
            <a:pPr algn="ctr"/>
            <a:r>
              <a:rPr lang="en-US" sz="1400" b="1" i="1" dirty="0" smtClean="0">
                <a:solidFill>
                  <a:srgbClr val="FFFFFF"/>
                </a:solidFill>
              </a:rPr>
              <a:t>2012: ~1 GB/sec</a:t>
            </a:r>
            <a:endParaRPr lang="en-US" sz="1400" b="1" i="1" dirty="0">
              <a:solidFill>
                <a:srgbClr val="FFFFFF"/>
              </a:solidFill>
            </a:endParaRPr>
          </a:p>
        </p:txBody>
      </p:sp>
      <p:sp>
        <p:nvSpPr>
          <p:cNvPr id="15" name="TextBox 14"/>
          <p:cNvSpPr txBox="1"/>
          <p:nvPr/>
        </p:nvSpPr>
        <p:spPr>
          <a:xfrm>
            <a:off x="3886200" y="6321623"/>
            <a:ext cx="2209800" cy="307777"/>
          </a:xfrm>
          <a:prstGeom prst="rect">
            <a:avLst/>
          </a:prstGeom>
          <a:solidFill>
            <a:schemeClr val="accent3">
              <a:lumMod val="75000"/>
            </a:schemeClr>
          </a:solidFill>
        </p:spPr>
        <p:txBody>
          <a:bodyPr wrap="square" rtlCol="0">
            <a:spAutoFit/>
          </a:bodyPr>
          <a:lstStyle/>
          <a:p>
            <a:pPr algn="ctr"/>
            <a:r>
              <a:rPr lang="en-US" sz="1400" b="1" i="1" dirty="0" smtClean="0">
                <a:solidFill>
                  <a:srgbClr val="FFFFFF"/>
                </a:solidFill>
              </a:rPr>
              <a:t>2012: ~1 GB/sec</a:t>
            </a:r>
            <a:endParaRPr lang="en-US" sz="1400" b="1" i="1" dirty="0">
              <a:solidFill>
                <a:srgbClr val="FFFFFF"/>
              </a:solidFill>
            </a:endParaRPr>
          </a:p>
        </p:txBody>
      </p:sp>
      <p:sp>
        <p:nvSpPr>
          <p:cNvPr id="16" name="TextBox 15"/>
          <p:cNvSpPr txBox="1"/>
          <p:nvPr/>
        </p:nvSpPr>
        <p:spPr>
          <a:xfrm>
            <a:off x="838200" y="5150823"/>
            <a:ext cx="2209800" cy="338555"/>
          </a:xfrm>
          <a:prstGeom prst="rect">
            <a:avLst/>
          </a:prstGeom>
          <a:solidFill>
            <a:schemeClr val="accent3">
              <a:lumMod val="75000"/>
            </a:schemeClr>
          </a:solidFill>
        </p:spPr>
        <p:txBody>
          <a:bodyPr wrap="square" rtlCol="0">
            <a:spAutoFit/>
          </a:bodyPr>
          <a:lstStyle/>
          <a:p>
            <a:pPr algn="ctr"/>
            <a:r>
              <a:rPr lang="en-US" sz="1400" b="1" i="1" dirty="0" smtClean="0">
                <a:solidFill>
                  <a:srgbClr val="FFFFFF"/>
                </a:solidFill>
              </a:rPr>
              <a:t>2012: ~300 MB/sec</a:t>
            </a:r>
            <a:endParaRPr lang="en-US" sz="1400" b="1" i="1" dirty="0">
              <a:solidFill>
                <a:srgbClr val="FFFFFF"/>
              </a:solidFill>
            </a:endParaRPr>
          </a:p>
        </p:txBody>
      </p:sp>
      <p:sp>
        <p:nvSpPr>
          <p:cNvPr id="17" name="TextBox 16"/>
          <p:cNvSpPr txBox="1"/>
          <p:nvPr/>
        </p:nvSpPr>
        <p:spPr>
          <a:xfrm>
            <a:off x="6172200" y="5928211"/>
            <a:ext cx="2209800" cy="307777"/>
          </a:xfrm>
          <a:prstGeom prst="rect">
            <a:avLst/>
          </a:prstGeom>
          <a:solidFill>
            <a:schemeClr val="accent3">
              <a:lumMod val="75000"/>
            </a:schemeClr>
          </a:solidFill>
        </p:spPr>
        <p:txBody>
          <a:bodyPr wrap="square" rtlCol="0">
            <a:spAutoFit/>
          </a:bodyPr>
          <a:lstStyle/>
          <a:p>
            <a:pPr algn="ctr"/>
            <a:r>
              <a:rPr lang="en-US" sz="1400" b="1" i="1" dirty="0" smtClean="0">
                <a:solidFill>
                  <a:srgbClr val="FFFFFF"/>
                </a:solidFill>
              </a:rPr>
              <a:t>2012: ~4GB/sec</a:t>
            </a:r>
            <a:endParaRPr lang="en-US" sz="1400" b="1" i="1" dirty="0">
              <a:solidFill>
                <a:srgbClr val="FFFFFF"/>
              </a:solidFill>
            </a:endParaRPr>
          </a:p>
        </p:txBody>
      </p:sp>
      <p:sp>
        <p:nvSpPr>
          <p:cNvPr id="18" name="TextBox 17"/>
          <p:cNvSpPr txBox="1"/>
          <p:nvPr/>
        </p:nvSpPr>
        <p:spPr>
          <a:xfrm>
            <a:off x="4309380" y="5166211"/>
            <a:ext cx="2286000" cy="307777"/>
          </a:xfrm>
          <a:prstGeom prst="rect">
            <a:avLst/>
          </a:prstGeom>
          <a:solidFill>
            <a:schemeClr val="accent2">
              <a:lumMod val="75000"/>
            </a:schemeClr>
          </a:solidFill>
          <a:effectLst/>
        </p:spPr>
        <p:txBody>
          <a:bodyPr wrap="square">
            <a:spAutoFit/>
          </a:bodyPr>
          <a:lstStyle/>
          <a:p>
            <a:pPr algn="ctr">
              <a:defRPr/>
            </a:pPr>
            <a:r>
              <a:rPr lang="en-US" sz="1400" b="1" dirty="0" smtClean="0">
                <a:solidFill>
                  <a:srgbClr val="FFFFFF"/>
                </a:solidFill>
              </a:rPr>
              <a:t>ATLAS </a:t>
            </a:r>
            <a:r>
              <a:rPr lang="en-US" sz="1400" dirty="0" smtClean="0">
                <a:solidFill>
                  <a:srgbClr val="FFFFFF"/>
                </a:solidFill>
              </a:rPr>
              <a:t>~320 MB/sec</a:t>
            </a:r>
            <a:endParaRPr lang="en-US" sz="1400" dirty="0">
              <a:solidFill>
                <a:srgbClr val="FFFFFF"/>
              </a:solidFill>
            </a:endParaRPr>
          </a:p>
        </p:txBody>
      </p:sp>
      <p:sp>
        <p:nvSpPr>
          <p:cNvPr id="19" name="TextBox 18"/>
          <p:cNvSpPr txBox="1"/>
          <p:nvPr/>
        </p:nvSpPr>
        <p:spPr>
          <a:xfrm>
            <a:off x="3886200" y="6019800"/>
            <a:ext cx="2209800" cy="307777"/>
          </a:xfrm>
          <a:prstGeom prst="rect">
            <a:avLst/>
          </a:prstGeom>
          <a:solidFill>
            <a:schemeClr val="accent2">
              <a:lumMod val="75000"/>
            </a:schemeClr>
          </a:solidFill>
          <a:effectLst/>
        </p:spPr>
        <p:txBody>
          <a:bodyPr wrap="square">
            <a:spAutoFit/>
          </a:bodyPr>
          <a:lstStyle/>
          <a:p>
            <a:pPr algn="ctr">
              <a:defRPr/>
            </a:pPr>
            <a:r>
              <a:rPr lang="en-US" sz="1400" b="1" dirty="0" smtClean="0">
                <a:solidFill>
                  <a:srgbClr val="FFFFFF"/>
                </a:solidFill>
              </a:rPr>
              <a:t>CMS </a:t>
            </a:r>
            <a:r>
              <a:rPr lang="en-US" sz="1400" dirty="0" smtClean="0">
                <a:solidFill>
                  <a:srgbClr val="FFFFFF"/>
                </a:solidFill>
              </a:rPr>
              <a:t>~</a:t>
            </a:r>
            <a:r>
              <a:rPr lang="en-US" sz="1400" dirty="0">
                <a:solidFill>
                  <a:srgbClr val="FFFFFF"/>
                </a:solidFill>
              </a:rPr>
              <a:t>2</a:t>
            </a:r>
            <a:r>
              <a:rPr lang="en-US" sz="1400" dirty="0" smtClean="0">
                <a:solidFill>
                  <a:srgbClr val="FFFFFF"/>
                </a:solidFill>
              </a:rPr>
              <a:t>20 MB/sec</a:t>
            </a:r>
            <a:endParaRPr lang="en-US" sz="1400" dirty="0">
              <a:solidFill>
                <a:srgbClr val="FFFFFF"/>
              </a:solidFill>
            </a:endParaRPr>
          </a:p>
        </p:txBody>
      </p:sp>
      <p:sp>
        <p:nvSpPr>
          <p:cNvPr id="20" name="TextBox 19"/>
          <p:cNvSpPr txBox="1"/>
          <p:nvPr/>
        </p:nvSpPr>
        <p:spPr>
          <a:xfrm>
            <a:off x="838200" y="4892189"/>
            <a:ext cx="2209800" cy="307777"/>
          </a:xfrm>
          <a:prstGeom prst="rect">
            <a:avLst/>
          </a:prstGeom>
          <a:solidFill>
            <a:schemeClr val="accent2">
              <a:lumMod val="75000"/>
            </a:schemeClr>
          </a:solidFill>
          <a:effectLst/>
        </p:spPr>
        <p:txBody>
          <a:bodyPr wrap="square">
            <a:spAutoFit/>
          </a:bodyPr>
          <a:lstStyle/>
          <a:p>
            <a:pPr algn="ctr">
              <a:defRPr/>
            </a:pPr>
            <a:r>
              <a:rPr lang="en-US" sz="1400" b="1" dirty="0" err="1" smtClean="0">
                <a:solidFill>
                  <a:srgbClr val="FFFFFF"/>
                </a:solidFill>
              </a:rPr>
              <a:t>LHCb</a:t>
            </a:r>
            <a:r>
              <a:rPr lang="en-US" sz="1400" b="1" dirty="0" smtClean="0">
                <a:solidFill>
                  <a:srgbClr val="FFFFFF"/>
                </a:solidFill>
              </a:rPr>
              <a:t> </a:t>
            </a:r>
            <a:r>
              <a:rPr lang="en-US" sz="1400" dirty="0" smtClean="0">
                <a:solidFill>
                  <a:srgbClr val="FFFFFF"/>
                </a:solidFill>
              </a:rPr>
              <a:t>~50 MB/sec</a:t>
            </a:r>
            <a:endParaRPr lang="en-US" sz="1400" dirty="0">
              <a:solidFill>
                <a:srgbClr val="FFFFFF"/>
              </a:solidFill>
            </a:endParaRPr>
          </a:p>
        </p:txBody>
      </p:sp>
    </p:spTree>
    <p:extLst>
      <p:ext uri="{BB962C8B-B14F-4D97-AF65-F5344CB8AC3E}">
        <p14:creationId xmlns:p14="http://schemas.microsoft.com/office/powerpoint/2010/main" val="251651553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081322" y="928841"/>
            <a:ext cx="6632009" cy="5060568"/>
          </a:xfrm>
          <a:prstGeom prst="rect">
            <a:avLst/>
          </a:prstGeom>
        </p:spPr>
      </p:pic>
      <p:sp>
        <p:nvSpPr>
          <p:cNvPr id="5" name="Rectangle 7"/>
          <p:cNvSpPr>
            <a:spLocks noChangeArrowheads="1"/>
          </p:cNvSpPr>
          <p:nvPr/>
        </p:nvSpPr>
        <p:spPr bwMode="auto">
          <a:xfrm>
            <a:off x="304800" y="76200"/>
            <a:ext cx="8534400" cy="762000"/>
          </a:xfrm>
          <a:prstGeom prst="rect">
            <a:avLst/>
          </a:prstGeom>
          <a:noFill/>
          <a:ln w="9525">
            <a:noFill/>
            <a:miter lim="800000"/>
            <a:headEnd/>
            <a:tailEnd/>
          </a:ln>
        </p:spPr>
        <p:txBody>
          <a:bodyPr lIns="91330" tIns="45667" rIns="91330" bIns="45667" anchor="ctr"/>
          <a:lstStyle/>
          <a:p>
            <a:pPr algn="ctr">
              <a:lnSpc>
                <a:spcPct val="130000"/>
              </a:lnSpc>
            </a:pPr>
            <a:r>
              <a:rPr lang="en-GB" sz="4000" dirty="0" smtClean="0">
                <a:solidFill>
                  <a:schemeClr val="bg1"/>
                </a:solidFill>
                <a:effectLst>
                  <a:outerShdw blurRad="50800" dist="38100" dir="2700000" algn="tl" rotWithShape="0">
                    <a:prstClr val="black"/>
                  </a:outerShdw>
                </a:effectLst>
                <a:latin typeface="+mj-lt"/>
              </a:rPr>
              <a:t>WLCG: Worldwide </a:t>
            </a:r>
            <a:r>
              <a:rPr lang="en-GB" sz="4000" dirty="0">
                <a:solidFill>
                  <a:schemeClr val="bg1"/>
                </a:solidFill>
                <a:effectLst>
                  <a:outerShdw blurRad="50800" dist="38100" dir="2700000" algn="tl" rotWithShape="0">
                    <a:prstClr val="black"/>
                  </a:outerShdw>
                </a:effectLst>
                <a:latin typeface="+mj-lt"/>
              </a:rPr>
              <a:t>LHC Computing Grid</a:t>
            </a:r>
            <a:endParaRPr lang="en-GB" sz="4000" i="1" dirty="0">
              <a:solidFill>
                <a:schemeClr val="bg1"/>
              </a:solidFill>
              <a:effectLst>
                <a:outerShdw blurRad="50800" dist="38100" dir="2700000" algn="tl" rotWithShape="0">
                  <a:prstClr val="black"/>
                </a:outerShdw>
              </a:effectLst>
              <a:latin typeface="+mj-lt"/>
              <a:cs typeface="Times New Roman" pitchFamily="18" charset="0"/>
            </a:endParaRPr>
          </a:p>
        </p:txBody>
      </p:sp>
      <p:sp>
        <p:nvSpPr>
          <p:cNvPr id="6" name="Rectangle 8"/>
          <p:cNvSpPr>
            <a:spLocks noChangeArrowheads="1"/>
          </p:cNvSpPr>
          <p:nvPr/>
        </p:nvSpPr>
        <p:spPr bwMode="auto">
          <a:xfrm>
            <a:off x="1219200" y="5848349"/>
            <a:ext cx="7029900" cy="857251"/>
          </a:xfrm>
          <a:prstGeom prst="rect">
            <a:avLst/>
          </a:prstGeom>
          <a:solidFill>
            <a:srgbClr val="000000"/>
          </a:solidFill>
          <a:ln w="9525">
            <a:noFill/>
            <a:miter lim="800000"/>
            <a:headEnd/>
            <a:tailEnd/>
          </a:ln>
        </p:spPr>
        <p:txBody>
          <a:bodyPr lIns="91330" tIns="45667" rIns="91330" bIns="45667" anchor="ctr"/>
          <a:lstStyle/>
          <a:p>
            <a:pPr algn="ctr"/>
            <a:r>
              <a:rPr lang="en-US" b="1" dirty="0" smtClean="0">
                <a:solidFill>
                  <a:srgbClr val="FFFF00"/>
                </a:solidFill>
                <a:effectLst>
                  <a:outerShdw blurRad="50800" dist="38100" dir="2700000" algn="tl" rotWithShape="0">
                    <a:prstClr val="black"/>
                  </a:outerShdw>
                </a:effectLst>
              </a:rPr>
              <a:t>Typical simultaneous jobs: more than 250,000</a:t>
            </a:r>
          </a:p>
          <a:p>
            <a:pPr algn="ctr"/>
            <a:r>
              <a:rPr lang="en-US" b="1" dirty="0" smtClean="0">
                <a:solidFill>
                  <a:srgbClr val="FFFF00"/>
                </a:solidFill>
                <a:effectLst>
                  <a:outerShdw blurRad="50800" dist="38100" dir="2700000" algn="tl" rotWithShape="0">
                    <a:prstClr val="black"/>
                  </a:outerShdw>
                </a:effectLst>
              </a:rPr>
              <a:t>Global Transfer rate: 12-15 billion bytes per second</a:t>
            </a:r>
          </a:p>
        </p:txBody>
      </p:sp>
      <p:sp>
        <p:nvSpPr>
          <p:cNvPr id="8" name="Rectangle 7"/>
          <p:cNvSpPr/>
          <p:nvPr/>
        </p:nvSpPr>
        <p:spPr>
          <a:xfrm>
            <a:off x="7391400" y="5456009"/>
            <a:ext cx="1524000" cy="838200"/>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3962400" y="5715000"/>
            <a:ext cx="121920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9848447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81000" y="1219200"/>
            <a:ext cx="3786187" cy="5047536"/>
          </a:xfrm>
          <a:prstGeom prst="rect">
            <a:avLst/>
          </a:prstGeom>
          <a:solidFill>
            <a:schemeClr val="tx1"/>
          </a:solidFill>
        </p:spPr>
        <p:txBody>
          <a:bodyPr wrap="square" rtlCol="0">
            <a:spAutoFit/>
          </a:bodyPr>
          <a:lstStyle/>
          <a:p>
            <a:r>
              <a:rPr lang="en-US" sz="1600" b="1" dirty="0" smtClean="0"/>
              <a:t> </a:t>
            </a:r>
            <a:r>
              <a:rPr lang="en-US" sz="1600" b="1" dirty="0" smtClean="0">
                <a:solidFill>
                  <a:schemeClr val="bg1"/>
                </a:solidFill>
              </a:rPr>
              <a:t>Tier 0 (CERN)</a:t>
            </a:r>
          </a:p>
          <a:p>
            <a:pPr marL="179388" lvl="1" indent="-96838">
              <a:buFont typeface="Arial" pitchFamily="34" charset="0"/>
              <a:buChar char="•"/>
            </a:pPr>
            <a:r>
              <a:rPr lang="en-US" sz="1600" dirty="0">
                <a:solidFill>
                  <a:srgbClr val="FFFF00"/>
                </a:solidFill>
                <a:latin typeface="Arial" pitchFamily="34" charset="0"/>
              </a:rPr>
              <a:t>Data </a:t>
            </a:r>
            <a:r>
              <a:rPr lang="en-US" sz="1600" dirty="0" smtClean="0">
                <a:solidFill>
                  <a:srgbClr val="FFFF00"/>
                </a:solidFill>
                <a:latin typeface="Arial" pitchFamily="34" charset="0"/>
              </a:rPr>
              <a:t>recording</a:t>
            </a:r>
            <a:endParaRPr lang="en-US" sz="1600" dirty="0">
              <a:solidFill>
                <a:srgbClr val="FFFF00"/>
              </a:solidFill>
              <a:latin typeface="Arial" pitchFamily="34" charset="0"/>
            </a:endParaRPr>
          </a:p>
          <a:p>
            <a:pPr marL="179388" lvl="1" indent="-96838">
              <a:buFont typeface="Arial" pitchFamily="34" charset="0"/>
              <a:buChar char="•"/>
            </a:pPr>
            <a:r>
              <a:rPr lang="en-US" sz="1600" dirty="0">
                <a:solidFill>
                  <a:srgbClr val="FFFF00"/>
                </a:solidFill>
                <a:latin typeface="Arial" pitchFamily="34" charset="0"/>
              </a:rPr>
              <a:t>Initial data </a:t>
            </a:r>
            <a:r>
              <a:rPr lang="en-US" sz="1600" dirty="0" smtClean="0">
                <a:solidFill>
                  <a:srgbClr val="FFFF00"/>
                </a:solidFill>
                <a:latin typeface="Arial" pitchFamily="34" charset="0"/>
              </a:rPr>
              <a:t>reconstruction</a:t>
            </a:r>
          </a:p>
          <a:p>
            <a:pPr marL="179388" lvl="1" indent="-96838">
              <a:buFont typeface="Arial" pitchFamily="34" charset="0"/>
              <a:buChar char="•"/>
            </a:pPr>
            <a:r>
              <a:rPr lang="en-US" sz="1600" dirty="0" smtClean="0">
                <a:solidFill>
                  <a:srgbClr val="FFFF00"/>
                </a:solidFill>
                <a:latin typeface="Arial" pitchFamily="34" charset="0"/>
              </a:rPr>
              <a:t>Data distribution</a:t>
            </a:r>
            <a:r>
              <a:rPr lang="en-US" dirty="0" smtClean="0"/>
              <a:t/>
            </a:r>
            <a:br>
              <a:rPr lang="en-US" dirty="0" smtClean="0"/>
            </a:br>
            <a:endParaRPr lang="en-US" dirty="0" smtClean="0"/>
          </a:p>
          <a:p>
            <a:r>
              <a:rPr lang="en-US" sz="1600" b="1" dirty="0" smtClean="0"/>
              <a:t> </a:t>
            </a:r>
            <a:r>
              <a:rPr lang="en-US" sz="1600" b="1" dirty="0" smtClean="0">
                <a:solidFill>
                  <a:schemeClr val="bg1"/>
                </a:solidFill>
              </a:rPr>
              <a:t>Tier 1 (</a:t>
            </a:r>
            <a:r>
              <a:rPr lang="en-US" sz="1600" b="1" dirty="0" smtClean="0">
                <a:solidFill>
                  <a:schemeClr val="bg1"/>
                </a:solidFill>
              </a:rPr>
              <a:t>12 </a:t>
            </a:r>
            <a:r>
              <a:rPr lang="en-US" sz="1600" b="1" dirty="0" err="1" smtClean="0">
                <a:solidFill>
                  <a:schemeClr val="bg1"/>
                </a:solidFill>
              </a:rPr>
              <a:t>centres</a:t>
            </a:r>
            <a:r>
              <a:rPr lang="en-US" sz="1600" b="1" dirty="0" smtClean="0">
                <a:solidFill>
                  <a:schemeClr val="bg1"/>
                </a:solidFill>
              </a:rPr>
              <a:t>)</a:t>
            </a:r>
            <a:endParaRPr lang="en-US" sz="1600" b="1" dirty="0" smtClean="0">
              <a:solidFill>
                <a:schemeClr val="bg1"/>
              </a:solidFill>
            </a:endParaRPr>
          </a:p>
          <a:p>
            <a:pPr marL="179388" lvl="1" indent="-96838">
              <a:buFont typeface="Arial" pitchFamily="34" charset="0"/>
              <a:buChar char="•"/>
            </a:pPr>
            <a:r>
              <a:rPr lang="en-US" sz="1600" dirty="0" smtClean="0">
                <a:solidFill>
                  <a:srgbClr val="FFFF00"/>
                </a:solidFill>
                <a:latin typeface="Arial" pitchFamily="34" charset="0"/>
              </a:rPr>
              <a:t>Permanent storage</a:t>
            </a:r>
          </a:p>
          <a:p>
            <a:pPr marL="179388" lvl="1" indent="-96838">
              <a:buFont typeface="Arial" pitchFamily="34" charset="0"/>
              <a:buChar char="•"/>
            </a:pPr>
            <a:r>
              <a:rPr lang="en-US" sz="1600" dirty="0" smtClean="0">
                <a:solidFill>
                  <a:srgbClr val="FFFF00"/>
                </a:solidFill>
                <a:latin typeface="Arial" pitchFamily="34" charset="0"/>
              </a:rPr>
              <a:t>Re-processing</a:t>
            </a:r>
          </a:p>
          <a:p>
            <a:pPr marL="179388" lvl="1" indent="-96838">
              <a:buFont typeface="Arial" pitchFamily="34" charset="0"/>
              <a:buChar char="•"/>
            </a:pPr>
            <a:r>
              <a:rPr lang="en-US" sz="1600" dirty="0" smtClean="0">
                <a:solidFill>
                  <a:srgbClr val="FFFF00"/>
                </a:solidFill>
                <a:latin typeface="Arial" pitchFamily="34" charset="0"/>
              </a:rPr>
              <a:t>Analysis</a:t>
            </a:r>
          </a:p>
          <a:p>
            <a:pPr marL="179388" lvl="1" indent="-96838">
              <a:buFont typeface="Arial" pitchFamily="34" charset="0"/>
              <a:buChar char="•"/>
            </a:pPr>
            <a:r>
              <a:rPr lang="en-US" sz="1600" dirty="0" smtClean="0">
                <a:solidFill>
                  <a:srgbClr val="FFFF00"/>
                </a:solidFill>
                <a:latin typeface="Arial" pitchFamily="34" charset="0"/>
              </a:rPr>
              <a:t>10 </a:t>
            </a:r>
            <a:r>
              <a:rPr lang="en-US" sz="1600" dirty="0" err="1" smtClean="0">
                <a:solidFill>
                  <a:srgbClr val="FFFF00"/>
                </a:solidFill>
                <a:latin typeface="Arial" pitchFamily="34" charset="0"/>
              </a:rPr>
              <a:t>Gbit</a:t>
            </a:r>
            <a:r>
              <a:rPr lang="en-US" sz="1600" dirty="0" smtClean="0">
                <a:solidFill>
                  <a:srgbClr val="FFFF00"/>
                </a:solidFill>
                <a:latin typeface="Arial" pitchFamily="34" charset="0"/>
              </a:rPr>
              <a:t>/s links</a:t>
            </a:r>
          </a:p>
          <a:p>
            <a:pPr marL="179388" lvl="1" indent="-96838">
              <a:buFont typeface="Arial" pitchFamily="34" charset="0"/>
              <a:buChar char="•"/>
            </a:pPr>
            <a:endParaRPr lang="en-US" sz="1600" dirty="0" smtClean="0">
              <a:solidFill>
                <a:schemeClr val="tx1"/>
              </a:solidFill>
              <a:latin typeface="Arial" pitchFamily="34" charset="0"/>
            </a:endParaRPr>
          </a:p>
          <a:p>
            <a:pPr marL="82550" lvl="1"/>
            <a:r>
              <a:rPr lang="en-US" sz="1600" b="1" dirty="0">
                <a:solidFill>
                  <a:schemeClr val="bg1"/>
                </a:solidFill>
              </a:rPr>
              <a:t>Tier 2 (~</a:t>
            </a:r>
            <a:r>
              <a:rPr lang="en-US" sz="1600" b="1" dirty="0" smtClean="0">
                <a:solidFill>
                  <a:schemeClr val="bg1"/>
                </a:solidFill>
              </a:rPr>
              <a:t>140 </a:t>
            </a:r>
            <a:r>
              <a:rPr lang="en-US" sz="1600" b="1" dirty="0" err="1">
                <a:solidFill>
                  <a:schemeClr val="bg1"/>
                </a:solidFill>
              </a:rPr>
              <a:t>centres</a:t>
            </a:r>
            <a:r>
              <a:rPr lang="en-US" sz="1600" b="1" dirty="0" smtClean="0">
                <a:solidFill>
                  <a:schemeClr val="bg1"/>
                </a:solidFill>
              </a:rPr>
              <a:t>)</a:t>
            </a:r>
          </a:p>
          <a:p>
            <a:pPr marL="179388" lvl="1" indent="-96838">
              <a:buFont typeface="Arial" pitchFamily="34" charset="0"/>
              <a:buChar char="•"/>
            </a:pPr>
            <a:r>
              <a:rPr lang="en-US" sz="1600" dirty="0">
                <a:solidFill>
                  <a:srgbClr val="FFFF00"/>
                </a:solidFill>
                <a:latin typeface="Arial" pitchFamily="34" charset="0"/>
              </a:rPr>
              <a:t>Simulation</a:t>
            </a:r>
          </a:p>
          <a:p>
            <a:pPr marL="179388" lvl="1" indent="-96838">
              <a:buFont typeface="Arial" pitchFamily="34" charset="0"/>
              <a:buChar char="•"/>
            </a:pPr>
            <a:r>
              <a:rPr lang="en-US" sz="1600" dirty="0">
                <a:solidFill>
                  <a:srgbClr val="FFFF00"/>
                </a:solidFill>
                <a:latin typeface="Arial" pitchFamily="34" charset="0"/>
              </a:rPr>
              <a:t>End-user </a:t>
            </a:r>
            <a:r>
              <a:rPr lang="en-US" sz="1600" dirty="0" smtClean="0">
                <a:solidFill>
                  <a:srgbClr val="FFFF00"/>
                </a:solidFill>
                <a:latin typeface="Arial" pitchFamily="34" charset="0"/>
              </a:rPr>
              <a:t>analysis</a:t>
            </a:r>
          </a:p>
          <a:p>
            <a:pPr marL="179388" lvl="1" indent="-96838">
              <a:buFont typeface="Arial" pitchFamily="34" charset="0"/>
              <a:buChar char="•"/>
            </a:pPr>
            <a:endParaRPr lang="en-US" sz="1600" dirty="0" smtClean="0">
              <a:solidFill>
                <a:srgbClr val="FFFF00"/>
              </a:solidFill>
              <a:latin typeface="Arial" pitchFamily="34" charset="0"/>
            </a:endParaRPr>
          </a:p>
          <a:p>
            <a:pPr marL="82550" lvl="1"/>
            <a:r>
              <a:rPr lang="en-US" sz="1600" b="1" dirty="0" smtClean="0">
                <a:solidFill>
                  <a:schemeClr val="bg1"/>
                </a:solidFill>
                <a:latin typeface="Arial" pitchFamily="34" charset="0"/>
              </a:rPr>
              <a:t>Overall</a:t>
            </a:r>
          </a:p>
          <a:p>
            <a:pPr marL="179388" lvl="1" indent="-96838">
              <a:buFont typeface="Arial" pitchFamily="34" charset="0"/>
              <a:buChar char="•"/>
            </a:pPr>
            <a:r>
              <a:rPr lang="en-US" sz="1600" b="1" dirty="0" smtClean="0">
                <a:solidFill>
                  <a:srgbClr val="FFFF00"/>
                </a:solidFill>
                <a:latin typeface="Arial" pitchFamily="34" charset="0"/>
              </a:rPr>
              <a:t>~150 sites, 39 countries</a:t>
            </a:r>
          </a:p>
          <a:p>
            <a:pPr marL="179388" lvl="1" indent="-96838">
              <a:buFont typeface="Arial" pitchFamily="34" charset="0"/>
              <a:buChar char="•"/>
            </a:pPr>
            <a:r>
              <a:rPr lang="en-US" sz="1600" b="1" dirty="0" smtClean="0">
                <a:solidFill>
                  <a:srgbClr val="FFFF00"/>
                </a:solidFill>
                <a:latin typeface="Arial" pitchFamily="34" charset="0"/>
              </a:rPr>
              <a:t>2</a:t>
            </a:r>
            <a:r>
              <a:rPr lang="en-US" sz="1600" b="1" dirty="0">
                <a:solidFill>
                  <a:srgbClr val="FFFF00"/>
                </a:solidFill>
                <a:latin typeface="Arial" pitchFamily="34" charset="0"/>
              </a:rPr>
              <a:t>5</a:t>
            </a:r>
            <a:r>
              <a:rPr lang="en-US" sz="1600" b="1" dirty="0" smtClean="0">
                <a:solidFill>
                  <a:srgbClr val="FFFF00"/>
                </a:solidFill>
                <a:latin typeface="Arial" pitchFamily="34" charset="0"/>
              </a:rPr>
              <a:t>0,000 cores</a:t>
            </a:r>
          </a:p>
          <a:p>
            <a:pPr marL="179388" lvl="1" indent="-96838">
              <a:buFont typeface="Arial" pitchFamily="34" charset="0"/>
              <a:buChar char="•"/>
            </a:pPr>
            <a:r>
              <a:rPr lang="en-US" sz="1600" b="1" dirty="0" smtClean="0">
                <a:solidFill>
                  <a:srgbClr val="FFFF00"/>
                </a:solidFill>
                <a:latin typeface="Arial" pitchFamily="34" charset="0"/>
              </a:rPr>
              <a:t>173 PB of storage</a:t>
            </a:r>
          </a:p>
          <a:p>
            <a:pPr marL="179388" lvl="1" indent="-96838">
              <a:buFont typeface="Arial" pitchFamily="34" charset="0"/>
              <a:buChar char="•"/>
            </a:pPr>
            <a:r>
              <a:rPr lang="en-US" sz="1600" b="1" dirty="0" smtClean="0">
                <a:solidFill>
                  <a:srgbClr val="FFFF00"/>
                </a:solidFill>
                <a:latin typeface="Arial" pitchFamily="34" charset="0"/>
              </a:rPr>
              <a:t>2 million jobs/day</a:t>
            </a:r>
          </a:p>
        </p:txBody>
      </p:sp>
      <p:sp>
        <p:nvSpPr>
          <p:cNvPr id="10" name="Rectangle 7"/>
          <p:cNvSpPr>
            <a:spLocks noChangeArrowheads="1"/>
          </p:cNvSpPr>
          <p:nvPr/>
        </p:nvSpPr>
        <p:spPr bwMode="auto">
          <a:xfrm>
            <a:off x="304800" y="76200"/>
            <a:ext cx="8534400" cy="762000"/>
          </a:xfrm>
          <a:prstGeom prst="rect">
            <a:avLst/>
          </a:prstGeom>
          <a:noFill/>
          <a:ln w="9525">
            <a:noFill/>
            <a:miter lim="800000"/>
            <a:headEnd/>
            <a:tailEnd/>
          </a:ln>
        </p:spPr>
        <p:txBody>
          <a:bodyPr lIns="91330" tIns="45667" rIns="91330" bIns="45667" anchor="ctr"/>
          <a:lstStyle/>
          <a:p>
            <a:pPr algn="ctr">
              <a:lnSpc>
                <a:spcPct val="130000"/>
              </a:lnSpc>
            </a:pPr>
            <a:r>
              <a:rPr lang="en-GB" sz="4000" dirty="0" smtClean="0">
                <a:solidFill>
                  <a:schemeClr val="bg1"/>
                </a:solidFill>
                <a:effectLst>
                  <a:outerShdw blurRad="50800" dist="38100" dir="2700000" algn="tl" rotWithShape="0">
                    <a:prstClr val="black"/>
                  </a:outerShdw>
                </a:effectLst>
                <a:latin typeface="+mj-lt"/>
              </a:rPr>
              <a:t>WLCG: Worldwide </a:t>
            </a:r>
            <a:r>
              <a:rPr lang="en-GB" sz="4000" dirty="0">
                <a:solidFill>
                  <a:schemeClr val="bg1"/>
                </a:solidFill>
                <a:effectLst>
                  <a:outerShdw blurRad="50800" dist="38100" dir="2700000" algn="tl" rotWithShape="0">
                    <a:prstClr val="black"/>
                  </a:outerShdw>
                </a:effectLst>
                <a:latin typeface="+mj-lt"/>
              </a:rPr>
              <a:t>LHC Computing Grid</a:t>
            </a:r>
            <a:endParaRPr lang="en-GB" sz="4000" i="1" dirty="0">
              <a:solidFill>
                <a:schemeClr val="bg1"/>
              </a:solidFill>
              <a:effectLst>
                <a:outerShdw blurRad="50800" dist="38100" dir="2700000" algn="tl" rotWithShape="0">
                  <a:prstClr val="black"/>
                </a:outerShdw>
              </a:effectLst>
              <a:latin typeface="+mj-lt"/>
              <a:cs typeface="Times New Roman" pitchFamily="18" charset="0"/>
            </a:endParaRPr>
          </a:p>
        </p:txBody>
      </p:sp>
      <p:grpSp>
        <p:nvGrpSpPr>
          <p:cNvPr id="20" name="Group 19"/>
          <p:cNvGrpSpPr/>
          <p:nvPr/>
        </p:nvGrpSpPr>
        <p:grpSpPr>
          <a:xfrm>
            <a:off x="3657600" y="1295400"/>
            <a:ext cx="5213814" cy="4876800"/>
            <a:chOff x="228599" y="1219200"/>
            <a:chExt cx="5213814" cy="4876800"/>
          </a:xfrm>
        </p:grpSpPr>
        <p:pic>
          <p:nvPicPr>
            <p:cNvPr id="8" name="Picture 7" descr="CCOct13-T1_2_circle.pd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28599" y="1219200"/>
              <a:ext cx="5213814" cy="4876800"/>
            </a:xfrm>
            <a:prstGeom prst="rect">
              <a:avLst/>
            </a:prstGeom>
          </p:spPr>
        </p:pic>
        <p:grpSp>
          <p:nvGrpSpPr>
            <p:cNvPr id="18" name="Group 17"/>
            <p:cNvGrpSpPr/>
            <p:nvPr/>
          </p:nvGrpSpPr>
          <p:grpSpPr>
            <a:xfrm>
              <a:off x="2133600" y="1371600"/>
              <a:ext cx="1219200" cy="457200"/>
              <a:chOff x="2133600" y="1371600"/>
              <a:chExt cx="1219200" cy="457200"/>
            </a:xfrm>
          </p:grpSpPr>
          <p:sp>
            <p:nvSpPr>
              <p:cNvPr id="16" name="Rounded Rectangle 15"/>
              <p:cNvSpPr/>
              <p:nvPr/>
            </p:nvSpPr>
            <p:spPr>
              <a:xfrm>
                <a:off x="2133600" y="1371600"/>
                <a:ext cx="1219200" cy="457200"/>
              </a:xfrm>
              <a:prstGeom prst="roundRect">
                <a:avLst>
                  <a:gd name="adj" fmla="val 50000"/>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2209800" y="1371600"/>
                <a:ext cx="1066800" cy="438582"/>
              </a:xfrm>
              <a:prstGeom prst="rect">
                <a:avLst/>
              </a:prstGeom>
              <a:noFill/>
              <a:effectLst>
                <a:innerShdw blurRad="114300">
                  <a:prstClr val="black"/>
                </a:innerShdw>
              </a:effectLst>
            </p:spPr>
            <p:txBody>
              <a:bodyPr wrap="square" rtlCol="0">
                <a:spAutoFit/>
              </a:bodyPr>
              <a:lstStyle/>
              <a:p>
                <a:pPr algn="ctr"/>
                <a:r>
                  <a:rPr lang="en-US" sz="1200" b="1" dirty="0" smtClean="0">
                    <a:solidFill>
                      <a:srgbClr val="FFFFFF"/>
                    </a:solidFill>
                  </a:rPr>
                  <a:t>Tier-2 sites</a:t>
                </a:r>
              </a:p>
              <a:p>
                <a:pPr algn="ctr"/>
                <a:r>
                  <a:rPr lang="en-US" sz="1050" b="1" dirty="0" smtClean="0">
                    <a:solidFill>
                      <a:srgbClr val="FFFFFF"/>
                    </a:solidFill>
                  </a:rPr>
                  <a:t>(about 140)</a:t>
                </a:r>
                <a:endParaRPr lang="en-US" sz="1050" b="1" dirty="0">
                  <a:solidFill>
                    <a:srgbClr val="FFFFFF"/>
                  </a:solidFill>
                </a:endParaRPr>
              </a:p>
            </p:txBody>
          </p:sp>
        </p:grpSp>
        <p:grpSp>
          <p:nvGrpSpPr>
            <p:cNvPr id="19" name="Group 18"/>
            <p:cNvGrpSpPr/>
            <p:nvPr/>
          </p:nvGrpSpPr>
          <p:grpSpPr>
            <a:xfrm>
              <a:off x="2156280" y="2003880"/>
              <a:ext cx="1219200" cy="457200"/>
              <a:chOff x="2156280" y="2003880"/>
              <a:chExt cx="1219200" cy="457200"/>
            </a:xfrm>
          </p:grpSpPr>
          <p:sp>
            <p:nvSpPr>
              <p:cNvPr id="15" name="Rounded Rectangle 14"/>
              <p:cNvSpPr/>
              <p:nvPr/>
            </p:nvSpPr>
            <p:spPr>
              <a:xfrm>
                <a:off x="2156280" y="2003880"/>
                <a:ext cx="1219200" cy="457200"/>
              </a:xfrm>
              <a:prstGeom prst="roundRect">
                <a:avLst>
                  <a:gd name="adj" fmla="val 50000"/>
                </a:avLst>
              </a:prstGeom>
              <a:solidFill>
                <a:srgbClr val="008000"/>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2261755" y="2022902"/>
                <a:ext cx="1039091" cy="415498"/>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sz="1200" b="1" dirty="0" smtClean="0">
                    <a:solidFill>
                      <a:srgbClr val="FFFFFF"/>
                    </a:solidFill>
                  </a:rPr>
                  <a:t>Tier-1 sites</a:t>
                </a:r>
              </a:p>
              <a:p>
                <a:pPr algn="ctr"/>
                <a:r>
                  <a:rPr lang="en-US" sz="800" b="1" dirty="0" smtClean="0">
                    <a:solidFill>
                      <a:schemeClr val="tx1"/>
                    </a:solidFill>
                  </a:rPr>
                  <a:t>- - - -</a:t>
                </a:r>
                <a:r>
                  <a:rPr lang="en-US" sz="800" b="1" dirty="0" smtClean="0">
                    <a:solidFill>
                      <a:schemeClr val="bg1"/>
                    </a:solidFill>
                  </a:rPr>
                  <a:t> 10 </a:t>
                </a:r>
                <a:r>
                  <a:rPr lang="en-US" sz="800" b="1" dirty="0" err="1" smtClean="0">
                    <a:solidFill>
                      <a:schemeClr val="bg1"/>
                    </a:solidFill>
                  </a:rPr>
                  <a:t>Gbit</a:t>
                </a:r>
                <a:r>
                  <a:rPr lang="en-US" sz="800" b="1" dirty="0" smtClean="0">
                    <a:solidFill>
                      <a:schemeClr val="bg1"/>
                    </a:solidFill>
                  </a:rPr>
                  <a:t>/s links</a:t>
                </a:r>
                <a:endParaRPr lang="en-US" sz="800" b="1" dirty="0">
                  <a:solidFill>
                    <a:schemeClr val="bg1"/>
                  </a:solidFill>
                </a:endParaRPr>
              </a:p>
            </p:txBody>
          </p:sp>
        </p:grpSp>
      </p:grpSp>
    </p:spTree>
    <p:extLst>
      <p:ext uri="{BB962C8B-B14F-4D97-AF65-F5344CB8AC3E}">
        <p14:creationId xmlns:p14="http://schemas.microsoft.com/office/powerpoint/2010/main" val="15753755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GB" sz="4000" dirty="0">
                <a:solidFill>
                  <a:schemeClr val="bg1"/>
                </a:solidFill>
              </a:rPr>
              <a:t>WLCG </a:t>
            </a:r>
            <a:r>
              <a:rPr lang="en-GB" sz="4000" dirty="0" smtClean="0">
                <a:solidFill>
                  <a:schemeClr val="bg1"/>
                </a:solidFill>
              </a:rPr>
              <a:t>sites in India</a:t>
            </a:r>
            <a:endParaRPr lang="en-GB" sz="4000" dirty="0"/>
          </a:p>
        </p:txBody>
      </p:sp>
      <p:pic>
        <p:nvPicPr>
          <p:cNvPr id="3" name="Content Placeholder 2" descr="WLCG_Sites_in_India.png"/>
          <p:cNvPicPr>
            <a:picLocks noGrp="1" noChangeAspect="1"/>
          </p:cNvPicPr>
          <p:nvPr>
            <p:ph sz="half" idx="2"/>
          </p:nvPr>
        </p:nvPicPr>
        <p:blipFill>
          <a:blip r:embed="rId3">
            <a:extLst>
              <a:ext uri="{28A0092B-C50C-407E-A947-70E740481C1C}">
                <a14:useLocalDpi xmlns:a14="http://schemas.microsoft.com/office/drawing/2010/main" val="0"/>
              </a:ext>
            </a:extLst>
          </a:blip>
          <a:srcRect t="-2008" b="-2008"/>
          <a:stretch>
            <a:fillRect/>
          </a:stretch>
        </p:blipFill>
        <p:spPr>
          <a:xfrm>
            <a:off x="3886200" y="990600"/>
            <a:ext cx="5010150" cy="5410200"/>
          </a:xfrm>
        </p:spPr>
      </p:pic>
      <p:sp>
        <p:nvSpPr>
          <p:cNvPr id="7" name="Slide Number Placeholder 6"/>
          <p:cNvSpPr>
            <a:spLocks noGrp="1"/>
          </p:cNvSpPr>
          <p:nvPr>
            <p:ph type="sldNum" sz="quarter" idx="12"/>
          </p:nvPr>
        </p:nvSpPr>
        <p:spPr/>
        <p:txBody>
          <a:bodyPr/>
          <a:lstStyle/>
          <a:p>
            <a:fld id="{5C6EF1F0-1CE5-4BC9-B772-7DFBA7EBEB8B}" type="slidenum">
              <a:rPr lang="en-GB" smtClean="0">
                <a:solidFill>
                  <a:prstClr val="black">
                    <a:tint val="75000"/>
                  </a:prstClr>
                </a:solidFill>
              </a:rPr>
              <a:pPr/>
              <a:t>9</a:t>
            </a:fld>
            <a:endParaRPr lang="en-GB">
              <a:solidFill>
                <a:prstClr val="black">
                  <a:tint val="75000"/>
                </a:prstClr>
              </a:solidFill>
            </a:endParaRPr>
          </a:p>
        </p:txBody>
      </p:sp>
      <p:sp>
        <p:nvSpPr>
          <p:cNvPr id="8" name="Content Placeholder 2"/>
          <p:cNvSpPr txBox="1">
            <a:spLocks/>
          </p:cNvSpPr>
          <p:nvPr/>
        </p:nvSpPr>
        <p:spPr>
          <a:xfrm>
            <a:off x="228600" y="1981200"/>
            <a:ext cx="3733800" cy="441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a:spcBef>
                <a:spcPts val="0"/>
              </a:spcBef>
            </a:pPr>
            <a:r>
              <a:rPr lang="en-GB" sz="2000" b="1" dirty="0" smtClean="0">
                <a:solidFill>
                  <a:schemeClr val="bg1"/>
                </a:solidFill>
                <a:latin typeface="Arial" panose="020B0604020202020204" pitchFamily="34" charset="0"/>
                <a:cs typeface="Arial" panose="020B0604020202020204" pitchFamily="34" charset="0"/>
              </a:rPr>
              <a:t>2 WLCG T2 sites in India</a:t>
            </a:r>
          </a:p>
          <a:p>
            <a:pPr lvl="1">
              <a:spcBef>
                <a:spcPts val="0"/>
              </a:spcBef>
            </a:pPr>
            <a:r>
              <a:rPr lang="en-GB" sz="1800" b="1" dirty="0" smtClean="0">
                <a:solidFill>
                  <a:srgbClr val="FFFF00"/>
                </a:solidFill>
                <a:latin typeface="Arial" panose="020B0604020202020204" pitchFamily="34" charset="0"/>
                <a:cs typeface="Arial" panose="020B0604020202020204" pitchFamily="34" charset="0"/>
              </a:rPr>
              <a:t>VECC (Kolkata)</a:t>
            </a:r>
          </a:p>
          <a:p>
            <a:pPr lvl="1">
              <a:spcBef>
                <a:spcPts val="0"/>
              </a:spcBef>
            </a:pPr>
            <a:r>
              <a:rPr lang="en-GB" sz="1800" b="1" dirty="0" smtClean="0">
                <a:solidFill>
                  <a:srgbClr val="FFFF00"/>
                </a:solidFill>
                <a:latin typeface="Arial" panose="020B0604020202020204" pitchFamily="34" charset="0"/>
                <a:cs typeface="Arial" panose="020B0604020202020204" pitchFamily="34" charset="0"/>
              </a:rPr>
              <a:t>TIFR (Mumbai)</a:t>
            </a:r>
          </a:p>
          <a:p>
            <a:pPr>
              <a:spcBef>
                <a:spcPts val="0"/>
              </a:spcBef>
            </a:pPr>
            <a:endParaRPr lang="en-GB" sz="1800" dirty="0" smtClean="0">
              <a:solidFill>
                <a:srgbClr val="FFFF00"/>
              </a:solidFill>
              <a:latin typeface="Arial" panose="020B0604020202020204" pitchFamily="34" charset="0"/>
              <a:cs typeface="Arial" panose="020B0604020202020204" pitchFamily="34" charset="0"/>
            </a:endParaRPr>
          </a:p>
          <a:p>
            <a:pPr>
              <a:spcBef>
                <a:spcPts val="0"/>
              </a:spcBef>
            </a:pPr>
            <a:r>
              <a:rPr lang="en-GB" sz="2000" b="1" dirty="0" smtClean="0">
                <a:solidFill>
                  <a:schemeClr val="bg1"/>
                </a:solidFill>
                <a:latin typeface="Arial" panose="020B0604020202020204" pitchFamily="34" charset="0"/>
                <a:cs typeface="Arial" panose="020B0604020202020204" pitchFamily="34" charset="0"/>
              </a:rPr>
              <a:t>Used by ALICE &amp; CMS experiments</a:t>
            </a:r>
            <a:endParaRPr lang="en-GB" dirty="0">
              <a:solidFill>
                <a:srgbClr val="FFFF00"/>
              </a:solidFill>
            </a:endParaRPr>
          </a:p>
        </p:txBody>
      </p:sp>
    </p:spTree>
    <p:extLst>
      <p:ext uri="{BB962C8B-B14F-4D97-AF65-F5344CB8AC3E}">
        <p14:creationId xmlns:p14="http://schemas.microsoft.com/office/powerpoint/2010/main" val="2704642814"/>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6|0.3|0.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15335</TotalTime>
  <Words>1175</Words>
  <Application>Microsoft Macintosh PowerPoint</Application>
  <PresentationFormat>On-screen Show (4:3)</PresentationFormat>
  <Paragraphs>163</Paragraphs>
  <Slides>14</Slides>
  <Notes>14</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Office Theme</vt:lpstr>
      <vt:lpstr>Custom Design</vt:lpstr>
      <vt:lpstr>WLCG and the India-CERN Collaboration</vt:lpstr>
      <vt:lpstr>PowerPoint Presentation</vt:lpstr>
      <vt:lpstr>The ATLAS experiment</vt:lpstr>
      <vt:lpstr> A collision at LHC</vt:lpstr>
      <vt:lpstr>The Data Acquisition</vt:lpstr>
      <vt:lpstr>CERN Computer Centre  (Tier-0):  Acquisition, First pass reconstruction, Storage &amp; Distribution</vt:lpstr>
      <vt:lpstr>PowerPoint Presentation</vt:lpstr>
      <vt:lpstr>PowerPoint Presentation</vt:lpstr>
      <vt:lpstr>WLCG sites in India</vt:lpstr>
      <vt:lpstr>India-CERN Collaboration</vt:lpstr>
      <vt:lpstr>Collaboration in Computing</vt:lpstr>
      <vt:lpstr>Computing area (last 2 years)</vt:lpstr>
      <vt:lpstr>Computing (starting now)</vt:lpstr>
      <vt:lpstr>PowerPoint Presentation</vt:lpstr>
    </vt:vector>
  </TitlesOfParts>
  <Manager/>
  <Company>CERN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DAE-CERN Collaboration in Grid Computing</dc:title>
  <dc:subject/>
  <dc:creator>David Collados</dc:creator>
  <cp:keywords/>
  <dc:description/>
  <cp:lastModifiedBy>David Collados</cp:lastModifiedBy>
  <cp:revision>924</cp:revision>
  <dcterms:created xsi:type="dcterms:W3CDTF">2009-11-20T09:29:17Z</dcterms:created>
  <dcterms:modified xsi:type="dcterms:W3CDTF">2014-02-27T14:11:02Z</dcterms:modified>
  <cp:category/>
</cp:coreProperties>
</file>