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86" r:id="rId2"/>
    <p:sldMasterId id="2147483793" r:id="rId3"/>
    <p:sldMasterId id="2147483809" r:id="rId4"/>
    <p:sldMasterId id="2147483825" r:id="rId5"/>
  </p:sldMasterIdLst>
  <p:notesMasterIdLst>
    <p:notesMasterId r:id="rId51"/>
  </p:notesMasterIdLst>
  <p:handoutMasterIdLst>
    <p:handoutMasterId r:id="rId52"/>
  </p:handoutMasterIdLst>
  <p:sldIdLst>
    <p:sldId id="260" r:id="rId6"/>
    <p:sldId id="358" r:id="rId7"/>
    <p:sldId id="359" r:id="rId8"/>
    <p:sldId id="366" r:id="rId9"/>
    <p:sldId id="424" r:id="rId10"/>
    <p:sldId id="425" r:id="rId11"/>
    <p:sldId id="423" r:id="rId12"/>
    <p:sldId id="426" r:id="rId13"/>
    <p:sldId id="441" r:id="rId14"/>
    <p:sldId id="442" r:id="rId15"/>
    <p:sldId id="467" r:id="rId16"/>
    <p:sldId id="468" r:id="rId17"/>
    <p:sldId id="447" r:id="rId18"/>
    <p:sldId id="438" r:id="rId19"/>
    <p:sldId id="448" r:id="rId20"/>
    <p:sldId id="453" r:id="rId21"/>
    <p:sldId id="454" r:id="rId22"/>
    <p:sldId id="451" r:id="rId23"/>
    <p:sldId id="455" r:id="rId24"/>
    <p:sldId id="456" r:id="rId25"/>
    <p:sldId id="457" r:id="rId26"/>
    <p:sldId id="458" r:id="rId27"/>
    <p:sldId id="459" r:id="rId28"/>
    <p:sldId id="460" r:id="rId29"/>
    <p:sldId id="461" r:id="rId30"/>
    <p:sldId id="462" r:id="rId31"/>
    <p:sldId id="463" r:id="rId32"/>
    <p:sldId id="464" r:id="rId33"/>
    <p:sldId id="452" r:id="rId34"/>
    <p:sldId id="450" r:id="rId35"/>
    <p:sldId id="465" r:id="rId36"/>
    <p:sldId id="466" r:id="rId37"/>
    <p:sldId id="422" r:id="rId38"/>
    <p:sldId id="427" r:id="rId39"/>
    <p:sldId id="428" r:id="rId40"/>
    <p:sldId id="436" r:id="rId41"/>
    <p:sldId id="429" r:id="rId42"/>
    <p:sldId id="431" r:id="rId43"/>
    <p:sldId id="432" r:id="rId44"/>
    <p:sldId id="434" r:id="rId45"/>
    <p:sldId id="435" r:id="rId46"/>
    <p:sldId id="392" r:id="rId47"/>
    <p:sldId id="446" r:id="rId48"/>
    <p:sldId id="439" r:id="rId49"/>
    <p:sldId id="440" r:id="rId50"/>
  </p:sldIdLst>
  <p:sldSz cx="9144000" cy="6858000" type="screen4x3"/>
  <p:notesSz cx="6858000" cy="9144000"/>
  <p:defaultText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5" autoAdjust="0"/>
    <p:restoredTop sz="94586" autoAdjust="0"/>
  </p:normalViewPr>
  <p:slideViewPr>
    <p:cSldViewPr snapToGrid="0" snapToObjects="1">
      <p:cViewPr varScale="1">
        <p:scale>
          <a:sx n="93" d="100"/>
          <a:sy n="93" d="100"/>
        </p:scale>
        <p:origin x="-672" y="-104"/>
      </p:cViewPr>
      <p:guideLst>
        <p:guide orient="horz" pos="2160"/>
        <p:guide pos="2880"/>
      </p:guideLst>
    </p:cSldViewPr>
  </p:slideViewPr>
  <p:outlineViewPr>
    <p:cViewPr>
      <p:scale>
        <a:sx n="33" d="100"/>
        <a:sy n="33" d="100"/>
      </p:scale>
      <p:origin x="0" y="1720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slide" Target="slides/slide45.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6C6F9A-3A53-0046-87B9-3576D2494A40}" type="datetimeFigureOut">
              <a:rPr lang="en-US" smtClean="0"/>
              <a:t>09/05/2014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517C78-9B14-FA4C-BE1D-CCC457367130}" type="slidenum">
              <a:rPr lang="en-GB" smtClean="0"/>
              <a:t>‹#›</a:t>
            </a:fld>
            <a:endParaRPr lang="en-GB"/>
          </a:p>
        </p:txBody>
      </p:sp>
    </p:spTree>
    <p:extLst>
      <p:ext uri="{BB962C8B-B14F-4D97-AF65-F5344CB8AC3E}">
        <p14:creationId xmlns:p14="http://schemas.microsoft.com/office/powerpoint/2010/main" val="392085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A18D10-DC2C-844D-82FF-ED096188BB25}" type="datetimeFigureOut">
              <a:rPr lang="en-US" smtClean="0"/>
              <a:t>09/05/2014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2B2B5-DEB0-B047-98DB-310A4991C9FB}" type="slidenum">
              <a:rPr lang="en-GB" smtClean="0"/>
              <a:t>‹#›</a:t>
            </a:fld>
            <a:endParaRPr lang="en-GB"/>
          </a:p>
        </p:txBody>
      </p:sp>
    </p:spTree>
    <p:extLst>
      <p:ext uri="{BB962C8B-B14F-4D97-AF65-F5344CB8AC3E}">
        <p14:creationId xmlns:p14="http://schemas.microsoft.com/office/powerpoint/2010/main" val="2453646461"/>
      </p:ext>
    </p:extLst>
  </p:cSld>
  <p:clrMap bg1="lt1" tx1="dk1" bg2="lt2" tx2="dk2" accent1="accent1" accent2="accent2" accent3="accent3" accent4="accent4" accent5="accent5" accent6="accent6" hlink="hlink" folHlink="folHlink"/>
  <p:hf hdr="0" ftr="0" dt="0"/>
  <p:notesStyle>
    <a:lvl1pPr marL="0" algn="l" defTabSz="457153" rtl="0" eaLnBrk="1" latinLnBrk="0" hangingPunct="1">
      <a:defRPr sz="1200" kern="1200">
        <a:solidFill>
          <a:schemeClr val="tx1"/>
        </a:solidFill>
        <a:latin typeface="+mn-lt"/>
        <a:ea typeface="+mn-ea"/>
        <a:cs typeface="+mn-cs"/>
      </a:defRPr>
    </a:lvl1pPr>
    <a:lvl2pPr marL="457153" algn="l" defTabSz="457153" rtl="0" eaLnBrk="1" latinLnBrk="0" hangingPunct="1">
      <a:defRPr sz="1200" kern="1200">
        <a:solidFill>
          <a:schemeClr val="tx1"/>
        </a:solidFill>
        <a:latin typeface="+mn-lt"/>
        <a:ea typeface="+mn-ea"/>
        <a:cs typeface="+mn-cs"/>
      </a:defRPr>
    </a:lvl2pPr>
    <a:lvl3pPr marL="914305" algn="l" defTabSz="457153" rtl="0" eaLnBrk="1" latinLnBrk="0" hangingPunct="1">
      <a:defRPr sz="1200" kern="1200">
        <a:solidFill>
          <a:schemeClr val="tx1"/>
        </a:solidFill>
        <a:latin typeface="+mn-lt"/>
        <a:ea typeface="+mn-ea"/>
        <a:cs typeface="+mn-cs"/>
      </a:defRPr>
    </a:lvl3pPr>
    <a:lvl4pPr marL="1371458" algn="l" defTabSz="457153" rtl="0" eaLnBrk="1" latinLnBrk="0" hangingPunct="1">
      <a:defRPr sz="1200" kern="1200">
        <a:solidFill>
          <a:schemeClr val="tx1"/>
        </a:solidFill>
        <a:latin typeface="+mn-lt"/>
        <a:ea typeface="+mn-ea"/>
        <a:cs typeface="+mn-cs"/>
      </a:defRPr>
    </a:lvl4pPr>
    <a:lvl5pPr marL="1828610" algn="l" defTabSz="457153" rtl="0" eaLnBrk="1" latinLnBrk="0" hangingPunct="1">
      <a:defRPr sz="1200" kern="1200">
        <a:solidFill>
          <a:schemeClr val="tx1"/>
        </a:solidFill>
        <a:latin typeface="+mn-lt"/>
        <a:ea typeface="+mn-ea"/>
        <a:cs typeface="+mn-cs"/>
      </a:defRPr>
    </a:lvl5pPr>
    <a:lvl6pPr marL="2285763" algn="l" defTabSz="457153" rtl="0" eaLnBrk="1" latinLnBrk="0" hangingPunct="1">
      <a:defRPr sz="1200" kern="1200">
        <a:solidFill>
          <a:schemeClr val="tx1"/>
        </a:solidFill>
        <a:latin typeface="+mn-lt"/>
        <a:ea typeface="+mn-ea"/>
        <a:cs typeface="+mn-cs"/>
      </a:defRPr>
    </a:lvl6pPr>
    <a:lvl7pPr marL="2742915" algn="l" defTabSz="457153" rtl="0" eaLnBrk="1" latinLnBrk="0" hangingPunct="1">
      <a:defRPr sz="1200" kern="1200">
        <a:solidFill>
          <a:schemeClr val="tx1"/>
        </a:solidFill>
        <a:latin typeface="+mn-lt"/>
        <a:ea typeface="+mn-ea"/>
        <a:cs typeface="+mn-cs"/>
      </a:defRPr>
    </a:lvl7pPr>
    <a:lvl8pPr marL="3200068" algn="l" defTabSz="457153" rtl="0" eaLnBrk="1" latinLnBrk="0" hangingPunct="1">
      <a:defRPr sz="1200" kern="1200">
        <a:solidFill>
          <a:schemeClr val="tx1"/>
        </a:solidFill>
        <a:latin typeface="+mn-lt"/>
        <a:ea typeface="+mn-ea"/>
        <a:cs typeface="+mn-cs"/>
      </a:defRPr>
    </a:lvl8pPr>
    <a:lvl9pPr marL="3657220" algn="l" defTabSz="4571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Examples</a:t>
            </a:r>
            <a:r>
              <a:rPr lang="en-GB" baseline="0" dirty="0" smtClean="0"/>
              <a:t> of use during recent months:</a:t>
            </a:r>
          </a:p>
          <a:p>
            <a:r>
              <a:rPr lang="en-GB" baseline="0" dirty="0" smtClean="0"/>
              <a:t>ATLAS – shows tasks running at Tier 1s, also shows use well above pledged resources</a:t>
            </a:r>
          </a:p>
          <a:p>
            <a:r>
              <a:rPr lang="en-GB" baseline="0" dirty="0" smtClean="0"/>
              <a:t>CMS – usage consistent with pledges – plot shows Tier1s</a:t>
            </a:r>
          </a:p>
          <a:p>
            <a:r>
              <a:rPr lang="en-GB" baseline="0" dirty="0" smtClean="0"/>
              <a:t>ALICE – continual heavy load of jobs – dominated by simulations</a:t>
            </a:r>
          </a:p>
          <a:p>
            <a:r>
              <a:rPr lang="en-GB" baseline="0" dirty="0" err="1" smtClean="0"/>
              <a:t>LHCb</a:t>
            </a:r>
            <a:r>
              <a:rPr lang="en-GB" baseline="0" dirty="0" smtClean="0"/>
              <a:t> – example of incremental stripping – preparing physics data sets</a:t>
            </a:r>
            <a:endParaRPr lang="en-GB" dirty="0"/>
          </a:p>
        </p:txBody>
      </p:sp>
      <p:sp>
        <p:nvSpPr>
          <p:cNvPr id="4" name="Slide Number Placeholder 3"/>
          <p:cNvSpPr>
            <a:spLocks noGrp="1"/>
          </p:cNvSpPr>
          <p:nvPr>
            <p:ph type="sldNum" sz="quarter" idx="10"/>
          </p:nvPr>
        </p:nvSpPr>
        <p:spPr/>
        <p:txBody>
          <a:bodyPr/>
          <a:lstStyle/>
          <a:p>
            <a:fld id="{AC22B2B5-DEB0-B047-98DB-310A4991C9FB}" type="slidenum">
              <a:rPr lang="en-GB" smtClean="0"/>
              <a:t>6</a:t>
            </a:fld>
            <a:endParaRPr lang="en-GB"/>
          </a:p>
        </p:txBody>
      </p:sp>
    </p:spTree>
    <p:extLst>
      <p:ext uri="{BB962C8B-B14F-4D97-AF65-F5344CB8AC3E}">
        <p14:creationId xmlns:p14="http://schemas.microsoft.com/office/powerpoint/2010/main" val="3626895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604DCD-C511-4B12-9DBB-AC80DD19A492}" type="slidenum">
              <a:rPr lang="en-GB" smtClean="0">
                <a:solidFill>
                  <a:prstClr val="black"/>
                </a:solidFill>
                <a:latin typeface="Calibri"/>
              </a:rPr>
              <a:pPr/>
              <a:t>14</a:t>
            </a:fld>
            <a:endParaRPr lang="en-GB">
              <a:solidFill>
                <a:prstClr val="black"/>
              </a:solidFill>
              <a:latin typeface="Calibri"/>
            </a:endParaRPr>
          </a:p>
        </p:txBody>
      </p:sp>
    </p:spTree>
    <p:extLst>
      <p:ext uri="{BB962C8B-B14F-4D97-AF65-F5344CB8AC3E}">
        <p14:creationId xmlns:p14="http://schemas.microsoft.com/office/powerpoint/2010/main" val="2391429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1.xml"/><Relationship Id="rId2" Type="http://schemas.openxmlformats.org/officeDocument/2006/relationships/image" Target="../media/image1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3.xml"/><Relationship Id="rId2" Type="http://schemas.openxmlformats.org/officeDocument/2006/relationships/image" Target="../media/image8.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em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emf"/></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4.xml"/><Relationship Id="rId2" Type="http://schemas.openxmlformats.org/officeDocument/2006/relationships/image" Target="../media/image8.jpe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299208" y="2169000"/>
            <a:ext cx="2556000" cy="2530312"/>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4"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5"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5"/>
            <a:ext cx="2743200" cy="914400"/>
          </a:xfrm>
        </p:spPr>
        <p:txBody>
          <a:bodyPr lIns="45715" tIns="0" rIns="45715"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8"/>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15" rIns="45715"/>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639"/>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7054857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805027940"/>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1"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1"/>
            <a:ext cx="2895600" cy="365125"/>
          </a:xfrm>
          <a:prstGeom prst="rect">
            <a:avLst/>
          </a:prstGeom>
        </p:spPr>
        <p:txBody>
          <a:bodyPr lIns="91430" tIns="45715" rIns="91430" bIns="45715"/>
          <a:lstStyle/>
          <a:p>
            <a:pPr defTabSz="457153"/>
            <a:r>
              <a:rPr lang="en-US" smtClean="0">
                <a:solidFill>
                  <a:srgbClr val="0C377B"/>
                </a:solidFill>
                <a:latin typeface="Arial"/>
              </a:rPr>
              <a:t>Ian.Bird@cern.ch</a:t>
            </a:r>
            <a:endParaRPr lang="en-US" dirty="0">
              <a:solidFill>
                <a:srgbClr val="0C377B"/>
              </a:solidFill>
              <a:latin typeface="Arial"/>
            </a:endParaRPr>
          </a:p>
        </p:txBody>
      </p:sp>
      <p:sp>
        <p:nvSpPr>
          <p:cNvPr id="7" name="Slide Number Placeholder 6"/>
          <p:cNvSpPr>
            <a:spLocks noGrp="1"/>
          </p:cNvSpPr>
          <p:nvPr>
            <p:ph type="sldNum" sz="quarter" idx="12"/>
          </p:nvPr>
        </p:nvSpPr>
        <p:spPr>
          <a:xfrm>
            <a:off x="6781800" y="6356351"/>
            <a:ext cx="2133600" cy="365125"/>
          </a:xfrm>
          <a:prstGeom prst="rect">
            <a:avLst/>
          </a:prstGeom>
        </p:spPr>
        <p:txBody>
          <a:bodyPr lIns="91430" tIns="45715" rIns="91430" bIns="45715"/>
          <a:lstStyle/>
          <a:p>
            <a:pPr defTabSz="457153"/>
            <a:fld id="{8FA168C2-9F18-4032-8801-50E4CEA0EAFB}" type="slidenum">
              <a:rPr lang="en-US" smtClean="0">
                <a:solidFill>
                  <a:srgbClr val="0C377B"/>
                </a:solidFill>
                <a:latin typeface="Arial"/>
              </a:rPr>
              <a:pPr defTabSz="457153"/>
              <a:t>‹#›</a:t>
            </a:fld>
            <a:endParaRPr lang="en-US" dirty="0">
              <a:solidFill>
                <a:srgbClr val="0C377B"/>
              </a:solidFill>
              <a:latin typeface="Arial"/>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defTabSz="457153"/>
            <a:endParaRPr lang="en-US">
              <a:solidFill>
                <a:srgbClr val="FFFFFF"/>
              </a:solidFill>
              <a:latin typeface="Arial"/>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1"/>
            <a:ext cx="609600" cy="609600"/>
          </a:xfrm>
          <a:prstGeom prst="rect">
            <a:avLst/>
          </a:prstGeom>
        </p:spPr>
      </p:pic>
      <p:sp>
        <p:nvSpPr>
          <p:cNvPr id="18" name="Rectangle 17"/>
          <p:cNvSpPr/>
          <p:nvPr userDrawn="1"/>
        </p:nvSpPr>
        <p:spPr>
          <a:xfrm>
            <a:off x="609601"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defTabSz="457153"/>
            <a:endParaRPr lang="en-US">
              <a:solidFill>
                <a:srgbClr val="FFFFFF"/>
              </a:solidFill>
              <a:latin typeface="Arial"/>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04138007"/>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1724049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66764901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557624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2891591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67544" y="1844824"/>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smtClean="0"/>
              <a:t>Click to edit Master title style</a:t>
            </a:r>
            <a:endParaRPr kumimoji="0" lang="en-US" dirty="0"/>
          </a:p>
        </p:txBody>
      </p:sp>
      <p:sp>
        <p:nvSpPr>
          <p:cNvPr id="3" name="Espace réservé du texte 2"/>
          <p:cNvSpPr>
            <a:spLocks noGrp="1"/>
          </p:cNvSpPr>
          <p:nvPr>
            <p:ph type="body" idx="1"/>
          </p:nvPr>
        </p:nvSpPr>
        <p:spPr>
          <a:xfrm>
            <a:off x="467544" y="692696"/>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60107741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outerShdw blurRad="38100" dist="38100" dir="2700000" algn="tl">
                    <a:srgbClr val="000000">
                      <a:alpha val="43137"/>
                    </a:srgbClr>
                  </a:outerShdw>
                </a:effectLst>
              </a:defRPr>
            </a:lvl1pPr>
          </a:lstStyle>
          <a:p>
            <a:r>
              <a:rPr lang="en-US" smtClean="0"/>
              <a:t>Click to edit Master title style</a:t>
            </a:r>
            <a:endParaRPr lang="en-GB"/>
          </a:p>
        </p:txBody>
      </p:sp>
      <p:cxnSp>
        <p:nvCxnSpPr>
          <p:cNvPr id="9" name="Straight Connector 8"/>
          <p:cNvCxnSpPr/>
          <p:nvPr userDrawn="1"/>
        </p:nvCxnSpPr>
        <p:spPr>
          <a:xfrm>
            <a:off x="1331640" y="764704"/>
            <a:ext cx="7344816" cy="0"/>
          </a:xfrm>
          <a:prstGeom prst="line">
            <a:avLst/>
          </a:prstGeom>
          <a:ln w="28575">
            <a:solidFill>
              <a:srgbClr val="0A2F6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51520" y="272900"/>
            <a:ext cx="500087" cy="491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userDrawn="1"/>
        </p:nvCxnSpPr>
        <p:spPr>
          <a:xfrm>
            <a:off x="430306" y="6493150"/>
            <a:ext cx="8246150" cy="0"/>
          </a:xfrm>
          <a:prstGeom prst="line">
            <a:avLst/>
          </a:prstGeom>
          <a:ln w="28575">
            <a:solidFill>
              <a:srgbClr val="0A2F6C"/>
            </a:solidFill>
          </a:ln>
        </p:spPr>
        <p:style>
          <a:lnRef idx="1">
            <a:schemeClr val="accent1"/>
          </a:lnRef>
          <a:fillRef idx="0">
            <a:schemeClr val="accent1"/>
          </a:fillRef>
          <a:effectRef idx="0">
            <a:schemeClr val="accent1"/>
          </a:effectRef>
          <a:fontRef idx="minor">
            <a:schemeClr val="tx1"/>
          </a:fontRef>
        </p:style>
      </p:cxnSp>
      <p:sp>
        <p:nvSpPr>
          <p:cNvPr id="12" name="Date Placeholder 3"/>
          <p:cNvSpPr>
            <a:spLocks noGrp="1"/>
          </p:cNvSpPr>
          <p:nvPr>
            <p:ph type="dt" sz="half" idx="2"/>
          </p:nvPr>
        </p:nvSpPr>
        <p:spPr>
          <a:xfrm>
            <a:off x="457200" y="6463926"/>
            <a:ext cx="2133600" cy="365125"/>
          </a:xfrm>
          <a:prstGeom prst="rect">
            <a:avLst/>
          </a:prstGeom>
        </p:spPr>
        <p:txBody>
          <a:bodyPr vert="horz" lIns="91440" tIns="45720" rIns="91440" bIns="45720" rtlCol="0" anchor="ctr"/>
          <a:lstStyle>
            <a:lvl1pPr algn="l">
              <a:defRPr sz="1200" i="1">
                <a:solidFill>
                  <a:schemeClr val="accent1">
                    <a:lumMod val="75000"/>
                  </a:schemeClr>
                </a:solidFill>
              </a:defRPr>
            </a:lvl1pPr>
          </a:lstStyle>
          <a:p>
            <a:pPr defTabSz="914400"/>
            <a:r>
              <a:rPr lang="en-US" smtClean="0">
                <a:solidFill>
                  <a:srgbClr val="DDDDDD">
                    <a:lumMod val="75000"/>
                  </a:srgbClr>
                </a:solidFill>
                <a:latin typeface="Arial"/>
              </a:rPr>
              <a:t>May 9, 2014</a:t>
            </a:r>
            <a:endParaRPr lang="en-GB">
              <a:solidFill>
                <a:srgbClr val="DDDDDD">
                  <a:lumMod val="75000"/>
                </a:srgbClr>
              </a:solidFill>
              <a:latin typeface="Arial"/>
            </a:endParaRPr>
          </a:p>
        </p:txBody>
      </p:sp>
      <p:sp>
        <p:nvSpPr>
          <p:cNvPr id="13" name="Footer Placeholder 4"/>
          <p:cNvSpPr>
            <a:spLocks noGrp="1"/>
          </p:cNvSpPr>
          <p:nvPr>
            <p:ph type="ftr" sz="quarter" idx="3"/>
          </p:nvPr>
        </p:nvSpPr>
        <p:spPr>
          <a:xfrm>
            <a:off x="3124200" y="6463926"/>
            <a:ext cx="2895600" cy="365125"/>
          </a:xfrm>
          <a:prstGeom prst="rect">
            <a:avLst/>
          </a:prstGeom>
        </p:spPr>
        <p:txBody>
          <a:bodyPr vert="horz" lIns="91440" tIns="45720" rIns="91440" bIns="45720" rtlCol="0" anchor="ctr"/>
          <a:lstStyle>
            <a:lvl1pPr algn="ctr">
              <a:defRPr sz="1200" b="1" i="1">
                <a:solidFill>
                  <a:schemeClr val="accent1">
                    <a:lumMod val="75000"/>
                  </a:schemeClr>
                </a:solidFill>
              </a:defRPr>
            </a:lvl1pPr>
          </a:lstStyle>
          <a:p>
            <a:r>
              <a:rPr lang="en-GB" smtClean="0">
                <a:solidFill>
                  <a:srgbClr val="DDDDDD">
                    <a:lumMod val="75000"/>
                  </a:srgbClr>
                </a:solidFill>
                <a:latin typeface="Arial"/>
              </a:rPr>
              <a:t>Ian.Bird@cern.ch</a:t>
            </a:r>
            <a:endParaRPr lang="en-GB" dirty="0">
              <a:solidFill>
                <a:srgbClr val="DDDDDD">
                  <a:lumMod val="75000"/>
                </a:srgbClr>
              </a:solidFill>
              <a:latin typeface="Arial"/>
            </a:endParaRPr>
          </a:p>
        </p:txBody>
      </p:sp>
      <p:sp>
        <p:nvSpPr>
          <p:cNvPr id="14" name="Slide Number Placeholder 5"/>
          <p:cNvSpPr>
            <a:spLocks noGrp="1"/>
          </p:cNvSpPr>
          <p:nvPr>
            <p:ph type="sldNum" sz="quarter" idx="4"/>
          </p:nvPr>
        </p:nvSpPr>
        <p:spPr>
          <a:xfrm>
            <a:off x="6553200" y="6463926"/>
            <a:ext cx="2133600" cy="365125"/>
          </a:xfrm>
          <a:prstGeom prst="rect">
            <a:avLst/>
          </a:prstGeom>
        </p:spPr>
        <p:txBody>
          <a:bodyPr vert="horz" lIns="91440" tIns="45720" rIns="91440" bIns="45720" rtlCol="0" anchor="ctr"/>
          <a:lstStyle>
            <a:lvl1pPr algn="r">
              <a:defRPr sz="1200" i="1">
                <a:solidFill>
                  <a:schemeClr val="accent1">
                    <a:lumMod val="75000"/>
                  </a:schemeClr>
                </a:solidFill>
              </a:defRPr>
            </a:lvl1pPr>
          </a:lstStyle>
          <a:p>
            <a:fld id="{5FC1CA1F-2DE5-499D-919C-DBEC239E0FAB}" type="slidenum">
              <a:rPr lang="en-GB" smtClean="0">
                <a:solidFill>
                  <a:srgbClr val="DDDDDD">
                    <a:lumMod val="75000"/>
                  </a:srgbClr>
                </a:solidFill>
                <a:latin typeface="Arial"/>
              </a:rPr>
              <a:pPr/>
              <a:t>‹#›</a:t>
            </a:fld>
            <a:endParaRPr lang="en-GB">
              <a:solidFill>
                <a:srgbClr val="DDDDDD">
                  <a:lumMod val="75000"/>
                </a:srgbClr>
              </a:solidFill>
              <a:latin typeface="Arial"/>
            </a:endParaRPr>
          </a:p>
        </p:txBody>
      </p:sp>
    </p:spTree>
    <p:extLst>
      <p:ext uri="{BB962C8B-B14F-4D97-AF65-F5344CB8AC3E}">
        <p14:creationId xmlns:p14="http://schemas.microsoft.com/office/powerpoint/2010/main" val="208866781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388645923"/>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89480973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472928191"/>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115427831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302791743"/>
      </p:ext>
    </p:extLst>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1" y="2515819"/>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1" y="1329869"/>
            <a:ext cx="6629400" cy="1066688"/>
          </a:xfrm>
        </p:spPr>
        <p:txBody>
          <a:bodyPr lIns="45715" tIns="0" rIns="45715"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486613781"/>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37494160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349054807"/>
      </p:ext>
    </p:extLst>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8"/>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8"/>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9" name="Footer Placeholder 2"/>
          <p:cNvSpPr>
            <a:spLocks noGrp="1"/>
          </p:cNvSpPr>
          <p:nvPr>
            <p:ph type="ftr" sz="quarter" idx="11"/>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12"/>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114250867"/>
      </p:ext>
    </p:extLst>
  </p:cSld>
  <p:clrMapOvr>
    <a:masterClrMapping/>
  </p:clrMapOvr>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4"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5"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6"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169667299"/>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4"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5"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735719569"/>
      </p:ext>
    </p:extLst>
  </p:cSld>
  <p:clrMapOvr>
    <a:masterClrMapping/>
  </p:clrMapOvr>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5"/>
            <a:ext cx="2743200" cy="914400"/>
          </a:xfrm>
        </p:spPr>
        <p:txBody>
          <a:bodyPr lIns="45715" tIns="0" rIns="45715"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2362083822"/>
      </p:ext>
    </p:extLst>
  </p:cSld>
  <p:clrMapOvr>
    <a:masterClrMapping/>
  </p:clrMapOvr>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8"/>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15" rIns="45715"/>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45505962"/>
      </p:ext>
    </p:extLst>
  </p:cSld>
  <p:clrMapOvr>
    <a:masterClrMapping/>
  </p:clrMapOvr>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82050170"/>
      </p:ext>
    </p:extLst>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639"/>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639074591"/>
      </p:ext>
    </p:extLst>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51317421"/>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329974176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8" y="2703285"/>
            <a:ext cx="1172455" cy="1467041"/>
          </a:xfrm>
          <a:prstGeom prst="rect">
            <a:avLst/>
          </a:prstGeom>
        </p:spPr>
      </p:pic>
    </p:spTree>
    <p:extLst>
      <p:ext uri="{BB962C8B-B14F-4D97-AF65-F5344CB8AC3E}">
        <p14:creationId xmlns:p14="http://schemas.microsoft.com/office/powerpoint/2010/main" val="3812236913"/>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988385174"/>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74565282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580652036"/>
      </p:ext>
    </p:extLst>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1" y="2515819"/>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1" y="1329869"/>
            <a:ext cx="6629400" cy="1066688"/>
          </a:xfrm>
        </p:spPr>
        <p:txBody>
          <a:bodyPr lIns="45715" tIns="0" rIns="45715"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59324394"/>
      </p:ext>
    </p:extLst>
  </p:cSld>
  <p:clrMapOvr>
    <a:masterClrMapping/>
  </p:clrMapOvr>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644149681"/>
      </p:ext>
    </p:extLst>
  </p:cSld>
  <p:clrMapOvr>
    <a:masterClrMapping/>
  </p:clrMapOvr>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8"/>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8"/>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9" name="Footer Placeholder 2"/>
          <p:cNvSpPr>
            <a:spLocks noGrp="1"/>
          </p:cNvSpPr>
          <p:nvPr>
            <p:ph type="ftr" sz="quarter" idx="11"/>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12"/>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7760586"/>
      </p:ext>
    </p:extLst>
  </p:cSld>
  <p:clrMapOvr>
    <a:masterClrMapping/>
  </p:clrMapOvr>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4"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5"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6"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177385231"/>
      </p:ext>
    </p:extLst>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4"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5"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135940943"/>
      </p:ext>
    </p:extLst>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5"/>
            <a:ext cx="2743200" cy="914400"/>
          </a:xfrm>
        </p:spPr>
        <p:txBody>
          <a:bodyPr lIns="45715" tIns="0" rIns="45715"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358015997"/>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9"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8"/>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15" rIns="45715"/>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389090360"/>
      </p:ext>
    </p:extLst>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751734128"/>
      </p:ext>
    </p:extLst>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1" y="274639"/>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913455234"/>
      </p:ext>
    </p:extLst>
  </p:cSld>
  <p:clrMapOvr>
    <a:masterClrMapping/>
  </p:clrMapOvr>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8061347"/>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1990630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7921724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8900230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0787937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4882116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82024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1" y="2515819"/>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1" y="1329869"/>
            <a:ext cx="6629400" cy="1066688"/>
          </a:xfrm>
        </p:spPr>
        <p:txBody>
          <a:bodyPr lIns="45715" tIns="0" rIns="45715"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5"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6"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7"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89529987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38444032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5759300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16612730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a:t>
            </a:fld>
            <a:endParaRPr lang="de-DE">
              <a:solidFill>
                <a:prstClr val="black">
                  <a:tint val="75000"/>
                </a:prstClr>
              </a:solidFill>
              <a:latin typeface="Calibri"/>
            </a:endParaRPr>
          </a:p>
        </p:txBody>
      </p:sp>
    </p:spTree>
    <p:extLst>
      <p:ext uri="{BB962C8B-B14F-4D97-AF65-F5344CB8AC3E}">
        <p14:creationId xmlns:p14="http://schemas.microsoft.com/office/powerpoint/2010/main" val="2869091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6"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7"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8"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8"/>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8"/>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9" name="Footer Placeholder 2"/>
          <p:cNvSpPr>
            <a:spLocks noGrp="1"/>
          </p:cNvSpPr>
          <p:nvPr>
            <p:ph type="ftr" sz="quarter" idx="11"/>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12"/>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4"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en-US" dirty="0"/>
          </a:p>
        </p:txBody>
      </p:sp>
      <p:sp>
        <p:nvSpPr>
          <p:cNvPr id="5"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6"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2.png"/><Relationship Id="rId21" Type="http://schemas.openxmlformats.org/officeDocument/2006/relationships/image" Target="../media/image3.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theme" Target="../theme/theme2.xml"/><Relationship Id="rId8" Type="http://schemas.openxmlformats.org/officeDocument/2006/relationships/image" Target="../media/image15.emf"/><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slideLayout" Target="../slideLayouts/slideLayout38.xml"/><Relationship Id="rId16" Type="http://schemas.openxmlformats.org/officeDocument/2006/relationships/theme" Target="../theme/theme3.xml"/><Relationship Id="rId17" Type="http://schemas.openxmlformats.org/officeDocument/2006/relationships/image" Target="../media/image1.emf"/><Relationship Id="rId18" Type="http://schemas.openxmlformats.org/officeDocument/2006/relationships/image" Target="../media/image2.pn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9.xml"/><Relationship Id="rId12" Type="http://schemas.openxmlformats.org/officeDocument/2006/relationships/slideLayout" Target="../slideLayouts/slideLayout50.xml"/><Relationship Id="rId13" Type="http://schemas.openxmlformats.org/officeDocument/2006/relationships/slideLayout" Target="../slideLayouts/slideLayout51.xml"/><Relationship Id="rId14" Type="http://schemas.openxmlformats.org/officeDocument/2006/relationships/slideLayout" Target="../slideLayouts/slideLayout52.xml"/><Relationship Id="rId15" Type="http://schemas.openxmlformats.org/officeDocument/2006/relationships/slideLayout" Target="../slideLayouts/slideLayout53.xml"/><Relationship Id="rId16" Type="http://schemas.openxmlformats.org/officeDocument/2006/relationships/theme" Target="../theme/theme4.xml"/><Relationship Id="rId17" Type="http://schemas.openxmlformats.org/officeDocument/2006/relationships/image" Target="../media/image1.emf"/><Relationship Id="rId18" Type="http://schemas.openxmlformats.org/officeDocument/2006/relationships/image" Target="../media/image2.png"/><Relationship Id="rId1" Type="http://schemas.openxmlformats.org/officeDocument/2006/relationships/slideLayout" Target="../slideLayouts/slideLayout39.xml"/><Relationship Id="rId2" Type="http://schemas.openxmlformats.org/officeDocument/2006/relationships/slideLayout" Target="../slideLayouts/slideLayout40.xml"/><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slideLayout" Target="../slideLayouts/slideLayout46.xml"/><Relationship Id="rId9" Type="http://schemas.openxmlformats.org/officeDocument/2006/relationships/slideLayout" Target="../slideLayouts/slideLayout47.xml"/><Relationship Id="rId10"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4.xml"/><Relationship Id="rId12" Type="http://schemas.openxmlformats.org/officeDocument/2006/relationships/theme" Target="../theme/theme5.xml"/><Relationship Id="rId1" Type="http://schemas.openxmlformats.org/officeDocument/2006/relationships/slideLayout" Target="../slideLayouts/slideLayout54.xml"/><Relationship Id="rId2" Type="http://schemas.openxmlformats.org/officeDocument/2006/relationships/slideLayout" Target="../slideLayouts/slideLayout55.xml"/><Relationship Id="rId3" Type="http://schemas.openxmlformats.org/officeDocument/2006/relationships/slideLayout" Target="../slideLayouts/slideLayout56.xml"/><Relationship Id="rId4" Type="http://schemas.openxmlformats.org/officeDocument/2006/relationships/slideLayout" Target="../slideLayouts/slideLayout57.xml"/><Relationship Id="rId5" Type="http://schemas.openxmlformats.org/officeDocument/2006/relationships/slideLayout" Target="../slideLayouts/slideLayout58.xml"/><Relationship Id="rId6" Type="http://schemas.openxmlformats.org/officeDocument/2006/relationships/slideLayout" Target="../slideLayouts/slideLayout59.xml"/><Relationship Id="rId7" Type="http://schemas.openxmlformats.org/officeDocument/2006/relationships/slideLayout" Target="../slideLayouts/slideLayout60.xml"/><Relationship Id="rId8" Type="http://schemas.openxmlformats.org/officeDocument/2006/relationships/slideLayout" Target="../slideLayouts/slideLayout61.xml"/><Relationship Id="rId9" Type="http://schemas.openxmlformats.org/officeDocument/2006/relationships/slideLayout" Target="../slideLayouts/slideLayout62.xml"/><Relationship Id="rId10"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15" tIns="45715" rIns="45715" bIns="45715"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7"/>
            <a:ext cx="8226854" cy="4667421"/>
          </a:xfrm>
          <a:prstGeom prst="rect">
            <a:avLst/>
          </a:prstGeom>
        </p:spPr>
        <p:txBody>
          <a:bodyPr vert="horz" lIns="91430" tIns="45715" rIns="91430" bIns="45715">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rotWithShape="1">
          <a:blip r:embed="rId19">
            <a:extLst>
              <a:ext uri="{28A0092B-C50C-407E-A947-70E740481C1C}">
                <a14:useLocalDpi xmlns:a14="http://schemas.microsoft.com/office/drawing/2010/main"/>
              </a:ext>
            </a:extLst>
          </a:blip>
          <a:srcRect l="8401"/>
          <a:stretch/>
        </p:blipFill>
        <p:spPr>
          <a:xfrm>
            <a:off x="774891" y="6124203"/>
            <a:ext cx="8375757" cy="707202"/>
          </a:xfrm>
          <a:prstGeom prst="rect">
            <a:avLst/>
          </a:prstGeom>
        </p:spPr>
      </p:pic>
      <p:sp>
        <p:nvSpPr>
          <p:cNvPr id="5" name="Espace réservé pour une image  4"/>
          <p:cNvSpPr txBox="1">
            <a:spLocks/>
          </p:cNvSpPr>
          <p:nvPr/>
        </p:nvSpPr>
        <p:spPr>
          <a:xfrm>
            <a:off x="996950" y="6238680"/>
            <a:ext cx="2513062" cy="552450"/>
          </a:xfrm>
          <a:prstGeom prst="rect">
            <a:avLst/>
          </a:prstGeom>
        </p:spPr>
        <p:txBody>
          <a:bodyPr lIns="91430" tIns="45715" rIns="91430" bIns="45715">
            <a:norm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fr-FR" dirty="0"/>
          </a:p>
        </p:txBody>
      </p:sp>
      <p:sp>
        <p:nvSpPr>
          <p:cNvPr id="7"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t>May 9, 2014</a:t>
            </a:r>
            <a:endParaRPr lang="fr-FR" noProof="0"/>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t>Ian.Bird@cern.ch</a:t>
            </a:r>
            <a:endParaRPr lang="en-US" dirty="0"/>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baseline="0">
                <a:solidFill>
                  <a:schemeClr val="tx1">
                    <a:tint val="75000"/>
                  </a:schemeClr>
                </a:solidFill>
              </a:defRPr>
            </a:lvl1pPr>
          </a:lstStyle>
          <a:p>
            <a:fld id="{17918391-D411-FE40-AAD7-861AE5233E0E}" type="slidenum">
              <a:rPr lang="en-US" smtClean="0"/>
              <a:pPr/>
              <a:t>‹#›</a:t>
            </a:fld>
            <a:endParaRPr lang="en-US" dirty="0"/>
          </a:p>
        </p:txBody>
      </p:sp>
      <p:pic>
        <p:nvPicPr>
          <p:cNvPr id="2" name="Picture 1"/>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869273" y="6142013"/>
            <a:ext cx="886541" cy="657980"/>
          </a:xfrm>
          <a:prstGeom prst="rect">
            <a:avLst/>
          </a:prstGeom>
        </p:spPr>
      </p:pic>
      <p:pic>
        <p:nvPicPr>
          <p:cNvPr id="11" name="Picture 10" descr="CERN-60.png"/>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6238680"/>
            <a:ext cx="718147" cy="61931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4" r:id="rId2"/>
    <p:sldLayoutId id="2147483675" r:id="rId3"/>
    <p:sldLayoutId id="2147483673"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784" r:id="rId15"/>
    <p:sldLayoutId id="2147483690" r:id="rId16"/>
    <p:sldLayoutId id="2147483702" r:id="rId17"/>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effectLst>
            <a:outerShdw blurRad="50800" dist="38100" dir="2700000" algn="tl" rotWithShape="0">
              <a:prstClr val="black">
                <a:alpha val="40000"/>
              </a:prstClr>
            </a:outerShdw>
          </a:effectLst>
          <a:latin typeface="+mj-lt"/>
          <a:ea typeface="+mj-ea"/>
          <a:cs typeface="+mj-cs"/>
        </a:defRPr>
      </a:lvl1pPr>
    </p:titleStyle>
    <p:bodyStyle>
      <a:lvl1pPr marL="493725" indent="-457153" algn="l" rtl="0" eaLnBrk="1" latinLnBrk="0" hangingPunct="1">
        <a:spcBef>
          <a:spcPct val="20000"/>
        </a:spcBef>
        <a:buClr>
          <a:schemeClr val="tx2">
            <a:lumMod val="40000"/>
            <a:lumOff val="60000"/>
          </a:schemeClr>
        </a:buClr>
        <a:buSzPct val="80000"/>
        <a:buFont typeface="Wingdings" charset="2"/>
        <a:buChar char="q"/>
        <a:defRPr kumimoji="0" sz="3000" kern="1200">
          <a:solidFill>
            <a:schemeClr val="tx1"/>
          </a:solidFill>
          <a:latin typeface="+mn-lt"/>
          <a:ea typeface="+mn-ea"/>
          <a:cs typeface="+mn-cs"/>
        </a:defRPr>
      </a:lvl1pPr>
      <a:lvl2pPr marL="905162" indent="-457153" algn="l" rtl="0" eaLnBrk="1" latinLnBrk="0" hangingPunct="1">
        <a:spcBef>
          <a:spcPct val="20000"/>
        </a:spcBef>
        <a:buClr>
          <a:srgbClr val="800000"/>
        </a:buClr>
        <a:buSzPct val="90000"/>
        <a:buFont typeface="Wingdings" charset="2"/>
        <a:buChar char="§"/>
        <a:defRPr kumimoji="0" sz="2600" u="none" kern="1200">
          <a:solidFill>
            <a:schemeClr val="tx1"/>
          </a:solidFill>
          <a:latin typeface="+mn-lt"/>
          <a:ea typeface="+mn-ea"/>
          <a:cs typeface="+mn-cs"/>
        </a:defRPr>
      </a:lvl2pPr>
      <a:lvl3pPr marL="1092595" indent="-342865"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53" algn="l" rtl="0" eaLnBrk="1" latinLnBrk="0" hangingPunct="1">
        <a:defRPr kumimoji="0" kern="1200">
          <a:solidFill>
            <a:schemeClr val="tx1"/>
          </a:solidFill>
          <a:latin typeface="+mn-lt"/>
          <a:ea typeface="+mn-ea"/>
          <a:cs typeface="+mn-cs"/>
        </a:defRPr>
      </a:lvl2pPr>
      <a:lvl3pPr marL="914305" algn="l" rtl="0" eaLnBrk="1" latinLnBrk="0" hangingPunct="1">
        <a:defRPr kumimoji="0" kern="1200">
          <a:solidFill>
            <a:schemeClr val="tx1"/>
          </a:solidFill>
          <a:latin typeface="+mn-lt"/>
          <a:ea typeface="+mn-ea"/>
          <a:cs typeface="+mn-cs"/>
        </a:defRPr>
      </a:lvl3pPr>
      <a:lvl4pPr marL="1371458" algn="l" rtl="0" eaLnBrk="1" latinLnBrk="0" hangingPunct="1">
        <a:defRPr kumimoji="0" kern="1200">
          <a:solidFill>
            <a:schemeClr val="tx1"/>
          </a:solidFill>
          <a:latin typeface="+mn-lt"/>
          <a:ea typeface="+mn-ea"/>
          <a:cs typeface="+mn-cs"/>
        </a:defRPr>
      </a:lvl4pPr>
      <a:lvl5pPr marL="1828610" algn="l" rtl="0" eaLnBrk="1" latinLnBrk="0" hangingPunct="1">
        <a:defRPr kumimoji="0" kern="1200">
          <a:solidFill>
            <a:schemeClr val="tx1"/>
          </a:solidFill>
          <a:latin typeface="+mn-lt"/>
          <a:ea typeface="+mn-ea"/>
          <a:cs typeface="+mn-cs"/>
        </a:defRPr>
      </a:lvl5pPr>
      <a:lvl6pPr marL="2285763" algn="l" rtl="0" eaLnBrk="1" latinLnBrk="0" hangingPunct="1">
        <a:defRPr kumimoji="0" kern="1200">
          <a:solidFill>
            <a:schemeClr val="tx1"/>
          </a:solidFill>
          <a:latin typeface="+mn-lt"/>
          <a:ea typeface="+mn-ea"/>
          <a:cs typeface="+mn-cs"/>
        </a:defRPr>
      </a:lvl6pPr>
      <a:lvl7pPr marL="2742915" algn="l" rtl="0" eaLnBrk="1" latinLnBrk="0" hangingPunct="1">
        <a:defRPr kumimoji="0" kern="1200">
          <a:solidFill>
            <a:schemeClr val="tx1"/>
          </a:solidFill>
          <a:latin typeface="+mn-lt"/>
          <a:ea typeface="+mn-ea"/>
          <a:cs typeface="+mn-cs"/>
        </a:defRPr>
      </a:lvl7pPr>
      <a:lvl8pPr marL="3200068" algn="l" rtl="0" eaLnBrk="1" latinLnBrk="0" hangingPunct="1">
        <a:defRPr kumimoji="0" kern="1200">
          <a:solidFill>
            <a:schemeClr val="tx1"/>
          </a:solidFill>
          <a:latin typeface="+mn-lt"/>
          <a:ea typeface="+mn-ea"/>
          <a:cs typeface="+mn-cs"/>
        </a:defRPr>
      </a:lvl8pPr>
      <a:lvl9pPr marL="365722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74638"/>
            <a:ext cx="8291264" cy="1143000"/>
          </a:xfrm>
          <a:prstGeom prst="rect">
            <a:avLst/>
          </a:prstGeom>
        </p:spPr>
        <p:txBody>
          <a:bodyPr vert="horz" lIns="45720" rIns="45720"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457200" y="1600200"/>
            <a:ext cx="8291264" cy="4525963"/>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6" name="Slide Number Placeholder 5"/>
          <p:cNvSpPr>
            <a:spLocks noGrp="1"/>
          </p:cNvSpPr>
          <p:nvPr>
            <p:ph type="sldNum" sz="quarter" idx="4"/>
          </p:nvPr>
        </p:nvSpPr>
        <p:spPr>
          <a:xfrm>
            <a:off x="8172400" y="6356822"/>
            <a:ext cx="792088" cy="365125"/>
          </a:xfrm>
          <a:prstGeom prst="rect">
            <a:avLst/>
          </a:prstGeom>
        </p:spPr>
        <p:txBody>
          <a:bodyPr/>
          <a:lstStyle>
            <a:lvl1pPr>
              <a:defRPr sz="1400">
                <a:solidFill>
                  <a:schemeClr val="bg1"/>
                </a:solidFill>
              </a:defRPr>
            </a:lvl1pPr>
          </a:lstStyle>
          <a:p>
            <a:pPr defTabSz="914400"/>
            <a:fld id="{6501926D-BD55-4F99-B46D-3C231A52E354}" type="slidenum">
              <a:rPr lang="en-GB" smtClean="0">
                <a:solidFill>
                  <a:srgbClr val="FFFFFF"/>
                </a:solidFill>
                <a:latin typeface="Arial"/>
              </a:rPr>
              <a:pPr defTabSz="914400"/>
              <a:t>‹#›</a:t>
            </a:fld>
            <a:endParaRPr lang="en-GB" dirty="0">
              <a:solidFill>
                <a:srgbClr val="FFFFFF"/>
              </a:solidFill>
              <a:latin typeface="Arial"/>
            </a:endParaRPr>
          </a:p>
        </p:txBody>
      </p:sp>
      <p:sp>
        <p:nvSpPr>
          <p:cNvPr id="8" name="Footer Placeholder 4"/>
          <p:cNvSpPr>
            <a:spLocks noGrp="1"/>
          </p:cNvSpPr>
          <p:nvPr>
            <p:ph type="ftr" sz="quarter" idx="3"/>
          </p:nvPr>
        </p:nvSpPr>
        <p:spPr>
          <a:xfrm>
            <a:off x="3995936" y="6338550"/>
            <a:ext cx="3888432" cy="365125"/>
          </a:xfrm>
          <a:prstGeom prst="rect">
            <a:avLst/>
          </a:prstGeom>
        </p:spPr>
        <p:txBody>
          <a:bodyPr/>
          <a:lstStyle>
            <a:lvl1pPr>
              <a:defRPr>
                <a:solidFill>
                  <a:schemeClr val="bg1"/>
                </a:solidFill>
              </a:defRPr>
            </a:lvl1pPr>
          </a:lstStyle>
          <a:p>
            <a:pPr defTabSz="914400"/>
            <a:r>
              <a:rPr lang="en-GB" smtClean="0">
                <a:solidFill>
                  <a:srgbClr val="FFFFFF"/>
                </a:solidFill>
                <a:latin typeface="Arial"/>
              </a:rPr>
              <a:t>Ian.Bird@cern.ch</a:t>
            </a:r>
            <a:endParaRPr lang="en-GB" dirty="0">
              <a:solidFill>
                <a:srgbClr val="FFFFFF"/>
              </a:solidFill>
              <a:latin typeface="Arial"/>
            </a:endParaRPr>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10" name="Slide Number Placeholder 2"/>
          <p:cNvSpPr txBox="1">
            <a:spLocks/>
          </p:cNvSpPr>
          <p:nvPr userDrawn="1"/>
        </p:nvSpPr>
        <p:spPr>
          <a:xfrm>
            <a:off x="6858000" y="633730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mtClean="0">
                <a:solidFill>
                  <a:srgbClr val="FFFFFF"/>
                </a:solidFill>
                <a:latin typeface="Arial"/>
              </a:rPr>
              <a:pPr/>
              <a:t>‹#›</a:t>
            </a:fld>
            <a:endParaRPr lang="en-GB" dirty="0">
              <a:solidFill>
                <a:srgbClr val="FFFFFF"/>
              </a:solidFill>
              <a:latin typeface="Arial"/>
            </a:endParaRPr>
          </a:p>
        </p:txBody>
      </p:sp>
      <p:sp>
        <p:nvSpPr>
          <p:cNvPr id="11" name="TextBox 10"/>
          <p:cNvSpPr txBox="1"/>
          <p:nvPr userDrawn="1"/>
        </p:nvSpPr>
        <p:spPr>
          <a:xfrm>
            <a:off x="715840" y="6223759"/>
            <a:ext cx="5080295" cy="553998"/>
          </a:xfrm>
          <a:prstGeom prst="rect">
            <a:avLst/>
          </a:prstGeom>
          <a:noFill/>
        </p:spPr>
        <p:txBody>
          <a:bodyPr wrap="square" rtlCol="0">
            <a:spAutoFit/>
          </a:bodyPr>
          <a:lstStyle/>
          <a:p>
            <a:pPr defTabSz="914400"/>
            <a:r>
              <a:rPr lang="en-US" sz="1000" dirty="0" smtClean="0">
                <a:solidFill>
                  <a:srgbClr val="FFFFFF"/>
                </a:solidFill>
                <a:latin typeface="Arial"/>
              </a:rPr>
              <a:t>LS1 Status </a:t>
            </a:r>
          </a:p>
          <a:p>
            <a:pPr defTabSz="914400"/>
            <a:r>
              <a:rPr lang="en-US" sz="1000" dirty="0" err="1" smtClean="0">
                <a:solidFill>
                  <a:srgbClr val="FFFFFF"/>
                </a:solidFill>
                <a:latin typeface="Arial"/>
              </a:rPr>
              <a:t>Frédérick</a:t>
            </a:r>
            <a:r>
              <a:rPr lang="en-US" sz="1000" dirty="0" smtClean="0">
                <a:solidFill>
                  <a:srgbClr val="FFFFFF"/>
                </a:solidFill>
                <a:latin typeface="Arial"/>
              </a:rPr>
              <a:t>  </a:t>
            </a:r>
            <a:r>
              <a:rPr lang="en-US" sz="1000" dirty="0" err="1" smtClean="0">
                <a:solidFill>
                  <a:srgbClr val="FFFFFF"/>
                </a:solidFill>
                <a:latin typeface="Arial"/>
              </a:rPr>
              <a:t>Bordry</a:t>
            </a:r>
            <a:r>
              <a:rPr lang="en-US" sz="1000" dirty="0" smtClean="0">
                <a:solidFill>
                  <a:srgbClr val="FFFFFF"/>
                </a:solidFill>
                <a:latin typeface="Arial"/>
              </a:rPr>
              <a:t> </a:t>
            </a:r>
          </a:p>
          <a:p>
            <a:pPr defTabSz="914400"/>
            <a:r>
              <a:rPr lang="en-US" sz="1000" dirty="0" smtClean="0">
                <a:solidFill>
                  <a:srgbClr val="FFFFFF"/>
                </a:solidFill>
                <a:latin typeface="Arial"/>
              </a:rPr>
              <a:t>28</a:t>
            </a:r>
            <a:r>
              <a:rPr lang="en-US" sz="1000" baseline="30000" dirty="0" smtClean="0">
                <a:solidFill>
                  <a:srgbClr val="FFFFFF"/>
                </a:solidFill>
                <a:latin typeface="Arial"/>
              </a:rPr>
              <a:t>th</a:t>
            </a:r>
            <a:r>
              <a:rPr lang="en-US" sz="1000" dirty="0" smtClean="0">
                <a:solidFill>
                  <a:srgbClr val="FFFFFF"/>
                </a:solidFill>
                <a:latin typeface="Arial"/>
              </a:rPr>
              <a:t> April 2014</a:t>
            </a:r>
            <a:endParaRPr lang="en-GB" sz="1000" dirty="0">
              <a:solidFill>
                <a:srgbClr val="FFFFFF"/>
              </a:solidFill>
              <a:latin typeface="Arial"/>
            </a:endParaRPr>
          </a:p>
        </p:txBody>
      </p:sp>
    </p:spTree>
    <p:extLst>
      <p:ext uri="{BB962C8B-B14F-4D97-AF65-F5344CB8AC3E}">
        <p14:creationId xmlns:p14="http://schemas.microsoft.com/office/powerpoint/2010/main" val="4113145732"/>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15" tIns="45715" rIns="45715" bIns="45715"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7"/>
            <a:ext cx="8226854" cy="4667421"/>
          </a:xfrm>
          <a:prstGeom prst="rect">
            <a:avLst/>
          </a:prstGeom>
        </p:spPr>
        <p:txBody>
          <a:bodyPr vert="horz" lIns="91430" tIns="45715" rIns="91430" bIns="45715">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6649" y="6124203"/>
            <a:ext cx="9144000" cy="707202"/>
          </a:xfrm>
          <a:prstGeom prst="rect">
            <a:avLst/>
          </a:prstGeom>
        </p:spPr>
      </p:pic>
      <p:sp>
        <p:nvSpPr>
          <p:cNvPr id="5" name="Espace réservé pour une image  4"/>
          <p:cNvSpPr txBox="1">
            <a:spLocks/>
          </p:cNvSpPr>
          <p:nvPr/>
        </p:nvSpPr>
        <p:spPr>
          <a:xfrm>
            <a:off x="996950" y="6238680"/>
            <a:ext cx="2513062" cy="552450"/>
          </a:xfrm>
          <a:prstGeom prst="rect">
            <a:avLst/>
          </a:prstGeom>
        </p:spPr>
        <p:txBody>
          <a:bodyPr lIns="91430" tIns="45715" rIns="91430" bIns="45715">
            <a:norm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DDDDDD"/>
              </a:buClr>
            </a:pPr>
            <a:endParaRPr lang="fr-FR" dirty="0">
              <a:solidFill>
                <a:srgbClr val="0C377B"/>
              </a:solidFill>
              <a:latin typeface="Arial"/>
            </a:endParaRPr>
          </a:p>
        </p:txBody>
      </p:sp>
      <p:sp>
        <p:nvSpPr>
          <p:cNvPr id="7"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fr-FR">
              <a:solidFill>
                <a:srgbClr val="0C377B">
                  <a:tint val="75000"/>
                </a:srgbClr>
              </a:solidFill>
              <a:latin typeface="Arial"/>
            </a:endParaRPr>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baseline="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pic>
        <p:nvPicPr>
          <p:cNvPr id="2" name="Picture 1"/>
          <p:cNvPicPr>
            <a:picLocks noChangeAspect="1"/>
          </p:cNvPicPr>
          <p:nvPr userDrawn="1"/>
        </p:nvPicPr>
        <p:blipFill>
          <a:blip r:embed="rId18" cstate="print">
            <a:extLst>
              <a:ext uri="{28A0092B-C50C-407E-A947-70E740481C1C}">
                <a14:useLocalDpi xmlns:a14="http://schemas.microsoft.com/office/drawing/2010/main"/>
              </a:ext>
            </a:extLst>
          </a:blip>
          <a:stretch>
            <a:fillRect/>
          </a:stretch>
        </p:blipFill>
        <p:spPr>
          <a:xfrm>
            <a:off x="869273" y="6142013"/>
            <a:ext cx="886541" cy="657980"/>
          </a:xfrm>
          <a:prstGeom prst="rect">
            <a:avLst/>
          </a:prstGeom>
        </p:spPr>
      </p:pic>
    </p:spTree>
    <p:extLst>
      <p:ext uri="{BB962C8B-B14F-4D97-AF65-F5344CB8AC3E}">
        <p14:creationId xmlns:p14="http://schemas.microsoft.com/office/powerpoint/2010/main" val="2715591206"/>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25" indent="-457153"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162" indent="-457153"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595" indent="-342865"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53" algn="l" rtl="0" eaLnBrk="1" latinLnBrk="0" hangingPunct="1">
        <a:defRPr kumimoji="0" kern="1200">
          <a:solidFill>
            <a:schemeClr val="tx1"/>
          </a:solidFill>
          <a:latin typeface="+mn-lt"/>
          <a:ea typeface="+mn-ea"/>
          <a:cs typeface="+mn-cs"/>
        </a:defRPr>
      </a:lvl2pPr>
      <a:lvl3pPr marL="914305" algn="l" rtl="0" eaLnBrk="1" latinLnBrk="0" hangingPunct="1">
        <a:defRPr kumimoji="0" kern="1200">
          <a:solidFill>
            <a:schemeClr val="tx1"/>
          </a:solidFill>
          <a:latin typeface="+mn-lt"/>
          <a:ea typeface="+mn-ea"/>
          <a:cs typeface="+mn-cs"/>
        </a:defRPr>
      </a:lvl3pPr>
      <a:lvl4pPr marL="1371458" algn="l" rtl="0" eaLnBrk="1" latinLnBrk="0" hangingPunct="1">
        <a:defRPr kumimoji="0" kern="1200">
          <a:solidFill>
            <a:schemeClr val="tx1"/>
          </a:solidFill>
          <a:latin typeface="+mn-lt"/>
          <a:ea typeface="+mn-ea"/>
          <a:cs typeface="+mn-cs"/>
        </a:defRPr>
      </a:lvl4pPr>
      <a:lvl5pPr marL="1828610" algn="l" rtl="0" eaLnBrk="1" latinLnBrk="0" hangingPunct="1">
        <a:defRPr kumimoji="0" kern="1200">
          <a:solidFill>
            <a:schemeClr val="tx1"/>
          </a:solidFill>
          <a:latin typeface="+mn-lt"/>
          <a:ea typeface="+mn-ea"/>
          <a:cs typeface="+mn-cs"/>
        </a:defRPr>
      </a:lvl5pPr>
      <a:lvl6pPr marL="2285763" algn="l" rtl="0" eaLnBrk="1" latinLnBrk="0" hangingPunct="1">
        <a:defRPr kumimoji="0" kern="1200">
          <a:solidFill>
            <a:schemeClr val="tx1"/>
          </a:solidFill>
          <a:latin typeface="+mn-lt"/>
          <a:ea typeface="+mn-ea"/>
          <a:cs typeface="+mn-cs"/>
        </a:defRPr>
      </a:lvl6pPr>
      <a:lvl7pPr marL="2742915" algn="l" rtl="0" eaLnBrk="1" latinLnBrk="0" hangingPunct="1">
        <a:defRPr kumimoji="0" kern="1200">
          <a:solidFill>
            <a:schemeClr val="tx1"/>
          </a:solidFill>
          <a:latin typeface="+mn-lt"/>
          <a:ea typeface="+mn-ea"/>
          <a:cs typeface="+mn-cs"/>
        </a:defRPr>
      </a:lvl7pPr>
      <a:lvl8pPr marL="3200068" algn="l" rtl="0" eaLnBrk="1" latinLnBrk="0" hangingPunct="1">
        <a:defRPr kumimoji="0" kern="1200">
          <a:solidFill>
            <a:schemeClr val="tx1"/>
          </a:solidFill>
          <a:latin typeface="+mn-lt"/>
          <a:ea typeface="+mn-ea"/>
          <a:cs typeface="+mn-cs"/>
        </a:defRPr>
      </a:lvl8pPr>
      <a:lvl9pPr marL="365722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15" tIns="45715" rIns="45715" bIns="45715"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7"/>
            <a:ext cx="8226854" cy="4667421"/>
          </a:xfrm>
          <a:prstGeom prst="rect">
            <a:avLst/>
          </a:prstGeom>
        </p:spPr>
        <p:txBody>
          <a:bodyPr vert="horz" lIns="91430" tIns="45715" rIns="91430" bIns="45715">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6649" y="6124203"/>
            <a:ext cx="9144000" cy="707202"/>
          </a:xfrm>
          <a:prstGeom prst="rect">
            <a:avLst/>
          </a:prstGeom>
        </p:spPr>
      </p:pic>
      <p:sp>
        <p:nvSpPr>
          <p:cNvPr id="5" name="Espace réservé pour une image  4"/>
          <p:cNvSpPr txBox="1">
            <a:spLocks/>
          </p:cNvSpPr>
          <p:nvPr/>
        </p:nvSpPr>
        <p:spPr>
          <a:xfrm>
            <a:off x="996950" y="6238680"/>
            <a:ext cx="2513062" cy="552450"/>
          </a:xfrm>
          <a:prstGeom prst="rect">
            <a:avLst/>
          </a:prstGeom>
        </p:spPr>
        <p:txBody>
          <a:bodyPr lIns="91430" tIns="45715" rIns="91430" bIns="45715">
            <a:normAutofit/>
          </a:bodyPr>
          <a:lstStyle>
            <a:lvl1pPr marL="36576" indent="0" algn="l" rtl="0" eaLnBrk="1" latinLnBrk="0" hangingPunct="1">
              <a:lnSpc>
                <a:spcPct val="200000"/>
              </a:lnSpc>
              <a:spcBef>
                <a:spcPct val="20000"/>
              </a:spcBef>
              <a:buClr>
                <a:schemeClr val="accent1"/>
              </a:buClr>
              <a:buSzPct val="80000"/>
              <a:buFont typeface="Arial"/>
              <a:buNone/>
              <a:defRPr kumimoji="0" sz="12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DDDDDD"/>
              </a:buClr>
            </a:pPr>
            <a:endParaRPr lang="fr-FR" dirty="0">
              <a:solidFill>
                <a:srgbClr val="0C377B"/>
              </a:solidFill>
              <a:latin typeface="Arial"/>
            </a:endParaRPr>
          </a:p>
        </p:txBody>
      </p:sp>
      <p:sp>
        <p:nvSpPr>
          <p:cNvPr id="7" name="Date Placeholder 1"/>
          <p:cNvSpPr>
            <a:spLocks noGrp="1"/>
          </p:cNvSpPr>
          <p:nvPr>
            <p:ph type="dt" sz="half" idx="2"/>
          </p:nvPr>
        </p:nvSpPr>
        <p:spPr>
          <a:xfrm>
            <a:off x="2969335" y="6362378"/>
            <a:ext cx="2133600" cy="365125"/>
          </a:xfrm>
          <a:prstGeom prst="rect">
            <a:avLst/>
          </a:prstGeom>
        </p:spPr>
        <p:txBody>
          <a:bodyPr vert="horz" lIns="91430" tIns="45715" rIns="91430" bIns="45715" rtlCol="0" anchor="ctr"/>
          <a:lstStyle>
            <a:lvl1pPr algn="l">
              <a:defRPr sz="900">
                <a:solidFill>
                  <a:schemeClr val="tx1">
                    <a:tint val="75000"/>
                  </a:schemeClr>
                </a:solidFill>
              </a:defRPr>
            </a:lvl1pPr>
          </a:lstStyle>
          <a:p>
            <a:r>
              <a:rPr lang="en-US" smtClean="0">
                <a:solidFill>
                  <a:srgbClr val="0C377B">
                    <a:tint val="75000"/>
                  </a:srgbClr>
                </a:solidFill>
                <a:latin typeface="Arial"/>
              </a:rPr>
              <a:t>May 9, 2014</a:t>
            </a:r>
            <a:endParaRPr lang="fr-FR">
              <a:solidFill>
                <a:srgbClr val="0C377B">
                  <a:tint val="75000"/>
                </a:srgbClr>
              </a:solidFill>
              <a:latin typeface="Arial"/>
            </a:endParaRPr>
          </a:p>
        </p:txBody>
      </p:sp>
      <p:sp>
        <p:nvSpPr>
          <p:cNvPr id="8" name="Footer Placeholder 2"/>
          <p:cNvSpPr>
            <a:spLocks noGrp="1"/>
          </p:cNvSpPr>
          <p:nvPr>
            <p:ph type="ftr" sz="quarter" idx="3"/>
          </p:nvPr>
        </p:nvSpPr>
        <p:spPr>
          <a:xfrm>
            <a:off x="5182756" y="6356351"/>
            <a:ext cx="2895600" cy="365125"/>
          </a:xfrm>
          <a:prstGeom prst="rect">
            <a:avLst/>
          </a:prstGeom>
        </p:spPr>
        <p:txBody>
          <a:bodyPr vert="horz" lIns="91430" tIns="45715" rIns="91430" bIns="45715" rtlCol="0" anchor="ctr"/>
          <a:lstStyle>
            <a:lvl1pPr algn="ctr">
              <a:defRPr sz="900">
                <a:solidFill>
                  <a:schemeClr val="tx1">
                    <a:tint val="75000"/>
                  </a:schemeClr>
                </a:solidFill>
              </a:defRPr>
            </a:lvl1pPr>
          </a:lstStyle>
          <a:p>
            <a:r>
              <a:rPr lang="en-US"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7" y="6356351"/>
            <a:ext cx="501424" cy="365125"/>
          </a:xfrm>
          <a:prstGeom prst="rect">
            <a:avLst/>
          </a:prstGeom>
        </p:spPr>
        <p:txBody>
          <a:bodyPr vert="horz" lIns="91430" tIns="45715" rIns="91430" bIns="45715" rtlCol="0" anchor="ctr"/>
          <a:lstStyle>
            <a:lvl1pPr algn="r">
              <a:defRPr sz="900" baseline="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pic>
        <p:nvPicPr>
          <p:cNvPr id="2" name="Picture 1"/>
          <p:cNvPicPr>
            <a:picLocks noChangeAspect="1"/>
          </p:cNvPicPr>
          <p:nvPr userDrawn="1"/>
        </p:nvPicPr>
        <p:blipFill>
          <a:blip r:embed="rId18" cstate="print">
            <a:extLst>
              <a:ext uri="{28A0092B-C50C-407E-A947-70E740481C1C}">
                <a14:useLocalDpi xmlns:a14="http://schemas.microsoft.com/office/drawing/2010/main"/>
              </a:ext>
            </a:extLst>
          </a:blip>
          <a:stretch>
            <a:fillRect/>
          </a:stretch>
        </p:blipFill>
        <p:spPr>
          <a:xfrm>
            <a:off x="869273" y="6142013"/>
            <a:ext cx="886541" cy="657980"/>
          </a:xfrm>
          <a:prstGeom prst="rect">
            <a:avLst/>
          </a:prstGeom>
        </p:spPr>
      </p:pic>
    </p:spTree>
    <p:extLst>
      <p:ext uri="{BB962C8B-B14F-4D97-AF65-F5344CB8AC3E}">
        <p14:creationId xmlns:p14="http://schemas.microsoft.com/office/powerpoint/2010/main" val="1174032497"/>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 id="2147483823" r:id="rId14"/>
    <p:sldLayoutId id="2147483824" r:id="rId15"/>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25" indent="-457153"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162" indent="-457153"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595" indent="-342865"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53" algn="l" rtl="0" eaLnBrk="1" latinLnBrk="0" hangingPunct="1">
        <a:defRPr kumimoji="0" kern="1200">
          <a:solidFill>
            <a:schemeClr val="tx1"/>
          </a:solidFill>
          <a:latin typeface="+mn-lt"/>
          <a:ea typeface="+mn-ea"/>
          <a:cs typeface="+mn-cs"/>
        </a:defRPr>
      </a:lvl2pPr>
      <a:lvl3pPr marL="914305" algn="l" rtl="0" eaLnBrk="1" latinLnBrk="0" hangingPunct="1">
        <a:defRPr kumimoji="0" kern="1200">
          <a:solidFill>
            <a:schemeClr val="tx1"/>
          </a:solidFill>
          <a:latin typeface="+mn-lt"/>
          <a:ea typeface="+mn-ea"/>
          <a:cs typeface="+mn-cs"/>
        </a:defRPr>
      </a:lvl3pPr>
      <a:lvl4pPr marL="1371458" algn="l" rtl="0" eaLnBrk="1" latinLnBrk="0" hangingPunct="1">
        <a:defRPr kumimoji="0" kern="1200">
          <a:solidFill>
            <a:schemeClr val="tx1"/>
          </a:solidFill>
          <a:latin typeface="+mn-lt"/>
          <a:ea typeface="+mn-ea"/>
          <a:cs typeface="+mn-cs"/>
        </a:defRPr>
      </a:lvl4pPr>
      <a:lvl5pPr marL="1828610" algn="l" rtl="0" eaLnBrk="1" latinLnBrk="0" hangingPunct="1">
        <a:defRPr kumimoji="0" kern="1200">
          <a:solidFill>
            <a:schemeClr val="tx1"/>
          </a:solidFill>
          <a:latin typeface="+mn-lt"/>
          <a:ea typeface="+mn-ea"/>
          <a:cs typeface="+mn-cs"/>
        </a:defRPr>
      </a:lvl5pPr>
      <a:lvl6pPr marL="2285763" algn="l" rtl="0" eaLnBrk="1" latinLnBrk="0" hangingPunct="1">
        <a:defRPr kumimoji="0" kern="1200">
          <a:solidFill>
            <a:schemeClr val="tx1"/>
          </a:solidFill>
          <a:latin typeface="+mn-lt"/>
          <a:ea typeface="+mn-ea"/>
          <a:cs typeface="+mn-cs"/>
        </a:defRPr>
      </a:lvl6pPr>
      <a:lvl7pPr marL="2742915" algn="l" rtl="0" eaLnBrk="1" latinLnBrk="0" hangingPunct="1">
        <a:defRPr kumimoji="0" kern="1200">
          <a:solidFill>
            <a:schemeClr val="tx1"/>
          </a:solidFill>
          <a:latin typeface="+mn-lt"/>
          <a:ea typeface="+mn-ea"/>
          <a:cs typeface="+mn-cs"/>
        </a:defRPr>
      </a:lvl7pPr>
      <a:lvl8pPr marL="3200068" algn="l" rtl="0" eaLnBrk="1" latinLnBrk="0" hangingPunct="1">
        <a:defRPr kumimoji="0" kern="1200">
          <a:solidFill>
            <a:schemeClr val="tx1"/>
          </a:solidFill>
          <a:latin typeface="+mn-lt"/>
          <a:ea typeface="+mn-ea"/>
          <a:cs typeface="+mn-cs"/>
        </a:defRPr>
      </a:lvl8pPr>
      <a:lvl9pPr marL="365722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en-US" smtClean="0">
                <a:solidFill>
                  <a:prstClr val="black">
                    <a:tint val="75000"/>
                  </a:prstClr>
                </a:solidFill>
                <a:latin typeface="Calibri"/>
              </a:rPr>
              <a:t>May 9, 2014</a:t>
            </a:r>
            <a:endParaRPr lang="de-DE">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de-DE" smtClean="0">
                <a:solidFill>
                  <a:prstClr val="black">
                    <a:tint val="75000"/>
                  </a:prstClr>
                </a:solidFill>
                <a:latin typeface="Calibri"/>
              </a:rPr>
              <a:t>Ian.Bird@cern.ch</a:t>
            </a:r>
            <a:endParaRPr lang="de-DE">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93686D1A-BEA6-3948-AB92-7DDC3CBDC767}" type="slidenum">
              <a:rPr lang="de-DE" smtClean="0">
                <a:solidFill>
                  <a:prstClr val="black">
                    <a:tint val="75000"/>
                  </a:prstClr>
                </a:solidFill>
                <a:latin typeface="Calibri"/>
              </a:rPr>
              <a:pPr defTabSz="457200"/>
              <a:t>‹#›</a:t>
            </a:fld>
            <a:endParaRPr lang="de-DE">
              <a:solidFill>
                <a:prstClr val="black">
                  <a:tint val="75000"/>
                </a:prstClr>
              </a:solidFill>
              <a:latin typeface="Calibri"/>
            </a:endParaRPr>
          </a:p>
        </p:txBody>
      </p:sp>
    </p:spTree>
    <p:extLst>
      <p:ext uri="{BB962C8B-B14F-4D97-AF65-F5344CB8AC3E}">
        <p14:creationId xmlns:p14="http://schemas.microsoft.com/office/powerpoint/2010/main" val="1626178787"/>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image" Target="../media/image21.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3.png"/><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cds.cern.ch/record/1695401"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35.png"/><Relationship Id="rId3" Type="http://schemas.openxmlformats.org/officeDocument/2006/relationships/image" Target="../media/image3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image" Target="../media/image37.png"/><Relationship Id="rId3"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effectLst>
                  <a:outerShdw blurRad="50800" dist="38100" dir="2700000" algn="tl" rotWithShape="0">
                    <a:srgbClr val="000000">
                      <a:alpha val="43000"/>
                    </a:srgbClr>
                  </a:outerShdw>
                </a:effectLst>
              </a:rPr>
              <a:t>Project Status Report</a:t>
            </a:r>
            <a:endParaRPr lang="en-GB" dirty="0">
              <a:effectLst>
                <a:outerShdw blurRad="50800" dist="38100" dir="2700000" algn="tl" rotWithShape="0">
                  <a:srgbClr val="000000">
                    <a:alpha val="43000"/>
                  </a:srgbClr>
                </a:outerShdw>
              </a:effectLst>
            </a:endParaRPr>
          </a:p>
        </p:txBody>
      </p:sp>
      <p:sp>
        <p:nvSpPr>
          <p:cNvPr id="3" name="Text Placeholder 2"/>
          <p:cNvSpPr>
            <a:spLocks noGrp="1"/>
          </p:cNvSpPr>
          <p:nvPr>
            <p:ph type="body" idx="1"/>
          </p:nvPr>
        </p:nvSpPr>
        <p:spPr/>
        <p:txBody>
          <a:bodyPr/>
          <a:lstStyle/>
          <a:p>
            <a:r>
              <a:rPr lang="en-GB" dirty="0" smtClean="0"/>
              <a:t>Ian Bird</a:t>
            </a:r>
          </a:p>
          <a:p>
            <a:r>
              <a:rPr lang="en-GB" dirty="0" smtClean="0"/>
              <a:t>WLCG Overview Board;  </a:t>
            </a:r>
          </a:p>
          <a:p>
            <a:r>
              <a:rPr lang="en-GB" dirty="0" smtClean="0"/>
              <a:t>CERN, 9</a:t>
            </a:r>
            <a:r>
              <a:rPr lang="en-GB" baseline="30000" dirty="0" smtClean="0"/>
              <a:t>th</a:t>
            </a:r>
            <a:r>
              <a:rPr lang="en-GB" dirty="0" smtClean="0"/>
              <a:t> May 2014</a:t>
            </a:r>
            <a:endParaRPr lang="en-GB" dirty="0"/>
          </a:p>
        </p:txBody>
      </p:sp>
    </p:spTree>
    <p:extLst>
      <p:ext uri="{BB962C8B-B14F-4D97-AF65-F5344CB8AC3E}">
        <p14:creationId xmlns:p14="http://schemas.microsoft.com/office/powerpoint/2010/main" val="34408807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Pre-production – 2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Since such volunteer sites are essential for the long-term evolution as well as for deployment testing; agreed:</a:t>
            </a:r>
          </a:p>
          <a:p>
            <a:pPr lvl="1"/>
            <a:r>
              <a:rPr lang="en-GB" dirty="0" smtClean="0"/>
              <a:t>Experiments will accept some level of instability at those sites</a:t>
            </a:r>
          </a:p>
          <a:p>
            <a:pPr lvl="1"/>
            <a:r>
              <a:rPr lang="en-GB" dirty="0" smtClean="0"/>
              <a:t>Sites encouraged to volunteer</a:t>
            </a:r>
          </a:p>
          <a:p>
            <a:pPr lvl="1"/>
            <a:r>
              <a:rPr lang="en-GB" dirty="0" smtClean="0"/>
              <a:t>Volunteer sites would be listed in RRB reports and WLCG reports</a:t>
            </a:r>
          </a:p>
          <a:p>
            <a:r>
              <a:rPr lang="en-GB" dirty="0" smtClean="0"/>
              <a:t>All coordinated via the operations coordination (experiments, sites, ops team)</a:t>
            </a:r>
          </a:p>
          <a:p>
            <a:pPr lvl="1"/>
            <a:r>
              <a:rPr lang="en-GB" dirty="0" smtClean="0"/>
              <a:t>Approved by the MB</a:t>
            </a:r>
          </a:p>
          <a:p>
            <a:pPr lvl="1"/>
            <a:r>
              <a:rPr lang="en-GB" dirty="0" smtClean="0"/>
              <a:t>Minimize impact on production activities</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0494084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EMI Middleware Support</a:t>
            </a:r>
            <a:br>
              <a:rPr lang="de-DE" dirty="0" smtClean="0"/>
            </a:br>
            <a:r>
              <a:rPr lang="de-DE" sz="3600" dirty="0" smtClean="0"/>
              <a:t>Status 2014</a:t>
            </a:r>
            <a:endParaRPr lang="de-DE" dirty="0"/>
          </a:p>
        </p:txBody>
      </p:sp>
      <p:sp>
        <p:nvSpPr>
          <p:cNvPr id="3" name="Content Placeholder 2"/>
          <p:cNvSpPr>
            <a:spLocks noGrp="1"/>
          </p:cNvSpPr>
          <p:nvPr>
            <p:ph idx="1"/>
          </p:nvPr>
        </p:nvSpPr>
        <p:spPr>
          <a:xfrm>
            <a:off x="457200" y="1489462"/>
            <a:ext cx="8226854" cy="4667421"/>
          </a:xfrm>
        </p:spPr>
        <p:txBody>
          <a:bodyPr>
            <a:normAutofit fontScale="92500" lnSpcReduction="20000"/>
          </a:bodyPr>
          <a:lstStyle/>
          <a:p>
            <a:r>
              <a:rPr lang="en-GB" dirty="0" smtClean="0"/>
              <a:t>One year after end of EMI</a:t>
            </a:r>
          </a:p>
          <a:p>
            <a:pPr lvl="1"/>
            <a:r>
              <a:rPr lang="en-GB" dirty="0" smtClean="0"/>
              <a:t>Middleware support pledges limited to one year </a:t>
            </a:r>
          </a:p>
          <a:p>
            <a:r>
              <a:rPr lang="en-GB" dirty="0" smtClean="0"/>
              <a:t>Cristina </a:t>
            </a:r>
            <a:r>
              <a:rPr lang="en-GB" dirty="0" err="1" smtClean="0"/>
              <a:t>Aiftimiei</a:t>
            </a:r>
            <a:r>
              <a:rPr lang="en-GB" dirty="0" smtClean="0"/>
              <a:t> (INFN /EGI) report at May GDB </a:t>
            </a:r>
          </a:p>
          <a:p>
            <a:pPr lvl="1"/>
            <a:r>
              <a:rPr lang="en-GB" dirty="0" smtClean="0"/>
              <a:t>contacted all Product Teams</a:t>
            </a:r>
          </a:p>
          <a:p>
            <a:pPr lvl="1"/>
            <a:r>
              <a:rPr lang="en-GB" dirty="0" smtClean="0"/>
              <a:t>preliminary (incomplete</a:t>
            </a:r>
            <a:r>
              <a:rPr lang="en-GB" dirty="0"/>
              <a:t>)</a:t>
            </a:r>
            <a:r>
              <a:rPr lang="en-GB" dirty="0" smtClean="0"/>
              <a:t> status:</a:t>
            </a:r>
          </a:p>
          <a:p>
            <a:pPr lvl="2"/>
            <a:r>
              <a:rPr lang="en-GB" dirty="0" smtClean="0">
                <a:solidFill>
                  <a:srgbClr val="FF0000"/>
                </a:solidFill>
              </a:rPr>
              <a:t>ARGUS – SWITCH, bug fixes on best effort basis only</a:t>
            </a:r>
          </a:p>
          <a:p>
            <a:pPr lvl="3"/>
            <a:r>
              <a:rPr lang="en-GB" dirty="0" smtClean="0">
                <a:solidFill>
                  <a:srgbClr val="FF0000"/>
                </a:solidFill>
              </a:rPr>
              <a:t>needs support for evolution ( identify feds, clouds, etc.)</a:t>
            </a:r>
          </a:p>
          <a:p>
            <a:pPr lvl="2"/>
            <a:r>
              <a:rPr lang="en-GB" dirty="0" smtClean="0">
                <a:solidFill>
                  <a:srgbClr val="FF0000"/>
                </a:solidFill>
              </a:rPr>
              <a:t>gLite security products need clarification</a:t>
            </a:r>
          </a:p>
          <a:p>
            <a:pPr lvl="2"/>
            <a:r>
              <a:rPr lang="en-GB" dirty="0" smtClean="0"/>
              <a:t>INFN supported products will be supported</a:t>
            </a:r>
          </a:p>
          <a:p>
            <a:pPr lvl="2"/>
            <a:r>
              <a:rPr lang="en-GB" dirty="0" smtClean="0"/>
              <a:t>CERN products will be supported</a:t>
            </a:r>
          </a:p>
          <a:p>
            <a:pPr lvl="2"/>
            <a:r>
              <a:rPr lang="en-GB" dirty="0" smtClean="0"/>
              <a:t>NDGF products will be supported  </a:t>
            </a:r>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9367571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96228932"/>
              </p:ext>
            </p:extLst>
          </p:nvPr>
        </p:nvGraphicFramePr>
        <p:xfrm>
          <a:off x="231054" y="56615"/>
          <a:ext cx="8788402" cy="6203582"/>
        </p:xfrm>
        <a:graphic>
          <a:graphicData uri="http://schemas.openxmlformats.org/drawingml/2006/table">
            <a:tbl>
              <a:tblPr firstRow="1"/>
              <a:tblGrid>
                <a:gridCol w="618067"/>
                <a:gridCol w="634667"/>
                <a:gridCol w="1108187"/>
                <a:gridCol w="4385937"/>
                <a:gridCol w="2041544"/>
              </a:tblGrid>
              <a:tr h="188524">
                <a:tc>
                  <a:txBody>
                    <a:bodyPr/>
                    <a:lstStyle/>
                    <a:p>
                      <a:pPr algn="l" fontAlgn="b"/>
                      <a:r>
                        <a:rPr lang="en-US" sz="1200" b="0" i="0" u="none" strike="noStrike" dirty="0" smtClean="0">
                          <a:solidFill>
                            <a:srgbClr val="000000"/>
                          </a:solidFill>
                          <a:effectLst/>
                          <a:latin typeface="Calibri"/>
                        </a:rPr>
                        <a:t>Criticality</a:t>
                      </a:r>
                      <a:endParaRPr lang="en-US" sz="1200" b="0" i="0" u="none" strike="noStrike" dirty="0">
                        <a:solidFill>
                          <a:srgbClr val="000000"/>
                        </a:solidFill>
                        <a:effectLst/>
                        <a:latin typeface="Calibri"/>
                      </a:endParaRPr>
                    </a:p>
                  </a:txBody>
                  <a:tcPr marL="8864" marR="8864" marT="8864" marB="0" anchor="b">
                    <a:lnL>
                      <a:noFill/>
                    </a:lnL>
                    <a:lnR>
                      <a:noFill/>
                    </a:lnR>
                    <a:lnT>
                      <a:noFill/>
                    </a:lnT>
                    <a:lnB>
                      <a:noFill/>
                    </a:lnB>
                    <a:solidFill>
                      <a:schemeClr val="accent1">
                        <a:lumMod val="40000"/>
                        <a:lumOff val="60000"/>
                      </a:schemeClr>
                    </a:solidFill>
                  </a:tcPr>
                </a:tc>
                <a:tc>
                  <a:txBody>
                    <a:bodyPr/>
                    <a:lstStyle/>
                    <a:p>
                      <a:pPr algn="l" fontAlgn="b"/>
                      <a:r>
                        <a:rPr lang="en-US" sz="1200" b="1" i="0" u="none" strike="noStrike" dirty="0">
                          <a:solidFill>
                            <a:srgbClr val="000000"/>
                          </a:solidFill>
                          <a:effectLst/>
                          <a:latin typeface="Calibri"/>
                        </a:rPr>
                        <a:t>TP Name</a:t>
                      </a:r>
                    </a:p>
                  </a:txBody>
                  <a:tcPr marL="8864" marR="8864" marT="8864" marB="0" anchor="b">
                    <a:lnL>
                      <a:noFill/>
                    </a:lnL>
                    <a:lnR>
                      <a:noFill/>
                    </a:lnR>
                    <a:lnT>
                      <a:noFill/>
                    </a:lnT>
                    <a:lnB>
                      <a:noFill/>
                    </a:lnB>
                    <a:solidFill>
                      <a:schemeClr val="accent1">
                        <a:lumMod val="40000"/>
                        <a:lumOff val="60000"/>
                      </a:schemeClr>
                    </a:solidFill>
                  </a:tcPr>
                </a:tc>
                <a:tc>
                  <a:txBody>
                    <a:bodyPr/>
                    <a:lstStyle/>
                    <a:p>
                      <a:pPr algn="l" fontAlgn="b"/>
                      <a:r>
                        <a:rPr lang="en-US" sz="1200" b="0" i="0" u="none" strike="noStrike" dirty="0">
                          <a:solidFill>
                            <a:srgbClr val="000000"/>
                          </a:solidFill>
                          <a:effectLst/>
                          <a:latin typeface="Calibri"/>
                        </a:rPr>
                        <a:t>Leader</a:t>
                      </a:r>
                    </a:p>
                  </a:txBody>
                  <a:tcPr marL="8864" marR="8864" marT="8864" marB="0" anchor="b">
                    <a:lnL>
                      <a:noFill/>
                    </a:lnL>
                    <a:lnR>
                      <a:noFill/>
                    </a:lnR>
                    <a:lnT>
                      <a:noFill/>
                    </a:lnT>
                    <a:lnB>
                      <a:noFill/>
                    </a:lnB>
                    <a:solidFill>
                      <a:schemeClr val="accent1">
                        <a:lumMod val="40000"/>
                        <a:lumOff val="60000"/>
                      </a:schemeClr>
                    </a:solidFill>
                  </a:tcPr>
                </a:tc>
                <a:tc>
                  <a:txBody>
                    <a:bodyPr/>
                    <a:lstStyle/>
                    <a:p>
                      <a:pPr algn="l" fontAlgn="b"/>
                      <a:r>
                        <a:rPr lang="en-US" sz="1200" b="1" i="0" u="none" strike="noStrike" dirty="0">
                          <a:solidFill>
                            <a:srgbClr val="000000"/>
                          </a:solidFill>
                          <a:effectLst/>
                          <a:latin typeface="Calibri"/>
                        </a:rPr>
                        <a:t>Product(s)</a:t>
                      </a:r>
                    </a:p>
                  </a:txBody>
                  <a:tcPr marL="8864" marR="8864" marT="8864" marB="0" anchor="b">
                    <a:lnL>
                      <a:noFill/>
                    </a:lnL>
                    <a:lnR>
                      <a:noFill/>
                    </a:lnR>
                    <a:lnT>
                      <a:noFill/>
                    </a:lnT>
                    <a:lnB>
                      <a:noFill/>
                    </a:lnB>
                    <a:solidFill>
                      <a:schemeClr val="accent1">
                        <a:lumMod val="40000"/>
                        <a:lumOff val="60000"/>
                      </a:schemeClr>
                    </a:solidFill>
                  </a:tcPr>
                </a:tc>
                <a:tc>
                  <a:txBody>
                    <a:bodyPr/>
                    <a:lstStyle/>
                    <a:p>
                      <a:pPr algn="l" fontAlgn="b"/>
                      <a:r>
                        <a:rPr lang="en-US" sz="1200" b="1" i="0" u="none" strike="noStrike" dirty="0">
                          <a:solidFill>
                            <a:srgbClr val="000000"/>
                          </a:solidFill>
                          <a:effectLst/>
                          <a:latin typeface="Calibri"/>
                        </a:rPr>
                        <a:t>Institute(s)</a:t>
                      </a:r>
                    </a:p>
                  </a:txBody>
                  <a:tcPr marL="8864" marR="8864" marT="8864" marB="0" anchor="b">
                    <a:lnL>
                      <a:noFill/>
                    </a:lnL>
                    <a:lnR>
                      <a:noFill/>
                    </a:lnR>
                    <a:lnT>
                      <a:noFill/>
                    </a:lnT>
                    <a:lnB>
                      <a:noFill/>
                    </a:lnB>
                    <a:solidFill>
                      <a:schemeClr val="accent1">
                        <a:lumMod val="40000"/>
                        <a:lumOff val="60000"/>
                      </a:schemeClr>
                    </a:solidFill>
                  </a:tcPr>
                </a:tc>
              </a:tr>
              <a:tr h="368334">
                <a:tc>
                  <a:txBody>
                    <a:bodyPr/>
                    <a:lstStyle/>
                    <a:p>
                      <a:pPr algn="ctr" fontAlgn="b"/>
                      <a:r>
                        <a:rPr lang="en-US" sz="1200" b="0" i="0" u="none" strike="noStrike" dirty="0">
                          <a:solidFill>
                            <a:srgbClr val="000000"/>
                          </a:solidFill>
                          <a:effectLst/>
                          <a:latin typeface="Calibri"/>
                        </a:rPr>
                        <a:t>1</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AMGA</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a:t>
                      </a:r>
                      <a:r>
                        <a:rPr lang="en-US" sz="1200" b="0" i="0" u="none" strike="noStrike" dirty="0" err="1">
                          <a:solidFill>
                            <a:srgbClr val="000000"/>
                          </a:solidFill>
                          <a:effectLst/>
                          <a:latin typeface="Calibri"/>
                        </a:rPr>
                        <a:t>Soonwook</a:t>
                      </a:r>
                      <a:r>
                        <a:rPr lang="en-US" sz="1200" b="0" i="0" u="none" strike="noStrike" dirty="0">
                          <a:solidFill>
                            <a:srgbClr val="000000"/>
                          </a:solidFill>
                          <a:effectLst/>
                          <a:latin typeface="Calibri"/>
                        </a:rPr>
                        <a:t> Hwang</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AMGA, AMGA manager</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KISTI</a:t>
                      </a:r>
                    </a:p>
                  </a:txBody>
                  <a:tcPr marL="8864" marR="8864" marT="8864" marB="0" anchor="ctr">
                    <a:lnL>
                      <a:noFill/>
                    </a:lnL>
                    <a:lnR>
                      <a:noFill/>
                    </a:lnR>
                    <a:lnT>
                      <a:noFill/>
                    </a:lnT>
                    <a:lnB>
                      <a:noFill/>
                    </a:lnB>
                  </a:tcPr>
                </a:tc>
              </a:tr>
              <a:tr h="188524">
                <a:tc>
                  <a:txBody>
                    <a:bodyPr/>
                    <a:lstStyle/>
                    <a:p>
                      <a:pPr algn="ctr" fontAlgn="b"/>
                      <a:r>
                        <a:rPr lang="en-US" sz="1200" b="0" i="0" u="none" strike="noStrike" dirty="0">
                          <a:solidFill>
                            <a:srgbClr val="000000"/>
                          </a:solidFill>
                          <a:effectLst/>
                          <a:latin typeface="Calibri"/>
                        </a:rPr>
                        <a:t>2</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dirty="0">
                          <a:solidFill>
                            <a:srgbClr val="000000"/>
                          </a:solidFill>
                          <a:effectLst/>
                          <a:latin typeface="Calibri"/>
                        </a:rPr>
                        <a:t> APEL</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0000"/>
                          </a:solidFill>
                          <a:effectLst/>
                          <a:latin typeface="Calibri"/>
                        </a:rPr>
                        <a:t> Alison Packer</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0000"/>
                          </a:solidFill>
                          <a:effectLst/>
                          <a:latin typeface="Calibri"/>
                        </a:rPr>
                        <a:t> APEL</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000000"/>
                          </a:solidFill>
                          <a:effectLst/>
                          <a:latin typeface="Calibri"/>
                        </a:rPr>
                        <a:t> STFC</a:t>
                      </a:r>
                    </a:p>
                  </a:txBody>
                  <a:tcPr marL="8864" marR="8864" marT="8864" marB="0" anchor="ctr">
                    <a:lnL>
                      <a:noFill/>
                    </a:lnL>
                    <a:lnR>
                      <a:noFill/>
                    </a:lnR>
                    <a:lnT>
                      <a:noFill/>
                    </a:lnT>
                    <a:lnB>
                      <a:noFill/>
                    </a:lnB>
                    <a:solidFill>
                      <a:schemeClr val="accent2">
                        <a:lumMod val="20000"/>
                        <a:lumOff val="80000"/>
                      </a:schemeClr>
                    </a:solidFill>
                  </a:tcPr>
                </a:tc>
              </a:tr>
              <a:tr h="548143">
                <a:tc>
                  <a:txBody>
                    <a:bodyPr/>
                    <a:lstStyle/>
                    <a:p>
                      <a:pPr algn="ctr" fontAlgn="b"/>
                      <a:r>
                        <a:rPr lang="en-US" sz="1200" b="0" i="0" u="none" strike="noStrike" dirty="0">
                          <a:solidFill>
                            <a:srgbClr val="000000"/>
                          </a:solidFill>
                          <a:effectLst/>
                          <a:latin typeface="Calibri"/>
                        </a:rPr>
                        <a:t>3</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008000"/>
                          </a:solidFill>
                          <a:effectLst/>
                          <a:latin typeface="Calibri"/>
                        </a:rPr>
                        <a:t> NORDUGRID-ARC</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a:t>
                      </a:r>
                      <a:r>
                        <a:rPr lang="en-US" sz="1200" b="0" i="0" u="none" strike="noStrike" dirty="0" err="1">
                          <a:solidFill>
                            <a:srgbClr val="008000"/>
                          </a:solidFill>
                          <a:effectLst/>
                          <a:latin typeface="Calibri"/>
                        </a:rPr>
                        <a:t>Balazs</a:t>
                      </a:r>
                      <a:r>
                        <a:rPr lang="en-US" sz="1200" b="0" i="0" u="none" strike="noStrike" dirty="0">
                          <a:solidFill>
                            <a:srgbClr val="008000"/>
                          </a:solidFill>
                          <a:effectLst/>
                          <a:latin typeface="Calibri"/>
                        </a:rPr>
                        <a:t> Konya</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all ARC components both on server and client side, CANL-C++</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err="1">
                          <a:solidFill>
                            <a:srgbClr val="008000"/>
                          </a:solidFill>
                          <a:effectLst/>
                          <a:latin typeface="Calibri"/>
                        </a:rPr>
                        <a:t>NorduGrid</a:t>
                      </a:r>
                      <a:r>
                        <a:rPr lang="en-US" sz="1200" b="0" i="0" u="none" strike="noStrike" dirty="0">
                          <a:solidFill>
                            <a:srgbClr val="008000"/>
                          </a:solidFill>
                          <a:effectLst/>
                          <a:latin typeface="Calibri"/>
                        </a:rPr>
                        <a:t> </a:t>
                      </a:r>
                    </a:p>
                  </a:txBody>
                  <a:tcPr marL="8864" marR="8864" marT="8864" marB="0" anchor="ctr">
                    <a:lnL>
                      <a:noFill/>
                    </a:lnL>
                    <a:lnR>
                      <a:noFill/>
                    </a:lnR>
                    <a:lnT>
                      <a:noFill/>
                    </a:lnT>
                    <a:lnB>
                      <a:noFill/>
                    </a:lnB>
                    <a:solidFill>
                      <a:schemeClr val="accent2">
                        <a:lumMod val="20000"/>
                        <a:lumOff val="80000"/>
                      </a:schemeClr>
                    </a:solidFill>
                  </a:tcPr>
                </a:tc>
              </a:tr>
              <a:tr h="188524">
                <a:tc>
                  <a:txBody>
                    <a:bodyPr/>
                    <a:lstStyle/>
                    <a:p>
                      <a:pPr algn="ctr" fontAlgn="b"/>
                      <a:r>
                        <a:rPr lang="en-US" sz="1200" b="0" i="0" u="none" strike="noStrike" dirty="0">
                          <a:solidFill>
                            <a:srgbClr val="000000"/>
                          </a:solidFill>
                          <a:effectLst/>
                          <a:latin typeface="Calibri"/>
                        </a:rPr>
                        <a:t>4</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FF0000"/>
                          </a:solidFill>
                          <a:effectLst/>
                          <a:latin typeface="Calibri"/>
                        </a:rPr>
                        <a:t> ARGUS</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FF0000"/>
                          </a:solidFill>
                          <a:effectLst/>
                          <a:latin typeface="Calibri"/>
                        </a:rPr>
                        <a:t> Valery Tschopp</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FF0000"/>
                          </a:solidFill>
                          <a:effectLst/>
                          <a:latin typeface="Calibri"/>
                        </a:rPr>
                        <a:t> ARGUS</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FF0000"/>
                          </a:solidFill>
                          <a:effectLst/>
                          <a:latin typeface="Calibri"/>
                        </a:rPr>
                        <a:t> SWITCH</a:t>
                      </a:r>
                    </a:p>
                  </a:txBody>
                  <a:tcPr marL="8864" marR="8864" marT="8864" marB="0" anchor="ctr">
                    <a:lnL>
                      <a:noFill/>
                    </a:lnL>
                    <a:lnR>
                      <a:noFill/>
                    </a:lnR>
                    <a:lnT>
                      <a:noFill/>
                    </a:lnT>
                    <a:lnB>
                      <a:noFill/>
                    </a:lnB>
                    <a:solidFill>
                      <a:schemeClr val="accent2">
                        <a:lumMod val="20000"/>
                        <a:lumOff val="80000"/>
                      </a:schemeClr>
                    </a:solidFill>
                  </a:tcPr>
                </a:tc>
              </a:tr>
              <a:tr h="248429">
                <a:tc>
                  <a:txBody>
                    <a:bodyPr/>
                    <a:lstStyle/>
                    <a:p>
                      <a:pPr algn="ctr" fontAlgn="b"/>
                      <a:r>
                        <a:rPr lang="en-US" sz="1200" b="0" i="0" u="none" strike="noStrike" dirty="0">
                          <a:solidFill>
                            <a:srgbClr val="000000"/>
                          </a:solidFill>
                          <a:effectLst/>
                          <a:latin typeface="Calibri"/>
                        </a:rPr>
                        <a:t>5</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008000"/>
                          </a:solidFill>
                          <a:effectLst/>
                          <a:latin typeface="Calibri"/>
                        </a:rPr>
                        <a:t> CREAM</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Lisa </a:t>
                      </a:r>
                      <a:r>
                        <a:rPr lang="en-US" sz="1200" b="0" i="0" u="none" strike="noStrike" dirty="0" err="1">
                          <a:solidFill>
                            <a:srgbClr val="008000"/>
                          </a:solidFill>
                          <a:effectLst/>
                          <a:latin typeface="Calibri"/>
                        </a:rPr>
                        <a:t>Zangrando</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CREAM CE</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INFN-</a:t>
                      </a:r>
                      <a:r>
                        <a:rPr lang="en-US" sz="1200" b="0" i="0" u="none" strike="noStrike" dirty="0" err="1">
                          <a:solidFill>
                            <a:srgbClr val="008000"/>
                          </a:solidFill>
                          <a:effectLst/>
                          <a:latin typeface="Calibri"/>
                        </a:rPr>
                        <a:t>Padova</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r>
              <a:tr h="259466">
                <a:tc>
                  <a:txBody>
                    <a:bodyPr/>
                    <a:lstStyle/>
                    <a:p>
                      <a:pPr algn="ctr" fontAlgn="b"/>
                      <a:r>
                        <a:rPr lang="en-US" sz="1200" b="0" i="0" u="none" strike="noStrike" dirty="0">
                          <a:solidFill>
                            <a:srgbClr val="000000"/>
                          </a:solidFill>
                          <a:effectLst/>
                          <a:latin typeface="Calibri"/>
                        </a:rPr>
                        <a:t>6</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EMIR</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Shiraz Memon</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EMIR, EMIR-SERP</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JUELICH, NIIF</a:t>
                      </a:r>
                    </a:p>
                  </a:txBody>
                  <a:tcPr marL="8864" marR="8864" marT="8864" marB="0" anchor="ctr">
                    <a:lnL>
                      <a:noFill/>
                    </a:lnL>
                    <a:lnR>
                      <a:noFill/>
                    </a:lnR>
                    <a:lnT>
                      <a:noFill/>
                    </a:lnT>
                    <a:lnB>
                      <a:noFill/>
                    </a:lnB>
                  </a:tcPr>
                </a:tc>
              </a:tr>
              <a:tr h="188524">
                <a:tc>
                  <a:txBody>
                    <a:bodyPr/>
                    <a:lstStyle/>
                    <a:p>
                      <a:pPr algn="ctr" fontAlgn="b"/>
                      <a:r>
                        <a:rPr lang="en-US" sz="1200" b="0" i="0" u="none" strike="noStrike" dirty="0">
                          <a:solidFill>
                            <a:srgbClr val="000000"/>
                          </a:solidFill>
                          <a:effectLst/>
                          <a:latin typeface="Calibri"/>
                        </a:rPr>
                        <a:t>7</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gLite MPI</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Enol Fernandez</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gLite MPI including </a:t>
                      </a:r>
                      <a:r>
                        <a:rPr lang="en-US" sz="1200" b="0" i="0" u="none" strike="noStrike" dirty="0" err="1">
                          <a:solidFill>
                            <a:srgbClr val="000000"/>
                          </a:solidFill>
                          <a:effectLst/>
                          <a:latin typeface="Calibri"/>
                        </a:rPr>
                        <a:t>mpi</a:t>
                      </a:r>
                      <a:r>
                        <a:rPr lang="en-US" sz="1200" b="0" i="0" u="none" strike="noStrike" dirty="0">
                          <a:solidFill>
                            <a:srgbClr val="000000"/>
                          </a:solidFill>
                          <a:effectLst/>
                          <a:latin typeface="Calibri"/>
                        </a:rPr>
                        <a:t>-start, </a:t>
                      </a:r>
                      <a:r>
                        <a:rPr lang="en-US" sz="1200" b="0" i="0" u="none" strike="noStrike" dirty="0" err="1">
                          <a:solidFill>
                            <a:srgbClr val="000000"/>
                          </a:solidFill>
                          <a:effectLst/>
                          <a:latin typeface="Calibri"/>
                        </a:rPr>
                        <a:t>MPI_utils</a:t>
                      </a:r>
                      <a:endParaRPr lang="en-US" sz="1200" b="0" i="0" u="none" strike="noStrike" dirty="0">
                        <a:solidFill>
                          <a:srgbClr val="000000"/>
                        </a:solidFill>
                        <a:effectLst/>
                        <a:latin typeface="Calibri"/>
                      </a:endParaRP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CSIC</a:t>
                      </a:r>
                    </a:p>
                  </a:txBody>
                  <a:tcPr marL="8864" marR="8864" marT="8864" marB="0" anchor="ctr">
                    <a:lnL>
                      <a:noFill/>
                    </a:lnL>
                    <a:lnR>
                      <a:noFill/>
                    </a:lnR>
                    <a:lnT>
                      <a:noFill/>
                    </a:lnT>
                    <a:lnB>
                      <a:noFill/>
                    </a:lnB>
                  </a:tcPr>
                </a:tc>
              </a:tr>
              <a:tr h="368334">
                <a:tc>
                  <a:txBody>
                    <a:bodyPr/>
                    <a:lstStyle/>
                    <a:p>
                      <a:pPr algn="ctr" fontAlgn="b"/>
                      <a:r>
                        <a:rPr lang="en-US" sz="1200" b="0" i="0" u="none" strike="noStrike" dirty="0">
                          <a:solidFill>
                            <a:srgbClr val="000000"/>
                          </a:solidFill>
                          <a:effectLst/>
                          <a:latin typeface="Calibri"/>
                        </a:rPr>
                        <a:t>8</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dirty="0">
                          <a:solidFill>
                            <a:srgbClr val="FF0000"/>
                          </a:solidFill>
                          <a:effectLst/>
                          <a:latin typeface="Calibri"/>
                        </a:rPr>
                        <a:t> gLite security</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FF0000"/>
                          </a:solidFill>
                          <a:effectLst/>
                          <a:latin typeface="Calibri"/>
                        </a:rPr>
                        <a:t> John White</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FF0000"/>
                          </a:solidFill>
                          <a:effectLst/>
                          <a:latin typeface="Calibri"/>
                        </a:rPr>
                        <a:t> Delegation Java, </a:t>
                      </a:r>
                      <a:r>
                        <a:rPr lang="en-US" sz="1200" b="0" i="0" u="none" strike="noStrike" dirty="0" err="1">
                          <a:solidFill>
                            <a:srgbClr val="FF0000"/>
                          </a:solidFill>
                          <a:effectLst/>
                          <a:latin typeface="Calibri"/>
                        </a:rPr>
                        <a:t>gLExec</a:t>
                      </a:r>
                      <a:r>
                        <a:rPr lang="en-US" sz="1200" b="0" i="0" u="none" strike="noStrike" dirty="0">
                          <a:solidFill>
                            <a:srgbClr val="FF0000"/>
                          </a:solidFill>
                          <a:effectLst/>
                          <a:latin typeface="Calibri"/>
                        </a:rPr>
                        <a:t>, LCAS, LCMAPS, LCMAPS-plugins-c-pep, ARGUS-EES, Hydra, </a:t>
                      </a:r>
                      <a:r>
                        <a:rPr lang="en-US" sz="1200" b="0" i="0" u="none" strike="noStrike" dirty="0" err="1">
                          <a:solidFill>
                            <a:srgbClr val="FF0000"/>
                          </a:solidFill>
                          <a:effectLst/>
                          <a:latin typeface="Calibri"/>
                        </a:rPr>
                        <a:t>Trustmanager</a:t>
                      </a:r>
                      <a:r>
                        <a:rPr lang="en-US" sz="1200" b="0" i="0" u="none" strike="noStrike" dirty="0">
                          <a:solidFill>
                            <a:srgbClr val="FF0000"/>
                          </a:solidFill>
                          <a:effectLst/>
                          <a:latin typeface="Calibri"/>
                        </a:rPr>
                        <a:t>, STS, </a:t>
                      </a:r>
                      <a:r>
                        <a:rPr lang="en-US" sz="1200" b="0" i="0" u="none" strike="noStrike" dirty="0" err="1">
                          <a:solidFill>
                            <a:srgbClr val="FF0000"/>
                          </a:solidFill>
                          <a:effectLst/>
                          <a:latin typeface="Calibri"/>
                        </a:rPr>
                        <a:t>Pseudonymity</a:t>
                      </a:r>
                      <a:endParaRPr lang="en-US" sz="1200" b="0" i="0" u="none" strike="noStrike" dirty="0">
                        <a:solidFill>
                          <a:srgbClr val="FF0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FF0000"/>
                          </a:solidFill>
                          <a:effectLst/>
                          <a:latin typeface="Calibri"/>
                        </a:rPr>
                        <a:t> NIKHEF (?), HIP, (?)</a:t>
                      </a:r>
                    </a:p>
                  </a:txBody>
                  <a:tcPr marL="8864" marR="8864" marT="8864" marB="0" anchor="ctr">
                    <a:lnL>
                      <a:noFill/>
                    </a:lnL>
                    <a:lnR>
                      <a:noFill/>
                    </a:lnR>
                    <a:lnT>
                      <a:noFill/>
                    </a:lnT>
                    <a:lnB>
                      <a:noFill/>
                    </a:lnB>
                    <a:solidFill>
                      <a:schemeClr val="accent2">
                        <a:lumMod val="20000"/>
                        <a:lumOff val="80000"/>
                      </a:schemeClr>
                    </a:solidFill>
                  </a:tcPr>
                </a:tc>
              </a:tr>
              <a:tr h="368334">
                <a:tc>
                  <a:txBody>
                    <a:bodyPr/>
                    <a:lstStyle/>
                    <a:p>
                      <a:pPr algn="ctr" fontAlgn="b"/>
                      <a:r>
                        <a:rPr lang="en-US" sz="1200" b="0" i="0" u="none" strike="noStrike" dirty="0">
                          <a:solidFill>
                            <a:srgbClr val="000000"/>
                          </a:solidFill>
                          <a:effectLst/>
                          <a:latin typeface="Calibri"/>
                        </a:rPr>
                        <a:t>9</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dirty="0">
                          <a:solidFill>
                            <a:srgbClr val="008000"/>
                          </a:solidFill>
                          <a:effectLst/>
                          <a:latin typeface="Calibri"/>
                        </a:rPr>
                        <a:t> </a:t>
                      </a:r>
                      <a:r>
                        <a:rPr lang="en-US" sz="1200" b="0" i="0" u="none" strike="noStrike" dirty="0" err="1">
                          <a:solidFill>
                            <a:srgbClr val="008000"/>
                          </a:solidFill>
                          <a:effectLst/>
                          <a:latin typeface="Calibri"/>
                        </a:rPr>
                        <a:t>dCache</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Patrick </a:t>
                      </a:r>
                      <a:r>
                        <a:rPr lang="en-US" sz="1200" b="0" i="0" u="none" strike="noStrike" dirty="0" err="1">
                          <a:solidFill>
                            <a:srgbClr val="008000"/>
                          </a:solidFill>
                          <a:effectLst/>
                          <a:latin typeface="Calibri"/>
                        </a:rPr>
                        <a:t>Fuhrmann</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a:t>
                      </a:r>
                      <a:r>
                        <a:rPr lang="en-US" sz="1200" b="0" i="0" u="none" strike="noStrike" dirty="0" err="1">
                          <a:solidFill>
                            <a:srgbClr val="008000"/>
                          </a:solidFill>
                          <a:effectLst/>
                          <a:latin typeface="Calibri"/>
                        </a:rPr>
                        <a:t>dcache</a:t>
                      </a:r>
                      <a:r>
                        <a:rPr lang="en-US" sz="1200" b="0" i="0" u="none" strike="noStrike" dirty="0">
                          <a:solidFill>
                            <a:srgbClr val="008000"/>
                          </a:solidFill>
                          <a:effectLst/>
                          <a:latin typeface="Calibri"/>
                        </a:rPr>
                        <a:t> (server and clients)</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DESY, </a:t>
                      </a:r>
                      <a:r>
                        <a:rPr lang="en-US" sz="1200" b="0" i="0" u="none" strike="noStrike" dirty="0" err="1">
                          <a:solidFill>
                            <a:srgbClr val="008000"/>
                          </a:solidFill>
                          <a:effectLst/>
                          <a:latin typeface="Calibri"/>
                        </a:rPr>
                        <a:t>FERMIlab</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r>
              <a:tr h="368334">
                <a:tc>
                  <a:txBody>
                    <a:bodyPr/>
                    <a:lstStyle/>
                    <a:p>
                      <a:pPr algn="ctr" fontAlgn="b"/>
                      <a:r>
                        <a:rPr lang="en-US" sz="1200" b="0" i="0" u="none" strike="noStrike" dirty="0">
                          <a:solidFill>
                            <a:srgbClr val="000000"/>
                          </a:solidFill>
                          <a:effectLst/>
                          <a:latin typeface="Calibri"/>
                        </a:rPr>
                        <a:t>10</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008000"/>
                          </a:solidFill>
                          <a:effectLst/>
                          <a:latin typeface="Calibri"/>
                        </a:rPr>
                        <a:t> CERN Data</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008000"/>
                          </a:solidFill>
                          <a:effectLst/>
                          <a:latin typeface="Calibri"/>
                        </a:rPr>
                        <a:t> Oliver Keeble</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FTS, DPM, LFC, GFAL/</a:t>
                      </a:r>
                      <a:r>
                        <a:rPr lang="en-US" sz="1200" b="0" i="0" u="none" strike="noStrike" dirty="0" err="1">
                          <a:solidFill>
                            <a:srgbClr val="008000"/>
                          </a:solidFill>
                          <a:effectLst/>
                          <a:latin typeface="Calibri"/>
                        </a:rPr>
                        <a:t>lcg_util</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CERN</a:t>
                      </a:r>
                    </a:p>
                  </a:txBody>
                  <a:tcPr marL="8864" marR="8864" marT="8864" marB="0" anchor="ctr">
                    <a:lnL>
                      <a:noFill/>
                    </a:lnL>
                    <a:lnR>
                      <a:noFill/>
                    </a:lnR>
                    <a:lnT>
                      <a:noFill/>
                    </a:lnT>
                    <a:lnB>
                      <a:noFill/>
                    </a:lnB>
                    <a:solidFill>
                      <a:schemeClr val="accent2">
                        <a:lumMod val="20000"/>
                        <a:lumOff val="80000"/>
                      </a:schemeClr>
                    </a:solidFill>
                  </a:tcPr>
                </a:tc>
              </a:tr>
              <a:tr h="188524">
                <a:tc>
                  <a:txBody>
                    <a:bodyPr/>
                    <a:lstStyle/>
                    <a:p>
                      <a:pPr algn="ctr" fontAlgn="b"/>
                      <a:r>
                        <a:rPr lang="en-US" sz="1200" b="0" i="0" u="none" strike="noStrike" dirty="0">
                          <a:solidFill>
                            <a:srgbClr val="000000"/>
                          </a:solidFill>
                          <a:effectLst/>
                          <a:latin typeface="Calibri"/>
                        </a:rPr>
                        <a:t>11</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L&amp;B</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Zdenek Sustr</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L&amp;B</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a:t>
                      </a:r>
                      <a:r>
                        <a:rPr lang="en-US" sz="1200" b="0" i="0" u="none" strike="noStrike" dirty="0" err="1">
                          <a:solidFill>
                            <a:srgbClr val="000000"/>
                          </a:solidFill>
                          <a:effectLst/>
                          <a:latin typeface="Calibri"/>
                        </a:rPr>
                        <a:t>Cesnet</a:t>
                      </a:r>
                      <a:endParaRPr lang="en-US" sz="1200" b="0" i="0" u="none" strike="noStrike" dirty="0">
                        <a:solidFill>
                          <a:srgbClr val="000000"/>
                        </a:solidFill>
                        <a:effectLst/>
                        <a:latin typeface="Calibri"/>
                      </a:endParaRPr>
                    </a:p>
                  </a:txBody>
                  <a:tcPr marL="8864" marR="8864" marT="8864" marB="0" anchor="ctr">
                    <a:lnL>
                      <a:noFill/>
                    </a:lnL>
                    <a:lnR>
                      <a:noFill/>
                    </a:lnR>
                    <a:lnT>
                      <a:noFill/>
                    </a:lnT>
                    <a:lnB>
                      <a:noFill/>
                    </a:lnB>
                  </a:tcPr>
                </a:tc>
              </a:tr>
              <a:tr h="368334">
                <a:tc>
                  <a:txBody>
                    <a:bodyPr/>
                    <a:lstStyle/>
                    <a:p>
                      <a:pPr algn="ctr" fontAlgn="b"/>
                      <a:r>
                        <a:rPr lang="en-US" sz="1200" b="0" i="0" u="none" strike="noStrike" dirty="0">
                          <a:solidFill>
                            <a:srgbClr val="000000"/>
                          </a:solidFill>
                          <a:effectLst/>
                          <a:latin typeface="Calibri"/>
                        </a:rPr>
                        <a:t>12</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dirty="0">
                          <a:solidFill>
                            <a:srgbClr val="008000"/>
                          </a:solidFill>
                          <a:effectLst/>
                          <a:latin typeface="Calibri"/>
                        </a:rPr>
                        <a:t>VOMS-</a:t>
                      </a:r>
                      <a:r>
                        <a:rPr lang="en-US" sz="1200" b="0" i="0" u="none" strike="noStrike" dirty="0" err="1">
                          <a:solidFill>
                            <a:srgbClr val="008000"/>
                          </a:solidFill>
                          <a:effectLst/>
                          <a:latin typeface="Calibri"/>
                        </a:rPr>
                        <a:t>StoRM</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Andrea </a:t>
                      </a:r>
                      <a:r>
                        <a:rPr lang="en-US" sz="1200" b="0" i="0" u="none" strike="noStrike" dirty="0" err="1">
                          <a:solidFill>
                            <a:srgbClr val="008000"/>
                          </a:solidFill>
                          <a:effectLst/>
                          <a:latin typeface="Calibri"/>
                        </a:rPr>
                        <a:t>Ceccanti</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VOMS, </a:t>
                      </a:r>
                      <a:r>
                        <a:rPr lang="en-US" sz="1200" b="0" i="0" u="none" strike="noStrike" dirty="0" err="1">
                          <a:solidFill>
                            <a:srgbClr val="008000"/>
                          </a:solidFill>
                          <a:effectLst/>
                          <a:latin typeface="Calibri"/>
                        </a:rPr>
                        <a:t>StoRM</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INFN-CNAF</a:t>
                      </a:r>
                    </a:p>
                  </a:txBody>
                  <a:tcPr marL="8864" marR="8864" marT="8864" marB="0" anchor="ctr">
                    <a:lnL>
                      <a:noFill/>
                    </a:lnL>
                    <a:lnR>
                      <a:noFill/>
                    </a:lnR>
                    <a:lnT>
                      <a:noFill/>
                    </a:lnT>
                    <a:lnB>
                      <a:noFill/>
                    </a:lnB>
                    <a:solidFill>
                      <a:schemeClr val="accent2">
                        <a:lumMod val="20000"/>
                        <a:lumOff val="80000"/>
                      </a:schemeClr>
                    </a:solidFill>
                  </a:tcPr>
                </a:tc>
              </a:tr>
              <a:tr h="213630">
                <a:tc>
                  <a:txBody>
                    <a:bodyPr/>
                    <a:lstStyle/>
                    <a:p>
                      <a:pPr algn="ctr" fontAlgn="b"/>
                      <a:r>
                        <a:rPr lang="en-US" sz="1200" b="0" i="0" u="none" strike="noStrike" dirty="0">
                          <a:solidFill>
                            <a:srgbClr val="000000"/>
                          </a:solidFill>
                          <a:effectLst/>
                          <a:latin typeface="Calibri"/>
                        </a:rPr>
                        <a:t>13</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UNICORE</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Bernd Schuller</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all UNICORE components, CANL-JAVA</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JUELICH, CINECA, TUD, UWAR</a:t>
                      </a:r>
                    </a:p>
                  </a:txBody>
                  <a:tcPr marL="8864" marR="8864" marT="8864" marB="0" anchor="ctr">
                    <a:lnL>
                      <a:noFill/>
                    </a:lnL>
                    <a:lnR>
                      <a:noFill/>
                    </a:lnR>
                    <a:lnT>
                      <a:noFill/>
                    </a:lnT>
                    <a:lnB>
                      <a:noFill/>
                    </a:lnB>
                  </a:tcPr>
                </a:tc>
              </a:tr>
              <a:tr h="368334">
                <a:tc>
                  <a:txBody>
                    <a:bodyPr/>
                    <a:lstStyle/>
                    <a:p>
                      <a:pPr algn="ctr" fontAlgn="b"/>
                      <a:r>
                        <a:rPr lang="en-US" sz="1200" b="0" i="0" u="none" strike="noStrike" dirty="0">
                          <a:solidFill>
                            <a:srgbClr val="000000"/>
                          </a:solidFill>
                          <a:effectLst/>
                          <a:latin typeface="Calibri"/>
                        </a:rPr>
                        <a:t>14</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SAGA</a:t>
                      </a:r>
                    </a:p>
                  </a:txBody>
                  <a:tcPr marL="8864" marR="8864" marT="8864" marB="0" anchor="ctr">
                    <a:lnL>
                      <a:noFill/>
                    </a:lnL>
                    <a:lnR>
                      <a:noFill/>
                    </a:lnR>
                    <a:lnT>
                      <a:noFill/>
                    </a:lnT>
                    <a:lnB>
                      <a:noFill/>
                    </a:lnB>
                  </a:tcPr>
                </a:tc>
                <a:tc>
                  <a:txBody>
                    <a:bodyPr/>
                    <a:lstStyle/>
                    <a:p>
                      <a:pPr algn="l" fontAlgn="b"/>
                      <a:r>
                        <a:rPr lang="en-US" sz="1200" b="0" i="0" u="none" strike="noStrike">
                          <a:solidFill>
                            <a:srgbClr val="000000"/>
                          </a:solidFill>
                          <a:effectLst/>
                          <a:latin typeface="Calibri"/>
                        </a:rPr>
                        <a:t> Antony Wilson (?)</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all SAGA products including the service discovery modules</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0000"/>
                          </a:solidFill>
                          <a:effectLst/>
                          <a:latin typeface="Calibri"/>
                        </a:rPr>
                        <a:t> STFC (?)</a:t>
                      </a:r>
                    </a:p>
                  </a:txBody>
                  <a:tcPr marL="8864" marR="8864" marT="8864" marB="0" anchor="ctr">
                    <a:lnL>
                      <a:noFill/>
                    </a:lnL>
                    <a:lnR>
                      <a:noFill/>
                    </a:lnR>
                    <a:lnT>
                      <a:noFill/>
                    </a:lnT>
                    <a:lnB>
                      <a:noFill/>
                    </a:lnB>
                  </a:tcPr>
                </a:tc>
              </a:tr>
              <a:tr h="210729">
                <a:tc>
                  <a:txBody>
                    <a:bodyPr/>
                    <a:lstStyle/>
                    <a:p>
                      <a:pPr algn="ctr" fontAlgn="b"/>
                      <a:r>
                        <a:rPr lang="en-US" sz="1200" b="0" i="0" u="none" strike="noStrike" dirty="0">
                          <a:solidFill>
                            <a:srgbClr val="000000"/>
                          </a:solidFill>
                          <a:effectLst/>
                          <a:latin typeface="Calibri"/>
                        </a:rPr>
                        <a:t>15</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dirty="0">
                          <a:solidFill>
                            <a:srgbClr val="000000"/>
                          </a:solidFill>
                          <a:effectLst/>
                          <a:latin typeface="Calibri"/>
                        </a:rPr>
                        <a:t> </a:t>
                      </a:r>
                      <a:r>
                        <a:rPr lang="en-US" sz="1200" b="0" i="0" u="none" strike="noStrike" dirty="0" smtClean="0">
                          <a:solidFill>
                            <a:srgbClr val="000000"/>
                          </a:solidFill>
                          <a:effectLst/>
                          <a:latin typeface="Calibri"/>
                        </a:rPr>
                        <a:t>NGI_CZ</a:t>
                      </a:r>
                      <a:endParaRPr lang="en-US" sz="1200" b="0" i="0" u="none" strike="noStrike" dirty="0">
                        <a:solidFill>
                          <a:srgbClr val="000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a:solidFill>
                            <a:srgbClr val="000000"/>
                          </a:solidFill>
                          <a:effectLst/>
                          <a:latin typeface="Calibri"/>
                        </a:rPr>
                        <a:t> Zdenek Sustr</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0000"/>
                          </a:solidFill>
                          <a:effectLst/>
                          <a:latin typeface="Calibri"/>
                        </a:rPr>
                        <a:t> </a:t>
                      </a:r>
                      <a:r>
                        <a:rPr lang="en-US" sz="1200" b="0" i="0" u="none" strike="noStrike" dirty="0" err="1">
                          <a:solidFill>
                            <a:srgbClr val="000000"/>
                          </a:solidFill>
                          <a:effectLst/>
                          <a:latin typeface="Calibri"/>
                        </a:rPr>
                        <a:t>Gridsite</a:t>
                      </a:r>
                      <a:r>
                        <a:rPr lang="en-US" sz="1200" b="0" i="0" u="none" strike="noStrike" dirty="0">
                          <a:solidFill>
                            <a:srgbClr val="000000"/>
                          </a:solidFill>
                          <a:effectLst/>
                          <a:latin typeface="Calibri"/>
                        </a:rPr>
                        <a:t>, </a:t>
                      </a:r>
                      <a:r>
                        <a:rPr lang="en-US" sz="1200" b="0" i="0" u="none" strike="noStrike" dirty="0" err="1">
                          <a:solidFill>
                            <a:srgbClr val="000000"/>
                          </a:solidFill>
                          <a:effectLst/>
                          <a:latin typeface="Calibri"/>
                        </a:rPr>
                        <a:t>proxyrenewal</a:t>
                      </a:r>
                      <a:r>
                        <a:rPr lang="en-US" sz="1200" b="0" i="0" u="none" strike="noStrike" dirty="0">
                          <a:solidFill>
                            <a:srgbClr val="000000"/>
                          </a:solidFill>
                          <a:effectLst/>
                          <a:latin typeface="Calibri"/>
                        </a:rPr>
                        <a:t>, CANL-C</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0000"/>
                          </a:solidFill>
                          <a:effectLst/>
                          <a:latin typeface="Calibri"/>
                        </a:rPr>
                        <a:t> NGI_CZ</a:t>
                      </a:r>
                    </a:p>
                  </a:txBody>
                  <a:tcPr marL="8864" marR="8864" marT="8864" marB="0" anchor="ctr">
                    <a:lnL>
                      <a:noFill/>
                    </a:lnL>
                    <a:lnR>
                      <a:noFill/>
                    </a:lnR>
                    <a:lnT>
                      <a:noFill/>
                    </a:lnT>
                    <a:lnB>
                      <a:noFill/>
                    </a:lnB>
                    <a:solidFill>
                      <a:schemeClr val="accent2">
                        <a:lumMod val="20000"/>
                        <a:lumOff val="80000"/>
                      </a:schemeClr>
                    </a:solidFill>
                  </a:tcPr>
                </a:tc>
              </a:tr>
              <a:tr h="368334">
                <a:tc>
                  <a:txBody>
                    <a:bodyPr/>
                    <a:lstStyle/>
                    <a:p>
                      <a:pPr algn="ctr" fontAlgn="b"/>
                      <a:r>
                        <a:rPr lang="en-US" sz="1200" b="0" i="0" u="none" strike="noStrike" dirty="0">
                          <a:solidFill>
                            <a:srgbClr val="000000"/>
                          </a:solidFill>
                          <a:effectLst/>
                          <a:latin typeface="Calibri"/>
                        </a:rPr>
                        <a:t>16</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008000"/>
                          </a:solidFill>
                          <a:effectLst/>
                          <a:latin typeface="Calibri"/>
                        </a:rPr>
                        <a:t> CERN BDII</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Maria </a:t>
                      </a:r>
                      <a:r>
                        <a:rPr lang="en-US" sz="1200" b="0" i="0" u="none" strike="noStrike" dirty="0" err="1">
                          <a:solidFill>
                            <a:srgbClr val="008000"/>
                          </a:solidFill>
                          <a:effectLst/>
                          <a:latin typeface="Calibri"/>
                        </a:rPr>
                        <a:t>Alandes</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Resource, Site and Top BDII,</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CERN</a:t>
                      </a:r>
                    </a:p>
                  </a:txBody>
                  <a:tcPr marL="8864" marR="8864" marT="8864" marB="0" anchor="ctr">
                    <a:lnL>
                      <a:noFill/>
                    </a:lnL>
                    <a:lnR>
                      <a:noFill/>
                    </a:lnR>
                    <a:lnT>
                      <a:noFill/>
                    </a:lnT>
                    <a:lnB>
                      <a:noFill/>
                    </a:lnB>
                    <a:solidFill>
                      <a:schemeClr val="accent2">
                        <a:lumMod val="20000"/>
                        <a:lumOff val="80000"/>
                      </a:schemeClr>
                    </a:solidFill>
                  </a:tcPr>
                </a:tc>
              </a:tr>
              <a:tr h="188524">
                <a:tc>
                  <a:txBody>
                    <a:bodyPr/>
                    <a:lstStyle/>
                    <a:p>
                      <a:pPr algn="ctr" fontAlgn="b"/>
                      <a:r>
                        <a:rPr lang="en-US" sz="1200" b="0" i="0" u="none" strike="noStrike" dirty="0">
                          <a:solidFill>
                            <a:srgbClr val="000000"/>
                          </a:solidFill>
                          <a:effectLst/>
                          <a:latin typeface="Calibri"/>
                        </a:rPr>
                        <a:t>17</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a:solidFill>
                            <a:srgbClr val="008000"/>
                          </a:solidFill>
                          <a:effectLst/>
                          <a:latin typeface="Calibri"/>
                        </a:rPr>
                        <a:t> WMS</a:t>
                      </a:r>
                    </a:p>
                  </a:txBody>
                  <a:tcPr marL="8864" marR="8864" marT="8864" marB="0" anchor="ctr">
                    <a:lnL>
                      <a:noFill/>
                    </a:lnL>
                    <a:lnR>
                      <a:noFill/>
                    </a:lnR>
                    <a:lnT>
                      <a:noFill/>
                    </a:lnT>
                    <a:lnB>
                      <a:noFill/>
                    </a:lnB>
                  </a:tcPr>
                </a:tc>
                <a:tc>
                  <a:txBody>
                    <a:bodyPr/>
                    <a:lstStyle/>
                    <a:p>
                      <a:pPr algn="l" fontAlgn="b"/>
                      <a:r>
                        <a:rPr lang="en-US" sz="1200" b="0" i="0" u="none" strike="noStrike">
                          <a:solidFill>
                            <a:srgbClr val="008000"/>
                          </a:solidFill>
                          <a:effectLst/>
                          <a:latin typeface="Calibri"/>
                        </a:rPr>
                        <a:t> Alvise Dorigo</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8000"/>
                          </a:solidFill>
                          <a:effectLst/>
                          <a:latin typeface="Calibri"/>
                        </a:rPr>
                        <a:t> WMS</a:t>
                      </a: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8000"/>
                          </a:solidFill>
                          <a:effectLst/>
                          <a:latin typeface="Calibri"/>
                        </a:rPr>
                        <a:t> INFN</a:t>
                      </a:r>
                    </a:p>
                  </a:txBody>
                  <a:tcPr marL="8864" marR="8864" marT="8864" marB="0" anchor="ctr">
                    <a:lnL>
                      <a:noFill/>
                    </a:lnL>
                    <a:lnR>
                      <a:noFill/>
                    </a:lnR>
                    <a:lnT>
                      <a:noFill/>
                    </a:lnT>
                    <a:lnB>
                      <a:noFill/>
                    </a:lnB>
                  </a:tcPr>
                </a:tc>
              </a:tr>
              <a:tr h="368334">
                <a:tc>
                  <a:txBody>
                    <a:bodyPr/>
                    <a:lstStyle/>
                    <a:p>
                      <a:pPr algn="ctr" fontAlgn="b"/>
                      <a:r>
                        <a:rPr lang="en-US" sz="1200" b="0" i="0" u="none" strike="noStrike" dirty="0">
                          <a:solidFill>
                            <a:srgbClr val="000000"/>
                          </a:solidFill>
                          <a:effectLst/>
                          <a:latin typeface="Calibri"/>
                        </a:rPr>
                        <a:t>18</a:t>
                      </a:r>
                    </a:p>
                  </a:txBody>
                  <a:tcPr marL="8864" marR="8864" marT="8864" marB="0" anchor="ctr">
                    <a:lnL>
                      <a:noFill/>
                    </a:lnL>
                    <a:lnR>
                      <a:noFill/>
                    </a:lnR>
                    <a:lnT>
                      <a:noFill/>
                    </a:lnT>
                    <a:lnB>
                      <a:noFill/>
                    </a:lnB>
                  </a:tcPr>
                </a:tc>
                <a:tc>
                  <a:txBody>
                    <a:bodyPr/>
                    <a:lstStyle/>
                    <a:p>
                      <a:pPr algn="l" fontAlgn="b"/>
                      <a:r>
                        <a:rPr lang="en-US" sz="1200" b="0" i="0" u="none" strike="noStrike">
                          <a:solidFill>
                            <a:srgbClr val="008000"/>
                          </a:solidFill>
                          <a:effectLst/>
                          <a:latin typeface="Calibri"/>
                        </a:rPr>
                        <a:t>WNoDeS</a:t>
                      </a:r>
                    </a:p>
                  </a:txBody>
                  <a:tcPr marL="8864" marR="8864" marT="8864" marB="0" anchor="ctr">
                    <a:lnL>
                      <a:noFill/>
                    </a:lnL>
                    <a:lnR>
                      <a:noFill/>
                    </a:lnR>
                    <a:lnT>
                      <a:noFill/>
                    </a:lnT>
                    <a:lnB>
                      <a:noFill/>
                    </a:lnB>
                  </a:tcPr>
                </a:tc>
                <a:tc>
                  <a:txBody>
                    <a:bodyPr/>
                    <a:lstStyle/>
                    <a:p>
                      <a:pPr algn="l" fontAlgn="b"/>
                      <a:r>
                        <a:rPr lang="en-US" sz="1200" b="0" i="0" u="none" strike="noStrike">
                          <a:solidFill>
                            <a:srgbClr val="008000"/>
                          </a:solidFill>
                          <a:effectLst/>
                          <a:latin typeface="Calibri"/>
                        </a:rPr>
                        <a:t> Elisabetta Ronchieri</a:t>
                      </a:r>
                    </a:p>
                  </a:txBody>
                  <a:tcPr marL="8864" marR="8864" marT="8864" marB="0" anchor="ctr">
                    <a:lnL>
                      <a:noFill/>
                    </a:lnL>
                    <a:lnR>
                      <a:noFill/>
                    </a:lnR>
                    <a:lnT>
                      <a:noFill/>
                    </a:lnT>
                    <a:lnB>
                      <a:noFill/>
                    </a:lnB>
                  </a:tcPr>
                </a:tc>
                <a:tc>
                  <a:txBody>
                    <a:bodyPr/>
                    <a:lstStyle/>
                    <a:p>
                      <a:pPr algn="l" fontAlgn="b"/>
                      <a:r>
                        <a:rPr lang="en-US" sz="1200" b="0" i="0" u="none" strike="noStrike" dirty="0" err="1">
                          <a:solidFill>
                            <a:srgbClr val="008000"/>
                          </a:solidFill>
                          <a:effectLst/>
                          <a:latin typeface="Calibri"/>
                        </a:rPr>
                        <a:t>WNoDeS</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tcPr>
                </a:tc>
                <a:tc>
                  <a:txBody>
                    <a:bodyPr/>
                    <a:lstStyle/>
                    <a:p>
                      <a:pPr algn="l" fontAlgn="b"/>
                      <a:r>
                        <a:rPr lang="en-US" sz="1200" b="0" i="0" u="none" strike="noStrike" dirty="0">
                          <a:solidFill>
                            <a:srgbClr val="008000"/>
                          </a:solidFill>
                          <a:effectLst/>
                          <a:latin typeface="Calibri"/>
                        </a:rPr>
                        <a:t> INFN-CNAF</a:t>
                      </a:r>
                    </a:p>
                  </a:txBody>
                  <a:tcPr marL="8864" marR="8864" marT="8864" marB="0" anchor="ctr">
                    <a:lnL>
                      <a:noFill/>
                    </a:lnL>
                    <a:lnR>
                      <a:noFill/>
                    </a:lnR>
                    <a:lnT>
                      <a:noFill/>
                    </a:lnT>
                    <a:lnB>
                      <a:noFill/>
                    </a:lnB>
                  </a:tcPr>
                </a:tc>
              </a:tr>
              <a:tr h="368334">
                <a:tc>
                  <a:txBody>
                    <a:bodyPr/>
                    <a:lstStyle/>
                    <a:p>
                      <a:pPr algn="ctr" fontAlgn="b"/>
                      <a:r>
                        <a:rPr lang="en-US" sz="1200" b="0" i="0" u="none" strike="noStrike" dirty="0">
                          <a:solidFill>
                            <a:srgbClr val="000000"/>
                          </a:solidFill>
                          <a:effectLst/>
                          <a:latin typeface="Calibri"/>
                        </a:rPr>
                        <a:t>19</a:t>
                      </a:r>
                    </a:p>
                  </a:txBody>
                  <a:tcPr marL="8864" marR="8864" marT="8864" marB="0" anchor="ctr">
                    <a:lnL>
                      <a:noFill/>
                    </a:lnL>
                    <a:lnR>
                      <a:noFill/>
                    </a:lnR>
                    <a:lnT>
                      <a:noFill/>
                    </a:lnT>
                    <a:lnB>
                      <a:noFill/>
                    </a:lnB>
                    <a:solidFill>
                      <a:srgbClr val="C0504D"/>
                    </a:solidFill>
                  </a:tcPr>
                </a:tc>
                <a:tc>
                  <a:txBody>
                    <a:bodyPr/>
                    <a:lstStyle/>
                    <a:p>
                      <a:pPr algn="l" fontAlgn="b"/>
                      <a:r>
                        <a:rPr lang="en-US" sz="1200" b="0" i="0" u="none" strike="noStrike" baseline="0" dirty="0" smtClean="0">
                          <a:solidFill>
                            <a:srgbClr val="008000"/>
                          </a:solidFill>
                          <a:effectLst/>
                          <a:latin typeface="Calibri"/>
                        </a:rPr>
                        <a:t> </a:t>
                      </a:r>
                      <a:r>
                        <a:rPr lang="en-US" sz="1200" b="0" i="0" u="none" strike="noStrike" dirty="0" smtClean="0">
                          <a:solidFill>
                            <a:srgbClr val="008000"/>
                          </a:solidFill>
                          <a:effectLst/>
                          <a:latin typeface="Calibri"/>
                        </a:rPr>
                        <a:t>(</a:t>
                      </a:r>
                      <a:r>
                        <a:rPr lang="en-US" sz="1200" b="0" i="0" u="none" strike="noStrike" dirty="0">
                          <a:solidFill>
                            <a:srgbClr val="008000"/>
                          </a:solidFill>
                          <a:effectLst/>
                          <a:latin typeface="Calibri"/>
                        </a:rPr>
                        <a:t>UI &amp; WN)</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Cristina </a:t>
                      </a:r>
                      <a:r>
                        <a:rPr lang="en-US" sz="1200" b="0" i="0" u="none" strike="noStrike" dirty="0" err="1">
                          <a:solidFill>
                            <a:srgbClr val="008000"/>
                          </a:solidFill>
                          <a:effectLst/>
                          <a:latin typeface="Calibri"/>
                        </a:rPr>
                        <a:t>Aiftimiei</a:t>
                      </a:r>
                      <a:endParaRPr lang="en-US" sz="1200" b="0" i="0" u="none" strike="noStrike" dirty="0">
                        <a:solidFill>
                          <a:srgbClr val="008000"/>
                        </a:solidFill>
                        <a:effectLst/>
                        <a:latin typeface="Calibri"/>
                      </a:endParaRP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UI &amp; WN</a:t>
                      </a:r>
                    </a:p>
                  </a:txBody>
                  <a:tcPr marL="8864" marR="8864" marT="8864" marB="0" anchor="ctr">
                    <a:lnL>
                      <a:noFill/>
                    </a:lnL>
                    <a:lnR>
                      <a:noFill/>
                    </a:lnR>
                    <a:lnT>
                      <a:noFill/>
                    </a:lnT>
                    <a:lnB>
                      <a:noFill/>
                    </a:lnB>
                    <a:solidFill>
                      <a:schemeClr val="accent2">
                        <a:lumMod val="20000"/>
                        <a:lumOff val="80000"/>
                      </a:schemeClr>
                    </a:solidFill>
                  </a:tcPr>
                </a:tc>
                <a:tc>
                  <a:txBody>
                    <a:bodyPr/>
                    <a:lstStyle/>
                    <a:p>
                      <a:pPr algn="l" fontAlgn="b"/>
                      <a:r>
                        <a:rPr lang="en-US" sz="1200" b="0" i="0" u="none" strike="noStrike" dirty="0">
                          <a:solidFill>
                            <a:srgbClr val="008000"/>
                          </a:solidFill>
                          <a:effectLst/>
                          <a:latin typeface="Calibri"/>
                        </a:rPr>
                        <a:t> INFN</a:t>
                      </a:r>
                    </a:p>
                  </a:txBody>
                  <a:tcPr marL="8864" marR="8864" marT="8864" marB="0" anchor="ctr">
                    <a:lnL>
                      <a:noFill/>
                    </a:lnL>
                    <a:lnR>
                      <a:noFill/>
                    </a:lnR>
                    <a:lnT>
                      <a:noFill/>
                    </a:lnT>
                    <a:lnB>
                      <a:noFill/>
                    </a:lnB>
                    <a:solidFill>
                      <a:schemeClr val="accent2">
                        <a:lumMod val="20000"/>
                        <a:lumOff val="80000"/>
                      </a:schemeClr>
                    </a:solidFill>
                  </a:tcPr>
                </a:tc>
              </a:tr>
              <a:tr h="188524">
                <a:tc>
                  <a:txBody>
                    <a:bodyPr/>
                    <a:lstStyle/>
                    <a:p>
                      <a:pPr algn="l" fontAlgn="b"/>
                      <a:endParaRPr lang="en-US" sz="1200" b="0" i="0" u="none" strike="noStrike">
                        <a:solidFill>
                          <a:srgbClr val="000000"/>
                        </a:solidFill>
                        <a:effectLst/>
                        <a:latin typeface="Calibri"/>
                      </a:endParaRPr>
                    </a:p>
                  </a:txBody>
                  <a:tcPr marL="8864" marR="8864" marT="886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8864" marR="8864" marT="8864"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8864" marR="8864" marT="8864"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8864" marR="8864" marT="8864"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8864" marR="8864" marT="8864" marB="0" anchor="b">
                    <a:lnL>
                      <a:noFill/>
                    </a:lnL>
                    <a:lnR>
                      <a:noFill/>
                    </a:lnR>
                    <a:lnT>
                      <a:noFill/>
                    </a:lnT>
                    <a:lnB>
                      <a:noFill/>
                    </a:lnB>
                  </a:tcPr>
                </a:tc>
              </a:tr>
            </a:tbl>
          </a:graphicData>
        </a:graphic>
      </p:graphicFrame>
      <p:sp>
        <p:nvSpPr>
          <p:cNvPr id="6" name="TextBox 5"/>
          <p:cNvSpPr txBox="1"/>
          <p:nvPr/>
        </p:nvSpPr>
        <p:spPr>
          <a:xfrm>
            <a:off x="135466" y="6075531"/>
            <a:ext cx="5325533" cy="369332"/>
          </a:xfrm>
          <a:prstGeom prst="rect">
            <a:avLst/>
          </a:prstGeom>
          <a:noFill/>
        </p:spPr>
        <p:txBody>
          <a:bodyPr wrap="square" rtlCol="0">
            <a:spAutoFit/>
          </a:bodyPr>
          <a:lstStyle/>
          <a:p>
            <a:pPr defTabSz="457200"/>
            <a:r>
              <a:rPr lang="en-GB" dirty="0" smtClean="0">
                <a:solidFill>
                  <a:prstClr val="black"/>
                </a:solidFill>
                <a:latin typeface="Calibri"/>
              </a:rPr>
              <a:t>Unknown, </a:t>
            </a:r>
            <a:r>
              <a:rPr lang="en-GB" dirty="0" smtClean="0">
                <a:solidFill>
                  <a:srgbClr val="008000"/>
                </a:solidFill>
                <a:latin typeface="Calibri"/>
              </a:rPr>
              <a:t>Supported</a:t>
            </a:r>
            <a:r>
              <a:rPr lang="en-GB" dirty="0" smtClean="0">
                <a:solidFill>
                  <a:prstClr val="black"/>
                </a:solidFill>
                <a:latin typeface="Calibri"/>
              </a:rPr>
              <a:t>, </a:t>
            </a:r>
            <a:r>
              <a:rPr lang="en-GB" dirty="0" smtClean="0">
                <a:solidFill>
                  <a:srgbClr val="FF0000"/>
                </a:solidFill>
                <a:latin typeface="Calibri"/>
              </a:rPr>
              <a:t>Problematic (need clarification)</a:t>
            </a:r>
            <a:endParaRPr lang="en-GB" dirty="0">
              <a:solidFill>
                <a:srgbClr val="FF0000"/>
              </a:solidFill>
              <a:latin typeface="Calibri"/>
            </a:endParaRPr>
          </a:p>
        </p:txBody>
      </p:sp>
      <p:sp>
        <p:nvSpPr>
          <p:cNvPr id="2" name="Date Placeholder 1"/>
          <p:cNvSpPr>
            <a:spLocks noGrp="1"/>
          </p:cNvSpPr>
          <p:nvPr>
            <p:ph type="dt" sz="half" idx="10"/>
          </p:nvPr>
        </p:nvSpPr>
        <p:spPr/>
        <p:txBody>
          <a:bodyPr/>
          <a:lstStyle/>
          <a:p>
            <a:r>
              <a:rPr lang="en-US" dirty="0" smtClean="0">
                <a:solidFill>
                  <a:prstClr val="black">
                    <a:tint val="75000"/>
                  </a:prstClr>
                </a:solidFill>
                <a:latin typeface="Calibri"/>
              </a:rPr>
              <a:t>May 9, 2014</a:t>
            </a:r>
            <a:endParaRPr lang="de-DE"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de-DE" dirty="0" err="1" smtClean="0">
                <a:solidFill>
                  <a:prstClr val="black">
                    <a:tint val="75000"/>
                  </a:prstClr>
                </a:solidFill>
                <a:latin typeface="Calibri"/>
              </a:rPr>
              <a:t>Ian.Bird@cern.ch</a:t>
            </a:r>
            <a:endParaRPr lang="de-DE"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3686D1A-BEA6-3948-AB92-7DDC3CBDC767}" type="slidenum">
              <a:rPr lang="de-DE" smtClean="0">
                <a:solidFill>
                  <a:prstClr val="black">
                    <a:tint val="75000"/>
                  </a:prstClr>
                </a:solidFill>
                <a:latin typeface="Calibri"/>
              </a:rPr>
              <a:pPr/>
              <a:t>12</a:t>
            </a:fld>
            <a:endParaRPr lang="de-DE" dirty="0">
              <a:solidFill>
                <a:prstClr val="black">
                  <a:tint val="75000"/>
                </a:prstClr>
              </a:solidFill>
              <a:latin typeface="Calibri"/>
            </a:endParaRPr>
          </a:p>
        </p:txBody>
      </p:sp>
    </p:spTree>
    <p:extLst>
      <p:ext uri="{BB962C8B-B14F-4D97-AF65-F5344CB8AC3E}">
        <p14:creationId xmlns:p14="http://schemas.microsoft.com/office/powerpoint/2010/main" val="19845135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Summary of RRB</a:t>
            </a:r>
            <a:br>
              <a:rPr lang="en-GB" dirty="0" smtClean="0"/>
            </a:br>
            <a:r>
              <a:rPr lang="en-GB" sz="2400" dirty="0" smtClean="0"/>
              <a:t>held on 29 April 2014</a:t>
            </a:r>
            <a:endParaRPr lang="en-GB" dirty="0"/>
          </a:p>
        </p:txBody>
      </p:sp>
      <p:sp>
        <p:nvSpPr>
          <p:cNvPr id="8" name="Text Placeholder 7"/>
          <p:cNvSpPr>
            <a:spLocks noGrp="1"/>
          </p:cNvSpPr>
          <p:nvPr>
            <p:ph type="body" idx="1"/>
          </p:nvPr>
        </p:nvSpPr>
        <p:spPr/>
        <p:txBody>
          <a:bodyPr/>
          <a:lstStyle/>
          <a:p>
            <a:endParaRPr lang="en-GB"/>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19610374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48396" y="2641679"/>
            <a:ext cx="800219" cy="369332"/>
          </a:xfrm>
          <a:prstGeom prst="rect">
            <a:avLst/>
          </a:prstGeom>
          <a:noFill/>
        </p:spPr>
        <p:txBody>
          <a:bodyPr wrap="none" rtlCol="0">
            <a:spAutoFit/>
          </a:bodyPr>
          <a:lstStyle/>
          <a:p>
            <a:pPr defTabSz="914400"/>
            <a:r>
              <a:rPr lang="en-GB" dirty="0" smtClean="0">
                <a:solidFill>
                  <a:srgbClr val="FFFFFF"/>
                </a:solidFill>
                <a:latin typeface="Arial"/>
              </a:rPr>
              <a:t>Run 2</a:t>
            </a:r>
            <a:endParaRPr lang="en-GB" dirty="0">
              <a:solidFill>
                <a:srgbClr val="FFFFFF"/>
              </a:solidFill>
              <a:latin typeface="Arial"/>
            </a:endParaRPr>
          </a:p>
        </p:txBody>
      </p:sp>
      <p:sp>
        <p:nvSpPr>
          <p:cNvPr id="7" name="TextBox 6"/>
          <p:cNvSpPr txBox="1"/>
          <p:nvPr/>
        </p:nvSpPr>
        <p:spPr>
          <a:xfrm>
            <a:off x="7636813" y="2641679"/>
            <a:ext cx="800219" cy="369332"/>
          </a:xfrm>
          <a:prstGeom prst="rect">
            <a:avLst/>
          </a:prstGeom>
          <a:noFill/>
        </p:spPr>
        <p:txBody>
          <a:bodyPr wrap="none" rtlCol="0">
            <a:spAutoFit/>
          </a:bodyPr>
          <a:lstStyle/>
          <a:p>
            <a:pPr defTabSz="914400"/>
            <a:r>
              <a:rPr lang="en-GB" dirty="0" smtClean="0">
                <a:solidFill>
                  <a:srgbClr val="FFFFFF"/>
                </a:solidFill>
                <a:latin typeface="Arial"/>
              </a:rPr>
              <a:t>Run 3</a:t>
            </a:r>
            <a:endParaRPr lang="en-GB" dirty="0">
              <a:solidFill>
                <a:srgbClr val="FFFFFF"/>
              </a:solidFill>
              <a:latin typeface="Arial"/>
            </a:endParaRPr>
          </a:p>
        </p:txBody>
      </p:sp>
      <p:sp>
        <p:nvSpPr>
          <p:cNvPr id="8" name="TextBox 7"/>
          <p:cNvSpPr txBox="1"/>
          <p:nvPr/>
        </p:nvSpPr>
        <p:spPr>
          <a:xfrm>
            <a:off x="6556693" y="4085413"/>
            <a:ext cx="800219" cy="369332"/>
          </a:xfrm>
          <a:prstGeom prst="rect">
            <a:avLst/>
          </a:prstGeom>
          <a:noFill/>
        </p:spPr>
        <p:txBody>
          <a:bodyPr wrap="none" rtlCol="0">
            <a:spAutoFit/>
          </a:bodyPr>
          <a:lstStyle/>
          <a:p>
            <a:pPr defTabSz="914400"/>
            <a:r>
              <a:rPr lang="en-GB" dirty="0" smtClean="0">
                <a:solidFill>
                  <a:srgbClr val="FFFFFF"/>
                </a:solidFill>
                <a:latin typeface="Arial"/>
              </a:rPr>
              <a:t>Run 4</a:t>
            </a:r>
            <a:endParaRPr lang="en-GB" dirty="0">
              <a:solidFill>
                <a:srgbClr val="FFFFFF"/>
              </a:solidFill>
              <a:latin typeface="Arial"/>
            </a:endParaRPr>
          </a:p>
        </p:txBody>
      </p:sp>
      <p:sp>
        <p:nvSpPr>
          <p:cNvPr id="9" name="TextBox 8"/>
          <p:cNvSpPr txBox="1"/>
          <p:nvPr/>
        </p:nvSpPr>
        <p:spPr>
          <a:xfrm>
            <a:off x="5404565" y="2641679"/>
            <a:ext cx="659155" cy="369332"/>
          </a:xfrm>
          <a:prstGeom prst="rect">
            <a:avLst/>
          </a:prstGeom>
          <a:noFill/>
        </p:spPr>
        <p:txBody>
          <a:bodyPr wrap="none" rtlCol="0">
            <a:spAutoFit/>
          </a:bodyPr>
          <a:lstStyle/>
          <a:p>
            <a:pPr defTabSz="914400"/>
            <a:r>
              <a:rPr lang="en-GB" dirty="0" smtClean="0">
                <a:solidFill>
                  <a:srgbClr val="FFFFFF"/>
                </a:solidFill>
                <a:latin typeface="Arial"/>
              </a:rPr>
              <a:t>LS 2</a:t>
            </a:r>
            <a:endParaRPr lang="en-GB" dirty="0">
              <a:solidFill>
                <a:srgbClr val="FFFFFF"/>
              </a:solidFill>
              <a:latin typeface="Arial"/>
            </a:endParaRPr>
          </a:p>
        </p:txBody>
      </p:sp>
      <p:sp>
        <p:nvSpPr>
          <p:cNvPr id="10" name="TextBox 9"/>
          <p:cNvSpPr txBox="1"/>
          <p:nvPr/>
        </p:nvSpPr>
        <p:spPr>
          <a:xfrm>
            <a:off x="3527948" y="4085413"/>
            <a:ext cx="659155" cy="369332"/>
          </a:xfrm>
          <a:prstGeom prst="rect">
            <a:avLst/>
          </a:prstGeom>
          <a:noFill/>
        </p:spPr>
        <p:txBody>
          <a:bodyPr wrap="none" rtlCol="0">
            <a:spAutoFit/>
          </a:bodyPr>
          <a:lstStyle/>
          <a:p>
            <a:pPr defTabSz="914400"/>
            <a:r>
              <a:rPr lang="en-GB" dirty="0" smtClean="0">
                <a:solidFill>
                  <a:srgbClr val="FFFFFF"/>
                </a:solidFill>
                <a:latin typeface="Arial"/>
              </a:rPr>
              <a:t>LS </a:t>
            </a:r>
            <a:r>
              <a:rPr lang="en-GB" dirty="0">
                <a:solidFill>
                  <a:srgbClr val="FFFFFF"/>
                </a:solidFill>
                <a:latin typeface="Arial"/>
              </a:rPr>
              <a:t>3</a:t>
            </a:r>
          </a:p>
        </p:txBody>
      </p:sp>
      <p:sp>
        <p:nvSpPr>
          <p:cNvPr id="11" name="TextBox 10"/>
          <p:cNvSpPr txBox="1"/>
          <p:nvPr/>
        </p:nvSpPr>
        <p:spPr>
          <a:xfrm>
            <a:off x="1516133" y="5510067"/>
            <a:ext cx="659155" cy="369332"/>
          </a:xfrm>
          <a:prstGeom prst="rect">
            <a:avLst/>
          </a:prstGeom>
          <a:noFill/>
        </p:spPr>
        <p:txBody>
          <a:bodyPr wrap="none" rtlCol="0">
            <a:spAutoFit/>
          </a:bodyPr>
          <a:lstStyle/>
          <a:p>
            <a:pPr defTabSz="914400"/>
            <a:r>
              <a:rPr lang="en-GB" dirty="0" smtClean="0">
                <a:solidFill>
                  <a:srgbClr val="FFFFFF"/>
                </a:solidFill>
                <a:latin typeface="Arial"/>
              </a:rPr>
              <a:t>LS 4</a:t>
            </a:r>
            <a:endParaRPr lang="en-GB" dirty="0">
              <a:solidFill>
                <a:srgbClr val="FFFFFF"/>
              </a:solidFill>
              <a:latin typeface="Arial"/>
            </a:endParaRPr>
          </a:p>
        </p:txBody>
      </p:sp>
      <p:sp>
        <p:nvSpPr>
          <p:cNvPr id="12" name="TextBox 11"/>
          <p:cNvSpPr txBox="1"/>
          <p:nvPr/>
        </p:nvSpPr>
        <p:spPr>
          <a:xfrm>
            <a:off x="5734141" y="5510067"/>
            <a:ext cx="659155" cy="369332"/>
          </a:xfrm>
          <a:prstGeom prst="rect">
            <a:avLst/>
          </a:prstGeom>
          <a:noFill/>
        </p:spPr>
        <p:txBody>
          <a:bodyPr wrap="none" rtlCol="0">
            <a:spAutoFit/>
          </a:bodyPr>
          <a:lstStyle/>
          <a:p>
            <a:pPr defTabSz="914400"/>
            <a:r>
              <a:rPr lang="en-GB" dirty="0" smtClean="0">
                <a:solidFill>
                  <a:srgbClr val="FFFFFF"/>
                </a:solidFill>
                <a:latin typeface="Arial"/>
              </a:rPr>
              <a:t>LS 5</a:t>
            </a:r>
            <a:endParaRPr lang="en-GB" dirty="0">
              <a:solidFill>
                <a:srgbClr val="FFFFFF"/>
              </a:solidFill>
              <a:latin typeface="Arial"/>
            </a:endParaRPr>
          </a:p>
        </p:txBody>
      </p:sp>
      <p:sp>
        <p:nvSpPr>
          <p:cNvPr id="13" name="TextBox 12"/>
          <p:cNvSpPr txBox="1"/>
          <p:nvPr/>
        </p:nvSpPr>
        <p:spPr>
          <a:xfrm>
            <a:off x="3706165" y="5510067"/>
            <a:ext cx="800219" cy="369332"/>
          </a:xfrm>
          <a:prstGeom prst="rect">
            <a:avLst/>
          </a:prstGeom>
          <a:noFill/>
        </p:spPr>
        <p:txBody>
          <a:bodyPr wrap="none" rtlCol="0">
            <a:spAutoFit/>
          </a:bodyPr>
          <a:lstStyle/>
          <a:p>
            <a:pPr defTabSz="914400"/>
            <a:r>
              <a:rPr lang="en-GB" dirty="0" smtClean="0">
                <a:solidFill>
                  <a:srgbClr val="FFFFFF"/>
                </a:solidFill>
                <a:latin typeface="Arial"/>
              </a:rPr>
              <a:t>Run 5</a:t>
            </a:r>
            <a:endParaRPr lang="en-GB" dirty="0">
              <a:solidFill>
                <a:srgbClr val="FFFFFF"/>
              </a:solidFill>
              <a:latin typeface="Arial"/>
            </a:endParaRPr>
          </a:p>
        </p:txBody>
      </p:sp>
      <p:sp>
        <p:nvSpPr>
          <p:cNvPr id="15" name="TextBox 14"/>
          <p:cNvSpPr txBox="1"/>
          <p:nvPr/>
        </p:nvSpPr>
        <p:spPr>
          <a:xfrm>
            <a:off x="207009" y="664163"/>
            <a:ext cx="6186287" cy="923330"/>
          </a:xfrm>
          <a:prstGeom prst="rect">
            <a:avLst/>
          </a:prstGeom>
          <a:noFill/>
        </p:spPr>
        <p:txBody>
          <a:bodyPr wrap="square" rtlCol="0">
            <a:spAutoFit/>
          </a:bodyPr>
          <a:lstStyle/>
          <a:p>
            <a:pPr defTabSz="914400">
              <a:tabLst>
                <a:tab pos="536575" algn="l"/>
                <a:tab pos="2963863" algn="l"/>
                <a:tab pos="3311525" algn="l"/>
              </a:tabLst>
            </a:pPr>
            <a:r>
              <a:rPr lang="en-GB" dirty="0" smtClean="0">
                <a:solidFill>
                  <a:srgbClr val="0C377B"/>
                </a:solidFill>
                <a:latin typeface="Arial"/>
              </a:rPr>
              <a:t>LS2 	starting in </a:t>
            </a:r>
            <a:r>
              <a:rPr lang="en-GB" dirty="0" smtClean="0">
                <a:solidFill>
                  <a:srgbClr val="FF0000"/>
                </a:solidFill>
                <a:latin typeface="Arial"/>
              </a:rPr>
              <a:t>2018 (July)	</a:t>
            </a:r>
            <a:r>
              <a:rPr lang="en-GB" dirty="0" smtClean="0">
                <a:solidFill>
                  <a:srgbClr val="0C377B"/>
                </a:solidFill>
                <a:latin typeface="Arial"/>
              </a:rPr>
              <a:t>=&gt; 	</a:t>
            </a:r>
            <a:r>
              <a:rPr lang="en-GB" dirty="0" smtClean="0">
                <a:solidFill>
                  <a:srgbClr val="FF0000"/>
                </a:solidFill>
                <a:latin typeface="Arial"/>
              </a:rPr>
              <a:t>18 </a:t>
            </a:r>
            <a:r>
              <a:rPr lang="en-GB" dirty="0" smtClean="0">
                <a:solidFill>
                  <a:srgbClr val="0C377B"/>
                </a:solidFill>
                <a:latin typeface="Arial"/>
              </a:rPr>
              <a:t>months + 3 months BC </a:t>
            </a:r>
          </a:p>
          <a:p>
            <a:pPr defTabSz="914400">
              <a:tabLst>
                <a:tab pos="536575" algn="l"/>
                <a:tab pos="2963863" algn="l"/>
                <a:tab pos="3311525" algn="l"/>
              </a:tabLst>
            </a:pPr>
            <a:r>
              <a:rPr lang="en-GB" dirty="0" smtClean="0">
                <a:solidFill>
                  <a:srgbClr val="0C377B"/>
                </a:solidFill>
                <a:latin typeface="Arial"/>
              </a:rPr>
              <a:t>LS3	LHC: starting in 2023 	=&gt;	</a:t>
            </a:r>
            <a:r>
              <a:rPr lang="en-GB" dirty="0" smtClean="0">
                <a:solidFill>
                  <a:srgbClr val="FF0000"/>
                </a:solidFill>
                <a:latin typeface="Arial"/>
              </a:rPr>
              <a:t>30</a:t>
            </a:r>
            <a:r>
              <a:rPr lang="en-GB" dirty="0" smtClean="0">
                <a:solidFill>
                  <a:srgbClr val="0C377B"/>
                </a:solidFill>
                <a:latin typeface="Arial"/>
              </a:rPr>
              <a:t> months + 3 months BC</a:t>
            </a:r>
          </a:p>
          <a:p>
            <a:pPr defTabSz="914400">
              <a:tabLst>
                <a:tab pos="536575" algn="l"/>
                <a:tab pos="2963863" algn="l"/>
                <a:tab pos="3311525" algn="l"/>
              </a:tabLst>
            </a:pPr>
            <a:r>
              <a:rPr lang="en-GB" dirty="0">
                <a:solidFill>
                  <a:srgbClr val="0C377B"/>
                </a:solidFill>
                <a:latin typeface="Arial"/>
              </a:rPr>
              <a:t>	I</a:t>
            </a:r>
            <a:r>
              <a:rPr lang="en-GB" dirty="0" smtClean="0">
                <a:solidFill>
                  <a:srgbClr val="0C377B"/>
                </a:solidFill>
                <a:latin typeface="Arial"/>
              </a:rPr>
              <a:t>njectors: in 2024</a:t>
            </a:r>
            <a:r>
              <a:rPr lang="en-GB" dirty="0">
                <a:solidFill>
                  <a:srgbClr val="0C377B"/>
                </a:solidFill>
                <a:latin typeface="Arial"/>
              </a:rPr>
              <a:t>	</a:t>
            </a:r>
            <a:r>
              <a:rPr lang="en-GB" dirty="0" smtClean="0">
                <a:solidFill>
                  <a:srgbClr val="0C377B"/>
                </a:solidFill>
                <a:latin typeface="Arial"/>
              </a:rPr>
              <a:t>=&gt;</a:t>
            </a:r>
            <a:r>
              <a:rPr lang="en-GB" dirty="0">
                <a:solidFill>
                  <a:srgbClr val="0C377B"/>
                </a:solidFill>
                <a:latin typeface="Arial"/>
              </a:rPr>
              <a:t>	</a:t>
            </a:r>
            <a:r>
              <a:rPr lang="en-GB" dirty="0" smtClean="0">
                <a:solidFill>
                  <a:srgbClr val="FF0000"/>
                </a:solidFill>
                <a:latin typeface="Arial"/>
              </a:rPr>
              <a:t>13</a:t>
            </a:r>
            <a:r>
              <a:rPr lang="en-GB" dirty="0" smtClean="0">
                <a:solidFill>
                  <a:srgbClr val="0C377B"/>
                </a:solidFill>
                <a:latin typeface="Arial"/>
              </a:rPr>
              <a:t> months + 3 months BC</a:t>
            </a:r>
            <a:endParaRPr lang="en-GB" dirty="0">
              <a:solidFill>
                <a:srgbClr val="0C377B"/>
              </a:solidFill>
              <a:latin typeface="Arial"/>
            </a:endParaRPr>
          </a:p>
        </p:txBody>
      </p:sp>
      <p:sp>
        <p:nvSpPr>
          <p:cNvPr id="16" name="TextBox 15"/>
          <p:cNvSpPr txBox="1"/>
          <p:nvPr/>
        </p:nvSpPr>
        <p:spPr>
          <a:xfrm>
            <a:off x="755576" y="104401"/>
            <a:ext cx="5551520" cy="461665"/>
          </a:xfrm>
          <a:prstGeom prst="rect">
            <a:avLst/>
          </a:prstGeom>
          <a:solidFill>
            <a:schemeClr val="tx2">
              <a:lumMod val="60000"/>
              <a:lumOff val="40000"/>
            </a:schemeClr>
          </a:solidFill>
        </p:spPr>
        <p:txBody>
          <a:bodyPr wrap="none" rtlCol="0">
            <a:spAutoFit/>
          </a:bodyPr>
          <a:lstStyle/>
          <a:p>
            <a:pPr defTabSz="914400"/>
            <a:r>
              <a:rPr lang="en-GB" sz="2400" b="1" dirty="0" smtClean="0">
                <a:solidFill>
                  <a:srgbClr val="FFFFFF"/>
                </a:solidFill>
                <a:latin typeface="Arial"/>
              </a:rPr>
              <a:t>LHC roadmap: schedule beyond LS1</a:t>
            </a:r>
            <a:endParaRPr lang="en-GB" sz="2400" b="1" dirty="0">
              <a:solidFill>
                <a:srgbClr val="FFFFFF"/>
              </a:solidFill>
              <a:latin typeface="Arial"/>
            </a:endParaRPr>
          </a:p>
        </p:txBody>
      </p:sp>
      <p:grpSp>
        <p:nvGrpSpPr>
          <p:cNvPr id="17" name="Group 16"/>
          <p:cNvGrpSpPr/>
          <p:nvPr/>
        </p:nvGrpSpPr>
        <p:grpSpPr>
          <a:xfrm>
            <a:off x="6681022" y="566066"/>
            <a:ext cx="2355474" cy="1152846"/>
            <a:chOff x="6988333" y="1114770"/>
            <a:chExt cx="2025247" cy="903687"/>
          </a:xfrm>
        </p:grpSpPr>
        <p:grpSp>
          <p:nvGrpSpPr>
            <p:cNvPr id="18" name="Group 17"/>
            <p:cNvGrpSpPr/>
            <p:nvPr/>
          </p:nvGrpSpPr>
          <p:grpSpPr>
            <a:xfrm>
              <a:off x="7067911" y="1141217"/>
              <a:ext cx="1866091" cy="850793"/>
              <a:chOff x="7236296" y="15245"/>
              <a:chExt cx="1866091" cy="850793"/>
            </a:xfrm>
          </p:grpSpPr>
          <p:sp>
            <p:nvSpPr>
              <p:cNvPr id="20" name="Rectangle 19"/>
              <p:cNvSpPr/>
              <p:nvPr/>
            </p:nvSpPr>
            <p:spPr>
              <a:xfrm>
                <a:off x="7236296" y="68139"/>
                <a:ext cx="224295" cy="150949"/>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sz="1200">
                  <a:solidFill>
                    <a:srgbClr val="FFFFFF"/>
                  </a:solidFill>
                  <a:latin typeface="Arial"/>
                </a:endParaRPr>
              </a:p>
            </p:txBody>
          </p:sp>
          <p:sp>
            <p:nvSpPr>
              <p:cNvPr id="21" name="Rectangle 20"/>
              <p:cNvSpPr/>
              <p:nvPr/>
            </p:nvSpPr>
            <p:spPr>
              <a:xfrm>
                <a:off x="7236296" y="256825"/>
                <a:ext cx="224295" cy="150949"/>
              </a:xfrm>
              <a:prstGeom prst="rect">
                <a:avLst/>
              </a:prstGeom>
              <a:solidFill>
                <a:srgbClr val="FF33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sz="1200">
                  <a:solidFill>
                    <a:srgbClr val="FFFFFF"/>
                  </a:solidFill>
                  <a:latin typeface="Arial"/>
                </a:endParaRPr>
              </a:p>
            </p:txBody>
          </p:sp>
          <p:sp>
            <p:nvSpPr>
              <p:cNvPr id="22" name="Rectangle 21"/>
              <p:cNvSpPr/>
              <p:nvPr/>
            </p:nvSpPr>
            <p:spPr>
              <a:xfrm>
                <a:off x="7236296" y="461945"/>
                <a:ext cx="224295" cy="150949"/>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sz="1200">
                  <a:solidFill>
                    <a:srgbClr val="FFFFFF"/>
                  </a:solidFill>
                  <a:latin typeface="Arial"/>
                </a:endParaRPr>
              </a:p>
            </p:txBody>
          </p:sp>
          <p:sp>
            <p:nvSpPr>
              <p:cNvPr id="23" name="Rectangle 22"/>
              <p:cNvSpPr/>
              <p:nvPr/>
            </p:nvSpPr>
            <p:spPr>
              <a:xfrm>
                <a:off x="7236296" y="671934"/>
                <a:ext cx="224295" cy="150949"/>
              </a:xfrm>
              <a:prstGeom prst="rect">
                <a:avLst/>
              </a:prstGeom>
              <a:solidFill>
                <a:schemeClr val="tx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sz="1200">
                  <a:solidFill>
                    <a:srgbClr val="FFFFFF"/>
                  </a:solidFill>
                  <a:latin typeface="Arial"/>
                </a:endParaRPr>
              </a:p>
            </p:txBody>
          </p:sp>
          <p:grpSp>
            <p:nvGrpSpPr>
              <p:cNvPr id="24" name="Group 23"/>
              <p:cNvGrpSpPr/>
              <p:nvPr/>
            </p:nvGrpSpPr>
            <p:grpSpPr>
              <a:xfrm>
                <a:off x="7460591" y="15245"/>
                <a:ext cx="1641796" cy="850793"/>
                <a:chOff x="7460591" y="68139"/>
                <a:chExt cx="1641796" cy="850793"/>
              </a:xfrm>
            </p:grpSpPr>
            <p:sp>
              <p:nvSpPr>
                <p:cNvPr id="25" name="TextBox 24"/>
                <p:cNvSpPr txBox="1"/>
                <p:nvPr/>
              </p:nvSpPr>
              <p:spPr>
                <a:xfrm>
                  <a:off x="7460591" y="440642"/>
                  <a:ext cx="1641796" cy="276999"/>
                </a:xfrm>
                <a:prstGeom prst="rect">
                  <a:avLst/>
                </a:prstGeom>
                <a:noFill/>
              </p:spPr>
              <p:txBody>
                <a:bodyPr wrap="none" rtlCol="0">
                  <a:spAutoFit/>
                </a:bodyPr>
                <a:lstStyle/>
                <a:p>
                  <a:pPr defTabSz="914400"/>
                  <a:r>
                    <a:rPr lang="en-GB" sz="1200" dirty="0" smtClean="0">
                      <a:solidFill>
                        <a:srgbClr val="0C377B"/>
                      </a:solidFill>
                      <a:latin typeface="Arial"/>
                    </a:rPr>
                    <a:t>Beam commissioning</a:t>
                  </a:r>
                  <a:endParaRPr lang="en-GB" sz="1200" dirty="0">
                    <a:solidFill>
                      <a:srgbClr val="0C377B"/>
                    </a:solidFill>
                    <a:latin typeface="Arial"/>
                  </a:endParaRPr>
                </a:p>
              </p:txBody>
            </p:sp>
            <p:sp>
              <p:nvSpPr>
                <p:cNvPr id="26" name="TextBox 25"/>
                <p:cNvSpPr txBox="1"/>
                <p:nvPr/>
              </p:nvSpPr>
              <p:spPr>
                <a:xfrm>
                  <a:off x="7460591" y="641933"/>
                  <a:ext cx="1156663" cy="276999"/>
                </a:xfrm>
                <a:prstGeom prst="rect">
                  <a:avLst/>
                </a:prstGeom>
                <a:noFill/>
              </p:spPr>
              <p:txBody>
                <a:bodyPr wrap="none" rtlCol="0">
                  <a:spAutoFit/>
                </a:bodyPr>
                <a:lstStyle/>
                <a:p>
                  <a:pPr defTabSz="914400"/>
                  <a:r>
                    <a:rPr lang="en-GB" sz="1200" dirty="0" smtClean="0">
                      <a:solidFill>
                        <a:srgbClr val="0C377B"/>
                      </a:solidFill>
                      <a:latin typeface="Arial"/>
                    </a:rPr>
                    <a:t>Technical stop</a:t>
                  </a:r>
                  <a:endParaRPr lang="en-GB" sz="1200" dirty="0">
                    <a:solidFill>
                      <a:srgbClr val="0C377B"/>
                    </a:solidFill>
                    <a:latin typeface="Arial"/>
                  </a:endParaRPr>
                </a:p>
              </p:txBody>
            </p:sp>
            <p:sp>
              <p:nvSpPr>
                <p:cNvPr id="27" name="TextBox 26"/>
                <p:cNvSpPr txBox="1"/>
                <p:nvPr/>
              </p:nvSpPr>
              <p:spPr>
                <a:xfrm>
                  <a:off x="7460591" y="246120"/>
                  <a:ext cx="865943" cy="276999"/>
                </a:xfrm>
                <a:prstGeom prst="rect">
                  <a:avLst/>
                </a:prstGeom>
                <a:noFill/>
              </p:spPr>
              <p:txBody>
                <a:bodyPr wrap="none" rtlCol="0">
                  <a:spAutoFit/>
                </a:bodyPr>
                <a:lstStyle/>
                <a:p>
                  <a:pPr defTabSz="914400"/>
                  <a:r>
                    <a:rPr lang="en-GB" sz="1200" dirty="0" smtClean="0">
                      <a:solidFill>
                        <a:srgbClr val="0C377B"/>
                      </a:solidFill>
                      <a:latin typeface="Arial"/>
                    </a:rPr>
                    <a:t>Shutdown</a:t>
                  </a:r>
                  <a:endParaRPr lang="en-GB" sz="1200" dirty="0">
                    <a:solidFill>
                      <a:srgbClr val="0C377B"/>
                    </a:solidFill>
                    <a:latin typeface="Arial"/>
                  </a:endParaRPr>
                </a:p>
              </p:txBody>
            </p:sp>
            <p:sp>
              <p:nvSpPr>
                <p:cNvPr id="28" name="TextBox 27"/>
                <p:cNvSpPr txBox="1"/>
                <p:nvPr/>
              </p:nvSpPr>
              <p:spPr>
                <a:xfrm>
                  <a:off x="7460591" y="68139"/>
                  <a:ext cx="713657" cy="276999"/>
                </a:xfrm>
                <a:prstGeom prst="rect">
                  <a:avLst/>
                </a:prstGeom>
                <a:noFill/>
              </p:spPr>
              <p:txBody>
                <a:bodyPr wrap="none" rtlCol="0">
                  <a:spAutoFit/>
                </a:bodyPr>
                <a:lstStyle/>
                <a:p>
                  <a:pPr defTabSz="914400"/>
                  <a:r>
                    <a:rPr lang="en-GB" sz="1200" dirty="0" smtClean="0">
                      <a:solidFill>
                        <a:srgbClr val="0C377B"/>
                      </a:solidFill>
                      <a:latin typeface="Arial"/>
                    </a:rPr>
                    <a:t>Physics</a:t>
                  </a:r>
                  <a:endParaRPr lang="en-GB" sz="1200" dirty="0">
                    <a:solidFill>
                      <a:srgbClr val="0C377B"/>
                    </a:solidFill>
                    <a:latin typeface="Arial"/>
                  </a:endParaRPr>
                </a:p>
              </p:txBody>
            </p:sp>
          </p:grpSp>
        </p:grpSp>
        <p:sp>
          <p:nvSpPr>
            <p:cNvPr id="19" name="Rectangle 18"/>
            <p:cNvSpPr/>
            <p:nvPr/>
          </p:nvSpPr>
          <p:spPr>
            <a:xfrm>
              <a:off x="6988333" y="1114770"/>
              <a:ext cx="2025247" cy="903687"/>
            </a:xfrm>
            <a:prstGeom prst="rect">
              <a:avLst/>
            </a:prstGeom>
            <a:noFill/>
            <a:ln w="1905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a:solidFill>
                  <a:srgbClr val="FFFFFF"/>
                </a:solidFill>
                <a:latin typeface="Arial"/>
              </a:endParaRPr>
            </a:p>
          </p:txBody>
        </p:sp>
      </p:grpSp>
      <p:grpSp>
        <p:nvGrpSpPr>
          <p:cNvPr id="29" name="Group 28"/>
          <p:cNvGrpSpPr/>
          <p:nvPr/>
        </p:nvGrpSpPr>
        <p:grpSpPr>
          <a:xfrm>
            <a:off x="-108520" y="1671191"/>
            <a:ext cx="8688471" cy="4464496"/>
            <a:chOff x="349395" y="2018457"/>
            <a:chExt cx="8262087" cy="4464496"/>
          </a:xfrm>
        </p:grpSpPr>
        <p:pic>
          <p:nvPicPr>
            <p:cNvPr id="3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9395" y="2018457"/>
              <a:ext cx="826208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2740253" y="2893791"/>
              <a:ext cx="800219" cy="369332"/>
            </a:xfrm>
            <a:prstGeom prst="rect">
              <a:avLst/>
            </a:prstGeom>
            <a:noFill/>
          </p:spPr>
          <p:txBody>
            <a:bodyPr wrap="none" rtlCol="0">
              <a:spAutoFit/>
            </a:bodyPr>
            <a:lstStyle/>
            <a:p>
              <a:pPr defTabSz="914400"/>
              <a:r>
                <a:rPr lang="en-GB" dirty="0" smtClean="0">
                  <a:solidFill>
                    <a:srgbClr val="FFFFFF"/>
                  </a:solidFill>
                  <a:latin typeface="Arial"/>
                </a:rPr>
                <a:t>Run 2</a:t>
              </a:r>
              <a:endParaRPr lang="en-GB" dirty="0">
                <a:solidFill>
                  <a:srgbClr val="FFFFFF"/>
                </a:solidFill>
                <a:latin typeface="Arial"/>
              </a:endParaRPr>
            </a:p>
          </p:txBody>
        </p:sp>
        <p:sp>
          <p:nvSpPr>
            <p:cNvPr id="32" name="TextBox 31"/>
            <p:cNvSpPr txBox="1"/>
            <p:nvPr/>
          </p:nvSpPr>
          <p:spPr>
            <a:xfrm>
              <a:off x="7714627" y="2893791"/>
              <a:ext cx="800219" cy="369332"/>
            </a:xfrm>
            <a:prstGeom prst="rect">
              <a:avLst/>
            </a:prstGeom>
            <a:noFill/>
          </p:spPr>
          <p:txBody>
            <a:bodyPr wrap="none" rtlCol="0">
              <a:spAutoFit/>
            </a:bodyPr>
            <a:lstStyle/>
            <a:p>
              <a:pPr defTabSz="914400"/>
              <a:r>
                <a:rPr lang="en-GB" dirty="0" smtClean="0">
                  <a:solidFill>
                    <a:srgbClr val="FFFFFF"/>
                  </a:solidFill>
                  <a:latin typeface="Arial"/>
                </a:rPr>
                <a:t>Run 3</a:t>
              </a:r>
              <a:endParaRPr lang="en-GB" dirty="0">
                <a:solidFill>
                  <a:srgbClr val="FFFFFF"/>
                </a:solidFill>
                <a:latin typeface="Arial"/>
              </a:endParaRPr>
            </a:p>
          </p:txBody>
        </p:sp>
        <p:sp>
          <p:nvSpPr>
            <p:cNvPr id="33" name="TextBox 32"/>
            <p:cNvSpPr txBox="1"/>
            <p:nvPr/>
          </p:nvSpPr>
          <p:spPr>
            <a:xfrm>
              <a:off x="6588224" y="4227302"/>
              <a:ext cx="800219" cy="369332"/>
            </a:xfrm>
            <a:prstGeom prst="rect">
              <a:avLst/>
            </a:prstGeom>
            <a:noFill/>
          </p:spPr>
          <p:txBody>
            <a:bodyPr wrap="none" rtlCol="0">
              <a:spAutoFit/>
            </a:bodyPr>
            <a:lstStyle/>
            <a:p>
              <a:pPr defTabSz="914400"/>
              <a:r>
                <a:rPr lang="en-GB" dirty="0" smtClean="0">
                  <a:solidFill>
                    <a:srgbClr val="FFFFFF"/>
                  </a:solidFill>
                  <a:latin typeface="Arial"/>
                </a:rPr>
                <a:t>Run 4</a:t>
              </a:r>
              <a:endParaRPr lang="en-GB" dirty="0">
                <a:solidFill>
                  <a:srgbClr val="FFFFFF"/>
                </a:solidFill>
                <a:latin typeface="Arial"/>
              </a:endParaRPr>
            </a:p>
          </p:txBody>
        </p:sp>
        <p:sp>
          <p:nvSpPr>
            <p:cNvPr id="34" name="TextBox 33"/>
            <p:cNvSpPr txBox="1"/>
            <p:nvPr/>
          </p:nvSpPr>
          <p:spPr>
            <a:xfrm>
              <a:off x="5436096" y="2783568"/>
              <a:ext cx="659155" cy="369332"/>
            </a:xfrm>
            <a:prstGeom prst="rect">
              <a:avLst/>
            </a:prstGeom>
            <a:noFill/>
          </p:spPr>
          <p:txBody>
            <a:bodyPr wrap="none" rtlCol="0">
              <a:spAutoFit/>
            </a:bodyPr>
            <a:lstStyle/>
            <a:p>
              <a:pPr defTabSz="914400"/>
              <a:r>
                <a:rPr lang="en-GB" dirty="0" smtClean="0">
                  <a:solidFill>
                    <a:srgbClr val="FFFFFF"/>
                  </a:solidFill>
                  <a:latin typeface="Arial"/>
                </a:rPr>
                <a:t>LS 2</a:t>
              </a:r>
              <a:endParaRPr lang="en-GB" dirty="0">
                <a:solidFill>
                  <a:srgbClr val="FFFFFF"/>
                </a:solidFill>
                <a:latin typeface="Arial"/>
              </a:endParaRPr>
            </a:p>
          </p:txBody>
        </p:sp>
        <p:sp>
          <p:nvSpPr>
            <p:cNvPr id="35" name="TextBox 34"/>
            <p:cNvSpPr txBox="1"/>
            <p:nvPr/>
          </p:nvSpPr>
          <p:spPr>
            <a:xfrm>
              <a:off x="3559479" y="4227302"/>
              <a:ext cx="659155" cy="369332"/>
            </a:xfrm>
            <a:prstGeom prst="rect">
              <a:avLst/>
            </a:prstGeom>
            <a:noFill/>
          </p:spPr>
          <p:txBody>
            <a:bodyPr wrap="none" rtlCol="0">
              <a:spAutoFit/>
            </a:bodyPr>
            <a:lstStyle/>
            <a:p>
              <a:pPr defTabSz="914400"/>
              <a:r>
                <a:rPr lang="en-GB" dirty="0" smtClean="0">
                  <a:solidFill>
                    <a:srgbClr val="FFFFFF"/>
                  </a:solidFill>
                  <a:latin typeface="Arial"/>
                </a:rPr>
                <a:t>LS </a:t>
              </a:r>
              <a:r>
                <a:rPr lang="en-GB" dirty="0">
                  <a:solidFill>
                    <a:srgbClr val="FFFFFF"/>
                  </a:solidFill>
                  <a:latin typeface="Arial"/>
                </a:rPr>
                <a:t>3</a:t>
              </a:r>
            </a:p>
          </p:txBody>
        </p:sp>
        <p:sp>
          <p:nvSpPr>
            <p:cNvPr id="36" name="TextBox 35"/>
            <p:cNvSpPr txBox="1"/>
            <p:nvPr/>
          </p:nvSpPr>
          <p:spPr>
            <a:xfrm>
              <a:off x="1547664" y="5651956"/>
              <a:ext cx="659155" cy="369332"/>
            </a:xfrm>
            <a:prstGeom prst="rect">
              <a:avLst/>
            </a:prstGeom>
            <a:noFill/>
          </p:spPr>
          <p:txBody>
            <a:bodyPr wrap="none" rtlCol="0">
              <a:spAutoFit/>
            </a:bodyPr>
            <a:lstStyle/>
            <a:p>
              <a:pPr defTabSz="914400"/>
              <a:r>
                <a:rPr lang="en-GB" dirty="0" smtClean="0">
                  <a:solidFill>
                    <a:srgbClr val="FFFFFF"/>
                  </a:solidFill>
                  <a:latin typeface="Arial"/>
                </a:rPr>
                <a:t>LS 4</a:t>
              </a:r>
              <a:endParaRPr lang="en-GB" dirty="0">
                <a:solidFill>
                  <a:srgbClr val="FFFFFF"/>
                </a:solidFill>
                <a:latin typeface="Arial"/>
              </a:endParaRPr>
            </a:p>
          </p:txBody>
        </p:sp>
        <p:sp>
          <p:nvSpPr>
            <p:cNvPr id="37" name="TextBox 36"/>
            <p:cNvSpPr txBox="1"/>
            <p:nvPr/>
          </p:nvSpPr>
          <p:spPr>
            <a:xfrm>
              <a:off x="5765672" y="5651956"/>
              <a:ext cx="659155" cy="369332"/>
            </a:xfrm>
            <a:prstGeom prst="rect">
              <a:avLst/>
            </a:prstGeom>
            <a:noFill/>
          </p:spPr>
          <p:txBody>
            <a:bodyPr wrap="none" rtlCol="0">
              <a:spAutoFit/>
            </a:bodyPr>
            <a:lstStyle/>
            <a:p>
              <a:pPr defTabSz="914400"/>
              <a:r>
                <a:rPr lang="en-GB" dirty="0" smtClean="0">
                  <a:solidFill>
                    <a:srgbClr val="FFFFFF"/>
                  </a:solidFill>
                  <a:latin typeface="Arial"/>
                </a:rPr>
                <a:t>LS 5</a:t>
              </a:r>
              <a:endParaRPr lang="en-GB" dirty="0">
                <a:solidFill>
                  <a:srgbClr val="FFFFFF"/>
                </a:solidFill>
                <a:latin typeface="Arial"/>
              </a:endParaRPr>
            </a:p>
          </p:txBody>
        </p:sp>
        <p:sp>
          <p:nvSpPr>
            <p:cNvPr id="38" name="TextBox 37"/>
            <p:cNvSpPr txBox="1"/>
            <p:nvPr/>
          </p:nvSpPr>
          <p:spPr>
            <a:xfrm>
              <a:off x="3737696" y="5651956"/>
              <a:ext cx="800219" cy="369332"/>
            </a:xfrm>
            <a:prstGeom prst="rect">
              <a:avLst/>
            </a:prstGeom>
            <a:noFill/>
          </p:spPr>
          <p:txBody>
            <a:bodyPr wrap="none" rtlCol="0">
              <a:spAutoFit/>
            </a:bodyPr>
            <a:lstStyle/>
            <a:p>
              <a:pPr defTabSz="914400"/>
              <a:r>
                <a:rPr lang="en-GB" dirty="0" smtClean="0">
                  <a:solidFill>
                    <a:srgbClr val="FFFFFF"/>
                  </a:solidFill>
                  <a:latin typeface="Arial"/>
                </a:rPr>
                <a:t>Run 5</a:t>
              </a:r>
              <a:endParaRPr lang="en-GB" dirty="0">
                <a:solidFill>
                  <a:srgbClr val="FFFFFF"/>
                </a:solidFill>
                <a:latin typeface="Arial"/>
              </a:endParaRPr>
            </a:p>
          </p:txBody>
        </p:sp>
      </p:grpSp>
      <p:sp>
        <p:nvSpPr>
          <p:cNvPr id="39" name="TextBox 38"/>
          <p:cNvSpPr txBox="1"/>
          <p:nvPr/>
        </p:nvSpPr>
        <p:spPr>
          <a:xfrm>
            <a:off x="134457" y="1540386"/>
            <a:ext cx="3249608" cy="261610"/>
          </a:xfrm>
          <a:prstGeom prst="rect">
            <a:avLst/>
          </a:prstGeom>
          <a:noFill/>
        </p:spPr>
        <p:txBody>
          <a:bodyPr wrap="none" rtlCol="0">
            <a:spAutoFit/>
          </a:bodyPr>
          <a:lstStyle/>
          <a:p>
            <a:pPr defTabSz="914400"/>
            <a:r>
              <a:rPr lang="en-GB" sz="1100" b="1" dirty="0">
                <a:solidFill>
                  <a:srgbClr val="0C377B"/>
                </a:solidFill>
                <a:latin typeface="Arial"/>
              </a:rPr>
              <a:t>(</a:t>
            </a:r>
            <a:r>
              <a:rPr lang="en-GB" sz="1100" b="1" dirty="0" smtClean="0">
                <a:solidFill>
                  <a:srgbClr val="0C377B"/>
                </a:solidFill>
                <a:latin typeface="Arial"/>
              </a:rPr>
              <a:t>Extended) Year End Technical Stop: (E)YETS</a:t>
            </a:r>
            <a:endParaRPr lang="en-GB" sz="1100" b="1" dirty="0">
              <a:solidFill>
                <a:srgbClr val="0C377B"/>
              </a:solidFill>
              <a:latin typeface="Arial"/>
            </a:endParaRPr>
          </a:p>
        </p:txBody>
      </p:sp>
      <p:sp>
        <p:nvSpPr>
          <p:cNvPr id="2" name="Rectangle 1"/>
          <p:cNvSpPr/>
          <p:nvPr/>
        </p:nvSpPr>
        <p:spPr>
          <a:xfrm>
            <a:off x="3250804" y="2416604"/>
            <a:ext cx="603050" cy="246221"/>
          </a:xfrm>
          <a:prstGeom prst="rect">
            <a:avLst/>
          </a:prstGeom>
        </p:spPr>
        <p:txBody>
          <a:bodyPr wrap="none">
            <a:spAutoFit/>
          </a:bodyPr>
          <a:lstStyle/>
          <a:p>
            <a:pPr defTabSz="914400"/>
            <a:r>
              <a:rPr lang="en-GB" sz="1000" b="1" dirty="0">
                <a:solidFill>
                  <a:srgbClr val="FFFFFF"/>
                </a:solidFill>
                <a:latin typeface="Arial"/>
              </a:rPr>
              <a:t>EYETS</a:t>
            </a:r>
          </a:p>
        </p:txBody>
      </p:sp>
      <p:sp>
        <p:nvSpPr>
          <p:cNvPr id="3" name="Rectangle 2"/>
          <p:cNvSpPr/>
          <p:nvPr/>
        </p:nvSpPr>
        <p:spPr>
          <a:xfrm>
            <a:off x="6772717" y="2962275"/>
            <a:ext cx="332933" cy="25070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GB">
              <a:solidFill>
                <a:srgbClr val="FFFFFF"/>
              </a:solidFill>
              <a:latin typeface="Arial"/>
            </a:endParaRPr>
          </a:p>
        </p:txBody>
      </p:sp>
      <p:sp>
        <p:nvSpPr>
          <p:cNvPr id="40" name="Rectangle 39"/>
          <p:cNvSpPr/>
          <p:nvPr/>
        </p:nvSpPr>
        <p:spPr>
          <a:xfrm>
            <a:off x="2175288" y="2422468"/>
            <a:ext cx="518091" cy="246221"/>
          </a:xfrm>
          <a:prstGeom prst="rect">
            <a:avLst/>
          </a:prstGeom>
        </p:spPr>
        <p:txBody>
          <a:bodyPr wrap="none">
            <a:spAutoFit/>
          </a:bodyPr>
          <a:lstStyle/>
          <a:p>
            <a:pPr defTabSz="914400"/>
            <a:r>
              <a:rPr lang="en-GB" sz="1000" b="1" dirty="0" smtClean="0">
                <a:solidFill>
                  <a:srgbClr val="FFFFFF"/>
                </a:solidFill>
                <a:latin typeface="Arial"/>
              </a:rPr>
              <a:t>YETS</a:t>
            </a:r>
            <a:endParaRPr lang="en-GB" sz="1000" b="1" dirty="0">
              <a:solidFill>
                <a:srgbClr val="FFFFFF"/>
              </a:solidFill>
              <a:latin typeface="Arial"/>
            </a:endParaRPr>
          </a:p>
        </p:txBody>
      </p:sp>
      <p:sp>
        <p:nvSpPr>
          <p:cNvPr id="41" name="Rectangle 40"/>
          <p:cNvSpPr/>
          <p:nvPr/>
        </p:nvSpPr>
        <p:spPr>
          <a:xfrm>
            <a:off x="4275913" y="2414632"/>
            <a:ext cx="518091" cy="246221"/>
          </a:xfrm>
          <a:prstGeom prst="rect">
            <a:avLst/>
          </a:prstGeom>
        </p:spPr>
        <p:txBody>
          <a:bodyPr wrap="none">
            <a:spAutoFit/>
          </a:bodyPr>
          <a:lstStyle/>
          <a:p>
            <a:pPr defTabSz="914400"/>
            <a:r>
              <a:rPr lang="en-GB" sz="1000" b="1" dirty="0" smtClean="0">
                <a:solidFill>
                  <a:srgbClr val="FFFFFF"/>
                </a:solidFill>
                <a:latin typeface="Arial"/>
              </a:rPr>
              <a:t>YETS</a:t>
            </a:r>
            <a:endParaRPr lang="en-GB" sz="1000" b="1" dirty="0">
              <a:solidFill>
                <a:srgbClr val="FFFFFF"/>
              </a:solidFill>
              <a:latin typeface="Arial"/>
            </a:endParaRPr>
          </a:p>
        </p:txBody>
      </p:sp>
      <p:sp>
        <p:nvSpPr>
          <p:cNvPr id="42" name="Rectangle 41"/>
          <p:cNvSpPr/>
          <p:nvPr/>
        </p:nvSpPr>
        <p:spPr>
          <a:xfrm>
            <a:off x="7377767" y="2433682"/>
            <a:ext cx="518091" cy="246221"/>
          </a:xfrm>
          <a:prstGeom prst="rect">
            <a:avLst/>
          </a:prstGeom>
        </p:spPr>
        <p:txBody>
          <a:bodyPr wrap="none">
            <a:spAutoFit/>
          </a:bodyPr>
          <a:lstStyle/>
          <a:p>
            <a:pPr defTabSz="914400"/>
            <a:r>
              <a:rPr lang="en-GB" sz="1000" b="1" dirty="0" smtClean="0">
                <a:solidFill>
                  <a:srgbClr val="FFFFFF"/>
                </a:solidFill>
                <a:latin typeface="Arial"/>
              </a:rPr>
              <a:t>YETS</a:t>
            </a:r>
            <a:endParaRPr lang="en-GB" sz="1000" b="1" dirty="0">
              <a:solidFill>
                <a:srgbClr val="FFFFFF"/>
              </a:solidFill>
              <a:latin typeface="Arial"/>
            </a:endParaRPr>
          </a:p>
        </p:txBody>
      </p:sp>
      <p:sp>
        <p:nvSpPr>
          <p:cNvPr id="43" name="Rectangle 42"/>
          <p:cNvSpPr/>
          <p:nvPr/>
        </p:nvSpPr>
        <p:spPr>
          <a:xfrm>
            <a:off x="1172766" y="3867891"/>
            <a:ext cx="518091" cy="246221"/>
          </a:xfrm>
          <a:prstGeom prst="rect">
            <a:avLst/>
          </a:prstGeom>
        </p:spPr>
        <p:txBody>
          <a:bodyPr wrap="none">
            <a:spAutoFit/>
          </a:bodyPr>
          <a:lstStyle/>
          <a:p>
            <a:pPr defTabSz="914400"/>
            <a:r>
              <a:rPr lang="en-GB" sz="1000" b="1" dirty="0" smtClean="0">
                <a:solidFill>
                  <a:srgbClr val="0C377B"/>
                </a:solidFill>
                <a:latin typeface="Arial"/>
              </a:rPr>
              <a:t>Y</a:t>
            </a:r>
            <a:r>
              <a:rPr lang="en-GB" sz="1000" b="1" dirty="0" smtClean="0">
                <a:solidFill>
                  <a:srgbClr val="FFFFFF"/>
                </a:solidFill>
                <a:latin typeface="Arial"/>
              </a:rPr>
              <a:t>ETS</a:t>
            </a:r>
            <a:endParaRPr lang="en-GB" sz="1000" b="1" dirty="0">
              <a:solidFill>
                <a:srgbClr val="FFFFFF"/>
              </a:solidFill>
              <a:latin typeface="Arial"/>
            </a:endParaRPr>
          </a:p>
        </p:txBody>
      </p:sp>
      <p:sp>
        <p:nvSpPr>
          <p:cNvPr id="44" name="Rectangle 43"/>
          <p:cNvSpPr/>
          <p:nvPr/>
        </p:nvSpPr>
        <p:spPr>
          <a:xfrm>
            <a:off x="2156684" y="4114112"/>
            <a:ext cx="518091" cy="246221"/>
          </a:xfrm>
          <a:prstGeom prst="rect">
            <a:avLst/>
          </a:prstGeom>
        </p:spPr>
        <p:txBody>
          <a:bodyPr wrap="none">
            <a:spAutoFit/>
          </a:bodyPr>
          <a:lstStyle/>
          <a:p>
            <a:pPr defTabSz="914400"/>
            <a:r>
              <a:rPr lang="en-GB" sz="1000" b="1" dirty="0" smtClean="0">
                <a:solidFill>
                  <a:srgbClr val="FFFFFF"/>
                </a:solidFill>
                <a:latin typeface="Arial"/>
              </a:rPr>
              <a:t>YETS</a:t>
            </a:r>
            <a:endParaRPr lang="en-GB" sz="1000" b="1" dirty="0">
              <a:solidFill>
                <a:srgbClr val="FFFFFF"/>
              </a:solidFill>
              <a:latin typeface="Arial"/>
            </a:endParaRPr>
          </a:p>
        </p:txBody>
      </p:sp>
      <p:sp>
        <p:nvSpPr>
          <p:cNvPr id="4" name="TextBox 3"/>
          <p:cNvSpPr txBox="1"/>
          <p:nvPr/>
        </p:nvSpPr>
        <p:spPr>
          <a:xfrm>
            <a:off x="1978190" y="4344162"/>
            <a:ext cx="987771" cy="369332"/>
          </a:xfrm>
          <a:prstGeom prst="rect">
            <a:avLst/>
          </a:prstGeom>
          <a:noFill/>
        </p:spPr>
        <p:txBody>
          <a:bodyPr wrap="none" rtlCol="0">
            <a:spAutoFit/>
          </a:bodyPr>
          <a:lstStyle/>
          <a:p>
            <a:pPr defTabSz="914400"/>
            <a:r>
              <a:rPr lang="fr-CH" b="1" dirty="0" smtClean="0">
                <a:solidFill>
                  <a:srgbClr val="0C377B">
                    <a:lumMod val="60000"/>
                    <a:lumOff val="40000"/>
                  </a:srgbClr>
                </a:solidFill>
                <a:latin typeface="Arial"/>
              </a:rPr>
              <a:t>300 fb</a:t>
            </a:r>
            <a:r>
              <a:rPr lang="fr-CH" b="1" baseline="30000" dirty="0" smtClean="0">
                <a:solidFill>
                  <a:srgbClr val="0C377B">
                    <a:lumMod val="60000"/>
                    <a:lumOff val="40000"/>
                  </a:srgbClr>
                </a:solidFill>
                <a:latin typeface="Arial"/>
              </a:rPr>
              <a:t>-1</a:t>
            </a:r>
            <a:endParaRPr lang="fr-FR" b="1" baseline="30000" dirty="0">
              <a:solidFill>
                <a:srgbClr val="0C377B">
                  <a:lumMod val="60000"/>
                  <a:lumOff val="40000"/>
                </a:srgbClr>
              </a:solidFill>
              <a:latin typeface="Arial"/>
            </a:endParaRPr>
          </a:p>
        </p:txBody>
      </p:sp>
      <p:sp>
        <p:nvSpPr>
          <p:cNvPr id="45" name="TextBox 44"/>
          <p:cNvSpPr txBox="1"/>
          <p:nvPr/>
        </p:nvSpPr>
        <p:spPr>
          <a:xfrm>
            <a:off x="7884368" y="5766355"/>
            <a:ext cx="1180131" cy="369332"/>
          </a:xfrm>
          <a:prstGeom prst="rect">
            <a:avLst/>
          </a:prstGeom>
          <a:noFill/>
        </p:spPr>
        <p:txBody>
          <a:bodyPr wrap="none" rtlCol="0">
            <a:spAutoFit/>
          </a:bodyPr>
          <a:lstStyle/>
          <a:p>
            <a:pPr defTabSz="914400"/>
            <a:r>
              <a:rPr lang="fr-CH" b="1" dirty="0" smtClean="0">
                <a:solidFill>
                  <a:srgbClr val="000066"/>
                </a:solidFill>
                <a:latin typeface="Arial"/>
              </a:rPr>
              <a:t>3’000 fb</a:t>
            </a:r>
            <a:r>
              <a:rPr lang="fr-CH" b="1" baseline="30000" dirty="0" smtClean="0">
                <a:solidFill>
                  <a:srgbClr val="000066"/>
                </a:solidFill>
                <a:latin typeface="Arial"/>
              </a:rPr>
              <a:t>-1</a:t>
            </a:r>
            <a:endParaRPr lang="fr-FR" b="1" baseline="30000" dirty="0">
              <a:solidFill>
                <a:srgbClr val="000066"/>
              </a:solidFill>
              <a:latin typeface="Arial"/>
            </a:endParaRPr>
          </a:p>
        </p:txBody>
      </p:sp>
      <p:sp>
        <p:nvSpPr>
          <p:cNvPr id="46" name="TextBox 45"/>
          <p:cNvSpPr txBox="1"/>
          <p:nvPr/>
        </p:nvSpPr>
        <p:spPr>
          <a:xfrm>
            <a:off x="50602" y="1844824"/>
            <a:ext cx="859531" cy="369332"/>
          </a:xfrm>
          <a:prstGeom prst="rect">
            <a:avLst/>
          </a:prstGeom>
          <a:noFill/>
        </p:spPr>
        <p:txBody>
          <a:bodyPr wrap="none" rtlCol="0">
            <a:spAutoFit/>
          </a:bodyPr>
          <a:lstStyle/>
          <a:p>
            <a:pPr defTabSz="914400"/>
            <a:r>
              <a:rPr lang="fr-CH" b="1" dirty="0" smtClean="0">
                <a:solidFill>
                  <a:srgbClr val="0C377B">
                    <a:lumMod val="60000"/>
                    <a:lumOff val="40000"/>
                  </a:srgbClr>
                </a:solidFill>
                <a:latin typeface="Arial"/>
              </a:rPr>
              <a:t>30 fb</a:t>
            </a:r>
            <a:r>
              <a:rPr lang="fr-CH" b="1" baseline="30000" dirty="0" smtClean="0">
                <a:solidFill>
                  <a:srgbClr val="0C377B">
                    <a:lumMod val="60000"/>
                    <a:lumOff val="40000"/>
                  </a:srgbClr>
                </a:solidFill>
                <a:latin typeface="Arial"/>
              </a:rPr>
              <a:t>-1</a:t>
            </a:r>
            <a:endParaRPr lang="fr-FR" b="1" baseline="30000" dirty="0">
              <a:solidFill>
                <a:srgbClr val="0C377B">
                  <a:lumMod val="60000"/>
                  <a:lumOff val="40000"/>
                </a:srgbClr>
              </a:solidFill>
              <a:latin typeface="Arial"/>
            </a:endParaRPr>
          </a:p>
        </p:txBody>
      </p:sp>
      <p:cxnSp>
        <p:nvCxnSpPr>
          <p:cNvPr id="47" name="Straight Arrow Connector 46"/>
          <p:cNvCxnSpPr/>
          <p:nvPr/>
        </p:nvCxnSpPr>
        <p:spPr>
          <a:xfrm flipV="1">
            <a:off x="910133" y="3084394"/>
            <a:ext cx="7660661" cy="3231"/>
          </a:xfrm>
          <a:prstGeom prst="straightConnector1">
            <a:avLst/>
          </a:prstGeom>
          <a:ln w="28575">
            <a:solidFill>
              <a:schemeClr val="tx2">
                <a:lumMod val="40000"/>
                <a:lumOff val="6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flipV="1">
            <a:off x="4761077" y="4522914"/>
            <a:ext cx="3809717" cy="1"/>
          </a:xfrm>
          <a:prstGeom prst="straightConnector1">
            <a:avLst/>
          </a:prstGeom>
          <a:ln w="28575">
            <a:solidFill>
              <a:srgbClr val="000066"/>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flipV="1">
            <a:off x="984287" y="5958716"/>
            <a:ext cx="6911571" cy="1"/>
          </a:xfrm>
          <a:prstGeom prst="straightConnector1">
            <a:avLst/>
          </a:prstGeom>
          <a:ln w="28575">
            <a:solidFill>
              <a:srgbClr val="000066"/>
            </a:solidFill>
            <a:headEnd type="oval" w="med" len="med"/>
            <a:tailEnd type="stealth" w="lg" len="lg"/>
          </a:ln>
        </p:spPr>
        <p:style>
          <a:lnRef idx="1">
            <a:schemeClr val="dk1"/>
          </a:lnRef>
          <a:fillRef idx="0">
            <a:schemeClr val="dk1"/>
          </a:fillRef>
          <a:effectRef idx="0">
            <a:schemeClr val="dk1"/>
          </a:effectRef>
          <a:fontRef idx="minor">
            <a:schemeClr val="tx1"/>
          </a:fontRef>
        </p:style>
      </p:cxnSp>
      <p:cxnSp>
        <p:nvCxnSpPr>
          <p:cNvPr id="54" name="Straight Arrow Connector 53"/>
          <p:cNvCxnSpPr/>
          <p:nvPr/>
        </p:nvCxnSpPr>
        <p:spPr>
          <a:xfrm>
            <a:off x="984287" y="4522913"/>
            <a:ext cx="971519" cy="1"/>
          </a:xfrm>
          <a:prstGeom prst="straightConnector1">
            <a:avLst/>
          </a:prstGeom>
          <a:ln w="28575">
            <a:solidFill>
              <a:schemeClr val="tx2">
                <a:lumMod val="40000"/>
                <a:lumOff val="60000"/>
              </a:schemeClr>
            </a:solidFill>
            <a:headEnd type="oval" w="med" len="med"/>
            <a:tailEnd type="stealth" w="lg" len="lg"/>
          </a:ln>
        </p:spPr>
        <p:style>
          <a:lnRef idx="1">
            <a:schemeClr val="dk1"/>
          </a:lnRef>
          <a:fillRef idx="0">
            <a:schemeClr val="dk1"/>
          </a:fillRef>
          <a:effectRef idx="0">
            <a:schemeClr val="dk1"/>
          </a:effectRef>
          <a:fontRef idx="minor">
            <a:schemeClr val="tx1"/>
          </a:fontRef>
        </p:style>
      </p:cxnSp>
      <p:sp>
        <p:nvSpPr>
          <p:cNvPr id="55" name="TextBox 54"/>
          <p:cNvSpPr txBox="1"/>
          <p:nvPr/>
        </p:nvSpPr>
        <p:spPr>
          <a:xfrm>
            <a:off x="3953844" y="2935859"/>
            <a:ext cx="1059906" cy="338554"/>
          </a:xfrm>
          <a:prstGeom prst="rect">
            <a:avLst/>
          </a:prstGeom>
          <a:solidFill>
            <a:schemeClr val="bg1"/>
          </a:solidFill>
        </p:spPr>
        <p:txBody>
          <a:bodyPr wrap="none" rtlCol="0">
            <a:spAutoFit/>
          </a:bodyPr>
          <a:lstStyle/>
          <a:p>
            <a:pPr defTabSz="914400"/>
            <a:r>
              <a:rPr lang="fr-CH" sz="1600" b="1" dirty="0" smtClean="0">
                <a:solidFill>
                  <a:srgbClr val="3399FF"/>
                </a:solidFill>
                <a:latin typeface="Arial"/>
              </a:rPr>
              <a:t>PHASE 1</a:t>
            </a:r>
            <a:endParaRPr lang="fr-FR" sz="1600" b="1" dirty="0">
              <a:solidFill>
                <a:srgbClr val="3399FF"/>
              </a:solidFill>
              <a:latin typeface="Arial"/>
            </a:endParaRPr>
          </a:p>
        </p:txBody>
      </p:sp>
      <p:sp>
        <p:nvSpPr>
          <p:cNvPr id="57" name="TextBox 56"/>
          <p:cNvSpPr txBox="1"/>
          <p:nvPr/>
        </p:nvSpPr>
        <p:spPr>
          <a:xfrm>
            <a:off x="6374056" y="4360333"/>
            <a:ext cx="1059906" cy="338554"/>
          </a:xfrm>
          <a:prstGeom prst="rect">
            <a:avLst/>
          </a:prstGeom>
          <a:solidFill>
            <a:schemeClr val="bg1"/>
          </a:solidFill>
        </p:spPr>
        <p:txBody>
          <a:bodyPr wrap="none" rtlCol="0">
            <a:spAutoFit/>
          </a:bodyPr>
          <a:lstStyle/>
          <a:p>
            <a:pPr defTabSz="914400"/>
            <a:r>
              <a:rPr lang="fr-CH" sz="1600" b="1" dirty="0" smtClean="0">
                <a:solidFill>
                  <a:srgbClr val="000066"/>
                </a:solidFill>
                <a:latin typeface="Arial"/>
              </a:rPr>
              <a:t>PHASE 2</a:t>
            </a:r>
            <a:endParaRPr lang="fr-FR" sz="1600" b="1" dirty="0">
              <a:solidFill>
                <a:srgbClr val="000066"/>
              </a:solidFill>
              <a:latin typeface="Arial"/>
            </a:endParaRPr>
          </a:p>
        </p:txBody>
      </p:sp>
    </p:spTree>
    <p:extLst>
      <p:ext uri="{BB962C8B-B14F-4D97-AF65-F5344CB8AC3E}">
        <p14:creationId xmlns:p14="http://schemas.microsoft.com/office/powerpoint/2010/main" val="54879445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Summary of RSG report</a:t>
            </a:r>
            <a:endParaRPr lang="en-GB" dirty="0"/>
          </a:p>
        </p:txBody>
      </p:sp>
      <p:sp>
        <p:nvSpPr>
          <p:cNvPr id="2" name="Text Placeholder 1"/>
          <p:cNvSpPr>
            <a:spLocks noGrp="1"/>
          </p:cNvSpPr>
          <p:nvPr>
            <p:ph type="body" idx="1"/>
          </p:nvPr>
        </p:nvSpPr>
        <p:spPr/>
        <p:txBody>
          <a:bodyPr/>
          <a:lstStyle/>
          <a:p>
            <a:endParaRPr lang="en-GB"/>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45155940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Efficiencies</a:t>
            </a:r>
            <a:endParaRPr lang="en-GB" dirty="0"/>
          </a:p>
        </p:txBody>
      </p:sp>
      <p:pic>
        <p:nvPicPr>
          <p:cNvPr id="7" name="Content Placeholder 6" descr="Screen Shot 2014-05-06 at 17.22.02.png"/>
          <p:cNvPicPr>
            <a:picLocks noGrp="1" noChangeAspect="1"/>
          </p:cNvPicPr>
          <p:nvPr>
            <p:ph idx="1"/>
          </p:nvPr>
        </p:nvPicPr>
        <p:blipFill rotWithShape="1">
          <a:blip r:embed="rId2">
            <a:extLst>
              <a:ext uri="{28A0092B-C50C-407E-A947-70E740481C1C}">
                <a14:useLocalDpi xmlns:a14="http://schemas.microsoft.com/office/drawing/2010/main" val="0"/>
              </a:ext>
            </a:extLst>
          </a:blip>
          <a:srcRect l="-649" r="-3604"/>
          <a:stretch/>
        </p:blipFill>
        <p:spPr>
          <a:xfrm>
            <a:off x="805668" y="1017303"/>
            <a:ext cx="7878385" cy="5390122"/>
          </a:xfrm>
        </p:spPr>
      </p:pic>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26101035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7" name="Picture 6" descr="Screen Shot 2014-05-06 at 17.22.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906"/>
            <a:ext cx="9144000" cy="6677094"/>
          </a:xfrm>
          <a:prstGeom prst="rect">
            <a:avLst/>
          </a:prstGeom>
        </p:spPr>
      </p:pic>
      <p:pic>
        <p:nvPicPr>
          <p:cNvPr id="8" name="Picture 7" descr="Screen Shot 2014-05-06 at 17.23.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780" y="453997"/>
            <a:ext cx="5952219" cy="2362238"/>
          </a:xfrm>
          <a:prstGeom prst="rect">
            <a:avLst/>
          </a:prstGeom>
        </p:spPr>
      </p:pic>
    </p:spTree>
    <p:extLst>
      <p:ext uri="{BB962C8B-B14F-4D97-AF65-F5344CB8AC3E}">
        <p14:creationId xmlns:p14="http://schemas.microsoft.com/office/powerpoint/2010/main" val="6734444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Scrutiny of 2015 requests</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6830062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8" name="Picture 7" descr="Screen Shot 2014-05-06 at 17.24.3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30979"/>
          </a:xfrm>
          <a:prstGeom prst="rect">
            <a:avLst/>
          </a:prstGeom>
        </p:spPr>
      </p:pic>
    </p:spTree>
    <p:extLst>
      <p:ext uri="{BB962C8B-B14F-4D97-AF65-F5344CB8AC3E}">
        <p14:creationId xmlns:p14="http://schemas.microsoft.com/office/powerpoint/2010/main" val="30649563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Outline</a:t>
            </a:r>
            <a:endParaRPr lang="en-GB" dirty="0"/>
          </a:p>
        </p:txBody>
      </p:sp>
      <p:sp>
        <p:nvSpPr>
          <p:cNvPr id="8" name="Content Placeholder 7"/>
          <p:cNvSpPr>
            <a:spLocks noGrp="1"/>
          </p:cNvSpPr>
          <p:nvPr>
            <p:ph idx="1"/>
          </p:nvPr>
        </p:nvSpPr>
        <p:spPr/>
        <p:txBody>
          <a:bodyPr>
            <a:normAutofit fontScale="92500" lnSpcReduction="10000"/>
          </a:bodyPr>
          <a:lstStyle/>
          <a:p>
            <a:r>
              <a:rPr lang="en-GB" dirty="0" smtClean="0"/>
              <a:t>WLCG Collaboration &amp; </a:t>
            </a:r>
            <a:r>
              <a:rPr lang="en-GB" dirty="0" err="1" smtClean="0"/>
              <a:t>MoU</a:t>
            </a:r>
            <a:r>
              <a:rPr lang="en-GB" dirty="0" smtClean="0"/>
              <a:t> update</a:t>
            </a:r>
          </a:p>
          <a:p>
            <a:r>
              <a:rPr lang="en-GB" dirty="0" smtClean="0"/>
              <a:t>Brief status report</a:t>
            </a:r>
          </a:p>
          <a:p>
            <a:pPr lvl="1"/>
            <a:r>
              <a:rPr lang="en-GB" dirty="0" err="1" smtClean="0"/>
              <a:t>Ongoing</a:t>
            </a:r>
            <a:r>
              <a:rPr lang="en-GB" dirty="0" smtClean="0"/>
              <a:t> activities &amp; preparation for Run 2</a:t>
            </a:r>
          </a:p>
          <a:p>
            <a:pPr lvl="1"/>
            <a:r>
              <a:rPr lang="en-GB" dirty="0" smtClean="0"/>
              <a:t>Status of Wigner</a:t>
            </a:r>
          </a:p>
          <a:p>
            <a:pPr lvl="1"/>
            <a:r>
              <a:rPr lang="en-GB" dirty="0" smtClean="0"/>
              <a:t>Site availability and various testing activities</a:t>
            </a:r>
          </a:p>
          <a:p>
            <a:pPr lvl="1"/>
            <a:r>
              <a:rPr lang="en-GB" dirty="0" smtClean="0"/>
              <a:t>Need for </a:t>
            </a:r>
            <a:r>
              <a:rPr lang="en-GB" dirty="0" err="1" smtClean="0"/>
              <a:t>ongoing</a:t>
            </a:r>
            <a:r>
              <a:rPr lang="en-GB" dirty="0" smtClean="0"/>
              <a:t> middleware support</a:t>
            </a:r>
          </a:p>
          <a:p>
            <a:r>
              <a:rPr lang="en-GB" dirty="0" smtClean="0"/>
              <a:t>Summary from RRB</a:t>
            </a:r>
          </a:p>
          <a:p>
            <a:r>
              <a:rPr lang="en-GB" dirty="0" smtClean="0"/>
              <a:t>Computing model update</a:t>
            </a:r>
          </a:p>
          <a:p>
            <a:r>
              <a:rPr lang="en-GB" dirty="0" smtClean="0"/>
              <a:t>HEP Software collaboration</a:t>
            </a:r>
          </a:p>
          <a:p>
            <a:r>
              <a:rPr lang="en-GB" dirty="0" smtClean="0"/>
              <a:t>Summary</a:t>
            </a:r>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8443503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5" name="Picture 4" descr="Screen Shot 2014-05-06 at 17.24.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68"/>
            <a:ext cx="9144000" cy="6836332"/>
          </a:xfrm>
          <a:prstGeom prst="rect">
            <a:avLst/>
          </a:prstGeom>
        </p:spPr>
      </p:pic>
    </p:spTree>
    <p:extLst>
      <p:ext uri="{BB962C8B-B14F-4D97-AF65-F5344CB8AC3E}">
        <p14:creationId xmlns:p14="http://schemas.microsoft.com/office/powerpoint/2010/main" val="73081129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5" name="Picture 4" descr="Screen Shot 2014-05-06 at 17.25.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59"/>
            <a:ext cx="9144000" cy="6828241"/>
          </a:xfrm>
          <a:prstGeom prst="rect">
            <a:avLst/>
          </a:prstGeom>
        </p:spPr>
      </p:pic>
    </p:spTree>
    <p:extLst>
      <p:ext uri="{BB962C8B-B14F-4D97-AF65-F5344CB8AC3E}">
        <p14:creationId xmlns:p14="http://schemas.microsoft.com/office/powerpoint/2010/main" val="129652413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5" name="Picture 4" descr="Screen Shot 2014-05-06 at 17.25.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68"/>
            <a:ext cx="9144000" cy="6836332"/>
          </a:xfrm>
          <a:prstGeom prst="rect">
            <a:avLst/>
          </a:prstGeom>
        </p:spPr>
      </p:pic>
    </p:spTree>
    <p:extLst>
      <p:ext uri="{BB962C8B-B14F-4D97-AF65-F5344CB8AC3E}">
        <p14:creationId xmlns:p14="http://schemas.microsoft.com/office/powerpoint/2010/main" val="42581068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5" name="Picture 4" descr="Screen Shot 2014-05-06 at 17.25.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26000" cy="6858000"/>
          </a:xfrm>
          <a:prstGeom prst="rect">
            <a:avLst/>
          </a:prstGeom>
        </p:spPr>
      </p:pic>
    </p:spTree>
    <p:extLst>
      <p:ext uri="{BB962C8B-B14F-4D97-AF65-F5344CB8AC3E}">
        <p14:creationId xmlns:p14="http://schemas.microsoft.com/office/powerpoint/2010/main" val="309878342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5" name="Picture 4" descr="Screen Shot 2014-05-06 at 17.26.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336"/>
            <a:ext cx="9144000" cy="6814664"/>
          </a:xfrm>
          <a:prstGeom prst="rect">
            <a:avLst/>
          </a:prstGeom>
        </p:spPr>
      </p:pic>
    </p:spTree>
    <p:extLst>
      <p:ext uri="{BB962C8B-B14F-4D97-AF65-F5344CB8AC3E}">
        <p14:creationId xmlns:p14="http://schemas.microsoft.com/office/powerpoint/2010/main" val="12244283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5" name="Picture 4" descr="Screen Shot 2014-05-06 at 17.26.4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00" y="0"/>
            <a:ext cx="9126000" cy="6858000"/>
          </a:xfrm>
          <a:prstGeom prst="rect">
            <a:avLst/>
          </a:prstGeom>
        </p:spPr>
      </p:pic>
    </p:spTree>
    <p:extLst>
      <p:ext uri="{BB962C8B-B14F-4D97-AF65-F5344CB8AC3E}">
        <p14:creationId xmlns:p14="http://schemas.microsoft.com/office/powerpoint/2010/main" val="78994723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5" name="Picture 4" descr="Screen Shot 2014-05-06 at 17.26.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17611"/>
          </a:xfrm>
          <a:prstGeom prst="rect">
            <a:avLst/>
          </a:prstGeom>
        </p:spPr>
      </p:pic>
      <p:sp>
        <p:nvSpPr>
          <p:cNvPr id="6" name="Line Callout 2 5"/>
          <p:cNvSpPr/>
          <p:nvPr/>
        </p:nvSpPr>
        <p:spPr>
          <a:xfrm>
            <a:off x="2021000" y="5094110"/>
            <a:ext cx="6558555" cy="1627365"/>
          </a:xfrm>
          <a:prstGeom prst="borderCallout2">
            <a:avLst>
              <a:gd name="adj1" fmla="val 51700"/>
              <a:gd name="adj2" fmla="val -157"/>
              <a:gd name="adj3" fmla="val 18750"/>
              <a:gd name="adj4" fmla="val -16667"/>
              <a:gd name="adj5" fmla="val -30199"/>
              <a:gd name="adj6" fmla="val -20265"/>
            </a:avLst>
          </a:prstGeom>
          <a:solidFill>
            <a:schemeClr val="tx2">
              <a:lumMod val="20000"/>
              <a:lumOff val="80000"/>
            </a:schemeClr>
          </a:solidFill>
          <a:ln>
            <a:solidFill>
              <a:schemeClr val="tx1"/>
            </a:solidFill>
            <a:headEnd type="none"/>
            <a:tailEnd type="triangle"/>
          </a:ln>
        </p:spPr>
        <p:style>
          <a:lnRef idx="2">
            <a:schemeClr val="dk1"/>
          </a:lnRef>
          <a:fillRef idx="1">
            <a:schemeClr val="lt1"/>
          </a:fillRef>
          <a:effectRef idx="0">
            <a:schemeClr val="dk1"/>
          </a:effectRef>
          <a:fontRef idx="minor">
            <a:schemeClr val="dk1"/>
          </a:fontRef>
        </p:style>
        <p:txBody>
          <a:bodyPr rtlCol="0" anchor="ctr"/>
          <a:lstStyle/>
          <a:p>
            <a:r>
              <a:rPr lang="en-GB" sz="1600" dirty="0" smtClean="0"/>
              <a:t>This led to a question about the assumptions for 2015 </a:t>
            </a:r>
            <a:r>
              <a:rPr lang="en-GB" sz="1600" dirty="0" err="1" smtClean="0"/>
              <a:t>runnning</a:t>
            </a:r>
            <a:r>
              <a:rPr lang="en-GB" sz="1600" dirty="0" smtClean="0"/>
              <a:t> in general:</a:t>
            </a:r>
          </a:p>
          <a:p>
            <a:pPr marL="285750" indent="-285750">
              <a:buFontTx/>
              <a:buChar char="-"/>
            </a:pPr>
            <a:r>
              <a:rPr lang="en-GB" sz="1600" dirty="0" smtClean="0"/>
              <a:t>Main driver is </a:t>
            </a:r>
            <a:r>
              <a:rPr lang="en-GB" sz="1600" dirty="0" err="1" smtClean="0"/>
              <a:t>livetime</a:t>
            </a:r>
            <a:endParaRPr lang="en-GB" sz="1600" dirty="0" smtClean="0"/>
          </a:p>
          <a:p>
            <a:pPr marL="285750" indent="-285750">
              <a:buFontTx/>
              <a:buChar char="-"/>
            </a:pPr>
            <a:r>
              <a:rPr lang="en-GB" sz="1600" dirty="0" smtClean="0"/>
              <a:t>What about delayed improvements (</a:t>
            </a:r>
            <a:r>
              <a:rPr lang="en-GB" sz="1600" dirty="0" err="1" smtClean="0"/>
              <a:t>e.g</a:t>
            </a:r>
            <a:r>
              <a:rPr lang="en-GB" sz="1600" dirty="0" smtClean="0"/>
              <a:t> in triggers)</a:t>
            </a:r>
          </a:p>
          <a:p>
            <a:r>
              <a:rPr lang="en-GB" sz="1600" dirty="0" smtClean="0"/>
              <a:t>Conclusion was that current assumptions for 2015 are conservative – all factors conspire to make need for resources larger</a:t>
            </a:r>
            <a:endParaRPr lang="en-GB" sz="1600" dirty="0"/>
          </a:p>
        </p:txBody>
      </p:sp>
    </p:spTree>
    <p:extLst>
      <p:ext uri="{BB962C8B-B14F-4D97-AF65-F5344CB8AC3E}">
        <p14:creationId xmlns:p14="http://schemas.microsoft.com/office/powerpoint/2010/main" val="24008580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C-RSG comments</a:t>
            </a:r>
            <a:endParaRPr lang="en-GB" dirty="0"/>
          </a:p>
        </p:txBody>
      </p:sp>
      <p:sp>
        <p:nvSpPr>
          <p:cNvPr id="6" name="Content Placeholder 5"/>
          <p:cNvSpPr>
            <a:spLocks noGrp="1"/>
          </p:cNvSpPr>
          <p:nvPr>
            <p:ph idx="1"/>
          </p:nvPr>
        </p:nvSpPr>
        <p:spPr/>
        <p:txBody>
          <a:bodyPr>
            <a:normAutofit fontScale="85000" lnSpcReduction="20000"/>
          </a:bodyPr>
          <a:lstStyle/>
          <a:p>
            <a:r>
              <a:rPr lang="en-GB" dirty="0" smtClean="0"/>
              <a:t>Run 2 requests made with assumption of flat budgets</a:t>
            </a:r>
          </a:p>
          <a:p>
            <a:r>
              <a:rPr lang="en-GB" dirty="0" smtClean="0"/>
              <a:t>Data preservation: distinguish ability to read/analyse old data from requirements for open/public access (both tech + effort)</a:t>
            </a:r>
          </a:p>
          <a:p>
            <a:pPr lvl="1"/>
            <a:r>
              <a:rPr lang="en-GB" dirty="0" smtClean="0"/>
              <a:t>Former should be included in cost of computing</a:t>
            </a:r>
          </a:p>
          <a:p>
            <a:pPr lvl="1"/>
            <a:r>
              <a:rPr lang="en-GB" dirty="0" smtClean="0"/>
              <a:t>Latter is additional cost?</a:t>
            </a:r>
          </a:p>
          <a:p>
            <a:r>
              <a:rPr lang="en-GB" dirty="0" smtClean="0"/>
              <a:t>C-RSG acknowledges use of HLT farms in LS1 and plans to use in Run 2.  </a:t>
            </a:r>
          </a:p>
          <a:p>
            <a:pPr lvl="1"/>
            <a:r>
              <a:rPr lang="en-GB" dirty="0" smtClean="0"/>
              <a:t>C-RSG does not consider this to be opportunistic</a:t>
            </a:r>
          </a:p>
          <a:p>
            <a:pPr lvl="1"/>
            <a:r>
              <a:rPr lang="en-GB" dirty="0" smtClean="0"/>
              <a:t>Under control of experiment</a:t>
            </a:r>
          </a:p>
          <a:p>
            <a:pPr lvl="1"/>
            <a:r>
              <a:rPr lang="en-GB" dirty="0" smtClean="0"/>
              <a:t>Adjusted request where this had not been done by the experiment</a:t>
            </a:r>
            <a:endParaRPr lang="en-GB" dirty="0"/>
          </a:p>
        </p:txBody>
      </p:sp>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409439454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C-RSG comments – 2 </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Improving software efficiency is essential to constrain growth in requests.</a:t>
            </a:r>
          </a:p>
          <a:p>
            <a:pPr lvl="1"/>
            <a:r>
              <a:rPr lang="en-GB" dirty="0" smtClean="0"/>
              <a:t>(</a:t>
            </a:r>
            <a:r>
              <a:rPr lang="en-GB" i="1" dirty="0" smtClean="0"/>
              <a:t>Some of</a:t>
            </a:r>
            <a:r>
              <a:rPr lang="en-GB" dirty="0" smtClean="0"/>
              <a:t>) The resulting </a:t>
            </a:r>
            <a:r>
              <a:rPr lang="en-GB" dirty="0" smtClean="0">
                <a:solidFill>
                  <a:srgbClr val="FF0000"/>
                </a:solidFill>
              </a:rPr>
              <a:t>gains are already assumed</a:t>
            </a:r>
            <a:r>
              <a:rPr lang="en-GB" dirty="0" smtClean="0"/>
              <a:t>.</a:t>
            </a:r>
          </a:p>
          <a:p>
            <a:pPr lvl="1"/>
            <a:r>
              <a:rPr lang="en-GB" dirty="0" smtClean="0"/>
              <a:t>C-RSG strongly supports and recommends that sufficient effort is funded</a:t>
            </a:r>
          </a:p>
          <a:p>
            <a:r>
              <a:rPr lang="en-GB" dirty="0" smtClean="0"/>
              <a:t>Effectiveness of disk use only partly captured by occupancy</a:t>
            </a:r>
          </a:p>
          <a:p>
            <a:pPr lvl="1"/>
            <a:r>
              <a:rPr lang="en-GB" dirty="0" smtClean="0"/>
              <a:t>C-RSG welcomes experiments’ efforts to purge obsolete/unused data, and thanks them for popularity information</a:t>
            </a:r>
          </a:p>
          <a:p>
            <a:r>
              <a:rPr lang="en-GB" dirty="0" smtClean="0"/>
              <a:t>Good networking has been exploited to reduce disk use (fewer pre-placed copies) and move processing between tiers.</a:t>
            </a:r>
          </a:p>
          <a:p>
            <a:pPr lvl="1"/>
            <a:r>
              <a:rPr lang="en-GB" dirty="0" smtClean="0"/>
              <a:t>Danger that poorly networked sites will be underused and possible cost implications of providing network capacity</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265256038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Flat budgets? (C-RSG view)</a:t>
            </a:r>
            <a:endParaRPr lang="en-GB" dirty="0"/>
          </a:p>
        </p:txBody>
      </p:sp>
      <p:pic>
        <p:nvPicPr>
          <p:cNvPr id="7" name="Content Placeholder 6" descr="Screen Shot 2014-05-06 at 17.20.22.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282" r="-13811"/>
          <a:stretch/>
        </p:blipFill>
        <p:spPr>
          <a:xfrm>
            <a:off x="470053" y="1173935"/>
            <a:ext cx="8364993" cy="5262430"/>
          </a:xfrm>
        </p:spPr>
      </p:pic>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25764397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WLCG </a:t>
            </a:r>
            <a:r>
              <a:rPr lang="en-GB" dirty="0" err="1" smtClean="0"/>
              <a:t>MoU</a:t>
            </a:r>
            <a:r>
              <a:rPr lang="en-GB" dirty="0" smtClean="0"/>
              <a:t> Topics</a:t>
            </a:r>
            <a:endParaRPr lang="en-GB" dirty="0"/>
          </a:p>
        </p:txBody>
      </p:sp>
      <p:sp>
        <p:nvSpPr>
          <p:cNvPr id="3" name="Content Placeholder 2"/>
          <p:cNvSpPr>
            <a:spLocks noGrp="1"/>
          </p:cNvSpPr>
          <p:nvPr>
            <p:ph idx="1"/>
          </p:nvPr>
        </p:nvSpPr>
        <p:spPr>
          <a:xfrm>
            <a:off x="457200" y="1325607"/>
            <a:ext cx="8226854" cy="5030744"/>
          </a:xfrm>
        </p:spPr>
        <p:txBody>
          <a:bodyPr>
            <a:normAutofit fontScale="70000" lnSpcReduction="20000"/>
          </a:bodyPr>
          <a:lstStyle/>
          <a:p>
            <a:r>
              <a:rPr lang="en-GB" dirty="0" smtClean="0"/>
              <a:t>KISTI (Rep. Korea)</a:t>
            </a:r>
          </a:p>
          <a:p>
            <a:pPr lvl="1"/>
            <a:r>
              <a:rPr lang="en-GB" dirty="0" smtClean="0"/>
              <a:t>Status as full Tier 1 for ALICE approved at WLCG Overview Board in November 2013</a:t>
            </a:r>
          </a:p>
          <a:p>
            <a:pPr lvl="2"/>
            <a:r>
              <a:rPr lang="en-GB" dirty="0" smtClean="0"/>
              <a:t>Agreed that all milestones met; performance accepted by ALICE; </a:t>
            </a:r>
          </a:p>
          <a:p>
            <a:pPr lvl="2"/>
            <a:r>
              <a:rPr lang="en-GB" dirty="0" smtClean="0"/>
              <a:t>Upgrade of LHCOPN link to 10 </a:t>
            </a:r>
            <a:r>
              <a:rPr lang="en-GB" dirty="0" err="1" smtClean="0"/>
              <a:t>Gbps</a:t>
            </a:r>
            <a:r>
              <a:rPr lang="en-GB" dirty="0" smtClean="0"/>
              <a:t> planned and funded</a:t>
            </a:r>
          </a:p>
          <a:p>
            <a:r>
              <a:rPr lang="en-GB" dirty="0" smtClean="0"/>
              <a:t>Latin America: Federation (CLAF), Tier 2 for all 4 experiments – initially CBPF (Brazil) for </a:t>
            </a:r>
            <a:r>
              <a:rPr lang="en-GB" dirty="0" err="1" smtClean="0"/>
              <a:t>LHCb</a:t>
            </a:r>
            <a:r>
              <a:rPr lang="en-GB" dirty="0" smtClean="0"/>
              <a:t> and CMS</a:t>
            </a:r>
          </a:p>
          <a:p>
            <a:pPr lvl="1"/>
            <a:r>
              <a:rPr lang="en-GB" dirty="0" smtClean="0"/>
              <a:t>Since last RRB, new sites added:</a:t>
            </a:r>
          </a:p>
          <a:p>
            <a:pPr lvl="2"/>
            <a:r>
              <a:rPr lang="en-GB" dirty="0" smtClean="0"/>
              <a:t>UNIANDES Colombia (CMS), UNLP Argentina (ATLAS), UTFSM Chile (ATLAS), SAMPA Brazil (ALICE), ICM UNAM Mexico (ALICE), UERJ Brazil (CMS)</a:t>
            </a:r>
          </a:p>
          <a:p>
            <a:r>
              <a:rPr lang="en-GB" dirty="0" smtClean="0"/>
              <a:t>Pakistan: COMSATS Inst</a:t>
            </a:r>
            <a:r>
              <a:rPr lang="en-GB" dirty="0"/>
              <a:t>.</a:t>
            </a:r>
            <a:r>
              <a:rPr lang="en-GB" dirty="0" smtClean="0"/>
              <a:t> Information Technology (ALICE): </a:t>
            </a:r>
            <a:r>
              <a:rPr lang="en-GB" dirty="0" err="1" smtClean="0"/>
              <a:t>MoU</a:t>
            </a:r>
            <a:r>
              <a:rPr lang="en-GB" dirty="0" smtClean="0"/>
              <a:t> in preparation</a:t>
            </a:r>
          </a:p>
          <a:p>
            <a:endParaRPr lang="en-GB" dirty="0" smtClean="0"/>
          </a:p>
          <a:p>
            <a:endParaRPr lang="en-GB" dirty="0"/>
          </a:p>
          <a:p>
            <a:r>
              <a:rPr lang="en-GB" dirty="0" smtClean="0"/>
              <a:t>Update on progress with Russia Tier 1 implementation</a:t>
            </a:r>
          </a:p>
          <a:p>
            <a:pPr lvl="1"/>
            <a:r>
              <a:rPr lang="en-GB" dirty="0" smtClean="0">
                <a:sym typeface="Wingdings"/>
              </a:rPr>
              <a:t> this meeting</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43321160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7" name="Picture 6" descr="Screen Shot 2014-05-06 at 17.12.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4997"/>
          </a:xfrm>
          <a:prstGeom prst="rect">
            <a:avLst/>
          </a:prstGeom>
        </p:spPr>
      </p:pic>
    </p:spTree>
    <p:extLst>
      <p:ext uri="{BB962C8B-B14F-4D97-AF65-F5344CB8AC3E}">
        <p14:creationId xmlns:p14="http://schemas.microsoft.com/office/powerpoint/2010/main" val="327740147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Budgets and pledges</a:t>
            </a:r>
            <a:endParaRPr lang="en-GB" dirty="0"/>
          </a:p>
        </p:txBody>
      </p:sp>
      <p:sp>
        <p:nvSpPr>
          <p:cNvPr id="6" name="Content Placeholder 5"/>
          <p:cNvSpPr>
            <a:spLocks noGrp="1"/>
          </p:cNvSpPr>
          <p:nvPr>
            <p:ph idx="1"/>
          </p:nvPr>
        </p:nvSpPr>
        <p:spPr/>
        <p:txBody>
          <a:bodyPr>
            <a:normAutofit fontScale="85000" lnSpcReduction="20000"/>
          </a:bodyPr>
          <a:lstStyle/>
          <a:p>
            <a:r>
              <a:rPr lang="en-GB" dirty="0" smtClean="0"/>
              <a:t>“Flat budget” scenario was guidance of the RRB in April 2013, reinforced in October</a:t>
            </a:r>
          </a:p>
          <a:p>
            <a:r>
              <a:rPr lang="en-GB" dirty="0" smtClean="0"/>
              <a:t>Reflected in the computing requirements growth of the computing model updates (2015-17)</a:t>
            </a:r>
          </a:p>
          <a:p>
            <a:pPr lvl="1"/>
            <a:r>
              <a:rPr lang="en-GB" dirty="0" smtClean="0"/>
              <a:t>BUT: this is very gross average – we do not know the details of every site, funding agency </a:t>
            </a:r>
          </a:p>
          <a:p>
            <a:pPr lvl="2"/>
            <a:r>
              <a:rPr lang="en-GB" dirty="0" smtClean="0"/>
              <a:t>Growth figures based on understanding of market, experience at CERN and other large sites</a:t>
            </a:r>
          </a:p>
          <a:p>
            <a:pPr lvl="1"/>
            <a:r>
              <a:rPr lang="en-GB" dirty="0" smtClean="0"/>
              <a:t>Actual ability to grow strongly depends on history </a:t>
            </a:r>
          </a:p>
          <a:p>
            <a:pPr lvl="2"/>
            <a:r>
              <a:rPr lang="en-GB" dirty="0" smtClean="0"/>
              <a:t>Replacement cycle, past growth, local purchase costs and rules, </a:t>
            </a:r>
            <a:r>
              <a:rPr lang="en-GB" dirty="0" err="1" smtClean="0"/>
              <a:t>etc</a:t>
            </a:r>
            <a:endParaRPr lang="en-GB" dirty="0" smtClean="0"/>
          </a:p>
          <a:p>
            <a:r>
              <a:rPr lang="en-GB" dirty="0" smtClean="0"/>
              <a:t>Thus it is clear that the real potential growth even with flat budgets is not simple to model without feedback from sites/countries/funding agencies</a:t>
            </a:r>
          </a:p>
          <a:p>
            <a:pPr lvl="2"/>
            <a:endParaRPr lang="en-GB" dirty="0"/>
          </a:p>
        </p:txBody>
      </p:sp>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362095123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Budgets and pledges</a:t>
            </a:r>
            <a:endParaRPr lang="en-GB" dirty="0"/>
          </a:p>
        </p:txBody>
      </p:sp>
      <p:sp>
        <p:nvSpPr>
          <p:cNvPr id="3" name="Content Placeholder 2"/>
          <p:cNvSpPr>
            <a:spLocks noGrp="1"/>
          </p:cNvSpPr>
          <p:nvPr>
            <p:ph idx="1"/>
          </p:nvPr>
        </p:nvSpPr>
        <p:spPr>
          <a:xfrm>
            <a:off x="457200" y="1325606"/>
            <a:ext cx="8432468" cy="5173961"/>
          </a:xfrm>
        </p:spPr>
        <p:txBody>
          <a:bodyPr>
            <a:normAutofit fontScale="85000" lnSpcReduction="10000"/>
          </a:bodyPr>
          <a:lstStyle/>
          <a:p>
            <a:r>
              <a:rPr lang="en-GB" dirty="0" smtClean="0"/>
              <a:t>Feedback is via the pledge process</a:t>
            </a:r>
          </a:p>
          <a:p>
            <a:pPr lvl="1"/>
            <a:r>
              <a:rPr lang="en-GB" dirty="0" smtClean="0"/>
              <a:t>Not sure what other mechanism is feasible</a:t>
            </a:r>
          </a:p>
          <a:p>
            <a:r>
              <a:rPr lang="en-GB" dirty="0" smtClean="0"/>
              <a:t>Problems:</a:t>
            </a:r>
          </a:p>
          <a:p>
            <a:pPr lvl="1"/>
            <a:r>
              <a:rPr lang="en-GB" dirty="0" smtClean="0"/>
              <a:t>Pledges are given “just in time” (actually at the last minute)</a:t>
            </a:r>
          </a:p>
          <a:p>
            <a:pPr lvl="1"/>
            <a:r>
              <a:rPr lang="en-GB" dirty="0" smtClean="0"/>
              <a:t>Pledges only given in October for following year</a:t>
            </a:r>
          </a:p>
          <a:p>
            <a:pPr lvl="2"/>
            <a:r>
              <a:rPr lang="en-GB" dirty="0" smtClean="0"/>
              <a:t>For some FA’s even this is a guess and actual budgets only known later</a:t>
            </a:r>
          </a:p>
          <a:p>
            <a:r>
              <a:rPr lang="en-GB" dirty="0" smtClean="0"/>
              <a:t>We really need a multi-year “estimated pledge” to match the 3-year resource outlook</a:t>
            </a:r>
          </a:p>
          <a:p>
            <a:pPr lvl="1"/>
            <a:r>
              <a:rPr lang="en-GB" dirty="0" smtClean="0"/>
              <a:t>Only with this can we model/adjust the planning</a:t>
            </a:r>
          </a:p>
          <a:p>
            <a:pPr lvl="1"/>
            <a:r>
              <a:rPr lang="en-GB" dirty="0" smtClean="0"/>
              <a:t>If some analysis has to be delayed now, can it ever be caught up?</a:t>
            </a:r>
          </a:p>
          <a:p>
            <a:pPr>
              <a:buClr>
                <a:srgbClr val="FF6600"/>
              </a:buClr>
              <a:buFont typeface="Wingdings" charset="2"/>
              <a:buChar char="u"/>
            </a:pPr>
            <a:r>
              <a:rPr lang="en-GB" i="1" dirty="0" smtClean="0"/>
              <a:t>How can this be achieved / approached / estimated?</a:t>
            </a:r>
            <a:endParaRPr lang="en-GB" i="1"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267641027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Computing model update</a:t>
            </a:r>
            <a:endParaRPr lang="en-GB" dirty="0"/>
          </a:p>
        </p:txBody>
      </p:sp>
      <p:sp>
        <p:nvSpPr>
          <p:cNvPr id="6" name="Text Placeholder 5"/>
          <p:cNvSpPr>
            <a:spLocks noGrp="1"/>
          </p:cNvSpPr>
          <p:nvPr>
            <p:ph type="body" idx="1"/>
          </p:nvPr>
        </p:nvSpPr>
        <p:spPr/>
        <p:txBody>
          <a:bodyPr/>
          <a:lstStyle/>
          <a:p>
            <a:endParaRPr lang="en-GB"/>
          </a:p>
        </p:txBody>
      </p:sp>
      <p:sp>
        <p:nvSpPr>
          <p:cNvPr id="2" name="Date Placeholder 1"/>
          <p:cNvSpPr>
            <a:spLocks noGrp="1"/>
          </p:cNvSpPr>
          <p:nvPr>
            <p:ph type="dt" sz="half" idx="2"/>
          </p:nvPr>
        </p:nvSpPr>
        <p:spPr/>
        <p:txBody>
          <a:bodyPr/>
          <a:lstStyle/>
          <a:p>
            <a:r>
              <a:rPr lang="en-US" smtClean="0"/>
              <a:t>May 9, 2014</a:t>
            </a:r>
            <a:endParaRPr lang="en-US" dirty="0"/>
          </a:p>
        </p:txBody>
      </p:sp>
      <p:sp>
        <p:nvSpPr>
          <p:cNvPr id="3" name="Footer Placeholder 2"/>
          <p:cNvSpPr>
            <a:spLocks noGrp="1"/>
          </p:cNvSpPr>
          <p:nvPr>
            <p:ph type="ftr" sz="quarter" idx="3"/>
          </p:nvPr>
        </p:nvSpPr>
        <p:spPr/>
        <p:txBody>
          <a:bodyPr/>
          <a:lstStyle/>
          <a:p>
            <a:r>
              <a:rPr lang="en-US" smtClean="0"/>
              <a:t>Ian.Bird@cern.ch</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207477746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Computing model update</a:t>
            </a:r>
            <a:endParaRPr lang="en-GB" dirty="0"/>
          </a:p>
        </p:txBody>
      </p:sp>
      <p:sp>
        <p:nvSpPr>
          <p:cNvPr id="8" name="Content Placeholder 7"/>
          <p:cNvSpPr>
            <a:spLocks noGrp="1"/>
          </p:cNvSpPr>
          <p:nvPr>
            <p:ph idx="1"/>
          </p:nvPr>
        </p:nvSpPr>
        <p:spPr/>
        <p:txBody>
          <a:bodyPr>
            <a:normAutofit fontScale="77500" lnSpcReduction="20000"/>
          </a:bodyPr>
          <a:lstStyle/>
          <a:p>
            <a:r>
              <a:rPr lang="en-GB" dirty="0" smtClean="0"/>
              <a:t>Document has been published</a:t>
            </a:r>
          </a:p>
          <a:p>
            <a:pPr lvl="1"/>
            <a:r>
              <a:rPr lang="en-GB" dirty="0">
                <a:hlinkClick r:id="rId2"/>
              </a:rPr>
              <a:t>http://cds.cern.ch/record/</a:t>
            </a:r>
            <a:r>
              <a:rPr lang="en-GB" dirty="0" smtClean="0">
                <a:hlinkClick r:id="rId2"/>
              </a:rPr>
              <a:t>1695401</a:t>
            </a:r>
            <a:endParaRPr lang="en-GB" dirty="0" smtClean="0"/>
          </a:p>
          <a:p>
            <a:pPr lvl="1"/>
            <a:r>
              <a:rPr lang="en-GB" dirty="0" smtClean="0"/>
              <a:t>CERN-LHCC-2014-014</a:t>
            </a:r>
          </a:p>
          <a:p>
            <a:pPr lvl="1"/>
            <a:endParaRPr lang="en-GB" dirty="0"/>
          </a:p>
          <a:p>
            <a:r>
              <a:rPr lang="en-GB" dirty="0" smtClean="0"/>
              <a:t>Scope:</a:t>
            </a:r>
          </a:p>
          <a:p>
            <a:pPr lvl="1"/>
            <a:r>
              <a:rPr lang="en-GB" dirty="0"/>
              <a:t>In preparation for the data collection and analysis in LHC Run 2, the LHCC and Computing Scrutiny Group of the RRB </a:t>
            </a:r>
            <a:r>
              <a:rPr lang="en-GB" dirty="0">
                <a:solidFill>
                  <a:srgbClr val="FF0000"/>
                </a:solidFill>
              </a:rPr>
              <a:t>requested a detailed review of the current computing models of the LHC experiments and a consolidated plan for the future computing needs</a:t>
            </a:r>
            <a:r>
              <a:rPr lang="en-GB" dirty="0"/>
              <a:t>.  This document represents the status of the work of the WLCG collaboration and the four LHC experiments in updating the computing models to reflect the </a:t>
            </a:r>
            <a:r>
              <a:rPr lang="en-GB" dirty="0">
                <a:solidFill>
                  <a:srgbClr val="FF0000"/>
                </a:solidFill>
              </a:rPr>
              <a:t>advances in understanding of the most effective ways to use the distributed computing and storage resources</a:t>
            </a:r>
            <a:r>
              <a:rPr lang="en-GB" dirty="0"/>
              <a:t>, based upon the experience gained during LHC Run 1</a:t>
            </a:r>
            <a:endParaRPr lang="en-GB" dirty="0" smtClean="0"/>
          </a:p>
          <a:p>
            <a:pPr marL="36572" indent="0">
              <a:buNone/>
            </a:pP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339692037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Computing model – executive summary</a:t>
            </a:r>
            <a:endParaRPr lang="en-GB" sz="3600" dirty="0"/>
          </a:p>
        </p:txBody>
      </p:sp>
      <p:sp>
        <p:nvSpPr>
          <p:cNvPr id="3" name="Content Placeholder 2"/>
          <p:cNvSpPr>
            <a:spLocks noGrp="1"/>
          </p:cNvSpPr>
          <p:nvPr>
            <p:ph idx="1"/>
          </p:nvPr>
        </p:nvSpPr>
        <p:spPr>
          <a:xfrm>
            <a:off x="457200" y="1068317"/>
            <a:ext cx="8226854" cy="5460285"/>
          </a:xfrm>
        </p:spPr>
        <p:txBody>
          <a:bodyPr>
            <a:normAutofit fontScale="55000" lnSpcReduction="20000"/>
          </a:bodyPr>
          <a:lstStyle/>
          <a:p>
            <a:r>
              <a:rPr lang="en-GB" dirty="0" smtClean="0"/>
              <a:t>The </a:t>
            </a:r>
            <a:r>
              <a:rPr lang="en-GB" dirty="0"/>
              <a:t>next physics run at LHC will build upon the extraordinary physics results obtained in Run 1</a:t>
            </a:r>
            <a:r>
              <a:rPr lang="en-GB" dirty="0" smtClean="0"/>
              <a:t>.</a:t>
            </a:r>
          </a:p>
          <a:p>
            <a:pPr lvl="1"/>
            <a:r>
              <a:rPr lang="en-GB" dirty="0" smtClean="0"/>
              <a:t>The </a:t>
            </a:r>
            <a:r>
              <a:rPr lang="en-GB" dirty="0"/>
              <a:t>scientific </a:t>
            </a:r>
            <a:r>
              <a:rPr lang="en-GB" dirty="0" smtClean="0"/>
              <a:t>objectives, </a:t>
            </a:r>
            <a:r>
              <a:rPr lang="en-GB" dirty="0"/>
              <a:t>imply a desire for an uncompromised acceptance to physics from electroweak mass scales to very high mass topologies. </a:t>
            </a:r>
            <a:endParaRPr lang="en-GB" dirty="0" smtClean="0"/>
          </a:p>
          <a:p>
            <a:pPr lvl="1"/>
            <a:r>
              <a:rPr lang="en-GB" dirty="0"/>
              <a:t>S</a:t>
            </a:r>
            <a:r>
              <a:rPr lang="en-GB" dirty="0" smtClean="0"/>
              <a:t>ignificant </a:t>
            </a:r>
            <a:r>
              <a:rPr lang="en-GB" dirty="0"/>
              <a:t>changes in the trigger output rates and detector occupancy at higher energies and luminosities, as expected for Run 2, the computing at LHC will face new challenges and will require new technical </a:t>
            </a:r>
            <a:r>
              <a:rPr lang="en-GB" dirty="0" smtClean="0"/>
              <a:t>solutions.</a:t>
            </a:r>
            <a:endParaRPr lang="en-GB" dirty="0"/>
          </a:p>
          <a:p>
            <a:r>
              <a:rPr lang="en-GB" dirty="0"/>
              <a:t>There are changes in the computing models in each experiment, which represent significant efforts for the collaborations </a:t>
            </a:r>
            <a:endParaRPr lang="en-GB" dirty="0" smtClean="0"/>
          </a:p>
          <a:p>
            <a:pPr lvl="1"/>
            <a:r>
              <a:rPr lang="en-GB" dirty="0" smtClean="0"/>
              <a:t>Significant </a:t>
            </a:r>
            <a:r>
              <a:rPr lang="en-GB" dirty="0"/>
              <a:t>efforts </a:t>
            </a:r>
            <a:r>
              <a:rPr lang="en-GB" dirty="0" smtClean="0"/>
              <a:t>invested in </a:t>
            </a:r>
            <a:r>
              <a:rPr lang="en-GB" dirty="0"/>
              <a:t>core software to improve the overall performance, </a:t>
            </a:r>
            <a:r>
              <a:rPr lang="en-GB" dirty="0" smtClean="0"/>
              <a:t>and</a:t>
            </a:r>
          </a:p>
          <a:p>
            <a:pPr lvl="1"/>
            <a:r>
              <a:rPr lang="en-GB" dirty="0"/>
              <a:t>O</a:t>
            </a:r>
            <a:r>
              <a:rPr lang="en-GB" dirty="0" smtClean="0"/>
              <a:t>ptimising </a:t>
            </a:r>
            <a:r>
              <a:rPr lang="en-GB" dirty="0"/>
              <a:t>reprocessing passes, number of data replicas stored, etc., is essential </a:t>
            </a:r>
            <a:r>
              <a:rPr lang="en-GB" dirty="0" smtClean="0"/>
              <a:t>to </a:t>
            </a:r>
            <a:r>
              <a:rPr lang="en-GB" dirty="0"/>
              <a:t>ensure the desired level of physics analysis with a reasonable level of resources.</a:t>
            </a:r>
          </a:p>
          <a:p>
            <a:r>
              <a:rPr lang="en-GB" dirty="0"/>
              <a:t>The computing at the LHC is mature; the reliability of resource predictions is continually improving, the largest uncertainties being the LHC running conditions.  </a:t>
            </a:r>
            <a:endParaRPr lang="en-GB" dirty="0" smtClean="0"/>
          </a:p>
          <a:p>
            <a:pPr lvl="1"/>
            <a:r>
              <a:rPr lang="en-GB" dirty="0" smtClean="0"/>
              <a:t>The </a:t>
            </a:r>
            <a:r>
              <a:rPr lang="en-GB" dirty="0"/>
              <a:t>predictions </a:t>
            </a:r>
            <a:r>
              <a:rPr lang="en-GB" dirty="0" smtClean="0"/>
              <a:t>are </a:t>
            </a:r>
            <a:r>
              <a:rPr lang="en-GB" dirty="0"/>
              <a:t>guided by the current understanding of how technology will evolve in the next few years.  That is summarised in the technology survey in this document although there are large uncertainties in estimating costs and likely technical evolutions.</a:t>
            </a:r>
          </a:p>
          <a:p>
            <a:r>
              <a:rPr lang="en-GB" dirty="0"/>
              <a:t>In Run 1 the experiments have consistently used all of the pledged resources, and indeed have benefitted from the availability of additional resources above the pledges.  </a:t>
            </a:r>
            <a:endParaRPr lang="en-GB" dirty="0" smtClean="0"/>
          </a:p>
          <a:p>
            <a:pPr lvl="1"/>
            <a:r>
              <a:rPr lang="en-GB" dirty="0" smtClean="0"/>
              <a:t>effort </a:t>
            </a:r>
            <a:r>
              <a:rPr lang="en-GB" dirty="0"/>
              <a:t>is being invested to </a:t>
            </a:r>
            <a:r>
              <a:rPr lang="en-GB" dirty="0" smtClean="0"/>
              <a:t>easily </a:t>
            </a:r>
            <a:r>
              <a:rPr lang="en-GB" dirty="0"/>
              <a:t>use non-dedicated resources (such as the HLT farms, external HPC resources, etc.).   That work is also beneficial in simplifying the overall grid system, making it easier to maintain</a:t>
            </a:r>
            <a:r>
              <a:rPr lang="en-GB" dirty="0" smtClean="0"/>
              <a:t>.</a:t>
            </a:r>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110423356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Executive summary - 2</a:t>
            </a:r>
            <a:endParaRPr lang="en-GB" dirty="0"/>
          </a:p>
        </p:txBody>
      </p:sp>
      <p:sp>
        <p:nvSpPr>
          <p:cNvPr id="3" name="Content Placeholder 2"/>
          <p:cNvSpPr>
            <a:spLocks noGrp="1"/>
          </p:cNvSpPr>
          <p:nvPr>
            <p:ph idx="1"/>
          </p:nvPr>
        </p:nvSpPr>
        <p:spPr>
          <a:xfrm>
            <a:off x="457200" y="1077321"/>
            <a:ext cx="8226854" cy="5443307"/>
          </a:xfrm>
        </p:spPr>
        <p:txBody>
          <a:bodyPr>
            <a:normAutofit fontScale="55000" lnSpcReduction="20000"/>
          </a:bodyPr>
          <a:lstStyle/>
          <a:p>
            <a:r>
              <a:rPr lang="en-GB" dirty="0"/>
              <a:t>M</a:t>
            </a:r>
            <a:r>
              <a:rPr lang="en-GB" dirty="0" smtClean="0"/>
              <a:t>any changes in the Grid and its services, reflecting on-going efforts:  </a:t>
            </a:r>
          </a:p>
          <a:p>
            <a:pPr lvl="1"/>
            <a:r>
              <a:rPr lang="en-GB" dirty="0" smtClean="0"/>
              <a:t>the experiments are working to make the best use of the facilities available at each Grid site, moving away from the strict role-based functionality of the Tiers in the original model.  </a:t>
            </a:r>
          </a:p>
          <a:p>
            <a:pPr lvl="1"/>
            <a:r>
              <a:rPr lang="en-GB" dirty="0" smtClean="0"/>
              <a:t>significant evolutions of the data management models and services, in particular the introduction into most experiments of the capability of accessing data remotely when necessary.  The network has proved to be an invaluable resource and appropriate use of network access to data allows a cost optimisation between networking, storage, and processing.  This optimisation will be on-going during Run 2.</a:t>
            </a:r>
          </a:p>
          <a:p>
            <a:r>
              <a:rPr lang="en-GB" dirty="0" smtClean="0"/>
              <a:t>the community is investing significant effort in software development,</a:t>
            </a:r>
          </a:p>
          <a:p>
            <a:pPr lvl="1"/>
            <a:r>
              <a:rPr lang="en-GB" dirty="0" smtClean="0"/>
              <a:t>adapting HEP software for modern CPU architectures.  This will be important for helping to ensure efficient use of available resources.</a:t>
            </a:r>
          </a:p>
          <a:p>
            <a:r>
              <a:rPr lang="en-GB" dirty="0" smtClean="0"/>
              <a:t>There is a need to plan for the detector upgrades: phases I and II during LS2 and LS3.  </a:t>
            </a:r>
          </a:p>
          <a:p>
            <a:pPr lvl="1"/>
            <a:r>
              <a:rPr lang="en-GB" dirty="0" smtClean="0"/>
              <a:t>The channel count will dramatically increase in some areas. The role of the hardware trigger will diminish in some cases, and significantly more data may be recorded. </a:t>
            </a:r>
          </a:p>
          <a:p>
            <a:pPr lvl="1"/>
            <a:r>
              <a:rPr lang="en-GB" dirty="0" smtClean="0"/>
              <a:t>It is unlikely that simple extrapolations of the present computing models will be affordable, and work must be invested to explore how the models should evolve.  </a:t>
            </a:r>
          </a:p>
          <a:p>
            <a:pPr lvl="1"/>
            <a:r>
              <a:rPr lang="en-GB" dirty="0" smtClean="0"/>
              <a:t>It is clear that sufficient investment in computing on that timescale is essential in order to be able to fully exploit the improved detector capabilities.</a:t>
            </a:r>
          </a:p>
          <a:p>
            <a:r>
              <a:rPr lang="en-GB" dirty="0" smtClean="0"/>
              <a:t>Finally, it should be noted that there is often a difficulty to hire and keep the necessary skills for software and computing development </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137752409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HEP Software Collaboration</a:t>
            </a:r>
            <a:endParaRPr lang="en-GB" dirty="0"/>
          </a:p>
        </p:txBody>
      </p:sp>
      <p:sp>
        <p:nvSpPr>
          <p:cNvPr id="8" name="Text Placeholder 7"/>
          <p:cNvSpPr>
            <a:spLocks noGrp="1"/>
          </p:cNvSpPr>
          <p:nvPr>
            <p:ph type="body" idx="1"/>
          </p:nvPr>
        </p:nvSpPr>
        <p:spPr>
          <a:xfrm>
            <a:off x="431800" y="3275494"/>
            <a:ext cx="7037207" cy="1066688"/>
          </a:xfrm>
        </p:spPr>
        <p:txBody>
          <a:bodyPr/>
          <a:lstStyle/>
          <a:p>
            <a:r>
              <a:rPr lang="en-GB" dirty="0" smtClean="0"/>
              <a:t>Summary of the workshop held at CERN on April 3-4 2014</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42185016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HEP SW: Context</a:t>
            </a:r>
            <a:endParaRPr lang="en-GB" dirty="0"/>
          </a:p>
        </p:txBody>
      </p:sp>
      <p:sp>
        <p:nvSpPr>
          <p:cNvPr id="3" name="Content Placeholder 2"/>
          <p:cNvSpPr>
            <a:spLocks noGrp="1"/>
          </p:cNvSpPr>
          <p:nvPr>
            <p:ph idx="1"/>
          </p:nvPr>
        </p:nvSpPr>
        <p:spPr/>
        <p:txBody>
          <a:bodyPr>
            <a:normAutofit fontScale="77500" lnSpcReduction="20000"/>
          </a:bodyPr>
          <a:lstStyle/>
          <a:p>
            <a:pPr lvl="0"/>
            <a:r>
              <a:rPr lang="en-GB" dirty="0" smtClean="0"/>
              <a:t>Experiment requests for more resources (people, hardware) to develop and run software for next years physics;</a:t>
            </a:r>
          </a:p>
          <a:p>
            <a:pPr lvl="0"/>
            <a:r>
              <a:rPr lang="en-GB" dirty="0" smtClean="0"/>
              <a:t>Prospect that lack of computing resources (or performance) will limit the physics which can be accomplished in next years;</a:t>
            </a:r>
          </a:p>
          <a:p>
            <a:pPr lvl="0"/>
            <a:r>
              <a:rPr lang="en-GB" dirty="0" smtClean="0"/>
              <a:t>Potential for a small amount of additional resources from new initiatives, from different funding sources and collaboration with other fields;</a:t>
            </a:r>
          </a:p>
          <a:p>
            <a:pPr lvl="0"/>
            <a:r>
              <a:rPr lang="en-GB" dirty="0" smtClean="0"/>
              <a:t>Large effort required to maintain existing diverse suite of experiment and common software, while developing improvements. </a:t>
            </a:r>
          </a:p>
          <a:p>
            <a:pPr lvl="1"/>
            <a:r>
              <a:rPr lang="en-GB" dirty="0" smtClean="0"/>
              <a:t>Constraints of people resources drive needs for consolidation between components from different projects, and for reduction of diversity in software used for common purposes.</a:t>
            </a:r>
          </a:p>
          <a:p>
            <a:pPr lvl="0"/>
            <a:endParaRPr lang="en-GB" dirty="0"/>
          </a:p>
        </p:txBody>
      </p:sp>
      <p:sp>
        <p:nvSpPr>
          <p:cNvPr id="6" name="Date Placeholder 5"/>
          <p:cNvSpPr>
            <a:spLocks noGrp="1"/>
          </p:cNvSpPr>
          <p:nvPr>
            <p:ph type="dt" sz="half" idx="2"/>
          </p:nvPr>
        </p:nvSpPr>
        <p:spPr/>
        <p:txBody>
          <a:bodyPr/>
          <a:lstStyle/>
          <a:p>
            <a:r>
              <a:rPr lang="en-US" smtClean="0"/>
              <a:t>May 9, 2014</a:t>
            </a:r>
            <a:endParaRPr lang="en-US"/>
          </a:p>
        </p:txBody>
      </p:sp>
      <p:sp>
        <p:nvSpPr>
          <p:cNvPr id="7" name="Footer Placeholder 6"/>
          <p:cNvSpPr>
            <a:spLocks noGrp="1"/>
          </p:cNvSpPr>
          <p:nvPr>
            <p:ph type="ftr" sz="quarter" idx="3"/>
          </p:nvPr>
        </p:nvSpPr>
        <p:spPr/>
        <p:txBody>
          <a:bodyPr/>
          <a:lstStyle/>
          <a:p>
            <a:r>
              <a:rPr lang="en-US" smtClean="0"/>
              <a:t>Ian.Bird@cern.ch</a:t>
            </a:r>
            <a:endParaRPr lang="en-US"/>
          </a:p>
        </p:txBody>
      </p:sp>
      <p:sp>
        <p:nvSpPr>
          <p:cNvPr id="8" name="Slide Number Placeholder 7"/>
          <p:cNvSpPr>
            <a:spLocks noGrp="1"/>
          </p:cNvSpPr>
          <p:nvPr>
            <p:ph type="sldNum" sz="quarter" idx="4"/>
          </p:nvPr>
        </p:nvSpPr>
        <p:spPr/>
        <p:txBody>
          <a:bodyPr/>
          <a:lstStyle/>
          <a:p>
            <a:fld id="{8418DEA5-2ACC-4F41-A7E1-5D3476F5BD99}" type="slidenum">
              <a:rPr lang="en-US" smtClean="0"/>
              <a:t>38</a:t>
            </a:fld>
            <a:endParaRPr lang="en-US"/>
          </a:p>
        </p:txBody>
      </p:sp>
    </p:spTree>
    <p:extLst>
      <p:ext uri="{BB962C8B-B14F-4D97-AF65-F5344CB8AC3E}">
        <p14:creationId xmlns:p14="http://schemas.microsoft.com/office/powerpoint/2010/main" val="390492270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HEP SW: Goals</a:t>
            </a:r>
            <a:endParaRPr lang="en-GB" dirty="0"/>
          </a:p>
        </p:txBody>
      </p:sp>
      <p:sp>
        <p:nvSpPr>
          <p:cNvPr id="3" name="Content Placeholder 2"/>
          <p:cNvSpPr>
            <a:spLocks noGrp="1"/>
          </p:cNvSpPr>
          <p:nvPr>
            <p:ph idx="1"/>
          </p:nvPr>
        </p:nvSpPr>
        <p:spPr/>
        <p:txBody>
          <a:bodyPr>
            <a:normAutofit fontScale="85000" lnSpcReduction="20000"/>
          </a:bodyPr>
          <a:lstStyle/>
          <a:p>
            <a:pPr lvl="0"/>
            <a:r>
              <a:rPr lang="en-GB" dirty="0" smtClean="0"/>
              <a:t>Goals of the initiative are to:</a:t>
            </a:r>
          </a:p>
          <a:p>
            <a:pPr lvl="1"/>
            <a:r>
              <a:rPr lang="en-GB" dirty="0" smtClean="0"/>
              <a:t>better meet the rapidly growing needs for simulation, reconstruction and analysis of current and future HEP experiments,</a:t>
            </a:r>
          </a:p>
          <a:p>
            <a:pPr lvl="1"/>
            <a:r>
              <a:rPr lang="en-GB" dirty="0" smtClean="0"/>
              <a:t>further promote the maintenance and development of common software projects and components for use in current and future HEP experiments,</a:t>
            </a:r>
          </a:p>
          <a:p>
            <a:pPr lvl="1"/>
            <a:r>
              <a:rPr lang="en-GB" dirty="0" smtClean="0"/>
              <a:t>enable the emergence of new projects that aim to adapt to new technologies, improve the performance, provide innovative capabilities or reduce the maintenance effort</a:t>
            </a:r>
          </a:p>
          <a:p>
            <a:pPr lvl="1"/>
            <a:r>
              <a:rPr lang="en-GB" dirty="0" smtClean="0"/>
              <a:t>enable potential new collaborators to become involved</a:t>
            </a:r>
          </a:p>
          <a:p>
            <a:pPr lvl="1"/>
            <a:r>
              <a:rPr lang="en-GB" dirty="0" smtClean="0"/>
              <a:t>identify priorities and roadmaps</a:t>
            </a:r>
          </a:p>
          <a:p>
            <a:pPr lvl="1"/>
            <a:r>
              <a:rPr lang="en-GB" dirty="0" smtClean="0"/>
              <a:t>promote collaboration with other scientific and software domains.</a:t>
            </a:r>
          </a:p>
          <a:p>
            <a:pPr lvl="0"/>
            <a:endParaRPr lang="en-GB" dirty="0" smtClean="0"/>
          </a:p>
        </p:txBody>
      </p:sp>
      <p:sp>
        <p:nvSpPr>
          <p:cNvPr id="6" name="Date Placeholder 5"/>
          <p:cNvSpPr>
            <a:spLocks noGrp="1"/>
          </p:cNvSpPr>
          <p:nvPr>
            <p:ph type="dt" sz="half" idx="2"/>
          </p:nvPr>
        </p:nvSpPr>
        <p:spPr/>
        <p:txBody>
          <a:bodyPr/>
          <a:lstStyle/>
          <a:p>
            <a:r>
              <a:rPr lang="en-US" smtClean="0"/>
              <a:t>May 9, 2014</a:t>
            </a:r>
            <a:endParaRPr lang="en-US"/>
          </a:p>
        </p:txBody>
      </p:sp>
      <p:sp>
        <p:nvSpPr>
          <p:cNvPr id="7" name="Footer Placeholder 6"/>
          <p:cNvSpPr>
            <a:spLocks noGrp="1"/>
          </p:cNvSpPr>
          <p:nvPr>
            <p:ph type="ftr" sz="quarter" idx="3"/>
          </p:nvPr>
        </p:nvSpPr>
        <p:spPr/>
        <p:txBody>
          <a:bodyPr/>
          <a:lstStyle/>
          <a:p>
            <a:r>
              <a:rPr lang="en-US" smtClean="0"/>
              <a:t>Ian.Bird@cern.ch</a:t>
            </a:r>
            <a:endParaRPr lang="en-US"/>
          </a:p>
        </p:txBody>
      </p:sp>
      <p:sp>
        <p:nvSpPr>
          <p:cNvPr id="8" name="Slide Number Placeholder 7"/>
          <p:cNvSpPr>
            <a:spLocks noGrp="1"/>
          </p:cNvSpPr>
          <p:nvPr>
            <p:ph type="sldNum" sz="quarter" idx="4"/>
          </p:nvPr>
        </p:nvSpPr>
        <p:spPr/>
        <p:txBody>
          <a:bodyPr/>
          <a:lstStyle/>
          <a:p>
            <a:fld id="{8418DEA5-2ACC-4F41-A7E1-5D3476F5BD99}" type="slidenum">
              <a:rPr lang="en-US" smtClean="0"/>
              <a:t>39</a:t>
            </a:fld>
            <a:endParaRPr lang="en-US"/>
          </a:p>
        </p:txBody>
      </p:sp>
    </p:spTree>
    <p:extLst>
      <p:ext uri="{BB962C8B-B14F-4D97-AF65-F5344CB8AC3E}">
        <p14:creationId xmlns:p14="http://schemas.microsoft.com/office/powerpoint/2010/main" val="11910047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Brief summary of progress</a:t>
            </a:r>
            <a:endParaRPr lang="en-GB" dirty="0"/>
          </a:p>
        </p:txBody>
      </p:sp>
      <p:sp>
        <p:nvSpPr>
          <p:cNvPr id="10" name="Text Placeholder 9"/>
          <p:cNvSpPr>
            <a:spLocks noGrp="1"/>
          </p:cNvSpPr>
          <p:nvPr>
            <p:ph type="body" idx="1"/>
          </p:nvPr>
        </p:nvSpPr>
        <p:spPr/>
        <p:txBody>
          <a:bodyPr/>
          <a:lstStyle/>
          <a:p>
            <a:endParaRPr lang="en-GB"/>
          </a:p>
        </p:txBody>
      </p:sp>
      <p:sp>
        <p:nvSpPr>
          <p:cNvPr id="6" name="Date Placeholder 5"/>
          <p:cNvSpPr>
            <a:spLocks noGrp="1"/>
          </p:cNvSpPr>
          <p:nvPr>
            <p:ph type="dt" sz="half" idx="2"/>
          </p:nvPr>
        </p:nvSpPr>
        <p:spPr/>
        <p:txBody>
          <a:bodyPr/>
          <a:lstStyle/>
          <a:p>
            <a:r>
              <a:rPr lang="en-US" smtClean="0"/>
              <a:t>May 9, 2014</a:t>
            </a:r>
            <a:endParaRPr lang="en-US" dirty="0"/>
          </a:p>
        </p:txBody>
      </p:sp>
      <p:sp>
        <p:nvSpPr>
          <p:cNvPr id="7" name="Footer Placeholder 6"/>
          <p:cNvSpPr>
            <a:spLocks noGrp="1"/>
          </p:cNvSpPr>
          <p:nvPr>
            <p:ph type="ftr" sz="quarter" idx="3"/>
          </p:nvPr>
        </p:nvSpPr>
        <p:spPr/>
        <p:txBody>
          <a:bodyPr/>
          <a:lstStyle/>
          <a:p>
            <a:r>
              <a:rPr lang="en-US" smtClean="0"/>
              <a:t>Ian.Bird@cern.ch</a:t>
            </a:r>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12600245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HEP SW: Model</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Many comments suggested the need for a loosely coupled model of collaboration. The model of the Apache Foundation was suggested: it is an umbrella organisation for open-source projects that endorses projects and has incubators for new projects.</a:t>
            </a:r>
          </a:p>
          <a:p>
            <a:pPr lvl="0"/>
            <a:r>
              <a:rPr lang="en-GB" dirty="0" smtClean="0"/>
              <a:t>Agreed aim is to create a Foundation, which endorses projects that are widely adopted and has an incubator function for new ideas which show promise for future widespread use. </a:t>
            </a:r>
          </a:p>
          <a:p>
            <a:pPr lvl="1"/>
            <a:r>
              <a:rPr lang="en-GB" dirty="0" smtClean="0"/>
              <a:t>In the HEP context, a Foundation could provide resources for life-cycle tasks such as testing etc.</a:t>
            </a:r>
          </a:p>
          <a:p>
            <a:pPr lvl="0"/>
            <a:r>
              <a:rPr lang="en-GB" dirty="0" smtClean="0"/>
              <a:t>Some important characteristics of the Foundation :</a:t>
            </a:r>
          </a:p>
          <a:p>
            <a:pPr lvl="1"/>
            <a:r>
              <a:rPr lang="en-GB" dirty="0" smtClean="0"/>
              <a:t>A key task is to foster collaboration;</a:t>
            </a:r>
          </a:p>
          <a:p>
            <a:pPr lvl="1"/>
            <a:r>
              <a:rPr lang="en-GB" dirty="0" smtClean="0"/>
              <a:t>developers publish their software under the umbrella of the ‘foundation’; in return their software will become more visible, be integrated with the rest, made more portable, have better quality </a:t>
            </a:r>
            <a:r>
              <a:rPr lang="en-GB" dirty="0" err="1" smtClean="0"/>
              <a:t>etc</a:t>
            </a:r>
            <a:endParaRPr lang="en-GB" dirty="0" smtClean="0"/>
          </a:p>
          <a:p>
            <a:pPr lvl="1"/>
            <a:r>
              <a:rPr lang="en-GB" dirty="0" smtClean="0"/>
              <a:t>it organizes reviews of its projects, to identify areas for improvement and to ensure the confidence of the user community and the funding agencies.</a:t>
            </a:r>
          </a:p>
          <a:p>
            <a:pPr lvl="1"/>
            <a:r>
              <a:rPr lang="en-GB" dirty="0" smtClean="0"/>
              <a:t>a process for the oversight of the Foundation's governance can be established by the whole community;</a:t>
            </a:r>
          </a:p>
        </p:txBody>
      </p:sp>
      <p:sp>
        <p:nvSpPr>
          <p:cNvPr id="6" name="Date Placeholder 5"/>
          <p:cNvSpPr>
            <a:spLocks noGrp="1"/>
          </p:cNvSpPr>
          <p:nvPr>
            <p:ph type="dt" sz="half" idx="2"/>
          </p:nvPr>
        </p:nvSpPr>
        <p:spPr/>
        <p:txBody>
          <a:bodyPr/>
          <a:lstStyle/>
          <a:p>
            <a:r>
              <a:rPr lang="en-US" smtClean="0"/>
              <a:t>May 9, 2014</a:t>
            </a:r>
            <a:endParaRPr lang="en-US"/>
          </a:p>
        </p:txBody>
      </p:sp>
      <p:sp>
        <p:nvSpPr>
          <p:cNvPr id="7" name="Footer Placeholder 6"/>
          <p:cNvSpPr>
            <a:spLocks noGrp="1"/>
          </p:cNvSpPr>
          <p:nvPr>
            <p:ph type="ftr" sz="quarter" idx="3"/>
          </p:nvPr>
        </p:nvSpPr>
        <p:spPr/>
        <p:txBody>
          <a:bodyPr/>
          <a:lstStyle/>
          <a:p>
            <a:r>
              <a:rPr lang="en-US" smtClean="0"/>
              <a:t>Ian.Bird@cern.ch</a:t>
            </a:r>
            <a:endParaRPr lang="en-US"/>
          </a:p>
        </p:txBody>
      </p:sp>
      <p:sp>
        <p:nvSpPr>
          <p:cNvPr id="8" name="Slide Number Placeholder 7"/>
          <p:cNvSpPr>
            <a:spLocks noGrp="1"/>
          </p:cNvSpPr>
          <p:nvPr>
            <p:ph type="sldNum" sz="quarter" idx="4"/>
          </p:nvPr>
        </p:nvSpPr>
        <p:spPr/>
        <p:txBody>
          <a:bodyPr/>
          <a:lstStyle/>
          <a:p>
            <a:fld id="{8418DEA5-2ACC-4F41-A7E1-5D3476F5BD99}" type="slidenum">
              <a:rPr lang="en-US" smtClean="0"/>
              <a:t>40</a:t>
            </a:fld>
            <a:endParaRPr lang="en-US"/>
          </a:p>
        </p:txBody>
      </p:sp>
    </p:spTree>
    <p:extLst>
      <p:ext uri="{BB962C8B-B14F-4D97-AF65-F5344CB8AC3E}">
        <p14:creationId xmlns:p14="http://schemas.microsoft.com/office/powerpoint/2010/main" val="315493262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HEP SW: Next Steps</a:t>
            </a:r>
            <a:endParaRPr lang="en-GB" dirty="0"/>
          </a:p>
        </p:txBody>
      </p:sp>
      <p:sp>
        <p:nvSpPr>
          <p:cNvPr id="3" name="Content Placeholder 2"/>
          <p:cNvSpPr>
            <a:spLocks noGrp="1"/>
          </p:cNvSpPr>
          <p:nvPr>
            <p:ph idx="1"/>
          </p:nvPr>
        </p:nvSpPr>
        <p:spPr/>
        <p:txBody>
          <a:bodyPr>
            <a:normAutofit fontScale="70000" lnSpcReduction="20000"/>
          </a:bodyPr>
          <a:lstStyle/>
          <a:p>
            <a:pPr lvl="0"/>
            <a:endParaRPr lang="en-GB" dirty="0" smtClean="0"/>
          </a:p>
          <a:p>
            <a:pPr lvl="0"/>
            <a:r>
              <a:rPr lang="en-GB" dirty="0" smtClean="0"/>
              <a:t>First target is a (set of) short white paper / document describing the key characteristics of a HEP Software Foundation.  The proposed length is up to 5 pages.  </a:t>
            </a:r>
          </a:p>
          <a:p>
            <a:pPr lvl="1"/>
            <a:r>
              <a:rPr lang="en-GB" dirty="0" smtClean="0"/>
              <a:t>Goals</a:t>
            </a:r>
          </a:p>
          <a:p>
            <a:pPr lvl="1"/>
            <a:r>
              <a:rPr lang="en-GB" dirty="0" smtClean="0"/>
              <a:t>Scope and duration</a:t>
            </a:r>
          </a:p>
          <a:p>
            <a:pPr lvl="1"/>
            <a:r>
              <a:rPr lang="en-GB" dirty="0" smtClean="0"/>
              <a:t>Development model</a:t>
            </a:r>
          </a:p>
          <a:p>
            <a:pPr lvl="1"/>
            <a:r>
              <a:rPr lang="en-GB" dirty="0" smtClean="0"/>
              <a:t>Policies: IPR, planning, reviews, …</a:t>
            </a:r>
          </a:p>
          <a:p>
            <a:pPr lvl="1"/>
            <a:r>
              <a:rPr lang="en-GB" dirty="0" smtClean="0"/>
              <a:t>Governance model</a:t>
            </a:r>
          </a:p>
          <a:p>
            <a:pPr lvl="1"/>
            <a:r>
              <a:rPr lang="en-GB" dirty="0" smtClean="0"/>
              <a:t>…</a:t>
            </a:r>
          </a:p>
          <a:p>
            <a:pPr lvl="0"/>
            <a:endParaRPr lang="en-GB" dirty="0" smtClean="0"/>
          </a:p>
          <a:p>
            <a:pPr lvl="0"/>
            <a:r>
              <a:rPr lang="en-GB" dirty="0" smtClean="0"/>
              <a:t>It was agreed to call for drafts to be prepared by groups of interested persons, within a deadline of ~ four weeks ( i.e. May 12th. ) The goal is a consensus draft, to be used as a basis for the creation of the Foundation, that can be discussed at a second workshop some time in the Fall 2014.</a:t>
            </a:r>
            <a:endParaRPr lang="en-GB" dirty="0"/>
          </a:p>
        </p:txBody>
      </p:sp>
      <p:sp>
        <p:nvSpPr>
          <p:cNvPr id="6" name="Date Placeholder 5"/>
          <p:cNvSpPr>
            <a:spLocks noGrp="1"/>
          </p:cNvSpPr>
          <p:nvPr>
            <p:ph type="dt" sz="half" idx="2"/>
          </p:nvPr>
        </p:nvSpPr>
        <p:spPr/>
        <p:txBody>
          <a:bodyPr/>
          <a:lstStyle/>
          <a:p>
            <a:r>
              <a:rPr lang="en-US" smtClean="0"/>
              <a:t>May 9, 2014</a:t>
            </a:r>
            <a:endParaRPr lang="en-US"/>
          </a:p>
        </p:txBody>
      </p:sp>
      <p:sp>
        <p:nvSpPr>
          <p:cNvPr id="7" name="Footer Placeholder 6"/>
          <p:cNvSpPr>
            <a:spLocks noGrp="1"/>
          </p:cNvSpPr>
          <p:nvPr>
            <p:ph type="ftr" sz="quarter" idx="3"/>
          </p:nvPr>
        </p:nvSpPr>
        <p:spPr/>
        <p:txBody>
          <a:bodyPr/>
          <a:lstStyle/>
          <a:p>
            <a:r>
              <a:rPr lang="en-US" smtClean="0"/>
              <a:t>Ian.Bird@cern.ch</a:t>
            </a:r>
            <a:endParaRPr lang="en-US"/>
          </a:p>
        </p:txBody>
      </p:sp>
      <p:sp>
        <p:nvSpPr>
          <p:cNvPr id="8" name="Slide Number Placeholder 7"/>
          <p:cNvSpPr>
            <a:spLocks noGrp="1"/>
          </p:cNvSpPr>
          <p:nvPr>
            <p:ph type="sldNum" sz="quarter" idx="4"/>
          </p:nvPr>
        </p:nvSpPr>
        <p:spPr/>
        <p:txBody>
          <a:bodyPr/>
          <a:lstStyle/>
          <a:p>
            <a:fld id="{8418DEA5-2ACC-4F41-A7E1-5D3476F5BD99}" type="slidenum">
              <a:rPr lang="en-US" smtClean="0"/>
              <a:t>41</a:t>
            </a:fld>
            <a:endParaRPr lang="en-US"/>
          </a:p>
        </p:txBody>
      </p:sp>
    </p:spTree>
    <p:extLst>
      <p:ext uri="{BB962C8B-B14F-4D97-AF65-F5344CB8AC3E}">
        <p14:creationId xmlns:p14="http://schemas.microsoft.com/office/powerpoint/2010/main" val="336649975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457200" y="1325607"/>
            <a:ext cx="8226854" cy="4874302"/>
          </a:xfrm>
        </p:spPr>
        <p:txBody>
          <a:bodyPr>
            <a:normAutofit/>
          </a:bodyPr>
          <a:lstStyle/>
          <a:p>
            <a:r>
              <a:rPr lang="en-GB" dirty="0" smtClean="0"/>
              <a:t>During LS1 activities continue at a high level</a:t>
            </a:r>
          </a:p>
          <a:p>
            <a:pPr lvl="1"/>
            <a:r>
              <a:rPr lang="en-GB" dirty="0" smtClean="0"/>
              <a:t>Preparations for Run 2 </a:t>
            </a:r>
            <a:r>
              <a:rPr lang="en-GB" dirty="0" err="1" smtClean="0"/>
              <a:t>ongoing</a:t>
            </a:r>
            <a:endParaRPr lang="en-GB" dirty="0" smtClean="0"/>
          </a:p>
          <a:p>
            <a:r>
              <a:rPr lang="en-GB" dirty="0" smtClean="0"/>
              <a:t>Evolution of the computing models &amp; distributed computing infrastructure</a:t>
            </a:r>
          </a:p>
          <a:p>
            <a:pPr lvl="1"/>
            <a:r>
              <a:rPr lang="en-GB" dirty="0" smtClean="0"/>
              <a:t>Computing Model Document is published</a:t>
            </a:r>
          </a:p>
          <a:p>
            <a:pPr lvl="1"/>
            <a:r>
              <a:rPr lang="en-GB" dirty="0" smtClean="0"/>
              <a:t>HEP Software Collaboration – workshop started the discussion</a:t>
            </a:r>
          </a:p>
          <a:p>
            <a:r>
              <a:rPr lang="en-GB" dirty="0" smtClean="0"/>
              <a:t>Concerns: levels of funding likely to be available for computing in Run 2 – situation is very unclear but worrying messages</a:t>
            </a:r>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44720819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Backup</a:t>
            </a:r>
            <a:endParaRPr lang="en-GB" dirty="0"/>
          </a:p>
        </p:txBody>
      </p:sp>
      <p:sp>
        <p:nvSpPr>
          <p:cNvPr id="8" name="Text Placeholder 7"/>
          <p:cNvSpPr>
            <a:spLocks noGrp="1"/>
          </p:cNvSpPr>
          <p:nvPr>
            <p:ph type="body" idx="1"/>
          </p:nvPr>
        </p:nvSpPr>
        <p:spPr/>
        <p:txBody>
          <a:bodyPr/>
          <a:lstStyle/>
          <a:p>
            <a:endParaRPr lang="en-GB"/>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70517368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124552" y="1112165"/>
            <a:ext cx="4230093" cy="3302354"/>
          </a:xfrm>
          <a:prstGeom prst="rect">
            <a:avLst/>
          </a:prstGeom>
          <a:noFill/>
          <a:ln>
            <a:noFill/>
          </a:ln>
        </p:spPr>
      </p:pic>
      <p:sp>
        <p:nvSpPr>
          <p:cNvPr id="6" name="Title 5"/>
          <p:cNvSpPr>
            <a:spLocks noGrp="1"/>
          </p:cNvSpPr>
          <p:nvPr>
            <p:ph type="title"/>
          </p:nvPr>
        </p:nvSpPr>
        <p:spPr/>
        <p:txBody>
          <a:bodyPr/>
          <a:lstStyle/>
          <a:p>
            <a:r>
              <a:rPr lang="en-GB" dirty="0" smtClean="0"/>
              <a:t>Technology outlook</a:t>
            </a:r>
            <a:endParaRPr lang="en-GB" dirty="0"/>
          </a:p>
        </p:txBody>
      </p:sp>
      <p:sp>
        <p:nvSpPr>
          <p:cNvPr id="7" name="Content Placeholder 6"/>
          <p:cNvSpPr>
            <a:spLocks noGrp="1"/>
          </p:cNvSpPr>
          <p:nvPr>
            <p:ph idx="1"/>
          </p:nvPr>
        </p:nvSpPr>
        <p:spPr>
          <a:xfrm>
            <a:off x="467544" y="4581128"/>
            <a:ext cx="8226854" cy="1732983"/>
          </a:xfrm>
        </p:spPr>
        <p:txBody>
          <a:bodyPr>
            <a:normAutofit/>
          </a:bodyPr>
          <a:lstStyle/>
          <a:p>
            <a:r>
              <a:rPr lang="en-GB" sz="2000" i="1" dirty="0" smtClean="0"/>
              <a:t>Effective</a:t>
            </a:r>
            <a:r>
              <a:rPr lang="en-GB" sz="2000" dirty="0" smtClean="0"/>
              <a:t> yearly growth: CPU 20%, Disk 15%, Tape 15%</a:t>
            </a:r>
          </a:p>
          <a:p>
            <a:r>
              <a:rPr lang="en-GB" sz="2000" dirty="0" smtClean="0"/>
              <a:t>Assumes:</a:t>
            </a:r>
          </a:p>
          <a:p>
            <a:pPr lvl="1"/>
            <a:r>
              <a:rPr lang="en-GB" sz="1800" dirty="0" smtClean="0"/>
              <a:t>75% budget additional capacity, 25% replacement</a:t>
            </a:r>
          </a:p>
          <a:p>
            <a:pPr lvl="1"/>
            <a:r>
              <a:rPr lang="en-GB" sz="1800" dirty="0" smtClean="0"/>
              <a:t>Other factors: infrastructure, network &amp; increasing power costs </a:t>
            </a:r>
          </a:p>
          <a:p>
            <a:pPr lvl="1"/>
            <a:endParaRPr lang="en-GB" sz="1800" dirty="0"/>
          </a:p>
        </p:txBody>
      </p:sp>
      <p:sp>
        <p:nvSpPr>
          <p:cNvPr id="4" name="Footer Placeholder 3"/>
          <p:cNvSpPr>
            <a:spLocks noGrp="1"/>
          </p:cNvSpPr>
          <p:nvPr>
            <p:ph type="ftr" sz="quarter" idx="3"/>
          </p:nvPr>
        </p:nvSpPr>
        <p:spPr/>
        <p:txBody>
          <a:bodyPr/>
          <a:lstStyle/>
          <a:p>
            <a:r>
              <a:rPr lang="en-GB"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44</a:t>
            </a:fld>
            <a:endParaRPr lang="en-US" dirty="0">
              <a:solidFill>
                <a:srgbClr val="0C377B">
                  <a:tint val="75000"/>
                </a:srgbClr>
              </a:solidFill>
              <a:latin typeface="Arial"/>
            </a:endParaRPr>
          </a:p>
        </p:txBody>
      </p:sp>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4460488" y="1112165"/>
            <a:ext cx="4683511" cy="3302354"/>
          </a:xfrm>
          <a:prstGeom prst="rect">
            <a:avLst/>
          </a:prstGeom>
          <a:noFill/>
          <a:ln>
            <a:noFill/>
          </a:ln>
        </p:spPr>
      </p:pic>
      <p:sp>
        <p:nvSpPr>
          <p:cNvPr id="2" name="Date Placeholder 1"/>
          <p:cNvSpPr>
            <a:spLocks noGrp="1"/>
          </p:cNvSpPr>
          <p:nvPr>
            <p:ph type="dt" sz="half" idx="2"/>
          </p:nvPr>
        </p:nvSpPr>
        <p:spPr/>
        <p:txBody>
          <a:body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Tree>
    <p:extLst>
      <p:ext uri="{BB962C8B-B14F-4D97-AF65-F5344CB8AC3E}">
        <p14:creationId xmlns:p14="http://schemas.microsoft.com/office/powerpoint/2010/main" val="78528311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09" y="168491"/>
            <a:ext cx="4534830" cy="709656"/>
          </a:xfrm>
        </p:spPr>
        <p:txBody>
          <a:bodyPr>
            <a:normAutofit fontScale="90000"/>
          </a:bodyPr>
          <a:lstStyle/>
          <a:p>
            <a:r>
              <a:rPr lang="en-GB" sz="4000" dirty="0" smtClean="0"/>
              <a:t>Evolution of requirements</a:t>
            </a:r>
            <a:endParaRPr lang="en-GB" sz="4000" dirty="0"/>
          </a:p>
        </p:txBody>
      </p:sp>
      <p:sp>
        <p:nvSpPr>
          <p:cNvPr id="3" name="Date Placeholder 2"/>
          <p:cNvSpPr>
            <a:spLocks noGrp="1"/>
          </p:cNvSpPr>
          <p:nvPr>
            <p:ph type="dt" sz="half" idx="2"/>
          </p:nvPr>
        </p:nvSpPr>
        <p:spPr/>
        <p:txBody>
          <a:bodyPr/>
          <a:lstStyle/>
          <a:p>
            <a:r>
              <a:rPr lang="en-US" smtClean="0">
                <a:solidFill>
                  <a:srgbClr val="0C377B">
                    <a:tint val="75000"/>
                  </a:srgbClr>
                </a:solidFill>
                <a:latin typeface="Arial"/>
              </a:rPr>
              <a:t>May 9, 2014</a:t>
            </a:r>
            <a:endParaRPr lang="en-US" dirty="0">
              <a:solidFill>
                <a:srgbClr val="0C377B">
                  <a:tint val="75000"/>
                </a:srgbClr>
              </a:solidFill>
              <a:latin typeface="Arial"/>
            </a:endParaRPr>
          </a:p>
        </p:txBody>
      </p:sp>
      <p:sp>
        <p:nvSpPr>
          <p:cNvPr id="4" name="Footer Placeholder 3"/>
          <p:cNvSpPr>
            <a:spLocks noGrp="1"/>
          </p:cNvSpPr>
          <p:nvPr>
            <p:ph type="ftr" sz="quarter" idx="3"/>
          </p:nvPr>
        </p:nvSpPr>
        <p:spPr/>
        <p:txBody>
          <a:bodyPr/>
          <a:lstStyle/>
          <a:p>
            <a:r>
              <a:rPr lang="en-GB" smtClean="0">
                <a:solidFill>
                  <a:srgbClr val="0C377B">
                    <a:tint val="75000"/>
                  </a:srgbClr>
                </a:solidFill>
                <a:latin typeface="Arial"/>
              </a:rPr>
              <a:t>Ian.Bird@cern.ch</a:t>
            </a:r>
            <a:endParaRPr lang="en-US" dirty="0">
              <a:solidFill>
                <a:srgbClr val="0C377B">
                  <a:tint val="75000"/>
                </a:srgbClr>
              </a:solidFill>
              <a:latin typeface="Aria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45</a:t>
            </a:fld>
            <a:endParaRPr lang="en-US" dirty="0">
              <a:solidFill>
                <a:srgbClr val="0C377B">
                  <a:tint val="75000"/>
                </a:srgbClr>
              </a:solidFill>
              <a:latin typeface="Arial"/>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0" y="1039365"/>
            <a:ext cx="4566933" cy="2808446"/>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309285" y="3847811"/>
            <a:ext cx="4834715" cy="3010189"/>
          </a:xfrm>
          <a:prstGeom prst="rect">
            <a:avLst/>
          </a:prstGeom>
          <a:noFill/>
          <a:ln>
            <a:noFill/>
          </a:ln>
        </p:spPr>
      </p:pic>
      <p:sp>
        <p:nvSpPr>
          <p:cNvPr id="8" name="TextBox 7"/>
          <p:cNvSpPr txBox="1"/>
          <p:nvPr/>
        </p:nvSpPr>
        <p:spPr>
          <a:xfrm>
            <a:off x="4566934" y="2247372"/>
            <a:ext cx="4577066" cy="1600438"/>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GB" sz="1600" dirty="0" smtClean="0">
                <a:solidFill>
                  <a:srgbClr val="0C377B"/>
                </a:solidFill>
                <a:latin typeface="Arial"/>
              </a:rPr>
              <a:t>Estimated evolution of requirements 2015-2017 (</a:t>
            </a:r>
            <a:r>
              <a:rPr lang="en-GB" sz="1600" b="1" dirty="0" smtClean="0">
                <a:solidFill>
                  <a:srgbClr val="0C377B"/>
                </a:solidFill>
                <a:latin typeface="Arial"/>
              </a:rPr>
              <a:t>NB. Does not reflect outcome of current RSG scrutiny</a:t>
            </a:r>
            <a:r>
              <a:rPr lang="en-GB" sz="1600" dirty="0" smtClean="0">
                <a:solidFill>
                  <a:srgbClr val="0C377B"/>
                </a:solidFill>
                <a:latin typeface="Arial"/>
              </a:rPr>
              <a:t>)</a:t>
            </a:r>
          </a:p>
          <a:p>
            <a:endParaRPr lang="en-GB" sz="1600" dirty="0">
              <a:solidFill>
                <a:srgbClr val="0C377B"/>
              </a:solidFill>
              <a:latin typeface="Arial"/>
            </a:endParaRPr>
          </a:p>
          <a:p>
            <a:r>
              <a:rPr lang="en-GB" sz="1600" dirty="0" smtClean="0">
                <a:solidFill>
                  <a:srgbClr val="0C377B"/>
                </a:solidFill>
                <a:latin typeface="Arial"/>
              </a:rPr>
              <a:t>2008-2013: Actual deployed capacity</a:t>
            </a:r>
          </a:p>
          <a:p>
            <a:r>
              <a:rPr lang="en-GB" sz="1600" dirty="0">
                <a:solidFill>
                  <a:srgbClr val="0C377B"/>
                </a:solidFill>
                <a:latin typeface="Arial"/>
              </a:rPr>
              <a:t> </a:t>
            </a:r>
            <a:r>
              <a:rPr lang="en-GB" sz="1600" dirty="0" smtClean="0">
                <a:solidFill>
                  <a:srgbClr val="0C377B"/>
                </a:solidFill>
                <a:latin typeface="Arial"/>
              </a:rPr>
              <a:t> </a:t>
            </a:r>
            <a:endParaRPr lang="en-GB" sz="1600" dirty="0">
              <a:solidFill>
                <a:srgbClr val="0C377B"/>
              </a:solidFill>
              <a:latin typeface="Arial"/>
            </a:endParaRPr>
          </a:p>
        </p:txBody>
      </p:sp>
      <p:sp>
        <p:nvSpPr>
          <p:cNvPr id="9" name="TextBox 8"/>
          <p:cNvSpPr txBox="1"/>
          <p:nvPr/>
        </p:nvSpPr>
        <p:spPr>
          <a:xfrm>
            <a:off x="0" y="4048027"/>
            <a:ext cx="4309285" cy="1877437"/>
          </a:xfrm>
          <a:prstGeom prst="rect">
            <a:avLst/>
          </a:prstGeom>
          <a:noFill/>
        </p:spPr>
        <p:txBody>
          <a:bodyPr wrap="square" rtlCol="0">
            <a:spAutoFit/>
          </a:bodyPr>
          <a:lstStyle/>
          <a:p>
            <a:r>
              <a:rPr lang="en-GB" sz="1600" dirty="0" smtClean="0">
                <a:solidFill>
                  <a:srgbClr val="0C377B"/>
                </a:solidFill>
                <a:latin typeface="Arial"/>
              </a:rPr>
              <a:t>Line: extrapolation of 2008-2012 actual resources</a:t>
            </a:r>
          </a:p>
          <a:p>
            <a:endParaRPr lang="en-GB" sz="1600" dirty="0">
              <a:solidFill>
                <a:srgbClr val="0C377B"/>
              </a:solidFill>
              <a:latin typeface="Arial"/>
            </a:endParaRPr>
          </a:p>
          <a:p>
            <a:r>
              <a:rPr lang="en-GB" sz="1600" dirty="0" smtClean="0">
                <a:solidFill>
                  <a:srgbClr val="0C377B"/>
                </a:solidFill>
                <a:latin typeface="Arial"/>
              </a:rPr>
              <a:t>Curves: expected potential growth of technology with a constant budget (see next)</a:t>
            </a:r>
          </a:p>
          <a:p>
            <a:r>
              <a:rPr lang="en-GB" sz="1600" dirty="0">
                <a:solidFill>
                  <a:srgbClr val="0C377B"/>
                </a:solidFill>
                <a:latin typeface="Arial"/>
              </a:rPr>
              <a:t> </a:t>
            </a:r>
            <a:r>
              <a:rPr lang="en-GB" sz="1600" dirty="0" smtClean="0">
                <a:solidFill>
                  <a:srgbClr val="0C377B"/>
                </a:solidFill>
                <a:latin typeface="Arial"/>
              </a:rPr>
              <a:t>CPU: 20% yearly growth</a:t>
            </a:r>
          </a:p>
          <a:p>
            <a:r>
              <a:rPr lang="en-GB" sz="1600" dirty="0">
                <a:solidFill>
                  <a:srgbClr val="0C377B"/>
                </a:solidFill>
                <a:latin typeface="Arial"/>
              </a:rPr>
              <a:t> </a:t>
            </a:r>
            <a:r>
              <a:rPr lang="en-GB" sz="1600" dirty="0" smtClean="0">
                <a:solidFill>
                  <a:srgbClr val="0C377B"/>
                </a:solidFill>
                <a:latin typeface="Arial"/>
              </a:rPr>
              <a:t>Disk: 15% yearly growth</a:t>
            </a:r>
            <a:endParaRPr lang="en-GB" sz="1600" dirty="0">
              <a:solidFill>
                <a:srgbClr val="0C377B"/>
              </a:solidFill>
              <a:latin typeface="Arial"/>
            </a:endParaRPr>
          </a:p>
        </p:txBody>
      </p:sp>
      <p:sp>
        <p:nvSpPr>
          <p:cNvPr id="10" name="Content Placeholder 2"/>
          <p:cNvSpPr txBox="1">
            <a:spLocks/>
          </p:cNvSpPr>
          <p:nvPr/>
        </p:nvSpPr>
        <p:spPr>
          <a:xfrm>
            <a:off x="4566933" y="19882"/>
            <a:ext cx="4577067" cy="2182244"/>
          </a:xfrm>
          <a:prstGeom prst="rect">
            <a:avLst/>
          </a:prstGeom>
        </p:spPr>
        <p:style>
          <a:lnRef idx="1">
            <a:schemeClr val="dk1"/>
          </a:lnRef>
          <a:fillRef idx="2">
            <a:schemeClr val="dk1"/>
          </a:fillRef>
          <a:effectRef idx="1">
            <a:schemeClr val="dk1"/>
          </a:effectRef>
          <a:fontRef idx="minor">
            <a:schemeClr val="dk1"/>
          </a:fontRef>
        </p:style>
        <p:txBody>
          <a:bodyPr>
            <a:noAutofit/>
          </a:bodyPr>
          <a:lstStyle>
            <a:lvl1pPr marL="493725" indent="-457153"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162" indent="-457153"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595" indent="-342865"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2" indent="0">
              <a:buClr>
                <a:srgbClr val="DDDDDD"/>
              </a:buClr>
              <a:buFont typeface="Arial"/>
              <a:buNone/>
            </a:pPr>
            <a:r>
              <a:rPr lang="en-GB" sz="1600" dirty="0" smtClean="0">
                <a:solidFill>
                  <a:srgbClr val="0C377B"/>
                </a:solidFill>
                <a:latin typeface="Arial"/>
              </a:rPr>
              <a:t>Higher trigger (data) rates driven by physics needs</a:t>
            </a:r>
          </a:p>
          <a:p>
            <a:pPr marL="36572" indent="0">
              <a:buClr>
                <a:srgbClr val="DDDDDD"/>
              </a:buClr>
              <a:buFont typeface="Arial"/>
              <a:buNone/>
            </a:pPr>
            <a:r>
              <a:rPr lang="en-GB" sz="1600" dirty="0" smtClean="0">
                <a:solidFill>
                  <a:srgbClr val="0C377B"/>
                </a:solidFill>
                <a:latin typeface="Arial"/>
              </a:rPr>
              <a:t>Based on understanding of likely LHC parameters; </a:t>
            </a:r>
          </a:p>
          <a:p>
            <a:pPr marL="36572" indent="0">
              <a:buClr>
                <a:srgbClr val="DDDDDD"/>
              </a:buClr>
              <a:buFont typeface="Arial"/>
              <a:buNone/>
            </a:pPr>
            <a:r>
              <a:rPr lang="en-GB" sz="1600" dirty="0">
                <a:solidFill>
                  <a:srgbClr val="0C377B"/>
                </a:solidFill>
                <a:latin typeface="Arial"/>
              </a:rPr>
              <a:t>F</a:t>
            </a:r>
            <a:r>
              <a:rPr lang="en-GB" sz="1600" dirty="0" smtClean="0">
                <a:solidFill>
                  <a:srgbClr val="0C377B"/>
                </a:solidFill>
                <a:latin typeface="Arial"/>
              </a:rPr>
              <a:t>oreseen technology evolution (CPU, disk, tape)</a:t>
            </a:r>
          </a:p>
          <a:p>
            <a:pPr marL="36572" indent="0">
              <a:buClr>
                <a:srgbClr val="DDDDDD"/>
              </a:buClr>
              <a:buFont typeface="Arial"/>
              <a:buNone/>
            </a:pPr>
            <a:r>
              <a:rPr lang="en-GB" sz="1600" dirty="0" smtClean="0">
                <a:solidFill>
                  <a:srgbClr val="0C377B"/>
                </a:solidFill>
                <a:latin typeface="Arial"/>
              </a:rPr>
              <a:t>Experiments work hard to fit within constant budget scenario</a:t>
            </a:r>
          </a:p>
        </p:txBody>
      </p:sp>
    </p:spTree>
    <p:extLst>
      <p:ext uri="{BB962C8B-B14F-4D97-AF65-F5344CB8AC3E}">
        <p14:creationId xmlns:p14="http://schemas.microsoft.com/office/powerpoint/2010/main" val="10609545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dirty="0" smtClean="0"/>
              <a:t>WLCG: </a:t>
            </a:r>
            <a:r>
              <a:rPr lang="en-GB" dirty="0" err="1" smtClean="0"/>
              <a:t>Ongoing</a:t>
            </a:r>
            <a:r>
              <a:rPr lang="en-GB" dirty="0" smtClean="0"/>
              <a:t> work</a:t>
            </a:r>
            <a:endParaRPr lang="en-GB" dirty="0"/>
          </a:p>
        </p:txBody>
      </p:sp>
      <p:sp>
        <p:nvSpPr>
          <p:cNvPr id="8" name="Content Placeholder 7"/>
          <p:cNvSpPr>
            <a:spLocks noGrp="1"/>
          </p:cNvSpPr>
          <p:nvPr>
            <p:ph idx="1"/>
          </p:nvPr>
        </p:nvSpPr>
        <p:spPr>
          <a:xfrm>
            <a:off x="459947" y="1148098"/>
            <a:ext cx="8226854" cy="4863092"/>
          </a:xfrm>
        </p:spPr>
        <p:txBody>
          <a:bodyPr>
            <a:normAutofit fontScale="85000" lnSpcReduction="20000"/>
          </a:bodyPr>
          <a:lstStyle/>
          <a:p>
            <a:r>
              <a:rPr lang="en-GB" dirty="0" smtClean="0"/>
              <a:t>Continuing heavy activity: </a:t>
            </a:r>
          </a:p>
          <a:p>
            <a:pPr lvl="1"/>
            <a:r>
              <a:rPr lang="en-GB" dirty="0" smtClean="0"/>
              <a:t>Data analysis, simulations, reprocessing of Run 1 data;</a:t>
            </a:r>
          </a:p>
          <a:p>
            <a:pPr lvl="1"/>
            <a:r>
              <a:rPr lang="en-GB" dirty="0" smtClean="0"/>
              <a:t>Simulation in preparation for Run 2</a:t>
            </a:r>
          </a:p>
          <a:p>
            <a:r>
              <a:rPr lang="en-GB" dirty="0" smtClean="0"/>
              <a:t>Resources continue to be fully used at the levels anticipated (</a:t>
            </a:r>
            <a:r>
              <a:rPr lang="en-GB" dirty="0" smtClean="0">
                <a:sym typeface="Wingdings"/>
              </a:rPr>
              <a:t>)</a:t>
            </a:r>
            <a:endParaRPr lang="en-GB" dirty="0" smtClean="0"/>
          </a:p>
          <a:p>
            <a:r>
              <a:rPr lang="en-GB" dirty="0" smtClean="0"/>
              <a:t>Data challenges planned for new/updated software/services</a:t>
            </a:r>
          </a:p>
          <a:p>
            <a:pPr lvl="1"/>
            <a:r>
              <a:rPr lang="en-GB" dirty="0" smtClean="0"/>
              <a:t>Coordination via the WLCG Operations activity</a:t>
            </a:r>
          </a:p>
          <a:p>
            <a:pPr lvl="1"/>
            <a:r>
              <a:rPr lang="en-GB" dirty="0" smtClean="0"/>
              <a:t>But no need for large-scale combined challenge</a:t>
            </a:r>
          </a:p>
          <a:p>
            <a:r>
              <a:rPr lang="en-GB" dirty="0" smtClean="0"/>
              <a:t>HLT farms in production for simulation, reprocessing</a:t>
            </a:r>
          </a:p>
          <a:p>
            <a:pPr lvl="1"/>
            <a:r>
              <a:rPr lang="en-GB" dirty="0" smtClean="0"/>
              <a:t>Plan to use during LHC running also; up to ~30% of time</a:t>
            </a:r>
          </a:p>
          <a:p>
            <a:pPr lvl="1"/>
            <a:r>
              <a:rPr lang="en-GB" dirty="0" smtClean="0"/>
              <a:t>ATLAS, CMS use cloud software to dynamically (re-)configure</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83518591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creen Shot 2014-04-28 at 17.23.05.png"/>
          <p:cNvPicPr>
            <a:picLocks noChangeAspect="1"/>
          </p:cNvPicPr>
          <p:nvPr/>
        </p:nvPicPr>
        <p:blipFill rotWithShape="1">
          <a:blip r:embed="rId3">
            <a:extLst>
              <a:ext uri="{28A0092B-C50C-407E-A947-70E740481C1C}">
                <a14:useLocalDpi xmlns:a14="http://schemas.microsoft.com/office/drawing/2010/main" val="0"/>
              </a:ext>
            </a:extLst>
          </a:blip>
          <a:srcRect b="8607"/>
          <a:stretch/>
        </p:blipFill>
        <p:spPr>
          <a:xfrm>
            <a:off x="-29217" y="800684"/>
            <a:ext cx="4375457" cy="2870792"/>
          </a:xfrm>
          <a:prstGeom prst="rect">
            <a:avLst/>
          </a:prstGeom>
        </p:spPr>
      </p:pic>
      <p:sp>
        <p:nvSpPr>
          <p:cNvPr id="7" name="Title 6"/>
          <p:cNvSpPr>
            <a:spLocks noGrp="1"/>
          </p:cNvSpPr>
          <p:nvPr>
            <p:ph type="title"/>
          </p:nvPr>
        </p:nvSpPr>
        <p:spPr>
          <a:xfrm>
            <a:off x="457200" y="274320"/>
            <a:ext cx="7470648" cy="597328"/>
          </a:xfrm>
        </p:spPr>
        <p:txBody>
          <a:bodyPr>
            <a:normAutofit fontScale="90000"/>
          </a:bodyPr>
          <a:lstStyle/>
          <a:p>
            <a:r>
              <a:rPr lang="en-GB" dirty="0" err="1" smtClean="0"/>
              <a:t>Ongoing</a:t>
            </a:r>
            <a:r>
              <a:rPr lang="en-GB" dirty="0" smtClean="0"/>
              <a:t> activities</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9" name="TextBox 8"/>
          <p:cNvSpPr txBox="1"/>
          <p:nvPr/>
        </p:nvSpPr>
        <p:spPr>
          <a:xfrm>
            <a:off x="3811463" y="800684"/>
            <a:ext cx="3715806" cy="738664"/>
          </a:xfrm>
          <a:prstGeom prst="rect">
            <a:avLst/>
          </a:prstGeom>
          <a:noFill/>
        </p:spPr>
        <p:txBody>
          <a:bodyPr wrap="square" rtlCol="0">
            <a:spAutoFit/>
          </a:bodyPr>
          <a:lstStyle/>
          <a:p>
            <a:r>
              <a:rPr lang="en-US" sz="1400" dirty="0" smtClean="0"/>
              <a:t>ATLAS Running jobs</a:t>
            </a:r>
          </a:p>
          <a:p>
            <a:pPr marL="285750" indent="-285750">
              <a:buFont typeface="Arial"/>
              <a:buChar char="•"/>
            </a:pPr>
            <a:r>
              <a:rPr lang="en-US" sz="1400" dirty="0" smtClean="0"/>
              <a:t>Consistent above-pledge performance</a:t>
            </a:r>
          </a:p>
          <a:p>
            <a:pPr marL="285750" indent="-285750">
              <a:buFont typeface="Arial"/>
              <a:buChar char="•"/>
            </a:pPr>
            <a:r>
              <a:rPr lang="en-US" sz="1400" dirty="0" smtClean="0"/>
              <a:t>Saturation most of the time</a:t>
            </a:r>
            <a:endParaRPr lang="en-US" sz="1400" dirty="0"/>
          </a:p>
        </p:txBody>
      </p:sp>
      <p:sp>
        <p:nvSpPr>
          <p:cNvPr id="10" name="TextBox 9"/>
          <p:cNvSpPr txBox="1"/>
          <p:nvPr/>
        </p:nvSpPr>
        <p:spPr>
          <a:xfrm>
            <a:off x="1394557" y="1030642"/>
            <a:ext cx="2057400" cy="830997"/>
          </a:xfrm>
          <a:prstGeom prst="rect">
            <a:avLst/>
          </a:prstGeom>
          <a:noFill/>
        </p:spPr>
        <p:txBody>
          <a:bodyPr wrap="square" rtlCol="0">
            <a:spAutoFit/>
          </a:bodyPr>
          <a:lstStyle/>
          <a:p>
            <a:r>
              <a:rPr lang="en-US" sz="1200" b="1" dirty="0" smtClean="0">
                <a:solidFill>
                  <a:srgbClr val="0000D9"/>
                </a:solidFill>
              </a:rPr>
              <a:t>MC Simulation</a:t>
            </a:r>
          </a:p>
          <a:p>
            <a:r>
              <a:rPr lang="en-US" sz="1200" b="1" dirty="0" smtClean="0">
                <a:solidFill>
                  <a:srgbClr val="C213BE"/>
                </a:solidFill>
              </a:rPr>
              <a:t>User Analysis</a:t>
            </a:r>
          </a:p>
          <a:p>
            <a:r>
              <a:rPr lang="en-US" sz="1200" b="1" dirty="0" smtClean="0">
                <a:solidFill>
                  <a:srgbClr val="030447"/>
                </a:solidFill>
              </a:rPr>
              <a:t>MC </a:t>
            </a:r>
            <a:r>
              <a:rPr lang="en-US" sz="1200" b="1" dirty="0" err="1" smtClean="0">
                <a:solidFill>
                  <a:srgbClr val="030447"/>
                </a:solidFill>
              </a:rPr>
              <a:t>Reco</a:t>
            </a:r>
            <a:endParaRPr lang="en-US" sz="1200" b="1" dirty="0" smtClean="0">
              <a:solidFill>
                <a:srgbClr val="030447"/>
              </a:solidFill>
            </a:endParaRPr>
          </a:p>
          <a:p>
            <a:r>
              <a:rPr lang="en-US" sz="1200" b="1" dirty="0" smtClean="0">
                <a:solidFill>
                  <a:srgbClr val="078803"/>
                </a:solidFill>
              </a:rPr>
              <a:t>Group Prod</a:t>
            </a:r>
          </a:p>
        </p:txBody>
      </p:sp>
      <p:pic>
        <p:nvPicPr>
          <p:cNvPr id="13" name="Picture 1"/>
          <p:cNvPicPr>
            <a:picLocks noChangeAspect="1"/>
          </p:cNvPicPr>
          <p:nvPr/>
        </p:nvPicPr>
        <p:blipFill rotWithShape="1">
          <a:blip r:embed="rId4"/>
          <a:srcRect t="5004"/>
          <a:stretch/>
        </p:blipFill>
        <p:spPr>
          <a:xfrm>
            <a:off x="0" y="3988506"/>
            <a:ext cx="4544669" cy="2197528"/>
          </a:xfrm>
          <a:prstGeom prst="rect">
            <a:avLst/>
          </a:prstGeom>
        </p:spPr>
      </p:pic>
      <p:sp>
        <p:nvSpPr>
          <p:cNvPr id="14" name="TextBox 13"/>
          <p:cNvSpPr txBox="1"/>
          <p:nvPr/>
        </p:nvSpPr>
        <p:spPr>
          <a:xfrm>
            <a:off x="1394557" y="4025862"/>
            <a:ext cx="1352216" cy="369332"/>
          </a:xfrm>
          <a:prstGeom prst="rect">
            <a:avLst/>
          </a:prstGeom>
          <a:noFill/>
        </p:spPr>
        <p:txBody>
          <a:bodyPr wrap="none" rtlCol="0">
            <a:spAutoFit/>
          </a:bodyPr>
          <a:lstStyle/>
          <a:p>
            <a:r>
              <a:rPr lang="en-GB" dirty="0" smtClean="0"/>
              <a:t>ALICE jobs</a:t>
            </a:r>
            <a:endParaRPr lang="en-GB" dirty="0"/>
          </a:p>
        </p:txBody>
      </p:sp>
      <p:pic>
        <p:nvPicPr>
          <p:cNvPr id="2" name="Picture 1" descr="Screen Shot 2014-04-28 at 17.08.5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5542" y="1684500"/>
            <a:ext cx="4238458" cy="2434250"/>
          </a:xfrm>
          <a:prstGeom prst="rect">
            <a:avLst/>
          </a:prstGeom>
        </p:spPr>
      </p:pic>
      <p:sp>
        <p:nvSpPr>
          <p:cNvPr id="12" name="TextBox 11"/>
          <p:cNvSpPr txBox="1"/>
          <p:nvPr/>
        </p:nvSpPr>
        <p:spPr>
          <a:xfrm>
            <a:off x="7753325" y="1610312"/>
            <a:ext cx="1390675" cy="369332"/>
          </a:xfrm>
          <a:prstGeom prst="rect">
            <a:avLst/>
          </a:prstGeom>
          <a:noFill/>
        </p:spPr>
        <p:txBody>
          <a:bodyPr wrap="none" rtlCol="0">
            <a:spAutoFit/>
          </a:bodyPr>
          <a:lstStyle/>
          <a:p>
            <a:r>
              <a:rPr lang="en-GB" dirty="0" smtClean="0"/>
              <a:t>CMS usage</a:t>
            </a:r>
            <a:endParaRPr lang="en-GB" dirty="0"/>
          </a:p>
        </p:txBody>
      </p:sp>
      <p:pic>
        <p:nvPicPr>
          <p:cNvPr id="3" name="Picture 2" descr="Screen Shot 2014-04-28 at 17.20.3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3907" y="4025862"/>
            <a:ext cx="3820093" cy="2832137"/>
          </a:xfrm>
          <a:prstGeom prst="rect">
            <a:avLst/>
          </a:prstGeom>
        </p:spPr>
      </p:pic>
      <p:sp>
        <p:nvSpPr>
          <p:cNvPr id="16" name="TextBox 15"/>
          <p:cNvSpPr txBox="1"/>
          <p:nvPr/>
        </p:nvSpPr>
        <p:spPr>
          <a:xfrm>
            <a:off x="7057986" y="4210528"/>
            <a:ext cx="1995709" cy="523220"/>
          </a:xfrm>
          <a:prstGeom prst="rect">
            <a:avLst/>
          </a:prstGeom>
          <a:noFill/>
        </p:spPr>
        <p:txBody>
          <a:bodyPr wrap="square" rtlCol="0">
            <a:spAutoFit/>
          </a:bodyPr>
          <a:lstStyle/>
          <a:p>
            <a:r>
              <a:rPr lang="en-GB" sz="1400" dirty="0" err="1" smtClean="0"/>
              <a:t>LHCb</a:t>
            </a:r>
            <a:r>
              <a:rPr lang="en-GB" sz="1400" dirty="0" smtClean="0"/>
              <a:t> activity – Simulation dominates</a:t>
            </a:r>
            <a:endParaRPr lang="en-GB" sz="1400" dirty="0"/>
          </a:p>
        </p:txBody>
      </p:sp>
    </p:spTree>
    <p:extLst>
      <p:ext uri="{BB962C8B-B14F-4D97-AF65-F5344CB8AC3E}">
        <p14:creationId xmlns:p14="http://schemas.microsoft.com/office/powerpoint/2010/main" val="11605822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8159" y="12125"/>
            <a:ext cx="8226854" cy="940443"/>
          </a:xfrm>
        </p:spPr>
        <p:txBody>
          <a:bodyPr/>
          <a:lstStyle/>
          <a:p>
            <a:r>
              <a:rPr lang="en-GB" dirty="0" smtClean="0"/>
              <a:t>Status of Wigner centre</a:t>
            </a:r>
            <a:endParaRPr lang="en-GB" dirty="0"/>
          </a:p>
        </p:txBody>
      </p:sp>
      <p:sp>
        <p:nvSpPr>
          <p:cNvPr id="8" name="Content Placeholder 7"/>
          <p:cNvSpPr>
            <a:spLocks noGrp="1"/>
          </p:cNvSpPr>
          <p:nvPr>
            <p:ph idx="1"/>
          </p:nvPr>
        </p:nvSpPr>
        <p:spPr>
          <a:xfrm>
            <a:off x="457200" y="864160"/>
            <a:ext cx="8398410" cy="5545819"/>
          </a:xfrm>
        </p:spPr>
        <p:txBody>
          <a:bodyPr>
            <a:normAutofit fontScale="70000" lnSpcReduction="20000"/>
          </a:bodyPr>
          <a:lstStyle/>
          <a:p>
            <a:r>
              <a:rPr lang="en-GB" dirty="0" smtClean="0"/>
              <a:t>In production; </a:t>
            </a:r>
          </a:p>
          <a:p>
            <a:pPr lvl="1"/>
            <a:r>
              <a:rPr lang="en-GB" dirty="0" smtClean="0"/>
              <a:t>&gt;1000 worker nodes installed</a:t>
            </a:r>
          </a:p>
          <a:p>
            <a:pPr lvl="1"/>
            <a:r>
              <a:rPr lang="en-GB" dirty="0" smtClean="0"/>
              <a:t>Disk cache (EOS) scaled with CPU capacity</a:t>
            </a:r>
          </a:p>
          <a:p>
            <a:r>
              <a:rPr lang="en-GB" dirty="0" smtClean="0"/>
              <a:t>Some network problems:</a:t>
            </a:r>
          </a:p>
          <a:p>
            <a:pPr lvl="1"/>
            <a:r>
              <a:rPr lang="en-GB" dirty="0" smtClean="0"/>
              <a:t>One link was unstable every few days</a:t>
            </a:r>
          </a:p>
          <a:p>
            <a:pPr lvl="1"/>
            <a:r>
              <a:rPr lang="en-GB" dirty="0" smtClean="0"/>
              <a:t>Some firmware incompatibilities between NICs, switches and cables (!)</a:t>
            </a:r>
          </a:p>
          <a:p>
            <a:pPr lvl="2"/>
            <a:r>
              <a:rPr lang="en-GB" dirty="0" smtClean="0"/>
              <a:t>Hopefully now resolved</a:t>
            </a:r>
          </a:p>
          <a:p>
            <a:r>
              <a:rPr lang="en-GB" dirty="0" smtClean="0"/>
              <a:t>Some anecdotal job inefficiencies; a systematic performance analysis was done</a:t>
            </a:r>
          </a:p>
          <a:p>
            <a:pPr lvl="1"/>
            <a:r>
              <a:rPr lang="en-GB" dirty="0" smtClean="0"/>
              <a:t>Building some additional monitoring for longer term management</a:t>
            </a:r>
          </a:p>
          <a:p>
            <a:pPr lvl="2"/>
            <a:r>
              <a:rPr lang="en-GB" dirty="0" smtClean="0"/>
              <a:t>Dedicated </a:t>
            </a:r>
            <a:r>
              <a:rPr lang="en-GB" dirty="0" err="1" smtClean="0"/>
              <a:t>perfsonar</a:t>
            </a:r>
            <a:r>
              <a:rPr lang="en-GB" dirty="0" smtClean="0"/>
              <a:t> testing (as deployed in WLCG)</a:t>
            </a:r>
          </a:p>
          <a:p>
            <a:pPr lvl="1"/>
            <a:r>
              <a:rPr lang="en-GB" dirty="0" smtClean="0"/>
              <a:t>Uncovered some issues with pilot jobs </a:t>
            </a:r>
          </a:p>
          <a:p>
            <a:pPr lvl="1"/>
            <a:r>
              <a:rPr lang="en-GB" dirty="0" smtClean="0"/>
              <a:t>Clear difference in efficiency between AMD and Intel – depending on workload (not new)</a:t>
            </a:r>
          </a:p>
          <a:p>
            <a:pPr lvl="1"/>
            <a:r>
              <a:rPr lang="en-GB" dirty="0" smtClean="0"/>
              <a:t>Must use correct caching algorithm in ROOT, or performance suffers for I/O bound jobs; continuing study of data transfer performance</a:t>
            </a:r>
          </a:p>
          <a:p>
            <a:r>
              <a:rPr lang="en-GB" dirty="0" smtClean="0"/>
              <a:t>No significant difference in efficiency between Geneva and Wigner</a:t>
            </a:r>
          </a:p>
          <a:p>
            <a:pPr lvl="1"/>
            <a:r>
              <a:rPr lang="en-GB" dirty="0" smtClean="0"/>
              <a:t>Monitoring much improved</a:t>
            </a:r>
          </a:p>
          <a:p>
            <a:pPr lvl="1"/>
            <a:r>
              <a:rPr lang="en-GB" dirty="0" smtClean="0"/>
              <a:t>Detailed performance studies will benefit all remote I/O situations</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35258105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526584" cy="940443"/>
          </a:xfrm>
        </p:spPr>
        <p:txBody>
          <a:bodyPr>
            <a:noAutofit/>
          </a:bodyPr>
          <a:lstStyle/>
          <a:p>
            <a:r>
              <a:rPr lang="en-GB" sz="3600" dirty="0" smtClean="0"/>
              <a:t>Changes to availability/reliability reporting</a:t>
            </a:r>
            <a:endParaRPr lang="en-GB" sz="3600" dirty="0"/>
          </a:p>
        </p:txBody>
      </p:sp>
      <p:sp>
        <p:nvSpPr>
          <p:cNvPr id="3" name="Content Placeholder 2"/>
          <p:cNvSpPr>
            <a:spLocks noGrp="1"/>
          </p:cNvSpPr>
          <p:nvPr>
            <p:ph idx="1"/>
          </p:nvPr>
        </p:nvSpPr>
        <p:spPr/>
        <p:txBody>
          <a:bodyPr>
            <a:normAutofit fontScale="85000" lnSpcReduction="10000"/>
          </a:bodyPr>
          <a:lstStyle/>
          <a:p>
            <a:r>
              <a:rPr lang="en-GB" dirty="0" smtClean="0"/>
              <a:t>We have now changed the tests used as the basis for reporting availability/reliability</a:t>
            </a:r>
          </a:p>
          <a:p>
            <a:pPr lvl="1"/>
            <a:r>
              <a:rPr lang="en-GB" dirty="0" smtClean="0"/>
              <a:t>From: generic testing </a:t>
            </a:r>
          </a:p>
          <a:p>
            <a:pPr lvl="1"/>
            <a:r>
              <a:rPr lang="en-GB" dirty="0" smtClean="0"/>
              <a:t>To: experiment-specific tests better reflecting how experiments use sites</a:t>
            </a:r>
          </a:p>
          <a:p>
            <a:r>
              <a:rPr lang="en-GB" dirty="0" smtClean="0"/>
              <a:t>This means that there are now 4 reports each month</a:t>
            </a:r>
          </a:p>
          <a:p>
            <a:pPr lvl="1"/>
            <a:r>
              <a:rPr lang="en-GB" dirty="0" smtClean="0"/>
              <a:t>More meaningful metrics</a:t>
            </a:r>
          </a:p>
          <a:p>
            <a:r>
              <a:rPr lang="en-GB" dirty="0" smtClean="0"/>
              <a:t>Note: while vital for getting WLCG sites to good performance, generic testing is not so useful now:</a:t>
            </a:r>
          </a:p>
          <a:p>
            <a:pPr lvl="1"/>
            <a:r>
              <a:rPr lang="en-GB" dirty="0" smtClean="0"/>
              <a:t>Have tests of services needed by experiments</a:t>
            </a:r>
          </a:p>
          <a:p>
            <a:pPr lvl="1"/>
            <a:r>
              <a:rPr lang="en-GB" dirty="0" smtClean="0"/>
              <a:t>Reporting on those is more meaningful and useful</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91404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Pre-production deployment </a:t>
            </a:r>
            <a:r>
              <a:rPr lang="en-GB" dirty="0" err="1" smtClean="0"/>
              <a:t>etc</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Experience shows need sites to offer to:</a:t>
            </a:r>
          </a:p>
          <a:p>
            <a:pPr lvl="1"/>
            <a:r>
              <a:rPr lang="en-GB" dirty="0" smtClean="0"/>
              <a:t>Test new/updated services in pre-deployment</a:t>
            </a:r>
          </a:p>
          <a:p>
            <a:pPr lvl="1"/>
            <a:r>
              <a:rPr lang="en-GB" dirty="0" smtClean="0"/>
              <a:t>Be early adopters in production</a:t>
            </a:r>
          </a:p>
          <a:p>
            <a:r>
              <a:rPr lang="en-GB" dirty="0" smtClean="0"/>
              <a:t>No other way to test at scale</a:t>
            </a:r>
          </a:p>
          <a:p>
            <a:r>
              <a:rPr lang="en-GB" dirty="0" smtClean="0"/>
              <a:t>Main uses:</a:t>
            </a:r>
          </a:p>
          <a:p>
            <a:pPr lvl="1"/>
            <a:r>
              <a:rPr lang="en-GB" dirty="0" smtClean="0"/>
              <a:t>Validate new middleware releases using experiments’ frameworks </a:t>
            </a:r>
          </a:p>
          <a:p>
            <a:pPr lvl="1"/>
            <a:r>
              <a:rPr lang="en-GB" dirty="0" smtClean="0"/>
              <a:t>Early deployment/feedback of new releases</a:t>
            </a:r>
          </a:p>
          <a:p>
            <a:pPr lvl="1"/>
            <a:r>
              <a:rPr lang="en-GB" dirty="0" smtClean="0"/>
              <a:t>Deployment of (e.g.) IPV6 at sites</a:t>
            </a:r>
          </a:p>
          <a:p>
            <a:r>
              <a:rPr lang="en-GB" dirty="0" smtClean="0"/>
              <a:t>But:</a:t>
            </a:r>
          </a:p>
          <a:p>
            <a:pPr lvl="1"/>
            <a:r>
              <a:rPr lang="en-GB" dirty="0" smtClean="0"/>
              <a:t>Sites were concerned that offering such community services would affect their reported reliabilities </a:t>
            </a:r>
            <a:endParaRPr lang="en-GB" dirty="0"/>
          </a:p>
        </p:txBody>
      </p:sp>
      <p:sp>
        <p:nvSpPr>
          <p:cNvPr id="4" name="Date Placeholder 3"/>
          <p:cNvSpPr>
            <a:spLocks noGrp="1"/>
          </p:cNvSpPr>
          <p:nvPr>
            <p:ph type="dt" sz="half" idx="2"/>
          </p:nvPr>
        </p:nvSpPr>
        <p:spPr/>
        <p:txBody>
          <a:bodyPr/>
          <a:lstStyle/>
          <a:p>
            <a:r>
              <a:rPr lang="en-US" smtClean="0"/>
              <a:t>May 9, 2014</a:t>
            </a:r>
            <a:endParaRPr lang="en-US" dirty="0"/>
          </a:p>
        </p:txBody>
      </p:sp>
      <p:sp>
        <p:nvSpPr>
          <p:cNvPr id="5" name="Footer Placeholder 4"/>
          <p:cNvSpPr>
            <a:spLocks noGrp="1"/>
          </p:cNvSpPr>
          <p:nvPr>
            <p:ph type="ftr" sz="quarter" idx="3"/>
          </p:nvPr>
        </p:nvSpPr>
        <p:spPr/>
        <p:txBody>
          <a:bodyPr/>
          <a:lstStyle/>
          <a:p>
            <a:r>
              <a:rPr lang="en-US" smtClean="0"/>
              <a:t>Ian.Bird@cern.ch</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6536834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Cobranding(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ERNCobranding(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CERNCobranding(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9493</TotalTime>
  <Words>3012</Words>
  <Application>Microsoft Macintosh PowerPoint</Application>
  <PresentationFormat>On-screen Show (4:3)</PresentationFormat>
  <Paragraphs>519</Paragraphs>
  <Slides>45</Slides>
  <Notes>2</Notes>
  <HiddenSlides>0</HiddenSlides>
  <MMClips>0</MMClips>
  <ScaleCrop>false</ScaleCrop>
  <HeadingPairs>
    <vt:vector size="4" baseType="variant">
      <vt:variant>
        <vt:lpstr>Theme</vt:lpstr>
      </vt:variant>
      <vt:variant>
        <vt:i4>5</vt:i4>
      </vt:variant>
      <vt:variant>
        <vt:lpstr>Slide Titles</vt:lpstr>
      </vt:variant>
      <vt:variant>
        <vt:i4>45</vt:i4>
      </vt:variant>
    </vt:vector>
  </HeadingPairs>
  <TitlesOfParts>
    <vt:vector size="50" baseType="lpstr">
      <vt:lpstr>CERNCobranding(4-3)</vt:lpstr>
      <vt:lpstr>FC5643-CERN3027 - Scale of contributions</vt:lpstr>
      <vt:lpstr>1_CERNCobranding(4-3)</vt:lpstr>
      <vt:lpstr>2_CERNCobranding(4-3)</vt:lpstr>
      <vt:lpstr>Office Theme</vt:lpstr>
      <vt:lpstr>Project Status Report</vt:lpstr>
      <vt:lpstr>Outline</vt:lpstr>
      <vt:lpstr>WLCG MoU Topics</vt:lpstr>
      <vt:lpstr>Brief summary of progress</vt:lpstr>
      <vt:lpstr>WLCG: Ongoing work</vt:lpstr>
      <vt:lpstr>Ongoing activities</vt:lpstr>
      <vt:lpstr>Status of Wigner centre</vt:lpstr>
      <vt:lpstr>Changes to availability/reliability reporting</vt:lpstr>
      <vt:lpstr>Pre-production deployment etc</vt:lpstr>
      <vt:lpstr>Pre-production – 2 </vt:lpstr>
      <vt:lpstr>EMI Middleware Support Status 2014</vt:lpstr>
      <vt:lpstr>PowerPoint Presentation</vt:lpstr>
      <vt:lpstr>Summary of RRB held on 29 April 2014</vt:lpstr>
      <vt:lpstr>PowerPoint Presentation</vt:lpstr>
      <vt:lpstr>Summary of RSG report</vt:lpstr>
      <vt:lpstr>Efficiencies</vt:lpstr>
      <vt:lpstr>PowerPoint Presentation</vt:lpstr>
      <vt:lpstr>Scrutiny of 2015 requests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C-RSG comments</vt:lpstr>
      <vt:lpstr>C-RSG comments – 2 </vt:lpstr>
      <vt:lpstr>Flat budgets? (C-RSG view)</vt:lpstr>
      <vt:lpstr>PowerPoint Presentation</vt:lpstr>
      <vt:lpstr>Budgets and pledges</vt:lpstr>
      <vt:lpstr>Budgets and pledges</vt:lpstr>
      <vt:lpstr>Computing model update</vt:lpstr>
      <vt:lpstr>Computing model update</vt:lpstr>
      <vt:lpstr>Computing model – executive summary</vt:lpstr>
      <vt:lpstr>Executive summary - 2</vt:lpstr>
      <vt:lpstr>HEP Software Collaboration</vt:lpstr>
      <vt:lpstr>HEP SW: Context</vt:lpstr>
      <vt:lpstr>HEP SW: Goals</vt:lpstr>
      <vt:lpstr>HEP SW: Model</vt:lpstr>
      <vt:lpstr>HEP SW: Next Steps</vt:lpstr>
      <vt:lpstr>Summary</vt:lpstr>
      <vt:lpstr>Backup</vt:lpstr>
      <vt:lpstr>Technology outlook</vt:lpstr>
      <vt:lpstr>Evolution of requirements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Ian Bird</cp:lastModifiedBy>
  <cp:revision>152</cp:revision>
  <dcterms:created xsi:type="dcterms:W3CDTF">2012-11-30T11:07:49Z</dcterms:created>
  <dcterms:modified xsi:type="dcterms:W3CDTF">2014-05-09T07:53:21Z</dcterms:modified>
</cp:coreProperties>
</file>