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804" r:id="rId1"/>
  </p:sldMasterIdLst>
  <p:notesMasterIdLst>
    <p:notesMasterId r:id="rId15"/>
  </p:notesMasterIdLst>
  <p:handoutMasterIdLst>
    <p:handoutMasterId r:id="rId16"/>
  </p:handoutMasterIdLst>
  <p:sldIdLst>
    <p:sldId id="256" r:id="rId2"/>
    <p:sldId id="301" r:id="rId3"/>
    <p:sldId id="320" r:id="rId4"/>
    <p:sldId id="323" r:id="rId5"/>
    <p:sldId id="325" r:id="rId6"/>
    <p:sldId id="324" r:id="rId7"/>
    <p:sldId id="322" r:id="rId8"/>
    <p:sldId id="326" r:id="rId9"/>
    <p:sldId id="303" r:id="rId10"/>
    <p:sldId id="327" r:id="rId11"/>
    <p:sldId id="328" r:id="rId12"/>
    <p:sldId id="312" r:id="rId13"/>
    <p:sldId id="329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0C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276" autoAdjust="0"/>
  </p:normalViewPr>
  <p:slideViewPr>
    <p:cSldViewPr snapToGrid="0" snapToObjects="1">
      <p:cViewPr varScale="1">
        <p:scale>
          <a:sx n="115" d="100"/>
          <a:sy n="115" d="100"/>
        </p:scale>
        <p:origin x="-90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FBC417-FDB3-6A4B-9AD4-99C12CD5963F}" type="datetime1">
              <a:rPr lang="en-US" smtClean="0"/>
              <a:t>21/03/14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M. Al-Turany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205EBB-E616-604A-8B19-14E92BE54F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47325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E12726-8807-8141-8704-4B82B92EA4E6}" type="datetime1">
              <a:rPr lang="en-US" smtClean="0"/>
              <a:t>21/03/14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M. Al-Turany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3353BB-1B60-D347-946A-647A9C58F2C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052052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M. Al-Turany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43353BB-1B60-D347-946A-647A9C58F2C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184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offline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496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offline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71459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offline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22495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offline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62199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offline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148652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offline 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69410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offline week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171290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offline week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969836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offline week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5594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offline 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740357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offline week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38311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ALICE offline week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06FE8-D272-C543-97C0-5E32A384D7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63953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  <p:hf sldNum="0"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7774" y="370856"/>
            <a:ext cx="7772400" cy="2132810"/>
          </a:xfrm>
        </p:spPr>
        <p:txBody>
          <a:bodyPr>
            <a:normAutofit/>
          </a:bodyPr>
          <a:lstStyle/>
          <a:p>
            <a:r>
              <a:rPr lang="en-US" b="1" dirty="0"/>
              <a:t>Status and roadmap of </a:t>
            </a:r>
            <a:r>
              <a:rPr lang="en-US" b="1" dirty="0" smtClean="0"/>
              <a:t>the </a:t>
            </a:r>
            <a:r>
              <a:rPr lang="en-US" b="1" dirty="0" err="1" smtClean="0"/>
              <a:t>AlFa</a:t>
            </a:r>
            <a:r>
              <a:rPr lang="en-US" b="1" dirty="0" smtClean="0"/>
              <a:t> Framework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2747" y="5231917"/>
            <a:ext cx="6400800" cy="1194752"/>
          </a:xfrm>
        </p:spPr>
        <p:txBody>
          <a:bodyPr>
            <a:normAutofit/>
          </a:bodyPr>
          <a:lstStyle/>
          <a:p>
            <a:r>
              <a:rPr lang="en-US" dirty="0" smtClean="0"/>
              <a:t>Mohammad Al-Turany </a:t>
            </a:r>
          </a:p>
          <a:p>
            <a:r>
              <a:rPr lang="en-US" dirty="0" smtClean="0"/>
              <a:t>GSI-IT/CERN-PH-AIP</a:t>
            </a:r>
          </a:p>
        </p:txBody>
      </p:sp>
      <p:pic>
        <p:nvPicPr>
          <p:cNvPr id="7" name="Picture 6" descr="star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7333" y="2444550"/>
            <a:ext cx="2757316" cy="2723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3639719"/>
      </p:ext>
    </p:extLst>
  </p:cSld>
  <p:clrMapOvr>
    <a:masterClrMapping/>
  </p:clrMapOvr>
  <p:transition xmlns:p14="http://schemas.microsoft.com/office/powerpoint/2010/main" spd="slow">
    <p:wip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Templated</a:t>
            </a:r>
            <a:r>
              <a:rPr lang="en-US" dirty="0" smtClean="0"/>
              <a:t> </a:t>
            </a:r>
            <a:r>
              <a:rPr lang="en-US" dirty="0" err="1" smtClean="0"/>
              <a:t>Digi</a:t>
            </a:r>
            <a:r>
              <a:rPr lang="en-US" dirty="0" smtClean="0"/>
              <a:t>-loader and File-sink are under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is the interface between the simulation data driven framework.</a:t>
            </a:r>
          </a:p>
          <a:p>
            <a:r>
              <a:rPr lang="en-US" dirty="0" smtClean="0"/>
              <a:t>Data is read from ROOT files, converted to raw data format (if necessary) and then send as messages over the network.</a:t>
            </a:r>
          </a:p>
          <a:p>
            <a:r>
              <a:rPr lang="en-US" dirty="0" smtClean="0"/>
              <a:t>(</a:t>
            </a:r>
            <a:r>
              <a:rPr lang="en-US" dirty="0"/>
              <a:t>de)</a:t>
            </a:r>
            <a:r>
              <a:rPr lang="en-US" dirty="0" err="1"/>
              <a:t>serialise</a:t>
            </a:r>
            <a:r>
              <a:rPr lang="en-US" dirty="0"/>
              <a:t> </a:t>
            </a:r>
            <a:r>
              <a:rPr lang="en-US" dirty="0" smtClean="0"/>
              <a:t>of </a:t>
            </a:r>
            <a:r>
              <a:rPr lang="en-US" dirty="0" err="1" smtClean="0"/>
              <a:t>digis</a:t>
            </a:r>
            <a:r>
              <a:rPr lang="en-US" dirty="0" smtClean="0"/>
              <a:t> and/or hits </a:t>
            </a:r>
          </a:p>
          <a:p>
            <a:r>
              <a:rPr lang="en-US" dirty="0" smtClean="0"/>
              <a:t>It can </a:t>
            </a:r>
            <a:r>
              <a:rPr lang="en-US" dirty="0"/>
              <a:t>use </a:t>
            </a:r>
            <a:r>
              <a:rPr lang="en-US" dirty="0" smtClean="0"/>
              <a:t>manual serialization of messages,  </a:t>
            </a:r>
            <a:r>
              <a:rPr lang="en-US" dirty="0"/>
              <a:t>boost serialization  and/or </a:t>
            </a:r>
            <a:r>
              <a:rPr lang="en-US" dirty="0" smtClean="0"/>
              <a:t> </a:t>
            </a:r>
            <a:r>
              <a:rPr lang="en-US" dirty="0" err="1" smtClean="0"/>
              <a:t>protobuf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offline week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 rot="19312718">
            <a:off x="6745526" y="5581031"/>
            <a:ext cx="23585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Nicolas </a:t>
            </a:r>
            <a:r>
              <a:rPr lang="en-US" sz="2400" dirty="0" err="1" smtClean="0"/>
              <a:t>Winckler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175774326"/>
      </p:ext>
    </p:extLst>
  </p:cSld>
  <p:clrMapOvr>
    <a:masterClrMapping/>
  </p:clrMapOvr>
  <p:transition xmlns:p14="http://schemas.microsoft.com/office/powerpoint/2010/main"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Proto-Type for ALICE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</a:t>
            </a:r>
            <a:r>
              <a:rPr lang="en-US" dirty="0" smtClean="0"/>
              <a:t>se </a:t>
            </a:r>
            <a:r>
              <a:rPr lang="en-US" dirty="0"/>
              <a:t>the existing geometry </a:t>
            </a:r>
            <a:r>
              <a:rPr lang="en-US" dirty="0" smtClean="0"/>
              <a:t>of the </a:t>
            </a:r>
            <a:r>
              <a:rPr lang="en-US" dirty="0"/>
              <a:t>ITS and TPC </a:t>
            </a:r>
            <a:r>
              <a:rPr lang="en-US" dirty="0" smtClean="0"/>
              <a:t>detectors</a:t>
            </a:r>
          </a:p>
          <a:p>
            <a:r>
              <a:rPr lang="en-US" dirty="0" smtClean="0"/>
              <a:t>Port the stepping managers to </a:t>
            </a:r>
            <a:r>
              <a:rPr lang="en-US" dirty="0" err="1" smtClean="0"/>
              <a:t>FairRoot</a:t>
            </a:r>
            <a:endParaRPr lang="en-US" dirty="0" smtClean="0"/>
          </a:p>
          <a:p>
            <a:r>
              <a:rPr lang="en-US" dirty="0" smtClean="0"/>
              <a:t>Make a simple simulation of ALICE detector that can be used with the generic </a:t>
            </a:r>
            <a:r>
              <a:rPr lang="en-US" dirty="0" err="1" smtClean="0"/>
              <a:t>digi</a:t>
            </a:r>
            <a:r>
              <a:rPr lang="en-US" dirty="0" smtClean="0"/>
              <a:t>-loader as a first step for developing algorithms in </a:t>
            </a:r>
            <a:r>
              <a:rPr lang="en-US" dirty="0" err="1" smtClean="0"/>
              <a:t>AlFa</a:t>
            </a:r>
            <a:r>
              <a:rPr lang="en-US" dirty="0" smtClean="0"/>
              <a:t> later.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offline week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 rot="18766830">
            <a:off x="7371766" y="5326065"/>
            <a:ext cx="195003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/>
              <a:t>Charalampos</a:t>
            </a:r>
            <a:r>
              <a:rPr lang="en-US" sz="2000" dirty="0"/>
              <a:t> </a:t>
            </a:r>
            <a:r>
              <a:rPr lang="en-US" sz="2000" dirty="0" err="1"/>
              <a:t>Kouzinopoulos</a:t>
            </a:r>
            <a:endParaRPr lang="en-US" sz="2000" dirty="0"/>
          </a:p>
        </p:txBody>
      </p:sp>
      <p:pic>
        <p:nvPicPr>
          <p:cNvPr id="7" name="Picture 6" descr="image[3].jp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71614" y1="71243" x2="71614" y2="71243"/>
                        <a14:foregroundMark x1="70317" y1="77457" x2="70317" y2="77457"/>
                        <a14:foregroundMark x1="77810" y1="29624" x2="77810" y2="29624"/>
                        <a14:backgroundMark x1="54323" y1="83092" x2="54323" y2="83092"/>
                        <a14:backgroundMark x1="50720" y1="77457" x2="50720" y2="77457"/>
                        <a14:backgroundMark x1="18588" y1="78757" x2="18588" y2="78757"/>
                        <a14:backgroundMark x1="76945" y1="32514" x2="76945" y2="3251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4008" y="-338978"/>
            <a:ext cx="1944783" cy="1939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4084935"/>
      </p:ext>
    </p:extLst>
  </p:cSld>
  <p:clrMapOvr>
    <a:masterClrMapping/>
  </p:clrMapOvr>
  <p:transition xmlns:p14="http://schemas.microsoft.com/office/powerpoint/2010/main"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FAIR: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 typeface="Arial"/>
              <a:buChar char="•"/>
            </a:pPr>
            <a:r>
              <a:rPr lang="en-US" dirty="0" smtClean="0"/>
              <a:t>Testing the full reconstruction chain with the First Level Event Selector cluster (FLES) of the CBM experiment </a:t>
            </a:r>
          </a:p>
          <a:p>
            <a:pPr marL="342900" lvl="1" indent="-342900">
              <a:buFont typeface="Arial"/>
              <a:buChar char="•"/>
            </a:pPr>
            <a:endParaRPr lang="en-US" dirty="0" smtClean="0"/>
          </a:p>
          <a:p>
            <a:pPr marL="342900" lvl="1" indent="-342900">
              <a:buFont typeface="Arial"/>
              <a:buChar char="•"/>
            </a:pPr>
            <a:r>
              <a:rPr lang="en-US" dirty="0" smtClean="0"/>
              <a:t>Integrate the GPU triplet finder (CUDA code) of PANDA experiment into the Framework</a:t>
            </a:r>
            <a:endParaRPr lang="en-US" dirty="0"/>
          </a:p>
          <a:p>
            <a:pPr marL="342900" lvl="1" indent="-342900">
              <a:buFont typeface="Arial"/>
              <a:buChar char="•"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offline week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6162471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ALICE: 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Continue developing the </a:t>
            </a:r>
            <a:r>
              <a:rPr lang="en-US" dirty="0"/>
              <a:t>s</a:t>
            </a:r>
            <a:r>
              <a:rPr lang="en-US" dirty="0" smtClean="0"/>
              <a:t>imulation proto type (see talk by </a:t>
            </a:r>
            <a:r>
              <a:rPr lang="en-US" dirty="0" err="1" smtClean="0"/>
              <a:t>Charis</a:t>
            </a:r>
            <a:r>
              <a:rPr lang="en-US" dirty="0"/>
              <a:t> </a:t>
            </a:r>
            <a:r>
              <a:rPr lang="en-US" dirty="0" smtClean="0"/>
              <a:t>today)</a:t>
            </a:r>
            <a:endParaRPr lang="en-US" dirty="0"/>
          </a:p>
          <a:p>
            <a:r>
              <a:rPr lang="en-US" dirty="0" smtClean="0"/>
              <a:t>Implement (port) the TPC and ITS digitization to the proto type and adapt them to the pile up simulation in </a:t>
            </a:r>
            <a:r>
              <a:rPr lang="en-US" dirty="0" err="1" smtClean="0"/>
              <a:t>FairRoot</a:t>
            </a:r>
            <a:endParaRPr lang="en-US" dirty="0" smtClean="0"/>
          </a:p>
          <a:p>
            <a:r>
              <a:rPr lang="en-US" dirty="0" smtClean="0"/>
              <a:t>Use the generic loaders (data samplers) on the time frames generated by the proto type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offline week</a:t>
            </a:r>
            <a:endParaRPr lang="en-US"/>
          </a:p>
        </p:txBody>
      </p:sp>
      <p:pic>
        <p:nvPicPr>
          <p:cNvPr id="7" name="Picture 6" descr="images copy.jpeg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>
                        <a14:foregroundMark x1="73958" y1="36824" x2="73958" y2="36824"/>
                        <a14:foregroundMark x1="71042" y1="56757" x2="71042" y2="56757"/>
                        <a14:foregroundMark x1="61667" y1="58446" x2="61667" y2="5844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4978400"/>
            <a:ext cx="3048000" cy="187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094005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Just to remind you what is “</a:t>
            </a:r>
            <a:r>
              <a:rPr lang="en-US" dirty="0" err="1" smtClean="0"/>
              <a:t>AlFa</a:t>
            </a:r>
            <a:r>
              <a:rPr lang="en-US" dirty="0" smtClean="0"/>
              <a:t>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7528" y="1417638"/>
            <a:ext cx="8399272" cy="4708525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W</a:t>
            </a:r>
            <a:r>
              <a:rPr lang="en-US" dirty="0" smtClean="0"/>
              <a:t>ill </a:t>
            </a:r>
            <a:r>
              <a:rPr lang="en-US" dirty="0"/>
              <a:t>rely on a data-flow based </a:t>
            </a:r>
            <a:r>
              <a:rPr lang="en-US" dirty="0" smtClean="0"/>
              <a:t>model (Message Queues). </a:t>
            </a:r>
          </a:p>
          <a:p>
            <a:r>
              <a:rPr lang="en-US" dirty="0" smtClean="0"/>
              <a:t>It </a:t>
            </a:r>
            <a:r>
              <a:rPr lang="en-US" dirty="0"/>
              <a:t>will </a:t>
            </a:r>
            <a:r>
              <a:rPr lang="en-US" dirty="0" smtClean="0"/>
              <a:t>contain</a:t>
            </a:r>
          </a:p>
          <a:p>
            <a:pPr lvl="1"/>
            <a:r>
              <a:rPr lang="en-US" dirty="0" smtClean="0"/>
              <a:t>Transport layer (based on: </a:t>
            </a:r>
            <a:r>
              <a:rPr lang="en-US" dirty="0" err="1" smtClean="0"/>
              <a:t>ZeroMQ</a:t>
            </a:r>
            <a:r>
              <a:rPr lang="en-US" dirty="0" smtClean="0"/>
              <a:t>, </a:t>
            </a:r>
            <a:r>
              <a:rPr lang="en-US" dirty="0" err="1" smtClean="0"/>
              <a:t>NanoMSG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Configuration, building and testing tools (infrastructure)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anagement </a:t>
            </a:r>
            <a:r>
              <a:rPr lang="en-US" dirty="0"/>
              <a:t>and monitoring </a:t>
            </a:r>
            <a:r>
              <a:rPr lang="en-US" dirty="0" smtClean="0"/>
              <a:t>tools</a:t>
            </a:r>
          </a:p>
          <a:p>
            <a:r>
              <a:rPr lang="en-US" dirty="0" smtClean="0"/>
              <a:t>Provide </a:t>
            </a:r>
            <a:r>
              <a:rPr lang="en-US" dirty="0"/>
              <a:t>unified access to configuration parameters and databases. </a:t>
            </a:r>
            <a:endParaRPr lang="en-US" dirty="0" smtClean="0"/>
          </a:p>
          <a:p>
            <a:r>
              <a:rPr lang="en-US" dirty="0" smtClean="0"/>
              <a:t>It </a:t>
            </a:r>
            <a:r>
              <a:rPr lang="en-US" dirty="0"/>
              <a:t>will include support for a heterogeneous and distributed computing system. </a:t>
            </a:r>
            <a:endParaRPr lang="en-US" dirty="0" smtClean="0"/>
          </a:p>
          <a:p>
            <a:r>
              <a:rPr lang="en-US" dirty="0" smtClean="0"/>
              <a:t>Incorporate </a:t>
            </a:r>
            <a:r>
              <a:rPr lang="en-US" dirty="0"/>
              <a:t>common data processing components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offline week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228672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What is </a:t>
            </a:r>
            <a:r>
              <a:rPr lang="en-US" b="1" dirty="0" smtClean="0">
                <a:solidFill>
                  <a:srgbClr val="FF0000"/>
                </a:solidFill>
              </a:rPr>
              <a:t>NOT </a:t>
            </a:r>
            <a:r>
              <a:rPr lang="en-US" dirty="0" smtClean="0"/>
              <a:t>in Alfa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Monte-Carlo simulation (Transport)</a:t>
            </a:r>
          </a:p>
          <a:p>
            <a:pPr lvl="1"/>
            <a:r>
              <a:rPr lang="en-US" dirty="0" err="1" smtClean="0"/>
              <a:t>AlFa</a:t>
            </a:r>
            <a:r>
              <a:rPr lang="en-US" dirty="0" smtClean="0"/>
              <a:t> will use the output of the Monte-Carlo simulation for developing the re-construction </a:t>
            </a:r>
          </a:p>
          <a:p>
            <a:endParaRPr lang="en-US" dirty="0" smtClean="0"/>
          </a:p>
          <a:p>
            <a:r>
              <a:rPr lang="en-US" dirty="0" smtClean="0"/>
              <a:t>GRID  </a:t>
            </a:r>
          </a:p>
          <a:p>
            <a:pPr lvl="1"/>
            <a:r>
              <a:rPr lang="en-US" dirty="0" err="1" smtClean="0"/>
              <a:t>AlFa</a:t>
            </a:r>
            <a:r>
              <a:rPr lang="en-US" dirty="0" smtClean="0"/>
              <a:t> Should be seen as an application which could run in any distributed system Grid or what ever will be there in 2018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offline week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41012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Where we are 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can choose between two transport layers and we could add new options if needed </a:t>
            </a:r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ZeroMQ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err="1" smtClean="0"/>
              <a:t>Nanomsg</a:t>
            </a:r>
            <a:endParaRPr lang="en-US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offline week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370888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257"/>
            <a:ext cx="8229600" cy="1143000"/>
          </a:xfrm>
        </p:spPr>
        <p:txBody>
          <a:bodyPr/>
          <a:lstStyle/>
          <a:p>
            <a:r>
              <a:rPr lang="en-US" dirty="0" err="1" smtClean="0"/>
              <a:t>ZeroMQ</a:t>
            </a:r>
            <a:r>
              <a:rPr lang="en-US" dirty="0" smtClean="0"/>
              <a:t> vs. </a:t>
            </a:r>
            <a:r>
              <a:rPr lang="en-US" dirty="0" err="1" smtClean="0"/>
              <a:t>nanomsg</a:t>
            </a:r>
            <a:endParaRPr lang="en-US" dirty="0"/>
          </a:p>
        </p:txBody>
      </p:sp>
      <p:pic>
        <p:nvPicPr>
          <p:cNvPr id="6" name="Content Placeholder 5" descr="Screen Shot 2014-03-20 at 14.56.50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46" t="15508" r="15918" b="15508"/>
          <a:stretch/>
        </p:blipFill>
        <p:spPr>
          <a:xfrm>
            <a:off x="730968" y="1011162"/>
            <a:ext cx="5291745" cy="425252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offline week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 rot="20173322">
            <a:off x="-12715" y="525660"/>
            <a:ext cx="2053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Alexey </a:t>
            </a:r>
            <a:r>
              <a:rPr lang="en-US" dirty="0" err="1"/>
              <a:t>Rybalchenko</a:t>
            </a:r>
            <a:r>
              <a:rPr lang="en-US" dirty="0"/>
              <a:t> 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5403714"/>
            <a:ext cx="7929297" cy="952636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4876616">
            <a:off x="5540138" y="2598184"/>
            <a:ext cx="496305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github.com</a:t>
            </a:r>
            <a:r>
              <a:rPr lang="en-US" dirty="0"/>
              <a:t>/</a:t>
            </a:r>
            <a:r>
              <a:rPr lang="en-US" dirty="0" err="1"/>
              <a:t>nanomsg</a:t>
            </a:r>
            <a:r>
              <a:rPr lang="en-US" dirty="0"/>
              <a:t>/</a:t>
            </a:r>
            <a:r>
              <a:rPr lang="en-US" dirty="0" err="1"/>
              <a:t>nanomsg</a:t>
            </a:r>
            <a:r>
              <a:rPr lang="en-US" dirty="0"/>
              <a:t>/issues/206</a:t>
            </a:r>
          </a:p>
        </p:txBody>
      </p:sp>
      <p:cxnSp>
        <p:nvCxnSpPr>
          <p:cNvPr id="12" name="Straight Arrow Connector 11"/>
          <p:cNvCxnSpPr>
            <a:endCxn id="10" idx="2"/>
          </p:cNvCxnSpPr>
          <p:nvPr/>
        </p:nvCxnSpPr>
        <p:spPr>
          <a:xfrm>
            <a:off x="5741043" y="2659191"/>
            <a:ext cx="2098095" cy="15166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741043" y="2963257"/>
            <a:ext cx="1997460" cy="179947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948164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Protocol buffers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</a:t>
            </a:r>
            <a:r>
              <a:rPr lang="en-US" dirty="0"/>
              <a:t>Protocol Buffers support </a:t>
            </a:r>
            <a:r>
              <a:rPr lang="en-US" dirty="0" smtClean="0"/>
              <a:t>is now implemented</a:t>
            </a:r>
          </a:p>
          <a:p>
            <a:pPr lvl="1"/>
            <a:r>
              <a:rPr lang="en-US" dirty="0" smtClean="0"/>
              <a:t>Example in </a:t>
            </a:r>
            <a:r>
              <a:rPr lang="en-US" dirty="0"/>
              <a:t>Tutorial </a:t>
            </a:r>
            <a:r>
              <a:rPr lang="en-US" dirty="0" smtClean="0"/>
              <a:t>3 in </a:t>
            </a:r>
            <a:r>
              <a:rPr lang="en-US" dirty="0" err="1" smtClean="0"/>
              <a:t>FairRoot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To </a:t>
            </a:r>
            <a:r>
              <a:rPr lang="en-US" dirty="0"/>
              <a:t>use </a:t>
            </a:r>
            <a:r>
              <a:rPr lang="en-US" dirty="0" err="1"/>
              <a:t>protobuf</a:t>
            </a:r>
            <a:r>
              <a:rPr lang="en-US" dirty="0"/>
              <a:t>, run </a:t>
            </a:r>
            <a:r>
              <a:rPr lang="en-US" dirty="0" err="1"/>
              <a:t>cmake</a:t>
            </a:r>
            <a:r>
              <a:rPr lang="en-US" dirty="0"/>
              <a:t> as follows:</a:t>
            </a:r>
          </a:p>
          <a:p>
            <a:pPr lvl="1"/>
            <a:r>
              <a:rPr lang="en-US" dirty="0" err="1"/>
              <a:t>cmake</a:t>
            </a:r>
            <a:r>
              <a:rPr lang="en-US" dirty="0"/>
              <a:t> -DUSE_PROTOBUF=</a:t>
            </a:r>
            <a:r>
              <a:rPr lang="en-US" dirty="0" smtClean="0"/>
              <a:t>1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offline week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 rot="20173322">
            <a:off x="-12715" y="525660"/>
            <a:ext cx="20538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Alexey </a:t>
            </a:r>
            <a:r>
              <a:rPr lang="en-US" dirty="0" err="1"/>
              <a:t>Rybalchenko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26038457"/>
      </p:ext>
    </p:extLst>
  </p:cSld>
  <p:clrMapOvr>
    <a:masterClrMapping/>
  </p:clrMapOvr>
  <p:transition xmlns:p14="http://schemas.microsoft.com/office/powerpoint/2010/main"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457200"/>
            <a:ext cx="8229600" cy="1143000"/>
          </a:xfrm>
        </p:spPr>
        <p:txBody>
          <a:bodyPr/>
          <a:lstStyle/>
          <a:p>
            <a:r>
              <a:rPr lang="en-US" dirty="0" smtClean="0"/>
              <a:t>Boost serialization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600200"/>
            <a:ext cx="8343619" cy="3344137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Code portability - depend only on ANSI C++ facilities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Code </a:t>
            </a:r>
            <a:r>
              <a:rPr lang="en-US" dirty="0"/>
              <a:t>economy - exploit features of C++ such as RTTI, templates, and multiple inheritance, etc. where appropriate to make code shorter and simpler to use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Independent versioning for each class definition. That is, when a class definition changed, older files can still be imported to the new version of the class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Deep pointer save and restore. That is, save and restore of pointers saves and restores the data pointed to</a:t>
            </a:r>
            <a:r>
              <a:rPr lang="en-US" dirty="0" smtClean="0"/>
              <a:t>.</a:t>
            </a:r>
          </a:p>
          <a:p>
            <a:r>
              <a:rPr lang="en-US" dirty="0" smtClean="0"/>
              <a:t>….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offline week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746497" y="4759671"/>
            <a:ext cx="7528325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www.boost.org</a:t>
            </a:r>
            <a:r>
              <a:rPr lang="en-US" dirty="0"/>
              <a:t>/doc/libs/1_55_0/libs/serialization/doc/</a:t>
            </a:r>
            <a:r>
              <a:rPr lang="en-US" dirty="0" err="1"/>
              <a:t>index.html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rot="19312718">
            <a:off x="-6258" y="606730"/>
            <a:ext cx="17424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Nicolas </a:t>
            </a:r>
            <a:r>
              <a:rPr lang="en-US" dirty="0" err="1" smtClean="0"/>
              <a:t>Winckler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39270" y="5523057"/>
            <a:ext cx="7084617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This is used already by the CBM Online group in Frankfurt and to we need</a:t>
            </a:r>
          </a:p>
          <a:p>
            <a:r>
              <a:rPr lang="en-US" dirty="0" smtClean="0"/>
              <a:t> it to communicate  with them!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131913"/>
      </p:ext>
    </p:extLst>
  </p:cSld>
  <p:clrMapOvr>
    <a:masterClrMapping/>
  </p:clrMapOvr>
  <p:transition xmlns:p14="http://schemas.microsoft.com/office/powerpoint/2010/main"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572650" y="274638"/>
            <a:ext cx="8229600" cy="1283834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Protobuf</a:t>
            </a:r>
            <a:r>
              <a:rPr lang="en-US" dirty="0" smtClean="0"/>
              <a:t>, Boost or Manual serialization?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457200" y="1298404"/>
            <a:ext cx="8229600" cy="3718955"/>
          </a:xfrm>
        </p:spPr>
        <p:txBody>
          <a:bodyPr>
            <a:normAutofit/>
          </a:bodyPr>
          <a:lstStyle/>
          <a:p>
            <a:r>
              <a:rPr lang="en-US" dirty="0" smtClean="0"/>
              <a:t>Boost:</a:t>
            </a:r>
            <a:endParaRPr lang="en-US" dirty="0"/>
          </a:p>
          <a:p>
            <a:pPr lvl="1"/>
            <a:r>
              <a:rPr lang="en-US" dirty="0" smtClean="0"/>
              <a:t>we </a:t>
            </a:r>
            <a:r>
              <a:rPr lang="en-US" dirty="0"/>
              <a:t>are generic in the tasks but intrusive in the </a:t>
            </a:r>
            <a:r>
              <a:rPr lang="en-US" dirty="0" smtClean="0"/>
              <a:t>data class </a:t>
            </a:r>
            <a:r>
              <a:rPr lang="en-US" dirty="0"/>
              <a:t>(</a:t>
            </a:r>
            <a:r>
              <a:rPr lang="en-US" dirty="0" err="1"/>
              <a:t>digi</a:t>
            </a:r>
            <a:r>
              <a:rPr lang="en-US" dirty="0" smtClean="0"/>
              <a:t>, hit, timestamp)</a:t>
            </a:r>
          </a:p>
          <a:p>
            <a:r>
              <a:rPr lang="en-US" dirty="0" smtClean="0"/>
              <a:t>Manual </a:t>
            </a:r>
            <a:r>
              <a:rPr lang="en-US" dirty="0"/>
              <a:t>and </a:t>
            </a:r>
            <a:r>
              <a:rPr lang="en-US" dirty="0" err="1" smtClean="0"/>
              <a:t>Protobuf</a:t>
            </a:r>
            <a:endParaRPr lang="en-US" dirty="0" smtClean="0"/>
          </a:p>
          <a:p>
            <a:pPr lvl="1"/>
            <a:r>
              <a:rPr lang="en-US" dirty="0" smtClean="0"/>
              <a:t> </a:t>
            </a:r>
            <a:r>
              <a:rPr lang="en-US" dirty="0"/>
              <a:t>we are </a:t>
            </a:r>
            <a:r>
              <a:rPr lang="en-US" dirty="0" smtClean="0"/>
              <a:t>generic in </a:t>
            </a:r>
            <a:r>
              <a:rPr lang="en-US" dirty="0"/>
              <a:t>the class </a:t>
            </a:r>
            <a:r>
              <a:rPr lang="en-US" dirty="0" smtClean="0"/>
              <a:t>but </a:t>
            </a:r>
            <a:r>
              <a:rPr lang="en-US" dirty="0"/>
              <a:t>intrusive in the tasks (need to fill/access payloads from class with set/get x, y, z </a:t>
            </a:r>
            <a:r>
              <a:rPr lang="en-US" dirty="0" err="1"/>
              <a:t>etc</a:t>
            </a:r>
            <a:r>
              <a:rPr lang="en-US" dirty="0"/>
              <a:t> )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ALICE offline week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678963" y="5167931"/>
            <a:ext cx="7833224" cy="95410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2800" dirty="0" smtClean="0"/>
              <a:t>Manual method </a:t>
            </a:r>
            <a:r>
              <a:rPr lang="en-US" sz="2800" dirty="0"/>
              <a:t>is still the fastest, </a:t>
            </a:r>
            <a:r>
              <a:rPr lang="en-US" sz="2800" dirty="0" smtClean="0"/>
              <a:t> </a:t>
            </a:r>
            <a:r>
              <a:rPr lang="en-US" sz="2800" dirty="0" err="1" smtClean="0"/>
              <a:t>protobuf</a:t>
            </a:r>
            <a:r>
              <a:rPr lang="en-US" sz="2800" dirty="0"/>
              <a:t>  </a:t>
            </a:r>
            <a:r>
              <a:rPr lang="en-US" sz="2800" dirty="0" smtClean="0"/>
              <a:t>is 20</a:t>
            </a:r>
            <a:r>
              <a:rPr lang="en-US" sz="2800" dirty="0"/>
              <a:t>% </a:t>
            </a:r>
            <a:r>
              <a:rPr lang="en-US" sz="2800" dirty="0" smtClean="0"/>
              <a:t>slower and </a:t>
            </a:r>
            <a:r>
              <a:rPr lang="en-US" sz="2800" dirty="0"/>
              <a:t>boost </a:t>
            </a:r>
            <a:r>
              <a:rPr lang="en-US" sz="2800" dirty="0" smtClean="0"/>
              <a:t> is 30</a:t>
            </a:r>
            <a:r>
              <a:rPr lang="en-US" sz="2800" dirty="0"/>
              <a:t>% </a:t>
            </a:r>
            <a:r>
              <a:rPr lang="en-US" sz="2800" dirty="0" smtClean="0"/>
              <a:t>slower.</a:t>
            </a:r>
            <a:endParaRPr lang="en-US" sz="2800" dirty="0"/>
          </a:p>
        </p:txBody>
      </p:sp>
      <p:sp>
        <p:nvSpPr>
          <p:cNvPr id="3" name="Rectangle 2"/>
          <p:cNvSpPr/>
          <p:nvPr/>
        </p:nvSpPr>
        <p:spPr>
          <a:xfrm rot="19312718">
            <a:off x="-19540" y="468230"/>
            <a:ext cx="205386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Nicolas </a:t>
            </a:r>
            <a:r>
              <a:rPr lang="en-US" dirty="0" err="1" smtClean="0"/>
              <a:t>Winckler</a:t>
            </a:r>
            <a:endParaRPr lang="en-US" dirty="0" smtClean="0"/>
          </a:p>
          <a:p>
            <a:r>
              <a:rPr lang="en-US" dirty="0"/>
              <a:t>Alexey </a:t>
            </a:r>
            <a:r>
              <a:rPr lang="en-US" dirty="0" err="1"/>
              <a:t>Rybalchenko</a:t>
            </a:r>
            <a:r>
              <a:rPr lang="en-US" dirty="0"/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 rot="20350902">
            <a:off x="7378815" y="5770855"/>
            <a:ext cx="1284277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preliminary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083511"/>
      </p:ext>
    </p:extLst>
  </p:cSld>
  <p:clrMapOvr>
    <a:masterClrMapping/>
  </p:clrMapOvr>
  <p:transition xmlns:p14="http://schemas.microsoft.com/office/powerpoint/2010/main"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Dynamic </a:t>
            </a:r>
            <a:r>
              <a:rPr lang="en-US" dirty="0"/>
              <a:t>Deployment System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</a:t>
            </a:r>
            <a:r>
              <a:rPr lang="en-US" dirty="0" smtClean="0"/>
              <a:t>eploy </a:t>
            </a:r>
            <a:r>
              <a:rPr lang="en-US" dirty="0" err="1" smtClean="0"/>
              <a:t>executables</a:t>
            </a:r>
            <a:endParaRPr lang="en-US" dirty="0"/>
          </a:p>
          <a:p>
            <a:r>
              <a:rPr lang="en-US" dirty="0"/>
              <a:t>U</a:t>
            </a:r>
            <a:r>
              <a:rPr lang="en-US" dirty="0" smtClean="0"/>
              <a:t>se </a:t>
            </a:r>
            <a:r>
              <a:rPr lang="en-US" dirty="0"/>
              <a:t>(utilize) any </a:t>
            </a:r>
            <a:r>
              <a:rPr lang="en-US" dirty="0" smtClean="0"/>
              <a:t>RMS (</a:t>
            </a:r>
            <a:r>
              <a:rPr lang="en-US" dirty="0" err="1" smtClean="0"/>
              <a:t>Slurm</a:t>
            </a:r>
            <a:r>
              <a:rPr lang="en-US" dirty="0" smtClean="0"/>
              <a:t>, Grid Engine, … ),</a:t>
            </a:r>
            <a:endParaRPr lang="en-US" dirty="0"/>
          </a:p>
          <a:p>
            <a:r>
              <a:rPr lang="en-US" dirty="0"/>
              <a:t>S</a:t>
            </a:r>
            <a:r>
              <a:rPr lang="en-US" dirty="0" smtClean="0"/>
              <a:t>ecure </a:t>
            </a:r>
            <a:r>
              <a:rPr lang="en-US" dirty="0"/>
              <a:t>execution of nodes (watchdog)</a:t>
            </a:r>
            <a:r>
              <a:rPr lang="en-US" dirty="0" smtClean="0"/>
              <a:t>,</a:t>
            </a:r>
            <a:endParaRPr lang="en-US" dirty="0"/>
          </a:p>
          <a:p>
            <a:r>
              <a:rPr lang="en-US" dirty="0"/>
              <a:t>S</a:t>
            </a:r>
            <a:r>
              <a:rPr lang="en-US" dirty="0" smtClean="0"/>
              <a:t>upport </a:t>
            </a:r>
            <a:r>
              <a:rPr lang="en-US" dirty="0"/>
              <a:t>different topologies and  </a:t>
            </a:r>
            <a:r>
              <a:rPr lang="en-US" dirty="0" smtClean="0"/>
              <a:t>user process  </a:t>
            </a:r>
            <a:r>
              <a:rPr lang="en-US" dirty="0"/>
              <a:t>dependencies,</a:t>
            </a:r>
          </a:p>
          <a:p>
            <a:r>
              <a:rPr lang="en-US" dirty="0"/>
              <a:t>S</a:t>
            </a:r>
            <a:r>
              <a:rPr lang="en-US" dirty="0" smtClean="0"/>
              <a:t>upport </a:t>
            </a:r>
            <a:r>
              <a:rPr lang="en-US" dirty="0"/>
              <a:t>a central log </a:t>
            </a:r>
            <a:r>
              <a:rPr lang="en-US" dirty="0" smtClean="0"/>
              <a:t>engine</a:t>
            </a:r>
            <a:endParaRPr lang="en-US" dirty="0"/>
          </a:p>
          <a:p>
            <a:r>
              <a:rPr lang="en-US" dirty="0" smtClean="0"/>
              <a:t>….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Friday 21, 2014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offline week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 rot="19312718">
            <a:off x="6706862" y="4840869"/>
            <a:ext cx="210377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err="1" smtClean="0"/>
              <a:t>Anar</a:t>
            </a:r>
            <a:r>
              <a:rPr lang="en-US" sz="2000" dirty="0" smtClean="0"/>
              <a:t> </a:t>
            </a:r>
            <a:r>
              <a:rPr lang="en-US" sz="2000" dirty="0" err="1" smtClean="0"/>
              <a:t>Manafov</a:t>
            </a:r>
            <a:endParaRPr lang="en-US" sz="2000" dirty="0" smtClean="0"/>
          </a:p>
          <a:p>
            <a:r>
              <a:rPr lang="en-US" sz="2000" dirty="0" err="1" smtClean="0"/>
              <a:t>Andrey</a:t>
            </a:r>
            <a:r>
              <a:rPr lang="en-US" sz="2000" dirty="0" smtClean="0"/>
              <a:t> </a:t>
            </a:r>
            <a:r>
              <a:rPr lang="en-US" sz="2000" dirty="0" err="1" smtClean="0"/>
              <a:t>Lebedev</a:t>
            </a:r>
            <a:endParaRPr lang="en-US" sz="2000" dirty="0"/>
          </a:p>
        </p:txBody>
      </p:sp>
      <p:sp>
        <p:nvSpPr>
          <p:cNvPr id="2" name="TextBox 1"/>
          <p:cNvSpPr txBox="1"/>
          <p:nvPr/>
        </p:nvSpPr>
        <p:spPr>
          <a:xfrm>
            <a:off x="3376912" y="5630745"/>
            <a:ext cx="2281995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See talk by </a:t>
            </a:r>
            <a:r>
              <a:rPr lang="en-US" dirty="0" err="1" smtClean="0"/>
              <a:t>Anar</a:t>
            </a:r>
            <a:r>
              <a:rPr lang="en-US" dirty="0" smtClean="0"/>
              <a:t> today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1881313"/>
      </p:ext>
    </p:extLst>
  </p:cSld>
  <p:clrMapOvr>
    <a:masterClrMapping/>
  </p:clrMapOvr>
  <p:transition xmlns:p14="http://schemas.microsoft.com/office/powerpoint/2010/main" spd="slow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5735</TotalTime>
  <Words>804</Words>
  <Application>Microsoft Macintosh PowerPoint</Application>
  <PresentationFormat>On-screen Show (4:3)</PresentationFormat>
  <Paragraphs>110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Status and roadmap of the AlFa Framework</vt:lpstr>
      <vt:lpstr>Just to remind you what is “AlFa”</vt:lpstr>
      <vt:lpstr>And What is NOT in Alfa</vt:lpstr>
      <vt:lpstr>Where we are now?</vt:lpstr>
      <vt:lpstr>ZeroMQ vs. nanomsg</vt:lpstr>
      <vt:lpstr>Protocol buffers</vt:lpstr>
      <vt:lpstr>Boost serialization</vt:lpstr>
      <vt:lpstr>Protobuf, Boost or Manual serialization?</vt:lpstr>
      <vt:lpstr>Dynamic Deployment System</vt:lpstr>
      <vt:lpstr>Templated Digi-loader and File-sink are under development</vt:lpstr>
      <vt:lpstr>New Proto-Type for ALICE</vt:lpstr>
      <vt:lpstr>FAIR: Next steps</vt:lpstr>
      <vt:lpstr>ALICE: Next steps</vt:lpstr>
    </vt:vector>
  </TitlesOfParts>
  <Company>GSI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Mohammad  Al-Turany</dc:creator>
  <cp:lastModifiedBy>Mohammad  Al-Turany</cp:lastModifiedBy>
  <cp:revision>133</cp:revision>
  <dcterms:created xsi:type="dcterms:W3CDTF">2013-11-29T19:50:37Z</dcterms:created>
  <dcterms:modified xsi:type="dcterms:W3CDTF">2014-03-21T08:02:32Z</dcterms:modified>
</cp:coreProperties>
</file>