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56" r:id="rId2"/>
    <p:sldId id="299" r:id="rId3"/>
    <p:sldId id="300" r:id="rId4"/>
    <p:sldId id="301" r:id="rId5"/>
    <p:sldId id="267" r:id="rId6"/>
    <p:sldId id="284" r:id="rId7"/>
    <p:sldId id="285" r:id="rId8"/>
    <p:sldId id="286" r:id="rId9"/>
    <p:sldId id="287" r:id="rId10"/>
    <p:sldId id="288" r:id="rId11"/>
    <p:sldId id="268" r:id="rId12"/>
    <p:sldId id="289" r:id="rId13"/>
    <p:sldId id="290" r:id="rId14"/>
    <p:sldId id="306" r:id="rId15"/>
    <p:sldId id="292" r:id="rId16"/>
    <p:sldId id="293" r:id="rId17"/>
    <p:sldId id="294" r:id="rId18"/>
    <p:sldId id="295" r:id="rId19"/>
    <p:sldId id="296" r:id="rId20"/>
    <p:sldId id="297" r:id="rId21"/>
    <p:sldId id="298" r:id="rId22"/>
    <p:sldId id="302" r:id="rId23"/>
    <p:sldId id="269" r:id="rId24"/>
    <p:sldId id="274" r:id="rId25"/>
    <p:sldId id="275" r:id="rId26"/>
    <p:sldId id="278" r:id="rId27"/>
    <p:sldId id="303" r:id="rId28"/>
    <p:sldId id="304" r:id="rId29"/>
    <p:sldId id="264" r:id="rId30"/>
    <p:sldId id="305" r:id="rId31"/>
    <p:sldId id="266" r:id="rId32"/>
    <p:sldId id="307" r:id="rId33"/>
    <p:sldId id="308" r:id="rId34"/>
    <p:sldId id="309" r:id="rId35"/>
    <p:sldId id="310" r:id="rId36"/>
    <p:sldId id="311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658" y="-15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1D6FB-2393-4E3D-8D9F-D48956DE8361}" type="datetimeFigureOut">
              <a:rPr lang="en-US" smtClean="0"/>
              <a:t>3/18/2014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3D8A7-21C3-492D-84A4-8D98C210C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2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8961-7628-44CB-B3F0-D29154FF1D85}" type="datetime1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265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F6CE8-11FC-4352-B5DB-DC301BE272E8}" type="datetime1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60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0781-CFBE-4F95-8EE7-7391F8453E62}" type="datetime1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776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03A1D-21D3-4940-A1A4-42AF56EBC651}" type="datetime1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4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B1675-2D34-41FB-A851-71178BF55082}" type="datetime1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442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A448-58F3-4487-A7ED-EA0339D485B0}" type="datetime1">
              <a:rPr lang="en-US" smtClean="0"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8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06E3-EBE1-4E1F-A7AD-FA2575640085}" type="datetime1">
              <a:rPr lang="en-US" smtClean="0"/>
              <a:t>3/18/2014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063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D582F-CA74-4917-962E-9D08DA9B4317}" type="datetime1">
              <a:rPr lang="en-US" smtClean="0"/>
              <a:t>3/18/2014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85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0DCD-FF9A-45D5-B00F-5C145F5F2F5D}" type="datetime1">
              <a:rPr lang="en-US" smtClean="0"/>
              <a:t>3/18/2014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00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D26DA-A343-440D-A34D-EF6641F67421}" type="datetime1">
              <a:rPr lang="en-US" smtClean="0"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82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F68E-8421-47CD-916B-B1DAD53F540A}" type="datetime1">
              <a:rPr lang="en-US" smtClean="0"/>
              <a:t>3/18/2014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02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7EE37-2329-4B8C-852A-7DFA9D2EDF7E}" type="datetime1">
              <a:rPr lang="en-US" smtClean="0"/>
              <a:t>3/18/2014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21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alien2.cern.ch/index.php?option=com_content&amp;view=article&amp;id=135:statuscvmfs&amp;catid=7&amp;Itemid=143" TargetMode="External"/><Relationship Id="rId2" Type="http://schemas.openxmlformats.org/officeDocument/2006/relationships/hyperlink" Target="https://alimonitor.cern.ch/admin/linux.jsp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ALICE Grid operations: </a:t>
            </a:r>
            <a:br>
              <a:rPr lang="en-US" dirty="0" smtClean="0"/>
            </a:br>
            <a:r>
              <a:rPr lang="en-US" dirty="0" smtClean="0"/>
              <a:t>last year and perspectives</a:t>
            </a:r>
            <a:br>
              <a:rPr lang="en-US" dirty="0" smtClean="0"/>
            </a:br>
            <a:r>
              <a:rPr lang="en-US" dirty="0" smtClean="0"/>
              <a:t>(+ some general remarks)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419600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ALICE T1/T2 workshop</a:t>
            </a:r>
          </a:p>
          <a:p>
            <a:r>
              <a:rPr lang="en-US" b="1" dirty="0" smtClean="0"/>
              <a:t>Tsukuba</a:t>
            </a:r>
          </a:p>
          <a:p>
            <a:r>
              <a:rPr lang="en-US" dirty="0" smtClean="0"/>
              <a:t>5 March 2014</a:t>
            </a:r>
          </a:p>
          <a:p>
            <a:r>
              <a:rPr lang="en-US" dirty="0" err="1" smtClean="0"/>
              <a:t>Latchezar</a:t>
            </a:r>
            <a:r>
              <a:rPr lang="en-US" dirty="0" smtClean="0"/>
              <a:t> </a:t>
            </a:r>
            <a:r>
              <a:rPr lang="en-US" dirty="0" err="1" smtClean="0"/>
              <a:t>Betev</a:t>
            </a:r>
            <a:endParaRPr lang="en-US" dirty="0" smtClean="0"/>
          </a:p>
          <a:p>
            <a:r>
              <a:rPr lang="en-US" dirty="0" smtClean="0">
                <a:solidFill>
                  <a:schemeClr val="accent1"/>
                </a:solidFill>
              </a:rPr>
              <a:t>Updated for the ALICE week 20/03/2014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2290" name="Picture 2" descr="https://encrypted-tbn2.gstatic.com/images?q=tbn:ANd9GcRtqi1WYRt0ufLK0q4jM4KlbESmZotaxnEN70DWLkr2L5UO5VK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28600"/>
            <a:ext cx="1371600" cy="170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chem.tsukuba.ac.jp/sms/images/Tsukub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38125"/>
            <a:ext cx="3733800" cy="1605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86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alimonitor.cern.ch/display?image=jfreechart-onetime-31194028398316238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8686800" cy="5142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CPU and Wall time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1636693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262M CPU hours, 324M Wall =&gt; 81% global efficiency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989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/>
              <a:t>Y</a:t>
            </a:r>
            <a:r>
              <a:rPr lang="en-US" dirty="0" smtClean="0"/>
              <a:t>ear 2013 in brief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‘Flat’ CPU and storage resources</a:t>
            </a:r>
          </a:p>
          <a:p>
            <a:pPr lvl="1"/>
            <a:r>
              <a:rPr lang="en-US" dirty="0" smtClean="0"/>
              <a:t>However we had </a:t>
            </a:r>
            <a:r>
              <a:rPr lang="en-US" dirty="0"/>
              <a:t>8</a:t>
            </a:r>
            <a:r>
              <a:rPr lang="en-US" dirty="0" smtClean="0"/>
              <a:t>% more job slots in average in 2013 than in (second half) of 2012</a:t>
            </a:r>
          </a:p>
          <a:p>
            <a:pPr lvl="1"/>
            <a:r>
              <a:rPr lang="en-US" dirty="0" smtClean="0"/>
              <a:t>Mostly due to Asian (KISTI) sites increasing their CPU capacity, some additional capacity installed at few European sites</a:t>
            </a:r>
          </a:p>
          <a:p>
            <a:pPr lvl="1"/>
            <a:r>
              <a:rPr lang="en-US" dirty="0" smtClean="0"/>
              <a:t>Storage capacity has increased by 5%</a:t>
            </a:r>
          </a:p>
          <a:p>
            <a:r>
              <a:rPr lang="en-US" dirty="0" smtClean="0"/>
              <a:t>Stable performance of the Grid in general</a:t>
            </a:r>
          </a:p>
          <a:p>
            <a:pPr lvl="1"/>
            <a:r>
              <a:rPr lang="en-US" dirty="0" smtClean="0"/>
              <a:t>The productions and analysis unaffected by upgrade stops at many sites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689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cycles MC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93 production cycles from beginning of the calendar year</a:t>
            </a:r>
          </a:p>
          <a:p>
            <a:pPr lvl="1"/>
            <a:r>
              <a:rPr lang="en-US" dirty="0" smtClean="0"/>
              <a:t>For comparison – 123 cycles in 2012; 639,597,409 events</a:t>
            </a:r>
          </a:p>
          <a:p>
            <a:r>
              <a:rPr lang="en-US" dirty="0" smtClean="0"/>
              <a:t>767,433,329 events</a:t>
            </a:r>
          </a:p>
          <a:p>
            <a:pPr lvl="1"/>
            <a:r>
              <a:rPr lang="en-US" dirty="0" smtClean="0"/>
              <a:t>All types – </a:t>
            </a:r>
            <a:r>
              <a:rPr lang="en-US" dirty="0" err="1" smtClean="0"/>
              <a:t>p+p</a:t>
            </a:r>
            <a:r>
              <a:rPr lang="en-US" dirty="0" smtClean="0"/>
              <a:t>, </a:t>
            </a:r>
            <a:r>
              <a:rPr lang="en-US" dirty="0" err="1" smtClean="0"/>
              <a:t>p+A</a:t>
            </a:r>
            <a:r>
              <a:rPr lang="en-US" dirty="0" smtClean="0"/>
              <a:t>, A+A</a:t>
            </a:r>
          </a:p>
          <a:p>
            <a:pPr lvl="1"/>
            <a:r>
              <a:rPr lang="en-US" dirty="0" smtClean="0"/>
              <a:t>Anchored to all data-taking years – from 2010 to 2013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727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AOD re-filtering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46 cycles</a:t>
            </a:r>
          </a:p>
          <a:p>
            <a:pPr lvl="1"/>
            <a:r>
              <a:rPr lang="en-US" dirty="0" smtClean="0"/>
              <a:t>From MC and RAW, from 2010 to 2013</a:t>
            </a:r>
          </a:p>
          <a:p>
            <a:r>
              <a:rPr lang="en-US" dirty="0" smtClean="0"/>
              <a:t>Most of the RAW data cycles have been ‘</a:t>
            </a:r>
            <a:r>
              <a:rPr lang="en-US" dirty="0" err="1" smtClean="0"/>
              <a:t>refiltered</a:t>
            </a:r>
            <a:r>
              <a:rPr lang="en-US" dirty="0" smtClean="0"/>
              <a:t>’</a:t>
            </a:r>
          </a:p>
          <a:p>
            <a:r>
              <a:rPr lang="en-US" dirty="0" smtClean="0"/>
              <a:t>Same for the main MC cycles</a:t>
            </a:r>
          </a:p>
          <a:p>
            <a:r>
              <a:rPr lang="en-US" dirty="0" smtClean="0"/>
              <a:t>This method is fast and reduces the need for RAW data reprocessing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1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Train</a:t>
            </a:r>
            <a:endParaRPr lang="en-US" dirty="0"/>
          </a:p>
        </p:txBody>
      </p:sp>
      <p:pic>
        <p:nvPicPr>
          <p:cNvPr id="9218" name="Picture 2" descr="C:\Users\lbetev\Desktop\displ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202125"/>
            <a:ext cx="8128001" cy="3449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88857" y="1295400"/>
            <a:ext cx="859100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More active in specific periods, increase in the past months (QM)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4100 jobs, 11% of Grid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75 train sets for the 8 ALICE PWGs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1400 train departure/arrivals in 49 weeks =&gt; 28 trains per week…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0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on resources utilization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above activities use up to 88% if the total resources made available to ALICE</a:t>
            </a:r>
          </a:p>
          <a:p>
            <a:r>
              <a:rPr lang="en-US" dirty="0" smtClean="0"/>
              <a:t>The remaining 12% is individual user analysis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230523"/>
            <a:ext cx="7010400" cy="3338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191000" y="3505200"/>
            <a:ext cx="23006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/>
              <a:t>447 individual users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46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to data (disk SEs)</a:t>
            </a:r>
            <a:endParaRPr lang="en-US" dirty="0"/>
          </a:p>
        </p:txBody>
      </p:sp>
      <p:pic>
        <p:nvPicPr>
          <p:cNvPr id="7170" name="Picture 2" descr="http://alimonitor.cern.ch/display?image=jfreechart-onetime-706800038904548727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7630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35974" y="2095500"/>
            <a:ext cx="68509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69 SEs, 29PB in,  240PB out, ~10/1 read/write 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76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ata access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10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99% of the data read are input (ESDs/AODs) to analysis jobs, the remaining 1% are configurations and macros</a:t>
            </a:r>
          </a:p>
          <a:p>
            <a:r>
              <a:rPr lang="en-US" dirty="0" smtClean="0"/>
              <a:t>From LEGO train statistics, ~93% of the data is read locally</a:t>
            </a:r>
          </a:p>
          <a:p>
            <a:pPr lvl="1"/>
            <a:r>
              <a:rPr lang="en-US" dirty="0" smtClean="0"/>
              <a:t>The job is sent to the data</a:t>
            </a:r>
          </a:p>
          <a:p>
            <a:r>
              <a:rPr lang="en-US" dirty="0" smtClean="0"/>
              <a:t>The 7% is file cannot be accessed locally (either server not returning it or file missing)</a:t>
            </a:r>
          </a:p>
          <a:p>
            <a:pPr lvl="1"/>
            <a:r>
              <a:rPr lang="en-US" dirty="0" smtClean="0"/>
              <a:t>In all such cases, the file is read remotely 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r </a:t>
            </a:r>
            <a:r>
              <a:rPr lang="en-US" dirty="0"/>
              <a:t>the job has waited for too long and is allowed to run anywhere </a:t>
            </a:r>
            <a:r>
              <a:rPr lang="en-US" dirty="0" smtClean="0"/>
              <a:t>to complete the train (last train jobs)</a:t>
            </a:r>
          </a:p>
          <a:p>
            <a:r>
              <a:rPr lang="en-US" dirty="0" smtClean="0"/>
              <a:t>Eliminating some of the remote access (not all possible) will increase the global efficiency by few percent</a:t>
            </a:r>
          </a:p>
          <a:p>
            <a:pPr lvl="1"/>
            <a:r>
              <a:rPr lang="en-US" dirty="0" smtClean="0"/>
              <a:t>This is not a showstopper at all, especially with better network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8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56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More important question – availability of storage</a:t>
            </a:r>
          </a:p>
          <a:p>
            <a:r>
              <a:rPr lang="en-US" dirty="0" smtClean="0"/>
              <a:t>ALICE computing model – 2 replicas =&gt; if SE is down, we lose efficiency and may overload the remaining SE</a:t>
            </a:r>
          </a:p>
          <a:p>
            <a:pPr lvl="1"/>
            <a:r>
              <a:rPr lang="en-US" dirty="0" smtClean="0"/>
              <a:t>The CPU resources must access data remotely, otherwise there will be not enough to satisfy the demand</a:t>
            </a:r>
          </a:p>
          <a:p>
            <a:r>
              <a:rPr lang="en-US" dirty="0" smtClean="0"/>
              <a:t>In the future, we may be forced to go to one replica</a:t>
            </a:r>
          </a:p>
          <a:p>
            <a:pPr lvl="1"/>
            <a:r>
              <a:rPr lang="en-US" dirty="0" smtClean="0"/>
              <a:t>Cannot be done for popular data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01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availability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54563"/>
          </a:xfrm>
        </p:spPr>
        <p:txBody>
          <a:bodyPr>
            <a:normAutofit/>
          </a:bodyPr>
          <a:lstStyle/>
          <a:p>
            <a:r>
              <a:rPr lang="en-US" dirty="0" smtClean="0"/>
              <a:t>Average SE availability in the last year: 86%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799"/>
            <a:ext cx="8229600" cy="4822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67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On the T1/T2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Fourth workshop in this series</a:t>
            </a:r>
          </a:p>
          <a:p>
            <a:pPr lvl="1"/>
            <a:r>
              <a:rPr lang="en-US" dirty="0" smtClean="0"/>
              <a:t>CERN – May 2009 (pre-data-taking) - ~45 participants</a:t>
            </a:r>
          </a:p>
          <a:p>
            <a:pPr lvl="1"/>
            <a:r>
              <a:rPr lang="en-US" dirty="0" smtClean="0"/>
              <a:t>KIT – January 2012 – 47 participants counted</a:t>
            </a:r>
          </a:p>
          <a:p>
            <a:pPr lvl="1"/>
            <a:r>
              <a:rPr lang="en-US" dirty="0" smtClean="0"/>
              <a:t>CCIN2P3 – June 2013 – 46 registered (45 counted)</a:t>
            </a:r>
          </a:p>
          <a:p>
            <a:pPr lvl="1"/>
            <a:r>
              <a:rPr lang="en-US" dirty="0" smtClean="0"/>
              <a:t>Tsukuba* - March 2014 – ~45 participants (Grid sites) </a:t>
            </a:r>
          </a:p>
          <a:p>
            <a:r>
              <a:rPr lang="en-US" dirty="0" smtClean="0"/>
              <a:t>Main venue for discussions on ALICE-specific Grid operations, past and future</a:t>
            </a:r>
          </a:p>
          <a:p>
            <a:pPr lvl="1"/>
            <a:r>
              <a:rPr lang="en-US" dirty="0" smtClean="0"/>
              <a:t>Site </a:t>
            </a:r>
            <a:r>
              <a:rPr lang="en-US" dirty="0" err="1" smtClean="0"/>
              <a:t>experts+Grid</a:t>
            </a:r>
            <a:r>
              <a:rPr lang="en-US" dirty="0" smtClean="0"/>
              <a:t> software developers</a:t>
            </a:r>
          </a:p>
          <a:p>
            <a:pPr lvl="1"/>
            <a:r>
              <a:rPr lang="en-US" dirty="0" smtClean="0"/>
              <a:t>Throughout the year - communication by e-mail</a:t>
            </a:r>
          </a:p>
          <a:p>
            <a:pPr lvl="1"/>
            <a:r>
              <a:rPr lang="en-US" dirty="0" smtClean="0"/>
              <a:t>…and tickets (the most de-humanizing system)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124200" y="6248400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*-the only city without a computing </a:t>
            </a:r>
            <a:r>
              <a:rPr lang="en-US" b="1" dirty="0" err="1" smtClean="0">
                <a:solidFill>
                  <a:srgbClr val="FF0000"/>
                </a:solidFill>
              </a:rPr>
              <a:t>centre</a:t>
            </a:r>
            <a:r>
              <a:rPr lang="en-US" b="1" dirty="0" smtClean="0">
                <a:solidFill>
                  <a:srgbClr val="FF0000"/>
                </a:solidFill>
              </a:rPr>
              <a:t> for ALICE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44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5456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Green – good</a:t>
            </a:r>
          </a:p>
          <a:p>
            <a:pPr marL="0" indent="0">
              <a:buNone/>
            </a:pPr>
            <a:r>
              <a:rPr lang="en-US" dirty="0" smtClean="0"/>
              <a:t>Red – bad</a:t>
            </a:r>
          </a:p>
          <a:p>
            <a:pPr marL="0" indent="0">
              <a:buNone/>
            </a:pPr>
            <a:r>
              <a:rPr lang="en-US" dirty="0" smtClean="0"/>
              <a:t>Yellow/orange - bad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Some SEs do have</a:t>
            </a:r>
          </a:p>
          <a:p>
            <a:pPr marL="0" indent="0">
              <a:buNone/>
            </a:pPr>
            <a:r>
              <a:rPr lang="en-US" dirty="0"/>
              <a:t>e</a:t>
            </a:r>
            <a:r>
              <a:rPr lang="en-US" dirty="0" smtClean="0"/>
              <a:t>xtended ‘repair’</a:t>
            </a:r>
          </a:p>
          <a:p>
            <a:pPr marL="0" indent="0">
              <a:buNone/>
            </a:pPr>
            <a:r>
              <a:rPr lang="en-US" dirty="0"/>
              <a:t>t</a:t>
            </a:r>
            <a:r>
              <a:rPr lang="en-US" dirty="0" smtClean="0"/>
              <a:t>imes…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Oscillating ‘</a:t>
            </a:r>
            <a:r>
              <a:rPr lang="en-US" dirty="0" err="1" smtClean="0"/>
              <a:t>availa</a:t>
            </a:r>
            <a:r>
              <a:rPr lang="en-US" dirty="0" smtClean="0"/>
              <a:t>-</a:t>
            </a:r>
          </a:p>
          <a:p>
            <a:pPr marL="0" indent="0">
              <a:buNone/>
            </a:pPr>
            <a:r>
              <a:rPr lang="en-US" dirty="0" err="1"/>
              <a:t>b</a:t>
            </a:r>
            <a:r>
              <a:rPr lang="en-US" dirty="0" err="1" smtClean="0"/>
              <a:t>ility</a:t>
            </a:r>
            <a:r>
              <a:rPr lang="en-US" dirty="0" smtClean="0"/>
              <a:t>’ is also well</a:t>
            </a:r>
          </a:p>
          <a:p>
            <a:pPr marL="0" indent="0">
              <a:buNone/>
            </a:pPr>
            <a:r>
              <a:rPr lang="en-US" dirty="0" smtClean="0"/>
              <a:t>visible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219200"/>
            <a:ext cx="5334000" cy="5382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0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Extensive ‘repair’, upgrade times, down times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olerated due to the existing second replica for all files</a:t>
            </a:r>
          </a:p>
          <a:p>
            <a:r>
              <a:rPr lang="en-US" dirty="0" smtClean="0"/>
              <a:t>Troubles with underlying FS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ome SEs – </a:t>
            </a:r>
            <a:r>
              <a:rPr lang="en-US" dirty="0" err="1" smtClean="0"/>
              <a:t>xrootd</a:t>
            </a:r>
            <a:r>
              <a:rPr lang="en-US" dirty="0" smtClean="0"/>
              <a:t> gateways over GPFS/</a:t>
            </a:r>
            <a:r>
              <a:rPr lang="en-US" dirty="0" err="1" smtClean="0"/>
              <a:t>Lustre</a:t>
            </a:r>
            <a:r>
              <a:rPr lang="en-US" dirty="0" smtClean="0"/>
              <a:t>/Other</a:t>
            </a:r>
          </a:p>
          <a:p>
            <a:pPr lvl="1"/>
            <a:r>
              <a:rPr lang="en-US" dirty="0" smtClean="0"/>
              <a:t>Fast file access and multiple open files are is not always supported well</a:t>
            </a:r>
          </a:p>
          <a:p>
            <a:pPr lvl="1"/>
            <a:r>
              <a:rPr lang="en-US" dirty="0" smtClean="0"/>
              <a:t>Issues with tuning of </a:t>
            </a:r>
            <a:r>
              <a:rPr lang="en-US" dirty="0" err="1" smtClean="0"/>
              <a:t>xrootd</a:t>
            </a:r>
            <a:r>
              <a:rPr lang="en-US" dirty="0" smtClean="0"/>
              <a:t> parameters</a:t>
            </a:r>
            <a:endParaRPr lang="en-US" dirty="0"/>
          </a:p>
          <a:p>
            <a:pPr lvl="1"/>
            <a:r>
              <a:rPr lang="en-US" dirty="0" smtClean="0"/>
              <a:t>Limited number of gateways (traffic routing), can hurt the site performance</a:t>
            </a:r>
          </a:p>
          <a:p>
            <a:pPr lvl="1"/>
            <a:r>
              <a:rPr lang="en-US" dirty="0" err="1" smtClean="0"/>
              <a:t>xrootd</a:t>
            </a:r>
            <a:r>
              <a:rPr lang="en-US" dirty="0" smtClean="0"/>
              <a:t> works best over a simple Linux FS </a:t>
            </a:r>
          </a:p>
          <a:p>
            <a:r>
              <a:rPr lang="en-US" dirty="0" smtClean="0"/>
              <a:t>How to solve this – </a:t>
            </a:r>
            <a:r>
              <a:rPr lang="en-US" b="1" dirty="0" smtClean="0"/>
              <a:t>storage session on Thursday</a:t>
            </a:r>
          </a:p>
          <a:p>
            <a:r>
              <a:rPr lang="en-US" dirty="0" smtClean="0"/>
              <a:t>Goal for SE availability &gt;95%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65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en-US" dirty="0" smtClean="0"/>
              <a:t>Nothing special to report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ervices are mature and stable</a:t>
            </a:r>
          </a:p>
          <a:p>
            <a:pPr lvl="1"/>
            <a:r>
              <a:rPr lang="en-US" dirty="0" smtClean="0"/>
              <a:t>Operators are well aware of what is to be done and where</a:t>
            </a:r>
          </a:p>
          <a:p>
            <a:pPr lvl="1"/>
            <a:r>
              <a:rPr lang="en-US" dirty="0" smtClean="0"/>
              <a:t>Ample monitoring is available for every service (more on this will be reported throughout the workshop)</a:t>
            </a:r>
          </a:p>
          <a:p>
            <a:pPr lvl="1"/>
            <a:r>
              <a:rPr lang="en-US" dirty="0" smtClean="0"/>
              <a:t>Personal reminders needed from time to time</a:t>
            </a:r>
          </a:p>
          <a:p>
            <a:pPr lvl="1"/>
            <a:r>
              <a:rPr lang="en-US" dirty="0" smtClean="0"/>
              <a:t>Several services updates were done in 2013…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62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upgrade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lnSpcReduction="10000"/>
          </a:bodyPr>
          <a:lstStyle/>
          <a:p>
            <a:r>
              <a:rPr lang="en-US" dirty="0" err="1" smtClean="0"/>
              <a:t>xrootd</a:t>
            </a:r>
            <a:r>
              <a:rPr lang="en-US" dirty="0" smtClean="0"/>
              <a:t> version – smooth, but not yet done at all sites</a:t>
            </a:r>
          </a:p>
          <a:p>
            <a:pPr lvl="1"/>
            <a:r>
              <a:rPr lang="en-US" dirty="0" smtClean="0"/>
              <a:t>Purpose – more stable server performance, rehearsal for </a:t>
            </a:r>
            <a:r>
              <a:rPr lang="en-US" dirty="0" err="1" smtClean="0"/>
              <a:t>xrootd</a:t>
            </a:r>
            <a:r>
              <a:rPr lang="en-US" dirty="0" smtClean="0"/>
              <a:t> v.4 (IPv6-compliant)</a:t>
            </a:r>
          </a:p>
          <a:p>
            <a:r>
              <a:rPr lang="en-US" dirty="0" smtClean="0"/>
              <a:t>EMI2/3 (including new VO-box) – mostly smooth – more in Maarten’s talk</a:t>
            </a:r>
          </a:p>
          <a:p>
            <a:r>
              <a:rPr lang="en-US" dirty="0" smtClean="0"/>
              <a:t>SL(C)5 (or equivalent) -&gt;SL(C)6 (or equivalent) – smooth, for some reason </a:t>
            </a:r>
            <a:r>
              <a:rPr lang="en-US" dirty="0" smtClean="0">
                <a:hlinkClick r:id="rId2"/>
              </a:rPr>
              <a:t>not yet complete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Torrent-&gt;CVMFS – quite </a:t>
            </a:r>
            <a:r>
              <a:rPr lang="en-US" dirty="0" smtClean="0">
                <a:hlinkClick r:id="rId3"/>
              </a:rPr>
              <a:t>smooth</a:t>
            </a:r>
            <a:r>
              <a:rPr lang="en-US" dirty="0" smtClean="0"/>
              <a:t>, two (small) sites remaining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28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Efficiency</a:t>
            </a:r>
            <a:endParaRPr lang="en-US" dirty="0"/>
          </a:p>
        </p:txBody>
      </p:sp>
      <p:pic>
        <p:nvPicPr>
          <p:cNvPr id="4098" name="Picture 2" descr="C:\Users\lbetev\Desktop\displ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81200"/>
            <a:ext cx="8128000" cy="44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" y="1447800"/>
            <a:ext cx="57179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Average of all sites: 75% (</a:t>
            </a:r>
            <a:r>
              <a:rPr lang="en-US" sz="2800" dirty="0" err="1" smtClean="0"/>
              <a:t>unweighted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3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Closer look – T0/T1s</a:t>
            </a:r>
            <a:endParaRPr lang="en-US" dirty="0"/>
          </a:p>
        </p:txBody>
      </p:sp>
      <p:pic>
        <p:nvPicPr>
          <p:cNvPr id="5122" name="Picture 2" descr="C:\Users\lbetev\Desktop\displ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2057400"/>
            <a:ext cx="8128000" cy="44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1447800"/>
            <a:ext cx="43464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Average – 85% (</a:t>
            </a:r>
            <a:r>
              <a:rPr lang="en-US" sz="2800" dirty="0" err="1" smtClean="0"/>
              <a:t>unweighted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71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on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Stable throughout the year</a:t>
            </a:r>
          </a:p>
          <a:p>
            <a:r>
              <a:rPr lang="en-US" dirty="0" smtClean="0"/>
              <a:t>T2s efficiencies are not much below T0/T1s 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t is possible to equalize all, it is in the storage and networking</a:t>
            </a:r>
          </a:p>
          <a:p>
            <a:r>
              <a:rPr lang="en-US" dirty="0" smtClean="0"/>
              <a:t>Biggest gains through</a:t>
            </a:r>
          </a:p>
          <a:p>
            <a:pPr lvl="1"/>
            <a:r>
              <a:rPr lang="en-US" dirty="0" smtClean="0"/>
              <a:t>Inter-sites network improvement (LHCONE); networking session on Friday</a:t>
            </a:r>
          </a:p>
          <a:p>
            <a:pPr lvl="1"/>
            <a:r>
              <a:rPr lang="en-US" dirty="0" smtClean="0"/>
              <a:t>Storage – keep it simple – </a:t>
            </a:r>
            <a:r>
              <a:rPr lang="en-US" dirty="0" err="1" smtClean="0"/>
              <a:t>xrootd</a:t>
            </a:r>
            <a:r>
              <a:rPr lang="en-US" dirty="0" smtClean="0"/>
              <a:t> works best directly on a Linux FS and on generic storage boxes</a:t>
            </a:r>
            <a:endParaRPr lang="en-US" b="1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73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 store for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Production and analysis will not stop – know how to handle these, nothing to worry about</a:t>
            </a:r>
          </a:p>
          <a:p>
            <a:pPr lvl="1"/>
            <a:r>
              <a:rPr lang="en-US" dirty="0" smtClean="0"/>
              <a:t>Some of the RAW data production is left over </a:t>
            </a:r>
            <a:r>
              <a:rPr lang="en-US" smtClean="0"/>
              <a:t>from 2013</a:t>
            </a:r>
            <a:endParaRPr lang="en-US" dirty="0" smtClean="0"/>
          </a:p>
          <a:p>
            <a:r>
              <a:rPr lang="en-US" dirty="0" smtClean="0"/>
              <a:t>Another ‘flat’ resources year – no increase in requirements</a:t>
            </a:r>
          </a:p>
          <a:p>
            <a:r>
              <a:rPr lang="en-US" dirty="0" smtClean="0"/>
              <a:t>Year 2015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tart of LHC RUN2 - higher luminosity, higher energy</a:t>
            </a:r>
          </a:p>
          <a:p>
            <a:pPr lvl="1"/>
            <a:r>
              <a:rPr lang="en-US" dirty="0" smtClean="0"/>
              <a:t>Upgraded ALICE detector/DAQ – higher data taking rate; basically 2x the RUN1 rate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26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 store for 2014 -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should finish with the largest upgrades before March 2015</a:t>
            </a:r>
          </a:p>
          <a:p>
            <a:pPr lvl="1"/>
            <a:r>
              <a:rPr lang="en-US" dirty="0" smtClean="0"/>
              <a:t>Storage – new </a:t>
            </a:r>
            <a:r>
              <a:rPr lang="en-US" dirty="0" err="1" smtClean="0"/>
              <a:t>xrootd</a:t>
            </a:r>
            <a:r>
              <a:rPr lang="en-US" dirty="0" smtClean="0"/>
              <a:t>/EOS</a:t>
            </a:r>
          </a:p>
          <a:p>
            <a:pPr lvl="1"/>
            <a:r>
              <a:rPr lang="en-US" dirty="0" smtClean="0"/>
              <a:t>Services updates</a:t>
            </a:r>
          </a:p>
          <a:p>
            <a:pPr lvl="1"/>
            <a:r>
              <a:rPr lang="en-US" dirty="0" smtClean="0"/>
              <a:t>Network – IPv6, LHCONE </a:t>
            </a:r>
          </a:p>
          <a:p>
            <a:pPr lvl="1"/>
            <a:r>
              <a:rPr lang="en-US" dirty="0" smtClean="0"/>
              <a:t>New sites installation – Indonesia, US, Mexico, South Africa</a:t>
            </a:r>
          </a:p>
          <a:p>
            <a:pPr lvl="1"/>
            <a:r>
              <a:rPr lang="en-US" dirty="0" smtClean="0"/>
              <a:t>Build and validate new T1s – UNAM, RRC-KI (already on the way)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96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Ramp up to 2015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(</a:t>
            </a:r>
            <a:r>
              <a:rPr lang="en-US" dirty="0" err="1" smtClean="0"/>
              <a:t>cosmics</a:t>
            </a:r>
            <a:r>
              <a:rPr lang="en-US" dirty="0" smtClean="0"/>
              <a:t> trigger) data taking will start June-October 2014</a:t>
            </a:r>
          </a:p>
          <a:p>
            <a:pPr lvl="1"/>
            <a:r>
              <a:rPr lang="en-US" dirty="0" smtClean="0"/>
              <a:t>This concerns the Offline team – nothing specific for the sites</a:t>
            </a:r>
          </a:p>
          <a:p>
            <a:r>
              <a:rPr lang="en-US" dirty="0" smtClean="0"/>
              <a:t>Depending on the ‘intensity’ of this data taking, or how many thing got broken in the past 2 years</a:t>
            </a:r>
          </a:p>
          <a:p>
            <a:pPr lvl="1"/>
            <a:r>
              <a:rPr lang="en-US" dirty="0" smtClean="0"/>
              <a:t>The central team may be a bit less responsive for site queries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56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On the T1/T22 workshop (2)</a:t>
            </a:r>
            <a:endParaRPr lang="en-US" dirty="0"/>
          </a:p>
        </p:txBody>
      </p:sp>
      <p:pic>
        <p:nvPicPr>
          <p:cNvPr id="10242" name="Picture 2" descr="http://www.chem.tsukuba.ac.jp/sms/images/Tsukuba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1"/>
            <a:ext cx="3962400" cy="1605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Tanegashima Space Center"/>
          <p:cNvSpPr>
            <a:spLocks noChangeAspect="1" noChangeArrowheads="1"/>
          </p:cNvSpPr>
          <p:nvPr/>
        </p:nvSpPr>
        <p:spPr bwMode="auto">
          <a:xfrm>
            <a:off x="155575" y="-800100"/>
            <a:ext cx="295275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975" y="1219200"/>
            <a:ext cx="3714750" cy="2097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7" name="Picture 7" descr="http://accessibletravel.jpn.org/members/tabisora110/wpfiles/wp-content/uploads/2013/09/tsukubasan_shrin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" y="3316236"/>
            <a:ext cx="3806825" cy="2855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C:\Users\lbetev\Desktop\IMG_20140303_09590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975" y="3429000"/>
            <a:ext cx="3895725" cy="292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06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trimester of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ALICE will start standard shifts</a:t>
            </a:r>
          </a:p>
          <a:p>
            <a:r>
              <a:rPr lang="en-US" dirty="0" smtClean="0"/>
              <a:t>Technical, calibration and </a:t>
            </a:r>
            <a:r>
              <a:rPr lang="en-US" dirty="0" err="1" smtClean="0"/>
              <a:t>cosmics</a:t>
            </a:r>
            <a:r>
              <a:rPr lang="en-US" dirty="0" smtClean="0"/>
              <a:t> trigger runs</a:t>
            </a:r>
          </a:p>
          <a:p>
            <a:r>
              <a:rPr lang="en-US" dirty="0" smtClean="0"/>
              <a:t>Test of new DAQ cluster – high throughput data transfers to CERN T0</a:t>
            </a:r>
          </a:p>
          <a:p>
            <a:pPr lvl="1"/>
            <a:r>
              <a:rPr lang="en-US" dirty="0" smtClean="0"/>
              <a:t>Does not affect T1s… since we do data transfer continuously</a:t>
            </a:r>
          </a:p>
          <a:p>
            <a:r>
              <a:rPr lang="en-US" dirty="0" smtClean="0"/>
              <a:t>Reconstruction of calibration/</a:t>
            </a:r>
            <a:r>
              <a:rPr lang="en-US" dirty="0" err="1" smtClean="0"/>
              <a:t>cosmics</a:t>
            </a:r>
            <a:r>
              <a:rPr lang="en-US" dirty="0" smtClean="0"/>
              <a:t> trigger data will be done</a:t>
            </a:r>
          </a:p>
          <a:p>
            <a:r>
              <a:rPr lang="en-US" dirty="0" smtClean="0"/>
              <a:t>Expected start of data taking – spring 2015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57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Stable and productive Grid operations in 2013</a:t>
            </a:r>
            <a:endParaRPr lang="en-US" dirty="0"/>
          </a:p>
          <a:p>
            <a:r>
              <a:rPr lang="en-US" dirty="0" smtClean="0"/>
              <a:t>Resources fully used</a:t>
            </a:r>
          </a:p>
          <a:p>
            <a:r>
              <a:rPr lang="en-US" dirty="0" smtClean="0"/>
              <a:t>Software updates successfully completed</a:t>
            </a:r>
          </a:p>
          <a:p>
            <a:r>
              <a:rPr lang="en-US" dirty="0" smtClean="0"/>
              <a:t>MC productions completed according to requests and planning</a:t>
            </a:r>
          </a:p>
          <a:p>
            <a:pPr lvl="1"/>
            <a:r>
              <a:rPr lang="en-US" dirty="0" smtClean="0"/>
              <a:t>Next year – continue with RAW data reprocessing and associated MC</a:t>
            </a:r>
          </a:p>
          <a:p>
            <a:r>
              <a:rPr lang="en-US" dirty="0" smtClean="0"/>
              <a:t>Analysis – OK</a:t>
            </a:r>
          </a:p>
          <a:p>
            <a:r>
              <a:rPr lang="en-US" dirty="0" smtClean="0"/>
              <a:t>2014 - focus on SE consolidation, resources ramp-up for 2015 (where applicable),  networking, new sites installation and validation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81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dirty="0" smtClean="0"/>
              <a:t>A big </a:t>
            </a:r>
            <a:r>
              <a:rPr lang="en-US" sz="4000" dirty="0" smtClean="0">
                <a:solidFill>
                  <a:srgbClr val="FF0000"/>
                </a:solidFill>
              </a:rPr>
              <a:t>Thank </a:t>
            </a:r>
            <a:r>
              <a:rPr lang="en-US" sz="4000" dirty="0">
                <a:solidFill>
                  <a:srgbClr val="FF0000"/>
                </a:solidFill>
              </a:rPr>
              <a:t>Y</a:t>
            </a:r>
            <a:r>
              <a:rPr lang="en-US" sz="4000" dirty="0" smtClean="0">
                <a:solidFill>
                  <a:srgbClr val="FF0000"/>
                </a:solidFill>
              </a:rPr>
              <a:t>ou</a:t>
            </a:r>
            <a:r>
              <a:rPr lang="en-US" sz="4000" dirty="0" smtClean="0"/>
              <a:t> to all sites providing resources for ALICE</a:t>
            </a:r>
            <a:r>
              <a:rPr lang="en-US" sz="4000" dirty="0"/>
              <a:t> </a:t>
            </a:r>
            <a:r>
              <a:rPr lang="en-US" sz="4000" dirty="0" smtClean="0"/>
              <a:t>and their ever-vigilant administrators</a:t>
            </a:r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dirty="0" smtClean="0"/>
              <a:t>A big </a:t>
            </a:r>
            <a:r>
              <a:rPr lang="en-US" sz="4000" dirty="0" smtClean="0">
                <a:solidFill>
                  <a:srgbClr val="FF0000"/>
                </a:solidFill>
              </a:rPr>
              <a:t>Thank </a:t>
            </a:r>
            <a:r>
              <a:rPr lang="en-US" sz="4000" dirty="0">
                <a:solidFill>
                  <a:srgbClr val="FF0000"/>
                </a:solidFill>
              </a:rPr>
              <a:t>Y</a:t>
            </a:r>
            <a:r>
              <a:rPr lang="en-US" sz="4000" dirty="0" smtClean="0">
                <a:solidFill>
                  <a:srgbClr val="FF0000"/>
                </a:solidFill>
              </a:rPr>
              <a:t>ou</a:t>
            </a:r>
            <a:r>
              <a:rPr lang="en-US" sz="4000" dirty="0" smtClean="0"/>
              <a:t> to the Tsukuba organizing committee for hosting this workshop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05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the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63 participants (first day – common session)</a:t>
            </a:r>
          </a:p>
          <a:p>
            <a:r>
              <a:rPr lang="en-US" dirty="0" smtClean="0"/>
              <a:t>54 participants next days</a:t>
            </a:r>
          </a:p>
          <a:p>
            <a:r>
              <a:rPr lang="en-US" sz="4400" dirty="0" smtClean="0"/>
              <a:t>Record </a:t>
            </a:r>
            <a:r>
              <a:rPr lang="en-US" sz="4400" dirty="0" smtClean="0"/>
              <a:t>participation!</a:t>
            </a:r>
            <a:endParaRPr lang="en-US" sz="4000" dirty="0" smtClean="0"/>
          </a:p>
        </p:txBody>
      </p:sp>
    </p:spTree>
    <p:extLst>
      <p:ext uri="{BB962C8B-B14F-4D97-AF65-F5344CB8AC3E}">
        <p14:creationId xmlns:p14="http://schemas.microsoft.com/office/powerpoint/2010/main" val="391541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Wednesday – Grid operations, computing model, </a:t>
            </a:r>
            <a:r>
              <a:rPr lang="en-US" dirty="0" err="1" smtClean="0"/>
              <a:t>AliEn</a:t>
            </a:r>
            <a:r>
              <a:rPr lang="en-US" dirty="0" smtClean="0"/>
              <a:t> development, WLCG development, resources</a:t>
            </a:r>
          </a:p>
          <a:p>
            <a:pPr lvl="1"/>
            <a:r>
              <a:rPr lang="en-US" dirty="0" smtClean="0"/>
              <a:t>Two very interesting external presentations on Tokyo T2 and Belle II experiment – we thank the presenters for sharing their experiences and ideas</a:t>
            </a:r>
          </a:p>
          <a:p>
            <a:r>
              <a:rPr lang="en-US" dirty="0" smtClean="0"/>
              <a:t>Thursday – Storage and monitoring</a:t>
            </a:r>
          </a:p>
          <a:p>
            <a:r>
              <a:rPr lang="en-US" dirty="0" smtClean="0"/>
              <a:t>Friday - Networking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318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themes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17 regional presentations</a:t>
            </a:r>
          </a:p>
          <a:p>
            <a:r>
              <a:rPr lang="en-US" dirty="0" smtClean="0"/>
              <a:t>2 site-specific presentations</a:t>
            </a:r>
          </a:p>
          <a:p>
            <a:r>
              <a:rPr lang="en-US" dirty="0" smtClean="0"/>
              <a:t>News on Indonesia, US and China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5150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668"/>
            <a:ext cx="8229600" cy="806532"/>
          </a:xfrm>
        </p:spPr>
        <p:txBody>
          <a:bodyPr/>
          <a:lstStyle/>
          <a:p>
            <a:r>
              <a:rPr lang="en-US" dirty="0" smtClean="0"/>
              <a:t>Finally</a:t>
            </a:r>
            <a:r>
              <a:rPr lang="en-US" dirty="0" smtClean="0"/>
              <a:t>… the group </a:t>
            </a:r>
            <a:r>
              <a:rPr lang="en-US" dirty="0" smtClean="0"/>
              <a:t>ph</a:t>
            </a:r>
            <a:r>
              <a:rPr lang="en-US" dirty="0" smtClean="0"/>
              <a:t>oto</a:t>
            </a:r>
            <a:endParaRPr lang="en-US" dirty="0"/>
          </a:p>
        </p:txBody>
      </p:sp>
      <p:pic>
        <p:nvPicPr>
          <p:cNvPr id="1027" name="Picture 3" descr="C:\Users\lbetev\Desktop\Photo201403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9144000" cy="601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09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ALICE Grid</a:t>
            </a:r>
            <a:endParaRPr lang="en-US" dirty="0"/>
          </a:p>
        </p:txBody>
      </p:sp>
      <p:pic>
        <p:nvPicPr>
          <p:cNvPr id="11266" name="Picture 2" descr="C:\Users\lbetev\Desktop\all sit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402496"/>
            <a:ext cx="8839200" cy="4922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00400" y="1550699"/>
            <a:ext cx="1780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53 in Europe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48475" y="1905000"/>
            <a:ext cx="18870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10 in </a:t>
            </a:r>
            <a:r>
              <a:rPr lang="en-US" sz="2400" b="1" dirty="0" err="1" smtClean="0">
                <a:solidFill>
                  <a:schemeClr val="bg1"/>
                </a:solidFill>
              </a:rPr>
              <a:t>Aisa</a:t>
            </a:r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8 operational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2 future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19600" y="4114800"/>
            <a:ext cx="18870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2</a:t>
            </a:r>
            <a:r>
              <a:rPr lang="en-US" sz="2400" b="1" dirty="0" smtClean="0">
                <a:solidFill>
                  <a:schemeClr val="bg1"/>
                </a:solidFill>
              </a:rPr>
              <a:t> in Africa</a:t>
            </a:r>
          </a:p>
          <a:p>
            <a:r>
              <a:rPr lang="en-US" sz="2400" dirty="0">
                <a:solidFill>
                  <a:schemeClr val="bg1"/>
                </a:solidFill>
              </a:rPr>
              <a:t>1</a:t>
            </a:r>
            <a:r>
              <a:rPr lang="en-US" sz="2400" dirty="0" smtClean="0">
                <a:solidFill>
                  <a:schemeClr val="bg1"/>
                </a:solidFill>
              </a:rPr>
              <a:t> operational</a:t>
            </a:r>
          </a:p>
          <a:p>
            <a:r>
              <a:rPr lang="en-US" sz="2400" dirty="0">
                <a:solidFill>
                  <a:schemeClr val="bg1"/>
                </a:solidFill>
              </a:rPr>
              <a:t>1</a:t>
            </a:r>
            <a:r>
              <a:rPr lang="en-US" sz="2400" dirty="0" smtClean="0">
                <a:solidFill>
                  <a:schemeClr val="bg1"/>
                </a:solidFill>
              </a:rPr>
              <a:t> future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4648200"/>
            <a:ext cx="25905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2 in South America</a:t>
            </a:r>
          </a:p>
          <a:p>
            <a:r>
              <a:rPr lang="en-US" sz="2400" dirty="0">
                <a:solidFill>
                  <a:schemeClr val="bg1"/>
                </a:solidFill>
              </a:rPr>
              <a:t>1</a:t>
            </a:r>
            <a:r>
              <a:rPr lang="en-US" sz="2400" dirty="0" smtClean="0">
                <a:solidFill>
                  <a:schemeClr val="bg1"/>
                </a:solidFill>
              </a:rPr>
              <a:t> operational</a:t>
            </a:r>
          </a:p>
          <a:p>
            <a:r>
              <a:rPr lang="en-US" sz="2400" dirty="0">
                <a:solidFill>
                  <a:schemeClr val="bg1"/>
                </a:solidFill>
              </a:rPr>
              <a:t>1</a:t>
            </a:r>
            <a:r>
              <a:rPr lang="en-US" sz="2400" dirty="0" smtClean="0">
                <a:solidFill>
                  <a:schemeClr val="bg1"/>
                </a:solidFill>
              </a:rPr>
              <a:t> future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1412200"/>
            <a:ext cx="25905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8</a:t>
            </a:r>
            <a:r>
              <a:rPr lang="en-US" sz="2400" b="1" dirty="0" smtClean="0">
                <a:solidFill>
                  <a:schemeClr val="bg1"/>
                </a:solidFill>
              </a:rPr>
              <a:t> in North America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4 operational</a:t>
            </a:r>
          </a:p>
          <a:p>
            <a:r>
              <a:rPr lang="en-US" sz="2400" dirty="0">
                <a:solidFill>
                  <a:schemeClr val="bg1"/>
                </a:solidFill>
              </a:rPr>
              <a:t>4</a:t>
            </a:r>
            <a:r>
              <a:rPr lang="en-US" sz="2400" dirty="0" smtClean="0">
                <a:solidFill>
                  <a:schemeClr val="bg1"/>
                </a:solidFill>
              </a:rPr>
              <a:t> future + 1 past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8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Grid job profile in 2013</a:t>
            </a:r>
            <a:endParaRPr lang="en-US" dirty="0"/>
          </a:p>
        </p:txBody>
      </p:sp>
      <p:pic>
        <p:nvPicPr>
          <p:cNvPr id="1026" name="Picture 2" descr="C:\Users\lbetev\Desktop\displ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71600"/>
            <a:ext cx="877824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0" y="3352800"/>
            <a:ext cx="79103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Average 36K jobs</a:t>
            </a:r>
          </a:p>
          <a:p>
            <a:r>
              <a:rPr lang="en-US" sz="2800" dirty="0" smtClean="0"/>
              <a:t>Steady state, later on what we did with all this power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78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GRID job profile in 2012</a:t>
            </a:r>
            <a:endParaRPr lang="en-US" dirty="0"/>
          </a:p>
        </p:txBody>
      </p:sp>
      <p:pic>
        <p:nvPicPr>
          <p:cNvPr id="3" name="Picture 2" descr="http://alimonitor.cern.ch/display?image=jfreechart-onetime-333446825304968517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95400"/>
            <a:ext cx="8686799" cy="529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67200" y="3281630"/>
            <a:ext cx="377449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Average 33K jobs</a:t>
            </a:r>
          </a:p>
          <a:p>
            <a:r>
              <a:rPr lang="en-US" sz="2400" dirty="0" smtClean="0"/>
              <a:t>Installation of new resources</a:t>
            </a:r>
          </a:p>
          <a:p>
            <a:r>
              <a:rPr lang="en-US" sz="2400" dirty="0"/>
              <a:t>t</a:t>
            </a:r>
            <a:r>
              <a:rPr lang="en-US" sz="2400" dirty="0" smtClean="0"/>
              <a:t>hrough the year visible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42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52400"/>
            <a:ext cx="8229600" cy="1143000"/>
          </a:xfrm>
        </p:spPr>
        <p:txBody>
          <a:bodyPr/>
          <a:lstStyle/>
          <a:p>
            <a:r>
              <a:rPr lang="en-US" dirty="0" smtClean="0"/>
              <a:t>Resources delivery distribution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143000"/>
            <a:ext cx="830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remarkable 50/50 share T1/T2 is still alive </a:t>
            </a:r>
          </a:p>
          <a:p>
            <a:r>
              <a:rPr lang="en-US" sz="2800" dirty="0"/>
              <a:t>a</a:t>
            </a:r>
            <a:r>
              <a:rPr lang="en-US" sz="2800" dirty="0" smtClean="0"/>
              <a:t>nd well</a:t>
            </a:r>
          </a:p>
        </p:txBody>
      </p:sp>
      <p:pic>
        <p:nvPicPr>
          <p:cNvPr id="2050" name="Picture 2" descr="http://alimonitor.cern.ch/display?image=jfreechart-onetime-93399867443897875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981200"/>
            <a:ext cx="66675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44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alimonitor.cern.ch/display?image=jfreechart-onetime-522929174781562579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95400"/>
            <a:ext cx="8151223" cy="521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Done jobs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50398" y="1752600"/>
            <a:ext cx="697920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~250K job per day, no slope change, i.e. mixture of jobs is steady </a:t>
            </a:r>
          </a:p>
          <a:p>
            <a:r>
              <a:rPr lang="en-US" sz="3200" dirty="0" smtClean="0"/>
              <a:t>(for comparison, ATLAS has in average 850K completed jobs/day)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20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mixture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221879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69% MC, 8% RAW, 11% LEGO, 12% individual, 447 individual users</a:t>
            </a:r>
          </a:p>
        </p:txBody>
      </p:sp>
      <p:pic>
        <p:nvPicPr>
          <p:cNvPr id="4098" name="Picture 2" descr="http://alimonitor.cern.ch/display?image=jfreechart-onetime-7025479235718846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2175987"/>
            <a:ext cx="8073717" cy="441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3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5914</TotalTime>
  <Words>1528</Words>
  <Application>Microsoft Office PowerPoint</Application>
  <PresentationFormat>On-screen Show (4:3)</PresentationFormat>
  <Paragraphs>226</Paragraphs>
  <Slides>36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ALICE Grid operations:  last year and perspectives (+ some general remarks)</vt:lpstr>
      <vt:lpstr> On the T1/T2 workshop</vt:lpstr>
      <vt:lpstr> On the T1/T22 workshop (2)</vt:lpstr>
      <vt:lpstr>The ALICE Grid</vt:lpstr>
      <vt:lpstr>Grid job profile in 2013</vt:lpstr>
      <vt:lpstr>The GRID job profile in 2012</vt:lpstr>
      <vt:lpstr>Resources delivery distribution</vt:lpstr>
      <vt:lpstr>Done jobs</vt:lpstr>
      <vt:lpstr>Job mixture</vt:lpstr>
      <vt:lpstr>CPU and Wall time</vt:lpstr>
      <vt:lpstr> Year 2013 in brief</vt:lpstr>
      <vt:lpstr>Production cycles MC</vt:lpstr>
      <vt:lpstr>AOD re-filtering</vt:lpstr>
      <vt:lpstr>Analysis Train</vt:lpstr>
      <vt:lpstr>Summary on resources utilization</vt:lpstr>
      <vt:lpstr>Access to data (disk SEs)</vt:lpstr>
      <vt:lpstr>Data access 2</vt:lpstr>
      <vt:lpstr>Storage availability</vt:lpstr>
      <vt:lpstr>Storage availability (2)</vt:lpstr>
      <vt:lpstr>Alternative representation</vt:lpstr>
      <vt:lpstr>Storage availability</vt:lpstr>
      <vt:lpstr>Other services</vt:lpstr>
      <vt:lpstr>Major upgrade events</vt:lpstr>
      <vt:lpstr>The Efficiency</vt:lpstr>
      <vt:lpstr>Closer look – T0/T1s</vt:lpstr>
      <vt:lpstr>Summary on efficiency</vt:lpstr>
      <vt:lpstr>What’s in store for 2014</vt:lpstr>
      <vt:lpstr>What’s in store for 2014 - sites</vt:lpstr>
      <vt:lpstr>Ramp up to 2015</vt:lpstr>
      <vt:lpstr>Last trimester of 2014</vt:lpstr>
      <vt:lpstr>Summary</vt:lpstr>
      <vt:lpstr>PowerPoint Presentation</vt:lpstr>
      <vt:lpstr>Summary of the workshop</vt:lpstr>
      <vt:lpstr>General Themes</vt:lpstr>
      <vt:lpstr>Site themes</vt:lpstr>
      <vt:lpstr>Finally… the group photo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 status</dc:title>
  <dc:creator>lbetev</dc:creator>
  <cp:lastModifiedBy>lbetev</cp:lastModifiedBy>
  <cp:revision>77</cp:revision>
  <dcterms:created xsi:type="dcterms:W3CDTF">2013-11-06T12:13:18Z</dcterms:created>
  <dcterms:modified xsi:type="dcterms:W3CDTF">2014-03-18T21:53:43Z</dcterms:modified>
</cp:coreProperties>
</file>