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5"/>
  </p:notesMasterIdLst>
  <p:sldIdLst>
    <p:sldId id="258" r:id="rId2"/>
    <p:sldId id="259" r:id="rId3"/>
    <p:sldId id="260" r:id="rId4"/>
    <p:sldId id="283" r:id="rId5"/>
    <p:sldId id="272" r:id="rId6"/>
    <p:sldId id="257" r:id="rId7"/>
    <p:sldId id="262" r:id="rId8"/>
    <p:sldId id="269" r:id="rId9"/>
    <p:sldId id="261" r:id="rId10"/>
    <p:sldId id="277" r:id="rId11"/>
    <p:sldId id="263" r:id="rId12"/>
    <p:sldId id="278" r:id="rId13"/>
    <p:sldId id="273" r:id="rId14"/>
    <p:sldId id="291" r:id="rId15"/>
    <p:sldId id="271" r:id="rId16"/>
    <p:sldId id="292" r:id="rId17"/>
    <p:sldId id="293" r:id="rId18"/>
    <p:sldId id="280" r:id="rId19"/>
    <p:sldId id="281" r:id="rId20"/>
    <p:sldId id="279" r:id="rId21"/>
    <p:sldId id="282" r:id="rId22"/>
    <p:sldId id="297" r:id="rId23"/>
    <p:sldId id="296" r:id="rId24"/>
    <p:sldId id="294" r:id="rId25"/>
    <p:sldId id="295" r:id="rId26"/>
    <p:sldId id="267" r:id="rId27"/>
    <p:sldId id="315" r:id="rId28"/>
    <p:sldId id="316" r:id="rId29"/>
    <p:sldId id="284" r:id="rId30"/>
    <p:sldId id="288" r:id="rId31"/>
    <p:sldId id="289" r:id="rId32"/>
    <p:sldId id="285" r:id="rId33"/>
    <p:sldId id="298" r:id="rId34"/>
    <p:sldId id="299" r:id="rId35"/>
    <p:sldId id="300" r:id="rId36"/>
    <p:sldId id="301" r:id="rId37"/>
    <p:sldId id="302" r:id="rId38"/>
    <p:sldId id="309" r:id="rId39"/>
    <p:sldId id="304" r:id="rId40"/>
    <p:sldId id="310" r:id="rId41"/>
    <p:sldId id="303" r:id="rId42"/>
    <p:sldId id="306" r:id="rId43"/>
    <p:sldId id="305" r:id="rId44"/>
    <p:sldId id="308" r:id="rId45"/>
    <p:sldId id="307" r:id="rId46"/>
    <p:sldId id="312" r:id="rId47"/>
    <p:sldId id="311" r:id="rId48"/>
    <p:sldId id="314" r:id="rId49"/>
    <p:sldId id="275" r:id="rId50"/>
    <p:sldId id="318" r:id="rId51"/>
    <p:sldId id="287" r:id="rId52"/>
    <p:sldId id="286" r:id="rId53"/>
    <p:sldId id="317" r:id="rId5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AA7"/>
    <a:srgbClr val="DDDDDD"/>
    <a:srgbClr val="076497"/>
    <a:srgbClr val="097BBA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76" autoAdjust="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CD119C5-224C-4224-963C-8235DB0EC75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300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D9BE25-5C7A-41BA-B021-6D29C0409F9D}" type="slidenum">
              <a:rPr lang="en-US"/>
              <a:pPr/>
              <a:t>1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D9BE25-5C7A-41BA-B021-6D29C0409F9D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119C5-224C-4224-963C-8235DB0EC759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119C5-224C-4224-963C-8235DB0EC759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119C5-224C-4224-963C-8235DB0EC759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524000"/>
            <a:ext cx="8534400" cy="1905000"/>
          </a:xfrm>
          <a:noFill/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13322" name="Rectangle 10"/>
          <p:cNvSpPr>
            <a:spLocks noChangeArrowheads="1"/>
          </p:cNvSpPr>
          <p:nvPr userDrawn="1"/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4000" b="1">
              <a:solidFill>
                <a:srgbClr val="076497"/>
              </a:solidFill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06F8193-4545-45B3-AD26-F351E80947D9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3" name="Picture 12" descr="CLIC-Logo-Color-72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1143000" cy="1143000"/>
          </a:xfrm>
          <a:prstGeom prst="rect">
            <a:avLst/>
          </a:prstGeom>
        </p:spPr>
      </p:pic>
      <p:pic>
        <p:nvPicPr>
          <p:cNvPr id="14" name="Picture 13" descr="CLIC-imagetopmini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1143000"/>
            <a:ext cx="9144000" cy="389106"/>
          </a:xfrm>
          <a:prstGeom prst="rect">
            <a:avLst/>
          </a:prstGeom>
        </p:spPr>
      </p:pic>
      <p:pic>
        <p:nvPicPr>
          <p:cNvPr id="15" name="Picture 14" descr="CLIC-imagetopmini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5638800"/>
            <a:ext cx="9144000" cy="389106"/>
          </a:xfrm>
          <a:prstGeom prst="rect">
            <a:avLst/>
          </a:prstGeom>
        </p:spPr>
      </p:pic>
      <p:pic>
        <p:nvPicPr>
          <p:cNvPr id="16" name="Picture 15" descr="phin_logo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43799" y="152400"/>
            <a:ext cx="1445895" cy="8382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buClr>
                <a:srgbClr val="FF6600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2BDF2-2FBB-4411-8964-5CD7680657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9243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Clr>
                <a:srgbClr val="FF6600"/>
              </a:buCl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1600200"/>
            <a:ext cx="3924300" cy="452596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buClr>
                <a:srgbClr val="FF6600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6A832B-14F5-45AB-9072-33FF407529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1F3E9-5B9C-4964-9365-4E6BC39350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1E8CEA-88CA-4A09-B83C-8DBFB25883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162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8001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52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rgbClr val="076497"/>
                </a:solidFill>
              </a:defRPr>
            </a:lvl1pPr>
          </a:lstStyle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52600" y="6553200"/>
            <a:ext cx="563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C. Hessler, E. Chevallay, S. Doebert, V. Fedosseev, I. Martini, M. Martyanov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5532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B3898D67-7532-4931-A8F2-97084381FAE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 descr="CLIC-Logo-Color-7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" y="1"/>
            <a:ext cx="761999" cy="761999"/>
          </a:xfrm>
          <a:prstGeom prst="rect">
            <a:avLst/>
          </a:prstGeom>
        </p:spPr>
      </p:pic>
      <p:pic>
        <p:nvPicPr>
          <p:cNvPr id="11" name="Picture 10" descr="CLIC-imagetopmini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762000"/>
            <a:ext cx="9144000" cy="389106"/>
          </a:xfrm>
          <a:prstGeom prst="rect">
            <a:avLst/>
          </a:prstGeom>
        </p:spPr>
      </p:pic>
      <p:pic>
        <p:nvPicPr>
          <p:cNvPr id="12" name="Picture 11" descr="phin_logo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077200" y="88348"/>
            <a:ext cx="990600" cy="57426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76497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76497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76497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76497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76497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76497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76497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76497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6600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76497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76497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76497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76497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76497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Results (and Problems) of PHIN Run Summer 2013 </a:t>
            </a: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429000"/>
            <a:ext cx="8382000" cy="2209800"/>
          </a:xfrm>
        </p:spPr>
        <p:txBody>
          <a:bodyPr/>
          <a:lstStyle/>
          <a:p>
            <a:r>
              <a:rPr lang="en-US" sz="2400" dirty="0" err="1" smtClean="0"/>
              <a:t>Christoph</a:t>
            </a:r>
            <a:r>
              <a:rPr lang="en-US" sz="2400" dirty="0" smtClean="0"/>
              <a:t> </a:t>
            </a:r>
            <a:r>
              <a:rPr lang="en-US" sz="2400" dirty="0" err="1" smtClean="0"/>
              <a:t>Hessler</a:t>
            </a:r>
            <a:r>
              <a:rPr lang="en-US" sz="2400" dirty="0"/>
              <a:t>, Eric Chevallay, </a:t>
            </a:r>
            <a:r>
              <a:rPr lang="en-US" sz="2400" dirty="0" smtClean="0"/>
              <a:t>Steffen </a:t>
            </a:r>
            <a:r>
              <a:rPr lang="en-US" sz="2400" dirty="0"/>
              <a:t>Doebert, Valentin </a:t>
            </a:r>
            <a:r>
              <a:rPr lang="en-US" sz="2400" dirty="0" smtClean="0"/>
              <a:t>Fedosseev</a:t>
            </a:r>
            <a:r>
              <a:rPr lang="en-US" sz="2400" dirty="0"/>
              <a:t>, Irene Martini, Mikhail </a:t>
            </a:r>
            <a:r>
              <a:rPr lang="en-US" sz="2400" dirty="0" smtClean="0"/>
              <a:t>Martyanov</a:t>
            </a:r>
          </a:p>
          <a:p>
            <a:endParaRPr lang="en-US" sz="2400" dirty="0"/>
          </a:p>
          <a:p>
            <a:r>
              <a:rPr lang="en-US" sz="2400" dirty="0"/>
              <a:t>CLIC/CTF3 experimental verification </a:t>
            </a:r>
            <a:r>
              <a:rPr lang="en-US" sz="2400" dirty="0" smtClean="0"/>
              <a:t>meeting</a:t>
            </a:r>
            <a:br>
              <a:rPr lang="en-US" sz="2400" dirty="0" smtClean="0"/>
            </a:br>
            <a:r>
              <a:rPr lang="en-US" sz="2400" dirty="0" smtClean="0"/>
              <a:t>04.03.2014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Vacuum Window and Protection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763000" cy="4800600"/>
          </a:xfrm>
        </p:spPr>
        <p:txBody>
          <a:bodyPr/>
          <a:lstStyle/>
          <a:p>
            <a:r>
              <a:rPr lang="en-GB" sz="2400" dirty="0" smtClean="0"/>
              <a:t>Disadvantages of Beryllium:</a:t>
            </a:r>
          </a:p>
          <a:p>
            <a:pPr lvl="1"/>
            <a:r>
              <a:rPr lang="en-GB" sz="2000" dirty="0" smtClean="0"/>
              <a:t>Toxicity</a:t>
            </a:r>
          </a:p>
          <a:p>
            <a:pPr lvl="1"/>
            <a:r>
              <a:rPr lang="en-GB" sz="2000" dirty="0" smtClean="0"/>
              <a:t>Long lead times</a:t>
            </a:r>
          </a:p>
          <a:p>
            <a:pPr lvl="1"/>
            <a:r>
              <a:rPr lang="en-GB" sz="2000" dirty="0" smtClean="0"/>
              <a:t>Carbon-composite support plate required with </a:t>
            </a:r>
            <a:r>
              <a:rPr lang="en-GB" sz="2000" dirty="0" smtClean="0">
                <a:solidFill>
                  <a:srgbClr val="FF0000"/>
                </a:solidFill>
              </a:rPr>
              <a:t>unknown and potentially harmful effect (?) on Cs</a:t>
            </a:r>
            <a:r>
              <a:rPr lang="en-GB" sz="2000" baseline="-25000" dirty="0" smtClean="0">
                <a:solidFill>
                  <a:srgbClr val="FF0000"/>
                </a:solidFill>
              </a:rPr>
              <a:t>3</a:t>
            </a:r>
            <a:r>
              <a:rPr lang="en-GB" sz="2000" dirty="0" smtClean="0">
                <a:solidFill>
                  <a:srgbClr val="FF0000"/>
                </a:solidFill>
              </a:rPr>
              <a:t>Sb cathodes</a:t>
            </a:r>
            <a:r>
              <a:rPr lang="en-GB" sz="2000" dirty="0" smtClean="0"/>
              <a:t>. To be investigated more in detail. </a:t>
            </a:r>
            <a:br>
              <a:rPr lang="en-GB" sz="2000" dirty="0" smtClean="0"/>
            </a:br>
            <a:r>
              <a:rPr lang="en-GB" sz="2000" dirty="0" smtClean="0">
                <a:solidFill>
                  <a:srgbClr val="FF0000"/>
                </a:solidFill>
              </a:rPr>
              <a:t>↔ In conflict with actions to improve vacuum level.</a:t>
            </a:r>
          </a:p>
          <a:p>
            <a:r>
              <a:rPr lang="en-GB" sz="2400" dirty="0" smtClean="0"/>
              <a:t>Therefore, a stainless steel window </a:t>
            </a:r>
            <a:br>
              <a:rPr lang="en-GB" sz="2400" dirty="0" smtClean="0"/>
            </a:br>
            <a:r>
              <a:rPr lang="en-GB" sz="2400" dirty="0" smtClean="0"/>
              <a:t>was chosen for this PHIN run, which </a:t>
            </a:r>
            <a:br>
              <a:rPr lang="en-GB" sz="2400" dirty="0" smtClean="0"/>
            </a:br>
            <a:r>
              <a:rPr lang="en-GB" sz="2400" dirty="0" smtClean="0"/>
              <a:t>requires a </a:t>
            </a:r>
            <a:r>
              <a:rPr lang="en-GB" sz="2400" dirty="0" smtClean="0">
                <a:solidFill>
                  <a:srgbClr val="FF0000"/>
                </a:solidFill>
              </a:rPr>
              <a:t>reduced beam intensity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Supervision of window temperature </a:t>
            </a:r>
            <a:br>
              <a:rPr lang="en-GB" sz="2400" dirty="0" smtClean="0"/>
            </a:br>
            <a:r>
              <a:rPr lang="en-GB" sz="2400" dirty="0" smtClean="0"/>
              <a:t>with infrared camera.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3962400"/>
            <a:ext cx="3451047" cy="25805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91200" y="579120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Bunch charge 2.3 </a:t>
            </a:r>
            <a:r>
              <a:rPr lang="en-GB" sz="1600" b="1" dirty="0" err="1" smtClean="0">
                <a:solidFill>
                  <a:srgbClr val="FF0000"/>
                </a:solidFill>
              </a:rPr>
              <a:t>nC</a:t>
            </a:r>
            <a:r>
              <a:rPr lang="en-GB" sz="1600" b="1" dirty="0" smtClean="0">
                <a:solidFill>
                  <a:srgbClr val="FF0000"/>
                </a:solidFill>
              </a:rPr>
              <a:t/>
            </a:r>
            <a:br>
              <a:rPr lang="en-GB" sz="1600" b="1" dirty="0" smtClean="0">
                <a:solidFill>
                  <a:srgbClr val="FF0000"/>
                </a:solidFill>
              </a:rPr>
            </a:br>
            <a:r>
              <a:rPr lang="en-GB" sz="1600" b="1" dirty="0" smtClean="0">
                <a:solidFill>
                  <a:srgbClr val="FF0000"/>
                </a:solidFill>
              </a:rPr>
              <a:t>Train length 1000 ns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22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399"/>
            <a:ext cx="6400800" cy="4976407"/>
          </a:xfrm>
        </p:spPr>
        <p:txBody>
          <a:bodyPr/>
          <a:lstStyle/>
          <a:p>
            <a:r>
              <a:rPr lang="en-GB" sz="2400" dirty="0" smtClean="0"/>
              <a:t>Problems:</a:t>
            </a:r>
          </a:p>
          <a:p>
            <a:pPr lvl="1"/>
            <a:r>
              <a:rPr lang="en-GB" sz="1800" dirty="0" smtClean="0"/>
              <a:t>Ringing on the FC signal: Due to separation from the vacuum system FC is not 50 </a:t>
            </a:r>
            <a:r>
              <a:rPr lang="el-GR" sz="1800" dirty="0" smtClean="0"/>
              <a:t>Ω</a:t>
            </a:r>
            <a:r>
              <a:rPr lang="en-GB" sz="1800" dirty="0" smtClean="0"/>
              <a:t> terminated anymore.</a:t>
            </a:r>
          </a:p>
          <a:p>
            <a:pPr lvl="1"/>
            <a:r>
              <a:rPr lang="en-GB" sz="1800" dirty="0" smtClean="0"/>
              <a:t>Poor transmission WCM -&gt; FC, especially for higher bunch charges</a:t>
            </a:r>
          </a:p>
          <a:p>
            <a:r>
              <a:rPr lang="en-GB" sz="2400" dirty="0" smtClean="0"/>
              <a:t>Trials to improve the signal:</a:t>
            </a:r>
          </a:p>
          <a:p>
            <a:pPr lvl="1"/>
            <a:r>
              <a:rPr lang="en-GB" sz="1800" dirty="0" smtClean="0"/>
              <a:t>Add flange with a hole at the entrance of FC</a:t>
            </a:r>
          </a:p>
          <a:p>
            <a:pPr lvl="1"/>
            <a:r>
              <a:rPr lang="en-GB" sz="1800" dirty="0" smtClean="0"/>
              <a:t>FC moved as close as possible to window (loss of temperature control with IR camera)</a:t>
            </a:r>
          </a:p>
          <a:p>
            <a:pPr lvl="1"/>
            <a:r>
              <a:rPr lang="en-GB" sz="1800" dirty="0" smtClean="0"/>
              <a:t>Connection of FC to beam line with cable and Cu foil</a:t>
            </a:r>
          </a:p>
          <a:p>
            <a:pPr lvl="1"/>
            <a:r>
              <a:rPr lang="en-GB" sz="1800" dirty="0" smtClean="0"/>
              <a:t>Replacement of FC with Cu plate</a:t>
            </a:r>
          </a:p>
          <a:p>
            <a:r>
              <a:rPr lang="en-GB" sz="2400" dirty="0" smtClean="0"/>
              <a:t>Conclusion: No solution without ringing and good transmission found and simultaneous measurement of the window temperature.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122" name="Picture 2" descr="G:\Workspaces\p\PHIN_photoinjector\Beam_Measurements\JULY2013\Control-Room Scope Data Files\CTF3 HP Scope\PHIN Beam on FC AND WCM 24072013 11H24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260" y="1143001"/>
            <a:ext cx="2438740" cy="1829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705260" y="2631021"/>
            <a:ext cx="243874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Initial situation 24.7.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5123" name="Picture 3" descr="G:\Workspaces\p\PHIN_photoinjector\Beam_Measurements\JULY2013\Control-Room Scope Data Files\CTF3 HP Scope\PHIN Beam and new FC for test 08082013 12H05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260" y="4802732"/>
            <a:ext cx="2438740" cy="1829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705260" y="6271807"/>
            <a:ext cx="243874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Cu plate 8.8.2013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5124" name="Picture 4" descr="G:\Workspaces\p\PHIN_photoinjector\Beam_Measurements\JULY2013\Control-Room Scope Data Files\CTF3 HP Scope\phin FC WITHOUT COVER FLANGE MOVED TO THE WINDOW 25072013 14H05 WITH 1ET6 NC BY BUNCH V7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260" y="2973677"/>
            <a:ext cx="2438740" cy="1829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705260" y="4464178"/>
            <a:ext cx="243874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FC moved 25.7.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36004" y="2060771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FC signal</a:t>
            </a:r>
            <a:endParaRPr lang="en-GB" sz="1600" b="1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>
            <a:stCxn id="9" idx="1"/>
          </p:cNvCxnSpPr>
          <p:nvPr/>
        </p:nvCxnSpPr>
        <p:spPr>
          <a:xfrm flipH="1" flipV="1">
            <a:off x="7696200" y="1981200"/>
            <a:ext cx="339804" cy="24884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032761" y="4098359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FC signal</a:t>
            </a:r>
            <a:endParaRPr lang="en-GB" sz="1600" b="1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/>
          <p:cNvCxnSpPr>
            <a:stCxn id="19" idx="1"/>
          </p:cNvCxnSpPr>
          <p:nvPr/>
        </p:nvCxnSpPr>
        <p:spPr>
          <a:xfrm flipH="1" flipV="1">
            <a:off x="7620000" y="4098359"/>
            <a:ext cx="412761" cy="169277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036004" y="5933253"/>
            <a:ext cx="1107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FC signal</a:t>
            </a:r>
            <a:endParaRPr lang="en-GB" sz="1600" b="1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>
            <a:stCxn id="23" idx="1"/>
          </p:cNvCxnSpPr>
          <p:nvPr/>
        </p:nvCxnSpPr>
        <p:spPr>
          <a:xfrm flipH="1" flipV="1">
            <a:off x="7829623" y="5791200"/>
            <a:ext cx="206381" cy="31133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9965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FC: Possible Solutions?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10600" cy="4800600"/>
          </a:xfrm>
        </p:spPr>
        <p:txBody>
          <a:bodyPr/>
          <a:lstStyle/>
          <a:p>
            <a:r>
              <a:rPr lang="en-GB" sz="2000" dirty="0" smtClean="0"/>
              <a:t>Possible explanations for the poor transmission:</a:t>
            </a:r>
          </a:p>
          <a:p>
            <a:pPr lvl="1"/>
            <a:r>
              <a:rPr lang="en-GB" sz="1800" dirty="0" smtClean="0"/>
              <a:t>Original FC in air: Scattering of electrons in the window might increase the size of the beam, which then does not fully hit the FC.</a:t>
            </a:r>
          </a:p>
          <a:p>
            <a:pPr lvl="1"/>
            <a:r>
              <a:rPr lang="en-GB" sz="1800" dirty="0" smtClean="0"/>
              <a:t>Cu plate: Due to the larger size of the plate more electrons hit the plate, but back scattered and secondary electrons can leave the FC easier.</a:t>
            </a:r>
          </a:p>
          <a:p>
            <a:r>
              <a:rPr lang="en-GB" sz="2000" dirty="0" smtClean="0"/>
              <a:t>Possible solutions:</a:t>
            </a:r>
          </a:p>
          <a:p>
            <a:pPr lvl="1"/>
            <a:r>
              <a:rPr lang="en-GB" sz="1800" dirty="0" smtClean="0"/>
              <a:t>Built new FC with same geometry as original FC but much bigger size. But will be still difficult (and maybe not possible) to have it in a sufficient distance to be able to observe the window with the IR camera.</a:t>
            </a:r>
          </a:p>
          <a:p>
            <a:pPr lvl="1"/>
            <a:r>
              <a:rPr lang="en-GB" sz="1800" dirty="0" smtClean="0"/>
              <a:t>FC with </a:t>
            </a:r>
            <a:r>
              <a:rPr lang="en-GB" sz="1800" dirty="0" err="1" smtClean="0"/>
              <a:t>repeller</a:t>
            </a:r>
            <a:r>
              <a:rPr lang="en-GB" sz="1800" dirty="0" smtClean="0"/>
              <a:t> electrode.</a:t>
            </a:r>
          </a:p>
          <a:p>
            <a:pPr lvl="1"/>
            <a:r>
              <a:rPr lang="en-GB" sz="1800" dirty="0" smtClean="0"/>
              <a:t>Installation of a second FCT right before or after the window to replace the FC as current measurement device. Effect of back-scattered electrons from the window on FCT?</a:t>
            </a:r>
          </a:p>
          <a:p>
            <a:r>
              <a:rPr lang="en-GB" sz="2000" dirty="0" smtClean="0"/>
              <a:t>Solutions to avoid ringing?</a:t>
            </a:r>
            <a:br>
              <a:rPr lang="en-GB" sz="2000" dirty="0" smtClean="0"/>
            </a:br>
            <a:r>
              <a:rPr lang="en-GB" sz="1800" dirty="0" smtClean="0"/>
              <a:t>→   Maybe we can live with the ringing?</a:t>
            </a:r>
          </a:p>
          <a:p>
            <a:pPr marL="457200" lvl="1" indent="0">
              <a:buNone/>
            </a:pPr>
            <a:r>
              <a:rPr lang="en-GB" sz="1800" dirty="0" smtClean="0"/>
              <a:t> 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WCM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4724400" cy="4877119"/>
          </a:xfrm>
        </p:spPr>
        <p:txBody>
          <a:bodyPr/>
          <a:lstStyle/>
          <a:p>
            <a:r>
              <a:rPr lang="en-GB" sz="2400" dirty="0" smtClean="0"/>
              <a:t>In the past an FCT with </a:t>
            </a:r>
            <a:br>
              <a:rPr lang="en-GB" sz="2400" dirty="0" smtClean="0"/>
            </a:br>
            <a:r>
              <a:rPr lang="en-GB" sz="2400" dirty="0" smtClean="0"/>
              <a:t>1.6 kHz – 1 GHz bandwidth was used and integral of signal was measured.</a:t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The WCM used in this PHIN run has a bandwidth of 1 MHz – 10 GHz and is therefore not suitable for measuring long pulses. As a work-around the amplitude was measured instead of the integral.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3076" name="Picture 4" descr="G:\Workspaces\p\PHIN_photoinjector\Beam_Measurements\March2012\Scope_Data_PHIN_run_march_2012\Screen_Dump_Bitmap_Files\PHIN Cathode 189 Start with Train 800 nS Transport OK 26032012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485899"/>
            <a:ext cx="3048426" cy="2286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G:\Workspaces\p\PHIN_photoinjector\Beam_Measurements\JULY2013\Control-Room Scope Data Files\CTF3 HP Scope\PHIN Beam morning 08082013 9H30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038600"/>
            <a:ext cx="3048426" cy="2286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96200" y="2286000"/>
            <a:ext cx="914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FCT signal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0" y="5105400"/>
            <a:ext cx="914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WCM signal</a:t>
            </a:r>
            <a:endParaRPr lang="en-GB" sz="16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 flipV="1">
            <a:off x="7467600" y="2286000"/>
            <a:ext cx="228600" cy="29238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4" idx="1"/>
          </p:cNvCxnSpPr>
          <p:nvPr/>
        </p:nvCxnSpPr>
        <p:spPr>
          <a:xfrm flipH="1" flipV="1">
            <a:off x="6629400" y="5324690"/>
            <a:ext cx="990600" cy="7309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128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Improvement of Vacuum in PHIN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Picture 6" descr="http://elogbook/eLogbook/attach_reader?attach_id=12295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3706071"/>
            <a:ext cx="3429000" cy="2646258"/>
          </a:xfrm>
          <a:prstGeom prst="rect">
            <a:avLst/>
          </a:prstGeom>
          <a:noFill/>
        </p:spPr>
      </p:pic>
      <p:grpSp>
        <p:nvGrpSpPr>
          <p:cNvPr id="8" name="Group 7"/>
          <p:cNvGrpSpPr/>
          <p:nvPr/>
        </p:nvGrpSpPr>
        <p:grpSpPr>
          <a:xfrm>
            <a:off x="76200" y="3852000"/>
            <a:ext cx="3169920" cy="2279966"/>
            <a:chOff x="76200" y="3852000"/>
            <a:chExt cx="3169920" cy="2279966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5615" t="21203" r="35734" b="20098"/>
            <a:stretch/>
          </p:blipFill>
          <p:spPr bwMode="auto">
            <a:xfrm>
              <a:off x="249326" y="3852000"/>
              <a:ext cx="2988000" cy="12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 l="6447" t="21873" r="37676" b="5219"/>
            <a:stretch>
              <a:fillRect/>
            </a:stretch>
          </p:blipFill>
          <p:spPr bwMode="auto">
            <a:xfrm>
              <a:off x="76200" y="4912766"/>
              <a:ext cx="316992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TextBox 10"/>
          <p:cNvSpPr txBox="1"/>
          <p:nvPr/>
        </p:nvSpPr>
        <p:spPr>
          <a:xfrm>
            <a:off x="4248805" y="3276600"/>
            <a:ext cx="19415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1/e lifetime 185 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7425" y="5129642"/>
            <a:ext cx="2698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 </a:t>
            </a:r>
            <a:r>
              <a:rPr lang="en-US" sz="1400" dirty="0" err="1" smtClean="0">
                <a:solidFill>
                  <a:srgbClr val="FF0000"/>
                </a:solidFill>
              </a:rPr>
              <a:t>nC</a:t>
            </a:r>
            <a:r>
              <a:rPr lang="en-US" sz="1400" dirty="0" smtClean="0">
                <a:solidFill>
                  <a:srgbClr val="FF0000"/>
                </a:solidFill>
              </a:rPr>
              <a:t>, 800 ns,</a:t>
            </a:r>
            <a:r>
              <a:rPr lang="en-US" sz="1400" dirty="0" smtClean="0">
                <a:solidFill>
                  <a:srgbClr val="FF0000"/>
                </a:solidFill>
                <a:latin typeface="Symbol" pitchFamily="18" charset="2"/>
              </a:rPr>
              <a:t> </a:t>
            </a:r>
            <a:r>
              <a:rPr lang="en-US" sz="1400" dirty="0" smtClean="0">
                <a:solidFill>
                  <a:srgbClr val="00B050"/>
                </a:solidFill>
                <a:latin typeface="Symbol" pitchFamily="18" charset="2"/>
              </a:rPr>
              <a:t>l</a:t>
            </a:r>
            <a:r>
              <a:rPr lang="en-US" sz="1400" dirty="0" smtClean="0">
                <a:solidFill>
                  <a:srgbClr val="00B050"/>
                </a:solidFill>
              </a:rPr>
              <a:t>=524 nm, </a:t>
            </a:r>
            <a:r>
              <a:rPr lang="en-US" sz="1400" dirty="0"/>
              <a:t>Cs</a:t>
            </a:r>
            <a:r>
              <a:rPr lang="en-US" sz="1400" baseline="-25000" dirty="0"/>
              <a:t>3</a:t>
            </a:r>
            <a:r>
              <a:rPr lang="en-US" sz="1400" dirty="0"/>
              <a:t>Sb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750446" y="3941440"/>
            <a:ext cx="864096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41399" y="3276600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1/e lifetime 26 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3400" y="4800600"/>
            <a:ext cx="2780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 </a:t>
            </a:r>
            <a:r>
              <a:rPr lang="en-US" sz="1400" dirty="0" err="1" smtClean="0">
                <a:solidFill>
                  <a:srgbClr val="FF0000"/>
                </a:solidFill>
              </a:rPr>
              <a:t>nC</a:t>
            </a:r>
            <a:r>
              <a:rPr lang="en-US" sz="1400" dirty="0" smtClean="0">
                <a:solidFill>
                  <a:srgbClr val="FF0000"/>
                </a:solidFill>
              </a:rPr>
              <a:t>, 800 ns, </a:t>
            </a:r>
            <a:r>
              <a:rPr lang="en-US" sz="1400" dirty="0" smtClean="0">
                <a:solidFill>
                  <a:srgbClr val="7030A0"/>
                </a:solidFill>
                <a:latin typeface="Symbol" pitchFamily="18" charset="2"/>
              </a:rPr>
              <a:t>l</a:t>
            </a:r>
            <a:r>
              <a:rPr lang="en-US" sz="1400" dirty="0" smtClean="0">
                <a:solidFill>
                  <a:srgbClr val="7030A0"/>
                </a:solidFill>
              </a:rPr>
              <a:t>=262 nm, </a:t>
            </a:r>
            <a:r>
              <a:rPr lang="en-US" sz="1400" dirty="0" smtClean="0"/>
              <a:t>Cs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Sb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4267200" y="2027952"/>
            <a:ext cx="15568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7e-10 mbar</a:t>
            </a:r>
          </a:p>
          <a:p>
            <a:pPr algn="r"/>
            <a:endParaRPr lang="en-US" dirty="0" smtClean="0">
              <a:solidFill>
                <a:srgbClr val="FF0000"/>
              </a:solidFill>
            </a:endParaRPr>
          </a:p>
          <a:p>
            <a:pPr algn="r"/>
            <a:r>
              <a:rPr lang="en-US" dirty="0" smtClean="0">
                <a:solidFill>
                  <a:srgbClr val="0070C0"/>
                </a:solidFill>
              </a:rPr>
              <a:t>1.3e-10 mbar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1847420"/>
            <a:ext cx="25367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Dynamic vacuum level: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4e-9 mbar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</a:rPr>
              <a:t>Static vacuum level:</a:t>
            </a:r>
          </a:p>
          <a:p>
            <a:pPr algn="ctr"/>
            <a:r>
              <a:rPr lang="en-US" dirty="0" smtClean="0">
                <a:solidFill>
                  <a:srgbClr val="0070C0"/>
                </a:solidFill>
              </a:rPr>
              <a:t>2.2e-10 mbar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95800" y="1383268"/>
            <a:ext cx="1335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March 2012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66800" y="1383268"/>
            <a:ext cx="1335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March 2011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2590800" y="1752600"/>
            <a:ext cx="1853159" cy="14243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Activation of NEG chamber around gun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5827134" y="1777462"/>
            <a:ext cx="1869066" cy="14243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Installation of additional NEG pump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04220" y="2027952"/>
            <a:ext cx="15397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&lt;2e-10 mbar</a:t>
            </a:r>
          </a:p>
          <a:p>
            <a:pPr algn="r"/>
            <a:endParaRPr lang="en-US" dirty="0">
              <a:solidFill>
                <a:srgbClr val="FF0000"/>
              </a:solidFill>
            </a:endParaRPr>
          </a:p>
          <a:p>
            <a:pPr algn="r"/>
            <a:r>
              <a:rPr lang="en-US" dirty="0" smtClean="0">
                <a:solidFill>
                  <a:srgbClr val="0070C0"/>
                </a:solidFill>
              </a:rPr>
              <a:t>2.4e-11 mbar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72400" y="1383268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July 2013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305035" y="3276600"/>
            <a:ext cx="1838965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1/e lifetime n/a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due to different</a:t>
            </a:r>
          </a:p>
          <a:p>
            <a:r>
              <a:rPr lang="en-US" dirty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roblems during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PHIN run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26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 animBg="1"/>
      <p:bldP spid="14" grpId="0"/>
      <p:bldP spid="15" grpId="0"/>
      <p:bldP spid="16" grpId="0"/>
      <p:bldP spid="18" grpId="0"/>
      <p:bldP spid="20" grpId="0" animBg="1"/>
      <p:bldP spid="21" grpId="0" animBg="1"/>
      <p:bldP spid="22" grpId="0"/>
      <p:bldP spid="23" grpId="0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Improvement of Vacuum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029200"/>
          </a:xfrm>
        </p:spPr>
        <p:txBody>
          <a:bodyPr/>
          <a:lstStyle/>
          <a:p>
            <a:r>
              <a:rPr lang="en-GB" sz="2400" dirty="0" smtClean="0"/>
              <a:t>New RGA installed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 smtClean="0"/>
              <a:t>RGA does not work during beam operation due to disturbance caused by the magnetic fields of the solenoids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981200"/>
            <a:ext cx="4934197" cy="3414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79522" y="2438400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RGA spectrum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90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Problems with Lifetime Measurements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4754563"/>
          </a:xfrm>
        </p:spPr>
        <p:txBody>
          <a:bodyPr/>
          <a:lstStyle/>
          <a:p>
            <a:r>
              <a:rPr lang="en-GB" sz="2000" dirty="0" smtClean="0"/>
              <a:t>Despite good QE in DC gun, photocathodes had low QE on arrival in PHIN gun</a:t>
            </a:r>
          </a:p>
          <a:p>
            <a:r>
              <a:rPr lang="en-GB" sz="2000" dirty="0" smtClean="0"/>
              <a:t>Despite good dynamic base vacuum level there were a lot of breakdowns causing desorption spikes:</a:t>
            </a:r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dirty="0" smtClean="0"/>
              <a:t>Rapidly decreasing QE, (partially) recovering during “QE jumps”</a:t>
            </a:r>
          </a:p>
          <a:p>
            <a:r>
              <a:rPr lang="en-GB" sz="2000" dirty="0"/>
              <a:t>24h oscillations on beam current </a:t>
            </a:r>
          </a:p>
          <a:p>
            <a:r>
              <a:rPr lang="en-GB" sz="2000" dirty="0" smtClean="0"/>
              <a:t>Frequent loss of synchronization of laser system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" t="28290" r="13869" b="14192"/>
          <a:stretch/>
        </p:blipFill>
        <p:spPr>
          <a:xfrm>
            <a:off x="4640655" y="2929263"/>
            <a:ext cx="3744000" cy="183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" t="27970" r="13464" b="14514"/>
          <a:stretch/>
        </p:blipFill>
        <p:spPr>
          <a:xfrm>
            <a:off x="685800" y="2929263"/>
            <a:ext cx="3744000" cy="1836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66800" y="3005463"/>
            <a:ext cx="2745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Cathode #189 (PHIN run 2012)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29200" y="3005463"/>
            <a:ext cx="2745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Cathode #191 (PHIN run 2013) </a:t>
            </a:r>
          </a:p>
        </p:txBody>
      </p:sp>
    </p:spTree>
    <p:extLst>
      <p:ext uri="{BB962C8B-B14F-4D97-AF65-F5344CB8AC3E}">
        <p14:creationId xmlns:p14="http://schemas.microsoft.com/office/powerpoint/2010/main" val="399771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Photocathodes Used during PHIN Run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166921"/>
              </p:ext>
            </p:extLst>
          </p:nvPr>
        </p:nvGraphicFramePr>
        <p:xfrm>
          <a:off x="228600" y="1295400"/>
          <a:ext cx="63246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990600"/>
                <a:gridCol w="2209800"/>
                <a:gridCol w="1295400"/>
                <a:gridCol w="8382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Number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Material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Age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QE in </a:t>
                      </a:r>
                      <a:br>
                        <a:rPr lang="en-GB" sz="1600" b="1" dirty="0" smtClean="0"/>
                      </a:br>
                      <a:r>
                        <a:rPr lang="en-GB" sz="1600" b="1" dirty="0" smtClean="0"/>
                        <a:t>DC gun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QE in PHIN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#188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Old cathode, previously used for studies in photoemission lab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0.24% 21.03.</a:t>
                      </a:r>
                      <a:r>
                        <a:rPr lang="en-GB" sz="1600" dirty="0" smtClean="0"/>
                        <a:t>2013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0.33%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#193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New cathode,</a:t>
                      </a:r>
                      <a:r>
                        <a:rPr lang="en-GB" sz="1600" baseline="0" dirty="0" smtClean="0"/>
                        <a:t> produced 28.02.2013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5.8% after preparation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#191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New cathode,</a:t>
                      </a:r>
                      <a:r>
                        <a:rPr lang="en-GB" sz="1600" baseline="0" dirty="0" smtClean="0"/>
                        <a:t> produced 12.02.2013</a:t>
                      </a:r>
                      <a:r>
                        <a:rPr lang="en-GB" sz="1600" dirty="0" smtClean="0"/>
                        <a:t> 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7.5% after preparation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#194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Fresh, new cathode, produced 22.08.2013 on Cu plug previously used for RF conditioning at PHIN. 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4.5% after preparation</a:t>
                      </a:r>
                    </a:p>
                    <a:p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1.3%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#186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2</a:t>
                      </a:r>
                      <a:r>
                        <a:rPr lang="en-GB" sz="1600" dirty="0" smtClean="0"/>
                        <a:t>Te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Old Cs</a:t>
                      </a:r>
                      <a:r>
                        <a:rPr lang="en-GB" sz="1600" baseline="-25000" dirty="0" smtClean="0"/>
                        <a:t>2</a:t>
                      </a:r>
                      <a:r>
                        <a:rPr lang="en-GB" sz="1600" dirty="0" smtClean="0"/>
                        <a:t>Te cathode, but with good QE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9.0% 03.05.2013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(QE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not uniform)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6.5%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078043"/>
              </p:ext>
            </p:extLst>
          </p:nvPr>
        </p:nvGraphicFramePr>
        <p:xfrm>
          <a:off x="228600" y="1295400"/>
          <a:ext cx="54864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990600"/>
                <a:gridCol w="2209800"/>
                <a:gridCol w="12954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Number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Material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Age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QE in </a:t>
                      </a:r>
                      <a:br>
                        <a:rPr lang="en-GB" sz="1600" b="1" dirty="0" smtClean="0"/>
                      </a:br>
                      <a:r>
                        <a:rPr lang="en-GB" sz="1600" b="1" dirty="0" smtClean="0"/>
                        <a:t>DC gun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#188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Old cathode, previously used for studies in photoemission lab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0.24% 21.03.</a:t>
                      </a:r>
                      <a:r>
                        <a:rPr lang="en-GB" sz="1600" dirty="0" smtClean="0"/>
                        <a:t>2013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#193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New cathode,</a:t>
                      </a:r>
                      <a:r>
                        <a:rPr lang="en-GB" sz="1600" baseline="0" dirty="0" smtClean="0"/>
                        <a:t> produced 28.02.2013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5.8% after preparation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#191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New cathode,</a:t>
                      </a:r>
                      <a:r>
                        <a:rPr lang="en-GB" sz="1600" baseline="0" dirty="0" smtClean="0"/>
                        <a:t> produced 12.02.2013</a:t>
                      </a:r>
                      <a:r>
                        <a:rPr lang="en-GB" sz="1600" dirty="0" smtClean="0"/>
                        <a:t> 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7.5% after preparation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#194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Fresh, new cathode, produced 22.08.2013 on Cu plug previously used for RF conditioning at PHIN. 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4.5% after preparation</a:t>
                      </a:r>
                    </a:p>
                    <a:p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#186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2</a:t>
                      </a:r>
                      <a:r>
                        <a:rPr lang="en-GB" sz="1600" dirty="0" smtClean="0"/>
                        <a:t>Te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Old Cs</a:t>
                      </a:r>
                      <a:r>
                        <a:rPr lang="en-GB" sz="1600" baseline="-25000" dirty="0" smtClean="0"/>
                        <a:t>2</a:t>
                      </a:r>
                      <a:r>
                        <a:rPr lang="en-GB" sz="1600" dirty="0" smtClean="0"/>
                        <a:t>Te cathode, but with good QE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9.0% 03.05.2013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(QE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not uniform)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735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39" y="1934184"/>
            <a:ext cx="6007722" cy="4505791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381000" y="1219200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GB" baseline="30000" dirty="0" smtClean="0">
                <a:solidFill>
                  <a:schemeClr val="bg1">
                    <a:lumMod val="50000"/>
                  </a:schemeClr>
                </a:solidFill>
              </a:rPr>
              <a:t>st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Cathode used during PHIN run 2013.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Surface treatment: Diamond powder polishing.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Cathode #188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2889877" y="1934184"/>
            <a:ext cx="6148437" cy="2472447"/>
            <a:chOff x="2889877" y="1934184"/>
            <a:chExt cx="6148437" cy="247244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1955" y="1934185"/>
              <a:ext cx="2574738" cy="1931053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6463576" y="1934184"/>
              <a:ext cx="2574738" cy="193105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89877" y="3797030"/>
              <a:ext cx="812802" cy="6096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H="1">
              <a:off x="2889878" y="1934185"/>
              <a:ext cx="3573698" cy="1862845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3702680" y="3865238"/>
              <a:ext cx="5334013" cy="541393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3048000" y="4508921"/>
            <a:ext cx="6004906" cy="2083192"/>
            <a:chOff x="3048000" y="4508921"/>
            <a:chExt cx="6004906" cy="2083192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78168" y="4508922"/>
              <a:ext cx="2574738" cy="1931053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3048000" y="5982512"/>
              <a:ext cx="812802" cy="6096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463576" y="4508921"/>
              <a:ext cx="2574738" cy="193105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3" name="Straight Connector 42"/>
            <p:cNvCxnSpPr/>
            <p:nvPr/>
          </p:nvCxnSpPr>
          <p:spPr>
            <a:xfrm flipV="1">
              <a:off x="3048000" y="4508922"/>
              <a:ext cx="3415576" cy="147359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3860802" y="6439975"/>
              <a:ext cx="5177512" cy="15213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99207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639" y="1932297"/>
            <a:ext cx="6007722" cy="4505791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381000" y="1219200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GB" baseline="30000" dirty="0" smtClean="0">
                <a:solidFill>
                  <a:schemeClr val="bg1">
                    <a:lumMod val="50000"/>
                  </a:schemeClr>
                </a:solidFill>
              </a:rPr>
              <a:t>nd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Cathode used during PHIN run 2013.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Surface treatment: Diamond turning.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Cathode #193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2821783" y="1934184"/>
            <a:ext cx="6216531" cy="2754549"/>
            <a:chOff x="2821783" y="1934184"/>
            <a:chExt cx="6216531" cy="275454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3576" y="1934185"/>
              <a:ext cx="2574738" cy="1931053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6463576" y="1934184"/>
              <a:ext cx="2574738" cy="193105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21783" y="4079132"/>
              <a:ext cx="812802" cy="6096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H="1">
              <a:off x="2821783" y="1934185"/>
              <a:ext cx="3641793" cy="214494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3634585" y="3865238"/>
              <a:ext cx="5402109" cy="823495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19</a:t>
            </a:fld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4419600" y="4508921"/>
            <a:ext cx="4618714" cy="1932410"/>
            <a:chOff x="4419600" y="4508921"/>
            <a:chExt cx="4618714" cy="193241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3576" y="4510278"/>
              <a:ext cx="2574738" cy="1931053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4419600" y="5573950"/>
              <a:ext cx="812802" cy="6096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463576" y="4508921"/>
              <a:ext cx="2574738" cy="193105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3" name="Straight Connector 42"/>
            <p:cNvCxnSpPr/>
            <p:nvPr/>
          </p:nvCxnSpPr>
          <p:spPr>
            <a:xfrm flipV="1">
              <a:off x="4419600" y="4508922"/>
              <a:ext cx="2043976" cy="106502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4419600" y="6183551"/>
              <a:ext cx="2043976" cy="25453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84918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Problems </a:t>
            </a:r>
            <a:r>
              <a:rPr lang="en-US" dirty="0"/>
              <a:t>(</a:t>
            </a:r>
            <a:r>
              <a:rPr lang="en-US" dirty="0" smtClean="0"/>
              <a:t>and Results) of PHIN Run Summer 2013 </a:t>
            </a: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429000"/>
            <a:ext cx="8382000" cy="2209800"/>
          </a:xfrm>
        </p:spPr>
        <p:txBody>
          <a:bodyPr/>
          <a:lstStyle/>
          <a:p>
            <a:r>
              <a:rPr lang="en-US" sz="2400" dirty="0" err="1" smtClean="0"/>
              <a:t>Christoph</a:t>
            </a:r>
            <a:r>
              <a:rPr lang="en-US" sz="2400" dirty="0" smtClean="0"/>
              <a:t> </a:t>
            </a:r>
            <a:r>
              <a:rPr lang="en-US" sz="2400" dirty="0" err="1" smtClean="0"/>
              <a:t>Hessler</a:t>
            </a:r>
            <a:r>
              <a:rPr lang="en-US" sz="2400" dirty="0"/>
              <a:t>, Eric Chevallay, </a:t>
            </a:r>
            <a:r>
              <a:rPr lang="en-US" sz="2400" dirty="0" smtClean="0"/>
              <a:t>Steffen </a:t>
            </a:r>
            <a:r>
              <a:rPr lang="en-US" sz="2400" dirty="0"/>
              <a:t>Doebert, Valentin </a:t>
            </a:r>
            <a:r>
              <a:rPr lang="en-US" sz="2400" dirty="0" smtClean="0"/>
              <a:t>Fedosseev</a:t>
            </a:r>
            <a:r>
              <a:rPr lang="en-US" sz="2400" dirty="0"/>
              <a:t>, Irene Martini, Mikhail </a:t>
            </a:r>
            <a:r>
              <a:rPr lang="en-US" sz="2400" dirty="0" smtClean="0"/>
              <a:t>Martyanov</a:t>
            </a:r>
          </a:p>
          <a:p>
            <a:endParaRPr lang="en-US" sz="2400" dirty="0"/>
          </a:p>
          <a:p>
            <a:r>
              <a:rPr lang="en-US" sz="2400" dirty="0"/>
              <a:t>CLIC/CTF3 experimental verification </a:t>
            </a:r>
            <a:r>
              <a:rPr lang="en-US" sz="2400" dirty="0" smtClean="0"/>
              <a:t>meeting</a:t>
            </a:r>
            <a:br>
              <a:rPr lang="en-US" sz="2400" dirty="0" smtClean="0"/>
            </a:br>
            <a:r>
              <a:rPr lang="en-US" sz="2400" dirty="0" smtClean="0"/>
              <a:t>04.03.2014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7327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381000" y="1239213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Cathode used during PHIN run 2012 with long lifetime.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Surface treatment: Diamond 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powder polishing.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Cathode #189 (PHIN run 2012)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930073"/>
            <a:ext cx="6034617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grpSp>
        <p:nvGrpSpPr>
          <p:cNvPr id="32" name="Group 31"/>
          <p:cNvGrpSpPr/>
          <p:nvPr/>
        </p:nvGrpSpPr>
        <p:grpSpPr>
          <a:xfrm>
            <a:off x="2939326" y="914399"/>
            <a:ext cx="6098988" cy="3114676"/>
            <a:chOff x="2939326" y="914399"/>
            <a:chExt cx="6098988" cy="311467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3576" y="914400"/>
              <a:ext cx="2574738" cy="1931053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6463576" y="914399"/>
              <a:ext cx="2574738" cy="193105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939326" y="3419474"/>
              <a:ext cx="812802" cy="6096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H="1">
              <a:off x="2939326" y="914400"/>
              <a:ext cx="3524250" cy="2505074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3752128" y="2835928"/>
              <a:ext cx="5286186" cy="119314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41" name="Group 40"/>
          <p:cNvGrpSpPr/>
          <p:nvPr/>
        </p:nvGrpSpPr>
        <p:grpSpPr>
          <a:xfrm>
            <a:off x="2415451" y="2895600"/>
            <a:ext cx="6622863" cy="2647950"/>
            <a:chOff x="2415451" y="2895600"/>
            <a:chExt cx="6622863" cy="2647950"/>
          </a:xfrm>
        </p:grpSpPr>
        <p:sp>
          <p:nvSpPr>
            <p:cNvPr id="16" name="Rectangle 15"/>
            <p:cNvSpPr/>
            <p:nvPr/>
          </p:nvSpPr>
          <p:spPr>
            <a:xfrm>
              <a:off x="2415451" y="4933949"/>
              <a:ext cx="812802" cy="6096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3576" y="2895600"/>
              <a:ext cx="2574738" cy="1931053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6463576" y="2895600"/>
              <a:ext cx="2574738" cy="193105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Connector 33"/>
            <p:cNvCxnSpPr/>
            <p:nvPr/>
          </p:nvCxnSpPr>
          <p:spPr>
            <a:xfrm flipV="1">
              <a:off x="2415451" y="2895601"/>
              <a:ext cx="4048125" cy="203834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V="1">
              <a:off x="3228253" y="4826653"/>
              <a:ext cx="5810061" cy="71689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2101126" y="4898371"/>
            <a:ext cx="6937188" cy="1931054"/>
            <a:chOff x="2101126" y="4898371"/>
            <a:chExt cx="6937188" cy="1931054"/>
          </a:xfrm>
        </p:grpSpPr>
        <p:sp>
          <p:nvSpPr>
            <p:cNvPr id="17" name="Rectangle 16"/>
            <p:cNvSpPr/>
            <p:nvPr/>
          </p:nvSpPr>
          <p:spPr>
            <a:xfrm>
              <a:off x="2101126" y="5734049"/>
              <a:ext cx="812802" cy="6096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3576" y="4898372"/>
              <a:ext cx="2574738" cy="1931053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6463576" y="4898371"/>
              <a:ext cx="2574738" cy="193105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3" name="Straight Connector 42"/>
            <p:cNvCxnSpPr/>
            <p:nvPr/>
          </p:nvCxnSpPr>
          <p:spPr>
            <a:xfrm flipV="1">
              <a:off x="2101126" y="4898372"/>
              <a:ext cx="4362450" cy="83567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2101126" y="6343650"/>
              <a:ext cx="4362450" cy="485775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>
            <a:off x="76200" y="904874"/>
            <a:ext cx="2574738" cy="4478016"/>
            <a:chOff x="76200" y="904874"/>
            <a:chExt cx="2574738" cy="447801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" y="914400"/>
              <a:ext cx="2574738" cy="1931053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76200" y="904874"/>
              <a:ext cx="2574738" cy="193105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6694" y="4773289"/>
              <a:ext cx="812802" cy="609601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7" name="Straight Connector 46"/>
            <p:cNvCxnSpPr/>
            <p:nvPr/>
          </p:nvCxnSpPr>
          <p:spPr>
            <a:xfrm flipH="1" flipV="1">
              <a:off x="76201" y="2835928"/>
              <a:ext cx="450493" cy="254696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1339496" y="2835928"/>
              <a:ext cx="1311442" cy="2546962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1202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Fresh Copper Plugs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1" y="2286000"/>
            <a:ext cx="4525670" cy="33942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921" y="2286000"/>
            <a:ext cx="4525670" cy="33942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1" y="1588532"/>
            <a:ext cx="3962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Surface treatment: </a:t>
            </a:r>
            <a:br>
              <a:rPr lang="en-GB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Diamond powder polishing.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24231" y="1588532"/>
            <a:ext cx="4143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Surface treatment: </a:t>
            </a:r>
          </a:p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Diamond turned.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73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Photocathodes Used during PHIN Run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341433"/>
              </p:ext>
            </p:extLst>
          </p:nvPr>
        </p:nvGraphicFramePr>
        <p:xfrm>
          <a:off x="228600" y="1295400"/>
          <a:ext cx="63246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990600"/>
                <a:gridCol w="2209800"/>
                <a:gridCol w="1295400"/>
                <a:gridCol w="8382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Number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Material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Age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QE in </a:t>
                      </a:r>
                      <a:br>
                        <a:rPr lang="en-GB" sz="1600" b="1" dirty="0" smtClean="0"/>
                      </a:br>
                      <a:r>
                        <a:rPr lang="en-GB" sz="1600" b="1" dirty="0" smtClean="0"/>
                        <a:t>DC gun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QE in PHIN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#188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Old cathode, previously used for studies in photoemission lab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0.24% 21.03.</a:t>
                      </a:r>
                      <a:r>
                        <a:rPr lang="en-GB" sz="1600" dirty="0" smtClean="0"/>
                        <a:t>2013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0.33%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#193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New cathode,</a:t>
                      </a:r>
                      <a:r>
                        <a:rPr lang="en-GB" sz="1600" baseline="0" dirty="0" smtClean="0"/>
                        <a:t> produced 28.02.2013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5.8% after preparation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#191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New cathode,</a:t>
                      </a:r>
                      <a:r>
                        <a:rPr lang="en-GB" sz="1600" baseline="0" dirty="0" smtClean="0"/>
                        <a:t> produced 12.02.2013</a:t>
                      </a:r>
                      <a:r>
                        <a:rPr lang="en-GB" sz="1600" dirty="0" smtClean="0"/>
                        <a:t> 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7.5% after preparation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#194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Fresh, new cathode, produced 22.08.2013 on Cu plug previously used for RF conditioning at PHIN. 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4.5% after preparation</a:t>
                      </a:r>
                    </a:p>
                    <a:p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1.3%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#186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2</a:t>
                      </a:r>
                      <a:r>
                        <a:rPr lang="en-GB" sz="1600" dirty="0" smtClean="0"/>
                        <a:t>Te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Old Cs</a:t>
                      </a:r>
                      <a:r>
                        <a:rPr lang="en-GB" sz="1600" baseline="-25000" dirty="0" smtClean="0"/>
                        <a:t>2</a:t>
                      </a:r>
                      <a:r>
                        <a:rPr lang="en-GB" sz="1600" dirty="0" smtClean="0"/>
                        <a:t>Te cathode, but with good QE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9.0% 03.05.2013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(QE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not uniform)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6.5%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687786"/>
              </p:ext>
            </p:extLst>
          </p:nvPr>
        </p:nvGraphicFramePr>
        <p:xfrm>
          <a:off x="228600" y="1295400"/>
          <a:ext cx="7620000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990600"/>
                <a:gridCol w="2209800"/>
                <a:gridCol w="1295400"/>
                <a:gridCol w="838200"/>
                <a:gridCol w="12954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Number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Material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Age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QE in </a:t>
                      </a:r>
                      <a:br>
                        <a:rPr lang="en-GB" sz="1600" b="1" dirty="0" smtClean="0"/>
                      </a:br>
                      <a:r>
                        <a:rPr lang="en-GB" sz="1600" b="1" dirty="0" smtClean="0"/>
                        <a:t>DC gun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QE in PHIN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Surface treatment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#188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Old cathode, previously used for studies in photoemission lab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0.24% 21.03.</a:t>
                      </a:r>
                      <a:r>
                        <a:rPr lang="en-GB" sz="1600" dirty="0" smtClean="0"/>
                        <a:t>2013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0.33%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Diamond powder polishing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#193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New cathode,</a:t>
                      </a:r>
                      <a:r>
                        <a:rPr lang="en-GB" sz="1600" baseline="0" dirty="0" smtClean="0"/>
                        <a:t> produced 28.02.2013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5.8% after preparation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Diamond turning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#191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New cathode,</a:t>
                      </a:r>
                      <a:r>
                        <a:rPr lang="en-GB" sz="1600" baseline="0" dirty="0" smtClean="0"/>
                        <a:t> produced 12.02.2013</a:t>
                      </a:r>
                      <a:r>
                        <a:rPr lang="en-GB" sz="1600" dirty="0" smtClean="0"/>
                        <a:t> 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7.5% after preparation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Diamond turning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#194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Fresh, new cathode, produced 22.08.2013 on Cu plug previously used for RF conditioning at PHIN. 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4.5% after preparation</a:t>
                      </a:r>
                    </a:p>
                    <a:p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1.3%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Diamond powder polishing</a:t>
                      </a:r>
                    </a:p>
                    <a:p>
                      <a:r>
                        <a:rPr lang="en-GB" sz="1600" dirty="0" smtClean="0"/>
                        <a:t> + RF conditioning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#186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2</a:t>
                      </a:r>
                      <a:r>
                        <a:rPr lang="en-GB" sz="1600" dirty="0" smtClean="0"/>
                        <a:t>Te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Old Cs</a:t>
                      </a:r>
                      <a:r>
                        <a:rPr lang="en-GB" sz="1600" baseline="-25000" dirty="0" smtClean="0"/>
                        <a:t>2</a:t>
                      </a:r>
                      <a:r>
                        <a:rPr lang="en-GB" sz="1600" dirty="0" smtClean="0"/>
                        <a:t>Te cathode, but with good QE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9.0% 03.05.2013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(QE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not uniform)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6.5%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Diamond powder polishing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7623146"/>
              </p:ext>
            </p:extLst>
          </p:nvPr>
        </p:nvGraphicFramePr>
        <p:xfrm>
          <a:off x="228600" y="1295400"/>
          <a:ext cx="8762999" cy="518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990600"/>
                <a:gridCol w="2209800"/>
                <a:gridCol w="1295400"/>
                <a:gridCol w="838200"/>
                <a:gridCol w="1295400"/>
                <a:gridCol w="114299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Number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Material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Age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QE in </a:t>
                      </a:r>
                      <a:br>
                        <a:rPr lang="en-GB" sz="1600" b="1" dirty="0" smtClean="0"/>
                      </a:br>
                      <a:r>
                        <a:rPr lang="en-GB" sz="1600" b="1" dirty="0" smtClean="0"/>
                        <a:t>DC gun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QE in PHIN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Surface treatment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Layer thickness</a:t>
                      </a:r>
                      <a:endParaRPr lang="en-GB" sz="1600" b="1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#188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Old cathode, previously used for studies in photoemission lab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0.24% 21.03.</a:t>
                      </a:r>
                      <a:r>
                        <a:rPr lang="en-GB" sz="1600" dirty="0" smtClean="0"/>
                        <a:t>2013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0.33%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Diamond powder polishing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170 nm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#193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New cathode,</a:t>
                      </a:r>
                      <a:r>
                        <a:rPr lang="en-GB" sz="1600" baseline="0" dirty="0" smtClean="0"/>
                        <a:t> produced 28.02.2013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5.8% after preparation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Diamond turning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19 nm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#191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New cathode,</a:t>
                      </a:r>
                      <a:r>
                        <a:rPr lang="en-GB" sz="1600" baseline="0" dirty="0" smtClean="0"/>
                        <a:t> produced 12.02.2013</a:t>
                      </a:r>
                      <a:r>
                        <a:rPr lang="en-GB" sz="1600" dirty="0" smtClean="0"/>
                        <a:t> 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7.5% after preparation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Diamond turning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171 nm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#194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3</a:t>
                      </a:r>
                      <a:r>
                        <a:rPr lang="en-GB" sz="1600" dirty="0" smtClean="0"/>
                        <a:t>Sb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Fresh, new cathode, produced 22.08.2013 on Cu plug previously used for RF conditioning at PHIN. 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4.5% after preparation</a:t>
                      </a:r>
                    </a:p>
                    <a:p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1.3%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Diamond powder polishing</a:t>
                      </a:r>
                    </a:p>
                    <a:p>
                      <a:r>
                        <a:rPr lang="en-GB" sz="1600" dirty="0" smtClean="0"/>
                        <a:t> + RF conditioning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39 nm</a:t>
                      </a:r>
                      <a:r>
                        <a:rPr lang="en-GB" sz="1600" dirty="0" smtClean="0"/>
                        <a:t> 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#186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Cs</a:t>
                      </a:r>
                      <a:r>
                        <a:rPr lang="en-GB" sz="1600" baseline="-25000" dirty="0" smtClean="0"/>
                        <a:t>2</a:t>
                      </a:r>
                      <a:r>
                        <a:rPr lang="en-GB" sz="1600" dirty="0" smtClean="0"/>
                        <a:t>Te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Old Cs</a:t>
                      </a:r>
                      <a:r>
                        <a:rPr lang="en-GB" sz="1600" baseline="-25000" dirty="0" smtClean="0"/>
                        <a:t>2</a:t>
                      </a:r>
                      <a:r>
                        <a:rPr lang="en-GB" sz="1600" dirty="0" smtClean="0"/>
                        <a:t>Te cathode, but with good QE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9.0% 03.05.2013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(QE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not uniform)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6.5%</a:t>
                      </a:r>
                      <a:endParaRPr lang="en-GB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Diamond powder polishing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215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nm</a:t>
                      </a: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Pentagon 9"/>
          <p:cNvSpPr/>
          <p:nvPr/>
        </p:nvSpPr>
        <p:spPr>
          <a:xfrm flipH="1">
            <a:off x="6412664" y="3352800"/>
            <a:ext cx="2426525" cy="1905000"/>
          </a:xfrm>
          <a:prstGeom prst="homePlate">
            <a:avLst>
              <a:gd name="adj" fmla="val 16620"/>
            </a:avLst>
          </a:prstGeom>
          <a:solidFill>
            <a:srgbClr val="FF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>
                <a:solidFill>
                  <a:schemeClr val="tx1"/>
                </a:solidFill>
              </a:rPr>
              <a:t>Could be explained by  the fact that pumping time of SAS of transport carrier was not sufficient after its reconnection to PHIN</a:t>
            </a:r>
            <a:endParaRPr lang="en-GB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963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Break-downs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213201"/>
            <a:ext cx="3657776" cy="25355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319153" y="1295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#188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213201"/>
            <a:ext cx="3657776" cy="253550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886200"/>
            <a:ext cx="3657776" cy="253550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696200" y="398062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#193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696200" y="129540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#191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886200"/>
            <a:ext cx="3657776" cy="253550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351339" y="397943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#194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7442926" y="2362200"/>
            <a:ext cx="950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Diamond </a:t>
            </a:r>
            <a:endParaRPr lang="en-GB" sz="1400" dirty="0" smtClean="0"/>
          </a:p>
          <a:p>
            <a:r>
              <a:rPr lang="en-GB" sz="1400" dirty="0" smtClean="0"/>
              <a:t>turning</a:t>
            </a:r>
            <a:endParaRPr lang="en-GB" sz="1400" dirty="0"/>
          </a:p>
        </p:txBody>
      </p:sp>
      <p:sp>
        <p:nvSpPr>
          <p:cNvPr id="19" name="Rectangle 18"/>
          <p:cNvSpPr/>
          <p:nvPr/>
        </p:nvSpPr>
        <p:spPr>
          <a:xfrm>
            <a:off x="7442925" y="5029200"/>
            <a:ext cx="950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Diamond </a:t>
            </a:r>
            <a:endParaRPr lang="en-GB" sz="1400" dirty="0" smtClean="0"/>
          </a:p>
          <a:p>
            <a:r>
              <a:rPr lang="en-GB" sz="1400" dirty="0" smtClean="0"/>
              <a:t>turning</a:t>
            </a:r>
            <a:endParaRPr lang="en-GB" sz="1400" dirty="0"/>
          </a:p>
        </p:txBody>
      </p:sp>
      <p:sp>
        <p:nvSpPr>
          <p:cNvPr id="20" name="Rectangle 19"/>
          <p:cNvSpPr/>
          <p:nvPr/>
        </p:nvSpPr>
        <p:spPr>
          <a:xfrm>
            <a:off x="3130252" y="2388321"/>
            <a:ext cx="95090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Diamond </a:t>
            </a:r>
            <a:endParaRPr lang="en-GB" sz="1400" dirty="0" smtClean="0"/>
          </a:p>
          <a:p>
            <a:r>
              <a:rPr lang="en-GB" sz="1400" dirty="0" smtClean="0"/>
              <a:t>powder </a:t>
            </a:r>
          </a:p>
          <a:p>
            <a:r>
              <a:rPr lang="en-GB" sz="1400" dirty="0" smtClean="0"/>
              <a:t>polishing</a:t>
            </a:r>
            <a:endParaRPr lang="en-GB" sz="1400" dirty="0"/>
          </a:p>
        </p:txBody>
      </p:sp>
      <p:sp>
        <p:nvSpPr>
          <p:cNvPr id="21" name="Rectangle 20"/>
          <p:cNvSpPr/>
          <p:nvPr/>
        </p:nvSpPr>
        <p:spPr>
          <a:xfrm>
            <a:off x="990600" y="5029200"/>
            <a:ext cx="95090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Diamond </a:t>
            </a:r>
            <a:endParaRPr lang="en-GB" sz="1400" dirty="0" smtClean="0"/>
          </a:p>
          <a:p>
            <a:r>
              <a:rPr lang="en-GB" sz="1400" dirty="0" smtClean="0"/>
              <a:t>powder </a:t>
            </a:r>
          </a:p>
          <a:p>
            <a:r>
              <a:rPr lang="en-GB" sz="1400" dirty="0" smtClean="0"/>
              <a:t>polishing</a:t>
            </a:r>
            <a:endParaRPr lang="en-GB" sz="1400" dirty="0"/>
          </a:p>
        </p:txBody>
      </p:sp>
      <p:sp>
        <p:nvSpPr>
          <p:cNvPr id="24" name="Pentagon 23"/>
          <p:cNvSpPr/>
          <p:nvPr/>
        </p:nvSpPr>
        <p:spPr>
          <a:xfrm>
            <a:off x="124112" y="2080023"/>
            <a:ext cx="2390488" cy="812079"/>
          </a:xfrm>
          <a:prstGeom prst="homePlate">
            <a:avLst/>
          </a:prstGeom>
          <a:solidFill>
            <a:srgbClr val="FFEA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Significantly less break-downs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62288" y="1664732"/>
            <a:ext cx="17188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2.1 break-downs/h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05688" y="1972716"/>
            <a:ext cx="18288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10.6 break-downs/h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05688" y="4648200"/>
            <a:ext cx="18288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5</a:t>
            </a:r>
            <a:r>
              <a:rPr lang="en-GB" sz="1400" dirty="0" smtClean="0">
                <a:solidFill>
                  <a:srgbClr val="FF0000"/>
                </a:solidFill>
              </a:rPr>
              <a:t>.7 break-downs/h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62200" y="4648199"/>
            <a:ext cx="18288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5.2 break-downs/h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06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Quantum Efficiency Jumps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069" y="1815076"/>
            <a:ext cx="6858331" cy="46543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43000" y="1371600"/>
            <a:ext cx="6558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Cathode #191, Cs</a:t>
            </a:r>
            <a:r>
              <a:rPr lang="en-GB" baseline="-25000" dirty="0" smtClean="0"/>
              <a:t>3</a:t>
            </a:r>
            <a:r>
              <a:rPr lang="en-GB" dirty="0" smtClean="0"/>
              <a:t>Sb, train length 800 ns, bunch charge 1 </a:t>
            </a:r>
            <a:r>
              <a:rPr lang="en-GB" dirty="0" err="1" smtClean="0"/>
              <a:t>nC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812054"/>
            <a:ext cx="6858331" cy="465431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Box 9"/>
          <p:cNvSpPr txBox="1"/>
          <p:nvPr/>
        </p:nvSpPr>
        <p:spPr>
          <a:xfrm>
            <a:off x="6705600" y="3648670"/>
            <a:ext cx="2209800" cy="1200329"/>
          </a:xfrm>
          <a:prstGeom prst="rect">
            <a:avLst/>
          </a:prstGeom>
          <a:solidFill>
            <a:srgbClr val="FFDE75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Sudden improvement of quantum efficiency</a:t>
            </a:r>
          </a:p>
          <a:p>
            <a:r>
              <a:rPr lang="en-GB" dirty="0" smtClean="0"/>
              <a:t>(“QE jumps”)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3581400" y="2651975"/>
            <a:ext cx="3124200" cy="996695"/>
          </a:xfrm>
          <a:prstGeom prst="straightConnector1">
            <a:avLst/>
          </a:prstGeom>
          <a:ln w="50800">
            <a:solidFill>
              <a:srgbClr val="FFDE7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4572000" y="2438400"/>
            <a:ext cx="2133600" cy="1210270"/>
          </a:xfrm>
          <a:prstGeom prst="straightConnector1">
            <a:avLst/>
          </a:prstGeom>
          <a:ln w="50800">
            <a:solidFill>
              <a:srgbClr val="FFDE7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248400" y="2651975"/>
            <a:ext cx="457200" cy="996696"/>
          </a:xfrm>
          <a:prstGeom prst="straightConnector1">
            <a:avLst/>
          </a:prstGeom>
          <a:ln w="50800">
            <a:solidFill>
              <a:srgbClr val="FFDE7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679482" y="5068669"/>
            <a:ext cx="2209800" cy="646331"/>
          </a:xfrm>
          <a:prstGeom prst="rect">
            <a:avLst/>
          </a:prstGeom>
          <a:solidFill>
            <a:srgbClr val="FFDE75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→ Not yet  </a:t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>
                <a:solidFill>
                  <a:srgbClr val="FF0000"/>
                </a:solidFill>
              </a:rPr>
              <a:t>     understood!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71600" y="4737279"/>
            <a:ext cx="5275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Laser energy was regulated </a:t>
            </a:r>
            <a:r>
              <a:rPr lang="en-GB" sz="1400" dirty="0" smtClean="0">
                <a:solidFill>
                  <a:srgbClr val="FF0000"/>
                </a:solidFill>
              </a:rPr>
              <a:t>to </a:t>
            </a:r>
            <a:r>
              <a:rPr lang="en-GB" sz="1400" dirty="0">
                <a:solidFill>
                  <a:srgbClr val="FF0000"/>
                </a:solidFill>
              </a:rPr>
              <a:t>keep the charge constant at 1 </a:t>
            </a:r>
            <a:r>
              <a:rPr lang="en-GB" sz="1400" dirty="0" err="1">
                <a:solidFill>
                  <a:srgbClr val="FF0000"/>
                </a:solidFill>
              </a:rPr>
              <a:t>nC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528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24h Oscillations on Beam Current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25</a:t>
            </a:fld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600200" y="1836344"/>
            <a:ext cx="3733800" cy="0"/>
          </a:xfrm>
          <a:prstGeom prst="straightConnector1">
            <a:avLst/>
          </a:prstGeom>
          <a:ln w="25400">
            <a:solidFill>
              <a:srgbClr val="0070C0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36296" y="1467012"/>
            <a:ext cx="3621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Klystron phase was kept constant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53200" y="2286000"/>
            <a:ext cx="2362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24h oscillations probably caused by non-working air-conditioning in klystron gallery:</a:t>
            </a:r>
          </a:p>
          <a:p>
            <a:r>
              <a:rPr lang="en-GB" dirty="0" smtClean="0"/>
              <a:t>→ Temperature </a:t>
            </a:r>
            <a:br>
              <a:rPr lang="en-GB" dirty="0" smtClean="0"/>
            </a:br>
            <a:r>
              <a:rPr lang="en-GB" dirty="0" smtClean="0"/>
              <a:t>     variation of RF </a:t>
            </a:r>
            <a:br>
              <a:rPr lang="en-GB" dirty="0" smtClean="0"/>
            </a:br>
            <a:r>
              <a:rPr lang="en-GB" dirty="0" smtClean="0"/>
              <a:t>     reference signal </a:t>
            </a:r>
            <a:br>
              <a:rPr lang="en-GB" dirty="0" smtClean="0"/>
            </a:br>
            <a:r>
              <a:rPr lang="en-GB" dirty="0" smtClean="0"/>
              <a:t>     cable for laser</a:t>
            </a:r>
          </a:p>
          <a:p>
            <a:r>
              <a:rPr lang="en-GB" dirty="0" smtClean="0"/>
              <a:t>→ Phase shift of </a:t>
            </a:r>
            <a:br>
              <a:rPr lang="en-GB" dirty="0" smtClean="0"/>
            </a:br>
            <a:r>
              <a:rPr lang="en-GB" dirty="0" smtClean="0"/>
              <a:t>     laser with respect </a:t>
            </a:r>
            <a:br>
              <a:rPr lang="en-GB" dirty="0" smtClean="0"/>
            </a:br>
            <a:r>
              <a:rPr lang="en-GB" dirty="0" smtClean="0"/>
              <a:t>     to klystron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51" y="1924212"/>
            <a:ext cx="6213858" cy="42479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219200" y="4912425"/>
            <a:ext cx="2209800" cy="738664"/>
          </a:xfrm>
          <a:prstGeom prst="rect">
            <a:avLst/>
          </a:prstGeom>
          <a:solidFill>
            <a:srgbClr val="FFDE75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Laser energy was at its limit and could not be increased further</a:t>
            </a:r>
            <a:endParaRPr lang="en-GB" sz="1400" dirty="0"/>
          </a:p>
        </p:txBody>
      </p:sp>
      <p:cxnSp>
        <p:nvCxnSpPr>
          <p:cNvPr id="14" name="Straight Arrow Connector 13"/>
          <p:cNvCxnSpPr>
            <a:stCxn id="13" idx="0"/>
          </p:cNvCxnSpPr>
          <p:nvPr/>
        </p:nvCxnSpPr>
        <p:spPr>
          <a:xfrm flipV="1">
            <a:off x="2324100" y="3839917"/>
            <a:ext cx="0" cy="1072508"/>
          </a:xfrm>
          <a:prstGeom prst="straightConnector1">
            <a:avLst/>
          </a:prstGeom>
          <a:ln w="50800">
            <a:solidFill>
              <a:srgbClr val="FFDE7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657600" y="3910880"/>
            <a:ext cx="1915320" cy="523220"/>
          </a:xfrm>
          <a:prstGeom prst="rect">
            <a:avLst/>
          </a:prstGeom>
          <a:solidFill>
            <a:srgbClr val="FFDE75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Iris opened, more laser energy available</a:t>
            </a:r>
            <a:endParaRPr lang="en-GB" sz="1400" dirty="0"/>
          </a:p>
        </p:txBody>
      </p:sp>
      <p:cxnSp>
        <p:nvCxnSpPr>
          <p:cNvPr id="19" name="Straight Arrow Connector 18"/>
          <p:cNvCxnSpPr>
            <a:stCxn id="18" idx="1"/>
          </p:cNvCxnSpPr>
          <p:nvPr/>
        </p:nvCxnSpPr>
        <p:spPr>
          <a:xfrm flipH="1" flipV="1">
            <a:off x="3048000" y="3657600"/>
            <a:ext cx="609600" cy="514890"/>
          </a:xfrm>
          <a:prstGeom prst="straightConnector1">
            <a:avLst/>
          </a:prstGeom>
          <a:ln w="50800">
            <a:solidFill>
              <a:srgbClr val="FFDE75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96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239000" cy="762000"/>
          </a:xfrm>
        </p:spPr>
        <p:txBody>
          <a:bodyPr/>
          <a:lstStyle/>
          <a:p>
            <a:r>
              <a:rPr lang="en-GB" sz="2800" dirty="0" smtClean="0"/>
              <a:t>Loss of Synchronisation of the Laser System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534400" cy="4525963"/>
          </a:xfrm>
        </p:spPr>
        <p:txBody>
          <a:bodyPr/>
          <a:lstStyle/>
          <a:p>
            <a:r>
              <a:rPr lang="en-GB" sz="2400" dirty="0" smtClean="0"/>
              <a:t>Frequent loss of synchronisation of the laser system at the end of the PHIN run</a:t>
            </a:r>
          </a:p>
          <a:p>
            <a:r>
              <a:rPr lang="en-GB" sz="2400" dirty="0" smtClean="0"/>
              <a:t>Incoming </a:t>
            </a:r>
            <a:r>
              <a:rPr lang="en-GB" sz="2400" dirty="0"/>
              <a:t>RF power for the laser synchronisation unit </a:t>
            </a:r>
            <a:r>
              <a:rPr lang="en-GB" sz="2400" dirty="0" smtClean="0"/>
              <a:t>was outside </a:t>
            </a:r>
            <a:r>
              <a:rPr lang="en-GB" sz="2400" dirty="0"/>
              <a:t>the recommended range (-20 to 0 </a:t>
            </a:r>
            <a:r>
              <a:rPr lang="en-GB" sz="2400" dirty="0" err="1"/>
              <a:t>dBm</a:t>
            </a:r>
            <a:r>
              <a:rPr lang="en-GB" sz="2400" dirty="0"/>
              <a:t>). An increase of the RF power to -16 </a:t>
            </a:r>
            <a:r>
              <a:rPr lang="en-GB" sz="2400" dirty="0" err="1"/>
              <a:t>dBm</a:t>
            </a:r>
            <a:r>
              <a:rPr lang="en-GB" sz="2400" dirty="0"/>
              <a:t> did not help</a:t>
            </a:r>
            <a:r>
              <a:rPr lang="en-GB" sz="2400" dirty="0" smtClean="0"/>
              <a:t>.</a:t>
            </a:r>
          </a:p>
          <a:p>
            <a:r>
              <a:rPr lang="en-GB" sz="2400" dirty="0" smtClean="0"/>
              <a:t>Investigations showed that there was a back reflection from a lens after Amp 1, which caused the oscillator to lose the synchronisation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80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 powering / Beam Focusing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8001000" cy="4830763"/>
          </a:xfrm>
        </p:spPr>
        <p:txBody>
          <a:bodyPr/>
          <a:lstStyle/>
          <a:p>
            <a:r>
              <a:rPr lang="en-GB" sz="2000" dirty="0" smtClean="0"/>
              <a:t>Even with a small laser beam, it was difficult to get a reasonable electron beam size on the OTR screen.</a:t>
            </a:r>
          </a:p>
          <a:p>
            <a:r>
              <a:rPr lang="en-GB" sz="2000" dirty="0" smtClean="0"/>
              <a:t>The second solenoid had to be powered almost at its limit.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026" name="Picture 2" descr="http://elogbook/eLogbook/attach_reader?attach_id=134425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438400"/>
            <a:ext cx="3790760" cy="283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elogbook/eLogbook/attach_reader?attach_id=134425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040" y="2438400"/>
            <a:ext cx="3790760" cy="2838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elogbook/eLogbook/attach_reader?attach_id=134424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72" y="4932606"/>
            <a:ext cx="5994178" cy="148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738134" y="2452255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12.08.2013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76353" y="5960842"/>
            <a:ext cx="87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250 A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810000" y="5486401"/>
            <a:ext cx="533400" cy="47444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32" name="Picture 8" descr="http://elogbook/eLogbook/attach_reader?attach_id=134414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420" y="4823231"/>
            <a:ext cx="2352580" cy="174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Oval 14"/>
          <p:cNvSpPr/>
          <p:nvPr/>
        </p:nvSpPr>
        <p:spPr>
          <a:xfrm>
            <a:off x="3180801" y="5459009"/>
            <a:ext cx="533400" cy="474441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3009351" y="5960842"/>
            <a:ext cx="876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200 A</a:t>
            </a:r>
            <a:endParaRPr lang="en-GB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0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 powering / Beam Focusing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0"/>
            <a:ext cx="8001000" cy="4754563"/>
          </a:xfrm>
        </p:spPr>
        <p:txBody>
          <a:bodyPr/>
          <a:lstStyle/>
          <a:p>
            <a:r>
              <a:rPr lang="en-GB" sz="2000" dirty="0" smtClean="0"/>
              <a:t>For comparison PHIN run September 2011: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44105" y="4826675"/>
            <a:ext cx="3352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Parameters: </a:t>
            </a:r>
            <a:br>
              <a:rPr lang="en-GB" dirty="0"/>
            </a:br>
            <a:r>
              <a:rPr lang="en-GB" dirty="0"/>
              <a:t>Phase: 60 </a:t>
            </a:r>
            <a:r>
              <a:rPr lang="en-GB" dirty="0" err="1"/>
              <a:t>deg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CF.SNH0110: 190 </a:t>
            </a:r>
            <a:br>
              <a:rPr lang="en-GB" dirty="0"/>
            </a:br>
            <a:r>
              <a:rPr lang="en-GB" dirty="0"/>
              <a:t>CF.SNJ0130: 195 </a:t>
            </a:r>
            <a:br>
              <a:rPr lang="en-GB" dirty="0"/>
            </a:br>
            <a:r>
              <a:rPr lang="en-GB" dirty="0"/>
              <a:t>Klystron voltage: 38.50kV </a:t>
            </a:r>
          </a:p>
        </p:txBody>
      </p:sp>
      <p:pic>
        <p:nvPicPr>
          <p:cNvPr id="2050" name="Picture 2" descr="http://elogbook/eLogbook/attach_reader?attach_id=119397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28800"/>
            <a:ext cx="3790760" cy="281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elogbook/eLogbook/attach_reader?attach_id=11939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267200"/>
            <a:ext cx="3076575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elogbook/eLogbook/attach_reader?attach_id=119188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40" y="1828800"/>
            <a:ext cx="3790760" cy="2819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3020505" y="1853540"/>
            <a:ext cx="13901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07.09.2011 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99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Original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4958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Lifetime studies with Cs</a:t>
            </a:r>
            <a:r>
              <a:rPr lang="en-US" baseline="-25000" dirty="0" smtClean="0">
                <a:solidFill>
                  <a:schemeClr val="bg1">
                    <a:lumMod val="65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Sb cathode and green light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Under improved vacuum conditions (new NEG pump)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With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5 µs (2.5 µs) long pulse trains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With 5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Hz operation</a:t>
            </a:r>
          </a:p>
          <a:p>
            <a:r>
              <a:rPr lang="en-US" dirty="0" smtClean="0"/>
              <a:t>Feedback stability tests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Dark current studies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Measurements with Cs</a:t>
            </a:r>
            <a:r>
              <a:rPr lang="en-US" baseline="-25000" dirty="0" smtClean="0">
                <a:solidFill>
                  <a:schemeClr val="bg1">
                    <a:lumMod val="65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Sb and Cu cathodes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Try to see field emission spots with camera looking into the gun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5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Original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495800"/>
          </a:xfrm>
        </p:spPr>
        <p:txBody>
          <a:bodyPr/>
          <a:lstStyle/>
          <a:p>
            <a:r>
              <a:rPr lang="en-US" dirty="0" smtClean="0"/>
              <a:t>Lifetime studies with Cs</a:t>
            </a:r>
            <a:r>
              <a:rPr lang="en-US" baseline="-25000" dirty="0" smtClean="0"/>
              <a:t>3</a:t>
            </a:r>
            <a:r>
              <a:rPr lang="en-US" dirty="0" smtClean="0"/>
              <a:t>Sb cathode and green light</a:t>
            </a:r>
          </a:p>
          <a:p>
            <a:pPr lvl="1"/>
            <a:r>
              <a:rPr lang="en-US" dirty="0" smtClean="0"/>
              <a:t>Under improved vacuum conditions (new NEG pump)</a:t>
            </a:r>
          </a:p>
          <a:p>
            <a:pPr lvl="1"/>
            <a:r>
              <a:rPr lang="en-US" dirty="0" smtClean="0"/>
              <a:t>With </a:t>
            </a:r>
            <a:r>
              <a:rPr lang="en-US" dirty="0"/>
              <a:t>5 µs (2.5 µs) long pulse trains</a:t>
            </a:r>
          </a:p>
          <a:p>
            <a:pPr lvl="1"/>
            <a:r>
              <a:rPr lang="en-US" dirty="0" smtClean="0"/>
              <a:t>With 5 </a:t>
            </a:r>
            <a:r>
              <a:rPr lang="en-US" dirty="0"/>
              <a:t>Hz operation</a:t>
            </a:r>
          </a:p>
          <a:p>
            <a:r>
              <a:rPr lang="en-US" dirty="0" smtClean="0"/>
              <a:t>Feedback stability tests</a:t>
            </a:r>
          </a:p>
          <a:p>
            <a:r>
              <a:rPr lang="en-US" dirty="0" smtClean="0"/>
              <a:t>Dark current studies</a:t>
            </a:r>
          </a:p>
          <a:p>
            <a:pPr lvl="1"/>
            <a:r>
              <a:rPr lang="en-US" dirty="0" smtClean="0"/>
              <a:t>Measurements with Cs</a:t>
            </a:r>
            <a:r>
              <a:rPr lang="en-US" baseline="-25000" dirty="0" smtClean="0"/>
              <a:t>3</a:t>
            </a:r>
            <a:r>
              <a:rPr lang="en-US" dirty="0" smtClean="0"/>
              <a:t>Sb and Cu cathodes</a:t>
            </a:r>
          </a:p>
          <a:p>
            <a:pPr lvl="1"/>
            <a:r>
              <a:rPr lang="en-US" dirty="0" smtClean="0"/>
              <a:t>Try to see field emission spots with camera looking into the gun</a:t>
            </a:r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49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Feedback Stabilisation Scheme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319" y="1221119"/>
            <a:ext cx="7536881" cy="5332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64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Feedback Stabilisation Tests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54631" t="4179" r="8473" b="53869"/>
          <a:stretch/>
        </p:blipFill>
        <p:spPr>
          <a:xfrm>
            <a:off x="495369" y="4073937"/>
            <a:ext cx="4000431" cy="24792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0" y="4267200"/>
            <a:ext cx="36237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Cathode #193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Feedback OFF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55099" t="4393" r="8803" b="53988"/>
          <a:stretch/>
        </p:blipFill>
        <p:spPr>
          <a:xfrm>
            <a:off x="5153892" y="4093617"/>
            <a:ext cx="3913908" cy="245958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97238" y="4296381"/>
            <a:ext cx="31371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Cathode </a:t>
            </a:r>
            <a:r>
              <a:rPr lang="en-US" sz="1600" dirty="0">
                <a:solidFill>
                  <a:srgbClr val="FF0000"/>
                </a:solidFill>
              </a:rPr>
              <a:t>#</a:t>
            </a:r>
            <a:r>
              <a:rPr lang="en-US" sz="1600" dirty="0" smtClean="0">
                <a:solidFill>
                  <a:srgbClr val="FF0000"/>
                </a:solidFill>
              </a:rPr>
              <a:t>188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Feedback ON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/>
          <a:srcRect l="9353" t="4013" r="52678" b="53366"/>
          <a:stretch/>
        </p:blipFill>
        <p:spPr>
          <a:xfrm>
            <a:off x="379030" y="1376950"/>
            <a:ext cx="4116770" cy="25187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2000" y="1600200"/>
            <a:ext cx="1591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Feedback OFF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1.34 % </a:t>
            </a:r>
            <a:r>
              <a:rPr lang="en-US" sz="1600" dirty="0" err="1" smtClean="0">
                <a:solidFill>
                  <a:srgbClr val="FF0000"/>
                </a:solidFill>
              </a:rPr>
              <a:t>rms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9353" t="50562" r="52678" b="6399"/>
          <a:stretch/>
        </p:blipFill>
        <p:spPr>
          <a:xfrm>
            <a:off x="4951030" y="1371600"/>
            <a:ext cx="4116770" cy="254350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16200000">
            <a:off x="3981198" y="3602778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factor 3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improvement 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0" y="5105400"/>
            <a:ext cx="11673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3.03% </a:t>
            </a:r>
            <a:r>
              <a:rPr lang="en-GB" sz="1600" dirty="0" err="1" smtClean="0">
                <a:solidFill>
                  <a:srgbClr val="FF0000"/>
                </a:solidFill>
              </a:rPr>
              <a:t>rms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10200" y="5105400"/>
            <a:ext cx="11673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0.97% </a:t>
            </a:r>
            <a:r>
              <a:rPr lang="en-GB" sz="1600" dirty="0" err="1" smtClean="0">
                <a:solidFill>
                  <a:srgbClr val="FF0000"/>
                </a:solidFill>
              </a:rPr>
              <a:t>rms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34000" y="1625025"/>
            <a:ext cx="15917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Feedback ON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0.43 % </a:t>
            </a:r>
            <a:r>
              <a:rPr lang="en-US" sz="1600" dirty="0" err="1" smtClean="0">
                <a:solidFill>
                  <a:srgbClr val="FF0000"/>
                </a:solidFill>
              </a:rPr>
              <a:t>rms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-1201385" y="2344385"/>
            <a:ext cx="2772104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Laser beam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-1286783" y="5201885"/>
            <a:ext cx="2942898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Electron beam</a:t>
            </a:r>
            <a:endParaRPr lang="en-GB" dirty="0"/>
          </a:p>
        </p:txBody>
      </p:sp>
      <p:sp>
        <p:nvSpPr>
          <p:cNvPr id="20" name="Right Arrow 19"/>
          <p:cNvSpPr/>
          <p:nvPr/>
        </p:nvSpPr>
        <p:spPr>
          <a:xfrm>
            <a:off x="4572001" y="2331549"/>
            <a:ext cx="375236" cy="609600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Arrow 20"/>
          <p:cNvSpPr/>
          <p:nvPr/>
        </p:nvSpPr>
        <p:spPr>
          <a:xfrm>
            <a:off x="4572000" y="5018608"/>
            <a:ext cx="375236" cy="609600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0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Original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4958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Lifetime studies with Cs</a:t>
            </a:r>
            <a:r>
              <a:rPr lang="en-US" baseline="-25000" dirty="0" smtClean="0">
                <a:solidFill>
                  <a:schemeClr val="bg1">
                    <a:lumMod val="65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Sb cathode and green light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Under improved vacuum conditions (new NEG pump)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With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5 µs (2.5 µs) long pulse trains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With 5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Hz operation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Feedback stability tests</a:t>
            </a:r>
          </a:p>
          <a:p>
            <a:r>
              <a:rPr lang="en-US" dirty="0" smtClean="0"/>
              <a:t>Dark current studies</a:t>
            </a:r>
          </a:p>
          <a:p>
            <a:pPr lvl="1"/>
            <a:r>
              <a:rPr lang="en-US" dirty="0" smtClean="0"/>
              <a:t>Measurements with Cs</a:t>
            </a:r>
            <a:r>
              <a:rPr lang="en-US" baseline="-25000" dirty="0" smtClean="0"/>
              <a:t>3</a:t>
            </a:r>
            <a:r>
              <a:rPr lang="en-US" dirty="0" smtClean="0"/>
              <a:t>Sb, Cs</a:t>
            </a:r>
            <a:r>
              <a:rPr lang="en-US" baseline="-25000" dirty="0" smtClean="0"/>
              <a:t>2</a:t>
            </a:r>
            <a:r>
              <a:rPr lang="en-US" dirty="0" smtClean="0"/>
              <a:t>Te and Cu cathodes</a:t>
            </a:r>
          </a:p>
          <a:p>
            <a:pPr lvl="1"/>
            <a:r>
              <a:rPr lang="en-US" dirty="0" smtClean="0"/>
              <a:t>Try to see field emission spots with camera looking into the gun</a:t>
            </a:r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5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Dark Current Measurements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9908"/>
            <a:ext cx="4379026" cy="3167942"/>
          </a:xfr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9486" y="1371600"/>
            <a:ext cx="4684514" cy="3276600"/>
          </a:xfrm>
          <a:prstGeom prst="rect">
            <a:avLst/>
          </a:prstGeom>
        </p:spPr>
      </p:pic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304800" y="4876800"/>
            <a:ext cx="8610600" cy="1420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2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76497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sz="2000" kern="0" dirty="0" smtClean="0"/>
              <a:t>Measurement performed with a 1.3 µs long klystron pulse</a:t>
            </a:r>
          </a:p>
          <a:p>
            <a:r>
              <a:rPr lang="en-GB" sz="2000" kern="0" dirty="0" smtClean="0"/>
              <a:t>Dark current by </a:t>
            </a:r>
            <a:r>
              <a:rPr lang="en-GB" sz="2000" kern="0" dirty="0"/>
              <a:t>a factor ~5 higher </a:t>
            </a:r>
            <a:r>
              <a:rPr lang="en-GB" sz="2000" kern="0" dirty="0" smtClean="0"/>
              <a:t>in Cs</a:t>
            </a:r>
            <a:r>
              <a:rPr lang="en-GB" sz="2000" kern="0" baseline="-25000" dirty="0" smtClean="0"/>
              <a:t>3</a:t>
            </a:r>
            <a:r>
              <a:rPr lang="en-GB" sz="2000" kern="0" dirty="0" smtClean="0"/>
              <a:t>Sb than in Cs</a:t>
            </a:r>
            <a:r>
              <a:rPr lang="en-GB" sz="2000" kern="0" baseline="-25000" dirty="0" smtClean="0"/>
              <a:t>2</a:t>
            </a:r>
            <a:r>
              <a:rPr lang="en-GB" sz="2000" kern="0" dirty="0" smtClean="0"/>
              <a:t>Te</a:t>
            </a:r>
          </a:p>
          <a:p>
            <a:r>
              <a:rPr lang="en-GB" sz="2000" kern="0" dirty="0" smtClean="0">
                <a:latin typeface="Symbol" panose="05050102010706020507" pitchFamily="18" charset="2"/>
              </a:rPr>
              <a:t>b</a:t>
            </a:r>
            <a:r>
              <a:rPr lang="en-GB" sz="2000" kern="0" dirty="0" smtClean="0"/>
              <a:t> by factor ~2 smaller for </a:t>
            </a:r>
            <a:r>
              <a:rPr lang="en-GB" sz="2000" kern="0" dirty="0"/>
              <a:t>Cs</a:t>
            </a:r>
            <a:r>
              <a:rPr lang="en-GB" sz="2000" kern="0" baseline="-25000" dirty="0"/>
              <a:t>3</a:t>
            </a:r>
            <a:r>
              <a:rPr lang="en-GB" sz="2000" kern="0" dirty="0"/>
              <a:t>Sb than </a:t>
            </a:r>
            <a:r>
              <a:rPr lang="en-GB" sz="2000" kern="0" dirty="0" smtClean="0"/>
              <a:t>for Cs</a:t>
            </a:r>
            <a:r>
              <a:rPr lang="en-GB" sz="2000" kern="0" baseline="-25000" dirty="0" smtClean="0"/>
              <a:t>2</a:t>
            </a:r>
            <a:r>
              <a:rPr lang="en-GB" sz="2000" kern="0" dirty="0" smtClean="0"/>
              <a:t>Te or copper</a:t>
            </a:r>
            <a:br>
              <a:rPr lang="en-GB" sz="2000" kern="0" dirty="0" smtClean="0"/>
            </a:br>
            <a:endParaRPr lang="en-GB" sz="2000" kern="0" dirty="0" smtClean="0"/>
          </a:p>
          <a:p>
            <a:pPr marL="0" indent="0">
              <a:buFont typeface="Wingdings" pitchFamily="2" charset="2"/>
              <a:buNone/>
            </a:pPr>
            <a:endParaRPr lang="en-GB" sz="2000" kern="0" dirty="0" smtClean="0"/>
          </a:p>
          <a:p>
            <a:endParaRPr lang="en-GB" sz="2000" kern="0" dirty="0"/>
          </a:p>
        </p:txBody>
      </p:sp>
    </p:spTree>
    <p:extLst>
      <p:ext uri="{BB962C8B-B14F-4D97-AF65-F5344CB8AC3E}">
        <p14:creationId xmlns:p14="http://schemas.microsoft.com/office/powerpoint/2010/main" val="283449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Observation of Field Emission Spots?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743" y="1600200"/>
            <a:ext cx="4908514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172200" y="5601195"/>
            <a:ext cx="808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RF off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66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 of Field Emission Spots?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7743" y="1600200"/>
            <a:ext cx="4908514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172200" y="5601195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RF 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3200" y="6183868"/>
            <a:ext cx="464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 field emission spots visible, but…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373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 of Field Emission Spots?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286" y="1600200"/>
            <a:ext cx="4945429" cy="391942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38600" y="579911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Break-downs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837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 of Field Emission Spots?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286" y="1600200"/>
            <a:ext cx="4945429" cy="391942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38600" y="579911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Break-downs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085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 of Field Emission Spots?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286" y="1600200"/>
            <a:ext cx="4945429" cy="391942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38600" y="579911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Break-downs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1062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 of Field Emission Spots?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286" y="1600200"/>
            <a:ext cx="4945429" cy="391942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38600" y="579911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Break-downs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926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Original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495800"/>
          </a:xfrm>
        </p:spPr>
        <p:txBody>
          <a:bodyPr/>
          <a:lstStyle/>
          <a:p>
            <a:r>
              <a:rPr lang="en-US" dirty="0" smtClean="0"/>
              <a:t>Lifetime studies with Cs</a:t>
            </a:r>
            <a:r>
              <a:rPr lang="en-US" baseline="-25000" dirty="0" smtClean="0"/>
              <a:t>3</a:t>
            </a:r>
            <a:r>
              <a:rPr lang="en-US" dirty="0" smtClean="0"/>
              <a:t>Sb cathode and green light</a:t>
            </a:r>
          </a:p>
          <a:p>
            <a:pPr lvl="1"/>
            <a:r>
              <a:rPr lang="en-US" dirty="0" smtClean="0"/>
              <a:t>Under improved vacuum conditions (new NEG pump)</a:t>
            </a:r>
          </a:p>
          <a:p>
            <a:pPr lvl="1"/>
            <a:r>
              <a:rPr lang="en-US" dirty="0" smtClean="0"/>
              <a:t>With </a:t>
            </a:r>
            <a:r>
              <a:rPr lang="en-US" dirty="0"/>
              <a:t>5 µs (2.5 µs) long pulse trains</a:t>
            </a:r>
          </a:p>
          <a:p>
            <a:pPr lvl="1"/>
            <a:r>
              <a:rPr lang="en-US" dirty="0" smtClean="0"/>
              <a:t>With 5 </a:t>
            </a:r>
            <a:r>
              <a:rPr lang="en-US" dirty="0"/>
              <a:t>Hz operation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Feedback stability tests</a:t>
            </a:r>
          </a:p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Dark current studies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Measurements with Cs</a:t>
            </a:r>
            <a:r>
              <a:rPr lang="en-US" baseline="-25000" dirty="0" smtClean="0">
                <a:solidFill>
                  <a:schemeClr val="bg1">
                    <a:lumMod val="65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Sb and Cu cathodes</a:t>
            </a:r>
          </a:p>
          <a:p>
            <a:pPr lvl="1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Try to see field emission spots with camera looking into the gun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5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 of Field Emission Spots?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286" y="1600200"/>
            <a:ext cx="4945429" cy="391942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38600" y="579911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Break-downs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130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 of Field Emission Spots?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286" y="1600200"/>
            <a:ext cx="4945429" cy="391942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38600" y="579911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Break-downs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695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 of Field Emission Spots?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286" y="1600200"/>
            <a:ext cx="4945429" cy="391942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38600" y="579911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Break-downs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724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 of Field Emission Spots?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286" y="1600200"/>
            <a:ext cx="4945429" cy="391942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38600" y="579911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Break-downs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566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 of Field Emission Spots?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286" y="1600200"/>
            <a:ext cx="4945429" cy="391942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38600" y="579911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Break-downs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951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 of Field Emission Spots?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286" y="1600200"/>
            <a:ext cx="4945429" cy="391942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38600" y="579911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Break-downs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24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 of Field Emission Spots?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286" y="1600200"/>
            <a:ext cx="4945429" cy="391942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38600" y="579911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Break-downs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1850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Observation of Field Emission Spots?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286" y="1600200"/>
            <a:ext cx="4945429" cy="391942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38600" y="5799117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Break-downs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68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Plans for PHIN, Photoemission Lab and </a:t>
            </a:r>
            <a:br>
              <a:rPr lang="en-US" sz="2400" dirty="0" smtClean="0"/>
            </a:br>
            <a:r>
              <a:rPr lang="en-US" sz="2400" dirty="0" smtClean="0"/>
              <a:t>Laser System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676400"/>
            <a:ext cx="9144000" cy="1524000"/>
          </a:xfrm>
          <a:prstGeom prst="rect">
            <a:avLst/>
          </a:prstGeom>
          <a:solidFill>
            <a:srgbClr val="FFEAA7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0" y="3200400"/>
            <a:ext cx="9144000" cy="609600"/>
          </a:xfrm>
          <a:prstGeom prst="rect">
            <a:avLst/>
          </a:prstGeom>
          <a:solidFill>
            <a:srgbClr val="0070C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10600" cy="51816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 smtClean="0"/>
              <a:t>PHIN:</a:t>
            </a:r>
          </a:p>
          <a:p>
            <a:r>
              <a:rPr lang="en-US" sz="1800" dirty="0" smtClean="0"/>
              <a:t>Excellent vacuum conditions have been achieved</a:t>
            </a:r>
            <a:br>
              <a:rPr lang="en-US" sz="1800" dirty="0" smtClean="0"/>
            </a:br>
            <a:r>
              <a:rPr lang="en-US" sz="1800" dirty="0" smtClean="0"/>
              <a:t>→ Lifetime studies under these conditions </a:t>
            </a:r>
            <a:r>
              <a:rPr lang="en-US" sz="1800" dirty="0"/>
              <a:t>with </a:t>
            </a:r>
            <a:r>
              <a:rPr lang="en-US" sz="1800" dirty="0" smtClean="0"/>
              <a:t>Cs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Sb and Cs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Te cathodes</a:t>
            </a:r>
          </a:p>
          <a:p>
            <a:r>
              <a:rPr lang="en-US" sz="1800" dirty="0" smtClean="0"/>
              <a:t>Study the effect of surface roughness on cathode lifetime</a:t>
            </a:r>
            <a:br>
              <a:rPr lang="en-US" sz="1800" dirty="0" smtClean="0"/>
            </a:br>
            <a:r>
              <a:rPr lang="en-US" sz="1800" dirty="0" smtClean="0"/>
              <a:t>→ Electro-polished cathode plugs</a:t>
            </a:r>
          </a:p>
          <a:p>
            <a:r>
              <a:rPr lang="en-US" sz="1800" dirty="0" smtClean="0"/>
              <a:t>Continue studies of Cs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Sb cathodes using a green laser beam</a:t>
            </a:r>
          </a:p>
          <a:p>
            <a:r>
              <a:rPr lang="en-US" sz="1800" dirty="0" smtClean="0"/>
              <a:t>Studies with 5 µs long pulse trains and 5 Hz repetition rate</a:t>
            </a:r>
            <a:br>
              <a:rPr lang="en-US" sz="1800" dirty="0" smtClean="0"/>
            </a:br>
            <a:r>
              <a:rPr lang="en-US" sz="1800" dirty="0" smtClean="0"/>
              <a:t>→ Be window needed  → separate PHIN run required </a:t>
            </a:r>
          </a:p>
          <a:p>
            <a:pPr marL="0" indent="0">
              <a:buNone/>
            </a:pPr>
            <a:r>
              <a:rPr lang="en-US" sz="1800" b="1" dirty="0" smtClean="0"/>
              <a:t>Photoemission lab:</a:t>
            </a:r>
          </a:p>
          <a:p>
            <a:r>
              <a:rPr lang="en-US" sz="1800" dirty="0" smtClean="0"/>
              <a:t>Continue high-charge studies (with different cathode layer thicknesses) </a:t>
            </a:r>
          </a:p>
          <a:p>
            <a:r>
              <a:rPr lang="en-US" sz="1800" dirty="0" smtClean="0"/>
              <a:t>XPS studies </a:t>
            </a:r>
          </a:p>
          <a:p>
            <a:r>
              <a:rPr lang="en-US" sz="1800" dirty="0" smtClean="0"/>
              <a:t>Upgrade of cathode preparation system with load-lock system</a:t>
            </a:r>
          </a:p>
          <a:p>
            <a:pPr marL="0" indent="0">
              <a:buNone/>
            </a:pPr>
            <a:r>
              <a:rPr lang="en-US" sz="1800" b="1" dirty="0" smtClean="0"/>
              <a:t>Laser:</a:t>
            </a:r>
          </a:p>
          <a:p>
            <a:r>
              <a:rPr lang="en-US" sz="1800" dirty="0" smtClean="0"/>
              <a:t>Study of performance of laser system with CLIC specs (new 500 MHz front end, 50 Hz tests)</a:t>
            </a:r>
          </a:p>
          <a:p>
            <a:r>
              <a:rPr lang="en-US" sz="1800" dirty="0" smtClean="0"/>
              <a:t>Continue stability studies with new front end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81208" y="22098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PHIN run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2014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81208" y="3182034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PHIN run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2015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3027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Prerequisites for next PHIN Run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r>
              <a:rPr lang="en-GB" sz="2400" dirty="0" smtClean="0"/>
              <a:t>Possibility to easily switch to 5 Hz for RF conditioning.</a:t>
            </a:r>
          </a:p>
          <a:p>
            <a:r>
              <a:rPr lang="en-GB" sz="2400" dirty="0" smtClean="0"/>
              <a:t>Stable air-conditioning klystron gallery and laser lab</a:t>
            </a:r>
          </a:p>
          <a:p>
            <a:r>
              <a:rPr lang="en-GB" sz="2400" dirty="0" smtClean="0"/>
              <a:t>Check of solenoid resistance</a:t>
            </a:r>
          </a:p>
          <a:p>
            <a:r>
              <a:rPr lang="en-GB" sz="2400" dirty="0" smtClean="0"/>
              <a:t>Replacement insulator piece of FCT</a:t>
            </a:r>
          </a:p>
          <a:p>
            <a:r>
              <a:rPr lang="en-GB" sz="2400" dirty="0" smtClean="0"/>
              <a:t>Installation additional FCT at the end of the beam line</a:t>
            </a:r>
          </a:p>
          <a:p>
            <a:r>
              <a:rPr lang="en-GB" sz="2400" dirty="0" smtClean="0"/>
              <a:t>Re-design FC? Or re-connection to beam line for short pulse studies? Add additional ion pump?</a:t>
            </a:r>
          </a:p>
          <a:p>
            <a:r>
              <a:rPr lang="en-GB" sz="2400" dirty="0" smtClean="0"/>
              <a:t>Setup for 2D QE scan at PHIN</a:t>
            </a:r>
          </a:p>
          <a:p>
            <a:pPr marL="0" indent="0">
              <a:buNone/>
            </a:pPr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17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 of PHIN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5600111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191000"/>
            <a:ext cx="75152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457200" y="1295400"/>
            <a:ext cx="5638800" cy="28956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828800" y="5334000"/>
            <a:ext cx="457200" cy="1524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457200" y="4191000"/>
            <a:ext cx="1371600" cy="1295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2286000" y="4191000"/>
            <a:ext cx="3810000" cy="1295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48400" y="1295401"/>
            <a:ext cx="28956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FCT: Fast current transformer</a:t>
            </a:r>
            <a:br>
              <a:rPr lang="en-US" sz="1600" dirty="0" smtClean="0"/>
            </a:br>
            <a:r>
              <a:rPr lang="en-US" sz="1600" dirty="0" smtClean="0"/>
              <a:t>VM: Vacuum mirror </a:t>
            </a:r>
            <a:br>
              <a:rPr lang="en-US" sz="1600" dirty="0" smtClean="0"/>
            </a:br>
            <a:r>
              <a:rPr lang="en-US" sz="1600" dirty="0" smtClean="0"/>
              <a:t>SM: Steering magnet </a:t>
            </a:r>
            <a:br>
              <a:rPr lang="en-US" sz="1600" dirty="0" smtClean="0"/>
            </a:br>
            <a:r>
              <a:rPr lang="en-US" sz="1600" dirty="0" smtClean="0"/>
              <a:t>BPM: Beam position monitor</a:t>
            </a:r>
            <a:br>
              <a:rPr lang="en-US" sz="1600" dirty="0" smtClean="0"/>
            </a:br>
            <a:r>
              <a:rPr lang="en-US" sz="1600" dirty="0" smtClean="0"/>
              <a:t>MSM: Multi-slit Mask </a:t>
            </a:r>
            <a:br>
              <a:rPr lang="en-US" sz="1600" dirty="0" smtClean="0"/>
            </a:br>
            <a:r>
              <a:rPr lang="en-US" sz="1600" dirty="0" smtClean="0"/>
              <a:t>OTR: Optical transition radiation screen</a:t>
            </a:r>
          </a:p>
          <a:p>
            <a:r>
              <a:rPr lang="en-US" sz="1600" dirty="0" smtClean="0"/>
              <a:t>MTV: Gated cameras </a:t>
            </a:r>
            <a:br>
              <a:rPr lang="en-US" sz="1600" dirty="0" smtClean="0"/>
            </a:br>
            <a:r>
              <a:rPr lang="en-US" sz="1600" dirty="0" smtClean="0"/>
              <a:t>SD: Segmented dump </a:t>
            </a:r>
            <a:br>
              <a:rPr lang="en-US" sz="1600" dirty="0" smtClean="0"/>
            </a:br>
            <a:r>
              <a:rPr lang="en-US" sz="1600" dirty="0" smtClean="0"/>
              <a:t>FC: Faraday cup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7626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334000"/>
          </a:xfrm>
        </p:spPr>
        <p:txBody>
          <a:bodyPr/>
          <a:lstStyle/>
          <a:p>
            <a:r>
              <a:rPr lang="en-US" sz="2400" dirty="0" smtClean="0"/>
              <a:t>Controls: Sergio Batuca, Mark Butcher, Mathieu Donze, Alessandro Masi, Christophe Mitifiot</a:t>
            </a:r>
          </a:p>
          <a:p>
            <a:r>
              <a:rPr lang="en-US" sz="2400" dirty="0" smtClean="0"/>
              <a:t>Load-lock system: Szymon Sroka</a:t>
            </a:r>
          </a:p>
          <a:p>
            <a:r>
              <a:rPr lang="en-US" sz="2400" dirty="0" smtClean="0"/>
              <a:t>FLUKA simulations: Markus Brugger, Melanie Delonca</a:t>
            </a:r>
          </a:p>
          <a:p>
            <a:r>
              <a:rPr lang="en-US" sz="2400" dirty="0" smtClean="0"/>
              <a:t>Beam instrumentation: Benoit Bolzon, Thibaut Lefevre </a:t>
            </a:r>
          </a:p>
          <a:p>
            <a:r>
              <a:rPr lang="en-US" sz="2400" dirty="0" smtClean="0"/>
              <a:t>Vacuum: Paolo Chiggiato, Berthold Jenninger, Esa Paju</a:t>
            </a:r>
          </a:p>
          <a:p>
            <a:r>
              <a:rPr lang="en-US" sz="2400" dirty="0" smtClean="0"/>
              <a:t>RF: Stephane Curt, Luca </a:t>
            </a:r>
            <a:r>
              <a:rPr lang="en-US" sz="2400" dirty="0" err="1" smtClean="0"/>
              <a:t>Timeo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Wilfrid </a:t>
            </a:r>
            <a:r>
              <a:rPr lang="en-US" sz="2400" dirty="0" err="1" smtClean="0"/>
              <a:t>Farabolini</a:t>
            </a:r>
            <a:endParaRPr lang="en-US" sz="2400" dirty="0" smtClean="0"/>
          </a:p>
          <a:p>
            <a:r>
              <a:rPr lang="en-US" sz="2400" dirty="0" smtClean="0"/>
              <a:t>XPS studies: </a:t>
            </a:r>
            <a:r>
              <a:rPr lang="en-US" sz="2400" dirty="0" err="1" smtClean="0"/>
              <a:t>Holger</a:t>
            </a:r>
            <a:r>
              <a:rPr lang="en-US" sz="2400" dirty="0" smtClean="0"/>
              <a:t> </a:t>
            </a:r>
            <a:r>
              <a:rPr lang="en-US" sz="2400" dirty="0" err="1" smtClean="0"/>
              <a:t>Neupert</a:t>
            </a:r>
            <a:r>
              <a:rPr lang="en-US" sz="2400" dirty="0"/>
              <a:t>, Elise </a:t>
            </a:r>
            <a:r>
              <a:rPr lang="en-US" sz="2400" dirty="0" err="1"/>
              <a:t>Usureau</a:t>
            </a:r>
            <a:endParaRPr lang="en-US" sz="2400" dirty="0" smtClean="0"/>
          </a:p>
          <a:p>
            <a:r>
              <a:rPr lang="en-US" sz="2400" dirty="0" smtClean="0"/>
              <a:t>Collaborators at LAL and IAP-RAS</a:t>
            </a:r>
          </a:p>
          <a:p>
            <a:r>
              <a:rPr lang="en-US" sz="2400" dirty="0" smtClean="0"/>
              <a:t>… and many others</a:t>
            </a:r>
          </a:p>
          <a:p>
            <a:pPr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	… and thank you for your attention!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20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26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Failure of Air Conditioning in Laser Lab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8077200" cy="4678363"/>
          </a:xfrm>
        </p:spPr>
        <p:txBody>
          <a:bodyPr/>
          <a:lstStyle/>
          <a:p>
            <a:r>
              <a:rPr lang="en-GB" sz="2400" dirty="0" smtClean="0"/>
              <a:t>Air conditioning in laser lab failed on 15.08.2013</a:t>
            </a:r>
          </a:p>
          <a:p>
            <a:r>
              <a:rPr lang="en-GB" sz="2400" dirty="0" smtClean="0"/>
              <a:t>No laser operation possible for a couple of days</a:t>
            </a:r>
          </a:p>
          <a:p>
            <a:r>
              <a:rPr lang="en-GB" sz="2400" dirty="0" smtClean="0"/>
              <a:t>Temperature evolution:</a:t>
            </a:r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971800"/>
            <a:ext cx="6723063" cy="356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046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PHIN and CLIC Parameters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C. Hessler, E. Chevallay, S. Doebert, V. Fedosseev, I. Martini, M. Martyanov</a:t>
            </a:r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608291"/>
              </p:ext>
            </p:extLst>
          </p:nvPr>
        </p:nvGraphicFramePr>
        <p:xfrm>
          <a:off x="381000" y="1524000"/>
          <a:ext cx="8458200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7200"/>
                <a:gridCol w="2057400"/>
                <a:gridCol w="2133600"/>
              </a:tblGrid>
              <a:tr h="31652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endParaRPr lang="en-US" sz="16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PHIN</a:t>
                      </a:r>
                      <a:endParaRPr lang="en-US" sz="16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CLIC</a:t>
                      </a:r>
                      <a:endParaRPr lang="en-US" sz="1600" dirty="0"/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Charge / bunch (</a:t>
                      </a:r>
                      <a:r>
                        <a:rPr lang="en-US" sz="1600" dirty="0" err="1" smtClean="0"/>
                        <a:t>nC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2.3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8.4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Macro pulse length (</a:t>
                      </a:r>
                      <a:r>
                        <a:rPr lang="el-G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140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Bunch spacing (ns)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0.66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2.0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Bunch rep. rate (GHz)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0.5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 of bunches / macro pulse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1800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70000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Macro pulse rep. rate (Hz)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Charge / macro pulse (</a:t>
                      </a:r>
                      <a:r>
                        <a:rPr lang="el-G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4.1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590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Beam current / macro pulse (A)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3.4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4.2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Bunch length (</a:t>
                      </a:r>
                      <a:r>
                        <a:rPr lang="en-US" sz="16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ps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Charge stability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&lt;0.25%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&lt;0.1%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Cathode lifetime (h) at QE &gt; 3% (Cs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&gt;50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&gt;150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6523">
                <a:tc>
                  <a:txBody>
                    <a:bodyPr/>
                    <a:lstStyle/>
                    <a:p>
                      <a:r>
                        <a:rPr lang="pt-B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Norm. emittance (μm)</a:t>
                      </a:r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&lt;25</a:t>
                      </a:r>
                      <a:endParaRPr lang="en-US" sz="16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&lt;100</a:t>
                      </a:r>
                      <a:endParaRPr lang="en-US" sz="1600" dirty="0" smtClean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98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D77A9-94E8-4C49-B13B-9D4F09856005}" type="slidenum">
              <a:rPr lang="en-US"/>
              <a:pPr/>
              <a:t>6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Available Beam Instrumentation (1)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6800" cy="4953000"/>
          </a:xfrm>
        </p:spPr>
        <p:txBody>
          <a:bodyPr/>
          <a:lstStyle/>
          <a:p>
            <a:r>
              <a:rPr lang="en-US" sz="2400" dirty="0" smtClean="0"/>
              <a:t>For the long-pulse tests, the Faraday cup (FC) was separated from the vacuum system and operated in air. A vacuum window was installed.</a:t>
            </a:r>
          </a:p>
          <a:p>
            <a:r>
              <a:rPr lang="en-US" sz="2400" dirty="0" smtClean="0"/>
              <a:t>As a consequence the FC was no longer 50 </a:t>
            </a:r>
            <a:r>
              <a:rPr lang="en-US" sz="2400" dirty="0" smtClean="0">
                <a:sym typeface="Symbol"/>
              </a:rPr>
              <a:t> terminated.</a:t>
            </a:r>
            <a:endParaRPr lang="en-US" sz="2400" dirty="0" smtClean="0"/>
          </a:p>
          <a:p>
            <a:r>
              <a:rPr lang="en-US" sz="2400" dirty="0" smtClean="0"/>
              <a:t>During the preparation works a leak at the insulator glass tube, needed for the fast current transformer (FCT), was detected. </a:t>
            </a:r>
          </a:p>
          <a:p>
            <a:r>
              <a:rPr lang="en-US" sz="2400" dirty="0" smtClean="0"/>
              <a:t>As a consequence the FCT has been replaced by an old wall current monitor (WCM) with different bandwidth.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>
                <a:solidFill>
                  <a:srgbClr val="FF0000"/>
                </a:solidFill>
                <a:sym typeface="Symbol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sym typeface="Symbol"/>
              </a:rPr>
              <a:t>    	Only “unknown” instruments for current / charge </a:t>
            </a:r>
            <a:br>
              <a:rPr lang="en-US" sz="2400" dirty="0" smtClean="0">
                <a:solidFill>
                  <a:srgbClr val="FF0000"/>
                </a:solidFill>
                <a:sym typeface="Symbol"/>
              </a:rPr>
            </a:br>
            <a:r>
              <a:rPr lang="en-US" sz="2400" dirty="0" smtClean="0">
                <a:solidFill>
                  <a:srgbClr val="FF0000"/>
                </a:solidFill>
                <a:sym typeface="Symbol"/>
              </a:rPr>
              <a:t>	measurement were available!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Available Beam Instrumentation </a:t>
            </a:r>
            <a:r>
              <a:rPr lang="en-US" dirty="0" smtClean="0"/>
              <a:t>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5029200"/>
          </a:xfrm>
        </p:spPr>
        <p:txBody>
          <a:bodyPr/>
          <a:lstStyle/>
          <a:p>
            <a:r>
              <a:rPr lang="en-GB" sz="2000" dirty="0" smtClean="0"/>
              <a:t>BTV screen CT.MTV0265 was “blind” during PHIN run 2012 due to residual green laser light, back reflected from the cathode.</a:t>
            </a:r>
          </a:p>
          <a:p>
            <a:r>
              <a:rPr lang="en-GB" sz="2000" dirty="0" smtClean="0"/>
              <a:t>To solve this issue a notch filter for 532 nm was installed in front of the </a:t>
            </a:r>
            <a:r>
              <a:rPr lang="en-GB" sz="2000" dirty="0" err="1" smtClean="0"/>
              <a:t>Proxitronic</a:t>
            </a:r>
            <a:r>
              <a:rPr lang="en-GB" sz="2000" dirty="0" smtClean="0"/>
              <a:t> camera:</a:t>
            </a:r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Some residual green light was also visible on screen CT.MTV0305 for high intensities, but this was less critical.</a:t>
            </a:r>
          </a:p>
          <a:p>
            <a:r>
              <a:rPr lang="en-GB" sz="2000" dirty="0" smtClean="0"/>
              <a:t>Installation of notch filter for 2</a:t>
            </a:r>
            <a:r>
              <a:rPr lang="en-GB" sz="2000" baseline="30000" dirty="0" smtClean="0"/>
              <a:t>nd</a:t>
            </a:r>
            <a:r>
              <a:rPr lang="en-GB" sz="2000" dirty="0" smtClean="0"/>
              <a:t> screen for next PHIN run.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 descr="http://elogbook/eLogbook/attach_reader?attach_id=1343705&amp;height=150&amp;size=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047937"/>
            <a:ext cx="2871788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elogbook/eLogbook/attach_reader?attach_id=1343706&amp;height=150&amp;size=sm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047938"/>
            <a:ext cx="2871788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43500" y="4852508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w</a:t>
            </a:r>
            <a:r>
              <a:rPr lang="en-GB" sz="1600" b="1" dirty="0" smtClean="0">
                <a:solidFill>
                  <a:srgbClr val="FF0000"/>
                </a:solidFill>
              </a:rPr>
              <a:t>ith notch filter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4415" y="4852571"/>
            <a:ext cx="2209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w</a:t>
            </a:r>
            <a:r>
              <a:rPr lang="en-GB" sz="1600" b="1" dirty="0" smtClean="0">
                <a:solidFill>
                  <a:srgbClr val="FF0000"/>
                </a:solidFill>
              </a:rPr>
              <a:t>ithout notch filter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85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Virtual Cathode Camera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r>
              <a:rPr lang="en-GB" sz="2400" dirty="0" smtClean="0"/>
              <a:t>Camera has been replaced at the beginning by one, which was directly placed in the image plane.</a:t>
            </a:r>
          </a:p>
          <a:p>
            <a:r>
              <a:rPr lang="en-GB" sz="2400" dirty="0" smtClean="0"/>
              <a:t>However, the field of view was to small for the range in which the beam position can move.</a:t>
            </a:r>
          </a:p>
          <a:p>
            <a:r>
              <a:rPr lang="en-GB" sz="2400" dirty="0" smtClean="0"/>
              <a:t>It has then be replaced again by the old camera in the old configuration (focused to the image plane).</a:t>
            </a:r>
          </a:p>
          <a:p>
            <a:r>
              <a:rPr lang="en-GB" sz="2400" dirty="0" smtClean="0"/>
              <a:t>However, the old camera shows </a:t>
            </a:r>
            <a:br>
              <a:rPr lang="en-GB" sz="2400" dirty="0" smtClean="0"/>
            </a:br>
            <a:r>
              <a:rPr lang="en-GB" sz="2400" dirty="0" smtClean="0"/>
              <a:t>strange horizontal lines and </a:t>
            </a:r>
            <a:br>
              <a:rPr lang="en-GB" sz="2400" dirty="0" smtClean="0"/>
            </a:br>
            <a:r>
              <a:rPr lang="en-GB" sz="2400" dirty="0" smtClean="0"/>
              <a:t>should be replaced for the next run: 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050" name="Picture 2" descr="http://elogbook/eLogbook/attach_reader?attach_id=1344106&amp;height=150&amp;size=smal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191000"/>
            <a:ext cx="2895600" cy="2160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86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Vacuum Window and Protection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34494"/>
            <a:ext cx="6172200" cy="5066306"/>
          </a:xfrm>
        </p:spPr>
        <p:txBody>
          <a:bodyPr/>
          <a:lstStyle/>
          <a:p>
            <a:r>
              <a:rPr lang="en-GB" sz="2000" dirty="0"/>
              <a:t>In 2012 strong pressure increase due to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Faraday </a:t>
            </a:r>
            <a:r>
              <a:rPr lang="en-GB" sz="2000" dirty="0"/>
              <a:t>cup heating was observed for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relatively </a:t>
            </a:r>
            <a:r>
              <a:rPr lang="en-GB" sz="2000" dirty="0"/>
              <a:t>high beam intensity.</a:t>
            </a:r>
          </a:p>
          <a:p>
            <a:r>
              <a:rPr lang="en-GB" sz="2000" dirty="0" smtClean="0"/>
              <a:t>Maximum achievable beam intensity: </a:t>
            </a:r>
            <a:br>
              <a:rPr lang="en-GB" sz="2000" dirty="0" smtClean="0"/>
            </a:br>
            <a:r>
              <a:rPr lang="en-GB" sz="2000" dirty="0" smtClean="0"/>
              <a:t>5 </a:t>
            </a:r>
            <a:r>
              <a:rPr lang="en-GB" sz="2000" dirty="0"/>
              <a:t>µs </a:t>
            </a:r>
            <a:r>
              <a:rPr lang="en-GB" sz="2000" dirty="0" smtClean="0"/>
              <a:t>long </a:t>
            </a:r>
            <a:r>
              <a:rPr lang="en-GB" sz="2000" dirty="0"/>
              <a:t>pulse </a:t>
            </a:r>
            <a:r>
              <a:rPr lang="en-GB" sz="2000" dirty="0" smtClean="0"/>
              <a:t>trains with 2.7 </a:t>
            </a:r>
            <a:r>
              <a:rPr lang="en-GB" sz="2000" dirty="0" err="1" smtClean="0"/>
              <a:t>nC</a:t>
            </a:r>
            <a:r>
              <a:rPr lang="en-GB" sz="2000" dirty="0" smtClean="0"/>
              <a:t>/bunch </a:t>
            </a:r>
            <a:br>
              <a:rPr lang="en-GB" sz="2000" dirty="0" smtClean="0"/>
            </a:br>
            <a:r>
              <a:rPr lang="en-GB" sz="2000" dirty="0" smtClean="0"/>
              <a:t>(limited by klystron </a:t>
            </a:r>
            <a:r>
              <a:rPr lang="en-GB" sz="2000" dirty="0"/>
              <a:t>power)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→ 1.3E14 electrons/train</a:t>
            </a:r>
            <a:br>
              <a:rPr lang="en-GB" sz="2000" dirty="0" smtClean="0"/>
            </a:br>
            <a:r>
              <a:rPr lang="en-GB" sz="2000" dirty="0" smtClean="0"/>
              <a:t>→ 500 W maximum beam power</a:t>
            </a:r>
          </a:p>
          <a:p>
            <a:r>
              <a:rPr lang="en-GB" sz="2000" dirty="0" smtClean="0"/>
              <a:t>Intensity too high for uncooled Faraday cup!</a:t>
            </a:r>
          </a:p>
          <a:p>
            <a:r>
              <a:rPr lang="en-GB" sz="2000" dirty="0" smtClean="0"/>
              <a:t>Operation of FC in air, separated by exit window from beam line.</a:t>
            </a:r>
          </a:p>
          <a:p>
            <a:r>
              <a:rPr lang="en-GB" sz="2000" dirty="0" err="1" smtClean="0"/>
              <a:t>Fluka</a:t>
            </a:r>
            <a:r>
              <a:rPr lang="en-GB" sz="2000" dirty="0" smtClean="0"/>
              <a:t> studies showed, that only Beryllium </a:t>
            </a:r>
            <a:br>
              <a:rPr lang="en-GB" sz="2000" dirty="0" smtClean="0"/>
            </a:br>
            <a:r>
              <a:rPr lang="en-GB" sz="2000" dirty="0" smtClean="0"/>
              <a:t>can withstand maximum beam intensity at minimum achievable beam size.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smtClean="0"/>
              <a:t>(Thanks to M. Brugger and M. Delonca)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chemeClr val="bg1">
                    <a:lumMod val="50000"/>
                  </a:schemeClr>
                </a:solidFill>
              </a:rPr>
              <a:t>04.03.2014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Hessler, E. Chevallay, S. Doebert, V. Fedosseev, I. Martini, M. Martyanov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2BDF2-2FBB-4411-8964-5CD7680657E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2" descr="G:\Workspaces\p\PHIN_photoinjector\Beam_Measurements\March2012\Vacuum-PHIN-March-2012\Cathode 189 Thursday and friday 30032012 5 Hz Beam and Long Train.bmp"/>
          <p:cNvPicPr>
            <a:picLocks noChangeAspect="1" noChangeArrowheads="1"/>
          </p:cNvPicPr>
          <p:nvPr/>
        </p:nvPicPr>
        <p:blipFill rotWithShape="1">
          <a:blip r:embed="rId2" cstate="print"/>
          <a:srcRect l="1070" t="27572" r="13442" b="16935"/>
          <a:stretch/>
        </p:blipFill>
        <p:spPr bwMode="auto">
          <a:xfrm>
            <a:off x="5465173" y="1295400"/>
            <a:ext cx="3599934" cy="1752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221852" y="1333005"/>
            <a:ext cx="27455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Cathode #189 (PHIN run 2012)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633" y="4610518"/>
            <a:ext cx="3247767" cy="201888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94631" y="5181600"/>
            <a:ext cx="1090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Courtesy: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M. </a:t>
            </a:r>
            <a:r>
              <a:rPr lang="en-GB" sz="1400" dirty="0" err="1" smtClean="0">
                <a:solidFill>
                  <a:srgbClr val="FF0000"/>
                </a:solidFill>
              </a:rPr>
              <a:t>Delonca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5307" y="2362199"/>
            <a:ext cx="16324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Pressure increase to 2e-7 mbar 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6245707" y="1752599"/>
            <a:ext cx="685800" cy="68580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681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hin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phin-template</Template>
  <TotalTime>40891</TotalTime>
  <Words>3771</Words>
  <Application>Microsoft Office PowerPoint</Application>
  <PresentationFormat>On-screen Show (4:3)</PresentationFormat>
  <Paragraphs>691</Paragraphs>
  <Slides>53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phin-template</vt:lpstr>
      <vt:lpstr>Results (and Problems) of PHIN Run Summer 2013 </vt:lpstr>
      <vt:lpstr>Problems (and Results) of PHIN Run Summer 2013 </vt:lpstr>
      <vt:lpstr>Original Plans</vt:lpstr>
      <vt:lpstr>Original Plans</vt:lpstr>
      <vt:lpstr>Layout of PHIN</vt:lpstr>
      <vt:lpstr>Available Beam Instrumentation (1)</vt:lpstr>
      <vt:lpstr>Available Beam Instrumentation (2)</vt:lpstr>
      <vt:lpstr>Virtual Cathode Camera</vt:lpstr>
      <vt:lpstr>Vacuum Window and Protection (1)</vt:lpstr>
      <vt:lpstr>Vacuum Window and Protection (2)</vt:lpstr>
      <vt:lpstr>FC Measurements</vt:lpstr>
      <vt:lpstr>FC: Possible Solutions?</vt:lpstr>
      <vt:lpstr>WCM Measurements</vt:lpstr>
      <vt:lpstr>Improvement of Vacuum in PHIN</vt:lpstr>
      <vt:lpstr>Improvement of Vacuum</vt:lpstr>
      <vt:lpstr>Problems with Lifetime Measurements</vt:lpstr>
      <vt:lpstr>Photocathodes Used during PHIN Run</vt:lpstr>
      <vt:lpstr>Cathode #188</vt:lpstr>
      <vt:lpstr>Cathode #193</vt:lpstr>
      <vt:lpstr>Cathode #189 (PHIN run 2012)</vt:lpstr>
      <vt:lpstr>Fresh Copper Plugs</vt:lpstr>
      <vt:lpstr>Photocathodes Used during PHIN Run</vt:lpstr>
      <vt:lpstr>RF Break-downs</vt:lpstr>
      <vt:lpstr>Quantum Efficiency Jumps</vt:lpstr>
      <vt:lpstr>24h Oscillations on Beam Current </vt:lpstr>
      <vt:lpstr>Loss of Synchronisation of the Laser System</vt:lpstr>
      <vt:lpstr>Magnet powering / Beam Focusing</vt:lpstr>
      <vt:lpstr>Magnet powering / Beam Focusing</vt:lpstr>
      <vt:lpstr>Original Plans</vt:lpstr>
      <vt:lpstr>Feedback Stabilisation Scheme</vt:lpstr>
      <vt:lpstr>Feedback Stabilisation Tests</vt:lpstr>
      <vt:lpstr>Original Plans</vt:lpstr>
      <vt:lpstr>Dark Current Measurements</vt:lpstr>
      <vt:lpstr>Observation of Field Emission Spots?</vt:lpstr>
      <vt:lpstr>Observation of Field Emission Spots?</vt:lpstr>
      <vt:lpstr>Observation of Field Emission Spots?</vt:lpstr>
      <vt:lpstr>Observation of Field Emission Spots?</vt:lpstr>
      <vt:lpstr>Observation of Field Emission Spots?</vt:lpstr>
      <vt:lpstr>Observation of Field Emission Spots?</vt:lpstr>
      <vt:lpstr>Observation of Field Emission Spots?</vt:lpstr>
      <vt:lpstr>Observation of Field Emission Spots?</vt:lpstr>
      <vt:lpstr>Observation of Field Emission Spots?</vt:lpstr>
      <vt:lpstr>Observation of Field Emission Spots?</vt:lpstr>
      <vt:lpstr>Observation of Field Emission Spots?</vt:lpstr>
      <vt:lpstr>Observation of Field Emission Spots?</vt:lpstr>
      <vt:lpstr>Observation of Field Emission Spots?</vt:lpstr>
      <vt:lpstr>Observation of Field Emission Spots?</vt:lpstr>
      <vt:lpstr>Plans for PHIN, Photoemission Lab and  Laser System</vt:lpstr>
      <vt:lpstr>Prerequisites for next PHIN Run</vt:lpstr>
      <vt:lpstr>Acknowledgement</vt:lpstr>
      <vt:lpstr>PowerPoint Presentation</vt:lpstr>
      <vt:lpstr>Failure of Air Conditioning in Laser Lab</vt:lpstr>
      <vt:lpstr>PHIN and CLIC Parameters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Results (and Problems) of PHIN Run Summer 2013</dc:title>
  <dc:creator>Christoph Hessler</dc:creator>
  <cp:lastModifiedBy>Christoph Hessler</cp:lastModifiedBy>
  <cp:revision>106</cp:revision>
  <dcterms:created xsi:type="dcterms:W3CDTF">2013-12-11T09:44:07Z</dcterms:created>
  <dcterms:modified xsi:type="dcterms:W3CDTF">2014-03-03T21:01:14Z</dcterms:modified>
</cp:coreProperties>
</file>