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2"/>
  </p:sldMasterIdLst>
  <p:notesMasterIdLst>
    <p:notesMasterId r:id="rId28"/>
  </p:notesMasterIdLst>
  <p:handoutMasterIdLst>
    <p:handoutMasterId r:id="rId29"/>
  </p:handoutMasterIdLst>
  <p:sldIdLst>
    <p:sldId id="256" r:id="rId3"/>
    <p:sldId id="412" r:id="rId4"/>
    <p:sldId id="386" r:id="rId5"/>
    <p:sldId id="394" r:id="rId6"/>
    <p:sldId id="385" r:id="rId7"/>
    <p:sldId id="413" r:id="rId8"/>
    <p:sldId id="395" r:id="rId9"/>
    <p:sldId id="387" r:id="rId10"/>
    <p:sldId id="397" r:id="rId11"/>
    <p:sldId id="398" r:id="rId12"/>
    <p:sldId id="399" r:id="rId13"/>
    <p:sldId id="401" r:id="rId14"/>
    <p:sldId id="400" r:id="rId15"/>
    <p:sldId id="402" r:id="rId16"/>
    <p:sldId id="396" r:id="rId17"/>
    <p:sldId id="409" r:id="rId18"/>
    <p:sldId id="410" r:id="rId19"/>
    <p:sldId id="403" r:id="rId20"/>
    <p:sldId id="404" r:id="rId21"/>
    <p:sldId id="411" r:id="rId22"/>
    <p:sldId id="414" r:id="rId23"/>
    <p:sldId id="405" r:id="rId24"/>
    <p:sldId id="406" r:id="rId25"/>
    <p:sldId id="407" r:id="rId26"/>
    <p:sldId id="408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ff Templo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1120" y="-5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227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interSettings" Target="printerSettings/printerSettings1.bin"/><Relationship Id="rId31" Type="http://schemas.openxmlformats.org/officeDocument/2006/relationships/commentAuthors" Target="commentAuthors.xml"/><Relationship Id="rId32" Type="http://schemas.openxmlformats.org/officeDocument/2006/relationships/presProps" Target="pres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94D4E-6F3E-E144-9731-1440BBBD96F7}" type="datetimeFigureOut">
              <a:rPr lang="en-US" smtClean="0"/>
              <a:t>01/04/14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EC350-E7CC-B942-9E7F-4FDCBE9D7F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6520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5BBA66F0-FD59-1448-ABC0-8F1999F7D9CA}" type="datetimeFigureOut">
              <a:rPr lang="en-US"/>
              <a:pPr/>
              <a:t>01/04/14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FB1F740E-DB75-D44F-98D2-3F70604009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123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9pPr>
          </a:lstStyle>
          <a:p>
            <a:fld id="{B776845B-E46C-CB46-A04D-FB8C71BD134F}" type="slidenum">
              <a:rPr lang="en-US">
                <a:latin typeface="Calibri" charset="0"/>
              </a:rPr>
              <a:pPr/>
              <a:t>1</a:t>
            </a:fld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85750"/>
            <a:ext cx="490537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>
          <a:xfrm>
            <a:off x="71407" y="857232"/>
            <a:ext cx="857282" cy="785801"/>
          </a:xfr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FF0000"/>
              </a:buClr>
              <a:buSzPct val="80000"/>
              <a:buFont typeface="Wingdings 2" pitchFamily="18" charset="2"/>
              <a:buNone/>
              <a:tabLst/>
              <a:defRPr sz="3200"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6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FB3CC1AA-5662-C947-AA09-D0643C8DD80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91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912" cy="1143000"/>
          </a:xfrm>
        </p:spPr>
        <p:txBody>
          <a:bodyPr/>
          <a:lstStyle>
            <a:lvl1pPr algn="ctr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1538" y="1447800"/>
            <a:ext cx="7862912" cy="480060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D7BFE0-658D-BD4F-A642-A9693F9982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8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69EA10-5CBA-9B4E-AB07-88FB2DB4CDC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18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912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663080-123A-834E-9680-A622A7DE7D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700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9C6C5E-244C-F445-A385-FD99DE22D0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794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invGray">
          <a:xfrm>
            <a:off x="2286000" y="285750"/>
            <a:ext cx="71438" cy="5715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Oval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9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CD18D-E997-CB4F-80EC-60C88ABB7A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870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7862150" cy="1143000"/>
          </a:xfrm>
        </p:spPr>
        <p:txBody>
          <a:bodyPr/>
          <a:lstStyle>
            <a:lvl1pPr algn="ctr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1538" y="1524000"/>
            <a:ext cx="402167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2018" y="1524000"/>
            <a:ext cx="402167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1EB622-36A8-604A-AD77-4952924722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58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38" y="328278"/>
            <a:ext cx="3637622" cy="640080"/>
          </a:xfrm>
          <a:noFill/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49178" y="328278"/>
            <a:ext cx="3637622" cy="640080"/>
          </a:xfrm>
          <a:noFill/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071538" y="969336"/>
            <a:ext cx="3637622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77778" y="969336"/>
            <a:ext cx="3637622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  <p:sp>
        <p:nvSpPr>
          <p:cNvPr id="8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4CEC4D-9B24-1545-BA12-3577F7540D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1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74320"/>
            <a:ext cx="7862150" cy="1143000"/>
          </a:xfrm>
        </p:spPr>
        <p:txBody>
          <a:bodyPr/>
          <a:lstStyle>
            <a:lvl1pPr algn="ctr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DAE8F8-195F-FD41-A312-60F5D38DF85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76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  <p:sp>
        <p:nvSpPr>
          <p:cNvPr id="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46FE99-1F48-C44F-8BF4-080B3367CD4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64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16778"/>
            <a:ext cx="3672047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071538" y="1406964"/>
            <a:ext cx="3672047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71538" y="2133600"/>
            <a:ext cx="785818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A00D5E-AB52-9042-B577-882482262C1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2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65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/>
          <p:nvPr/>
        </p:nvSpPr>
        <p:spPr>
          <a:xfrm>
            <a:off x="928694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ea typeface="+mn-ea"/>
            </a:endParaRPr>
          </a:p>
        </p:txBody>
      </p:sp>
      <p:sp>
        <p:nvSpPr>
          <p:cNvPr id="7" name="Flowchart: Process 8"/>
          <p:cNvSpPr>
            <a:spLocks noChangeArrowheads="1"/>
          </p:cNvSpPr>
          <p:nvPr/>
        </p:nvSpPr>
        <p:spPr bwMode="auto">
          <a:xfrm rot="19468671">
            <a:off x="563563" y="954088"/>
            <a:ext cx="685800" cy="204787"/>
          </a:xfrm>
          <a:prstGeom prst="flowChartProcess">
            <a:avLst/>
          </a:prstGeom>
          <a:solidFill>
            <a:srgbClr val="F5D3D3">
              <a:alpha val="27058"/>
            </a:srgbClr>
          </a:solidFill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8" name="Flowchart: Process 9"/>
          <p:cNvSpPr>
            <a:spLocks noChangeArrowheads="1"/>
          </p:cNvSpPr>
          <p:nvPr/>
        </p:nvSpPr>
        <p:spPr bwMode="auto">
          <a:xfrm rot="2103354" flipH="1">
            <a:off x="5143500" y="984250"/>
            <a:ext cx="649288" cy="204788"/>
          </a:xfrm>
          <a:prstGeom prst="flowChartProcess">
            <a:avLst/>
          </a:prstGeom>
          <a:solidFill>
            <a:srgbClr val="F5D3D3">
              <a:alpha val="27058"/>
            </a:srgbClr>
          </a:solidFill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9" name="Flowchart: Process 10"/>
          <p:cNvSpPr>
            <a:spLocks noChangeArrowheads="1"/>
          </p:cNvSpPr>
          <p:nvPr/>
        </p:nvSpPr>
        <p:spPr bwMode="auto">
          <a:xfrm rot="21222350" flipH="1">
            <a:off x="2857500" y="5581650"/>
            <a:ext cx="649288" cy="204788"/>
          </a:xfrm>
          <a:prstGeom prst="flowChartProcess">
            <a:avLst/>
          </a:prstGeom>
          <a:solidFill>
            <a:srgbClr val="F5D3D3">
              <a:alpha val="27058"/>
            </a:srgbClr>
          </a:solidFill>
          <a:ln w="9525">
            <a:solidFill>
              <a:srgbClr val="7F7F7F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894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4894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5929313" y="3429000"/>
            <a:ext cx="2714625" cy="228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01 apr 2014</a:t>
            </a:r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50DEBF9-B1A9-8144-91F3-7DCFBF2F04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292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tile tx="0" ty="57150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14313"/>
            <a:ext cx="9144000" cy="58578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0" y="5072063"/>
            <a:ext cx="1562100" cy="104775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C00000"/>
                </a:solidFill>
                <a:latin typeface="+mn-lt"/>
                <a:ea typeface="+mn-ea"/>
              </a:rPr>
              <a:t>J.</a:t>
            </a:r>
            <a:r>
              <a:rPr lang="en-US" sz="1200" baseline="0" dirty="0" smtClean="0">
                <a:solidFill>
                  <a:srgbClr val="C00000"/>
                </a:solidFill>
                <a:latin typeface="+mn-lt"/>
                <a:ea typeface="+mn-ea"/>
              </a:rPr>
              <a:t> Templon</a:t>
            </a:r>
            <a:endParaRPr lang="en-US" sz="1200" dirty="0">
              <a:solidFill>
                <a:srgbClr val="C00000"/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C00000"/>
                </a:solidFill>
                <a:latin typeface="+mn-lt"/>
                <a:ea typeface="+mn-ea"/>
              </a:rPr>
              <a:t>Nikhef</a:t>
            </a:r>
            <a:br>
              <a:rPr lang="en-US" sz="1200" dirty="0">
                <a:solidFill>
                  <a:srgbClr val="C00000"/>
                </a:solidFill>
                <a:latin typeface="+mn-lt"/>
                <a:ea typeface="+mn-ea"/>
              </a:rPr>
            </a:br>
            <a:r>
              <a:rPr lang="en-US" sz="1200" dirty="0">
                <a:solidFill>
                  <a:srgbClr val="C00000"/>
                </a:solidFill>
                <a:latin typeface="+mn-lt"/>
                <a:ea typeface="+mn-ea"/>
              </a:rPr>
              <a:t>Amsterdam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solidFill>
                  <a:srgbClr val="C00000"/>
                </a:solidFill>
                <a:latin typeface="+mn-lt"/>
                <a:ea typeface="+mn-ea"/>
              </a:rPr>
              <a:t>Physics Data Processing</a:t>
            </a:r>
            <a:r>
              <a:rPr lang="en-US" sz="1200" i="1" baseline="0" dirty="0" smtClean="0">
                <a:solidFill>
                  <a:srgbClr val="C00000"/>
                </a:solidFill>
                <a:latin typeface="+mn-lt"/>
                <a:ea typeface="+mn-ea"/>
              </a:rPr>
              <a:t> Group</a:t>
            </a:r>
            <a:endParaRPr lang="en-US" sz="1200" i="1" dirty="0">
              <a:solidFill>
                <a:srgbClr val="C00000"/>
              </a:solidFill>
              <a:latin typeface="+mn-lt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C00000"/>
              </a:solidFill>
              <a:latin typeface="+mn-lt"/>
              <a:ea typeface="+mn-e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072206"/>
            <a:ext cx="9144000" cy="785794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3" name="Picture 12" descr="nikhef_logo.gi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15063"/>
            <a:ext cx="1008063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Isosceles Triangle 12"/>
          <p:cNvSpPr/>
          <p:nvPr/>
        </p:nvSpPr>
        <p:spPr>
          <a:xfrm flipV="1">
            <a:off x="0" y="6072188"/>
            <a:ext cx="9144000" cy="4286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5626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 dirty="0">
                <a:solidFill>
                  <a:schemeClr val="bg1"/>
                </a:solidFill>
                <a:effectLst/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613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Gill Sans MT" charset="0"/>
              </a:defRPr>
            </a:lvl1pPr>
          </a:lstStyle>
          <a:p>
            <a:fld id="{4FFD49CA-B6C2-F84D-BA5F-1FA1BF8BDF2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2928938" y="6305550"/>
            <a:ext cx="2633662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Gill Sans MT" charset="0"/>
              </a:defRPr>
            </a:lvl1pPr>
          </a:lstStyle>
          <a:p>
            <a:r>
              <a:rPr lang="en-US" smtClean="0"/>
              <a:t>01 apr 2014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69975" y="214313"/>
            <a:ext cx="73025" cy="592931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8"/>
          <p:cNvSpPr/>
          <p:nvPr/>
        </p:nvSpPr>
        <p:spPr>
          <a:xfrm>
            <a:off x="1012117" y="1344613"/>
            <a:ext cx="63500" cy="65087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Oval 7"/>
          <p:cNvSpPr/>
          <p:nvPr/>
        </p:nvSpPr>
        <p:spPr>
          <a:xfrm>
            <a:off x="928662" y="1566202"/>
            <a:ext cx="210312" cy="210312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Oval 8"/>
          <p:cNvSpPr/>
          <p:nvPr/>
        </p:nvSpPr>
        <p:spPr>
          <a:xfrm>
            <a:off x="1164517" y="1497013"/>
            <a:ext cx="63500" cy="65087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9" r:id="rId2"/>
    <p:sldLayoutId id="214748369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700" r:id="rId9"/>
    <p:sldLayoutId id="2147483695" r:id="rId10"/>
    <p:sldLayoutId id="2147483696" r:id="rId11"/>
    <p:sldLayoutId id="2147483697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1" fontAlgn="base" hangingPunct="1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 2" charset="0"/>
        <a:buChar char="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39763" indent="-236538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Font typeface="Verdana" charset="0"/>
        <a:buChar char="◦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85825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96963" indent="-173038" algn="l" rtl="0" eaLnBrk="1" fontAlgn="base" hangingPunct="1">
        <a:spcBef>
          <a:spcPct val="20000"/>
        </a:spcBef>
        <a:spcAft>
          <a:spcPct val="0"/>
        </a:spcAft>
        <a:buClr>
          <a:srgbClr val="C32D2E"/>
        </a:buClr>
        <a:buFont typeface="Wingdings 2" charset="0"/>
        <a:buChar char="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296988" indent="-182563" algn="l" rtl="0" eaLnBrk="1" fontAlgn="base" hangingPunct="1">
        <a:spcBef>
          <a:spcPct val="20000"/>
        </a:spcBef>
        <a:spcAft>
          <a:spcPct val="0"/>
        </a:spcAft>
        <a:buClr>
          <a:srgbClr val="84AA33"/>
        </a:buClr>
        <a:buFont typeface="Wingdings 2" charset="0"/>
        <a:buChar char="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ea typeface="+mj-ea"/>
              </a:rPr>
              <a:t>Nikhef</a:t>
            </a:r>
            <a:r>
              <a:rPr lang="en-US" dirty="0" smtClean="0">
                <a:ea typeface="+mj-ea"/>
              </a:rPr>
              <a:t> Multicore Experience</a:t>
            </a:r>
            <a:endParaRPr lang="en-US" dirty="0">
              <a:ea typeface="+mj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en-US" dirty="0" smtClean="0">
                <a:solidFill>
                  <a:srgbClr val="660066"/>
                </a:solidFill>
                <a:ea typeface="+mn-ea"/>
              </a:rPr>
              <a:t>Jeff Templon 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dirty="0" smtClean="0">
                <a:solidFill>
                  <a:srgbClr val="0000FF"/>
                </a:solidFill>
                <a:ea typeface="+mn-ea"/>
              </a:rPr>
              <a:t>Multicore TF     </a:t>
            </a:r>
            <a:r>
              <a:rPr lang="en-US" dirty="0" smtClean="0">
                <a:ea typeface="+mn-ea"/>
              </a:rPr>
              <a:t>2014.04.01</a:t>
            </a:r>
            <a:endParaRPr lang="en-US" dirty="0"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 limit of 7 nodes “draining”</a:t>
            </a:r>
          </a:p>
          <a:p>
            <a:r>
              <a:rPr lang="en-US" dirty="0" smtClean="0"/>
              <a:t>Hard limit of 49 unused slots</a:t>
            </a:r>
          </a:p>
          <a:p>
            <a:r>
              <a:rPr lang="en-US" dirty="0" smtClean="0"/>
              <a:t>If below both limits : put another node in pool</a:t>
            </a:r>
          </a:p>
          <a:p>
            <a:r>
              <a:rPr lang="en-US" dirty="0" smtClean="0"/>
              <a:t>Soft exceeded, hard not : do nothing</a:t>
            </a:r>
          </a:p>
          <a:p>
            <a:r>
              <a:rPr lang="en-US" dirty="0" smtClean="0"/>
              <a:t>Hard limit exceeded: put node(s) back in generic pool</a:t>
            </a:r>
          </a:p>
          <a:p>
            <a:r>
              <a:rPr lang="en-US" dirty="0" smtClean="0"/>
              <a:t>Every ten minutes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32-core nodes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46FE99-1F48-C44F-8BF4-080B3367CD4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34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35100" y="1295400"/>
            <a:ext cx="7499350" cy="4800600"/>
          </a:xfrm>
        </p:spPr>
        <p:txBody>
          <a:bodyPr/>
          <a:lstStyle/>
          <a:p>
            <a:r>
              <a:rPr lang="en-US" dirty="0" smtClean="0"/>
              <a:t>In case no more </a:t>
            </a:r>
            <a:r>
              <a:rPr lang="en-US" dirty="0" err="1" smtClean="0"/>
              <a:t>atlasmc</a:t>
            </a:r>
            <a:r>
              <a:rPr lang="en-US" dirty="0" smtClean="0"/>
              <a:t> jobs:</a:t>
            </a:r>
          </a:p>
          <a:p>
            <a:pPr lvl="1"/>
            <a:r>
              <a:rPr lang="en-US" dirty="0" smtClean="0"/>
              <a:t>8(+) slots free on node: check on next run</a:t>
            </a:r>
          </a:p>
          <a:p>
            <a:pPr lvl="1"/>
            <a:r>
              <a:rPr lang="en-US" dirty="0" smtClean="0"/>
              <a:t>10 min later still 8+ free: add to list marked for returning to generic pool</a:t>
            </a:r>
          </a:p>
          <a:p>
            <a:pPr lvl="1"/>
            <a:r>
              <a:rPr lang="en-US" dirty="0" smtClean="0"/>
              <a:t>Put half of marked nodes back in pool, check the other half again on next run</a:t>
            </a:r>
          </a:p>
          <a:p>
            <a:r>
              <a:rPr lang="en-US" dirty="0" smtClean="0"/>
              <a:t>Conservative : protect pool against temporary glitches.</a:t>
            </a:r>
          </a:p>
          <a:p>
            <a:r>
              <a:rPr lang="en-US" dirty="0" smtClean="0"/>
              <a:t>Worst case : 60 minutes until all slots back in generic pool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Node recovery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642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Mc</a:t>
            </a:r>
            <a:r>
              <a:rPr lang="en-US" dirty="0" smtClean="0"/>
              <a:t> pool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pic>
        <p:nvPicPr>
          <p:cNvPr id="2" name="Picture 1" descr="mcpool-week-top-larg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84" r="1058"/>
          <a:stretch/>
        </p:blipFill>
        <p:spPr>
          <a:xfrm>
            <a:off x="1066800" y="2209800"/>
            <a:ext cx="8001000" cy="3819453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5638800" y="1905000"/>
            <a:ext cx="685800" cy="1752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200" y="1752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Turned on float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209800" y="2133600"/>
            <a:ext cx="838200" cy="3429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95400" y="1307068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Reached 7 draining nodes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971800" y="1676400"/>
            <a:ext cx="228600" cy="236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48000" y="3048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Slow ramp as machines become 100% mc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114800" y="685800"/>
            <a:ext cx="685800" cy="2667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15000" y="12192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Disabled job starts : </a:t>
            </a:r>
          </a:p>
          <a:p>
            <a:r>
              <a:rPr lang="en-US" dirty="0" smtClean="0">
                <a:latin typeface="Chalkduster"/>
                <a:cs typeface="Chalkduster"/>
              </a:rPr>
              <a:t>pool “flushed”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" y="3048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halkduster"/>
                <a:cs typeface="Chalkduster"/>
              </a:rPr>
              <a:t>32-core case</a:t>
            </a:r>
            <a:endParaRPr lang="en-US" sz="2400" dirty="0">
              <a:latin typeface="Chalkduster"/>
              <a:cs typeface="Chalkduste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2400" y="2209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600 cores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2743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500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" y="3276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400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4800" y="3886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300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4800" y="44312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200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4800" y="49646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100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624366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 limit of 16 nodes “draining”</a:t>
            </a:r>
          </a:p>
          <a:p>
            <a:r>
              <a:rPr lang="en-US" dirty="0" smtClean="0"/>
              <a:t>Hard limit of 49 unused slots</a:t>
            </a:r>
          </a:p>
          <a:p>
            <a:r>
              <a:rPr lang="en-US" dirty="0" smtClean="0"/>
              <a:t>If below both limits : put another node in pool</a:t>
            </a:r>
          </a:p>
          <a:p>
            <a:r>
              <a:rPr lang="en-US" dirty="0" smtClean="0"/>
              <a:t>Soft exceeded, hard not : do nothing</a:t>
            </a:r>
          </a:p>
          <a:p>
            <a:r>
              <a:rPr lang="en-US" dirty="0" smtClean="0"/>
              <a:t>Hard limit exceeded: put node(s) back in generic pool</a:t>
            </a:r>
          </a:p>
          <a:p>
            <a:r>
              <a:rPr lang="en-US" dirty="0" smtClean="0"/>
              <a:t>Every ten minutes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8-core nodes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46FE99-1F48-C44F-8BF4-080B3367CD4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160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Mc</a:t>
            </a:r>
            <a:r>
              <a:rPr lang="en-US" dirty="0" smtClean="0"/>
              <a:t> pool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pic>
        <p:nvPicPr>
          <p:cNvPr id="2" name="Picture 1" descr="mcpool-week-top-larg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44" t="60897" r="15681"/>
          <a:stretch/>
        </p:blipFill>
        <p:spPr>
          <a:xfrm>
            <a:off x="3276600" y="1676400"/>
            <a:ext cx="2177117" cy="5486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20574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Peak at 22 nodes / 176 cores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0" y="51816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Pool : 72 8-core boxes</a:t>
            </a:r>
          </a:p>
          <a:p>
            <a:r>
              <a:rPr lang="en-US" dirty="0" smtClean="0">
                <a:latin typeface="Chalkduster"/>
                <a:cs typeface="Chalkduster"/>
              </a:rPr>
              <a:t>576 cores total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572000" y="1600200"/>
            <a:ext cx="1676400" cy="2667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3429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Turned on float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828800" y="3810000"/>
            <a:ext cx="1676400" cy="1752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00600" y="1219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Stabilize at 10 pool nodes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752600" y="2286000"/>
            <a:ext cx="22860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48000" y="3048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Give back nodes due to max unused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343400" y="609600"/>
            <a:ext cx="381000" cy="2743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867400" y="32766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1</a:t>
            </a:r>
            <a:r>
              <a:rPr lang="en-US" baseline="30000" dirty="0" smtClean="0">
                <a:latin typeface="Chalkduster"/>
                <a:cs typeface="Chalkduster"/>
              </a:rPr>
              <a:t>st</a:t>
            </a:r>
            <a:r>
              <a:rPr lang="en-US" dirty="0" smtClean="0">
                <a:latin typeface="Chalkduster"/>
                <a:cs typeface="Chalkduster"/>
              </a:rPr>
              <a:t> mc job : 7 </a:t>
            </a:r>
            <a:r>
              <a:rPr lang="en-US" dirty="0" err="1" smtClean="0">
                <a:latin typeface="Chalkduster"/>
                <a:cs typeface="Chalkduster"/>
              </a:rPr>
              <a:t>hrs</a:t>
            </a:r>
            <a:r>
              <a:rPr lang="en-US" dirty="0" smtClean="0">
                <a:latin typeface="Chalkduster"/>
                <a:cs typeface="Chalkduster"/>
              </a:rPr>
              <a:t> after start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" y="3048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halkduster"/>
                <a:cs typeface="Chalkduster"/>
              </a:rPr>
              <a:t>8-core case</a:t>
            </a:r>
            <a:endParaRPr lang="en-US" sz="2400" dirty="0">
              <a:latin typeface="Chalkduster"/>
              <a:cs typeface="Chalkduster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876800" y="3962400"/>
            <a:ext cx="190500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111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pic>
        <p:nvPicPr>
          <p:cNvPr id="2" name="Picture 1" descr="mcpool-week-top-larg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84" r="1058"/>
          <a:stretch/>
        </p:blipFill>
        <p:spPr>
          <a:xfrm>
            <a:off x="1066800" y="2209800"/>
            <a:ext cx="8001000" cy="38194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2209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600 cores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1400" y="6031468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Pool : 72 8-core boxes = 576 cores total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33600" y="304800"/>
            <a:ext cx="601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10 h : grabbed 10 nodes</a:t>
            </a:r>
          </a:p>
          <a:p>
            <a:r>
              <a:rPr lang="en-US" dirty="0" smtClean="0">
                <a:latin typeface="Chalkduster"/>
                <a:cs typeface="Chalkduster"/>
              </a:rPr>
              <a:t>Kept same farm </a:t>
            </a:r>
            <a:r>
              <a:rPr lang="en-US" dirty="0" err="1" smtClean="0">
                <a:latin typeface="Chalkduster"/>
                <a:cs typeface="Chalkduster"/>
              </a:rPr>
              <a:t>inoccupancy</a:t>
            </a:r>
            <a:r>
              <a:rPr lang="en-US" dirty="0" smtClean="0">
                <a:latin typeface="Chalkduster"/>
                <a:cs typeface="Chalkduster"/>
              </a:rPr>
              <a:t> (49 core </a:t>
            </a:r>
            <a:r>
              <a:rPr lang="en-US" dirty="0" err="1" smtClean="0">
                <a:latin typeface="Chalkduster"/>
                <a:cs typeface="Chalkduster"/>
              </a:rPr>
              <a:t>lim</a:t>
            </a:r>
            <a:r>
              <a:rPr lang="en-US" dirty="0" smtClean="0">
                <a:latin typeface="Chalkduster"/>
                <a:cs typeface="Chalkduster"/>
              </a:rPr>
              <a:t>)</a:t>
            </a:r>
          </a:p>
          <a:p>
            <a:r>
              <a:rPr lang="en-US" dirty="0" smtClean="0">
                <a:latin typeface="Chalkduster"/>
                <a:cs typeface="Chalkduster"/>
              </a:rPr>
              <a:t>At 10 h point : 80-core pool subset</a:t>
            </a:r>
          </a:p>
          <a:p>
            <a:r>
              <a:rPr lang="en-US" dirty="0" smtClean="0">
                <a:latin typeface="Chalkduster"/>
                <a:cs typeface="Chalkduster"/>
              </a:rPr>
              <a:t>24 atlas-mc cores</a:t>
            </a:r>
          </a:p>
          <a:p>
            <a:r>
              <a:rPr lang="en-US" dirty="0" smtClean="0">
                <a:latin typeface="Chalkduster"/>
                <a:cs typeface="Chalkduster"/>
              </a:rPr>
              <a:t>18 non-mc cores, 38 unused cores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715000" y="1752600"/>
            <a:ext cx="457200" cy="3352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3733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Started</a:t>
            </a:r>
          </a:p>
          <a:p>
            <a:r>
              <a:rPr lang="en-US" dirty="0" smtClean="0">
                <a:latin typeface="Chalkduster"/>
                <a:cs typeface="Chalkduster"/>
              </a:rPr>
              <a:t>here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914400" y="4191000"/>
            <a:ext cx="4876800" cy="1371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3139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35100" y="1371600"/>
            <a:ext cx="7499350" cy="4800600"/>
          </a:xfrm>
        </p:spPr>
        <p:txBody>
          <a:bodyPr/>
          <a:lstStyle/>
          <a:p>
            <a:r>
              <a:rPr lang="en-US" dirty="0" smtClean="0"/>
              <a:t>Separate pool : avoid the ‘ops job’ (or other higher </a:t>
            </a:r>
            <a:r>
              <a:rPr lang="en-US" dirty="0" err="1" smtClean="0"/>
              <a:t>prio</a:t>
            </a:r>
            <a:r>
              <a:rPr lang="en-US" dirty="0" smtClean="0"/>
              <a:t> job) takes 1 of my 8 slots and destroys ‘mc slot’</a:t>
            </a:r>
          </a:p>
          <a:p>
            <a:r>
              <a:rPr lang="en-US" dirty="0" smtClean="0"/>
              <a:t>Floating pool boundary w/ policies for filling and draining the tank:</a:t>
            </a:r>
          </a:p>
          <a:p>
            <a:pPr lvl="1"/>
            <a:r>
              <a:rPr lang="en-US" dirty="0" smtClean="0"/>
              <a:t>Avoid too many empty slots during filling</a:t>
            </a:r>
          </a:p>
          <a:p>
            <a:pPr lvl="1"/>
            <a:r>
              <a:rPr lang="en-US" dirty="0" smtClean="0"/>
              <a:t>Avoid empty slots if supply of mc jobs consistently (10+ minutes) dries up</a:t>
            </a:r>
          </a:p>
          <a:p>
            <a:pPr lvl="1"/>
            <a:r>
              <a:rPr lang="en-US" dirty="0" smtClean="0"/>
              <a:t>Protect against short stops (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maui</a:t>
            </a:r>
            <a:r>
              <a:rPr lang="en-US" dirty="0" smtClean="0"/>
              <a:t> server restart!)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did it like this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185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Holding the handle down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pic>
        <p:nvPicPr>
          <p:cNvPr id="7" name="Picture 6" descr="nightwi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59" t="48411" r="12830"/>
          <a:stretch/>
        </p:blipFill>
        <p:spPr>
          <a:xfrm>
            <a:off x="2133600" y="1295400"/>
            <a:ext cx="5562600" cy="48317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1546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No more waiting mc jobs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>
            <a:off x="1752600" y="1524000"/>
            <a:ext cx="9144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48400" y="46482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Really no more waiting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9000" y="16764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A handful still get submitted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429000" y="2057400"/>
            <a:ext cx="152400" cy="2362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53200" y="25908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halkduster"/>
                <a:cs typeface="Chalkduster"/>
              </a:rPr>
              <a:t>32-core case</a:t>
            </a:r>
            <a:endParaRPr lang="en-US" sz="2400" dirty="0">
              <a:latin typeface="Chalkduster"/>
              <a:cs typeface="Chalkduster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962400" y="2057400"/>
            <a:ext cx="228600" cy="1905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181600" y="2057400"/>
            <a:ext cx="457200" cy="2819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562600" y="2133600"/>
            <a:ext cx="457200" cy="3200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762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 core case : 1</a:t>
            </a:r>
            <a:r>
              <a:rPr lang="en-US" baseline="30000" dirty="0" smtClean="0"/>
              <a:t>st</a:t>
            </a:r>
            <a:r>
              <a:rPr lang="en-US" dirty="0" smtClean="0"/>
              <a:t> mc job after 7 </a:t>
            </a:r>
            <a:r>
              <a:rPr lang="en-US" dirty="0" err="1" smtClean="0"/>
              <a:t>hrs</a:t>
            </a:r>
            <a:endParaRPr lang="en-US" dirty="0" smtClean="0"/>
          </a:p>
          <a:p>
            <a:r>
              <a:rPr lang="en-US" dirty="0" smtClean="0"/>
              <a:t>32 core case : 1</a:t>
            </a:r>
            <a:r>
              <a:rPr lang="en-US" baseline="30000" dirty="0" smtClean="0"/>
              <a:t>st</a:t>
            </a:r>
            <a:r>
              <a:rPr lang="en-US" dirty="0" smtClean="0"/>
              <a:t> mc job after 16 minutes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Not just 4 times faster</a:t>
            </a:r>
          </a:p>
          <a:p>
            <a:r>
              <a:rPr lang="en-US" dirty="0" smtClean="0"/>
              <a:t>Entropic effect</a:t>
            </a:r>
          </a:p>
          <a:p>
            <a:pPr lvl="1"/>
            <a:r>
              <a:rPr lang="en-US" dirty="0" smtClean="0"/>
              <a:t>8 cores: all cores of box must free up</a:t>
            </a:r>
          </a:p>
          <a:p>
            <a:pPr lvl="1"/>
            <a:r>
              <a:rPr lang="en-US" dirty="0" smtClean="0"/>
              <a:t>32 cores : 8 of 32 cores must free up</a:t>
            </a:r>
          </a:p>
          <a:p>
            <a:pPr lvl="1"/>
            <a:r>
              <a:rPr lang="en-US" dirty="0" smtClean="0"/>
              <a:t>Time to free up entire box ~ same 8 or 32</a:t>
            </a:r>
          </a:p>
          <a:p>
            <a:pPr lvl="1"/>
            <a:r>
              <a:rPr lang="en-US" dirty="0" smtClean="0"/>
              <a:t>Much shorter time to free up ¼ of box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 </a:t>
            </a:r>
            <a:r>
              <a:rPr lang="en-US" dirty="0" err="1" smtClean="0"/>
              <a:t>vs</a:t>
            </a:r>
            <a:r>
              <a:rPr lang="en-US" dirty="0" smtClean="0"/>
              <a:t> 8 core (I)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1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1905000"/>
          </a:xfrm>
        </p:spPr>
        <p:txBody>
          <a:bodyPr/>
          <a:lstStyle/>
          <a:p>
            <a:r>
              <a:rPr lang="en-US" dirty="0" smtClean="0"/>
              <a:t>8 core case : </a:t>
            </a:r>
            <a:r>
              <a:rPr lang="en-US" dirty="0" smtClean="0"/>
              <a:t>in 7 </a:t>
            </a:r>
            <a:r>
              <a:rPr lang="en-US" dirty="0" err="1" smtClean="0"/>
              <a:t>hr</a:t>
            </a:r>
            <a:r>
              <a:rPr lang="en-US" dirty="0" smtClean="0"/>
              <a:t>, 1 </a:t>
            </a:r>
            <a:r>
              <a:rPr lang="en-US" dirty="0" smtClean="0"/>
              <a:t>mc job (8 cores)</a:t>
            </a:r>
          </a:p>
          <a:p>
            <a:r>
              <a:rPr lang="en-US" dirty="0" smtClean="0"/>
              <a:t>32 core case : </a:t>
            </a:r>
            <a:r>
              <a:rPr lang="en-US" dirty="0" smtClean="0"/>
              <a:t>in 7 </a:t>
            </a:r>
            <a:r>
              <a:rPr lang="en-US" dirty="0" err="1" smtClean="0"/>
              <a:t>hr</a:t>
            </a:r>
            <a:r>
              <a:rPr lang="en-US" dirty="0" smtClean="0"/>
              <a:t>, 18 </a:t>
            </a:r>
            <a:r>
              <a:rPr lang="en-US" dirty="0" smtClean="0"/>
              <a:t>mc jobs (144 cores)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 </a:t>
            </a:r>
            <a:r>
              <a:rPr lang="en-US" dirty="0" err="1" smtClean="0"/>
              <a:t>vs</a:t>
            </a:r>
            <a:r>
              <a:rPr lang="en-US" dirty="0" smtClean="0"/>
              <a:t> 8 core (II)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3581400"/>
            <a:ext cx="647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halkduster"/>
                <a:cs typeface="Chalkduster"/>
              </a:rPr>
              <a:t>4 times </a:t>
            </a:r>
            <a:r>
              <a:rPr lang="en-US" sz="3200" dirty="0" smtClean="0">
                <a:latin typeface="Chalkduster"/>
                <a:cs typeface="Chalkduster"/>
              </a:rPr>
              <a:t>container size</a:t>
            </a:r>
          </a:p>
          <a:p>
            <a:r>
              <a:rPr lang="en-US" sz="3200" dirty="0" smtClean="0">
                <a:latin typeface="Chalkduster"/>
                <a:cs typeface="Chalkduster"/>
              </a:rPr>
              <a:t>18 </a:t>
            </a:r>
            <a:r>
              <a:rPr lang="en-US" sz="3200" dirty="0">
                <a:latin typeface="Chalkduster"/>
                <a:cs typeface="Chalkduster"/>
              </a:rPr>
              <a:t>times the </a:t>
            </a:r>
            <a:r>
              <a:rPr lang="en-US" sz="3200" dirty="0" smtClean="0">
                <a:latin typeface="Chalkduster"/>
                <a:cs typeface="Chalkduster"/>
              </a:rPr>
              <a:t>result</a:t>
            </a:r>
            <a:endParaRPr lang="en-US" sz="32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794255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may be possible to do this with native torque and </a:t>
            </a:r>
            <a:r>
              <a:rPr lang="en-US" dirty="0" err="1" smtClean="0"/>
              <a:t>maui</a:t>
            </a:r>
            <a:r>
              <a:rPr lang="en-US" dirty="0" smtClean="0"/>
              <a:t> features</a:t>
            </a:r>
          </a:p>
          <a:p>
            <a:pPr lvl="1"/>
            <a:r>
              <a:rPr lang="en-US" dirty="0" smtClean="0"/>
              <a:t>Standing reservations</a:t>
            </a:r>
          </a:p>
          <a:p>
            <a:pPr lvl="1"/>
            <a:r>
              <a:rPr lang="en-US" dirty="0" smtClean="0"/>
              <a:t>Partitions</a:t>
            </a:r>
          </a:p>
          <a:p>
            <a:r>
              <a:rPr lang="en-US" dirty="0" smtClean="0"/>
              <a:t>Couldn’t figure it out</a:t>
            </a:r>
          </a:p>
          <a:p>
            <a:pPr lvl="1"/>
            <a:r>
              <a:rPr lang="en-US" dirty="0" smtClean="0"/>
              <a:t>Docs very poor (cases too simple)</a:t>
            </a:r>
          </a:p>
          <a:p>
            <a:pPr lvl="1"/>
            <a:r>
              <a:rPr lang="en-US" dirty="0" smtClean="0"/>
              <a:t>Nobody answers questions</a:t>
            </a:r>
          </a:p>
          <a:p>
            <a:r>
              <a:rPr lang="en-US" dirty="0" smtClean="0"/>
              <a:t>Hence wrote something; tried to keep it ASAP (as small/simple as possible)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1898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32 core case clearly easier due to entropy</a:t>
            </a:r>
          </a:p>
          <a:p>
            <a:r>
              <a:rPr lang="en-US" dirty="0" smtClean="0"/>
              <a:t>Sites where all machines 8 or fewer cores?</a:t>
            </a:r>
          </a:p>
          <a:p>
            <a:pPr lvl="1"/>
            <a:r>
              <a:rPr lang="en-US" dirty="0" smtClean="0"/>
              <a:t>Review cycle time … much more conservative on giving back a drained node</a:t>
            </a:r>
          </a:p>
          <a:p>
            <a:pPr lvl="1"/>
            <a:r>
              <a:rPr lang="en-US" dirty="0" smtClean="0"/>
              <a:t>Probably more aggressive node acquisition</a:t>
            </a:r>
            <a:endParaRPr lang="en-US" dirty="0"/>
          </a:p>
          <a:p>
            <a:pPr lvl="1"/>
            <a:r>
              <a:rPr lang="en-US" dirty="0" smtClean="0"/>
              <a:t>Semi-dedicated manual system might be better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 </a:t>
            </a:r>
            <a:r>
              <a:rPr lang="en-US" dirty="0" err="1" smtClean="0"/>
              <a:t>vs</a:t>
            </a:r>
            <a:r>
              <a:rPr lang="en-US" dirty="0" smtClean="0"/>
              <a:t> 8 core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5029200"/>
            <a:ext cx="19812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88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pic>
        <p:nvPicPr>
          <p:cNvPr id="7" name="Picture 6" descr="mcpool-week-top-larg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86"/>
          <a:stretch/>
        </p:blipFill>
        <p:spPr>
          <a:xfrm>
            <a:off x="4635500" y="2467428"/>
            <a:ext cx="927100" cy="3438071"/>
          </a:xfrm>
          <a:prstGeom prst="rect">
            <a:avLst/>
          </a:prstGeom>
        </p:spPr>
      </p:pic>
      <p:pic>
        <p:nvPicPr>
          <p:cNvPr id="8" name="Picture 7" descr="32cor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17"/>
          <a:stretch/>
        </p:blipFill>
        <p:spPr>
          <a:xfrm>
            <a:off x="2514600" y="2467428"/>
            <a:ext cx="889000" cy="34761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0" y="38862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halkduster"/>
                <a:cs typeface="Chalkduster"/>
              </a:rPr>
              <a:t>vs</a:t>
            </a:r>
            <a:endParaRPr lang="en-US" sz="24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5210739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is not at all smart</a:t>
            </a:r>
          </a:p>
          <a:p>
            <a:pPr lvl="1"/>
            <a:r>
              <a:rPr lang="en-US" dirty="0" smtClean="0"/>
              <a:t>By design … being smart is really hard, </a:t>
            </a:r>
            <a:r>
              <a:rPr lang="en-US" dirty="0" err="1" smtClean="0"/>
              <a:t>esp</a:t>
            </a:r>
            <a:r>
              <a:rPr lang="en-US" dirty="0" smtClean="0"/>
              <a:t> with bad information</a:t>
            </a:r>
          </a:p>
          <a:p>
            <a:pPr lvl="1"/>
            <a:r>
              <a:rPr lang="en-US" dirty="0" smtClean="0"/>
              <a:t>Often a simple (passively stable) system has vastly better “poor behavior” and only slightly worse “optimal behavior”</a:t>
            </a:r>
          </a:p>
          <a:p>
            <a:r>
              <a:rPr lang="en-US" dirty="0" smtClean="0"/>
              <a:t>Still some simple tweaks possible</a:t>
            </a:r>
          </a:p>
          <a:p>
            <a:pPr lvl="1"/>
            <a:r>
              <a:rPr lang="en-US" dirty="0" smtClean="0"/>
              <a:t>E.g. give back most recent grabbed node instead of random one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musings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059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</a:t>
            </a:r>
            <a:r>
              <a:rPr lang="en-US" dirty="0" smtClean="0"/>
              <a:t> MC Question : if I don’t start any new jobs, which current job will end last?</a:t>
            </a:r>
          </a:p>
          <a:p>
            <a:r>
              <a:rPr lang="en-US" dirty="0" smtClean="0"/>
              <a:t>Statistically, same as question : which current job started first? </a:t>
            </a:r>
            <a:r>
              <a:rPr lang="en-US" i="1" dirty="0" smtClean="0"/>
              <a:t>Fully utilized node looks same both directions in time</a:t>
            </a:r>
          </a:p>
          <a:p>
            <a:r>
              <a:rPr lang="en-US" dirty="0" smtClean="0"/>
              <a:t>Can answer 2</a:t>
            </a:r>
            <a:r>
              <a:rPr lang="en-US" baseline="30000" dirty="0" smtClean="0"/>
              <a:t>nd</a:t>
            </a:r>
            <a:r>
              <a:rPr lang="en-US" dirty="0" smtClean="0"/>
              <a:t> question with </a:t>
            </a:r>
            <a:r>
              <a:rPr lang="en-US" dirty="0" err="1" smtClean="0"/>
              <a:t>maui</a:t>
            </a:r>
            <a:endParaRPr lang="en-US" dirty="0" smtClean="0"/>
          </a:p>
          <a:p>
            <a:r>
              <a:rPr lang="en-US" sz="2000" b="1" dirty="0" err="1">
                <a:latin typeface="Courier New"/>
                <a:cs typeface="Courier New"/>
              </a:rPr>
              <a:t>showres</a:t>
            </a:r>
            <a:r>
              <a:rPr lang="en-US" sz="2000" b="1" dirty="0">
                <a:latin typeface="Courier New"/>
                <a:cs typeface="Courier New"/>
              </a:rPr>
              <a:t> -n | </a:t>
            </a:r>
            <a:r>
              <a:rPr lang="en-US" sz="2000" b="1" dirty="0" err="1">
                <a:latin typeface="Courier New"/>
                <a:cs typeface="Courier New"/>
              </a:rPr>
              <a:t>grep</a:t>
            </a:r>
            <a:r>
              <a:rPr lang="en-US" sz="2000" b="1" dirty="0">
                <a:latin typeface="Courier New"/>
                <a:cs typeface="Courier New"/>
              </a:rPr>
              <a:t> Running | sort -k1 -</a:t>
            </a:r>
            <a:r>
              <a:rPr lang="en-US" sz="2000" b="1" dirty="0" smtClean="0">
                <a:latin typeface="Courier New"/>
                <a:cs typeface="Courier New"/>
              </a:rPr>
              <a:t>k6nr</a:t>
            </a:r>
          </a:p>
          <a:p>
            <a:r>
              <a:rPr lang="en-US" dirty="0" smtClean="0"/>
              <a:t>Careful with sort order (not always ok)</a:t>
            </a:r>
            <a:endParaRPr lang="en-US" dirty="0"/>
          </a:p>
          <a:p>
            <a:pPr marL="82550" indent="0">
              <a:buNone/>
            </a:pPr>
            <a:endParaRPr lang="en-US" sz="2000" b="1" dirty="0">
              <a:latin typeface="Courier New"/>
              <a:cs typeface="Courier New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own farm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937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1219200"/>
            <a:ext cx="7499350" cy="838200"/>
          </a:xfrm>
        </p:spPr>
        <p:txBody>
          <a:bodyPr/>
          <a:lstStyle/>
          <a:p>
            <a:r>
              <a:rPr lang="en-US" dirty="0" smtClean="0"/>
              <a:t>Of 147 ‘</a:t>
            </a:r>
            <a:r>
              <a:rPr lang="en-US" dirty="0" err="1" smtClean="0"/>
              <a:t>smrt</a:t>
            </a:r>
            <a:r>
              <a:rPr lang="en-US" dirty="0" smtClean="0"/>
              <a:t>’ class 8-core nodes, the best: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11250" y="0"/>
            <a:ext cx="7499350" cy="1143000"/>
          </a:xfrm>
        </p:spPr>
        <p:txBody>
          <a:bodyPr/>
          <a:lstStyle/>
          <a:p>
            <a:r>
              <a:rPr lang="en-US" dirty="0" smtClean="0"/>
              <a:t>8 core nodes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pic>
        <p:nvPicPr>
          <p:cNvPr id="7" name="Picture 6" descr="wi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7400"/>
            <a:ext cx="9144000" cy="47075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3810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Start to drain all 147 now : 1</a:t>
            </a:r>
            <a:r>
              <a:rPr lang="en-US" baseline="30000" dirty="0" smtClean="0">
                <a:latin typeface="Chalkduster"/>
                <a:cs typeface="Chalkduster"/>
              </a:rPr>
              <a:t>st</a:t>
            </a:r>
            <a:r>
              <a:rPr lang="en-US" dirty="0" smtClean="0">
                <a:latin typeface="Chalkduster"/>
                <a:cs typeface="Chalkduster"/>
              </a:rPr>
              <a:t> start in about 7 </a:t>
            </a:r>
            <a:r>
              <a:rPr lang="en-US" dirty="0" err="1" smtClean="0">
                <a:latin typeface="Chalkduster"/>
                <a:cs typeface="Chalkduster"/>
              </a:rPr>
              <a:t>hrs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3200400"/>
            <a:ext cx="8991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2400" y="4724400"/>
            <a:ext cx="8991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2400" y="6172200"/>
            <a:ext cx="8991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77000" y="649069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How long ago job started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172200" y="1143000"/>
            <a:ext cx="1524000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86400" y="31242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6400" y="464373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6400" y="609153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11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11250" y="-76200"/>
            <a:ext cx="7499350" cy="1143000"/>
          </a:xfrm>
        </p:spPr>
        <p:txBody>
          <a:bodyPr/>
          <a:lstStyle/>
          <a:p>
            <a:r>
              <a:rPr lang="en-US" dirty="0" smtClean="0"/>
              <a:t>32 core nodes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pic>
        <p:nvPicPr>
          <p:cNvPr id="9" name="Picture 8" descr="knalwi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144000" cy="5583219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4038600"/>
            <a:ext cx="8991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52400" y="2590800"/>
            <a:ext cx="8991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8600" y="7620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Whole node takes a day : only need 8 cores to get 1</a:t>
            </a:r>
            <a:r>
              <a:rPr lang="en-US" baseline="30000" dirty="0" smtClean="0">
                <a:latin typeface="Chalkduster"/>
                <a:cs typeface="Chalkduster"/>
              </a:rPr>
              <a:t>st</a:t>
            </a:r>
            <a:r>
              <a:rPr lang="en-US" dirty="0" smtClean="0">
                <a:latin typeface="Chalkduster"/>
                <a:cs typeface="Chalkduster"/>
              </a:rPr>
              <a:t> job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743200" y="1143000"/>
            <a:ext cx="2895600" cy="457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410200" y="395793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10200" y="25146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10200" y="563433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0" y="5638800"/>
            <a:ext cx="8991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20" idx="0"/>
          </p:cNvCxnSpPr>
          <p:nvPr/>
        </p:nvCxnSpPr>
        <p:spPr>
          <a:xfrm flipH="1">
            <a:off x="5638800" y="1066800"/>
            <a:ext cx="1752600" cy="28911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359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bit of </a:t>
            </a:r>
            <a:r>
              <a:rPr lang="en-US" dirty="0" err="1" smtClean="0"/>
              <a:t>scriptology</a:t>
            </a:r>
            <a:r>
              <a:rPr lang="en-US" dirty="0" smtClean="0"/>
              <a:t>, working system</a:t>
            </a:r>
          </a:p>
          <a:p>
            <a:r>
              <a:rPr lang="en-US" dirty="0" smtClean="0"/>
              <a:t>Performance is adequate for us</a:t>
            </a:r>
          </a:p>
          <a:p>
            <a:r>
              <a:rPr lang="en-US" dirty="0" smtClean="0"/>
              <a:t>Entropy is important here too : 32 </a:t>
            </a:r>
            <a:r>
              <a:rPr lang="en-US" dirty="0" err="1" smtClean="0"/>
              <a:t>vs</a:t>
            </a:r>
            <a:r>
              <a:rPr lang="en-US" dirty="0" smtClean="0"/>
              <a:t> 8 cores per </a:t>
            </a:r>
            <a:r>
              <a:rPr lang="en-US" dirty="0" smtClean="0"/>
              <a:t>node</a:t>
            </a:r>
          </a:p>
          <a:p>
            <a:pPr marL="8255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225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r>
              <a:rPr lang="en-US" dirty="0" smtClean="0"/>
              <a:t>How we did it</a:t>
            </a:r>
          </a:p>
          <a:p>
            <a:r>
              <a:rPr lang="en-US" dirty="0" smtClean="0"/>
              <a:t>Why we did it like we did</a:t>
            </a:r>
          </a:p>
          <a:p>
            <a:r>
              <a:rPr lang="en-US" dirty="0" smtClean="0"/>
              <a:t>Random observations and musings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185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Mc</a:t>
            </a:r>
            <a:r>
              <a:rPr lang="en-US" dirty="0" smtClean="0"/>
              <a:t> pool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pic>
        <p:nvPicPr>
          <p:cNvPr id="2" name="Picture 1" descr="mcpool-week-top-larg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84" r="1058"/>
          <a:stretch/>
        </p:blipFill>
        <p:spPr>
          <a:xfrm>
            <a:off x="1066800" y="2209800"/>
            <a:ext cx="8001000" cy="38194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2209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600 cores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2743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500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4800" y="3276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400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3886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300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4800" y="44312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200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49646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100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7000" y="1524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Weekend of 29 march 2014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725652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457200"/>
            <a:ext cx="7499350" cy="1143000"/>
          </a:xfrm>
        </p:spPr>
        <p:txBody>
          <a:bodyPr/>
          <a:lstStyle/>
          <a:p>
            <a:r>
              <a:rPr lang="en-US" dirty="0" smtClean="0"/>
              <a:t>The whol</a:t>
            </a:r>
            <a:r>
              <a:rPr lang="en-US" dirty="0" smtClean="0"/>
              <a:t>e farm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762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3800 cores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5200" y="1459468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Weekend of 29 march 2014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7" name="Picture 6" descr="wholefar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42"/>
          <a:stretch/>
        </p:blipFill>
        <p:spPr>
          <a:xfrm>
            <a:off x="228600" y="1905000"/>
            <a:ext cx="8763000" cy="3539024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600200" y="1143000"/>
            <a:ext cx="6858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05000" y="57150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Farm &gt; 98% full with two exceptions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105400" y="5181600"/>
            <a:ext cx="762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324600" y="51816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05600" y="41910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Empty cores included in “other”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8600" y="3048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Multicore jobs are ‘</a:t>
            </a:r>
            <a:r>
              <a:rPr lang="en-US" dirty="0" err="1" smtClean="0">
                <a:latin typeface="Chalkduster"/>
                <a:cs typeface="Chalkduster"/>
              </a:rPr>
              <a:t>atlb</a:t>
            </a:r>
            <a:r>
              <a:rPr lang="en-US" dirty="0" smtClean="0">
                <a:latin typeface="Chalkduster"/>
                <a:cs typeface="Chalkduster"/>
              </a:rPr>
              <a:t>’; lots of single core </a:t>
            </a:r>
            <a:r>
              <a:rPr lang="en-US" dirty="0" err="1" smtClean="0">
                <a:latin typeface="Chalkduster"/>
                <a:cs typeface="Chalkduster"/>
              </a:rPr>
              <a:t>atlb</a:t>
            </a:r>
            <a:r>
              <a:rPr lang="en-US" dirty="0" smtClean="0">
                <a:latin typeface="Chalkduster"/>
                <a:cs typeface="Chalkduster"/>
              </a:rPr>
              <a:t> jobs too.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124200" y="685800"/>
            <a:ext cx="381000" cy="1981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555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pic>
        <p:nvPicPr>
          <p:cNvPr id="2" name="Picture 1" descr="mcpool-week-top-larg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84" r="1058"/>
          <a:stretch/>
        </p:blipFill>
        <p:spPr>
          <a:xfrm>
            <a:off x="1066800" y="2209800"/>
            <a:ext cx="8001000" cy="38194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2209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600 cores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14872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Pool max : 18 32-core boxes</a:t>
            </a:r>
          </a:p>
          <a:p>
            <a:r>
              <a:rPr lang="en-US" dirty="0" smtClean="0">
                <a:latin typeface="Chalkduster"/>
                <a:cs typeface="Chalkduster"/>
              </a:rPr>
              <a:t>576 cores total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3048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48 h : grabbed all 18 nodes</a:t>
            </a:r>
          </a:p>
          <a:p>
            <a:r>
              <a:rPr lang="en-US" dirty="0" smtClean="0">
                <a:latin typeface="Chalkduster"/>
                <a:cs typeface="Chalkduster"/>
              </a:rPr>
              <a:t>Kept total farm at 98.5% occupancy</a:t>
            </a:r>
          </a:p>
          <a:p>
            <a:r>
              <a:rPr lang="en-US" dirty="0" smtClean="0">
                <a:latin typeface="Chalkduster"/>
                <a:cs typeface="Chalkduster"/>
              </a:rPr>
              <a:t>At 48 h point : 528 atlas-mc cores</a:t>
            </a:r>
          </a:p>
          <a:p>
            <a:r>
              <a:rPr lang="en-US" dirty="0" smtClean="0">
                <a:latin typeface="Chalkduster"/>
                <a:cs typeface="Chalkduster"/>
              </a:rPr>
              <a:t>21 non-mc cores, 27 unused cores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495800" y="1524000"/>
            <a:ext cx="9906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600" y="3886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Started</a:t>
            </a:r>
          </a:p>
          <a:p>
            <a:r>
              <a:rPr lang="en-US" dirty="0" smtClean="0">
                <a:latin typeface="Chalkduster"/>
                <a:cs typeface="Chalkduster"/>
              </a:rPr>
              <a:t>here</a:t>
            </a:r>
            <a:endParaRPr lang="en-US" dirty="0">
              <a:latin typeface="Chalkduster"/>
              <a:cs typeface="Chalkduster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914400" y="4191000"/>
            <a:ext cx="2133600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9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3352800"/>
          </a:xfrm>
        </p:spPr>
        <p:txBody>
          <a:bodyPr/>
          <a:lstStyle/>
          <a:p>
            <a:r>
              <a:rPr lang="en-US" dirty="0" smtClean="0"/>
              <a:t>Torque node properties:</a:t>
            </a:r>
          </a:p>
          <a:p>
            <a:pPr lvl="1"/>
            <a:r>
              <a:rPr lang="en-US" dirty="0" smtClean="0"/>
              <a:t>Normal jobs want “el6” property</a:t>
            </a:r>
          </a:p>
          <a:p>
            <a:pPr lvl="1"/>
            <a:r>
              <a:rPr lang="en-US" dirty="0" smtClean="0"/>
              <a:t>Make ATLAS mc jobs look for ‘mc’ property</a:t>
            </a:r>
          </a:p>
          <a:p>
            <a:pPr lvl="1"/>
            <a:r>
              <a:rPr lang="en-US" dirty="0" smtClean="0"/>
              <a:t>Separation done by diff. queue for mc </a:t>
            </a:r>
            <a:r>
              <a:rPr lang="en-US" dirty="0" err="1" smtClean="0"/>
              <a:t>vs</a:t>
            </a:r>
            <a:r>
              <a:rPr lang="en-US" dirty="0" smtClean="0"/>
              <a:t> rest</a:t>
            </a:r>
          </a:p>
          <a:p>
            <a:r>
              <a:rPr lang="en-US" dirty="0" smtClean="0"/>
              <a:t>Small </a:t>
            </a:r>
            <a:r>
              <a:rPr lang="en-US" dirty="0" err="1" smtClean="0"/>
              <a:t>cron</a:t>
            </a:r>
            <a:r>
              <a:rPr lang="en-US" dirty="0" smtClean="0"/>
              <a:t> job that observes situation and adjusts node properties as needed</a:t>
            </a:r>
          </a:p>
          <a:p>
            <a:pPr marL="8255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 did it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269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Jeff Templon, Multicore TF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9C6C5E-244C-F445-A385-FD99DE22D07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01 apr 2014</a:t>
            </a:r>
            <a:endParaRPr lang="en-US" dirty="0"/>
          </a:p>
        </p:txBody>
      </p:sp>
      <p:pic>
        <p:nvPicPr>
          <p:cNvPr id="7" name="Picture 6" descr="Toilet-Tank-Fill-Valv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066800"/>
            <a:ext cx="5943600" cy="52675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0" y="533400"/>
            <a:ext cx="662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halkduster"/>
                <a:cs typeface="Chalkduster"/>
              </a:rPr>
              <a:t>Cron</a:t>
            </a:r>
            <a:r>
              <a:rPr lang="en-US" sz="2000" dirty="0" smtClean="0">
                <a:latin typeface="Chalkduster"/>
                <a:cs typeface="Chalkduster"/>
              </a:rPr>
              <a:t> job is a ‘float’ for the mc pool level in the ‘tank’ of our farm</a:t>
            </a:r>
            <a:endParaRPr lang="en-US" sz="2000" dirty="0">
              <a:latin typeface="Chalkduster"/>
              <a:cs typeface="Chalkduster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29400" y="2286000"/>
            <a:ext cx="685800" cy="304800"/>
          </a:xfrm>
          <a:prstGeom prst="rect">
            <a:avLst/>
          </a:prstGeom>
          <a:noFill/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629400" y="1219200"/>
            <a:ext cx="30480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794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iksty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tns:customPropertyEditors xmlns:tns="http://schemas.microsoft.com/office/2006/customDocumentInformationPanel">
  <tns:showOnOpen>true</tns:showOnOpen>
  <tns:defaultPropertyEditorNamespace>Standard properties</tns:defaultPropertyEditorNamespace>
</tns:customPropertyEditors>
</file>

<file path=customXml/itemProps1.xml><?xml version="1.0" encoding="utf-8"?>
<ds:datastoreItem xmlns:ds="http://schemas.openxmlformats.org/officeDocument/2006/customXml" ds:itemID="{C91BAAD7-E1A1-4DB6-B22E-6629564085C3}">
  <ds:schemaRefs>
    <ds:schemaRef ds:uri="http://schemas.microsoft.com/office/2006/customDocumentInformationPan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Nikstyl.potx</Template>
  <TotalTime>3943</TotalTime>
  <Words>1267</Words>
  <Application>Microsoft Macintosh PowerPoint</Application>
  <PresentationFormat>On-screen Show (4:3)</PresentationFormat>
  <Paragraphs>231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Nikstyl</vt:lpstr>
      <vt:lpstr>Nikhef Multicore Experience</vt:lpstr>
      <vt:lpstr>disclaimer</vt:lpstr>
      <vt:lpstr>Summary</vt:lpstr>
      <vt:lpstr>Contents</vt:lpstr>
      <vt:lpstr>Mc pool performance</vt:lpstr>
      <vt:lpstr>The whole farm </vt:lpstr>
      <vt:lpstr>PowerPoint Presentation</vt:lpstr>
      <vt:lpstr>How we did it</vt:lpstr>
      <vt:lpstr>PowerPoint Presentation</vt:lpstr>
      <vt:lpstr>For 32-core nodes</vt:lpstr>
      <vt:lpstr>Node recovery</vt:lpstr>
      <vt:lpstr>Mc pool performance</vt:lpstr>
      <vt:lpstr>For 8-core nodes</vt:lpstr>
      <vt:lpstr>Mc pool performance</vt:lpstr>
      <vt:lpstr>PowerPoint Presentation</vt:lpstr>
      <vt:lpstr>Why we did it like this</vt:lpstr>
      <vt:lpstr>Holding the handle down</vt:lpstr>
      <vt:lpstr>32 vs 8 core (I)</vt:lpstr>
      <vt:lpstr>32 vs 8 core (II)</vt:lpstr>
      <vt:lpstr>32 vs 8 core</vt:lpstr>
      <vt:lpstr>PowerPoint Presentation</vt:lpstr>
      <vt:lpstr>Random musings</vt:lpstr>
      <vt:lpstr>Check your own farm</vt:lpstr>
      <vt:lpstr>8 core nodes</vt:lpstr>
      <vt:lpstr>32 core nodes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gabbyz</dc:creator>
  <dc:description>Nikhef horizontal template</dc:description>
  <cp:lastModifiedBy>Jeff Templon</cp:lastModifiedBy>
  <cp:revision>187</cp:revision>
  <dcterms:created xsi:type="dcterms:W3CDTF">2009-03-19T10:57:53Z</dcterms:created>
  <dcterms:modified xsi:type="dcterms:W3CDTF">2014-04-01T12:19:23Z</dcterms:modified>
</cp:coreProperties>
</file>