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5"/>
  </p:notesMasterIdLst>
  <p:sldIdLst>
    <p:sldId id="256" r:id="rId2"/>
    <p:sldId id="259" r:id="rId3"/>
    <p:sldId id="260" r:id="rId4"/>
    <p:sldId id="257" r:id="rId5"/>
    <p:sldId id="298" r:id="rId6"/>
    <p:sldId id="261" r:id="rId7"/>
    <p:sldId id="258" r:id="rId8"/>
    <p:sldId id="262" r:id="rId9"/>
    <p:sldId id="264" r:id="rId10"/>
    <p:sldId id="263" r:id="rId11"/>
    <p:sldId id="265" r:id="rId12"/>
    <p:sldId id="267" r:id="rId13"/>
    <p:sldId id="268" r:id="rId14"/>
    <p:sldId id="266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99" r:id="rId27"/>
    <p:sldId id="280" r:id="rId28"/>
    <p:sldId id="282" r:id="rId29"/>
    <p:sldId id="297" r:id="rId30"/>
    <p:sldId id="283" r:id="rId31"/>
    <p:sldId id="301" r:id="rId32"/>
    <p:sldId id="284" r:id="rId33"/>
    <p:sldId id="281" r:id="rId34"/>
    <p:sldId id="285" r:id="rId35"/>
    <p:sldId id="286" r:id="rId36"/>
    <p:sldId id="287" r:id="rId37"/>
    <p:sldId id="288" r:id="rId38"/>
    <p:sldId id="302" r:id="rId39"/>
    <p:sldId id="294" r:id="rId40"/>
    <p:sldId id="290" r:id="rId41"/>
    <p:sldId id="291" r:id="rId42"/>
    <p:sldId id="292" r:id="rId43"/>
    <p:sldId id="293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565" autoAdjust="0"/>
  </p:normalViewPr>
  <p:slideViewPr>
    <p:cSldViewPr snapToGrid="0">
      <p:cViewPr varScale="1">
        <p:scale>
          <a:sx n="89" d="100"/>
          <a:sy n="89" d="100"/>
        </p:scale>
        <p:origin x="8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3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D26684-9ADF-43FC-8BEB-A9885EDF1F7A}" type="doc">
      <dgm:prSet loTypeId="urn:microsoft.com/office/officeart/2005/8/layout/rings+Icon" loCatId="officeonline" qsTypeId="urn:microsoft.com/office/officeart/2005/8/quickstyle/3d4" qsCatId="3D" csTypeId="urn:microsoft.com/office/officeart/2005/8/colors/colorful1" csCatId="colorful" phldr="1"/>
      <dgm:spPr/>
    </dgm:pt>
    <dgm:pt modelId="{6DA08595-CA01-49AC-A2AE-6CF13D1B2FFE}">
      <dgm:prSet phldrT="[Text]"/>
      <dgm:spPr/>
      <dgm:t>
        <a:bodyPr lIns="0" tIns="0" rIns="0" bIns="0"/>
        <a:lstStyle/>
        <a:p>
          <a:r>
            <a:rPr lang="en-US" b="0" dirty="0" smtClean="0"/>
            <a:t>Integration</a:t>
          </a:r>
        </a:p>
        <a:p>
          <a:r>
            <a:rPr lang="en-US" b="0" dirty="0" smtClean="0"/>
            <a:t>Studies</a:t>
          </a:r>
          <a:endParaRPr lang="en-GB" b="0" dirty="0"/>
        </a:p>
      </dgm:t>
    </dgm:pt>
    <dgm:pt modelId="{80021340-0060-4B14-B714-C1470924A201}" type="parTrans" cxnId="{C630A1EC-86ED-4BDC-923A-FA77410B22E2}">
      <dgm:prSet/>
      <dgm:spPr/>
      <dgm:t>
        <a:bodyPr/>
        <a:lstStyle/>
        <a:p>
          <a:endParaRPr lang="en-GB"/>
        </a:p>
      </dgm:t>
    </dgm:pt>
    <dgm:pt modelId="{CC78E6FD-11EB-4B2E-870A-2E9FA45EE446}" type="sibTrans" cxnId="{C630A1EC-86ED-4BDC-923A-FA77410B22E2}">
      <dgm:prSet/>
      <dgm:spPr/>
      <dgm:t>
        <a:bodyPr/>
        <a:lstStyle/>
        <a:p>
          <a:endParaRPr lang="en-GB"/>
        </a:p>
      </dgm:t>
    </dgm:pt>
    <dgm:pt modelId="{8D363DDE-F14C-4147-A59A-5C043B925180}">
      <dgm:prSet phldrT="[Text]"/>
      <dgm:spPr/>
      <dgm:t>
        <a:bodyPr lIns="0" tIns="0" rIns="0" bIns="0"/>
        <a:lstStyle/>
        <a:p>
          <a:r>
            <a:rPr lang="en-US" b="0" dirty="0" smtClean="0"/>
            <a:t>Scheduling</a:t>
          </a:r>
        </a:p>
        <a:p>
          <a:r>
            <a:rPr lang="en-US" b="0" dirty="0" smtClean="0"/>
            <a:t>Coordination</a:t>
          </a:r>
          <a:endParaRPr lang="en-GB" b="0" dirty="0"/>
        </a:p>
      </dgm:t>
    </dgm:pt>
    <dgm:pt modelId="{8A2F0A07-978B-4A1F-96C1-5B190F32E04E}" type="parTrans" cxnId="{65A967D5-A458-4804-811B-9CC9267629D7}">
      <dgm:prSet/>
      <dgm:spPr/>
      <dgm:t>
        <a:bodyPr/>
        <a:lstStyle/>
        <a:p>
          <a:endParaRPr lang="en-GB"/>
        </a:p>
      </dgm:t>
    </dgm:pt>
    <dgm:pt modelId="{AE31F96F-9BE2-400A-9412-22CB30316A2D}" type="sibTrans" cxnId="{65A967D5-A458-4804-811B-9CC9267629D7}">
      <dgm:prSet/>
      <dgm:spPr/>
      <dgm:t>
        <a:bodyPr/>
        <a:lstStyle/>
        <a:p>
          <a:endParaRPr lang="en-GB"/>
        </a:p>
      </dgm:t>
    </dgm:pt>
    <dgm:pt modelId="{CCB6B99D-07BF-4943-B1E1-541F846E1432}">
      <dgm:prSet phldrT="[Text]"/>
      <dgm:spPr/>
      <dgm:t>
        <a:bodyPr lIns="0" tIns="0" rIns="0" bIns="0"/>
        <a:lstStyle/>
        <a:p>
          <a:r>
            <a:rPr lang="en-US" dirty="0" smtClean="0"/>
            <a:t>Safety</a:t>
          </a:r>
          <a:endParaRPr lang="en-GB" dirty="0"/>
        </a:p>
      </dgm:t>
    </dgm:pt>
    <dgm:pt modelId="{CEB9323E-AE14-4DDA-B943-DFC70A26C8E0}" type="parTrans" cxnId="{8A817066-B9A5-4F89-95E1-6AE53AC55114}">
      <dgm:prSet/>
      <dgm:spPr/>
      <dgm:t>
        <a:bodyPr/>
        <a:lstStyle/>
        <a:p>
          <a:endParaRPr lang="en-GB"/>
        </a:p>
      </dgm:t>
    </dgm:pt>
    <dgm:pt modelId="{9832B78E-8D3A-4849-95E3-3A2B3A93789A}" type="sibTrans" cxnId="{8A817066-B9A5-4F89-95E1-6AE53AC55114}">
      <dgm:prSet/>
      <dgm:spPr/>
      <dgm:t>
        <a:bodyPr/>
        <a:lstStyle/>
        <a:p>
          <a:endParaRPr lang="en-GB"/>
        </a:p>
      </dgm:t>
    </dgm:pt>
    <dgm:pt modelId="{D14961F7-1519-4455-BFFB-CAD6A1BB0D44}">
      <dgm:prSet phldrT="[Text]"/>
      <dgm:spPr/>
      <dgm:t>
        <a:bodyPr lIns="0" tIns="0" rIns="0" bIns="0"/>
        <a:lstStyle/>
        <a:p>
          <a:r>
            <a:rPr lang="en-US" dirty="0" smtClean="0"/>
            <a:t>Coordination on site</a:t>
          </a:r>
          <a:endParaRPr lang="en-GB" dirty="0"/>
        </a:p>
      </dgm:t>
    </dgm:pt>
    <dgm:pt modelId="{0B2EAC34-4DA9-4911-B2C1-24776C1F5809}" type="parTrans" cxnId="{10F4E651-52D5-4502-A289-3D8BA4D99FE9}">
      <dgm:prSet/>
      <dgm:spPr/>
      <dgm:t>
        <a:bodyPr/>
        <a:lstStyle/>
        <a:p>
          <a:endParaRPr lang="en-GB"/>
        </a:p>
      </dgm:t>
    </dgm:pt>
    <dgm:pt modelId="{17034C15-7477-4D67-80B1-402F69F15736}" type="sibTrans" cxnId="{10F4E651-52D5-4502-A289-3D8BA4D99FE9}">
      <dgm:prSet/>
      <dgm:spPr/>
      <dgm:t>
        <a:bodyPr/>
        <a:lstStyle/>
        <a:p>
          <a:endParaRPr lang="en-GB"/>
        </a:p>
      </dgm:t>
    </dgm:pt>
    <dgm:pt modelId="{EBB69CEC-D41F-4A3F-8B92-D7ED849694A6}">
      <dgm:prSet phldrT="[Text]"/>
      <dgm:spPr/>
      <dgm:t>
        <a:bodyPr lIns="0" tIns="0" rIns="0" bIns="0"/>
        <a:lstStyle/>
        <a:p>
          <a:r>
            <a:rPr lang="en-US" b="0" dirty="0" smtClean="0"/>
            <a:t>Configuration management</a:t>
          </a:r>
          <a:endParaRPr lang="en-GB" b="0" dirty="0"/>
        </a:p>
      </dgm:t>
    </dgm:pt>
    <dgm:pt modelId="{CBAD3797-1887-4F64-B8B7-355E7B121501}" type="parTrans" cxnId="{25215B73-49DC-4509-99E2-00068B480B2B}">
      <dgm:prSet/>
      <dgm:spPr/>
      <dgm:t>
        <a:bodyPr/>
        <a:lstStyle/>
        <a:p>
          <a:endParaRPr lang="en-GB"/>
        </a:p>
      </dgm:t>
    </dgm:pt>
    <dgm:pt modelId="{B464FC5E-457D-4A94-9B69-69EBFFCB604F}" type="sibTrans" cxnId="{25215B73-49DC-4509-99E2-00068B480B2B}">
      <dgm:prSet/>
      <dgm:spPr/>
      <dgm:t>
        <a:bodyPr/>
        <a:lstStyle/>
        <a:p>
          <a:endParaRPr lang="en-GB"/>
        </a:p>
      </dgm:t>
    </dgm:pt>
    <dgm:pt modelId="{6FA222BE-F51B-4B9C-81FE-2092E1804CF6}" type="pres">
      <dgm:prSet presAssocID="{63D26684-9ADF-43FC-8BEB-A9885EDF1F7A}" presName="Name0" presStyleCnt="0">
        <dgm:presLayoutVars>
          <dgm:chMax val="7"/>
          <dgm:dir/>
          <dgm:resizeHandles val="exact"/>
        </dgm:presLayoutVars>
      </dgm:prSet>
      <dgm:spPr/>
    </dgm:pt>
    <dgm:pt modelId="{D9FDC1FF-4C17-4725-B81E-1A8F77B7D352}" type="pres">
      <dgm:prSet presAssocID="{63D26684-9ADF-43FC-8BEB-A9885EDF1F7A}" presName="ellipse1" presStyleLbl="vennNode1" presStyleIdx="0" presStyleCnt="5" custScaleX="96326" custScaleY="96326" custLinFactNeighborX="16256" custLinFactNeighborY="40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890CE79-AE66-45ED-B2A7-FE29FCCBF8F8}" type="pres">
      <dgm:prSet presAssocID="{63D26684-9ADF-43FC-8BEB-A9885EDF1F7A}" presName="ellipse2" presStyleLbl="vennNode1" presStyleIdx="1" presStyleCnt="5" custScaleX="96326" custScaleY="96326" custLinFactNeighborX="7804" custLinFactNeighborY="20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DF61DE-7809-4462-A9A7-ADA2FE5C4580}" type="pres">
      <dgm:prSet presAssocID="{63D26684-9ADF-43FC-8BEB-A9885EDF1F7A}" presName="ellipse3" presStyleLbl="vennNode1" presStyleIdx="2" presStyleCnt="5" custScaleX="96326" custScaleY="96326" custLinFactNeighborX="-453" custLinFactNeighborY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4378150-C05F-4F85-8F28-334874874CC3}" type="pres">
      <dgm:prSet presAssocID="{63D26684-9ADF-43FC-8BEB-A9885EDF1F7A}" presName="ellipse4" presStyleLbl="vennNode1" presStyleIdx="3" presStyleCnt="5" custScaleX="96326" custScaleY="96326" custLinFactNeighborX="-8520" custLinFactNeighborY="20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7BB5B03-4BFC-4A82-8C4F-E74678AA0D5E}" type="pres">
      <dgm:prSet presAssocID="{63D26684-9ADF-43FC-8BEB-A9885EDF1F7A}" presName="ellipse5" presStyleLbl="vennNode1" presStyleIdx="4" presStyleCnt="5" custScaleX="96326" custScaleY="96326" custLinFactNeighborX="-17396" custLinFactNeighborY="-80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5A967D5-A458-4804-811B-9CC9267629D7}" srcId="{63D26684-9ADF-43FC-8BEB-A9885EDF1F7A}" destId="{8D363DDE-F14C-4147-A59A-5C043B925180}" srcOrd="2" destOrd="0" parTransId="{8A2F0A07-978B-4A1F-96C1-5B190F32E04E}" sibTransId="{AE31F96F-9BE2-400A-9412-22CB30316A2D}"/>
    <dgm:cxn modelId="{6F937EA9-3355-4BA1-97CE-2BD3D3DA26AD}" type="presOf" srcId="{CCB6B99D-07BF-4943-B1E1-541F846E1432}" destId="{44378150-C05F-4F85-8F28-334874874CC3}" srcOrd="0" destOrd="0" presId="urn:microsoft.com/office/officeart/2005/8/layout/rings+Icon"/>
    <dgm:cxn modelId="{0B298442-B844-4062-903F-5A6130A56C82}" type="presOf" srcId="{8D363DDE-F14C-4147-A59A-5C043B925180}" destId="{BCDF61DE-7809-4462-A9A7-ADA2FE5C4580}" srcOrd="0" destOrd="0" presId="urn:microsoft.com/office/officeart/2005/8/layout/rings+Icon"/>
    <dgm:cxn modelId="{D484A32B-81D0-420D-B455-16F8190F8367}" type="presOf" srcId="{63D26684-9ADF-43FC-8BEB-A9885EDF1F7A}" destId="{6FA222BE-F51B-4B9C-81FE-2092E1804CF6}" srcOrd="0" destOrd="0" presId="urn:microsoft.com/office/officeart/2005/8/layout/rings+Icon"/>
    <dgm:cxn modelId="{77192423-F4A6-4F4A-8109-6BE68342185F}" type="presOf" srcId="{6DA08595-CA01-49AC-A2AE-6CF13D1B2FFE}" destId="{3890CE79-AE66-45ED-B2A7-FE29FCCBF8F8}" srcOrd="0" destOrd="0" presId="urn:microsoft.com/office/officeart/2005/8/layout/rings+Icon"/>
    <dgm:cxn modelId="{8A817066-B9A5-4F89-95E1-6AE53AC55114}" srcId="{63D26684-9ADF-43FC-8BEB-A9885EDF1F7A}" destId="{CCB6B99D-07BF-4943-B1E1-541F846E1432}" srcOrd="3" destOrd="0" parTransId="{CEB9323E-AE14-4DDA-B943-DFC70A26C8E0}" sibTransId="{9832B78E-8D3A-4849-95E3-3A2B3A93789A}"/>
    <dgm:cxn modelId="{25215B73-49DC-4509-99E2-00068B480B2B}" srcId="{63D26684-9ADF-43FC-8BEB-A9885EDF1F7A}" destId="{EBB69CEC-D41F-4A3F-8B92-D7ED849694A6}" srcOrd="0" destOrd="0" parTransId="{CBAD3797-1887-4F64-B8B7-355E7B121501}" sibTransId="{B464FC5E-457D-4A94-9B69-69EBFFCB604F}"/>
    <dgm:cxn modelId="{C630A1EC-86ED-4BDC-923A-FA77410B22E2}" srcId="{63D26684-9ADF-43FC-8BEB-A9885EDF1F7A}" destId="{6DA08595-CA01-49AC-A2AE-6CF13D1B2FFE}" srcOrd="1" destOrd="0" parTransId="{80021340-0060-4B14-B714-C1470924A201}" sibTransId="{CC78E6FD-11EB-4B2E-870A-2E9FA45EE446}"/>
    <dgm:cxn modelId="{EE116A41-9BBF-4A37-8B98-3E4D5A309E25}" type="presOf" srcId="{D14961F7-1519-4455-BFFB-CAD6A1BB0D44}" destId="{57BB5B03-4BFC-4A82-8C4F-E74678AA0D5E}" srcOrd="0" destOrd="0" presId="urn:microsoft.com/office/officeart/2005/8/layout/rings+Icon"/>
    <dgm:cxn modelId="{0AA6EA8A-CCB0-44F2-B5C6-41B54EA29DEB}" type="presOf" srcId="{EBB69CEC-D41F-4A3F-8B92-D7ED849694A6}" destId="{D9FDC1FF-4C17-4725-B81E-1A8F77B7D352}" srcOrd="0" destOrd="0" presId="urn:microsoft.com/office/officeart/2005/8/layout/rings+Icon"/>
    <dgm:cxn modelId="{10F4E651-52D5-4502-A289-3D8BA4D99FE9}" srcId="{63D26684-9ADF-43FC-8BEB-A9885EDF1F7A}" destId="{D14961F7-1519-4455-BFFB-CAD6A1BB0D44}" srcOrd="4" destOrd="0" parTransId="{0B2EAC34-4DA9-4911-B2C1-24776C1F5809}" sibTransId="{17034C15-7477-4D67-80B1-402F69F15736}"/>
    <dgm:cxn modelId="{F3984F39-7E8A-4E9F-A020-390CC46C2487}" type="presParOf" srcId="{6FA222BE-F51B-4B9C-81FE-2092E1804CF6}" destId="{D9FDC1FF-4C17-4725-B81E-1A8F77B7D352}" srcOrd="0" destOrd="0" presId="urn:microsoft.com/office/officeart/2005/8/layout/rings+Icon"/>
    <dgm:cxn modelId="{9313BB10-3B06-44B3-A54E-A7E1D09BBA92}" type="presParOf" srcId="{6FA222BE-F51B-4B9C-81FE-2092E1804CF6}" destId="{3890CE79-AE66-45ED-B2A7-FE29FCCBF8F8}" srcOrd="1" destOrd="0" presId="urn:microsoft.com/office/officeart/2005/8/layout/rings+Icon"/>
    <dgm:cxn modelId="{FB19193F-B8AD-4AB8-AEDD-D4FEA04535C9}" type="presParOf" srcId="{6FA222BE-F51B-4B9C-81FE-2092E1804CF6}" destId="{BCDF61DE-7809-4462-A9A7-ADA2FE5C4580}" srcOrd="2" destOrd="0" presId="urn:microsoft.com/office/officeart/2005/8/layout/rings+Icon"/>
    <dgm:cxn modelId="{9C8A8727-7032-4158-AC8D-FDCB3FAD2659}" type="presParOf" srcId="{6FA222BE-F51B-4B9C-81FE-2092E1804CF6}" destId="{44378150-C05F-4F85-8F28-334874874CC3}" srcOrd="3" destOrd="0" presId="urn:microsoft.com/office/officeart/2005/8/layout/rings+Icon"/>
    <dgm:cxn modelId="{8765AE71-295F-4376-8FE6-AA545AB8D362}" type="presParOf" srcId="{6FA222BE-F51B-4B9C-81FE-2092E1804CF6}" destId="{57BB5B03-4BFC-4A82-8C4F-E74678AA0D5E}" srcOrd="4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FDC1FF-4C17-4725-B81E-1A8F77B7D352}">
      <dsp:nvSpPr>
        <dsp:cNvPr id="0" name=""/>
        <dsp:cNvSpPr/>
      </dsp:nvSpPr>
      <dsp:spPr>
        <a:xfrm>
          <a:off x="486857" y="355192"/>
          <a:ext cx="2592001" cy="259199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kern="1200" dirty="0" smtClean="0"/>
            <a:t>Configuration management</a:t>
          </a:r>
          <a:endParaRPr lang="en-GB" sz="2600" b="0" kern="1200" dirty="0"/>
        </a:p>
      </dsp:txBody>
      <dsp:txXfrm>
        <a:off x="866447" y="734781"/>
        <a:ext cx="1832821" cy="1832817"/>
      </dsp:txXfrm>
    </dsp:sp>
    <dsp:sp modelId="{3890CE79-AE66-45ED-B2A7-FE29FCCBF8F8}">
      <dsp:nvSpPr>
        <dsp:cNvPr id="0" name=""/>
        <dsp:cNvSpPr/>
      </dsp:nvSpPr>
      <dsp:spPr>
        <a:xfrm>
          <a:off x="1643110" y="2193436"/>
          <a:ext cx="2592001" cy="2591995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kern="1200" dirty="0" smtClean="0"/>
            <a:t>Integration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kern="1200" dirty="0" smtClean="0"/>
            <a:t>Studies</a:t>
          </a:r>
          <a:endParaRPr lang="en-GB" sz="2600" b="0" kern="1200" dirty="0"/>
        </a:p>
      </dsp:txBody>
      <dsp:txXfrm>
        <a:off x="2022700" y="2573025"/>
        <a:ext cx="1832821" cy="1832817"/>
      </dsp:txXfrm>
    </dsp:sp>
    <dsp:sp modelId="{BCDF61DE-7809-4462-A9A7-ADA2FE5C4580}">
      <dsp:nvSpPr>
        <dsp:cNvPr id="0" name=""/>
        <dsp:cNvSpPr/>
      </dsp:nvSpPr>
      <dsp:spPr>
        <a:xfrm>
          <a:off x="2805433" y="344294"/>
          <a:ext cx="2592001" cy="2591995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kern="1200" dirty="0" smtClean="0"/>
            <a:t>Scheduling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kern="1200" dirty="0" smtClean="0"/>
            <a:t>Coordination</a:t>
          </a:r>
          <a:endParaRPr lang="en-GB" sz="2600" b="0" kern="1200" dirty="0"/>
        </a:p>
      </dsp:txBody>
      <dsp:txXfrm>
        <a:off x="3185023" y="723883"/>
        <a:ext cx="1832821" cy="1832817"/>
      </dsp:txXfrm>
    </dsp:sp>
    <dsp:sp modelId="{44378150-C05F-4F85-8F28-334874874CC3}">
      <dsp:nvSpPr>
        <dsp:cNvPr id="0" name=""/>
        <dsp:cNvSpPr/>
      </dsp:nvSpPr>
      <dsp:spPr>
        <a:xfrm>
          <a:off x="3972046" y="2193436"/>
          <a:ext cx="2592001" cy="2591995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Safety</a:t>
          </a:r>
          <a:endParaRPr lang="en-GB" sz="2600" kern="1200" dirty="0"/>
        </a:p>
      </dsp:txBody>
      <dsp:txXfrm>
        <a:off x="4351636" y="2573025"/>
        <a:ext cx="1832821" cy="1832817"/>
      </dsp:txXfrm>
    </dsp:sp>
    <dsp:sp modelId="{57BB5B03-4BFC-4A82-8C4F-E74678AA0D5E}">
      <dsp:nvSpPr>
        <dsp:cNvPr id="0" name=""/>
        <dsp:cNvSpPr/>
      </dsp:nvSpPr>
      <dsp:spPr>
        <a:xfrm>
          <a:off x="5116889" y="322525"/>
          <a:ext cx="2592001" cy="2591995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Coordination on site</a:t>
          </a:r>
          <a:endParaRPr lang="en-GB" sz="2600" kern="1200" dirty="0"/>
        </a:p>
      </dsp:txBody>
      <dsp:txXfrm>
        <a:off x="5496479" y="702114"/>
        <a:ext cx="1832821" cy="18328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3B56D-EE3B-4B4F-B2FF-BABC7FFC28E3}" type="datetimeFigureOut">
              <a:rPr lang="en-GB" smtClean="0"/>
              <a:t>25/05/2014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EFC15F-3386-4015-B9AE-8F9652EAF8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456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FC15F-3386-4015-B9AE-8F9652EAF89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259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FC15F-3386-4015-B9AE-8F9652EAF89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154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fr-FR" sz="2200" dirty="0" err="1" smtClean="0">
                <a:solidFill>
                  <a:schemeClr val="tx2">
                    <a:lumMod val="50000"/>
                  </a:schemeClr>
                </a:solidFill>
              </a:rPr>
              <a:t>History</a:t>
            </a:r>
            <a:r>
              <a:rPr lang="fr-FR" sz="2200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lvl="1"/>
            <a:r>
              <a:rPr lang="fr-FR" sz="2200" dirty="0" smtClean="0">
                <a:solidFill>
                  <a:schemeClr val="tx2">
                    <a:lumMod val="50000"/>
                  </a:schemeClr>
                </a:solidFill>
              </a:rPr>
              <a:t>Débuté en juin 03</a:t>
            </a:r>
          </a:p>
          <a:p>
            <a:pPr lvl="1"/>
            <a:r>
              <a:rPr lang="fr-FR" sz="2200" dirty="0" smtClean="0">
                <a:solidFill>
                  <a:schemeClr val="tx2">
                    <a:lumMod val="50000"/>
                  </a:schemeClr>
                </a:solidFill>
              </a:rPr>
              <a:t>Après plusieurs mois, de sérieux problèmes techniques et qualitatifs</a:t>
            </a:r>
          </a:p>
          <a:p>
            <a:pPr lvl="1"/>
            <a:r>
              <a:rPr lang="fr-FR" sz="2200" dirty="0" smtClean="0">
                <a:solidFill>
                  <a:schemeClr val="tx2">
                    <a:lumMod val="50000"/>
                  </a:schemeClr>
                </a:solidFill>
              </a:rPr>
              <a:t>Chantiers arrêtés en Juillet 04…</a:t>
            </a:r>
          </a:p>
          <a:p>
            <a:pPr lvl="1"/>
            <a:r>
              <a:rPr lang="fr-FR" sz="2200" dirty="0" smtClean="0">
                <a:solidFill>
                  <a:schemeClr val="tx2">
                    <a:lumMod val="50000"/>
                  </a:schemeClr>
                </a:solidFill>
              </a:rPr>
              <a:t>Afin d’avancer, le CERN a décidé de réparer et réinstaller des éléments défectueux déjà approvisionnés</a:t>
            </a:r>
          </a:p>
          <a:p>
            <a:pPr lvl="1"/>
            <a:r>
              <a:rPr lang="fr-FR" sz="2200" dirty="0" smtClean="0">
                <a:solidFill>
                  <a:schemeClr val="tx2">
                    <a:lumMod val="50000"/>
                  </a:schemeClr>
                </a:solidFill>
              </a:rPr>
              <a:t>Chantiers repris en Novembre 04</a:t>
            </a:r>
          </a:p>
          <a:p>
            <a:pPr lvl="1"/>
            <a:r>
              <a:rPr lang="fr-FR" sz="2200" dirty="0" smtClean="0">
                <a:solidFill>
                  <a:schemeClr val="tx2">
                    <a:lumMod val="50000"/>
                  </a:schemeClr>
                </a:solidFill>
              </a:rPr>
              <a:t>Fini en Décembre 06</a:t>
            </a:r>
          </a:p>
          <a:p>
            <a:endParaRPr lang="en-US" dirty="0" smtClean="0"/>
          </a:p>
          <a:p>
            <a:r>
              <a:rPr lang="en-US" dirty="0" smtClean="0"/>
              <a:t>Impact :</a:t>
            </a:r>
          </a:p>
          <a:p>
            <a:r>
              <a:rPr lang="en-US" dirty="0" err="1" smtClean="0"/>
              <a:t>Changement</a:t>
            </a:r>
            <a:r>
              <a:rPr lang="en-US" dirty="0" smtClean="0"/>
              <a:t> planning :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annulation</a:t>
            </a:r>
            <a:r>
              <a:rPr lang="en-US" baseline="0" dirty="0" smtClean="0"/>
              <a:t> des tests </a:t>
            </a:r>
            <a:r>
              <a:rPr lang="en-US" baseline="0" dirty="0" err="1" smtClean="0"/>
              <a:t>intermediaires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Changement</a:t>
            </a:r>
            <a:r>
              <a:rPr lang="en-US" baseline="0" dirty="0" smtClean="0"/>
              <a:t> de sequence </a:t>
            </a:r>
            <a:r>
              <a:rPr lang="en-US" baseline="0" dirty="0" err="1" smtClean="0"/>
              <a:t>dans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l’installation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Diminution des temps </a:t>
            </a:r>
            <a:r>
              <a:rPr lang="en-US" baseline="0" dirty="0" err="1" smtClean="0"/>
              <a:t>d’installation</a:t>
            </a:r>
            <a:r>
              <a:rPr lang="en-US" baseline="0" dirty="0" smtClean="0"/>
              <a:t> machine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Diminution des temps de tests de la machine d’un </a:t>
            </a:r>
            <a:r>
              <a:rPr lang="en-US" baseline="0" dirty="0" err="1" smtClean="0"/>
              <a:t>facteur</a:t>
            </a:r>
            <a:r>
              <a:rPr lang="en-US" baseline="0" dirty="0" smtClean="0"/>
              <a:t>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FC15F-3386-4015-B9AE-8F9652EAF899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23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FC15F-3386-4015-B9AE-8F9652EAF899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2284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FC15F-3386-4015-B9AE-8F9652EAF899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79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431800" y="2113280"/>
            <a:ext cx="8226854" cy="1910080"/>
          </a:xfrm>
        </p:spPr>
        <p:txBody>
          <a:bodyPr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 w="12700">
                  <a:noFill/>
                  <a:prstDash val="solid"/>
                </a:ln>
                <a:solidFill>
                  <a:srgbClr val="0C377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 Title</a:t>
            </a:r>
            <a:endParaRPr kumimoji="0" lang="en-GB" sz="4000" b="1" i="0" u="none" strike="noStrike" kern="1200" cap="none" spc="0" normalizeH="0" baseline="0" noProof="0" dirty="0">
              <a:ln w="12700">
                <a:noFill/>
                <a:prstDash val="solid"/>
              </a:ln>
              <a:solidFill>
                <a:srgbClr val="0C377B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Content Placeholder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06000"/>
            <a:ext cx="2666323" cy="1152000"/>
          </a:xfrm>
          <a:prstGeom prst="rect">
            <a:avLst/>
          </a:prstGeom>
        </p:spPr>
      </p:pic>
      <p:sp>
        <p:nvSpPr>
          <p:cNvPr id="17" name="Content Placeholder 16"/>
          <p:cNvSpPr>
            <a:spLocks noGrp="1"/>
          </p:cNvSpPr>
          <p:nvPr>
            <p:ph sz="quarter" idx="10" hasCustomPrompt="1"/>
          </p:nvPr>
        </p:nvSpPr>
        <p:spPr>
          <a:xfrm>
            <a:off x="431800" y="4165600"/>
            <a:ext cx="8226425" cy="10668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None/>
              <a:tabLst/>
              <a:defRPr/>
            </a:pPr>
            <a:r>
              <a:rPr kumimoji="0" lang="x-none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197CC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Author and Affiliation</a:t>
            </a:r>
          </a:p>
        </p:txBody>
      </p:sp>
    </p:spTree>
    <p:extLst>
      <p:ext uri="{BB962C8B-B14F-4D97-AF65-F5344CB8AC3E}">
        <p14:creationId xmlns:p14="http://schemas.microsoft.com/office/powerpoint/2010/main" val="1590630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22"/>
          <p:cNvSpPr>
            <a:spLocks noGrp="1"/>
          </p:cNvSpPr>
          <p:nvPr>
            <p:ph sz="quarter" idx="10" hasCustomPrompt="1"/>
          </p:nvPr>
        </p:nvSpPr>
        <p:spPr>
          <a:xfrm>
            <a:off x="457200" y="1198563"/>
            <a:ext cx="8226425" cy="5087937"/>
          </a:xfrm>
        </p:spPr>
        <p:txBody>
          <a:bodyPr/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Char char="•"/>
              <a:tabLst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60375" marR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Arial"/>
              <a:buChar char="•"/>
              <a:tabLst/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 marL="685800" marR="0" indent="-22542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40000"/>
              </a:buClr>
              <a:buSzPct val="100000"/>
              <a:buFont typeface="Arial"/>
              <a:buChar char="•"/>
              <a:tabLst/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 marL="909638" marR="0" indent="-223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F9A06"/>
              </a:buClr>
              <a:buSzPct val="100000"/>
              <a:buFont typeface="Arial"/>
              <a:buChar char="•"/>
              <a:tabLst/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 marL="1146175" marR="0" indent="-2365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5197CC"/>
              </a:buClr>
              <a:buSzPct val="100000"/>
              <a:buFont typeface="Arial"/>
              <a:buChar char="•"/>
              <a:tabLst/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marL="225425" marR="0" lvl="0" indent="-22542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x-non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Slide text first level</a:t>
            </a:r>
          </a:p>
          <a:p>
            <a:pPr marL="460375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x-none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Slide text second level</a:t>
            </a:r>
          </a:p>
          <a:p>
            <a:pPr marL="685800" marR="0" lvl="2" indent="-22542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40000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x-none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Slide text third level</a:t>
            </a:r>
          </a:p>
          <a:p>
            <a:pPr marL="909638" marR="0" lvl="3" indent="-223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F9A06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x-non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Slide text fourth level</a:t>
            </a:r>
          </a:p>
          <a:p>
            <a:pPr marL="1146175" marR="0" lvl="4" indent="-2365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5197CC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x-non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Slide text fifth level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Content Placeholder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22912"/>
            <a:ext cx="999871" cy="4320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290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22912"/>
            <a:ext cx="999871" cy="4320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5" y="6356350"/>
            <a:ext cx="42985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593840" y="6356350"/>
            <a:ext cx="13630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390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22912"/>
            <a:ext cx="999871" cy="4320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5" y="6356350"/>
            <a:ext cx="42985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593840" y="6356350"/>
            <a:ext cx="13630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916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4963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68892" y="4661755"/>
            <a:ext cx="8226854" cy="715840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197CC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Click to edit Master text styles</a:t>
            </a:r>
          </a:p>
        </p:txBody>
      </p:sp>
      <p:pic>
        <p:nvPicPr>
          <p:cNvPr id="4" name="Content Placeholder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839" y="2853000"/>
            <a:ext cx="2666323" cy="1152000"/>
          </a:xfrm>
          <a:prstGeom prst="rect">
            <a:avLst/>
          </a:prstGeom>
        </p:spPr>
      </p:pic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5" y="6356350"/>
            <a:ext cx="42985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593840" y="6356350"/>
            <a:ext cx="13630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 smtClean="0"/>
              <a:t>Julie Coupard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533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68399"/>
            <a:ext cx="8226854" cy="5117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25425" marR="0" lvl="0" indent="-225425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x-non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Ubuntu Light"/>
                <a:ea typeface="+mn-ea"/>
              </a:rPr>
              <a:t>Slide text first level</a:t>
            </a:r>
          </a:p>
          <a:p>
            <a:pPr marL="460375" marR="0" lvl="1" indent="-2286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x-non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Ubuntu Light"/>
                <a:ea typeface="+mn-ea"/>
              </a:rPr>
              <a:t>Slide text second level</a:t>
            </a:r>
          </a:p>
          <a:p>
            <a:pPr marL="685800" marR="0" lvl="2" indent="-225425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A40000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x-non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Ubuntu Light"/>
                <a:ea typeface="+mn-ea"/>
              </a:rPr>
              <a:t>Slide text third level</a:t>
            </a:r>
          </a:p>
          <a:p>
            <a:pPr marL="909638" marR="0" lvl="3" indent="-223838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4F9A06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x-non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Ubuntu Light"/>
                <a:ea typeface="+mn-ea"/>
              </a:rPr>
              <a:t>Slide text fourth level</a:t>
            </a:r>
          </a:p>
          <a:p>
            <a:pPr marL="1146175" marR="0" lvl="4" indent="-236538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197CC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x-non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Ubuntu Light"/>
                <a:ea typeface="+mn-ea"/>
              </a:rPr>
              <a:t>Slide text fifth level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Ubuntu Light"/>
              <a:ea typeface="+mn-ea"/>
            </a:endParaRPr>
          </a:p>
        </p:txBody>
      </p:sp>
      <p:sp>
        <p:nvSpPr>
          <p:cNvPr id="11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6397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5" y="6356350"/>
            <a:ext cx="42985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593840" y="6356350"/>
            <a:ext cx="13630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451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en-GB" sz="3600" b="0" i="0" u="none" strike="noStrike" kern="1200" cap="none" spc="0" normalizeH="0" baseline="0" noProof="0" dirty="0" smtClean="0">
          <a:ln>
            <a:noFill/>
          </a:ln>
          <a:solidFill>
            <a:srgbClr val="0C377B"/>
          </a:solidFill>
          <a:effectLst/>
          <a:uLnTx/>
          <a:uFillTx/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7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7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7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7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7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tmp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tmp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g"/><Relationship Id="rId4" Type="http://schemas.openxmlformats.org/officeDocument/2006/relationships/image" Target="../media/image48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tmp"/><Relationship Id="rId4" Type="http://schemas.openxmlformats.org/officeDocument/2006/relationships/image" Target="../media/image60.tmp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tmp"/><Relationship Id="rId3" Type="http://schemas.openxmlformats.org/officeDocument/2006/relationships/image" Target="../media/image67.tmp"/><Relationship Id="rId7" Type="http://schemas.openxmlformats.org/officeDocument/2006/relationships/image" Target="../media/image69.tmp"/><Relationship Id="rId2" Type="http://schemas.openxmlformats.org/officeDocument/2006/relationships/hyperlink" Target="http://linac4-project.web.cern.ch/linac4-projec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space.cern.ch/liu-project/default.aspx" TargetMode="External"/><Relationship Id="rId5" Type="http://schemas.openxmlformats.org/officeDocument/2006/relationships/image" Target="../media/image68.tmp"/><Relationship Id="rId4" Type="http://schemas.openxmlformats.org/officeDocument/2006/relationships/hyperlink" Target="http://hilumilhc.web.cern.ch/HiLumiLHC/index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tmp"/><Relationship Id="rId2" Type="http://schemas.openxmlformats.org/officeDocument/2006/relationships/hyperlink" Target="http://lhcdashboard.web.cern.ch/lhcdashboard/ls1/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n w="12700">
                  <a:noFill/>
                  <a:prstDash val="solid"/>
                </a:ln>
              </a:rPr>
              <a:t>LHC machine integration experience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31800" y="4165599"/>
            <a:ext cx="8226425" cy="1201057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accent1"/>
                </a:solidFill>
              </a:rPr>
              <a:t>PicoSEC-MCNet</a:t>
            </a:r>
            <a:r>
              <a:rPr lang="en-US" dirty="0">
                <a:solidFill>
                  <a:schemeClr val="accent1"/>
                </a:solidFill>
              </a:rPr>
              <a:t> System Integration Training</a:t>
            </a:r>
          </a:p>
          <a:p>
            <a:endParaRPr lang="en-US" dirty="0">
              <a:solidFill>
                <a:schemeClr val="accent1"/>
              </a:solidFill>
            </a:endParaRPr>
          </a:p>
          <a:p>
            <a:r>
              <a:rPr lang="en-US" sz="1800" dirty="0">
                <a:solidFill>
                  <a:schemeClr val="accent1"/>
                </a:solidFill>
              </a:rPr>
              <a:t>26</a:t>
            </a:r>
            <a:r>
              <a:rPr lang="en-US" sz="1800" baseline="30000" dirty="0">
                <a:solidFill>
                  <a:schemeClr val="accent1"/>
                </a:solidFill>
              </a:rPr>
              <a:t>th</a:t>
            </a:r>
            <a:r>
              <a:rPr lang="en-US" sz="1800" dirty="0">
                <a:solidFill>
                  <a:schemeClr val="accent1"/>
                </a:solidFill>
              </a:rPr>
              <a:t> May 2014 - Julie </a:t>
            </a:r>
            <a:r>
              <a:rPr lang="en-US" sz="1800" dirty="0" smtClean="0">
                <a:solidFill>
                  <a:schemeClr val="accent1"/>
                </a:solidFill>
              </a:rPr>
              <a:t>Coupard</a:t>
            </a:r>
            <a:endParaRPr lang="en-US" sz="1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31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Project management plan</a:t>
            </a:r>
          </a:p>
          <a:p>
            <a:r>
              <a:rPr lang="en-US" dirty="0"/>
              <a:t>Organization</a:t>
            </a:r>
          </a:p>
          <a:p>
            <a:pPr lvl="1"/>
            <a:r>
              <a:rPr lang="en-US" sz="2000" dirty="0" smtClean="0"/>
              <a:t>Scheduling and coordination</a:t>
            </a:r>
          </a:p>
          <a:p>
            <a:pPr lvl="1"/>
            <a:r>
              <a:rPr lang="en-US" sz="2000" dirty="0" smtClean="0"/>
              <a:t>Integration studies</a:t>
            </a:r>
          </a:p>
          <a:p>
            <a:pPr lvl="1"/>
            <a:r>
              <a:rPr lang="en-US" sz="2000" dirty="0" smtClean="0"/>
              <a:t>Configuration management</a:t>
            </a:r>
            <a:endParaRPr lang="en-US" sz="2000" dirty="0"/>
          </a:p>
          <a:p>
            <a:r>
              <a:rPr lang="en-US" dirty="0"/>
              <a:t>Risks assessment</a:t>
            </a:r>
          </a:p>
          <a:p>
            <a:r>
              <a:rPr lang="en-US" dirty="0" smtClean="0"/>
              <a:t>Issues example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aspects of the Mega-project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5F4F0"/>
              </a:clrFrom>
              <a:clrTo>
                <a:srgbClr val="F5F4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825" y="1198563"/>
            <a:ext cx="3733800" cy="49784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631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027296" y="285849"/>
            <a:ext cx="2169521" cy="1044000"/>
            <a:chOff x="4718022" y="4052337"/>
            <a:chExt cx="4095206" cy="1970663"/>
          </a:xfrm>
        </p:grpSpPr>
        <p:sp>
          <p:nvSpPr>
            <p:cNvPr id="11" name="Circular Arrow 10"/>
            <p:cNvSpPr/>
            <p:nvPr/>
          </p:nvSpPr>
          <p:spPr>
            <a:xfrm flipH="1" flipV="1">
              <a:off x="5163248" y="4173336"/>
              <a:ext cx="3066352" cy="1849664"/>
            </a:xfrm>
            <a:prstGeom prst="circularArrow">
              <a:avLst>
                <a:gd name="adj1" fmla="val 6498"/>
                <a:gd name="adj2" fmla="val 506181"/>
                <a:gd name="adj3" fmla="val 20538112"/>
                <a:gd name="adj4" fmla="val 12251412"/>
                <a:gd name="adj5" fmla="val 1023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pic>
          <p:nvPicPr>
            <p:cNvPr id="12" name="Content Placeholder 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8022" y="4052337"/>
              <a:ext cx="4095206" cy="1637312"/>
            </a:xfrm>
            <a:prstGeom prst="rect">
              <a:avLst/>
            </a:prstGeom>
          </p:spPr>
        </p:pic>
      </p:grpSp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sz="2200" b="1" dirty="0"/>
              <a:t>P</a:t>
            </a:r>
            <a:r>
              <a:rPr lang="en-US" sz="2200" dirty="0"/>
              <a:t>roject </a:t>
            </a:r>
            <a:r>
              <a:rPr lang="en-US" sz="2200" b="1" dirty="0"/>
              <a:t>A</a:t>
            </a:r>
            <a:r>
              <a:rPr lang="en-US" sz="2200" dirty="0"/>
              <a:t>ssurance </a:t>
            </a:r>
            <a:r>
              <a:rPr lang="en-US" sz="2200" b="1" dirty="0"/>
              <a:t>Q</a:t>
            </a:r>
            <a:r>
              <a:rPr lang="en-US" sz="2200" dirty="0"/>
              <a:t>uality (</a:t>
            </a:r>
            <a:r>
              <a:rPr lang="en-US" sz="2200" b="1" dirty="0"/>
              <a:t>PAQ</a:t>
            </a:r>
            <a:r>
              <a:rPr lang="en-US" sz="2200" dirty="0"/>
              <a:t>) put in place in 1995 based on </a:t>
            </a:r>
            <a:r>
              <a:rPr lang="en-US" sz="2200" dirty="0" err="1" smtClean="0"/>
              <a:t>PMBoK</a:t>
            </a:r>
            <a:endParaRPr lang="en-US" sz="2200" dirty="0" smtClean="0"/>
          </a:p>
          <a:p>
            <a:pPr lvl="1">
              <a:lnSpc>
                <a:spcPct val="120000"/>
              </a:lnSpc>
            </a:pPr>
            <a:r>
              <a:rPr lang="en-GB" sz="1600" dirty="0" smtClean="0"/>
              <a:t>Project </a:t>
            </a:r>
            <a:r>
              <a:rPr lang="en-GB" sz="1600" dirty="0"/>
              <a:t>Integration Management</a:t>
            </a:r>
          </a:p>
          <a:p>
            <a:pPr lvl="1">
              <a:lnSpc>
                <a:spcPct val="120000"/>
              </a:lnSpc>
            </a:pPr>
            <a:r>
              <a:rPr lang="en-GB" sz="1600" dirty="0"/>
              <a:t>Project Scope Management</a:t>
            </a:r>
          </a:p>
          <a:p>
            <a:pPr lvl="1">
              <a:lnSpc>
                <a:spcPct val="120000"/>
              </a:lnSpc>
            </a:pPr>
            <a:r>
              <a:rPr lang="en-GB" sz="1600" dirty="0"/>
              <a:t>Project Time Management</a:t>
            </a:r>
          </a:p>
          <a:p>
            <a:pPr lvl="1">
              <a:lnSpc>
                <a:spcPct val="120000"/>
              </a:lnSpc>
            </a:pPr>
            <a:r>
              <a:rPr lang="en-GB" sz="1600" dirty="0"/>
              <a:t>Project Cost Management</a:t>
            </a:r>
          </a:p>
          <a:p>
            <a:pPr lvl="1">
              <a:lnSpc>
                <a:spcPct val="120000"/>
              </a:lnSpc>
            </a:pPr>
            <a:r>
              <a:rPr lang="en-GB" sz="1600" dirty="0"/>
              <a:t>Project Quality Management</a:t>
            </a:r>
          </a:p>
          <a:p>
            <a:pPr lvl="1">
              <a:lnSpc>
                <a:spcPct val="120000"/>
              </a:lnSpc>
            </a:pPr>
            <a:r>
              <a:rPr lang="en-GB" sz="1600" dirty="0"/>
              <a:t>Project Human Resource Management</a:t>
            </a:r>
          </a:p>
          <a:p>
            <a:pPr lvl="1">
              <a:lnSpc>
                <a:spcPct val="120000"/>
              </a:lnSpc>
            </a:pPr>
            <a:r>
              <a:rPr lang="en-GB" sz="1600" dirty="0"/>
              <a:t>Project Communications Management</a:t>
            </a:r>
          </a:p>
          <a:p>
            <a:pPr lvl="1">
              <a:lnSpc>
                <a:spcPct val="120000"/>
              </a:lnSpc>
            </a:pPr>
            <a:r>
              <a:rPr lang="en-GB" sz="1600" dirty="0"/>
              <a:t>Project Risk Management</a:t>
            </a:r>
          </a:p>
          <a:p>
            <a:pPr lvl="1">
              <a:lnSpc>
                <a:spcPct val="120000"/>
              </a:lnSpc>
            </a:pPr>
            <a:r>
              <a:rPr lang="en-GB" sz="1600" dirty="0"/>
              <a:t>Project Procurement Management</a:t>
            </a:r>
          </a:p>
          <a:p>
            <a:pPr lvl="1">
              <a:lnSpc>
                <a:spcPct val="120000"/>
              </a:lnSpc>
            </a:pPr>
            <a:r>
              <a:rPr lang="en-GB" sz="1600" dirty="0"/>
              <a:t>Project Stakeholders Management</a:t>
            </a:r>
          </a:p>
          <a:p>
            <a:pPr marL="0" indent="0">
              <a:buNone/>
            </a:pPr>
            <a:r>
              <a:rPr lang="en-GB" sz="2200" dirty="0"/>
              <a:t>with large-scale projects, one PM plan shall not impose a PM methodology</a:t>
            </a:r>
            <a:r>
              <a:rPr lang="en-GB" sz="2200" dirty="0" smtClean="0"/>
              <a:t>.</a:t>
            </a:r>
            <a:endParaRPr lang="en-GB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management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8" descr="PMBOK'2008a_cover%4ed[en]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0241" y="1746057"/>
            <a:ext cx="2538231" cy="3503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" name="Group 6"/>
          <p:cNvGrpSpPr/>
          <p:nvPr/>
        </p:nvGrpSpPr>
        <p:grpSpPr>
          <a:xfrm>
            <a:off x="5395114" y="1995230"/>
            <a:ext cx="3491593" cy="3275397"/>
            <a:chOff x="5395114" y="1995230"/>
            <a:chExt cx="3491593" cy="3275397"/>
          </a:xfrm>
        </p:grpSpPr>
        <p:pic>
          <p:nvPicPr>
            <p:cNvPr id="13" name="Picture 12" descr="PMBOK'2008a_cover%4ed[en].jpe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95160">
              <a:off x="5395114" y="2093209"/>
              <a:ext cx="1265026" cy="174586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4" name="Picture 13" descr="HERMES'2003c_couverture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87681">
              <a:off x="5977167" y="3213926"/>
              <a:ext cx="1233344" cy="183205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000000">
                  <a:alpha val="65000"/>
                </a:srgbClr>
              </a:outerShdw>
            </a:effectLst>
          </p:spPr>
        </p:pic>
        <p:pic>
          <p:nvPicPr>
            <p:cNvPr id="15" name="Picture 14" descr="NASA-SystEng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288203">
              <a:off x="6376586" y="1995230"/>
              <a:ext cx="1371102" cy="1778087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  <a:effectLst>
              <a:outerShdw blurRad="292100" dist="139700" dir="2700000" algn="tl" rotWithShape="0">
                <a:srgbClr val="000000">
                  <a:alpha val="65000"/>
                </a:srgbClr>
              </a:outerShdw>
            </a:effectLst>
          </p:spPr>
        </p:pic>
        <p:pic>
          <p:nvPicPr>
            <p:cNvPr id="16" name="Picture 15" descr="ECSS-SystEng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53629">
              <a:off x="7480948" y="2173576"/>
              <a:ext cx="1405759" cy="1995557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  <a:effectLst>
              <a:outerShdw blurRad="292100" dist="139700" dir="2700000" algn="tl" rotWithShape="0">
                <a:srgbClr val="000000">
                  <a:alpha val="65000"/>
                </a:srgbClr>
              </a:outerShdw>
            </a:effectLst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21328516">
              <a:off x="7179936" y="3586821"/>
              <a:ext cx="1290918" cy="1683806"/>
            </a:xfrm>
            <a:prstGeom prst="rect">
              <a:avLst/>
            </a:prstGeom>
            <a:effectLst>
              <a:outerShdw blurRad="292100" dist="139700" dir="2700000" algn="tl" rotWithShape="0">
                <a:srgbClr val="000000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822148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4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lapboard1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81" y="845832"/>
            <a:ext cx="647939" cy="860544"/>
          </a:xfrm>
          <a:prstGeom prst="rect">
            <a:avLst/>
          </a:prstGeom>
        </p:spPr>
      </p:pic>
      <p:pic>
        <p:nvPicPr>
          <p:cNvPr id="13" name="Picture 12" descr="finishflag1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277" y="632096"/>
            <a:ext cx="1197388" cy="1197388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457200" y="2971800"/>
            <a:ext cx="8226425" cy="33147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Some issues in the PM plan:</a:t>
            </a:r>
          </a:p>
          <a:p>
            <a:pPr marL="231775" lvl="1" indent="0" algn="ctr">
              <a:lnSpc>
                <a:spcPct val="120000"/>
              </a:lnSpc>
              <a:buNone/>
            </a:pPr>
            <a:r>
              <a:rPr lang="en-GB" sz="2400" b="1" dirty="0">
                <a:solidFill>
                  <a:schemeClr val="accent3"/>
                </a:solidFill>
              </a:rPr>
              <a:t>No link between the cost control </a:t>
            </a:r>
            <a:r>
              <a:rPr lang="en-GB" sz="2400" b="1" dirty="0" smtClean="0">
                <a:solidFill>
                  <a:schemeClr val="accent3"/>
                </a:solidFill>
              </a:rPr>
              <a:t>system </a:t>
            </a:r>
            <a:r>
              <a:rPr lang="en-GB" sz="2000" dirty="0" smtClean="0"/>
              <a:t>(</a:t>
            </a:r>
            <a:r>
              <a:rPr lang="en-GB" sz="2000" dirty="0"/>
              <a:t>cost </a:t>
            </a:r>
            <a:r>
              <a:rPr lang="en-GB" sz="2000" dirty="0" smtClean="0"/>
              <a:t>packages) </a:t>
            </a:r>
            <a:r>
              <a:rPr lang="en-GB" sz="2400" b="1" dirty="0" smtClean="0">
                <a:solidFill>
                  <a:schemeClr val="accent3"/>
                </a:solidFill>
              </a:rPr>
              <a:t>and </a:t>
            </a:r>
            <a:r>
              <a:rPr lang="en-GB" sz="2400" b="1" dirty="0">
                <a:solidFill>
                  <a:schemeClr val="accent3"/>
                </a:solidFill>
              </a:rPr>
              <a:t>the scheduling system </a:t>
            </a:r>
            <a:r>
              <a:rPr lang="en-GB" sz="2000" dirty="0"/>
              <a:t>(work packages)</a:t>
            </a:r>
          </a:p>
          <a:p>
            <a:pPr lvl="2">
              <a:lnSpc>
                <a:spcPct val="120000"/>
              </a:lnSpc>
            </a:pPr>
            <a:r>
              <a:rPr lang="en-GB" sz="2400" dirty="0"/>
              <a:t>Technical </a:t>
            </a:r>
            <a:r>
              <a:rPr lang="en-GB" sz="2400" dirty="0" smtClean="0"/>
              <a:t>Coordinator </a:t>
            </a:r>
            <a:r>
              <a:rPr lang="en-GB" sz="2400" i="1" dirty="0"/>
              <a:t>“</a:t>
            </a:r>
            <a:r>
              <a:rPr lang="en-GB" sz="2400" i="1" dirty="0">
                <a:solidFill>
                  <a:schemeClr val="accent6"/>
                </a:solidFill>
              </a:rPr>
              <a:t>the project is behind schedule</a:t>
            </a:r>
            <a:r>
              <a:rPr lang="en-GB" sz="2400" i="1" dirty="0"/>
              <a:t>”</a:t>
            </a:r>
          </a:p>
          <a:p>
            <a:pPr lvl="2">
              <a:lnSpc>
                <a:spcPct val="120000"/>
              </a:lnSpc>
            </a:pPr>
            <a:r>
              <a:rPr lang="en-GB" sz="2400" dirty="0"/>
              <a:t>Project </a:t>
            </a:r>
            <a:r>
              <a:rPr lang="en-GB" sz="2400" dirty="0" smtClean="0"/>
              <a:t>Administrator </a:t>
            </a:r>
            <a:r>
              <a:rPr lang="en-GB" sz="2400" i="1" dirty="0"/>
              <a:t>“</a:t>
            </a:r>
            <a:r>
              <a:rPr lang="en-GB" sz="2400" i="1" dirty="0">
                <a:solidFill>
                  <a:schemeClr val="accent6"/>
                </a:solidFill>
              </a:rPr>
              <a:t>the project is under-running</a:t>
            </a:r>
            <a:r>
              <a:rPr lang="en-GB" sz="2400" i="1" dirty="0" smtClean="0"/>
              <a:t>”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200" dirty="0" smtClean="0"/>
          </a:p>
          <a:p>
            <a:pPr marL="0" indent="0" algn="ctr">
              <a:lnSpc>
                <a:spcPct val="120000"/>
              </a:lnSpc>
              <a:buNone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 an appropriate Project control system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management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" name="Picture 10" descr="LHCmasterschedule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300954"/>
            <a:ext cx="8367059" cy="176428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000000">
                  <a:alpha val="1176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81" y="5248923"/>
            <a:ext cx="540000" cy="540000"/>
          </a:xfrm>
          <a:prstGeom prst="rect">
            <a:avLst/>
          </a:prstGeom>
        </p:spPr>
      </p:pic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7027296" y="285849"/>
            <a:ext cx="2169521" cy="1044000"/>
            <a:chOff x="4718022" y="4052337"/>
            <a:chExt cx="4095206" cy="1970663"/>
          </a:xfrm>
        </p:grpSpPr>
        <p:sp>
          <p:nvSpPr>
            <p:cNvPr id="18" name="Circular Arrow 17"/>
            <p:cNvSpPr/>
            <p:nvPr/>
          </p:nvSpPr>
          <p:spPr>
            <a:xfrm flipH="1" flipV="1">
              <a:off x="5163248" y="4173336"/>
              <a:ext cx="3066352" cy="1849664"/>
            </a:xfrm>
            <a:prstGeom prst="circularArrow">
              <a:avLst>
                <a:gd name="adj1" fmla="val 6498"/>
                <a:gd name="adj2" fmla="val 506181"/>
                <a:gd name="adj3" fmla="val 20538112"/>
                <a:gd name="adj4" fmla="val 12251412"/>
                <a:gd name="adj5" fmla="val 1023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pic>
          <p:nvPicPr>
            <p:cNvPr id="19" name="Content Placeholder 8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8022" y="4052337"/>
              <a:ext cx="4095206" cy="16373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89392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sz="3400" dirty="0"/>
              <a:t>Project control 2.0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Multi-levels planning and scheduling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Earned Value Management-based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Interfaced to accounting system: Actual Costs</a:t>
            </a:r>
          </a:p>
          <a:p>
            <a:pPr lvl="2">
              <a:lnSpc>
                <a:spcPct val="120000"/>
              </a:lnSpc>
            </a:pPr>
            <a:r>
              <a:rPr lang="en-GB" sz="2000" dirty="0"/>
              <a:t>Payment milestones of result-oriented contracts refer to effective deliveries</a:t>
            </a:r>
            <a:br>
              <a:rPr lang="en-GB" sz="2000" dirty="0"/>
            </a:br>
            <a:r>
              <a:rPr lang="en-GB" sz="1800" i="1" dirty="0">
                <a:solidFill>
                  <a:srgbClr val="0C377B">
                    <a:lumMod val="60000"/>
                    <a:lumOff val="40000"/>
                  </a:srgbClr>
                </a:solidFill>
              </a:rPr>
              <a:t>Finish dates of contract activities are always known!</a:t>
            </a:r>
            <a:endParaRPr lang="en-GB" sz="2000" i="1" dirty="0">
              <a:solidFill>
                <a:srgbClr val="0C377B">
                  <a:lumMod val="60000"/>
                  <a:lumOff val="40000"/>
                </a:srgbClr>
              </a:solidFill>
            </a:endParaRPr>
          </a:p>
          <a:p>
            <a:pPr lvl="1">
              <a:lnSpc>
                <a:spcPct val="120000"/>
              </a:lnSpc>
            </a:pPr>
            <a:r>
              <a:rPr lang="en-GB" dirty="0"/>
              <a:t>Interfaced to contract management system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Interfaced to human resource management system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In-kind contributions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Collaborative and web-based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Reporting</a:t>
            </a:r>
          </a:p>
          <a:p>
            <a:pPr lvl="2">
              <a:lnSpc>
                <a:spcPct val="120000"/>
              </a:lnSpc>
            </a:pPr>
            <a:r>
              <a:rPr lang="en-GB" sz="2000" dirty="0"/>
              <a:t>Transparency of the physical progress reporting</a:t>
            </a:r>
            <a:r>
              <a:rPr lang="en-GB" dirty="0"/>
              <a:t/>
            </a:r>
            <a:br>
              <a:rPr lang="en-GB" dirty="0"/>
            </a:br>
            <a:r>
              <a:rPr lang="en-GB" sz="19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 “10 magnets out of 20” physical progress statement</a:t>
            </a:r>
            <a:br>
              <a:rPr lang="en-GB" sz="19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GB" sz="19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is more informative than a “50% complete” statement</a:t>
            </a:r>
            <a:r>
              <a:rPr lang="en-GB" sz="19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!</a:t>
            </a:r>
            <a:endParaRPr lang="en-GB" sz="19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management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91" y="4023781"/>
            <a:ext cx="3061471" cy="2244606"/>
          </a:xfrm>
          <a:prstGeom prst="rect">
            <a:avLst/>
          </a:prstGeom>
        </p:spPr>
      </p:pic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7027296" y="285849"/>
            <a:ext cx="2169521" cy="1044000"/>
            <a:chOff x="4718022" y="4052337"/>
            <a:chExt cx="4095206" cy="1970663"/>
          </a:xfrm>
        </p:grpSpPr>
        <p:sp>
          <p:nvSpPr>
            <p:cNvPr id="16" name="Circular Arrow 15"/>
            <p:cNvSpPr/>
            <p:nvPr/>
          </p:nvSpPr>
          <p:spPr>
            <a:xfrm flipH="1" flipV="1">
              <a:off x="5163248" y="4173336"/>
              <a:ext cx="3066352" cy="1849664"/>
            </a:xfrm>
            <a:prstGeom prst="circularArrow">
              <a:avLst>
                <a:gd name="adj1" fmla="val 6498"/>
                <a:gd name="adj2" fmla="val 506181"/>
                <a:gd name="adj3" fmla="val 20538112"/>
                <a:gd name="adj4" fmla="val 12251412"/>
                <a:gd name="adj5" fmla="val 1023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pic>
          <p:nvPicPr>
            <p:cNvPr id="17" name="Content Placeholder 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8022" y="4052337"/>
              <a:ext cx="4095206" cy="16373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01569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198563"/>
            <a:ext cx="8226425" cy="50337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The project is defined in a </a:t>
            </a:r>
            <a:r>
              <a:rPr lang="en-US" sz="2400" b="1" dirty="0" smtClean="0"/>
              <a:t>W</a:t>
            </a:r>
            <a:r>
              <a:rPr lang="en-US" sz="2400" dirty="0" smtClean="0"/>
              <a:t>ork </a:t>
            </a:r>
            <a:r>
              <a:rPr lang="en-US" sz="2400" b="1" dirty="0" smtClean="0"/>
              <a:t>B</a:t>
            </a:r>
            <a:r>
              <a:rPr lang="en-US" sz="2400" dirty="0" smtClean="0"/>
              <a:t>reakdown </a:t>
            </a:r>
            <a:r>
              <a:rPr lang="en-US" sz="2400" b="1" dirty="0" smtClean="0"/>
              <a:t>S</a:t>
            </a:r>
            <a:r>
              <a:rPr lang="en-US" sz="2400" dirty="0" smtClean="0"/>
              <a:t>tructure (</a:t>
            </a:r>
            <a:r>
              <a:rPr lang="en-US" sz="2400" b="1" dirty="0" smtClean="0"/>
              <a:t>WBS</a:t>
            </a:r>
            <a:r>
              <a:rPr lang="en-US" sz="2400" dirty="0" smtClean="0"/>
              <a:t>)</a:t>
            </a:r>
          </a:p>
          <a:p>
            <a:pPr lvl="1"/>
            <a:r>
              <a:rPr lang="en-US" sz="2000" dirty="0" smtClean="0"/>
              <a:t>Organize </a:t>
            </a:r>
            <a:r>
              <a:rPr lang="en-US" sz="2000" dirty="0"/>
              <a:t>the people with their roles and responsibilities</a:t>
            </a:r>
          </a:p>
          <a:p>
            <a:pPr lvl="1"/>
            <a:r>
              <a:rPr lang="en-US" sz="2000" dirty="0" smtClean="0"/>
              <a:t>Organize </a:t>
            </a:r>
            <a:r>
              <a:rPr lang="en-US" sz="2000" dirty="0"/>
              <a:t>the </a:t>
            </a:r>
            <a:r>
              <a:rPr lang="en-US" sz="2000" dirty="0" smtClean="0"/>
              <a:t>requirements and the procurements</a:t>
            </a:r>
          </a:p>
          <a:p>
            <a:pPr lvl="1"/>
            <a:endParaRPr lang="en-GB" sz="2000" dirty="0"/>
          </a:p>
          <a:p>
            <a:pPr lvl="2" algn="just"/>
            <a:r>
              <a:rPr lang="en-GB" sz="1800" dirty="0" smtClean="0"/>
              <a:t>Work </a:t>
            </a:r>
            <a:r>
              <a:rPr lang="en-GB" sz="1800" dirty="0"/>
              <a:t>Unit (WU</a:t>
            </a:r>
            <a:r>
              <a:rPr lang="en-GB" sz="1800" dirty="0" smtClean="0"/>
              <a:t>):</a:t>
            </a:r>
          </a:p>
          <a:p>
            <a:pPr marL="460375" lvl="2" indent="0" algn="just">
              <a:buNone/>
            </a:pPr>
            <a:r>
              <a:rPr lang="en-GB" sz="1400" dirty="0" smtClean="0"/>
              <a:t>A </a:t>
            </a:r>
            <a:r>
              <a:rPr lang="en-GB" sz="1400" dirty="0"/>
              <a:t>Work Unit is synonym with activity, an element of work performed during the course of a project. A Work Unit consists of one or several resource assignments </a:t>
            </a:r>
            <a:r>
              <a:rPr lang="en-GB" sz="1400" dirty="0" smtClean="0"/>
              <a:t>that </a:t>
            </a:r>
            <a:r>
              <a:rPr lang="en-GB" sz="1400" dirty="0"/>
              <a:t>have a cost estimate or a manpower estimate and one or several </a:t>
            </a:r>
            <a:r>
              <a:rPr lang="en-GB" sz="1400" dirty="0" smtClean="0"/>
              <a:t>deliverables.</a:t>
            </a:r>
          </a:p>
          <a:p>
            <a:pPr marL="460375" lvl="2" indent="0" algn="just">
              <a:buNone/>
            </a:pPr>
            <a:endParaRPr lang="en-GB" sz="1800" dirty="0" smtClean="0"/>
          </a:p>
          <a:p>
            <a:pPr lvl="2" algn="just"/>
            <a:r>
              <a:rPr lang="en-GB" sz="1800" dirty="0" smtClean="0"/>
              <a:t>Deliverables </a:t>
            </a:r>
            <a:r>
              <a:rPr lang="en-GB" sz="1800" dirty="0"/>
              <a:t>(DE</a:t>
            </a:r>
            <a:r>
              <a:rPr lang="en-GB" sz="1800" dirty="0" smtClean="0"/>
              <a:t>):</a:t>
            </a:r>
          </a:p>
          <a:p>
            <a:pPr marL="460375" lvl="2" indent="0" algn="just">
              <a:buNone/>
            </a:pPr>
            <a:r>
              <a:rPr lang="en-GB" sz="1400" dirty="0" smtClean="0"/>
              <a:t>Any </a:t>
            </a:r>
            <a:r>
              <a:rPr lang="en-GB" sz="1400" dirty="0"/>
              <a:t>measurable, tangible, verifiable outcome, result or item that must be produced to complete a project or part of a project</a:t>
            </a:r>
            <a:r>
              <a:rPr lang="en-GB" sz="1400" dirty="0" smtClean="0"/>
              <a:t>.</a:t>
            </a:r>
            <a:endParaRPr lang="en-GB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079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5733826"/>
            <a:ext cx="8226425" cy="55267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Pillars </a:t>
            </a:r>
            <a:r>
              <a:rPr lang="en-US" dirty="0"/>
              <a:t>of coordination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Organization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958819"/>
              </p:ext>
            </p:extLst>
          </p:nvPr>
        </p:nvGraphicFramePr>
        <p:xfrm>
          <a:off x="95437" y="979813"/>
          <a:ext cx="8226425" cy="5075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Circular Arrow 11"/>
          <p:cNvSpPr/>
          <p:nvPr/>
        </p:nvSpPr>
        <p:spPr>
          <a:xfrm>
            <a:off x="2661913" y="2763935"/>
            <a:ext cx="760697" cy="79465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37895"/>
              <a:gd name="adj5" fmla="val 12500"/>
            </a:avLst>
          </a:prstGeom>
          <a:solidFill>
            <a:schemeClr val="bg1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Circular Arrow 12"/>
          <p:cNvSpPr/>
          <p:nvPr/>
        </p:nvSpPr>
        <p:spPr>
          <a:xfrm>
            <a:off x="4982478" y="2780265"/>
            <a:ext cx="760697" cy="79465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37895"/>
              <a:gd name="adj5" fmla="val 12500"/>
            </a:avLst>
          </a:prstGeom>
          <a:solidFill>
            <a:schemeClr val="bg1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Circular Arrow 13"/>
          <p:cNvSpPr/>
          <p:nvPr/>
        </p:nvSpPr>
        <p:spPr>
          <a:xfrm>
            <a:off x="3806770" y="3515049"/>
            <a:ext cx="760697" cy="79465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37895"/>
              <a:gd name="adj5" fmla="val 12500"/>
            </a:avLst>
          </a:prstGeom>
          <a:solidFill>
            <a:schemeClr val="bg1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92686" y="4277047"/>
            <a:ext cx="234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Coordination meetings</a:t>
            </a:r>
            <a:endParaRPr lang="en-GB" b="1" dirty="0">
              <a:solidFill>
                <a:schemeClr val="accent1"/>
              </a:solidFill>
            </a:endParaRPr>
          </a:p>
        </p:txBody>
      </p:sp>
      <p:cxnSp>
        <p:nvCxnSpPr>
          <p:cNvPr id="16" name="Elbow Connector 15"/>
          <p:cNvCxnSpPr>
            <a:endCxn id="15" idx="0"/>
          </p:cNvCxnSpPr>
          <p:nvPr/>
        </p:nvCxnSpPr>
        <p:spPr>
          <a:xfrm>
            <a:off x="857437" y="3542263"/>
            <a:ext cx="7109533" cy="734784"/>
          </a:xfrm>
          <a:prstGeom prst="bentConnector2">
            <a:avLst/>
          </a:prstGeom>
          <a:ln w="38100">
            <a:solidFill>
              <a:schemeClr val="accent1"/>
            </a:solidFill>
            <a:prstDash val="dash"/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545" y="4640815"/>
            <a:ext cx="1866850" cy="151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084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12" grpId="0" animBg="1"/>
      <p:bldP spid="13" grpId="0" animBg="1"/>
      <p:bldP spid="14" grpId="0" animBg="1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Scheduling and coordination</a:t>
            </a:r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7488920" y="338057"/>
            <a:ext cx="288000" cy="288000"/>
          </a:xfrm>
          <a:prstGeom prst="ellipse">
            <a:avLst/>
          </a:prstGeom>
          <a:solidFill>
            <a:schemeClr val="accent2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/>
          <a:lstStyle/>
          <a:p>
            <a:endParaRPr lang="en-GB" sz="300" dirty="0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7803003" y="338057"/>
            <a:ext cx="288000" cy="288000"/>
          </a:xfrm>
          <a:prstGeom prst="ellipse">
            <a:avLst/>
          </a:prstGeom>
          <a:solidFill>
            <a:schemeClr val="accent3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1355174"/>
              <a:satOff val="-2772"/>
              <a:lumOff val="-98"/>
              <a:alphaOff val="0"/>
            </a:schemeClr>
          </a:fillRef>
          <a:effectRef idx="0">
            <a:schemeClr val="accent5">
              <a:alpha val="50000"/>
              <a:hueOff val="1355174"/>
              <a:satOff val="-2772"/>
              <a:lumOff val="-98"/>
              <a:alphaOff val="0"/>
            </a:schemeClr>
          </a:effectRef>
          <a:fontRef idx="minor">
            <a:schemeClr val="tx1"/>
          </a:fontRef>
        </p:style>
      </p:sp>
      <p:sp>
        <p:nvSpPr>
          <p:cNvPr id="9" name="Oval 8"/>
          <p:cNvSpPr>
            <a:spLocks noChangeAspect="1"/>
          </p:cNvSpPr>
          <p:nvPr/>
        </p:nvSpPr>
        <p:spPr>
          <a:xfrm>
            <a:off x="8117086" y="284057"/>
            <a:ext cx="396000" cy="396000"/>
          </a:xfrm>
          <a:prstGeom prst="ellipse">
            <a:avLst/>
          </a:prstGeom>
          <a:solidFill>
            <a:schemeClr val="accent4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2710348"/>
              <a:satOff val="-5544"/>
              <a:lumOff val="-196"/>
              <a:alphaOff val="0"/>
            </a:schemeClr>
          </a:fillRef>
          <a:effectRef idx="0">
            <a:schemeClr val="accent5">
              <a:alpha val="50000"/>
              <a:hueOff val="2710348"/>
              <a:satOff val="-5544"/>
              <a:lumOff val="-196"/>
              <a:alphaOff val="0"/>
            </a:schemeClr>
          </a:effectRef>
          <a:fontRef idx="minor">
            <a:schemeClr val="tx1"/>
          </a:fontRef>
        </p:style>
      </p:sp>
      <p:sp>
        <p:nvSpPr>
          <p:cNvPr id="10" name="Oval 9"/>
          <p:cNvSpPr>
            <a:spLocks noChangeAspect="1"/>
          </p:cNvSpPr>
          <p:nvPr/>
        </p:nvSpPr>
        <p:spPr>
          <a:xfrm>
            <a:off x="8539169" y="338057"/>
            <a:ext cx="288000" cy="288000"/>
          </a:xfrm>
          <a:prstGeom prst="ellipse">
            <a:avLst/>
          </a:prstGeom>
          <a:solidFill>
            <a:schemeClr val="accent5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4065522"/>
              <a:satOff val="-8315"/>
              <a:lumOff val="-293"/>
              <a:alphaOff val="0"/>
            </a:schemeClr>
          </a:fillRef>
          <a:effectRef idx="0">
            <a:schemeClr val="accent5">
              <a:alpha val="50000"/>
              <a:hueOff val="4065522"/>
              <a:satOff val="-8315"/>
              <a:lumOff val="-293"/>
              <a:alphaOff val="0"/>
            </a:schemeClr>
          </a:effectRef>
          <a:fontRef idx="minor">
            <a:schemeClr val="tx1"/>
          </a:fontRef>
        </p:style>
      </p:sp>
      <p:sp>
        <p:nvSpPr>
          <p:cNvPr id="11" name="Oval 10"/>
          <p:cNvSpPr>
            <a:spLocks noChangeAspect="1"/>
          </p:cNvSpPr>
          <p:nvPr/>
        </p:nvSpPr>
        <p:spPr>
          <a:xfrm>
            <a:off x="8853254" y="338057"/>
            <a:ext cx="288000" cy="288000"/>
          </a:xfrm>
          <a:prstGeom prst="ellipse">
            <a:avLst/>
          </a:prstGeom>
          <a:solidFill>
            <a:schemeClr val="accent6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5420696"/>
              <a:satOff val="-11087"/>
              <a:lumOff val="-391"/>
              <a:alphaOff val="0"/>
            </a:schemeClr>
          </a:fillRef>
          <a:effectRef idx="0">
            <a:schemeClr val="accent5">
              <a:alpha val="50000"/>
              <a:hueOff val="5420696"/>
              <a:satOff val="-11087"/>
              <a:lumOff val="-391"/>
              <a:alphaOff val="0"/>
            </a:schemeClr>
          </a:effectRef>
          <a:fontRef idx="minor">
            <a:schemeClr val="tx1"/>
          </a:fontRef>
        </p:style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0857" y="1055414"/>
            <a:ext cx="7402286" cy="5140852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2877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Scheduling and coordination</a:t>
            </a:r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7488920" y="338057"/>
            <a:ext cx="288000" cy="288000"/>
          </a:xfrm>
          <a:prstGeom prst="ellipse">
            <a:avLst/>
          </a:prstGeom>
          <a:solidFill>
            <a:schemeClr val="accent2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/>
          <a:lstStyle/>
          <a:p>
            <a:endParaRPr lang="en-GB" sz="300" dirty="0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7803003" y="338057"/>
            <a:ext cx="288000" cy="288000"/>
          </a:xfrm>
          <a:prstGeom prst="ellipse">
            <a:avLst/>
          </a:prstGeom>
          <a:solidFill>
            <a:schemeClr val="accent3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1355174"/>
              <a:satOff val="-2772"/>
              <a:lumOff val="-98"/>
              <a:alphaOff val="0"/>
            </a:schemeClr>
          </a:fillRef>
          <a:effectRef idx="0">
            <a:schemeClr val="accent5">
              <a:alpha val="50000"/>
              <a:hueOff val="1355174"/>
              <a:satOff val="-2772"/>
              <a:lumOff val="-98"/>
              <a:alphaOff val="0"/>
            </a:schemeClr>
          </a:effectRef>
          <a:fontRef idx="minor">
            <a:schemeClr val="tx1"/>
          </a:fontRef>
        </p:style>
      </p:sp>
      <p:sp>
        <p:nvSpPr>
          <p:cNvPr id="9" name="Oval 8"/>
          <p:cNvSpPr>
            <a:spLocks noChangeAspect="1"/>
          </p:cNvSpPr>
          <p:nvPr/>
        </p:nvSpPr>
        <p:spPr>
          <a:xfrm>
            <a:off x="8117086" y="284057"/>
            <a:ext cx="396000" cy="396000"/>
          </a:xfrm>
          <a:prstGeom prst="ellipse">
            <a:avLst/>
          </a:prstGeom>
          <a:solidFill>
            <a:schemeClr val="accent4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2710348"/>
              <a:satOff val="-5544"/>
              <a:lumOff val="-196"/>
              <a:alphaOff val="0"/>
            </a:schemeClr>
          </a:fillRef>
          <a:effectRef idx="0">
            <a:schemeClr val="accent5">
              <a:alpha val="50000"/>
              <a:hueOff val="2710348"/>
              <a:satOff val="-5544"/>
              <a:lumOff val="-196"/>
              <a:alphaOff val="0"/>
            </a:schemeClr>
          </a:effectRef>
          <a:fontRef idx="minor">
            <a:schemeClr val="tx1"/>
          </a:fontRef>
        </p:style>
      </p:sp>
      <p:sp>
        <p:nvSpPr>
          <p:cNvPr id="10" name="Oval 9"/>
          <p:cNvSpPr>
            <a:spLocks noChangeAspect="1"/>
          </p:cNvSpPr>
          <p:nvPr/>
        </p:nvSpPr>
        <p:spPr>
          <a:xfrm>
            <a:off x="8539169" y="338057"/>
            <a:ext cx="288000" cy="288000"/>
          </a:xfrm>
          <a:prstGeom prst="ellipse">
            <a:avLst/>
          </a:prstGeom>
          <a:solidFill>
            <a:schemeClr val="accent5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4065522"/>
              <a:satOff val="-8315"/>
              <a:lumOff val="-293"/>
              <a:alphaOff val="0"/>
            </a:schemeClr>
          </a:fillRef>
          <a:effectRef idx="0">
            <a:schemeClr val="accent5">
              <a:alpha val="50000"/>
              <a:hueOff val="4065522"/>
              <a:satOff val="-8315"/>
              <a:lumOff val="-293"/>
              <a:alphaOff val="0"/>
            </a:schemeClr>
          </a:effectRef>
          <a:fontRef idx="minor">
            <a:schemeClr val="tx1"/>
          </a:fontRef>
        </p:style>
      </p:sp>
      <p:sp>
        <p:nvSpPr>
          <p:cNvPr id="11" name="Oval 10"/>
          <p:cNvSpPr>
            <a:spLocks noChangeAspect="1"/>
          </p:cNvSpPr>
          <p:nvPr/>
        </p:nvSpPr>
        <p:spPr>
          <a:xfrm>
            <a:off x="8853254" y="338057"/>
            <a:ext cx="288000" cy="288000"/>
          </a:xfrm>
          <a:prstGeom prst="ellipse">
            <a:avLst/>
          </a:prstGeom>
          <a:solidFill>
            <a:schemeClr val="accent6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5420696"/>
              <a:satOff val="-11087"/>
              <a:lumOff val="-391"/>
              <a:alphaOff val="0"/>
            </a:schemeClr>
          </a:fillRef>
          <a:effectRef idx="0">
            <a:schemeClr val="accent5">
              <a:alpha val="50000"/>
              <a:hueOff val="5420696"/>
              <a:satOff val="-11087"/>
              <a:lumOff val="-391"/>
              <a:alphaOff val="0"/>
            </a:schemeClr>
          </a:effectRef>
          <a:fontRef idx="minor">
            <a:schemeClr val="tx1"/>
          </a:fontRef>
        </p:style>
      </p:sp>
      <p:pic>
        <p:nvPicPr>
          <p:cNvPr id="13" name="Picture 12" descr="LHCinstallationsch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" t="3047" r="2082" b="1590"/>
          <a:stretch/>
        </p:blipFill>
        <p:spPr>
          <a:xfrm>
            <a:off x="1087047" y="1002715"/>
            <a:ext cx="7288197" cy="5197318"/>
          </a:xfrm>
          <a:prstGeom prst="rect">
            <a:avLst/>
          </a:prstGeom>
          <a:ln>
            <a:solidFill>
              <a:srgbClr val="7F7F7F"/>
            </a:solidFill>
          </a:ln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</p:spPr>
      </p:pic>
      <p:grpSp>
        <p:nvGrpSpPr>
          <p:cNvPr id="14" name="Group 10"/>
          <p:cNvGrpSpPr>
            <a:grpSpLocks/>
          </p:cNvGrpSpPr>
          <p:nvPr/>
        </p:nvGrpSpPr>
        <p:grpSpPr bwMode="auto">
          <a:xfrm>
            <a:off x="768757" y="1449876"/>
            <a:ext cx="5695834" cy="4302995"/>
            <a:chOff x="348" y="767"/>
            <a:chExt cx="3997" cy="3309"/>
          </a:xfrm>
        </p:grpSpPr>
        <p:pic>
          <p:nvPicPr>
            <p:cNvPr id="15" name="Picture 5"/>
            <p:cNvPicPr preferRelativeResize="0"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8" y="767"/>
              <a:ext cx="1785" cy="3299"/>
            </a:xfrm>
            <a:prstGeom prst="rect">
              <a:avLst/>
            </a:prstGeom>
            <a:noFill/>
            <a:ln w="63500">
              <a:solidFill>
                <a:srgbClr val="FF0000"/>
              </a:solidFill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6" name="Line 6"/>
            <p:cNvSpPr>
              <a:spLocks noChangeShapeType="1"/>
            </p:cNvSpPr>
            <p:nvPr/>
          </p:nvSpPr>
          <p:spPr bwMode="auto">
            <a:xfrm flipH="1" flipV="1">
              <a:off x="2154" y="767"/>
              <a:ext cx="1671" cy="1606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Line 7"/>
            <p:cNvSpPr>
              <a:spLocks noChangeShapeType="1"/>
            </p:cNvSpPr>
            <p:nvPr/>
          </p:nvSpPr>
          <p:spPr bwMode="auto">
            <a:xfrm flipH="1">
              <a:off x="2154" y="3341"/>
              <a:ext cx="1692" cy="735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Rectangle 8"/>
            <p:cNvSpPr>
              <a:spLocks noChangeArrowheads="1"/>
            </p:cNvSpPr>
            <p:nvPr/>
          </p:nvSpPr>
          <p:spPr bwMode="auto">
            <a:xfrm>
              <a:off x="3846" y="2373"/>
              <a:ext cx="499" cy="968"/>
            </a:xfrm>
            <a:prstGeom prst="rect">
              <a:avLst/>
            </a:prstGeom>
            <a:noFill/>
            <a:ln w="57150" cap="sq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29855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Multi-level planning</a:t>
            </a:r>
          </a:p>
          <a:p>
            <a:pPr lvl="2"/>
            <a:r>
              <a:rPr lang="en-US" sz="2000" dirty="0"/>
              <a:t>Have a coherent information up-to-date</a:t>
            </a:r>
          </a:p>
          <a:p>
            <a:pPr lvl="2"/>
            <a:r>
              <a:rPr lang="en-US" sz="2000" dirty="0"/>
              <a:t>Be able by experience to identify the </a:t>
            </a:r>
            <a:r>
              <a:rPr lang="en-US" sz="2000" dirty="0" smtClean="0"/>
              <a:t>over/under-estimation</a:t>
            </a:r>
          </a:p>
          <a:p>
            <a:pPr lvl="2"/>
            <a:r>
              <a:rPr lang="en-US" sz="2000" dirty="0" smtClean="0"/>
              <a:t>Contingencies have to be taken into account at one level</a:t>
            </a:r>
            <a:endParaRPr lang="en-US" sz="2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Scheduling and coordination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7488920" y="338057"/>
            <a:ext cx="288000" cy="288000"/>
          </a:xfrm>
          <a:prstGeom prst="ellipse">
            <a:avLst/>
          </a:prstGeom>
          <a:solidFill>
            <a:schemeClr val="accent2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/>
          <a:lstStyle/>
          <a:p>
            <a:endParaRPr lang="en-GB" sz="300" dirty="0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7803003" y="338057"/>
            <a:ext cx="288000" cy="288000"/>
          </a:xfrm>
          <a:prstGeom prst="ellipse">
            <a:avLst/>
          </a:prstGeom>
          <a:solidFill>
            <a:schemeClr val="accent3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1355174"/>
              <a:satOff val="-2772"/>
              <a:lumOff val="-98"/>
              <a:alphaOff val="0"/>
            </a:schemeClr>
          </a:fillRef>
          <a:effectRef idx="0">
            <a:schemeClr val="accent5">
              <a:alpha val="50000"/>
              <a:hueOff val="1355174"/>
              <a:satOff val="-2772"/>
              <a:lumOff val="-98"/>
              <a:alphaOff val="0"/>
            </a:schemeClr>
          </a:effectRef>
          <a:fontRef idx="minor">
            <a:schemeClr val="tx1"/>
          </a:fontRef>
        </p:style>
      </p:sp>
      <p:sp>
        <p:nvSpPr>
          <p:cNvPr id="9" name="Oval 8"/>
          <p:cNvSpPr>
            <a:spLocks noChangeAspect="1"/>
          </p:cNvSpPr>
          <p:nvPr/>
        </p:nvSpPr>
        <p:spPr>
          <a:xfrm>
            <a:off x="8117086" y="284057"/>
            <a:ext cx="396000" cy="396000"/>
          </a:xfrm>
          <a:prstGeom prst="ellipse">
            <a:avLst/>
          </a:prstGeom>
          <a:solidFill>
            <a:schemeClr val="accent4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2710348"/>
              <a:satOff val="-5544"/>
              <a:lumOff val="-196"/>
              <a:alphaOff val="0"/>
            </a:schemeClr>
          </a:fillRef>
          <a:effectRef idx="0">
            <a:schemeClr val="accent5">
              <a:alpha val="50000"/>
              <a:hueOff val="2710348"/>
              <a:satOff val="-5544"/>
              <a:lumOff val="-196"/>
              <a:alphaOff val="0"/>
            </a:schemeClr>
          </a:effectRef>
          <a:fontRef idx="minor">
            <a:schemeClr val="tx1"/>
          </a:fontRef>
        </p:style>
      </p:sp>
      <p:sp>
        <p:nvSpPr>
          <p:cNvPr id="10" name="Oval 9"/>
          <p:cNvSpPr>
            <a:spLocks noChangeAspect="1"/>
          </p:cNvSpPr>
          <p:nvPr/>
        </p:nvSpPr>
        <p:spPr>
          <a:xfrm>
            <a:off x="8539169" y="338057"/>
            <a:ext cx="288000" cy="288000"/>
          </a:xfrm>
          <a:prstGeom prst="ellipse">
            <a:avLst/>
          </a:prstGeom>
          <a:solidFill>
            <a:schemeClr val="accent5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4065522"/>
              <a:satOff val="-8315"/>
              <a:lumOff val="-293"/>
              <a:alphaOff val="0"/>
            </a:schemeClr>
          </a:fillRef>
          <a:effectRef idx="0">
            <a:schemeClr val="accent5">
              <a:alpha val="50000"/>
              <a:hueOff val="4065522"/>
              <a:satOff val="-8315"/>
              <a:lumOff val="-293"/>
              <a:alphaOff val="0"/>
            </a:schemeClr>
          </a:effectRef>
          <a:fontRef idx="minor">
            <a:schemeClr val="tx1"/>
          </a:fontRef>
        </p:style>
      </p:sp>
      <p:sp>
        <p:nvSpPr>
          <p:cNvPr id="11" name="Oval 10"/>
          <p:cNvSpPr>
            <a:spLocks noChangeAspect="1"/>
          </p:cNvSpPr>
          <p:nvPr/>
        </p:nvSpPr>
        <p:spPr>
          <a:xfrm>
            <a:off x="8853254" y="338057"/>
            <a:ext cx="288000" cy="288000"/>
          </a:xfrm>
          <a:prstGeom prst="ellipse">
            <a:avLst/>
          </a:prstGeom>
          <a:solidFill>
            <a:schemeClr val="accent6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5420696"/>
              <a:satOff val="-11087"/>
              <a:lumOff val="-391"/>
              <a:alphaOff val="0"/>
            </a:schemeClr>
          </a:fillRef>
          <a:effectRef idx="0">
            <a:schemeClr val="accent5">
              <a:alpha val="50000"/>
              <a:hueOff val="5420696"/>
              <a:satOff val="-11087"/>
              <a:lumOff val="-391"/>
              <a:alphaOff val="0"/>
            </a:schemeClr>
          </a:effectRef>
          <a:fontRef idx="minor">
            <a:schemeClr val="tx1"/>
          </a:fontRef>
        </p:style>
      </p:sp>
      <p:grpSp>
        <p:nvGrpSpPr>
          <p:cNvPr id="20" name="Group 19"/>
          <p:cNvGrpSpPr/>
          <p:nvPr/>
        </p:nvGrpSpPr>
        <p:grpSpPr>
          <a:xfrm>
            <a:off x="237492" y="3441656"/>
            <a:ext cx="8665840" cy="2617280"/>
            <a:chOff x="395536" y="3717032"/>
            <a:chExt cx="8665840" cy="2617280"/>
          </a:xfrm>
        </p:grpSpPr>
        <p:sp>
          <p:nvSpPr>
            <p:cNvPr id="21" name="Rectangle 20"/>
            <p:cNvSpPr/>
            <p:nvPr/>
          </p:nvSpPr>
          <p:spPr bwMode="auto">
            <a:xfrm>
              <a:off x="2843808" y="3717032"/>
              <a:ext cx="2448000" cy="1440000"/>
            </a:xfrm>
            <a:prstGeom prst="rect">
              <a:avLst/>
            </a:prstGeom>
            <a:solidFill>
              <a:srgbClr val="00B050"/>
            </a:solidFill>
            <a:ln w="6350" cap="flat" cmpd="sng" algn="ctr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CH" sz="1600" dirty="0" smtClean="0">
                  <a:solidFill>
                    <a:schemeClr val="bg1"/>
                  </a:solidFill>
                  <a:latin typeface="Times New Roman" pitchFamily="18" charset="0"/>
                </a:rPr>
                <a:t>Design </a:t>
              </a:r>
              <a:r>
                <a:rPr lang="fr-CH" sz="1600" dirty="0" err="1" smtClean="0">
                  <a:solidFill>
                    <a:schemeClr val="bg1"/>
                  </a:solidFill>
                  <a:latin typeface="Times New Roman" pitchFamily="18" charset="0"/>
                </a:rPr>
                <a:t>schedule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203848" y="4331568"/>
              <a:ext cx="216024" cy="7200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3275856" y="4149080"/>
              <a:ext cx="2448000" cy="1440000"/>
            </a:xfrm>
            <a:prstGeom prst="rect">
              <a:avLst/>
            </a:prstGeom>
            <a:solidFill>
              <a:srgbClr val="00B050"/>
            </a:solidFill>
            <a:ln w="6350" cap="flat" cmpd="sng" algn="ctr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dirty="0" smtClean="0">
                  <a:solidFill>
                    <a:schemeClr val="bg1"/>
                  </a:solidFill>
                  <a:latin typeface="Times New Roman" pitchFamily="18" charset="0"/>
                </a:rPr>
                <a:t>Manufacturing schedule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3419872" y="4581128"/>
              <a:ext cx="216024" cy="7200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Slide Number Placeholder 3"/>
            <p:cNvSpPr txBox="1">
              <a:spLocks/>
            </p:cNvSpPr>
            <p:nvPr/>
          </p:nvSpPr>
          <p:spPr>
            <a:xfrm>
              <a:off x="7918376" y="5756920"/>
              <a:ext cx="609600" cy="228600"/>
            </a:xfrm>
            <a:prstGeom prst="rect">
              <a:avLst/>
            </a:prstGeom>
            <a:solidFill>
              <a:srgbClr val="C9EDFF"/>
            </a:solidFill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200" b="0" i="0" kern="1200">
                  <a:solidFill>
                    <a:srgbClr val="729FCF"/>
                  </a:solidFill>
                  <a:latin typeface="Ubuntu Light"/>
                  <a:ea typeface="+mn-ea"/>
                  <a:cs typeface="Ubuntu Light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fld id="{C73DC199-70C9-45DB-89F4-DE151AAD7BF5}" type="slidenum">
                <a:rPr lang="en-US" smtClean="0">
                  <a:solidFill>
                    <a:srgbClr val="0070C0"/>
                  </a:solidFill>
                </a:rPr>
                <a:pPr>
                  <a:defRPr/>
                </a:pPr>
                <a:t>18</a:t>
              </a:fld>
              <a:endParaRPr lang="en-US">
                <a:solidFill>
                  <a:srgbClr val="0070C0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395536" y="3717032"/>
              <a:ext cx="2088032" cy="1800000"/>
            </a:xfrm>
            <a:prstGeom prst="rect">
              <a:avLst/>
            </a:prstGeom>
            <a:solidFill>
              <a:srgbClr val="D3100B"/>
            </a:solidFill>
            <a:ln w="6350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Master Schedule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3563888" y="4509120"/>
              <a:ext cx="2448000" cy="1440000"/>
            </a:xfrm>
            <a:prstGeom prst="rect">
              <a:avLst/>
            </a:prstGeom>
            <a:solidFill>
              <a:srgbClr val="00B050"/>
            </a:solidFill>
            <a:ln w="6350" cap="flat" cmpd="sng" algn="ctr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CH" sz="1600" dirty="0" smtClean="0">
                  <a:solidFill>
                    <a:schemeClr val="bg1"/>
                  </a:solidFill>
                  <a:latin typeface="Times New Roman" pitchFamily="18" charset="0"/>
                </a:rPr>
                <a:t>Installation </a:t>
              </a:r>
              <a:r>
                <a:rPr lang="fr-CH" sz="1600" dirty="0" err="1" smtClean="0">
                  <a:solidFill>
                    <a:schemeClr val="bg1"/>
                  </a:solidFill>
                  <a:latin typeface="Times New Roman" pitchFamily="18" charset="0"/>
                </a:rPr>
                <a:t>schedule</a:t>
              </a:r>
              <a:r>
                <a:rPr lang="fr-CH" sz="1600" dirty="0" smtClean="0">
                  <a:solidFill>
                    <a:schemeClr val="bg1"/>
                  </a:solidFill>
                  <a:latin typeface="Times New Roman" pitchFamily="18" charset="0"/>
                </a:rPr>
                <a:t> 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6156176" y="4437112"/>
              <a:ext cx="2448000" cy="1440000"/>
            </a:xfrm>
            <a:prstGeom prst="rect">
              <a:avLst/>
            </a:prstGeom>
            <a:solidFill>
              <a:srgbClr val="C9EDFF"/>
            </a:solidFill>
            <a:ln w="6350" cap="flat" cmpd="sng" algn="ctr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CH" sz="1600" dirty="0" err="1" smtClean="0">
                  <a:solidFill>
                    <a:srgbClr val="0070C0"/>
                  </a:solidFill>
                  <a:latin typeface="Times New Roman" pitchFamily="18" charset="0"/>
                </a:rPr>
                <a:t>Detailed</a:t>
              </a:r>
              <a:r>
                <a:rPr lang="fr-CH" sz="1600" dirty="0" smtClean="0">
                  <a:solidFill>
                    <a:srgbClr val="0070C0"/>
                  </a:solidFill>
                  <a:latin typeface="Times New Roman" pitchFamily="18" charset="0"/>
                </a:rPr>
                <a:t> </a:t>
              </a:r>
              <a:r>
                <a:rPr lang="fr-CH" sz="1600" dirty="0" err="1" smtClean="0">
                  <a:solidFill>
                    <a:srgbClr val="0070C0"/>
                  </a:solidFill>
                  <a:latin typeface="Times New Roman" pitchFamily="18" charset="0"/>
                </a:rPr>
                <a:t>schedule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6308576" y="4589512"/>
              <a:ext cx="2448000" cy="1440000"/>
            </a:xfrm>
            <a:prstGeom prst="rect">
              <a:avLst/>
            </a:prstGeom>
            <a:solidFill>
              <a:srgbClr val="C9EDFF"/>
            </a:solidFill>
            <a:ln w="6350" cap="flat" cmpd="sng" algn="ctr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CH" sz="1600" dirty="0" err="1" smtClean="0">
                  <a:solidFill>
                    <a:srgbClr val="0070C0"/>
                  </a:solidFill>
                  <a:latin typeface="Times New Roman" pitchFamily="18" charset="0"/>
                </a:rPr>
                <a:t>Detailed</a:t>
              </a:r>
              <a:r>
                <a:rPr lang="fr-CH" sz="1600" dirty="0" smtClean="0">
                  <a:solidFill>
                    <a:srgbClr val="0070C0"/>
                  </a:solidFill>
                  <a:latin typeface="Times New Roman" pitchFamily="18" charset="0"/>
                </a:rPr>
                <a:t> </a:t>
              </a:r>
              <a:r>
                <a:rPr lang="fr-CH" sz="1600" dirty="0" err="1" smtClean="0">
                  <a:solidFill>
                    <a:srgbClr val="0070C0"/>
                  </a:solidFill>
                  <a:latin typeface="Times New Roman" pitchFamily="18" charset="0"/>
                </a:rPr>
                <a:t>schedule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6460976" y="4741912"/>
              <a:ext cx="2448000" cy="1440000"/>
            </a:xfrm>
            <a:prstGeom prst="rect">
              <a:avLst/>
            </a:prstGeom>
            <a:solidFill>
              <a:srgbClr val="C9EDFF"/>
            </a:solidFill>
            <a:ln w="6350" cap="flat" cmpd="sng" algn="ctr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CH" sz="1600" dirty="0" err="1" smtClean="0">
                  <a:solidFill>
                    <a:srgbClr val="0070C0"/>
                  </a:solidFill>
                  <a:latin typeface="Times New Roman" pitchFamily="18" charset="0"/>
                </a:rPr>
                <a:t>Detailed</a:t>
              </a:r>
              <a:r>
                <a:rPr lang="fr-CH" sz="1600" dirty="0" smtClean="0">
                  <a:solidFill>
                    <a:srgbClr val="0070C0"/>
                  </a:solidFill>
                  <a:latin typeface="Times New Roman" pitchFamily="18" charset="0"/>
                </a:rPr>
                <a:t> </a:t>
              </a:r>
              <a:r>
                <a:rPr lang="fr-CH" sz="1600" dirty="0" err="1" smtClean="0">
                  <a:solidFill>
                    <a:srgbClr val="0070C0"/>
                  </a:solidFill>
                  <a:latin typeface="Times New Roman" pitchFamily="18" charset="0"/>
                </a:rPr>
                <a:t>schedule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6613376" y="4894312"/>
              <a:ext cx="2448000" cy="1440000"/>
            </a:xfrm>
            <a:prstGeom prst="rect">
              <a:avLst/>
            </a:prstGeom>
            <a:solidFill>
              <a:srgbClr val="C9EDFF"/>
            </a:solidFill>
            <a:ln w="6350" cap="flat" cmpd="sng" algn="ctr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CH" sz="1600" dirty="0" err="1" smtClean="0">
                  <a:solidFill>
                    <a:srgbClr val="0070C0"/>
                  </a:solidFill>
                  <a:latin typeface="Times New Roman" pitchFamily="18" charset="0"/>
                </a:rPr>
                <a:t>Detailed</a:t>
              </a:r>
              <a:r>
                <a:rPr lang="fr-CH" sz="1600" dirty="0" smtClean="0">
                  <a:solidFill>
                    <a:srgbClr val="0070C0"/>
                  </a:solidFill>
                  <a:latin typeface="Times New Roman" pitchFamily="18" charset="0"/>
                </a:rPr>
                <a:t> </a:t>
              </a:r>
              <a:r>
                <a:rPr lang="fr-CH" sz="1600" dirty="0" err="1" smtClean="0">
                  <a:solidFill>
                    <a:srgbClr val="0070C0"/>
                  </a:solidFill>
                  <a:latin typeface="Times New Roman" pitchFamily="18" charset="0"/>
                </a:rPr>
                <a:t>schedule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755576" y="4221088"/>
              <a:ext cx="792000" cy="72008"/>
            </a:xfrm>
            <a:prstGeom prst="rect">
              <a:avLst/>
            </a:prstGeom>
            <a:solidFill>
              <a:srgbClr val="00B0F0"/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907976" y="4373488"/>
              <a:ext cx="216024" cy="72008"/>
            </a:xfrm>
            <a:prstGeom prst="rect">
              <a:avLst/>
            </a:prstGeom>
            <a:solidFill>
              <a:srgbClr val="00B0F0"/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1060376" y="4525888"/>
              <a:ext cx="216024" cy="72008"/>
            </a:xfrm>
            <a:prstGeom prst="rect">
              <a:avLst/>
            </a:prstGeom>
            <a:solidFill>
              <a:srgbClr val="00B0F0"/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1212776" y="4678288"/>
              <a:ext cx="216024" cy="72008"/>
            </a:xfrm>
            <a:prstGeom prst="rect">
              <a:avLst/>
            </a:prstGeom>
            <a:solidFill>
              <a:srgbClr val="00B0F0"/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1365176" y="4830688"/>
              <a:ext cx="828000" cy="72008"/>
            </a:xfrm>
            <a:prstGeom prst="rect">
              <a:avLst/>
            </a:prstGeom>
            <a:solidFill>
              <a:srgbClr val="00B0F0"/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1517576" y="4983088"/>
              <a:ext cx="216024" cy="72008"/>
            </a:xfrm>
            <a:prstGeom prst="rect">
              <a:avLst/>
            </a:prstGeom>
            <a:solidFill>
              <a:srgbClr val="00B0F0"/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1669976" y="5135488"/>
              <a:ext cx="216024" cy="72008"/>
            </a:xfrm>
            <a:prstGeom prst="rect">
              <a:avLst/>
            </a:prstGeom>
            <a:solidFill>
              <a:srgbClr val="00B0F0"/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1822376" y="5287888"/>
              <a:ext cx="216024" cy="72008"/>
            </a:xfrm>
            <a:prstGeom prst="rect">
              <a:avLst/>
            </a:prstGeom>
            <a:solidFill>
              <a:srgbClr val="00B0F0"/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3059832" y="4149080"/>
              <a:ext cx="216024" cy="7200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3907160" y="4996408"/>
              <a:ext cx="684000" cy="7200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4059560" y="5148808"/>
              <a:ext cx="216024" cy="7200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4211960" y="5301208"/>
              <a:ext cx="216024" cy="7200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4364360" y="5453608"/>
              <a:ext cx="900000" cy="7200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4516760" y="5606008"/>
              <a:ext cx="216024" cy="7200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4669160" y="5758408"/>
              <a:ext cx="756000" cy="7200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6804248" y="5445224"/>
              <a:ext cx="900000" cy="72008"/>
            </a:xfrm>
            <a:prstGeom prst="rect">
              <a:avLst/>
            </a:prstGeom>
            <a:solidFill>
              <a:srgbClr val="7030A0"/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8" name="Rectangle 47"/>
            <p:cNvSpPr/>
            <p:nvPr/>
          </p:nvSpPr>
          <p:spPr bwMode="auto">
            <a:xfrm>
              <a:off x="6948264" y="5589240"/>
              <a:ext cx="900000" cy="72008"/>
            </a:xfrm>
            <a:prstGeom prst="rect">
              <a:avLst/>
            </a:prstGeom>
            <a:solidFill>
              <a:srgbClr val="7030A0"/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7236296" y="5733256"/>
              <a:ext cx="900000" cy="72008"/>
            </a:xfrm>
            <a:prstGeom prst="rect">
              <a:avLst/>
            </a:prstGeom>
            <a:solidFill>
              <a:srgbClr val="7030A0"/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7380312" y="5877272"/>
              <a:ext cx="900000" cy="72008"/>
            </a:xfrm>
            <a:prstGeom prst="rect">
              <a:avLst/>
            </a:prstGeom>
            <a:solidFill>
              <a:srgbClr val="7030A0"/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1259632" y="4725144"/>
              <a:ext cx="1080120" cy="720080"/>
            </a:xfrm>
            <a:prstGeom prst="ellipse">
              <a:avLst/>
            </a:prstGeom>
            <a:noFill/>
            <a:ln w="3175" cap="flat" cmpd="sng" algn="ctr">
              <a:solidFill>
                <a:srgbClr val="C9EDFF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52" name="Straight Arrow Connector 51"/>
            <p:cNvCxnSpPr>
              <a:stCxn id="36" idx="3"/>
              <a:endCxn id="53" idx="1"/>
            </p:cNvCxnSpPr>
            <p:nvPr/>
          </p:nvCxnSpPr>
          <p:spPr bwMode="auto">
            <a:xfrm>
              <a:off x="2193176" y="4866692"/>
              <a:ext cx="2266440" cy="100836"/>
            </a:xfrm>
            <a:prstGeom prst="straightConnector1">
              <a:avLst/>
            </a:prstGeom>
            <a:noFill/>
            <a:ln w="9525" cap="flat" cmpd="sng" algn="ctr">
              <a:solidFill>
                <a:srgbClr val="C9ED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3" name="Oval 52"/>
            <p:cNvSpPr/>
            <p:nvPr/>
          </p:nvSpPr>
          <p:spPr bwMode="auto">
            <a:xfrm>
              <a:off x="4427984" y="4941168"/>
              <a:ext cx="216000" cy="180000"/>
            </a:xfrm>
            <a:prstGeom prst="ellipse">
              <a:avLst/>
            </a:prstGeom>
            <a:noFill/>
            <a:ln w="3175" cap="flat" cmpd="sng" algn="ctr">
              <a:solidFill>
                <a:srgbClr val="C9EDFF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54" name="Straight Arrow Connector 53"/>
            <p:cNvCxnSpPr>
              <a:stCxn id="51" idx="5"/>
              <a:endCxn id="55" idx="0"/>
            </p:cNvCxnSpPr>
            <p:nvPr/>
          </p:nvCxnSpPr>
          <p:spPr bwMode="auto">
            <a:xfrm rot="16200000" flipH="1">
              <a:off x="3594084" y="3927259"/>
              <a:ext cx="393485" cy="3218508"/>
            </a:xfrm>
            <a:prstGeom prst="straightConnector1">
              <a:avLst/>
            </a:prstGeom>
            <a:noFill/>
            <a:ln w="9525" cap="flat" cmpd="sng" algn="ctr">
              <a:solidFill>
                <a:srgbClr val="C9ED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5" name="Oval 54"/>
            <p:cNvSpPr/>
            <p:nvPr/>
          </p:nvSpPr>
          <p:spPr bwMode="auto">
            <a:xfrm>
              <a:off x="5292080" y="5733256"/>
              <a:ext cx="216000" cy="180000"/>
            </a:xfrm>
            <a:prstGeom prst="ellipse">
              <a:avLst/>
            </a:prstGeom>
            <a:noFill/>
            <a:ln w="3175" cap="flat" cmpd="sng" algn="ctr">
              <a:solidFill>
                <a:srgbClr val="C9EDFF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6" name="Oval 55"/>
            <p:cNvSpPr/>
            <p:nvPr/>
          </p:nvSpPr>
          <p:spPr bwMode="auto">
            <a:xfrm>
              <a:off x="4139952" y="5193224"/>
              <a:ext cx="360040" cy="252000"/>
            </a:xfrm>
            <a:prstGeom prst="ellipse">
              <a:avLst/>
            </a:prstGeom>
            <a:noFill/>
            <a:ln w="3175" cap="flat" cmpd="sng" algn="ctr">
              <a:solidFill>
                <a:srgbClr val="7030A0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57" name="Straight Arrow Connector 56"/>
            <p:cNvCxnSpPr>
              <a:stCxn id="56" idx="0"/>
              <a:endCxn id="47" idx="1"/>
            </p:cNvCxnSpPr>
            <p:nvPr/>
          </p:nvCxnSpPr>
          <p:spPr bwMode="auto">
            <a:xfrm rot="16200000" flipH="1">
              <a:off x="5418108" y="4095088"/>
              <a:ext cx="288004" cy="2484276"/>
            </a:xfrm>
            <a:prstGeom prst="straightConnector1">
              <a:avLst/>
            </a:prstGeom>
            <a:noFill/>
            <a:ln w="952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8" name="Straight Arrow Connector 57"/>
            <p:cNvCxnSpPr>
              <a:stCxn id="56" idx="5"/>
              <a:endCxn id="50" idx="3"/>
            </p:cNvCxnSpPr>
            <p:nvPr/>
          </p:nvCxnSpPr>
          <p:spPr bwMode="auto">
            <a:xfrm rot="16200000" flipH="1">
              <a:off x="6111310" y="3744273"/>
              <a:ext cx="504957" cy="3833047"/>
            </a:xfrm>
            <a:prstGeom prst="straightConnector1">
              <a:avLst/>
            </a:prstGeom>
            <a:noFill/>
            <a:ln w="952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59" name="Picture 5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>
                  <a:alpha val="1176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26" y="1529301"/>
            <a:ext cx="540000" cy="54000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>
                  <a:alpha val="1176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26" y="1913174"/>
            <a:ext cx="540000" cy="540000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>
                  <a:alpha val="1176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26" y="2615222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767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integration office designs the first draft and determine the volumes for the design offices = </a:t>
            </a:r>
            <a:r>
              <a:rPr lang="en-US" sz="2400" dirty="0" smtClean="0"/>
              <a:t>pre-studies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studies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7488920" y="338057"/>
            <a:ext cx="288000" cy="288000"/>
          </a:xfrm>
          <a:prstGeom prst="ellipse">
            <a:avLst/>
          </a:prstGeom>
          <a:solidFill>
            <a:schemeClr val="accent2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/>
          <a:lstStyle/>
          <a:p>
            <a:endParaRPr lang="en-GB" sz="300" dirty="0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7803003" y="284057"/>
            <a:ext cx="396000" cy="396000"/>
          </a:xfrm>
          <a:prstGeom prst="ellipse">
            <a:avLst/>
          </a:prstGeom>
          <a:solidFill>
            <a:schemeClr val="accent3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1355174"/>
              <a:satOff val="-2772"/>
              <a:lumOff val="-98"/>
              <a:alphaOff val="0"/>
            </a:schemeClr>
          </a:fillRef>
          <a:effectRef idx="0">
            <a:schemeClr val="accent5">
              <a:alpha val="50000"/>
              <a:hueOff val="1355174"/>
              <a:satOff val="-2772"/>
              <a:lumOff val="-98"/>
              <a:alphaOff val="0"/>
            </a:schemeClr>
          </a:effectRef>
          <a:fontRef idx="minor">
            <a:schemeClr val="tx1"/>
          </a:fontRef>
        </p:style>
      </p:sp>
      <p:sp>
        <p:nvSpPr>
          <p:cNvPr id="15" name="Oval 14"/>
          <p:cNvSpPr>
            <a:spLocks noChangeAspect="1"/>
          </p:cNvSpPr>
          <p:nvPr/>
        </p:nvSpPr>
        <p:spPr>
          <a:xfrm>
            <a:off x="8225084" y="338057"/>
            <a:ext cx="288000" cy="288000"/>
          </a:xfrm>
          <a:prstGeom prst="ellipse">
            <a:avLst/>
          </a:prstGeom>
          <a:solidFill>
            <a:schemeClr val="accent4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2710348"/>
              <a:satOff val="-5544"/>
              <a:lumOff val="-196"/>
              <a:alphaOff val="0"/>
            </a:schemeClr>
          </a:fillRef>
          <a:effectRef idx="0">
            <a:schemeClr val="accent5">
              <a:alpha val="50000"/>
              <a:hueOff val="2710348"/>
              <a:satOff val="-5544"/>
              <a:lumOff val="-196"/>
              <a:alphaOff val="0"/>
            </a:schemeClr>
          </a:effectRef>
          <a:fontRef idx="minor">
            <a:schemeClr val="tx1"/>
          </a:fontRef>
        </p:style>
      </p:sp>
      <p:sp>
        <p:nvSpPr>
          <p:cNvPr id="16" name="Oval 15"/>
          <p:cNvSpPr>
            <a:spLocks noChangeAspect="1"/>
          </p:cNvSpPr>
          <p:nvPr/>
        </p:nvSpPr>
        <p:spPr>
          <a:xfrm>
            <a:off x="8539169" y="338057"/>
            <a:ext cx="288000" cy="288000"/>
          </a:xfrm>
          <a:prstGeom prst="ellipse">
            <a:avLst/>
          </a:prstGeom>
          <a:solidFill>
            <a:schemeClr val="accent5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4065522"/>
              <a:satOff val="-8315"/>
              <a:lumOff val="-293"/>
              <a:alphaOff val="0"/>
            </a:schemeClr>
          </a:fillRef>
          <a:effectRef idx="0">
            <a:schemeClr val="accent5">
              <a:alpha val="50000"/>
              <a:hueOff val="4065522"/>
              <a:satOff val="-8315"/>
              <a:lumOff val="-293"/>
              <a:alphaOff val="0"/>
            </a:schemeClr>
          </a:effectRef>
          <a:fontRef idx="minor">
            <a:schemeClr val="tx1"/>
          </a:fontRef>
        </p:style>
      </p:sp>
      <p:sp>
        <p:nvSpPr>
          <p:cNvPr id="17" name="Oval 16"/>
          <p:cNvSpPr>
            <a:spLocks noChangeAspect="1"/>
          </p:cNvSpPr>
          <p:nvPr/>
        </p:nvSpPr>
        <p:spPr>
          <a:xfrm>
            <a:off x="8853254" y="338057"/>
            <a:ext cx="288000" cy="288000"/>
          </a:xfrm>
          <a:prstGeom prst="ellipse">
            <a:avLst/>
          </a:prstGeom>
          <a:solidFill>
            <a:schemeClr val="accent6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5420696"/>
              <a:satOff val="-11087"/>
              <a:lumOff val="-391"/>
              <a:alphaOff val="0"/>
            </a:schemeClr>
          </a:fillRef>
          <a:effectRef idx="0">
            <a:schemeClr val="accent5">
              <a:alpha val="50000"/>
              <a:hueOff val="5420696"/>
              <a:satOff val="-11087"/>
              <a:lumOff val="-391"/>
              <a:alphaOff val="0"/>
            </a:schemeClr>
          </a:effectRef>
          <a:fontRef idx="minor">
            <a:schemeClr val="tx1"/>
          </a:fontRef>
        </p:style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685" y="2100943"/>
            <a:ext cx="4672337" cy="408386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1651" y="2730457"/>
            <a:ext cx="3875603" cy="2824836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>
            <a:off x="3777343" y="5301343"/>
            <a:ext cx="1143000" cy="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821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/>
              <a:t>Introduction to the LHC machine</a:t>
            </a:r>
          </a:p>
          <a:p>
            <a:pPr>
              <a:lnSpc>
                <a:spcPct val="120000"/>
              </a:lnSpc>
            </a:pPr>
            <a:r>
              <a:rPr lang="en-US" dirty="0"/>
              <a:t>Installation 1995-2008</a:t>
            </a:r>
          </a:p>
          <a:p>
            <a:pPr>
              <a:lnSpc>
                <a:spcPct val="120000"/>
              </a:lnSpc>
            </a:pPr>
            <a:r>
              <a:rPr lang="en-US" dirty="0"/>
              <a:t>First long shutdown 2013-2014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Contents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476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828800" y="1198563"/>
            <a:ext cx="6854825" cy="508793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US" sz="2400" b="1" dirty="0"/>
              <a:t>The design offices provide their 3D models to integration office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Civil engineering and metallic infrastructure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General services and power devices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Machine equipment</a:t>
            </a:r>
          </a:p>
          <a:p>
            <a:pPr lvl="1">
              <a:lnSpc>
                <a:spcPct val="110000"/>
              </a:lnSpc>
            </a:pPr>
            <a:endParaRPr lang="en-US" sz="2000" dirty="0"/>
          </a:p>
          <a:p>
            <a:pPr>
              <a:lnSpc>
                <a:spcPct val="110000"/>
              </a:lnSpc>
            </a:pPr>
            <a:r>
              <a:rPr lang="en-US" sz="2400" b="1" dirty="0"/>
              <a:t>The integration office creates the puzzle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Identification of the interferences with proposal of solution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Space reservation</a:t>
            </a:r>
          </a:p>
          <a:p>
            <a:pPr lvl="1">
              <a:lnSpc>
                <a:spcPct val="110000"/>
              </a:lnSpc>
            </a:pPr>
            <a:endParaRPr lang="en-US" sz="2000" dirty="0"/>
          </a:p>
          <a:p>
            <a:pPr>
              <a:lnSpc>
                <a:spcPct val="110000"/>
              </a:lnSpc>
            </a:pPr>
            <a:r>
              <a:rPr lang="en-US" sz="2400" b="1" dirty="0" smtClean="0"/>
              <a:t>Once </a:t>
            </a:r>
            <a:r>
              <a:rPr lang="en-US" sz="2400" b="1" dirty="0"/>
              <a:t>the </a:t>
            </a:r>
            <a:r>
              <a:rPr lang="en-US" sz="2400" b="1" dirty="0" smtClean="0"/>
              <a:t>integration is </a:t>
            </a:r>
            <a:r>
              <a:rPr lang="en-US" sz="2400" b="1" dirty="0"/>
              <a:t>approved, the integration team </a:t>
            </a:r>
            <a:r>
              <a:rPr lang="en-US" sz="2400" b="1" dirty="0" smtClean="0"/>
              <a:t>follows-up </a:t>
            </a:r>
            <a:r>
              <a:rPr lang="en-US" sz="2400" b="1" dirty="0"/>
              <a:t>the installation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Identification of non-conformities of installation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Scans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Update of the 3D models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studies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7488920" y="338057"/>
            <a:ext cx="288000" cy="288000"/>
          </a:xfrm>
          <a:prstGeom prst="ellipse">
            <a:avLst/>
          </a:prstGeom>
          <a:solidFill>
            <a:schemeClr val="accent2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/>
          <a:lstStyle/>
          <a:p>
            <a:endParaRPr lang="en-GB" sz="300" dirty="0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7803003" y="284057"/>
            <a:ext cx="396000" cy="396000"/>
          </a:xfrm>
          <a:prstGeom prst="ellipse">
            <a:avLst/>
          </a:prstGeom>
          <a:solidFill>
            <a:schemeClr val="accent3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1355174"/>
              <a:satOff val="-2772"/>
              <a:lumOff val="-98"/>
              <a:alphaOff val="0"/>
            </a:schemeClr>
          </a:fillRef>
          <a:effectRef idx="0">
            <a:schemeClr val="accent5">
              <a:alpha val="50000"/>
              <a:hueOff val="1355174"/>
              <a:satOff val="-2772"/>
              <a:lumOff val="-98"/>
              <a:alphaOff val="0"/>
            </a:schemeClr>
          </a:effectRef>
          <a:fontRef idx="minor">
            <a:schemeClr val="tx1"/>
          </a:fontRef>
        </p:style>
      </p:sp>
      <p:sp>
        <p:nvSpPr>
          <p:cNvPr id="15" name="Oval 14"/>
          <p:cNvSpPr>
            <a:spLocks noChangeAspect="1"/>
          </p:cNvSpPr>
          <p:nvPr/>
        </p:nvSpPr>
        <p:spPr>
          <a:xfrm>
            <a:off x="8225084" y="338057"/>
            <a:ext cx="288000" cy="288000"/>
          </a:xfrm>
          <a:prstGeom prst="ellipse">
            <a:avLst/>
          </a:prstGeom>
          <a:solidFill>
            <a:schemeClr val="accent4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2710348"/>
              <a:satOff val="-5544"/>
              <a:lumOff val="-196"/>
              <a:alphaOff val="0"/>
            </a:schemeClr>
          </a:fillRef>
          <a:effectRef idx="0">
            <a:schemeClr val="accent5">
              <a:alpha val="50000"/>
              <a:hueOff val="2710348"/>
              <a:satOff val="-5544"/>
              <a:lumOff val="-196"/>
              <a:alphaOff val="0"/>
            </a:schemeClr>
          </a:effectRef>
          <a:fontRef idx="minor">
            <a:schemeClr val="tx1"/>
          </a:fontRef>
        </p:style>
      </p:sp>
      <p:sp>
        <p:nvSpPr>
          <p:cNvPr id="16" name="Oval 15"/>
          <p:cNvSpPr>
            <a:spLocks noChangeAspect="1"/>
          </p:cNvSpPr>
          <p:nvPr/>
        </p:nvSpPr>
        <p:spPr>
          <a:xfrm>
            <a:off x="8539169" y="338057"/>
            <a:ext cx="288000" cy="288000"/>
          </a:xfrm>
          <a:prstGeom prst="ellipse">
            <a:avLst/>
          </a:prstGeom>
          <a:solidFill>
            <a:schemeClr val="accent5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4065522"/>
              <a:satOff val="-8315"/>
              <a:lumOff val="-293"/>
              <a:alphaOff val="0"/>
            </a:schemeClr>
          </a:fillRef>
          <a:effectRef idx="0">
            <a:schemeClr val="accent5">
              <a:alpha val="50000"/>
              <a:hueOff val="4065522"/>
              <a:satOff val="-8315"/>
              <a:lumOff val="-293"/>
              <a:alphaOff val="0"/>
            </a:schemeClr>
          </a:effectRef>
          <a:fontRef idx="minor">
            <a:schemeClr val="tx1"/>
          </a:fontRef>
        </p:style>
      </p:sp>
      <p:sp>
        <p:nvSpPr>
          <p:cNvPr id="17" name="Oval 16"/>
          <p:cNvSpPr>
            <a:spLocks noChangeAspect="1"/>
          </p:cNvSpPr>
          <p:nvPr/>
        </p:nvSpPr>
        <p:spPr>
          <a:xfrm>
            <a:off x="8853254" y="338057"/>
            <a:ext cx="288000" cy="288000"/>
          </a:xfrm>
          <a:prstGeom prst="ellipse">
            <a:avLst/>
          </a:prstGeom>
          <a:solidFill>
            <a:schemeClr val="accent6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5420696"/>
              <a:satOff val="-11087"/>
              <a:lumOff val="-391"/>
              <a:alphaOff val="0"/>
            </a:schemeClr>
          </a:fillRef>
          <a:effectRef idx="0">
            <a:schemeClr val="accent5">
              <a:alpha val="50000"/>
              <a:hueOff val="5420696"/>
              <a:satOff val="-11087"/>
              <a:lumOff val="-391"/>
              <a:alphaOff val="0"/>
            </a:schemeClr>
          </a:effectRef>
          <a:fontRef idx="minor">
            <a:schemeClr val="tx1"/>
          </a:fontRef>
        </p:style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" y="3221512"/>
            <a:ext cx="1548000" cy="11636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" y="1198563"/>
            <a:ext cx="1548000" cy="16102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" y="4797898"/>
            <a:ext cx="1548000" cy="1260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7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500" y="1206500"/>
            <a:ext cx="5461000" cy="4445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studies</a:t>
            </a:r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7488920" y="338057"/>
            <a:ext cx="288000" cy="288000"/>
          </a:xfrm>
          <a:prstGeom prst="ellipse">
            <a:avLst/>
          </a:prstGeom>
          <a:solidFill>
            <a:schemeClr val="accent2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/>
          <a:lstStyle/>
          <a:p>
            <a:endParaRPr lang="en-GB" sz="300" dirty="0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7803003" y="284057"/>
            <a:ext cx="396000" cy="396000"/>
          </a:xfrm>
          <a:prstGeom prst="ellipse">
            <a:avLst/>
          </a:prstGeom>
          <a:solidFill>
            <a:schemeClr val="accent3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1355174"/>
              <a:satOff val="-2772"/>
              <a:lumOff val="-98"/>
              <a:alphaOff val="0"/>
            </a:schemeClr>
          </a:fillRef>
          <a:effectRef idx="0">
            <a:schemeClr val="accent5">
              <a:alpha val="50000"/>
              <a:hueOff val="1355174"/>
              <a:satOff val="-2772"/>
              <a:lumOff val="-98"/>
              <a:alphaOff val="0"/>
            </a:schemeClr>
          </a:effectRef>
          <a:fontRef idx="minor">
            <a:schemeClr val="tx1"/>
          </a:fontRef>
        </p:style>
      </p:sp>
      <p:sp>
        <p:nvSpPr>
          <p:cNvPr id="15" name="Oval 14"/>
          <p:cNvSpPr>
            <a:spLocks noChangeAspect="1"/>
          </p:cNvSpPr>
          <p:nvPr/>
        </p:nvSpPr>
        <p:spPr>
          <a:xfrm>
            <a:off x="8225084" y="338057"/>
            <a:ext cx="288000" cy="288000"/>
          </a:xfrm>
          <a:prstGeom prst="ellipse">
            <a:avLst/>
          </a:prstGeom>
          <a:solidFill>
            <a:schemeClr val="accent4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2710348"/>
              <a:satOff val="-5544"/>
              <a:lumOff val="-196"/>
              <a:alphaOff val="0"/>
            </a:schemeClr>
          </a:fillRef>
          <a:effectRef idx="0">
            <a:schemeClr val="accent5">
              <a:alpha val="50000"/>
              <a:hueOff val="2710348"/>
              <a:satOff val="-5544"/>
              <a:lumOff val="-196"/>
              <a:alphaOff val="0"/>
            </a:schemeClr>
          </a:effectRef>
          <a:fontRef idx="minor">
            <a:schemeClr val="tx1"/>
          </a:fontRef>
        </p:style>
      </p:sp>
      <p:sp>
        <p:nvSpPr>
          <p:cNvPr id="16" name="Oval 15"/>
          <p:cNvSpPr>
            <a:spLocks noChangeAspect="1"/>
          </p:cNvSpPr>
          <p:nvPr/>
        </p:nvSpPr>
        <p:spPr>
          <a:xfrm>
            <a:off x="8539169" y="338057"/>
            <a:ext cx="288000" cy="288000"/>
          </a:xfrm>
          <a:prstGeom prst="ellipse">
            <a:avLst/>
          </a:prstGeom>
          <a:solidFill>
            <a:schemeClr val="accent5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4065522"/>
              <a:satOff val="-8315"/>
              <a:lumOff val="-293"/>
              <a:alphaOff val="0"/>
            </a:schemeClr>
          </a:fillRef>
          <a:effectRef idx="0">
            <a:schemeClr val="accent5">
              <a:alpha val="50000"/>
              <a:hueOff val="4065522"/>
              <a:satOff val="-8315"/>
              <a:lumOff val="-293"/>
              <a:alphaOff val="0"/>
            </a:schemeClr>
          </a:effectRef>
          <a:fontRef idx="minor">
            <a:schemeClr val="tx1"/>
          </a:fontRef>
        </p:style>
      </p:sp>
      <p:sp>
        <p:nvSpPr>
          <p:cNvPr id="17" name="Oval 16"/>
          <p:cNvSpPr>
            <a:spLocks noChangeAspect="1"/>
          </p:cNvSpPr>
          <p:nvPr/>
        </p:nvSpPr>
        <p:spPr>
          <a:xfrm>
            <a:off x="8853254" y="338057"/>
            <a:ext cx="288000" cy="288000"/>
          </a:xfrm>
          <a:prstGeom prst="ellipse">
            <a:avLst/>
          </a:prstGeom>
          <a:solidFill>
            <a:schemeClr val="accent6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5420696"/>
              <a:satOff val="-11087"/>
              <a:lumOff val="-391"/>
              <a:alphaOff val="0"/>
            </a:schemeClr>
          </a:fillRef>
          <a:effectRef idx="0">
            <a:schemeClr val="accent5">
              <a:alpha val="50000"/>
              <a:hueOff val="5420696"/>
              <a:satOff val="-11087"/>
              <a:lumOff val="-391"/>
              <a:alphaOff val="0"/>
            </a:schemeClr>
          </a:effectRef>
          <a:fontRef idx="minor">
            <a:schemeClr val="tx1"/>
          </a:fontRef>
        </p:style>
      </p:sp>
      <p:grpSp>
        <p:nvGrpSpPr>
          <p:cNvPr id="2" name="Group 1"/>
          <p:cNvGrpSpPr/>
          <p:nvPr/>
        </p:nvGrpSpPr>
        <p:grpSpPr>
          <a:xfrm>
            <a:off x="2031430" y="1279226"/>
            <a:ext cx="1378583" cy="1777576"/>
            <a:chOff x="2031430" y="1279226"/>
            <a:chExt cx="1378583" cy="1777576"/>
          </a:xfrm>
        </p:grpSpPr>
        <p:pic>
          <p:nvPicPr>
            <p:cNvPr id="18" name="Picture 3" descr="PE02692_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4446" y="1828077"/>
              <a:ext cx="1352550" cy="122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2031430" y="1279226"/>
              <a:ext cx="1378583" cy="3391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marL="762000" indent="-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r>
                <a:rPr lang="en-US" altLang="fr-FR" sz="1600" b="1" dirty="0" smtClean="0">
                  <a:solidFill>
                    <a:schemeClr val="accent6"/>
                  </a:solidFill>
                  <a:latin typeface="Ubuntu" panose="020B0504030602030204" pitchFamily="34" charset="0"/>
                </a:rPr>
                <a:t>Study phase</a:t>
              </a:r>
            </a:p>
          </p:txBody>
        </p:sp>
      </p:grp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6108169" y="1284817"/>
            <a:ext cx="2816226" cy="1919288"/>
            <a:chOff x="3696" y="624"/>
            <a:chExt cx="1774" cy="1209"/>
          </a:xfrm>
        </p:grpSpPr>
        <p:grpSp>
          <p:nvGrpSpPr>
            <p:cNvPr id="21" name="Group 6"/>
            <p:cNvGrpSpPr>
              <a:grpSpLocks/>
            </p:cNvGrpSpPr>
            <p:nvPr/>
          </p:nvGrpSpPr>
          <p:grpSpPr bwMode="auto">
            <a:xfrm>
              <a:off x="4320" y="624"/>
              <a:ext cx="1150" cy="1209"/>
              <a:chOff x="4320" y="624"/>
              <a:chExt cx="1150" cy="1209"/>
            </a:xfrm>
          </p:grpSpPr>
          <p:pic>
            <p:nvPicPr>
              <p:cNvPr id="23" name="Picture 7" descr="j0240695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0" y="912"/>
                <a:ext cx="1150" cy="921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" name="Text Box 8"/>
              <p:cNvSpPr txBox="1">
                <a:spLocks noChangeArrowheads="1"/>
              </p:cNvSpPr>
              <p:nvPr/>
            </p:nvSpPr>
            <p:spPr bwMode="auto">
              <a:xfrm>
                <a:off x="4482" y="624"/>
                <a:ext cx="827" cy="21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marL="762000" indent="-7620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defRPr/>
                </a:pPr>
                <a:r>
                  <a:rPr lang="en-US" altLang="fr-FR" sz="1600" b="1" dirty="0" smtClean="0">
                    <a:solidFill>
                      <a:schemeClr val="accent6"/>
                    </a:solidFill>
                    <a:latin typeface="Ubuntu" panose="020B0504030602030204" pitchFamily="34" charset="0"/>
                  </a:rPr>
                  <a:t>Installation</a:t>
                </a:r>
              </a:p>
            </p:txBody>
          </p:sp>
        </p:grpSp>
        <p:sp>
          <p:nvSpPr>
            <p:cNvPr id="22" name="Line 9"/>
            <p:cNvSpPr>
              <a:spLocks noChangeShapeType="1"/>
            </p:cNvSpPr>
            <p:nvPr/>
          </p:nvSpPr>
          <p:spPr bwMode="auto">
            <a:xfrm>
              <a:off x="3696" y="1372"/>
              <a:ext cx="576" cy="0"/>
            </a:xfrm>
            <a:prstGeom prst="line">
              <a:avLst/>
            </a:prstGeom>
            <a:noFill/>
            <a:ln w="41275">
              <a:solidFill>
                <a:srgbClr val="729FC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/>
            <a:lstStyle/>
            <a:p>
              <a:pPr>
                <a:defRPr/>
              </a:pPr>
              <a:endParaRPr lang="en-GB" sz="1400" b="1">
                <a:solidFill>
                  <a:schemeClr val="accent5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25" name="Group 10"/>
          <p:cNvGrpSpPr>
            <a:grpSpLocks/>
          </p:cNvGrpSpPr>
          <p:nvPr/>
        </p:nvGrpSpPr>
        <p:grpSpPr bwMode="auto">
          <a:xfrm>
            <a:off x="6722076" y="3342217"/>
            <a:ext cx="2498726" cy="2678113"/>
            <a:chOff x="4164" y="1920"/>
            <a:chExt cx="1574" cy="1687"/>
          </a:xfrm>
        </p:grpSpPr>
        <p:sp>
          <p:nvSpPr>
            <p:cNvPr id="26" name="Line 11"/>
            <p:cNvSpPr>
              <a:spLocks noChangeShapeType="1"/>
            </p:cNvSpPr>
            <p:nvPr/>
          </p:nvSpPr>
          <p:spPr bwMode="auto">
            <a:xfrm flipH="1">
              <a:off x="4951" y="1920"/>
              <a:ext cx="0" cy="528"/>
            </a:xfrm>
            <a:prstGeom prst="line">
              <a:avLst/>
            </a:prstGeom>
            <a:noFill/>
            <a:ln w="41275">
              <a:solidFill>
                <a:srgbClr val="729FC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/>
            <a:lstStyle/>
            <a:p>
              <a:pPr>
                <a:defRPr/>
              </a:pPr>
              <a:endParaRPr lang="en-GB" sz="1400" b="1">
                <a:solidFill>
                  <a:schemeClr val="accent5"/>
                </a:solidFill>
                <a:latin typeface="Ubuntu" panose="020B0504030602030204" pitchFamily="34" charset="0"/>
              </a:endParaRPr>
            </a:p>
          </p:txBody>
        </p:sp>
        <p:grpSp>
          <p:nvGrpSpPr>
            <p:cNvPr id="27" name="Group 12"/>
            <p:cNvGrpSpPr>
              <a:grpSpLocks/>
            </p:cNvGrpSpPr>
            <p:nvPr/>
          </p:nvGrpSpPr>
          <p:grpSpPr bwMode="auto">
            <a:xfrm>
              <a:off x="4164" y="2592"/>
              <a:ext cx="1574" cy="1015"/>
              <a:chOff x="4164" y="2592"/>
              <a:chExt cx="1574" cy="1015"/>
            </a:xfrm>
          </p:grpSpPr>
          <p:pic>
            <p:nvPicPr>
              <p:cNvPr id="28" name="Picture 13" descr="PE03473_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4" y="2832"/>
                <a:ext cx="553" cy="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9" name="Text Box 14"/>
              <p:cNvSpPr txBox="1">
                <a:spLocks noChangeArrowheads="1"/>
              </p:cNvSpPr>
              <p:nvPr/>
            </p:nvSpPr>
            <p:spPr bwMode="auto">
              <a:xfrm>
                <a:off x="4164" y="2592"/>
                <a:ext cx="1574" cy="21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marL="762000" indent="-7620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defRPr/>
                </a:pPr>
                <a:r>
                  <a:rPr lang="en-US" altLang="fr-FR" sz="1600" b="1" dirty="0" smtClean="0">
                    <a:solidFill>
                      <a:schemeClr val="accent6"/>
                    </a:solidFill>
                    <a:latin typeface="Ubuntu" panose="020B0504030602030204" pitchFamily="34" charset="0"/>
                  </a:rPr>
                  <a:t>Installation verification</a:t>
                </a:r>
              </a:p>
            </p:txBody>
          </p:sp>
        </p:grpSp>
      </p:grpSp>
      <p:grpSp>
        <p:nvGrpSpPr>
          <p:cNvPr id="30" name="Group 15"/>
          <p:cNvGrpSpPr>
            <a:grpSpLocks/>
          </p:cNvGrpSpPr>
          <p:nvPr/>
        </p:nvGrpSpPr>
        <p:grpSpPr bwMode="auto">
          <a:xfrm>
            <a:off x="4200525" y="5351842"/>
            <a:ext cx="3124200" cy="307975"/>
            <a:chOff x="2544" y="3168"/>
            <a:chExt cx="1968" cy="194"/>
          </a:xfrm>
        </p:grpSpPr>
        <p:sp>
          <p:nvSpPr>
            <p:cNvPr id="31" name="Line 16"/>
            <p:cNvSpPr>
              <a:spLocks noChangeShapeType="1"/>
            </p:cNvSpPr>
            <p:nvPr/>
          </p:nvSpPr>
          <p:spPr bwMode="auto">
            <a:xfrm flipH="1" flipV="1">
              <a:off x="3408" y="3265"/>
              <a:ext cx="1104" cy="0"/>
            </a:xfrm>
            <a:prstGeom prst="line">
              <a:avLst/>
            </a:prstGeom>
            <a:noFill/>
            <a:ln w="41275">
              <a:solidFill>
                <a:srgbClr val="729FC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/>
            <a:lstStyle/>
            <a:p>
              <a:pPr>
                <a:defRPr/>
              </a:pPr>
              <a:endParaRPr lang="en-GB" sz="1400" b="1">
                <a:solidFill>
                  <a:schemeClr val="accent6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32" name="Text Box 17"/>
            <p:cNvSpPr txBox="1">
              <a:spLocks noChangeArrowheads="1"/>
            </p:cNvSpPr>
            <p:nvPr/>
          </p:nvSpPr>
          <p:spPr bwMode="auto">
            <a:xfrm>
              <a:off x="2544" y="3168"/>
              <a:ext cx="874" cy="19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marL="762000" indent="-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r>
                <a:rPr lang="en-US" altLang="fr-FR" sz="1400" b="1" dirty="0" smtClean="0">
                  <a:solidFill>
                    <a:schemeClr val="accent6"/>
                  </a:solidFill>
                  <a:latin typeface="Ubuntu" panose="020B0504030602030204" pitchFamily="34" charset="0"/>
                </a:rPr>
                <a:t>I.N.C. creation</a:t>
              </a:r>
            </a:p>
          </p:txBody>
        </p:sp>
      </p:grpSp>
      <p:grpSp>
        <p:nvGrpSpPr>
          <p:cNvPr id="33" name="Group 41"/>
          <p:cNvGrpSpPr>
            <a:grpSpLocks/>
          </p:cNvGrpSpPr>
          <p:nvPr/>
        </p:nvGrpSpPr>
        <p:grpSpPr bwMode="auto">
          <a:xfrm>
            <a:off x="15875" y="5243891"/>
            <a:ext cx="4184651" cy="523876"/>
            <a:chOff x="-92" y="3077"/>
            <a:chExt cx="2636" cy="330"/>
          </a:xfrm>
        </p:grpSpPr>
        <p:sp>
          <p:nvSpPr>
            <p:cNvPr id="34" name="Line 20"/>
            <p:cNvSpPr>
              <a:spLocks noChangeShapeType="1"/>
            </p:cNvSpPr>
            <p:nvPr/>
          </p:nvSpPr>
          <p:spPr bwMode="auto">
            <a:xfrm flipH="1" flipV="1">
              <a:off x="1440" y="3242"/>
              <a:ext cx="1104" cy="0"/>
            </a:xfrm>
            <a:prstGeom prst="line">
              <a:avLst/>
            </a:prstGeom>
            <a:noFill/>
            <a:ln w="41275">
              <a:solidFill>
                <a:srgbClr val="729FC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/>
            <a:lstStyle/>
            <a:p>
              <a:pPr>
                <a:defRPr/>
              </a:pPr>
              <a:endParaRPr lang="en-GB" sz="1400" b="1">
                <a:solidFill>
                  <a:schemeClr val="accent6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35" name="Text Box 21"/>
            <p:cNvSpPr txBox="1">
              <a:spLocks noChangeArrowheads="1"/>
            </p:cNvSpPr>
            <p:nvPr/>
          </p:nvSpPr>
          <p:spPr bwMode="auto">
            <a:xfrm>
              <a:off x="1642" y="3077"/>
              <a:ext cx="700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marL="762000" indent="-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r>
                <a:rPr lang="en-US" altLang="fr-FR" sz="1400" b="1" dirty="0" smtClean="0">
                  <a:solidFill>
                    <a:schemeClr val="accent6"/>
                  </a:solidFill>
                  <a:latin typeface="Ubuntu" panose="020B0504030602030204" pitchFamily="34" charset="0"/>
                </a:rPr>
                <a:t> No critical</a:t>
              </a:r>
            </a:p>
            <a:p>
              <a:pPr>
                <a:defRPr/>
              </a:pPr>
              <a:r>
                <a:rPr lang="en-US" altLang="fr-FR" sz="1400" b="1" dirty="0" smtClean="0">
                  <a:solidFill>
                    <a:schemeClr val="accent6"/>
                  </a:solidFill>
                  <a:latin typeface="Ubuntu" panose="020B0504030602030204" pitchFamily="34" charset="0"/>
                </a:rPr>
                <a:t>“Use as is”</a:t>
              </a:r>
            </a:p>
          </p:txBody>
        </p:sp>
        <p:sp>
          <p:nvSpPr>
            <p:cNvPr id="36" name="Text Box 22"/>
            <p:cNvSpPr txBox="1">
              <a:spLocks noChangeArrowheads="1"/>
            </p:cNvSpPr>
            <p:nvPr/>
          </p:nvSpPr>
          <p:spPr bwMode="auto">
            <a:xfrm>
              <a:off x="-92" y="3077"/>
              <a:ext cx="1511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marL="762000" indent="-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en-US" altLang="fr-FR" sz="1400" b="1" dirty="0" smtClean="0">
                  <a:solidFill>
                    <a:schemeClr val="accent6"/>
                  </a:solidFill>
                  <a:latin typeface="Ubuntu" panose="020B0504030602030204" pitchFamily="34" charset="0"/>
                </a:rPr>
                <a:t>Documentation to update</a:t>
              </a:r>
            </a:p>
            <a:p>
              <a:pPr algn="ctr">
                <a:defRPr/>
              </a:pPr>
              <a:r>
                <a:rPr lang="en-US" altLang="fr-FR" sz="1400" b="1" dirty="0" smtClean="0">
                  <a:solidFill>
                    <a:schemeClr val="accent6"/>
                  </a:solidFill>
                  <a:latin typeface="Ubuntu" panose="020B0504030602030204" pitchFamily="34" charset="0"/>
                </a:rPr>
                <a:t>3D models</a:t>
              </a:r>
            </a:p>
          </p:txBody>
        </p:sp>
      </p:grpSp>
      <p:grpSp>
        <p:nvGrpSpPr>
          <p:cNvPr id="37" name="Group 39"/>
          <p:cNvGrpSpPr>
            <a:grpSpLocks/>
          </p:cNvGrpSpPr>
          <p:nvPr/>
        </p:nvGrpSpPr>
        <p:grpSpPr bwMode="auto">
          <a:xfrm>
            <a:off x="3952877" y="2778655"/>
            <a:ext cx="3300413" cy="2825750"/>
            <a:chOff x="2388" y="1565"/>
            <a:chExt cx="2079" cy="1780"/>
          </a:xfrm>
        </p:grpSpPr>
        <p:sp>
          <p:nvSpPr>
            <p:cNvPr id="38" name="Line 25"/>
            <p:cNvSpPr>
              <a:spLocks noChangeShapeType="1"/>
            </p:cNvSpPr>
            <p:nvPr/>
          </p:nvSpPr>
          <p:spPr bwMode="auto">
            <a:xfrm rot="2952458" flipH="1">
              <a:off x="1504" y="2449"/>
              <a:ext cx="1780" cy="12"/>
            </a:xfrm>
            <a:prstGeom prst="line">
              <a:avLst/>
            </a:prstGeom>
            <a:noFill/>
            <a:ln w="41275">
              <a:solidFill>
                <a:srgbClr val="729FC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/>
            <a:lstStyle/>
            <a:p>
              <a:pPr>
                <a:defRPr/>
              </a:pPr>
              <a:endParaRPr lang="en-GB" sz="1400" b="1">
                <a:solidFill>
                  <a:schemeClr val="accent6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39" name="Text Box 26"/>
            <p:cNvSpPr txBox="1">
              <a:spLocks noChangeArrowheads="1"/>
            </p:cNvSpPr>
            <p:nvPr/>
          </p:nvSpPr>
          <p:spPr bwMode="auto">
            <a:xfrm rot="2952458">
              <a:off x="1888" y="2280"/>
              <a:ext cx="1257" cy="19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>
              <a:lvl1pPr marL="762000" indent="-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r>
                <a:rPr lang="en-US" altLang="fr-FR" sz="1400" b="1" dirty="0" smtClean="0">
                  <a:solidFill>
                    <a:schemeClr val="accent6"/>
                  </a:solidFill>
                  <a:latin typeface="Ubuntu" panose="020B0504030602030204" pitchFamily="34" charset="0"/>
                </a:rPr>
                <a:t>Critical new study</a:t>
              </a:r>
            </a:p>
          </p:txBody>
        </p:sp>
        <p:sp>
          <p:nvSpPr>
            <p:cNvPr id="40" name="Line 27"/>
            <p:cNvSpPr>
              <a:spLocks noChangeShapeType="1"/>
            </p:cNvSpPr>
            <p:nvPr/>
          </p:nvSpPr>
          <p:spPr bwMode="auto">
            <a:xfrm rot="8176663" flipH="1">
              <a:off x="2730" y="2517"/>
              <a:ext cx="1737" cy="0"/>
            </a:xfrm>
            <a:prstGeom prst="line">
              <a:avLst/>
            </a:prstGeom>
            <a:noFill/>
            <a:ln w="41275">
              <a:solidFill>
                <a:srgbClr val="729FC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/>
            <a:lstStyle/>
            <a:p>
              <a:pPr>
                <a:defRPr/>
              </a:pPr>
              <a:endParaRPr lang="en-GB" sz="1400" b="1">
                <a:solidFill>
                  <a:schemeClr val="accent6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1" name="Text Box 28"/>
            <p:cNvSpPr txBox="1">
              <a:spLocks noChangeArrowheads="1"/>
            </p:cNvSpPr>
            <p:nvPr/>
          </p:nvSpPr>
          <p:spPr bwMode="auto">
            <a:xfrm rot="18989885">
              <a:off x="3089" y="2248"/>
              <a:ext cx="948" cy="19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>
              <a:lvl1pPr marL="762000" indent="-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r>
                <a:rPr lang="en-US" altLang="fr-FR" sz="1400" b="1" dirty="0" smtClean="0">
                  <a:solidFill>
                    <a:schemeClr val="accent6"/>
                  </a:solidFill>
                  <a:latin typeface="Ubuntu" panose="020B0504030602030204" pitchFamily="34" charset="0"/>
                </a:rPr>
                <a:t>Critical rework</a:t>
              </a:r>
            </a:p>
          </p:txBody>
        </p:sp>
        <p:sp>
          <p:nvSpPr>
            <p:cNvPr id="42" name="Text Box 29"/>
            <p:cNvSpPr txBox="1">
              <a:spLocks noChangeArrowheads="1"/>
            </p:cNvSpPr>
            <p:nvPr/>
          </p:nvSpPr>
          <p:spPr bwMode="auto">
            <a:xfrm>
              <a:off x="2852" y="2688"/>
              <a:ext cx="233" cy="19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marL="762000" indent="-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r>
                <a:rPr lang="en-US" altLang="fr-FR" sz="1400" b="1" dirty="0" smtClean="0">
                  <a:solidFill>
                    <a:schemeClr val="accent6"/>
                  </a:solidFill>
                  <a:latin typeface="Ubuntu" panose="020B0504030602030204" pitchFamily="34" charset="0"/>
                </a:rPr>
                <a:t>or</a:t>
              </a:r>
            </a:p>
          </p:txBody>
        </p:sp>
      </p:grpSp>
      <p:grpSp>
        <p:nvGrpSpPr>
          <p:cNvPr id="43" name="Group 30"/>
          <p:cNvGrpSpPr>
            <a:grpSpLocks/>
          </p:cNvGrpSpPr>
          <p:nvPr/>
        </p:nvGrpSpPr>
        <p:grpSpPr bwMode="auto">
          <a:xfrm>
            <a:off x="3479801" y="1284124"/>
            <a:ext cx="2933701" cy="1784350"/>
            <a:chOff x="2090" y="514"/>
            <a:chExt cx="1848" cy="1124"/>
          </a:xfrm>
        </p:grpSpPr>
        <p:grpSp>
          <p:nvGrpSpPr>
            <p:cNvPr id="44" name="Group 31"/>
            <p:cNvGrpSpPr>
              <a:grpSpLocks/>
            </p:cNvGrpSpPr>
            <p:nvPr/>
          </p:nvGrpSpPr>
          <p:grpSpPr bwMode="auto">
            <a:xfrm>
              <a:off x="2160" y="514"/>
              <a:ext cx="1778" cy="1124"/>
              <a:chOff x="2160" y="514"/>
              <a:chExt cx="1778" cy="1124"/>
            </a:xfrm>
          </p:grpSpPr>
          <p:grpSp>
            <p:nvGrpSpPr>
              <p:cNvPr id="46" name="Group 32"/>
              <p:cNvGrpSpPr>
                <a:grpSpLocks/>
              </p:cNvGrpSpPr>
              <p:nvPr/>
            </p:nvGrpSpPr>
            <p:grpSpPr bwMode="auto">
              <a:xfrm>
                <a:off x="2522" y="514"/>
                <a:ext cx="1416" cy="1124"/>
                <a:chOff x="2522" y="514"/>
                <a:chExt cx="1416" cy="1124"/>
              </a:xfrm>
            </p:grpSpPr>
            <p:pic>
              <p:nvPicPr>
                <p:cNvPr id="48" name="Picture 33" descr="j0291984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865" y="864"/>
                  <a:ext cx="731" cy="7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9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2522" y="514"/>
                  <a:ext cx="1416" cy="214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>
                  <a:lvl1pPr marL="762000" indent="-7620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>
                    <a:defRPr/>
                  </a:pPr>
                  <a:r>
                    <a:rPr lang="en-US" altLang="fr-FR" sz="1600" b="1" dirty="0" smtClean="0">
                      <a:solidFill>
                        <a:schemeClr val="accent6"/>
                      </a:solidFill>
                      <a:latin typeface="Ubuntu" panose="020B0504030602030204" pitchFamily="34" charset="0"/>
                    </a:rPr>
                    <a:t>Installation drawings</a:t>
                  </a:r>
                </a:p>
              </p:txBody>
            </p:sp>
          </p:grpSp>
          <p:sp>
            <p:nvSpPr>
              <p:cNvPr id="47" name="Line 35"/>
              <p:cNvSpPr>
                <a:spLocks noChangeShapeType="1"/>
              </p:cNvSpPr>
              <p:nvPr/>
            </p:nvSpPr>
            <p:spPr bwMode="auto">
              <a:xfrm>
                <a:off x="2160" y="1251"/>
                <a:ext cx="576" cy="0"/>
              </a:xfrm>
              <a:prstGeom prst="line">
                <a:avLst/>
              </a:prstGeom>
              <a:noFill/>
              <a:ln w="41275">
                <a:solidFill>
                  <a:srgbClr val="729FC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 anchor="ctr"/>
              <a:lstStyle/>
              <a:p>
                <a:pPr>
                  <a:defRPr/>
                </a:pPr>
                <a:endParaRPr lang="en-GB" sz="1400" b="1">
                  <a:solidFill>
                    <a:schemeClr val="accent6"/>
                  </a:solidFill>
                  <a:latin typeface="Ubuntu" panose="020B0504030602030204" pitchFamily="34" charset="0"/>
                </a:endParaRPr>
              </a:p>
            </p:txBody>
          </p:sp>
        </p:grpSp>
        <p:sp>
          <p:nvSpPr>
            <p:cNvPr id="45" name="Text Box 36"/>
            <p:cNvSpPr txBox="1">
              <a:spLocks noChangeArrowheads="1"/>
            </p:cNvSpPr>
            <p:nvPr/>
          </p:nvSpPr>
          <p:spPr bwMode="auto">
            <a:xfrm>
              <a:off x="2090" y="1057"/>
              <a:ext cx="684" cy="19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marL="762000" indent="-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r>
                <a:rPr lang="en-US" altLang="fr-FR" sz="1400" b="1" dirty="0" smtClean="0">
                  <a:solidFill>
                    <a:schemeClr val="accent6"/>
                  </a:solidFill>
                  <a:latin typeface="Ubuntu" panose="020B0504030602030204" pitchFamily="34" charset="0"/>
                </a:rPr>
                <a:t>3D models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862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Major difficulties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During integration studies</a:t>
            </a:r>
          </a:p>
          <a:p>
            <a:pPr lvl="2"/>
            <a:r>
              <a:rPr lang="en-US" sz="2000" dirty="0"/>
              <a:t>Volume of transport</a:t>
            </a:r>
          </a:p>
          <a:p>
            <a:pPr lvl="2"/>
            <a:r>
              <a:rPr lang="en-US" sz="2000" dirty="0"/>
              <a:t>Volume for the </a:t>
            </a:r>
            <a:r>
              <a:rPr lang="en-US" sz="2000" dirty="0" smtClean="0"/>
              <a:t>survey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studies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7488920" y="338057"/>
            <a:ext cx="288000" cy="288000"/>
          </a:xfrm>
          <a:prstGeom prst="ellipse">
            <a:avLst/>
          </a:prstGeom>
          <a:solidFill>
            <a:schemeClr val="accent2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/>
          <a:lstStyle/>
          <a:p>
            <a:endParaRPr lang="en-GB" sz="300" dirty="0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7803003" y="284057"/>
            <a:ext cx="396000" cy="396000"/>
          </a:xfrm>
          <a:prstGeom prst="ellipse">
            <a:avLst/>
          </a:prstGeom>
          <a:solidFill>
            <a:schemeClr val="accent3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1355174"/>
              <a:satOff val="-2772"/>
              <a:lumOff val="-98"/>
              <a:alphaOff val="0"/>
            </a:schemeClr>
          </a:fillRef>
          <a:effectRef idx="0">
            <a:schemeClr val="accent5">
              <a:alpha val="50000"/>
              <a:hueOff val="1355174"/>
              <a:satOff val="-2772"/>
              <a:lumOff val="-98"/>
              <a:alphaOff val="0"/>
            </a:schemeClr>
          </a:effectRef>
          <a:fontRef idx="minor">
            <a:schemeClr val="tx1"/>
          </a:fontRef>
        </p:style>
      </p:sp>
      <p:sp>
        <p:nvSpPr>
          <p:cNvPr id="15" name="Oval 14"/>
          <p:cNvSpPr>
            <a:spLocks noChangeAspect="1"/>
          </p:cNvSpPr>
          <p:nvPr/>
        </p:nvSpPr>
        <p:spPr>
          <a:xfrm>
            <a:off x="8225084" y="338057"/>
            <a:ext cx="288000" cy="288000"/>
          </a:xfrm>
          <a:prstGeom prst="ellipse">
            <a:avLst/>
          </a:prstGeom>
          <a:solidFill>
            <a:schemeClr val="accent4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2710348"/>
              <a:satOff val="-5544"/>
              <a:lumOff val="-196"/>
              <a:alphaOff val="0"/>
            </a:schemeClr>
          </a:fillRef>
          <a:effectRef idx="0">
            <a:schemeClr val="accent5">
              <a:alpha val="50000"/>
              <a:hueOff val="2710348"/>
              <a:satOff val="-5544"/>
              <a:lumOff val="-196"/>
              <a:alphaOff val="0"/>
            </a:schemeClr>
          </a:effectRef>
          <a:fontRef idx="minor">
            <a:schemeClr val="tx1"/>
          </a:fontRef>
        </p:style>
      </p:sp>
      <p:sp>
        <p:nvSpPr>
          <p:cNvPr id="16" name="Oval 15"/>
          <p:cNvSpPr>
            <a:spLocks noChangeAspect="1"/>
          </p:cNvSpPr>
          <p:nvPr/>
        </p:nvSpPr>
        <p:spPr>
          <a:xfrm>
            <a:off x="8539169" y="338057"/>
            <a:ext cx="288000" cy="288000"/>
          </a:xfrm>
          <a:prstGeom prst="ellipse">
            <a:avLst/>
          </a:prstGeom>
          <a:solidFill>
            <a:schemeClr val="accent5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4065522"/>
              <a:satOff val="-8315"/>
              <a:lumOff val="-293"/>
              <a:alphaOff val="0"/>
            </a:schemeClr>
          </a:fillRef>
          <a:effectRef idx="0">
            <a:schemeClr val="accent5">
              <a:alpha val="50000"/>
              <a:hueOff val="4065522"/>
              <a:satOff val="-8315"/>
              <a:lumOff val="-293"/>
              <a:alphaOff val="0"/>
            </a:schemeClr>
          </a:effectRef>
          <a:fontRef idx="minor">
            <a:schemeClr val="tx1"/>
          </a:fontRef>
        </p:style>
      </p:sp>
      <p:sp>
        <p:nvSpPr>
          <p:cNvPr id="17" name="Oval 16"/>
          <p:cNvSpPr>
            <a:spLocks noChangeAspect="1"/>
          </p:cNvSpPr>
          <p:nvPr/>
        </p:nvSpPr>
        <p:spPr>
          <a:xfrm>
            <a:off x="8853254" y="338057"/>
            <a:ext cx="288000" cy="288000"/>
          </a:xfrm>
          <a:prstGeom prst="ellipse">
            <a:avLst/>
          </a:prstGeom>
          <a:solidFill>
            <a:schemeClr val="accent6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5420696"/>
              <a:satOff val="-11087"/>
              <a:lumOff val="-391"/>
              <a:alphaOff val="0"/>
            </a:schemeClr>
          </a:fillRef>
          <a:effectRef idx="0">
            <a:schemeClr val="accent5">
              <a:alpha val="50000"/>
              <a:hueOff val="5420696"/>
              <a:satOff val="-11087"/>
              <a:lumOff val="-391"/>
              <a:alphaOff val="0"/>
            </a:schemeClr>
          </a:effectRef>
          <a:fontRef idx="minor">
            <a:schemeClr val="tx1"/>
          </a:fontRef>
        </p:style>
      </p:sp>
      <p:sp>
        <p:nvSpPr>
          <p:cNvPr id="51" name="Right Arrow 50"/>
          <p:cNvSpPr/>
          <p:nvPr/>
        </p:nvSpPr>
        <p:spPr>
          <a:xfrm>
            <a:off x="1525553" y="1766170"/>
            <a:ext cx="6413720" cy="62048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Design and Studies</a:t>
            </a:r>
            <a:endParaRPr lang="en-GB" dirty="0"/>
          </a:p>
        </p:txBody>
      </p:sp>
      <p:sp>
        <p:nvSpPr>
          <p:cNvPr id="52" name="Left Arrow 51"/>
          <p:cNvSpPr/>
          <p:nvPr/>
        </p:nvSpPr>
        <p:spPr>
          <a:xfrm>
            <a:off x="1201549" y="2130278"/>
            <a:ext cx="6413720" cy="620486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Installation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1015592" y="2750763"/>
            <a:ext cx="7109639" cy="1865203"/>
            <a:chOff x="1015592" y="2750763"/>
            <a:chExt cx="7109639" cy="1865203"/>
          </a:xfrm>
        </p:grpSpPr>
        <p:sp>
          <p:nvSpPr>
            <p:cNvPr id="53" name="TextBox 52"/>
            <p:cNvSpPr txBox="1"/>
            <p:nvPr/>
          </p:nvSpPr>
          <p:spPr>
            <a:xfrm>
              <a:off x="1015592" y="2818038"/>
              <a:ext cx="7109639" cy="1797928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pPr>
                <a:lnSpc>
                  <a:spcPct val="500000"/>
                </a:lnSpc>
              </a:pPr>
              <a:r>
                <a:rPr lang="en-US" dirty="0" smtClean="0"/>
                <a:t>Machine</a:t>
              </a:r>
            </a:p>
            <a:p>
              <a:pPr>
                <a:lnSpc>
                  <a:spcPct val="500000"/>
                </a:lnSpc>
              </a:pPr>
              <a:r>
                <a:rPr lang="en-US" dirty="0" smtClean="0"/>
                <a:t>Cryogenics</a:t>
              </a:r>
            </a:p>
            <a:p>
              <a:pPr>
                <a:lnSpc>
                  <a:spcPct val="500000"/>
                </a:lnSpc>
              </a:pPr>
              <a:r>
                <a:rPr lang="en-US" dirty="0" smtClean="0"/>
                <a:t>Services</a:t>
              </a:r>
            </a:p>
            <a:p>
              <a:pPr>
                <a:lnSpc>
                  <a:spcPct val="500000"/>
                </a:lnSpc>
              </a:pPr>
              <a:r>
                <a:rPr lang="en-US" dirty="0" smtClean="0"/>
                <a:t>Infrastructure</a:t>
              </a:r>
            </a:p>
            <a:p>
              <a:pPr>
                <a:lnSpc>
                  <a:spcPct val="500000"/>
                </a:lnSpc>
              </a:pPr>
              <a:r>
                <a:rPr lang="en-US" dirty="0" smtClean="0"/>
                <a:t>Civil engineering</a:t>
              </a:r>
              <a:endParaRPr lang="en-US" dirty="0"/>
            </a:p>
          </p:txBody>
        </p:sp>
        <p:cxnSp>
          <p:nvCxnSpPr>
            <p:cNvPr id="54" name="Straight Connector 53"/>
            <p:cNvCxnSpPr/>
            <p:nvPr/>
          </p:nvCxnSpPr>
          <p:spPr>
            <a:xfrm flipV="1">
              <a:off x="2090057" y="2750764"/>
              <a:ext cx="10886" cy="80911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3472543" y="2750763"/>
              <a:ext cx="0" cy="621473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4855029" y="2750765"/>
              <a:ext cx="0" cy="809109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V="1">
              <a:off x="6215743" y="2750766"/>
              <a:ext cx="0" cy="404553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V="1">
              <a:off x="7576457" y="2750768"/>
              <a:ext cx="0" cy="6727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59" name="Picture 5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>
                  <a:alpha val="1176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92" y="5155960"/>
            <a:ext cx="540000" cy="54000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>
                  <a:alpha val="1176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92" y="5565311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69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management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algn="just"/>
            <a:r>
              <a:rPr lang="en-GB" sz="2200" dirty="0"/>
              <a:t>Provides a </a:t>
            </a:r>
            <a:r>
              <a:rPr lang="en-GB" sz="2200" dirty="0">
                <a:solidFill>
                  <a:schemeClr val="accent2"/>
                </a:solidFill>
              </a:rPr>
              <a:t>clear and coherent </a:t>
            </a:r>
            <a:r>
              <a:rPr lang="en-GB" sz="2200" dirty="0"/>
              <a:t>picture of the status of a project or machine at a </a:t>
            </a:r>
            <a:r>
              <a:rPr lang="en-GB" sz="2200" dirty="0">
                <a:solidFill>
                  <a:schemeClr val="accent2"/>
                </a:solidFill>
              </a:rPr>
              <a:t>given point in time</a:t>
            </a:r>
            <a:r>
              <a:rPr lang="en-GB" sz="2200" dirty="0"/>
              <a:t>.</a:t>
            </a:r>
          </a:p>
          <a:p>
            <a:pPr algn="just"/>
            <a:r>
              <a:rPr lang="en-GB" sz="2200" dirty="0"/>
              <a:t>In order to achieve this, we use three important tools</a:t>
            </a:r>
          </a:p>
          <a:p>
            <a:pPr lvl="1" algn="just"/>
            <a:r>
              <a:rPr lang="en-GB" sz="1700" dirty="0"/>
              <a:t>Changes to the machines and transfer lines are documented, circulated and approved in the </a:t>
            </a:r>
            <a:r>
              <a:rPr lang="en-GB" sz="1700" b="1" dirty="0">
                <a:solidFill>
                  <a:schemeClr val="accent2"/>
                </a:solidFill>
              </a:rPr>
              <a:t>Hardware Baseline </a:t>
            </a:r>
            <a:r>
              <a:rPr lang="en-GB" sz="1700" dirty="0"/>
              <a:t>(also known as a Product Breakdown </a:t>
            </a:r>
            <a:r>
              <a:rPr lang="en-GB" sz="1700" dirty="0" smtClean="0"/>
              <a:t>Structure)</a:t>
            </a:r>
          </a:p>
          <a:p>
            <a:pPr lvl="1" algn="just"/>
            <a:r>
              <a:rPr lang="en-GB" sz="1700" dirty="0" smtClean="0"/>
              <a:t>We </a:t>
            </a:r>
            <a:r>
              <a:rPr lang="en-GB" sz="1700" dirty="0"/>
              <a:t>register the layouts of the accelerators and all changes to them within the </a:t>
            </a:r>
            <a:r>
              <a:rPr lang="en-GB" sz="1700" b="1" dirty="0">
                <a:solidFill>
                  <a:schemeClr val="accent2"/>
                </a:solidFill>
              </a:rPr>
              <a:t>Layout Database </a:t>
            </a:r>
            <a:r>
              <a:rPr lang="en-GB" sz="1700" dirty="0"/>
              <a:t>that has to remain up-to-date.</a:t>
            </a:r>
          </a:p>
          <a:p>
            <a:pPr lvl="2" algn="just"/>
            <a:r>
              <a:rPr lang="en-GB" sz="1600" dirty="0">
                <a:solidFill>
                  <a:schemeClr val="accent1"/>
                </a:solidFill>
              </a:rPr>
              <a:t>Sequence of functional positions  = space management</a:t>
            </a:r>
          </a:p>
          <a:p>
            <a:pPr lvl="2" algn="just"/>
            <a:r>
              <a:rPr lang="en-GB" sz="1600" dirty="0">
                <a:solidFill>
                  <a:schemeClr val="accent1"/>
                </a:solidFill>
              </a:rPr>
              <a:t>Integration and Installation Drawings match the recorded layout to ensure that envelopes of reserved space still match the physical equipment dimensions</a:t>
            </a:r>
          </a:p>
          <a:p>
            <a:pPr lvl="1" algn="just"/>
            <a:r>
              <a:rPr lang="en-GB" sz="1700" dirty="0"/>
              <a:t>Naming is critical throughout the lifecycle of the machines/projects. To store and manage naming, we use the </a:t>
            </a:r>
            <a:r>
              <a:rPr lang="en-GB" sz="1700" u="sng" dirty="0"/>
              <a:t>Naming Portal</a:t>
            </a:r>
          </a:p>
          <a:p>
            <a:pPr algn="just"/>
            <a:r>
              <a:rPr lang="en-GB" sz="2400" dirty="0"/>
              <a:t>Keyword is </a:t>
            </a:r>
            <a:r>
              <a:rPr lang="en-GB" sz="2400" b="1" dirty="0">
                <a:solidFill>
                  <a:schemeClr val="accent6"/>
                </a:solidFill>
              </a:rPr>
              <a:t>coherence</a:t>
            </a:r>
            <a:r>
              <a:rPr lang="en-GB" sz="2400" dirty="0">
                <a:solidFill>
                  <a:schemeClr val="accent6"/>
                </a:solidFill>
              </a:rPr>
              <a:t> </a:t>
            </a:r>
            <a:r>
              <a:rPr lang="en-GB" sz="2400" dirty="0"/>
              <a:t>between the tools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7484399" y="284057"/>
            <a:ext cx="396000" cy="396000"/>
          </a:xfrm>
          <a:prstGeom prst="ellipse">
            <a:avLst/>
          </a:prstGeom>
          <a:solidFill>
            <a:schemeClr val="accent2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/>
          <a:lstStyle/>
          <a:p>
            <a:endParaRPr lang="en-GB" sz="300" dirty="0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7910999" y="338057"/>
            <a:ext cx="288000" cy="288000"/>
          </a:xfrm>
          <a:prstGeom prst="ellipse">
            <a:avLst/>
          </a:prstGeom>
          <a:solidFill>
            <a:schemeClr val="accent3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1355174"/>
              <a:satOff val="-2772"/>
              <a:lumOff val="-98"/>
              <a:alphaOff val="0"/>
            </a:schemeClr>
          </a:fillRef>
          <a:effectRef idx="0">
            <a:schemeClr val="accent5">
              <a:alpha val="50000"/>
              <a:hueOff val="1355174"/>
              <a:satOff val="-2772"/>
              <a:lumOff val="-98"/>
              <a:alphaOff val="0"/>
            </a:schemeClr>
          </a:effectRef>
          <a:fontRef idx="minor">
            <a:schemeClr val="tx1"/>
          </a:fontRef>
        </p:style>
      </p:sp>
      <p:sp>
        <p:nvSpPr>
          <p:cNvPr id="27" name="Oval 26"/>
          <p:cNvSpPr>
            <a:spLocks noChangeAspect="1"/>
          </p:cNvSpPr>
          <p:nvPr/>
        </p:nvSpPr>
        <p:spPr>
          <a:xfrm>
            <a:off x="8225084" y="338057"/>
            <a:ext cx="288000" cy="288000"/>
          </a:xfrm>
          <a:prstGeom prst="ellipse">
            <a:avLst/>
          </a:prstGeom>
          <a:solidFill>
            <a:schemeClr val="accent4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2710348"/>
              <a:satOff val="-5544"/>
              <a:lumOff val="-196"/>
              <a:alphaOff val="0"/>
            </a:schemeClr>
          </a:fillRef>
          <a:effectRef idx="0">
            <a:schemeClr val="accent5">
              <a:alpha val="50000"/>
              <a:hueOff val="2710348"/>
              <a:satOff val="-5544"/>
              <a:lumOff val="-196"/>
              <a:alphaOff val="0"/>
            </a:schemeClr>
          </a:effectRef>
          <a:fontRef idx="minor">
            <a:schemeClr val="tx1"/>
          </a:fontRef>
        </p:style>
      </p:sp>
      <p:sp>
        <p:nvSpPr>
          <p:cNvPr id="28" name="Oval 27"/>
          <p:cNvSpPr>
            <a:spLocks noChangeAspect="1"/>
          </p:cNvSpPr>
          <p:nvPr/>
        </p:nvSpPr>
        <p:spPr>
          <a:xfrm>
            <a:off x="8539169" y="338057"/>
            <a:ext cx="288000" cy="288000"/>
          </a:xfrm>
          <a:prstGeom prst="ellipse">
            <a:avLst/>
          </a:prstGeom>
          <a:solidFill>
            <a:schemeClr val="accent5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4065522"/>
              <a:satOff val="-8315"/>
              <a:lumOff val="-293"/>
              <a:alphaOff val="0"/>
            </a:schemeClr>
          </a:fillRef>
          <a:effectRef idx="0">
            <a:schemeClr val="accent5">
              <a:alpha val="50000"/>
              <a:hueOff val="4065522"/>
              <a:satOff val="-8315"/>
              <a:lumOff val="-293"/>
              <a:alphaOff val="0"/>
            </a:schemeClr>
          </a:effectRef>
          <a:fontRef idx="minor">
            <a:schemeClr val="tx1"/>
          </a:fontRef>
        </p:style>
      </p:sp>
      <p:sp>
        <p:nvSpPr>
          <p:cNvPr id="29" name="Oval 28"/>
          <p:cNvSpPr>
            <a:spLocks noChangeAspect="1"/>
          </p:cNvSpPr>
          <p:nvPr/>
        </p:nvSpPr>
        <p:spPr>
          <a:xfrm>
            <a:off x="8853254" y="338057"/>
            <a:ext cx="288000" cy="288000"/>
          </a:xfrm>
          <a:prstGeom prst="ellipse">
            <a:avLst/>
          </a:prstGeom>
          <a:solidFill>
            <a:schemeClr val="accent6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5420696"/>
              <a:satOff val="-11087"/>
              <a:lumOff val="-391"/>
              <a:alphaOff val="0"/>
            </a:schemeClr>
          </a:fillRef>
          <a:effectRef idx="0">
            <a:schemeClr val="accent5">
              <a:alpha val="50000"/>
              <a:hueOff val="5420696"/>
              <a:satOff val="-11087"/>
              <a:lumOff val="-391"/>
              <a:alphaOff val="0"/>
            </a:schemeClr>
          </a:effectRef>
          <a:fontRef idx="minor">
            <a:schemeClr val="tx1"/>
          </a:fontRef>
        </p:style>
      </p:sp>
    </p:spTree>
    <p:extLst>
      <p:ext uri="{BB962C8B-B14F-4D97-AF65-F5344CB8AC3E}">
        <p14:creationId xmlns:p14="http://schemas.microsoft.com/office/powerpoint/2010/main" val="1698370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management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2799907" y="1198563"/>
            <a:ext cx="5883718" cy="5087937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Hardware Baseline</a:t>
            </a:r>
          </a:p>
          <a:p>
            <a:pPr lvl="2"/>
            <a:r>
              <a:rPr lang="en-GB" sz="2200" dirty="0"/>
              <a:t>…is an EDMS (Electronic Document Management System) based </a:t>
            </a:r>
            <a:r>
              <a:rPr lang="en-GB" sz="2200" dirty="0" smtClean="0"/>
              <a:t>tool.</a:t>
            </a:r>
            <a:endParaRPr lang="en-GB" sz="2200" dirty="0"/>
          </a:p>
          <a:p>
            <a:pPr lvl="2"/>
            <a:r>
              <a:rPr lang="en-GB" sz="2200" dirty="0"/>
              <a:t>The hardware baseline contains all the information needed to re-build the machine, including:</a:t>
            </a:r>
          </a:p>
          <a:p>
            <a:pPr lvl="3"/>
            <a:r>
              <a:rPr lang="en-GB" sz="2000" dirty="0"/>
              <a:t>Engineering Specifications, Drawing Folders, ECR, Procurement </a:t>
            </a:r>
            <a:r>
              <a:rPr lang="en-GB" sz="2000" dirty="0" smtClean="0"/>
              <a:t>Documents</a:t>
            </a:r>
          </a:p>
          <a:p>
            <a:pPr lvl="3"/>
            <a:r>
              <a:rPr lang="en-GB" sz="2000" dirty="0" smtClean="0"/>
              <a:t>LHC </a:t>
            </a:r>
            <a:r>
              <a:rPr lang="en-GB" sz="2000" dirty="0"/>
              <a:t>Baseline was the first to be issued</a:t>
            </a:r>
          </a:p>
          <a:p>
            <a:pPr lvl="3"/>
            <a:r>
              <a:rPr lang="en-GB" sz="2000" dirty="0"/>
              <a:t>SPS and PS Complex Hardware Baselines are in progress</a:t>
            </a:r>
          </a:p>
          <a:p>
            <a:pPr lvl="2"/>
            <a:r>
              <a:rPr lang="en-GB" sz="2200" dirty="0"/>
              <a:t>Logical structure of nodes, based on hardware types and functions</a:t>
            </a:r>
          </a:p>
          <a:p>
            <a:pPr lvl="2"/>
            <a:r>
              <a:rPr lang="en-GB" sz="2200" dirty="0"/>
              <a:t>Documentation can be linked to multiple </a:t>
            </a:r>
            <a:r>
              <a:rPr lang="en-GB" sz="2200" dirty="0" smtClean="0"/>
              <a:t>locations</a:t>
            </a:r>
            <a:endParaRPr lang="en-GB" sz="2200" dirty="0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7484399" y="284057"/>
            <a:ext cx="396000" cy="396000"/>
          </a:xfrm>
          <a:prstGeom prst="ellipse">
            <a:avLst/>
          </a:prstGeom>
          <a:solidFill>
            <a:schemeClr val="accent2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/>
          <a:lstStyle/>
          <a:p>
            <a:endParaRPr lang="en-GB" sz="300" dirty="0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7910999" y="338057"/>
            <a:ext cx="288000" cy="288000"/>
          </a:xfrm>
          <a:prstGeom prst="ellipse">
            <a:avLst/>
          </a:prstGeom>
          <a:solidFill>
            <a:schemeClr val="accent3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1355174"/>
              <a:satOff val="-2772"/>
              <a:lumOff val="-98"/>
              <a:alphaOff val="0"/>
            </a:schemeClr>
          </a:fillRef>
          <a:effectRef idx="0">
            <a:schemeClr val="accent5">
              <a:alpha val="50000"/>
              <a:hueOff val="1355174"/>
              <a:satOff val="-2772"/>
              <a:lumOff val="-98"/>
              <a:alphaOff val="0"/>
            </a:schemeClr>
          </a:effectRef>
          <a:fontRef idx="minor">
            <a:schemeClr val="tx1"/>
          </a:fontRef>
        </p:style>
      </p:sp>
      <p:sp>
        <p:nvSpPr>
          <p:cNvPr id="27" name="Oval 26"/>
          <p:cNvSpPr>
            <a:spLocks noChangeAspect="1"/>
          </p:cNvSpPr>
          <p:nvPr/>
        </p:nvSpPr>
        <p:spPr>
          <a:xfrm>
            <a:off x="8225084" y="338057"/>
            <a:ext cx="288000" cy="288000"/>
          </a:xfrm>
          <a:prstGeom prst="ellipse">
            <a:avLst/>
          </a:prstGeom>
          <a:solidFill>
            <a:schemeClr val="accent4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2710348"/>
              <a:satOff val="-5544"/>
              <a:lumOff val="-196"/>
              <a:alphaOff val="0"/>
            </a:schemeClr>
          </a:fillRef>
          <a:effectRef idx="0">
            <a:schemeClr val="accent5">
              <a:alpha val="50000"/>
              <a:hueOff val="2710348"/>
              <a:satOff val="-5544"/>
              <a:lumOff val="-196"/>
              <a:alphaOff val="0"/>
            </a:schemeClr>
          </a:effectRef>
          <a:fontRef idx="minor">
            <a:schemeClr val="tx1"/>
          </a:fontRef>
        </p:style>
      </p:sp>
      <p:sp>
        <p:nvSpPr>
          <p:cNvPr id="28" name="Oval 27"/>
          <p:cNvSpPr>
            <a:spLocks noChangeAspect="1"/>
          </p:cNvSpPr>
          <p:nvPr/>
        </p:nvSpPr>
        <p:spPr>
          <a:xfrm>
            <a:off x="8539169" y="338057"/>
            <a:ext cx="288000" cy="288000"/>
          </a:xfrm>
          <a:prstGeom prst="ellipse">
            <a:avLst/>
          </a:prstGeom>
          <a:solidFill>
            <a:schemeClr val="accent5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4065522"/>
              <a:satOff val="-8315"/>
              <a:lumOff val="-293"/>
              <a:alphaOff val="0"/>
            </a:schemeClr>
          </a:fillRef>
          <a:effectRef idx="0">
            <a:schemeClr val="accent5">
              <a:alpha val="50000"/>
              <a:hueOff val="4065522"/>
              <a:satOff val="-8315"/>
              <a:lumOff val="-293"/>
              <a:alphaOff val="0"/>
            </a:schemeClr>
          </a:effectRef>
          <a:fontRef idx="minor">
            <a:schemeClr val="tx1"/>
          </a:fontRef>
        </p:style>
      </p:sp>
      <p:sp>
        <p:nvSpPr>
          <p:cNvPr id="29" name="Oval 28"/>
          <p:cNvSpPr>
            <a:spLocks noChangeAspect="1"/>
          </p:cNvSpPr>
          <p:nvPr/>
        </p:nvSpPr>
        <p:spPr>
          <a:xfrm>
            <a:off x="8853254" y="338057"/>
            <a:ext cx="288000" cy="288000"/>
          </a:xfrm>
          <a:prstGeom prst="ellipse">
            <a:avLst/>
          </a:prstGeom>
          <a:solidFill>
            <a:schemeClr val="accent6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5420696"/>
              <a:satOff val="-11087"/>
              <a:lumOff val="-391"/>
              <a:alphaOff val="0"/>
            </a:schemeClr>
          </a:fillRef>
          <a:effectRef idx="0">
            <a:schemeClr val="accent5">
              <a:alpha val="50000"/>
              <a:hueOff val="5420696"/>
              <a:satOff val="-11087"/>
              <a:lumOff val="-391"/>
              <a:alphaOff val="0"/>
            </a:schemeClr>
          </a:effectRef>
          <a:fontRef idx="minor">
            <a:schemeClr val="tx1"/>
          </a:fontRef>
        </p:style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98563"/>
            <a:ext cx="2342707" cy="4998724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1183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management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2851484" y="1198563"/>
            <a:ext cx="5832141" cy="5087937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Layout Database</a:t>
            </a:r>
          </a:p>
          <a:p>
            <a:pPr lvl="2"/>
            <a:r>
              <a:rPr lang="en-GB" sz="2000" dirty="0"/>
              <a:t>Stores the sequence (layout) of accelerator and transfer line components.</a:t>
            </a:r>
          </a:p>
          <a:p>
            <a:pPr lvl="2"/>
            <a:r>
              <a:rPr lang="en-GB" sz="2000" dirty="0"/>
              <a:t>Equipment types and details </a:t>
            </a:r>
          </a:p>
          <a:p>
            <a:pPr lvl="2"/>
            <a:r>
              <a:rPr lang="en-GB" sz="2000" dirty="0"/>
              <a:t>Functional positions for mechanical and electrical layouts</a:t>
            </a:r>
          </a:p>
          <a:p>
            <a:pPr lvl="2"/>
            <a:r>
              <a:rPr lang="en-GB" sz="2000" dirty="0"/>
              <a:t>Asset names – functional position is exported to MTF database and associated to an asset. Layout just shows the result.</a:t>
            </a:r>
          </a:p>
          <a:p>
            <a:pPr lvl="2"/>
            <a:r>
              <a:rPr lang="en-GB" sz="2000" dirty="0"/>
              <a:t>Expert name – optional, alternative functional </a:t>
            </a:r>
            <a:r>
              <a:rPr lang="en-GB" sz="2000" dirty="0" smtClean="0"/>
              <a:t>name</a:t>
            </a:r>
            <a:endParaRPr lang="en-GB" sz="2000" dirty="0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7484399" y="284057"/>
            <a:ext cx="396000" cy="396000"/>
          </a:xfrm>
          <a:prstGeom prst="ellipse">
            <a:avLst/>
          </a:prstGeom>
          <a:solidFill>
            <a:schemeClr val="accent2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/>
          <a:lstStyle/>
          <a:p>
            <a:endParaRPr lang="en-GB" sz="300" dirty="0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7910999" y="338057"/>
            <a:ext cx="288000" cy="288000"/>
          </a:xfrm>
          <a:prstGeom prst="ellipse">
            <a:avLst/>
          </a:prstGeom>
          <a:solidFill>
            <a:schemeClr val="accent3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1355174"/>
              <a:satOff val="-2772"/>
              <a:lumOff val="-98"/>
              <a:alphaOff val="0"/>
            </a:schemeClr>
          </a:fillRef>
          <a:effectRef idx="0">
            <a:schemeClr val="accent5">
              <a:alpha val="50000"/>
              <a:hueOff val="1355174"/>
              <a:satOff val="-2772"/>
              <a:lumOff val="-98"/>
              <a:alphaOff val="0"/>
            </a:schemeClr>
          </a:effectRef>
          <a:fontRef idx="minor">
            <a:schemeClr val="tx1"/>
          </a:fontRef>
        </p:style>
      </p:sp>
      <p:sp>
        <p:nvSpPr>
          <p:cNvPr id="27" name="Oval 26"/>
          <p:cNvSpPr>
            <a:spLocks noChangeAspect="1"/>
          </p:cNvSpPr>
          <p:nvPr/>
        </p:nvSpPr>
        <p:spPr>
          <a:xfrm>
            <a:off x="8225084" y="338057"/>
            <a:ext cx="288000" cy="288000"/>
          </a:xfrm>
          <a:prstGeom prst="ellipse">
            <a:avLst/>
          </a:prstGeom>
          <a:solidFill>
            <a:schemeClr val="accent4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2710348"/>
              <a:satOff val="-5544"/>
              <a:lumOff val="-196"/>
              <a:alphaOff val="0"/>
            </a:schemeClr>
          </a:fillRef>
          <a:effectRef idx="0">
            <a:schemeClr val="accent5">
              <a:alpha val="50000"/>
              <a:hueOff val="2710348"/>
              <a:satOff val="-5544"/>
              <a:lumOff val="-196"/>
              <a:alphaOff val="0"/>
            </a:schemeClr>
          </a:effectRef>
          <a:fontRef idx="minor">
            <a:schemeClr val="tx1"/>
          </a:fontRef>
        </p:style>
      </p:sp>
      <p:sp>
        <p:nvSpPr>
          <p:cNvPr id="28" name="Oval 27"/>
          <p:cNvSpPr>
            <a:spLocks noChangeAspect="1"/>
          </p:cNvSpPr>
          <p:nvPr/>
        </p:nvSpPr>
        <p:spPr>
          <a:xfrm>
            <a:off x="8539169" y="338057"/>
            <a:ext cx="288000" cy="288000"/>
          </a:xfrm>
          <a:prstGeom prst="ellipse">
            <a:avLst/>
          </a:prstGeom>
          <a:solidFill>
            <a:schemeClr val="accent5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4065522"/>
              <a:satOff val="-8315"/>
              <a:lumOff val="-293"/>
              <a:alphaOff val="0"/>
            </a:schemeClr>
          </a:fillRef>
          <a:effectRef idx="0">
            <a:schemeClr val="accent5">
              <a:alpha val="50000"/>
              <a:hueOff val="4065522"/>
              <a:satOff val="-8315"/>
              <a:lumOff val="-293"/>
              <a:alphaOff val="0"/>
            </a:schemeClr>
          </a:effectRef>
          <a:fontRef idx="minor">
            <a:schemeClr val="tx1"/>
          </a:fontRef>
        </p:style>
      </p:sp>
      <p:sp>
        <p:nvSpPr>
          <p:cNvPr id="29" name="Oval 28"/>
          <p:cNvSpPr>
            <a:spLocks noChangeAspect="1"/>
          </p:cNvSpPr>
          <p:nvPr/>
        </p:nvSpPr>
        <p:spPr>
          <a:xfrm>
            <a:off x="8853254" y="338057"/>
            <a:ext cx="288000" cy="288000"/>
          </a:xfrm>
          <a:prstGeom prst="ellipse">
            <a:avLst/>
          </a:prstGeom>
          <a:solidFill>
            <a:schemeClr val="accent6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5420696"/>
              <a:satOff val="-11087"/>
              <a:lumOff val="-391"/>
              <a:alphaOff val="0"/>
            </a:schemeClr>
          </a:fillRef>
          <a:effectRef idx="0">
            <a:schemeClr val="accent5">
              <a:alpha val="50000"/>
              <a:hueOff val="5420696"/>
              <a:satOff val="-11087"/>
              <a:lumOff val="-391"/>
              <a:alphaOff val="0"/>
            </a:schemeClr>
          </a:effectRef>
          <a:fontRef idx="minor">
            <a:schemeClr val="tx1"/>
          </a:fontRef>
        </p:style>
      </p:sp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85" y="1198563"/>
            <a:ext cx="2431818" cy="500212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8070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/>
          <p:cNvSpPr>
            <a:spLocks noGrp="1"/>
          </p:cNvSpPr>
          <p:nvPr>
            <p:ph sz="quarter" idx="10"/>
          </p:nvPr>
        </p:nvSpPr>
        <p:spPr>
          <a:xfrm>
            <a:off x="457200" y="1198563"/>
            <a:ext cx="8226854" cy="508793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link with the manufacturing tool</a:t>
            </a:r>
          </a:p>
          <a:p>
            <a:pPr lvl="2" algn="just"/>
            <a:r>
              <a:rPr lang="en-GB" sz="1800" dirty="0"/>
              <a:t>The </a:t>
            </a:r>
            <a:r>
              <a:rPr lang="en-GB" sz="1800" i="1" dirty="0"/>
              <a:t>MTF</a:t>
            </a:r>
            <a:r>
              <a:rPr lang="en-GB" sz="1800" dirty="0"/>
              <a:t> is an integral tool of the CERN </a:t>
            </a:r>
            <a:r>
              <a:rPr lang="en-GB" sz="1800" i="1" dirty="0"/>
              <a:t>EDMS</a:t>
            </a:r>
            <a:r>
              <a:rPr lang="en-GB" sz="1800" dirty="0"/>
              <a:t> that </a:t>
            </a:r>
            <a:r>
              <a:rPr lang="en-GB" sz="1800" dirty="0" smtClean="0"/>
              <a:t>allows </a:t>
            </a:r>
            <a:r>
              <a:rPr lang="en-GB" sz="1800" dirty="0"/>
              <a:t>a detailed follow-up of </a:t>
            </a:r>
            <a:r>
              <a:rPr lang="en-GB" sz="1800" dirty="0" smtClean="0"/>
              <a:t>the equipment </a:t>
            </a:r>
            <a:r>
              <a:rPr lang="en-GB" sz="1800" dirty="0"/>
              <a:t>during the manufacturing and test processes. Predefined workflows with tasks and technical measurements can be logged and followed-up in a fully configurable manner for each type of equipment. The Non-Conformity management is another important module for the manufacturing follow-up, which allows formalized procedures for solving problems discovered during </a:t>
            </a:r>
            <a:r>
              <a:rPr lang="en-GB" sz="1800" dirty="0" smtClean="0"/>
              <a:t>production.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Configuration management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7484399" y="284057"/>
            <a:ext cx="396000" cy="396000"/>
          </a:xfrm>
          <a:prstGeom prst="ellipse">
            <a:avLst/>
          </a:prstGeom>
          <a:solidFill>
            <a:schemeClr val="accent2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/>
          <a:lstStyle/>
          <a:p>
            <a:endParaRPr lang="en-GB" sz="300" dirty="0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910999" y="338057"/>
            <a:ext cx="288000" cy="288000"/>
          </a:xfrm>
          <a:prstGeom prst="ellipse">
            <a:avLst/>
          </a:prstGeom>
          <a:solidFill>
            <a:schemeClr val="accent3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1355174"/>
              <a:satOff val="-2772"/>
              <a:lumOff val="-98"/>
              <a:alphaOff val="0"/>
            </a:schemeClr>
          </a:fillRef>
          <a:effectRef idx="0">
            <a:schemeClr val="accent5">
              <a:alpha val="50000"/>
              <a:hueOff val="1355174"/>
              <a:satOff val="-2772"/>
              <a:lumOff val="-98"/>
              <a:alphaOff val="0"/>
            </a:schemeClr>
          </a:effectRef>
          <a:fontRef idx="minor">
            <a:schemeClr val="tx1"/>
          </a:fontRef>
        </p:style>
      </p:sp>
      <p:sp>
        <p:nvSpPr>
          <p:cNvPr id="11" name="Oval 10"/>
          <p:cNvSpPr>
            <a:spLocks noChangeAspect="1"/>
          </p:cNvSpPr>
          <p:nvPr/>
        </p:nvSpPr>
        <p:spPr>
          <a:xfrm>
            <a:off x="8225084" y="338057"/>
            <a:ext cx="288000" cy="288000"/>
          </a:xfrm>
          <a:prstGeom prst="ellipse">
            <a:avLst/>
          </a:prstGeom>
          <a:solidFill>
            <a:schemeClr val="accent4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2710348"/>
              <a:satOff val="-5544"/>
              <a:lumOff val="-196"/>
              <a:alphaOff val="0"/>
            </a:schemeClr>
          </a:fillRef>
          <a:effectRef idx="0">
            <a:schemeClr val="accent5">
              <a:alpha val="50000"/>
              <a:hueOff val="2710348"/>
              <a:satOff val="-5544"/>
              <a:lumOff val="-196"/>
              <a:alphaOff val="0"/>
            </a:schemeClr>
          </a:effectRef>
          <a:fontRef idx="minor">
            <a:schemeClr val="tx1"/>
          </a:fontRef>
        </p:style>
      </p:sp>
      <p:sp>
        <p:nvSpPr>
          <p:cNvPr id="12" name="Oval 11"/>
          <p:cNvSpPr>
            <a:spLocks noChangeAspect="1"/>
          </p:cNvSpPr>
          <p:nvPr/>
        </p:nvSpPr>
        <p:spPr>
          <a:xfrm>
            <a:off x="8539169" y="338057"/>
            <a:ext cx="288000" cy="288000"/>
          </a:xfrm>
          <a:prstGeom prst="ellipse">
            <a:avLst/>
          </a:prstGeom>
          <a:solidFill>
            <a:schemeClr val="accent5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4065522"/>
              <a:satOff val="-8315"/>
              <a:lumOff val="-293"/>
              <a:alphaOff val="0"/>
            </a:schemeClr>
          </a:fillRef>
          <a:effectRef idx="0">
            <a:schemeClr val="accent5">
              <a:alpha val="50000"/>
              <a:hueOff val="4065522"/>
              <a:satOff val="-8315"/>
              <a:lumOff val="-293"/>
              <a:alphaOff val="0"/>
            </a:schemeClr>
          </a:effectRef>
          <a:fontRef idx="minor">
            <a:schemeClr val="tx1"/>
          </a:fontRef>
        </p:style>
      </p:sp>
      <p:sp>
        <p:nvSpPr>
          <p:cNvPr id="13" name="Oval 12"/>
          <p:cNvSpPr>
            <a:spLocks noChangeAspect="1"/>
          </p:cNvSpPr>
          <p:nvPr/>
        </p:nvSpPr>
        <p:spPr>
          <a:xfrm>
            <a:off x="8853254" y="338057"/>
            <a:ext cx="288000" cy="288000"/>
          </a:xfrm>
          <a:prstGeom prst="ellipse">
            <a:avLst/>
          </a:prstGeom>
          <a:solidFill>
            <a:schemeClr val="accent6"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5420696"/>
              <a:satOff val="-11087"/>
              <a:lumOff val="-391"/>
              <a:alphaOff val="0"/>
            </a:schemeClr>
          </a:fillRef>
          <a:effectRef idx="0">
            <a:schemeClr val="accent5">
              <a:alpha val="50000"/>
              <a:hueOff val="5420696"/>
              <a:satOff val="-11087"/>
              <a:lumOff val="-391"/>
              <a:alphaOff val="0"/>
            </a:schemeClr>
          </a:effectRef>
          <a:fontRef idx="minor">
            <a:schemeClr val="tx1"/>
          </a:fontRef>
        </p:style>
      </p:sp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469" y="4001271"/>
            <a:ext cx="4212138" cy="217365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57200" y="4001271"/>
            <a:ext cx="39873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lvl="2" indent="-225425" algn="just">
              <a:spcBef>
                <a:spcPts val="600"/>
              </a:spcBef>
              <a:buClr>
                <a:srgbClr val="A40000"/>
              </a:buClr>
              <a:buSzPct val="100000"/>
              <a:buFont typeface="Arial"/>
              <a:buChar char="•"/>
            </a:pPr>
            <a:r>
              <a:rPr lang="en-GB" dirty="0">
                <a:solidFill>
                  <a:srgbClr val="418AB3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LHC project, over 600.000 components were individually followed up with </a:t>
            </a:r>
            <a:r>
              <a:rPr lang="en-GB" i="1" dirty="0">
                <a:solidFill>
                  <a:srgbClr val="418AB3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MTF</a:t>
            </a:r>
            <a:r>
              <a:rPr lang="en-GB" dirty="0">
                <a:solidFill>
                  <a:srgbClr val="418AB3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during the manufacturing and test phases.</a:t>
            </a:r>
            <a:endParaRPr lang="en-US" dirty="0">
              <a:solidFill>
                <a:srgbClr val="418AB3">
                  <a:lumMod val="7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790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accent3"/>
                </a:solidFill>
              </a:rPr>
              <a:t>By definition, </a:t>
            </a:r>
            <a:r>
              <a:rPr lang="en-US" sz="2400" b="1" dirty="0">
                <a:solidFill>
                  <a:schemeClr val="accent3"/>
                </a:solidFill>
              </a:rPr>
              <a:t>risks can occur </a:t>
            </a:r>
            <a:r>
              <a:rPr lang="en-US" sz="2400" dirty="0">
                <a:solidFill>
                  <a:schemeClr val="accent3"/>
                </a:solidFill>
              </a:rPr>
              <a:t>and the prevention is less control for new machine like LHC which stays a </a:t>
            </a:r>
            <a:r>
              <a:rPr lang="en-US" sz="2400" b="1" dirty="0">
                <a:solidFill>
                  <a:schemeClr val="accent3"/>
                </a:solidFill>
              </a:rPr>
              <a:t>prototype</a:t>
            </a:r>
            <a:r>
              <a:rPr lang="en-US" sz="2400" dirty="0">
                <a:solidFill>
                  <a:schemeClr val="accent3"/>
                </a:solidFill>
              </a:rPr>
              <a:t> with unique systems.</a:t>
            </a:r>
          </a:p>
          <a:p>
            <a:endParaRPr lang="en-US" sz="2400" dirty="0"/>
          </a:p>
          <a:p>
            <a:r>
              <a:rPr lang="en-US" sz="2400" dirty="0"/>
              <a:t>How we prevent risks</a:t>
            </a:r>
          </a:p>
          <a:p>
            <a:pPr lvl="2"/>
            <a:r>
              <a:rPr lang="en-US" sz="1800" dirty="0"/>
              <a:t>Anticipation, follow-up, monitoring</a:t>
            </a:r>
          </a:p>
          <a:p>
            <a:pPr lvl="2"/>
            <a:r>
              <a:rPr lang="en-US" sz="1800" dirty="0"/>
              <a:t>Strict quality control</a:t>
            </a:r>
          </a:p>
          <a:p>
            <a:pPr lvl="2"/>
            <a:r>
              <a:rPr lang="en-US" sz="1800" dirty="0"/>
              <a:t>Long term </a:t>
            </a:r>
            <a:r>
              <a:rPr lang="en-US" sz="1800" dirty="0" smtClean="0"/>
              <a:t>analysis schedule</a:t>
            </a:r>
            <a:endParaRPr lang="en-US" sz="1800" dirty="0"/>
          </a:p>
          <a:p>
            <a:pPr lvl="2"/>
            <a:r>
              <a:rPr lang="en-US" sz="1800" dirty="0"/>
              <a:t>Flexibility (plan A, plan B)</a:t>
            </a:r>
          </a:p>
          <a:p>
            <a:endParaRPr lang="en-US" sz="2600" dirty="0"/>
          </a:p>
          <a:p>
            <a:r>
              <a:rPr lang="en-US" sz="2600" dirty="0"/>
              <a:t>When </a:t>
            </a:r>
            <a:r>
              <a:rPr lang="en-US" sz="2600" dirty="0" smtClean="0"/>
              <a:t>a risk </a:t>
            </a:r>
            <a:r>
              <a:rPr lang="en-US" sz="2600" dirty="0" smtClean="0"/>
              <a:t>occurs</a:t>
            </a:r>
            <a:endParaRPr lang="en-US" sz="2600" dirty="0"/>
          </a:p>
          <a:p>
            <a:pPr lvl="2"/>
            <a:r>
              <a:rPr lang="en-GB" sz="1800" dirty="0"/>
              <a:t>Dedicated task force: correct expertise and appropriate experts !!</a:t>
            </a:r>
          </a:p>
          <a:p>
            <a:pPr lvl="2"/>
            <a:r>
              <a:rPr lang="en-GB" sz="1800" dirty="0"/>
              <a:t>Being ready for the unexpected and determining your response to </a:t>
            </a:r>
            <a:r>
              <a:rPr lang="en-GB" sz="1800" dirty="0" smtClean="0"/>
              <a:t>it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Risks assessment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840" y="2253343"/>
            <a:ext cx="1902440" cy="2829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55002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1" y="1198563"/>
            <a:ext cx="5601724" cy="4344155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2000" dirty="0" smtClean="0">
                <a:solidFill>
                  <a:schemeClr val="accent6"/>
                </a:solidFill>
              </a:rPr>
              <a:t>The study and installation of the cryogenics distribution line (QRL)</a:t>
            </a:r>
          </a:p>
          <a:p>
            <a:pPr>
              <a:lnSpc>
                <a:spcPct val="110000"/>
              </a:lnSpc>
            </a:pPr>
            <a:r>
              <a:rPr lang="en-US" sz="1800" dirty="0" smtClean="0"/>
              <a:t>The situation: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500" dirty="0" smtClean="0"/>
              <a:t>1 unique firm for the study and installation of around 25 km of QRL</a:t>
            </a:r>
          </a:p>
          <a:p>
            <a:pPr>
              <a:lnSpc>
                <a:spcPct val="110000"/>
              </a:lnSpc>
            </a:pPr>
            <a:r>
              <a:rPr lang="en-US" sz="1800" dirty="0" smtClean="0"/>
              <a:t>The issue: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500" dirty="0" smtClean="0"/>
              <a:t>Design of the supports of the QRL underestimated, the installation of the QRL could not be done properly</a:t>
            </a:r>
          </a:p>
          <a:p>
            <a:pPr>
              <a:lnSpc>
                <a:spcPct val="110000"/>
              </a:lnSpc>
            </a:pPr>
            <a:r>
              <a:rPr lang="en-US" sz="1800" dirty="0" smtClean="0"/>
              <a:t>Plan B: CERN Task Force</a:t>
            </a:r>
          </a:p>
          <a:p>
            <a:pPr marL="0" lvl="0" indent="0">
              <a:lnSpc>
                <a:spcPct val="110000"/>
              </a:lnSpc>
              <a:buNone/>
            </a:pPr>
            <a:r>
              <a:rPr lang="en-US" sz="1500" dirty="0" smtClean="0">
                <a:solidFill>
                  <a:srgbClr val="418AB3">
                    <a:lumMod val="75000"/>
                  </a:srgbClr>
                </a:solidFill>
              </a:rPr>
              <a:t>Decided to repair the delivered equipment</a:t>
            </a:r>
          </a:p>
          <a:p>
            <a:pPr marL="0" lvl="0" indent="0">
              <a:lnSpc>
                <a:spcPct val="110000"/>
              </a:lnSpc>
              <a:buNone/>
            </a:pPr>
            <a:r>
              <a:rPr lang="en-US" sz="1500" dirty="0" smtClean="0">
                <a:solidFill>
                  <a:srgbClr val="418AB3">
                    <a:lumMod val="75000"/>
                  </a:srgbClr>
                </a:solidFill>
              </a:rPr>
              <a:t>Change in the Master Plan</a:t>
            </a:r>
            <a:endParaRPr lang="en-US" sz="1500" dirty="0">
              <a:solidFill>
                <a:srgbClr val="418AB3">
                  <a:lumMod val="75000"/>
                </a:srgbClr>
              </a:solidFill>
            </a:endParaRPr>
          </a:p>
          <a:p>
            <a:pPr>
              <a:lnSpc>
                <a:spcPct val="110000"/>
              </a:lnSpc>
            </a:pPr>
            <a:r>
              <a:rPr lang="en-US" sz="1800" dirty="0" smtClean="0"/>
              <a:t>Impacts: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500" dirty="0" smtClean="0"/>
              <a:t>Delay in the installation of the magnets </a:t>
            </a:r>
            <a:r>
              <a:rPr lang="en-US" sz="1500" dirty="0" smtClean="0">
                <a:sym typeface="Wingdings" panose="05000000000000000000" pitchFamily="2" charset="2"/>
              </a:rPr>
              <a:t> storage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500" dirty="0" smtClean="0">
                <a:sym typeface="Wingdings" panose="05000000000000000000" pitchFamily="2" charset="2"/>
              </a:rPr>
              <a:t>Logistic of transport of the magnets</a:t>
            </a:r>
            <a:endParaRPr lang="en-US" sz="13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example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 descr="QRLinstall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62528" y="752389"/>
            <a:ext cx="3081472" cy="2062594"/>
          </a:xfrm>
          <a:prstGeom prst="rect">
            <a:avLst/>
          </a:prstGeom>
          <a:ln>
            <a:solidFill>
              <a:srgbClr val="006600"/>
            </a:solidFill>
          </a:ln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182374"/>
              </p:ext>
            </p:extLst>
          </p:nvPr>
        </p:nvGraphicFramePr>
        <p:xfrm>
          <a:off x="18000" y="5644147"/>
          <a:ext cx="9108000" cy="370840"/>
        </p:xfrm>
        <a:graphic>
          <a:graphicData uri="http://schemas.openxmlformats.org/drawingml/2006/table">
            <a:tbl>
              <a:tblPr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940712"/>
              </p:ext>
            </p:extLst>
          </p:nvPr>
        </p:nvGraphicFramePr>
        <p:xfrm>
          <a:off x="457200" y="5950585"/>
          <a:ext cx="9141253" cy="370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31023"/>
                <a:gridCol w="831023"/>
                <a:gridCol w="831023"/>
                <a:gridCol w="831023"/>
                <a:gridCol w="831023"/>
                <a:gridCol w="831023"/>
                <a:gridCol w="831023"/>
                <a:gridCol w="831023"/>
                <a:gridCol w="831023"/>
                <a:gridCol w="831023"/>
                <a:gridCol w="83102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99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00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01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02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03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04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05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06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07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08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Pentagon 12"/>
          <p:cNvSpPr/>
          <p:nvPr/>
        </p:nvSpPr>
        <p:spPr>
          <a:xfrm>
            <a:off x="5687653" y="5542720"/>
            <a:ext cx="952206" cy="204539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Pentagon 13"/>
          <p:cNvSpPr/>
          <p:nvPr/>
        </p:nvSpPr>
        <p:spPr>
          <a:xfrm rot="10800000">
            <a:off x="4504811" y="5542718"/>
            <a:ext cx="897917" cy="204539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402728" y="5542720"/>
            <a:ext cx="284925" cy="20453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 descr="magnet stor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2100" y="3132167"/>
            <a:ext cx="3081900" cy="2060094"/>
          </a:xfrm>
          <a:prstGeom prst="rect">
            <a:avLst/>
          </a:prstGeom>
          <a:ln>
            <a:solidFill>
              <a:srgbClr val="006600"/>
            </a:solidFill>
          </a:ln>
        </p:spPr>
      </p:pic>
    </p:spTree>
    <p:extLst>
      <p:ext uri="{BB962C8B-B14F-4D97-AF65-F5344CB8AC3E}">
        <p14:creationId xmlns:p14="http://schemas.microsoft.com/office/powerpoint/2010/main" val="2823140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8000" y="5644147"/>
          <a:ext cx="9108000" cy="370840"/>
        </p:xfrm>
        <a:graphic>
          <a:graphicData uri="http://schemas.openxmlformats.org/drawingml/2006/table">
            <a:tbl>
              <a:tblPr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457200" y="5950585"/>
          <a:ext cx="9141253" cy="370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31023"/>
                <a:gridCol w="831023"/>
                <a:gridCol w="831023"/>
                <a:gridCol w="831023"/>
                <a:gridCol w="831023"/>
                <a:gridCol w="831023"/>
                <a:gridCol w="831023"/>
                <a:gridCol w="831023"/>
                <a:gridCol w="831023"/>
                <a:gridCol w="831023"/>
                <a:gridCol w="83102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99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00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01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02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03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04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05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06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07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08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1" y="1198564"/>
            <a:ext cx="5606716" cy="4215648"/>
          </a:xfrm>
        </p:spPr>
        <p:txBody>
          <a:bodyPr>
            <a:normAutofit fontScale="92500" lnSpcReduction="10000"/>
          </a:bodyPr>
          <a:lstStyle/>
          <a:p>
            <a:pPr marL="0" lvl="0" indent="0">
              <a:lnSpc>
                <a:spcPct val="110000"/>
              </a:lnSpc>
              <a:buNone/>
            </a:pPr>
            <a:r>
              <a:rPr lang="en-US" sz="2000" dirty="0" smtClean="0">
                <a:solidFill>
                  <a:srgbClr val="DF5327"/>
                </a:solidFill>
              </a:rPr>
              <a:t>The installation of the </a:t>
            </a:r>
            <a:r>
              <a:rPr lang="en-US" sz="2000" dirty="0" err="1" smtClean="0">
                <a:solidFill>
                  <a:srgbClr val="DF5327"/>
                </a:solidFill>
              </a:rPr>
              <a:t>cryomagnets</a:t>
            </a:r>
            <a:endParaRPr lang="en-US" sz="2000" dirty="0">
              <a:solidFill>
                <a:srgbClr val="DF5327"/>
              </a:solidFill>
            </a:endParaRPr>
          </a:p>
          <a:p>
            <a:pPr lvl="0">
              <a:lnSpc>
                <a:spcPct val="110000"/>
              </a:lnSpc>
            </a:pPr>
            <a:r>
              <a:rPr lang="en-US" sz="1800" dirty="0">
                <a:solidFill>
                  <a:srgbClr val="418AB3">
                    <a:lumMod val="75000"/>
                  </a:srgbClr>
                </a:solidFill>
              </a:rPr>
              <a:t>The situation:</a:t>
            </a:r>
          </a:p>
          <a:p>
            <a:pPr marL="0" lvl="0" indent="0">
              <a:lnSpc>
                <a:spcPct val="110000"/>
              </a:lnSpc>
              <a:buNone/>
            </a:pP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The installation has to be carried-out in parallel of works in the tunnel</a:t>
            </a:r>
          </a:p>
          <a:p>
            <a:pPr lvl="0">
              <a:lnSpc>
                <a:spcPct val="110000"/>
              </a:lnSpc>
            </a:pPr>
            <a:r>
              <a:rPr lang="en-US" sz="1800" dirty="0" smtClean="0">
                <a:solidFill>
                  <a:srgbClr val="418AB3">
                    <a:lumMod val="75000"/>
                  </a:srgbClr>
                </a:solidFill>
              </a:rPr>
              <a:t>The </a:t>
            </a:r>
            <a:r>
              <a:rPr lang="en-US" sz="1800" dirty="0">
                <a:solidFill>
                  <a:srgbClr val="418AB3">
                    <a:lumMod val="75000"/>
                  </a:srgbClr>
                </a:solidFill>
              </a:rPr>
              <a:t>issue:</a:t>
            </a:r>
          </a:p>
          <a:p>
            <a:pPr marL="0" lvl="0" indent="0">
              <a:lnSpc>
                <a:spcPct val="110000"/>
              </a:lnSpc>
              <a:buNone/>
            </a:pP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Co-activities in underground </a:t>
            </a: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  <a:sym typeface="Wingdings" panose="05000000000000000000" pitchFamily="2" charset="2"/>
              </a:rPr>
              <a:t> difficulties with the logistic of transport (only one pits to bring the magnets in underground)</a:t>
            </a:r>
          </a:p>
          <a:p>
            <a:pPr marL="0" lvl="0" indent="0">
              <a:lnSpc>
                <a:spcPct val="110000"/>
              </a:lnSpc>
              <a:buNone/>
            </a:pP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  <a:sym typeface="Wingdings" panose="05000000000000000000" pitchFamily="2" charset="2"/>
              </a:rPr>
              <a:t>Delay on availability on surface  1 hour = 1 day</a:t>
            </a:r>
            <a:endParaRPr lang="en-US" sz="1400" dirty="0">
              <a:solidFill>
                <a:srgbClr val="418AB3">
                  <a:lumMod val="75000"/>
                </a:srgbClr>
              </a:solidFill>
            </a:endParaRPr>
          </a:p>
          <a:p>
            <a:pPr lvl="0">
              <a:lnSpc>
                <a:spcPct val="110000"/>
              </a:lnSpc>
            </a:pPr>
            <a:r>
              <a:rPr lang="en-US" sz="1800" dirty="0">
                <a:solidFill>
                  <a:srgbClr val="418AB3">
                    <a:lumMod val="75000"/>
                  </a:srgbClr>
                </a:solidFill>
              </a:rPr>
              <a:t>Plan </a:t>
            </a:r>
            <a:r>
              <a:rPr lang="en-US" sz="1800" dirty="0" smtClean="0">
                <a:solidFill>
                  <a:srgbClr val="418AB3">
                    <a:lumMod val="75000"/>
                  </a:srgbClr>
                </a:solidFill>
              </a:rPr>
              <a:t>B:</a:t>
            </a:r>
          </a:p>
          <a:p>
            <a:pPr marL="0" lvl="0" indent="0">
              <a:lnSpc>
                <a:spcPct val="110000"/>
              </a:lnSpc>
              <a:buNone/>
            </a:pP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Transports of the magnets during the night</a:t>
            </a:r>
          </a:p>
          <a:p>
            <a:pPr marL="0" lvl="0" indent="0">
              <a:lnSpc>
                <a:spcPct val="110000"/>
              </a:lnSpc>
              <a:buNone/>
            </a:pP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Coordination with the co-activity to allow the transports</a:t>
            </a:r>
          </a:p>
          <a:p>
            <a:pPr lvl="0">
              <a:lnSpc>
                <a:spcPct val="110000"/>
              </a:lnSpc>
            </a:pPr>
            <a:r>
              <a:rPr lang="en-US" sz="1800" dirty="0" smtClean="0">
                <a:solidFill>
                  <a:srgbClr val="418AB3">
                    <a:lumMod val="75000"/>
                  </a:srgbClr>
                </a:solidFill>
              </a:rPr>
              <a:t>Impacts:</a:t>
            </a:r>
            <a:endParaRPr lang="en-GB" dirty="0"/>
          </a:p>
          <a:p>
            <a:pPr marL="0" lvl="0" indent="0">
              <a:lnSpc>
                <a:spcPct val="110000"/>
              </a:lnSpc>
              <a:buNone/>
            </a:pP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Long time window dedicated for the installation</a:t>
            </a:r>
          </a:p>
          <a:p>
            <a:pPr marL="0" lvl="0" indent="0">
              <a:lnSpc>
                <a:spcPct val="110000"/>
              </a:lnSpc>
              <a:buNone/>
            </a:pP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Co-activity on several km of tunnel</a:t>
            </a:r>
            <a:endParaRPr lang="en-US" sz="1400" dirty="0">
              <a:solidFill>
                <a:srgbClr val="418AB3">
                  <a:lumMod val="75000"/>
                </a:srgb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example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Pentagon 9"/>
          <p:cNvSpPr/>
          <p:nvPr/>
        </p:nvSpPr>
        <p:spPr>
          <a:xfrm>
            <a:off x="6063917" y="5542720"/>
            <a:ext cx="1808785" cy="204539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7507" y="888963"/>
            <a:ext cx="3123747" cy="4166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76617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the LHC machine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57" y="799250"/>
            <a:ext cx="7859486" cy="555710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356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93274" y="2171660"/>
            <a:ext cx="5562416" cy="3350852"/>
          </a:xfrm>
          <a:prstGeom prst="rect">
            <a:avLst/>
          </a:prstGeom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314819"/>
              </p:ext>
            </p:extLst>
          </p:nvPr>
        </p:nvGraphicFramePr>
        <p:xfrm>
          <a:off x="18000" y="5644147"/>
          <a:ext cx="9108000" cy="370840"/>
        </p:xfrm>
        <a:graphic>
          <a:graphicData uri="http://schemas.openxmlformats.org/drawingml/2006/table">
            <a:tbl>
              <a:tblPr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742368"/>
              </p:ext>
            </p:extLst>
          </p:nvPr>
        </p:nvGraphicFramePr>
        <p:xfrm>
          <a:off x="457200" y="5950585"/>
          <a:ext cx="9141253" cy="370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31023"/>
                <a:gridCol w="831023"/>
                <a:gridCol w="831023"/>
                <a:gridCol w="831023"/>
                <a:gridCol w="831023"/>
                <a:gridCol w="831023"/>
                <a:gridCol w="831023"/>
                <a:gridCol w="831023"/>
                <a:gridCol w="831023"/>
                <a:gridCol w="831023"/>
                <a:gridCol w="83102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99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00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01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02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03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04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05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06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07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08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1" y="1198564"/>
            <a:ext cx="5342020" cy="421564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000" dirty="0" smtClean="0">
                <a:solidFill>
                  <a:srgbClr val="DF5327"/>
                </a:solidFill>
              </a:rPr>
              <a:t>The installation of the collimators</a:t>
            </a:r>
            <a:endParaRPr lang="en-US" sz="2000" dirty="0">
              <a:solidFill>
                <a:srgbClr val="DF5327"/>
              </a:solidFill>
            </a:endParaRPr>
          </a:p>
          <a:p>
            <a:pPr lvl="0"/>
            <a:r>
              <a:rPr lang="en-US" sz="1800" dirty="0">
                <a:solidFill>
                  <a:srgbClr val="418AB3">
                    <a:lumMod val="75000"/>
                  </a:srgbClr>
                </a:solidFill>
              </a:rPr>
              <a:t>The situation:</a:t>
            </a:r>
          </a:p>
          <a:p>
            <a:pPr marL="0" lvl="0" indent="0">
              <a:buNone/>
            </a:pP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The handling volume during installation was not taking into account in time</a:t>
            </a:r>
            <a:endParaRPr lang="en-US" sz="1400" dirty="0">
              <a:solidFill>
                <a:srgbClr val="418AB3">
                  <a:lumMod val="75000"/>
                </a:srgbClr>
              </a:solidFill>
            </a:endParaRPr>
          </a:p>
          <a:p>
            <a:pPr lvl="0"/>
            <a:r>
              <a:rPr lang="en-US" sz="1800" dirty="0">
                <a:solidFill>
                  <a:srgbClr val="418AB3">
                    <a:lumMod val="75000"/>
                  </a:srgbClr>
                </a:solidFill>
              </a:rPr>
              <a:t>The issue:</a:t>
            </a:r>
          </a:p>
          <a:p>
            <a:pPr marL="0" lvl="0" indent="0">
              <a:buNone/>
            </a:pP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Interference between the cooling system and the handling of the collimators</a:t>
            </a:r>
            <a:endParaRPr lang="en-US" sz="1400" dirty="0">
              <a:solidFill>
                <a:srgbClr val="418AB3">
                  <a:lumMod val="75000"/>
                </a:srgbClr>
              </a:solidFill>
            </a:endParaRPr>
          </a:p>
          <a:p>
            <a:pPr lvl="0"/>
            <a:r>
              <a:rPr lang="en-US" sz="1800" dirty="0">
                <a:solidFill>
                  <a:srgbClr val="418AB3">
                    <a:lumMod val="75000"/>
                  </a:srgbClr>
                </a:solidFill>
              </a:rPr>
              <a:t>Plan </a:t>
            </a:r>
            <a:r>
              <a:rPr lang="en-US" sz="1800" dirty="0" smtClean="0">
                <a:solidFill>
                  <a:srgbClr val="418AB3">
                    <a:lumMod val="75000"/>
                  </a:srgbClr>
                </a:solidFill>
              </a:rPr>
              <a:t>B:</a:t>
            </a:r>
          </a:p>
          <a:p>
            <a:pPr marL="0" lvl="0" indent="0">
              <a:buNone/>
            </a:pP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Modification of the cooling system and cable trays</a:t>
            </a:r>
            <a:endParaRPr lang="en-US" sz="1400" dirty="0">
              <a:solidFill>
                <a:srgbClr val="418AB3">
                  <a:lumMod val="75000"/>
                </a:srgbClr>
              </a:solidFill>
            </a:endParaRPr>
          </a:p>
          <a:p>
            <a:pPr lvl="0"/>
            <a:r>
              <a:rPr lang="en-US" sz="1800" dirty="0">
                <a:solidFill>
                  <a:srgbClr val="418AB3">
                    <a:lumMod val="75000"/>
                  </a:srgbClr>
                </a:solidFill>
              </a:rPr>
              <a:t>Impacts</a:t>
            </a:r>
            <a:r>
              <a:rPr lang="en-US" sz="1800" dirty="0" smtClean="0">
                <a:solidFill>
                  <a:srgbClr val="418AB3">
                    <a:lumMod val="75000"/>
                  </a:srgbClr>
                </a:solidFill>
              </a:rPr>
              <a:t>:</a:t>
            </a:r>
            <a:endParaRPr lang="en-GB" dirty="0"/>
          </a:p>
          <a:p>
            <a:pPr marL="0" lvl="0" indent="0">
              <a:buNone/>
            </a:pP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Storage of the collimators</a:t>
            </a:r>
          </a:p>
          <a:p>
            <a:pPr marL="0" lvl="0" indent="0">
              <a:buNone/>
            </a:pP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Additional work for the cooling team</a:t>
            </a:r>
          </a:p>
          <a:p>
            <a:pPr marL="0" lvl="0" indent="0">
              <a:buNone/>
            </a:pP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Updating of the drawing and 3D models</a:t>
            </a:r>
            <a:endParaRPr lang="en-US" sz="1400" dirty="0">
              <a:solidFill>
                <a:srgbClr val="418AB3">
                  <a:lumMod val="75000"/>
                </a:srgb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example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Pentagon 9"/>
          <p:cNvSpPr/>
          <p:nvPr/>
        </p:nvSpPr>
        <p:spPr>
          <a:xfrm>
            <a:off x="8103080" y="5542720"/>
            <a:ext cx="467810" cy="204539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792487" y="5542720"/>
            <a:ext cx="310592" cy="20453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33"/>
          <a:stretch/>
        </p:blipFill>
        <p:spPr>
          <a:xfrm>
            <a:off x="5799221" y="569085"/>
            <a:ext cx="3356469" cy="466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994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3"/>
          <p:cNvGraphicFramePr>
            <a:graphicFrameLocks noGrp="1"/>
          </p:cNvGraphicFramePr>
          <p:nvPr>
            <p:extLst/>
          </p:nvPr>
        </p:nvGraphicFramePr>
        <p:xfrm>
          <a:off x="18000" y="5644147"/>
          <a:ext cx="9108000" cy="370840"/>
        </p:xfrm>
        <a:graphic>
          <a:graphicData uri="http://schemas.openxmlformats.org/drawingml/2006/table">
            <a:tbl>
              <a:tblPr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  <a:gridCol w="828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457200" y="5950585"/>
          <a:ext cx="9141253" cy="370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31023"/>
                <a:gridCol w="831023"/>
                <a:gridCol w="831023"/>
                <a:gridCol w="831023"/>
                <a:gridCol w="831023"/>
                <a:gridCol w="831023"/>
                <a:gridCol w="831023"/>
                <a:gridCol w="831023"/>
                <a:gridCol w="831023"/>
                <a:gridCol w="831023"/>
                <a:gridCol w="83102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99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00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01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02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03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04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05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06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07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08</a:t>
                      </a:r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198564"/>
            <a:ext cx="6136639" cy="253444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000" dirty="0" smtClean="0">
                <a:solidFill>
                  <a:srgbClr val="DF5327"/>
                </a:solidFill>
              </a:rPr>
              <a:t>Deformation of the </a:t>
            </a:r>
            <a:r>
              <a:rPr lang="en-US" sz="2000" dirty="0" smtClean="0">
                <a:solidFill>
                  <a:srgbClr val="DF5327"/>
                </a:solidFill>
              </a:rPr>
              <a:t>plug-in modules contacts during </a:t>
            </a:r>
            <a:r>
              <a:rPr lang="en-US" sz="2000" dirty="0" smtClean="0">
                <a:solidFill>
                  <a:srgbClr val="DF5327"/>
                </a:solidFill>
              </a:rPr>
              <a:t>warm-up</a:t>
            </a:r>
            <a:endParaRPr lang="en-US" sz="2000" dirty="0">
              <a:solidFill>
                <a:srgbClr val="DF5327"/>
              </a:solidFill>
            </a:endParaRPr>
          </a:p>
          <a:p>
            <a:pPr lvl="0"/>
            <a:r>
              <a:rPr lang="en-US" sz="1800" dirty="0">
                <a:solidFill>
                  <a:srgbClr val="418AB3">
                    <a:lumMod val="75000"/>
                  </a:srgbClr>
                </a:solidFill>
              </a:rPr>
              <a:t>The situation:</a:t>
            </a:r>
          </a:p>
          <a:p>
            <a:pPr marL="0" lvl="0" indent="0">
              <a:buNone/>
            </a:pPr>
            <a:r>
              <a:rPr lang="en-GB" sz="1400" dirty="0"/>
              <a:t>PIM contacts did not slide during the magnet warm-up and instead got buckled into the beam pipe </a:t>
            </a:r>
            <a:r>
              <a:rPr lang="en-GB" sz="1400" dirty="0" smtClean="0"/>
              <a:t>aperture</a:t>
            </a:r>
          </a:p>
          <a:p>
            <a:r>
              <a:rPr lang="en-US" sz="1800" dirty="0" smtClean="0">
                <a:solidFill>
                  <a:srgbClr val="418AB3">
                    <a:lumMod val="75000"/>
                  </a:srgbClr>
                </a:solidFill>
              </a:rPr>
              <a:t>The </a:t>
            </a:r>
            <a:r>
              <a:rPr lang="en-US" sz="1800" dirty="0">
                <a:solidFill>
                  <a:srgbClr val="418AB3">
                    <a:lumMod val="75000"/>
                  </a:srgbClr>
                </a:solidFill>
              </a:rPr>
              <a:t>issue:</a:t>
            </a:r>
          </a:p>
          <a:p>
            <a:pPr marL="0" lvl="0" indent="0">
              <a:buNone/>
            </a:pP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Th</a:t>
            </a: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e deformation of the plug-in modules would become an obstruction for the circulating beams</a:t>
            </a:r>
            <a:endParaRPr lang="en-US" sz="1400" dirty="0">
              <a:solidFill>
                <a:srgbClr val="418AB3">
                  <a:lumMod val="75000"/>
                </a:srgb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example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Pentagon 9"/>
          <p:cNvSpPr/>
          <p:nvPr/>
        </p:nvSpPr>
        <p:spPr>
          <a:xfrm>
            <a:off x="8338212" y="5542720"/>
            <a:ext cx="467810" cy="204539"/>
          </a:xfrm>
          <a:prstGeom prst="homePlat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8027619" y="5542720"/>
            <a:ext cx="310592" cy="20453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416" y="3733009"/>
            <a:ext cx="2403229" cy="18024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417" y="294657"/>
            <a:ext cx="2403229" cy="177238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418" y="2133994"/>
            <a:ext cx="2403229" cy="153205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582" y="3733009"/>
            <a:ext cx="2213715" cy="180971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57198" y="3586361"/>
            <a:ext cx="4061013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18AB3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</a:t>
            </a:r>
            <a:r>
              <a:rPr lang="en-US" dirty="0">
                <a:solidFill>
                  <a:srgbClr val="418AB3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B: working group</a:t>
            </a:r>
          </a:p>
          <a:p>
            <a:pPr lvl="0">
              <a:spcBef>
                <a:spcPts val="600"/>
              </a:spcBef>
            </a:pPr>
            <a:r>
              <a:rPr lang="en-US" sz="1400" dirty="0">
                <a:solidFill>
                  <a:srgbClr val="418AB3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Send inside the beam pipe a ball equipped with a radio-frequency transmitter in order to identify the defective PIMs to repair.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18AB3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Impacts:</a:t>
            </a:r>
            <a:endParaRPr lang="en-GB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spcBef>
                <a:spcPts val="600"/>
              </a:spcBef>
            </a:pPr>
            <a:r>
              <a:rPr lang="en-US" sz="1400" dirty="0">
                <a:solidFill>
                  <a:srgbClr val="418AB3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 task to integer in the schedule after warm-up of a </a:t>
            </a: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sector</a:t>
            </a:r>
            <a:endParaRPr lang="en-GB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226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000" b="1" dirty="0">
                <a:solidFill>
                  <a:schemeClr val="accent3"/>
                </a:solidFill>
              </a:rPr>
              <a:t>First complete turn of the </a:t>
            </a:r>
            <a:r>
              <a:rPr lang="en-GB" sz="2000" b="1" dirty="0" smtClean="0">
                <a:solidFill>
                  <a:schemeClr val="accent3"/>
                </a:solidFill>
              </a:rPr>
              <a:t>beam</a:t>
            </a:r>
            <a:endParaRPr lang="en-GB" sz="2000" b="1" dirty="0">
              <a:solidFill>
                <a:schemeClr val="accent3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– 10</a:t>
            </a:r>
            <a:r>
              <a:rPr lang="en-US" baseline="30000" dirty="0"/>
              <a:t>th</a:t>
            </a:r>
            <a:r>
              <a:rPr lang="en-US" dirty="0"/>
              <a:t> September 2008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00554" y="3821434"/>
            <a:ext cx="5921715" cy="2378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5357" y="1793602"/>
            <a:ext cx="3779936" cy="266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4415246" y="2311877"/>
            <a:ext cx="46070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r>
              <a:rPr lang="en-US" sz="1400" b="1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It’s a fantastic moment</a:t>
            </a:r>
            <a:r>
              <a:rPr lang="en-US" sz="1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,”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said LHC project leader </a:t>
            </a:r>
            <a:r>
              <a:rPr lang="en-US" sz="1400" dirty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Lyn Evans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“we can now look forward to a </a:t>
            </a:r>
            <a:r>
              <a:rPr lang="en-US" sz="1400" b="1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 era of understanding about the origins and evolution of the universe.”</a:t>
            </a:r>
            <a:endParaRPr lang="en-GB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95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example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Content Placeholder 1"/>
          <p:cNvSpPr>
            <a:spLocks noGrp="1"/>
          </p:cNvSpPr>
          <p:nvPr>
            <p:ph sz="quarter" idx="10"/>
          </p:nvPr>
        </p:nvSpPr>
        <p:spPr>
          <a:xfrm>
            <a:off x="457201" y="1198563"/>
            <a:ext cx="4276249" cy="5045825"/>
          </a:xfrm>
        </p:spPr>
        <p:txBody>
          <a:bodyPr>
            <a:normAutofit fontScale="92500" lnSpcReduction="10000"/>
          </a:bodyPr>
          <a:lstStyle/>
          <a:p>
            <a:pPr marL="0" lvl="0" indent="0">
              <a:lnSpc>
                <a:spcPct val="110000"/>
              </a:lnSpc>
              <a:buNone/>
            </a:pPr>
            <a:r>
              <a:rPr lang="en-US" sz="2000" dirty="0" smtClean="0">
                <a:solidFill>
                  <a:srgbClr val="DF5327"/>
                </a:solidFill>
              </a:rPr>
              <a:t>Incident 19</a:t>
            </a:r>
            <a:r>
              <a:rPr lang="en-US" sz="2000" baseline="30000" dirty="0" smtClean="0">
                <a:solidFill>
                  <a:srgbClr val="DF5327"/>
                </a:solidFill>
              </a:rPr>
              <a:t>th</a:t>
            </a:r>
            <a:r>
              <a:rPr lang="en-US" sz="2000" dirty="0" smtClean="0">
                <a:solidFill>
                  <a:srgbClr val="DF5327"/>
                </a:solidFill>
              </a:rPr>
              <a:t> September 2008</a:t>
            </a:r>
            <a:endParaRPr lang="en-US" sz="2000" dirty="0">
              <a:solidFill>
                <a:srgbClr val="DF5327"/>
              </a:solidFill>
            </a:endParaRPr>
          </a:p>
          <a:p>
            <a:pPr lvl="0">
              <a:lnSpc>
                <a:spcPct val="110000"/>
              </a:lnSpc>
            </a:pPr>
            <a:r>
              <a:rPr lang="en-US" sz="1800" dirty="0">
                <a:solidFill>
                  <a:srgbClr val="418AB3">
                    <a:lumMod val="75000"/>
                  </a:srgbClr>
                </a:solidFill>
              </a:rPr>
              <a:t>The situation:</a:t>
            </a:r>
          </a:p>
          <a:p>
            <a:pPr marL="0" lvl="0" indent="0">
              <a:lnSpc>
                <a:spcPct val="110000"/>
              </a:lnSpc>
              <a:buNone/>
            </a:pP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Last electrical tests at higher Energy (7TeV)</a:t>
            </a:r>
          </a:p>
          <a:p>
            <a:pPr lvl="0">
              <a:lnSpc>
                <a:spcPct val="110000"/>
              </a:lnSpc>
            </a:pPr>
            <a:r>
              <a:rPr lang="en-US" sz="1800" dirty="0" smtClean="0">
                <a:solidFill>
                  <a:srgbClr val="418AB3">
                    <a:lumMod val="75000"/>
                  </a:srgbClr>
                </a:solidFill>
              </a:rPr>
              <a:t>The </a:t>
            </a:r>
            <a:r>
              <a:rPr lang="en-US" sz="1800" dirty="0">
                <a:solidFill>
                  <a:srgbClr val="418AB3">
                    <a:lumMod val="75000"/>
                  </a:srgbClr>
                </a:solidFill>
              </a:rPr>
              <a:t>issue:</a:t>
            </a:r>
          </a:p>
          <a:p>
            <a:pPr marL="0" lvl="0" indent="0">
              <a:lnSpc>
                <a:spcPct val="110000"/>
              </a:lnSpc>
              <a:buNone/>
            </a:pP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Collateral damage due to pressure forces</a:t>
            </a:r>
          </a:p>
          <a:p>
            <a:pPr lvl="1">
              <a:lnSpc>
                <a:spcPct val="110000"/>
              </a:lnSpc>
            </a:pP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Magnets displacement</a:t>
            </a:r>
          </a:p>
          <a:p>
            <a:pPr lvl="1">
              <a:lnSpc>
                <a:spcPct val="110000"/>
              </a:lnSpc>
            </a:pP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Support displacement and rupture of ground anchors</a:t>
            </a:r>
          </a:p>
          <a:p>
            <a:pPr lvl="0">
              <a:lnSpc>
                <a:spcPct val="110000"/>
              </a:lnSpc>
            </a:pPr>
            <a:r>
              <a:rPr lang="en-US" sz="1800" dirty="0" smtClean="0">
                <a:solidFill>
                  <a:srgbClr val="418AB3">
                    <a:lumMod val="75000"/>
                  </a:srgbClr>
                </a:solidFill>
              </a:rPr>
              <a:t>Plan B: CERN Task Force</a:t>
            </a:r>
          </a:p>
          <a:p>
            <a:pPr marL="0" lvl="0" indent="0">
              <a:lnSpc>
                <a:spcPct val="110000"/>
              </a:lnSpc>
              <a:buNone/>
            </a:pP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Dismantle, repair and re-install the </a:t>
            </a:r>
            <a:r>
              <a:rPr lang="en-US" sz="1400" dirty="0">
                <a:solidFill>
                  <a:srgbClr val="418AB3">
                    <a:lumMod val="75000"/>
                  </a:srgbClr>
                </a:solidFill>
              </a:rPr>
              <a:t>whole </a:t>
            </a: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damaged sector and repeat the hardware commissioning with powering test with limit at </a:t>
            </a: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3.5 </a:t>
            </a:r>
            <a:r>
              <a:rPr lang="en-US" sz="1400" dirty="0" err="1" smtClean="0">
                <a:solidFill>
                  <a:srgbClr val="418AB3">
                    <a:lumMod val="75000"/>
                  </a:srgbClr>
                </a:solidFill>
              </a:rPr>
              <a:t>TeV</a:t>
            </a: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 beam energy.</a:t>
            </a:r>
            <a:endParaRPr lang="en-US" sz="1400" dirty="0" smtClean="0">
              <a:solidFill>
                <a:srgbClr val="418AB3">
                  <a:lumMod val="75000"/>
                </a:srgbClr>
              </a:solidFill>
            </a:endParaRPr>
          </a:p>
          <a:p>
            <a:pPr lvl="0">
              <a:lnSpc>
                <a:spcPct val="110000"/>
              </a:lnSpc>
            </a:pPr>
            <a:r>
              <a:rPr lang="en-US" sz="1800" dirty="0" smtClean="0">
                <a:solidFill>
                  <a:srgbClr val="418AB3">
                    <a:lumMod val="75000"/>
                  </a:srgbClr>
                </a:solidFill>
              </a:rPr>
              <a:t>Impacts:</a:t>
            </a:r>
            <a:endParaRPr lang="en-GB" dirty="0"/>
          </a:p>
          <a:p>
            <a:pPr marL="0" lvl="0" indent="0">
              <a:lnSpc>
                <a:spcPct val="110000"/>
              </a:lnSpc>
              <a:buNone/>
            </a:pP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1 year to repair, consolidate and tests again the </a:t>
            </a: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machine.</a:t>
            </a:r>
            <a:endParaRPr lang="en-US" sz="1400" dirty="0" smtClean="0">
              <a:solidFill>
                <a:srgbClr val="418AB3">
                  <a:lumMod val="75000"/>
                </a:srgbClr>
              </a:solidFill>
            </a:endParaRPr>
          </a:p>
          <a:p>
            <a:pPr marL="0" lvl="0" indent="0">
              <a:lnSpc>
                <a:spcPct val="110000"/>
              </a:lnSpc>
              <a:buNone/>
            </a:pP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New safety measures put in </a:t>
            </a: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place.</a:t>
            </a:r>
            <a:endParaRPr lang="en-US" sz="1400" dirty="0" smtClean="0">
              <a:solidFill>
                <a:srgbClr val="418AB3">
                  <a:lumMod val="75000"/>
                </a:srgbClr>
              </a:solidFill>
            </a:endParaRPr>
          </a:p>
          <a:p>
            <a:pPr marL="0" lvl="0" indent="0">
              <a:lnSpc>
                <a:spcPct val="110000"/>
              </a:lnSpc>
              <a:buNone/>
            </a:pP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Studies of the issue for next </a:t>
            </a:r>
            <a:r>
              <a:rPr lang="en-US" sz="1400" dirty="0" smtClean="0">
                <a:solidFill>
                  <a:srgbClr val="418AB3">
                    <a:lumMod val="75000"/>
                  </a:srgbClr>
                </a:solidFill>
              </a:rPr>
              <a:t>consolidation.</a:t>
            </a:r>
            <a:endParaRPr lang="en-US" sz="1400" dirty="0">
              <a:solidFill>
                <a:srgbClr val="418AB3">
                  <a:lumMod val="75000"/>
                </a:srgbClr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570627" y="979813"/>
            <a:ext cx="4573373" cy="2942802"/>
            <a:chOff x="4567881" y="363586"/>
            <a:chExt cx="4573373" cy="2942802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67881" y="363586"/>
              <a:ext cx="2207413" cy="2942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940863" y="365726"/>
              <a:ext cx="2200391" cy="2940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58571" y="4030858"/>
            <a:ext cx="2797485" cy="210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5991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GB" sz="1800" b="1" dirty="0">
                <a:solidFill>
                  <a:schemeClr val="accent3"/>
                </a:solidFill>
              </a:rPr>
              <a:t>7 </a:t>
            </a:r>
            <a:r>
              <a:rPr lang="en-GB" sz="1800" b="1" dirty="0" err="1">
                <a:solidFill>
                  <a:schemeClr val="accent3"/>
                </a:solidFill>
              </a:rPr>
              <a:t>TeV</a:t>
            </a:r>
            <a:r>
              <a:rPr lang="en-GB" sz="1800" b="1" dirty="0">
                <a:solidFill>
                  <a:schemeClr val="accent3"/>
                </a:solidFill>
              </a:rPr>
              <a:t> collision events seen by the LHC's four major experiments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GB" sz="1600" i="1" dirty="0"/>
              <a:t>(clockwise from top-left: ALICE, ATLAS, CMS, </a:t>
            </a:r>
            <a:r>
              <a:rPr lang="en-GB" sz="1600" i="1" dirty="0" err="1"/>
              <a:t>LHCb</a:t>
            </a:r>
            <a:r>
              <a:rPr lang="en-GB" sz="1600" i="1" dirty="0"/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– 30</a:t>
            </a:r>
            <a:r>
              <a:rPr lang="en-US" baseline="30000" dirty="0"/>
              <a:t>th</a:t>
            </a:r>
            <a:r>
              <a:rPr lang="en-US" dirty="0"/>
              <a:t> March 2010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3" descr="100330c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2230" y="2124864"/>
            <a:ext cx="6139542" cy="4074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835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800" b="1" dirty="0">
                <a:solidFill>
                  <a:schemeClr val="accent3"/>
                </a:solidFill>
              </a:rPr>
              <a:t>The ATLAS and CMS experiments at CERN's Large Hadron Collider announced they had each observed a new particle in the mass region around 126 </a:t>
            </a:r>
            <a:r>
              <a:rPr lang="en-GB" sz="1800" b="1" dirty="0" err="1">
                <a:solidFill>
                  <a:schemeClr val="accent3"/>
                </a:solidFill>
              </a:rPr>
              <a:t>GeV</a:t>
            </a:r>
            <a:r>
              <a:rPr lang="en-GB" sz="1800" b="1" dirty="0">
                <a:solidFill>
                  <a:schemeClr val="accent3"/>
                </a:solidFill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– 4</a:t>
            </a:r>
            <a:r>
              <a:rPr lang="en-US" baseline="30000" dirty="0"/>
              <a:t>th</a:t>
            </a:r>
            <a:r>
              <a:rPr lang="en-US" dirty="0"/>
              <a:t> July 2012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662" y="2854778"/>
            <a:ext cx="4381500" cy="26289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8245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challenges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Long Shutdown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134" y="1796953"/>
            <a:ext cx="6633732" cy="442385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9412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1" y="1198563"/>
            <a:ext cx="4953895" cy="5087937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Improvements</a:t>
            </a:r>
          </a:p>
          <a:p>
            <a:pPr lvl="2">
              <a:lnSpc>
                <a:spcPct val="110000"/>
              </a:lnSpc>
            </a:pPr>
            <a:r>
              <a:rPr lang="en-GB" sz="2000" b="1" dirty="0"/>
              <a:t>I</a:t>
            </a:r>
            <a:r>
              <a:rPr lang="en-GB" sz="2000" dirty="0"/>
              <a:t>ntervention </a:t>
            </a:r>
            <a:r>
              <a:rPr lang="en-GB" sz="2000" b="1" dirty="0"/>
              <a:t>M</a:t>
            </a:r>
            <a:r>
              <a:rPr lang="en-GB" sz="2000" dirty="0"/>
              <a:t>anagement </a:t>
            </a:r>
            <a:r>
              <a:rPr lang="en-GB" sz="2000" b="1" dirty="0"/>
              <a:t>P</a:t>
            </a:r>
            <a:r>
              <a:rPr lang="en-GB" sz="2000" dirty="0"/>
              <a:t>lanning &amp; </a:t>
            </a:r>
            <a:r>
              <a:rPr lang="en-GB" sz="2000" b="1" dirty="0"/>
              <a:t>A</a:t>
            </a:r>
            <a:r>
              <a:rPr lang="en-GB" sz="2000" dirty="0"/>
              <a:t>ctivity </a:t>
            </a:r>
            <a:r>
              <a:rPr lang="en-GB" sz="2000" b="1" dirty="0"/>
              <a:t>C</a:t>
            </a:r>
            <a:r>
              <a:rPr lang="en-GB" sz="2000" dirty="0"/>
              <a:t>oordination </a:t>
            </a:r>
            <a:r>
              <a:rPr lang="en-GB" sz="2000" b="1" dirty="0"/>
              <a:t>T</a:t>
            </a:r>
            <a:r>
              <a:rPr lang="en-GB" sz="2000" dirty="0"/>
              <a:t>ool (</a:t>
            </a:r>
            <a:r>
              <a:rPr lang="en-GB" sz="2000" b="1" dirty="0"/>
              <a:t>IMPACT</a:t>
            </a:r>
            <a:r>
              <a:rPr lang="en-GB" sz="2000" dirty="0"/>
              <a:t>)</a:t>
            </a:r>
          </a:p>
          <a:p>
            <a:pPr lvl="2">
              <a:lnSpc>
                <a:spcPct val="110000"/>
              </a:lnSpc>
            </a:pPr>
            <a:r>
              <a:rPr lang="en-US" sz="2000" b="1" dirty="0"/>
              <a:t>E</a:t>
            </a:r>
            <a:r>
              <a:rPr lang="en-US" sz="2000" dirty="0"/>
              <a:t>ngineering </a:t>
            </a:r>
            <a:r>
              <a:rPr lang="en-US" sz="2000" b="1" dirty="0"/>
              <a:t>C</a:t>
            </a:r>
            <a:r>
              <a:rPr lang="en-US" sz="2000" dirty="0"/>
              <a:t>hange </a:t>
            </a:r>
            <a:r>
              <a:rPr lang="en-US" sz="2000" b="1" dirty="0"/>
              <a:t>R</a:t>
            </a:r>
            <a:r>
              <a:rPr lang="en-US" sz="2000" dirty="0"/>
              <a:t>equest template (</a:t>
            </a:r>
            <a:r>
              <a:rPr lang="en-US" sz="2000" b="1" dirty="0"/>
              <a:t>ECR</a:t>
            </a:r>
            <a:r>
              <a:rPr lang="en-US" sz="2000" dirty="0"/>
              <a:t>)</a:t>
            </a:r>
            <a:endParaRPr lang="en-US" sz="2000" b="1" dirty="0"/>
          </a:p>
          <a:p>
            <a:pPr lvl="2">
              <a:lnSpc>
                <a:spcPct val="110000"/>
              </a:lnSpc>
            </a:pPr>
            <a:r>
              <a:rPr lang="en-US" sz="2000" dirty="0" smtClean="0"/>
              <a:t>Dashboards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First Long Shutdown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973" y="467337"/>
            <a:ext cx="4257282" cy="19341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7157" y="1558716"/>
            <a:ext cx="3277253" cy="4367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940" y="4143449"/>
            <a:ext cx="3319656" cy="20756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7" y="3988040"/>
            <a:ext cx="2900269" cy="16640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687" y="4446230"/>
            <a:ext cx="2659234" cy="1772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61251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1" y="1198563"/>
            <a:ext cx="5755223" cy="4965569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Remaining </a:t>
            </a:r>
            <a:r>
              <a:rPr lang="en-US" dirty="0"/>
              <a:t>difficulties</a:t>
            </a:r>
          </a:p>
          <a:p>
            <a:pPr lvl="2">
              <a:lnSpc>
                <a:spcPct val="110000"/>
              </a:lnSpc>
            </a:pPr>
            <a:r>
              <a:rPr lang="en-US" sz="2000" dirty="0"/>
              <a:t>Simplified 3D </a:t>
            </a:r>
            <a:r>
              <a:rPr lang="en-US" sz="2000" dirty="0" smtClean="0"/>
              <a:t>model</a:t>
            </a:r>
            <a:br>
              <a:rPr lang="en-US" sz="2000" dirty="0" smtClean="0"/>
            </a:br>
            <a:r>
              <a:rPr lang="en-US" sz="2000" dirty="0" smtClean="0"/>
              <a:t>and reality</a:t>
            </a:r>
          </a:p>
          <a:p>
            <a:pPr lvl="3">
              <a:lnSpc>
                <a:spcPct val="110000"/>
              </a:lnSpc>
            </a:pPr>
            <a:r>
              <a:rPr lang="en-US" sz="1600" dirty="0" smtClean="0"/>
              <a:t>Cabling</a:t>
            </a:r>
          </a:p>
          <a:p>
            <a:pPr lvl="3">
              <a:lnSpc>
                <a:spcPct val="110000"/>
              </a:lnSpc>
            </a:pPr>
            <a:r>
              <a:rPr lang="en-US" sz="1600" dirty="0" smtClean="0"/>
              <a:t>Mechanical pieces</a:t>
            </a:r>
          </a:p>
          <a:p>
            <a:pPr lvl="3">
              <a:lnSpc>
                <a:spcPct val="110000"/>
              </a:lnSpc>
            </a:pPr>
            <a:r>
              <a:rPr lang="en-US" sz="1600" dirty="0" smtClean="0"/>
              <a:t>Cooling system</a:t>
            </a:r>
            <a:endParaRPr lang="en-US" sz="2000" dirty="0" smtClean="0"/>
          </a:p>
          <a:p>
            <a:pPr lvl="2">
              <a:lnSpc>
                <a:spcPct val="110000"/>
              </a:lnSpc>
            </a:pPr>
            <a:endParaRPr lang="en-US" sz="2000" dirty="0" smtClean="0"/>
          </a:p>
          <a:p>
            <a:pPr lvl="2">
              <a:lnSpc>
                <a:spcPct val="110000"/>
              </a:lnSpc>
            </a:pPr>
            <a:endParaRPr lang="en-US" sz="2000" dirty="0"/>
          </a:p>
          <a:p>
            <a:pPr lvl="2">
              <a:lnSpc>
                <a:spcPct val="110000"/>
              </a:lnSpc>
            </a:pPr>
            <a:r>
              <a:rPr lang="en-US" sz="2000" dirty="0" smtClean="0"/>
              <a:t>Communication </a:t>
            </a:r>
            <a:r>
              <a:rPr lang="en-US" sz="2000" dirty="0"/>
              <a:t>between meeting </a:t>
            </a:r>
            <a:r>
              <a:rPr lang="en-US" sz="2000" dirty="0" smtClean="0"/>
              <a:t>of decisions </a:t>
            </a:r>
            <a:r>
              <a:rPr lang="en-US" sz="2000" dirty="0"/>
              <a:t>and </a:t>
            </a:r>
            <a:r>
              <a:rPr lang="en-US" sz="2000" dirty="0" smtClean="0"/>
              <a:t>worker </a:t>
            </a:r>
            <a:r>
              <a:rPr lang="en-US" sz="2000" dirty="0"/>
              <a:t>on </a:t>
            </a:r>
            <a:r>
              <a:rPr lang="en-US" sz="2000" dirty="0" smtClean="0"/>
              <a:t>site</a:t>
            </a:r>
          </a:p>
          <a:p>
            <a:pPr lvl="3">
              <a:lnSpc>
                <a:spcPct val="110000"/>
              </a:lnSpc>
            </a:pPr>
            <a:r>
              <a:rPr lang="en-US" sz="1600" dirty="0" smtClean="0"/>
              <a:t>Information online</a:t>
            </a:r>
          </a:p>
          <a:p>
            <a:pPr lvl="3">
              <a:lnSpc>
                <a:spcPct val="110000"/>
              </a:lnSpc>
            </a:pPr>
            <a:r>
              <a:rPr lang="en-US" sz="1600" dirty="0" smtClean="0"/>
              <a:t>Screen on site giving the important news</a:t>
            </a:r>
            <a:endParaRPr lang="en-GB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to come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First Long Shutdown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8502" y="588862"/>
            <a:ext cx="2514152" cy="329272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502" y="4099320"/>
            <a:ext cx="2551961" cy="191397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490" y="1793764"/>
            <a:ext cx="1767842" cy="235712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8502" y="1509009"/>
            <a:ext cx="2514152" cy="206111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3928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dirty="0" smtClean="0"/>
              <a:t>New Projects at CERN after LHC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First Long Shutdown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 descr="Screen Clippi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15" y="2261582"/>
            <a:ext cx="4851735" cy="9839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 descr="Screen Clipping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15" y="3668081"/>
            <a:ext cx="4851735" cy="15317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11" descr="Screen Clipping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523" y="2207198"/>
            <a:ext cx="3496163" cy="10383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bg2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12" descr="Screen Clippi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523" y="4307131"/>
            <a:ext cx="3496163" cy="8358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08856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400" dirty="0"/>
              <a:t>LEP </a:t>
            </a:r>
            <a:r>
              <a:rPr lang="en-US" sz="2400" dirty="0" smtClean="0"/>
              <a:t>tunnel</a:t>
            </a:r>
            <a:endParaRPr lang="en-US" sz="24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LHC machine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Introduction to LHC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0811" y="3254286"/>
            <a:ext cx="4684966" cy="2664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0812" y="1141734"/>
            <a:ext cx="4684966" cy="19924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" y="3254286"/>
            <a:ext cx="4402929" cy="26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682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en-GB" sz="2000" b="1" dirty="0">
                <a:solidFill>
                  <a:schemeClr val="accent5"/>
                </a:solidFill>
                <a:hlinkClick r:id="rId2"/>
              </a:rPr>
              <a:t>http://lhcdashboard.web.cern.ch/lhcdashboard/ls1</a:t>
            </a:r>
            <a:r>
              <a:rPr lang="en-GB" sz="2000" b="1" dirty="0" smtClean="0">
                <a:solidFill>
                  <a:schemeClr val="accent5"/>
                </a:solidFill>
                <a:hlinkClick r:id="rId2"/>
              </a:rPr>
              <a:t>/</a:t>
            </a:r>
            <a:endParaRPr lang="en-GB" sz="2000" b="1" dirty="0">
              <a:solidFill>
                <a:schemeClr val="accent5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situation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First Long Shutdown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78307"/>
            <a:ext cx="8229600" cy="397327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168806" y="5542131"/>
            <a:ext cx="802623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Master schedule i</a:t>
            </a:r>
            <a:r>
              <a:rPr lang="en-US" sz="40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n time with forecast</a:t>
            </a:r>
            <a:endParaRPr lang="en-US" sz="40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228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next ?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98387" y="1648806"/>
            <a:ext cx="8947227" cy="3096564"/>
            <a:chOff x="178642" y="1866949"/>
            <a:chExt cx="8947227" cy="3096564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78642" y="1866949"/>
              <a:ext cx="8718550" cy="24527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4960538" y="2297098"/>
              <a:ext cx="0" cy="2448272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6"/>
            <p:cNvSpPr txBox="1"/>
            <p:nvPr/>
          </p:nvSpPr>
          <p:spPr>
            <a:xfrm rot="16200000">
              <a:off x="4383759" y="2672441"/>
              <a:ext cx="8210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b="1" dirty="0" smtClean="0">
                  <a:solidFill>
                    <a:srgbClr val="FF0000"/>
                  </a:solidFill>
                  <a:latin typeface="Ubuntu" panose="020B0504030602030204" pitchFamily="34" charset="0"/>
                </a:rPr>
                <a:t>today</a:t>
              </a:r>
              <a:endParaRPr lang="en-GB" b="1" dirty="0">
                <a:solidFill>
                  <a:srgbClr val="FF0000"/>
                </a:solidFill>
                <a:latin typeface="Ubuntu" panose="020B0504030602030204" pitchFamily="34" charset="0"/>
              </a:endParaRPr>
            </a:p>
          </p:txBody>
        </p:sp>
        <p:pic>
          <p:nvPicPr>
            <p:cNvPr id="13" name="Picture 1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787"/>
            <a:stretch/>
          </p:blipFill>
          <p:spPr bwMode="auto">
            <a:xfrm>
              <a:off x="4794289" y="4240606"/>
              <a:ext cx="4331580" cy="7229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4125925" y="4462092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</a:rPr>
                <a:t>FCC</a:t>
              </a:r>
              <a:endParaRPr lang="en-GB" dirty="0">
                <a:solidFill>
                  <a:schemeClr val="tx2"/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820" y="4243949"/>
            <a:ext cx="1145455" cy="162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630" y="3717227"/>
            <a:ext cx="1149680" cy="162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3556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3529648" y="2752494"/>
            <a:ext cx="2081043" cy="1800186"/>
          </a:xfrm>
          <a:custGeom>
            <a:avLst/>
            <a:gdLst>
              <a:gd name="connsiteX0" fmla="*/ 0 w 2081043"/>
              <a:gd name="connsiteY0" fmla="*/ 900093 h 1800186"/>
              <a:gd name="connsiteX1" fmla="*/ 514313 w 2081043"/>
              <a:gd name="connsiteY1" fmla="*/ 0 h 1800186"/>
              <a:gd name="connsiteX2" fmla="*/ 1566730 w 2081043"/>
              <a:gd name="connsiteY2" fmla="*/ 0 h 1800186"/>
              <a:gd name="connsiteX3" fmla="*/ 2081043 w 2081043"/>
              <a:gd name="connsiteY3" fmla="*/ 900093 h 1800186"/>
              <a:gd name="connsiteX4" fmla="*/ 1566730 w 2081043"/>
              <a:gd name="connsiteY4" fmla="*/ 1800186 h 1800186"/>
              <a:gd name="connsiteX5" fmla="*/ 514313 w 2081043"/>
              <a:gd name="connsiteY5" fmla="*/ 1800186 h 1800186"/>
              <a:gd name="connsiteX6" fmla="*/ 0 w 2081043"/>
              <a:gd name="connsiteY6" fmla="*/ 900093 h 180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81043" h="1800186">
                <a:moveTo>
                  <a:pt x="0" y="900093"/>
                </a:moveTo>
                <a:lnTo>
                  <a:pt x="514313" y="0"/>
                </a:lnTo>
                <a:lnTo>
                  <a:pt x="1566730" y="0"/>
                </a:lnTo>
                <a:lnTo>
                  <a:pt x="2081043" y="900093"/>
                </a:lnTo>
                <a:lnTo>
                  <a:pt x="1566730" y="1800186"/>
                </a:lnTo>
                <a:lnTo>
                  <a:pt x="514313" y="1800186"/>
                </a:lnTo>
                <a:lnTo>
                  <a:pt x="0" y="90009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44858" tIns="298316" rIns="344858" bIns="298316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/>
              <a:t>COMMUNICATION</a:t>
            </a:r>
          </a:p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/>
              <a:t>&amp;</a:t>
            </a:r>
          </a:p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/>
              <a:t>COHERENCE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3710044" y="1115223"/>
            <a:ext cx="1907908" cy="1475371"/>
            <a:chOff x="3710044" y="1115223"/>
            <a:chExt cx="1907908" cy="1475371"/>
          </a:xfrm>
        </p:grpSpPr>
        <p:sp>
          <p:nvSpPr>
            <p:cNvPr id="8" name="Hexagon 7"/>
            <p:cNvSpPr/>
            <p:nvPr/>
          </p:nvSpPr>
          <p:spPr>
            <a:xfrm>
              <a:off x="4832781" y="1891226"/>
              <a:ext cx="785171" cy="676529"/>
            </a:xfrm>
            <a:prstGeom prst="hexagon">
              <a:avLst>
                <a:gd name="adj" fmla="val 28900"/>
                <a:gd name="vf" fmla="val 115470"/>
              </a:avLst>
            </a:prstGeom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Freeform 8"/>
            <p:cNvSpPr/>
            <p:nvPr/>
          </p:nvSpPr>
          <p:spPr>
            <a:xfrm>
              <a:off x="3710044" y="1115223"/>
              <a:ext cx="1727996" cy="1475371"/>
            </a:xfrm>
            <a:custGeom>
              <a:avLst/>
              <a:gdLst>
                <a:gd name="connsiteX0" fmla="*/ 0 w 1727996"/>
                <a:gd name="connsiteY0" fmla="*/ 737686 h 1475371"/>
                <a:gd name="connsiteX1" fmla="*/ 421513 w 1727996"/>
                <a:gd name="connsiteY1" fmla="*/ 0 h 1475371"/>
                <a:gd name="connsiteX2" fmla="*/ 1306483 w 1727996"/>
                <a:gd name="connsiteY2" fmla="*/ 0 h 1475371"/>
                <a:gd name="connsiteX3" fmla="*/ 1727996 w 1727996"/>
                <a:gd name="connsiteY3" fmla="*/ 737686 h 1475371"/>
                <a:gd name="connsiteX4" fmla="*/ 1306483 w 1727996"/>
                <a:gd name="connsiteY4" fmla="*/ 1475371 h 1475371"/>
                <a:gd name="connsiteX5" fmla="*/ 421513 w 1727996"/>
                <a:gd name="connsiteY5" fmla="*/ 1475371 h 1475371"/>
                <a:gd name="connsiteX6" fmla="*/ 0 w 1727996"/>
                <a:gd name="connsiteY6" fmla="*/ 737686 h 147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7996" h="1475371">
                  <a:moveTo>
                    <a:pt x="0" y="737686"/>
                  </a:moveTo>
                  <a:lnTo>
                    <a:pt x="421513" y="0"/>
                  </a:lnTo>
                  <a:lnTo>
                    <a:pt x="1306483" y="0"/>
                  </a:lnTo>
                  <a:lnTo>
                    <a:pt x="1727996" y="737686"/>
                  </a:lnTo>
                  <a:lnTo>
                    <a:pt x="1306483" y="1475371"/>
                  </a:lnTo>
                  <a:lnTo>
                    <a:pt x="421513" y="1475371"/>
                  </a:lnTo>
                  <a:lnTo>
                    <a:pt x="0" y="737686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4504" tIns="242911" rIns="284504" bIns="242911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smtClean="0"/>
                <a:t>Project Management Plan</a:t>
              </a:r>
              <a:endParaRPr lang="en-GB" sz="1200" b="1" kern="1200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274094" y="2022675"/>
            <a:ext cx="1727996" cy="1809829"/>
            <a:chOff x="5274094" y="2022675"/>
            <a:chExt cx="1727996" cy="1809829"/>
          </a:xfrm>
        </p:grpSpPr>
        <p:sp>
          <p:nvSpPr>
            <p:cNvPr id="10" name="Hexagon 9"/>
            <p:cNvSpPr/>
            <p:nvPr/>
          </p:nvSpPr>
          <p:spPr>
            <a:xfrm>
              <a:off x="5749137" y="3155975"/>
              <a:ext cx="785171" cy="676529"/>
            </a:xfrm>
            <a:prstGeom prst="hexagon">
              <a:avLst>
                <a:gd name="adj" fmla="val 28900"/>
                <a:gd name="vf" fmla="val 115470"/>
              </a:avLst>
            </a:prstGeom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5274094" y="2022675"/>
              <a:ext cx="1727996" cy="1475371"/>
            </a:xfrm>
            <a:custGeom>
              <a:avLst/>
              <a:gdLst>
                <a:gd name="connsiteX0" fmla="*/ 0 w 1727996"/>
                <a:gd name="connsiteY0" fmla="*/ 737686 h 1475371"/>
                <a:gd name="connsiteX1" fmla="*/ 421513 w 1727996"/>
                <a:gd name="connsiteY1" fmla="*/ 0 h 1475371"/>
                <a:gd name="connsiteX2" fmla="*/ 1306483 w 1727996"/>
                <a:gd name="connsiteY2" fmla="*/ 0 h 1475371"/>
                <a:gd name="connsiteX3" fmla="*/ 1727996 w 1727996"/>
                <a:gd name="connsiteY3" fmla="*/ 737686 h 1475371"/>
                <a:gd name="connsiteX4" fmla="*/ 1306483 w 1727996"/>
                <a:gd name="connsiteY4" fmla="*/ 1475371 h 1475371"/>
                <a:gd name="connsiteX5" fmla="*/ 421513 w 1727996"/>
                <a:gd name="connsiteY5" fmla="*/ 1475371 h 1475371"/>
                <a:gd name="connsiteX6" fmla="*/ 0 w 1727996"/>
                <a:gd name="connsiteY6" fmla="*/ 737686 h 147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7996" h="1475371">
                  <a:moveTo>
                    <a:pt x="0" y="737686"/>
                  </a:moveTo>
                  <a:lnTo>
                    <a:pt x="421513" y="0"/>
                  </a:lnTo>
                  <a:lnTo>
                    <a:pt x="1306483" y="0"/>
                  </a:lnTo>
                  <a:lnTo>
                    <a:pt x="1727996" y="737686"/>
                  </a:lnTo>
                  <a:lnTo>
                    <a:pt x="1306483" y="1475371"/>
                  </a:lnTo>
                  <a:lnTo>
                    <a:pt x="421513" y="1475371"/>
                  </a:lnTo>
                  <a:lnTo>
                    <a:pt x="0" y="737686"/>
                  </a:lnTo>
                  <a:close/>
                </a:path>
              </a:pathLst>
            </a:cu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4504" tIns="242911" rIns="284504" bIns="242911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smtClean="0"/>
                <a:t>Scheduling</a:t>
              </a: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smtClean="0"/>
                <a:t>Coordination</a:t>
              </a:r>
              <a:endParaRPr lang="en-GB" sz="1200" b="1" kern="1200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112577" y="3806621"/>
            <a:ext cx="1889513" cy="1475371"/>
            <a:chOff x="5112577" y="3806621"/>
            <a:chExt cx="1889513" cy="1475371"/>
          </a:xfrm>
        </p:grpSpPr>
        <p:sp>
          <p:nvSpPr>
            <p:cNvPr id="12" name="Hexagon 11"/>
            <p:cNvSpPr/>
            <p:nvPr/>
          </p:nvSpPr>
          <p:spPr>
            <a:xfrm>
              <a:off x="5112577" y="4583639"/>
              <a:ext cx="785171" cy="676529"/>
            </a:xfrm>
            <a:prstGeom prst="hexagon">
              <a:avLst>
                <a:gd name="adj" fmla="val 28900"/>
                <a:gd name="vf" fmla="val 115470"/>
              </a:avLst>
            </a:prstGeom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Freeform 29"/>
            <p:cNvSpPr/>
            <p:nvPr/>
          </p:nvSpPr>
          <p:spPr>
            <a:xfrm>
              <a:off x="5274094" y="3806621"/>
              <a:ext cx="1727996" cy="1475371"/>
            </a:xfrm>
            <a:custGeom>
              <a:avLst/>
              <a:gdLst>
                <a:gd name="connsiteX0" fmla="*/ 0 w 1727996"/>
                <a:gd name="connsiteY0" fmla="*/ 737686 h 1475371"/>
                <a:gd name="connsiteX1" fmla="*/ 421513 w 1727996"/>
                <a:gd name="connsiteY1" fmla="*/ 0 h 1475371"/>
                <a:gd name="connsiteX2" fmla="*/ 1306483 w 1727996"/>
                <a:gd name="connsiteY2" fmla="*/ 0 h 1475371"/>
                <a:gd name="connsiteX3" fmla="*/ 1727996 w 1727996"/>
                <a:gd name="connsiteY3" fmla="*/ 737686 h 1475371"/>
                <a:gd name="connsiteX4" fmla="*/ 1306483 w 1727996"/>
                <a:gd name="connsiteY4" fmla="*/ 1475371 h 1475371"/>
                <a:gd name="connsiteX5" fmla="*/ 421513 w 1727996"/>
                <a:gd name="connsiteY5" fmla="*/ 1475371 h 1475371"/>
                <a:gd name="connsiteX6" fmla="*/ 0 w 1727996"/>
                <a:gd name="connsiteY6" fmla="*/ 737686 h 147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7996" h="1475371">
                  <a:moveTo>
                    <a:pt x="0" y="737686"/>
                  </a:moveTo>
                  <a:lnTo>
                    <a:pt x="421513" y="0"/>
                  </a:lnTo>
                  <a:lnTo>
                    <a:pt x="1306483" y="0"/>
                  </a:lnTo>
                  <a:lnTo>
                    <a:pt x="1727996" y="737686"/>
                  </a:lnTo>
                  <a:lnTo>
                    <a:pt x="1306483" y="1475371"/>
                  </a:lnTo>
                  <a:lnTo>
                    <a:pt x="421513" y="1475371"/>
                  </a:lnTo>
                  <a:lnTo>
                    <a:pt x="0" y="737686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4504" tIns="242911" rIns="284504" bIns="242911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smtClean="0"/>
                <a:t>Integration</a:t>
              </a:r>
              <a:endParaRPr lang="en-GB" sz="1200" b="1" kern="1200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533521" y="4715088"/>
            <a:ext cx="1904519" cy="1475371"/>
            <a:chOff x="3533521" y="4715088"/>
            <a:chExt cx="1904519" cy="1475371"/>
          </a:xfrm>
        </p:grpSpPr>
        <p:sp>
          <p:nvSpPr>
            <p:cNvPr id="31" name="Hexagon 30"/>
            <p:cNvSpPr/>
            <p:nvPr/>
          </p:nvSpPr>
          <p:spPr>
            <a:xfrm>
              <a:off x="3533521" y="4731836"/>
              <a:ext cx="785171" cy="676529"/>
            </a:xfrm>
            <a:prstGeom prst="hexagon">
              <a:avLst>
                <a:gd name="adj" fmla="val 28900"/>
                <a:gd name="vf" fmla="val 115470"/>
              </a:avLst>
            </a:prstGeom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3710044" y="4715088"/>
              <a:ext cx="1727996" cy="1475371"/>
            </a:xfrm>
            <a:custGeom>
              <a:avLst/>
              <a:gdLst>
                <a:gd name="connsiteX0" fmla="*/ 0 w 1727996"/>
                <a:gd name="connsiteY0" fmla="*/ 737686 h 1475371"/>
                <a:gd name="connsiteX1" fmla="*/ 421513 w 1727996"/>
                <a:gd name="connsiteY1" fmla="*/ 0 h 1475371"/>
                <a:gd name="connsiteX2" fmla="*/ 1306483 w 1727996"/>
                <a:gd name="connsiteY2" fmla="*/ 0 h 1475371"/>
                <a:gd name="connsiteX3" fmla="*/ 1727996 w 1727996"/>
                <a:gd name="connsiteY3" fmla="*/ 737686 h 1475371"/>
                <a:gd name="connsiteX4" fmla="*/ 1306483 w 1727996"/>
                <a:gd name="connsiteY4" fmla="*/ 1475371 h 1475371"/>
                <a:gd name="connsiteX5" fmla="*/ 421513 w 1727996"/>
                <a:gd name="connsiteY5" fmla="*/ 1475371 h 1475371"/>
                <a:gd name="connsiteX6" fmla="*/ 0 w 1727996"/>
                <a:gd name="connsiteY6" fmla="*/ 737686 h 147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7996" h="1475371">
                  <a:moveTo>
                    <a:pt x="0" y="737686"/>
                  </a:moveTo>
                  <a:lnTo>
                    <a:pt x="421513" y="0"/>
                  </a:lnTo>
                  <a:lnTo>
                    <a:pt x="1306483" y="0"/>
                  </a:lnTo>
                  <a:lnTo>
                    <a:pt x="1727996" y="737686"/>
                  </a:lnTo>
                  <a:lnTo>
                    <a:pt x="1306483" y="1475371"/>
                  </a:lnTo>
                  <a:lnTo>
                    <a:pt x="421513" y="1475371"/>
                  </a:lnTo>
                  <a:lnTo>
                    <a:pt x="0" y="737686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4504" tIns="242911" rIns="284504" bIns="242911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smtClean="0"/>
                <a:t>Configuration Management</a:t>
              </a:r>
              <a:endParaRPr lang="en-GB" sz="1200" b="1" kern="1200" dirty="0"/>
            </a:p>
          </p:txBody>
        </p:sp>
      </p:grpSp>
      <p:sp>
        <p:nvSpPr>
          <p:cNvPr id="37" name="Freeform 36"/>
          <p:cNvSpPr/>
          <p:nvPr/>
        </p:nvSpPr>
        <p:spPr>
          <a:xfrm>
            <a:off x="2138733" y="2020645"/>
            <a:ext cx="1727996" cy="1475371"/>
          </a:xfrm>
          <a:custGeom>
            <a:avLst/>
            <a:gdLst>
              <a:gd name="connsiteX0" fmla="*/ 0 w 1727996"/>
              <a:gd name="connsiteY0" fmla="*/ 737686 h 1475371"/>
              <a:gd name="connsiteX1" fmla="*/ 421513 w 1727996"/>
              <a:gd name="connsiteY1" fmla="*/ 0 h 1475371"/>
              <a:gd name="connsiteX2" fmla="*/ 1306483 w 1727996"/>
              <a:gd name="connsiteY2" fmla="*/ 0 h 1475371"/>
              <a:gd name="connsiteX3" fmla="*/ 1727996 w 1727996"/>
              <a:gd name="connsiteY3" fmla="*/ 737686 h 1475371"/>
              <a:gd name="connsiteX4" fmla="*/ 1306483 w 1727996"/>
              <a:gd name="connsiteY4" fmla="*/ 1475371 h 1475371"/>
              <a:gd name="connsiteX5" fmla="*/ 421513 w 1727996"/>
              <a:gd name="connsiteY5" fmla="*/ 1475371 h 1475371"/>
              <a:gd name="connsiteX6" fmla="*/ 0 w 1727996"/>
              <a:gd name="connsiteY6" fmla="*/ 737686 h 1475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7996" h="1475371">
                <a:moveTo>
                  <a:pt x="0" y="737686"/>
                </a:moveTo>
                <a:lnTo>
                  <a:pt x="421513" y="0"/>
                </a:lnTo>
                <a:lnTo>
                  <a:pt x="1306483" y="0"/>
                </a:lnTo>
                <a:lnTo>
                  <a:pt x="1727996" y="737686"/>
                </a:lnTo>
                <a:lnTo>
                  <a:pt x="1306483" y="1475371"/>
                </a:lnTo>
                <a:lnTo>
                  <a:pt x="421513" y="1475371"/>
                </a:lnTo>
                <a:lnTo>
                  <a:pt x="0" y="737686"/>
                </a:lnTo>
                <a:close/>
              </a:path>
            </a:pathLst>
          </a:custGeom>
          <a:solidFill>
            <a:schemeClr val="accent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4504" tIns="242911" rIns="284504" bIns="242911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kern="1200" dirty="0" smtClean="0"/>
              <a:t>Coordination on site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10400" y="2167551"/>
            <a:ext cx="213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Multi-level</a:t>
            </a:r>
            <a:endParaRPr lang="en-GB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Have </a:t>
            </a:r>
            <a:r>
              <a:rPr lang="en-GB" sz="1200" dirty="0"/>
              <a:t>a </a:t>
            </a:r>
            <a:r>
              <a:rPr lang="en-GB" sz="1200" dirty="0" smtClean="0"/>
              <a:t>coherent </a:t>
            </a:r>
            <a:r>
              <a:rPr lang="en-GB" sz="1200" dirty="0"/>
              <a:t>information up-to-date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Be able by experience to identify the </a:t>
            </a:r>
            <a:r>
              <a:rPr lang="en-GB" sz="1200" dirty="0" smtClean="0"/>
              <a:t>over/under-estimation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7010400" y="3940934"/>
            <a:ext cx="213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Predefinition of the environment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Puzzle of the design office 3D models</a:t>
            </a:r>
            <a:endParaRPr lang="en-GB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Volume </a:t>
            </a:r>
            <a:r>
              <a:rPr lang="en-GB" sz="1200" dirty="0"/>
              <a:t>of transport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Volume for the survey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61725" y="4155366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Integer from pre-studies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Involve at all stages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Work package description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Visit on site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5233737" y="5790028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Hardware baseline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Layout database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161725" y="2347727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Clear information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Anticipate the logistic on site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Manage the co-activity</a:t>
            </a:r>
            <a:endParaRPr lang="en-GB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1936647" y="1130950"/>
            <a:ext cx="2321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Work Breakdown Structure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Cost control system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Reporting</a:t>
            </a:r>
            <a:endParaRPr lang="en-GB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5306245" y="1130950"/>
            <a:ext cx="2650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Product Breakdown Structure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Risk assessment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Committee</a:t>
            </a:r>
            <a:endParaRPr lang="en-GB" sz="1200" dirty="0"/>
          </a:p>
        </p:txBody>
      </p:sp>
      <p:sp>
        <p:nvSpPr>
          <p:cNvPr id="27" name="Title 2"/>
          <p:cNvSpPr>
            <a:spLocks noGrp="1"/>
          </p:cNvSpPr>
          <p:nvPr>
            <p:ph type="title"/>
          </p:nvPr>
        </p:nvSpPr>
        <p:spPr>
          <a:xfrm>
            <a:off x="457200" y="263973"/>
            <a:ext cx="8226854" cy="715840"/>
          </a:xfr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Summary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24429" y="5605362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Naming convention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Link to quality assurance management tool</a:t>
            </a:r>
            <a:endParaRPr lang="en-GB" sz="1200" dirty="0"/>
          </a:p>
        </p:txBody>
      </p:sp>
      <p:grpSp>
        <p:nvGrpSpPr>
          <p:cNvPr id="44" name="Group 43"/>
          <p:cNvGrpSpPr/>
          <p:nvPr/>
        </p:nvGrpSpPr>
        <p:grpSpPr>
          <a:xfrm>
            <a:off x="2138733" y="3467595"/>
            <a:ext cx="1727996" cy="1815412"/>
            <a:chOff x="2138733" y="3467595"/>
            <a:chExt cx="1727996" cy="1815412"/>
          </a:xfrm>
        </p:grpSpPr>
        <p:sp>
          <p:nvSpPr>
            <p:cNvPr id="33" name="Hexagon 32"/>
            <p:cNvSpPr/>
            <p:nvPr/>
          </p:nvSpPr>
          <p:spPr>
            <a:xfrm>
              <a:off x="2602159" y="3467595"/>
              <a:ext cx="785171" cy="676529"/>
            </a:xfrm>
            <a:prstGeom prst="hexagon">
              <a:avLst>
                <a:gd name="adj" fmla="val 28900"/>
                <a:gd name="vf" fmla="val 115470"/>
              </a:avLst>
            </a:prstGeom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2138733" y="3807636"/>
              <a:ext cx="1727996" cy="1475371"/>
            </a:xfrm>
            <a:custGeom>
              <a:avLst/>
              <a:gdLst>
                <a:gd name="connsiteX0" fmla="*/ 0 w 1727996"/>
                <a:gd name="connsiteY0" fmla="*/ 737686 h 1475371"/>
                <a:gd name="connsiteX1" fmla="*/ 421513 w 1727996"/>
                <a:gd name="connsiteY1" fmla="*/ 0 h 1475371"/>
                <a:gd name="connsiteX2" fmla="*/ 1306483 w 1727996"/>
                <a:gd name="connsiteY2" fmla="*/ 0 h 1475371"/>
                <a:gd name="connsiteX3" fmla="*/ 1727996 w 1727996"/>
                <a:gd name="connsiteY3" fmla="*/ 737686 h 1475371"/>
                <a:gd name="connsiteX4" fmla="*/ 1306483 w 1727996"/>
                <a:gd name="connsiteY4" fmla="*/ 1475371 h 1475371"/>
                <a:gd name="connsiteX5" fmla="*/ 421513 w 1727996"/>
                <a:gd name="connsiteY5" fmla="*/ 1475371 h 1475371"/>
                <a:gd name="connsiteX6" fmla="*/ 0 w 1727996"/>
                <a:gd name="connsiteY6" fmla="*/ 737686 h 147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7996" h="1475371">
                  <a:moveTo>
                    <a:pt x="0" y="737686"/>
                  </a:moveTo>
                  <a:lnTo>
                    <a:pt x="421513" y="0"/>
                  </a:lnTo>
                  <a:lnTo>
                    <a:pt x="1306483" y="0"/>
                  </a:lnTo>
                  <a:lnTo>
                    <a:pt x="1727996" y="737686"/>
                  </a:lnTo>
                  <a:lnTo>
                    <a:pt x="1306483" y="1475371"/>
                  </a:lnTo>
                  <a:lnTo>
                    <a:pt x="421513" y="1475371"/>
                  </a:lnTo>
                  <a:lnTo>
                    <a:pt x="0" y="737686"/>
                  </a:lnTo>
                  <a:close/>
                </a:path>
              </a:pathLst>
            </a:cu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4504" tIns="242911" rIns="284504" bIns="242911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smtClean="0"/>
                <a:t>Safety</a:t>
              </a:r>
              <a:endParaRPr lang="en-GB" sz="1200" b="1" kern="1200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085536" y="2101037"/>
            <a:ext cx="2999578" cy="3144883"/>
            <a:chOff x="3085536" y="2101037"/>
            <a:chExt cx="2999578" cy="3144883"/>
          </a:xfrm>
        </p:grpSpPr>
        <p:cxnSp>
          <p:nvCxnSpPr>
            <p:cNvPr id="29" name="Elbow Connector 28"/>
            <p:cNvCxnSpPr/>
            <p:nvPr/>
          </p:nvCxnSpPr>
          <p:spPr>
            <a:xfrm rot="16200000" flipH="1">
              <a:off x="4080586" y="2392181"/>
              <a:ext cx="892534" cy="310246"/>
            </a:xfrm>
            <a:prstGeom prst="bentConnector3">
              <a:avLst/>
            </a:prstGeom>
            <a:ln w="28575"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Elbow Connector 33"/>
            <p:cNvCxnSpPr/>
            <p:nvPr/>
          </p:nvCxnSpPr>
          <p:spPr>
            <a:xfrm rot="10800000" flipV="1">
              <a:off x="4930576" y="2993570"/>
              <a:ext cx="1154538" cy="207567"/>
            </a:xfrm>
            <a:prstGeom prst="bentConnector3">
              <a:avLst/>
            </a:prstGeom>
            <a:ln w="28575"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Elbow Connector 35"/>
            <p:cNvCxnSpPr/>
            <p:nvPr/>
          </p:nvCxnSpPr>
          <p:spPr>
            <a:xfrm rot="16200000" flipV="1">
              <a:off x="5233107" y="3778546"/>
              <a:ext cx="533654" cy="532394"/>
            </a:xfrm>
            <a:prstGeom prst="bentConnector3">
              <a:avLst/>
            </a:prstGeom>
            <a:ln w="28575"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Elbow Connector 37"/>
            <p:cNvCxnSpPr/>
            <p:nvPr/>
          </p:nvCxnSpPr>
          <p:spPr>
            <a:xfrm rot="16200000" flipV="1">
              <a:off x="4055413" y="4619357"/>
              <a:ext cx="1034867" cy="218259"/>
            </a:xfrm>
            <a:prstGeom prst="bentConnector3">
              <a:avLst/>
            </a:prstGeom>
            <a:ln w="28575"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Elbow Connector 42"/>
            <p:cNvCxnSpPr/>
            <p:nvPr/>
          </p:nvCxnSpPr>
          <p:spPr>
            <a:xfrm flipV="1">
              <a:off x="3085536" y="3681663"/>
              <a:ext cx="1017232" cy="629907"/>
            </a:xfrm>
            <a:prstGeom prst="bentConnector3">
              <a:avLst/>
            </a:prstGeom>
            <a:ln w="28575"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Elbow Connector 45"/>
            <p:cNvCxnSpPr/>
            <p:nvPr/>
          </p:nvCxnSpPr>
          <p:spPr>
            <a:xfrm>
              <a:off x="3097338" y="2993571"/>
              <a:ext cx="1161841" cy="207567"/>
            </a:xfrm>
            <a:prstGeom prst="bentConnector3">
              <a:avLst/>
            </a:prstGeom>
            <a:ln w="28575"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45853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7" grpId="0" animBg="1"/>
      <p:bldP spid="13" grpId="0"/>
      <p:bldP spid="14" grpId="0"/>
      <p:bldP spid="17" grpId="0"/>
      <p:bldP spid="19" grpId="0"/>
      <p:bldP spid="21" grpId="0"/>
      <p:bldP spid="23" grpId="0"/>
      <p:bldP spid="25" grpId="0"/>
      <p:bldP spid="2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ATTENTION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940254" y="1482264"/>
            <a:ext cx="52634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Thanks to my colleagues for their contributions:</a:t>
            </a:r>
          </a:p>
          <a:p>
            <a:pPr algn="ctr"/>
            <a:r>
              <a:rPr lang="en-US" b="1" dirty="0" smtClean="0">
                <a:solidFill>
                  <a:schemeClr val="accent4"/>
                </a:solidFill>
              </a:rPr>
              <a:t>K. Foraz</a:t>
            </a:r>
            <a:r>
              <a:rPr lang="en-US" dirty="0" smtClean="0">
                <a:solidFill>
                  <a:schemeClr val="accent4"/>
                </a:solidFill>
              </a:rPr>
              <a:t>, </a:t>
            </a:r>
            <a:r>
              <a:rPr lang="en-US" b="1" dirty="0" smtClean="0">
                <a:solidFill>
                  <a:schemeClr val="accent4"/>
                </a:solidFill>
              </a:rPr>
              <a:t>Y. Muttoni</a:t>
            </a:r>
            <a:r>
              <a:rPr lang="en-US" dirty="0" smtClean="0">
                <a:solidFill>
                  <a:schemeClr val="accent4"/>
                </a:solidFill>
              </a:rPr>
              <a:t>, </a:t>
            </a:r>
            <a:r>
              <a:rPr lang="en-US" b="1" dirty="0" smtClean="0">
                <a:solidFill>
                  <a:schemeClr val="accent4"/>
                </a:solidFill>
              </a:rPr>
              <a:t>S. Chemli</a:t>
            </a:r>
            <a:r>
              <a:rPr lang="en-US" dirty="0" smtClean="0">
                <a:solidFill>
                  <a:schemeClr val="accent4"/>
                </a:solidFill>
              </a:rPr>
              <a:t>, </a:t>
            </a:r>
            <a:r>
              <a:rPr lang="en-US" b="1" dirty="0" smtClean="0">
                <a:solidFill>
                  <a:schemeClr val="accent4"/>
                </a:solidFill>
              </a:rPr>
              <a:t>T. </a:t>
            </a:r>
            <a:r>
              <a:rPr lang="en-US" b="1" dirty="0" err="1" smtClean="0">
                <a:solidFill>
                  <a:schemeClr val="accent4"/>
                </a:solidFill>
              </a:rPr>
              <a:t>Birtwistle</a:t>
            </a:r>
            <a:r>
              <a:rPr lang="en-US" dirty="0" smtClean="0">
                <a:solidFill>
                  <a:schemeClr val="accent4"/>
                </a:solidFill>
              </a:rPr>
              <a:t>, </a:t>
            </a:r>
            <a:r>
              <a:rPr lang="en-US" b="1" dirty="0" smtClean="0">
                <a:solidFill>
                  <a:schemeClr val="accent4"/>
                </a:solidFill>
              </a:rPr>
              <a:t>P. Bonnal</a:t>
            </a:r>
            <a:endParaRPr lang="en-GB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70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lhc_3dmockup.jpg"/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343399" y="3108762"/>
            <a:ext cx="4702627" cy="3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457201" y="1198563"/>
            <a:ext cx="4223084" cy="5087937"/>
          </a:xfrm>
        </p:spPr>
        <p:txBody>
          <a:bodyPr/>
          <a:lstStyle/>
          <a:p>
            <a:r>
              <a:rPr lang="en-US" sz="2400" dirty="0" smtClean="0"/>
              <a:t>27km </a:t>
            </a:r>
            <a:r>
              <a:rPr lang="en-US" sz="2400" dirty="0"/>
              <a:t>of circumference composed of 8 sectors</a:t>
            </a:r>
            <a:r>
              <a:rPr lang="en-GB" sz="2400" dirty="0"/>
              <a:t> of ~3,3km</a:t>
            </a:r>
          </a:p>
          <a:p>
            <a:pPr lvl="1"/>
            <a:r>
              <a:rPr lang="en-US" sz="2000" dirty="0"/>
              <a:t>8 arcs of 2,4km</a:t>
            </a:r>
          </a:p>
          <a:p>
            <a:pPr lvl="1"/>
            <a:r>
              <a:rPr lang="en-US" sz="2000" dirty="0"/>
              <a:t>8 long straight section of 2x440m</a:t>
            </a:r>
          </a:p>
          <a:p>
            <a:endParaRPr lang="en-US" sz="2400" dirty="0"/>
          </a:p>
          <a:p>
            <a:r>
              <a:rPr lang="en-US" sz="2400" dirty="0"/>
              <a:t>From 50 to 175m </a:t>
            </a:r>
            <a:r>
              <a:rPr lang="en-US" sz="2400" dirty="0" smtClean="0"/>
              <a:t>underground</a:t>
            </a:r>
            <a:endParaRPr lang="en-US" sz="24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LHC machine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Introduction to LHC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780" y="435645"/>
            <a:ext cx="2999865" cy="260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78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Cost structure of the LHC main ring</a:t>
            </a:r>
            <a:endParaRPr lang="en-GB" dirty="0"/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1259632" y="2231704"/>
          <a:ext cx="6624736" cy="4005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2" name="Chart" r:id="rId3" imgW="11475000" imgH="6941160" progId="Excel.Sheet.8">
                  <p:embed/>
                </p:oleObj>
              </mc:Choice>
              <mc:Fallback>
                <p:oleObj name="Chart" r:id="rId3" imgW="11475000" imgH="694116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231704"/>
                        <a:ext cx="6624736" cy="40056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619672" y="1052736"/>
            <a:ext cx="5936166" cy="1077218"/>
          </a:xfrm>
          <a:prstGeom prst="rect">
            <a:avLst/>
          </a:prstGeom>
          <a:solidFill>
            <a:srgbClr val="FFC000"/>
          </a:solidFill>
          <a:ln w="571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C00000"/>
                </a:solidFill>
                <a:latin typeface="Albertus Medium"/>
                <a:sym typeface="Monotype Sorts" pitchFamily="2" charset="2"/>
              </a:rPr>
              <a:t>LHC project: ~ 5 BCHF </a:t>
            </a:r>
            <a:r>
              <a:rPr lang="en-GB" sz="2400" b="1" baseline="-25000" dirty="0" smtClean="0">
                <a:solidFill>
                  <a:srgbClr val="C00000"/>
                </a:solidFill>
                <a:latin typeface="Albertus Medium"/>
                <a:sym typeface="Monotype Sorts" pitchFamily="2" charset="2"/>
              </a:rPr>
              <a:t>(2008)</a:t>
            </a:r>
          </a:p>
          <a:p>
            <a:pPr algn="ctr"/>
            <a:r>
              <a:rPr lang="en-GB" sz="2000" dirty="0" smtClean="0">
                <a:solidFill>
                  <a:srgbClr val="C00000"/>
                </a:solidFill>
                <a:latin typeface="Albertus Medium"/>
                <a:sym typeface="Monotype Sorts" pitchFamily="2" charset="2"/>
              </a:rPr>
              <a:t>Personnel: ~ 1.2 BCHF</a:t>
            </a:r>
          </a:p>
          <a:p>
            <a:pPr algn="ctr"/>
            <a:r>
              <a:rPr lang="en-GB" sz="2000" dirty="0" smtClean="0">
                <a:solidFill>
                  <a:srgbClr val="C00000"/>
                </a:solidFill>
                <a:latin typeface="Albertus Medium"/>
                <a:sym typeface="Monotype Sorts" pitchFamily="2" charset="2"/>
              </a:rPr>
              <a:t>  Materials: ~ 3.8 BCHF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Introduction to LHC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67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The first idea of the LHC started in the </a:t>
            </a:r>
            <a:r>
              <a:rPr lang="en-US" b="1" dirty="0"/>
              <a:t>80s</a:t>
            </a:r>
            <a:r>
              <a:rPr lang="en-US" dirty="0"/>
              <a:t>, during the LEP construction.</a:t>
            </a:r>
          </a:p>
          <a:p>
            <a:pPr>
              <a:lnSpc>
                <a:spcPct val="120000"/>
              </a:lnSpc>
            </a:pPr>
            <a:endParaRPr lang="en-US" b="1" dirty="0"/>
          </a:p>
          <a:p>
            <a:pPr>
              <a:lnSpc>
                <a:spcPct val="120000"/>
              </a:lnSpc>
            </a:pPr>
            <a:r>
              <a:rPr lang="en-US" b="1" dirty="0"/>
              <a:t>The Project has been fully approved in </a:t>
            </a:r>
            <a:r>
              <a:rPr lang="en-US" b="1" dirty="0">
                <a:solidFill>
                  <a:schemeClr val="accent3"/>
                </a:solidFill>
              </a:rPr>
              <a:t>December 1994</a:t>
            </a:r>
            <a:r>
              <a:rPr lang="en-US" b="1" dirty="0"/>
              <a:t> by the CERN Council</a:t>
            </a:r>
            <a:r>
              <a:rPr lang="en-US" dirty="0"/>
              <a:t>.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Between 1994 and 1998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Tests of prototype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Publication of the Technical Design Review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Approval of the Experiments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Financial contribution of the member States</a:t>
            </a:r>
          </a:p>
          <a:p>
            <a:pPr>
              <a:lnSpc>
                <a:spcPct val="120000"/>
              </a:lnSpc>
            </a:pPr>
            <a:endParaRPr lang="en-US" b="1" dirty="0"/>
          </a:p>
          <a:p>
            <a:pPr>
              <a:lnSpc>
                <a:spcPct val="120000"/>
              </a:lnSpc>
            </a:pPr>
            <a:r>
              <a:rPr lang="en-US" b="1" dirty="0"/>
              <a:t>Construction and Installation from 1998 to </a:t>
            </a:r>
            <a:r>
              <a:rPr lang="en-US" b="1" dirty="0" smtClean="0">
                <a:solidFill>
                  <a:schemeClr val="accent3"/>
                </a:solidFill>
              </a:rPr>
              <a:t>2008</a:t>
            </a:r>
            <a:endParaRPr lang="en-GB" b="1" dirty="0">
              <a:solidFill>
                <a:schemeClr val="accent3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Installation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63973"/>
            <a:ext cx="8686801" cy="715840"/>
          </a:xfrm>
        </p:spPr>
        <p:txBody>
          <a:bodyPr>
            <a:normAutofit/>
          </a:bodyPr>
          <a:lstStyle/>
          <a:p>
            <a:r>
              <a:rPr lang="en-US" dirty="0"/>
              <a:t>Challenge to </a:t>
            </a:r>
            <a:r>
              <a:rPr lang="en-US" dirty="0" smtClean="0"/>
              <a:t>carry out a </a:t>
            </a:r>
            <a:r>
              <a:rPr lang="en-US" dirty="0" err="1" smtClean="0"/>
              <a:t>MegaProject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548640" y="1356681"/>
            <a:ext cx="8046720" cy="4592320"/>
            <a:chOff x="550735" y="1186769"/>
            <a:chExt cx="8046720" cy="4592320"/>
          </a:xfrm>
        </p:grpSpPr>
        <p:pic>
          <p:nvPicPr>
            <p:cNvPr id="8" name="Picture 7" descr="web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735" y="1186769"/>
              <a:ext cx="8046720" cy="459232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228057" y="5141879"/>
              <a:ext cx="19463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204987"/>
                  </a:solidFill>
                  <a:latin typeface="Ubuntu" panose="020B0504030602030204" pitchFamily="34" charset="0"/>
                  <a:cs typeface="Helvetica Neue Light"/>
                </a:rPr>
                <a:t>new product</a:t>
              </a:r>
              <a:endParaRPr lang="en-US" sz="2400" dirty="0">
                <a:solidFill>
                  <a:srgbClr val="204987"/>
                </a:solidFill>
                <a:latin typeface="Ubuntu" panose="020B0504030602030204" pitchFamily="34" charset="0"/>
                <a:cs typeface="Helvetica Neue Ligh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897024" y="2210011"/>
              <a:ext cx="19447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204987"/>
                  </a:solidFill>
                  <a:latin typeface="Ubuntu" panose="020B0504030602030204" pitchFamily="34" charset="0"/>
                  <a:cs typeface="Helvetica Neue Light"/>
                </a:rPr>
                <a:t>t</a:t>
              </a:r>
              <a:r>
                <a:rPr lang="en-US" sz="2400" dirty="0" smtClean="0">
                  <a:solidFill>
                    <a:srgbClr val="204987"/>
                  </a:solidFill>
                  <a:latin typeface="Ubuntu" panose="020B0504030602030204" pitchFamily="34" charset="0"/>
                  <a:cs typeface="Helvetica Neue Light"/>
                </a:rPr>
                <a:t>raining / HR</a:t>
              </a:r>
              <a:endParaRPr lang="en-US" sz="2400" dirty="0">
                <a:solidFill>
                  <a:srgbClr val="204987"/>
                </a:solidFill>
                <a:latin typeface="Ubuntu" panose="020B0504030602030204" pitchFamily="34" charset="0"/>
                <a:cs typeface="Helvetica Neue Ligh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75139" y="4044677"/>
              <a:ext cx="11192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204987"/>
                  </a:solidFill>
                  <a:latin typeface="Ubuntu" panose="020B0504030602030204" pitchFamily="34" charset="0"/>
                  <a:cs typeface="Helvetica Neue Light"/>
                </a:rPr>
                <a:t>events</a:t>
              </a:r>
              <a:endParaRPr lang="en-US" sz="2400" dirty="0">
                <a:solidFill>
                  <a:srgbClr val="204987"/>
                </a:solidFill>
                <a:latin typeface="Ubuntu" panose="020B0504030602030204" pitchFamily="34" charset="0"/>
                <a:cs typeface="Helvetica Neue Ligh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573395" y="3162431"/>
              <a:ext cx="203453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dirty="0" smtClean="0">
                  <a:solidFill>
                    <a:schemeClr val="accent3"/>
                  </a:solidFill>
                  <a:latin typeface="Ubuntu" panose="020B0504030602030204" pitchFamily="34" charset="0"/>
                  <a:cs typeface="Helvetica Neue Black Condensed"/>
                </a:rPr>
                <a:t>PROJECTS</a:t>
              </a:r>
              <a:endParaRPr lang="en-US" sz="3000" dirty="0">
                <a:solidFill>
                  <a:schemeClr val="accent3"/>
                </a:solidFill>
                <a:latin typeface="Ubuntu" panose="020B0504030602030204" pitchFamily="34" charset="0"/>
                <a:cs typeface="Helvetica Neue Black Condensed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13794" y="1328091"/>
              <a:ext cx="16866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204987"/>
                  </a:solidFill>
                  <a:latin typeface="Ubuntu" panose="020B0504030602030204" pitchFamily="34" charset="0"/>
                  <a:cs typeface="Helvetica Neue Light"/>
                </a:rPr>
                <a:t>computing</a:t>
              </a:r>
              <a:endParaRPr lang="en-US" sz="2400" dirty="0">
                <a:solidFill>
                  <a:srgbClr val="204987"/>
                </a:solidFill>
                <a:latin typeface="Ubuntu" panose="020B0504030602030204" pitchFamily="34" charset="0"/>
                <a:cs typeface="Helvetica Neue Ligh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18601" y="2242491"/>
              <a:ext cx="19431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204987"/>
                  </a:solidFill>
                  <a:latin typeface="Ubuntu" panose="020B0504030602030204" pitchFamily="34" charset="0"/>
                  <a:cs typeface="Helvetica Neue Light"/>
                </a:rPr>
                <a:t>construction</a:t>
              </a:r>
              <a:endParaRPr lang="en-US" sz="2400" dirty="0">
                <a:solidFill>
                  <a:srgbClr val="204987"/>
                </a:solidFill>
                <a:latin typeface="Ubuntu" panose="020B0504030602030204" pitchFamily="34" charset="0"/>
                <a:cs typeface="Helvetica Neue Ligh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51927" y="4044677"/>
              <a:ext cx="2294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204987"/>
                  </a:solidFill>
                  <a:latin typeface="Ubuntu" panose="020B0504030602030204" pitchFamily="34" charset="0"/>
                  <a:cs typeface="Helvetica Neue Light"/>
                </a:rPr>
                <a:t>industrial plant</a:t>
              </a:r>
              <a:endParaRPr lang="en-US" sz="2400" dirty="0">
                <a:solidFill>
                  <a:srgbClr val="204987"/>
                </a:solidFill>
                <a:latin typeface="Ubuntu" panose="020B0504030602030204" pitchFamily="34" charset="0"/>
                <a:cs typeface="Helvetica Neue Light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71910" y="1328091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204987"/>
                  </a:solidFill>
                  <a:latin typeface="Ubuntu" panose="020B0504030602030204" pitchFamily="34" charset="0"/>
                  <a:cs typeface="Helvetica Neue Light"/>
                </a:rPr>
                <a:t>organizational</a:t>
              </a:r>
              <a:endParaRPr lang="en-US" sz="2400" dirty="0">
                <a:solidFill>
                  <a:srgbClr val="204987"/>
                </a:solidFill>
                <a:latin typeface="Ubuntu" panose="020B0504030602030204" pitchFamily="34" charset="0"/>
                <a:cs typeface="Helvetica Neue Ligh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362696" y="5140493"/>
              <a:ext cx="18165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204987"/>
                  </a:solidFill>
                  <a:latin typeface="Ubuntu" panose="020B0504030602030204" pitchFamily="34" charset="0"/>
                  <a:cs typeface="Helvetica Neue Light"/>
                </a:rPr>
                <a:t>new service</a:t>
              </a:r>
              <a:endParaRPr lang="en-US" sz="2400" dirty="0">
                <a:solidFill>
                  <a:srgbClr val="204987"/>
                </a:solidFill>
                <a:latin typeface="Ubuntu" panose="020B0504030602030204" pitchFamily="34" charset="0"/>
                <a:cs typeface="Helvetica Neue Light"/>
              </a:endParaRPr>
            </a:p>
          </p:txBody>
        </p:sp>
      </p:grpSp>
      <p:sp>
        <p:nvSpPr>
          <p:cNvPr id="18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810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26th May 2014 - PicoSEC-MCNet System Integration Training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 Coupard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63973"/>
            <a:ext cx="8686801" cy="715840"/>
          </a:xfrm>
        </p:spPr>
        <p:txBody>
          <a:bodyPr>
            <a:normAutofit/>
          </a:bodyPr>
          <a:lstStyle/>
          <a:p>
            <a:r>
              <a:rPr lang="en-US" dirty="0"/>
              <a:t>Challenge to </a:t>
            </a:r>
            <a:r>
              <a:rPr lang="en-US" dirty="0" smtClean="0"/>
              <a:t>carry out a </a:t>
            </a:r>
            <a:r>
              <a:rPr lang="en-US" dirty="0" err="1" smtClean="0"/>
              <a:t>MegaProject</a:t>
            </a:r>
            <a:endParaRPr lang="en-GB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0" y="-3943"/>
            <a:ext cx="9141254" cy="288000"/>
          </a:xfrm>
          <a:prstGeom prst="rect">
            <a:avLst/>
          </a:prstGeom>
          <a:solidFill>
            <a:schemeClr val="accent1"/>
          </a:solidFill>
          <a:effectLst/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631371" y="1197715"/>
            <a:ext cx="3875314" cy="4789819"/>
          </a:xfrm>
          <a:prstGeom prst="rect">
            <a:avLst/>
          </a:prstGeom>
        </p:spPr>
        <p:txBody>
          <a:bodyPr>
            <a:normAutofit/>
          </a:bodyPr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Char char="•"/>
              <a:tabLst/>
              <a:defRPr kumimoji="0" sz="32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marR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Arial"/>
              <a:buChar char="•"/>
              <a:tabLst/>
              <a:defRPr kumimoji="0" sz="28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marR="0" indent="-22542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40000"/>
              </a:buClr>
              <a:buSzPct val="100000"/>
              <a:buFont typeface="Arial"/>
              <a:buChar char="•"/>
              <a:tabLst/>
              <a:defRPr kumimoji="0" sz="28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marR="0" indent="-223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F9A06"/>
              </a:buClr>
              <a:buSzPct val="100000"/>
              <a:buFont typeface="Arial"/>
              <a:buChar char="•"/>
              <a:tabLst/>
              <a:defRPr kumimoji="0" sz="28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marR="0" indent="-2365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5197CC"/>
              </a:buClr>
              <a:buSzPct val="100000"/>
              <a:buFont typeface="Arial"/>
              <a:buChar char="•"/>
              <a:tabLst/>
              <a:defRPr kumimoji="0" sz="28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Ubuntu" panose="020B0504030602030204" pitchFamily="34" charset="0"/>
              </a:rPr>
              <a:t>Time Horizon</a:t>
            </a:r>
          </a:p>
          <a:p>
            <a:pPr lvl="1"/>
            <a:r>
              <a:rPr lang="en-US" sz="1600" dirty="0" smtClean="0">
                <a:latin typeface="Ubuntu" panose="020B0504030602030204" pitchFamily="34" charset="0"/>
              </a:rPr>
              <a:t>Multi-years</a:t>
            </a:r>
          </a:p>
          <a:p>
            <a:pPr lvl="1"/>
            <a:r>
              <a:rPr lang="en-US" sz="1600" dirty="0" smtClean="0">
                <a:latin typeface="Ubuntu" panose="020B0504030602030204" pitchFamily="34" charset="0"/>
              </a:rPr>
              <a:t>Multi-phases</a:t>
            </a:r>
          </a:p>
          <a:p>
            <a:endParaRPr lang="en-US" sz="1600" baseline="30000" dirty="0" smtClean="0">
              <a:latin typeface="Ubuntu" panose="020B0504030602030204" pitchFamily="34" charset="0"/>
            </a:endParaRPr>
          </a:p>
          <a:p>
            <a:r>
              <a:rPr lang="en-US" sz="1600" b="1" dirty="0" smtClean="0">
                <a:latin typeface="Ubuntu" panose="020B0504030602030204" pitchFamily="34" charset="0"/>
              </a:rPr>
              <a:t>Chain of Command</a:t>
            </a:r>
          </a:p>
          <a:p>
            <a:pPr lvl="1"/>
            <a:r>
              <a:rPr lang="en-US" sz="1600" dirty="0" smtClean="0">
                <a:latin typeface="Ubuntu" panose="020B0504030602030204" pitchFamily="34" charset="0"/>
              </a:rPr>
              <a:t>Multi-layers organization</a:t>
            </a:r>
          </a:p>
          <a:p>
            <a:pPr lvl="1"/>
            <a:r>
              <a:rPr lang="en-US" sz="1600" dirty="0" smtClean="0">
                <a:latin typeface="Ubuntu" panose="020B0504030602030204" pitchFamily="34" charset="0"/>
              </a:rPr>
              <a:t>Matrix Structure</a:t>
            </a:r>
          </a:p>
          <a:p>
            <a:endParaRPr lang="en-US" sz="1600" dirty="0" smtClean="0">
              <a:latin typeface="Ubuntu" panose="020B0504030602030204" pitchFamily="34" charset="0"/>
            </a:endParaRPr>
          </a:p>
          <a:p>
            <a:r>
              <a:rPr lang="en-US" sz="1600" b="1" dirty="0" smtClean="0">
                <a:latin typeface="Ubuntu" panose="020B0504030602030204" pitchFamily="34" charset="0"/>
              </a:rPr>
              <a:t>High‐degree of Specialization </a:t>
            </a:r>
          </a:p>
          <a:p>
            <a:pPr lvl="1"/>
            <a:r>
              <a:rPr lang="en-US" sz="1600" dirty="0" smtClean="0">
                <a:latin typeface="Ubuntu" panose="020B0504030602030204" pitchFamily="34" charset="0"/>
              </a:rPr>
              <a:t>Subject Matter Expertise</a:t>
            </a:r>
          </a:p>
          <a:p>
            <a:pPr lvl="1"/>
            <a:r>
              <a:rPr lang="en-US" sz="1600" dirty="0" smtClean="0">
                <a:latin typeface="Ubuntu" panose="020B0504030602030204" pitchFamily="34" charset="0"/>
              </a:rPr>
              <a:t>Cutting-Edge Technology	</a:t>
            </a:r>
          </a:p>
          <a:p>
            <a:endParaRPr lang="en-US" sz="1600" dirty="0" smtClean="0">
              <a:latin typeface="Ubuntu" panose="020B0504030602030204" pitchFamily="34" charset="0"/>
            </a:endParaRPr>
          </a:p>
          <a:p>
            <a:r>
              <a:rPr lang="en-US" sz="1600" b="1" dirty="0" smtClean="0">
                <a:latin typeface="Ubuntu" panose="020B0504030602030204" pitchFamily="34" charset="0"/>
              </a:rPr>
              <a:t>Dispersed Teams</a:t>
            </a:r>
          </a:p>
          <a:p>
            <a:pPr lvl="1"/>
            <a:r>
              <a:rPr lang="en-US" sz="1600" dirty="0" smtClean="0">
                <a:latin typeface="Ubuntu" panose="020B0504030602030204" pitchFamily="34" charset="0"/>
              </a:rPr>
              <a:t>Virtual teams in multiple locations</a:t>
            </a:r>
          </a:p>
          <a:p>
            <a:pPr lvl="1"/>
            <a:r>
              <a:rPr lang="en-US" sz="1600" dirty="0" smtClean="0">
                <a:latin typeface="Ubuntu" panose="020B0504030602030204" pitchFamily="34" charset="0"/>
              </a:rPr>
              <a:t>Outsourcing to other countries</a:t>
            </a:r>
            <a:endParaRPr lang="en-US" sz="1600" dirty="0">
              <a:latin typeface="Ubuntu" panose="020B0504030602030204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5627913" y="2144711"/>
            <a:ext cx="3233057" cy="289582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1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80975" algn="l"/>
              </a:tabLst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Ubuntu" panose="020B0504030602030204" pitchFamily="34" charset="0"/>
                <a:cs typeface="ＭＳ Ｐゴシック"/>
              </a:rPr>
              <a:t>Risks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Ubuntu" panose="020B0504030602030204" pitchFamily="34" charset="0"/>
                <a:cs typeface="ＭＳ Ｐゴシック"/>
              </a:rPr>
              <a:t> had to be properly analyzed</a:t>
            </a:r>
          </a:p>
          <a:p>
            <a:pPr marL="342900" marR="0" lvl="1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80975" algn="l"/>
              </a:tabLst>
              <a:defRPr/>
            </a:pPr>
            <a:endParaRPr lang="en-US" sz="1600" kern="0" dirty="0" smtClean="0">
              <a:solidFill>
                <a:srgbClr val="0C377B"/>
              </a:solidFill>
              <a:latin typeface="Ubuntu" panose="020B0504030602030204" pitchFamily="34" charset="0"/>
              <a:cs typeface="ＭＳ Ｐゴシック"/>
            </a:endParaRPr>
          </a:p>
          <a:p>
            <a:pPr marL="342900" marR="0" lvl="1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80975" algn="l"/>
              </a:tabLst>
              <a:defRPr/>
            </a:pPr>
            <a:r>
              <a:rPr lang="en-US" sz="1600" b="1" kern="0" dirty="0" smtClean="0">
                <a:solidFill>
                  <a:srgbClr val="0C377B"/>
                </a:solidFill>
                <a:latin typeface="Ubuntu" panose="020B0504030602030204" pitchFamily="34" charset="0"/>
                <a:cs typeface="ＭＳ Ｐゴシック"/>
              </a:rPr>
              <a:t>Responsibilities</a:t>
            </a:r>
            <a:r>
              <a:rPr lang="en-US" sz="1600" kern="0" dirty="0" smtClean="0">
                <a:solidFill>
                  <a:srgbClr val="0C377B"/>
                </a:solidFill>
                <a:latin typeface="Ubuntu" panose="020B0504030602030204" pitchFamily="34" charset="0"/>
                <a:cs typeface="ＭＳ Ｐゴシック"/>
              </a:rPr>
              <a:t> had to be clear</a:t>
            </a:r>
          </a:p>
          <a:p>
            <a:pPr marL="342900" marR="0" lvl="1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80975" algn="l"/>
              </a:tabLst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Ubuntu" panose="020B0504030602030204" pitchFamily="34" charset="0"/>
              <a:cs typeface="ＭＳ Ｐゴシック"/>
            </a:endParaRPr>
          </a:p>
          <a:p>
            <a:pPr marL="342900" marR="0" lvl="1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80975" algn="l"/>
              </a:tabLst>
              <a:defRPr/>
            </a:pPr>
            <a:r>
              <a:rPr lang="en-US" sz="1600" b="1" kern="0" dirty="0" smtClean="0">
                <a:solidFill>
                  <a:srgbClr val="0C377B"/>
                </a:solidFill>
                <a:latin typeface="Ubuntu" panose="020B0504030602030204" pitchFamily="34" charset="0"/>
                <a:cs typeface="ＭＳ Ｐゴシック"/>
              </a:rPr>
              <a:t>Coordination</a:t>
            </a:r>
            <a:r>
              <a:rPr lang="en-US" sz="1600" kern="0" dirty="0" smtClean="0">
                <a:solidFill>
                  <a:srgbClr val="0C377B"/>
                </a:solidFill>
                <a:latin typeface="Ubuntu" panose="020B0504030602030204" pitchFamily="34" charset="0"/>
                <a:cs typeface="ＭＳ Ｐゴシック"/>
              </a:rPr>
              <a:t> was crucial</a:t>
            </a:r>
          </a:p>
          <a:p>
            <a:pPr marL="342900" marR="0" lvl="1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80975" algn="l"/>
              </a:tabLst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Ubuntu" panose="020B0504030602030204" pitchFamily="34" charset="0"/>
              <a:cs typeface="ＭＳ Ｐゴシック"/>
            </a:endParaRPr>
          </a:p>
          <a:p>
            <a:pPr marL="342900" marR="0" lvl="1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80975" algn="l"/>
              </a:tabLst>
              <a:defRPr/>
            </a:pPr>
            <a:r>
              <a:rPr lang="en-US" sz="1600" kern="0" dirty="0" smtClean="0">
                <a:solidFill>
                  <a:srgbClr val="0C377B"/>
                </a:solidFill>
                <a:latin typeface="Ubuntu" panose="020B0504030602030204" pitchFamily="34" charset="0"/>
                <a:cs typeface="ＭＳ Ｐゴシック"/>
              </a:rPr>
              <a:t>As well as clear and transparent </a:t>
            </a:r>
            <a:r>
              <a:rPr lang="en-US" sz="1600" b="1" kern="0" dirty="0" smtClean="0">
                <a:solidFill>
                  <a:srgbClr val="0C377B"/>
                </a:solidFill>
                <a:latin typeface="Ubuntu" panose="020B0504030602030204" pitchFamily="34" charset="0"/>
                <a:cs typeface="ＭＳ Ｐゴシック"/>
              </a:rPr>
              <a:t>communication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Ubuntu" panose="020B0504030602030204" pitchFamily="34" charset="0"/>
              <a:cs typeface="ＭＳ Ｐゴシック"/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4392385" y="3336809"/>
            <a:ext cx="674914" cy="511629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3960747" y="3407958"/>
            <a:ext cx="2895825" cy="369332"/>
          </a:xfrm>
          <a:prstGeom prst="rect">
            <a:avLst/>
          </a:prstGeom>
          <a:solidFill>
            <a:schemeClr val="bg1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  <a:latin typeface="Ubuntu" panose="020B0504030602030204" pitchFamily="34" charset="0"/>
              </a:rPr>
              <a:t>Impact on the Project</a:t>
            </a:r>
            <a:endParaRPr lang="en-GB" dirty="0">
              <a:solidFill>
                <a:schemeClr val="accent3"/>
              </a:solidFill>
              <a:latin typeface="Ubuntu" panose="020B0504030602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-1948205" y="3407958"/>
            <a:ext cx="4789819" cy="369332"/>
          </a:xfrm>
          <a:prstGeom prst="rect">
            <a:avLst/>
          </a:prstGeom>
          <a:solidFill>
            <a:schemeClr val="bg1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  <a:latin typeface="Ubuntu" panose="020B0504030602030204" pitchFamily="34" charset="0"/>
              </a:rPr>
              <a:t>Mega project factors</a:t>
            </a:r>
            <a:endParaRPr lang="en-GB" dirty="0">
              <a:solidFill>
                <a:schemeClr val="accent3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74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730</TotalTime>
  <Words>2499</Words>
  <Application>Microsoft Office PowerPoint</Application>
  <PresentationFormat>On-screen Show (4:3)</PresentationFormat>
  <Paragraphs>585</Paragraphs>
  <Slides>43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7" baseType="lpstr">
      <vt:lpstr>ＭＳ Ｐゴシック</vt:lpstr>
      <vt:lpstr>Albertus Medium</vt:lpstr>
      <vt:lpstr>Arial</vt:lpstr>
      <vt:lpstr>Calibri</vt:lpstr>
      <vt:lpstr>Helvetica Neue Black Condensed</vt:lpstr>
      <vt:lpstr>Helvetica Neue Light</vt:lpstr>
      <vt:lpstr>Monotype Sorts</vt:lpstr>
      <vt:lpstr>Times New Roman</vt:lpstr>
      <vt:lpstr>Ubuntu</vt:lpstr>
      <vt:lpstr>Ubuntu Light</vt:lpstr>
      <vt:lpstr>Verdana</vt:lpstr>
      <vt:lpstr>Wingdings</vt:lpstr>
      <vt:lpstr>Office Theme</vt:lpstr>
      <vt:lpstr>Chart</vt:lpstr>
      <vt:lpstr>LHC machine integration experience</vt:lpstr>
      <vt:lpstr>Contents</vt:lpstr>
      <vt:lpstr>Introduction to the LHC machine</vt:lpstr>
      <vt:lpstr>The LHC machine</vt:lpstr>
      <vt:lpstr>The LHC machine</vt:lpstr>
      <vt:lpstr>Cost structure of the LHC main ring</vt:lpstr>
      <vt:lpstr>Installation</vt:lpstr>
      <vt:lpstr>Challenge to carry out a MegaProject</vt:lpstr>
      <vt:lpstr>Challenge to carry out a MegaProject</vt:lpstr>
      <vt:lpstr>The aspects of the Mega-project</vt:lpstr>
      <vt:lpstr>Project management</vt:lpstr>
      <vt:lpstr>Project management</vt:lpstr>
      <vt:lpstr>Project management</vt:lpstr>
      <vt:lpstr>Organization</vt:lpstr>
      <vt:lpstr>Organization</vt:lpstr>
      <vt:lpstr>Scheduling and coordination</vt:lpstr>
      <vt:lpstr>Scheduling and coordination</vt:lpstr>
      <vt:lpstr>Scheduling and coordination</vt:lpstr>
      <vt:lpstr>Integration studies</vt:lpstr>
      <vt:lpstr>Integration studies</vt:lpstr>
      <vt:lpstr>Integration studies</vt:lpstr>
      <vt:lpstr>Integration studies</vt:lpstr>
      <vt:lpstr>Configuration management</vt:lpstr>
      <vt:lpstr>Configuration management</vt:lpstr>
      <vt:lpstr>Configuration management</vt:lpstr>
      <vt:lpstr>Configuration management</vt:lpstr>
      <vt:lpstr>Risks assessment</vt:lpstr>
      <vt:lpstr>Issues example</vt:lpstr>
      <vt:lpstr>Issues example</vt:lpstr>
      <vt:lpstr>Issues example</vt:lpstr>
      <vt:lpstr>Issues example</vt:lpstr>
      <vt:lpstr>Success – 10th September 2008</vt:lpstr>
      <vt:lpstr>Issues example</vt:lpstr>
      <vt:lpstr>Success – 30th March 2010</vt:lpstr>
      <vt:lpstr>Success – 4th July 2012</vt:lpstr>
      <vt:lpstr>First Long Shutdown</vt:lpstr>
      <vt:lpstr>Lessons learnt</vt:lpstr>
      <vt:lpstr>Lessons to come</vt:lpstr>
      <vt:lpstr>Lessons learnt</vt:lpstr>
      <vt:lpstr>Current situation</vt:lpstr>
      <vt:lpstr>What’s next ?</vt:lpstr>
      <vt:lpstr>Summary</vt:lpstr>
      <vt:lpstr>THANK YOU FOR YOUR ATTENTION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Coupard</dc:creator>
  <cp:lastModifiedBy>Julie Coupard</cp:lastModifiedBy>
  <cp:revision>151</cp:revision>
  <dcterms:created xsi:type="dcterms:W3CDTF">2014-05-20T15:15:29Z</dcterms:created>
  <dcterms:modified xsi:type="dcterms:W3CDTF">2014-05-25T19:17:16Z</dcterms:modified>
</cp:coreProperties>
</file>