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50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7.xml" ContentType="application/vnd.openxmlformats-officedocument.presentationml.slide+xml"/>
  <Override PartName="/ppt/slides/slide43.xml" ContentType="application/vnd.openxmlformats-officedocument.presentationml.slide+xml"/>
  <Override PartName="/ppt/slides/slide51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48.xml" ContentType="application/vnd.openxmlformats-officedocument.presentationml.slide+xml"/>
  <Default Extension="tiff" ContentType="image/tiff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52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9.xml" ContentType="application/vnd.openxmlformats-officedocument.presentationml.slide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474" r:id="rId3"/>
    <p:sldId id="257" r:id="rId4"/>
    <p:sldId id="434" r:id="rId5"/>
    <p:sldId id="435" r:id="rId6"/>
    <p:sldId id="466" r:id="rId7"/>
    <p:sldId id="393" r:id="rId8"/>
    <p:sldId id="481" r:id="rId9"/>
    <p:sldId id="482" r:id="rId10"/>
    <p:sldId id="404" r:id="rId11"/>
    <p:sldId id="480" r:id="rId12"/>
    <p:sldId id="469" r:id="rId13"/>
    <p:sldId id="468" r:id="rId14"/>
    <p:sldId id="470" r:id="rId15"/>
    <p:sldId id="440" r:id="rId16"/>
    <p:sldId id="441" r:id="rId17"/>
    <p:sldId id="442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54" r:id="rId30"/>
    <p:sldId id="455" r:id="rId31"/>
    <p:sldId id="456" r:id="rId32"/>
    <p:sldId id="457" r:id="rId33"/>
    <p:sldId id="458" r:id="rId34"/>
    <p:sldId id="459" r:id="rId35"/>
    <p:sldId id="460" r:id="rId36"/>
    <p:sldId id="461" r:id="rId37"/>
    <p:sldId id="462" r:id="rId38"/>
    <p:sldId id="463" r:id="rId39"/>
    <p:sldId id="464" r:id="rId40"/>
    <p:sldId id="465" r:id="rId41"/>
    <p:sldId id="471" r:id="rId42"/>
    <p:sldId id="475" r:id="rId43"/>
    <p:sldId id="476" r:id="rId44"/>
    <p:sldId id="477" r:id="rId45"/>
    <p:sldId id="478" r:id="rId46"/>
    <p:sldId id="479" r:id="rId47"/>
    <p:sldId id="472" r:id="rId48"/>
    <p:sldId id="473" r:id="rId49"/>
    <p:sldId id="424" r:id="rId50"/>
    <p:sldId id="427" r:id="rId51"/>
    <p:sldId id="429" r:id="rId52"/>
    <p:sldId id="430" r:id="rId53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94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584" y="-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printerSettings" Target="printerSettings/printerSettings1.bin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DA73-F41F-3B4D-A88D-0D929C0F83E9}" type="datetimeFigureOut">
              <a:rPr lang="ja-JP" altLang="en-US" smtClean="0"/>
              <a:pPr/>
              <a:t>14.3.20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75127-9C8F-0244-92AB-8DCD48E0370E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DA73-F41F-3B4D-A88D-0D929C0F83E9}" type="datetimeFigureOut">
              <a:rPr lang="ja-JP" altLang="en-US" smtClean="0"/>
              <a:pPr/>
              <a:t>14.3.20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75127-9C8F-0244-92AB-8DCD48E0370E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DA73-F41F-3B4D-A88D-0D929C0F83E9}" type="datetimeFigureOut">
              <a:rPr lang="ja-JP" altLang="en-US" smtClean="0"/>
              <a:pPr/>
              <a:t>14.3.20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75127-9C8F-0244-92AB-8DCD48E0370E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DA73-F41F-3B4D-A88D-0D929C0F83E9}" type="datetimeFigureOut">
              <a:rPr lang="ja-JP" altLang="en-US" smtClean="0"/>
              <a:pPr/>
              <a:t>14.3.20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75127-9C8F-0244-92AB-8DCD48E0370E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DA73-F41F-3B4D-A88D-0D929C0F83E9}" type="datetimeFigureOut">
              <a:rPr lang="ja-JP" altLang="en-US" smtClean="0"/>
              <a:pPr/>
              <a:t>14.3.20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75127-9C8F-0244-92AB-8DCD48E0370E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DA73-F41F-3B4D-A88D-0D929C0F83E9}" type="datetimeFigureOut">
              <a:rPr lang="ja-JP" altLang="en-US" smtClean="0"/>
              <a:pPr/>
              <a:t>14.3.20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75127-9C8F-0244-92AB-8DCD48E0370E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DA73-F41F-3B4D-A88D-0D929C0F83E9}" type="datetimeFigureOut">
              <a:rPr lang="ja-JP" altLang="en-US" smtClean="0"/>
              <a:pPr/>
              <a:t>14.3.20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75127-9C8F-0244-92AB-8DCD48E0370E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DA73-F41F-3B4D-A88D-0D929C0F83E9}" type="datetimeFigureOut">
              <a:rPr lang="ja-JP" altLang="en-US" smtClean="0"/>
              <a:pPr/>
              <a:t>14.3.20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75127-9C8F-0244-92AB-8DCD48E0370E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DA73-F41F-3B4D-A88D-0D929C0F83E9}" type="datetimeFigureOut">
              <a:rPr lang="ja-JP" altLang="en-US" smtClean="0"/>
              <a:pPr/>
              <a:t>14.3.20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75127-9C8F-0244-92AB-8DCD48E0370E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DA73-F41F-3B4D-A88D-0D929C0F83E9}" type="datetimeFigureOut">
              <a:rPr lang="ja-JP" altLang="en-US" smtClean="0"/>
              <a:pPr/>
              <a:t>14.3.20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75127-9C8F-0244-92AB-8DCD48E0370E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DA73-F41F-3B4D-A88D-0D929C0F83E9}" type="datetimeFigureOut">
              <a:rPr lang="ja-JP" altLang="en-US" smtClean="0"/>
              <a:pPr/>
              <a:t>14.3.20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75127-9C8F-0244-92AB-8DCD48E0370E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5DA73-F41F-3B4D-A88D-0D929C0F83E9}" type="datetimeFigureOut">
              <a:rPr lang="ja-JP" altLang="en-US" smtClean="0"/>
              <a:pPr/>
              <a:t>14.3.20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75127-9C8F-0244-92AB-8DCD48E0370E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tiff"/><Relationship Id="rId5" Type="http://schemas.openxmlformats.org/officeDocument/2006/relationships/image" Target="../media/image18.tiff"/><Relationship Id="rId6" Type="http://schemas.openxmlformats.org/officeDocument/2006/relationships/image" Target="../media/image19.tiff"/><Relationship Id="rId7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3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17.tiff"/><Relationship Id="rId5" Type="http://schemas.openxmlformats.org/officeDocument/2006/relationships/image" Target="../media/image20.png"/><Relationship Id="rId6" Type="http://schemas.openxmlformats.org/officeDocument/2006/relationships/image" Target="../media/image12.png"/><Relationship Id="rId7" Type="http://schemas.openxmlformats.org/officeDocument/2006/relationships/image" Target="../media/image23.png"/><Relationship Id="rId8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png"/><Relationship Id="rId3" Type="http://schemas.openxmlformats.org/officeDocument/2006/relationships/image" Target="../media/image2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2.png"/><Relationship Id="rId5" Type="http://schemas.openxmlformats.org/officeDocument/2006/relationships/image" Target="../media/image28.png"/><Relationship Id="rId6" Type="http://schemas.openxmlformats.org/officeDocument/2006/relationships/image" Target="../media/image23.png"/><Relationship Id="rId7" Type="http://schemas.openxmlformats.org/officeDocument/2006/relationships/image" Target="../media/image20.png"/><Relationship Id="rId8" Type="http://schemas.openxmlformats.org/officeDocument/2006/relationships/image" Target="../media/image17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4" Type="http://schemas.openxmlformats.org/officeDocument/2006/relationships/image" Target="../media/image30.tiff"/><Relationship Id="rId5" Type="http://schemas.openxmlformats.org/officeDocument/2006/relationships/image" Target="../media/image31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tif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tif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2.tiff"/><Relationship Id="rId3" Type="http://schemas.openxmlformats.org/officeDocument/2006/relationships/image" Target="../media/image29.tif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"/>
          <p:cNvSpPr>
            <a:spLocks noGrp="1"/>
          </p:cNvSpPr>
          <p:nvPr>
            <p:ph type="ctrTitle"/>
          </p:nvPr>
        </p:nvSpPr>
        <p:spPr>
          <a:xfrm>
            <a:off x="-177800" y="419101"/>
            <a:ext cx="9499600" cy="2254254"/>
          </a:xfrm>
        </p:spPr>
        <p:txBody>
          <a:bodyPr>
            <a:noAutofit/>
          </a:bodyPr>
          <a:lstStyle/>
          <a:p>
            <a:r>
              <a:rPr lang="en-US" altLang="ja-JP" sz="4800" dirty="0" smtClean="0">
                <a:latin typeface="Century Gothic"/>
                <a:cs typeface="Century Gothic"/>
              </a:rPr>
              <a:t>Charm nuclear systems</a:t>
            </a:r>
            <a:br>
              <a:rPr lang="en-US" altLang="ja-JP" sz="4800" dirty="0" smtClean="0">
                <a:latin typeface="Century Gothic"/>
                <a:cs typeface="Century Gothic"/>
              </a:rPr>
            </a:br>
            <a:r>
              <a:rPr lang="en-US" altLang="ja-JP" sz="4800" dirty="0" smtClean="0">
                <a:latin typeface="Century Gothic"/>
                <a:cs typeface="Century Gothic"/>
              </a:rPr>
              <a:t>with heavy quark symmetry</a:t>
            </a:r>
            <a:endParaRPr lang="ja-JP" altLang="en-US" sz="4800" dirty="0">
              <a:latin typeface="Century Gothic"/>
              <a:cs typeface="Century Gothic"/>
            </a:endParaRPr>
          </a:p>
        </p:txBody>
      </p:sp>
      <p:sp>
        <p:nvSpPr>
          <p:cNvPr id="15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314765"/>
            <a:ext cx="6400800" cy="1219200"/>
          </a:xfrm>
        </p:spPr>
        <p:txBody>
          <a:bodyPr>
            <a:noAutofit/>
          </a:bodyPr>
          <a:lstStyle/>
          <a:p>
            <a:r>
              <a:rPr lang="en-US" altLang="ja-JP" sz="2000" dirty="0" smtClean="0">
                <a:solidFill>
                  <a:schemeClr val="tx1"/>
                </a:solidFill>
                <a:latin typeface="Century Gothic"/>
                <a:cs typeface="Century Gothic"/>
              </a:rPr>
              <a:t>Tokyo Institute of Technology</a:t>
            </a:r>
          </a:p>
          <a:p>
            <a:r>
              <a:rPr lang="en-US" altLang="ja-JP" sz="3600" dirty="0" smtClean="0">
                <a:solidFill>
                  <a:schemeClr val="tx1"/>
                </a:solidFill>
                <a:latin typeface="Century Gothic"/>
                <a:cs typeface="Century Gothic"/>
              </a:rPr>
              <a:t>S. </a:t>
            </a:r>
            <a:r>
              <a:rPr lang="en-US" altLang="ja-JP" sz="3600" dirty="0" err="1" smtClean="0">
                <a:solidFill>
                  <a:schemeClr val="tx1"/>
                </a:solidFill>
                <a:latin typeface="Century Gothic"/>
                <a:cs typeface="Century Gothic"/>
              </a:rPr>
              <a:t>Yasui</a:t>
            </a:r>
            <a:endParaRPr lang="en-US" altLang="ja-JP" sz="3600" dirty="0" smtClean="0">
              <a:solidFill>
                <a:schemeClr val="tx1"/>
              </a:solidFill>
              <a:latin typeface="Century Gothic"/>
              <a:cs typeface="Century Gothic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0" y="65306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 smtClean="0">
                <a:latin typeface="Century Gothic"/>
                <a:cs typeface="Century Gothic"/>
              </a:rPr>
              <a:t>The 3rd Korea-Japan Workshop on Nuclear and </a:t>
            </a:r>
            <a:r>
              <a:rPr lang="en-US" altLang="ja-JP" sz="1400" dirty="0" err="1" smtClean="0">
                <a:latin typeface="Century Gothic"/>
                <a:cs typeface="Century Gothic"/>
              </a:rPr>
              <a:t>Hadron</a:t>
            </a:r>
            <a:r>
              <a:rPr lang="en-US" altLang="ja-JP" sz="1400" dirty="0" smtClean="0">
                <a:latin typeface="Century Gothic"/>
                <a:cs typeface="Century Gothic"/>
              </a:rPr>
              <a:t> Physics at J-</a:t>
            </a:r>
            <a:r>
              <a:rPr lang="en-US" altLang="ja-JP" sz="1400" dirty="0" err="1" smtClean="0">
                <a:latin typeface="Century Gothic"/>
                <a:cs typeface="Century Gothic"/>
              </a:rPr>
              <a:t>PARC@Inha</a:t>
            </a:r>
            <a:r>
              <a:rPr lang="en-US" altLang="ja-JP" sz="1400" dirty="0" smtClean="0">
                <a:latin typeface="Century Gothic"/>
                <a:cs typeface="Century Gothic"/>
              </a:rPr>
              <a:t> Univ. 20-21 </a:t>
            </a:r>
            <a:r>
              <a:rPr lang="en-US" altLang="ja-JP" sz="1400" dirty="0" smtClean="0">
                <a:latin typeface="Century Gothic"/>
                <a:cs typeface="Century Gothic"/>
              </a:rPr>
              <a:t>Mar. </a:t>
            </a:r>
            <a:r>
              <a:rPr lang="en-US" altLang="ja-JP" sz="1400" dirty="0" smtClean="0">
                <a:latin typeface="Century Gothic"/>
                <a:cs typeface="Century Gothic"/>
              </a:rPr>
              <a:t>2014</a:t>
            </a:r>
            <a:endParaRPr kumimoji="1" lang="ja-JP" altLang="en-US" sz="14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5480" y="2345230"/>
            <a:ext cx="89261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000" dirty="0" smtClean="0">
                <a:latin typeface="Century Gothic"/>
                <a:cs typeface="Century Gothic"/>
              </a:rPr>
              <a:t>Heavy Quark Symmetry</a:t>
            </a:r>
            <a:endParaRPr kumimoji="1" lang="ja-JP" altLang="en-US" sz="60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grpSp>
        <p:nvGrpSpPr>
          <p:cNvPr id="2" name="図形グループ 7"/>
          <p:cNvGrpSpPr/>
          <p:nvPr/>
        </p:nvGrpSpPr>
        <p:grpSpPr>
          <a:xfrm>
            <a:off x="2096001" y="1534124"/>
            <a:ext cx="4951997" cy="3015766"/>
            <a:chOff x="2096001" y="1534124"/>
            <a:chExt cx="4951997" cy="3015766"/>
          </a:xfrm>
        </p:grpSpPr>
        <p:sp>
          <p:nvSpPr>
            <p:cNvPr id="8" name="テキスト ボックス 7"/>
            <p:cNvSpPr txBox="1"/>
            <p:nvPr/>
          </p:nvSpPr>
          <p:spPr>
            <a:xfrm>
              <a:off x="2096001" y="1534124"/>
              <a:ext cx="495199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800" dirty="0" smtClean="0">
                  <a:latin typeface="Century Gothic"/>
                  <a:cs typeface="Century Gothic"/>
                </a:rPr>
                <a:t>1/m</a:t>
              </a:r>
              <a:r>
                <a:rPr lang="en-US" altLang="ja-JP" sz="4800" baseline="-25000" dirty="0" smtClean="0">
                  <a:latin typeface="Century Gothic"/>
                  <a:cs typeface="Century Gothic"/>
                </a:rPr>
                <a:t>Q</a:t>
              </a:r>
              <a:r>
                <a:rPr lang="en-US" altLang="ja-JP" sz="4800" dirty="0" smtClean="0">
                  <a:latin typeface="Century Gothic"/>
                  <a:cs typeface="Century Gothic"/>
                </a:rPr>
                <a:t> expansion</a:t>
              </a:r>
              <a:endParaRPr kumimoji="1" lang="ja-JP" altLang="en-US" sz="4800" dirty="0">
                <a:latin typeface="Century Gothic"/>
                <a:cs typeface="Century Gothic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3646892" y="2980230"/>
              <a:ext cx="1823336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9600" dirty="0" smtClean="0">
                  <a:latin typeface="Century Gothic"/>
                  <a:cs typeface="Century Gothic"/>
                </a:rPr>
                <a:t>LO</a:t>
              </a:r>
              <a:endParaRPr kumimoji="1" lang="ja-JP" altLang="en-US" sz="9600" dirty="0">
                <a:latin typeface="Century Gothic"/>
                <a:cs typeface="Century Gothic"/>
              </a:endParaRPr>
            </a:p>
          </p:txBody>
        </p:sp>
      </p:grpSp>
      <p:sp>
        <p:nvSpPr>
          <p:cNvPr id="12" name="テキスト ボックス 11"/>
          <p:cNvSpPr txBox="1"/>
          <p:nvPr/>
        </p:nvSpPr>
        <p:spPr>
          <a:xfrm>
            <a:off x="7717878" y="736600"/>
            <a:ext cx="1249260" cy="523220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Quark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590" y="1778314"/>
            <a:ext cx="8860536" cy="839724"/>
          </a:xfrm>
          <a:prstGeom prst="rect">
            <a:avLst/>
          </a:prstGeom>
        </p:spPr>
      </p:pic>
      <p:grpSp>
        <p:nvGrpSpPr>
          <p:cNvPr id="12" name="図形グループ 18"/>
          <p:cNvGrpSpPr/>
          <p:nvPr/>
        </p:nvGrpSpPr>
        <p:grpSpPr>
          <a:xfrm>
            <a:off x="-314420" y="2555860"/>
            <a:ext cx="4800600" cy="666728"/>
            <a:chOff x="4141099" y="3552594"/>
            <a:chExt cx="4407115" cy="666728"/>
          </a:xfrm>
        </p:grpSpPr>
        <p:sp>
          <p:nvSpPr>
            <p:cNvPr id="13" name="左中かっこ 12"/>
            <p:cNvSpPr/>
            <p:nvPr/>
          </p:nvSpPr>
          <p:spPr>
            <a:xfrm rot="16200000">
              <a:off x="6179242" y="3042860"/>
              <a:ext cx="317418" cy="1336885"/>
            </a:xfrm>
            <a:prstGeom prst="leftBrace">
              <a:avLst>
                <a:gd name="adj1" fmla="val 56255"/>
                <a:gd name="adj2" fmla="val 50000"/>
              </a:avLst>
            </a:prstGeom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4141099" y="3819212"/>
              <a:ext cx="44071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000" dirty="0" smtClean="0">
                  <a:latin typeface="Century Gothic"/>
                  <a:cs typeface="Century Gothic"/>
                </a:rPr>
                <a:t>LO in </a:t>
              </a:r>
              <a:r>
                <a:rPr lang="en-US" altLang="ja-JP" sz="2000" dirty="0" err="1" smtClean="0">
                  <a:latin typeface="Century Gothic"/>
                  <a:cs typeface="Century Gothic"/>
                </a:rPr>
                <a:t>m</a:t>
              </a:r>
              <a:r>
                <a:rPr lang="en-US" altLang="ja-JP" sz="2000" baseline="-25000" dirty="0" err="1" smtClean="0">
                  <a:latin typeface="Century Gothic"/>
                  <a:cs typeface="Century Gothic"/>
                </a:rPr>
                <a:t>Q</a:t>
              </a:r>
              <a:r>
                <a:rPr lang="en-US" altLang="ja-JP" sz="2000" dirty="0" smtClean="0">
                  <a:latin typeface="Century Gothic"/>
                  <a:cs typeface="Century Gothic"/>
                </a:rPr>
                <a:t>→∞</a:t>
              </a:r>
              <a:endParaRPr kumimoji="1" lang="ja-JP" altLang="en-US" sz="2000" dirty="0">
                <a:latin typeface="Century Gothic"/>
                <a:cs typeface="Century Gothic"/>
              </a:endParaRPr>
            </a:p>
          </p:txBody>
        </p:sp>
      </p:grpSp>
      <p:sp>
        <p:nvSpPr>
          <p:cNvPr id="16" name="上矢印 15"/>
          <p:cNvSpPr/>
          <p:nvPr/>
        </p:nvSpPr>
        <p:spPr>
          <a:xfrm>
            <a:off x="5250277" y="5333833"/>
            <a:ext cx="469900" cy="828610"/>
          </a:xfrm>
          <a:prstGeom prst="upArrow">
            <a:avLst>
              <a:gd name="adj1" fmla="val 28378"/>
              <a:gd name="adj2" fmla="val 85135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上矢印 16"/>
          <p:cNvSpPr/>
          <p:nvPr/>
        </p:nvSpPr>
        <p:spPr>
          <a:xfrm>
            <a:off x="5250277" y="3392441"/>
            <a:ext cx="469900" cy="828610"/>
          </a:xfrm>
          <a:prstGeom prst="upArrow">
            <a:avLst>
              <a:gd name="adj1" fmla="val 28378"/>
              <a:gd name="adj2" fmla="val 85135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0" name="図形グループ 80"/>
          <p:cNvGrpSpPr/>
          <p:nvPr/>
        </p:nvGrpSpPr>
        <p:grpSpPr>
          <a:xfrm>
            <a:off x="3281435" y="3270207"/>
            <a:ext cx="1927113" cy="3642243"/>
            <a:chOff x="3172691" y="2897708"/>
            <a:chExt cx="2035858" cy="3847771"/>
          </a:xfrm>
        </p:grpSpPr>
        <p:sp>
          <p:nvSpPr>
            <p:cNvPr id="21" name="テキスト ボックス 20"/>
            <p:cNvSpPr txBox="1"/>
            <p:nvPr/>
          </p:nvSpPr>
          <p:spPr>
            <a:xfrm>
              <a:off x="4532362" y="5997648"/>
              <a:ext cx="676187" cy="74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4000" dirty="0" smtClean="0">
                  <a:latin typeface="Century Gothic"/>
                  <a:cs typeface="Century Gothic"/>
                </a:rPr>
                <a:t>Q</a:t>
              </a:r>
              <a:endParaRPr kumimoji="1" lang="ja-JP" altLang="en-US" sz="4000" dirty="0">
                <a:latin typeface="Century Gothic"/>
                <a:cs typeface="Century Gothic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3172691" y="4695975"/>
              <a:ext cx="1452216" cy="617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3200" dirty="0" smtClean="0">
                  <a:latin typeface="Century Gothic"/>
                  <a:cs typeface="Century Gothic"/>
                </a:rPr>
                <a:t>gluon</a:t>
              </a:r>
              <a:endParaRPr kumimoji="1" lang="ja-JP" altLang="en-US" sz="3200" dirty="0">
                <a:latin typeface="Century Gothic"/>
                <a:cs typeface="Century Gothic"/>
              </a:endParaRPr>
            </a:p>
          </p:txBody>
        </p:sp>
        <p:grpSp>
          <p:nvGrpSpPr>
            <p:cNvPr id="23" name="図形グループ 54"/>
            <p:cNvGrpSpPr/>
            <p:nvPr/>
          </p:nvGrpSpPr>
          <p:grpSpPr>
            <a:xfrm>
              <a:off x="3280843" y="2897708"/>
              <a:ext cx="1709022" cy="3189558"/>
              <a:chOff x="3036871" y="2442629"/>
              <a:chExt cx="1952859" cy="3644637"/>
            </a:xfrm>
          </p:grpSpPr>
          <p:grpSp>
            <p:nvGrpSpPr>
              <p:cNvPr id="24" name="図形グループ 46"/>
              <p:cNvGrpSpPr/>
              <p:nvPr/>
            </p:nvGrpSpPr>
            <p:grpSpPr>
              <a:xfrm>
                <a:off x="3036871" y="2442629"/>
                <a:ext cx="1952859" cy="3644637"/>
                <a:chOff x="3080120" y="2121694"/>
                <a:chExt cx="1633898" cy="3048794"/>
              </a:xfrm>
            </p:grpSpPr>
            <p:cxnSp>
              <p:nvCxnSpPr>
                <p:cNvPr id="26" name="直線コネクタ 8"/>
                <p:cNvCxnSpPr/>
                <p:nvPr/>
              </p:nvCxnSpPr>
              <p:spPr>
                <a:xfrm rot="5400000" flipH="1" flipV="1">
                  <a:off x="3084909" y="3645297"/>
                  <a:ext cx="3048794" cy="1588"/>
                </a:xfrm>
                <a:prstGeom prst="line">
                  <a:avLst/>
                </a:prstGeom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二等辺三角形 9"/>
                <p:cNvSpPr/>
                <p:nvPr/>
              </p:nvSpPr>
              <p:spPr>
                <a:xfrm>
                  <a:off x="4507770" y="4483100"/>
                  <a:ext cx="206248" cy="177800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二等辺三角形 27"/>
                <p:cNvSpPr/>
                <p:nvPr/>
              </p:nvSpPr>
              <p:spPr>
                <a:xfrm>
                  <a:off x="4505388" y="2501900"/>
                  <a:ext cx="206248" cy="17780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9" name="図形グループ 11"/>
                <p:cNvGrpSpPr>
                  <a:grpSpLocks noChangeAspect="1"/>
                </p:cNvGrpSpPr>
                <p:nvPr/>
              </p:nvGrpSpPr>
              <p:grpSpPr>
                <a:xfrm>
                  <a:off x="3080120" y="3548904"/>
                  <a:ext cx="1522626" cy="388096"/>
                  <a:chOff x="558800" y="1606550"/>
                  <a:chExt cx="7772400" cy="1981200"/>
                </a:xfrm>
                <a:noFill/>
              </p:grpSpPr>
              <p:sp>
                <p:nvSpPr>
                  <p:cNvPr id="30" name="円弧 29"/>
                  <p:cNvSpPr/>
                  <p:nvPr/>
                </p:nvSpPr>
                <p:spPr>
                  <a:xfrm>
                    <a:off x="6807200" y="1606550"/>
                    <a:ext cx="482600" cy="1981200"/>
                  </a:xfrm>
                  <a:prstGeom prst="arc">
                    <a:avLst>
                      <a:gd name="adj1" fmla="val 21408586"/>
                      <a:gd name="adj2" fmla="val 10892397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円弧 30"/>
                  <p:cNvSpPr/>
                  <p:nvPr/>
                </p:nvSpPr>
                <p:spPr>
                  <a:xfrm flipV="1">
                    <a:off x="5765800" y="1606550"/>
                    <a:ext cx="1524000" cy="1981200"/>
                  </a:xfrm>
                  <a:prstGeom prst="arc">
                    <a:avLst>
                      <a:gd name="adj1" fmla="val 21581260"/>
                      <a:gd name="adj2" fmla="val 10778278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円弧 14"/>
                  <p:cNvSpPr/>
                  <p:nvPr/>
                </p:nvSpPr>
                <p:spPr>
                  <a:xfrm>
                    <a:off x="5765800" y="1606550"/>
                    <a:ext cx="482600" cy="1981200"/>
                  </a:xfrm>
                  <a:prstGeom prst="arc">
                    <a:avLst>
                      <a:gd name="adj1" fmla="val 1638"/>
                      <a:gd name="adj2" fmla="val 10892397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円弧 32"/>
                  <p:cNvSpPr/>
                  <p:nvPr/>
                </p:nvSpPr>
                <p:spPr>
                  <a:xfrm flipV="1">
                    <a:off x="4724400" y="1606550"/>
                    <a:ext cx="1524000" cy="1981200"/>
                  </a:xfrm>
                  <a:prstGeom prst="arc">
                    <a:avLst>
                      <a:gd name="adj1" fmla="val 21580407"/>
                      <a:gd name="adj2" fmla="val 10778278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円弧 33"/>
                  <p:cNvSpPr/>
                  <p:nvPr/>
                </p:nvSpPr>
                <p:spPr>
                  <a:xfrm flipV="1">
                    <a:off x="6807200" y="1606550"/>
                    <a:ext cx="1524000" cy="1981200"/>
                  </a:xfrm>
                  <a:prstGeom prst="arc">
                    <a:avLst>
                      <a:gd name="adj1" fmla="val 21580407"/>
                      <a:gd name="adj2" fmla="val 10778278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円弧 34"/>
                  <p:cNvSpPr/>
                  <p:nvPr/>
                </p:nvSpPr>
                <p:spPr>
                  <a:xfrm>
                    <a:off x="4724400" y="1606550"/>
                    <a:ext cx="482600" cy="1981200"/>
                  </a:xfrm>
                  <a:prstGeom prst="arc">
                    <a:avLst>
                      <a:gd name="adj1" fmla="val 21408586"/>
                      <a:gd name="adj2" fmla="val 10892397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円弧 35"/>
                  <p:cNvSpPr/>
                  <p:nvPr/>
                </p:nvSpPr>
                <p:spPr>
                  <a:xfrm>
                    <a:off x="3683000" y="1606550"/>
                    <a:ext cx="482600" cy="1981200"/>
                  </a:xfrm>
                  <a:prstGeom prst="arc">
                    <a:avLst>
                      <a:gd name="adj1" fmla="val 21408586"/>
                      <a:gd name="adj2" fmla="val 10892397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円弧 36"/>
                  <p:cNvSpPr/>
                  <p:nvPr/>
                </p:nvSpPr>
                <p:spPr>
                  <a:xfrm flipV="1">
                    <a:off x="2641600" y="1606550"/>
                    <a:ext cx="1524000" cy="1981200"/>
                  </a:xfrm>
                  <a:prstGeom prst="arc">
                    <a:avLst>
                      <a:gd name="adj1" fmla="val 21581260"/>
                      <a:gd name="adj2" fmla="val 10778278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円弧 37"/>
                  <p:cNvSpPr/>
                  <p:nvPr/>
                </p:nvSpPr>
                <p:spPr>
                  <a:xfrm>
                    <a:off x="2641600" y="1606550"/>
                    <a:ext cx="482600" cy="1981200"/>
                  </a:xfrm>
                  <a:prstGeom prst="arc">
                    <a:avLst>
                      <a:gd name="adj1" fmla="val 1638"/>
                      <a:gd name="adj2" fmla="val 10892397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円弧 38"/>
                  <p:cNvSpPr/>
                  <p:nvPr/>
                </p:nvSpPr>
                <p:spPr>
                  <a:xfrm flipV="1">
                    <a:off x="1600200" y="1606550"/>
                    <a:ext cx="1524000" cy="1981200"/>
                  </a:xfrm>
                  <a:prstGeom prst="arc">
                    <a:avLst>
                      <a:gd name="adj1" fmla="val 21580407"/>
                      <a:gd name="adj2" fmla="val 10778278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円弧 39"/>
                  <p:cNvSpPr/>
                  <p:nvPr/>
                </p:nvSpPr>
                <p:spPr>
                  <a:xfrm flipV="1">
                    <a:off x="3683000" y="1606550"/>
                    <a:ext cx="1524000" cy="1981200"/>
                  </a:xfrm>
                  <a:prstGeom prst="arc">
                    <a:avLst>
                      <a:gd name="adj1" fmla="val 21580407"/>
                      <a:gd name="adj2" fmla="val 10778278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円弧 40"/>
                  <p:cNvSpPr/>
                  <p:nvPr/>
                </p:nvSpPr>
                <p:spPr>
                  <a:xfrm>
                    <a:off x="1600200" y="1606550"/>
                    <a:ext cx="482600" cy="1981200"/>
                  </a:xfrm>
                  <a:prstGeom prst="arc">
                    <a:avLst>
                      <a:gd name="adj1" fmla="val 21408586"/>
                      <a:gd name="adj2" fmla="val 10892397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円弧 41"/>
                  <p:cNvSpPr/>
                  <p:nvPr/>
                </p:nvSpPr>
                <p:spPr>
                  <a:xfrm flipV="1">
                    <a:off x="558800" y="1606550"/>
                    <a:ext cx="1524000" cy="1981200"/>
                  </a:xfrm>
                  <a:prstGeom prst="arc">
                    <a:avLst>
                      <a:gd name="adj1" fmla="val 21580407"/>
                      <a:gd name="adj2" fmla="val 10778278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5" name="円/楕円 24"/>
              <p:cNvSpPr/>
              <p:nvPr/>
            </p:nvSpPr>
            <p:spPr>
              <a:xfrm>
                <a:off x="4763672" y="4277212"/>
                <a:ext cx="205745" cy="20574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3" name="テキスト ボックス 42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096001" y="1534124"/>
            <a:ext cx="49519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4800" dirty="0" smtClean="0">
                <a:latin typeface="Century Gothic"/>
                <a:cs typeface="Century Gothic"/>
              </a:rPr>
              <a:t>1/m</a:t>
            </a:r>
            <a:r>
              <a:rPr lang="en-US" altLang="ja-JP" sz="4800" baseline="-25000" dirty="0" smtClean="0">
                <a:latin typeface="Century Gothic"/>
                <a:cs typeface="Century Gothic"/>
              </a:rPr>
              <a:t>Q</a:t>
            </a:r>
            <a:r>
              <a:rPr lang="en-US" altLang="ja-JP" sz="4800" dirty="0" smtClean="0">
                <a:latin typeface="Century Gothic"/>
                <a:cs typeface="Century Gothic"/>
              </a:rPr>
              <a:t> expansion</a:t>
            </a:r>
            <a:endParaRPr kumimoji="1" lang="ja-JP" altLang="en-US" sz="4800" dirty="0">
              <a:latin typeface="Century Gothic"/>
              <a:cs typeface="Century Gothic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717878" y="736600"/>
            <a:ext cx="1249260" cy="523220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Quark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489566" y="4098782"/>
            <a:ext cx="616486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 smtClean="0">
                <a:solidFill>
                  <a:srgbClr val="FF0000"/>
                </a:solidFill>
                <a:latin typeface="Century Gothic"/>
                <a:cs typeface="Century Gothic"/>
              </a:rPr>
              <a:t>HQS = Heavy Quark Symmetry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0 -0.13032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44" grpId="0"/>
      <p:bldP spid="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426168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2. Heavy hadrons in nuclear matter</a:t>
            </a:r>
            <a:endParaRPr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001622" y="1066800"/>
            <a:ext cx="11407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dirty="0" err="1" smtClean="0">
                <a:latin typeface="Century Gothic"/>
                <a:cs typeface="Century Gothic"/>
              </a:rPr>
              <a:t>Qq</a:t>
            </a:r>
            <a:endParaRPr kumimoji="1" lang="ja-JP" altLang="en-US" sz="4800" dirty="0">
              <a:latin typeface="Century Gothic"/>
              <a:cs typeface="Century Gothic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001622" y="6227058"/>
            <a:ext cx="51013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 err="1" smtClean="0">
                <a:latin typeface="Century Gothic"/>
                <a:cs typeface="Century Gothic"/>
              </a:rPr>
              <a:t>H.Georgi</a:t>
            </a:r>
            <a:r>
              <a:rPr lang="en-US" altLang="ja-JP" sz="1400" dirty="0" smtClean="0">
                <a:latin typeface="Century Gothic"/>
                <a:cs typeface="Century Gothic"/>
              </a:rPr>
              <a:t>, Phys. </a:t>
            </a:r>
            <a:r>
              <a:rPr lang="en-US" altLang="ja-JP" sz="1400" dirty="0" err="1" smtClean="0">
                <a:latin typeface="Century Gothic"/>
                <a:cs typeface="Century Gothic"/>
              </a:rPr>
              <a:t>Lett</a:t>
            </a:r>
            <a:r>
              <a:rPr lang="en-US" altLang="ja-JP" sz="1400" dirty="0" smtClean="0">
                <a:latin typeface="Century Gothic"/>
                <a:cs typeface="Century Gothic"/>
              </a:rPr>
              <a:t>. B240, 447 (1990)</a:t>
            </a:r>
          </a:p>
          <a:p>
            <a:r>
              <a:rPr lang="en-US" altLang="ja-JP" sz="1400" dirty="0" err="1" smtClean="0">
                <a:latin typeface="Century Gothic"/>
                <a:cs typeface="Century Gothic"/>
              </a:rPr>
              <a:t>A.F.Falk</a:t>
            </a:r>
            <a:r>
              <a:rPr lang="en-US" altLang="ja-JP" sz="1400" dirty="0" smtClean="0">
                <a:latin typeface="Century Gothic"/>
                <a:cs typeface="Century Gothic"/>
              </a:rPr>
              <a:t>, </a:t>
            </a:r>
            <a:r>
              <a:rPr lang="en-US" altLang="ja-JP" sz="1400" dirty="0" err="1" smtClean="0">
                <a:latin typeface="Century Gothic"/>
                <a:cs typeface="Century Gothic"/>
              </a:rPr>
              <a:t>H.Georgi</a:t>
            </a:r>
            <a:r>
              <a:rPr lang="en-US" altLang="ja-JP" sz="1400" dirty="0" smtClean="0">
                <a:latin typeface="Century Gothic"/>
                <a:cs typeface="Century Gothic"/>
              </a:rPr>
              <a:t>, </a:t>
            </a:r>
            <a:r>
              <a:rPr lang="en-US" altLang="ja-JP" sz="1400" dirty="0" err="1" smtClean="0">
                <a:latin typeface="Century Gothic"/>
                <a:cs typeface="Century Gothic"/>
              </a:rPr>
              <a:t>B.Grinstein</a:t>
            </a:r>
            <a:r>
              <a:rPr lang="en-US" altLang="ja-JP" sz="1400" dirty="0" smtClean="0">
                <a:latin typeface="Century Gothic"/>
                <a:cs typeface="Century Gothic"/>
              </a:rPr>
              <a:t>, </a:t>
            </a:r>
            <a:r>
              <a:rPr lang="en-US" altLang="ja-JP" sz="1400" dirty="0" err="1" smtClean="0">
                <a:latin typeface="Century Gothic"/>
                <a:cs typeface="Century Gothic"/>
              </a:rPr>
              <a:t>Nucl</a:t>
            </a:r>
            <a:r>
              <a:rPr lang="en-US" altLang="ja-JP" sz="1400" dirty="0" smtClean="0">
                <a:latin typeface="Century Gothic"/>
                <a:cs typeface="Century Gothic"/>
              </a:rPr>
              <a:t>. Phys. B343, 1 (1990)</a:t>
            </a:r>
            <a:endParaRPr lang="ja-JP" altLang="en-US" sz="1400" dirty="0">
              <a:latin typeface="Century Gothic"/>
              <a:cs typeface="Century Gothic"/>
            </a:endParaRPr>
          </a:p>
        </p:txBody>
      </p:sp>
      <p:grpSp>
        <p:nvGrpSpPr>
          <p:cNvPr id="2" name="図形グループ 26"/>
          <p:cNvGrpSpPr/>
          <p:nvPr/>
        </p:nvGrpSpPr>
        <p:grpSpPr>
          <a:xfrm>
            <a:off x="2334454" y="2609671"/>
            <a:ext cx="4523546" cy="1955126"/>
            <a:chOff x="2334454" y="2355671"/>
            <a:chExt cx="4523546" cy="1955126"/>
          </a:xfrm>
        </p:grpSpPr>
        <p:sp>
          <p:nvSpPr>
            <p:cNvPr id="34" name="テキスト ボックス 33"/>
            <p:cNvSpPr txBox="1"/>
            <p:nvPr/>
          </p:nvSpPr>
          <p:spPr>
            <a:xfrm>
              <a:off x="2424556" y="3479800"/>
              <a:ext cx="66206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4800" dirty="0" smtClean="0">
                  <a:latin typeface="Century Gothic"/>
                  <a:cs typeface="Century Gothic"/>
                </a:rPr>
                <a:t>1</a:t>
              </a:r>
              <a:r>
                <a:rPr kumimoji="1" lang="en-US" altLang="ja-JP" sz="4800" baseline="30000" dirty="0" smtClean="0">
                  <a:latin typeface="Century Gothic"/>
                  <a:cs typeface="Century Gothic"/>
                </a:rPr>
                <a:t>-</a:t>
              </a:r>
              <a:endParaRPr kumimoji="1" lang="ja-JP" altLang="en-US" sz="4800" baseline="30000" dirty="0">
                <a:latin typeface="Century Gothic"/>
                <a:cs typeface="Century Gothic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6195940" y="3479800"/>
              <a:ext cx="66206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4800" dirty="0" smtClean="0">
                  <a:latin typeface="Century Gothic"/>
                  <a:cs typeface="Century Gothic"/>
                </a:rPr>
                <a:t>0</a:t>
              </a:r>
              <a:r>
                <a:rPr kumimoji="1" lang="en-US" altLang="ja-JP" sz="4800" baseline="30000" dirty="0" smtClean="0">
                  <a:latin typeface="Century Gothic"/>
                  <a:cs typeface="Century Gothic"/>
                </a:rPr>
                <a:t>-</a:t>
              </a:r>
              <a:endParaRPr kumimoji="1" lang="ja-JP" altLang="en-US" sz="4800" baseline="30000" dirty="0">
                <a:latin typeface="Century Gothic"/>
                <a:cs typeface="Century Gothic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2334454" y="2355671"/>
              <a:ext cx="1123324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7200" dirty="0" smtClean="0">
                  <a:latin typeface="Century Gothic"/>
                  <a:cs typeface="Century Gothic"/>
                </a:rPr>
                <a:t>P*</a:t>
              </a:r>
              <a:endParaRPr kumimoji="1" lang="ja-JP" altLang="en-US" sz="7200" baseline="30000" dirty="0">
                <a:latin typeface="Century Gothic"/>
                <a:cs typeface="Century Gothic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6114712" y="2355671"/>
              <a:ext cx="73109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7200" dirty="0" smtClean="0">
                  <a:latin typeface="Century Gothic"/>
                  <a:cs typeface="Century Gothic"/>
                </a:rPr>
                <a:t>P</a:t>
              </a:r>
              <a:endParaRPr kumimoji="1" lang="ja-JP" altLang="en-US" sz="7200" baseline="30000" dirty="0">
                <a:latin typeface="Century Gothic"/>
                <a:cs typeface="Century Gothic"/>
              </a:endParaRPr>
            </a:p>
          </p:txBody>
        </p:sp>
      </p:grpSp>
      <p:sp>
        <p:nvSpPr>
          <p:cNvPr id="28" name="テキスト ボックス 27"/>
          <p:cNvSpPr txBox="1"/>
          <p:nvPr/>
        </p:nvSpPr>
        <p:spPr>
          <a:xfrm>
            <a:off x="262513" y="2609671"/>
            <a:ext cx="15777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200" dirty="0" smtClean="0">
                <a:latin typeface="Century Gothic"/>
                <a:cs typeface="Century Gothic"/>
              </a:rPr>
              <a:t>P</a:t>
            </a:r>
            <a:r>
              <a:rPr kumimoji="1" lang="en-US" altLang="ja-JP" sz="7200" baseline="30000" dirty="0" smtClean="0">
                <a:latin typeface="Century Gothic"/>
                <a:cs typeface="Century Gothic"/>
              </a:rPr>
              <a:t>(</a:t>
            </a:r>
            <a:r>
              <a:rPr kumimoji="1" lang="en-US" altLang="ja-JP" sz="7200" dirty="0" smtClean="0">
                <a:latin typeface="Century Gothic"/>
                <a:cs typeface="Century Gothic"/>
              </a:rPr>
              <a:t>*</a:t>
            </a:r>
            <a:r>
              <a:rPr kumimoji="1" lang="en-US" altLang="ja-JP" sz="7200" baseline="30000" dirty="0" smtClean="0">
                <a:latin typeface="Century Gothic"/>
                <a:cs typeface="Century Gothic"/>
              </a:rPr>
              <a:t>)</a:t>
            </a:r>
            <a:endParaRPr kumimoji="1" lang="ja-JP" altLang="en-US" sz="4800" baseline="30000" dirty="0">
              <a:latin typeface="Century Gothic"/>
              <a:cs typeface="Century Gothic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420822" y="3062813"/>
            <a:ext cx="527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or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814889" y="2805836"/>
            <a:ext cx="5576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dirty="0" smtClean="0">
                <a:latin typeface="Century Gothic"/>
                <a:cs typeface="Century Gothic"/>
              </a:rPr>
              <a:t>=</a:t>
            </a:r>
            <a:endParaRPr kumimoji="1" lang="ja-JP" altLang="en-US" sz="4800" baseline="30000" dirty="0">
              <a:latin typeface="Century Gothic"/>
              <a:cs typeface="Century Gothic"/>
            </a:endParaRPr>
          </a:p>
        </p:txBody>
      </p:sp>
      <p:grpSp>
        <p:nvGrpSpPr>
          <p:cNvPr id="3" name="図形グループ 13"/>
          <p:cNvGrpSpPr/>
          <p:nvPr/>
        </p:nvGrpSpPr>
        <p:grpSpPr>
          <a:xfrm>
            <a:off x="2371226" y="4539397"/>
            <a:ext cx="4499976" cy="830997"/>
            <a:chOff x="2303479" y="4564797"/>
            <a:chExt cx="4499976" cy="830997"/>
          </a:xfrm>
        </p:grpSpPr>
        <p:sp>
          <p:nvSpPr>
            <p:cNvPr id="12" name="テキスト ボックス 11"/>
            <p:cNvSpPr txBox="1"/>
            <p:nvPr/>
          </p:nvSpPr>
          <p:spPr>
            <a:xfrm>
              <a:off x="2303479" y="4564797"/>
              <a:ext cx="90421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4800" dirty="0" smtClean="0">
                  <a:latin typeface="Century Gothic"/>
                  <a:cs typeface="Century Gothic"/>
                </a:rPr>
                <a:t>D*</a:t>
              </a:r>
              <a:endParaRPr kumimoji="1" lang="ja-JP" altLang="en-US" sz="4800" baseline="30000" dirty="0">
                <a:latin typeface="Century Gothic"/>
                <a:cs typeface="Century Gothic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6160731" y="4564797"/>
              <a:ext cx="64272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4800" dirty="0" smtClean="0">
                  <a:latin typeface="Century Gothic"/>
                  <a:cs typeface="Century Gothic"/>
                </a:rPr>
                <a:t>D</a:t>
              </a:r>
              <a:endParaRPr kumimoji="1" lang="ja-JP" altLang="en-US" sz="4800" baseline="30000" dirty="0">
                <a:latin typeface="Century Gothic"/>
                <a:cs typeface="Century Gothic"/>
              </a:endParaRPr>
            </a:p>
          </p:txBody>
        </p:sp>
      </p:grpSp>
      <p:grpSp>
        <p:nvGrpSpPr>
          <p:cNvPr id="4" name="図形グループ 44"/>
          <p:cNvGrpSpPr/>
          <p:nvPr/>
        </p:nvGrpSpPr>
        <p:grpSpPr>
          <a:xfrm>
            <a:off x="3619502" y="3151712"/>
            <a:ext cx="318621" cy="426303"/>
            <a:chOff x="3619502" y="3062812"/>
            <a:chExt cx="318621" cy="426303"/>
          </a:xfrm>
        </p:grpSpPr>
        <p:cxnSp>
          <p:nvCxnSpPr>
            <p:cNvPr id="36" name="直線コネクタ 35"/>
            <p:cNvCxnSpPr/>
            <p:nvPr/>
          </p:nvCxnSpPr>
          <p:spPr>
            <a:xfrm rot="5400000" flipH="1" flipV="1">
              <a:off x="3724177" y="3275170"/>
              <a:ext cx="426303" cy="1588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/>
            <p:cNvCxnSpPr/>
            <p:nvPr/>
          </p:nvCxnSpPr>
          <p:spPr>
            <a:xfrm rot="5400000" flipH="1" flipV="1">
              <a:off x="3407144" y="3275170"/>
              <a:ext cx="426303" cy="1588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図形グループ 45"/>
          <p:cNvGrpSpPr/>
          <p:nvPr/>
        </p:nvGrpSpPr>
        <p:grpSpPr>
          <a:xfrm>
            <a:off x="4277944" y="1898592"/>
            <a:ext cx="657962" cy="428076"/>
            <a:chOff x="4279533" y="1898591"/>
            <a:chExt cx="657962" cy="428076"/>
          </a:xfrm>
        </p:grpSpPr>
        <p:cxnSp>
          <p:nvCxnSpPr>
            <p:cNvPr id="33" name="直線コネクタ 32"/>
            <p:cNvCxnSpPr/>
            <p:nvPr/>
          </p:nvCxnSpPr>
          <p:spPr>
            <a:xfrm rot="5400000" flipH="1" flipV="1">
              <a:off x="4067175" y="2110949"/>
              <a:ext cx="426303" cy="1588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>
            <a:xfrm rot="16200000" flipH="1">
              <a:off x="4723549" y="2112722"/>
              <a:ext cx="426303" cy="1588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/>
            <p:cNvCxnSpPr/>
            <p:nvPr/>
          </p:nvCxnSpPr>
          <p:spPr>
            <a:xfrm rot="16200000" flipH="1">
              <a:off x="4258044" y="2110949"/>
              <a:ext cx="426303" cy="1588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図形グループ 43"/>
          <p:cNvGrpSpPr/>
          <p:nvPr/>
        </p:nvGrpSpPr>
        <p:grpSpPr>
          <a:xfrm>
            <a:off x="7098647" y="3159730"/>
            <a:ext cx="280521" cy="426303"/>
            <a:chOff x="7556969" y="2636509"/>
            <a:chExt cx="280521" cy="426303"/>
          </a:xfrm>
        </p:grpSpPr>
        <p:cxnSp>
          <p:nvCxnSpPr>
            <p:cNvPr id="42" name="直線コネクタ 41"/>
            <p:cNvCxnSpPr/>
            <p:nvPr/>
          </p:nvCxnSpPr>
          <p:spPr>
            <a:xfrm rot="16200000" flipH="1">
              <a:off x="7623544" y="2848867"/>
              <a:ext cx="426303" cy="1588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/>
            <p:cNvCxnSpPr/>
            <p:nvPr/>
          </p:nvCxnSpPr>
          <p:spPr>
            <a:xfrm rot="16200000" flipH="1">
              <a:off x="7344611" y="2848867"/>
              <a:ext cx="426303" cy="1588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図形グループ 49"/>
          <p:cNvGrpSpPr/>
          <p:nvPr/>
        </p:nvGrpSpPr>
        <p:grpSpPr>
          <a:xfrm>
            <a:off x="2373756" y="4539397"/>
            <a:ext cx="4395380" cy="830997"/>
            <a:chOff x="2373756" y="4539397"/>
            <a:chExt cx="4395380" cy="830997"/>
          </a:xfrm>
        </p:grpSpPr>
        <p:grpSp>
          <p:nvGrpSpPr>
            <p:cNvPr id="9" name="図形グループ 14"/>
            <p:cNvGrpSpPr/>
            <p:nvPr/>
          </p:nvGrpSpPr>
          <p:grpSpPr>
            <a:xfrm>
              <a:off x="2373756" y="4539397"/>
              <a:ext cx="4395380" cy="830997"/>
              <a:chOff x="2355777" y="4564797"/>
              <a:chExt cx="4395380" cy="830997"/>
            </a:xfrm>
          </p:grpSpPr>
          <p:sp>
            <p:nvSpPr>
              <p:cNvPr id="16" name="テキスト ボックス 15"/>
              <p:cNvSpPr txBox="1"/>
              <p:nvPr/>
            </p:nvSpPr>
            <p:spPr>
              <a:xfrm>
                <a:off x="2355777" y="4564797"/>
                <a:ext cx="799618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4800" dirty="0" smtClean="0">
                    <a:latin typeface="Century Gothic"/>
                    <a:cs typeface="Century Gothic"/>
                  </a:rPr>
                  <a:t>B*</a:t>
                </a:r>
                <a:endParaRPr kumimoji="1" lang="ja-JP" altLang="en-US" sz="4800" baseline="30000" dirty="0">
                  <a:latin typeface="Century Gothic"/>
                  <a:cs typeface="Century Gothic"/>
                </a:endParaRPr>
              </a:p>
            </p:txBody>
          </p:sp>
          <p:sp>
            <p:nvSpPr>
              <p:cNvPr id="17" name="テキスト ボックス 16"/>
              <p:cNvSpPr txBox="1"/>
              <p:nvPr/>
            </p:nvSpPr>
            <p:spPr>
              <a:xfrm>
                <a:off x="6213029" y="4564797"/>
                <a:ext cx="538128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4800" dirty="0" smtClean="0">
                    <a:latin typeface="Century Gothic"/>
                    <a:cs typeface="Century Gothic"/>
                  </a:rPr>
                  <a:t>B</a:t>
                </a:r>
                <a:endParaRPr kumimoji="1" lang="ja-JP" altLang="en-US" sz="4800" baseline="30000" dirty="0">
                  <a:latin typeface="Century Gothic"/>
                  <a:cs typeface="Century Gothic"/>
                </a:endParaRPr>
              </a:p>
            </p:txBody>
          </p:sp>
        </p:grpSp>
        <p:cxnSp>
          <p:nvCxnSpPr>
            <p:cNvPr id="48" name="直線コネクタ 47"/>
            <p:cNvCxnSpPr/>
            <p:nvPr/>
          </p:nvCxnSpPr>
          <p:spPr>
            <a:xfrm>
              <a:off x="2484033" y="4691797"/>
              <a:ext cx="294001" cy="1588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/>
            <p:cNvCxnSpPr/>
            <p:nvPr/>
          </p:nvCxnSpPr>
          <p:spPr>
            <a:xfrm>
              <a:off x="6335640" y="4693385"/>
              <a:ext cx="294001" cy="1588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テキスト ボックス 55"/>
          <p:cNvSpPr txBox="1"/>
          <p:nvPr/>
        </p:nvSpPr>
        <p:spPr>
          <a:xfrm>
            <a:off x="322774" y="4539397"/>
            <a:ext cx="14921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dirty="0" smtClean="0">
                <a:latin typeface="Century Gothic"/>
                <a:cs typeface="Century Gothic"/>
              </a:rPr>
              <a:t>Q=</a:t>
            </a:r>
            <a:r>
              <a:rPr kumimoji="1" lang="en-US" altLang="ja-JP" sz="4800" dirty="0" err="1" smtClean="0">
                <a:latin typeface="Century Gothic"/>
                <a:cs typeface="Century Gothic"/>
              </a:rPr>
              <a:t>c</a:t>
            </a:r>
            <a:endParaRPr kumimoji="1" lang="ja-JP" altLang="en-US" sz="4800" baseline="30000" dirty="0">
              <a:latin typeface="Century Gothic"/>
              <a:cs typeface="Century Gothic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26533" y="4539397"/>
            <a:ext cx="15137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dirty="0" smtClean="0">
                <a:latin typeface="Century Gothic"/>
                <a:cs typeface="Century Gothic"/>
              </a:rPr>
              <a:t>Q=</a:t>
            </a:r>
            <a:r>
              <a:rPr kumimoji="1" lang="en-US" altLang="ja-JP" sz="4800" dirty="0" err="1" smtClean="0">
                <a:latin typeface="Century Gothic"/>
                <a:cs typeface="Century Gothic"/>
              </a:rPr>
              <a:t>b</a:t>
            </a:r>
            <a:endParaRPr kumimoji="1" lang="ja-JP" altLang="en-US" sz="4800" baseline="30000" dirty="0">
              <a:latin typeface="Century Gothic"/>
              <a:cs typeface="Century Gothic"/>
            </a:endParaRPr>
          </a:p>
        </p:txBody>
      </p:sp>
      <p:cxnSp>
        <p:nvCxnSpPr>
          <p:cNvPr id="40" name="直線コネクタ 39"/>
          <p:cNvCxnSpPr/>
          <p:nvPr/>
        </p:nvCxnSpPr>
        <p:spPr>
          <a:xfrm>
            <a:off x="4210867" y="1206500"/>
            <a:ext cx="294001" cy="1588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7601549" y="736600"/>
            <a:ext cx="1481921" cy="523220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err="1" smtClean="0">
                <a:latin typeface="Century Gothic"/>
                <a:cs typeface="Century Gothic"/>
              </a:rPr>
              <a:t>Hadron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489566" y="5512088"/>
            <a:ext cx="616486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 smtClean="0">
                <a:solidFill>
                  <a:srgbClr val="FF0000"/>
                </a:solidFill>
                <a:latin typeface="Century Gothic"/>
                <a:cs typeface="Century Gothic"/>
              </a:rPr>
              <a:t>HQS = Heavy Quark Symmetry</a:t>
            </a:r>
          </a:p>
        </p:txBody>
      </p:sp>
      <p:grpSp>
        <p:nvGrpSpPr>
          <p:cNvPr id="52" name="図形グループ 51"/>
          <p:cNvGrpSpPr/>
          <p:nvPr/>
        </p:nvGrpSpPr>
        <p:grpSpPr>
          <a:xfrm>
            <a:off x="3086616" y="4216858"/>
            <a:ext cx="2976712" cy="1295230"/>
            <a:chOff x="-417645" y="1066800"/>
            <a:chExt cx="2976712" cy="1295230"/>
          </a:xfrm>
        </p:grpSpPr>
        <p:cxnSp>
          <p:nvCxnSpPr>
            <p:cNvPr id="46" name="直線コネクタ 45"/>
            <p:cNvCxnSpPr/>
            <p:nvPr/>
          </p:nvCxnSpPr>
          <p:spPr>
            <a:xfrm>
              <a:off x="-417645" y="1066800"/>
              <a:ext cx="1488356" cy="830997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/>
            <p:cNvCxnSpPr/>
            <p:nvPr/>
          </p:nvCxnSpPr>
          <p:spPr>
            <a:xfrm flipH="1">
              <a:off x="1070711" y="1066800"/>
              <a:ext cx="1488356" cy="830997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テキスト ボックス 50"/>
            <p:cNvSpPr txBox="1"/>
            <p:nvPr/>
          </p:nvSpPr>
          <p:spPr>
            <a:xfrm>
              <a:off x="-392245" y="1900365"/>
              <a:ext cx="28804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400" dirty="0" smtClean="0">
                  <a:latin typeface="Century Gothic"/>
                  <a:cs typeface="Century Gothic"/>
                </a:rPr>
                <a:t>mass degeneracy</a:t>
              </a:r>
              <a:endParaRPr lang="ja-JP" altLang="en-US" sz="2400" dirty="0">
                <a:latin typeface="Century Gothic"/>
                <a:cs typeface="Century Gothic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29" grpId="0"/>
      <p:bldP spid="29" grpId="1"/>
      <p:bldP spid="30" grpId="0"/>
      <p:bldP spid="30" grpId="1"/>
      <p:bldP spid="56" grpId="0"/>
      <p:bldP spid="56" grpId="1"/>
      <p:bldP spid="57" grpId="0"/>
      <p:bldP spid="57" grpId="1"/>
      <p:bldP spid="44" grpId="0"/>
      <p:bldP spid="44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-102408" y="2580670"/>
            <a:ext cx="93488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dirty="0" smtClean="0">
                <a:latin typeface="Century Gothic"/>
                <a:cs typeface="Century Gothic"/>
              </a:rPr>
              <a:t>Heavy </a:t>
            </a:r>
            <a:r>
              <a:rPr lang="en-US" altLang="ja-JP" sz="4800" dirty="0" err="1" smtClean="0">
                <a:solidFill>
                  <a:srgbClr val="FF0000"/>
                </a:solidFill>
                <a:latin typeface="Century Gothic"/>
                <a:cs typeface="Century Gothic"/>
              </a:rPr>
              <a:t>h</a:t>
            </a:r>
            <a:r>
              <a:rPr kumimoji="1" lang="en-US" altLang="ja-JP" sz="4800" dirty="0" err="1" smtClean="0">
                <a:solidFill>
                  <a:srgbClr val="FF0000"/>
                </a:solidFill>
                <a:latin typeface="Century Gothic"/>
                <a:cs typeface="Century Gothic"/>
              </a:rPr>
              <a:t>adron</a:t>
            </a:r>
            <a:r>
              <a:rPr kumimoji="1" lang="en-US" altLang="ja-JP" sz="4800" dirty="0" smtClean="0">
                <a:latin typeface="Century Gothic"/>
                <a:cs typeface="Century Gothic"/>
              </a:rPr>
              <a:t> effective theory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070000" y="3619500"/>
            <a:ext cx="10040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4800" dirty="0" smtClean="0">
                <a:latin typeface="Century Gothic"/>
                <a:cs typeface="Century Gothic"/>
              </a:rPr>
              <a:t>LO</a:t>
            </a:r>
            <a:endParaRPr kumimoji="1" lang="en-US" altLang="ja-JP" sz="4800" dirty="0" smtClean="0">
              <a:solidFill>
                <a:schemeClr val="accent2"/>
              </a:solidFill>
              <a:latin typeface="Century Gothic"/>
              <a:cs typeface="Century Gothic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01549" y="736600"/>
            <a:ext cx="1481921" cy="523220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err="1" smtClean="0">
                <a:latin typeface="Century Gothic"/>
                <a:cs typeface="Century Gothic"/>
              </a:rPr>
              <a:t>Hadron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26168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2. Heavy hadrons in nuclear matter</a:t>
            </a:r>
            <a:endParaRPr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6306" y="5219700"/>
            <a:ext cx="911138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dirty="0" smtClean="0">
                <a:latin typeface="Century Gothic"/>
                <a:cs typeface="Century Gothic"/>
              </a:rPr>
              <a:t>Interaction between </a:t>
            </a:r>
            <a:r>
              <a:rPr kumimoji="1" lang="en-US" altLang="ja-JP" sz="3200" dirty="0" smtClean="0">
                <a:solidFill>
                  <a:srgbClr val="FF0000"/>
                </a:solidFill>
                <a:latin typeface="Century Gothic"/>
                <a:cs typeface="Century Gothic"/>
              </a:rPr>
              <a:t>heavy </a:t>
            </a:r>
            <a:r>
              <a:rPr kumimoji="1" lang="en-US" altLang="ja-JP" sz="3200" dirty="0" err="1" smtClean="0">
                <a:solidFill>
                  <a:srgbClr val="FF0000"/>
                </a:solidFill>
                <a:latin typeface="Century Gothic"/>
                <a:cs typeface="Century Gothic"/>
              </a:rPr>
              <a:t>hadron</a:t>
            </a:r>
            <a:r>
              <a:rPr kumimoji="1" lang="en-US" altLang="ja-JP" sz="3200" dirty="0" smtClean="0">
                <a:latin typeface="Century Gothic"/>
                <a:cs typeface="Century Gothic"/>
              </a:rPr>
              <a:t> and </a:t>
            </a:r>
            <a:r>
              <a:rPr kumimoji="1" lang="en-US" altLang="ja-JP" sz="3200" dirty="0" err="1" smtClean="0">
                <a:solidFill>
                  <a:srgbClr val="FF0000"/>
                </a:solidFill>
                <a:latin typeface="Century Gothic"/>
                <a:cs typeface="Century Gothic"/>
              </a:rPr>
              <a:t>pion</a:t>
            </a:r>
            <a:endParaRPr kumimoji="1" lang="en-US" altLang="ja-JP" sz="3200" dirty="0" smtClean="0">
              <a:solidFill>
                <a:srgbClr val="FF0000"/>
              </a:solidFill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001622" y="1066800"/>
            <a:ext cx="11407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dirty="0" err="1" smtClean="0">
                <a:latin typeface="Century Gothic"/>
                <a:cs typeface="Century Gothic"/>
              </a:rPr>
              <a:t>Qq</a:t>
            </a:r>
            <a:endParaRPr kumimoji="1" lang="ja-JP" altLang="en-US" sz="4800" dirty="0">
              <a:latin typeface="Century Gothic"/>
              <a:cs typeface="Century Gothic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001622" y="6227058"/>
            <a:ext cx="51013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 err="1" smtClean="0">
                <a:latin typeface="Century Gothic"/>
                <a:cs typeface="Century Gothic"/>
              </a:rPr>
              <a:t>H.Georgi</a:t>
            </a:r>
            <a:r>
              <a:rPr lang="en-US" altLang="ja-JP" sz="1400" dirty="0" smtClean="0">
                <a:latin typeface="Century Gothic"/>
                <a:cs typeface="Century Gothic"/>
              </a:rPr>
              <a:t>, Phys. </a:t>
            </a:r>
            <a:r>
              <a:rPr lang="en-US" altLang="ja-JP" sz="1400" dirty="0" err="1" smtClean="0">
                <a:latin typeface="Century Gothic"/>
                <a:cs typeface="Century Gothic"/>
              </a:rPr>
              <a:t>Lett</a:t>
            </a:r>
            <a:r>
              <a:rPr lang="en-US" altLang="ja-JP" sz="1400" dirty="0" smtClean="0">
                <a:latin typeface="Century Gothic"/>
                <a:cs typeface="Century Gothic"/>
              </a:rPr>
              <a:t>. B240, 447 (1990)</a:t>
            </a:r>
          </a:p>
          <a:p>
            <a:r>
              <a:rPr lang="en-US" altLang="ja-JP" sz="1400" dirty="0" err="1" smtClean="0">
                <a:latin typeface="Century Gothic"/>
                <a:cs typeface="Century Gothic"/>
              </a:rPr>
              <a:t>A.F.Falk</a:t>
            </a:r>
            <a:r>
              <a:rPr lang="en-US" altLang="ja-JP" sz="1400" dirty="0" smtClean="0">
                <a:latin typeface="Century Gothic"/>
                <a:cs typeface="Century Gothic"/>
              </a:rPr>
              <a:t>, </a:t>
            </a:r>
            <a:r>
              <a:rPr lang="en-US" altLang="ja-JP" sz="1400" dirty="0" err="1" smtClean="0">
                <a:latin typeface="Century Gothic"/>
                <a:cs typeface="Century Gothic"/>
              </a:rPr>
              <a:t>H.Georgi</a:t>
            </a:r>
            <a:r>
              <a:rPr lang="en-US" altLang="ja-JP" sz="1400" dirty="0" smtClean="0">
                <a:latin typeface="Century Gothic"/>
                <a:cs typeface="Century Gothic"/>
              </a:rPr>
              <a:t>, </a:t>
            </a:r>
            <a:r>
              <a:rPr lang="en-US" altLang="ja-JP" sz="1400" dirty="0" err="1" smtClean="0">
                <a:latin typeface="Century Gothic"/>
                <a:cs typeface="Century Gothic"/>
              </a:rPr>
              <a:t>B.Grinstein</a:t>
            </a:r>
            <a:r>
              <a:rPr lang="en-US" altLang="ja-JP" sz="1400" dirty="0" smtClean="0">
                <a:latin typeface="Century Gothic"/>
                <a:cs typeface="Century Gothic"/>
              </a:rPr>
              <a:t>, </a:t>
            </a:r>
            <a:r>
              <a:rPr lang="en-US" altLang="ja-JP" sz="1400" dirty="0" err="1" smtClean="0">
                <a:latin typeface="Century Gothic"/>
                <a:cs typeface="Century Gothic"/>
              </a:rPr>
              <a:t>Nucl</a:t>
            </a:r>
            <a:r>
              <a:rPr lang="en-US" altLang="ja-JP" sz="1400" dirty="0" smtClean="0">
                <a:latin typeface="Century Gothic"/>
                <a:cs typeface="Century Gothic"/>
              </a:rPr>
              <a:t>. Phys. B343, 1 (1990)</a:t>
            </a:r>
            <a:endParaRPr lang="ja-JP" altLang="en-US" sz="1400" dirty="0">
              <a:latin typeface="Century Gothic"/>
              <a:cs typeface="Century Gothic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1853" y="2056765"/>
            <a:ext cx="8884920" cy="567690"/>
          </a:xfrm>
          <a:prstGeom prst="rect">
            <a:avLst/>
          </a:prstGeom>
        </p:spPr>
      </p:pic>
      <p:grpSp>
        <p:nvGrpSpPr>
          <p:cNvPr id="4" name="図形グループ 56"/>
          <p:cNvGrpSpPr/>
          <p:nvPr/>
        </p:nvGrpSpPr>
        <p:grpSpPr>
          <a:xfrm>
            <a:off x="4028966" y="3033574"/>
            <a:ext cx="1442373" cy="3119238"/>
            <a:chOff x="4714766" y="2766874"/>
            <a:chExt cx="1442373" cy="3119238"/>
          </a:xfrm>
        </p:grpSpPr>
        <p:grpSp>
          <p:nvGrpSpPr>
            <p:cNvPr id="5" name="図形グループ 43"/>
            <p:cNvGrpSpPr/>
            <p:nvPr/>
          </p:nvGrpSpPr>
          <p:grpSpPr>
            <a:xfrm>
              <a:off x="4714766" y="2766874"/>
              <a:ext cx="549700" cy="3119238"/>
              <a:chOff x="4714766" y="2766874"/>
              <a:chExt cx="549700" cy="3119238"/>
            </a:xfrm>
          </p:grpSpPr>
          <p:cxnSp>
            <p:nvCxnSpPr>
              <p:cNvPr id="12" name="直線コネクタ 11"/>
              <p:cNvCxnSpPr/>
              <p:nvPr/>
            </p:nvCxnSpPr>
            <p:spPr>
              <a:xfrm rot="5400000" flipH="1" flipV="1">
                <a:off x="3952422" y="4325699"/>
                <a:ext cx="2072799" cy="1588"/>
              </a:xfrm>
              <a:prstGeom prst="line">
                <a:avLst/>
              </a:prstGeom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テキスト ボックス 24"/>
              <p:cNvSpPr txBox="1"/>
              <p:nvPr/>
            </p:nvSpPr>
            <p:spPr>
              <a:xfrm>
                <a:off x="4791034" y="5362892"/>
                <a:ext cx="39716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2800" dirty="0" smtClean="0">
                    <a:latin typeface="Century Gothic"/>
                    <a:cs typeface="Century Gothic"/>
                  </a:rPr>
                  <a:t>P</a:t>
                </a:r>
                <a:endParaRPr kumimoji="1" lang="ja-JP" altLang="en-US" sz="2800" baseline="30000" dirty="0">
                  <a:latin typeface="Century Gothic"/>
                  <a:cs typeface="Century Gothic"/>
                </a:endParaRPr>
              </a:p>
            </p:txBody>
          </p:sp>
          <p:sp>
            <p:nvSpPr>
              <p:cNvPr id="27" name="テキスト ボックス 26"/>
              <p:cNvSpPr txBox="1"/>
              <p:nvPr/>
            </p:nvSpPr>
            <p:spPr>
              <a:xfrm>
                <a:off x="4714766" y="2766874"/>
                <a:ext cx="54970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2800" dirty="0" smtClean="0">
                    <a:latin typeface="Century Gothic"/>
                    <a:cs typeface="Century Gothic"/>
                  </a:rPr>
                  <a:t>P*</a:t>
                </a:r>
                <a:endParaRPr kumimoji="1" lang="ja-JP" altLang="en-US" sz="2800" baseline="30000" dirty="0">
                  <a:latin typeface="Century Gothic"/>
                  <a:cs typeface="Century Gothic"/>
                </a:endParaRPr>
              </a:p>
            </p:txBody>
          </p:sp>
          <p:sp>
            <p:nvSpPr>
              <p:cNvPr id="29" name="二等辺三角形 28"/>
              <p:cNvSpPr/>
              <p:nvPr/>
            </p:nvSpPr>
            <p:spPr>
              <a:xfrm>
                <a:off x="4878364" y="3605486"/>
                <a:ext cx="222504" cy="191814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二等辺三角形 29"/>
              <p:cNvSpPr/>
              <p:nvPr/>
            </p:nvSpPr>
            <p:spPr>
              <a:xfrm>
                <a:off x="4878364" y="4799286"/>
                <a:ext cx="222504" cy="191814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47" name="直線コネクタ 46"/>
            <p:cNvCxnSpPr/>
            <p:nvPr/>
          </p:nvCxnSpPr>
          <p:spPr>
            <a:xfrm>
              <a:off x="4989616" y="4382812"/>
              <a:ext cx="728559" cy="1588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テキスト ボックス 53"/>
            <p:cNvSpPr txBox="1"/>
            <p:nvPr/>
          </p:nvSpPr>
          <p:spPr>
            <a:xfrm>
              <a:off x="5613400" y="4033890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err="1" smtClean="0">
                  <a:latin typeface="Century Gothic"/>
                  <a:cs typeface="Century Gothic"/>
                </a:rPr>
                <a:t>π</a:t>
              </a:r>
              <a:endParaRPr kumimoji="1" lang="ja-JP" altLang="en-US" sz="2800" dirty="0">
                <a:latin typeface="Century Gothic"/>
                <a:cs typeface="Century Gothic"/>
              </a:endParaRPr>
            </a:p>
          </p:txBody>
        </p:sp>
      </p:grpSp>
      <p:grpSp>
        <p:nvGrpSpPr>
          <p:cNvPr id="10" name="図形グループ 57"/>
          <p:cNvGrpSpPr/>
          <p:nvPr/>
        </p:nvGrpSpPr>
        <p:grpSpPr>
          <a:xfrm>
            <a:off x="5668650" y="3033572"/>
            <a:ext cx="1428632" cy="3119238"/>
            <a:chOff x="6100450" y="2766872"/>
            <a:chExt cx="1428632" cy="3119238"/>
          </a:xfrm>
        </p:grpSpPr>
        <p:grpSp>
          <p:nvGrpSpPr>
            <p:cNvPr id="13" name="図形グループ 44"/>
            <p:cNvGrpSpPr/>
            <p:nvPr/>
          </p:nvGrpSpPr>
          <p:grpSpPr>
            <a:xfrm>
              <a:off x="6100450" y="2766872"/>
              <a:ext cx="549700" cy="3119238"/>
              <a:chOff x="6089967" y="2766872"/>
              <a:chExt cx="549700" cy="3119238"/>
            </a:xfrm>
          </p:grpSpPr>
          <p:cxnSp>
            <p:nvCxnSpPr>
              <p:cNvPr id="32" name="直線コネクタ 31"/>
              <p:cNvCxnSpPr/>
              <p:nvPr/>
            </p:nvCxnSpPr>
            <p:spPr>
              <a:xfrm rot="5400000" flipH="1" flipV="1">
                <a:off x="5327623" y="4325697"/>
                <a:ext cx="2072799" cy="1588"/>
              </a:xfrm>
              <a:prstGeom prst="line">
                <a:avLst/>
              </a:prstGeom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テキスト ボックス 32"/>
              <p:cNvSpPr txBox="1"/>
              <p:nvPr/>
            </p:nvSpPr>
            <p:spPr>
              <a:xfrm>
                <a:off x="6089967" y="5362890"/>
                <a:ext cx="54970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2800" dirty="0" smtClean="0">
                    <a:latin typeface="Century Gothic"/>
                    <a:cs typeface="Century Gothic"/>
                  </a:rPr>
                  <a:t>P*</a:t>
                </a:r>
                <a:endParaRPr kumimoji="1" lang="ja-JP" altLang="en-US" sz="2800" baseline="30000" dirty="0">
                  <a:latin typeface="Century Gothic"/>
                  <a:cs typeface="Century Gothic"/>
                </a:endParaRPr>
              </a:p>
            </p:txBody>
          </p:sp>
          <p:sp>
            <p:nvSpPr>
              <p:cNvPr id="34" name="テキスト ボックス 33"/>
              <p:cNvSpPr txBox="1"/>
              <p:nvPr/>
            </p:nvSpPr>
            <p:spPr>
              <a:xfrm>
                <a:off x="6166235" y="2766872"/>
                <a:ext cx="39716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2800" dirty="0" smtClean="0">
                    <a:latin typeface="Century Gothic"/>
                    <a:cs typeface="Century Gothic"/>
                  </a:rPr>
                  <a:t>P</a:t>
                </a:r>
                <a:endParaRPr kumimoji="1" lang="ja-JP" altLang="en-US" sz="2800" baseline="30000" dirty="0">
                  <a:latin typeface="Century Gothic"/>
                  <a:cs typeface="Century Gothic"/>
                </a:endParaRPr>
              </a:p>
            </p:txBody>
          </p:sp>
          <p:sp>
            <p:nvSpPr>
              <p:cNvPr id="35" name="二等辺三角形 34"/>
              <p:cNvSpPr/>
              <p:nvPr/>
            </p:nvSpPr>
            <p:spPr>
              <a:xfrm>
                <a:off x="6253565" y="3605484"/>
                <a:ext cx="222504" cy="191814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二等辺三角形 35"/>
              <p:cNvSpPr/>
              <p:nvPr/>
            </p:nvSpPr>
            <p:spPr>
              <a:xfrm>
                <a:off x="6253565" y="4799284"/>
                <a:ext cx="222504" cy="191814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52" name="直線コネクタ 51"/>
            <p:cNvCxnSpPr/>
            <p:nvPr/>
          </p:nvCxnSpPr>
          <p:spPr>
            <a:xfrm>
              <a:off x="6373711" y="4382812"/>
              <a:ext cx="738289" cy="1588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テキスト ボックス 54"/>
            <p:cNvSpPr txBox="1"/>
            <p:nvPr/>
          </p:nvSpPr>
          <p:spPr>
            <a:xfrm>
              <a:off x="6985343" y="4033890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err="1" smtClean="0">
                  <a:latin typeface="Century Gothic"/>
                  <a:cs typeface="Century Gothic"/>
                </a:rPr>
                <a:t>π</a:t>
              </a:r>
              <a:endParaRPr kumimoji="1" lang="ja-JP" altLang="en-US" sz="2800" dirty="0">
                <a:latin typeface="Century Gothic"/>
                <a:cs typeface="Century Gothic"/>
              </a:endParaRPr>
            </a:p>
          </p:txBody>
        </p:sp>
      </p:grpSp>
      <p:grpSp>
        <p:nvGrpSpPr>
          <p:cNvPr id="14" name="図形グループ 58"/>
          <p:cNvGrpSpPr/>
          <p:nvPr/>
        </p:nvGrpSpPr>
        <p:grpSpPr>
          <a:xfrm>
            <a:off x="7257534" y="3033577"/>
            <a:ext cx="1585089" cy="3119238"/>
            <a:chOff x="7486134" y="2766877"/>
            <a:chExt cx="1585089" cy="3119238"/>
          </a:xfrm>
        </p:grpSpPr>
        <p:grpSp>
          <p:nvGrpSpPr>
            <p:cNvPr id="16" name="図形グループ 45"/>
            <p:cNvGrpSpPr/>
            <p:nvPr/>
          </p:nvGrpSpPr>
          <p:grpSpPr>
            <a:xfrm>
              <a:off x="7486134" y="2766877"/>
              <a:ext cx="549700" cy="3119238"/>
              <a:chOff x="7486134" y="2766877"/>
              <a:chExt cx="549700" cy="3119238"/>
            </a:xfrm>
          </p:grpSpPr>
          <p:cxnSp>
            <p:nvCxnSpPr>
              <p:cNvPr id="37" name="直線コネクタ 36"/>
              <p:cNvCxnSpPr/>
              <p:nvPr/>
            </p:nvCxnSpPr>
            <p:spPr>
              <a:xfrm rot="5400000" flipH="1" flipV="1">
                <a:off x="6723790" y="4325702"/>
                <a:ext cx="2072799" cy="1588"/>
              </a:xfrm>
              <a:prstGeom prst="line">
                <a:avLst/>
              </a:prstGeom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テキスト ボックス 37"/>
              <p:cNvSpPr txBox="1"/>
              <p:nvPr/>
            </p:nvSpPr>
            <p:spPr>
              <a:xfrm>
                <a:off x="7486134" y="5362895"/>
                <a:ext cx="54970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2800" dirty="0" smtClean="0">
                    <a:latin typeface="Century Gothic"/>
                    <a:cs typeface="Century Gothic"/>
                  </a:rPr>
                  <a:t>P*</a:t>
                </a:r>
                <a:endParaRPr kumimoji="1" lang="ja-JP" altLang="en-US" sz="2800" baseline="30000" dirty="0">
                  <a:latin typeface="Century Gothic"/>
                  <a:cs typeface="Century Gothic"/>
                </a:endParaRPr>
              </a:p>
            </p:txBody>
          </p:sp>
          <p:sp>
            <p:nvSpPr>
              <p:cNvPr id="39" name="テキスト ボックス 38"/>
              <p:cNvSpPr txBox="1"/>
              <p:nvPr/>
            </p:nvSpPr>
            <p:spPr>
              <a:xfrm>
                <a:off x="7486134" y="2766877"/>
                <a:ext cx="54970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2800" dirty="0" smtClean="0">
                    <a:latin typeface="Century Gothic"/>
                    <a:cs typeface="Century Gothic"/>
                  </a:rPr>
                  <a:t>P*</a:t>
                </a:r>
                <a:endParaRPr kumimoji="1" lang="ja-JP" altLang="en-US" sz="2800" baseline="30000" dirty="0">
                  <a:latin typeface="Century Gothic"/>
                  <a:cs typeface="Century Gothic"/>
                </a:endParaRPr>
              </a:p>
            </p:txBody>
          </p:sp>
          <p:sp>
            <p:nvSpPr>
              <p:cNvPr id="40" name="二等辺三角形 39"/>
              <p:cNvSpPr/>
              <p:nvPr/>
            </p:nvSpPr>
            <p:spPr>
              <a:xfrm>
                <a:off x="7649732" y="3605489"/>
                <a:ext cx="222504" cy="191814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二等辺三角形 40"/>
              <p:cNvSpPr/>
              <p:nvPr/>
            </p:nvSpPr>
            <p:spPr>
              <a:xfrm>
                <a:off x="7649732" y="4799289"/>
                <a:ext cx="222504" cy="191814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53" name="直線コネクタ 52"/>
            <p:cNvCxnSpPr/>
            <p:nvPr/>
          </p:nvCxnSpPr>
          <p:spPr>
            <a:xfrm>
              <a:off x="7759395" y="4382812"/>
              <a:ext cx="876438" cy="1588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テキスト ボックス 55"/>
            <p:cNvSpPr txBox="1"/>
            <p:nvPr/>
          </p:nvSpPr>
          <p:spPr>
            <a:xfrm>
              <a:off x="8527484" y="4033890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err="1" smtClean="0">
                  <a:latin typeface="Century Gothic"/>
                  <a:cs typeface="Century Gothic"/>
                </a:rPr>
                <a:t>π</a:t>
              </a:r>
              <a:endParaRPr kumimoji="1" lang="ja-JP" altLang="en-US" sz="2800" dirty="0">
                <a:latin typeface="Century Gothic"/>
                <a:cs typeface="Century Gothic"/>
              </a:endParaRPr>
            </a:p>
          </p:txBody>
        </p:sp>
      </p:grpSp>
      <p:pic>
        <p:nvPicPr>
          <p:cNvPr id="60" name="図 5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29644" y="4415197"/>
            <a:ext cx="438150" cy="527050"/>
          </a:xfrm>
          <a:prstGeom prst="rect">
            <a:avLst/>
          </a:prstGeom>
        </p:spPr>
      </p:pic>
      <p:pic>
        <p:nvPicPr>
          <p:cNvPr id="61" name="図 6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69179" y="4415197"/>
            <a:ext cx="438150" cy="527050"/>
          </a:xfrm>
          <a:prstGeom prst="rect">
            <a:avLst/>
          </a:prstGeom>
        </p:spPr>
      </p:pic>
      <p:pic>
        <p:nvPicPr>
          <p:cNvPr id="62" name="図 6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33782" y="4415197"/>
            <a:ext cx="438150" cy="527050"/>
          </a:xfrm>
          <a:prstGeom prst="rect">
            <a:avLst/>
          </a:prstGeom>
        </p:spPr>
      </p:pic>
      <p:pic>
        <p:nvPicPr>
          <p:cNvPr id="66" name="図 6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7732" y="2755900"/>
            <a:ext cx="1593953" cy="366577"/>
          </a:xfrm>
          <a:prstGeom prst="rect">
            <a:avLst/>
          </a:prstGeom>
        </p:spPr>
      </p:pic>
      <p:grpSp>
        <p:nvGrpSpPr>
          <p:cNvPr id="17" name="図形グループ 47"/>
          <p:cNvGrpSpPr/>
          <p:nvPr/>
        </p:nvGrpSpPr>
        <p:grpSpPr>
          <a:xfrm>
            <a:off x="1403428" y="2548196"/>
            <a:ext cx="3041531" cy="523481"/>
            <a:chOff x="1462419" y="1282700"/>
            <a:chExt cx="3041531" cy="523481"/>
          </a:xfrm>
        </p:grpSpPr>
        <p:sp>
          <p:nvSpPr>
            <p:cNvPr id="49" name="左中かっこ 48"/>
            <p:cNvSpPr/>
            <p:nvPr/>
          </p:nvSpPr>
          <p:spPr>
            <a:xfrm rot="16200000">
              <a:off x="2867978" y="229491"/>
              <a:ext cx="227204" cy="2333621"/>
            </a:xfrm>
            <a:prstGeom prst="leftBrace">
              <a:avLst>
                <a:gd name="adj1" fmla="val 56255"/>
                <a:gd name="adj2" fmla="val 50000"/>
              </a:avLst>
            </a:prstGeom>
            <a:ln w="381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1462419" y="1467627"/>
              <a:ext cx="30415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/>
                  <a:cs typeface="Century Gothic"/>
                </a:rPr>
                <a:t>virtual momentum</a:t>
              </a:r>
              <a:endParaRPr kumimoji="1" lang="ja-JP" altLang="en-US" sz="16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/>
                <a:cs typeface="Century Gothic"/>
              </a:endParaRPr>
            </a:p>
          </p:txBody>
        </p:sp>
      </p:grpSp>
      <p:grpSp>
        <p:nvGrpSpPr>
          <p:cNvPr id="19" name="図形グループ 62"/>
          <p:cNvGrpSpPr/>
          <p:nvPr/>
        </p:nvGrpSpPr>
        <p:grpSpPr>
          <a:xfrm>
            <a:off x="3965576" y="2548196"/>
            <a:ext cx="3841750" cy="523481"/>
            <a:chOff x="1287795" y="1282700"/>
            <a:chExt cx="3841750" cy="523481"/>
          </a:xfrm>
        </p:grpSpPr>
        <p:sp>
          <p:nvSpPr>
            <p:cNvPr id="64" name="左中かっこ 63"/>
            <p:cNvSpPr/>
            <p:nvPr/>
          </p:nvSpPr>
          <p:spPr>
            <a:xfrm rot="16200000">
              <a:off x="3074394" y="23076"/>
              <a:ext cx="227204" cy="2746452"/>
            </a:xfrm>
            <a:prstGeom prst="leftBrace">
              <a:avLst>
                <a:gd name="adj1" fmla="val 56255"/>
                <a:gd name="adj2" fmla="val 50000"/>
              </a:avLst>
            </a:prstGeom>
            <a:ln w="38100" cap="flat" cmpd="sng" algn="ctr">
              <a:solidFill>
                <a:srgbClr val="C050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1287795" y="1467627"/>
              <a:ext cx="38417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dirty="0" smtClean="0">
                  <a:solidFill>
                    <a:srgbClr val="C0504D"/>
                  </a:solidFill>
                  <a:latin typeface="Century Gothic"/>
                  <a:cs typeface="Century Gothic"/>
                </a:rPr>
                <a:t>coupling to axial current (</a:t>
              </a:r>
              <a:r>
                <a:rPr lang="en-US" altLang="ja-JP" sz="1600" dirty="0" err="1" smtClean="0">
                  <a:solidFill>
                    <a:srgbClr val="C0504D"/>
                  </a:solidFill>
                  <a:latin typeface="Century Gothic"/>
                  <a:cs typeface="Century Gothic"/>
                </a:rPr>
                <a:t>pion</a:t>
              </a:r>
              <a:r>
                <a:rPr lang="en-US" altLang="ja-JP" sz="1600" dirty="0" smtClean="0">
                  <a:solidFill>
                    <a:srgbClr val="C0504D"/>
                  </a:solidFill>
                  <a:latin typeface="Century Gothic"/>
                  <a:cs typeface="Century Gothic"/>
                </a:rPr>
                <a:t>)</a:t>
              </a:r>
              <a:endParaRPr kumimoji="1" lang="ja-JP" altLang="en-US" sz="1600" baseline="30000" dirty="0">
                <a:solidFill>
                  <a:srgbClr val="C0504D"/>
                </a:solidFill>
                <a:latin typeface="Century Gothic"/>
                <a:cs typeface="Century Gothic"/>
              </a:endParaRPr>
            </a:p>
          </p:txBody>
        </p:sp>
      </p:grpSp>
      <p:grpSp>
        <p:nvGrpSpPr>
          <p:cNvPr id="26" name="図形グループ 86"/>
          <p:cNvGrpSpPr/>
          <p:nvPr/>
        </p:nvGrpSpPr>
        <p:grpSpPr>
          <a:xfrm>
            <a:off x="3757906" y="3198545"/>
            <a:ext cx="3885123" cy="1816639"/>
            <a:chOff x="5724211" y="-50799"/>
            <a:chExt cx="3885123" cy="1816639"/>
          </a:xfrm>
        </p:grpSpPr>
        <p:sp>
          <p:nvSpPr>
            <p:cNvPr id="67" name="円/楕円 66"/>
            <p:cNvSpPr/>
            <p:nvPr/>
          </p:nvSpPr>
          <p:spPr>
            <a:xfrm>
              <a:off x="5724211" y="1066801"/>
              <a:ext cx="670743" cy="670743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67"/>
            <p:cNvSpPr/>
            <p:nvPr/>
          </p:nvSpPr>
          <p:spPr>
            <a:xfrm>
              <a:off x="7372880" y="1066801"/>
              <a:ext cx="670743" cy="670743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68"/>
            <p:cNvSpPr/>
            <p:nvPr/>
          </p:nvSpPr>
          <p:spPr>
            <a:xfrm>
              <a:off x="8938591" y="1095097"/>
              <a:ext cx="670743" cy="670743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1" name="直線コネクタ 70"/>
            <p:cNvCxnSpPr>
              <a:stCxn id="67" idx="7"/>
              <a:endCxn id="83" idx="2"/>
            </p:cNvCxnSpPr>
            <p:nvPr/>
          </p:nvCxnSpPr>
          <p:spPr>
            <a:xfrm rot="5400000" flipH="1" flipV="1">
              <a:off x="7209434" y="-440287"/>
              <a:ext cx="692608" cy="2518024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>
              <a:stCxn id="68" idx="7"/>
              <a:endCxn id="83" idx="2"/>
            </p:cNvCxnSpPr>
            <p:nvPr/>
          </p:nvCxnSpPr>
          <p:spPr>
            <a:xfrm rot="5400000" flipH="1" flipV="1">
              <a:off x="8033768" y="384048"/>
              <a:ext cx="692608" cy="869355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/>
            <p:cNvCxnSpPr>
              <a:stCxn id="69" idx="0"/>
              <a:endCxn id="83" idx="2"/>
            </p:cNvCxnSpPr>
            <p:nvPr/>
          </p:nvCxnSpPr>
          <p:spPr>
            <a:xfrm rot="16200000" flipV="1">
              <a:off x="8733019" y="554152"/>
              <a:ext cx="622676" cy="459213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テキスト ボックス 82"/>
            <p:cNvSpPr txBox="1"/>
            <p:nvPr/>
          </p:nvSpPr>
          <p:spPr>
            <a:xfrm>
              <a:off x="8353964" y="-50799"/>
              <a:ext cx="921571" cy="523220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solidFill>
                    <a:srgbClr val="FF0000"/>
                  </a:solidFill>
                  <a:latin typeface="Century Gothic"/>
                  <a:cs typeface="Century Gothic"/>
                </a:rPr>
                <a:t>HQS</a:t>
              </a:r>
              <a:endParaRPr kumimoji="1" lang="ja-JP" altLang="en-US" sz="2800" dirty="0">
                <a:solidFill>
                  <a:srgbClr val="FF0000"/>
                </a:solidFill>
                <a:latin typeface="Century Gothic"/>
                <a:cs typeface="Century Gothic"/>
              </a:endParaRPr>
            </a:p>
          </p:txBody>
        </p:sp>
      </p:grpSp>
      <p:sp>
        <p:nvSpPr>
          <p:cNvPr id="77" name="テキスト ボックス 76"/>
          <p:cNvSpPr txBox="1"/>
          <p:nvPr/>
        </p:nvSpPr>
        <p:spPr>
          <a:xfrm>
            <a:off x="904821" y="3670965"/>
            <a:ext cx="781696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dirty="0" smtClean="0">
                <a:latin typeface="Century Gothic"/>
                <a:cs typeface="Century Gothic"/>
              </a:rPr>
              <a:t>The </a:t>
            </a:r>
            <a:r>
              <a:rPr lang="en-US" altLang="ja-JP" sz="3200" dirty="0" err="1" smtClean="0">
                <a:latin typeface="Century Gothic"/>
                <a:cs typeface="Century Gothic"/>
              </a:rPr>
              <a:t>Lagrangian</a:t>
            </a:r>
            <a:r>
              <a:rPr lang="en-US" altLang="ja-JP" sz="3200" dirty="0" smtClean="0">
                <a:latin typeface="Century Gothic"/>
                <a:cs typeface="Century Gothic"/>
              </a:rPr>
              <a:t> is i</a:t>
            </a:r>
            <a:r>
              <a:rPr kumimoji="1" lang="en-US" altLang="ja-JP" sz="3200" dirty="0" smtClean="0">
                <a:latin typeface="Century Gothic"/>
                <a:cs typeface="Century Gothic"/>
              </a:rPr>
              <a:t>nvariant under HQS.</a:t>
            </a:r>
            <a:endParaRPr kumimoji="1" lang="ja-JP" altLang="en-US" sz="3200" dirty="0">
              <a:latin typeface="Century Gothic"/>
              <a:cs typeface="Century Gothic"/>
            </a:endParaRPr>
          </a:p>
        </p:txBody>
      </p:sp>
      <p:cxnSp>
        <p:nvCxnSpPr>
          <p:cNvPr id="70" name="直線コネクタ 69"/>
          <p:cNvCxnSpPr/>
          <p:nvPr/>
        </p:nvCxnSpPr>
        <p:spPr>
          <a:xfrm>
            <a:off x="4210867" y="1206500"/>
            <a:ext cx="294001" cy="1588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7601549" y="736600"/>
            <a:ext cx="1481921" cy="523220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err="1" smtClean="0">
                <a:latin typeface="Century Gothic"/>
                <a:cs typeface="Century Gothic"/>
              </a:rPr>
              <a:t>Hadron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grpSp>
        <p:nvGrpSpPr>
          <p:cNvPr id="82" name="図形グループ 81"/>
          <p:cNvGrpSpPr/>
          <p:nvPr/>
        </p:nvGrpSpPr>
        <p:grpSpPr>
          <a:xfrm>
            <a:off x="6730559" y="2044065"/>
            <a:ext cx="920676" cy="731337"/>
            <a:chOff x="6730559" y="2044065"/>
            <a:chExt cx="920676" cy="731337"/>
          </a:xfrm>
        </p:grpSpPr>
        <p:sp>
          <p:nvSpPr>
            <p:cNvPr id="75" name="円/楕円 74"/>
            <p:cNvSpPr/>
            <p:nvPr/>
          </p:nvSpPr>
          <p:spPr>
            <a:xfrm>
              <a:off x="6730559" y="2044065"/>
              <a:ext cx="610235" cy="61023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9" name="直線コネクタ 78"/>
            <p:cNvCxnSpPr/>
            <p:nvPr/>
          </p:nvCxnSpPr>
          <p:spPr>
            <a:xfrm>
              <a:off x="7301111" y="2507550"/>
              <a:ext cx="350124" cy="267852"/>
            </a:xfrm>
            <a:prstGeom prst="line">
              <a:avLst/>
            </a:prstGeom>
            <a:ln w="38100" cap="flat" cmpd="sng" algn="ctr">
              <a:solidFill>
                <a:srgbClr val="C050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7" name="図 5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92642" y="3493768"/>
            <a:ext cx="5292090" cy="861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7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/>
          <p:cNvSpPr txBox="1"/>
          <p:nvPr/>
        </p:nvSpPr>
        <p:spPr>
          <a:xfrm>
            <a:off x="4001622" y="1066800"/>
            <a:ext cx="11407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dirty="0" err="1" smtClean="0">
                <a:latin typeface="Century Gothic"/>
                <a:cs typeface="Century Gothic"/>
              </a:rPr>
              <a:t>Qq</a:t>
            </a:r>
            <a:endParaRPr kumimoji="1" lang="ja-JP" altLang="en-US" sz="4800" dirty="0">
              <a:latin typeface="Century Gothic"/>
              <a:cs typeface="Century Gothic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459" y="2032000"/>
            <a:ext cx="3551314" cy="2673350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2593543" y="4453880"/>
            <a:ext cx="1660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Nucleon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cxnSp>
        <p:nvCxnSpPr>
          <p:cNvPr id="13" name="直線コネクタ 12"/>
          <p:cNvCxnSpPr/>
          <p:nvPr/>
        </p:nvCxnSpPr>
        <p:spPr>
          <a:xfrm>
            <a:off x="4210867" y="1206500"/>
            <a:ext cx="294001" cy="1588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図形グループ 21"/>
          <p:cNvGrpSpPr/>
          <p:nvPr/>
        </p:nvGrpSpPr>
        <p:grpSpPr>
          <a:xfrm>
            <a:off x="1141669" y="2032000"/>
            <a:ext cx="3012353" cy="2407810"/>
            <a:chOff x="1141669" y="2032000"/>
            <a:chExt cx="3012353" cy="2407810"/>
          </a:xfrm>
        </p:grpSpPr>
        <p:sp>
          <p:nvSpPr>
            <p:cNvPr id="15" name="テキスト ボックス 14"/>
            <p:cNvSpPr txBox="1"/>
            <p:nvPr/>
          </p:nvSpPr>
          <p:spPr>
            <a:xfrm>
              <a:off x="1849838" y="3193314"/>
              <a:ext cx="60455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4800" dirty="0" err="1" smtClean="0">
                  <a:latin typeface="Century Gothic"/>
                  <a:cs typeface="Century Gothic"/>
                </a:rPr>
                <a:t>q</a:t>
              </a:r>
              <a:endParaRPr kumimoji="1" lang="ja-JP" altLang="en-US" sz="4800" dirty="0">
                <a:latin typeface="Century Gothic"/>
                <a:cs typeface="Century Gothic"/>
              </a:endParaRPr>
            </a:p>
          </p:txBody>
        </p:sp>
        <p:grpSp>
          <p:nvGrpSpPr>
            <p:cNvPr id="3" name="図形グループ 16"/>
            <p:cNvGrpSpPr/>
            <p:nvPr/>
          </p:nvGrpSpPr>
          <p:grpSpPr>
            <a:xfrm>
              <a:off x="1141669" y="3608813"/>
              <a:ext cx="720870" cy="830997"/>
              <a:chOff x="5352322" y="3874353"/>
              <a:chExt cx="720870" cy="830997"/>
            </a:xfrm>
          </p:grpSpPr>
          <p:sp>
            <p:nvSpPr>
              <p:cNvPr id="14" name="テキスト ボックス 13"/>
              <p:cNvSpPr txBox="1"/>
              <p:nvPr/>
            </p:nvSpPr>
            <p:spPr>
              <a:xfrm>
                <a:off x="5352322" y="3874353"/>
                <a:ext cx="720870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4800" dirty="0" smtClean="0">
                    <a:latin typeface="Century Gothic"/>
                    <a:cs typeface="Century Gothic"/>
                  </a:rPr>
                  <a:t>Q</a:t>
                </a:r>
                <a:endParaRPr kumimoji="1" lang="ja-JP" altLang="en-US" sz="4800" dirty="0">
                  <a:latin typeface="Century Gothic"/>
                  <a:cs typeface="Century Gothic"/>
                </a:endParaRPr>
              </a:p>
            </p:txBody>
          </p:sp>
          <p:cxnSp>
            <p:nvCxnSpPr>
              <p:cNvPr id="16" name="直線コネクタ 15"/>
              <p:cNvCxnSpPr/>
              <p:nvPr/>
            </p:nvCxnSpPr>
            <p:spPr>
              <a:xfrm>
                <a:off x="5553572" y="4011612"/>
                <a:ext cx="294001" cy="1588"/>
              </a:xfrm>
              <a:prstGeom prst="line">
                <a:avLst/>
              </a:prstGeom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テキスト ボックス 17"/>
            <p:cNvSpPr txBox="1"/>
            <p:nvPr/>
          </p:nvSpPr>
          <p:spPr>
            <a:xfrm>
              <a:off x="2340091" y="2032000"/>
              <a:ext cx="60455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4800" dirty="0" err="1" smtClean="0">
                  <a:latin typeface="Century Gothic"/>
                  <a:cs typeface="Century Gothic"/>
                </a:rPr>
                <a:t>q</a:t>
              </a:r>
              <a:endParaRPr kumimoji="1" lang="ja-JP" altLang="en-US" sz="4800" dirty="0">
                <a:latin typeface="Century Gothic"/>
                <a:cs typeface="Century Gothic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3549469" y="2273417"/>
              <a:ext cx="60455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4800" dirty="0" err="1" smtClean="0">
                  <a:latin typeface="Century Gothic"/>
                  <a:cs typeface="Century Gothic"/>
                </a:rPr>
                <a:t>q</a:t>
              </a:r>
              <a:endParaRPr kumimoji="1" lang="ja-JP" altLang="en-US" sz="4800" dirty="0">
                <a:latin typeface="Century Gothic"/>
                <a:cs typeface="Century Gothic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2944644" y="3190873"/>
              <a:ext cx="60455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4800" dirty="0" err="1" smtClean="0">
                  <a:latin typeface="Century Gothic"/>
                  <a:cs typeface="Century Gothic"/>
                </a:rPr>
                <a:t>q</a:t>
              </a:r>
              <a:endParaRPr kumimoji="1" lang="ja-JP" altLang="en-US" sz="4800" dirty="0">
                <a:latin typeface="Century Gothic"/>
                <a:cs typeface="Century Gothic"/>
              </a:endParaRPr>
            </a:p>
          </p:txBody>
        </p:sp>
      </p:grpSp>
      <p:sp>
        <p:nvSpPr>
          <p:cNvPr id="23" name="テキスト ボックス 22"/>
          <p:cNvSpPr txBox="1"/>
          <p:nvPr/>
        </p:nvSpPr>
        <p:spPr>
          <a:xfrm>
            <a:off x="536259" y="4453880"/>
            <a:ext cx="20441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tx2"/>
                </a:solidFill>
                <a:latin typeface="Century Gothic"/>
                <a:cs typeface="Century Gothic"/>
              </a:rPr>
              <a:t>D</a:t>
            </a:r>
            <a:r>
              <a:rPr kumimoji="1" lang="en-US" altLang="ja-JP" sz="2800" baseline="30000" dirty="0" smtClean="0">
                <a:solidFill>
                  <a:schemeClr val="tx2"/>
                </a:solidFill>
                <a:latin typeface="Century Gothic"/>
                <a:cs typeface="Century Gothic"/>
              </a:rPr>
              <a:t>(</a:t>
            </a:r>
            <a:r>
              <a:rPr kumimoji="1" lang="en-US" altLang="ja-JP" sz="2800" dirty="0" smtClean="0">
                <a:solidFill>
                  <a:schemeClr val="tx2"/>
                </a:solidFill>
                <a:latin typeface="Century Gothic"/>
                <a:cs typeface="Century Gothic"/>
              </a:rPr>
              <a:t>*</a:t>
            </a:r>
            <a:r>
              <a:rPr kumimoji="1" lang="en-US" altLang="ja-JP" sz="2800" baseline="30000" dirty="0" smtClean="0">
                <a:solidFill>
                  <a:schemeClr val="tx2"/>
                </a:solidFill>
                <a:latin typeface="Century Gothic"/>
                <a:cs typeface="Century Gothic"/>
              </a:rPr>
              <a:t>)</a:t>
            </a:r>
            <a:r>
              <a:rPr kumimoji="1" lang="en-US" altLang="ja-JP" sz="2800" dirty="0" smtClean="0">
                <a:solidFill>
                  <a:schemeClr val="tx2"/>
                </a:solidFill>
                <a:latin typeface="Century Gothic"/>
                <a:cs typeface="Century Gothic"/>
              </a:rPr>
              <a:t> meson</a:t>
            </a:r>
            <a:endParaRPr kumimoji="1" lang="ja-JP" altLang="en-US" sz="2800" dirty="0">
              <a:solidFill>
                <a:schemeClr val="tx2"/>
              </a:solidFill>
              <a:latin typeface="Century Gothic"/>
              <a:cs typeface="Century Gothic"/>
            </a:endParaRPr>
          </a:p>
        </p:txBody>
      </p:sp>
      <p:cxnSp>
        <p:nvCxnSpPr>
          <p:cNvPr id="24" name="直線コネクタ 23"/>
          <p:cNvCxnSpPr/>
          <p:nvPr/>
        </p:nvCxnSpPr>
        <p:spPr>
          <a:xfrm>
            <a:off x="640551" y="4552950"/>
            <a:ext cx="225036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4419814" y="2411343"/>
            <a:ext cx="45191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600" dirty="0" smtClean="0">
                <a:solidFill>
                  <a:srgbClr val="FF0000"/>
                </a:solidFill>
                <a:latin typeface="Century Gothic"/>
                <a:cs typeface="Century Gothic"/>
              </a:rPr>
              <a:t>No </a:t>
            </a:r>
            <a:r>
              <a:rPr lang="en-US" altLang="ja-JP" sz="3600" dirty="0" smtClean="0">
                <a:solidFill>
                  <a:srgbClr val="FF0000"/>
                </a:solidFill>
                <a:latin typeface="Century Gothic"/>
                <a:cs typeface="Century Gothic"/>
              </a:rPr>
              <a:t>quark-</a:t>
            </a:r>
            <a:r>
              <a:rPr lang="en-US" altLang="ja-JP" sz="3600" dirty="0" err="1" smtClean="0">
                <a:solidFill>
                  <a:srgbClr val="FF0000"/>
                </a:solidFill>
                <a:latin typeface="Century Gothic"/>
                <a:cs typeface="Century Gothic"/>
              </a:rPr>
              <a:t>antiquark</a:t>
            </a:r>
            <a:endParaRPr lang="en-US" altLang="ja-JP" sz="3600" dirty="0" smtClean="0">
              <a:solidFill>
                <a:srgbClr val="FF0000"/>
              </a:solidFill>
              <a:latin typeface="Century Gothic"/>
              <a:cs typeface="Century Gothic"/>
            </a:endParaRPr>
          </a:p>
          <a:p>
            <a:pPr algn="ctr"/>
            <a:r>
              <a:rPr lang="en-US" altLang="ja-JP" sz="3600" dirty="0" smtClean="0">
                <a:solidFill>
                  <a:srgbClr val="FF0000"/>
                </a:solidFill>
                <a:latin typeface="Century Gothic"/>
                <a:cs typeface="Century Gothic"/>
              </a:rPr>
              <a:t>annihilation</a:t>
            </a:r>
          </a:p>
          <a:p>
            <a:pPr algn="ctr"/>
            <a:r>
              <a:rPr kumimoji="1" lang="en-US" altLang="ja-JP" sz="2400" dirty="0" smtClean="0">
                <a:solidFill>
                  <a:srgbClr val="FF0000"/>
                </a:solidFill>
                <a:latin typeface="Century Gothic"/>
                <a:cs typeface="Century Gothic"/>
              </a:rPr>
              <a:t>(</a:t>
            </a:r>
            <a:r>
              <a:rPr lang="en-US" altLang="ja-JP" sz="2400" dirty="0" smtClean="0">
                <a:solidFill>
                  <a:srgbClr val="FF0000"/>
                </a:solidFill>
                <a:latin typeface="Century Gothic"/>
                <a:cs typeface="Century Gothic"/>
              </a:rPr>
              <a:t>very 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Century Gothic"/>
                <a:cs typeface="Century Gothic"/>
              </a:rPr>
              <a:t>simple system!)</a:t>
            </a:r>
            <a:endParaRPr kumimoji="1" lang="ja-JP" altLang="en-US" sz="2400" dirty="0">
              <a:solidFill>
                <a:srgbClr val="FF0000"/>
              </a:solidFill>
              <a:latin typeface="Century Gothic"/>
              <a:cs typeface="Century Gothic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01359" y="5088920"/>
            <a:ext cx="35185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err="1" smtClean="0">
                <a:latin typeface="Century Gothic"/>
                <a:cs typeface="Century Gothic"/>
              </a:rPr>
              <a:t>Hadronic</a:t>
            </a:r>
            <a:r>
              <a:rPr lang="en-US" altLang="ja-JP" sz="2800" dirty="0" smtClean="0">
                <a:latin typeface="Century Gothic"/>
                <a:cs typeface="Century Gothic"/>
              </a:rPr>
              <a:t> molecule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/>
          <p:cNvSpPr txBox="1"/>
          <p:nvPr/>
        </p:nvSpPr>
        <p:spPr>
          <a:xfrm>
            <a:off x="4001622" y="1066800"/>
            <a:ext cx="11407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dirty="0" err="1" smtClean="0">
                <a:latin typeface="Century Gothic"/>
                <a:cs typeface="Century Gothic"/>
              </a:rPr>
              <a:t>Qq</a:t>
            </a:r>
            <a:endParaRPr kumimoji="1" lang="ja-JP" altLang="en-US" sz="4800" dirty="0">
              <a:latin typeface="Century Gothic"/>
              <a:cs typeface="Century Gothic"/>
            </a:endParaRPr>
          </a:p>
        </p:txBody>
      </p:sp>
      <p:cxnSp>
        <p:nvCxnSpPr>
          <p:cNvPr id="13" name="直線コネクタ 12"/>
          <p:cNvCxnSpPr/>
          <p:nvPr/>
        </p:nvCxnSpPr>
        <p:spPr>
          <a:xfrm rot="5400000" flipH="1" flipV="1">
            <a:off x="4592239" y="3636566"/>
            <a:ext cx="3156744" cy="1588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/>
          <p:cNvCxnSpPr/>
          <p:nvPr/>
        </p:nvCxnSpPr>
        <p:spPr>
          <a:xfrm>
            <a:off x="4210867" y="1206500"/>
            <a:ext cx="294001" cy="1588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6172200" y="4660900"/>
            <a:ext cx="1892301" cy="1588"/>
          </a:xfrm>
          <a:prstGeom prst="line">
            <a:avLst/>
          </a:prstGeom>
          <a:ln w="1905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6172200" y="2717799"/>
            <a:ext cx="1892301" cy="1588"/>
          </a:xfrm>
          <a:prstGeom prst="line">
            <a:avLst/>
          </a:prstGeom>
          <a:ln w="1905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/>
          <p:cNvSpPr txBox="1"/>
          <p:nvPr/>
        </p:nvSpPr>
        <p:spPr>
          <a:xfrm>
            <a:off x="6609108" y="4806068"/>
            <a:ext cx="1094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smtClean="0">
                <a:latin typeface="Century Gothic"/>
                <a:cs typeface="Century Gothic"/>
              </a:rPr>
              <a:t>S-wave</a:t>
            </a:r>
            <a:endParaRPr kumimoji="1" lang="ja-JP" altLang="en-US" sz="2000" baseline="30000" dirty="0">
              <a:latin typeface="Century Gothic"/>
              <a:cs typeface="Century Gothic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6577549" y="3920410"/>
            <a:ext cx="11578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dirty="0" smtClean="0">
                <a:latin typeface="Century Gothic"/>
                <a:cs typeface="Century Gothic"/>
              </a:rPr>
              <a:t>D</a:t>
            </a:r>
            <a:r>
              <a:rPr kumimoji="1" lang="en-US" altLang="ja-JP" sz="2000" dirty="0" smtClean="0">
                <a:latin typeface="Century Gothic"/>
                <a:cs typeface="Century Gothic"/>
              </a:rPr>
              <a:t>-wave</a:t>
            </a:r>
            <a:endParaRPr kumimoji="1" lang="ja-JP" altLang="en-US" sz="2000" baseline="30000" dirty="0">
              <a:latin typeface="Century Gothic"/>
              <a:cs typeface="Century Gothic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6609108" y="1951775"/>
            <a:ext cx="1094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smtClean="0">
                <a:latin typeface="Century Gothic"/>
                <a:cs typeface="Century Gothic"/>
              </a:rPr>
              <a:t>S-wave</a:t>
            </a:r>
            <a:endParaRPr kumimoji="1" lang="ja-JP" altLang="en-US" sz="2000" baseline="30000" dirty="0">
              <a:latin typeface="Century Gothic"/>
              <a:cs typeface="Century Gothic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1880745" y="5626100"/>
            <a:ext cx="5382528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dirty="0" smtClean="0">
                <a:latin typeface="Century Gothic"/>
                <a:cs typeface="Century Gothic"/>
              </a:rPr>
              <a:t>Tensor force</a:t>
            </a:r>
          </a:p>
          <a:p>
            <a:pPr algn="ctr"/>
            <a:r>
              <a:rPr lang="en-US" altLang="ja-JP" sz="2000" dirty="0" smtClean="0">
                <a:latin typeface="Century Gothic"/>
                <a:cs typeface="Century Gothic"/>
              </a:rPr>
              <a:t>(changing angular momentum </a:t>
            </a:r>
            <a:r>
              <a:rPr lang="en-US" altLang="ja-JP" sz="2000" i="1" dirty="0" smtClean="0">
                <a:latin typeface="Century Gothic"/>
                <a:cs typeface="Century Gothic"/>
              </a:rPr>
              <a:t>L</a:t>
            </a:r>
            <a:r>
              <a:rPr lang="en-US" altLang="ja-JP" sz="2000" dirty="0" smtClean="0">
                <a:latin typeface="Century Gothic"/>
                <a:cs typeface="Century Gothic"/>
              </a:rPr>
              <a:t> and </a:t>
            </a:r>
            <a:r>
              <a:rPr lang="en-US" altLang="ja-JP" sz="2000" i="1" dirty="0" smtClean="0">
                <a:latin typeface="Century Gothic"/>
                <a:cs typeface="Century Gothic"/>
              </a:rPr>
              <a:t>L</a:t>
            </a:r>
            <a:r>
              <a:rPr lang="en-US" altLang="ja-JP" sz="2000" dirty="0" smtClean="0">
                <a:latin typeface="Century Gothic"/>
                <a:cs typeface="Century Gothic"/>
              </a:rPr>
              <a:t>±2)</a:t>
            </a:r>
            <a:endParaRPr kumimoji="1" lang="ja-JP" altLang="en-US" sz="2000" dirty="0">
              <a:latin typeface="Century Gothic"/>
              <a:cs typeface="Century Gothic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885168" y="2389985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err="1" smtClean="0">
                <a:latin typeface="Century Gothic"/>
                <a:cs typeface="Century Gothic"/>
              </a:rPr>
              <a:t>π</a:t>
            </a:r>
            <a:endParaRPr kumimoji="1" lang="ja-JP" altLang="en-US" sz="2000" dirty="0">
              <a:latin typeface="Century Gothic"/>
              <a:cs typeface="Century Gothic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885168" y="4335433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err="1" smtClean="0">
                <a:latin typeface="Century Gothic"/>
                <a:cs typeface="Century Gothic"/>
              </a:rPr>
              <a:t>π</a:t>
            </a:r>
            <a:endParaRPr kumimoji="1" lang="ja-JP" altLang="en-US" sz="2000" dirty="0">
              <a:latin typeface="Century Gothic"/>
              <a:cs typeface="Century Gothic"/>
            </a:endParaRPr>
          </a:p>
        </p:txBody>
      </p:sp>
      <p:cxnSp>
        <p:nvCxnSpPr>
          <p:cNvPr id="24" name="直線コネクタ 23"/>
          <p:cNvCxnSpPr/>
          <p:nvPr/>
        </p:nvCxnSpPr>
        <p:spPr>
          <a:xfrm>
            <a:off x="6172200" y="3668712"/>
            <a:ext cx="1892301" cy="1588"/>
          </a:xfrm>
          <a:prstGeom prst="line">
            <a:avLst/>
          </a:prstGeom>
          <a:ln w="1905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6640667" y="2962245"/>
            <a:ext cx="1094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dirty="0" smtClean="0">
                <a:latin typeface="Century Gothic"/>
                <a:cs typeface="Century Gothic"/>
              </a:rPr>
              <a:t>S</a:t>
            </a:r>
            <a:r>
              <a:rPr kumimoji="1" lang="en-US" altLang="ja-JP" sz="2000" dirty="0" smtClean="0">
                <a:latin typeface="Century Gothic"/>
                <a:cs typeface="Century Gothic"/>
              </a:rPr>
              <a:t>-wave</a:t>
            </a:r>
            <a:endParaRPr kumimoji="1" lang="ja-JP" altLang="en-US" sz="2000" baseline="30000" dirty="0">
              <a:latin typeface="Century Gothic"/>
              <a:cs typeface="Century Gothic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885168" y="3340100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err="1" smtClean="0">
                <a:latin typeface="Century Gothic"/>
                <a:cs typeface="Century Gothic"/>
              </a:rPr>
              <a:t>π</a:t>
            </a:r>
            <a:endParaRPr kumimoji="1" lang="ja-JP" altLang="en-US" sz="2000" dirty="0">
              <a:latin typeface="Century Gothic"/>
              <a:cs typeface="Century Gothic"/>
            </a:endParaRPr>
          </a:p>
        </p:txBody>
      </p:sp>
      <p:cxnSp>
        <p:nvCxnSpPr>
          <p:cNvPr id="29" name="直線コネクタ 28"/>
          <p:cNvCxnSpPr/>
          <p:nvPr/>
        </p:nvCxnSpPr>
        <p:spPr>
          <a:xfrm rot="5400000" flipH="1" flipV="1">
            <a:off x="6471047" y="3636567"/>
            <a:ext cx="3158333" cy="1588"/>
          </a:xfrm>
          <a:prstGeom prst="line">
            <a:avLst/>
          </a:prstGeom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952638" y="5644178"/>
            <a:ext cx="723875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600" dirty="0" smtClean="0">
                <a:solidFill>
                  <a:schemeClr val="accent2"/>
                </a:solidFill>
                <a:latin typeface="Century Gothic"/>
                <a:cs typeface="Century Gothic"/>
              </a:rPr>
              <a:t>P-P* mixing is important !</a:t>
            </a:r>
            <a:endParaRPr kumimoji="1" lang="ja-JP" altLang="en-US" sz="4600" baseline="30000" dirty="0">
              <a:solidFill>
                <a:schemeClr val="accent2"/>
              </a:solidFill>
              <a:latin typeface="Century Gothic"/>
              <a:cs typeface="Century Gothic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977632" y="6374487"/>
            <a:ext cx="5493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>
                <a:latin typeface="Century Gothic"/>
                <a:cs typeface="Century Gothic"/>
              </a:rPr>
              <a:t>PPπ vertex cannot exist by parity conservation.</a:t>
            </a:r>
            <a:endParaRPr kumimoji="1" lang="ja-JP" altLang="en-US" baseline="30000" dirty="0">
              <a:latin typeface="Century Gothic"/>
              <a:cs typeface="Century Gothic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01359" y="5088920"/>
            <a:ext cx="35185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err="1" smtClean="0">
                <a:latin typeface="Century Gothic"/>
                <a:cs typeface="Century Gothic"/>
              </a:rPr>
              <a:t>Hadronic</a:t>
            </a:r>
            <a:r>
              <a:rPr lang="en-US" altLang="ja-JP" sz="2800" dirty="0" smtClean="0">
                <a:latin typeface="Century Gothic"/>
                <a:cs typeface="Century Gothic"/>
              </a:rPr>
              <a:t> molecule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459" y="2032000"/>
            <a:ext cx="3551314" cy="2673350"/>
          </a:xfrm>
          <a:prstGeom prst="rect">
            <a:avLst/>
          </a:prstGeom>
        </p:spPr>
      </p:pic>
      <p:sp>
        <p:nvSpPr>
          <p:cNvPr id="36" name="テキスト ボックス 35"/>
          <p:cNvSpPr txBox="1"/>
          <p:nvPr/>
        </p:nvSpPr>
        <p:spPr>
          <a:xfrm>
            <a:off x="536259" y="4453880"/>
            <a:ext cx="20441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tx2"/>
                </a:solidFill>
                <a:latin typeface="Century Gothic"/>
                <a:cs typeface="Century Gothic"/>
              </a:rPr>
              <a:t>D</a:t>
            </a:r>
            <a:r>
              <a:rPr kumimoji="1" lang="en-US" altLang="ja-JP" sz="2800" baseline="30000" dirty="0" smtClean="0">
                <a:solidFill>
                  <a:schemeClr val="tx2"/>
                </a:solidFill>
                <a:latin typeface="Century Gothic"/>
                <a:cs typeface="Century Gothic"/>
              </a:rPr>
              <a:t>(</a:t>
            </a:r>
            <a:r>
              <a:rPr kumimoji="1" lang="en-US" altLang="ja-JP" sz="2800" dirty="0" smtClean="0">
                <a:solidFill>
                  <a:schemeClr val="tx2"/>
                </a:solidFill>
                <a:latin typeface="Century Gothic"/>
                <a:cs typeface="Century Gothic"/>
              </a:rPr>
              <a:t>*</a:t>
            </a:r>
            <a:r>
              <a:rPr kumimoji="1" lang="en-US" altLang="ja-JP" sz="2800" baseline="30000" dirty="0" smtClean="0">
                <a:solidFill>
                  <a:schemeClr val="tx2"/>
                </a:solidFill>
                <a:latin typeface="Century Gothic"/>
                <a:cs typeface="Century Gothic"/>
              </a:rPr>
              <a:t>)</a:t>
            </a:r>
            <a:r>
              <a:rPr kumimoji="1" lang="en-US" altLang="ja-JP" sz="2800" dirty="0" smtClean="0">
                <a:solidFill>
                  <a:schemeClr val="tx2"/>
                </a:solidFill>
                <a:latin typeface="Century Gothic"/>
                <a:cs typeface="Century Gothic"/>
              </a:rPr>
              <a:t> meson</a:t>
            </a:r>
            <a:endParaRPr kumimoji="1" lang="ja-JP" altLang="en-US" sz="2800" dirty="0">
              <a:solidFill>
                <a:schemeClr val="tx2"/>
              </a:solidFill>
              <a:latin typeface="Century Gothic"/>
              <a:cs typeface="Century Gothic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593543" y="4453880"/>
            <a:ext cx="1660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Nucleon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cxnSp>
        <p:nvCxnSpPr>
          <p:cNvPr id="41" name="直線コネクタ 40"/>
          <p:cNvCxnSpPr/>
          <p:nvPr/>
        </p:nvCxnSpPr>
        <p:spPr>
          <a:xfrm>
            <a:off x="640551" y="4552950"/>
            <a:ext cx="225036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1849838" y="3193314"/>
            <a:ext cx="604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dirty="0" err="1" smtClean="0">
                <a:latin typeface="Century Gothic"/>
                <a:cs typeface="Century Gothic"/>
              </a:rPr>
              <a:t>q</a:t>
            </a:r>
            <a:endParaRPr kumimoji="1" lang="ja-JP" altLang="en-US" sz="4800" dirty="0">
              <a:latin typeface="Century Gothic"/>
              <a:cs typeface="Century Gothic"/>
            </a:endParaRPr>
          </a:p>
        </p:txBody>
      </p:sp>
      <p:grpSp>
        <p:nvGrpSpPr>
          <p:cNvPr id="2" name="図形グループ 42"/>
          <p:cNvGrpSpPr/>
          <p:nvPr/>
        </p:nvGrpSpPr>
        <p:grpSpPr>
          <a:xfrm>
            <a:off x="1141669" y="3608813"/>
            <a:ext cx="720870" cy="830997"/>
            <a:chOff x="5352322" y="3874353"/>
            <a:chExt cx="720870" cy="830997"/>
          </a:xfrm>
        </p:grpSpPr>
        <p:sp>
          <p:nvSpPr>
            <p:cNvPr id="44" name="テキスト ボックス 43"/>
            <p:cNvSpPr txBox="1"/>
            <p:nvPr/>
          </p:nvSpPr>
          <p:spPr>
            <a:xfrm>
              <a:off x="5352322" y="3874353"/>
              <a:ext cx="72087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4800" dirty="0" smtClean="0">
                  <a:latin typeface="Century Gothic"/>
                  <a:cs typeface="Century Gothic"/>
                </a:rPr>
                <a:t>Q</a:t>
              </a:r>
              <a:endParaRPr kumimoji="1" lang="ja-JP" altLang="en-US" sz="4800" dirty="0">
                <a:latin typeface="Century Gothic"/>
                <a:cs typeface="Century Gothic"/>
              </a:endParaRPr>
            </a:p>
          </p:txBody>
        </p:sp>
        <p:cxnSp>
          <p:nvCxnSpPr>
            <p:cNvPr id="45" name="直線コネクタ 44"/>
            <p:cNvCxnSpPr/>
            <p:nvPr/>
          </p:nvCxnSpPr>
          <p:spPr>
            <a:xfrm>
              <a:off x="5553572" y="4011612"/>
              <a:ext cx="294001" cy="1588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テキスト ボックス 45"/>
          <p:cNvSpPr txBox="1"/>
          <p:nvPr/>
        </p:nvSpPr>
        <p:spPr>
          <a:xfrm>
            <a:off x="2340091" y="2032000"/>
            <a:ext cx="604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dirty="0" err="1" smtClean="0">
                <a:latin typeface="Century Gothic"/>
                <a:cs typeface="Century Gothic"/>
              </a:rPr>
              <a:t>q</a:t>
            </a:r>
            <a:endParaRPr kumimoji="1" lang="ja-JP" altLang="en-US" sz="4800" dirty="0">
              <a:latin typeface="Century Gothic"/>
              <a:cs typeface="Century Gothic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549469" y="2273417"/>
            <a:ext cx="604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dirty="0" err="1" smtClean="0">
                <a:latin typeface="Century Gothic"/>
                <a:cs typeface="Century Gothic"/>
              </a:rPr>
              <a:t>q</a:t>
            </a:r>
            <a:endParaRPr kumimoji="1" lang="ja-JP" altLang="en-US" sz="4800" dirty="0">
              <a:latin typeface="Century Gothic"/>
              <a:cs typeface="Century Gothic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944644" y="3190873"/>
            <a:ext cx="604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dirty="0" err="1" smtClean="0">
                <a:latin typeface="Century Gothic"/>
                <a:cs typeface="Century Gothic"/>
              </a:rPr>
              <a:t>q</a:t>
            </a:r>
            <a:endParaRPr kumimoji="1" lang="ja-JP" altLang="en-US" sz="4800" dirty="0">
              <a:latin typeface="Century Gothic"/>
              <a:cs typeface="Century Gothic"/>
            </a:endParaRPr>
          </a:p>
        </p:txBody>
      </p:sp>
      <p:grpSp>
        <p:nvGrpSpPr>
          <p:cNvPr id="3" name="図形グループ 56"/>
          <p:cNvGrpSpPr/>
          <p:nvPr/>
        </p:nvGrpSpPr>
        <p:grpSpPr>
          <a:xfrm>
            <a:off x="5619123" y="4725988"/>
            <a:ext cx="397164" cy="523220"/>
            <a:chOff x="5619123" y="4878388"/>
            <a:chExt cx="397164" cy="523220"/>
          </a:xfrm>
        </p:grpSpPr>
        <p:sp>
          <p:nvSpPr>
            <p:cNvPr id="37" name="テキスト ボックス 36"/>
            <p:cNvSpPr txBox="1"/>
            <p:nvPr/>
          </p:nvSpPr>
          <p:spPr>
            <a:xfrm>
              <a:off x="5619123" y="4878388"/>
              <a:ext cx="3971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P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  <p:cxnSp>
          <p:nvCxnSpPr>
            <p:cNvPr id="50" name="直線コネクタ 49"/>
            <p:cNvCxnSpPr/>
            <p:nvPr/>
          </p:nvCxnSpPr>
          <p:spPr>
            <a:xfrm>
              <a:off x="5734239" y="4983868"/>
              <a:ext cx="158561" cy="1588"/>
            </a:xfrm>
            <a:prstGeom prst="line">
              <a:avLst/>
            </a:prstGeom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図形グループ 57"/>
          <p:cNvGrpSpPr/>
          <p:nvPr/>
        </p:nvGrpSpPr>
        <p:grpSpPr>
          <a:xfrm>
            <a:off x="5555623" y="3921423"/>
            <a:ext cx="549700" cy="523220"/>
            <a:chOff x="5555623" y="4111923"/>
            <a:chExt cx="549700" cy="523220"/>
          </a:xfrm>
        </p:grpSpPr>
        <p:sp>
          <p:nvSpPr>
            <p:cNvPr id="38" name="テキスト ボックス 37"/>
            <p:cNvSpPr txBox="1"/>
            <p:nvPr/>
          </p:nvSpPr>
          <p:spPr>
            <a:xfrm>
              <a:off x="5555623" y="4111923"/>
              <a:ext cx="5497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P*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  <p:cxnSp>
          <p:nvCxnSpPr>
            <p:cNvPr id="53" name="直線コネクタ 52"/>
            <p:cNvCxnSpPr/>
            <p:nvPr/>
          </p:nvCxnSpPr>
          <p:spPr>
            <a:xfrm>
              <a:off x="5674008" y="4224337"/>
              <a:ext cx="158561" cy="1588"/>
            </a:xfrm>
            <a:prstGeom prst="line">
              <a:avLst/>
            </a:prstGeom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図形グループ 58"/>
          <p:cNvGrpSpPr/>
          <p:nvPr/>
        </p:nvGrpSpPr>
        <p:grpSpPr>
          <a:xfrm>
            <a:off x="5555623" y="2962245"/>
            <a:ext cx="549700" cy="523220"/>
            <a:chOff x="5555623" y="3152745"/>
            <a:chExt cx="549700" cy="523220"/>
          </a:xfrm>
        </p:grpSpPr>
        <p:sp>
          <p:nvSpPr>
            <p:cNvPr id="30" name="テキスト ボックス 29"/>
            <p:cNvSpPr txBox="1"/>
            <p:nvPr/>
          </p:nvSpPr>
          <p:spPr>
            <a:xfrm>
              <a:off x="5555623" y="3152745"/>
              <a:ext cx="5497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P*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  <p:cxnSp>
          <p:nvCxnSpPr>
            <p:cNvPr id="55" name="直線コネクタ 54"/>
            <p:cNvCxnSpPr/>
            <p:nvPr/>
          </p:nvCxnSpPr>
          <p:spPr>
            <a:xfrm>
              <a:off x="5674008" y="3265487"/>
              <a:ext cx="158561" cy="1588"/>
            </a:xfrm>
            <a:prstGeom prst="line">
              <a:avLst/>
            </a:prstGeom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図形グループ 59"/>
          <p:cNvGrpSpPr/>
          <p:nvPr/>
        </p:nvGrpSpPr>
        <p:grpSpPr>
          <a:xfrm>
            <a:off x="5619123" y="2082665"/>
            <a:ext cx="397164" cy="523220"/>
            <a:chOff x="5619123" y="2273165"/>
            <a:chExt cx="397164" cy="523220"/>
          </a:xfrm>
        </p:grpSpPr>
        <p:sp>
          <p:nvSpPr>
            <p:cNvPr id="39" name="テキスト ボックス 38"/>
            <p:cNvSpPr txBox="1"/>
            <p:nvPr/>
          </p:nvSpPr>
          <p:spPr>
            <a:xfrm>
              <a:off x="5619123" y="2273165"/>
              <a:ext cx="3971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P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  <p:cxnSp>
          <p:nvCxnSpPr>
            <p:cNvPr id="56" name="直線コネクタ 55"/>
            <p:cNvCxnSpPr/>
            <p:nvPr/>
          </p:nvCxnSpPr>
          <p:spPr>
            <a:xfrm>
              <a:off x="5734239" y="2386012"/>
              <a:ext cx="158561" cy="1588"/>
            </a:xfrm>
            <a:prstGeom prst="line">
              <a:avLst/>
            </a:prstGeom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図形グループ 67"/>
          <p:cNvGrpSpPr/>
          <p:nvPr/>
        </p:nvGrpSpPr>
        <p:grpSpPr>
          <a:xfrm>
            <a:off x="4975066" y="1066800"/>
            <a:ext cx="1486405" cy="830997"/>
            <a:chOff x="5547740" y="792589"/>
            <a:chExt cx="1486405" cy="830997"/>
          </a:xfrm>
        </p:grpSpPr>
        <p:sp>
          <p:nvSpPr>
            <p:cNvPr id="61" name="テキスト ボックス 60"/>
            <p:cNvSpPr txBox="1"/>
            <p:nvPr/>
          </p:nvSpPr>
          <p:spPr>
            <a:xfrm>
              <a:off x="5547740" y="792589"/>
              <a:ext cx="148640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4800" dirty="0" smtClean="0">
                  <a:latin typeface="Century Gothic"/>
                  <a:cs typeface="Century Gothic"/>
                </a:rPr>
                <a:t>=P</a:t>
              </a:r>
              <a:r>
                <a:rPr kumimoji="1" lang="en-US" altLang="ja-JP" sz="4800" baseline="30000" dirty="0" smtClean="0">
                  <a:latin typeface="Century Gothic"/>
                  <a:cs typeface="Century Gothic"/>
                </a:rPr>
                <a:t>(</a:t>
              </a:r>
              <a:r>
                <a:rPr kumimoji="1" lang="en-US" altLang="ja-JP" sz="4800" dirty="0" smtClean="0">
                  <a:latin typeface="Century Gothic"/>
                  <a:cs typeface="Century Gothic"/>
                </a:rPr>
                <a:t>*</a:t>
              </a:r>
              <a:r>
                <a:rPr kumimoji="1" lang="en-US" altLang="ja-JP" sz="4800" baseline="30000" dirty="0" smtClean="0">
                  <a:latin typeface="Century Gothic"/>
                  <a:cs typeface="Century Gothic"/>
                </a:rPr>
                <a:t>)</a:t>
              </a:r>
              <a:endParaRPr kumimoji="1" lang="ja-JP" altLang="en-US" sz="4800" baseline="30000" dirty="0">
                <a:latin typeface="Century Gothic"/>
                <a:cs typeface="Century Gothic"/>
              </a:endParaRPr>
            </a:p>
          </p:txBody>
        </p:sp>
        <p:cxnSp>
          <p:nvCxnSpPr>
            <p:cNvPr id="67" name="直線コネクタ 66"/>
            <p:cNvCxnSpPr/>
            <p:nvPr/>
          </p:nvCxnSpPr>
          <p:spPr>
            <a:xfrm>
              <a:off x="6054523" y="950912"/>
              <a:ext cx="294001" cy="1588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テキスト ボックス 68"/>
          <p:cNvSpPr txBox="1"/>
          <p:nvPr/>
        </p:nvSpPr>
        <p:spPr>
          <a:xfrm>
            <a:off x="8114138" y="4756856"/>
            <a:ext cx="4502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N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8114138" y="3921423"/>
            <a:ext cx="4502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N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8114138" y="2962245"/>
            <a:ext cx="4502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N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8114138" y="2082917"/>
            <a:ext cx="4502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N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6955794" y="1156037"/>
            <a:ext cx="2785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 smtClean="0">
                <a:latin typeface="Wingdings"/>
                <a:ea typeface="Wingdings"/>
                <a:cs typeface="Wingdings"/>
              </a:rPr>
              <a:t></a:t>
            </a:r>
            <a:endParaRPr kumimoji="1" lang="en-US" altLang="ja-JP" sz="1600" dirty="0" smtClean="0">
              <a:latin typeface="Wingdings"/>
              <a:ea typeface="Wingdings"/>
              <a:cs typeface="Wingdings"/>
            </a:endParaRPr>
          </a:p>
          <a:p>
            <a:pPr algn="ctr"/>
            <a:r>
              <a:rPr lang="ja-JP" altLang="en-US" sz="1600" dirty="0" smtClean="0">
                <a:latin typeface="Wingdings"/>
                <a:ea typeface="Wingdings"/>
                <a:cs typeface="Wingdings"/>
              </a:rPr>
              <a:t></a:t>
            </a:r>
            <a:endParaRPr lang="ja-JP" altLang="en-US" sz="1600" dirty="0" smtClean="0">
              <a:latin typeface="Century Gothic"/>
              <a:cs typeface="Century Gothic"/>
            </a:endParaRPr>
          </a:p>
          <a:p>
            <a:pPr algn="ctr"/>
            <a:r>
              <a:rPr lang="ja-JP" altLang="en-US" sz="1600" dirty="0" smtClean="0">
                <a:latin typeface="Wingdings"/>
                <a:ea typeface="Wingdings"/>
                <a:cs typeface="Wingdings"/>
              </a:rPr>
              <a:t></a:t>
            </a:r>
            <a:endParaRPr lang="ja-JP" altLang="en-US" sz="1600" dirty="0" smtClean="0">
              <a:latin typeface="Century Gothic"/>
              <a:cs typeface="Century Gothic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918200" y="5280076"/>
            <a:ext cx="2301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J</a:t>
            </a:r>
            <a:r>
              <a:rPr lang="en-US" altLang="ja-JP" sz="2800" baseline="30000" dirty="0" smtClean="0">
                <a:latin typeface="Century Gothic"/>
                <a:cs typeface="Century Gothic"/>
              </a:rPr>
              <a:t>P</a:t>
            </a:r>
            <a:r>
              <a:rPr lang="en-US" altLang="ja-JP" sz="2800" dirty="0" smtClean="0">
                <a:latin typeface="Century Gothic"/>
                <a:cs typeface="Century Gothic"/>
              </a:rPr>
              <a:t>=1/2</a:t>
            </a:r>
            <a:r>
              <a:rPr lang="en-US" altLang="ja-JP" sz="2800" baseline="30000" dirty="0" smtClean="0">
                <a:latin typeface="Century Gothic"/>
                <a:cs typeface="Century Gothic"/>
              </a:rPr>
              <a:t>-</a:t>
            </a:r>
            <a:r>
              <a:rPr lang="en-US" altLang="ja-JP" sz="2800" dirty="0" smtClean="0">
                <a:latin typeface="Century Gothic"/>
                <a:cs typeface="Century Gothic"/>
              </a:rPr>
              <a:t> case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0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4" grpId="0"/>
      <p:bldP spid="65" grpId="0"/>
      <p:bldP spid="66" grpId="0"/>
      <p:bldP spid="66" grpId="1"/>
      <p:bldP spid="20" grpId="0"/>
      <p:bldP spid="22" grpId="0"/>
      <p:bldP spid="27" grpId="0"/>
      <p:bldP spid="28" grpId="0"/>
      <p:bldP spid="25" grpId="0"/>
      <p:bldP spid="26" grpId="0"/>
      <p:bldP spid="69" grpId="0"/>
      <p:bldP spid="70" grpId="0"/>
      <p:bldP spid="71" grpId="0"/>
      <p:bldP spid="72" grpId="0"/>
      <p:bldP spid="51" grpId="0"/>
      <p:bldP spid="5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/>
          <p:cNvSpPr txBox="1"/>
          <p:nvPr/>
        </p:nvSpPr>
        <p:spPr>
          <a:xfrm>
            <a:off x="3787621" y="651301"/>
            <a:ext cx="15687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dirty="0" smtClean="0">
                <a:latin typeface="Century Gothic"/>
                <a:cs typeface="Century Gothic"/>
              </a:rPr>
              <a:t>P</a:t>
            </a:r>
            <a:r>
              <a:rPr kumimoji="1" lang="en-US" altLang="ja-JP" sz="4800" baseline="30000" dirty="0" smtClean="0">
                <a:latin typeface="Century Gothic"/>
                <a:cs typeface="Century Gothic"/>
              </a:rPr>
              <a:t>(</a:t>
            </a:r>
            <a:r>
              <a:rPr kumimoji="1" lang="en-US" altLang="ja-JP" sz="4800" dirty="0" smtClean="0">
                <a:latin typeface="Century Gothic"/>
                <a:cs typeface="Century Gothic"/>
              </a:rPr>
              <a:t>*</a:t>
            </a:r>
            <a:r>
              <a:rPr kumimoji="1" lang="en-US" altLang="ja-JP" sz="4800" baseline="30000" dirty="0" smtClean="0">
                <a:latin typeface="Century Gothic"/>
                <a:cs typeface="Century Gothic"/>
              </a:rPr>
              <a:t>)</a:t>
            </a:r>
            <a:r>
              <a:rPr kumimoji="1" lang="en-US" altLang="ja-JP" sz="4800" dirty="0" smtClean="0">
                <a:latin typeface="Century Gothic"/>
                <a:cs typeface="Century Gothic"/>
              </a:rPr>
              <a:t>N</a:t>
            </a:r>
            <a:endParaRPr kumimoji="1" lang="ja-JP" altLang="en-US" sz="4800" dirty="0">
              <a:latin typeface="Century Gothic"/>
              <a:cs typeface="Century Gothic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0" y="768578"/>
            <a:ext cx="10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Mass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cxnSp>
        <p:nvCxnSpPr>
          <p:cNvPr id="40" name="直線コネクタ 39"/>
          <p:cNvCxnSpPr/>
          <p:nvPr/>
        </p:nvCxnSpPr>
        <p:spPr>
          <a:xfrm rot="5400000" flipH="1" flipV="1">
            <a:off x="-1596048" y="3345046"/>
            <a:ext cx="4106496" cy="1588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図形グループ 44"/>
          <p:cNvGrpSpPr/>
          <p:nvPr/>
        </p:nvGrpSpPr>
        <p:grpSpPr>
          <a:xfrm>
            <a:off x="724694" y="4316412"/>
            <a:ext cx="7890273" cy="4764"/>
            <a:chOff x="724694" y="4316412"/>
            <a:chExt cx="7890273" cy="4764"/>
          </a:xfrm>
        </p:grpSpPr>
        <p:cxnSp>
          <p:nvCxnSpPr>
            <p:cNvPr id="41" name="直線コネクタ 40"/>
            <p:cNvCxnSpPr/>
            <p:nvPr/>
          </p:nvCxnSpPr>
          <p:spPr>
            <a:xfrm>
              <a:off x="724694" y="4318000"/>
              <a:ext cx="2196306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/>
            <p:cNvCxnSpPr/>
            <p:nvPr/>
          </p:nvCxnSpPr>
          <p:spPr>
            <a:xfrm>
              <a:off x="3571677" y="4319588"/>
              <a:ext cx="2196306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/>
            <p:cNvCxnSpPr/>
            <p:nvPr/>
          </p:nvCxnSpPr>
          <p:spPr>
            <a:xfrm>
              <a:off x="6418661" y="4316412"/>
              <a:ext cx="2196306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テキスト ボックス 86"/>
          <p:cNvSpPr txBox="1"/>
          <p:nvPr/>
        </p:nvSpPr>
        <p:spPr>
          <a:xfrm>
            <a:off x="1116885" y="5969000"/>
            <a:ext cx="1395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Charm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3933194" y="5969000"/>
            <a:ext cx="14412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Bottom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6871288" y="5969000"/>
            <a:ext cx="1345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err="1" smtClean="0">
                <a:latin typeface="Century Gothic"/>
                <a:cs typeface="Century Gothic"/>
              </a:rPr>
              <a:t>m</a:t>
            </a:r>
            <a:r>
              <a:rPr kumimoji="1" lang="en-US" altLang="ja-JP" sz="2800" baseline="-25000" dirty="0" err="1" smtClean="0">
                <a:latin typeface="Century Gothic"/>
                <a:cs typeface="Century Gothic"/>
              </a:rPr>
              <a:t>Q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→∞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grpSp>
        <p:nvGrpSpPr>
          <p:cNvPr id="3" name="図形グループ 52"/>
          <p:cNvGrpSpPr/>
          <p:nvPr/>
        </p:nvGrpSpPr>
        <p:grpSpPr>
          <a:xfrm>
            <a:off x="1387835" y="1519892"/>
            <a:ext cx="7552079" cy="3083778"/>
            <a:chOff x="1387835" y="1519892"/>
            <a:chExt cx="7552079" cy="3083778"/>
          </a:xfrm>
        </p:grpSpPr>
        <p:sp>
          <p:nvSpPr>
            <p:cNvPr id="77" name="テキスト ボックス 76"/>
            <p:cNvSpPr txBox="1"/>
            <p:nvPr/>
          </p:nvSpPr>
          <p:spPr>
            <a:xfrm>
              <a:off x="6516682" y="3793192"/>
              <a:ext cx="1492265" cy="8104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P</a:t>
              </a:r>
              <a:r>
                <a:rPr lang="en-US" altLang="ja-JP" sz="2800" dirty="0" smtClean="0">
                  <a:latin typeface="Century Gothic"/>
                  <a:cs typeface="Century Gothic"/>
                </a:rPr>
                <a:t>N, P*N</a:t>
              </a:r>
              <a:endParaRPr lang="ja-JP" altLang="en-US" sz="2800" baseline="30000" dirty="0" smtClean="0">
                <a:latin typeface="Century Gothic"/>
                <a:cs typeface="Century Gothic"/>
              </a:endParaRPr>
            </a:p>
            <a:p>
              <a:pPr algn="ctr"/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  <p:sp>
          <p:nvSpPr>
            <p:cNvPr id="75" name="テキスト ボックス 74"/>
            <p:cNvSpPr txBox="1"/>
            <p:nvPr/>
          </p:nvSpPr>
          <p:spPr>
            <a:xfrm>
              <a:off x="4265325" y="3045480"/>
              <a:ext cx="8090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B*N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  <p:sp>
          <p:nvSpPr>
            <p:cNvPr id="76" name="テキスト ボックス 75"/>
            <p:cNvSpPr txBox="1"/>
            <p:nvPr/>
          </p:nvSpPr>
          <p:spPr>
            <a:xfrm>
              <a:off x="4341593" y="3797956"/>
              <a:ext cx="6564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BN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1387835" y="1519892"/>
              <a:ext cx="87002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D*N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  <p:sp>
          <p:nvSpPr>
            <p:cNvPr id="74" name="テキスト ボックス 73"/>
            <p:cNvSpPr txBox="1"/>
            <p:nvPr/>
          </p:nvSpPr>
          <p:spPr>
            <a:xfrm>
              <a:off x="1464104" y="3793192"/>
              <a:ext cx="7174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DN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  <p:cxnSp>
          <p:nvCxnSpPr>
            <p:cNvPr id="83" name="直線コネクタ 82"/>
            <p:cNvCxnSpPr/>
            <p:nvPr/>
          </p:nvCxnSpPr>
          <p:spPr>
            <a:xfrm>
              <a:off x="1579036" y="3894261"/>
              <a:ext cx="200237" cy="1588"/>
            </a:xfrm>
            <a:prstGeom prst="line">
              <a:avLst/>
            </a:prstGeom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/>
            <p:cNvCxnSpPr/>
            <p:nvPr/>
          </p:nvCxnSpPr>
          <p:spPr>
            <a:xfrm>
              <a:off x="1505801" y="1619780"/>
              <a:ext cx="200237" cy="1588"/>
            </a:xfrm>
            <a:prstGeom prst="line">
              <a:avLst/>
            </a:prstGeom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図形グループ 41"/>
            <p:cNvGrpSpPr/>
            <p:nvPr/>
          </p:nvGrpSpPr>
          <p:grpSpPr>
            <a:xfrm>
              <a:off x="2270493" y="1616014"/>
              <a:ext cx="6669421" cy="2681350"/>
              <a:chOff x="2270493" y="1616014"/>
              <a:chExt cx="6669421" cy="2681350"/>
            </a:xfrm>
          </p:grpSpPr>
          <p:sp>
            <p:nvSpPr>
              <p:cNvPr id="35" name="テキスト ボックス 34"/>
              <p:cNvSpPr txBox="1"/>
              <p:nvPr/>
            </p:nvSpPr>
            <p:spPr>
              <a:xfrm>
                <a:off x="2270493" y="3895666"/>
                <a:ext cx="98028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2000" dirty="0" smtClean="0">
                    <a:latin typeface="Century Gothic"/>
                    <a:cs typeface="Century Gothic"/>
                  </a:rPr>
                  <a:t>0 </a:t>
                </a:r>
                <a:r>
                  <a:rPr kumimoji="1" lang="en-US" altLang="ja-JP" sz="2000" dirty="0" err="1" smtClean="0">
                    <a:latin typeface="Century Gothic"/>
                    <a:cs typeface="Century Gothic"/>
                  </a:rPr>
                  <a:t>MeV</a:t>
                </a:r>
                <a:endParaRPr kumimoji="1" lang="ja-JP" altLang="en-US" sz="2000" baseline="30000" dirty="0">
                  <a:latin typeface="Century Gothic"/>
                  <a:cs typeface="Century Gothic"/>
                </a:endParaRPr>
              </a:p>
            </p:txBody>
          </p:sp>
          <p:sp>
            <p:nvSpPr>
              <p:cNvPr id="36" name="テキスト ボックス 35"/>
              <p:cNvSpPr txBox="1"/>
              <p:nvPr/>
            </p:nvSpPr>
            <p:spPr>
              <a:xfrm>
                <a:off x="2270493" y="1616014"/>
                <a:ext cx="126456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000" dirty="0" smtClean="0">
                    <a:latin typeface="Century Gothic"/>
                    <a:cs typeface="Century Gothic"/>
                  </a:rPr>
                  <a:t>142</a:t>
                </a:r>
                <a:r>
                  <a:rPr kumimoji="1" lang="en-US" altLang="ja-JP" sz="2000" dirty="0" smtClean="0">
                    <a:latin typeface="Century Gothic"/>
                    <a:cs typeface="Century Gothic"/>
                  </a:rPr>
                  <a:t> </a:t>
                </a:r>
                <a:r>
                  <a:rPr kumimoji="1" lang="en-US" altLang="ja-JP" sz="2000" dirty="0" err="1" smtClean="0">
                    <a:latin typeface="Century Gothic"/>
                    <a:cs typeface="Century Gothic"/>
                  </a:rPr>
                  <a:t>MeV</a:t>
                </a:r>
                <a:endParaRPr kumimoji="1" lang="ja-JP" altLang="en-US" sz="2000" baseline="30000" dirty="0">
                  <a:latin typeface="Century Gothic"/>
                  <a:cs typeface="Century Gothic"/>
                </a:endParaRPr>
              </a:p>
            </p:txBody>
          </p:sp>
          <p:sp>
            <p:nvSpPr>
              <p:cNvPr id="37" name="テキスト ボックス 36"/>
              <p:cNvSpPr txBox="1"/>
              <p:nvPr/>
            </p:nvSpPr>
            <p:spPr>
              <a:xfrm>
                <a:off x="5099736" y="3897254"/>
                <a:ext cx="98028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2000" dirty="0" smtClean="0">
                    <a:latin typeface="Century Gothic"/>
                    <a:cs typeface="Century Gothic"/>
                  </a:rPr>
                  <a:t>0 </a:t>
                </a:r>
                <a:r>
                  <a:rPr kumimoji="1" lang="en-US" altLang="ja-JP" sz="2000" dirty="0" err="1" smtClean="0">
                    <a:latin typeface="Century Gothic"/>
                    <a:cs typeface="Century Gothic"/>
                  </a:rPr>
                  <a:t>MeV</a:t>
                </a:r>
                <a:endParaRPr kumimoji="1" lang="ja-JP" altLang="en-US" sz="2000" baseline="30000" dirty="0">
                  <a:latin typeface="Century Gothic"/>
                  <a:cs typeface="Century Gothic"/>
                </a:endParaRPr>
              </a:p>
            </p:txBody>
          </p:sp>
          <p:sp>
            <p:nvSpPr>
              <p:cNvPr id="38" name="テキスト ボックス 37"/>
              <p:cNvSpPr txBox="1"/>
              <p:nvPr/>
            </p:nvSpPr>
            <p:spPr>
              <a:xfrm>
                <a:off x="5099736" y="3143190"/>
                <a:ext cx="112242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000" dirty="0" smtClean="0">
                    <a:latin typeface="Century Gothic"/>
                    <a:cs typeface="Century Gothic"/>
                  </a:rPr>
                  <a:t>46 </a:t>
                </a:r>
                <a:r>
                  <a:rPr kumimoji="1" lang="en-US" altLang="ja-JP" sz="2000" dirty="0" err="1" smtClean="0">
                    <a:latin typeface="Century Gothic"/>
                    <a:cs typeface="Century Gothic"/>
                  </a:rPr>
                  <a:t>MeV</a:t>
                </a:r>
                <a:endParaRPr kumimoji="1" lang="ja-JP" altLang="en-US" sz="2000" baseline="30000" dirty="0">
                  <a:latin typeface="Century Gothic"/>
                  <a:cs typeface="Century Gothic"/>
                </a:endParaRPr>
              </a:p>
            </p:txBody>
          </p:sp>
          <p:sp>
            <p:nvSpPr>
              <p:cNvPr id="39" name="テキスト ボックス 38"/>
              <p:cNvSpPr txBox="1"/>
              <p:nvPr/>
            </p:nvSpPr>
            <p:spPr>
              <a:xfrm>
                <a:off x="7959633" y="3897254"/>
                <a:ext cx="98028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2000" dirty="0" smtClean="0">
                    <a:latin typeface="Century Gothic"/>
                    <a:cs typeface="Century Gothic"/>
                  </a:rPr>
                  <a:t>0 </a:t>
                </a:r>
                <a:r>
                  <a:rPr kumimoji="1" lang="en-US" altLang="ja-JP" sz="2000" dirty="0" err="1" smtClean="0">
                    <a:latin typeface="Century Gothic"/>
                    <a:cs typeface="Century Gothic"/>
                  </a:rPr>
                  <a:t>MeV</a:t>
                </a:r>
                <a:endParaRPr kumimoji="1" lang="ja-JP" altLang="en-US" sz="2000" baseline="30000" dirty="0">
                  <a:latin typeface="Century Gothic"/>
                  <a:cs typeface="Century Gothic"/>
                </a:endParaRPr>
              </a:p>
            </p:txBody>
          </p:sp>
        </p:grpSp>
      </p:grpSp>
      <p:grpSp>
        <p:nvGrpSpPr>
          <p:cNvPr id="5" name="図形グループ 47"/>
          <p:cNvGrpSpPr/>
          <p:nvPr/>
        </p:nvGrpSpPr>
        <p:grpSpPr>
          <a:xfrm>
            <a:off x="63500" y="1897797"/>
            <a:ext cx="2857500" cy="266700"/>
            <a:chOff x="63500" y="1897797"/>
            <a:chExt cx="2857500" cy="266700"/>
          </a:xfrm>
        </p:grpSpPr>
        <p:cxnSp>
          <p:nvCxnSpPr>
            <p:cNvPr id="51" name="直線コネクタ 50"/>
            <p:cNvCxnSpPr/>
            <p:nvPr/>
          </p:nvCxnSpPr>
          <p:spPr>
            <a:xfrm>
              <a:off x="724694" y="2041524"/>
              <a:ext cx="2196306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正方形/長方形 45"/>
            <p:cNvSpPr/>
            <p:nvPr/>
          </p:nvSpPr>
          <p:spPr>
            <a:xfrm>
              <a:off x="63500" y="1897797"/>
              <a:ext cx="266700" cy="26670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図形グループ 48"/>
          <p:cNvGrpSpPr/>
          <p:nvPr/>
        </p:nvGrpSpPr>
        <p:grpSpPr>
          <a:xfrm>
            <a:off x="82550" y="3409950"/>
            <a:ext cx="5685433" cy="266700"/>
            <a:chOff x="82550" y="3409950"/>
            <a:chExt cx="5685433" cy="266700"/>
          </a:xfrm>
        </p:grpSpPr>
        <p:cxnSp>
          <p:nvCxnSpPr>
            <p:cNvPr id="52" name="直線コネクタ 51"/>
            <p:cNvCxnSpPr/>
            <p:nvPr/>
          </p:nvCxnSpPr>
          <p:spPr>
            <a:xfrm>
              <a:off x="3571677" y="3567112"/>
              <a:ext cx="2196306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正方形/長方形 46"/>
            <p:cNvSpPr/>
            <p:nvPr/>
          </p:nvSpPr>
          <p:spPr>
            <a:xfrm>
              <a:off x="82550" y="3409950"/>
              <a:ext cx="266700" cy="26670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33" name="直線コネクタ 32"/>
          <p:cNvCxnSpPr/>
          <p:nvPr/>
        </p:nvCxnSpPr>
        <p:spPr>
          <a:xfrm>
            <a:off x="3916866" y="805090"/>
            <a:ext cx="294001" cy="1588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2" name="図 6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7537" y="1824672"/>
            <a:ext cx="1828800" cy="1376680"/>
          </a:xfrm>
          <a:prstGeom prst="rect">
            <a:avLst/>
          </a:prstGeom>
        </p:spPr>
      </p:pic>
      <p:grpSp>
        <p:nvGrpSpPr>
          <p:cNvPr id="8" name="図形グループ 54"/>
          <p:cNvGrpSpPr/>
          <p:nvPr/>
        </p:nvGrpSpPr>
        <p:grpSpPr>
          <a:xfrm>
            <a:off x="6632951" y="3892673"/>
            <a:ext cx="860049" cy="6169"/>
            <a:chOff x="6632951" y="3892673"/>
            <a:chExt cx="860049" cy="6169"/>
          </a:xfrm>
        </p:grpSpPr>
        <p:cxnSp>
          <p:nvCxnSpPr>
            <p:cNvPr id="50" name="直線コネクタ 49"/>
            <p:cNvCxnSpPr/>
            <p:nvPr/>
          </p:nvCxnSpPr>
          <p:spPr>
            <a:xfrm>
              <a:off x="6632951" y="3892673"/>
              <a:ext cx="200237" cy="1588"/>
            </a:xfrm>
            <a:prstGeom prst="line">
              <a:avLst/>
            </a:prstGeom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/>
            <p:cNvCxnSpPr/>
            <p:nvPr/>
          </p:nvCxnSpPr>
          <p:spPr>
            <a:xfrm>
              <a:off x="7292763" y="3897254"/>
              <a:ext cx="200237" cy="1588"/>
            </a:xfrm>
            <a:prstGeom prst="line">
              <a:avLst/>
            </a:prstGeom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テキスト ボックス 41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/>
          <p:cNvSpPr txBox="1"/>
          <p:nvPr/>
        </p:nvSpPr>
        <p:spPr>
          <a:xfrm>
            <a:off x="3787621" y="651301"/>
            <a:ext cx="15687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dirty="0" smtClean="0">
                <a:latin typeface="Century Gothic"/>
                <a:cs typeface="Century Gothic"/>
              </a:rPr>
              <a:t>P</a:t>
            </a:r>
            <a:r>
              <a:rPr kumimoji="1" lang="en-US" altLang="ja-JP" sz="4800" baseline="30000" dirty="0" smtClean="0">
                <a:latin typeface="Century Gothic"/>
                <a:cs typeface="Century Gothic"/>
              </a:rPr>
              <a:t>(</a:t>
            </a:r>
            <a:r>
              <a:rPr kumimoji="1" lang="en-US" altLang="ja-JP" sz="4800" dirty="0" smtClean="0">
                <a:latin typeface="Century Gothic"/>
                <a:cs typeface="Century Gothic"/>
              </a:rPr>
              <a:t>*</a:t>
            </a:r>
            <a:r>
              <a:rPr kumimoji="1" lang="en-US" altLang="ja-JP" sz="4800" baseline="30000" dirty="0" smtClean="0">
                <a:latin typeface="Century Gothic"/>
                <a:cs typeface="Century Gothic"/>
              </a:rPr>
              <a:t>)</a:t>
            </a:r>
            <a:r>
              <a:rPr kumimoji="1" lang="en-US" altLang="ja-JP" sz="4800" dirty="0" smtClean="0">
                <a:latin typeface="Century Gothic"/>
                <a:cs typeface="Century Gothic"/>
              </a:rPr>
              <a:t>N</a:t>
            </a:r>
            <a:endParaRPr kumimoji="1" lang="ja-JP" altLang="en-US" sz="4800" dirty="0">
              <a:latin typeface="Century Gothic"/>
              <a:cs typeface="Century Gothic"/>
            </a:endParaRPr>
          </a:p>
        </p:txBody>
      </p:sp>
      <p:cxnSp>
        <p:nvCxnSpPr>
          <p:cNvPr id="40" name="直線コネクタ 39"/>
          <p:cNvCxnSpPr/>
          <p:nvPr/>
        </p:nvCxnSpPr>
        <p:spPr>
          <a:xfrm rot="5400000" flipH="1" flipV="1">
            <a:off x="-1596048" y="3345046"/>
            <a:ext cx="4106496" cy="1588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724694" y="4318000"/>
            <a:ext cx="2196306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>
            <a:off x="3571677" y="4319588"/>
            <a:ext cx="2196306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6418661" y="4316412"/>
            <a:ext cx="2196306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>
            <a:off x="724694" y="2041524"/>
            <a:ext cx="2196306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>
            <a:off x="3571677" y="3567112"/>
            <a:ext cx="2196306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テキスト ボックス 60"/>
          <p:cNvSpPr txBox="1"/>
          <p:nvPr/>
        </p:nvSpPr>
        <p:spPr>
          <a:xfrm>
            <a:off x="0" y="768578"/>
            <a:ext cx="10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Mass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116885" y="5969000"/>
            <a:ext cx="1395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Charm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933194" y="5969000"/>
            <a:ext cx="14412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Bottom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871288" y="5969000"/>
            <a:ext cx="1345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err="1" smtClean="0">
                <a:latin typeface="Century Gothic"/>
                <a:cs typeface="Century Gothic"/>
              </a:rPr>
              <a:t>m</a:t>
            </a:r>
            <a:r>
              <a:rPr kumimoji="1" lang="en-US" altLang="ja-JP" sz="2800" baseline="-25000" dirty="0" err="1" smtClean="0">
                <a:latin typeface="Century Gothic"/>
                <a:cs typeface="Century Gothic"/>
              </a:rPr>
              <a:t>Q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→∞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grpSp>
        <p:nvGrpSpPr>
          <p:cNvPr id="2" name="図形グループ 76"/>
          <p:cNvGrpSpPr/>
          <p:nvPr/>
        </p:nvGrpSpPr>
        <p:grpSpPr>
          <a:xfrm>
            <a:off x="6794543" y="5197802"/>
            <a:ext cx="2232839" cy="954107"/>
            <a:chOff x="6794543" y="5197802"/>
            <a:chExt cx="2232839" cy="954107"/>
          </a:xfrm>
        </p:grpSpPr>
        <p:cxnSp>
          <p:nvCxnSpPr>
            <p:cNvPr id="59" name="直線コネクタ 58"/>
            <p:cNvCxnSpPr/>
            <p:nvPr/>
          </p:nvCxnSpPr>
          <p:spPr>
            <a:xfrm>
              <a:off x="6794543" y="5662612"/>
              <a:ext cx="1241290" cy="1588"/>
            </a:xfrm>
            <a:prstGeom prst="line">
              <a:avLst/>
            </a:prstGeom>
            <a:ln w="57150" cap="rnd" cmpd="sng" algn="ctr">
              <a:solidFill>
                <a:srgbClr val="C0504D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テキスト ボックス 74"/>
            <p:cNvSpPr txBox="1"/>
            <p:nvPr/>
          </p:nvSpPr>
          <p:spPr>
            <a:xfrm>
              <a:off x="8208319" y="5197802"/>
              <a:ext cx="819063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800" dirty="0" smtClean="0">
                  <a:latin typeface="Century Gothic"/>
                  <a:cs typeface="Century Gothic"/>
                </a:rPr>
                <a:t>3/2</a:t>
              </a:r>
              <a:r>
                <a:rPr lang="en-US" altLang="ja-JP" sz="2800" baseline="30000" dirty="0" smtClean="0">
                  <a:latin typeface="Century Gothic"/>
                  <a:cs typeface="Century Gothic"/>
                </a:rPr>
                <a:t>-</a:t>
              </a:r>
              <a:endParaRPr lang="ja-JP" altLang="en-US" sz="2800" baseline="30000" dirty="0" smtClean="0">
                <a:latin typeface="Century Gothic"/>
                <a:cs typeface="Century Gothic"/>
              </a:endParaRPr>
            </a:p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1/2</a:t>
              </a:r>
              <a:r>
                <a:rPr lang="en-US" altLang="ja-JP" sz="2800" baseline="30000" dirty="0" smtClean="0">
                  <a:latin typeface="Century Gothic"/>
                  <a:cs typeface="Century Gothic"/>
                </a:rPr>
                <a:t>-</a:t>
              </a:r>
            </a:p>
          </p:txBody>
        </p:sp>
      </p:grpSp>
      <p:grpSp>
        <p:nvGrpSpPr>
          <p:cNvPr id="3" name="図形グループ 72"/>
          <p:cNvGrpSpPr/>
          <p:nvPr/>
        </p:nvGrpSpPr>
        <p:grpSpPr>
          <a:xfrm>
            <a:off x="8056551" y="5484505"/>
            <a:ext cx="159785" cy="359177"/>
            <a:chOff x="8102036" y="1781502"/>
            <a:chExt cx="228600" cy="520044"/>
          </a:xfrm>
        </p:grpSpPr>
        <p:cxnSp>
          <p:nvCxnSpPr>
            <p:cNvPr id="74" name="直線コネクタ 73"/>
            <p:cNvCxnSpPr/>
            <p:nvPr/>
          </p:nvCxnSpPr>
          <p:spPr>
            <a:xfrm rot="5400000" flipH="1" flipV="1">
              <a:off x="8086325" y="1797213"/>
              <a:ext cx="260022" cy="228600"/>
            </a:xfrm>
            <a:prstGeom prst="line">
              <a:avLst/>
            </a:prstGeom>
            <a:ln w="28575" cap="rnd" cmpd="sng" algn="ctr">
              <a:solidFill>
                <a:srgbClr val="404040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/>
            <p:cNvCxnSpPr/>
            <p:nvPr/>
          </p:nvCxnSpPr>
          <p:spPr>
            <a:xfrm rot="16200000" flipH="1">
              <a:off x="8086325" y="2057235"/>
              <a:ext cx="260022" cy="228600"/>
            </a:xfrm>
            <a:prstGeom prst="line">
              <a:avLst/>
            </a:prstGeom>
            <a:ln w="28575" cap="rnd" cmpd="sng" algn="ctr">
              <a:solidFill>
                <a:srgbClr val="404040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テキスト ボックス 45"/>
          <p:cNvSpPr txBox="1"/>
          <p:nvPr/>
        </p:nvSpPr>
        <p:spPr>
          <a:xfrm>
            <a:off x="6922088" y="800329"/>
            <a:ext cx="2074356" cy="52322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solidFill>
                  <a:srgbClr val="FF0000"/>
                </a:solidFill>
                <a:latin typeface="Century Gothic"/>
                <a:cs typeface="Century Gothic"/>
              </a:rPr>
              <a:t>Predictions</a:t>
            </a:r>
            <a:endParaRPr kumimoji="1" lang="ja-JP" altLang="en-US" sz="2800" baseline="30000" dirty="0">
              <a:solidFill>
                <a:srgbClr val="FF0000"/>
              </a:solidFill>
              <a:latin typeface="Century Gothic"/>
              <a:cs typeface="Century Gothic"/>
            </a:endParaRPr>
          </a:p>
        </p:txBody>
      </p:sp>
      <p:cxnSp>
        <p:nvCxnSpPr>
          <p:cNvPr id="47" name="直線コネクタ 46"/>
          <p:cNvCxnSpPr/>
          <p:nvPr/>
        </p:nvCxnSpPr>
        <p:spPr>
          <a:xfrm>
            <a:off x="3916866" y="805090"/>
            <a:ext cx="294001" cy="1588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8" name="図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7537" y="1824672"/>
            <a:ext cx="1828800" cy="1376680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3498998" y="0"/>
            <a:ext cx="21460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References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60400" y="2426822"/>
            <a:ext cx="90678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spcAft>
                <a:spcPts val="600"/>
              </a:spcAft>
            </a:pPr>
            <a:r>
              <a:rPr lang="en-US" altLang="ja-JP" sz="1500" dirty="0" smtClean="0">
                <a:latin typeface="Century Gothic"/>
                <a:cs typeface="Century Gothic"/>
              </a:rPr>
              <a:t>S.Y., </a:t>
            </a:r>
            <a:r>
              <a:rPr lang="en-US" altLang="ja-JP" sz="1500" dirty="0" err="1" smtClean="0">
                <a:latin typeface="Century Gothic"/>
                <a:cs typeface="Century Gothic"/>
              </a:rPr>
              <a:t>K.Sudoh</a:t>
            </a:r>
            <a:r>
              <a:rPr lang="en-US" altLang="ja-JP" sz="1500" dirty="0" smtClean="0">
                <a:latin typeface="Century Gothic"/>
                <a:cs typeface="Century Gothic"/>
              </a:rPr>
              <a:t>, Phys. Rev. D80, 034008 (2009)</a:t>
            </a:r>
          </a:p>
          <a:p>
            <a:pPr marL="914400" indent="-914400">
              <a:spcAft>
                <a:spcPts val="600"/>
              </a:spcAft>
            </a:pPr>
            <a:r>
              <a:rPr lang="en-US" altLang="ja-JP" sz="1500" dirty="0" err="1" smtClean="0">
                <a:latin typeface="Century Gothic"/>
                <a:cs typeface="Century Gothic"/>
              </a:rPr>
              <a:t>Y.Yamaguchi</a:t>
            </a:r>
            <a:r>
              <a:rPr lang="en-US" altLang="ja-JP" sz="1500" dirty="0" smtClean="0">
                <a:latin typeface="Century Gothic"/>
                <a:cs typeface="Century Gothic"/>
              </a:rPr>
              <a:t>, </a:t>
            </a:r>
            <a:r>
              <a:rPr lang="en-US" altLang="ja-JP" sz="1500" dirty="0" err="1" smtClean="0">
                <a:latin typeface="Century Gothic"/>
                <a:cs typeface="Century Gothic"/>
              </a:rPr>
              <a:t>S.Ohkoda</a:t>
            </a:r>
            <a:r>
              <a:rPr lang="en-US" altLang="ja-JP" sz="1500" dirty="0" smtClean="0">
                <a:latin typeface="Century Gothic"/>
                <a:cs typeface="Century Gothic"/>
              </a:rPr>
              <a:t>, S.Y., </a:t>
            </a:r>
            <a:r>
              <a:rPr lang="en-US" altLang="ja-JP" sz="1500" dirty="0" err="1" smtClean="0">
                <a:latin typeface="Century Gothic"/>
                <a:cs typeface="Century Gothic"/>
              </a:rPr>
              <a:t>A.Hosaka</a:t>
            </a:r>
            <a:r>
              <a:rPr lang="en-US" altLang="ja-JP" sz="1500" dirty="0" smtClean="0">
                <a:latin typeface="Century Gothic"/>
                <a:cs typeface="Century Gothic"/>
              </a:rPr>
              <a:t>, Phys. Rev. D84, 014032 (2011)</a:t>
            </a:r>
          </a:p>
          <a:p>
            <a:pPr marL="914400" indent="-914400">
              <a:spcAft>
                <a:spcPts val="600"/>
              </a:spcAft>
            </a:pPr>
            <a:r>
              <a:rPr lang="en-US" altLang="ja-JP" sz="1500" dirty="0" err="1" smtClean="0">
                <a:latin typeface="Century Gothic"/>
                <a:cs typeface="Century Gothic"/>
              </a:rPr>
              <a:t>Y.Yamaguchi</a:t>
            </a:r>
            <a:r>
              <a:rPr lang="en-US" altLang="ja-JP" sz="1500" dirty="0" smtClean="0">
                <a:latin typeface="Century Gothic"/>
                <a:cs typeface="Century Gothic"/>
              </a:rPr>
              <a:t>, </a:t>
            </a:r>
            <a:r>
              <a:rPr lang="en-US" altLang="ja-JP" sz="1500" dirty="0" err="1" smtClean="0">
                <a:latin typeface="Century Gothic"/>
                <a:cs typeface="Century Gothic"/>
              </a:rPr>
              <a:t>S.Ohkoda</a:t>
            </a:r>
            <a:r>
              <a:rPr lang="en-US" altLang="ja-JP" sz="1500" dirty="0" smtClean="0">
                <a:latin typeface="Century Gothic"/>
                <a:cs typeface="Century Gothic"/>
              </a:rPr>
              <a:t>, S.Y., </a:t>
            </a:r>
            <a:r>
              <a:rPr lang="en-US" altLang="ja-JP" sz="1500" dirty="0" err="1" smtClean="0">
                <a:latin typeface="Century Gothic"/>
                <a:cs typeface="Century Gothic"/>
              </a:rPr>
              <a:t>A.Hosaka</a:t>
            </a:r>
            <a:r>
              <a:rPr lang="en-US" altLang="ja-JP" sz="1500" dirty="0" smtClean="0">
                <a:latin typeface="Century Gothic"/>
                <a:cs typeface="Century Gothic"/>
              </a:rPr>
              <a:t>, Phys. Rev. D85, 054003 (2013)</a:t>
            </a:r>
          </a:p>
          <a:p>
            <a:pPr marL="914400" indent="-914400">
              <a:spcAft>
                <a:spcPts val="600"/>
              </a:spcAft>
            </a:pPr>
            <a:r>
              <a:rPr lang="en-US" altLang="ja-JP" sz="1500" dirty="0" err="1" smtClean="0">
                <a:latin typeface="Century Gothic"/>
                <a:cs typeface="Century Gothic"/>
              </a:rPr>
              <a:t>Y.Yamaguchi</a:t>
            </a:r>
            <a:r>
              <a:rPr lang="en-US" altLang="ja-JP" sz="1500" dirty="0" smtClean="0">
                <a:latin typeface="Century Gothic"/>
                <a:cs typeface="Century Gothic"/>
              </a:rPr>
              <a:t>, S.Y., </a:t>
            </a:r>
            <a:r>
              <a:rPr lang="en-US" altLang="ja-JP" sz="1500" dirty="0" err="1" smtClean="0">
                <a:latin typeface="Century Gothic"/>
                <a:cs typeface="Century Gothic"/>
              </a:rPr>
              <a:t>A.Hosaka</a:t>
            </a:r>
            <a:r>
              <a:rPr lang="en-US" altLang="ja-JP" sz="1500" dirty="0" smtClean="0">
                <a:latin typeface="Century Gothic"/>
                <a:cs typeface="Century Gothic"/>
              </a:rPr>
              <a:t>, arXiv:1309.4324 [</a:t>
            </a:r>
            <a:r>
              <a:rPr lang="en-US" altLang="ja-JP" sz="1500" dirty="0" err="1" smtClean="0">
                <a:latin typeface="Century Gothic"/>
                <a:cs typeface="Century Gothic"/>
              </a:rPr>
              <a:t>nucl-th</a:t>
            </a:r>
            <a:r>
              <a:rPr lang="en-US" altLang="ja-JP" sz="1500" dirty="0" smtClean="0">
                <a:latin typeface="Century Gothic"/>
                <a:cs typeface="Century Gothic"/>
              </a:rPr>
              <a:t>]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60400" y="5773012"/>
            <a:ext cx="9067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/>
            <a:r>
              <a:rPr lang="en-US" altLang="ja-JP" sz="1500" dirty="0" err="1" smtClean="0">
                <a:latin typeface="Century Gothic"/>
                <a:cs typeface="Century Gothic"/>
              </a:rPr>
              <a:t>Y.Yamaguchi</a:t>
            </a:r>
            <a:r>
              <a:rPr lang="en-US" altLang="ja-JP" sz="1500" dirty="0" smtClean="0">
                <a:latin typeface="Century Gothic"/>
                <a:cs typeface="Century Gothic"/>
              </a:rPr>
              <a:t>, </a:t>
            </a:r>
            <a:r>
              <a:rPr lang="en-US" altLang="ja-JP" sz="1500" dirty="0" err="1" smtClean="0">
                <a:latin typeface="Century Gothic"/>
                <a:cs typeface="Century Gothic"/>
              </a:rPr>
              <a:t>S.Ohkoda</a:t>
            </a:r>
            <a:r>
              <a:rPr lang="en-US" altLang="ja-JP" sz="1500" dirty="0" smtClean="0">
                <a:latin typeface="Century Gothic"/>
                <a:cs typeface="Century Gothic"/>
              </a:rPr>
              <a:t>, S.Y., </a:t>
            </a:r>
            <a:r>
              <a:rPr lang="en-US" altLang="ja-JP" sz="1500" dirty="0" err="1" smtClean="0">
                <a:latin typeface="Century Gothic"/>
                <a:cs typeface="Century Gothic"/>
              </a:rPr>
              <a:t>A.Hosaka</a:t>
            </a:r>
            <a:r>
              <a:rPr lang="en-US" altLang="ja-JP" sz="1500" dirty="0" smtClean="0">
                <a:latin typeface="Century Gothic"/>
                <a:cs typeface="Century Gothic"/>
              </a:rPr>
              <a:t>, Phys. Rev. D87, 074019 (2013) 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60400" y="1237443"/>
            <a:ext cx="90678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spcAft>
                <a:spcPts val="600"/>
              </a:spcAft>
            </a:pPr>
            <a:r>
              <a:rPr lang="en-US" altLang="ja-JP" sz="1500" dirty="0" smtClean="0">
                <a:latin typeface="Century Gothic"/>
                <a:cs typeface="Century Gothic"/>
              </a:rPr>
              <a:t>S.Y., </a:t>
            </a:r>
            <a:r>
              <a:rPr lang="en-US" altLang="ja-JP" sz="1500" dirty="0" err="1" smtClean="0">
                <a:latin typeface="Century Gothic"/>
                <a:cs typeface="Century Gothic"/>
              </a:rPr>
              <a:t>K.Sudoh</a:t>
            </a:r>
            <a:r>
              <a:rPr lang="en-US" altLang="ja-JP" sz="1500" dirty="0" smtClean="0">
                <a:latin typeface="Century Gothic"/>
                <a:cs typeface="Century Gothic"/>
              </a:rPr>
              <a:t>, </a:t>
            </a:r>
            <a:r>
              <a:rPr lang="en-US" altLang="ja-JP" sz="1500" dirty="0" err="1" smtClean="0">
                <a:latin typeface="Century Gothic"/>
                <a:cs typeface="Century Gothic"/>
              </a:rPr>
              <a:t>Y.Yamaguchi</a:t>
            </a:r>
            <a:r>
              <a:rPr lang="en-US" altLang="ja-JP" sz="1500" dirty="0" smtClean="0">
                <a:latin typeface="Century Gothic"/>
                <a:cs typeface="Century Gothic"/>
              </a:rPr>
              <a:t>, </a:t>
            </a:r>
            <a:r>
              <a:rPr lang="en-US" altLang="ja-JP" sz="1500" dirty="0" err="1" smtClean="0">
                <a:latin typeface="Century Gothic"/>
                <a:cs typeface="Century Gothic"/>
              </a:rPr>
              <a:t>S.Ohkoda</a:t>
            </a:r>
            <a:r>
              <a:rPr lang="en-US" altLang="ja-JP" sz="1500" dirty="0" smtClean="0">
                <a:latin typeface="Century Gothic"/>
                <a:cs typeface="Century Gothic"/>
              </a:rPr>
              <a:t>, </a:t>
            </a:r>
            <a:r>
              <a:rPr lang="en-US" altLang="ja-JP" sz="1500" dirty="0" err="1" smtClean="0">
                <a:latin typeface="Century Gothic"/>
                <a:cs typeface="Century Gothic"/>
              </a:rPr>
              <a:t>A.Hosaka</a:t>
            </a:r>
            <a:r>
              <a:rPr lang="en-US" altLang="ja-JP" sz="1500" dirty="0" smtClean="0">
                <a:latin typeface="Century Gothic"/>
                <a:cs typeface="Century Gothic"/>
              </a:rPr>
              <a:t>, </a:t>
            </a:r>
            <a:r>
              <a:rPr lang="en-US" altLang="ja-JP" sz="1500" dirty="0" err="1" smtClean="0">
                <a:latin typeface="Century Gothic"/>
                <a:cs typeface="Century Gothic"/>
              </a:rPr>
              <a:t>T.Hyodo</a:t>
            </a:r>
            <a:r>
              <a:rPr lang="en-US" altLang="ja-JP" sz="1500" dirty="0" smtClean="0">
                <a:latin typeface="Century Gothic"/>
                <a:cs typeface="Century Gothic"/>
              </a:rPr>
              <a:t>, Phys. </a:t>
            </a:r>
            <a:r>
              <a:rPr lang="en-US" altLang="ja-JP" sz="1500" dirty="0" err="1" smtClean="0">
                <a:latin typeface="Century Gothic"/>
                <a:cs typeface="Century Gothic"/>
              </a:rPr>
              <a:t>Lett</a:t>
            </a:r>
            <a:r>
              <a:rPr lang="en-US" altLang="ja-JP" sz="1500" dirty="0" smtClean="0">
                <a:latin typeface="Century Gothic"/>
                <a:cs typeface="Century Gothic"/>
              </a:rPr>
              <a:t>. B727, 185 (2013)</a:t>
            </a:r>
          </a:p>
          <a:p>
            <a:pPr marL="914400" indent="-914400">
              <a:spcAft>
                <a:spcPts val="600"/>
              </a:spcAft>
            </a:pPr>
            <a:r>
              <a:rPr lang="en-US" altLang="ja-JP" sz="1500" dirty="0" err="1" smtClean="0">
                <a:latin typeface="Century Gothic"/>
                <a:cs typeface="Century Gothic"/>
              </a:rPr>
              <a:t>Y.Yamaguchi</a:t>
            </a:r>
            <a:r>
              <a:rPr lang="en-US" altLang="ja-JP" sz="1500" dirty="0" smtClean="0">
                <a:latin typeface="Century Gothic"/>
                <a:cs typeface="Century Gothic"/>
              </a:rPr>
              <a:t>, </a:t>
            </a:r>
            <a:r>
              <a:rPr lang="en-US" altLang="ja-JP" sz="1500" dirty="0" err="1" smtClean="0">
                <a:latin typeface="Century Gothic"/>
                <a:cs typeface="Century Gothic"/>
              </a:rPr>
              <a:t>S.Ohkoda</a:t>
            </a:r>
            <a:r>
              <a:rPr lang="en-US" altLang="ja-JP" sz="1500" dirty="0" smtClean="0">
                <a:latin typeface="Century Gothic"/>
                <a:cs typeface="Century Gothic"/>
              </a:rPr>
              <a:t>, </a:t>
            </a:r>
            <a:r>
              <a:rPr lang="en-US" altLang="ja-JP" sz="1500" dirty="0" err="1" smtClean="0">
                <a:latin typeface="Century Gothic"/>
                <a:cs typeface="Century Gothic"/>
              </a:rPr>
              <a:t>A.Hosaka</a:t>
            </a:r>
            <a:r>
              <a:rPr lang="en-US" altLang="ja-JP" sz="1500" dirty="0" smtClean="0">
                <a:latin typeface="Century Gothic"/>
                <a:cs typeface="Century Gothic"/>
              </a:rPr>
              <a:t>, </a:t>
            </a:r>
            <a:r>
              <a:rPr lang="en-US" altLang="ja-JP" sz="1500" dirty="0" err="1" smtClean="0">
                <a:latin typeface="Century Gothic"/>
                <a:cs typeface="Century Gothic"/>
              </a:rPr>
              <a:t>T.Hyodo</a:t>
            </a:r>
            <a:r>
              <a:rPr lang="en-US" altLang="ja-JP" sz="1500" dirty="0" smtClean="0">
                <a:latin typeface="Century Gothic"/>
                <a:cs typeface="Century Gothic"/>
              </a:rPr>
              <a:t>, S.Y., arXiv:1402.5222 [</a:t>
            </a:r>
            <a:r>
              <a:rPr lang="en-US" altLang="ja-JP" sz="1500" dirty="0" err="1" smtClean="0">
                <a:latin typeface="Century Gothic"/>
                <a:cs typeface="Century Gothic"/>
              </a:rPr>
              <a:t>hep</a:t>
            </a:r>
            <a:r>
              <a:rPr lang="en-US" altLang="ja-JP" sz="1500" dirty="0" smtClean="0">
                <a:latin typeface="Century Gothic"/>
                <a:cs typeface="Century Gothic"/>
              </a:rPr>
              <a:t>-ph]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60400" y="977245"/>
            <a:ext cx="9067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/>
            <a:r>
              <a:rPr lang="en-US" altLang="ja-JP" sz="1500" b="1" dirty="0" smtClean="0">
                <a:latin typeface="Century Gothic"/>
                <a:cs typeface="Century Gothic"/>
              </a:rPr>
              <a:t>HQS doublet/singlet in exotic hadrons and nuclei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60400" y="2172974"/>
            <a:ext cx="9067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/>
            <a:r>
              <a:rPr lang="en-US" altLang="ja-JP" sz="1500" b="1" dirty="0" smtClean="0">
                <a:latin typeface="Century Gothic"/>
                <a:cs typeface="Century Gothic"/>
              </a:rPr>
              <a:t>P</a:t>
            </a:r>
            <a:r>
              <a:rPr lang="en-US" altLang="ja-JP" sz="1500" b="1" baseline="30000" dirty="0" smtClean="0">
                <a:latin typeface="Century Gothic"/>
                <a:cs typeface="Century Gothic"/>
              </a:rPr>
              <a:t>(</a:t>
            </a:r>
            <a:r>
              <a:rPr lang="en-US" altLang="ja-JP" sz="1500" b="1" dirty="0" smtClean="0">
                <a:latin typeface="Century Gothic"/>
                <a:cs typeface="Century Gothic"/>
              </a:rPr>
              <a:t>*</a:t>
            </a:r>
            <a:r>
              <a:rPr lang="en-US" altLang="ja-JP" sz="1500" b="1" baseline="30000" dirty="0" smtClean="0">
                <a:latin typeface="Century Gothic"/>
                <a:cs typeface="Century Gothic"/>
              </a:rPr>
              <a:t>)</a:t>
            </a:r>
            <a:r>
              <a:rPr lang="en-US" altLang="ja-JP" sz="1500" b="1" dirty="0" smtClean="0">
                <a:latin typeface="Century Gothic"/>
                <a:cs typeface="Century Gothic"/>
              </a:rPr>
              <a:t>N, P</a:t>
            </a:r>
            <a:r>
              <a:rPr lang="en-US" altLang="ja-JP" sz="1500" b="1" baseline="30000" dirty="0" smtClean="0">
                <a:latin typeface="Century Gothic"/>
                <a:cs typeface="Century Gothic"/>
              </a:rPr>
              <a:t>(</a:t>
            </a:r>
            <a:r>
              <a:rPr lang="en-US" altLang="ja-JP" sz="1500" b="1" dirty="0" smtClean="0">
                <a:latin typeface="Century Gothic"/>
                <a:cs typeface="Century Gothic"/>
              </a:rPr>
              <a:t>*</a:t>
            </a:r>
            <a:r>
              <a:rPr lang="en-US" altLang="ja-JP" sz="1500" b="1" baseline="30000" dirty="0" smtClean="0">
                <a:latin typeface="Century Gothic"/>
                <a:cs typeface="Century Gothic"/>
              </a:rPr>
              <a:t>)</a:t>
            </a:r>
            <a:r>
              <a:rPr lang="en-US" altLang="ja-JP" sz="1500" b="1" dirty="0" smtClean="0">
                <a:latin typeface="Century Gothic"/>
                <a:cs typeface="Century Gothic"/>
              </a:rPr>
              <a:t>NN </a:t>
            </a:r>
            <a:r>
              <a:rPr lang="en-US" altLang="ja-JP" sz="1500" b="1" dirty="0" err="1" smtClean="0">
                <a:latin typeface="Century Gothic"/>
                <a:cs typeface="Century Gothic"/>
              </a:rPr>
              <a:t>hadronic</a:t>
            </a:r>
            <a:r>
              <a:rPr lang="en-US" altLang="ja-JP" sz="1500" b="1" dirty="0" smtClean="0">
                <a:latin typeface="Century Gothic"/>
                <a:cs typeface="Century Gothic"/>
              </a:rPr>
              <a:t> molecules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60400" y="5515989"/>
            <a:ext cx="9067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/>
            <a:r>
              <a:rPr lang="en-US" altLang="ja-JP" sz="1500" b="1" dirty="0" smtClean="0">
                <a:latin typeface="Century Gothic"/>
                <a:cs typeface="Century Gothic"/>
              </a:rPr>
              <a:t>P</a:t>
            </a:r>
            <a:r>
              <a:rPr lang="en-US" altLang="ja-JP" sz="1500" b="1" baseline="30000" dirty="0" smtClean="0">
                <a:latin typeface="Century Gothic"/>
                <a:cs typeface="Century Gothic"/>
              </a:rPr>
              <a:t>(</a:t>
            </a:r>
            <a:r>
              <a:rPr lang="en-US" altLang="ja-JP" sz="1500" b="1" dirty="0" smtClean="0">
                <a:latin typeface="Century Gothic"/>
                <a:cs typeface="Century Gothic"/>
              </a:rPr>
              <a:t>*</a:t>
            </a:r>
            <a:r>
              <a:rPr lang="en-US" altLang="ja-JP" sz="1500" b="1" baseline="30000" dirty="0" smtClean="0">
                <a:latin typeface="Century Gothic"/>
                <a:cs typeface="Century Gothic"/>
              </a:rPr>
              <a:t>)</a:t>
            </a:r>
            <a:r>
              <a:rPr lang="en-US" altLang="ja-JP" sz="1500" b="1" dirty="0" smtClean="0">
                <a:latin typeface="Century Gothic"/>
                <a:cs typeface="Century Gothic"/>
              </a:rPr>
              <a:t>N </a:t>
            </a:r>
            <a:r>
              <a:rPr lang="en-US" altLang="ja-JP" sz="1500" b="1" dirty="0" err="1" smtClean="0">
                <a:latin typeface="Century Gothic"/>
                <a:cs typeface="Century Gothic"/>
              </a:rPr>
              <a:t>hadronic</a:t>
            </a:r>
            <a:r>
              <a:rPr lang="en-US" altLang="ja-JP" sz="1500" b="1" dirty="0" smtClean="0">
                <a:latin typeface="Century Gothic"/>
                <a:cs typeface="Century Gothic"/>
              </a:rPr>
              <a:t> molecules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22300" y="4003517"/>
            <a:ext cx="9067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/>
            <a:r>
              <a:rPr lang="en-US" altLang="ja-JP" sz="1500" b="1" dirty="0" smtClean="0">
                <a:latin typeface="Century Gothic"/>
                <a:cs typeface="Century Gothic"/>
              </a:rPr>
              <a:t>P</a:t>
            </a:r>
            <a:r>
              <a:rPr lang="en-US" altLang="ja-JP" sz="1500" b="1" baseline="30000" dirty="0" smtClean="0">
                <a:latin typeface="Century Gothic"/>
                <a:cs typeface="Century Gothic"/>
              </a:rPr>
              <a:t>(</a:t>
            </a:r>
            <a:r>
              <a:rPr lang="en-US" altLang="ja-JP" sz="1500" b="1" dirty="0" smtClean="0">
                <a:latin typeface="Century Gothic"/>
                <a:cs typeface="Century Gothic"/>
              </a:rPr>
              <a:t>*</a:t>
            </a:r>
            <a:r>
              <a:rPr lang="en-US" altLang="ja-JP" sz="1500" b="1" baseline="30000" dirty="0" smtClean="0">
                <a:latin typeface="Century Gothic"/>
                <a:cs typeface="Century Gothic"/>
              </a:rPr>
              <a:t>)</a:t>
            </a:r>
            <a:r>
              <a:rPr lang="en-US" altLang="ja-JP" sz="1500" b="1" dirty="0" smtClean="0">
                <a:latin typeface="Century Gothic"/>
                <a:cs typeface="Century Gothic"/>
              </a:rPr>
              <a:t> in nuclear matter, NLO in 1/m</a:t>
            </a:r>
            <a:r>
              <a:rPr lang="en-US" altLang="ja-JP" sz="1500" b="1" baseline="-25000" dirty="0" smtClean="0">
                <a:latin typeface="Century Gothic"/>
                <a:cs typeface="Century Gothic"/>
              </a:rPr>
              <a:t>Q</a:t>
            </a:r>
            <a:r>
              <a:rPr lang="en-US" altLang="ja-JP" sz="1500" b="1" dirty="0" smtClean="0">
                <a:latin typeface="Century Gothic"/>
                <a:cs typeface="Century Gothic"/>
              </a:rPr>
              <a:t> expansion, Kondo effects 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22300" y="4263182"/>
            <a:ext cx="90678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spcAft>
                <a:spcPts val="600"/>
              </a:spcAft>
            </a:pPr>
            <a:r>
              <a:rPr lang="en-US" altLang="ja-JP" sz="1500" dirty="0" smtClean="0">
                <a:latin typeface="Century Gothic"/>
                <a:cs typeface="Century Gothic"/>
              </a:rPr>
              <a:t>S.Y., </a:t>
            </a:r>
            <a:r>
              <a:rPr lang="en-US" altLang="ja-JP" sz="1500" dirty="0" err="1" smtClean="0">
                <a:latin typeface="Century Gothic"/>
                <a:cs typeface="Century Gothic"/>
              </a:rPr>
              <a:t>K.Sudoh</a:t>
            </a:r>
            <a:r>
              <a:rPr lang="en-US" altLang="ja-JP" sz="1500" dirty="0" smtClean="0">
                <a:latin typeface="Century Gothic"/>
                <a:cs typeface="Century Gothic"/>
              </a:rPr>
              <a:t>, Phys. Rev. C87, 015202 (2013)</a:t>
            </a:r>
          </a:p>
          <a:p>
            <a:pPr marL="914400" indent="-914400">
              <a:spcAft>
                <a:spcPts val="600"/>
              </a:spcAft>
            </a:pPr>
            <a:r>
              <a:rPr lang="en-US" altLang="ja-JP" sz="1500" dirty="0" smtClean="0">
                <a:latin typeface="Century Gothic"/>
                <a:cs typeface="Century Gothic"/>
              </a:rPr>
              <a:t>S.Y., </a:t>
            </a:r>
            <a:r>
              <a:rPr lang="en-US" altLang="ja-JP" sz="1500" dirty="0" err="1" smtClean="0">
                <a:latin typeface="Century Gothic"/>
                <a:cs typeface="Century Gothic"/>
              </a:rPr>
              <a:t>K.Sudoh</a:t>
            </a:r>
            <a:r>
              <a:rPr lang="en-US" altLang="ja-JP" sz="1500" dirty="0" smtClean="0">
                <a:latin typeface="Century Gothic"/>
                <a:cs typeface="Century Gothic"/>
              </a:rPr>
              <a:t>, Phys. Rev. C88, 015201 (2013)</a:t>
            </a:r>
          </a:p>
          <a:p>
            <a:pPr marL="914400" indent="-914400">
              <a:spcAft>
                <a:spcPts val="600"/>
              </a:spcAft>
            </a:pPr>
            <a:r>
              <a:rPr lang="en-US" altLang="ja-JP" sz="1500" dirty="0" smtClean="0">
                <a:latin typeface="Century Gothic"/>
                <a:cs typeface="Century Gothic"/>
              </a:rPr>
              <a:t>S.Y., </a:t>
            </a:r>
            <a:r>
              <a:rPr lang="en-US" altLang="ja-JP" sz="1500" dirty="0" err="1" smtClean="0">
                <a:latin typeface="Century Gothic"/>
                <a:cs typeface="Century Gothic"/>
              </a:rPr>
              <a:t>K.Sudoh</a:t>
            </a:r>
            <a:r>
              <a:rPr lang="en-US" altLang="ja-JP" sz="1500" dirty="0" smtClean="0">
                <a:latin typeface="Century Gothic"/>
                <a:cs typeface="Century Gothic"/>
              </a:rPr>
              <a:t>, Phys. Rev. C89, 015201 (2014) </a:t>
            </a:r>
          </a:p>
        </p:txBody>
      </p:sp>
      <p:cxnSp>
        <p:nvCxnSpPr>
          <p:cNvPr id="19" name="直線コネクタ 18"/>
          <p:cNvCxnSpPr/>
          <p:nvPr/>
        </p:nvCxnSpPr>
        <p:spPr>
          <a:xfrm>
            <a:off x="719137" y="4079875"/>
            <a:ext cx="98425" cy="1588"/>
          </a:xfrm>
          <a:prstGeom prst="line">
            <a:avLst/>
          </a:prstGeom>
          <a:ln w="2286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752474" y="2243137"/>
            <a:ext cx="98425" cy="1588"/>
          </a:xfrm>
          <a:prstGeom prst="line">
            <a:avLst/>
          </a:prstGeom>
          <a:ln w="2286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1289050" y="2244725"/>
            <a:ext cx="98425" cy="1588"/>
          </a:xfrm>
          <a:prstGeom prst="line">
            <a:avLst/>
          </a:prstGeom>
          <a:ln w="2286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6337300" y="-812800"/>
            <a:ext cx="98425" cy="1588"/>
          </a:xfrm>
          <a:prstGeom prst="line">
            <a:avLst/>
          </a:prstGeom>
          <a:ln w="2286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直線コネクタ 39"/>
          <p:cNvCxnSpPr/>
          <p:nvPr/>
        </p:nvCxnSpPr>
        <p:spPr>
          <a:xfrm rot="5400000" flipH="1" flipV="1">
            <a:off x="-1596048" y="3345046"/>
            <a:ext cx="4106496" cy="1588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724694" y="4318000"/>
            <a:ext cx="2196306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>
            <a:off x="3571677" y="4319588"/>
            <a:ext cx="2196306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6418661" y="4316412"/>
            <a:ext cx="2196306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>
            <a:off x="724694" y="2041524"/>
            <a:ext cx="2196306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>
            <a:off x="3571677" y="3567112"/>
            <a:ext cx="2196306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テキスト ボックス 60"/>
          <p:cNvSpPr txBox="1"/>
          <p:nvPr/>
        </p:nvSpPr>
        <p:spPr>
          <a:xfrm>
            <a:off x="0" y="768578"/>
            <a:ext cx="10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Mass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grpSp>
        <p:nvGrpSpPr>
          <p:cNvPr id="2" name="図形グループ 30"/>
          <p:cNvGrpSpPr/>
          <p:nvPr/>
        </p:nvGrpSpPr>
        <p:grpSpPr>
          <a:xfrm>
            <a:off x="1202202" y="2252990"/>
            <a:ext cx="2128329" cy="2589818"/>
            <a:chOff x="1202202" y="2443490"/>
            <a:chExt cx="2128329" cy="2589818"/>
          </a:xfrm>
        </p:grpSpPr>
        <p:cxnSp>
          <p:nvCxnSpPr>
            <p:cNvPr id="45" name="直線コネクタ 44"/>
            <p:cNvCxnSpPr/>
            <p:nvPr/>
          </p:nvCxnSpPr>
          <p:spPr>
            <a:xfrm>
              <a:off x="1202202" y="4586288"/>
              <a:ext cx="1241290" cy="1588"/>
            </a:xfrm>
            <a:prstGeom prst="line">
              <a:avLst/>
            </a:prstGeom>
            <a:ln w="57150" cap="rnd" cmpd="sng" algn="ctr">
              <a:solidFill>
                <a:srgbClr val="1F497D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/>
            <p:cNvCxnSpPr/>
            <p:nvPr/>
          </p:nvCxnSpPr>
          <p:spPr>
            <a:xfrm>
              <a:off x="1202202" y="2703512"/>
              <a:ext cx="1241290" cy="1588"/>
            </a:xfrm>
            <a:prstGeom prst="line">
              <a:avLst/>
            </a:prstGeom>
            <a:ln w="57150" cap="rnd" cmpd="sng" algn="ctr">
              <a:solidFill>
                <a:srgbClr val="1F497D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テキスト ボックス 61"/>
            <p:cNvSpPr txBox="1"/>
            <p:nvPr/>
          </p:nvSpPr>
          <p:spPr>
            <a:xfrm>
              <a:off x="2511468" y="4510088"/>
              <a:ext cx="8190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1/2</a:t>
              </a:r>
              <a:r>
                <a:rPr lang="en-US" altLang="ja-JP" sz="2800" baseline="30000" dirty="0" smtClean="0">
                  <a:latin typeface="Century Gothic"/>
                  <a:cs typeface="Century Gothic"/>
                </a:rPr>
                <a:t>-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2511468" y="2443490"/>
              <a:ext cx="8190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3/2</a:t>
              </a:r>
              <a:r>
                <a:rPr lang="en-US" altLang="ja-JP" sz="2800" baseline="30000" dirty="0" smtClean="0">
                  <a:latin typeface="Century Gothic"/>
                  <a:cs typeface="Century Gothic"/>
                </a:rPr>
                <a:t>-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</p:grpSp>
      <p:grpSp>
        <p:nvGrpSpPr>
          <p:cNvPr id="3" name="図形グループ 31"/>
          <p:cNvGrpSpPr/>
          <p:nvPr/>
        </p:nvGrpSpPr>
        <p:grpSpPr>
          <a:xfrm>
            <a:off x="4049185" y="3862388"/>
            <a:ext cx="2118539" cy="1192818"/>
            <a:chOff x="4049185" y="4052888"/>
            <a:chExt cx="2118539" cy="1192818"/>
          </a:xfrm>
        </p:grpSpPr>
        <p:cxnSp>
          <p:nvCxnSpPr>
            <p:cNvPr id="53" name="直線コネクタ 52"/>
            <p:cNvCxnSpPr/>
            <p:nvPr/>
          </p:nvCxnSpPr>
          <p:spPr>
            <a:xfrm>
              <a:off x="4049185" y="4926012"/>
              <a:ext cx="1241290" cy="1588"/>
            </a:xfrm>
            <a:prstGeom prst="line">
              <a:avLst/>
            </a:prstGeom>
            <a:ln w="57150" cap="rnd" cmpd="sng" algn="ctr">
              <a:solidFill>
                <a:srgbClr val="F79646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/>
            <p:cNvCxnSpPr/>
            <p:nvPr/>
          </p:nvCxnSpPr>
          <p:spPr>
            <a:xfrm>
              <a:off x="4049185" y="4441824"/>
              <a:ext cx="1241290" cy="1588"/>
            </a:xfrm>
            <a:prstGeom prst="line">
              <a:avLst/>
            </a:prstGeom>
            <a:ln w="57150" cap="rnd" cmpd="sng" algn="ctr">
              <a:solidFill>
                <a:srgbClr val="F79646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テキスト ボックス 65"/>
            <p:cNvSpPr txBox="1"/>
            <p:nvPr/>
          </p:nvSpPr>
          <p:spPr>
            <a:xfrm>
              <a:off x="5323261" y="4722486"/>
              <a:ext cx="8190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1/2</a:t>
              </a:r>
              <a:r>
                <a:rPr lang="en-US" altLang="ja-JP" sz="2800" baseline="30000" dirty="0" smtClean="0">
                  <a:latin typeface="Century Gothic"/>
                  <a:cs typeface="Century Gothic"/>
                </a:rPr>
                <a:t>-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  <p:sp>
          <p:nvSpPr>
            <p:cNvPr id="67" name="テキスト ボックス 66"/>
            <p:cNvSpPr txBox="1"/>
            <p:nvPr/>
          </p:nvSpPr>
          <p:spPr>
            <a:xfrm>
              <a:off x="5348661" y="4052888"/>
              <a:ext cx="8190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3/2</a:t>
              </a:r>
              <a:r>
                <a:rPr lang="en-US" altLang="ja-JP" sz="2800" baseline="30000" dirty="0" smtClean="0">
                  <a:latin typeface="Century Gothic"/>
                  <a:cs typeface="Century Gothic"/>
                </a:rPr>
                <a:t>-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</p:grpSp>
      <p:cxnSp>
        <p:nvCxnSpPr>
          <p:cNvPr id="59" name="直線コネクタ 58"/>
          <p:cNvCxnSpPr/>
          <p:nvPr/>
        </p:nvCxnSpPr>
        <p:spPr>
          <a:xfrm>
            <a:off x="6794543" y="5662612"/>
            <a:ext cx="1241290" cy="1588"/>
          </a:xfrm>
          <a:prstGeom prst="line">
            <a:avLst/>
          </a:prstGeom>
          <a:ln w="57150" cap="rnd" cmpd="sng" algn="ctr">
            <a:solidFill>
              <a:srgbClr val="C0504D"/>
            </a:solidFill>
            <a:prstDash val="solid"/>
            <a:round/>
            <a:headEnd type="non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テキスト ボックス 69"/>
          <p:cNvSpPr txBox="1"/>
          <p:nvPr/>
        </p:nvSpPr>
        <p:spPr>
          <a:xfrm>
            <a:off x="8208319" y="5197802"/>
            <a:ext cx="8190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3/2</a:t>
            </a:r>
            <a:r>
              <a:rPr lang="en-US" altLang="ja-JP" sz="2800" baseline="30000" dirty="0" smtClean="0">
                <a:latin typeface="Century Gothic"/>
                <a:cs typeface="Century Gothic"/>
              </a:rPr>
              <a:t>-</a:t>
            </a:r>
            <a:endParaRPr lang="ja-JP" altLang="en-US" sz="2800" baseline="30000" dirty="0" smtClean="0">
              <a:latin typeface="Century Gothic"/>
              <a:cs typeface="Century Gothic"/>
            </a:endParaRPr>
          </a:p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1/2</a:t>
            </a:r>
            <a:r>
              <a:rPr lang="en-US" altLang="ja-JP" sz="2800" baseline="30000" dirty="0" smtClean="0">
                <a:latin typeface="Century Gothic"/>
                <a:cs typeface="Century Gothic"/>
              </a:rPr>
              <a:t>-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116885" y="5969000"/>
            <a:ext cx="1395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Charm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933194" y="5969000"/>
            <a:ext cx="14412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Bottom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871288" y="5969000"/>
            <a:ext cx="1345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err="1" smtClean="0">
                <a:latin typeface="Century Gothic"/>
                <a:cs typeface="Century Gothic"/>
              </a:rPr>
              <a:t>m</a:t>
            </a:r>
            <a:r>
              <a:rPr kumimoji="1" lang="en-US" altLang="ja-JP" sz="2800" baseline="-25000" dirty="0" err="1" smtClean="0">
                <a:latin typeface="Century Gothic"/>
                <a:cs typeface="Century Gothic"/>
              </a:rPr>
              <a:t>Q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→∞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787621" y="651301"/>
            <a:ext cx="15687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dirty="0" smtClean="0">
                <a:latin typeface="Century Gothic"/>
                <a:cs typeface="Century Gothic"/>
              </a:rPr>
              <a:t>P</a:t>
            </a:r>
            <a:r>
              <a:rPr kumimoji="1" lang="en-US" altLang="ja-JP" sz="4800" baseline="30000" dirty="0" smtClean="0">
                <a:latin typeface="Century Gothic"/>
                <a:cs typeface="Century Gothic"/>
              </a:rPr>
              <a:t>(</a:t>
            </a:r>
            <a:r>
              <a:rPr kumimoji="1" lang="en-US" altLang="ja-JP" sz="4800" dirty="0" smtClean="0">
                <a:latin typeface="Century Gothic"/>
                <a:cs typeface="Century Gothic"/>
              </a:rPr>
              <a:t>*</a:t>
            </a:r>
            <a:r>
              <a:rPr kumimoji="1" lang="en-US" altLang="ja-JP" sz="4800" baseline="30000" dirty="0" smtClean="0">
                <a:latin typeface="Century Gothic"/>
                <a:cs typeface="Century Gothic"/>
              </a:rPr>
              <a:t>)</a:t>
            </a:r>
            <a:r>
              <a:rPr kumimoji="1" lang="en-US" altLang="ja-JP" sz="4800" dirty="0" smtClean="0">
                <a:latin typeface="Century Gothic"/>
                <a:cs typeface="Century Gothic"/>
              </a:rPr>
              <a:t>N</a:t>
            </a:r>
            <a:endParaRPr kumimoji="1" lang="ja-JP" altLang="en-US" sz="4800" dirty="0">
              <a:latin typeface="Century Gothic"/>
              <a:cs typeface="Century Gothic"/>
            </a:endParaRPr>
          </a:p>
        </p:txBody>
      </p:sp>
      <p:grpSp>
        <p:nvGrpSpPr>
          <p:cNvPr id="4" name="図形グループ 72"/>
          <p:cNvGrpSpPr/>
          <p:nvPr/>
        </p:nvGrpSpPr>
        <p:grpSpPr>
          <a:xfrm>
            <a:off x="8056551" y="5484508"/>
            <a:ext cx="159785" cy="359178"/>
            <a:chOff x="8102036" y="1781502"/>
            <a:chExt cx="228600" cy="520044"/>
          </a:xfrm>
        </p:grpSpPr>
        <p:cxnSp>
          <p:nvCxnSpPr>
            <p:cNvPr id="91" name="直線コネクタ 90"/>
            <p:cNvCxnSpPr/>
            <p:nvPr/>
          </p:nvCxnSpPr>
          <p:spPr>
            <a:xfrm rot="5400000" flipH="1" flipV="1">
              <a:off x="8086325" y="1797213"/>
              <a:ext cx="260022" cy="228600"/>
            </a:xfrm>
            <a:prstGeom prst="line">
              <a:avLst/>
            </a:prstGeom>
            <a:ln w="28575" cap="rnd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91"/>
            <p:cNvCxnSpPr/>
            <p:nvPr/>
          </p:nvCxnSpPr>
          <p:spPr>
            <a:xfrm rot="16200000" flipH="1">
              <a:off x="8086325" y="2057235"/>
              <a:ext cx="260022" cy="228600"/>
            </a:xfrm>
            <a:prstGeom prst="line">
              <a:avLst/>
            </a:prstGeom>
            <a:ln w="28575" cap="rnd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6" name="テキスト ボックス 95"/>
          <p:cNvSpPr txBox="1"/>
          <p:nvPr/>
        </p:nvSpPr>
        <p:spPr>
          <a:xfrm>
            <a:off x="6922088" y="800329"/>
            <a:ext cx="2074356" cy="52322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solidFill>
                  <a:srgbClr val="FF0000"/>
                </a:solidFill>
                <a:latin typeface="Century Gothic"/>
                <a:cs typeface="Century Gothic"/>
              </a:rPr>
              <a:t>Predictions</a:t>
            </a:r>
            <a:endParaRPr kumimoji="1" lang="ja-JP" altLang="en-US" sz="2800" baseline="30000" dirty="0">
              <a:solidFill>
                <a:srgbClr val="FF0000"/>
              </a:solidFill>
              <a:latin typeface="Century Gothic"/>
              <a:cs typeface="Century Gothic"/>
            </a:endParaRPr>
          </a:p>
        </p:txBody>
      </p:sp>
      <p:cxnSp>
        <p:nvCxnSpPr>
          <p:cNvPr id="77" name="直線コネクタ 76"/>
          <p:cNvCxnSpPr/>
          <p:nvPr/>
        </p:nvCxnSpPr>
        <p:spPr>
          <a:xfrm>
            <a:off x="3916866" y="805090"/>
            <a:ext cx="294001" cy="1588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テキスト ボックス 77"/>
          <p:cNvSpPr txBox="1"/>
          <p:nvPr/>
        </p:nvSpPr>
        <p:spPr>
          <a:xfrm>
            <a:off x="1641375" y="4711700"/>
            <a:ext cx="58612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200" dirty="0" smtClean="0">
                <a:solidFill>
                  <a:srgbClr val="FF0000"/>
                </a:solidFill>
                <a:latin typeface="Century Gothic"/>
                <a:cs typeface="Century Gothic"/>
              </a:rPr>
              <a:t>HQS doublet</a:t>
            </a:r>
            <a:endParaRPr kumimoji="1" lang="ja-JP" altLang="en-US" sz="7200" baseline="30000" dirty="0">
              <a:solidFill>
                <a:srgbClr val="FF0000"/>
              </a:solidFill>
              <a:latin typeface="Century Gothic"/>
              <a:cs typeface="Century Gothic"/>
            </a:endParaRPr>
          </a:p>
        </p:txBody>
      </p:sp>
      <p:pic>
        <p:nvPicPr>
          <p:cNvPr id="79" name="図 7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7537" y="1824672"/>
            <a:ext cx="1828800" cy="1376680"/>
          </a:xfrm>
          <a:prstGeom prst="rect">
            <a:avLst/>
          </a:prstGeom>
        </p:spPr>
      </p:pic>
      <p:grpSp>
        <p:nvGrpSpPr>
          <p:cNvPr id="5" name="図形グループ 57"/>
          <p:cNvGrpSpPr/>
          <p:nvPr/>
        </p:nvGrpSpPr>
        <p:grpSpPr>
          <a:xfrm>
            <a:off x="1193537" y="1240998"/>
            <a:ext cx="1416223" cy="707886"/>
            <a:chOff x="4049185" y="2513012"/>
            <a:chExt cx="1416223" cy="707886"/>
          </a:xfrm>
        </p:grpSpPr>
        <p:sp>
          <p:nvSpPr>
            <p:cNvPr id="47" name="テキスト ボックス 46"/>
            <p:cNvSpPr txBox="1"/>
            <p:nvPr/>
          </p:nvSpPr>
          <p:spPr>
            <a:xfrm>
              <a:off x="4049185" y="2513012"/>
              <a:ext cx="141622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4000" dirty="0" smtClean="0">
                  <a:solidFill>
                    <a:schemeClr val="tx2"/>
                  </a:solidFill>
                  <a:latin typeface="Century Gothic"/>
                  <a:cs typeface="Century Gothic"/>
                </a:rPr>
                <a:t>D</a:t>
              </a:r>
              <a:r>
                <a:rPr kumimoji="1" lang="en-US" altLang="ja-JP" sz="4000" baseline="30000" dirty="0" smtClean="0">
                  <a:solidFill>
                    <a:schemeClr val="tx2"/>
                  </a:solidFill>
                  <a:latin typeface="Century Gothic"/>
                  <a:cs typeface="Century Gothic"/>
                </a:rPr>
                <a:t>(</a:t>
              </a:r>
              <a:r>
                <a:rPr kumimoji="1" lang="en-US" altLang="ja-JP" sz="4000" dirty="0" smtClean="0">
                  <a:solidFill>
                    <a:schemeClr val="tx2"/>
                  </a:solidFill>
                  <a:latin typeface="Century Gothic"/>
                  <a:cs typeface="Century Gothic"/>
                </a:rPr>
                <a:t>*</a:t>
              </a:r>
              <a:r>
                <a:rPr kumimoji="1" lang="en-US" altLang="ja-JP" sz="4000" baseline="30000" dirty="0" smtClean="0">
                  <a:solidFill>
                    <a:schemeClr val="tx2"/>
                  </a:solidFill>
                  <a:latin typeface="Century Gothic"/>
                  <a:cs typeface="Century Gothic"/>
                </a:rPr>
                <a:t>)</a:t>
              </a:r>
              <a:r>
                <a:rPr kumimoji="1" lang="en-US" altLang="ja-JP" sz="4000" dirty="0" smtClean="0">
                  <a:solidFill>
                    <a:schemeClr val="tx2"/>
                  </a:solidFill>
                  <a:latin typeface="Century Gothic"/>
                  <a:cs typeface="Century Gothic"/>
                </a:rPr>
                <a:t>N</a:t>
              </a:r>
              <a:endParaRPr kumimoji="1" lang="ja-JP" altLang="en-US" sz="4000" dirty="0">
                <a:solidFill>
                  <a:schemeClr val="tx2"/>
                </a:solidFill>
                <a:latin typeface="Century Gothic"/>
                <a:cs typeface="Century Gothic"/>
              </a:endParaRPr>
            </a:p>
          </p:txBody>
        </p:sp>
        <p:cxnSp>
          <p:nvCxnSpPr>
            <p:cNvPr id="57" name="直線コネクタ 56"/>
            <p:cNvCxnSpPr>
              <a:cxnSpLocks noChangeAspect="1"/>
            </p:cNvCxnSpPr>
            <p:nvPr/>
          </p:nvCxnSpPr>
          <p:spPr>
            <a:xfrm>
              <a:off x="4153477" y="2624782"/>
              <a:ext cx="337554" cy="2382"/>
            </a:xfrm>
            <a:prstGeom prst="line">
              <a:avLst/>
            </a:prstGeom>
            <a:ln w="381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テキスト ボックス 72"/>
          <p:cNvSpPr txBox="1"/>
          <p:nvPr/>
        </p:nvSpPr>
        <p:spPr>
          <a:xfrm>
            <a:off x="4049185" y="2872809"/>
            <a:ext cx="13290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B</a:t>
            </a:r>
            <a:r>
              <a:rPr kumimoji="1" lang="en-US" altLang="ja-JP" sz="4000" baseline="300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(</a:t>
            </a:r>
            <a:r>
              <a:rPr kumimoji="1" lang="en-US" altLang="ja-JP" sz="40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*</a:t>
            </a:r>
            <a:r>
              <a:rPr kumimoji="1" lang="en-US" altLang="ja-JP" sz="4000" baseline="300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)</a:t>
            </a:r>
            <a:r>
              <a:rPr kumimoji="1" lang="en-US" altLang="ja-JP" sz="40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N</a:t>
            </a:r>
            <a:endParaRPr kumimoji="1" lang="ja-JP" altLang="en-US" sz="4000" dirty="0">
              <a:solidFill>
                <a:schemeClr val="accent6"/>
              </a:solidFill>
              <a:latin typeface="Century Gothic"/>
              <a:cs typeface="Century Gothic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8" grpId="0"/>
      <p:bldP spid="7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直線コネクタ 39"/>
          <p:cNvCxnSpPr/>
          <p:nvPr/>
        </p:nvCxnSpPr>
        <p:spPr>
          <a:xfrm rot="5400000" flipH="1" flipV="1">
            <a:off x="-1596048" y="3345046"/>
            <a:ext cx="4106496" cy="1588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724694" y="4318000"/>
            <a:ext cx="2196306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>
            <a:off x="3571677" y="4319588"/>
            <a:ext cx="2196306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6418661" y="4316412"/>
            <a:ext cx="2196306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>
            <a:off x="724694" y="2041524"/>
            <a:ext cx="2196306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>
            <a:off x="3571677" y="3567112"/>
            <a:ext cx="2196306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テキスト ボックス 60"/>
          <p:cNvSpPr txBox="1"/>
          <p:nvPr/>
        </p:nvSpPr>
        <p:spPr>
          <a:xfrm>
            <a:off x="0" y="768578"/>
            <a:ext cx="10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Mass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grpSp>
        <p:nvGrpSpPr>
          <p:cNvPr id="2" name="図形グループ 30"/>
          <p:cNvGrpSpPr/>
          <p:nvPr/>
        </p:nvGrpSpPr>
        <p:grpSpPr>
          <a:xfrm>
            <a:off x="1202202" y="1570692"/>
            <a:ext cx="2161115" cy="2616806"/>
            <a:chOff x="1202202" y="1761192"/>
            <a:chExt cx="2161115" cy="2616806"/>
          </a:xfrm>
        </p:grpSpPr>
        <p:cxnSp>
          <p:nvCxnSpPr>
            <p:cNvPr id="49" name="直線コネクタ 48"/>
            <p:cNvCxnSpPr/>
            <p:nvPr/>
          </p:nvCxnSpPr>
          <p:spPr>
            <a:xfrm>
              <a:off x="1202202" y="4114800"/>
              <a:ext cx="1241290" cy="1588"/>
            </a:xfrm>
            <a:prstGeom prst="line">
              <a:avLst/>
            </a:prstGeom>
            <a:ln w="57150" cap="rnd" cmpd="sng" algn="ctr">
              <a:solidFill>
                <a:srgbClr val="1F497D"/>
              </a:solidFill>
              <a:prstDash val="sysDash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/>
            <p:cNvCxnSpPr/>
            <p:nvPr/>
          </p:nvCxnSpPr>
          <p:spPr>
            <a:xfrm>
              <a:off x="1202202" y="2146300"/>
              <a:ext cx="1241290" cy="1588"/>
            </a:xfrm>
            <a:prstGeom prst="line">
              <a:avLst/>
            </a:prstGeom>
            <a:ln w="57150" cap="rnd" cmpd="sng" algn="ctr">
              <a:solidFill>
                <a:schemeClr val="tx2"/>
              </a:solidFill>
              <a:prstDash val="sysDash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テキスト ボックス 63"/>
            <p:cNvSpPr txBox="1"/>
            <p:nvPr/>
          </p:nvSpPr>
          <p:spPr>
            <a:xfrm>
              <a:off x="2478682" y="3854778"/>
              <a:ext cx="8846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800" dirty="0" smtClean="0">
                  <a:latin typeface="Century Gothic"/>
                  <a:cs typeface="Century Gothic"/>
                </a:rPr>
                <a:t>1/2</a:t>
              </a:r>
              <a:r>
                <a:rPr lang="en-US" altLang="ja-JP" sz="2800" baseline="30000" dirty="0" smtClean="0">
                  <a:latin typeface="Century Gothic"/>
                  <a:cs typeface="Century Gothic"/>
                </a:rPr>
                <a:t>+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2478682" y="1761192"/>
              <a:ext cx="8846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3/2</a:t>
              </a:r>
              <a:r>
                <a:rPr lang="en-US" altLang="ja-JP" sz="2800" baseline="30000" dirty="0" smtClean="0">
                  <a:latin typeface="Century Gothic"/>
                  <a:cs typeface="Century Gothic"/>
                </a:rPr>
                <a:t>+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</p:grpSp>
      <p:grpSp>
        <p:nvGrpSpPr>
          <p:cNvPr id="3" name="図形グループ 31"/>
          <p:cNvGrpSpPr/>
          <p:nvPr/>
        </p:nvGrpSpPr>
        <p:grpSpPr>
          <a:xfrm>
            <a:off x="4049185" y="3484890"/>
            <a:ext cx="2151325" cy="1245206"/>
            <a:chOff x="4049185" y="3675390"/>
            <a:chExt cx="2151325" cy="1245206"/>
          </a:xfrm>
        </p:grpSpPr>
        <p:cxnSp>
          <p:nvCxnSpPr>
            <p:cNvPr id="55" name="直線コネクタ 54"/>
            <p:cNvCxnSpPr/>
            <p:nvPr/>
          </p:nvCxnSpPr>
          <p:spPr>
            <a:xfrm>
              <a:off x="4049185" y="4486276"/>
              <a:ext cx="1241290" cy="1588"/>
            </a:xfrm>
            <a:prstGeom prst="line">
              <a:avLst/>
            </a:prstGeom>
            <a:ln w="57150" cap="rnd" cmpd="sng" algn="ctr">
              <a:solidFill>
                <a:srgbClr val="F79646"/>
              </a:solidFill>
              <a:prstDash val="sysDash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/>
            <p:cNvCxnSpPr/>
            <p:nvPr/>
          </p:nvCxnSpPr>
          <p:spPr>
            <a:xfrm>
              <a:off x="4049185" y="4037012"/>
              <a:ext cx="1241290" cy="1588"/>
            </a:xfrm>
            <a:prstGeom prst="line">
              <a:avLst/>
            </a:prstGeom>
            <a:ln w="57150" cap="rnd" cmpd="sng" algn="ctr">
              <a:solidFill>
                <a:schemeClr val="accent6"/>
              </a:solidFill>
              <a:prstDash val="sysDash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テキスト ボックス 67"/>
            <p:cNvSpPr txBox="1"/>
            <p:nvPr/>
          </p:nvSpPr>
          <p:spPr>
            <a:xfrm>
              <a:off x="5315875" y="4397376"/>
              <a:ext cx="8846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800" dirty="0" smtClean="0">
                  <a:latin typeface="Century Gothic"/>
                  <a:cs typeface="Century Gothic"/>
                </a:rPr>
                <a:t>1/2</a:t>
              </a:r>
              <a:r>
                <a:rPr lang="en-US" altLang="ja-JP" sz="2800" baseline="30000" dirty="0" smtClean="0">
                  <a:latin typeface="Century Gothic"/>
                  <a:cs typeface="Century Gothic"/>
                </a:rPr>
                <a:t>+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  <p:sp>
          <p:nvSpPr>
            <p:cNvPr id="69" name="テキスト ボックス 68"/>
            <p:cNvSpPr txBox="1"/>
            <p:nvPr/>
          </p:nvSpPr>
          <p:spPr>
            <a:xfrm>
              <a:off x="5315875" y="3675390"/>
              <a:ext cx="8846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3/2</a:t>
              </a:r>
              <a:r>
                <a:rPr lang="en-US" altLang="ja-JP" sz="2800" baseline="30000" dirty="0" smtClean="0">
                  <a:latin typeface="Century Gothic"/>
                  <a:cs typeface="Century Gothic"/>
                </a:rPr>
                <a:t>+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</p:grpSp>
      <p:cxnSp>
        <p:nvCxnSpPr>
          <p:cNvPr id="60" name="直線コネクタ 59"/>
          <p:cNvCxnSpPr/>
          <p:nvPr/>
        </p:nvCxnSpPr>
        <p:spPr>
          <a:xfrm>
            <a:off x="6794543" y="4724400"/>
            <a:ext cx="1241290" cy="1588"/>
          </a:xfrm>
          <a:prstGeom prst="line">
            <a:avLst/>
          </a:prstGeom>
          <a:ln w="57150" cap="rnd" cmpd="sng" algn="ctr">
            <a:solidFill>
              <a:schemeClr val="accent2"/>
            </a:solidFill>
            <a:prstDash val="sysDash"/>
            <a:round/>
            <a:headEnd type="non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テキスト ボックス 71"/>
          <p:cNvSpPr txBox="1"/>
          <p:nvPr/>
        </p:nvSpPr>
        <p:spPr>
          <a:xfrm>
            <a:off x="8175533" y="4238298"/>
            <a:ext cx="8846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3/2</a:t>
            </a:r>
            <a:r>
              <a:rPr lang="en-US" altLang="ja-JP" sz="2800" baseline="30000" dirty="0" smtClean="0">
                <a:latin typeface="Century Gothic"/>
                <a:cs typeface="Century Gothic"/>
              </a:rPr>
              <a:t>+</a:t>
            </a:r>
            <a:endParaRPr lang="ja-JP" altLang="en-US" sz="2800" baseline="30000" dirty="0" smtClean="0">
              <a:latin typeface="Century Gothic"/>
              <a:cs typeface="Century Gothic"/>
            </a:endParaRPr>
          </a:p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1/2</a:t>
            </a:r>
            <a:r>
              <a:rPr lang="en-US" altLang="ja-JP" sz="2800" baseline="30000" dirty="0" smtClean="0">
                <a:latin typeface="Century Gothic"/>
                <a:cs typeface="Century Gothic"/>
              </a:rPr>
              <a:t>+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116885" y="5969000"/>
            <a:ext cx="1395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Charm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933194" y="5969000"/>
            <a:ext cx="14412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Bottom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871288" y="5969000"/>
            <a:ext cx="1345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err="1" smtClean="0">
                <a:latin typeface="Century Gothic"/>
                <a:cs typeface="Century Gothic"/>
              </a:rPr>
              <a:t>m</a:t>
            </a:r>
            <a:r>
              <a:rPr kumimoji="1" lang="en-US" altLang="ja-JP" sz="2800" baseline="-25000" dirty="0" err="1" smtClean="0">
                <a:latin typeface="Century Gothic"/>
                <a:cs typeface="Century Gothic"/>
              </a:rPr>
              <a:t>Q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→∞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787621" y="651301"/>
            <a:ext cx="15687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dirty="0" smtClean="0">
                <a:latin typeface="Century Gothic"/>
                <a:cs typeface="Century Gothic"/>
              </a:rPr>
              <a:t>P</a:t>
            </a:r>
            <a:r>
              <a:rPr kumimoji="1" lang="en-US" altLang="ja-JP" sz="4800" baseline="30000" dirty="0" smtClean="0">
                <a:latin typeface="Century Gothic"/>
                <a:cs typeface="Century Gothic"/>
              </a:rPr>
              <a:t>(</a:t>
            </a:r>
            <a:r>
              <a:rPr kumimoji="1" lang="en-US" altLang="ja-JP" sz="4800" dirty="0" smtClean="0">
                <a:latin typeface="Century Gothic"/>
                <a:cs typeface="Century Gothic"/>
              </a:rPr>
              <a:t>*</a:t>
            </a:r>
            <a:r>
              <a:rPr kumimoji="1" lang="en-US" altLang="ja-JP" sz="4800" baseline="30000" dirty="0" smtClean="0">
                <a:latin typeface="Century Gothic"/>
                <a:cs typeface="Century Gothic"/>
              </a:rPr>
              <a:t>)</a:t>
            </a:r>
            <a:r>
              <a:rPr kumimoji="1" lang="en-US" altLang="ja-JP" sz="4800" dirty="0" smtClean="0">
                <a:latin typeface="Century Gothic"/>
                <a:cs typeface="Century Gothic"/>
              </a:rPr>
              <a:t>N</a:t>
            </a:r>
            <a:endParaRPr kumimoji="1" lang="ja-JP" altLang="en-US" sz="4800" dirty="0">
              <a:latin typeface="Century Gothic"/>
              <a:cs typeface="Century Gothic"/>
            </a:endParaRPr>
          </a:p>
        </p:txBody>
      </p:sp>
      <p:grpSp>
        <p:nvGrpSpPr>
          <p:cNvPr id="4" name="図形グループ 69"/>
          <p:cNvGrpSpPr/>
          <p:nvPr/>
        </p:nvGrpSpPr>
        <p:grpSpPr>
          <a:xfrm>
            <a:off x="8048534" y="4542899"/>
            <a:ext cx="159785" cy="359178"/>
            <a:chOff x="8102036" y="1781502"/>
            <a:chExt cx="228600" cy="520044"/>
          </a:xfrm>
        </p:grpSpPr>
        <p:cxnSp>
          <p:nvCxnSpPr>
            <p:cNvPr id="93" name="直線コネクタ 92"/>
            <p:cNvCxnSpPr/>
            <p:nvPr/>
          </p:nvCxnSpPr>
          <p:spPr>
            <a:xfrm rot="5400000" flipH="1" flipV="1">
              <a:off x="8086325" y="1797213"/>
              <a:ext cx="260022" cy="228600"/>
            </a:xfrm>
            <a:prstGeom prst="line">
              <a:avLst/>
            </a:prstGeom>
            <a:ln w="28575" cap="rnd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コネクタ 93"/>
            <p:cNvCxnSpPr/>
            <p:nvPr/>
          </p:nvCxnSpPr>
          <p:spPr>
            <a:xfrm rot="16200000" flipH="1">
              <a:off x="8086325" y="2057235"/>
              <a:ext cx="260022" cy="228600"/>
            </a:xfrm>
            <a:prstGeom prst="line">
              <a:avLst/>
            </a:prstGeom>
            <a:ln w="28575" cap="rnd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6" name="テキスト ボックス 95"/>
          <p:cNvSpPr txBox="1"/>
          <p:nvPr/>
        </p:nvSpPr>
        <p:spPr>
          <a:xfrm>
            <a:off x="6922088" y="800329"/>
            <a:ext cx="2074356" cy="52322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solidFill>
                  <a:srgbClr val="FF0000"/>
                </a:solidFill>
                <a:latin typeface="Century Gothic"/>
                <a:cs typeface="Century Gothic"/>
              </a:rPr>
              <a:t>Predictions</a:t>
            </a:r>
            <a:endParaRPr kumimoji="1" lang="ja-JP" altLang="en-US" sz="2800" baseline="30000" dirty="0">
              <a:solidFill>
                <a:srgbClr val="FF0000"/>
              </a:solidFill>
              <a:latin typeface="Century Gothic"/>
              <a:cs typeface="Century Gothic"/>
            </a:endParaRPr>
          </a:p>
        </p:txBody>
      </p:sp>
      <p:cxnSp>
        <p:nvCxnSpPr>
          <p:cNvPr id="77" name="直線コネクタ 76"/>
          <p:cNvCxnSpPr/>
          <p:nvPr/>
        </p:nvCxnSpPr>
        <p:spPr>
          <a:xfrm>
            <a:off x="3916866" y="805090"/>
            <a:ext cx="294001" cy="1588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9" name="図 7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7537" y="1824672"/>
            <a:ext cx="1828800" cy="1376680"/>
          </a:xfrm>
          <a:prstGeom prst="rect">
            <a:avLst/>
          </a:prstGeom>
        </p:spPr>
      </p:pic>
      <p:grpSp>
        <p:nvGrpSpPr>
          <p:cNvPr id="5" name="図形グループ 30"/>
          <p:cNvGrpSpPr/>
          <p:nvPr/>
        </p:nvGrpSpPr>
        <p:grpSpPr>
          <a:xfrm>
            <a:off x="1202202" y="2252990"/>
            <a:ext cx="2128329" cy="2589818"/>
            <a:chOff x="1202202" y="2443490"/>
            <a:chExt cx="2128329" cy="2589818"/>
          </a:xfrm>
        </p:grpSpPr>
        <p:cxnSp>
          <p:nvCxnSpPr>
            <p:cNvPr id="71" name="直線コネクタ 70"/>
            <p:cNvCxnSpPr/>
            <p:nvPr/>
          </p:nvCxnSpPr>
          <p:spPr>
            <a:xfrm>
              <a:off x="1202202" y="4586288"/>
              <a:ext cx="1241290" cy="1588"/>
            </a:xfrm>
            <a:prstGeom prst="line">
              <a:avLst/>
            </a:prstGeom>
            <a:ln w="57150" cap="rnd" cmpd="sng" algn="ctr">
              <a:solidFill>
                <a:srgbClr val="1F497D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/>
            <p:cNvCxnSpPr/>
            <p:nvPr/>
          </p:nvCxnSpPr>
          <p:spPr>
            <a:xfrm>
              <a:off x="1202202" y="2703512"/>
              <a:ext cx="1241290" cy="1588"/>
            </a:xfrm>
            <a:prstGeom prst="line">
              <a:avLst/>
            </a:prstGeom>
            <a:ln w="57150" cap="rnd" cmpd="sng" algn="ctr">
              <a:solidFill>
                <a:srgbClr val="1F497D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テキスト ボックス 74"/>
            <p:cNvSpPr txBox="1"/>
            <p:nvPr/>
          </p:nvSpPr>
          <p:spPr>
            <a:xfrm>
              <a:off x="2511468" y="4510088"/>
              <a:ext cx="8190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1/2</a:t>
              </a:r>
              <a:r>
                <a:rPr lang="en-US" altLang="ja-JP" sz="2800" baseline="30000" dirty="0" smtClean="0">
                  <a:latin typeface="Century Gothic"/>
                  <a:cs typeface="Century Gothic"/>
                </a:rPr>
                <a:t>-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  <p:sp>
          <p:nvSpPr>
            <p:cNvPr id="76" name="テキスト ボックス 75"/>
            <p:cNvSpPr txBox="1"/>
            <p:nvPr/>
          </p:nvSpPr>
          <p:spPr>
            <a:xfrm>
              <a:off x="2511468" y="2443490"/>
              <a:ext cx="8190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3/2</a:t>
              </a:r>
              <a:r>
                <a:rPr lang="en-US" altLang="ja-JP" sz="2800" baseline="30000" dirty="0" smtClean="0">
                  <a:latin typeface="Century Gothic"/>
                  <a:cs typeface="Century Gothic"/>
                </a:rPr>
                <a:t>-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</p:grpSp>
      <p:grpSp>
        <p:nvGrpSpPr>
          <p:cNvPr id="7" name="図形グループ 79"/>
          <p:cNvGrpSpPr/>
          <p:nvPr/>
        </p:nvGrpSpPr>
        <p:grpSpPr>
          <a:xfrm>
            <a:off x="1193537" y="1240998"/>
            <a:ext cx="1416223" cy="707886"/>
            <a:chOff x="4049185" y="2513012"/>
            <a:chExt cx="1416223" cy="707886"/>
          </a:xfrm>
        </p:grpSpPr>
        <p:sp>
          <p:nvSpPr>
            <p:cNvPr id="81" name="テキスト ボックス 80"/>
            <p:cNvSpPr txBox="1"/>
            <p:nvPr/>
          </p:nvSpPr>
          <p:spPr>
            <a:xfrm>
              <a:off x="4049185" y="2513012"/>
              <a:ext cx="141622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4000" dirty="0" smtClean="0">
                  <a:solidFill>
                    <a:schemeClr val="tx2"/>
                  </a:solidFill>
                  <a:latin typeface="Century Gothic"/>
                  <a:cs typeface="Century Gothic"/>
                </a:rPr>
                <a:t>D</a:t>
              </a:r>
              <a:r>
                <a:rPr kumimoji="1" lang="en-US" altLang="ja-JP" sz="4000" baseline="30000" dirty="0" smtClean="0">
                  <a:solidFill>
                    <a:schemeClr val="tx2"/>
                  </a:solidFill>
                  <a:latin typeface="Century Gothic"/>
                  <a:cs typeface="Century Gothic"/>
                </a:rPr>
                <a:t>(</a:t>
              </a:r>
              <a:r>
                <a:rPr kumimoji="1" lang="en-US" altLang="ja-JP" sz="4000" dirty="0" smtClean="0">
                  <a:solidFill>
                    <a:schemeClr val="tx2"/>
                  </a:solidFill>
                  <a:latin typeface="Century Gothic"/>
                  <a:cs typeface="Century Gothic"/>
                </a:rPr>
                <a:t>*</a:t>
              </a:r>
              <a:r>
                <a:rPr kumimoji="1" lang="en-US" altLang="ja-JP" sz="4000" baseline="30000" dirty="0" smtClean="0">
                  <a:solidFill>
                    <a:schemeClr val="tx2"/>
                  </a:solidFill>
                  <a:latin typeface="Century Gothic"/>
                  <a:cs typeface="Century Gothic"/>
                </a:rPr>
                <a:t>)</a:t>
              </a:r>
              <a:r>
                <a:rPr kumimoji="1" lang="en-US" altLang="ja-JP" sz="4000" dirty="0" smtClean="0">
                  <a:solidFill>
                    <a:schemeClr val="tx2"/>
                  </a:solidFill>
                  <a:latin typeface="Century Gothic"/>
                  <a:cs typeface="Century Gothic"/>
                </a:rPr>
                <a:t>N</a:t>
              </a:r>
              <a:endParaRPr kumimoji="1" lang="ja-JP" altLang="en-US" sz="4000" dirty="0">
                <a:solidFill>
                  <a:schemeClr val="tx2"/>
                </a:solidFill>
                <a:latin typeface="Century Gothic"/>
                <a:cs typeface="Century Gothic"/>
              </a:endParaRPr>
            </a:p>
          </p:txBody>
        </p:sp>
        <p:cxnSp>
          <p:nvCxnSpPr>
            <p:cNvPr id="82" name="直線コネクタ 81"/>
            <p:cNvCxnSpPr>
              <a:cxnSpLocks noChangeAspect="1"/>
            </p:cNvCxnSpPr>
            <p:nvPr/>
          </p:nvCxnSpPr>
          <p:spPr>
            <a:xfrm>
              <a:off x="4153477" y="2624782"/>
              <a:ext cx="337554" cy="2382"/>
            </a:xfrm>
            <a:prstGeom prst="line">
              <a:avLst/>
            </a:prstGeom>
            <a:ln w="381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テキスト ボックス 82"/>
          <p:cNvSpPr txBox="1"/>
          <p:nvPr/>
        </p:nvSpPr>
        <p:spPr>
          <a:xfrm>
            <a:off x="4049185" y="2872809"/>
            <a:ext cx="13290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B</a:t>
            </a:r>
            <a:r>
              <a:rPr kumimoji="1" lang="en-US" altLang="ja-JP" sz="4000" baseline="300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(</a:t>
            </a:r>
            <a:r>
              <a:rPr kumimoji="1" lang="en-US" altLang="ja-JP" sz="40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*</a:t>
            </a:r>
            <a:r>
              <a:rPr kumimoji="1" lang="en-US" altLang="ja-JP" sz="4000" baseline="300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)</a:t>
            </a:r>
            <a:r>
              <a:rPr kumimoji="1" lang="en-US" altLang="ja-JP" sz="40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N</a:t>
            </a:r>
            <a:endParaRPr kumimoji="1" lang="ja-JP" altLang="en-US" sz="4000" dirty="0">
              <a:solidFill>
                <a:schemeClr val="accent6"/>
              </a:solidFill>
              <a:latin typeface="Century Gothic"/>
              <a:cs typeface="Century Gothic"/>
            </a:endParaRPr>
          </a:p>
        </p:txBody>
      </p:sp>
      <p:grpSp>
        <p:nvGrpSpPr>
          <p:cNvPr id="8" name="図形グループ 31"/>
          <p:cNvGrpSpPr/>
          <p:nvPr/>
        </p:nvGrpSpPr>
        <p:grpSpPr>
          <a:xfrm>
            <a:off x="4049185" y="3862388"/>
            <a:ext cx="2118539" cy="1192818"/>
            <a:chOff x="4049185" y="4052888"/>
            <a:chExt cx="2118539" cy="1192818"/>
          </a:xfrm>
        </p:grpSpPr>
        <p:cxnSp>
          <p:nvCxnSpPr>
            <p:cNvPr id="85" name="直線コネクタ 84"/>
            <p:cNvCxnSpPr/>
            <p:nvPr/>
          </p:nvCxnSpPr>
          <p:spPr>
            <a:xfrm>
              <a:off x="4049185" y="4926012"/>
              <a:ext cx="1241290" cy="1588"/>
            </a:xfrm>
            <a:prstGeom prst="line">
              <a:avLst/>
            </a:prstGeom>
            <a:ln w="57150" cap="rnd" cmpd="sng" algn="ctr">
              <a:solidFill>
                <a:srgbClr val="F79646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コネクタ 85"/>
            <p:cNvCxnSpPr/>
            <p:nvPr/>
          </p:nvCxnSpPr>
          <p:spPr>
            <a:xfrm>
              <a:off x="4049185" y="4441824"/>
              <a:ext cx="1241290" cy="1588"/>
            </a:xfrm>
            <a:prstGeom prst="line">
              <a:avLst/>
            </a:prstGeom>
            <a:ln w="57150" cap="rnd" cmpd="sng" algn="ctr">
              <a:solidFill>
                <a:srgbClr val="F79646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テキスト ボックス 86"/>
            <p:cNvSpPr txBox="1"/>
            <p:nvPr/>
          </p:nvSpPr>
          <p:spPr>
            <a:xfrm>
              <a:off x="5323261" y="4722486"/>
              <a:ext cx="8190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1/2</a:t>
              </a:r>
              <a:r>
                <a:rPr lang="en-US" altLang="ja-JP" sz="2800" baseline="30000" dirty="0" smtClean="0">
                  <a:latin typeface="Century Gothic"/>
                  <a:cs typeface="Century Gothic"/>
                </a:rPr>
                <a:t>-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  <p:sp>
          <p:nvSpPr>
            <p:cNvPr id="88" name="テキスト ボックス 87"/>
            <p:cNvSpPr txBox="1"/>
            <p:nvPr/>
          </p:nvSpPr>
          <p:spPr>
            <a:xfrm>
              <a:off x="5348661" y="4052888"/>
              <a:ext cx="8190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3/2</a:t>
              </a:r>
              <a:r>
                <a:rPr lang="en-US" altLang="ja-JP" sz="2800" baseline="30000" dirty="0" smtClean="0">
                  <a:latin typeface="Century Gothic"/>
                  <a:cs typeface="Century Gothic"/>
                </a:rPr>
                <a:t>-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</p:grpSp>
      <p:cxnSp>
        <p:nvCxnSpPr>
          <p:cNvPr id="89" name="直線コネクタ 88"/>
          <p:cNvCxnSpPr/>
          <p:nvPr/>
        </p:nvCxnSpPr>
        <p:spPr>
          <a:xfrm>
            <a:off x="6794543" y="5662612"/>
            <a:ext cx="1241290" cy="1588"/>
          </a:xfrm>
          <a:prstGeom prst="line">
            <a:avLst/>
          </a:prstGeom>
          <a:ln w="57150" cap="rnd" cmpd="sng" algn="ctr">
            <a:solidFill>
              <a:srgbClr val="C0504D"/>
            </a:solidFill>
            <a:prstDash val="solid"/>
            <a:round/>
            <a:headEnd type="non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テキスト ボックス 89"/>
          <p:cNvSpPr txBox="1"/>
          <p:nvPr/>
        </p:nvSpPr>
        <p:spPr>
          <a:xfrm>
            <a:off x="8208319" y="5197802"/>
            <a:ext cx="8190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3/2</a:t>
            </a:r>
            <a:r>
              <a:rPr lang="en-US" altLang="ja-JP" sz="2800" baseline="30000" dirty="0" smtClean="0">
                <a:latin typeface="Century Gothic"/>
                <a:cs typeface="Century Gothic"/>
              </a:rPr>
              <a:t>-</a:t>
            </a:r>
            <a:endParaRPr lang="ja-JP" altLang="en-US" sz="2800" baseline="30000" dirty="0" smtClean="0">
              <a:latin typeface="Century Gothic"/>
              <a:cs typeface="Century Gothic"/>
            </a:endParaRPr>
          </a:p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1/2</a:t>
            </a:r>
            <a:r>
              <a:rPr lang="en-US" altLang="ja-JP" sz="2800" baseline="30000" dirty="0" smtClean="0">
                <a:latin typeface="Century Gothic"/>
                <a:cs typeface="Century Gothic"/>
              </a:rPr>
              <a:t>-</a:t>
            </a:r>
          </a:p>
        </p:txBody>
      </p:sp>
      <p:grpSp>
        <p:nvGrpSpPr>
          <p:cNvPr id="9" name="図形グループ 72"/>
          <p:cNvGrpSpPr/>
          <p:nvPr/>
        </p:nvGrpSpPr>
        <p:grpSpPr>
          <a:xfrm>
            <a:off x="8056551" y="5484508"/>
            <a:ext cx="159785" cy="359178"/>
            <a:chOff x="8102036" y="1781502"/>
            <a:chExt cx="228600" cy="520044"/>
          </a:xfrm>
        </p:grpSpPr>
        <p:cxnSp>
          <p:nvCxnSpPr>
            <p:cNvPr id="97" name="直線コネクタ 96"/>
            <p:cNvCxnSpPr/>
            <p:nvPr/>
          </p:nvCxnSpPr>
          <p:spPr>
            <a:xfrm rot="5400000" flipH="1" flipV="1">
              <a:off x="8086325" y="1797213"/>
              <a:ext cx="260022" cy="228600"/>
            </a:xfrm>
            <a:prstGeom prst="line">
              <a:avLst/>
            </a:prstGeom>
            <a:ln w="28575" cap="rnd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コネクタ 97"/>
            <p:cNvCxnSpPr/>
            <p:nvPr/>
          </p:nvCxnSpPr>
          <p:spPr>
            <a:xfrm rot="16200000" flipH="1">
              <a:off x="8086325" y="2057235"/>
              <a:ext cx="260022" cy="228600"/>
            </a:xfrm>
            <a:prstGeom prst="line">
              <a:avLst/>
            </a:prstGeom>
            <a:ln w="28575" cap="rnd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テキスト ボックス 98"/>
          <p:cNvSpPr txBox="1"/>
          <p:nvPr/>
        </p:nvSpPr>
        <p:spPr>
          <a:xfrm>
            <a:off x="1641375" y="4711700"/>
            <a:ext cx="58612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200" dirty="0" smtClean="0">
                <a:solidFill>
                  <a:srgbClr val="FF0000"/>
                </a:solidFill>
                <a:latin typeface="Century Gothic"/>
                <a:cs typeface="Century Gothic"/>
              </a:rPr>
              <a:t>HQS doublet</a:t>
            </a:r>
            <a:endParaRPr kumimoji="1" lang="ja-JP" altLang="en-US" sz="7200" baseline="30000" dirty="0">
              <a:solidFill>
                <a:srgbClr val="FF0000"/>
              </a:solidFill>
              <a:latin typeface="Century Gothic"/>
              <a:cs typeface="Century Gothic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/>
          <p:cNvSpPr txBox="1"/>
          <p:nvPr/>
        </p:nvSpPr>
        <p:spPr>
          <a:xfrm>
            <a:off x="3787621" y="651301"/>
            <a:ext cx="20241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 smtClean="0">
                <a:latin typeface="Century Gothic"/>
                <a:cs typeface="Century Gothic"/>
              </a:rPr>
              <a:t>P</a:t>
            </a:r>
            <a:r>
              <a:rPr kumimoji="1" lang="en-US" altLang="ja-JP" sz="4800" baseline="30000" dirty="0" smtClean="0">
                <a:latin typeface="Century Gothic"/>
                <a:cs typeface="Century Gothic"/>
              </a:rPr>
              <a:t>(</a:t>
            </a:r>
            <a:r>
              <a:rPr kumimoji="1" lang="en-US" altLang="ja-JP" sz="4800" dirty="0" smtClean="0">
                <a:latin typeface="Century Gothic"/>
                <a:cs typeface="Century Gothic"/>
              </a:rPr>
              <a:t>*</a:t>
            </a:r>
            <a:r>
              <a:rPr kumimoji="1" lang="en-US" altLang="ja-JP" sz="4800" baseline="30000" dirty="0" smtClean="0">
                <a:latin typeface="Century Gothic"/>
                <a:cs typeface="Century Gothic"/>
              </a:rPr>
              <a:t>)</a:t>
            </a:r>
            <a:r>
              <a:rPr kumimoji="1" lang="en-US" altLang="ja-JP" sz="4800" dirty="0" smtClean="0">
                <a:latin typeface="Century Gothic"/>
                <a:cs typeface="Century Gothic"/>
              </a:rPr>
              <a:t>NN</a:t>
            </a:r>
            <a:endParaRPr kumimoji="1" lang="ja-JP" altLang="en-US" sz="4800" dirty="0">
              <a:latin typeface="Century Gothic"/>
              <a:cs typeface="Century Gothic"/>
            </a:endParaRPr>
          </a:p>
        </p:txBody>
      </p:sp>
      <p:cxnSp>
        <p:nvCxnSpPr>
          <p:cNvPr id="40" name="直線コネクタ 39"/>
          <p:cNvCxnSpPr/>
          <p:nvPr/>
        </p:nvCxnSpPr>
        <p:spPr>
          <a:xfrm rot="5400000" flipH="1" flipV="1">
            <a:off x="-1596048" y="3345046"/>
            <a:ext cx="4106496" cy="1588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724694" y="4318000"/>
            <a:ext cx="2196306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>
            <a:off x="3571677" y="4319588"/>
            <a:ext cx="2196306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6418661" y="4316412"/>
            <a:ext cx="2196306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>
            <a:off x="724694" y="2041524"/>
            <a:ext cx="2196306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>
            <a:off x="3571677" y="3567112"/>
            <a:ext cx="2196306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テキスト ボックス 60"/>
          <p:cNvSpPr txBox="1"/>
          <p:nvPr/>
        </p:nvSpPr>
        <p:spPr>
          <a:xfrm>
            <a:off x="0" y="768578"/>
            <a:ext cx="10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Mass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grpSp>
        <p:nvGrpSpPr>
          <p:cNvPr id="2" name="図形グループ 30"/>
          <p:cNvGrpSpPr/>
          <p:nvPr/>
        </p:nvGrpSpPr>
        <p:grpSpPr>
          <a:xfrm>
            <a:off x="1202202" y="2481590"/>
            <a:ext cx="1950370" cy="2259618"/>
            <a:chOff x="1202202" y="2672090"/>
            <a:chExt cx="1950370" cy="2259618"/>
          </a:xfrm>
        </p:grpSpPr>
        <p:cxnSp>
          <p:nvCxnSpPr>
            <p:cNvPr id="45" name="直線コネクタ 44"/>
            <p:cNvCxnSpPr/>
            <p:nvPr/>
          </p:nvCxnSpPr>
          <p:spPr>
            <a:xfrm>
              <a:off x="1202202" y="4624388"/>
              <a:ext cx="1241290" cy="1588"/>
            </a:xfrm>
            <a:prstGeom prst="line">
              <a:avLst/>
            </a:prstGeom>
            <a:ln w="57150" cap="rnd" cmpd="sng" algn="ctr">
              <a:solidFill>
                <a:srgbClr val="1F497D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/>
            <p:cNvCxnSpPr/>
            <p:nvPr/>
          </p:nvCxnSpPr>
          <p:spPr>
            <a:xfrm>
              <a:off x="1202202" y="2919412"/>
              <a:ext cx="1241290" cy="1588"/>
            </a:xfrm>
            <a:prstGeom prst="line">
              <a:avLst/>
            </a:prstGeom>
            <a:ln w="57150" cap="rnd" cmpd="sng" algn="ctr">
              <a:solidFill>
                <a:srgbClr val="1F497D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テキスト ボックス 61"/>
            <p:cNvSpPr txBox="1"/>
            <p:nvPr/>
          </p:nvSpPr>
          <p:spPr>
            <a:xfrm>
              <a:off x="2689426" y="4408488"/>
              <a:ext cx="46314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800" dirty="0" smtClean="0">
                  <a:latin typeface="Century Gothic"/>
                  <a:cs typeface="Century Gothic"/>
                </a:rPr>
                <a:t>0</a:t>
              </a:r>
              <a:r>
                <a:rPr lang="en-US" altLang="ja-JP" sz="2800" baseline="30000" dirty="0" smtClean="0">
                  <a:latin typeface="Century Gothic"/>
                  <a:cs typeface="Century Gothic"/>
                </a:rPr>
                <a:t>-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2689426" y="2672090"/>
              <a:ext cx="46314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1</a:t>
              </a:r>
              <a:r>
                <a:rPr lang="en-US" altLang="ja-JP" sz="2800" baseline="30000" dirty="0" smtClean="0">
                  <a:latin typeface="Century Gothic"/>
                  <a:cs typeface="Century Gothic"/>
                </a:rPr>
                <a:t>-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</p:grpSp>
      <p:grpSp>
        <p:nvGrpSpPr>
          <p:cNvPr id="3" name="図形グループ 31"/>
          <p:cNvGrpSpPr/>
          <p:nvPr/>
        </p:nvGrpSpPr>
        <p:grpSpPr>
          <a:xfrm>
            <a:off x="4049185" y="3862388"/>
            <a:ext cx="1940580" cy="1281718"/>
            <a:chOff x="4049185" y="4052888"/>
            <a:chExt cx="1940580" cy="1281718"/>
          </a:xfrm>
        </p:grpSpPr>
        <p:cxnSp>
          <p:nvCxnSpPr>
            <p:cNvPr id="53" name="直線コネクタ 52"/>
            <p:cNvCxnSpPr/>
            <p:nvPr/>
          </p:nvCxnSpPr>
          <p:spPr>
            <a:xfrm>
              <a:off x="4049185" y="5091112"/>
              <a:ext cx="1241290" cy="1588"/>
            </a:xfrm>
            <a:prstGeom prst="line">
              <a:avLst/>
            </a:prstGeom>
            <a:ln w="57150" cap="rnd" cmpd="sng" algn="ctr">
              <a:solidFill>
                <a:srgbClr val="F79646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/>
            <p:cNvCxnSpPr/>
            <p:nvPr/>
          </p:nvCxnSpPr>
          <p:spPr>
            <a:xfrm>
              <a:off x="4049185" y="4340224"/>
              <a:ext cx="1241290" cy="1588"/>
            </a:xfrm>
            <a:prstGeom prst="line">
              <a:avLst/>
            </a:prstGeom>
            <a:ln w="57150" cap="rnd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テキスト ボックス 65"/>
            <p:cNvSpPr txBox="1"/>
            <p:nvPr/>
          </p:nvSpPr>
          <p:spPr>
            <a:xfrm>
              <a:off x="5526619" y="4811386"/>
              <a:ext cx="46314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800" dirty="0" smtClean="0">
                  <a:latin typeface="Century Gothic"/>
                  <a:cs typeface="Century Gothic"/>
                </a:rPr>
                <a:t>0</a:t>
              </a:r>
              <a:r>
                <a:rPr lang="en-US" altLang="ja-JP" sz="2800" baseline="30000" dirty="0" smtClean="0">
                  <a:latin typeface="Century Gothic"/>
                  <a:cs typeface="Century Gothic"/>
                </a:rPr>
                <a:t>-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  <p:sp>
          <p:nvSpPr>
            <p:cNvPr id="67" name="テキスト ボックス 66"/>
            <p:cNvSpPr txBox="1"/>
            <p:nvPr/>
          </p:nvSpPr>
          <p:spPr>
            <a:xfrm>
              <a:off x="5526619" y="4052888"/>
              <a:ext cx="46314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800" dirty="0" smtClean="0">
                  <a:latin typeface="Century Gothic"/>
                  <a:cs typeface="Century Gothic"/>
                </a:rPr>
                <a:t>1</a:t>
              </a:r>
              <a:r>
                <a:rPr lang="en-US" altLang="ja-JP" sz="2800" baseline="30000" dirty="0" smtClean="0">
                  <a:latin typeface="Century Gothic"/>
                  <a:cs typeface="Century Gothic"/>
                </a:rPr>
                <a:t>-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</p:grpSp>
      <p:sp>
        <p:nvSpPr>
          <p:cNvPr id="37" name="テキスト ボックス 36"/>
          <p:cNvSpPr txBox="1"/>
          <p:nvPr/>
        </p:nvSpPr>
        <p:spPr>
          <a:xfrm>
            <a:off x="1116885" y="5969000"/>
            <a:ext cx="1395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Charm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933194" y="5969000"/>
            <a:ext cx="14412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Bottom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871288" y="5969000"/>
            <a:ext cx="1345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err="1" smtClean="0">
                <a:latin typeface="Century Gothic"/>
                <a:cs typeface="Century Gothic"/>
              </a:rPr>
              <a:t>m</a:t>
            </a:r>
            <a:r>
              <a:rPr kumimoji="1" lang="en-US" altLang="ja-JP" sz="2800" baseline="-25000" dirty="0" err="1" smtClean="0">
                <a:latin typeface="Century Gothic"/>
                <a:cs typeface="Century Gothic"/>
              </a:rPr>
              <a:t>Q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→∞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grpSp>
        <p:nvGrpSpPr>
          <p:cNvPr id="4" name="図形グループ 46"/>
          <p:cNvGrpSpPr/>
          <p:nvPr/>
        </p:nvGrpSpPr>
        <p:grpSpPr>
          <a:xfrm>
            <a:off x="6794543" y="4702502"/>
            <a:ext cx="2054880" cy="954107"/>
            <a:chOff x="6794543" y="4702502"/>
            <a:chExt cx="2054880" cy="954107"/>
          </a:xfrm>
        </p:grpSpPr>
        <p:grpSp>
          <p:nvGrpSpPr>
            <p:cNvPr id="5" name="図形グループ 76"/>
            <p:cNvGrpSpPr/>
            <p:nvPr/>
          </p:nvGrpSpPr>
          <p:grpSpPr>
            <a:xfrm>
              <a:off x="6794543" y="4702502"/>
              <a:ext cx="2054880" cy="954107"/>
              <a:chOff x="6794543" y="5197802"/>
              <a:chExt cx="2054880" cy="954107"/>
            </a:xfrm>
          </p:grpSpPr>
          <p:cxnSp>
            <p:nvCxnSpPr>
              <p:cNvPr id="59" name="直線コネクタ 58"/>
              <p:cNvCxnSpPr/>
              <p:nvPr/>
            </p:nvCxnSpPr>
            <p:spPr>
              <a:xfrm>
                <a:off x="6794543" y="5662612"/>
                <a:ext cx="1241290" cy="1588"/>
              </a:xfrm>
              <a:prstGeom prst="line">
                <a:avLst/>
              </a:prstGeom>
              <a:ln w="57150" cap="rnd" cmpd="sng" algn="ctr">
                <a:solidFill>
                  <a:srgbClr val="C0504D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テキスト ボックス 74"/>
              <p:cNvSpPr txBox="1"/>
              <p:nvPr/>
            </p:nvSpPr>
            <p:spPr>
              <a:xfrm>
                <a:off x="8386277" y="5197802"/>
                <a:ext cx="463146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800" dirty="0" smtClean="0">
                    <a:latin typeface="Century Gothic"/>
                    <a:cs typeface="Century Gothic"/>
                  </a:rPr>
                  <a:t>1</a:t>
                </a:r>
                <a:r>
                  <a:rPr lang="en-US" altLang="ja-JP" sz="2800" baseline="30000" dirty="0" smtClean="0">
                    <a:latin typeface="Century Gothic"/>
                    <a:cs typeface="Century Gothic"/>
                  </a:rPr>
                  <a:t>-</a:t>
                </a:r>
                <a:endParaRPr lang="ja-JP" altLang="en-US" sz="2800" baseline="30000" dirty="0" smtClean="0">
                  <a:latin typeface="Century Gothic"/>
                  <a:cs typeface="Century Gothic"/>
                </a:endParaRPr>
              </a:p>
              <a:p>
                <a:pPr algn="ctr"/>
                <a:r>
                  <a:rPr lang="en-US" altLang="ja-JP" sz="2800" dirty="0" smtClean="0">
                    <a:latin typeface="Century Gothic"/>
                    <a:cs typeface="Century Gothic"/>
                  </a:rPr>
                  <a:t>0</a:t>
                </a:r>
                <a:r>
                  <a:rPr lang="en-US" altLang="ja-JP" sz="2800" baseline="30000" dirty="0" smtClean="0">
                    <a:latin typeface="Century Gothic"/>
                    <a:cs typeface="Century Gothic"/>
                  </a:rPr>
                  <a:t>-</a:t>
                </a:r>
              </a:p>
            </p:txBody>
          </p:sp>
        </p:grpSp>
        <p:grpSp>
          <p:nvGrpSpPr>
            <p:cNvPr id="7" name="図形グループ 72"/>
            <p:cNvGrpSpPr/>
            <p:nvPr/>
          </p:nvGrpSpPr>
          <p:grpSpPr>
            <a:xfrm>
              <a:off x="8056551" y="4989205"/>
              <a:ext cx="159785" cy="359177"/>
              <a:chOff x="8102036" y="1781502"/>
              <a:chExt cx="228600" cy="520044"/>
            </a:xfrm>
          </p:grpSpPr>
          <p:cxnSp>
            <p:nvCxnSpPr>
              <p:cNvPr id="74" name="直線コネクタ 73"/>
              <p:cNvCxnSpPr/>
              <p:nvPr/>
            </p:nvCxnSpPr>
            <p:spPr>
              <a:xfrm rot="5400000" flipH="1" flipV="1">
                <a:off x="8086325" y="1797213"/>
                <a:ext cx="260022" cy="228600"/>
              </a:xfrm>
              <a:prstGeom prst="line">
                <a:avLst/>
              </a:prstGeom>
              <a:ln w="28575" cap="rnd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 rot="16200000" flipH="1">
                <a:off x="8086325" y="2057235"/>
                <a:ext cx="260022" cy="228600"/>
              </a:xfrm>
              <a:prstGeom prst="line">
                <a:avLst/>
              </a:prstGeom>
              <a:ln w="28575" cap="rnd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6" name="テキスト ボックス 45"/>
          <p:cNvSpPr txBox="1"/>
          <p:nvPr/>
        </p:nvSpPr>
        <p:spPr>
          <a:xfrm>
            <a:off x="6922088" y="800329"/>
            <a:ext cx="2074356" cy="52322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solidFill>
                  <a:srgbClr val="FF0000"/>
                </a:solidFill>
                <a:latin typeface="Century Gothic"/>
                <a:cs typeface="Century Gothic"/>
              </a:rPr>
              <a:t>Predictions</a:t>
            </a:r>
            <a:endParaRPr kumimoji="1" lang="ja-JP" altLang="en-US" sz="2800" baseline="30000" dirty="0">
              <a:solidFill>
                <a:srgbClr val="FF0000"/>
              </a:solidFill>
              <a:latin typeface="Century Gothic"/>
              <a:cs typeface="Century Gothic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641375" y="4965700"/>
            <a:ext cx="58612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200" dirty="0" smtClean="0">
                <a:solidFill>
                  <a:srgbClr val="FF0000"/>
                </a:solidFill>
                <a:latin typeface="Century Gothic"/>
                <a:cs typeface="Century Gothic"/>
              </a:rPr>
              <a:t>HQS doublet</a:t>
            </a:r>
            <a:endParaRPr kumimoji="1" lang="ja-JP" altLang="en-US" sz="7200" baseline="30000" dirty="0">
              <a:solidFill>
                <a:srgbClr val="FF0000"/>
              </a:solidFill>
              <a:latin typeface="Century Gothic"/>
              <a:cs typeface="Century Gothic"/>
            </a:endParaRPr>
          </a:p>
        </p:txBody>
      </p:sp>
      <p:cxnSp>
        <p:nvCxnSpPr>
          <p:cNvPr id="42" name="直線コネクタ 41"/>
          <p:cNvCxnSpPr/>
          <p:nvPr/>
        </p:nvCxnSpPr>
        <p:spPr>
          <a:xfrm>
            <a:off x="3916866" y="805090"/>
            <a:ext cx="294001" cy="1588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8" name="図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007" y="2125345"/>
            <a:ext cx="2809240" cy="1376680"/>
          </a:xfrm>
          <a:prstGeom prst="rect">
            <a:avLst/>
          </a:prstGeom>
        </p:spPr>
      </p:pic>
      <p:grpSp>
        <p:nvGrpSpPr>
          <p:cNvPr id="8" name="図形グループ 48"/>
          <p:cNvGrpSpPr/>
          <p:nvPr/>
        </p:nvGrpSpPr>
        <p:grpSpPr>
          <a:xfrm>
            <a:off x="977637" y="1329898"/>
            <a:ext cx="1795684" cy="707886"/>
            <a:chOff x="4049185" y="2513012"/>
            <a:chExt cx="1795684" cy="707886"/>
          </a:xfrm>
        </p:grpSpPr>
        <p:sp>
          <p:nvSpPr>
            <p:cNvPr id="50" name="テキスト ボックス 49"/>
            <p:cNvSpPr txBox="1"/>
            <p:nvPr/>
          </p:nvSpPr>
          <p:spPr>
            <a:xfrm>
              <a:off x="4049185" y="2513012"/>
              <a:ext cx="179568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4000" dirty="0" smtClean="0">
                  <a:solidFill>
                    <a:schemeClr val="tx2"/>
                  </a:solidFill>
                  <a:latin typeface="Century Gothic"/>
                  <a:cs typeface="Century Gothic"/>
                </a:rPr>
                <a:t>D</a:t>
              </a:r>
              <a:r>
                <a:rPr kumimoji="1" lang="en-US" altLang="ja-JP" sz="4000" baseline="30000" dirty="0" smtClean="0">
                  <a:solidFill>
                    <a:schemeClr val="tx2"/>
                  </a:solidFill>
                  <a:latin typeface="Century Gothic"/>
                  <a:cs typeface="Century Gothic"/>
                </a:rPr>
                <a:t>(</a:t>
              </a:r>
              <a:r>
                <a:rPr kumimoji="1" lang="en-US" altLang="ja-JP" sz="4000" dirty="0" smtClean="0">
                  <a:solidFill>
                    <a:schemeClr val="tx2"/>
                  </a:solidFill>
                  <a:latin typeface="Century Gothic"/>
                  <a:cs typeface="Century Gothic"/>
                </a:rPr>
                <a:t>*</a:t>
              </a:r>
              <a:r>
                <a:rPr kumimoji="1" lang="en-US" altLang="ja-JP" sz="4000" baseline="30000" dirty="0" smtClean="0">
                  <a:solidFill>
                    <a:schemeClr val="tx2"/>
                  </a:solidFill>
                  <a:latin typeface="Century Gothic"/>
                  <a:cs typeface="Century Gothic"/>
                </a:rPr>
                <a:t>)</a:t>
              </a:r>
              <a:r>
                <a:rPr kumimoji="1" lang="en-US" altLang="ja-JP" sz="4000" dirty="0" smtClean="0">
                  <a:solidFill>
                    <a:schemeClr val="tx2"/>
                  </a:solidFill>
                  <a:latin typeface="Century Gothic"/>
                  <a:cs typeface="Century Gothic"/>
                </a:rPr>
                <a:t>NN</a:t>
              </a:r>
              <a:endParaRPr kumimoji="1" lang="ja-JP" altLang="en-US" sz="4000" dirty="0">
                <a:solidFill>
                  <a:schemeClr val="tx2"/>
                </a:solidFill>
                <a:latin typeface="Century Gothic"/>
                <a:cs typeface="Century Gothic"/>
              </a:endParaRPr>
            </a:p>
          </p:txBody>
        </p:sp>
        <p:cxnSp>
          <p:nvCxnSpPr>
            <p:cNvPr id="55" name="直線コネクタ 54"/>
            <p:cNvCxnSpPr>
              <a:cxnSpLocks noChangeAspect="1"/>
            </p:cNvCxnSpPr>
            <p:nvPr/>
          </p:nvCxnSpPr>
          <p:spPr>
            <a:xfrm>
              <a:off x="4153477" y="2624782"/>
              <a:ext cx="337554" cy="2382"/>
            </a:xfrm>
            <a:prstGeom prst="line">
              <a:avLst/>
            </a:prstGeom>
            <a:ln w="381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テキスト ボックス 59"/>
          <p:cNvSpPr txBox="1"/>
          <p:nvPr/>
        </p:nvSpPr>
        <p:spPr>
          <a:xfrm>
            <a:off x="3807885" y="2847409"/>
            <a:ext cx="17085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B</a:t>
            </a:r>
            <a:r>
              <a:rPr kumimoji="1" lang="en-US" altLang="ja-JP" sz="4000" baseline="300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(</a:t>
            </a:r>
            <a:r>
              <a:rPr kumimoji="1" lang="en-US" altLang="ja-JP" sz="40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*</a:t>
            </a:r>
            <a:r>
              <a:rPr kumimoji="1" lang="en-US" altLang="ja-JP" sz="4000" baseline="300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)</a:t>
            </a:r>
            <a:r>
              <a:rPr kumimoji="1" lang="en-US" altLang="ja-JP" sz="40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NN</a:t>
            </a:r>
            <a:endParaRPr kumimoji="1" lang="ja-JP" altLang="en-US" sz="4000" dirty="0">
              <a:solidFill>
                <a:schemeClr val="accent6"/>
              </a:solidFill>
              <a:latin typeface="Century Gothic"/>
              <a:cs typeface="Century Gothic"/>
            </a:endParaRPr>
          </a:p>
        </p:txBody>
      </p:sp>
      <p:grpSp>
        <p:nvGrpSpPr>
          <p:cNvPr id="9" name="図形グループ 64"/>
          <p:cNvGrpSpPr/>
          <p:nvPr/>
        </p:nvGrpSpPr>
        <p:grpSpPr>
          <a:xfrm>
            <a:off x="4130246" y="1329898"/>
            <a:ext cx="2241602" cy="804247"/>
            <a:chOff x="4130246" y="1329898"/>
            <a:chExt cx="2241602" cy="804247"/>
          </a:xfrm>
        </p:grpSpPr>
        <p:sp>
          <p:nvSpPr>
            <p:cNvPr id="35" name="テキスト ボックス 34"/>
            <p:cNvSpPr txBox="1"/>
            <p:nvPr/>
          </p:nvSpPr>
          <p:spPr>
            <a:xfrm>
              <a:off x="4130246" y="1487814"/>
              <a:ext cx="224160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000" dirty="0" smtClean="0">
                  <a:latin typeface="Century Gothic"/>
                  <a:cs typeface="Century Gothic"/>
                </a:rPr>
                <a:t>Argonne v</a:t>
              </a:r>
              <a:r>
                <a:rPr kumimoji="1" lang="en-US" altLang="ja-JP" sz="2000" baseline="-25000" dirty="0" smtClean="0">
                  <a:latin typeface="Century Gothic"/>
                  <a:cs typeface="Century Gothic"/>
                </a:rPr>
                <a:t>8</a:t>
              </a:r>
              <a:r>
                <a:rPr kumimoji="1" lang="en-US" altLang="ja-JP" sz="2000" dirty="0" smtClean="0">
                  <a:latin typeface="Century Gothic"/>
                  <a:cs typeface="Century Gothic"/>
                </a:rPr>
                <a:t>’ pot.</a:t>
              </a:r>
            </a:p>
            <a:p>
              <a:pPr algn="ctr"/>
              <a:r>
                <a:rPr lang="en-US" altLang="ja-JP" sz="1600" dirty="0" smtClean="0">
                  <a:latin typeface="Century Gothic"/>
                  <a:cs typeface="Century Gothic"/>
                </a:rPr>
                <a:t>(with tensor force)</a:t>
              </a:r>
              <a:endParaRPr kumimoji="1" lang="ja-JP" altLang="en-US" sz="1600" dirty="0">
                <a:latin typeface="Century Gothic"/>
                <a:cs typeface="Century Gothic"/>
              </a:endParaRPr>
            </a:p>
          </p:txBody>
        </p:sp>
        <p:sp>
          <p:nvSpPr>
            <p:cNvPr id="64" name="左中かっこ 63"/>
            <p:cNvSpPr/>
            <p:nvPr/>
          </p:nvSpPr>
          <p:spPr>
            <a:xfrm rot="16200000">
              <a:off x="5163025" y="949601"/>
              <a:ext cx="178032" cy="938626"/>
            </a:xfrm>
            <a:prstGeom prst="leftBrace">
              <a:avLst>
                <a:gd name="adj1" fmla="val 51134"/>
                <a:gd name="adj2" fmla="val 50000"/>
              </a:avLst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7" name="テキスト ボックス 46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369842" y="651301"/>
            <a:ext cx="64043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 smtClean="0">
                <a:latin typeface="Century Gothic"/>
                <a:cs typeface="Century Gothic"/>
              </a:rPr>
              <a:t>P</a:t>
            </a:r>
            <a:r>
              <a:rPr kumimoji="1" lang="en-US" altLang="ja-JP" sz="4800" baseline="30000" dirty="0" smtClean="0">
                <a:latin typeface="Century Gothic"/>
                <a:cs typeface="Century Gothic"/>
              </a:rPr>
              <a:t>(</a:t>
            </a:r>
            <a:r>
              <a:rPr kumimoji="1" lang="en-US" altLang="ja-JP" sz="4800" dirty="0" smtClean="0">
                <a:latin typeface="Century Gothic"/>
                <a:cs typeface="Century Gothic"/>
              </a:rPr>
              <a:t>*</a:t>
            </a:r>
            <a:r>
              <a:rPr kumimoji="1" lang="en-US" altLang="ja-JP" sz="4800" baseline="30000" dirty="0" smtClean="0">
                <a:latin typeface="Century Gothic"/>
                <a:cs typeface="Century Gothic"/>
              </a:rPr>
              <a:t>)</a:t>
            </a:r>
            <a:r>
              <a:rPr lang="en-US" altLang="ja-JP" sz="4800" dirty="0" smtClean="0">
                <a:latin typeface="Century Gothic"/>
                <a:cs typeface="Century Gothic"/>
              </a:rPr>
              <a:t> in nuclear matter</a:t>
            </a:r>
            <a:endParaRPr kumimoji="1" lang="ja-JP" altLang="en-US" sz="4800" dirty="0">
              <a:latin typeface="Century Gothic"/>
              <a:cs typeface="Century Gothic"/>
            </a:endParaRPr>
          </a:p>
        </p:txBody>
      </p:sp>
      <p:cxnSp>
        <p:nvCxnSpPr>
          <p:cNvPr id="7" name="直線コネクタ 6"/>
          <p:cNvCxnSpPr/>
          <p:nvPr/>
        </p:nvCxnSpPr>
        <p:spPr>
          <a:xfrm>
            <a:off x="1496842" y="805090"/>
            <a:ext cx="294001" cy="1588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1100" y="2184400"/>
            <a:ext cx="4023360" cy="299720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4384683" y="5372100"/>
            <a:ext cx="20441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solidFill>
                  <a:schemeClr val="tx2"/>
                </a:solidFill>
                <a:latin typeface="Century Gothic"/>
                <a:cs typeface="Century Gothic"/>
              </a:rPr>
              <a:t>D</a:t>
            </a:r>
            <a:r>
              <a:rPr kumimoji="1" lang="en-US" altLang="ja-JP" sz="2800" baseline="30000" dirty="0" smtClean="0">
                <a:solidFill>
                  <a:schemeClr val="tx2"/>
                </a:solidFill>
                <a:latin typeface="Century Gothic"/>
                <a:cs typeface="Century Gothic"/>
              </a:rPr>
              <a:t>(</a:t>
            </a:r>
            <a:r>
              <a:rPr kumimoji="1" lang="en-US" altLang="ja-JP" sz="2800" dirty="0" smtClean="0">
                <a:solidFill>
                  <a:schemeClr val="tx2"/>
                </a:solidFill>
                <a:latin typeface="Century Gothic"/>
                <a:cs typeface="Century Gothic"/>
              </a:rPr>
              <a:t>*</a:t>
            </a:r>
            <a:r>
              <a:rPr kumimoji="1" lang="en-US" altLang="ja-JP" sz="2800" baseline="30000" dirty="0" smtClean="0">
                <a:solidFill>
                  <a:schemeClr val="tx2"/>
                </a:solidFill>
                <a:latin typeface="Century Gothic"/>
                <a:cs typeface="Century Gothic"/>
              </a:rPr>
              <a:t>)</a:t>
            </a:r>
            <a:r>
              <a:rPr kumimoji="1" lang="en-US" altLang="ja-JP" sz="2800" dirty="0" smtClean="0">
                <a:solidFill>
                  <a:schemeClr val="tx2"/>
                </a:solidFill>
                <a:latin typeface="Century Gothic"/>
                <a:cs typeface="Century Gothic"/>
              </a:rPr>
              <a:t> meson</a:t>
            </a:r>
            <a:endParaRPr kumimoji="1" lang="ja-JP" altLang="en-US" sz="2800" dirty="0">
              <a:solidFill>
                <a:schemeClr val="tx2"/>
              </a:solidFill>
              <a:latin typeface="Century Gothic"/>
              <a:cs typeface="Century Gothic"/>
            </a:endParaRPr>
          </a:p>
        </p:txBody>
      </p:sp>
      <p:cxnSp>
        <p:nvCxnSpPr>
          <p:cNvPr id="10" name="直線コネクタ 9"/>
          <p:cNvCxnSpPr/>
          <p:nvPr/>
        </p:nvCxnSpPr>
        <p:spPr>
          <a:xfrm>
            <a:off x="4501208" y="5471170"/>
            <a:ext cx="225036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rot="16200000" flipH="1">
            <a:off x="4063747" y="4317747"/>
            <a:ext cx="1485900" cy="622806"/>
          </a:xfrm>
          <a:prstGeom prst="line">
            <a:avLst/>
          </a:prstGeom>
          <a:ln>
            <a:solidFill>
              <a:schemeClr val="tx2"/>
            </a:solidFill>
            <a:head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テキスト ボックス 69"/>
          <p:cNvSpPr txBox="1"/>
          <p:nvPr/>
        </p:nvSpPr>
        <p:spPr>
          <a:xfrm>
            <a:off x="1369842" y="651301"/>
            <a:ext cx="64043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 smtClean="0">
                <a:latin typeface="Century Gothic"/>
                <a:cs typeface="Century Gothic"/>
              </a:rPr>
              <a:t>P</a:t>
            </a:r>
            <a:r>
              <a:rPr kumimoji="1" lang="en-US" altLang="ja-JP" sz="4800" baseline="30000" dirty="0" smtClean="0">
                <a:latin typeface="Century Gothic"/>
                <a:cs typeface="Century Gothic"/>
              </a:rPr>
              <a:t>(</a:t>
            </a:r>
            <a:r>
              <a:rPr kumimoji="1" lang="en-US" altLang="ja-JP" sz="4800" dirty="0" smtClean="0">
                <a:latin typeface="Century Gothic"/>
                <a:cs typeface="Century Gothic"/>
              </a:rPr>
              <a:t>*</a:t>
            </a:r>
            <a:r>
              <a:rPr kumimoji="1" lang="en-US" altLang="ja-JP" sz="4800" baseline="30000" dirty="0" smtClean="0">
                <a:latin typeface="Century Gothic"/>
                <a:cs typeface="Century Gothic"/>
              </a:rPr>
              <a:t>)</a:t>
            </a:r>
            <a:r>
              <a:rPr lang="en-US" altLang="ja-JP" sz="4800" dirty="0" smtClean="0">
                <a:latin typeface="Century Gothic"/>
                <a:cs typeface="Century Gothic"/>
              </a:rPr>
              <a:t> in nuclear matter</a:t>
            </a:r>
            <a:endParaRPr kumimoji="1" lang="ja-JP" altLang="en-US" sz="4800" dirty="0">
              <a:latin typeface="Century Gothic"/>
              <a:cs typeface="Century Gothic"/>
            </a:endParaRPr>
          </a:p>
        </p:txBody>
      </p:sp>
      <p:cxnSp>
        <p:nvCxnSpPr>
          <p:cNvPr id="76" name="直線コネクタ 75"/>
          <p:cNvCxnSpPr/>
          <p:nvPr/>
        </p:nvCxnSpPr>
        <p:spPr>
          <a:xfrm>
            <a:off x="1496842" y="805090"/>
            <a:ext cx="294001" cy="1588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図形グループ 92"/>
          <p:cNvGrpSpPr/>
          <p:nvPr/>
        </p:nvGrpSpPr>
        <p:grpSpPr>
          <a:xfrm>
            <a:off x="24186" y="1438701"/>
            <a:ext cx="9194884" cy="4212799"/>
            <a:chOff x="24186" y="1438701"/>
            <a:chExt cx="9194884" cy="4212799"/>
          </a:xfrm>
        </p:grpSpPr>
        <p:grpSp>
          <p:nvGrpSpPr>
            <p:cNvPr id="3" name="図形グループ 84"/>
            <p:cNvGrpSpPr/>
            <p:nvPr/>
          </p:nvGrpSpPr>
          <p:grpSpPr>
            <a:xfrm>
              <a:off x="24186" y="1438701"/>
              <a:ext cx="9194884" cy="4011641"/>
              <a:chOff x="24186" y="1438701"/>
              <a:chExt cx="9194884" cy="4011641"/>
            </a:xfrm>
          </p:grpSpPr>
          <p:grpSp>
            <p:nvGrpSpPr>
              <p:cNvPr id="4" name="図形グループ 23"/>
              <p:cNvGrpSpPr/>
              <p:nvPr/>
            </p:nvGrpSpPr>
            <p:grpSpPr>
              <a:xfrm>
                <a:off x="24186" y="2944653"/>
                <a:ext cx="2563285" cy="1971577"/>
                <a:chOff x="3751099" y="3075786"/>
                <a:chExt cx="2563285" cy="2404088"/>
              </a:xfrm>
            </p:grpSpPr>
            <p:sp>
              <p:nvSpPr>
                <p:cNvPr id="22" name="円弧 21"/>
                <p:cNvSpPr>
                  <a:spLocks noChangeAspect="1"/>
                </p:cNvSpPr>
                <p:nvPr/>
              </p:nvSpPr>
              <p:spPr>
                <a:xfrm flipV="1">
                  <a:off x="3751099" y="3075786"/>
                  <a:ext cx="2256006" cy="2404088"/>
                </a:xfrm>
                <a:prstGeom prst="arc">
                  <a:avLst>
                    <a:gd name="adj1" fmla="val 16954577"/>
                    <a:gd name="adj2" fmla="val 19707525"/>
                  </a:avLst>
                </a:prstGeom>
                <a:ln w="1905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二等辺三角形 28"/>
                <p:cNvSpPr>
                  <a:spLocks noChangeAspect="1"/>
                </p:cNvSpPr>
                <p:nvPr/>
              </p:nvSpPr>
              <p:spPr>
                <a:xfrm>
                  <a:off x="6150479" y="4202544"/>
                  <a:ext cx="163905" cy="150572"/>
                </a:xfrm>
                <a:prstGeom prst="triangl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rgbClr val="595959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二等辺三角形 29"/>
                <p:cNvSpPr>
                  <a:spLocks noChangeAspect="1"/>
                </p:cNvSpPr>
                <p:nvPr/>
              </p:nvSpPr>
              <p:spPr>
                <a:xfrm rot="10800000" flipH="1">
                  <a:off x="5313730" y="4202544"/>
                  <a:ext cx="163905" cy="150572"/>
                </a:xfrm>
                <a:prstGeom prst="triangl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rgbClr val="595959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円弧 36"/>
                <p:cNvSpPr>
                  <a:spLocks noChangeAspect="1"/>
                </p:cNvSpPr>
                <p:nvPr/>
              </p:nvSpPr>
              <p:spPr>
                <a:xfrm rot="10800000" flipH="1" flipV="1">
                  <a:off x="3759014" y="3075786"/>
                  <a:ext cx="2256006" cy="2404088"/>
                </a:xfrm>
                <a:prstGeom prst="arc">
                  <a:avLst>
                    <a:gd name="adj1" fmla="val 17018495"/>
                    <a:gd name="adj2" fmla="val 19663981"/>
                  </a:avLst>
                </a:prstGeom>
                <a:ln w="1905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円/楕円 27"/>
                <p:cNvSpPr>
                  <a:spLocks noChangeAspect="1"/>
                </p:cNvSpPr>
                <p:nvPr/>
              </p:nvSpPr>
              <p:spPr>
                <a:xfrm rot="16200000">
                  <a:off x="5136400" y="3843447"/>
                  <a:ext cx="1358369" cy="842131"/>
                </a:xfrm>
                <a:prstGeom prst="ellipse">
                  <a:avLst/>
                </a:prstGeom>
                <a:noFill/>
                <a:ln w="38100" cap="flat" cmpd="sng" algn="ctr">
                  <a:solidFill>
                    <a:srgbClr val="595959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" name="テキスト ボックス 43"/>
              <p:cNvSpPr txBox="1"/>
              <p:nvPr/>
            </p:nvSpPr>
            <p:spPr>
              <a:xfrm>
                <a:off x="1693006" y="4625010"/>
                <a:ext cx="1545494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dirty="0" smtClean="0">
                    <a:latin typeface="Century Gothic"/>
                    <a:cs typeface="Century Gothic"/>
                  </a:rPr>
                  <a:t>particle-</a:t>
                </a:r>
                <a:r>
                  <a:rPr lang="en-US" altLang="ja-JP" sz="1600" dirty="0" smtClean="0">
                    <a:latin typeface="Century Gothic"/>
                    <a:cs typeface="Century Gothic"/>
                  </a:rPr>
                  <a:t>hole</a:t>
                </a:r>
              </a:p>
              <a:p>
                <a:pPr algn="ctr"/>
                <a:r>
                  <a:rPr lang="en-US" altLang="ja-JP" sz="2000" dirty="0" smtClean="0">
                    <a:latin typeface="Century Gothic"/>
                    <a:cs typeface="Century Gothic"/>
                  </a:rPr>
                  <a:t>NN</a:t>
                </a:r>
                <a:r>
                  <a:rPr lang="en-US" altLang="ja-JP" sz="2000" baseline="30000" dirty="0" smtClean="0">
                    <a:latin typeface="Century Gothic"/>
                    <a:cs typeface="Century Gothic"/>
                  </a:rPr>
                  <a:t>-1</a:t>
                </a:r>
                <a:endParaRPr kumimoji="1" lang="ja-JP" altLang="en-US" sz="2000" baseline="30000" dirty="0">
                  <a:latin typeface="Century Gothic"/>
                  <a:cs typeface="Century Gothic"/>
                </a:endParaRPr>
              </a:p>
            </p:txBody>
          </p:sp>
          <p:cxnSp>
            <p:nvCxnSpPr>
              <p:cNvPr id="17" name="直線コネクタ 16"/>
              <p:cNvCxnSpPr/>
              <p:nvPr/>
            </p:nvCxnSpPr>
            <p:spPr>
              <a:xfrm rot="5400000" flipH="1" flipV="1">
                <a:off x="-121161" y="3916911"/>
                <a:ext cx="2920534" cy="1588"/>
              </a:xfrm>
              <a:prstGeom prst="line">
                <a:avLst/>
              </a:prstGeom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テキスト ボックス 18"/>
              <p:cNvSpPr txBox="1"/>
              <p:nvPr/>
            </p:nvSpPr>
            <p:spPr>
              <a:xfrm>
                <a:off x="744974" y="4927122"/>
                <a:ext cx="54970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2800" dirty="0" smtClean="0">
                    <a:latin typeface="Century Gothic"/>
                    <a:cs typeface="Century Gothic"/>
                  </a:rPr>
                  <a:t>P*</a:t>
                </a:r>
                <a:endParaRPr kumimoji="1" lang="ja-JP" altLang="en-US" sz="2800" baseline="30000" dirty="0">
                  <a:latin typeface="Century Gothic"/>
                  <a:cs typeface="Century Gothic"/>
                </a:endParaRPr>
              </a:p>
            </p:txBody>
          </p:sp>
          <p:sp>
            <p:nvSpPr>
              <p:cNvPr id="20" name="テキスト ボックス 19"/>
              <p:cNvSpPr txBox="1"/>
              <p:nvPr/>
            </p:nvSpPr>
            <p:spPr>
              <a:xfrm>
                <a:off x="745042" y="3604734"/>
                <a:ext cx="39716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2800" dirty="0" smtClean="0">
                    <a:latin typeface="Century Gothic"/>
                    <a:cs typeface="Century Gothic"/>
                  </a:rPr>
                  <a:t>P</a:t>
                </a:r>
                <a:endParaRPr kumimoji="1" lang="ja-JP" altLang="en-US" sz="2800" baseline="30000" dirty="0">
                  <a:latin typeface="Century Gothic"/>
                  <a:cs typeface="Century Gothic"/>
                </a:endParaRPr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744974" y="2436199"/>
                <a:ext cx="54970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2800" dirty="0" smtClean="0">
                    <a:latin typeface="Century Gothic"/>
                    <a:cs typeface="Century Gothic"/>
                  </a:rPr>
                  <a:t>P*</a:t>
                </a:r>
                <a:endParaRPr kumimoji="1" lang="ja-JP" altLang="en-US" sz="2800" baseline="30000" dirty="0">
                  <a:latin typeface="Century Gothic"/>
                  <a:cs typeface="Century Gothic"/>
                </a:endParaRPr>
              </a:p>
            </p:txBody>
          </p:sp>
          <p:grpSp>
            <p:nvGrpSpPr>
              <p:cNvPr id="5" name="図形グループ 68"/>
              <p:cNvGrpSpPr/>
              <p:nvPr/>
            </p:nvGrpSpPr>
            <p:grpSpPr>
              <a:xfrm>
                <a:off x="2799573" y="2436199"/>
                <a:ext cx="2563285" cy="3014143"/>
                <a:chOff x="2341885" y="2463665"/>
                <a:chExt cx="2563285" cy="3014143"/>
              </a:xfrm>
            </p:grpSpPr>
            <p:grpSp>
              <p:nvGrpSpPr>
                <p:cNvPr id="7" name="図形グループ 23"/>
                <p:cNvGrpSpPr/>
                <p:nvPr/>
              </p:nvGrpSpPr>
              <p:grpSpPr>
                <a:xfrm>
                  <a:off x="2341885" y="2972119"/>
                  <a:ext cx="2563285" cy="1971577"/>
                  <a:chOff x="3751099" y="3075786"/>
                  <a:chExt cx="2563285" cy="2404088"/>
                </a:xfrm>
              </p:grpSpPr>
              <p:sp>
                <p:nvSpPr>
                  <p:cNvPr id="79" name="円弧 78"/>
                  <p:cNvSpPr>
                    <a:spLocks noChangeAspect="1"/>
                  </p:cNvSpPr>
                  <p:nvPr/>
                </p:nvSpPr>
                <p:spPr>
                  <a:xfrm flipV="1">
                    <a:off x="3751099" y="3075786"/>
                    <a:ext cx="2256006" cy="2404088"/>
                  </a:xfrm>
                  <a:prstGeom prst="arc">
                    <a:avLst>
                      <a:gd name="adj1" fmla="val 16954577"/>
                      <a:gd name="adj2" fmla="val 19707525"/>
                    </a:avLst>
                  </a:prstGeom>
                  <a:ln w="19050" cap="flat" cmpd="sng" algn="ctr">
                    <a:solidFill>
                      <a:srgbClr val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二等辺三角形 79"/>
                  <p:cNvSpPr>
                    <a:spLocks noChangeAspect="1"/>
                  </p:cNvSpPr>
                  <p:nvPr/>
                </p:nvSpPr>
                <p:spPr>
                  <a:xfrm>
                    <a:off x="6150479" y="4202544"/>
                    <a:ext cx="163905" cy="150572"/>
                  </a:xfrm>
                  <a:prstGeom prst="triangl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rgbClr val="595959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二等辺三角形 80"/>
                  <p:cNvSpPr>
                    <a:spLocks noChangeAspect="1"/>
                  </p:cNvSpPr>
                  <p:nvPr/>
                </p:nvSpPr>
                <p:spPr>
                  <a:xfrm rot="10800000" flipH="1">
                    <a:off x="5313730" y="4202544"/>
                    <a:ext cx="163905" cy="150572"/>
                  </a:xfrm>
                  <a:prstGeom prst="triangl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rgbClr val="595959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円弧 81"/>
                  <p:cNvSpPr>
                    <a:spLocks noChangeAspect="1"/>
                  </p:cNvSpPr>
                  <p:nvPr/>
                </p:nvSpPr>
                <p:spPr>
                  <a:xfrm rot="10800000" flipH="1" flipV="1">
                    <a:off x="3759014" y="3075786"/>
                    <a:ext cx="2256006" cy="2404088"/>
                  </a:xfrm>
                  <a:prstGeom prst="arc">
                    <a:avLst>
                      <a:gd name="adj1" fmla="val 17018495"/>
                      <a:gd name="adj2" fmla="val 19663981"/>
                    </a:avLst>
                  </a:prstGeom>
                  <a:ln w="19050" cap="flat" cmpd="sng" algn="ctr">
                    <a:solidFill>
                      <a:srgbClr val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円/楕円 82"/>
                  <p:cNvSpPr>
                    <a:spLocks noChangeAspect="1"/>
                  </p:cNvSpPr>
                  <p:nvPr/>
                </p:nvSpPr>
                <p:spPr>
                  <a:xfrm rot="16200000">
                    <a:off x="5136400" y="3843447"/>
                    <a:ext cx="1358369" cy="842131"/>
                  </a:xfrm>
                  <a:prstGeom prst="ellipse">
                    <a:avLst/>
                  </a:prstGeom>
                  <a:noFill/>
                  <a:ln w="38100" cap="flat" cmpd="sng" algn="ctr">
                    <a:solidFill>
                      <a:srgbClr val="595959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cxnSp>
              <p:nvCxnSpPr>
                <p:cNvPr id="72" name="直線コネクタ 71"/>
                <p:cNvCxnSpPr/>
                <p:nvPr/>
              </p:nvCxnSpPr>
              <p:spPr>
                <a:xfrm rot="5400000" flipH="1" flipV="1">
                  <a:off x="2196538" y="3944377"/>
                  <a:ext cx="2920534" cy="1588"/>
                </a:xfrm>
                <a:prstGeom prst="line">
                  <a:avLst/>
                </a:prstGeom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テキスト ボックス 72"/>
                <p:cNvSpPr txBox="1"/>
                <p:nvPr/>
              </p:nvSpPr>
              <p:spPr>
                <a:xfrm>
                  <a:off x="3062673" y="4954588"/>
                  <a:ext cx="549700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2800" dirty="0" smtClean="0">
                      <a:latin typeface="Century Gothic"/>
                      <a:cs typeface="Century Gothic"/>
                    </a:rPr>
                    <a:t>P*</a:t>
                  </a:r>
                  <a:endParaRPr kumimoji="1" lang="ja-JP" altLang="en-US" sz="2800" baseline="30000" dirty="0">
                    <a:latin typeface="Century Gothic"/>
                    <a:cs typeface="Century Gothic"/>
                  </a:endParaRPr>
                </a:p>
              </p:txBody>
            </p:sp>
            <p:sp>
              <p:nvSpPr>
                <p:cNvPr id="74" name="テキスト ボックス 73"/>
                <p:cNvSpPr txBox="1"/>
                <p:nvPr/>
              </p:nvSpPr>
              <p:spPr>
                <a:xfrm>
                  <a:off x="3062673" y="3632200"/>
                  <a:ext cx="549700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2800" dirty="0" smtClean="0">
                      <a:latin typeface="Century Gothic"/>
                      <a:cs typeface="Century Gothic"/>
                    </a:rPr>
                    <a:t>P*</a:t>
                  </a:r>
                  <a:endParaRPr kumimoji="1" lang="ja-JP" altLang="en-US" sz="2800" baseline="30000" dirty="0">
                    <a:latin typeface="Century Gothic"/>
                    <a:cs typeface="Century Gothic"/>
                  </a:endParaRPr>
                </a:p>
              </p:txBody>
            </p:sp>
            <p:sp>
              <p:nvSpPr>
                <p:cNvPr id="75" name="テキスト ボックス 74"/>
                <p:cNvSpPr txBox="1"/>
                <p:nvPr/>
              </p:nvSpPr>
              <p:spPr>
                <a:xfrm>
                  <a:off x="3062673" y="2463665"/>
                  <a:ext cx="549700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2800" dirty="0" smtClean="0">
                      <a:latin typeface="Century Gothic"/>
                      <a:cs typeface="Century Gothic"/>
                    </a:rPr>
                    <a:t>P*</a:t>
                  </a:r>
                  <a:endParaRPr kumimoji="1" lang="ja-JP" altLang="en-US" sz="2800" baseline="30000" dirty="0">
                    <a:latin typeface="Century Gothic"/>
                    <a:cs typeface="Century Gothic"/>
                  </a:endParaRPr>
                </a:p>
              </p:txBody>
            </p:sp>
          </p:grpSp>
          <p:grpSp>
            <p:nvGrpSpPr>
              <p:cNvPr id="8" name="図形グループ 97"/>
              <p:cNvGrpSpPr/>
              <p:nvPr/>
            </p:nvGrpSpPr>
            <p:grpSpPr>
              <a:xfrm>
                <a:off x="5947058" y="2436199"/>
                <a:ext cx="2563285" cy="3014143"/>
                <a:chOff x="2341885" y="2463665"/>
                <a:chExt cx="2563285" cy="3014143"/>
              </a:xfrm>
            </p:grpSpPr>
            <p:grpSp>
              <p:nvGrpSpPr>
                <p:cNvPr id="9" name="図形グループ 23"/>
                <p:cNvGrpSpPr/>
                <p:nvPr/>
              </p:nvGrpSpPr>
              <p:grpSpPr>
                <a:xfrm>
                  <a:off x="2341885" y="2972119"/>
                  <a:ext cx="2563285" cy="1971577"/>
                  <a:chOff x="3751099" y="3075786"/>
                  <a:chExt cx="2563285" cy="2404088"/>
                </a:xfrm>
              </p:grpSpPr>
              <p:sp>
                <p:nvSpPr>
                  <p:cNvPr id="108" name="円弧 107"/>
                  <p:cNvSpPr>
                    <a:spLocks noChangeAspect="1"/>
                  </p:cNvSpPr>
                  <p:nvPr/>
                </p:nvSpPr>
                <p:spPr>
                  <a:xfrm flipV="1">
                    <a:off x="3751099" y="3075786"/>
                    <a:ext cx="2256006" cy="2404088"/>
                  </a:xfrm>
                  <a:prstGeom prst="arc">
                    <a:avLst>
                      <a:gd name="adj1" fmla="val 16954577"/>
                      <a:gd name="adj2" fmla="val 19707525"/>
                    </a:avLst>
                  </a:prstGeom>
                  <a:ln w="19050" cap="flat" cmpd="sng" algn="ctr">
                    <a:solidFill>
                      <a:srgbClr val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二等辺三角形 108"/>
                  <p:cNvSpPr>
                    <a:spLocks noChangeAspect="1"/>
                  </p:cNvSpPr>
                  <p:nvPr/>
                </p:nvSpPr>
                <p:spPr>
                  <a:xfrm>
                    <a:off x="6150479" y="4202544"/>
                    <a:ext cx="163905" cy="150572"/>
                  </a:xfrm>
                  <a:prstGeom prst="triangl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rgbClr val="595959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二等辺三角形 109"/>
                  <p:cNvSpPr>
                    <a:spLocks noChangeAspect="1"/>
                  </p:cNvSpPr>
                  <p:nvPr/>
                </p:nvSpPr>
                <p:spPr>
                  <a:xfrm rot="10800000" flipH="1">
                    <a:off x="5313730" y="4202544"/>
                    <a:ext cx="163905" cy="150572"/>
                  </a:xfrm>
                  <a:prstGeom prst="triangl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rgbClr val="595959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円弧 110"/>
                  <p:cNvSpPr>
                    <a:spLocks noChangeAspect="1"/>
                  </p:cNvSpPr>
                  <p:nvPr/>
                </p:nvSpPr>
                <p:spPr>
                  <a:xfrm rot="10800000" flipH="1" flipV="1">
                    <a:off x="3759014" y="3075786"/>
                    <a:ext cx="2256006" cy="2404088"/>
                  </a:xfrm>
                  <a:prstGeom prst="arc">
                    <a:avLst>
                      <a:gd name="adj1" fmla="val 17018495"/>
                      <a:gd name="adj2" fmla="val 19663981"/>
                    </a:avLst>
                  </a:prstGeom>
                  <a:ln w="19050" cap="flat" cmpd="sng" algn="ctr">
                    <a:solidFill>
                      <a:srgbClr val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円/楕円 111"/>
                  <p:cNvSpPr>
                    <a:spLocks noChangeAspect="1"/>
                  </p:cNvSpPr>
                  <p:nvPr/>
                </p:nvSpPr>
                <p:spPr>
                  <a:xfrm rot="16200000">
                    <a:off x="5136400" y="3843447"/>
                    <a:ext cx="1358369" cy="842131"/>
                  </a:xfrm>
                  <a:prstGeom prst="ellipse">
                    <a:avLst/>
                  </a:prstGeom>
                  <a:noFill/>
                  <a:ln w="38100" cap="flat" cmpd="sng" algn="ctr">
                    <a:solidFill>
                      <a:srgbClr val="595959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cxnSp>
              <p:nvCxnSpPr>
                <p:cNvPr id="101" name="直線コネクタ 100"/>
                <p:cNvCxnSpPr/>
                <p:nvPr/>
              </p:nvCxnSpPr>
              <p:spPr>
                <a:xfrm rot="5400000" flipH="1" flipV="1">
                  <a:off x="2196538" y="3944377"/>
                  <a:ext cx="2920534" cy="1588"/>
                </a:xfrm>
                <a:prstGeom prst="line">
                  <a:avLst/>
                </a:prstGeom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" name="テキスト ボックス 101"/>
                <p:cNvSpPr txBox="1"/>
                <p:nvPr/>
              </p:nvSpPr>
              <p:spPr>
                <a:xfrm>
                  <a:off x="3075441" y="4954588"/>
                  <a:ext cx="397164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2800" dirty="0" smtClean="0">
                      <a:latin typeface="Century Gothic"/>
                      <a:cs typeface="Century Gothic"/>
                    </a:rPr>
                    <a:t>P</a:t>
                  </a:r>
                  <a:endParaRPr kumimoji="1" lang="ja-JP" altLang="en-US" sz="2800" baseline="30000" dirty="0">
                    <a:latin typeface="Century Gothic"/>
                    <a:cs typeface="Century Gothic"/>
                  </a:endParaRPr>
                </a:p>
              </p:txBody>
            </p:sp>
            <p:sp>
              <p:nvSpPr>
                <p:cNvPr id="103" name="テキスト ボックス 102"/>
                <p:cNvSpPr txBox="1"/>
                <p:nvPr/>
              </p:nvSpPr>
              <p:spPr>
                <a:xfrm>
                  <a:off x="3062673" y="3632200"/>
                  <a:ext cx="549700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2800" dirty="0" smtClean="0">
                      <a:latin typeface="Century Gothic"/>
                      <a:cs typeface="Century Gothic"/>
                    </a:rPr>
                    <a:t>P*</a:t>
                  </a:r>
                  <a:endParaRPr kumimoji="1" lang="ja-JP" altLang="en-US" sz="2800" baseline="30000" dirty="0">
                    <a:latin typeface="Century Gothic"/>
                    <a:cs typeface="Century Gothic"/>
                  </a:endParaRPr>
                </a:p>
              </p:txBody>
            </p:sp>
            <p:sp>
              <p:nvSpPr>
                <p:cNvPr id="104" name="テキスト ボックス 103"/>
                <p:cNvSpPr txBox="1"/>
                <p:nvPr/>
              </p:nvSpPr>
              <p:spPr>
                <a:xfrm>
                  <a:off x="3075441" y="2463665"/>
                  <a:ext cx="397164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2800" dirty="0" smtClean="0">
                      <a:latin typeface="Century Gothic"/>
                      <a:cs typeface="Century Gothic"/>
                    </a:rPr>
                    <a:t>P</a:t>
                  </a:r>
                  <a:endParaRPr kumimoji="1" lang="ja-JP" altLang="en-US" sz="2800" baseline="30000" dirty="0">
                    <a:latin typeface="Century Gothic"/>
                    <a:cs typeface="Century Gothic"/>
                  </a:endParaRPr>
                </a:p>
              </p:txBody>
            </p:sp>
          </p:grpSp>
          <p:sp>
            <p:nvSpPr>
              <p:cNvPr id="123" name="テキスト ボックス 122"/>
              <p:cNvSpPr txBox="1"/>
              <p:nvPr/>
            </p:nvSpPr>
            <p:spPr>
              <a:xfrm>
                <a:off x="5867722" y="1438701"/>
                <a:ext cx="3351348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4000" dirty="0" smtClean="0">
                    <a:latin typeface="Century Gothic"/>
                    <a:cs typeface="Century Gothic"/>
                  </a:rPr>
                  <a:t>P self-energy</a:t>
                </a:r>
                <a:endParaRPr kumimoji="1" lang="ja-JP" altLang="en-US" sz="4000" dirty="0">
                  <a:latin typeface="Century Gothic"/>
                  <a:cs typeface="Century Gothic"/>
                </a:endParaRPr>
              </a:p>
            </p:txBody>
          </p:sp>
          <p:sp>
            <p:nvSpPr>
              <p:cNvPr id="126" name="テキスト ボックス 125"/>
              <p:cNvSpPr txBox="1"/>
              <p:nvPr/>
            </p:nvSpPr>
            <p:spPr>
              <a:xfrm>
                <a:off x="1151260" y="1438701"/>
                <a:ext cx="356925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4000" dirty="0" smtClean="0">
                    <a:latin typeface="Century Gothic"/>
                    <a:cs typeface="Century Gothic"/>
                  </a:rPr>
                  <a:t>P* self-energy</a:t>
                </a:r>
                <a:endParaRPr kumimoji="1" lang="ja-JP" altLang="en-US" sz="4000" dirty="0">
                  <a:latin typeface="Century Gothic"/>
                  <a:cs typeface="Century Gothic"/>
                </a:endParaRPr>
              </a:p>
            </p:txBody>
          </p:sp>
          <p:sp>
            <p:nvSpPr>
              <p:cNvPr id="129" name="テキスト ボックス 128"/>
              <p:cNvSpPr txBox="1"/>
              <p:nvPr/>
            </p:nvSpPr>
            <p:spPr>
              <a:xfrm>
                <a:off x="2832887" y="3747118"/>
                <a:ext cx="557665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4800" dirty="0" smtClean="0">
                    <a:latin typeface="Century Gothic"/>
                    <a:cs typeface="Century Gothic"/>
                  </a:rPr>
                  <a:t>+</a:t>
                </a:r>
                <a:endParaRPr kumimoji="1" lang="ja-JP" altLang="en-US" sz="4800" dirty="0">
                  <a:latin typeface="Century Gothic"/>
                  <a:cs typeface="Century Gothic"/>
                </a:endParaRPr>
              </a:p>
            </p:txBody>
          </p:sp>
          <p:cxnSp>
            <p:nvCxnSpPr>
              <p:cNvPr id="77" name="直線コネクタ 76"/>
              <p:cNvCxnSpPr/>
              <p:nvPr/>
            </p:nvCxnSpPr>
            <p:spPr>
              <a:xfrm>
                <a:off x="1284814" y="1561674"/>
                <a:ext cx="220856" cy="1588"/>
              </a:xfrm>
              <a:prstGeom prst="line">
                <a:avLst/>
              </a:prstGeom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>
              <a:xfrm>
                <a:off x="6000741" y="1563262"/>
                <a:ext cx="220856" cy="1588"/>
              </a:xfrm>
              <a:prstGeom prst="line">
                <a:avLst/>
              </a:prstGeom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線コネクタ 91"/>
              <p:cNvCxnSpPr/>
              <p:nvPr/>
            </p:nvCxnSpPr>
            <p:spPr>
              <a:xfrm>
                <a:off x="863596" y="2550126"/>
                <a:ext cx="156636" cy="1588"/>
              </a:xfrm>
              <a:prstGeom prst="line">
                <a:avLst/>
              </a:prstGeom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線コネクタ 93"/>
              <p:cNvCxnSpPr/>
              <p:nvPr/>
            </p:nvCxnSpPr>
            <p:spPr>
              <a:xfrm>
                <a:off x="859360" y="5035161"/>
                <a:ext cx="156636" cy="1588"/>
              </a:xfrm>
              <a:prstGeom prst="line">
                <a:avLst/>
              </a:prstGeom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線コネクタ 94"/>
              <p:cNvCxnSpPr/>
              <p:nvPr/>
            </p:nvCxnSpPr>
            <p:spPr>
              <a:xfrm>
                <a:off x="3634661" y="2551714"/>
                <a:ext cx="156636" cy="1588"/>
              </a:xfrm>
              <a:prstGeom prst="line">
                <a:avLst/>
              </a:prstGeom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線コネクタ 95"/>
              <p:cNvCxnSpPr/>
              <p:nvPr/>
            </p:nvCxnSpPr>
            <p:spPr>
              <a:xfrm>
                <a:off x="3634661" y="5034508"/>
                <a:ext cx="156636" cy="1588"/>
              </a:xfrm>
              <a:prstGeom prst="line">
                <a:avLst/>
              </a:prstGeom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直線コネクタ 96"/>
              <p:cNvCxnSpPr/>
              <p:nvPr/>
            </p:nvCxnSpPr>
            <p:spPr>
              <a:xfrm>
                <a:off x="6793097" y="2548538"/>
                <a:ext cx="156636" cy="1588"/>
              </a:xfrm>
              <a:prstGeom prst="line">
                <a:avLst/>
              </a:prstGeom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線コネクタ 97"/>
              <p:cNvCxnSpPr/>
              <p:nvPr/>
            </p:nvCxnSpPr>
            <p:spPr>
              <a:xfrm>
                <a:off x="6788861" y="5034508"/>
                <a:ext cx="156636" cy="1588"/>
              </a:xfrm>
              <a:prstGeom prst="line">
                <a:avLst/>
              </a:prstGeom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線コネクタ 98"/>
              <p:cNvCxnSpPr/>
              <p:nvPr/>
            </p:nvCxnSpPr>
            <p:spPr>
              <a:xfrm>
                <a:off x="863596" y="3707430"/>
                <a:ext cx="156636" cy="1588"/>
              </a:xfrm>
              <a:prstGeom prst="line">
                <a:avLst/>
              </a:prstGeom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直線コネクタ 99"/>
              <p:cNvCxnSpPr/>
              <p:nvPr/>
            </p:nvCxnSpPr>
            <p:spPr>
              <a:xfrm>
                <a:off x="3634661" y="3704254"/>
                <a:ext cx="156636" cy="1588"/>
              </a:xfrm>
              <a:prstGeom prst="line">
                <a:avLst/>
              </a:prstGeom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直線コネクタ 104"/>
              <p:cNvCxnSpPr/>
              <p:nvPr/>
            </p:nvCxnSpPr>
            <p:spPr>
              <a:xfrm>
                <a:off x="6782214" y="3702666"/>
                <a:ext cx="156636" cy="1588"/>
              </a:xfrm>
              <a:prstGeom prst="line">
                <a:avLst/>
              </a:prstGeom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6" name="正方形/長方形 85"/>
            <p:cNvSpPr/>
            <p:nvPr/>
          </p:nvSpPr>
          <p:spPr>
            <a:xfrm>
              <a:off x="32101" y="2269698"/>
              <a:ext cx="5466807" cy="3381802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6000741" y="2269698"/>
              <a:ext cx="2838459" cy="3381802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6" name="テキスト ボックス 55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図形グループ 30"/>
          <p:cNvGrpSpPr/>
          <p:nvPr/>
        </p:nvGrpSpPr>
        <p:grpSpPr>
          <a:xfrm>
            <a:off x="24186" y="2436199"/>
            <a:ext cx="3214314" cy="3014143"/>
            <a:chOff x="2341885" y="2463665"/>
            <a:chExt cx="3214314" cy="3014143"/>
          </a:xfrm>
        </p:grpSpPr>
        <p:grpSp>
          <p:nvGrpSpPr>
            <p:cNvPr id="3" name="図形グループ 23"/>
            <p:cNvGrpSpPr/>
            <p:nvPr/>
          </p:nvGrpSpPr>
          <p:grpSpPr>
            <a:xfrm>
              <a:off x="2341885" y="2972119"/>
              <a:ext cx="2563285" cy="1971577"/>
              <a:chOff x="3751099" y="3075786"/>
              <a:chExt cx="2563285" cy="2404088"/>
            </a:xfrm>
          </p:grpSpPr>
          <p:sp>
            <p:nvSpPr>
              <p:cNvPr id="22" name="円弧 21"/>
              <p:cNvSpPr>
                <a:spLocks noChangeAspect="1"/>
              </p:cNvSpPr>
              <p:nvPr/>
            </p:nvSpPr>
            <p:spPr>
              <a:xfrm flipV="1">
                <a:off x="3751099" y="3075786"/>
                <a:ext cx="2256006" cy="2404088"/>
              </a:xfrm>
              <a:prstGeom prst="arc">
                <a:avLst>
                  <a:gd name="adj1" fmla="val 16954577"/>
                  <a:gd name="adj2" fmla="val 19707525"/>
                </a:avLst>
              </a:prstGeom>
              <a:ln w="19050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二等辺三角形 28"/>
              <p:cNvSpPr>
                <a:spLocks noChangeAspect="1"/>
              </p:cNvSpPr>
              <p:nvPr/>
            </p:nvSpPr>
            <p:spPr>
              <a:xfrm>
                <a:off x="6150479" y="4202544"/>
                <a:ext cx="163905" cy="150572"/>
              </a:xfrm>
              <a:prstGeom prst="triangl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rgbClr val="59595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二等辺三角形 29"/>
              <p:cNvSpPr>
                <a:spLocks noChangeAspect="1"/>
              </p:cNvSpPr>
              <p:nvPr/>
            </p:nvSpPr>
            <p:spPr>
              <a:xfrm rot="10800000" flipH="1">
                <a:off x="5313730" y="4202544"/>
                <a:ext cx="163905" cy="150572"/>
              </a:xfrm>
              <a:prstGeom prst="triangl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rgbClr val="59595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円弧 36"/>
              <p:cNvSpPr>
                <a:spLocks noChangeAspect="1"/>
              </p:cNvSpPr>
              <p:nvPr/>
            </p:nvSpPr>
            <p:spPr>
              <a:xfrm rot="10800000" flipH="1" flipV="1">
                <a:off x="3759014" y="3075786"/>
                <a:ext cx="2256006" cy="2404088"/>
              </a:xfrm>
              <a:prstGeom prst="arc">
                <a:avLst>
                  <a:gd name="adj1" fmla="val 17018495"/>
                  <a:gd name="adj2" fmla="val 19663981"/>
                </a:avLst>
              </a:prstGeom>
              <a:ln w="19050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27"/>
              <p:cNvSpPr>
                <a:spLocks noChangeAspect="1"/>
              </p:cNvSpPr>
              <p:nvPr/>
            </p:nvSpPr>
            <p:spPr>
              <a:xfrm rot="16200000">
                <a:off x="5136400" y="3843447"/>
                <a:ext cx="1358369" cy="842131"/>
              </a:xfrm>
              <a:prstGeom prst="ellipse">
                <a:avLst/>
              </a:prstGeom>
              <a:noFill/>
              <a:ln w="38100" cap="flat" cmpd="sng" algn="ctr">
                <a:solidFill>
                  <a:srgbClr val="595959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" name="テキスト ボックス 43"/>
            <p:cNvSpPr txBox="1"/>
            <p:nvPr/>
          </p:nvSpPr>
          <p:spPr>
            <a:xfrm>
              <a:off x="4010705" y="4652476"/>
              <a:ext cx="154549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600" dirty="0" smtClean="0">
                  <a:latin typeface="Century Gothic"/>
                  <a:cs typeface="Century Gothic"/>
                </a:rPr>
                <a:t>particle</a:t>
              </a:r>
              <a:r>
                <a:rPr lang="en-US" altLang="ja-JP" sz="1600" dirty="0" smtClean="0">
                  <a:latin typeface="Century Gothic"/>
                  <a:cs typeface="Century Gothic"/>
                </a:rPr>
                <a:t>-hole</a:t>
              </a:r>
              <a:r>
                <a:rPr kumimoji="1" lang="en-US" altLang="ja-JP" sz="1600" dirty="0" smtClean="0">
                  <a:latin typeface="Century Gothic"/>
                  <a:cs typeface="Century Gothic"/>
                </a:rPr>
                <a:t> </a:t>
              </a:r>
              <a:r>
                <a:rPr lang="en-US" altLang="ja-JP" sz="2000" dirty="0" smtClean="0">
                  <a:latin typeface="Century Gothic"/>
                  <a:cs typeface="Century Gothic"/>
                </a:rPr>
                <a:t>NN</a:t>
              </a:r>
              <a:r>
                <a:rPr lang="en-US" altLang="ja-JP" sz="2000" baseline="30000" dirty="0" smtClean="0">
                  <a:latin typeface="Century Gothic"/>
                  <a:cs typeface="Century Gothic"/>
                </a:rPr>
                <a:t>-1</a:t>
              </a:r>
              <a:endParaRPr kumimoji="1" lang="ja-JP" altLang="en-US" sz="2000" baseline="30000" dirty="0">
                <a:latin typeface="Century Gothic"/>
                <a:cs typeface="Century Gothic"/>
              </a:endParaRPr>
            </a:p>
          </p:txBody>
        </p:sp>
        <p:cxnSp>
          <p:nvCxnSpPr>
            <p:cNvPr id="17" name="直線コネクタ 16"/>
            <p:cNvCxnSpPr/>
            <p:nvPr/>
          </p:nvCxnSpPr>
          <p:spPr>
            <a:xfrm rot="5400000" flipH="1" flipV="1">
              <a:off x="2196538" y="3944377"/>
              <a:ext cx="2920534" cy="1588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テキスト ボックス 18"/>
            <p:cNvSpPr txBox="1"/>
            <p:nvPr/>
          </p:nvSpPr>
          <p:spPr>
            <a:xfrm>
              <a:off x="3062673" y="4954588"/>
              <a:ext cx="5497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P*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3062741" y="3632200"/>
              <a:ext cx="3971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P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3062673" y="2463665"/>
              <a:ext cx="5497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P*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</p:grpSp>
      <p:grpSp>
        <p:nvGrpSpPr>
          <p:cNvPr id="4" name="図形グループ 68"/>
          <p:cNvGrpSpPr/>
          <p:nvPr/>
        </p:nvGrpSpPr>
        <p:grpSpPr>
          <a:xfrm>
            <a:off x="2799573" y="2436199"/>
            <a:ext cx="2563285" cy="3014143"/>
            <a:chOff x="2341885" y="2463665"/>
            <a:chExt cx="2563285" cy="3014143"/>
          </a:xfrm>
        </p:grpSpPr>
        <p:grpSp>
          <p:nvGrpSpPr>
            <p:cNvPr id="5" name="図形グループ 23"/>
            <p:cNvGrpSpPr/>
            <p:nvPr/>
          </p:nvGrpSpPr>
          <p:grpSpPr>
            <a:xfrm>
              <a:off x="2341885" y="2972119"/>
              <a:ext cx="2563285" cy="1971577"/>
              <a:chOff x="3751099" y="3075786"/>
              <a:chExt cx="2563285" cy="2404088"/>
            </a:xfrm>
          </p:grpSpPr>
          <p:sp>
            <p:nvSpPr>
              <p:cNvPr id="79" name="円弧 78"/>
              <p:cNvSpPr>
                <a:spLocks noChangeAspect="1"/>
              </p:cNvSpPr>
              <p:nvPr/>
            </p:nvSpPr>
            <p:spPr>
              <a:xfrm flipV="1">
                <a:off x="3751099" y="3075786"/>
                <a:ext cx="2256006" cy="2404088"/>
              </a:xfrm>
              <a:prstGeom prst="arc">
                <a:avLst>
                  <a:gd name="adj1" fmla="val 16954577"/>
                  <a:gd name="adj2" fmla="val 19707525"/>
                </a:avLst>
              </a:prstGeom>
              <a:ln w="19050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二等辺三角形 79"/>
              <p:cNvSpPr>
                <a:spLocks noChangeAspect="1"/>
              </p:cNvSpPr>
              <p:nvPr/>
            </p:nvSpPr>
            <p:spPr>
              <a:xfrm>
                <a:off x="6150479" y="4202544"/>
                <a:ext cx="163905" cy="150572"/>
              </a:xfrm>
              <a:prstGeom prst="triangl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rgbClr val="59595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二等辺三角形 80"/>
              <p:cNvSpPr>
                <a:spLocks noChangeAspect="1"/>
              </p:cNvSpPr>
              <p:nvPr/>
            </p:nvSpPr>
            <p:spPr>
              <a:xfrm rot="10800000" flipH="1">
                <a:off x="5313730" y="4202544"/>
                <a:ext cx="163905" cy="150572"/>
              </a:xfrm>
              <a:prstGeom prst="triangl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rgbClr val="59595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円弧 81"/>
              <p:cNvSpPr>
                <a:spLocks noChangeAspect="1"/>
              </p:cNvSpPr>
              <p:nvPr/>
            </p:nvSpPr>
            <p:spPr>
              <a:xfrm rot="10800000" flipH="1" flipV="1">
                <a:off x="3759014" y="3075786"/>
                <a:ext cx="2256006" cy="2404088"/>
              </a:xfrm>
              <a:prstGeom prst="arc">
                <a:avLst>
                  <a:gd name="adj1" fmla="val 17018495"/>
                  <a:gd name="adj2" fmla="val 19663981"/>
                </a:avLst>
              </a:prstGeom>
              <a:ln w="19050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円/楕円 82"/>
              <p:cNvSpPr>
                <a:spLocks noChangeAspect="1"/>
              </p:cNvSpPr>
              <p:nvPr/>
            </p:nvSpPr>
            <p:spPr>
              <a:xfrm rot="16200000">
                <a:off x="5136400" y="3843447"/>
                <a:ext cx="1358369" cy="842131"/>
              </a:xfrm>
              <a:prstGeom prst="ellipse">
                <a:avLst/>
              </a:prstGeom>
              <a:noFill/>
              <a:ln w="38100" cap="flat" cmpd="sng" algn="ctr">
                <a:solidFill>
                  <a:srgbClr val="595959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72" name="直線コネクタ 71"/>
            <p:cNvCxnSpPr/>
            <p:nvPr/>
          </p:nvCxnSpPr>
          <p:spPr>
            <a:xfrm rot="5400000" flipH="1" flipV="1">
              <a:off x="2196538" y="3944377"/>
              <a:ext cx="2920534" cy="1588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テキスト ボックス 72"/>
            <p:cNvSpPr txBox="1"/>
            <p:nvPr/>
          </p:nvSpPr>
          <p:spPr>
            <a:xfrm>
              <a:off x="3062673" y="4954588"/>
              <a:ext cx="5497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P*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  <p:sp>
          <p:nvSpPr>
            <p:cNvPr id="74" name="テキスト ボックス 73"/>
            <p:cNvSpPr txBox="1"/>
            <p:nvPr/>
          </p:nvSpPr>
          <p:spPr>
            <a:xfrm>
              <a:off x="3062673" y="3632200"/>
              <a:ext cx="5497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P*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  <p:sp>
          <p:nvSpPr>
            <p:cNvPr id="75" name="テキスト ボックス 74"/>
            <p:cNvSpPr txBox="1"/>
            <p:nvPr/>
          </p:nvSpPr>
          <p:spPr>
            <a:xfrm>
              <a:off x="3062673" y="2463665"/>
              <a:ext cx="5497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P*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</p:grpSp>
      <p:grpSp>
        <p:nvGrpSpPr>
          <p:cNvPr id="7" name="図形グループ 97"/>
          <p:cNvGrpSpPr/>
          <p:nvPr/>
        </p:nvGrpSpPr>
        <p:grpSpPr>
          <a:xfrm>
            <a:off x="5947058" y="2436199"/>
            <a:ext cx="2563285" cy="3014143"/>
            <a:chOff x="2341885" y="2463665"/>
            <a:chExt cx="2563285" cy="3014143"/>
          </a:xfrm>
        </p:grpSpPr>
        <p:grpSp>
          <p:nvGrpSpPr>
            <p:cNvPr id="8" name="図形グループ 23"/>
            <p:cNvGrpSpPr/>
            <p:nvPr/>
          </p:nvGrpSpPr>
          <p:grpSpPr>
            <a:xfrm>
              <a:off x="2341885" y="2972119"/>
              <a:ext cx="2563285" cy="1971577"/>
              <a:chOff x="3751099" y="3075786"/>
              <a:chExt cx="2563285" cy="2404088"/>
            </a:xfrm>
          </p:grpSpPr>
          <p:sp>
            <p:nvSpPr>
              <p:cNvPr id="108" name="円弧 107"/>
              <p:cNvSpPr>
                <a:spLocks noChangeAspect="1"/>
              </p:cNvSpPr>
              <p:nvPr/>
            </p:nvSpPr>
            <p:spPr>
              <a:xfrm flipV="1">
                <a:off x="3751099" y="3075786"/>
                <a:ext cx="2256006" cy="2404088"/>
              </a:xfrm>
              <a:prstGeom prst="arc">
                <a:avLst>
                  <a:gd name="adj1" fmla="val 16954577"/>
                  <a:gd name="adj2" fmla="val 19707525"/>
                </a:avLst>
              </a:prstGeom>
              <a:ln w="19050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二等辺三角形 108"/>
              <p:cNvSpPr>
                <a:spLocks noChangeAspect="1"/>
              </p:cNvSpPr>
              <p:nvPr/>
            </p:nvSpPr>
            <p:spPr>
              <a:xfrm>
                <a:off x="6150479" y="4202544"/>
                <a:ext cx="163905" cy="150572"/>
              </a:xfrm>
              <a:prstGeom prst="triangl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rgbClr val="59595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二等辺三角形 109"/>
              <p:cNvSpPr>
                <a:spLocks noChangeAspect="1"/>
              </p:cNvSpPr>
              <p:nvPr/>
            </p:nvSpPr>
            <p:spPr>
              <a:xfrm rot="10800000" flipH="1">
                <a:off x="5313730" y="4202544"/>
                <a:ext cx="163905" cy="150572"/>
              </a:xfrm>
              <a:prstGeom prst="triangl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rgbClr val="59595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円弧 110"/>
              <p:cNvSpPr>
                <a:spLocks noChangeAspect="1"/>
              </p:cNvSpPr>
              <p:nvPr/>
            </p:nvSpPr>
            <p:spPr>
              <a:xfrm rot="10800000" flipH="1" flipV="1">
                <a:off x="3759014" y="3075786"/>
                <a:ext cx="2256006" cy="2404088"/>
              </a:xfrm>
              <a:prstGeom prst="arc">
                <a:avLst>
                  <a:gd name="adj1" fmla="val 17018495"/>
                  <a:gd name="adj2" fmla="val 19663981"/>
                </a:avLst>
              </a:prstGeom>
              <a:ln w="19050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円/楕円 111"/>
              <p:cNvSpPr>
                <a:spLocks noChangeAspect="1"/>
              </p:cNvSpPr>
              <p:nvPr/>
            </p:nvSpPr>
            <p:spPr>
              <a:xfrm rot="16200000">
                <a:off x="5136400" y="3843447"/>
                <a:ext cx="1358369" cy="842131"/>
              </a:xfrm>
              <a:prstGeom prst="ellipse">
                <a:avLst/>
              </a:prstGeom>
              <a:noFill/>
              <a:ln w="38100" cap="flat" cmpd="sng" algn="ctr">
                <a:solidFill>
                  <a:srgbClr val="595959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1" name="直線コネクタ 100"/>
            <p:cNvCxnSpPr/>
            <p:nvPr/>
          </p:nvCxnSpPr>
          <p:spPr>
            <a:xfrm rot="5400000" flipH="1" flipV="1">
              <a:off x="2196538" y="3944377"/>
              <a:ext cx="2920534" cy="1588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テキスト ボックス 101"/>
            <p:cNvSpPr txBox="1"/>
            <p:nvPr/>
          </p:nvSpPr>
          <p:spPr>
            <a:xfrm>
              <a:off x="3075441" y="4954588"/>
              <a:ext cx="3971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P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  <p:sp>
          <p:nvSpPr>
            <p:cNvPr id="103" name="テキスト ボックス 102"/>
            <p:cNvSpPr txBox="1"/>
            <p:nvPr/>
          </p:nvSpPr>
          <p:spPr>
            <a:xfrm>
              <a:off x="3062673" y="3632200"/>
              <a:ext cx="5497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P*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  <p:sp>
          <p:nvSpPr>
            <p:cNvPr id="104" name="テキスト ボックス 103"/>
            <p:cNvSpPr txBox="1"/>
            <p:nvPr/>
          </p:nvSpPr>
          <p:spPr>
            <a:xfrm>
              <a:off x="3075441" y="2463665"/>
              <a:ext cx="3971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P</a:t>
              </a:r>
              <a:endParaRPr kumimoji="1" lang="ja-JP" altLang="en-US" sz="2800" baseline="30000" dirty="0">
                <a:latin typeface="Century Gothic"/>
                <a:cs typeface="Century Gothic"/>
              </a:endParaRPr>
            </a:p>
          </p:txBody>
        </p:sp>
      </p:grpSp>
      <p:grpSp>
        <p:nvGrpSpPr>
          <p:cNvPr id="9" name="図形グループ 112"/>
          <p:cNvGrpSpPr/>
          <p:nvPr/>
        </p:nvGrpSpPr>
        <p:grpSpPr>
          <a:xfrm>
            <a:off x="127000" y="2482507"/>
            <a:ext cx="1041400" cy="1200329"/>
            <a:chOff x="7505700" y="4390025"/>
            <a:chExt cx="1041400" cy="1200329"/>
          </a:xfrm>
        </p:grpSpPr>
        <p:sp>
          <p:nvSpPr>
            <p:cNvPr id="114" name="円/楕円 113"/>
            <p:cNvSpPr/>
            <p:nvPr/>
          </p:nvSpPr>
          <p:spPr>
            <a:xfrm>
              <a:off x="7505700" y="4493230"/>
              <a:ext cx="1041400" cy="1041400"/>
            </a:xfrm>
            <a:prstGeom prst="ellipse">
              <a:avLst/>
            </a:prstGeom>
            <a:noFill/>
            <a:ln w="1270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テキスト ボックス 114"/>
            <p:cNvSpPr txBox="1"/>
            <p:nvPr/>
          </p:nvSpPr>
          <p:spPr>
            <a:xfrm>
              <a:off x="7674945" y="4390025"/>
              <a:ext cx="696375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7200" b="1" dirty="0" smtClean="0">
                  <a:solidFill>
                    <a:schemeClr val="tx2"/>
                  </a:solidFill>
                  <a:latin typeface="Century Gothic"/>
                  <a:cs typeface="Century Gothic"/>
                </a:rPr>
                <a:t>1</a:t>
              </a:r>
              <a:endParaRPr kumimoji="1" lang="ja-JP" altLang="en-US" sz="7200" b="1" dirty="0">
                <a:solidFill>
                  <a:schemeClr val="tx2"/>
                </a:solidFill>
                <a:latin typeface="Century Gothic"/>
                <a:cs typeface="Century Gothic"/>
              </a:endParaRPr>
            </a:p>
          </p:txBody>
        </p:sp>
      </p:grpSp>
      <p:grpSp>
        <p:nvGrpSpPr>
          <p:cNvPr id="10" name="図形グループ 57"/>
          <p:cNvGrpSpPr/>
          <p:nvPr/>
        </p:nvGrpSpPr>
        <p:grpSpPr>
          <a:xfrm>
            <a:off x="2910761" y="2482507"/>
            <a:ext cx="1041400" cy="1200329"/>
            <a:chOff x="7505700" y="4390025"/>
            <a:chExt cx="1041400" cy="1200329"/>
          </a:xfrm>
        </p:grpSpPr>
        <p:sp>
          <p:nvSpPr>
            <p:cNvPr id="117" name="円/楕円 116"/>
            <p:cNvSpPr/>
            <p:nvPr/>
          </p:nvSpPr>
          <p:spPr>
            <a:xfrm>
              <a:off x="7505700" y="4493230"/>
              <a:ext cx="1041400" cy="1041400"/>
            </a:xfrm>
            <a:prstGeom prst="ellipse">
              <a:avLst/>
            </a:prstGeom>
            <a:noFill/>
            <a:ln w="1270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テキスト ボックス 117"/>
            <p:cNvSpPr txBox="1"/>
            <p:nvPr/>
          </p:nvSpPr>
          <p:spPr>
            <a:xfrm>
              <a:off x="7674945" y="4390025"/>
              <a:ext cx="696375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7200" b="1" dirty="0" smtClean="0">
                  <a:solidFill>
                    <a:schemeClr val="accent3"/>
                  </a:solidFill>
                  <a:latin typeface="Century Gothic"/>
                  <a:cs typeface="Century Gothic"/>
                </a:rPr>
                <a:t>2</a:t>
              </a:r>
              <a:endParaRPr kumimoji="1" lang="ja-JP" altLang="en-US" sz="7200" b="1" dirty="0">
                <a:solidFill>
                  <a:schemeClr val="accent3"/>
                </a:solidFill>
                <a:latin typeface="Century Gothic"/>
                <a:cs typeface="Century Gothic"/>
              </a:endParaRPr>
            </a:p>
          </p:txBody>
        </p:sp>
      </p:grpSp>
      <p:grpSp>
        <p:nvGrpSpPr>
          <p:cNvPr id="11" name="図形グループ 57"/>
          <p:cNvGrpSpPr/>
          <p:nvPr/>
        </p:nvGrpSpPr>
        <p:grpSpPr>
          <a:xfrm>
            <a:off x="6094597" y="2482507"/>
            <a:ext cx="1041400" cy="1200329"/>
            <a:chOff x="7505700" y="4390025"/>
            <a:chExt cx="1041400" cy="1200329"/>
          </a:xfrm>
        </p:grpSpPr>
        <p:sp>
          <p:nvSpPr>
            <p:cNvPr id="120" name="円/楕円 119"/>
            <p:cNvSpPr/>
            <p:nvPr/>
          </p:nvSpPr>
          <p:spPr>
            <a:xfrm>
              <a:off x="7505700" y="4493230"/>
              <a:ext cx="1041400" cy="1041400"/>
            </a:xfrm>
            <a:prstGeom prst="ellipse">
              <a:avLst/>
            </a:prstGeom>
            <a:noFill/>
            <a:ln w="1270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テキスト ボックス 120"/>
            <p:cNvSpPr txBox="1"/>
            <p:nvPr/>
          </p:nvSpPr>
          <p:spPr>
            <a:xfrm>
              <a:off x="7674945" y="4390025"/>
              <a:ext cx="69637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7200" b="1" dirty="0" smtClean="0">
                  <a:solidFill>
                    <a:schemeClr val="accent2"/>
                  </a:solidFill>
                  <a:latin typeface="Century Gothic"/>
                  <a:cs typeface="Century Gothic"/>
                </a:rPr>
                <a:t>3</a:t>
              </a:r>
              <a:endParaRPr kumimoji="1" lang="ja-JP" altLang="en-US" sz="7200" b="1" dirty="0">
                <a:solidFill>
                  <a:schemeClr val="accent2"/>
                </a:solidFill>
                <a:latin typeface="Century Gothic"/>
                <a:cs typeface="Century Gothic"/>
              </a:endParaRPr>
            </a:p>
          </p:txBody>
        </p:sp>
      </p:grpSp>
      <p:sp>
        <p:nvSpPr>
          <p:cNvPr id="123" name="テキスト ボックス 122"/>
          <p:cNvSpPr txBox="1"/>
          <p:nvPr/>
        </p:nvSpPr>
        <p:spPr>
          <a:xfrm>
            <a:off x="5867722" y="1438701"/>
            <a:ext cx="33513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000" dirty="0" smtClean="0">
                <a:latin typeface="Century Gothic"/>
                <a:cs typeface="Century Gothic"/>
              </a:rPr>
              <a:t>P self-energy</a:t>
            </a:r>
            <a:endParaRPr kumimoji="1" lang="ja-JP" altLang="en-US" sz="4000" dirty="0">
              <a:latin typeface="Century Gothic"/>
              <a:cs typeface="Century Gothic"/>
            </a:endParaRPr>
          </a:p>
        </p:txBody>
      </p:sp>
      <p:sp>
        <p:nvSpPr>
          <p:cNvPr id="126" name="テキスト ボックス 125"/>
          <p:cNvSpPr txBox="1"/>
          <p:nvPr/>
        </p:nvSpPr>
        <p:spPr>
          <a:xfrm>
            <a:off x="1151260" y="1438701"/>
            <a:ext cx="35692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000" dirty="0" smtClean="0">
                <a:latin typeface="Century Gothic"/>
                <a:cs typeface="Century Gothic"/>
              </a:rPr>
              <a:t>P* self-energy</a:t>
            </a:r>
            <a:endParaRPr kumimoji="1" lang="ja-JP" altLang="en-US" sz="4000" dirty="0">
              <a:latin typeface="Century Gothic"/>
              <a:cs typeface="Century Gothic"/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5067868" y="1438701"/>
            <a:ext cx="5576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b="1" dirty="0" smtClean="0">
                <a:solidFill>
                  <a:srgbClr val="FF0000"/>
                </a:solidFill>
                <a:latin typeface="Century Gothic"/>
                <a:cs typeface="Century Gothic"/>
              </a:rPr>
              <a:t>=</a:t>
            </a:r>
            <a:endParaRPr kumimoji="1" lang="ja-JP" altLang="en-US" sz="4800" b="1" dirty="0">
              <a:solidFill>
                <a:srgbClr val="FF0000"/>
              </a:solidFill>
              <a:latin typeface="Century Gothic"/>
              <a:cs typeface="Century Gothic"/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2832887" y="3747118"/>
            <a:ext cx="5576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dirty="0" smtClean="0">
                <a:latin typeface="Century Gothic"/>
                <a:cs typeface="Century Gothic"/>
              </a:rPr>
              <a:t>+</a:t>
            </a:r>
            <a:endParaRPr kumimoji="1" lang="ja-JP" altLang="en-US" sz="4800" dirty="0">
              <a:latin typeface="Century Gothic"/>
              <a:cs typeface="Century Gothic"/>
            </a:endParaRPr>
          </a:p>
        </p:txBody>
      </p:sp>
      <p:sp>
        <p:nvSpPr>
          <p:cNvPr id="130" name="テキスト ボックス 129"/>
          <p:cNvSpPr txBox="1"/>
          <p:nvPr/>
        </p:nvSpPr>
        <p:spPr>
          <a:xfrm>
            <a:off x="5473508" y="3645518"/>
            <a:ext cx="5576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dirty="0" smtClean="0">
                <a:latin typeface="Century Gothic"/>
                <a:cs typeface="Century Gothic"/>
              </a:rPr>
              <a:t>=</a:t>
            </a:r>
            <a:endParaRPr kumimoji="1" lang="ja-JP" altLang="en-US" sz="4800" dirty="0">
              <a:latin typeface="Century Gothic"/>
              <a:cs typeface="Century Gothic"/>
            </a:endParaRPr>
          </a:p>
        </p:txBody>
      </p:sp>
      <p:sp>
        <p:nvSpPr>
          <p:cNvPr id="131" name="テキスト ボックス 130"/>
          <p:cNvSpPr txBox="1"/>
          <p:nvPr/>
        </p:nvSpPr>
        <p:spPr>
          <a:xfrm>
            <a:off x="1641375" y="5619571"/>
            <a:ext cx="58612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200" dirty="0" smtClean="0">
                <a:solidFill>
                  <a:srgbClr val="FF0000"/>
                </a:solidFill>
                <a:latin typeface="Century Gothic"/>
                <a:cs typeface="Century Gothic"/>
              </a:rPr>
              <a:t>HQS doublet</a:t>
            </a:r>
            <a:endParaRPr kumimoji="1" lang="ja-JP" altLang="en-US" sz="7200" dirty="0">
              <a:solidFill>
                <a:srgbClr val="FF0000"/>
              </a:solidFill>
              <a:latin typeface="Century Gothic"/>
              <a:cs typeface="Century Gothic"/>
            </a:endParaRPr>
          </a:p>
        </p:txBody>
      </p:sp>
      <p:cxnSp>
        <p:nvCxnSpPr>
          <p:cNvPr id="88" name="直線コネクタ 87"/>
          <p:cNvCxnSpPr/>
          <p:nvPr/>
        </p:nvCxnSpPr>
        <p:spPr>
          <a:xfrm rot="5400000" flipH="1" flipV="1">
            <a:off x="359113" y="3966407"/>
            <a:ext cx="1956811" cy="1588"/>
          </a:xfrm>
          <a:prstGeom prst="line">
            <a:avLst/>
          </a:prstGeom>
          <a:ln w="1270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直線コネクタ 89"/>
          <p:cNvCxnSpPr/>
          <p:nvPr/>
        </p:nvCxnSpPr>
        <p:spPr>
          <a:xfrm rot="5400000" flipH="1" flipV="1">
            <a:off x="3134500" y="3947923"/>
            <a:ext cx="1956811" cy="1588"/>
          </a:xfrm>
          <a:prstGeom prst="line">
            <a:avLst/>
          </a:prstGeom>
          <a:ln w="1270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直線コネクタ 90"/>
          <p:cNvCxnSpPr/>
          <p:nvPr/>
        </p:nvCxnSpPr>
        <p:spPr>
          <a:xfrm rot="5400000" flipH="1" flipV="1">
            <a:off x="6285161" y="3966408"/>
            <a:ext cx="1956811" cy="1588"/>
          </a:xfrm>
          <a:prstGeom prst="line">
            <a:avLst/>
          </a:prstGeom>
          <a:ln w="1270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3" name="図 6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46931" y="2404903"/>
            <a:ext cx="438150" cy="527050"/>
          </a:xfrm>
          <a:prstGeom prst="rect">
            <a:avLst/>
          </a:prstGeom>
        </p:spPr>
      </p:pic>
      <p:pic>
        <p:nvPicPr>
          <p:cNvPr id="64" name="図 6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46931" y="4933561"/>
            <a:ext cx="438150" cy="527050"/>
          </a:xfrm>
          <a:prstGeom prst="rect">
            <a:avLst/>
          </a:prstGeom>
        </p:spPr>
      </p:pic>
      <p:pic>
        <p:nvPicPr>
          <p:cNvPr id="66" name="図 6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29234" y="2417603"/>
            <a:ext cx="438150" cy="527050"/>
          </a:xfrm>
          <a:prstGeom prst="rect">
            <a:avLst/>
          </a:prstGeom>
        </p:spPr>
      </p:pic>
      <p:pic>
        <p:nvPicPr>
          <p:cNvPr id="67" name="図 6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13359" y="4911336"/>
            <a:ext cx="438150" cy="527050"/>
          </a:xfrm>
          <a:prstGeom prst="rect">
            <a:avLst/>
          </a:prstGeom>
        </p:spPr>
      </p:pic>
      <p:pic>
        <p:nvPicPr>
          <p:cNvPr id="68" name="図 6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61184" y="2436346"/>
            <a:ext cx="438150" cy="527050"/>
          </a:xfrm>
          <a:prstGeom prst="rect">
            <a:avLst/>
          </a:prstGeom>
        </p:spPr>
      </p:pic>
      <p:pic>
        <p:nvPicPr>
          <p:cNvPr id="69" name="図 6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61184" y="4927123"/>
            <a:ext cx="438150" cy="527050"/>
          </a:xfrm>
          <a:prstGeom prst="rect">
            <a:avLst/>
          </a:prstGeom>
        </p:spPr>
      </p:pic>
      <p:sp>
        <p:nvSpPr>
          <p:cNvPr id="70" name="テキスト ボックス 69"/>
          <p:cNvSpPr txBox="1"/>
          <p:nvPr/>
        </p:nvSpPr>
        <p:spPr>
          <a:xfrm>
            <a:off x="1369842" y="651301"/>
            <a:ext cx="64043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 smtClean="0">
                <a:latin typeface="Century Gothic"/>
                <a:cs typeface="Century Gothic"/>
              </a:rPr>
              <a:t>P</a:t>
            </a:r>
            <a:r>
              <a:rPr kumimoji="1" lang="en-US" altLang="ja-JP" sz="4800" baseline="30000" dirty="0" smtClean="0">
                <a:latin typeface="Century Gothic"/>
                <a:cs typeface="Century Gothic"/>
              </a:rPr>
              <a:t>(</a:t>
            </a:r>
            <a:r>
              <a:rPr kumimoji="1" lang="en-US" altLang="ja-JP" sz="4800" dirty="0" smtClean="0">
                <a:latin typeface="Century Gothic"/>
                <a:cs typeface="Century Gothic"/>
              </a:rPr>
              <a:t>*</a:t>
            </a:r>
            <a:r>
              <a:rPr kumimoji="1" lang="en-US" altLang="ja-JP" sz="4800" baseline="30000" dirty="0" smtClean="0">
                <a:latin typeface="Century Gothic"/>
                <a:cs typeface="Century Gothic"/>
              </a:rPr>
              <a:t>)</a:t>
            </a:r>
            <a:r>
              <a:rPr lang="en-US" altLang="ja-JP" sz="4800" dirty="0" smtClean="0">
                <a:latin typeface="Century Gothic"/>
                <a:cs typeface="Century Gothic"/>
              </a:rPr>
              <a:t> in nuclear matter</a:t>
            </a:r>
            <a:endParaRPr kumimoji="1" lang="ja-JP" altLang="en-US" sz="4800" dirty="0">
              <a:latin typeface="Century Gothic"/>
              <a:cs typeface="Century Gothic"/>
            </a:endParaRPr>
          </a:p>
        </p:txBody>
      </p:sp>
      <p:cxnSp>
        <p:nvCxnSpPr>
          <p:cNvPr id="76" name="直線コネクタ 75"/>
          <p:cNvCxnSpPr/>
          <p:nvPr/>
        </p:nvCxnSpPr>
        <p:spPr>
          <a:xfrm>
            <a:off x="1496842" y="805090"/>
            <a:ext cx="294001" cy="1588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/>
          <p:cNvCxnSpPr/>
          <p:nvPr/>
        </p:nvCxnSpPr>
        <p:spPr>
          <a:xfrm>
            <a:off x="1284814" y="1561674"/>
            <a:ext cx="220856" cy="1588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直線コネクタ 88"/>
          <p:cNvCxnSpPr/>
          <p:nvPr/>
        </p:nvCxnSpPr>
        <p:spPr>
          <a:xfrm>
            <a:off x="6000741" y="1563262"/>
            <a:ext cx="220856" cy="1588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直線コネクタ 91"/>
          <p:cNvCxnSpPr/>
          <p:nvPr/>
        </p:nvCxnSpPr>
        <p:spPr>
          <a:xfrm>
            <a:off x="863596" y="2550126"/>
            <a:ext cx="156636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直線コネクタ 93"/>
          <p:cNvCxnSpPr/>
          <p:nvPr/>
        </p:nvCxnSpPr>
        <p:spPr>
          <a:xfrm>
            <a:off x="859360" y="5035161"/>
            <a:ext cx="156636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/>
          <p:cNvCxnSpPr/>
          <p:nvPr/>
        </p:nvCxnSpPr>
        <p:spPr>
          <a:xfrm>
            <a:off x="3634661" y="2551714"/>
            <a:ext cx="156636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/>
          <p:cNvCxnSpPr/>
          <p:nvPr/>
        </p:nvCxnSpPr>
        <p:spPr>
          <a:xfrm>
            <a:off x="3634661" y="5034508"/>
            <a:ext cx="156636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直線コネクタ 96"/>
          <p:cNvCxnSpPr/>
          <p:nvPr/>
        </p:nvCxnSpPr>
        <p:spPr>
          <a:xfrm>
            <a:off x="6793097" y="2548538"/>
            <a:ext cx="156636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直線コネクタ 97"/>
          <p:cNvCxnSpPr/>
          <p:nvPr/>
        </p:nvCxnSpPr>
        <p:spPr>
          <a:xfrm>
            <a:off x="6788861" y="5034508"/>
            <a:ext cx="156636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/>
          <p:cNvCxnSpPr/>
          <p:nvPr/>
        </p:nvCxnSpPr>
        <p:spPr>
          <a:xfrm>
            <a:off x="863596" y="3707430"/>
            <a:ext cx="156636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直線コネクタ 99"/>
          <p:cNvCxnSpPr/>
          <p:nvPr/>
        </p:nvCxnSpPr>
        <p:spPr>
          <a:xfrm>
            <a:off x="3634661" y="3704254"/>
            <a:ext cx="156636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直線コネクタ 104"/>
          <p:cNvCxnSpPr/>
          <p:nvPr/>
        </p:nvCxnSpPr>
        <p:spPr>
          <a:xfrm>
            <a:off x="6782214" y="3702666"/>
            <a:ext cx="156636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正方形/長方形 77"/>
          <p:cNvSpPr/>
          <p:nvPr/>
        </p:nvSpPr>
        <p:spPr>
          <a:xfrm>
            <a:off x="32101" y="2269698"/>
            <a:ext cx="5466807" cy="3381802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正方形/長方形 83"/>
          <p:cNvSpPr/>
          <p:nvPr/>
        </p:nvSpPr>
        <p:spPr>
          <a:xfrm>
            <a:off x="6000741" y="2269698"/>
            <a:ext cx="2838459" cy="3381802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/>
      <p:bldP spid="130" grpId="0"/>
      <p:bldP spid="13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6265925" y="4254795"/>
            <a:ext cx="23170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Brown muck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grpSp>
        <p:nvGrpSpPr>
          <p:cNvPr id="2" name="図形グループ 33"/>
          <p:cNvGrpSpPr/>
          <p:nvPr/>
        </p:nvGrpSpPr>
        <p:grpSpPr>
          <a:xfrm>
            <a:off x="31754" y="2091224"/>
            <a:ext cx="3200400" cy="3200400"/>
            <a:chOff x="31754" y="3038131"/>
            <a:chExt cx="3200400" cy="3200400"/>
          </a:xfrm>
        </p:grpSpPr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45769" y="4098565"/>
              <a:ext cx="1028700" cy="1028700"/>
            </a:xfrm>
            <a:prstGeom prst="rect">
              <a:avLst/>
            </a:prstGeom>
          </p:spPr>
        </p:pic>
        <p:sp>
          <p:nvSpPr>
            <p:cNvPr id="9" name="テキスト ボックス 8"/>
            <p:cNvSpPr txBox="1"/>
            <p:nvPr/>
          </p:nvSpPr>
          <p:spPr>
            <a:xfrm>
              <a:off x="1299684" y="4111969"/>
              <a:ext cx="72087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4800" dirty="0" smtClean="0">
                  <a:latin typeface="Century Gothic"/>
                  <a:cs typeface="Century Gothic"/>
                </a:rPr>
                <a:t>Q</a:t>
              </a:r>
              <a:endParaRPr kumimoji="1" lang="ja-JP" altLang="en-US" sz="4800" dirty="0">
                <a:latin typeface="Century Gothic"/>
                <a:cs typeface="Century Gothic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586999" y="5025665"/>
              <a:ext cx="214624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800" dirty="0" smtClean="0">
                  <a:latin typeface="Century Gothic"/>
                  <a:cs typeface="Century Gothic"/>
                </a:rPr>
                <a:t>l</a:t>
              </a:r>
              <a:r>
                <a:rPr kumimoji="1" lang="en-US" altLang="ja-JP" sz="2800" dirty="0" smtClean="0">
                  <a:latin typeface="Century Gothic"/>
                  <a:cs typeface="Century Gothic"/>
                </a:rPr>
                <a:t>ight quarks</a:t>
              </a:r>
            </a:p>
            <a:p>
              <a:pPr algn="ctr"/>
              <a:r>
                <a:rPr kumimoji="1" lang="en-US" altLang="ja-JP" sz="2800" dirty="0" smtClean="0">
                  <a:latin typeface="Century Gothic"/>
                  <a:cs typeface="Century Gothic"/>
                </a:rPr>
                <a:t>+ gluons</a:t>
              </a:r>
              <a:endParaRPr kumimoji="1" lang="ja-JP" altLang="en-US" sz="2800" dirty="0">
                <a:latin typeface="Century Gothic"/>
                <a:cs typeface="Century Gothic"/>
              </a:endParaRPr>
            </a:p>
          </p:txBody>
        </p:sp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9A795E"/>
                </a:clrFrom>
                <a:clrTo>
                  <a:srgbClr val="9A795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754" y="3038131"/>
              <a:ext cx="3200400" cy="3200400"/>
            </a:xfrm>
            <a:prstGeom prst="rect">
              <a:avLst/>
            </a:prstGeom>
          </p:spPr>
        </p:pic>
      </p:grpSp>
      <p:pic>
        <p:nvPicPr>
          <p:cNvPr id="23" name="図 2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98800" y="1461583"/>
            <a:ext cx="2946400" cy="934720"/>
          </a:xfrm>
          <a:prstGeom prst="rect">
            <a:avLst/>
          </a:prstGeom>
        </p:spPr>
      </p:pic>
      <p:sp>
        <p:nvSpPr>
          <p:cNvPr id="31" name="テキスト ボックス 30"/>
          <p:cNvSpPr txBox="1"/>
          <p:nvPr/>
        </p:nvSpPr>
        <p:spPr>
          <a:xfrm>
            <a:off x="6348161" y="4078758"/>
            <a:ext cx="214624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l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ight quarks</a:t>
            </a:r>
          </a:p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+ gluons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grpSp>
        <p:nvGrpSpPr>
          <p:cNvPr id="3" name="図形グループ 45"/>
          <p:cNvGrpSpPr/>
          <p:nvPr/>
        </p:nvGrpSpPr>
        <p:grpSpPr>
          <a:xfrm>
            <a:off x="5852802" y="2091224"/>
            <a:ext cx="3200400" cy="3200400"/>
            <a:chOff x="5852802" y="3038131"/>
            <a:chExt cx="3200400" cy="3200400"/>
          </a:xfrm>
        </p:grpSpPr>
        <p:pic>
          <p:nvPicPr>
            <p:cNvPr id="25" name="図 24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9A795E"/>
                </a:clrFrom>
                <a:clrTo>
                  <a:srgbClr val="9A795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52802" y="3038131"/>
              <a:ext cx="3200400" cy="3200400"/>
            </a:xfrm>
            <a:prstGeom prst="rect">
              <a:avLst/>
            </a:prstGeom>
          </p:spPr>
        </p:pic>
        <p:pic>
          <p:nvPicPr>
            <p:cNvPr id="28" name="図 27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227702" y="4072459"/>
              <a:ext cx="685800" cy="1155700"/>
            </a:xfrm>
            <a:prstGeom prst="rect">
              <a:avLst/>
            </a:prstGeom>
          </p:spPr>
        </p:pic>
      </p:grpSp>
      <p:grpSp>
        <p:nvGrpSpPr>
          <p:cNvPr id="4" name="図形グループ 34"/>
          <p:cNvGrpSpPr/>
          <p:nvPr/>
        </p:nvGrpSpPr>
        <p:grpSpPr>
          <a:xfrm>
            <a:off x="3854454" y="2827808"/>
            <a:ext cx="1295400" cy="1404056"/>
            <a:chOff x="3854454" y="3774715"/>
            <a:chExt cx="1295400" cy="1404056"/>
          </a:xfrm>
        </p:grpSpPr>
        <p:grpSp>
          <p:nvGrpSpPr>
            <p:cNvPr id="5" name="図形グループ 28"/>
            <p:cNvGrpSpPr/>
            <p:nvPr/>
          </p:nvGrpSpPr>
          <p:grpSpPr>
            <a:xfrm>
              <a:off x="4121154" y="4150071"/>
              <a:ext cx="1028700" cy="1028700"/>
              <a:chOff x="4121154" y="4150071"/>
              <a:chExt cx="1028700" cy="1028700"/>
            </a:xfrm>
          </p:grpSpPr>
          <p:pic>
            <p:nvPicPr>
              <p:cNvPr id="26" name="図 2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121154" y="4150071"/>
                <a:ext cx="1028700" cy="1028700"/>
              </a:xfrm>
              <a:prstGeom prst="rect">
                <a:avLst/>
              </a:prstGeom>
            </p:spPr>
          </p:pic>
          <p:sp>
            <p:nvSpPr>
              <p:cNvPr id="27" name="テキスト ボックス 26"/>
              <p:cNvSpPr txBox="1"/>
              <p:nvPr/>
            </p:nvSpPr>
            <p:spPr>
              <a:xfrm>
                <a:off x="4275069" y="4163475"/>
                <a:ext cx="720870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4800" dirty="0" smtClean="0">
                    <a:latin typeface="Century Gothic"/>
                    <a:cs typeface="Century Gothic"/>
                  </a:rPr>
                  <a:t>Q</a:t>
                </a:r>
                <a:endParaRPr kumimoji="1" lang="ja-JP" altLang="en-US" sz="4800" dirty="0">
                  <a:latin typeface="Century Gothic"/>
                  <a:cs typeface="Century Gothic"/>
                </a:endParaRPr>
              </a:p>
            </p:txBody>
          </p:sp>
        </p:grpSp>
        <p:pic>
          <p:nvPicPr>
            <p:cNvPr id="30" name="図 29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854454" y="3774715"/>
              <a:ext cx="685800" cy="1003300"/>
            </a:xfrm>
            <a:prstGeom prst="rect">
              <a:avLst/>
            </a:prstGeom>
          </p:spPr>
        </p:pic>
      </p:grpSp>
      <p:sp>
        <p:nvSpPr>
          <p:cNvPr id="32" name="正方形/長方形 31"/>
          <p:cNvSpPr/>
          <p:nvPr/>
        </p:nvSpPr>
        <p:spPr>
          <a:xfrm>
            <a:off x="3239078" y="2775798"/>
            <a:ext cx="8820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en-US" altLang="ja-JP" sz="9600" dirty="0" smtClean="0"/>
              <a:t>=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5124454" y="2775798"/>
            <a:ext cx="8820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en-US" altLang="ja-JP" sz="9600" dirty="0" smtClean="0"/>
              <a:t>+</a:t>
            </a:r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25662" y="1232983"/>
            <a:ext cx="771092" cy="911290"/>
          </a:xfrm>
          <a:prstGeom prst="rect">
            <a:avLst/>
          </a:prstGeom>
        </p:spPr>
      </p:pic>
      <p:grpSp>
        <p:nvGrpSpPr>
          <p:cNvPr id="6" name="図形グループ 43"/>
          <p:cNvGrpSpPr/>
          <p:nvPr/>
        </p:nvGrpSpPr>
        <p:grpSpPr>
          <a:xfrm>
            <a:off x="4127505" y="3481100"/>
            <a:ext cx="2438395" cy="1949080"/>
            <a:chOff x="4127505" y="4428007"/>
            <a:chExt cx="2438395" cy="1949080"/>
          </a:xfrm>
        </p:grpSpPr>
        <p:sp>
          <p:nvSpPr>
            <p:cNvPr id="42" name="円弧 41"/>
            <p:cNvSpPr/>
            <p:nvPr/>
          </p:nvSpPr>
          <p:spPr>
            <a:xfrm>
              <a:off x="4824485" y="4428007"/>
              <a:ext cx="1398515" cy="1398515"/>
            </a:xfrm>
            <a:prstGeom prst="arc">
              <a:avLst>
                <a:gd name="adj1" fmla="val 2798169"/>
                <a:gd name="adj2" fmla="val 10050281"/>
              </a:avLst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triangle" w="lg" len="lg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4127505" y="5915422"/>
              <a:ext cx="24383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b="1" dirty="0" smtClean="0">
                  <a:solidFill>
                    <a:srgbClr val="FF0000"/>
                  </a:solidFill>
                  <a:latin typeface="Century Gothic"/>
                  <a:cs typeface="Century Gothic"/>
                </a:rPr>
                <a:t>Decoupled !</a:t>
              </a:r>
              <a:endParaRPr kumimoji="1" lang="ja-JP" altLang="en-US" sz="2400" b="1" baseline="30000" dirty="0">
                <a:solidFill>
                  <a:srgbClr val="FF0000"/>
                </a:solidFill>
                <a:latin typeface="Century Gothic"/>
                <a:cs typeface="Century Gothic"/>
              </a:endParaRPr>
            </a:p>
          </p:txBody>
        </p:sp>
      </p:grpSp>
      <p:sp>
        <p:nvSpPr>
          <p:cNvPr id="36" name="テキスト ボックス 35"/>
          <p:cNvSpPr txBox="1"/>
          <p:nvPr/>
        </p:nvSpPr>
        <p:spPr>
          <a:xfrm>
            <a:off x="2766068" y="651301"/>
            <a:ext cx="36118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dirty="0" smtClean="0">
                <a:latin typeface="Century Gothic"/>
                <a:cs typeface="Century Gothic"/>
              </a:rPr>
              <a:t>Spin degeneracy</a:t>
            </a:r>
            <a:endParaRPr kumimoji="1" lang="ja-JP" altLang="en-US" sz="3200" dirty="0">
              <a:latin typeface="Century Gothic"/>
              <a:cs typeface="Century Gothic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6903" y="5619571"/>
            <a:ext cx="90901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200" dirty="0" smtClean="0">
                <a:solidFill>
                  <a:srgbClr val="FF0000"/>
                </a:solidFill>
                <a:latin typeface="Century Gothic"/>
                <a:cs typeface="Century Gothic"/>
              </a:rPr>
              <a:t>HQS doublet/singlet</a:t>
            </a:r>
            <a:endParaRPr kumimoji="1" lang="ja-JP" altLang="en-US" sz="7200" dirty="0">
              <a:solidFill>
                <a:srgbClr val="FF0000"/>
              </a:solidFill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31" grpId="0"/>
      <p:bldP spid="31" grpId="1"/>
      <p:bldP spid="32" grpId="0"/>
      <p:bldP spid="33" grpId="0"/>
      <p:bldP spid="3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396" y="2494319"/>
            <a:ext cx="2743200" cy="206502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1604" y="2038674"/>
            <a:ext cx="771092" cy="911290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34609" y="4597400"/>
            <a:ext cx="35185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err="1" smtClean="0">
                <a:latin typeface="Century Gothic"/>
                <a:cs typeface="Century Gothic"/>
              </a:rPr>
              <a:t>Hadronic</a:t>
            </a:r>
            <a:r>
              <a:rPr lang="en-US" altLang="ja-JP" sz="2800" dirty="0" smtClean="0">
                <a:latin typeface="Century Gothic"/>
                <a:cs typeface="Century Gothic"/>
              </a:rPr>
              <a:t> molecule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766068" y="651301"/>
            <a:ext cx="36118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dirty="0" smtClean="0">
                <a:latin typeface="Century Gothic"/>
                <a:cs typeface="Century Gothic"/>
              </a:rPr>
              <a:t>Spin degeneracy</a:t>
            </a:r>
            <a:endParaRPr kumimoji="1" lang="ja-JP" altLang="en-US" sz="3200" dirty="0">
              <a:latin typeface="Century Gothic"/>
              <a:cs typeface="Century Gothic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3262534" y="2603500"/>
            <a:ext cx="8820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en-US" altLang="ja-JP" sz="9600" dirty="0" smtClean="0"/>
              <a:t>=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5401910" y="2603500"/>
            <a:ext cx="8820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en-US" altLang="ja-JP" sz="9600" dirty="0" smtClean="0"/>
              <a:t>+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34609" y="4597400"/>
            <a:ext cx="35185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err="1" smtClean="0">
                <a:latin typeface="Century Gothic"/>
                <a:cs typeface="Century Gothic"/>
              </a:rPr>
              <a:t>Hadronic</a:t>
            </a:r>
            <a:r>
              <a:rPr lang="en-US" altLang="ja-JP" sz="2800" dirty="0" smtClean="0">
                <a:latin typeface="Century Gothic"/>
                <a:cs typeface="Century Gothic"/>
              </a:rPr>
              <a:t> molecule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3644980" y="4597400"/>
            <a:ext cx="23962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Heavy quark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342125" y="4597400"/>
            <a:ext cx="23170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Brown muck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cxnSp>
        <p:nvCxnSpPr>
          <p:cNvPr id="58" name="直線コネクタ 57"/>
          <p:cNvCxnSpPr/>
          <p:nvPr/>
        </p:nvCxnSpPr>
        <p:spPr>
          <a:xfrm>
            <a:off x="6385586" y="4917678"/>
            <a:ext cx="2212314" cy="1588"/>
          </a:xfrm>
          <a:prstGeom prst="line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テキスト ボックス 58"/>
          <p:cNvSpPr txBox="1"/>
          <p:nvPr/>
        </p:nvSpPr>
        <p:spPr>
          <a:xfrm>
            <a:off x="5922229" y="4968220"/>
            <a:ext cx="3311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b="1" dirty="0" smtClean="0">
                <a:solidFill>
                  <a:srgbClr val="FF0000"/>
                </a:solidFill>
                <a:latin typeface="Century Gothic"/>
                <a:cs typeface="Century Gothic"/>
              </a:rPr>
              <a:t>“Light spin-complex”</a:t>
            </a:r>
            <a:endParaRPr kumimoji="1" lang="ja-JP" altLang="en-US" sz="2400" b="1" dirty="0">
              <a:solidFill>
                <a:srgbClr val="FF0000"/>
              </a:solidFill>
              <a:latin typeface="Century Gothic"/>
              <a:cs typeface="Century Gothic"/>
            </a:endParaRPr>
          </a:p>
        </p:txBody>
      </p:sp>
      <p:grpSp>
        <p:nvGrpSpPr>
          <p:cNvPr id="2" name="図形グループ 37"/>
          <p:cNvGrpSpPr/>
          <p:nvPr/>
        </p:nvGrpSpPr>
        <p:grpSpPr>
          <a:xfrm>
            <a:off x="4208110" y="2578100"/>
            <a:ext cx="870375" cy="1409700"/>
            <a:chOff x="4208110" y="2578100"/>
            <a:chExt cx="870375" cy="1409700"/>
          </a:xfrm>
        </p:grpSpPr>
        <p:pic>
          <p:nvPicPr>
            <p:cNvPr id="33" name="図 3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16485" y="3225800"/>
              <a:ext cx="762000" cy="762000"/>
            </a:xfrm>
            <a:prstGeom prst="rect">
              <a:avLst/>
            </a:prstGeom>
          </p:spPr>
        </p:pic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08110" y="2578100"/>
              <a:ext cx="558800" cy="711200"/>
            </a:xfrm>
            <a:prstGeom prst="rect">
              <a:avLst/>
            </a:prstGeom>
          </p:spPr>
        </p:pic>
      </p:grpSp>
      <p:pic>
        <p:nvPicPr>
          <p:cNvPr id="28" name="図 2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98800" y="1510030"/>
            <a:ext cx="2946400" cy="934720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1604" y="2038674"/>
            <a:ext cx="771092" cy="911290"/>
          </a:xfrm>
          <a:prstGeom prst="rect">
            <a:avLst/>
          </a:prstGeom>
        </p:spPr>
      </p:pic>
      <p:grpSp>
        <p:nvGrpSpPr>
          <p:cNvPr id="3" name="図形グループ 34"/>
          <p:cNvGrpSpPr/>
          <p:nvPr/>
        </p:nvGrpSpPr>
        <p:grpSpPr>
          <a:xfrm rot="917037">
            <a:off x="4490433" y="3976221"/>
            <a:ext cx="2438395" cy="1871109"/>
            <a:chOff x="4276737" y="4428007"/>
            <a:chExt cx="2438395" cy="1871109"/>
          </a:xfrm>
        </p:grpSpPr>
        <p:sp>
          <p:nvSpPr>
            <p:cNvPr id="36" name="円弧 35"/>
            <p:cNvSpPr/>
            <p:nvPr/>
          </p:nvSpPr>
          <p:spPr>
            <a:xfrm>
              <a:off x="4824485" y="4428007"/>
              <a:ext cx="1398515" cy="1398515"/>
            </a:xfrm>
            <a:prstGeom prst="arc">
              <a:avLst>
                <a:gd name="adj1" fmla="val 2798169"/>
                <a:gd name="adj2" fmla="val 7934494"/>
              </a:avLst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triangle" w="lg" len="lg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テキスト ボックス 36"/>
            <p:cNvSpPr txBox="1"/>
            <p:nvPr/>
          </p:nvSpPr>
          <p:spPr>
            <a:xfrm rot="20682963">
              <a:off x="4276737" y="5837451"/>
              <a:ext cx="24383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b="1" dirty="0" smtClean="0">
                  <a:solidFill>
                    <a:srgbClr val="FF0000"/>
                  </a:solidFill>
                  <a:latin typeface="Century Gothic"/>
                  <a:cs typeface="Century Gothic"/>
                </a:rPr>
                <a:t>Decoupled !</a:t>
              </a:r>
              <a:endParaRPr kumimoji="1" lang="ja-JP" altLang="en-US" sz="2400" b="1" baseline="30000" dirty="0">
                <a:solidFill>
                  <a:srgbClr val="FF0000"/>
                </a:solidFill>
                <a:latin typeface="Century Gothic"/>
                <a:cs typeface="Century Gothic"/>
              </a:endParaRPr>
            </a:p>
          </p:txBody>
        </p:sp>
      </p:grpSp>
      <p:pic>
        <p:nvPicPr>
          <p:cNvPr id="31" name="図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396" y="2494319"/>
            <a:ext cx="2743200" cy="2065020"/>
          </a:xfrm>
          <a:prstGeom prst="rect">
            <a:avLst/>
          </a:prstGeom>
        </p:spPr>
      </p:pic>
      <p:grpSp>
        <p:nvGrpSpPr>
          <p:cNvPr id="4" name="図形グループ 38"/>
          <p:cNvGrpSpPr/>
          <p:nvPr/>
        </p:nvGrpSpPr>
        <p:grpSpPr>
          <a:xfrm>
            <a:off x="6144286" y="1752600"/>
            <a:ext cx="2882900" cy="2691031"/>
            <a:chOff x="6144286" y="1752600"/>
            <a:chExt cx="2882900" cy="2691031"/>
          </a:xfrm>
        </p:grpSpPr>
        <p:pic>
          <p:nvPicPr>
            <p:cNvPr id="53" name="図 52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048500" y="1752600"/>
              <a:ext cx="520700" cy="850900"/>
            </a:xfrm>
            <a:prstGeom prst="rect">
              <a:avLst/>
            </a:prstGeom>
          </p:spPr>
        </p:pic>
        <p:sp>
          <p:nvSpPr>
            <p:cNvPr id="60" name="テキスト ボックス 59"/>
            <p:cNvSpPr txBox="1"/>
            <p:nvPr/>
          </p:nvSpPr>
          <p:spPr>
            <a:xfrm>
              <a:off x="6144286" y="3730029"/>
              <a:ext cx="15060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 smtClean="0">
                  <a:solidFill>
                    <a:srgbClr val="FF0000"/>
                  </a:solidFill>
                  <a:latin typeface="Century Gothic"/>
                  <a:cs typeface="Century Gothic"/>
                </a:rPr>
                <a:t>Light quarks</a:t>
              </a:r>
            </a:p>
            <a:p>
              <a:pPr algn="ctr"/>
              <a:r>
                <a:rPr kumimoji="1" lang="en-US" altLang="ja-JP" dirty="0" smtClean="0">
                  <a:solidFill>
                    <a:srgbClr val="FF0000"/>
                  </a:solidFill>
                  <a:latin typeface="Century Gothic"/>
                  <a:cs typeface="Century Gothic"/>
                </a:rPr>
                <a:t>+ gluons</a:t>
              </a:r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7574177" y="3797300"/>
              <a:ext cx="14075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 smtClean="0">
                  <a:solidFill>
                    <a:srgbClr val="FF0000"/>
                  </a:solidFill>
                  <a:latin typeface="Century Gothic"/>
                  <a:cs typeface="Century Gothic"/>
                </a:rPr>
                <a:t>Light</a:t>
              </a:r>
            </a:p>
            <a:p>
              <a:pPr algn="ctr"/>
              <a:r>
                <a:rPr lang="en-US" altLang="ja-JP" dirty="0" err="1" smtClean="0">
                  <a:solidFill>
                    <a:srgbClr val="FF0000"/>
                  </a:solidFill>
                  <a:latin typeface="Century Gothic"/>
                  <a:cs typeface="Century Gothic"/>
                </a:rPr>
                <a:t>h</a:t>
              </a:r>
              <a:r>
                <a:rPr kumimoji="1" lang="en-US" altLang="ja-JP" dirty="0" err="1" smtClean="0">
                  <a:solidFill>
                    <a:srgbClr val="FF0000"/>
                  </a:solidFill>
                  <a:latin typeface="Century Gothic"/>
                  <a:cs typeface="Century Gothic"/>
                </a:rPr>
                <a:t>adron(s</a:t>
              </a:r>
              <a:r>
                <a:rPr kumimoji="1" lang="en-US" altLang="ja-JP" dirty="0" smtClean="0">
                  <a:solidFill>
                    <a:srgbClr val="FF0000"/>
                  </a:solidFill>
                  <a:latin typeface="Century Gothic"/>
                  <a:cs typeface="Century Gothic"/>
                </a:rPr>
                <a:t>)</a:t>
              </a:r>
            </a:p>
          </p:txBody>
        </p:sp>
        <p:pic>
          <p:nvPicPr>
            <p:cNvPr id="34" name="図 3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283986" y="2193290"/>
              <a:ext cx="2743200" cy="2065020"/>
            </a:xfrm>
            <a:prstGeom prst="rect">
              <a:avLst/>
            </a:prstGeom>
          </p:spPr>
        </p:pic>
      </p:grpSp>
      <p:sp>
        <p:nvSpPr>
          <p:cNvPr id="44" name="テキスト ボックス 43"/>
          <p:cNvSpPr txBox="1"/>
          <p:nvPr/>
        </p:nvSpPr>
        <p:spPr>
          <a:xfrm>
            <a:off x="2766068" y="651301"/>
            <a:ext cx="36118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dirty="0" smtClean="0">
                <a:latin typeface="Century Gothic"/>
                <a:cs typeface="Century Gothic"/>
              </a:rPr>
              <a:t>Spin degeneracy</a:t>
            </a:r>
            <a:endParaRPr kumimoji="1" lang="ja-JP" altLang="en-US" sz="3200" dirty="0">
              <a:latin typeface="Century Gothic"/>
              <a:cs typeface="Century Gothic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6903" y="5619571"/>
            <a:ext cx="90901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200" dirty="0" smtClean="0">
                <a:solidFill>
                  <a:srgbClr val="FF0000"/>
                </a:solidFill>
                <a:latin typeface="Century Gothic"/>
                <a:cs typeface="Century Gothic"/>
              </a:rPr>
              <a:t>HQS doublet/singlet</a:t>
            </a:r>
            <a:endParaRPr kumimoji="1" lang="ja-JP" altLang="en-US" sz="7200" dirty="0">
              <a:solidFill>
                <a:srgbClr val="FF0000"/>
              </a:solidFill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2" grpId="0"/>
      <p:bldP spid="59" grpId="0"/>
      <p:bldP spid="3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図 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490" y="2120900"/>
            <a:ext cx="2727960" cy="2575560"/>
          </a:xfrm>
          <a:prstGeom prst="rect">
            <a:avLst/>
          </a:prstGeom>
        </p:spPr>
      </p:pic>
      <p:pic>
        <p:nvPicPr>
          <p:cNvPr id="63" name="図 6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90" y="537865"/>
            <a:ext cx="1371600" cy="1371600"/>
          </a:xfrm>
          <a:prstGeom prst="rect">
            <a:avLst/>
          </a:prstGeom>
        </p:spPr>
      </p:pic>
      <p:cxnSp>
        <p:nvCxnSpPr>
          <p:cNvPr id="64" name="直線矢印コネクタ 63"/>
          <p:cNvCxnSpPr/>
          <p:nvPr/>
        </p:nvCxnSpPr>
        <p:spPr>
          <a:xfrm rot="16200000" flipH="1">
            <a:off x="994067" y="1939633"/>
            <a:ext cx="419100" cy="197434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1328366" y="1244600"/>
            <a:ext cx="26704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Heavy </a:t>
            </a:r>
            <a:r>
              <a:rPr kumimoji="1" lang="en-US" altLang="ja-JP" sz="2800" dirty="0" err="1" smtClean="0">
                <a:latin typeface="Century Gothic"/>
                <a:cs typeface="Century Gothic"/>
              </a:rPr>
              <a:t>hadron</a:t>
            </a:r>
            <a:endParaRPr kumimoji="1" lang="en-US" altLang="ja-JP" sz="2800" dirty="0" smtClean="0">
              <a:latin typeface="Century Gothic"/>
              <a:cs typeface="Century Gothic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766068" y="651301"/>
            <a:ext cx="36118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dirty="0" smtClean="0">
                <a:latin typeface="Century Gothic"/>
                <a:cs typeface="Century Gothic"/>
              </a:rPr>
              <a:t>Spin degeneracy</a:t>
            </a:r>
            <a:endParaRPr kumimoji="1" lang="ja-JP" altLang="en-US" sz="3200" dirty="0">
              <a:latin typeface="Century Gothic"/>
              <a:cs typeface="Century Gothic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970428" y="0"/>
            <a:ext cx="72032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 algn="ctr"/>
            <a:r>
              <a:rPr kumimoji="1" lang="en-US" altLang="ja-JP" sz="2800" dirty="0" smtClean="0">
                <a:latin typeface="Century Gothic"/>
                <a:cs typeface="Century Gothic"/>
              </a:rPr>
              <a:t>1. Introduction to charm (bottom) nuclei</a:t>
            </a:r>
          </a:p>
        </p:txBody>
      </p:sp>
      <p:grpSp>
        <p:nvGrpSpPr>
          <p:cNvPr id="42" name="図形グループ 41"/>
          <p:cNvGrpSpPr/>
          <p:nvPr/>
        </p:nvGrpSpPr>
        <p:grpSpPr>
          <a:xfrm>
            <a:off x="769382" y="747067"/>
            <a:ext cx="8059542" cy="5649793"/>
            <a:chOff x="769382" y="747067"/>
            <a:chExt cx="8059542" cy="5649793"/>
          </a:xfrm>
        </p:grpSpPr>
        <p:grpSp>
          <p:nvGrpSpPr>
            <p:cNvPr id="29" name="図形グループ 28"/>
            <p:cNvGrpSpPr/>
            <p:nvPr/>
          </p:nvGrpSpPr>
          <p:grpSpPr>
            <a:xfrm>
              <a:off x="1377950" y="1597025"/>
              <a:ext cx="2921000" cy="2619375"/>
              <a:chOff x="1377950" y="2016125"/>
              <a:chExt cx="2921000" cy="2619375"/>
            </a:xfrm>
          </p:grpSpPr>
          <p:pic>
            <p:nvPicPr>
              <p:cNvPr id="7" name="図 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482850" y="2565400"/>
                <a:ext cx="857250" cy="857250"/>
              </a:xfrm>
              <a:prstGeom prst="rect">
                <a:avLst/>
              </a:prstGeom>
            </p:spPr>
          </p:pic>
          <p:pic>
            <p:nvPicPr>
              <p:cNvPr id="8" name="図 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00375" y="2016125"/>
                <a:ext cx="857250" cy="857250"/>
              </a:xfrm>
              <a:prstGeom prst="rect">
                <a:avLst/>
              </a:prstGeom>
            </p:spPr>
          </p:pic>
          <p:pic>
            <p:nvPicPr>
              <p:cNvPr id="9" name="図 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377950" y="2092325"/>
                <a:ext cx="857250" cy="857250"/>
              </a:xfrm>
              <a:prstGeom prst="rect">
                <a:avLst/>
              </a:prstGeom>
            </p:spPr>
          </p:pic>
          <p:pic>
            <p:nvPicPr>
              <p:cNvPr id="10" name="図 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625600" y="3302000"/>
                <a:ext cx="857250" cy="857250"/>
              </a:xfrm>
              <a:prstGeom prst="rect">
                <a:avLst/>
              </a:prstGeom>
            </p:spPr>
          </p:pic>
          <p:pic>
            <p:nvPicPr>
              <p:cNvPr id="11" name="図 1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584450" y="3778250"/>
                <a:ext cx="857250" cy="857250"/>
              </a:xfrm>
              <a:prstGeom prst="rect">
                <a:avLst/>
              </a:prstGeom>
            </p:spPr>
          </p:pic>
          <p:pic>
            <p:nvPicPr>
              <p:cNvPr id="12" name="図 1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66925" y="2105025"/>
                <a:ext cx="857250" cy="857250"/>
              </a:xfrm>
              <a:prstGeom prst="rect">
                <a:avLst/>
              </a:prstGeom>
            </p:spPr>
          </p:pic>
          <p:pic>
            <p:nvPicPr>
              <p:cNvPr id="13" name="図 1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441700" y="2873375"/>
                <a:ext cx="857250" cy="857250"/>
              </a:xfrm>
              <a:prstGeom prst="rect">
                <a:avLst/>
              </a:prstGeom>
            </p:spPr>
          </p:pic>
          <p:pic>
            <p:nvPicPr>
              <p:cNvPr id="14" name="図 1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33575" y="2921000"/>
                <a:ext cx="857250" cy="857250"/>
              </a:xfrm>
              <a:prstGeom prst="rect">
                <a:avLst/>
              </a:prstGeom>
            </p:spPr>
          </p:pic>
          <p:pic>
            <p:nvPicPr>
              <p:cNvPr id="15" name="図 1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828925" y="3197225"/>
                <a:ext cx="857250" cy="857250"/>
              </a:xfrm>
              <a:prstGeom prst="rect">
                <a:avLst/>
              </a:prstGeom>
            </p:spPr>
          </p:pic>
        </p:grpSp>
        <p:grpSp>
          <p:nvGrpSpPr>
            <p:cNvPr id="27" name="図形グループ 26"/>
            <p:cNvGrpSpPr/>
            <p:nvPr/>
          </p:nvGrpSpPr>
          <p:grpSpPr>
            <a:xfrm>
              <a:off x="5559425" y="1512887"/>
              <a:ext cx="2406650" cy="2314575"/>
              <a:chOff x="5791200" y="2206625"/>
              <a:chExt cx="2406650" cy="2314575"/>
            </a:xfrm>
          </p:grpSpPr>
          <p:pic>
            <p:nvPicPr>
              <p:cNvPr id="18" name="図 1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572250" y="2616200"/>
                <a:ext cx="857250" cy="857250"/>
              </a:xfrm>
              <a:prstGeom prst="rect">
                <a:avLst/>
              </a:prstGeom>
            </p:spPr>
          </p:pic>
          <p:pic>
            <p:nvPicPr>
              <p:cNvPr id="19" name="図 1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988175" y="2206625"/>
                <a:ext cx="857250" cy="857250"/>
              </a:xfrm>
              <a:prstGeom prst="rect">
                <a:avLst/>
              </a:prstGeom>
            </p:spPr>
          </p:pic>
          <p:pic>
            <p:nvPicPr>
              <p:cNvPr id="20" name="図 1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791200" y="2495550"/>
                <a:ext cx="857250" cy="857250"/>
              </a:xfrm>
              <a:prstGeom prst="rect">
                <a:avLst/>
              </a:prstGeom>
            </p:spPr>
          </p:pic>
          <p:pic>
            <p:nvPicPr>
              <p:cNvPr id="21" name="図 2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822950" y="3298825"/>
                <a:ext cx="857250" cy="857250"/>
              </a:xfrm>
              <a:prstGeom prst="rect">
                <a:avLst/>
              </a:prstGeom>
            </p:spPr>
          </p:pic>
          <p:pic>
            <p:nvPicPr>
              <p:cNvPr id="22" name="図 2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610350" y="3663950"/>
                <a:ext cx="857250" cy="857250"/>
              </a:xfrm>
              <a:prstGeom prst="rect">
                <a:avLst/>
              </a:prstGeom>
            </p:spPr>
          </p:pic>
          <p:pic>
            <p:nvPicPr>
              <p:cNvPr id="23" name="図 2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19825" y="2232025"/>
                <a:ext cx="857250" cy="857250"/>
              </a:xfrm>
              <a:prstGeom prst="rect">
                <a:avLst/>
              </a:prstGeom>
            </p:spPr>
          </p:pic>
          <p:pic>
            <p:nvPicPr>
              <p:cNvPr id="24" name="図 2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340600" y="2949575"/>
                <a:ext cx="857250" cy="857250"/>
              </a:xfrm>
              <a:prstGeom prst="rect">
                <a:avLst/>
              </a:prstGeom>
            </p:spPr>
          </p:pic>
          <p:pic>
            <p:nvPicPr>
              <p:cNvPr id="25" name="図 2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022975" y="2971800"/>
                <a:ext cx="857250" cy="857250"/>
              </a:xfrm>
              <a:prstGeom prst="rect">
                <a:avLst/>
              </a:prstGeom>
            </p:spPr>
          </p:pic>
          <p:pic>
            <p:nvPicPr>
              <p:cNvPr id="26" name="図 2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854825" y="3222625"/>
                <a:ext cx="857250" cy="857250"/>
              </a:xfrm>
              <a:prstGeom prst="rect">
                <a:avLst/>
              </a:prstGeom>
            </p:spPr>
          </p:pic>
          <p:pic>
            <p:nvPicPr>
              <p:cNvPr id="6" name="図 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96025" y="2682875"/>
                <a:ext cx="1155700" cy="1155700"/>
              </a:xfrm>
              <a:prstGeom prst="rect">
                <a:avLst/>
              </a:prstGeom>
            </p:spPr>
          </p:pic>
        </p:grpSp>
        <p:sp>
          <p:nvSpPr>
            <p:cNvPr id="28" name="右矢印 27"/>
            <p:cNvSpPr/>
            <p:nvPr/>
          </p:nvSpPr>
          <p:spPr>
            <a:xfrm>
              <a:off x="4610100" y="2395537"/>
              <a:ext cx="528904" cy="574675"/>
            </a:xfrm>
            <a:prstGeom prst="rightArrow">
              <a:avLst/>
            </a:prstGeom>
            <a:solidFill>
              <a:srgbClr val="FFFF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図形グループ 35"/>
            <p:cNvGrpSpPr/>
            <p:nvPr/>
          </p:nvGrpSpPr>
          <p:grpSpPr>
            <a:xfrm>
              <a:off x="769382" y="4273202"/>
              <a:ext cx="8059542" cy="2123658"/>
              <a:chOff x="437836" y="4362102"/>
              <a:chExt cx="8059542" cy="2123658"/>
            </a:xfrm>
          </p:grpSpPr>
          <p:sp>
            <p:nvSpPr>
              <p:cNvPr id="33" name="テキスト ボックス 32"/>
              <p:cNvSpPr txBox="1"/>
              <p:nvPr/>
            </p:nvSpPr>
            <p:spPr>
              <a:xfrm>
                <a:off x="437836" y="4362102"/>
                <a:ext cx="8059542" cy="21236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/>
                <a:r>
                  <a:rPr lang="en-US" altLang="ja-JP" sz="2800" dirty="0" smtClean="0">
                    <a:latin typeface="Century Gothic"/>
                    <a:cs typeface="Century Gothic"/>
                  </a:rPr>
                  <a:t>1. D</a:t>
                </a:r>
                <a:r>
                  <a:rPr lang="en-US" altLang="ja-JP" sz="2800" baseline="30000" dirty="0" smtClean="0">
                    <a:latin typeface="Century Gothic"/>
                    <a:cs typeface="Century Gothic"/>
                  </a:rPr>
                  <a:t>(</a:t>
                </a:r>
                <a:r>
                  <a:rPr lang="en-US" altLang="ja-JP" sz="2800" dirty="0" smtClean="0">
                    <a:latin typeface="Century Gothic"/>
                    <a:cs typeface="Century Gothic"/>
                  </a:rPr>
                  <a:t>*</a:t>
                </a:r>
                <a:r>
                  <a:rPr lang="en-US" altLang="ja-JP" sz="2800" baseline="30000" dirty="0" smtClean="0">
                    <a:latin typeface="Century Gothic"/>
                    <a:cs typeface="Century Gothic"/>
                  </a:rPr>
                  <a:t>)</a:t>
                </a:r>
                <a:r>
                  <a:rPr lang="en-US" altLang="ja-JP" sz="2800" dirty="0" smtClean="0">
                    <a:latin typeface="Century Gothic"/>
                    <a:cs typeface="Century Gothic"/>
                  </a:rPr>
                  <a:t> (B</a:t>
                </a:r>
                <a:r>
                  <a:rPr lang="en-US" altLang="ja-JP" sz="2800" baseline="30000" dirty="0" smtClean="0">
                    <a:latin typeface="Century Gothic"/>
                    <a:cs typeface="Century Gothic"/>
                  </a:rPr>
                  <a:t>(</a:t>
                </a:r>
                <a:r>
                  <a:rPr lang="en-US" altLang="ja-JP" sz="2800" dirty="0" smtClean="0">
                    <a:latin typeface="Century Gothic"/>
                    <a:cs typeface="Century Gothic"/>
                  </a:rPr>
                  <a:t>*</a:t>
                </a:r>
                <a:r>
                  <a:rPr lang="en-US" altLang="ja-JP" sz="2800" baseline="30000" dirty="0" smtClean="0">
                    <a:latin typeface="Century Gothic"/>
                    <a:cs typeface="Century Gothic"/>
                  </a:rPr>
                  <a:t>)</a:t>
                </a:r>
                <a:r>
                  <a:rPr lang="en-US" altLang="ja-JP" sz="2800" dirty="0" smtClean="0">
                    <a:latin typeface="Century Gothic"/>
                    <a:cs typeface="Century Gothic"/>
                  </a:rPr>
                  <a:t>) meson and nucleon interaction</a:t>
                </a:r>
              </a:p>
              <a:p>
                <a:pPr marL="342900" indent="-342900"/>
                <a:r>
                  <a:rPr lang="en-US" altLang="ja-JP" sz="2800" dirty="0" smtClean="0">
                    <a:latin typeface="Century Gothic"/>
                    <a:cs typeface="Century Gothic"/>
                  </a:rPr>
                  <a:t>2. Modifications of D</a:t>
                </a:r>
                <a:r>
                  <a:rPr lang="en-US" altLang="ja-JP" sz="2800" baseline="30000" dirty="0" smtClean="0">
                    <a:latin typeface="Century Gothic"/>
                    <a:cs typeface="Century Gothic"/>
                  </a:rPr>
                  <a:t>(</a:t>
                </a:r>
                <a:r>
                  <a:rPr lang="en-US" altLang="ja-JP" sz="2800" dirty="0" smtClean="0">
                    <a:latin typeface="Century Gothic"/>
                    <a:cs typeface="Century Gothic"/>
                  </a:rPr>
                  <a:t>*</a:t>
                </a:r>
                <a:r>
                  <a:rPr lang="en-US" altLang="ja-JP" sz="2800" baseline="30000" dirty="0" smtClean="0">
                    <a:latin typeface="Century Gothic"/>
                    <a:cs typeface="Century Gothic"/>
                  </a:rPr>
                  <a:t>)</a:t>
                </a:r>
                <a:r>
                  <a:rPr lang="en-US" altLang="ja-JP" sz="2800" dirty="0" smtClean="0">
                    <a:latin typeface="Century Gothic"/>
                    <a:cs typeface="Century Gothic"/>
                  </a:rPr>
                  <a:t> (B</a:t>
                </a:r>
                <a:r>
                  <a:rPr lang="en-US" altLang="ja-JP" sz="2800" baseline="30000" dirty="0" smtClean="0">
                    <a:latin typeface="Century Gothic"/>
                    <a:cs typeface="Century Gothic"/>
                  </a:rPr>
                  <a:t>(</a:t>
                </a:r>
                <a:r>
                  <a:rPr lang="en-US" altLang="ja-JP" sz="2800" dirty="0" smtClean="0">
                    <a:latin typeface="Century Gothic"/>
                    <a:cs typeface="Century Gothic"/>
                  </a:rPr>
                  <a:t>*</a:t>
                </a:r>
                <a:r>
                  <a:rPr lang="en-US" altLang="ja-JP" sz="2800" baseline="30000" dirty="0" smtClean="0">
                    <a:latin typeface="Century Gothic"/>
                    <a:cs typeface="Century Gothic"/>
                  </a:rPr>
                  <a:t>)</a:t>
                </a:r>
                <a:r>
                  <a:rPr lang="en-US" altLang="ja-JP" sz="2800" dirty="0" smtClean="0">
                    <a:latin typeface="Century Gothic"/>
                    <a:cs typeface="Century Gothic"/>
                  </a:rPr>
                  <a:t>) meson properties</a:t>
                </a:r>
              </a:p>
              <a:p>
                <a:pPr marL="342900" indent="-342900"/>
                <a:r>
                  <a:rPr lang="en-US" altLang="ja-JP" sz="2400" dirty="0" smtClean="0">
                    <a:latin typeface="Century Gothic"/>
                    <a:cs typeface="Century Gothic"/>
                  </a:rPr>
                  <a:t>      - </a:t>
                </a:r>
                <a:r>
                  <a:rPr lang="en-US" altLang="ja-JP" sz="2400" dirty="0" err="1" smtClean="0">
                    <a:latin typeface="Century Gothic"/>
                    <a:cs typeface="Century Gothic"/>
                  </a:rPr>
                  <a:t>chiral</a:t>
                </a:r>
                <a:r>
                  <a:rPr lang="en-US" altLang="ja-JP" sz="2400" dirty="0" smtClean="0">
                    <a:latin typeface="Century Gothic"/>
                    <a:cs typeface="Century Gothic"/>
                  </a:rPr>
                  <a:t> condensate, gluon condensate, ...</a:t>
                </a:r>
              </a:p>
              <a:p>
                <a:pPr marL="342900" indent="-342900"/>
                <a:r>
                  <a:rPr kumimoji="1" lang="en-US" altLang="ja-JP" sz="2800" dirty="0" smtClean="0">
                    <a:latin typeface="Century Gothic"/>
                    <a:cs typeface="Century Gothic"/>
                  </a:rPr>
                  <a:t>3. Modifications of nuclear structure</a:t>
                </a:r>
              </a:p>
              <a:p>
                <a:pPr marL="342900" indent="-342900"/>
                <a:r>
                  <a:rPr lang="en-US" altLang="ja-JP" sz="2400" dirty="0" smtClean="0">
                    <a:latin typeface="Century Gothic"/>
                    <a:cs typeface="Century Gothic"/>
                  </a:rPr>
                  <a:t>      - glue-like effects?</a:t>
                </a:r>
                <a:endParaRPr kumimoji="1" lang="ja-JP" altLang="en-US" sz="2400" dirty="0">
                  <a:latin typeface="Century Gothic"/>
                  <a:cs typeface="Century Gothic"/>
                </a:endParaRPr>
              </a:p>
            </p:txBody>
          </p:sp>
          <p:cxnSp>
            <p:nvCxnSpPr>
              <p:cNvPr id="34" name="直線コネクタ 33"/>
              <p:cNvCxnSpPr/>
              <p:nvPr/>
            </p:nvCxnSpPr>
            <p:spPr>
              <a:xfrm>
                <a:off x="936625" y="4458940"/>
                <a:ext cx="180975" cy="1588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線コネクタ 34"/>
              <p:cNvCxnSpPr/>
              <p:nvPr/>
            </p:nvCxnSpPr>
            <p:spPr>
              <a:xfrm>
                <a:off x="3802062" y="4894262"/>
                <a:ext cx="180975" cy="1588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図形グループ 36"/>
            <p:cNvGrpSpPr/>
            <p:nvPr/>
          </p:nvGrpSpPr>
          <p:grpSpPr>
            <a:xfrm>
              <a:off x="1639115" y="747067"/>
              <a:ext cx="6028187" cy="523220"/>
              <a:chOff x="2547321" y="747067"/>
              <a:chExt cx="6028187" cy="523220"/>
            </a:xfrm>
          </p:grpSpPr>
          <p:sp>
            <p:nvSpPr>
              <p:cNvPr id="38" name="テキスト ボックス 37"/>
              <p:cNvSpPr txBox="1"/>
              <p:nvPr/>
            </p:nvSpPr>
            <p:spPr>
              <a:xfrm>
                <a:off x="2547321" y="747067"/>
                <a:ext cx="602818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800" dirty="0" smtClean="0">
                    <a:latin typeface="Century Gothic"/>
                    <a:cs typeface="Century Gothic"/>
                  </a:rPr>
                  <a:t>D</a:t>
                </a:r>
                <a:r>
                  <a:rPr kumimoji="1" lang="en-US" altLang="ja-JP" sz="2800" baseline="30000" dirty="0" smtClean="0">
                    <a:latin typeface="Century Gothic"/>
                    <a:cs typeface="Century Gothic"/>
                  </a:rPr>
                  <a:t>(</a:t>
                </a:r>
                <a:r>
                  <a:rPr kumimoji="1" lang="en-US" altLang="ja-JP" sz="2800" dirty="0" smtClean="0">
                    <a:latin typeface="Century Gothic"/>
                    <a:cs typeface="Century Gothic"/>
                  </a:rPr>
                  <a:t>*</a:t>
                </a:r>
                <a:r>
                  <a:rPr kumimoji="1" lang="en-US" altLang="ja-JP" sz="2800" baseline="30000" dirty="0" smtClean="0">
                    <a:latin typeface="Century Gothic"/>
                    <a:cs typeface="Century Gothic"/>
                  </a:rPr>
                  <a:t>)</a:t>
                </a:r>
                <a:r>
                  <a:rPr kumimoji="1" lang="en-US" altLang="ja-JP" sz="2800" dirty="0" smtClean="0">
                    <a:latin typeface="Century Gothic"/>
                    <a:cs typeface="Century Gothic"/>
                  </a:rPr>
                  <a:t> (B</a:t>
                </a:r>
                <a:r>
                  <a:rPr lang="en-US" altLang="ja-JP" sz="2800" baseline="30000" dirty="0" smtClean="0">
                    <a:latin typeface="Century Gothic"/>
                    <a:cs typeface="Century Gothic"/>
                  </a:rPr>
                  <a:t>(</a:t>
                </a:r>
                <a:r>
                  <a:rPr lang="en-US" altLang="ja-JP" sz="2800" dirty="0" smtClean="0">
                    <a:latin typeface="Century Gothic"/>
                    <a:cs typeface="Century Gothic"/>
                  </a:rPr>
                  <a:t>*</a:t>
                </a:r>
                <a:r>
                  <a:rPr lang="en-US" altLang="ja-JP" sz="2800" baseline="30000" dirty="0" smtClean="0">
                    <a:latin typeface="Century Gothic"/>
                    <a:cs typeface="Century Gothic"/>
                  </a:rPr>
                  <a:t>)</a:t>
                </a:r>
                <a:r>
                  <a:rPr kumimoji="1" lang="en-US" altLang="ja-JP" sz="2800" dirty="0" smtClean="0">
                    <a:latin typeface="Century Gothic"/>
                    <a:cs typeface="Century Gothic"/>
                  </a:rPr>
                  <a:t>) meson in nuclear matter</a:t>
                </a:r>
                <a:endParaRPr kumimoji="1" lang="ja-JP" altLang="en-US" sz="2800" dirty="0">
                  <a:latin typeface="Century Gothic"/>
                  <a:cs typeface="Century Gothic"/>
                </a:endParaRPr>
              </a:p>
            </p:txBody>
          </p:sp>
          <p:cxnSp>
            <p:nvCxnSpPr>
              <p:cNvPr id="39" name="直線コネクタ 38"/>
              <p:cNvCxnSpPr/>
              <p:nvPr/>
            </p:nvCxnSpPr>
            <p:spPr>
              <a:xfrm>
                <a:off x="2657475" y="847725"/>
                <a:ext cx="180975" cy="1588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テキスト ボックス 39"/>
          <p:cNvSpPr txBox="1"/>
          <p:nvPr/>
        </p:nvSpPr>
        <p:spPr>
          <a:xfrm>
            <a:off x="986450" y="1931055"/>
            <a:ext cx="429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err="1" smtClean="0">
                <a:latin typeface="Century Gothic"/>
                <a:cs typeface="Century Gothic"/>
              </a:rPr>
              <a:t>p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736975" y="1411615"/>
            <a:ext cx="403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err="1" smtClean="0">
                <a:latin typeface="Century Gothic"/>
                <a:cs typeface="Century Gothic"/>
              </a:rPr>
              <a:t>n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847334" y="3621088"/>
            <a:ext cx="781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Century Gothic"/>
                <a:cs typeface="Century Gothic"/>
              </a:rPr>
              <a:t>D</a:t>
            </a:r>
            <a:r>
              <a:rPr kumimoji="1" lang="en-US" altLang="ja-JP" sz="2800" baseline="30000" dirty="0" smtClean="0">
                <a:latin typeface="Century Gothic"/>
                <a:cs typeface="Century Gothic"/>
              </a:rPr>
              <a:t>(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*</a:t>
            </a:r>
            <a:r>
              <a:rPr kumimoji="1" lang="en-US" altLang="ja-JP" sz="2800" baseline="30000" dirty="0" smtClean="0">
                <a:latin typeface="Century Gothic"/>
                <a:cs typeface="Century Gothic"/>
              </a:rPr>
              <a:t>)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cxnSp>
        <p:nvCxnSpPr>
          <p:cNvPr id="44" name="直線コネクタ 43"/>
          <p:cNvCxnSpPr/>
          <p:nvPr/>
        </p:nvCxnSpPr>
        <p:spPr>
          <a:xfrm>
            <a:off x="5959475" y="3721100"/>
            <a:ext cx="180975" cy="1588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 rot="5400000">
            <a:off x="6034089" y="3225799"/>
            <a:ext cx="527051" cy="301627"/>
          </a:xfrm>
          <a:prstGeom prst="line">
            <a:avLst/>
          </a:prstGeom>
          <a:ln>
            <a:solidFill>
              <a:schemeClr val="tx1"/>
            </a:solidFill>
            <a:head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図 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490" y="2118360"/>
            <a:ext cx="2727960" cy="257556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599669" y="4597400"/>
            <a:ext cx="2642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Exotic nucleus</a:t>
            </a: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4950" y="1071465"/>
            <a:ext cx="771092" cy="91129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2766068" y="651301"/>
            <a:ext cx="36118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dirty="0" smtClean="0">
                <a:latin typeface="Century Gothic"/>
                <a:cs typeface="Century Gothic"/>
              </a:rPr>
              <a:t>Spin degeneracy</a:t>
            </a:r>
            <a:endParaRPr kumimoji="1" lang="ja-JP" altLang="en-US" sz="3200" dirty="0">
              <a:latin typeface="Century Gothic"/>
              <a:cs typeface="Century Gothic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490" y="2118975"/>
            <a:ext cx="2727960" cy="2575560"/>
          </a:xfrm>
          <a:prstGeom prst="rect">
            <a:avLst/>
          </a:prstGeom>
        </p:spPr>
      </p:pic>
      <p:sp>
        <p:nvSpPr>
          <p:cNvPr id="28" name="正方形/長方形 27"/>
          <p:cNvSpPr/>
          <p:nvPr/>
        </p:nvSpPr>
        <p:spPr>
          <a:xfrm>
            <a:off x="3338734" y="2604115"/>
            <a:ext cx="8820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en-US" altLang="ja-JP" sz="9600" dirty="0" smtClean="0"/>
              <a:t>=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5401910" y="2604115"/>
            <a:ext cx="8820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en-US" altLang="ja-JP" sz="9600" dirty="0" smtClean="0"/>
              <a:t>+</a:t>
            </a:r>
          </a:p>
        </p:txBody>
      </p:sp>
      <p:grpSp>
        <p:nvGrpSpPr>
          <p:cNvPr id="2" name="図形グループ 18"/>
          <p:cNvGrpSpPr/>
          <p:nvPr/>
        </p:nvGrpSpPr>
        <p:grpSpPr>
          <a:xfrm>
            <a:off x="4360510" y="2739350"/>
            <a:ext cx="838200" cy="1155700"/>
            <a:chOff x="4360510" y="2739350"/>
            <a:chExt cx="838200" cy="1155700"/>
          </a:xfrm>
        </p:grpSpPr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36710" y="3133050"/>
              <a:ext cx="762000" cy="762000"/>
            </a:xfrm>
            <a:prstGeom prst="rect">
              <a:avLst/>
            </a:prstGeom>
          </p:spPr>
        </p:pic>
        <p:pic>
          <p:nvPicPr>
            <p:cNvPr id="50" name="図 49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60510" y="2739350"/>
              <a:ext cx="558800" cy="711200"/>
            </a:xfrm>
            <a:prstGeom prst="rect">
              <a:avLst/>
            </a:prstGeom>
          </p:spPr>
        </p:pic>
      </p:grpSp>
      <p:sp>
        <p:nvSpPr>
          <p:cNvPr id="20" name="テキスト ボックス 19"/>
          <p:cNvSpPr txBox="1"/>
          <p:nvPr/>
        </p:nvSpPr>
        <p:spPr>
          <a:xfrm>
            <a:off x="3644980" y="4597400"/>
            <a:ext cx="23962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Heavy quark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456427" y="4597400"/>
            <a:ext cx="23170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Brown muck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934929" y="4980920"/>
            <a:ext cx="3311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b="1" dirty="0" smtClean="0">
                <a:solidFill>
                  <a:srgbClr val="FF0000"/>
                </a:solidFill>
                <a:latin typeface="Century Gothic"/>
                <a:cs typeface="Century Gothic"/>
              </a:rPr>
              <a:t>“Light spin-complex”</a:t>
            </a:r>
            <a:endParaRPr kumimoji="1" lang="ja-JP" altLang="en-US" sz="2400" b="1" dirty="0">
              <a:solidFill>
                <a:srgbClr val="FF0000"/>
              </a:solidFill>
              <a:latin typeface="Century Gothic"/>
              <a:cs typeface="Century Gothic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99669" y="4597400"/>
            <a:ext cx="2642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Exotic nucleus</a:t>
            </a:r>
          </a:p>
        </p:txBody>
      </p:sp>
      <p:grpSp>
        <p:nvGrpSpPr>
          <p:cNvPr id="3" name="図形グループ 22"/>
          <p:cNvGrpSpPr/>
          <p:nvPr/>
        </p:nvGrpSpPr>
        <p:grpSpPr>
          <a:xfrm>
            <a:off x="6294120" y="1276618"/>
            <a:ext cx="2938780" cy="3455957"/>
            <a:chOff x="6294120" y="1276618"/>
            <a:chExt cx="2938780" cy="3455957"/>
          </a:xfrm>
        </p:grpSpPr>
        <p:pic>
          <p:nvPicPr>
            <p:cNvPr id="24" name="図 2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94120" y="2118975"/>
              <a:ext cx="2727960" cy="2575560"/>
            </a:xfrm>
            <a:prstGeom prst="rect">
              <a:avLst/>
            </a:prstGeom>
          </p:spPr>
        </p:pic>
        <p:pic>
          <p:nvPicPr>
            <p:cNvPr id="49" name="図 48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796212" y="1276618"/>
              <a:ext cx="520700" cy="850900"/>
            </a:xfrm>
            <a:prstGeom prst="rect">
              <a:avLst/>
            </a:prstGeom>
          </p:spPr>
        </p:pic>
        <p:grpSp>
          <p:nvGrpSpPr>
            <p:cNvPr id="4" name="図形グループ 29"/>
            <p:cNvGrpSpPr/>
            <p:nvPr/>
          </p:nvGrpSpPr>
          <p:grpSpPr>
            <a:xfrm>
              <a:off x="6649890" y="3470284"/>
              <a:ext cx="2583010" cy="1262291"/>
              <a:chOff x="6334786" y="3526829"/>
              <a:chExt cx="2583010" cy="1262291"/>
            </a:xfrm>
          </p:grpSpPr>
          <p:sp>
            <p:nvSpPr>
              <p:cNvPr id="32" name="テキスト ボックス 31"/>
              <p:cNvSpPr txBox="1"/>
              <p:nvPr/>
            </p:nvSpPr>
            <p:spPr>
              <a:xfrm>
                <a:off x="6334786" y="3526829"/>
                <a:ext cx="150609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dirty="0" smtClean="0">
                    <a:solidFill>
                      <a:srgbClr val="FF0000"/>
                    </a:solidFill>
                    <a:latin typeface="Century Gothic"/>
                    <a:cs typeface="Century Gothic"/>
                  </a:rPr>
                  <a:t>Light quarks</a:t>
                </a:r>
              </a:p>
              <a:p>
                <a:pPr algn="ctr"/>
                <a:r>
                  <a:rPr kumimoji="1" lang="en-US" altLang="ja-JP" dirty="0" smtClean="0">
                    <a:solidFill>
                      <a:srgbClr val="FF0000"/>
                    </a:solidFill>
                    <a:latin typeface="Century Gothic"/>
                    <a:cs typeface="Century Gothic"/>
                  </a:rPr>
                  <a:t>+ gluons</a:t>
                </a:r>
              </a:p>
            </p:txBody>
          </p:sp>
          <p:sp>
            <p:nvSpPr>
              <p:cNvPr id="33" name="テキスト ボックス 32"/>
              <p:cNvSpPr txBox="1"/>
              <p:nvPr/>
            </p:nvSpPr>
            <p:spPr>
              <a:xfrm>
                <a:off x="7846544" y="4419788"/>
                <a:ext cx="10712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dirty="0" smtClean="0">
                    <a:solidFill>
                      <a:srgbClr val="FF0000"/>
                    </a:solidFill>
                    <a:latin typeface="Century Gothic"/>
                    <a:cs typeface="Century Gothic"/>
                  </a:rPr>
                  <a:t>Nucleus</a:t>
                </a:r>
              </a:p>
            </p:txBody>
          </p:sp>
        </p:grpSp>
      </p:grpSp>
      <p:pic>
        <p:nvPicPr>
          <p:cNvPr id="34" name="図 33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4950" y="1071465"/>
            <a:ext cx="771092" cy="911290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98800" y="1522730"/>
            <a:ext cx="2946400" cy="934720"/>
          </a:xfrm>
          <a:prstGeom prst="rect">
            <a:avLst/>
          </a:prstGeom>
        </p:spPr>
      </p:pic>
      <p:cxnSp>
        <p:nvCxnSpPr>
          <p:cNvPr id="39" name="直線コネクタ 38"/>
          <p:cNvCxnSpPr/>
          <p:nvPr/>
        </p:nvCxnSpPr>
        <p:spPr>
          <a:xfrm>
            <a:off x="6487186" y="4917678"/>
            <a:ext cx="2212314" cy="1588"/>
          </a:xfrm>
          <a:prstGeom prst="line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図形グループ 30"/>
          <p:cNvGrpSpPr/>
          <p:nvPr/>
        </p:nvGrpSpPr>
        <p:grpSpPr>
          <a:xfrm rot="1126426">
            <a:off x="4508254" y="4003624"/>
            <a:ext cx="2438395" cy="1891066"/>
            <a:chOff x="4222124" y="4428007"/>
            <a:chExt cx="2438395" cy="1891066"/>
          </a:xfrm>
        </p:grpSpPr>
        <p:sp>
          <p:nvSpPr>
            <p:cNvPr id="36" name="円弧 35"/>
            <p:cNvSpPr/>
            <p:nvPr/>
          </p:nvSpPr>
          <p:spPr>
            <a:xfrm>
              <a:off x="4824485" y="4428007"/>
              <a:ext cx="1398515" cy="1398515"/>
            </a:xfrm>
            <a:prstGeom prst="arc">
              <a:avLst>
                <a:gd name="adj1" fmla="val 2798169"/>
                <a:gd name="adj2" fmla="val 7934494"/>
              </a:avLst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triangle" w="lg" len="lg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テキスト ボックス 36"/>
            <p:cNvSpPr txBox="1"/>
            <p:nvPr/>
          </p:nvSpPr>
          <p:spPr>
            <a:xfrm rot="20473574">
              <a:off x="4222124" y="5857408"/>
              <a:ext cx="24383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b="1" dirty="0" smtClean="0">
                  <a:solidFill>
                    <a:srgbClr val="FF0000"/>
                  </a:solidFill>
                  <a:latin typeface="Century Gothic"/>
                  <a:cs typeface="Century Gothic"/>
                </a:rPr>
                <a:t>Decoupled !</a:t>
              </a:r>
              <a:endParaRPr kumimoji="1" lang="ja-JP" altLang="en-US" sz="2400" b="1" baseline="30000" dirty="0">
                <a:solidFill>
                  <a:srgbClr val="FF0000"/>
                </a:solidFill>
                <a:latin typeface="Century Gothic"/>
                <a:cs typeface="Century Gothic"/>
              </a:endParaRPr>
            </a:p>
          </p:txBody>
        </p:sp>
      </p:grpSp>
      <p:sp>
        <p:nvSpPr>
          <p:cNvPr id="41" name="テキスト ボックス 40"/>
          <p:cNvSpPr txBox="1"/>
          <p:nvPr/>
        </p:nvSpPr>
        <p:spPr>
          <a:xfrm>
            <a:off x="2766068" y="651301"/>
            <a:ext cx="36118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dirty="0" smtClean="0">
                <a:latin typeface="Century Gothic"/>
                <a:cs typeface="Century Gothic"/>
              </a:rPr>
              <a:t>Spin degeneracy</a:t>
            </a:r>
            <a:endParaRPr kumimoji="1" lang="ja-JP" altLang="en-US" sz="3200" dirty="0">
              <a:latin typeface="Century Gothic"/>
              <a:cs typeface="Century Gothic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6903" y="5619571"/>
            <a:ext cx="90901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200" dirty="0" smtClean="0">
                <a:solidFill>
                  <a:srgbClr val="FF0000"/>
                </a:solidFill>
                <a:latin typeface="Century Gothic"/>
                <a:cs typeface="Century Gothic"/>
              </a:rPr>
              <a:t>HQS doublet/singlet</a:t>
            </a:r>
            <a:endParaRPr kumimoji="1" lang="ja-JP" altLang="en-US" sz="7200" dirty="0">
              <a:solidFill>
                <a:srgbClr val="FF0000"/>
              </a:solidFill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20" grpId="0"/>
      <p:bldP spid="21" grpId="0"/>
      <p:bldP spid="25" grpId="0"/>
      <p:bldP spid="3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図形グループ 7"/>
          <p:cNvGrpSpPr/>
          <p:nvPr/>
        </p:nvGrpSpPr>
        <p:grpSpPr>
          <a:xfrm>
            <a:off x="1754592" y="1534124"/>
            <a:ext cx="5634817" cy="3015766"/>
            <a:chOff x="1754592" y="1534124"/>
            <a:chExt cx="5634817" cy="3015766"/>
          </a:xfrm>
        </p:grpSpPr>
        <p:sp>
          <p:nvSpPr>
            <p:cNvPr id="3" name="テキスト ボックス 2"/>
            <p:cNvSpPr txBox="1"/>
            <p:nvPr/>
          </p:nvSpPr>
          <p:spPr>
            <a:xfrm>
              <a:off x="2096001" y="1534124"/>
              <a:ext cx="495199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800" dirty="0" smtClean="0">
                  <a:latin typeface="Century Gothic"/>
                  <a:cs typeface="Century Gothic"/>
                </a:rPr>
                <a:t>1/m</a:t>
              </a:r>
              <a:r>
                <a:rPr lang="en-US" altLang="ja-JP" sz="4800" baseline="-25000" dirty="0" smtClean="0">
                  <a:latin typeface="Century Gothic"/>
                  <a:cs typeface="Century Gothic"/>
                </a:rPr>
                <a:t>Q</a:t>
              </a:r>
              <a:r>
                <a:rPr lang="en-US" altLang="ja-JP" sz="4800" dirty="0" smtClean="0">
                  <a:latin typeface="Century Gothic"/>
                  <a:cs typeface="Century Gothic"/>
                </a:rPr>
                <a:t> expansion</a:t>
              </a:r>
              <a:endParaRPr kumimoji="1" lang="ja-JP" altLang="en-US" sz="4800" dirty="0">
                <a:latin typeface="Century Gothic"/>
                <a:cs typeface="Century Gothic"/>
              </a:endParaRPr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1754592" y="2980230"/>
              <a:ext cx="1823336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9600" dirty="0" smtClean="0">
                  <a:latin typeface="Century Gothic"/>
                  <a:cs typeface="Century Gothic"/>
                </a:rPr>
                <a:t>LO</a:t>
              </a:r>
              <a:endParaRPr kumimoji="1" lang="ja-JP" altLang="en-US" sz="9600" dirty="0">
                <a:latin typeface="Century Gothic"/>
                <a:cs typeface="Century Gothic"/>
              </a:endParaRPr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4655367" y="2980230"/>
              <a:ext cx="273404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9600" dirty="0" smtClean="0">
                  <a:latin typeface="Century Gothic"/>
                  <a:cs typeface="Century Gothic"/>
                </a:rPr>
                <a:t>NLO</a:t>
              </a:r>
              <a:endParaRPr kumimoji="1" lang="ja-JP" altLang="en-US" sz="9600" dirty="0">
                <a:latin typeface="Century Gothic"/>
                <a:cs typeface="Century Gothic"/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3651316" y="2980230"/>
              <a:ext cx="930663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9600" dirty="0" smtClean="0">
                  <a:latin typeface="Century Gothic"/>
                  <a:cs typeface="Century Gothic"/>
                </a:rPr>
                <a:t>+</a:t>
              </a:r>
              <a:endParaRPr kumimoji="1" lang="ja-JP" altLang="en-US" sz="9600" dirty="0">
                <a:latin typeface="Century Gothic"/>
                <a:cs typeface="Century Gothic"/>
              </a:endParaRPr>
            </a:p>
          </p:txBody>
        </p:sp>
      </p:grpSp>
      <p:sp>
        <p:nvSpPr>
          <p:cNvPr id="8" name="テキスト ボックス 7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096001" y="1534124"/>
            <a:ext cx="49519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4800" dirty="0" smtClean="0">
                <a:latin typeface="Century Gothic"/>
                <a:cs typeface="Century Gothic"/>
              </a:rPr>
              <a:t>1/m</a:t>
            </a:r>
            <a:r>
              <a:rPr lang="en-US" altLang="ja-JP" sz="4800" baseline="-25000" dirty="0" smtClean="0">
                <a:latin typeface="Century Gothic"/>
                <a:cs typeface="Century Gothic"/>
              </a:rPr>
              <a:t>Q</a:t>
            </a:r>
            <a:r>
              <a:rPr lang="en-US" altLang="ja-JP" sz="4800" dirty="0" smtClean="0">
                <a:latin typeface="Century Gothic"/>
                <a:cs typeface="Century Gothic"/>
              </a:rPr>
              <a:t> expansion</a:t>
            </a:r>
            <a:endParaRPr kumimoji="1" lang="ja-JP" altLang="en-US" sz="4800" dirty="0">
              <a:latin typeface="Century Gothic"/>
              <a:cs typeface="Century Gothic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54592" y="2980230"/>
            <a:ext cx="182333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600" dirty="0" smtClean="0">
                <a:latin typeface="Century Gothic"/>
                <a:cs typeface="Century Gothic"/>
              </a:rPr>
              <a:t>LO</a:t>
            </a:r>
            <a:endParaRPr kumimoji="1" lang="ja-JP" altLang="en-US" sz="9600" dirty="0">
              <a:latin typeface="Century Gothic"/>
              <a:cs typeface="Century Gothic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655367" y="2980230"/>
            <a:ext cx="273404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600" dirty="0" smtClean="0">
                <a:solidFill>
                  <a:schemeClr val="accent2"/>
                </a:solidFill>
                <a:latin typeface="Century Gothic"/>
                <a:cs typeface="Century Gothic"/>
              </a:rPr>
              <a:t>NLO</a:t>
            </a:r>
            <a:endParaRPr kumimoji="1" lang="ja-JP" altLang="en-US" sz="9600" dirty="0">
              <a:solidFill>
                <a:schemeClr val="accent2"/>
              </a:solidFill>
              <a:latin typeface="Century Gothic"/>
              <a:cs typeface="Century Gothic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651316" y="2980230"/>
            <a:ext cx="93066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600" dirty="0" smtClean="0">
                <a:solidFill>
                  <a:schemeClr val="accent2"/>
                </a:solidFill>
                <a:latin typeface="Century Gothic"/>
                <a:cs typeface="Century Gothic"/>
              </a:rPr>
              <a:t>+</a:t>
            </a:r>
            <a:endParaRPr kumimoji="1" lang="ja-JP" altLang="en-US" sz="9600" dirty="0">
              <a:solidFill>
                <a:schemeClr val="accent2"/>
              </a:solidFill>
              <a:latin typeface="Century Gothic"/>
              <a:cs typeface="Century Gothic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7267" y="1802444"/>
            <a:ext cx="7958074" cy="815594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590" y="1778314"/>
            <a:ext cx="8860536" cy="839724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2096001" y="1534124"/>
            <a:ext cx="49519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4800" dirty="0" smtClean="0">
                <a:latin typeface="Century Gothic"/>
                <a:cs typeface="Century Gothic"/>
              </a:rPr>
              <a:t>1/m</a:t>
            </a:r>
            <a:r>
              <a:rPr lang="en-US" altLang="ja-JP" sz="4800" baseline="-25000" dirty="0" smtClean="0">
                <a:latin typeface="Century Gothic"/>
                <a:cs typeface="Century Gothic"/>
              </a:rPr>
              <a:t>Q</a:t>
            </a:r>
            <a:r>
              <a:rPr lang="en-US" altLang="ja-JP" sz="4800" dirty="0" smtClean="0">
                <a:latin typeface="Century Gothic"/>
                <a:cs typeface="Century Gothic"/>
              </a:rPr>
              <a:t> expansion</a:t>
            </a:r>
            <a:endParaRPr kumimoji="1" lang="ja-JP" altLang="en-US" sz="4800" dirty="0">
              <a:latin typeface="Century Gothic"/>
              <a:cs typeface="Century Gothic"/>
            </a:endParaRPr>
          </a:p>
        </p:txBody>
      </p:sp>
      <p:grpSp>
        <p:nvGrpSpPr>
          <p:cNvPr id="2" name="図形グループ 20"/>
          <p:cNvGrpSpPr/>
          <p:nvPr/>
        </p:nvGrpSpPr>
        <p:grpSpPr>
          <a:xfrm>
            <a:off x="823482" y="2699779"/>
            <a:ext cx="7711859" cy="3039639"/>
            <a:chOff x="823482" y="2699779"/>
            <a:chExt cx="7711859" cy="3039639"/>
          </a:xfrm>
        </p:grpSpPr>
        <p:sp>
          <p:nvSpPr>
            <p:cNvPr id="9" name="テキスト ボックス 8"/>
            <p:cNvSpPr txBox="1"/>
            <p:nvPr/>
          </p:nvSpPr>
          <p:spPr>
            <a:xfrm>
              <a:off x="823482" y="2699779"/>
              <a:ext cx="13946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800" dirty="0" smtClean="0">
                  <a:solidFill>
                    <a:schemeClr val="accent6"/>
                  </a:solidFill>
                  <a:latin typeface="Century Gothic"/>
                  <a:cs typeface="Century Gothic"/>
                </a:rPr>
                <a:t>at NLO</a:t>
              </a:r>
              <a:endParaRPr kumimoji="1" lang="ja-JP" altLang="en-US" sz="2800" dirty="0">
                <a:solidFill>
                  <a:schemeClr val="accent6"/>
                </a:solidFill>
                <a:latin typeface="Century Gothic"/>
                <a:cs typeface="Century Gothic"/>
              </a:endParaRPr>
            </a:p>
          </p:txBody>
        </p:sp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41121" y="3274831"/>
              <a:ext cx="5308600" cy="796290"/>
            </a:xfrm>
            <a:prstGeom prst="rect">
              <a:avLst/>
            </a:prstGeom>
          </p:spPr>
        </p:pic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41121" y="4522524"/>
              <a:ext cx="7094220" cy="719074"/>
            </a:xfrm>
            <a:prstGeom prst="rect">
              <a:avLst/>
            </a:prstGeom>
          </p:spPr>
        </p:pic>
        <p:sp>
          <p:nvSpPr>
            <p:cNvPr id="13" name="テキスト ボックス 12"/>
            <p:cNvSpPr txBox="1"/>
            <p:nvPr/>
          </p:nvSpPr>
          <p:spPr>
            <a:xfrm>
              <a:off x="3185845" y="3874301"/>
              <a:ext cx="361619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800" dirty="0" smtClean="0">
                  <a:solidFill>
                    <a:schemeClr val="accent1"/>
                  </a:solidFill>
                  <a:latin typeface="Century Gothic"/>
                  <a:cs typeface="Century Gothic"/>
                </a:rPr>
                <a:t>Color </a:t>
              </a:r>
              <a:r>
                <a:rPr lang="en-US" altLang="ja-JP" sz="2800" b="1" dirty="0" smtClean="0">
                  <a:solidFill>
                    <a:schemeClr val="accent1"/>
                  </a:solidFill>
                  <a:latin typeface="Century Gothic"/>
                  <a:cs typeface="Century Gothic"/>
                </a:rPr>
                <a:t>electric</a:t>
              </a:r>
              <a:r>
                <a:rPr lang="en-US" altLang="ja-JP" sz="2800" dirty="0" smtClean="0">
                  <a:solidFill>
                    <a:schemeClr val="accent1"/>
                  </a:solidFill>
                  <a:latin typeface="Century Gothic"/>
                  <a:cs typeface="Century Gothic"/>
                </a:rPr>
                <a:t> gluon</a:t>
              </a:r>
              <a:endParaRPr kumimoji="1" lang="ja-JP" altLang="en-US" sz="2800" dirty="0">
                <a:solidFill>
                  <a:schemeClr val="accent1"/>
                </a:solidFill>
                <a:latin typeface="Century Gothic"/>
                <a:cs typeface="Century Gothic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3185845" y="5216198"/>
              <a:ext cx="401331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800" dirty="0" smtClean="0">
                  <a:solidFill>
                    <a:schemeClr val="accent2"/>
                  </a:solidFill>
                  <a:latin typeface="Century Gothic"/>
                  <a:cs typeface="Century Gothic"/>
                </a:rPr>
                <a:t>Color </a:t>
              </a:r>
              <a:r>
                <a:rPr lang="en-US" altLang="ja-JP" sz="2800" b="1" dirty="0" smtClean="0">
                  <a:solidFill>
                    <a:schemeClr val="accent2"/>
                  </a:solidFill>
                  <a:latin typeface="Century Gothic"/>
                  <a:cs typeface="Century Gothic"/>
                </a:rPr>
                <a:t>magnetic</a:t>
              </a:r>
              <a:r>
                <a:rPr lang="en-US" altLang="ja-JP" sz="2800" dirty="0" smtClean="0">
                  <a:solidFill>
                    <a:schemeClr val="accent2"/>
                  </a:solidFill>
                  <a:latin typeface="Century Gothic"/>
                  <a:cs typeface="Century Gothic"/>
                </a:rPr>
                <a:t> gluon</a:t>
              </a:r>
              <a:endParaRPr kumimoji="1" lang="ja-JP" altLang="en-US" sz="2800" dirty="0">
                <a:solidFill>
                  <a:schemeClr val="accent2"/>
                </a:solidFill>
                <a:latin typeface="Century Gothic"/>
                <a:cs typeface="Century Gothic"/>
              </a:endParaRPr>
            </a:p>
          </p:txBody>
        </p:sp>
      </p:grpSp>
      <p:sp>
        <p:nvSpPr>
          <p:cNvPr id="18" name="円/楕円 17"/>
          <p:cNvSpPr/>
          <p:nvPr/>
        </p:nvSpPr>
        <p:spPr>
          <a:xfrm>
            <a:off x="5517575" y="1495766"/>
            <a:ext cx="1393458" cy="1393458"/>
          </a:xfrm>
          <a:prstGeom prst="ellipse">
            <a:avLst/>
          </a:prstGeom>
          <a:noFill/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3339209" y="1495766"/>
            <a:ext cx="1393458" cy="1393458"/>
          </a:xfrm>
          <a:prstGeom prst="ellipse">
            <a:avLst/>
          </a:prstGeom>
          <a:noFill/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図形グループ 18"/>
          <p:cNvGrpSpPr/>
          <p:nvPr/>
        </p:nvGrpSpPr>
        <p:grpSpPr>
          <a:xfrm>
            <a:off x="2905033" y="2555860"/>
            <a:ext cx="4800600" cy="666728"/>
            <a:chOff x="5332643" y="3552594"/>
            <a:chExt cx="4407115" cy="666728"/>
          </a:xfrm>
        </p:grpSpPr>
        <p:sp>
          <p:nvSpPr>
            <p:cNvPr id="22" name="左中かっこ 21"/>
            <p:cNvSpPr/>
            <p:nvPr/>
          </p:nvSpPr>
          <p:spPr>
            <a:xfrm rot="16200000">
              <a:off x="7301085" y="1921017"/>
              <a:ext cx="317418" cy="3580572"/>
            </a:xfrm>
            <a:prstGeom prst="leftBrace">
              <a:avLst>
                <a:gd name="adj1" fmla="val 56255"/>
                <a:gd name="adj2" fmla="val 50000"/>
              </a:avLst>
            </a:prstGeom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5332643" y="3819212"/>
              <a:ext cx="44071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000" dirty="0" smtClean="0">
                  <a:latin typeface="Century Gothic"/>
                  <a:cs typeface="Century Gothic"/>
                </a:rPr>
                <a:t>HQS symmetry broken (NLO)</a:t>
              </a:r>
              <a:endParaRPr kumimoji="1" lang="ja-JP" altLang="en-US" sz="2000" baseline="30000" dirty="0">
                <a:latin typeface="Century Gothic"/>
                <a:cs typeface="Century Gothic"/>
              </a:endParaRPr>
            </a:p>
          </p:txBody>
        </p:sp>
      </p:grpSp>
      <p:sp>
        <p:nvSpPr>
          <p:cNvPr id="24" name="正方形/長方形 23"/>
          <p:cNvSpPr/>
          <p:nvPr/>
        </p:nvSpPr>
        <p:spPr>
          <a:xfrm>
            <a:off x="6990140" y="3376481"/>
            <a:ext cx="20634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altLang="ja-JP" sz="1400" dirty="0" err="1" smtClean="0">
                <a:latin typeface="Century Gothic"/>
                <a:cs typeface="Century Gothic"/>
              </a:rPr>
              <a:t>M.Neubert</a:t>
            </a:r>
            <a:r>
              <a:rPr lang="en-US" altLang="ja-JP" sz="1400" dirty="0" smtClean="0">
                <a:latin typeface="Century Gothic"/>
                <a:cs typeface="Century Gothic"/>
              </a:rPr>
              <a:t>, Phys. </a:t>
            </a:r>
            <a:r>
              <a:rPr lang="en-US" altLang="ja-JP" sz="1400" dirty="0" err="1" smtClean="0">
                <a:latin typeface="Century Gothic"/>
                <a:cs typeface="Century Gothic"/>
              </a:rPr>
              <a:t>Lett</a:t>
            </a:r>
            <a:r>
              <a:rPr lang="en-US" altLang="ja-JP" sz="1400" dirty="0" smtClean="0">
                <a:latin typeface="Century Gothic"/>
                <a:cs typeface="Century Gothic"/>
              </a:rPr>
              <a:t>.</a:t>
            </a:r>
          </a:p>
          <a:p>
            <a:pPr marL="457200" indent="-457200"/>
            <a:r>
              <a:rPr lang="en-US" altLang="ja-JP" sz="1400" dirty="0" smtClean="0">
                <a:latin typeface="Century Gothic"/>
                <a:cs typeface="Century Gothic"/>
              </a:rPr>
              <a:t>B322, 419 (1994)</a:t>
            </a:r>
            <a:endParaRPr lang="en-US" altLang="ja-JP" sz="1400" baseline="-25000" dirty="0" smtClean="0">
              <a:latin typeface="Century Gothic"/>
              <a:cs typeface="Century Gothic"/>
            </a:endParaRPr>
          </a:p>
        </p:txBody>
      </p:sp>
      <p:sp>
        <p:nvSpPr>
          <p:cNvPr id="77" name="上矢印 76"/>
          <p:cNvSpPr/>
          <p:nvPr/>
        </p:nvSpPr>
        <p:spPr>
          <a:xfrm>
            <a:off x="5250277" y="5333833"/>
            <a:ext cx="469900" cy="828610"/>
          </a:xfrm>
          <a:prstGeom prst="upArrow">
            <a:avLst>
              <a:gd name="adj1" fmla="val 28378"/>
              <a:gd name="adj2" fmla="val 85135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上矢印 77"/>
          <p:cNvSpPr/>
          <p:nvPr/>
        </p:nvSpPr>
        <p:spPr>
          <a:xfrm>
            <a:off x="5250277" y="3392441"/>
            <a:ext cx="469900" cy="828610"/>
          </a:xfrm>
          <a:prstGeom prst="upArrow">
            <a:avLst>
              <a:gd name="adj1" fmla="val 28378"/>
              <a:gd name="adj2" fmla="val 85135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上矢印 78"/>
          <p:cNvSpPr/>
          <p:nvPr/>
        </p:nvSpPr>
        <p:spPr>
          <a:xfrm flipV="1">
            <a:off x="5250277" y="3392441"/>
            <a:ext cx="469900" cy="828610"/>
          </a:xfrm>
          <a:prstGeom prst="upArrow">
            <a:avLst>
              <a:gd name="adj1" fmla="val 28378"/>
              <a:gd name="adj2" fmla="val 85135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4918220" y="4575980"/>
            <a:ext cx="121466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dirty="0" smtClean="0">
                <a:latin typeface="Century Gothic"/>
                <a:cs typeface="Century Gothic"/>
              </a:rPr>
              <a:t>1/m</a:t>
            </a:r>
            <a:r>
              <a:rPr lang="en-US" altLang="ja-JP" sz="3200" baseline="-25000" dirty="0" smtClean="0">
                <a:latin typeface="Century Gothic"/>
                <a:cs typeface="Century Gothic"/>
              </a:rPr>
              <a:t>Q</a:t>
            </a:r>
            <a:endParaRPr kumimoji="1" lang="ja-JP" altLang="en-US" sz="3200" baseline="-25000" dirty="0">
              <a:latin typeface="Century Gothic"/>
              <a:cs typeface="Century Gothic"/>
            </a:endParaRPr>
          </a:p>
        </p:txBody>
      </p:sp>
      <p:grpSp>
        <p:nvGrpSpPr>
          <p:cNvPr id="4" name="図形グループ 80"/>
          <p:cNvGrpSpPr/>
          <p:nvPr/>
        </p:nvGrpSpPr>
        <p:grpSpPr>
          <a:xfrm>
            <a:off x="3281435" y="3270207"/>
            <a:ext cx="1927113" cy="3642243"/>
            <a:chOff x="3172691" y="2897708"/>
            <a:chExt cx="2035858" cy="3847771"/>
          </a:xfrm>
        </p:grpSpPr>
        <p:sp>
          <p:nvSpPr>
            <p:cNvPr id="82" name="テキスト ボックス 81"/>
            <p:cNvSpPr txBox="1"/>
            <p:nvPr/>
          </p:nvSpPr>
          <p:spPr>
            <a:xfrm>
              <a:off x="4532362" y="5997648"/>
              <a:ext cx="676187" cy="74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4000" dirty="0" smtClean="0">
                  <a:latin typeface="Century Gothic"/>
                  <a:cs typeface="Century Gothic"/>
                </a:rPr>
                <a:t>Q</a:t>
              </a:r>
              <a:endParaRPr kumimoji="1" lang="ja-JP" altLang="en-US" sz="4000" dirty="0">
                <a:latin typeface="Century Gothic"/>
                <a:cs typeface="Century Gothic"/>
              </a:endParaRPr>
            </a:p>
          </p:txBody>
        </p:sp>
        <p:sp>
          <p:nvSpPr>
            <p:cNvPr id="83" name="テキスト ボックス 82"/>
            <p:cNvSpPr txBox="1"/>
            <p:nvPr/>
          </p:nvSpPr>
          <p:spPr>
            <a:xfrm>
              <a:off x="3172691" y="4695975"/>
              <a:ext cx="1452216" cy="617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3200" dirty="0" smtClean="0">
                  <a:latin typeface="Century Gothic"/>
                  <a:cs typeface="Century Gothic"/>
                </a:rPr>
                <a:t>gluon</a:t>
              </a:r>
              <a:endParaRPr kumimoji="1" lang="ja-JP" altLang="en-US" sz="3200" dirty="0">
                <a:latin typeface="Century Gothic"/>
                <a:cs typeface="Century Gothic"/>
              </a:endParaRPr>
            </a:p>
          </p:txBody>
        </p:sp>
        <p:grpSp>
          <p:nvGrpSpPr>
            <p:cNvPr id="6" name="図形グループ 54"/>
            <p:cNvGrpSpPr/>
            <p:nvPr/>
          </p:nvGrpSpPr>
          <p:grpSpPr>
            <a:xfrm>
              <a:off x="3280843" y="2897708"/>
              <a:ext cx="1709022" cy="3189558"/>
              <a:chOff x="3036871" y="2442629"/>
              <a:chExt cx="1952859" cy="3644637"/>
            </a:xfrm>
          </p:grpSpPr>
          <p:grpSp>
            <p:nvGrpSpPr>
              <p:cNvPr id="7" name="図形グループ 46"/>
              <p:cNvGrpSpPr/>
              <p:nvPr/>
            </p:nvGrpSpPr>
            <p:grpSpPr>
              <a:xfrm>
                <a:off x="3036871" y="2442629"/>
                <a:ext cx="1952859" cy="3644637"/>
                <a:chOff x="3080120" y="2121694"/>
                <a:chExt cx="1633898" cy="3048794"/>
              </a:xfrm>
            </p:grpSpPr>
            <p:cxnSp>
              <p:nvCxnSpPr>
                <p:cNvPr id="87" name="直線コネクタ 8"/>
                <p:cNvCxnSpPr/>
                <p:nvPr/>
              </p:nvCxnSpPr>
              <p:spPr>
                <a:xfrm rot="5400000" flipH="1" flipV="1">
                  <a:off x="3084909" y="3645297"/>
                  <a:ext cx="3048794" cy="1588"/>
                </a:xfrm>
                <a:prstGeom prst="line">
                  <a:avLst/>
                </a:prstGeom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8" name="二等辺三角形 9"/>
                <p:cNvSpPr/>
                <p:nvPr/>
              </p:nvSpPr>
              <p:spPr>
                <a:xfrm>
                  <a:off x="4507770" y="4483100"/>
                  <a:ext cx="206248" cy="177800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二等辺三角形 88"/>
                <p:cNvSpPr/>
                <p:nvPr/>
              </p:nvSpPr>
              <p:spPr>
                <a:xfrm>
                  <a:off x="4505388" y="2501900"/>
                  <a:ext cx="206248" cy="17780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" name="図形グループ 11"/>
                <p:cNvGrpSpPr>
                  <a:grpSpLocks noChangeAspect="1"/>
                </p:cNvGrpSpPr>
                <p:nvPr/>
              </p:nvGrpSpPr>
              <p:grpSpPr>
                <a:xfrm>
                  <a:off x="3080120" y="3548904"/>
                  <a:ext cx="1522626" cy="388096"/>
                  <a:chOff x="558800" y="1606550"/>
                  <a:chExt cx="7772400" cy="1981200"/>
                </a:xfrm>
                <a:noFill/>
              </p:grpSpPr>
              <p:sp>
                <p:nvSpPr>
                  <p:cNvPr id="91" name="円弧 90"/>
                  <p:cNvSpPr/>
                  <p:nvPr/>
                </p:nvSpPr>
                <p:spPr>
                  <a:xfrm>
                    <a:off x="6807200" y="1606550"/>
                    <a:ext cx="482600" cy="1981200"/>
                  </a:xfrm>
                  <a:prstGeom prst="arc">
                    <a:avLst>
                      <a:gd name="adj1" fmla="val 21408586"/>
                      <a:gd name="adj2" fmla="val 10892397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円弧 91"/>
                  <p:cNvSpPr/>
                  <p:nvPr/>
                </p:nvSpPr>
                <p:spPr>
                  <a:xfrm flipV="1">
                    <a:off x="5765800" y="1606550"/>
                    <a:ext cx="1524000" cy="1981200"/>
                  </a:xfrm>
                  <a:prstGeom prst="arc">
                    <a:avLst>
                      <a:gd name="adj1" fmla="val 21581260"/>
                      <a:gd name="adj2" fmla="val 10778278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円弧 14"/>
                  <p:cNvSpPr/>
                  <p:nvPr/>
                </p:nvSpPr>
                <p:spPr>
                  <a:xfrm>
                    <a:off x="5765800" y="1606550"/>
                    <a:ext cx="482600" cy="1981200"/>
                  </a:xfrm>
                  <a:prstGeom prst="arc">
                    <a:avLst>
                      <a:gd name="adj1" fmla="val 1638"/>
                      <a:gd name="adj2" fmla="val 10892397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円弧 93"/>
                  <p:cNvSpPr/>
                  <p:nvPr/>
                </p:nvSpPr>
                <p:spPr>
                  <a:xfrm flipV="1">
                    <a:off x="4724400" y="1606550"/>
                    <a:ext cx="1524000" cy="1981200"/>
                  </a:xfrm>
                  <a:prstGeom prst="arc">
                    <a:avLst>
                      <a:gd name="adj1" fmla="val 21580407"/>
                      <a:gd name="adj2" fmla="val 10778278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円弧 94"/>
                  <p:cNvSpPr/>
                  <p:nvPr/>
                </p:nvSpPr>
                <p:spPr>
                  <a:xfrm flipV="1">
                    <a:off x="6807200" y="1606550"/>
                    <a:ext cx="1524000" cy="1981200"/>
                  </a:xfrm>
                  <a:prstGeom prst="arc">
                    <a:avLst>
                      <a:gd name="adj1" fmla="val 21580407"/>
                      <a:gd name="adj2" fmla="val 10778278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円弧 95"/>
                  <p:cNvSpPr/>
                  <p:nvPr/>
                </p:nvSpPr>
                <p:spPr>
                  <a:xfrm>
                    <a:off x="4724400" y="1606550"/>
                    <a:ext cx="482600" cy="1981200"/>
                  </a:xfrm>
                  <a:prstGeom prst="arc">
                    <a:avLst>
                      <a:gd name="adj1" fmla="val 21408586"/>
                      <a:gd name="adj2" fmla="val 10892397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円弧 96"/>
                  <p:cNvSpPr/>
                  <p:nvPr/>
                </p:nvSpPr>
                <p:spPr>
                  <a:xfrm>
                    <a:off x="3683000" y="1606550"/>
                    <a:ext cx="482600" cy="1981200"/>
                  </a:xfrm>
                  <a:prstGeom prst="arc">
                    <a:avLst>
                      <a:gd name="adj1" fmla="val 21408586"/>
                      <a:gd name="adj2" fmla="val 10892397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円弧 97"/>
                  <p:cNvSpPr/>
                  <p:nvPr/>
                </p:nvSpPr>
                <p:spPr>
                  <a:xfrm flipV="1">
                    <a:off x="2641600" y="1606550"/>
                    <a:ext cx="1524000" cy="1981200"/>
                  </a:xfrm>
                  <a:prstGeom prst="arc">
                    <a:avLst>
                      <a:gd name="adj1" fmla="val 21581260"/>
                      <a:gd name="adj2" fmla="val 10778278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円弧 98"/>
                  <p:cNvSpPr/>
                  <p:nvPr/>
                </p:nvSpPr>
                <p:spPr>
                  <a:xfrm>
                    <a:off x="2641600" y="1606550"/>
                    <a:ext cx="482600" cy="1981200"/>
                  </a:xfrm>
                  <a:prstGeom prst="arc">
                    <a:avLst>
                      <a:gd name="adj1" fmla="val 1638"/>
                      <a:gd name="adj2" fmla="val 10892397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円弧 99"/>
                  <p:cNvSpPr/>
                  <p:nvPr/>
                </p:nvSpPr>
                <p:spPr>
                  <a:xfrm flipV="1">
                    <a:off x="1600200" y="1606550"/>
                    <a:ext cx="1524000" cy="1981200"/>
                  </a:xfrm>
                  <a:prstGeom prst="arc">
                    <a:avLst>
                      <a:gd name="adj1" fmla="val 21580407"/>
                      <a:gd name="adj2" fmla="val 10778278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円弧 100"/>
                  <p:cNvSpPr/>
                  <p:nvPr/>
                </p:nvSpPr>
                <p:spPr>
                  <a:xfrm flipV="1">
                    <a:off x="3683000" y="1606550"/>
                    <a:ext cx="1524000" cy="1981200"/>
                  </a:xfrm>
                  <a:prstGeom prst="arc">
                    <a:avLst>
                      <a:gd name="adj1" fmla="val 21580407"/>
                      <a:gd name="adj2" fmla="val 10778278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円弧 101"/>
                  <p:cNvSpPr/>
                  <p:nvPr/>
                </p:nvSpPr>
                <p:spPr>
                  <a:xfrm>
                    <a:off x="1600200" y="1606550"/>
                    <a:ext cx="482600" cy="1981200"/>
                  </a:xfrm>
                  <a:prstGeom prst="arc">
                    <a:avLst>
                      <a:gd name="adj1" fmla="val 21408586"/>
                      <a:gd name="adj2" fmla="val 10892397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円弧 102"/>
                  <p:cNvSpPr/>
                  <p:nvPr/>
                </p:nvSpPr>
                <p:spPr>
                  <a:xfrm flipV="1">
                    <a:off x="558800" y="1606550"/>
                    <a:ext cx="1524000" cy="1981200"/>
                  </a:xfrm>
                  <a:prstGeom prst="arc">
                    <a:avLst>
                      <a:gd name="adj1" fmla="val 21580407"/>
                      <a:gd name="adj2" fmla="val 10778278"/>
                    </a:avLst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6" name="円/楕円 85"/>
              <p:cNvSpPr/>
              <p:nvPr/>
            </p:nvSpPr>
            <p:spPr>
              <a:xfrm>
                <a:off x="4763672" y="4277212"/>
                <a:ext cx="205745" cy="20574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5" name="正方形/長方形 44"/>
          <p:cNvSpPr/>
          <p:nvPr/>
        </p:nvSpPr>
        <p:spPr>
          <a:xfrm>
            <a:off x="6370193" y="4397521"/>
            <a:ext cx="1665640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altLang="ja-JP" sz="3200" dirty="0" smtClean="0">
                <a:solidFill>
                  <a:schemeClr val="accent2"/>
                </a:solidFill>
                <a:latin typeface="Century Gothic"/>
                <a:cs typeface="Century Gothic"/>
              </a:rPr>
              <a:t>spin-flip</a:t>
            </a:r>
            <a:endParaRPr lang="en-US" altLang="ja-JP" sz="3200" baseline="-25000" dirty="0" smtClean="0">
              <a:solidFill>
                <a:schemeClr val="accent2"/>
              </a:solidFill>
              <a:latin typeface="Century Gothic"/>
              <a:cs typeface="Century Gothic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1775877" y="1432266"/>
            <a:ext cx="55922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altLang="ja-JP" sz="2000" dirty="0" smtClean="0">
                <a:latin typeface="Century Gothic"/>
                <a:cs typeface="Century Gothic"/>
              </a:rPr>
              <a:t>Heavy </a:t>
            </a:r>
            <a:r>
              <a:rPr lang="en-US" altLang="ja-JP" sz="2000" dirty="0" err="1" smtClean="0">
                <a:latin typeface="Century Gothic"/>
                <a:cs typeface="Century Gothic"/>
              </a:rPr>
              <a:t>hadron</a:t>
            </a:r>
            <a:r>
              <a:rPr lang="en-US" altLang="ja-JP" sz="2000" dirty="0" smtClean="0">
                <a:latin typeface="Century Gothic"/>
                <a:cs typeface="Century Gothic"/>
              </a:rPr>
              <a:t> mass </a:t>
            </a:r>
            <a:r>
              <a:rPr lang="en-US" altLang="ja-JP" sz="1600" dirty="0" smtClean="0">
                <a:latin typeface="Century Gothic"/>
                <a:cs typeface="Century Gothic"/>
              </a:rPr>
              <a:t>(in nuclear matter density </a:t>
            </a:r>
            <a:r>
              <a:rPr lang="en-US" altLang="ja-JP" sz="1600" dirty="0" err="1" smtClean="0">
                <a:latin typeface="Century Gothic"/>
                <a:cs typeface="Century Gothic"/>
              </a:rPr>
              <a:t>ρ</a:t>
            </a:r>
            <a:r>
              <a:rPr lang="en-US" altLang="ja-JP" sz="1600" dirty="0" smtClean="0">
                <a:latin typeface="Century Gothic"/>
                <a:cs typeface="Century Gothic"/>
              </a:rPr>
              <a:t>)</a:t>
            </a:r>
            <a:endParaRPr lang="en-US" altLang="ja-JP" sz="1600" baseline="-25000" dirty="0" smtClean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0 -0.13032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 animBg="1"/>
      <p:bldP spid="20" grpId="0" animBg="1"/>
      <p:bldP spid="24" grpId="0"/>
      <p:bldP spid="77" grpId="0" animBg="1"/>
      <p:bldP spid="77" grpId="1" animBg="1"/>
      <p:bldP spid="78" grpId="0" animBg="1"/>
      <p:bldP spid="78" grpId="1" animBg="1"/>
      <p:bldP spid="79" grpId="0" animBg="1"/>
      <p:bldP spid="79" grpId="1" animBg="1"/>
      <p:bldP spid="79" grpId="2" animBg="1"/>
      <p:bldP spid="80" grpId="0"/>
      <p:bldP spid="80" grpId="1"/>
      <p:bldP spid="45" grpId="0"/>
      <p:bldP spid="45" grpId="1"/>
      <p:bldP spid="4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-102408" y="2580670"/>
            <a:ext cx="93488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dirty="0" smtClean="0">
                <a:latin typeface="Century Gothic"/>
                <a:cs typeface="Century Gothic"/>
              </a:rPr>
              <a:t>Heavy </a:t>
            </a:r>
            <a:r>
              <a:rPr lang="en-US" altLang="ja-JP" sz="4800" dirty="0" err="1" smtClean="0">
                <a:solidFill>
                  <a:srgbClr val="FF0000"/>
                </a:solidFill>
                <a:latin typeface="Century Gothic"/>
                <a:cs typeface="Century Gothic"/>
              </a:rPr>
              <a:t>h</a:t>
            </a:r>
            <a:r>
              <a:rPr kumimoji="1" lang="en-US" altLang="ja-JP" sz="4800" dirty="0" err="1" smtClean="0">
                <a:solidFill>
                  <a:srgbClr val="FF0000"/>
                </a:solidFill>
                <a:latin typeface="Century Gothic"/>
                <a:cs typeface="Century Gothic"/>
              </a:rPr>
              <a:t>adron</a:t>
            </a:r>
            <a:r>
              <a:rPr kumimoji="1" lang="en-US" altLang="ja-JP" sz="4800" dirty="0" smtClean="0">
                <a:latin typeface="Century Gothic"/>
                <a:cs typeface="Century Gothic"/>
              </a:rPr>
              <a:t> effective theory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075738" y="3619500"/>
            <a:ext cx="29925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4800" dirty="0" smtClean="0">
                <a:latin typeface="Century Gothic"/>
                <a:cs typeface="Century Gothic"/>
              </a:rPr>
              <a:t>LO </a:t>
            </a:r>
            <a:r>
              <a:rPr lang="en-US" altLang="ja-JP" sz="4800" dirty="0" smtClean="0">
                <a:solidFill>
                  <a:schemeClr val="accent2"/>
                </a:solidFill>
                <a:latin typeface="Century Gothic"/>
                <a:cs typeface="Century Gothic"/>
              </a:rPr>
              <a:t>+ NLO</a:t>
            </a:r>
            <a:endParaRPr kumimoji="1" lang="en-US" altLang="ja-JP" sz="4800" dirty="0" smtClean="0">
              <a:solidFill>
                <a:schemeClr val="accent2"/>
              </a:solidFill>
              <a:latin typeface="Century Gothic"/>
              <a:cs typeface="Century Gothic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288534" y="815237"/>
            <a:ext cx="77860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altLang="ja-JP" sz="2400" dirty="0" smtClean="0">
                <a:latin typeface="Century Gothic"/>
                <a:cs typeface="Century Gothic"/>
              </a:rPr>
              <a:t>Heavy meson effective theory with 1/M corrections</a:t>
            </a:r>
            <a:endParaRPr lang="en-US" altLang="ja-JP" sz="2400" baseline="-25000" dirty="0" smtClean="0">
              <a:latin typeface="Century Gothic"/>
              <a:cs typeface="Century Gothic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40934" y="1371600"/>
            <a:ext cx="75003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altLang="ja-JP" sz="2000" dirty="0" smtClean="0">
                <a:latin typeface="Century Gothic"/>
                <a:cs typeface="Century Gothic"/>
              </a:rPr>
              <a:t>Heavy-meson effective field and separation of momentum</a:t>
            </a: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54250" y="1879600"/>
            <a:ext cx="3530600" cy="59436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76550" y="2829560"/>
            <a:ext cx="1640840" cy="243840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3157653" y="3073400"/>
            <a:ext cx="17054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altLang="ja-JP" sz="1400" dirty="0" smtClean="0">
                <a:solidFill>
                  <a:schemeClr val="accent2"/>
                </a:solidFill>
                <a:latin typeface="Century Gothic"/>
                <a:cs typeface="Century Gothic"/>
              </a:rPr>
              <a:t>on-shell + off-shell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3574854" y="2320071"/>
            <a:ext cx="30180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altLang="ja-JP" sz="1200" dirty="0" smtClean="0">
                <a:latin typeface="Century Gothic"/>
                <a:cs typeface="Century Gothic"/>
              </a:rPr>
              <a:t>vector meson      </a:t>
            </a:r>
            <a:r>
              <a:rPr lang="en-US" altLang="ja-JP" sz="1200" dirty="0" err="1" smtClean="0">
                <a:latin typeface="Century Gothic"/>
                <a:cs typeface="Century Gothic"/>
              </a:rPr>
              <a:t>pseudoscalar</a:t>
            </a:r>
            <a:r>
              <a:rPr lang="en-US" altLang="ja-JP" sz="1200" dirty="0" smtClean="0">
                <a:latin typeface="Century Gothic"/>
                <a:cs typeface="Century Gothic"/>
              </a:rPr>
              <a:t> meson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6879260" y="2320071"/>
            <a:ext cx="22059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altLang="ja-JP" sz="1400" dirty="0" smtClean="0">
                <a:latin typeface="Century Gothic"/>
                <a:cs typeface="Century Gothic"/>
              </a:rPr>
              <a:t>Spin degeneracy at LO</a:t>
            </a:r>
          </a:p>
        </p:txBody>
      </p:sp>
      <p:grpSp>
        <p:nvGrpSpPr>
          <p:cNvPr id="2" name="図形グループ 27"/>
          <p:cNvGrpSpPr/>
          <p:nvPr/>
        </p:nvGrpSpPr>
        <p:grpSpPr>
          <a:xfrm>
            <a:off x="6812582" y="1885295"/>
            <a:ext cx="2272759" cy="461665"/>
            <a:chOff x="883821" y="5367635"/>
            <a:chExt cx="2272759" cy="461665"/>
          </a:xfrm>
        </p:grpSpPr>
        <p:sp>
          <p:nvSpPr>
            <p:cNvPr id="30" name="正方形/長方形 29"/>
            <p:cNvSpPr/>
            <p:nvPr/>
          </p:nvSpPr>
          <p:spPr>
            <a:xfrm>
              <a:off x="883821" y="5367635"/>
              <a:ext cx="227275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457200" indent="-457200"/>
              <a:r>
                <a:rPr lang="en-US" altLang="ja-JP" sz="2400" dirty="0" smtClean="0">
                  <a:latin typeface="Century Gothic"/>
                  <a:cs typeface="Century Gothic"/>
                </a:rPr>
                <a:t>P</a:t>
              </a:r>
              <a:r>
                <a:rPr lang="en-US" altLang="ja-JP" sz="2400" baseline="30000" dirty="0" smtClean="0">
                  <a:latin typeface="Century Gothic"/>
                  <a:cs typeface="Century Gothic"/>
                </a:rPr>
                <a:t>(</a:t>
              </a:r>
              <a:r>
                <a:rPr lang="en-US" altLang="ja-JP" sz="2400" dirty="0" smtClean="0">
                  <a:latin typeface="Century Gothic"/>
                  <a:cs typeface="Century Gothic"/>
                </a:rPr>
                <a:t>*</a:t>
              </a:r>
              <a:r>
                <a:rPr lang="en-US" altLang="ja-JP" sz="2400" baseline="30000" dirty="0" smtClean="0">
                  <a:latin typeface="Century Gothic"/>
                  <a:cs typeface="Century Gothic"/>
                </a:rPr>
                <a:t>)</a:t>
              </a:r>
              <a:r>
                <a:rPr lang="en-US" altLang="ja-JP" sz="2400" dirty="0" smtClean="0">
                  <a:latin typeface="Century Gothic"/>
                  <a:cs typeface="Century Gothic"/>
                </a:rPr>
                <a:t>=(</a:t>
              </a:r>
              <a:r>
                <a:rPr lang="en-US" altLang="ja-JP" sz="2400" dirty="0" err="1" smtClean="0">
                  <a:latin typeface="Century Gothic"/>
                  <a:cs typeface="Century Gothic"/>
                </a:rPr>
                <a:t>Qq)</a:t>
              </a:r>
              <a:r>
                <a:rPr lang="en-US" altLang="ja-JP" sz="2000" baseline="-25000" dirty="0" err="1" smtClean="0">
                  <a:latin typeface="Century Gothic"/>
                  <a:cs typeface="Century Gothic"/>
                </a:rPr>
                <a:t>spin</a:t>
              </a:r>
              <a:r>
                <a:rPr lang="en-US" altLang="ja-JP" sz="2000" baseline="-25000" dirty="0" smtClean="0">
                  <a:latin typeface="Century Gothic"/>
                  <a:cs typeface="Century Gothic"/>
                </a:rPr>
                <a:t> 0 (1)</a:t>
              </a:r>
            </a:p>
          </p:txBody>
        </p:sp>
        <p:cxnSp>
          <p:nvCxnSpPr>
            <p:cNvPr id="31" name="直線コネクタ 30"/>
            <p:cNvCxnSpPr/>
            <p:nvPr/>
          </p:nvCxnSpPr>
          <p:spPr>
            <a:xfrm>
              <a:off x="2012950" y="5497513"/>
              <a:ext cx="165735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図形グループ 44"/>
          <p:cNvGrpSpPr/>
          <p:nvPr/>
        </p:nvGrpSpPr>
        <p:grpSpPr>
          <a:xfrm>
            <a:off x="220467" y="3505200"/>
            <a:ext cx="8703066" cy="3200400"/>
            <a:chOff x="220467" y="3505200"/>
            <a:chExt cx="8703066" cy="3200400"/>
          </a:xfrm>
        </p:grpSpPr>
        <p:grpSp>
          <p:nvGrpSpPr>
            <p:cNvPr id="4" name="図形グループ 42"/>
            <p:cNvGrpSpPr/>
            <p:nvPr/>
          </p:nvGrpSpPr>
          <p:grpSpPr>
            <a:xfrm>
              <a:off x="220467" y="3505200"/>
              <a:ext cx="8703066" cy="3200400"/>
              <a:chOff x="220467" y="3505200"/>
              <a:chExt cx="8703066" cy="3200400"/>
            </a:xfrm>
          </p:grpSpPr>
          <p:pic>
            <p:nvPicPr>
              <p:cNvPr id="12" name="図 11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4129060" y="4958080"/>
                <a:ext cx="4323080" cy="995680"/>
              </a:xfrm>
              <a:prstGeom prst="rect">
                <a:avLst/>
              </a:prstGeom>
            </p:spPr>
          </p:pic>
          <p:pic>
            <p:nvPicPr>
              <p:cNvPr id="13" name="図 12"/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748060" y="4626610"/>
                <a:ext cx="1808480" cy="340360"/>
              </a:xfrm>
              <a:prstGeom prst="rect">
                <a:avLst/>
              </a:prstGeom>
            </p:spPr>
          </p:pic>
          <p:pic>
            <p:nvPicPr>
              <p:cNvPr id="14" name="図 13"/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861340" y="4639310"/>
                <a:ext cx="2108200" cy="330200"/>
              </a:xfrm>
              <a:prstGeom prst="rect">
                <a:avLst/>
              </a:prstGeom>
            </p:spPr>
          </p:pic>
          <p:sp>
            <p:nvSpPr>
              <p:cNvPr id="24" name="角丸四角形 23"/>
              <p:cNvSpPr/>
              <p:nvPr/>
            </p:nvSpPr>
            <p:spPr>
              <a:xfrm>
                <a:off x="220467" y="3505200"/>
                <a:ext cx="8703066" cy="3200400"/>
              </a:xfrm>
              <a:prstGeom prst="roundRect">
                <a:avLst/>
              </a:prstGeom>
              <a:noFill/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正方形/長方形 24"/>
              <p:cNvSpPr/>
              <p:nvPr/>
            </p:nvSpPr>
            <p:spPr>
              <a:xfrm>
                <a:off x="3068753" y="6385123"/>
                <a:ext cx="5702300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-457200"/>
                <a:r>
                  <a:rPr lang="en-US" altLang="ja-JP" sz="1200" dirty="0" smtClean="0">
                    <a:latin typeface="Century Gothic"/>
                    <a:cs typeface="Century Gothic"/>
                  </a:rPr>
                  <a:t>Luke, </a:t>
                </a:r>
                <a:r>
                  <a:rPr lang="en-US" altLang="ja-JP" sz="1200" dirty="0" err="1" smtClean="0">
                    <a:latin typeface="Century Gothic"/>
                    <a:cs typeface="Century Gothic"/>
                  </a:rPr>
                  <a:t>Manohar</a:t>
                </a:r>
                <a:r>
                  <a:rPr lang="en-US" altLang="ja-JP" sz="1200" dirty="0" smtClean="0">
                    <a:latin typeface="Century Gothic"/>
                    <a:cs typeface="Century Gothic"/>
                  </a:rPr>
                  <a:t>, PLB286, 348 (1992), Kitazawa, Kurimoto, PLB323, 65 (1994)</a:t>
                </a:r>
              </a:p>
            </p:txBody>
          </p:sp>
          <p:sp>
            <p:nvSpPr>
              <p:cNvPr id="28" name="正方形/長方形 27"/>
              <p:cNvSpPr/>
              <p:nvPr/>
            </p:nvSpPr>
            <p:spPr>
              <a:xfrm>
                <a:off x="367401" y="3644840"/>
                <a:ext cx="8335823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457200" indent="-457200"/>
                <a:r>
                  <a:rPr lang="en-US" altLang="ja-JP" dirty="0" smtClean="0">
                    <a:latin typeface="Century Gothic"/>
                    <a:cs typeface="Century Gothic"/>
                  </a:rPr>
                  <a:t>1/M correction (NLO) : uncertainty of four-velocity or residual momentum</a:t>
                </a:r>
              </a:p>
              <a:p>
                <a:pPr marL="457200" indent="-457200"/>
                <a:r>
                  <a:rPr lang="en-US" altLang="ja-JP" dirty="0" smtClean="0">
                    <a:latin typeface="Century Gothic"/>
                    <a:cs typeface="Century Gothic"/>
                  </a:rPr>
                  <a:t>                                         (change of frame with </a:t>
                </a:r>
                <a:r>
                  <a:rPr lang="en-US" altLang="ja-JP" dirty="0" err="1" smtClean="0">
                    <a:latin typeface="Century Gothic"/>
                    <a:cs typeface="Century Gothic"/>
                  </a:rPr>
                  <a:t>v</a:t>
                </a:r>
                <a:r>
                  <a:rPr lang="en-US" altLang="ja-JP" dirty="0" smtClean="0">
                    <a:latin typeface="Century Gothic"/>
                    <a:cs typeface="Century Gothic"/>
                  </a:rPr>
                  <a:t> to frame with </a:t>
                </a:r>
                <a:r>
                  <a:rPr lang="en-US" altLang="ja-JP" dirty="0" err="1" smtClean="0">
                    <a:latin typeface="Century Gothic"/>
                    <a:cs typeface="Century Gothic"/>
                  </a:rPr>
                  <a:t>w</a:t>
                </a:r>
                <a:r>
                  <a:rPr lang="en-US" altLang="ja-JP" dirty="0" smtClean="0">
                    <a:latin typeface="Century Gothic"/>
                    <a:cs typeface="Century Gothic"/>
                  </a:rPr>
                  <a:t>=</a:t>
                </a:r>
                <a:r>
                  <a:rPr lang="en-US" altLang="ja-JP" dirty="0" err="1" smtClean="0">
                    <a:latin typeface="Century Gothic"/>
                    <a:cs typeface="Century Gothic"/>
                  </a:rPr>
                  <a:t>v-q/M</a:t>
                </a:r>
                <a:r>
                  <a:rPr lang="en-US" altLang="ja-JP" dirty="0" smtClean="0">
                    <a:latin typeface="Century Gothic"/>
                    <a:cs typeface="Century Gothic"/>
                  </a:rPr>
                  <a:t>)</a:t>
                </a:r>
              </a:p>
            </p:txBody>
          </p:sp>
          <p:sp>
            <p:nvSpPr>
              <p:cNvPr id="32" name="直方体 31"/>
              <p:cNvSpPr/>
              <p:nvPr/>
            </p:nvSpPr>
            <p:spPr>
              <a:xfrm>
                <a:off x="1160138" y="4441626"/>
                <a:ext cx="1003300" cy="1003300"/>
              </a:xfrm>
              <a:prstGeom prst="cub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3" name="直線矢印コネクタ 32"/>
              <p:cNvCxnSpPr/>
              <p:nvPr/>
            </p:nvCxnSpPr>
            <p:spPr>
              <a:xfrm>
                <a:off x="2082800" y="4906010"/>
                <a:ext cx="419100" cy="1588"/>
              </a:xfrm>
              <a:prstGeom prst="straightConnector1">
                <a:avLst/>
              </a:prstGeom>
              <a:ln w="57150" cap="rnd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正方形/長方形 33"/>
              <p:cNvSpPr/>
              <p:nvPr/>
            </p:nvSpPr>
            <p:spPr>
              <a:xfrm>
                <a:off x="2501900" y="4639915"/>
                <a:ext cx="33855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457200" indent="-457200"/>
                <a:r>
                  <a:rPr lang="en-US" altLang="ja-JP" sz="2000" dirty="0" err="1" smtClean="0">
                    <a:latin typeface="Century Gothic"/>
                    <a:cs typeface="Century Gothic"/>
                  </a:rPr>
                  <a:t>v</a:t>
                </a:r>
                <a:r>
                  <a:rPr lang="en-US" altLang="ja-JP" sz="2000" dirty="0" smtClean="0">
                    <a:latin typeface="Century Gothic"/>
                    <a:cs typeface="Century Gothic"/>
                  </a:rPr>
                  <a:t> </a:t>
                </a:r>
              </a:p>
            </p:txBody>
          </p:sp>
          <p:sp>
            <p:nvSpPr>
              <p:cNvPr id="35" name="正方形/長方形 34"/>
              <p:cNvSpPr/>
              <p:nvPr/>
            </p:nvSpPr>
            <p:spPr>
              <a:xfrm>
                <a:off x="3562154" y="5752117"/>
                <a:ext cx="130326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457200" indent="-457200"/>
                <a:r>
                  <a:rPr lang="en-US" altLang="ja-JP" sz="2000" dirty="0" err="1" smtClean="0">
                    <a:latin typeface="Century Gothic"/>
                    <a:cs typeface="Century Gothic"/>
                  </a:rPr>
                  <a:t>w</a:t>
                </a:r>
                <a:r>
                  <a:rPr lang="en-US" altLang="ja-JP" sz="2000" dirty="0" smtClean="0">
                    <a:latin typeface="Century Gothic"/>
                    <a:cs typeface="Century Gothic"/>
                  </a:rPr>
                  <a:t>=</a:t>
                </a:r>
                <a:r>
                  <a:rPr lang="en-US" altLang="ja-JP" sz="2000" dirty="0" err="1" smtClean="0">
                    <a:latin typeface="Century Gothic"/>
                    <a:cs typeface="Century Gothic"/>
                  </a:rPr>
                  <a:t>v-q/M</a:t>
                </a:r>
                <a:r>
                  <a:rPr lang="en-US" altLang="ja-JP" sz="2000" dirty="0" smtClean="0">
                    <a:latin typeface="Century Gothic"/>
                    <a:cs typeface="Century Gothic"/>
                  </a:rPr>
                  <a:t> </a:t>
                </a:r>
              </a:p>
            </p:txBody>
          </p:sp>
          <p:sp>
            <p:nvSpPr>
              <p:cNvPr id="36" name="正方形/長方形 35"/>
              <p:cNvSpPr/>
              <p:nvPr/>
            </p:nvSpPr>
            <p:spPr>
              <a:xfrm>
                <a:off x="446420" y="4639915"/>
                <a:ext cx="76709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457200" indent="-457200"/>
                <a:r>
                  <a:rPr lang="en-US" altLang="ja-JP" sz="2000" dirty="0" err="1" smtClean="0">
                    <a:latin typeface="Century Gothic"/>
                    <a:cs typeface="Century Gothic"/>
                  </a:rPr>
                  <a:t>H</a:t>
                </a:r>
                <a:r>
                  <a:rPr lang="en-US" altLang="ja-JP" sz="2000" baseline="-25000" dirty="0" err="1" smtClean="0">
                    <a:latin typeface="Century Gothic"/>
                    <a:cs typeface="Century Gothic"/>
                  </a:rPr>
                  <a:t>v</a:t>
                </a:r>
                <a:r>
                  <a:rPr lang="en-US" altLang="ja-JP" sz="2000" dirty="0" err="1" smtClean="0">
                    <a:latin typeface="Century Gothic"/>
                    <a:cs typeface="Century Gothic"/>
                  </a:rPr>
                  <a:t>(x</a:t>
                </a:r>
                <a:r>
                  <a:rPr lang="en-US" altLang="ja-JP" sz="2000" dirty="0" smtClean="0">
                    <a:latin typeface="Century Gothic"/>
                    <a:cs typeface="Century Gothic"/>
                  </a:rPr>
                  <a:t>)</a:t>
                </a:r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918023" y="6149716"/>
                <a:ext cx="81442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457200" indent="-457200"/>
                <a:r>
                  <a:rPr lang="en-US" altLang="ja-JP" sz="2000" dirty="0" err="1" smtClean="0">
                    <a:latin typeface="Century Gothic"/>
                    <a:cs typeface="Century Gothic"/>
                  </a:rPr>
                  <a:t>H</a:t>
                </a:r>
                <a:r>
                  <a:rPr lang="en-US" altLang="ja-JP" sz="2000" baseline="-25000" dirty="0" err="1" smtClean="0">
                    <a:latin typeface="Century Gothic"/>
                    <a:cs typeface="Century Gothic"/>
                  </a:rPr>
                  <a:t>w</a:t>
                </a:r>
                <a:r>
                  <a:rPr lang="en-US" altLang="ja-JP" sz="2000" dirty="0" err="1" smtClean="0">
                    <a:latin typeface="Century Gothic"/>
                    <a:cs typeface="Century Gothic"/>
                  </a:rPr>
                  <a:t>(x</a:t>
                </a:r>
                <a:r>
                  <a:rPr lang="en-US" altLang="ja-JP" sz="2000" dirty="0" smtClean="0">
                    <a:latin typeface="Century Gothic"/>
                    <a:cs typeface="Century Gothic"/>
                  </a:rPr>
                  <a:t>)</a:t>
                </a:r>
              </a:p>
            </p:txBody>
          </p:sp>
          <p:sp>
            <p:nvSpPr>
              <p:cNvPr id="38" name="直方体 37"/>
              <p:cNvSpPr/>
              <p:nvPr/>
            </p:nvSpPr>
            <p:spPr>
              <a:xfrm>
                <a:off x="1360812" y="5047327"/>
                <a:ext cx="1003300" cy="1003300"/>
              </a:xfrm>
              <a:prstGeom prst="cube">
                <a:avLst/>
              </a:prstGeom>
              <a:solidFill>
                <a:srgbClr val="FFFF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9" name="直線矢印コネクタ 38"/>
              <p:cNvCxnSpPr/>
              <p:nvPr/>
            </p:nvCxnSpPr>
            <p:spPr>
              <a:xfrm>
                <a:off x="2281973" y="5533826"/>
                <a:ext cx="1159727" cy="1588"/>
              </a:xfrm>
              <a:prstGeom prst="straightConnector1">
                <a:avLst/>
              </a:prstGeom>
              <a:ln w="57150" cap="rnd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正方形/長方形 39"/>
              <p:cNvSpPr/>
              <p:nvPr/>
            </p:nvSpPr>
            <p:spPr>
              <a:xfrm>
                <a:off x="2835489" y="5060027"/>
                <a:ext cx="63776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457200" indent="-457200"/>
                <a:r>
                  <a:rPr lang="en-US" altLang="ja-JP" sz="2000" dirty="0" err="1" smtClean="0"/>
                  <a:t>p</a:t>
                </a:r>
                <a:r>
                  <a:rPr lang="en-US" altLang="ja-JP" sz="2000" dirty="0" smtClean="0"/>
                  <a:t>/M</a:t>
                </a:r>
              </a:p>
            </p:txBody>
          </p:sp>
          <p:sp>
            <p:nvSpPr>
              <p:cNvPr id="41" name="直方体 40"/>
              <p:cNvSpPr/>
              <p:nvPr/>
            </p:nvSpPr>
            <p:spPr>
              <a:xfrm>
                <a:off x="1722762" y="5546526"/>
                <a:ext cx="1003300" cy="1003300"/>
              </a:xfrm>
              <a:prstGeom prst="cub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2" name="直線矢印コネクタ 41"/>
              <p:cNvCxnSpPr/>
              <p:nvPr/>
            </p:nvCxnSpPr>
            <p:spPr>
              <a:xfrm>
                <a:off x="2654300" y="6015672"/>
                <a:ext cx="897053" cy="1588"/>
              </a:xfrm>
              <a:prstGeom prst="straightConnector1">
                <a:avLst/>
              </a:prstGeom>
              <a:ln w="57150" cap="rnd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正方形/長方形 43"/>
            <p:cNvSpPr/>
            <p:nvPr/>
          </p:nvSpPr>
          <p:spPr>
            <a:xfrm>
              <a:off x="3189334" y="4306133"/>
              <a:ext cx="538324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457200" indent="-457200"/>
              <a:r>
                <a:rPr lang="en-US" altLang="ja-JP" sz="1400" dirty="0" smtClean="0">
                  <a:solidFill>
                    <a:srgbClr val="C0504D"/>
                  </a:solidFill>
                  <a:latin typeface="Century Gothic"/>
                  <a:cs typeface="Century Gothic"/>
                </a:rPr>
                <a:t>Lorentz transformation for frame (“Velocity rearrangement”)</a:t>
              </a:r>
            </a:p>
          </p:txBody>
        </p:sp>
      </p:grpSp>
      <p:sp>
        <p:nvSpPr>
          <p:cNvPr id="46" name="正方形/長方形 45"/>
          <p:cNvSpPr/>
          <p:nvPr/>
        </p:nvSpPr>
        <p:spPr>
          <a:xfrm>
            <a:off x="6355098" y="5531683"/>
            <a:ext cx="24432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altLang="ja-JP" sz="2000" dirty="0" smtClean="0">
                <a:solidFill>
                  <a:srgbClr val="FF0000"/>
                </a:solidFill>
                <a:latin typeface="Century Gothic"/>
                <a:cs typeface="Century Gothic"/>
              </a:rPr>
              <a:t>↑ Additional term</a:t>
            </a:r>
          </a:p>
        </p:txBody>
      </p:sp>
      <p:cxnSp>
        <p:nvCxnSpPr>
          <p:cNvPr id="45" name="直線コネクタ 44"/>
          <p:cNvCxnSpPr/>
          <p:nvPr/>
        </p:nvCxnSpPr>
        <p:spPr>
          <a:xfrm>
            <a:off x="6197600" y="5546526"/>
            <a:ext cx="1460500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288534" y="815237"/>
            <a:ext cx="77860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altLang="ja-JP" sz="2400" dirty="0" smtClean="0">
                <a:latin typeface="Century Gothic"/>
                <a:cs typeface="Century Gothic"/>
              </a:rPr>
              <a:t>Heavy meson effective theory with 1/M corrections</a:t>
            </a:r>
            <a:endParaRPr lang="en-US" altLang="ja-JP" sz="2400" baseline="-25000" dirty="0" smtClean="0">
              <a:latin typeface="Century Gothic"/>
              <a:cs typeface="Century Gothic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40934" y="1371600"/>
            <a:ext cx="75003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altLang="ja-JP" sz="2000" dirty="0" smtClean="0">
                <a:latin typeface="Century Gothic"/>
                <a:cs typeface="Century Gothic"/>
              </a:rPr>
              <a:t>Heavy-meson effective field and separation of momentum</a:t>
            </a: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54250" y="1879600"/>
            <a:ext cx="3530600" cy="59436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76550" y="2829560"/>
            <a:ext cx="1640840" cy="243840"/>
          </a:xfrm>
          <a:prstGeom prst="rect">
            <a:avLst/>
          </a:prstGeom>
        </p:spPr>
      </p:pic>
      <p:sp>
        <p:nvSpPr>
          <p:cNvPr id="17" name="直方体 16"/>
          <p:cNvSpPr/>
          <p:nvPr/>
        </p:nvSpPr>
        <p:spPr>
          <a:xfrm>
            <a:off x="1160138" y="4441626"/>
            <a:ext cx="1003300" cy="1003300"/>
          </a:xfrm>
          <a:prstGeom prst="cube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直線矢印コネクタ 17"/>
          <p:cNvCxnSpPr/>
          <p:nvPr/>
        </p:nvCxnSpPr>
        <p:spPr>
          <a:xfrm>
            <a:off x="2082800" y="4906010"/>
            <a:ext cx="419100" cy="1588"/>
          </a:xfrm>
          <a:prstGeom prst="straightConnector1">
            <a:avLst/>
          </a:prstGeom>
          <a:ln w="57150" cap="rnd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2501900" y="4639915"/>
            <a:ext cx="3385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altLang="ja-JP" sz="2000" dirty="0" err="1" smtClean="0">
                <a:latin typeface="Century Gothic"/>
                <a:cs typeface="Century Gothic"/>
              </a:rPr>
              <a:t>v</a:t>
            </a:r>
            <a:r>
              <a:rPr lang="en-US" altLang="ja-JP" sz="2000" dirty="0" smtClean="0">
                <a:latin typeface="Century Gothic"/>
                <a:cs typeface="Century Gothic"/>
              </a:rPr>
              <a:t> 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3562154" y="5752117"/>
            <a:ext cx="13032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altLang="ja-JP" sz="2000" dirty="0" err="1" smtClean="0">
                <a:latin typeface="Century Gothic"/>
                <a:cs typeface="Century Gothic"/>
              </a:rPr>
              <a:t>w</a:t>
            </a:r>
            <a:r>
              <a:rPr lang="en-US" altLang="ja-JP" sz="2000" dirty="0" smtClean="0">
                <a:latin typeface="Century Gothic"/>
                <a:cs typeface="Century Gothic"/>
              </a:rPr>
              <a:t>=</a:t>
            </a:r>
            <a:r>
              <a:rPr lang="en-US" altLang="ja-JP" sz="2000" dirty="0" err="1" smtClean="0">
                <a:latin typeface="Century Gothic"/>
                <a:cs typeface="Century Gothic"/>
              </a:rPr>
              <a:t>v-q/M</a:t>
            </a:r>
            <a:r>
              <a:rPr lang="en-US" altLang="ja-JP" sz="2000" dirty="0" smtClean="0">
                <a:latin typeface="Century Gothic"/>
                <a:cs typeface="Century Gothic"/>
              </a:rPr>
              <a:t> 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446420" y="4639915"/>
            <a:ext cx="7670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altLang="ja-JP" sz="2000" dirty="0" err="1" smtClean="0">
                <a:latin typeface="Century Gothic"/>
                <a:cs typeface="Century Gothic"/>
              </a:rPr>
              <a:t>H</a:t>
            </a:r>
            <a:r>
              <a:rPr lang="en-US" altLang="ja-JP" sz="2000" baseline="-25000" dirty="0" err="1" smtClean="0">
                <a:latin typeface="Century Gothic"/>
                <a:cs typeface="Century Gothic"/>
              </a:rPr>
              <a:t>v</a:t>
            </a:r>
            <a:r>
              <a:rPr lang="en-US" altLang="ja-JP" sz="2000" dirty="0" err="1" smtClean="0">
                <a:latin typeface="Century Gothic"/>
                <a:cs typeface="Century Gothic"/>
              </a:rPr>
              <a:t>(x</a:t>
            </a:r>
            <a:r>
              <a:rPr lang="en-US" altLang="ja-JP" sz="2000" dirty="0" smtClean="0">
                <a:latin typeface="Century Gothic"/>
                <a:cs typeface="Century Gothic"/>
              </a:rPr>
              <a:t>)</a:t>
            </a:r>
          </a:p>
        </p:txBody>
      </p:sp>
      <p:sp>
        <p:nvSpPr>
          <p:cNvPr id="24" name="角丸四角形 23"/>
          <p:cNvSpPr/>
          <p:nvPr/>
        </p:nvSpPr>
        <p:spPr>
          <a:xfrm>
            <a:off x="220467" y="3505200"/>
            <a:ext cx="8703066" cy="3200400"/>
          </a:xfrm>
          <a:prstGeom prst="round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3068753" y="6385123"/>
            <a:ext cx="57023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en-US" altLang="ja-JP" sz="1200" dirty="0" smtClean="0">
                <a:latin typeface="Century Gothic"/>
                <a:cs typeface="Century Gothic"/>
              </a:rPr>
              <a:t>Luke, </a:t>
            </a:r>
            <a:r>
              <a:rPr lang="en-US" altLang="ja-JP" sz="1200" dirty="0" err="1" smtClean="0">
                <a:latin typeface="Century Gothic"/>
                <a:cs typeface="Century Gothic"/>
              </a:rPr>
              <a:t>Manohar</a:t>
            </a:r>
            <a:r>
              <a:rPr lang="en-US" altLang="ja-JP" sz="1200" dirty="0" smtClean="0">
                <a:latin typeface="Century Gothic"/>
                <a:cs typeface="Century Gothic"/>
              </a:rPr>
              <a:t>, PLB286, 348 (1992), Kitazawa, Kurimoto, PLB323, 65 (1994)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3574854" y="2320071"/>
            <a:ext cx="30180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altLang="ja-JP" sz="1200" dirty="0" smtClean="0">
                <a:latin typeface="Century Gothic"/>
                <a:cs typeface="Century Gothic"/>
              </a:rPr>
              <a:t>vector meson      </a:t>
            </a:r>
            <a:r>
              <a:rPr lang="en-US" altLang="ja-JP" sz="1200" dirty="0" err="1" smtClean="0">
                <a:latin typeface="Century Gothic"/>
                <a:cs typeface="Century Gothic"/>
              </a:rPr>
              <a:t>pseudoscalar</a:t>
            </a:r>
            <a:r>
              <a:rPr lang="en-US" altLang="ja-JP" sz="1200" dirty="0" smtClean="0">
                <a:latin typeface="Century Gothic"/>
                <a:cs typeface="Century Gothic"/>
              </a:rPr>
              <a:t> meson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367401" y="3644840"/>
            <a:ext cx="83358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altLang="ja-JP" dirty="0" smtClean="0">
                <a:latin typeface="Century Gothic"/>
                <a:cs typeface="Century Gothic"/>
              </a:rPr>
              <a:t>1/M correction (NLO) : uncertainty of four-velocity or residual momentum</a:t>
            </a:r>
          </a:p>
          <a:p>
            <a:pPr marL="457200" indent="-457200"/>
            <a:r>
              <a:rPr lang="en-US" altLang="ja-JP" dirty="0" smtClean="0">
                <a:latin typeface="Century Gothic"/>
                <a:cs typeface="Century Gothic"/>
              </a:rPr>
              <a:t>                                         (change of frame with </a:t>
            </a:r>
            <a:r>
              <a:rPr lang="en-US" altLang="ja-JP" dirty="0" err="1" smtClean="0">
                <a:latin typeface="Century Gothic"/>
                <a:cs typeface="Century Gothic"/>
              </a:rPr>
              <a:t>v</a:t>
            </a:r>
            <a:r>
              <a:rPr lang="en-US" altLang="ja-JP" dirty="0" smtClean="0">
                <a:latin typeface="Century Gothic"/>
                <a:cs typeface="Century Gothic"/>
              </a:rPr>
              <a:t> to frame with </a:t>
            </a:r>
            <a:r>
              <a:rPr lang="en-US" altLang="ja-JP" dirty="0" err="1" smtClean="0">
                <a:latin typeface="Century Gothic"/>
                <a:cs typeface="Century Gothic"/>
              </a:rPr>
              <a:t>w</a:t>
            </a:r>
            <a:r>
              <a:rPr lang="en-US" altLang="ja-JP" dirty="0" smtClean="0">
                <a:latin typeface="Century Gothic"/>
                <a:cs typeface="Century Gothic"/>
              </a:rPr>
              <a:t>=</a:t>
            </a:r>
            <a:r>
              <a:rPr lang="en-US" altLang="ja-JP" dirty="0" err="1" smtClean="0">
                <a:latin typeface="Century Gothic"/>
                <a:cs typeface="Century Gothic"/>
              </a:rPr>
              <a:t>v-q/M</a:t>
            </a:r>
            <a:r>
              <a:rPr lang="en-US" altLang="ja-JP" dirty="0" smtClean="0">
                <a:latin typeface="Century Gothic"/>
                <a:cs typeface="Century Gothic"/>
              </a:rPr>
              <a:t>)</a:t>
            </a:r>
          </a:p>
        </p:txBody>
      </p:sp>
      <p:sp>
        <p:nvSpPr>
          <p:cNvPr id="29" name="直方体 28"/>
          <p:cNvSpPr/>
          <p:nvPr/>
        </p:nvSpPr>
        <p:spPr>
          <a:xfrm>
            <a:off x="1360812" y="5047327"/>
            <a:ext cx="1003300" cy="1003300"/>
          </a:xfrm>
          <a:prstGeom prst="cube">
            <a:avLst/>
          </a:prstGeom>
          <a:solidFill>
            <a:srgbClr val="FFFF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2" name="直線矢印コネクタ 31"/>
          <p:cNvCxnSpPr/>
          <p:nvPr/>
        </p:nvCxnSpPr>
        <p:spPr>
          <a:xfrm>
            <a:off x="2281973" y="5533826"/>
            <a:ext cx="1159727" cy="1588"/>
          </a:xfrm>
          <a:prstGeom prst="straightConnector1">
            <a:avLst/>
          </a:prstGeom>
          <a:ln w="57150" cap="rnd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/>
          <p:cNvSpPr/>
          <p:nvPr/>
        </p:nvSpPr>
        <p:spPr>
          <a:xfrm>
            <a:off x="2835489" y="5060027"/>
            <a:ext cx="6377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altLang="ja-JP" sz="2000" dirty="0" err="1" smtClean="0"/>
              <a:t>p</a:t>
            </a:r>
            <a:r>
              <a:rPr lang="en-US" altLang="ja-JP" sz="2000" dirty="0" smtClean="0"/>
              <a:t>/M</a:t>
            </a:r>
          </a:p>
        </p:txBody>
      </p:sp>
      <p:sp>
        <p:nvSpPr>
          <p:cNvPr id="16" name="直方体 15"/>
          <p:cNvSpPr/>
          <p:nvPr/>
        </p:nvSpPr>
        <p:spPr>
          <a:xfrm>
            <a:off x="1722762" y="5546526"/>
            <a:ext cx="1003300" cy="1003300"/>
          </a:xfrm>
          <a:prstGeom prst="cube">
            <a:avLst/>
          </a:prstGeom>
          <a:solidFill>
            <a:schemeClr val="tx1">
              <a:lumMod val="50000"/>
              <a:lumOff val="5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直線矢印コネクタ 18"/>
          <p:cNvCxnSpPr/>
          <p:nvPr/>
        </p:nvCxnSpPr>
        <p:spPr>
          <a:xfrm>
            <a:off x="2654300" y="6015672"/>
            <a:ext cx="897053" cy="1588"/>
          </a:xfrm>
          <a:prstGeom prst="straightConnector1">
            <a:avLst/>
          </a:prstGeom>
          <a:ln w="57150" cap="rnd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図 3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5563" y="4667686"/>
            <a:ext cx="4709160" cy="929640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6990" y="5682327"/>
            <a:ext cx="2860040" cy="355600"/>
          </a:xfrm>
          <a:prstGeom prst="rect">
            <a:avLst/>
          </a:prstGeom>
        </p:spPr>
      </p:pic>
      <p:sp>
        <p:nvSpPr>
          <p:cNvPr id="36" name="正方形/長方形 35"/>
          <p:cNvSpPr/>
          <p:nvPr/>
        </p:nvSpPr>
        <p:spPr>
          <a:xfrm>
            <a:off x="3841263" y="4616886"/>
            <a:ext cx="4909037" cy="1009214"/>
          </a:xfrm>
          <a:prstGeom prst="rect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3157653" y="3073400"/>
            <a:ext cx="17054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altLang="ja-JP" sz="1400" dirty="0" smtClean="0">
                <a:solidFill>
                  <a:srgbClr val="FF0000"/>
                </a:solidFill>
                <a:latin typeface="Century Gothic"/>
                <a:cs typeface="Century Gothic"/>
              </a:rPr>
              <a:t>on-shell + off-shell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3189334" y="4306133"/>
            <a:ext cx="47931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altLang="ja-JP" sz="1400" dirty="0" smtClean="0">
                <a:solidFill>
                  <a:srgbClr val="C0504D"/>
                </a:solidFill>
                <a:latin typeface="Century Gothic"/>
                <a:cs typeface="Century Gothic"/>
              </a:rPr>
              <a:t>Effective field defined in fame with four-velocity </a:t>
            </a:r>
            <a:r>
              <a:rPr lang="en-US" altLang="ja-JP" sz="1400" dirty="0" err="1" smtClean="0">
                <a:solidFill>
                  <a:srgbClr val="C0504D"/>
                </a:solidFill>
                <a:latin typeface="Century Gothic"/>
                <a:cs typeface="Century Gothic"/>
              </a:rPr>
              <a:t>p</a:t>
            </a:r>
            <a:r>
              <a:rPr lang="en-US" altLang="ja-JP" sz="1400" dirty="0" smtClean="0">
                <a:solidFill>
                  <a:srgbClr val="C0504D"/>
                </a:solidFill>
                <a:latin typeface="Century Gothic"/>
                <a:cs typeface="Century Gothic"/>
              </a:rPr>
              <a:t>/M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5165090" y="5953760"/>
            <a:ext cx="27851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en-US" altLang="ja-JP" sz="1400" dirty="0" smtClean="0">
                <a:solidFill>
                  <a:srgbClr val="FF0000"/>
                </a:solidFill>
                <a:latin typeface="Century Gothic"/>
                <a:cs typeface="Century Gothic"/>
              </a:rPr>
              <a:t>Only a phase appears under</a:t>
            </a:r>
          </a:p>
          <a:p>
            <a:pPr marL="457200" indent="-457200"/>
            <a:r>
              <a:rPr lang="en-US" altLang="ja-JP" sz="1400" dirty="0" smtClean="0">
                <a:solidFill>
                  <a:srgbClr val="FF0000"/>
                </a:solidFill>
                <a:latin typeface="Century Gothic"/>
                <a:cs typeface="Century Gothic"/>
              </a:rPr>
              <a:t>velocity-rearrangement!</a:t>
            </a:r>
          </a:p>
        </p:txBody>
      </p:sp>
      <p:grpSp>
        <p:nvGrpSpPr>
          <p:cNvPr id="2" name="図形グループ 27"/>
          <p:cNvGrpSpPr/>
          <p:nvPr/>
        </p:nvGrpSpPr>
        <p:grpSpPr>
          <a:xfrm>
            <a:off x="6812582" y="1885295"/>
            <a:ext cx="2272759" cy="461665"/>
            <a:chOff x="883821" y="5367635"/>
            <a:chExt cx="2272759" cy="461665"/>
          </a:xfrm>
        </p:grpSpPr>
        <p:sp>
          <p:nvSpPr>
            <p:cNvPr id="41" name="正方形/長方形 40"/>
            <p:cNvSpPr/>
            <p:nvPr/>
          </p:nvSpPr>
          <p:spPr>
            <a:xfrm>
              <a:off x="883821" y="5367635"/>
              <a:ext cx="227275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457200" indent="-457200"/>
              <a:r>
                <a:rPr lang="en-US" altLang="ja-JP" sz="2400" dirty="0" smtClean="0">
                  <a:latin typeface="Century Gothic"/>
                  <a:cs typeface="Century Gothic"/>
                </a:rPr>
                <a:t>P</a:t>
              </a:r>
              <a:r>
                <a:rPr lang="en-US" altLang="ja-JP" sz="2400" baseline="30000" dirty="0" smtClean="0">
                  <a:latin typeface="Century Gothic"/>
                  <a:cs typeface="Century Gothic"/>
                </a:rPr>
                <a:t>(</a:t>
              </a:r>
              <a:r>
                <a:rPr lang="en-US" altLang="ja-JP" sz="2400" dirty="0" smtClean="0">
                  <a:latin typeface="Century Gothic"/>
                  <a:cs typeface="Century Gothic"/>
                </a:rPr>
                <a:t>*</a:t>
              </a:r>
              <a:r>
                <a:rPr lang="en-US" altLang="ja-JP" sz="2400" baseline="30000" dirty="0" smtClean="0">
                  <a:latin typeface="Century Gothic"/>
                  <a:cs typeface="Century Gothic"/>
                </a:rPr>
                <a:t>)</a:t>
              </a:r>
              <a:r>
                <a:rPr lang="en-US" altLang="ja-JP" sz="2400" dirty="0" smtClean="0">
                  <a:latin typeface="Century Gothic"/>
                  <a:cs typeface="Century Gothic"/>
                </a:rPr>
                <a:t>=(</a:t>
              </a:r>
              <a:r>
                <a:rPr lang="en-US" altLang="ja-JP" sz="2400" dirty="0" err="1" smtClean="0">
                  <a:latin typeface="Century Gothic"/>
                  <a:cs typeface="Century Gothic"/>
                </a:rPr>
                <a:t>Qq)</a:t>
              </a:r>
              <a:r>
                <a:rPr lang="en-US" altLang="ja-JP" sz="2000" baseline="-25000" dirty="0" err="1" smtClean="0">
                  <a:latin typeface="Century Gothic"/>
                  <a:cs typeface="Century Gothic"/>
                </a:rPr>
                <a:t>spin</a:t>
              </a:r>
              <a:r>
                <a:rPr lang="en-US" altLang="ja-JP" sz="2000" baseline="-25000" dirty="0" smtClean="0">
                  <a:latin typeface="Century Gothic"/>
                  <a:cs typeface="Century Gothic"/>
                </a:rPr>
                <a:t> 0 (1)</a:t>
              </a:r>
            </a:p>
          </p:txBody>
        </p:sp>
        <p:cxnSp>
          <p:nvCxnSpPr>
            <p:cNvPr id="42" name="直線コネクタ 41"/>
            <p:cNvCxnSpPr/>
            <p:nvPr/>
          </p:nvCxnSpPr>
          <p:spPr>
            <a:xfrm>
              <a:off x="2012950" y="5497513"/>
              <a:ext cx="165735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正方形/長方形 42"/>
          <p:cNvSpPr/>
          <p:nvPr/>
        </p:nvSpPr>
        <p:spPr>
          <a:xfrm>
            <a:off x="6879260" y="2320071"/>
            <a:ext cx="22059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altLang="ja-JP" sz="1400" dirty="0" smtClean="0">
                <a:latin typeface="Century Gothic"/>
                <a:cs typeface="Century Gothic"/>
              </a:rPr>
              <a:t>Spin degeneracy at LO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5126990" y="5678094"/>
            <a:ext cx="2908843" cy="355600"/>
          </a:xfrm>
          <a:prstGeom prst="rect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918023" y="6149716"/>
            <a:ext cx="8144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altLang="ja-JP" sz="2000" dirty="0" err="1" smtClean="0">
                <a:latin typeface="Century Gothic"/>
                <a:cs typeface="Century Gothic"/>
              </a:rPr>
              <a:t>H</a:t>
            </a:r>
            <a:r>
              <a:rPr lang="en-US" altLang="ja-JP" sz="2000" baseline="-25000" dirty="0" err="1" smtClean="0">
                <a:latin typeface="Century Gothic"/>
                <a:cs typeface="Century Gothic"/>
              </a:rPr>
              <a:t>w</a:t>
            </a:r>
            <a:r>
              <a:rPr lang="en-US" altLang="ja-JP" sz="2000" dirty="0" err="1" smtClean="0">
                <a:latin typeface="Century Gothic"/>
                <a:cs typeface="Century Gothic"/>
              </a:rPr>
              <a:t>(x</a:t>
            </a:r>
            <a:r>
              <a:rPr lang="en-US" altLang="ja-JP" sz="2000" dirty="0" smtClean="0">
                <a:latin typeface="Century Gothic"/>
                <a:cs typeface="Century Gothic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/>
        </p:nvSpPr>
        <p:spPr>
          <a:xfrm>
            <a:off x="76200" y="3020588"/>
            <a:ext cx="29478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en-US" altLang="ja-JP" sz="1200" dirty="0" smtClean="0">
                <a:latin typeface="Century Gothic"/>
                <a:cs typeface="Century Gothic"/>
              </a:rPr>
              <a:t>Kitazawa, Kurimoto, PLB323, 65 (1994)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288534" y="815237"/>
            <a:ext cx="77860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altLang="ja-JP" sz="2400" dirty="0" smtClean="0">
                <a:latin typeface="Century Gothic"/>
                <a:cs typeface="Century Gothic"/>
              </a:rPr>
              <a:t>Heavy meson effective theory with 1/M corrections</a:t>
            </a:r>
            <a:endParaRPr lang="en-US" altLang="ja-JP" sz="2400" baseline="-25000" dirty="0" smtClean="0">
              <a:latin typeface="Century Gothic"/>
              <a:cs typeface="Century Gothic"/>
            </a:endParaRPr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590" y="1537014"/>
            <a:ext cx="8860536" cy="839724"/>
          </a:xfrm>
          <a:prstGeom prst="rect">
            <a:avLst/>
          </a:prstGeom>
        </p:spPr>
      </p:pic>
      <p:grpSp>
        <p:nvGrpSpPr>
          <p:cNvPr id="2" name="図形グループ 38"/>
          <p:cNvGrpSpPr/>
          <p:nvPr/>
        </p:nvGrpSpPr>
        <p:grpSpPr>
          <a:xfrm>
            <a:off x="2905033" y="2276460"/>
            <a:ext cx="4800600" cy="666728"/>
            <a:chOff x="5332643" y="3552594"/>
            <a:chExt cx="4407115" cy="666728"/>
          </a:xfrm>
        </p:grpSpPr>
        <p:sp>
          <p:nvSpPr>
            <p:cNvPr id="40" name="左中かっこ 39"/>
            <p:cNvSpPr/>
            <p:nvPr/>
          </p:nvSpPr>
          <p:spPr>
            <a:xfrm rot="16200000">
              <a:off x="7301085" y="1921017"/>
              <a:ext cx="317418" cy="3580572"/>
            </a:xfrm>
            <a:prstGeom prst="leftBrace">
              <a:avLst>
                <a:gd name="adj1" fmla="val 56255"/>
                <a:gd name="adj2" fmla="val 50000"/>
              </a:avLst>
            </a:prstGeom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5332643" y="3819212"/>
              <a:ext cx="44071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000" dirty="0" smtClean="0">
                  <a:latin typeface="Century Gothic"/>
                  <a:cs typeface="Century Gothic"/>
                </a:rPr>
                <a:t>1/m</a:t>
              </a:r>
              <a:r>
                <a:rPr kumimoji="1" lang="en-US" altLang="ja-JP" sz="2000" baseline="-25000" dirty="0" smtClean="0">
                  <a:latin typeface="Century Gothic"/>
                  <a:cs typeface="Century Gothic"/>
                </a:rPr>
                <a:t>Q</a:t>
              </a:r>
              <a:r>
                <a:rPr kumimoji="1" lang="en-US" altLang="ja-JP" sz="2000" dirty="0" smtClean="0">
                  <a:latin typeface="Century Gothic"/>
                  <a:cs typeface="Century Gothic"/>
                </a:rPr>
                <a:t> terms</a:t>
              </a:r>
              <a:endParaRPr kumimoji="1" lang="ja-JP" altLang="en-US" sz="2000" baseline="30000" dirty="0">
                <a:latin typeface="Century Gothic"/>
                <a:cs typeface="Century Gothic"/>
              </a:endParaRPr>
            </a:p>
          </p:txBody>
        </p:sp>
      </p:grpSp>
      <p:pic>
        <p:nvPicPr>
          <p:cNvPr id="14" name="図 1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300" y="3429000"/>
            <a:ext cx="1616710" cy="463296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2543" y="3275076"/>
            <a:ext cx="6785356" cy="2162048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9170" y="3249676"/>
            <a:ext cx="7267956" cy="3619500"/>
          </a:xfrm>
          <a:prstGeom prst="rect">
            <a:avLst/>
          </a:prstGeom>
        </p:spPr>
      </p:pic>
      <p:grpSp>
        <p:nvGrpSpPr>
          <p:cNvPr id="3" name="図形グループ 45"/>
          <p:cNvGrpSpPr/>
          <p:nvPr/>
        </p:nvGrpSpPr>
        <p:grpSpPr>
          <a:xfrm>
            <a:off x="4114800" y="3184488"/>
            <a:ext cx="4483099" cy="1596980"/>
            <a:chOff x="4318000" y="3184488"/>
            <a:chExt cx="4483099" cy="1596980"/>
          </a:xfrm>
        </p:grpSpPr>
        <p:sp>
          <p:nvSpPr>
            <p:cNvPr id="42" name="円/楕円 41"/>
            <p:cNvSpPr/>
            <p:nvPr/>
          </p:nvSpPr>
          <p:spPr>
            <a:xfrm>
              <a:off x="4318000" y="3184488"/>
              <a:ext cx="2197100" cy="943012"/>
            </a:xfrm>
            <a:prstGeom prst="ellipse">
              <a:avLst/>
            </a:prstGeom>
            <a:noFill/>
            <a:ln w="38100" cap="flat" cmpd="sng" algn="ctr">
              <a:solidFill>
                <a:srgbClr val="C0504D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6240296" y="3992544"/>
              <a:ext cx="2560803" cy="788924"/>
            </a:xfrm>
            <a:prstGeom prst="ellipse">
              <a:avLst/>
            </a:prstGeom>
            <a:noFill/>
            <a:ln w="38100" cap="flat" cmpd="sng" algn="ctr">
              <a:solidFill>
                <a:srgbClr val="C0504D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円/楕円 17"/>
          <p:cNvSpPr/>
          <p:nvPr/>
        </p:nvSpPr>
        <p:spPr>
          <a:xfrm>
            <a:off x="5251450" y="1511614"/>
            <a:ext cx="2197100" cy="943012"/>
          </a:xfrm>
          <a:prstGeom prst="ellipse">
            <a:avLst/>
          </a:prstGeom>
          <a:noFill/>
          <a:ln w="38100" cap="flat" cmpd="sng" algn="ctr">
            <a:solidFill>
              <a:srgbClr val="C0504D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6905534" y="2572655"/>
            <a:ext cx="1665640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altLang="ja-JP" sz="3200" dirty="0" smtClean="0">
                <a:solidFill>
                  <a:schemeClr val="accent2"/>
                </a:solidFill>
                <a:latin typeface="Century Gothic"/>
                <a:cs typeface="Century Gothic"/>
              </a:rPr>
              <a:t>spin-flip</a:t>
            </a:r>
            <a:endParaRPr lang="en-US" altLang="ja-JP" sz="3200" baseline="-25000" dirty="0" smtClean="0">
              <a:solidFill>
                <a:schemeClr val="accent2"/>
              </a:solidFill>
              <a:latin typeface="Century Gothic"/>
              <a:cs typeface="Century Gothic"/>
            </a:endParaRPr>
          </a:p>
        </p:txBody>
      </p:sp>
      <p:sp>
        <p:nvSpPr>
          <p:cNvPr id="20" name="円/楕円 19"/>
          <p:cNvSpPr/>
          <p:nvPr/>
        </p:nvSpPr>
        <p:spPr>
          <a:xfrm>
            <a:off x="6718300" y="3186176"/>
            <a:ext cx="2197100" cy="943012"/>
          </a:xfrm>
          <a:prstGeom prst="ellipse">
            <a:avLst/>
          </a:prstGeom>
          <a:noFill/>
          <a:ln w="38100" cap="flat" cmpd="sng" algn="ctr">
            <a:solidFill>
              <a:srgbClr val="C0504D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/>
        </p:nvSpPr>
        <p:spPr>
          <a:xfrm>
            <a:off x="1976322" y="6007100"/>
            <a:ext cx="2849678" cy="785876"/>
          </a:xfrm>
          <a:prstGeom prst="ellipse">
            <a:avLst/>
          </a:prstGeom>
          <a:noFill/>
          <a:ln w="38100" cap="flat" cmpd="sng" algn="ctr">
            <a:solidFill>
              <a:srgbClr val="C0504D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9" grpId="0"/>
      <p:bldP spid="20" grpId="0" animBg="1"/>
      <p:bldP spid="2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1369847" y="1057701"/>
            <a:ext cx="64043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dirty="0" smtClean="0">
                <a:latin typeface="Century Gothic"/>
                <a:cs typeface="Century Gothic"/>
              </a:rPr>
              <a:t>P</a:t>
            </a:r>
            <a:r>
              <a:rPr kumimoji="1" lang="en-US" altLang="ja-JP" sz="4800" baseline="30000" dirty="0" smtClean="0">
                <a:latin typeface="Century Gothic"/>
                <a:cs typeface="Century Gothic"/>
              </a:rPr>
              <a:t>(</a:t>
            </a:r>
            <a:r>
              <a:rPr kumimoji="1" lang="en-US" altLang="ja-JP" sz="4800" dirty="0" smtClean="0">
                <a:latin typeface="Century Gothic"/>
                <a:cs typeface="Century Gothic"/>
              </a:rPr>
              <a:t>*</a:t>
            </a:r>
            <a:r>
              <a:rPr kumimoji="1" lang="en-US" altLang="ja-JP" sz="4800" baseline="30000" dirty="0" smtClean="0">
                <a:latin typeface="Century Gothic"/>
                <a:cs typeface="Century Gothic"/>
              </a:rPr>
              <a:t>)</a:t>
            </a:r>
            <a:r>
              <a:rPr kumimoji="1" lang="en-US" altLang="ja-JP" sz="4800" dirty="0" smtClean="0">
                <a:latin typeface="Century Gothic"/>
                <a:cs typeface="Century Gothic"/>
              </a:rPr>
              <a:t> in </a:t>
            </a:r>
            <a:r>
              <a:rPr lang="en-US" altLang="ja-JP" sz="4800" dirty="0" smtClean="0">
                <a:latin typeface="Century Gothic"/>
                <a:cs typeface="Century Gothic"/>
              </a:rPr>
              <a:t>nuclear matter</a:t>
            </a:r>
            <a:endParaRPr kumimoji="1" lang="ja-JP" altLang="en-US" sz="4800" dirty="0">
              <a:latin typeface="Century Gothic"/>
              <a:cs typeface="Century Gothic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090191" y="1057701"/>
            <a:ext cx="49636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4800" dirty="0" smtClean="0">
                <a:solidFill>
                  <a:schemeClr val="accent2"/>
                </a:solidFill>
                <a:latin typeface="Century Gothic"/>
                <a:cs typeface="Century Gothic"/>
              </a:rPr>
              <a:t>Breaking of HQS</a:t>
            </a:r>
            <a:endParaRPr kumimoji="1" lang="ja-JP" altLang="en-US" sz="4800" dirty="0">
              <a:solidFill>
                <a:schemeClr val="accent2"/>
              </a:solidFill>
              <a:latin typeface="Century Gothic"/>
              <a:cs typeface="Century Gothic"/>
            </a:endParaRPr>
          </a:p>
        </p:txBody>
      </p:sp>
      <p:grpSp>
        <p:nvGrpSpPr>
          <p:cNvPr id="2" name="図形グループ 23"/>
          <p:cNvGrpSpPr/>
          <p:nvPr/>
        </p:nvGrpSpPr>
        <p:grpSpPr>
          <a:xfrm>
            <a:off x="3142473" y="2944653"/>
            <a:ext cx="2563285" cy="1971577"/>
            <a:chOff x="3751099" y="3075786"/>
            <a:chExt cx="2563285" cy="2404088"/>
          </a:xfrm>
        </p:grpSpPr>
        <p:sp>
          <p:nvSpPr>
            <p:cNvPr id="42" name="円弧 41"/>
            <p:cNvSpPr>
              <a:spLocks noChangeAspect="1"/>
            </p:cNvSpPr>
            <p:nvPr/>
          </p:nvSpPr>
          <p:spPr>
            <a:xfrm flipV="1">
              <a:off x="3751099" y="3075786"/>
              <a:ext cx="2256006" cy="2404088"/>
            </a:xfrm>
            <a:prstGeom prst="arc">
              <a:avLst>
                <a:gd name="adj1" fmla="val 16954577"/>
                <a:gd name="adj2" fmla="val 19707525"/>
              </a:avLst>
            </a:prstGeom>
            <a:ln w="19050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二等辺三角形 42"/>
            <p:cNvSpPr>
              <a:spLocks noChangeAspect="1"/>
            </p:cNvSpPr>
            <p:nvPr/>
          </p:nvSpPr>
          <p:spPr>
            <a:xfrm>
              <a:off x="6150479" y="4202544"/>
              <a:ext cx="163905" cy="150572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rgbClr val="59595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二等辺三角形 43"/>
            <p:cNvSpPr>
              <a:spLocks noChangeAspect="1"/>
            </p:cNvSpPr>
            <p:nvPr/>
          </p:nvSpPr>
          <p:spPr>
            <a:xfrm rot="10800000" flipH="1">
              <a:off x="5313730" y="4202544"/>
              <a:ext cx="163905" cy="150572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rgbClr val="59595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弧 44"/>
            <p:cNvSpPr>
              <a:spLocks noChangeAspect="1"/>
            </p:cNvSpPr>
            <p:nvPr/>
          </p:nvSpPr>
          <p:spPr>
            <a:xfrm rot="10800000" flipH="1" flipV="1">
              <a:off x="3759014" y="3075786"/>
              <a:ext cx="2256006" cy="2404088"/>
            </a:xfrm>
            <a:prstGeom prst="arc">
              <a:avLst>
                <a:gd name="adj1" fmla="val 17018495"/>
                <a:gd name="adj2" fmla="val 19663981"/>
              </a:avLst>
            </a:prstGeom>
            <a:ln w="19050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>
              <a:spLocks noChangeAspect="1"/>
            </p:cNvSpPr>
            <p:nvPr/>
          </p:nvSpPr>
          <p:spPr>
            <a:xfrm rot="16200000">
              <a:off x="5136400" y="3843447"/>
              <a:ext cx="1358369" cy="842131"/>
            </a:xfrm>
            <a:prstGeom prst="ellipse">
              <a:avLst/>
            </a:prstGeom>
            <a:noFill/>
            <a:ln w="38100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32" name="直線コネクタ 31"/>
          <p:cNvCxnSpPr/>
          <p:nvPr/>
        </p:nvCxnSpPr>
        <p:spPr>
          <a:xfrm rot="5400000" flipH="1" flipV="1">
            <a:off x="2997126" y="3916911"/>
            <a:ext cx="2920534" cy="1588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3673295" y="4927122"/>
            <a:ext cx="726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P</a:t>
            </a:r>
            <a:r>
              <a:rPr kumimoji="1" lang="en-US" altLang="ja-JP" sz="2800" baseline="30000" dirty="0" smtClean="0">
                <a:latin typeface="Century Gothic"/>
                <a:cs typeface="Century Gothic"/>
              </a:rPr>
              <a:t>(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*</a:t>
            </a:r>
            <a:r>
              <a:rPr kumimoji="1" lang="en-US" altLang="ja-JP" sz="2800" baseline="30000" dirty="0" smtClean="0">
                <a:latin typeface="Century Gothic"/>
                <a:cs typeface="Century Gothic"/>
              </a:rPr>
              <a:t>)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673295" y="3604734"/>
            <a:ext cx="726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P</a:t>
            </a:r>
            <a:r>
              <a:rPr kumimoji="1" lang="en-US" altLang="ja-JP" sz="2800" baseline="30000" dirty="0" smtClean="0">
                <a:latin typeface="Century Gothic"/>
                <a:cs typeface="Century Gothic"/>
              </a:rPr>
              <a:t>(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*</a:t>
            </a:r>
            <a:r>
              <a:rPr kumimoji="1" lang="en-US" altLang="ja-JP" sz="2800" baseline="30000" dirty="0" smtClean="0">
                <a:latin typeface="Century Gothic"/>
                <a:cs typeface="Century Gothic"/>
              </a:rPr>
              <a:t>)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673295" y="2436199"/>
            <a:ext cx="726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Century Gothic"/>
                <a:cs typeface="Century Gothic"/>
              </a:rPr>
              <a:t>P</a:t>
            </a:r>
            <a:r>
              <a:rPr kumimoji="1" lang="en-US" altLang="ja-JP" sz="2800" baseline="30000" dirty="0" smtClean="0">
                <a:latin typeface="Century Gothic"/>
                <a:cs typeface="Century Gothic"/>
              </a:rPr>
              <a:t>(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*</a:t>
            </a:r>
            <a:r>
              <a:rPr kumimoji="1" lang="en-US" altLang="ja-JP" sz="2800" baseline="30000" dirty="0" smtClean="0">
                <a:latin typeface="Century Gothic"/>
                <a:cs typeface="Century Gothic"/>
              </a:rPr>
              <a:t>)</a:t>
            </a:r>
            <a:endParaRPr kumimoji="1" lang="ja-JP" altLang="en-US" sz="2800" baseline="30000" dirty="0">
              <a:latin typeface="Century Gothic"/>
              <a:cs typeface="Century Gothic"/>
            </a:endParaRPr>
          </a:p>
        </p:txBody>
      </p:sp>
      <p:cxnSp>
        <p:nvCxnSpPr>
          <p:cNvPr id="49" name="直線コネクタ 48"/>
          <p:cNvCxnSpPr/>
          <p:nvPr/>
        </p:nvCxnSpPr>
        <p:spPr>
          <a:xfrm rot="5400000" flipH="1" flipV="1">
            <a:off x="3478194" y="3937825"/>
            <a:ext cx="1956811" cy="1588"/>
          </a:xfrm>
          <a:prstGeom prst="line">
            <a:avLst/>
          </a:prstGeom>
          <a:ln w="1016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テキスト ボックス 50"/>
          <p:cNvSpPr txBox="1"/>
          <p:nvPr/>
        </p:nvSpPr>
        <p:spPr>
          <a:xfrm>
            <a:off x="4456124" y="2062956"/>
            <a:ext cx="43093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    </a:t>
            </a:r>
            <a:r>
              <a:rPr lang="en-US" altLang="ja-JP" sz="2800" dirty="0" err="1" smtClean="0">
                <a:solidFill>
                  <a:schemeClr val="accent6"/>
                </a:solidFill>
                <a:latin typeface="Century Gothic"/>
                <a:cs typeface="Century Gothic"/>
              </a:rPr>
              <a:t>g</a:t>
            </a:r>
            <a:r>
              <a:rPr lang="en-US" altLang="ja-JP" sz="2800" baseline="-25000" dirty="0" err="1" smtClean="0">
                <a:solidFill>
                  <a:schemeClr val="accent6"/>
                </a:solidFill>
                <a:latin typeface="Century Gothic"/>
                <a:cs typeface="Century Gothic"/>
              </a:rPr>
              <a:t>P</a:t>
            </a:r>
            <a:r>
              <a:rPr lang="en-US" altLang="ja-JP" sz="2800" baseline="-250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*P</a:t>
            </a:r>
            <a:r>
              <a:rPr kumimoji="1" lang="en-US" altLang="ja-JP" sz="2800" baseline="-250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*</a:t>
            </a:r>
            <a:r>
              <a:rPr kumimoji="1" lang="en-US" altLang="ja-JP" sz="2800" baseline="-25000" dirty="0" err="1" smtClean="0">
                <a:solidFill>
                  <a:schemeClr val="accent6"/>
                </a:solidFill>
                <a:latin typeface="Century Gothic"/>
                <a:cs typeface="Century Gothic"/>
              </a:rPr>
              <a:t>π</a:t>
            </a:r>
            <a:r>
              <a:rPr kumimoji="1" lang="en-US" altLang="ja-JP" sz="2800" baseline="-250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 </a:t>
            </a:r>
            <a:r>
              <a:rPr kumimoji="1" lang="en-US" altLang="ja-JP" sz="28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= </a:t>
            </a:r>
            <a:r>
              <a:rPr kumimoji="1" lang="en-US" altLang="ja-JP" sz="2800" dirty="0" err="1" smtClean="0">
                <a:solidFill>
                  <a:schemeClr val="accent6"/>
                </a:solidFill>
                <a:latin typeface="Century Gothic"/>
                <a:cs typeface="Century Gothic"/>
              </a:rPr>
              <a:t>g</a:t>
            </a:r>
            <a:r>
              <a:rPr kumimoji="1" lang="en-US" altLang="ja-JP" sz="28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 + (g</a:t>
            </a:r>
            <a:r>
              <a:rPr kumimoji="1" lang="en-US" altLang="ja-JP" sz="2800" baseline="-250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1</a:t>
            </a:r>
            <a:r>
              <a:rPr kumimoji="1" lang="en-US" altLang="ja-JP" sz="28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+g</a:t>
            </a:r>
            <a:r>
              <a:rPr kumimoji="1" lang="en-US" altLang="ja-JP" sz="2800" baseline="-250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)/M</a:t>
            </a:r>
          </a:p>
          <a:p>
            <a:pPr algn="ctr"/>
            <a:r>
              <a:rPr kumimoji="1" lang="en-US" altLang="ja-JP" sz="28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≠ </a:t>
            </a:r>
            <a:r>
              <a:rPr lang="en-US" altLang="ja-JP" sz="2800" dirty="0" err="1" smtClean="0">
                <a:solidFill>
                  <a:schemeClr val="accent6"/>
                </a:solidFill>
                <a:latin typeface="Century Gothic"/>
                <a:cs typeface="Century Gothic"/>
              </a:rPr>
              <a:t>g</a:t>
            </a:r>
            <a:r>
              <a:rPr lang="en-US" altLang="ja-JP" sz="2800" baseline="-25000" dirty="0" err="1" smtClean="0">
                <a:solidFill>
                  <a:schemeClr val="accent6"/>
                </a:solidFill>
                <a:latin typeface="Century Gothic"/>
                <a:cs typeface="Century Gothic"/>
              </a:rPr>
              <a:t>P</a:t>
            </a:r>
            <a:r>
              <a:rPr lang="en-US" altLang="ja-JP" sz="2800" baseline="-250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*Pπ  </a:t>
            </a:r>
            <a:r>
              <a:rPr lang="en-US" altLang="ja-JP" sz="28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= </a:t>
            </a:r>
            <a:r>
              <a:rPr lang="en-US" altLang="ja-JP" sz="2800" dirty="0" err="1" smtClean="0">
                <a:solidFill>
                  <a:schemeClr val="accent6"/>
                </a:solidFill>
                <a:latin typeface="Century Gothic"/>
                <a:cs typeface="Century Gothic"/>
              </a:rPr>
              <a:t>g</a:t>
            </a:r>
            <a:r>
              <a:rPr lang="en-US" altLang="ja-JP" sz="28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 + (g</a:t>
            </a:r>
            <a:r>
              <a:rPr lang="en-US" altLang="ja-JP" sz="2800" baseline="-250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1</a:t>
            </a:r>
            <a:r>
              <a:rPr lang="en-US" altLang="ja-JP" sz="28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-g</a:t>
            </a:r>
            <a:r>
              <a:rPr lang="en-US" altLang="ja-JP" sz="2800" baseline="-250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2</a:t>
            </a:r>
            <a:r>
              <a:rPr lang="en-US" altLang="ja-JP" sz="2800" dirty="0" smtClean="0">
                <a:solidFill>
                  <a:schemeClr val="accent6"/>
                </a:solidFill>
                <a:latin typeface="Century Gothic"/>
                <a:cs typeface="Century Gothic"/>
              </a:rPr>
              <a:t>)/M</a:t>
            </a:r>
            <a:endParaRPr kumimoji="1" lang="ja-JP" altLang="en-US" sz="2800" baseline="-25000" dirty="0">
              <a:solidFill>
                <a:schemeClr val="accent6"/>
              </a:solidFill>
              <a:latin typeface="Century Gothic"/>
              <a:cs typeface="Century Gothic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727645" y="3362524"/>
            <a:ext cx="29948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solidFill>
                  <a:schemeClr val="tx2"/>
                </a:solidFill>
                <a:latin typeface="Century Gothic"/>
                <a:cs typeface="Century Gothic"/>
              </a:rPr>
              <a:t>  M</a:t>
            </a:r>
            <a:r>
              <a:rPr kumimoji="1" lang="en-US" altLang="ja-JP" sz="2800" baseline="-25000" dirty="0" smtClean="0">
                <a:solidFill>
                  <a:schemeClr val="tx2"/>
                </a:solidFill>
                <a:latin typeface="Century Gothic"/>
                <a:cs typeface="Century Gothic"/>
              </a:rPr>
              <a:t>P</a:t>
            </a:r>
            <a:r>
              <a:rPr lang="en-US" altLang="ja-JP" sz="2800" baseline="-25000" dirty="0" smtClean="0">
                <a:solidFill>
                  <a:schemeClr val="tx2"/>
                </a:solidFill>
                <a:latin typeface="Century Gothic"/>
                <a:cs typeface="Century Gothic"/>
              </a:rPr>
              <a:t>*</a:t>
            </a:r>
            <a:r>
              <a:rPr kumimoji="1" lang="en-US" altLang="ja-JP" sz="2800" baseline="-25000" dirty="0" smtClean="0">
                <a:solidFill>
                  <a:schemeClr val="tx2"/>
                </a:solidFill>
                <a:latin typeface="Century Gothic"/>
                <a:cs typeface="Century Gothic"/>
              </a:rPr>
              <a:t> </a:t>
            </a:r>
            <a:r>
              <a:rPr kumimoji="1" lang="en-US" altLang="ja-JP" sz="2800" dirty="0" smtClean="0">
                <a:solidFill>
                  <a:schemeClr val="tx2"/>
                </a:solidFill>
                <a:latin typeface="Century Gothic"/>
                <a:cs typeface="Century Gothic"/>
              </a:rPr>
              <a:t>= M-2λ/M</a:t>
            </a:r>
          </a:p>
          <a:p>
            <a:pPr algn="ctr"/>
            <a:r>
              <a:rPr kumimoji="1" lang="en-US" altLang="ja-JP" sz="2800" dirty="0" smtClean="0">
                <a:solidFill>
                  <a:schemeClr val="tx2"/>
                </a:solidFill>
                <a:latin typeface="Century Gothic"/>
                <a:cs typeface="Century Gothic"/>
              </a:rPr>
              <a:t>≠ </a:t>
            </a:r>
            <a:r>
              <a:rPr lang="en-US" altLang="ja-JP" sz="2800" dirty="0" smtClean="0">
                <a:solidFill>
                  <a:schemeClr val="tx2"/>
                </a:solidFill>
                <a:latin typeface="Century Gothic"/>
                <a:cs typeface="Century Gothic"/>
              </a:rPr>
              <a:t>M</a:t>
            </a:r>
            <a:r>
              <a:rPr lang="en-US" altLang="ja-JP" sz="2800" baseline="-25000" dirty="0" smtClean="0">
                <a:solidFill>
                  <a:schemeClr val="tx2"/>
                </a:solidFill>
                <a:latin typeface="Century Gothic"/>
                <a:cs typeface="Century Gothic"/>
              </a:rPr>
              <a:t>P  </a:t>
            </a:r>
            <a:r>
              <a:rPr lang="en-US" altLang="ja-JP" sz="2800" dirty="0" smtClean="0">
                <a:solidFill>
                  <a:schemeClr val="tx2"/>
                </a:solidFill>
                <a:latin typeface="Century Gothic"/>
                <a:cs typeface="Century Gothic"/>
              </a:rPr>
              <a:t>= M+6λ/M</a:t>
            </a:r>
            <a:endParaRPr kumimoji="1" lang="ja-JP" altLang="en-US" sz="2800" baseline="-25000" dirty="0">
              <a:solidFill>
                <a:schemeClr val="tx2"/>
              </a:solidFill>
              <a:latin typeface="Century Gothic"/>
              <a:cs typeface="Century Gothic"/>
            </a:endParaRPr>
          </a:p>
        </p:txBody>
      </p:sp>
      <p:sp>
        <p:nvSpPr>
          <p:cNvPr id="48" name="円/楕円 47"/>
          <p:cNvSpPr>
            <a:spLocks noChangeAspect="1"/>
          </p:cNvSpPr>
          <p:nvPr/>
        </p:nvSpPr>
        <p:spPr>
          <a:xfrm>
            <a:off x="4366116" y="2832110"/>
            <a:ext cx="192083" cy="192083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円/楕円 46"/>
          <p:cNvSpPr>
            <a:spLocks noChangeAspect="1"/>
          </p:cNvSpPr>
          <p:nvPr/>
        </p:nvSpPr>
        <p:spPr>
          <a:xfrm>
            <a:off x="4359766" y="4796957"/>
            <a:ext cx="192083" cy="192083"/>
          </a:xfrm>
          <a:prstGeom prst="ellipse">
            <a:avLst/>
          </a:prstGeom>
          <a:solidFill>
            <a:srgbClr val="F79646"/>
          </a:solidFill>
          <a:ln>
            <a:solidFill>
              <a:srgbClr val="F7964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451758" y="3604734"/>
            <a:ext cx="1966574" cy="5847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 smtClean="0">
                <a:latin typeface="Century Gothic"/>
                <a:cs typeface="Century Gothic"/>
              </a:rPr>
              <a:t>particle</a:t>
            </a:r>
            <a:r>
              <a:rPr lang="en-US" altLang="ja-JP" sz="1600" dirty="0" smtClean="0">
                <a:latin typeface="Century Gothic"/>
                <a:cs typeface="Century Gothic"/>
              </a:rPr>
              <a:t>-hole</a:t>
            </a:r>
          </a:p>
          <a:p>
            <a:pPr algn="ctr"/>
            <a:r>
              <a:rPr lang="en-US" altLang="ja-JP" sz="1600" dirty="0" smtClean="0">
                <a:latin typeface="Century Gothic"/>
                <a:cs typeface="Century Gothic"/>
              </a:rPr>
              <a:t>NN</a:t>
            </a:r>
            <a:r>
              <a:rPr lang="en-US" altLang="ja-JP" sz="1600" baseline="30000" dirty="0" smtClean="0">
                <a:latin typeface="Century Gothic"/>
                <a:cs typeface="Century Gothic"/>
              </a:rPr>
              <a:t>-1</a:t>
            </a:r>
            <a:endParaRPr kumimoji="1" lang="ja-JP" altLang="en-US" sz="1600" baseline="30000" dirty="0">
              <a:latin typeface="Century Gothic"/>
              <a:cs typeface="Century Gothic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529542" y="1204912"/>
            <a:ext cx="294001" cy="1588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3787061" y="2551714"/>
            <a:ext cx="156636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3787061" y="5034508"/>
            <a:ext cx="156636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3787061" y="3704254"/>
            <a:ext cx="156636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/>
      <p:bldP spid="51" grpId="0"/>
      <p:bldP spid="52" grpId="0"/>
      <p:bldP spid="48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図形グループ 20"/>
          <p:cNvGrpSpPr/>
          <p:nvPr/>
        </p:nvGrpSpPr>
        <p:grpSpPr>
          <a:xfrm>
            <a:off x="-1021015" y="298851"/>
            <a:ext cx="11256069" cy="6249814"/>
            <a:chOff x="-1021015" y="298851"/>
            <a:chExt cx="11256069" cy="6249814"/>
          </a:xfrm>
        </p:grpSpPr>
        <p:sp>
          <p:nvSpPr>
            <p:cNvPr id="5" name="テキスト ボックス 4"/>
            <p:cNvSpPr txBox="1"/>
            <p:nvPr/>
          </p:nvSpPr>
          <p:spPr>
            <a:xfrm>
              <a:off x="533400" y="3871009"/>
              <a:ext cx="8487908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 smtClean="0">
                  <a:latin typeface="Century Gothic"/>
                  <a:cs typeface="Century Gothic"/>
                </a:rPr>
                <a:t>[6] K. Tsushima, D. -H. Lu, A. W. Thomas, K. Saito and R. H. Landau, Phys. Rev. C 59, 2824 (1999).</a:t>
              </a:r>
            </a:p>
            <a:p>
              <a:r>
                <a:rPr lang="en-US" altLang="ja-JP" sz="1200" dirty="0" smtClean="0">
                  <a:latin typeface="Century Gothic"/>
                  <a:cs typeface="Century Gothic"/>
                </a:rPr>
                <a:t>[7] A. </a:t>
              </a:r>
              <a:r>
                <a:rPr lang="en-US" altLang="ja-JP" sz="1200" dirty="0" err="1" smtClean="0">
                  <a:latin typeface="Century Gothic"/>
                  <a:cs typeface="Century Gothic"/>
                </a:rPr>
                <a:t>Sibirtsev</a:t>
              </a:r>
              <a:r>
                <a:rPr lang="en-US" altLang="ja-JP" sz="1200" dirty="0" smtClean="0">
                  <a:latin typeface="Century Gothic"/>
                  <a:cs typeface="Century Gothic"/>
                </a:rPr>
                <a:t>, K. Tsushima and A. W. Thomas, Eur. Phys. J. A 6, 351 (1999).</a:t>
              </a:r>
            </a:p>
            <a:p>
              <a:r>
                <a:rPr lang="en-US" altLang="ja-JP" sz="1200" dirty="0" smtClean="0">
                  <a:latin typeface="Century Gothic"/>
                  <a:cs typeface="Century Gothic"/>
                </a:rPr>
                <a:t>[15] T. </a:t>
              </a:r>
              <a:r>
                <a:rPr lang="en-US" altLang="ja-JP" sz="1200" dirty="0" err="1" smtClean="0">
                  <a:latin typeface="Century Gothic"/>
                  <a:cs typeface="Century Gothic"/>
                </a:rPr>
                <a:t>Hilger</a:t>
              </a:r>
              <a:r>
                <a:rPr lang="en-US" altLang="ja-JP" sz="1200" dirty="0" smtClean="0">
                  <a:latin typeface="Century Gothic"/>
                  <a:cs typeface="Century Gothic"/>
                </a:rPr>
                <a:t>, R. Thomas and B. </a:t>
              </a:r>
              <a:r>
                <a:rPr lang="en-US" altLang="ja-JP" sz="1200" dirty="0" err="1" smtClean="0">
                  <a:latin typeface="Century Gothic"/>
                  <a:cs typeface="Century Gothic"/>
                </a:rPr>
                <a:t>Kampfer</a:t>
              </a:r>
              <a:r>
                <a:rPr lang="en-US" altLang="ja-JP" sz="1200" dirty="0" smtClean="0">
                  <a:latin typeface="Century Gothic"/>
                  <a:cs typeface="Century Gothic"/>
                </a:rPr>
                <a:t>, Phys. Rev. C 79, 025202 (2009).</a:t>
              </a:r>
            </a:p>
            <a:p>
              <a:r>
                <a:rPr lang="en-US" altLang="ja-JP" sz="1200" dirty="0" smtClean="0">
                  <a:latin typeface="Century Gothic"/>
                  <a:cs typeface="Century Gothic"/>
                </a:rPr>
                <a:t>[16] T. </a:t>
              </a:r>
              <a:r>
                <a:rPr lang="en-US" altLang="ja-JP" sz="1200" dirty="0" err="1" smtClean="0">
                  <a:latin typeface="Century Gothic"/>
                  <a:cs typeface="Century Gothic"/>
                </a:rPr>
                <a:t>Hilger</a:t>
              </a:r>
              <a:r>
                <a:rPr lang="en-US" altLang="ja-JP" sz="1200" dirty="0" smtClean="0">
                  <a:latin typeface="Century Gothic"/>
                  <a:cs typeface="Century Gothic"/>
                </a:rPr>
                <a:t>, R. Schulze and B. </a:t>
              </a:r>
              <a:r>
                <a:rPr lang="en-US" altLang="ja-JP" sz="1200" dirty="0" err="1" smtClean="0">
                  <a:latin typeface="Century Gothic"/>
                  <a:cs typeface="Century Gothic"/>
                </a:rPr>
                <a:t>Kampfer</a:t>
              </a:r>
              <a:r>
                <a:rPr lang="en-US" altLang="ja-JP" sz="1200" dirty="0" smtClean="0">
                  <a:latin typeface="Century Gothic"/>
                  <a:cs typeface="Century Gothic"/>
                </a:rPr>
                <a:t>, J. Phys. G G 37, 094054 (2010).</a:t>
              </a:r>
            </a:p>
            <a:p>
              <a:r>
                <a:rPr lang="en-US" altLang="ja-JP" sz="1200" dirty="0" smtClean="0">
                  <a:latin typeface="Century Gothic"/>
                  <a:cs typeface="Century Gothic"/>
                </a:rPr>
                <a:t>[17] Z. -G. Wang and T. Huang, Phys. Rev. C 84, 048201 (2011).</a:t>
              </a:r>
            </a:p>
            <a:p>
              <a:r>
                <a:rPr lang="en-US" altLang="ja-JP" sz="1200" dirty="0" smtClean="0">
                  <a:latin typeface="Century Gothic"/>
                  <a:cs typeface="Century Gothic"/>
                </a:rPr>
                <a:t>[18] A. </a:t>
              </a:r>
              <a:r>
                <a:rPr lang="en-US" altLang="ja-JP" sz="1200" dirty="0" err="1" smtClean="0">
                  <a:latin typeface="Century Gothic"/>
                  <a:cs typeface="Century Gothic"/>
                </a:rPr>
                <a:t>Mishra</a:t>
              </a:r>
              <a:r>
                <a:rPr lang="en-US" altLang="ja-JP" sz="1200" dirty="0" smtClean="0">
                  <a:latin typeface="Century Gothic"/>
                  <a:cs typeface="Century Gothic"/>
                </a:rPr>
                <a:t>, E. L. </a:t>
              </a:r>
              <a:r>
                <a:rPr lang="en-US" altLang="ja-JP" sz="1200" dirty="0" err="1" smtClean="0">
                  <a:latin typeface="Century Gothic"/>
                  <a:cs typeface="Century Gothic"/>
                </a:rPr>
                <a:t>Bratkovskaya</a:t>
              </a:r>
              <a:r>
                <a:rPr lang="en-US" altLang="ja-JP" sz="1200" dirty="0" smtClean="0">
                  <a:latin typeface="Century Gothic"/>
                  <a:cs typeface="Century Gothic"/>
                </a:rPr>
                <a:t>, J. </a:t>
              </a:r>
              <a:r>
                <a:rPr lang="en-US" altLang="ja-JP" sz="1200" dirty="0" err="1" smtClean="0">
                  <a:latin typeface="Century Gothic"/>
                  <a:cs typeface="Century Gothic"/>
                </a:rPr>
                <a:t>Schaffner-Bielich</a:t>
              </a:r>
              <a:r>
                <a:rPr lang="en-US" altLang="ja-JP" sz="1200" dirty="0" smtClean="0">
                  <a:latin typeface="Century Gothic"/>
                  <a:cs typeface="Century Gothic"/>
                </a:rPr>
                <a:t>, S. Schramm and H. </a:t>
              </a:r>
              <a:r>
                <a:rPr lang="en-US" altLang="ja-JP" sz="1200" dirty="0" err="1" smtClean="0">
                  <a:latin typeface="Century Gothic"/>
                  <a:cs typeface="Century Gothic"/>
                </a:rPr>
                <a:t>Stoecker</a:t>
              </a:r>
              <a:r>
                <a:rPr lang="en-US" altLang="ja-JP" sz="1200" dirty="0" smtClean="0">
                  <a:latin typeface="Century Gothic"/>
                  <a:cs typeface="Century Gothic"/>
                </a:rPr>
                <a:t>, Phys. Rev. C 69, 015202 (2004).</a:t>
              </a:r>
            </a:p>
            <a:p>
              <a:r>
                <a:rPr lang="en-US" altLang="ja-JP" sz="1200" dirty="0" smtClean="0">
                  <a:latin typeface="Century Gothic"/>
                  <a:cs typeface="Century Gothic"/>
                </a:rPr>
                <a:t>[19] M. F. M. Lutz and C. L. </a:t>
              </a:r>
              <a:r>
                <a:rPr lang="en-US" altLang="ja-JP" sz="1200" dirty="0" err="1" smtClean="0">
                  <a:latin typeface="Century Gothic"/>
                  <a:cs typeface="Century Gothic"/>
                </a:rPr>
                <a:t>Korpa</a:t>
              </a:r>
              <a:r>
                <a:rPr lang="en-US" altLang="ja-JP" sz="1200" dirty="0" smtClean="0">
                  <a:latin typeface="Century Gothic"/>
                  <a:cs typeface="Century Gothic"/>
                </a:rPr>
                <a:t>, Phys. </a:t>
              </a:r>
              <a:r>
                <a:rPr lang="en-US" altLang="ja-JP" sz="1200" dirty="0" err="1" smtClean="0">
                  <a:latin typeface="Century Gothic"/>
                  <a:cs typeface="Century Gothic"/>
                </a:rPr>
                <a:t>Lett</a:t>
              </a:r>
              <a:r>
                <a:rPr lang="en-US" altLang="ja-JP" sz="1200" dirty="0" smtClean="0">
                  <a:latin typeface="Century Gothic"/>
                  <a:cs typeface="Century Gothic"/>
                </a:rPr>
                <a:t>. B 633, 43 (2006).</a:t>
              </a:r>
            </a:p>
            <a:p>
              <a:r>
                <a:rPr lang="en-US" altLang="ja-JP" sz="1200" dirty="0" smtClean="0">
                  <a:latin typeface="Century Gothic"/>
                  <a:cs typeface="Century Gothic"/>
                </a:rPr>
                <a:t>[20] L. </a:t>
              </a:r>
              <a:r>
                <a:rPr lang="en-US" altLang="ja-JP" sz="1200" dirty="0" err="1" smtClean="0">
                  <a:latin typeface="Century Gothic"/>
                  <a:cs typeface="Century Gothic"/>
                </a:rPr>
                <a:t>Tolos</a:t>
              </a:r>
              <a:r>
                <a:rPr lang="en-US" altLang="ja-JP" sz="1200" dirty="0" smtClean="0">
                  <a:latin typeface="Century Gothic"/>
                  <a:cs typeface="Century Gothic"/>
                </a:rPr>
                <a:t>, A. Ramos and T. </a:t>
              </a:r>
              <a:r>
                <a:rPr lang="en-US" altLang="ja-JP" sz="1200" dirty="0" err="1" smtClean="0">
                  <a:latin typeface="Century Gothic"/>
                  <a:cs typeface="Century Gothic"/>
                </a:rPr>
                <a:t>Mizutani</a:t>
              </a:r>
              <a:r>
                <a:rPr lang="en-US" altLang="ja-JP" sz="1200" dirty="0" smtClean="0">
                  <a:latin typeface="Century Gothic"/>
                  <a:cs typeface="Century Gothic"/>
                </a:rPr>
                <a:t>, Phys. Rev. C 77, 015207 (2008).</a:t>
              </a:r>
            </a:p>
            <a:p>
              <a:r>
                <a:rPr lang="en-US" altLang="ja-JP" sz="1200" dirty="0" smtClean="0">
                  <a:latin typeface="Century Gothic"/>
                  <a:cs typeface="Century Gothic"/>
                </a:rPr>
                <a:t>[21] A. </a:t>
              </a:r>
              <a:r>
                <a:rPr lang="en-US" altLang="ja-JP" sz="1200" dirty="0" err="1" smtClean="0">
                  <a:latin typeface="Century Gothic"/>
                  <a:cs typeface="Century Gothic"/>
                </a:rPr>
                <a:t>Mishra</a:t>
              </a:r>
              <a:r>
                <a:rPr lang="en-US" altLang="ja-JP" sz="1200" dirty="0" smtClean="0">
                  <a:latin typeface="Century Gothic"/>
                  <a:cs typeface="Century Gothic"/>
                </a:rPr>
                <a:t> and A. </a:t>
              </a:r>
              <a:r>
                <a:rPr lang="en-US" altLang="ja-JP" sz="1200" dirty="0" err="1" smtClean="0">
                  <a:latin typeface="Century Gothic"/>
                  <a:cs typeface="Century Gothic"/>
                </a:rPr>
                <a:t>Mazumdar</a:t>
              </a:r>
              <a:r>
                <a:rPr lang="en-US" altLang="ja-JP" sz="1200" dirty="0" smtClean="0">
                  <a:latin typeface="Century Gothic"/>
                  <a:cs typeface="Century Gothic"/>
                </a:rPr>
                <a:t>, Phys. Rev. C 79, 024908 (2009).</a:t>
              </a:r>
            </a:p>
            <a:p>
              <a:r>
                <a:rPr lang="en-US" altLang="ja-JP" sz="1200" dirty="0" smtClean="0">
                  <a:latin typeface="Century Gothic"/>
                  <a:cs typeface="Century Gothic"/>
                </a:rPr>
                <a:t>[22] A. Kumar and A. </a:t>
              </a:r>
              <a:r>
                <a:rPr lang="en-US" altLang="ja-JP" sz="1200" dirty="0" err="1" smtClean="0">
                  <a:latin typeface="Century Gothic"/>
                  <a:cs typeface="Century Gothic"/>
                </a:rPr>
                <a:t>Mishra</a:t>
              </a:r>
              <a:r>
                <a:rPr lang="en-US" altLang="ja-JP" sz="1200" dirty="0" smtClean="0">
                  <a:latin typeface="Century Gothic"/>
                  <a:cs typeface="Century Gothic"/>
                </a:rPr>
                <a:t>, Phys. Rev. C 81, 065204 (2010).</a:t>
              </a:r>
            </a:p>
            <a:p>
              <a:r>
                <a:rPr lang="en-US" altLang="ja-JP" sz="1200" dirty="0" smtClean="0">
                  <a:latin typeface="Century Gothic"/>
                  <a:cs typeface="Century Gothic"/>
                </a:rPr>
                <a:t>[23] C. E. Jimenez-</a:t>
              </a:r>
              <a:r>
                <a:rPr lang="en-US" altLang="ja-JP" sz="1200" dirty="0" err="1" smtClean="0">
                  <a:latin typeface="Century Gothic"/>
                  <a:cs typeface="Century Gothic"/>
                </a:rPr>
                <a:t>Tejero</a:t>
              </a:r>
              <a:r>
                <a:rPr lang="en-US" altLang="ja-JP" sz="1200" dirty="0" smtClean="0">
                  <a:latin typeface="Century Gothic"/>
                  <a:cs typeface="Century Gothic"/>
                </a:rPr>
                <a:t>, A. Ramos, L. </a:t>
              </a:r>
              <a:r>
                <a:rPr lang="en-US" altLang="ja-JP" sz="1200" dirty="0" err="1" smtClean="0">
                  <a:latin typeface="Century Gothic"/>
                  <a:cs typeface="Century Gothic"/>
                </a:rPr>
                <a:t>Tolos</a:t>
              </a:r>
              <a:r>
                <a:rPr lang="en-US" altLang="ja-JP" sz="1200" dirty="0" smtClean="0">
                  <a:latin typeface="Century Gothic"/>
                  <a:cs typeface="Century Gothic"/>
                </a:rPr>
                <a:t> and I. </a:t>
              </a:r>
              <a:r>
                <a:rPr lang="en-US" altLang="ja-JP" sz="1200" dirty="0" err="1" smtClean="0">
                  <a:latin typeface="Century Gothic"/>
                  <a:cs typeface="Century Gothic"/>
                </a:rPr>
                <a:t>Vidana</a:t>
              </a:r>
              <a:r>
                <a:rPr lang="en-US" altLang="ja-JP" sz="1200" dirty="0" smtClean="0">
                  <a:latin typeface="Century Gothic"/>
                  <a:cs typeface="Century Gothic"/>
                </a:rPr>
                <a:t>, Phys. Rev. C 84, 015208 (2011).</a:t>
              </a:r>
            </a:p>
            <a:p>
              <a:r>
                <a:rPr lang="en-US" altLang="ja-JP" sz="1200" dirty="0" smtClean="0">
                  <a:latin typeface="Century Gothic"/>
                  <a:cs typeface="Century Gothic"/>
                </a:rPr>
                <a:t>[24] A. Kumar and A. </a:t>
              </a:r>
              <a:r>
                <a:rPr lang="en-US" altLang="ja-JP" sz="1200" dirty="0" err="1" smtClean="0">
                  <a:latin typeface="Century Gothic"/>
                  <a:cs typeface="Century Gothic"/>
                </a:rPr>
                <a:t>Mishra</a:t>
              </a:r>
              <a:r>
                <a:rPr lang="en-US" altLang="ja-JP" sz="1200" dirty="0" smtClean="0">
                  <a:latin typeface="Century Gothic"/>
                  <a:cs typeface="Century Gothic"/>
                </a:rPr>
                <a:t>, Eur. Phys. J. A 47, 164 (2011).</a:t>
              </a:r>
            </a:p>
            <a:p>
              <a:r>
                <a:rPr lang="en-US" altLang="ja-JP" sz="1200" dirty="0" smtClean="0">
                  <a:latin typeface="Century Gothic"/>
                  <a:cs typeface="Century Gothic"/>
                </a:rPr>
                <a:t>[25] C. Garcia-</a:t>
              </a:r>
              <a:r>
                <a:rPr lang="en-US" altLang="ja-JP" sz="1200" dirty="0" err="1" smtClean="0">
                  <a:latin typeface="Century Gothic"/>
                  <a:cs typeface="Century Gothic"/>
                </a:rPr>
                <a:t>Recio</a:t>
              </a:r>
              <a:r>
                <a:rPr lang="en-US" altLang="ja-JP" sz="1200" dirty="0" smtClean="0">
                  <a:latin typeface="Century Gothic"/>
                  <a:cs typeface="Century Gothic"/>
                </a:rPr>
                <a:t>, J. Nieves, L. L. </a:t>
              </a:r>
              <a:r>
                <a:rPr lang="en-US" altLang="ja-JP" sz="1200" dirty="0" err="1" smtClean="0">
                  <a:latin typeface="Century Gothic"/>
                  <a:cs typeface="Century Gothic"/>
                </a:rPr>
                <a:t>Salcedo</a:t>
              </a:r>
              <a:r>
                <a:rPr lang="en-US" altLang="ja-JP" sz="1200" dirty="0" smtClean="0">
                  <a:latin typeface="Century Gothic"/>
                  <a:cs typeface="Century Gothic"/>
                </a:rPr>
                <a:t> and L. </a:t>
              </a:r>
              <a:r>
                <a:rPr lang="en-US" altLang="ja-JP" sz="1200" dirty="0" err="1" smtClean="0">
                  <a:latin typeface="Century Gothic"/>
                  <a:cs typeface="Century Gothic"/>
                </a:rPr>
                <a:t>Tolos</a:t>
              </a:r>
              <a:r>
                <a:rPr lang="en-US" altLang="ja-JP" sz="1200" dirty="0" smtClean="0">
                  <a:latin typeface="Century Gothic"/>
                  <a:cs typeface="Century Gothic"/>
                </a:rPr>
                <a:t>, Phys. Rev. C 85, 025203 (2012).</a:t>
              </a:r>
            </a:p>
            <a:p>
              <a:r>
                <a:rPr lang="en-US" altLang="ja-JP" sz="1200" dirty="0" smtClean="0">
                  <a:latin typeface="Century Gothic"/>
                  <a:cs typeface="Century Gothic"/>
                </a:rPr>
                <a:t>* </a:t>
              </a:r>
              <a:r>
                <a:rPr lang="en-US" altLang="ja-JP" sz="1200" dirty="0" err="1" smtClean="0">
                  <a:latin typeface="Century Gothic"/>
                  <a:cs typeface="Century Gothic"/>
                </a:rPr>
                <a:t>π</a:t>
              </a:r>
              <a:r>
                <a:rPr lang="en-US" altLang="ja-JP" sz="1200" dirty="0" smtClean="0">
                  <a:latin typeface="Century Gothic"/>
                  <a:cs typeface="Century Gothic"/>
                </a:rPr>
                <a:t> exchange : S. </a:t>
              </a:r>
              <a:r>
                <a:rPr lang="en-US" altLang="ja-JP" sz="1200" dirty="0" err="1" smtClean="0">
                  <a:latin typeface="Century Gothic"/>
                  <a:cs typeface="Century Gothic"/>
                </a:rPr>
                <a:t>Yasui</a:t>
              </a:r>
              <a:r>
                <a:rPr lang="en-US" altLang="ja-JP" sz="1200" dirty="0" smtClean="0">
                  <a:latin typeface="Century Gothic"/>
                  <a:cs typeface="Century Gothic"/>
                </a:rPr>
                <a:t>, K. </a:t>
              </a:r>
              <a:r>
                <a:rPr lang="en-US" altLang="ja-JP" sz="1200" dirty="0" err="1" smtClean="0">
                  <a:latin typeface="Century Gothic"/>
                  <a:cs typeface="Century Gothic"/>
                </a:rPr>
                <a:t>Sudoh</a:t>
              </a:r>
              <a:r>
                <a:rPr lang="en-US" altLang="ja-JP" sz="1200" dirty="0" smtClean="0">
                  <a:latin typeface="Century Gothic"/>
                  <a:cs typeface="Century Gothic"/>
                </a:rPr>
                <a:t>, Phys. Rev. C87, 015202 (2013).</a:t>
              </a:r>
            </a:p>
          </p:txBody>
        </p:sp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989467" y="345134"/>
              <a:ext cx="11122934" cy="3428995"/>
            </a:xfrm>
            <a:prstGeom prst="rect">
              <a:avLst/>
            </a:prstGeom>
          </p:spPr>
        </p:pic>
        <p:sp>
          <p:nvSpPr>
            <p:cNvPr id="7" name="正方形/長方形 6"/>
            <p:cNvSpPr/>
            <p:nvPr/>
          </p:nvSpPr>
          <p:spPr>
            <a:xfrm>
              <a:off x="-1021015" y="298851"/>
              <a:ext cx="11256069" cy="11954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994833" y="1572687"/>
              <a:ext cx="2048934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marL="742950" indent="-742950" algn="ctr"/>
              <a:r>
                <a:rPr lang="en-US" altLang="ja-JP" sz="1200" dirty="0" smtClean="0"/>
                <a:t>Quark-meson coupling model</a:t>
              </a:r>
              <a:endParaRPr kumimoji="1" lang="en-US" altLang="ja-JP" sz="1200" dirty="0" smtClean="0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3276601" y="1572687"/>
              <a:ext cx="1071033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marL="742950" indent="-742950" algn="ctr"/>
              <a:r>
                <a:rPr lang="en-US" altLang="ja-JP" sz="1200" dirty="0" smtClean="0"/>
                <a:t>QCD rum rule</a:t>
              </a:r>
              <a:endParaRPr kumimoji="1" lang="en-US" altLang="ja-JP" sz="1200" dirty="0" smtClean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4720167" y="1688475"/>
              <a:ext cx="1325034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marL="742950" indent="-742950" algn="ctr"/>
              <a:r>
                <a:rPr lang="en-US" altLang="ja-JP" sz="1200" dirty="0" smtClean="0"/>
                <a:t>Mean field</a:t>
              </a:r>
              <a:endParaRPr kumimoji="1" lang="en-US" altLang="ja-JP" sz="1200" dirty="0" smtClean="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6269640" y="1704620"/>
              <a:ext cx="1325034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marL="742950" indent="-742950" algn="ctr"/>
              <a:r>
                <a:rPr lang="en-US" altLang="ja-JP" sz="1200" dirty="0" smtClean="0"/>
                <a:t>WT-type coupling</a:t>
              </a: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6261551" y="1449935"/>
              <a:ext cx="1325034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marL="742950" indent="-742950" algn="ctr"/>
              <a:r>
                <a:rPr lang="en-US" altLang="ja-JP" sz="1200" dirty="0" err="1" smtClean="0"/>
                <a:t>Hadron</a:t>
              </a:r>
              <a:r>
                <a:rPr lang="en-US" altLang="ja-JP" sz="1200" dirty="0" smtClean="0"/>
                <a:t> dynamics</a:t>
              </a:r>
              <a:endParaRPr kumimoji="1" lang="en-US" altLang="ja-JP" sz="1200" dirty="0" smtClean="0"/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7747074" y="1703911"/>
              <a:ext cx="1325034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marL="742950" indent="-742950" algn="ctr"/>
              <a:r>
                <a:rPr kumimoji="1" lang="en-US" altLang="ja-JP" sz="1200" dirty="0" err="1" smtClean="0"/>
                <a:t>π</a:t>
              </a:r>
              <a:r>
                <a:rPr kumimoji="1" lang="en-US" altLang="ja-JP" sz="1200" dirty="0" smtClean="0"/>
                <a:t> exchange</a:t>
              </a:r>
            </a:p>
          </p:txBody>
        </p:sp>
        <p:grpSp>
          <p:nvGrpSpPr>
            <p:cNvPr id="20" name="図形グループ 19"/>
            <p:cNvGrpSpPr/>
            <p:nvPr/>
          </p:nvGrpSpPr>
          <p:grpSpPr>
            <a:xfrm>
              <a:off x="1020234" y="795825"/>
              <a:ext cx="7458220" cy="400110"/>
              <a:chOff x="1020234" y="795825"/>
              <a:chExt cx="7458220" cy="400110"/>
            </a:xfrm>
          </p:grpSpPr>
          <p:sp>
            <p:nvSpPr>
              <p:cNvPr id="18" name="正方形/長方形 17"/>
              <p:cNvSpPr/>
              <p:nvPr/>
            </p:nvSpPr>
            <p:spPr>
              <a:xfrm>
                <a:off x="1020234" y="795825"/>
                <a:ext cx="7458220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2000" dirty="0" smtClean="0">
                    <a:latin typeface="Century Gothic"/>
                    <a:cs typeface="Century Gothic"/>
                  </a:rPr>
                  <a:t>Binding energy of D</a:t>
                </a:r>
                <a:r>
                  <a:rPr lang="en-US" altLang="ja-JP" sz="2000" baseline="30000" dirty="0" smtClean="0">
                    <a:latin typeface="Century Gothic"/>
                    <a:cs typeface="Century Gothic"/>
                  </a:rPr>
                  <a:t>(</a:t>
                </a:r>
                <a:r>
                  <a:rPr lang="en-US" altLang="ja-JP" sz="2000" dirty="0" smtClean="0">
                    <a:latin typeface="Century Gothic"/>
                    <a:cs typeface="Century Gothic"/>
                  </a:rPr>
                  <a:t>*</a:t>
                </a:r>
                <a:r>
                  <a:rPr lang="en-US" altLang="ja-JP" sz="2000" baseline="30000" dirty="0" smtClean="0">
                    <a:latin typeface="Century Gothic"/>
                    <a:cs typeface="Century Gothic"/>
                  </a:rPr>
                  <a:t>)</a:t>
                </a:r>
                <a:r>
                  <a:rPr lang="en-US" altLang="ja-JP" sz="2000" dirty="0" smtClean="0">
                    <a:latin typeface="Century Gothic"/>
                    <a:cs typeface="Century Gothic"/>
                  </a:rPr>
                  <a:t> (B</a:t>
                </a:r>
                <a:r>
                  <a:rPr lang="en-US" altLang="ja-JP" sz="2000" baseline="30000" dirty="0" smtClean="0">
                    <a:latin typeface="Century Gothic"/>
                    <a:cs typeface="Century Gothic"/>
                  </a:rPr>
                  <a:t>(</a:t>
                </a:r>
                <a:r>
                  <a:rPr lang="en-US" altLang="ja-JP" sz="2000" dirty="0" smtClean="0">
                    <a:latin typeface="Century Gothic"/>
                    <a:cs typeface="Century Gothic"/>
                  </a:rPr>
                  <a:t>*</a:t>
                </a:r>
                <a:r>
                  <a:rPr lang="en-US" altLang="ja-JP" sz="2000" baseline="30000" dirty="0" smtClean="0">
                    <a:latin typeface="Century Gothic"/>
                    <a:cs typeface="Century Gothic"/>
                  </a:rPr>
                  <a:t>)</a:t>
                </a:r>
                <a:r>
                  <a:rPr lang="en-US" altLang="ja-JP" sz="2000" dirty="0" smtClean="0">
                    <a:latin typeface="Century Gothic"/>
                    <a:cs typeface="Century Gothic"/>
                  </a:rPr>
                  <a:t>) meson in nuclear matter (</a:t>
                </a:r>
                <a:r>
                  <a:rPr lang="en-US" altLang="ja-JP" sz="2000" dirty="0" err="1" smtClean="0">
                    <a:latin typeface="Century Gothic"/>
                    <a:cs typeface="Century Gothic"/>
                  </a:rPr>
                  <a:t>MeV</a:t>
                </a:r>
                <a:r>
                  <a:rPr lang="en-US" altLang="ja-JP" sz="2000" dirty="0" smtClean="0">
                    <a:latin typeface="Century Gothic"/>
                    <a:cs typeface="Century Gothic"/>
                  </a:rPr>
                  <a:t>)</a:t>
                </a:r>
              </a:p>
            </p:txBody>
          </p:sp>
          <p:cxnSp>
            <p:nvCxnSpPr>
              <p:cNvPr id="19" name="直線コネクタ 18"/>
              <p:cNvCxnSpPr/>
              <p:nvPr/>
            </p:nvCxnSpPr>
            <p:spPr>
              <a:xfrm>
                <a:off x="3355975" y="870338"/>
                <a:ext cx="123825" cy="1588"/>
              </a:xfrm>
              <a:prstGeom prst="line">
                <a:avLst/>
              </a:prstGeom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テキスト ボックス 21"/>
          <p:cNvSpPr txBox="1"/>
          <p:nvPr/>
        </p:nvSpPr>
        <p:spPr>
          <a:xfrm>
            <a:off x="970428" y="0"/>
            <a:ext cx="72032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 algn="ctr"/>
            <a:r>
              <a:rPr kumimoji="1" lang="en-US" altLang="ja-JP" sz="2800" dirty="0" smtClean="0">
                <a:latin typeface="Century Gothic"/>
                <a:cs typeface="Century Gothic"/>
              </a:rPr>
              <a:t>1. Introduction to charm (bottom) nuclei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0994" y="1254798"/>
            <a:ext cx="7462012" cy="5389753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 rot="21180000">
            <a:off x="2271365" y="1714500"/>
            <a:ext cx="5572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solidFill>
                  <a:schemeClr val="accent1"/>
                </a:solidFill>
                <a:latin typeface="Century Gothic"/>
                <a:cs typeface="Century Gothic"/>
              </a:rPr>
              <a:t>Color </a:t>
            </a:r>
            <a:r>
              <a:rPr lang="en-US" altLang="ja-JP" sz="2800" b="1" dirty="0" smtClean="0">
                <a:solidFill>
                  <a:schemeClr val="accent1"/>
                </a:solidFill>
                <a:latin typeface="Century Gothic"/>
                <a:cs typeface="Century Gothic"/>
              </a:rPr>
              <a:t>electric</a:t>
            </a:r>
            <a:r>
              <a:rPr lang="en-US" altLang="ja-JP" sz="2800" dirty="0" smtClean="0">
                <a:solidFill>
                  <a:schemeClr val="accent1"/>
                </a:solidFill>
                <a:latin typeface="Century Gothic"/>
                <a:cs typeface="Century Gothic"/>
              </a:rPr>
              <a:t> gluon enhanced</a:t>
            </a:r>
            <a:endParaRPr kumimoji="1" lang="ja-JP" altLang="en-US" sz="2800" dirty="0">
              <a:solidFill>
                <a:schemeClr val="accent1"/>
              </a:solidFill>
              <a:latin typeface="Century Gothic"/>
              <a:cs typeface="Century Gothic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 rot="900000">
            <a:off x="2222803" y="3759201"/>
            <a:ext cx="60369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solidFill>
                  <a:schemeClr val="accent2"/>
                </a:solidFill>
                <a:latin typeface="Century Gothic"/>
                <a:cs typeface="Century Gothic"/>
              </a:rPr>
              <a:t>Color </a:t>
            </a:r>
            <a:r>
              <a:rPr lang="en-US" altLang="ja-JP" sz="2800" b="1" dirty="0" smtClean="0">
                <a:solidFill>
                  <a:schemeClr val="accent2"/>
                </a:solidFill>
                <a:latin typeface="Century Gothic"/>
                <a:cs typeface="Century Gothic"/>
              </a:rPr>
              <a:t>magnetic</a:t>
            </a:r>
            <a:r>
              <a:rPr lang="en-US" altLang="ja-JP" sz="2800" dirty="0" smtClean="0">
                <a:solidFill>
                  <a:schemeClr val="accent2"/>
                </a:solidFill>
                <a:latin typeface="Century Gothic"/>
                <a:cs typeface="Century Gothic"/>
              </a:rPr>
              <a:t> gluon suppressed</a:t>
            </a:r>
            <a:endParaRPr kumimoji="1" lang="ja-JP" altLang="en-US" sz="2800" dirty="0">
              <a:solidFill>
                <a:schemeClr val="accent2"/>
              </a:solidFill>
              <a:latin typeface="Century Gothic"/>
              <a:cs typeface="Century Gothic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18667" y="650957"/>
            <a:ext cx="6282690" cy="64389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958673" y="6241534"/>
            <a:ext cx="1116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entury Gothic"/>
                <a:cs typeface="Century Gothic"/>
              </a:rPr>
              <a:t>vacuum</a:t>
            </a:r>
            <a:endParaRPr kumimoji="1" lang="ja-JP" altLang="en-US" dirty="0">
              <a:latin typeface="Century Gothic"/>
              <a:cs typeface="Century Gothic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516740" y="6209268"/>
            <a:ext cx="2704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entury Gothic"/>
                <a:cs typeface="Century Gothic"/>
              </a:rPr>
              <a:t>normal nuclear matter</a:t>
            </a:r>
            <a:endParaRPr kumimoji="1" lang="ja-JP" altLang="en-US" dirty="0">
              <a:latin typeface="Century Gothic"/>
              <a:cs typeface="Century Gothic"/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 rot="5400000" flipH="1" flipV="1">
            <a:off x="8086364" y="6073914"/>
            <a:ext cx="335240" cy="1588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 rot="21180000">
            <a:off x="4813264" y="1639401"/>
            <a:ext cx="1300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solidFill>
                  <a:schemeClr val="accent1"/>
                </a:solidFill>
                <a:latin typeface="Century Gothic"/>
                <a:cs typeface="Century Gothic"/>
              </a:rPr>
              <a:t>λ</a:t>
            </a:r>
            <a:r>
              <a:rPr kumimoji="1" lang="en-US" altLang="ja-JP" sz="2800" baseline="-25000" dirty="0" smtClean="0">
                <a:solidFill>
                  <a:schemeClr val="accent1"/>
                </a:solidFill>
                <a:latin typeface="Century Gothic"/>
                <a:cs typeface="Century Gothic"/>
              </a:rPr>
              <a:t>1</a:t>
            </a:r>
            <a:r>
              <a:rPr kumimoji="1" lang="en-US" altLang="ja-JP" sz="2800" dirty="0" smtClean="0">
                <a:solidFill>
                  <a:schemeClr val="accent1"/>
                </a:solidFill>
                <a:latin typeface="Century Gothic"/>
                <a:cs typeface="Century Gothic"/>
              </a:rPr>
              <a:t>(ρ)</a:t>
            </a:r>
            <a:endParaRPr kumimoji="1" lang="ja-JP" altLang="en-US" sz="2800" dirty="0">
              <a:solidFill>
                <a:schemeClr val="accent1"/>
              </a:solidFill>
              <a:latin typeface="Century Gothic"/>
              <a:cs typeface="Century Gothic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 rot="187574">
            <a:off x="4803426" y="2360892"/>
            <a:ext cx="18916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solidFill>
                  <a:schemeClr val="accent2"/>
                </a:solidFill>
                <a:latin typeface="Century Gothic"/>
                <a:cs typeface="Century Gothic"/>
              </a:rPr>
              <a:t>λ</a:t>
            </a:r>
            <a:r>
              <a:rPr kumimoji="1" lang="en-US" altLang="ja-JP" sz="2800" baseline="-25000" dirty="0" smtClean="0">
                <a:solidFill>
                  <a:schemeClr val="accent2"/>
                </a:solidFill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solidFill>
                  <a:schemeClr val="accent2"/>
                </a:solidFill>
                <a:latin typeface="Century Gothic"/>
                <a:cs typeface="Century Gothic"/>
              </a:rPr>
              <a:t>(ρ,m</a:t>
            </a:r>
            <a:r>
              <a:rPr kumimoji="1" lang="en-US" altLang="ja-JP" sz="2800" baseline="-25000" dirty="0" smtClean="0">
                <a:solidFill>
                  <a:schemeClr val="accent2"/>
                </a:solidFill>
                <a:latin typeface="Century Gothic"/>
                <a:cs typeface="Century Gothic"/>
              </a:rPr>
              <a:t>c</a:t>
            </a:r>
            <a:r>
              <a:rPr kumimoji="1" lang="en-US" altLang="ja-JP" sz="2800" dirty="0" smtClean="0">
                <a:solidFill>
                  <a:schemeClr val="accent2"/>
                </a:solidFill>
                <a:latin typeface="Century Gothic"/>
                <a:cs typeface="Century Gothic"/>
              </a:rPr>
              <a:t>)</a:t>
            </a:r>
            <a:endParaRPr kumimoji="1" lang="ja-JP" altLang="en-US" sz="2800" dirty="0">
              <a:solidFill>
                <a:schemeClr val="accent2"/>
              </a:solidFill>
              <a:latin typeface="Century Gothic"/>
              <a:cs typeface="Century Gothic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 rot="961207">
            <a:off x="4712242" y="3873197"/>
            <a:ext cx="19000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solidFill>
                  <a:schemeClr val="accent2"/>
                </a:solidFill>
                <a:latin typeface="Century Gothic"/>
                <a:cs typeface="Century Gothic"/>
              </a:rPr>
              <a:t>λ</a:t>
            </a:r>
            <a:r>
              <a:rPr kumimoji="1" lang="en-US" altLang="ja-JP" sz="2800" baseline="-25000" dirty="0" smtClean="0">
                <a:solidFill>
                  <a:schemeClr val="accent2"/>
                </a:solidFill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solidFill>
                  <a:schemeClr val="accent2"/>
                </a:solidFill>
                <a:latin typeface="Century Gothic"/>
                <a:cs typeface="Century Gothic"/>
              </a:rPr>
              <a:t>(ρ,m</a:t>
            </a:r>
            <a:r>
              <a:rPr lang="en-US" altLang="ja-JP" sz="2800" baseline="-25000" dirty="0" smtClean="0">
                <a:solidFill>
                  <a:schemeClr val="accent2"/>
                </a:solidFill>
                <a:latin typeface="Century Gothic"/>
                <a:cs typeface="Century Gothic"/>
              </a:rPr>
              <a:t>b</a:t>
            </a:r>
            <a:r>
              <a:rPr kumimoji="1" lang="en-US" altLang="ja-JP" sz="2800" dirty="0" smtClean="0">
                <a:solidFill>
                  <a:schemeClr val="accent2"/>
                </a:solidFill>
                <a:latin typeface="Century Gothic"/>
                <a:cs typeface="Century Gothic"/>
              </a:rPr>
              <a:t>)</a:t>
            </a:r>
            <a:endParaRPr kumimoji="1" lang="ja-JP" altLang="en-US" sz="2800" dirty="0">
              <a:solidFill>
                <a:schemeClr val="accent2"/>
              </a:solidFill>
              <a:latin typeface="Century Gothic"/>
              <a:cs typeface="Century Gothic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426172" y="0"/>
            <a:ext cx="6291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sz="2800" dirty="0" smtClean="0">
                <a:latin typeface="Century Gothic"/>
                <a:cs typeface="Century Gothic"/>
              </a:rPr>
              <a:t>. Heavy hadrons in nuclear matter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10" grpId="0"/>
      <p:bldP spid="10" grpId="1"/>
      <p:bldP spid="12" grpId="0"/>
      <p:bldP spid="12" grpId="1"/>
      <p:bldP spid="13" grpId="0"/>
      <p:bldP spid="13" grpId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49240" y="0"/>
            <a:ext cx="76455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3. Future prospects for charm </a:t>
            </a:r>
            <a:r>
              <a:rPr lang="en-US" altLang="ja-JP" sz="2800" dirty="0" err="1" smtClean="0">
                <a:latin typeface="Century Gothic"/>
                <a:cs typeface="Century Gothic"/>
              </a:rPr>
              <a:t>hadron</a:t>
            </a:r>
            <a:r>
              <a:rPr lang="en-US" altLang="ja-JP" sz="2800" dirty="0" smtClean="0">
                <a:latin typeface="Century Gothic"/>
                <a:cs typeface="Century Gothic"/>
              </a:rPr>
              <a:t> study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169992" y="1562100"/>
            <a:ext cx="48040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dirty="0" smtClean="0">
                <a:latin typeface="Century Gothic"/>
                <a:cs typeface="Century Gothic"/>
              </a:rPr>
              <a:t>Charm baryons</a:t>
            </a:r>
            <a:endParaRPr kumimoji="1" lang="ja-JP" altLang="en-US" sz="4800" dirty="0">
              <a:latin typeface="Century Gothic"/>
              <a:cs typeface="Century Gothic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103690" y="2688620"/>
            <a:ext cx="293662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600" dirty="0" err="1" smtClean="0">
                <a:latin typeface="Century Gothic"/>
                <a:cs typeface="Century Gothic"/>
              </a:rPr>
              <a:t>Qqq</a:t>
            </a:r>
            <a:endParaRPr kumimoji="1" lang="ja-JP" altLang="en-US" sz="96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49239" y="0"/>
            <a:ext cx="76455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3. Future prospects for charm </a:t>
            </a:r>
            <a:r>
              <a:rPr lang="en-US" altLang="ja-JP" sz="2800" dirty="0" err="1" smtClean="0">
                <a:latin typeface="Century Gothic"/>
                <a:cs typeface="Century Gothic"/>
              </a:rPr>
              <a:t>hadron</a:t>
            </a:r>
            <a:r>
              <a:rPr lang="en-US" altLang="ja-JP" sz="2800" dirty="0" smtClean="0">
                <a:latin typeface="Century Gothic"/>
                <a:cs typeface="Century Gothic"/>
              </a:rPr>
              <a:t> study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293015" y="4563517"/>
            <a:ext cx="178254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 err="1" smtClean="0">
                <a:solidFill>
                  <a:schemeClr val="accent2"/>
                </a:solidFill>
                <a:latin typeface="Century Gothic"/>
                <a:cs typeface="Century Gothic"/>
              </a:rPr>
              <a:t>Diquark</a:t>
            </a:r>
            <a:endParaRPr lang="en-US" altLang="ja-JP" sz="3200" b="1" i="1" dirty="0" smtClean="0">
              <a:solidFill>
                <a:schemeClr val="accent2"/>
              </a:solidFill>
              <a:latin typeface="Century Gothic"/>
              <a:cs typeface="Century Gothic"/>
            </a:endParaRPr>
          </a:p>
          <a:p>
            <a:pPr algn="ctr"/>
            <a:r>
              <a:rPr lang="en-US" altLang="ja-JP" b="1" dirty="0" smtClean="0">
                <a:solidFill>
                  <a:schemeClr val="accent2"/>
                </a:solidFill>
                <a:latin typeface="Century Gothic"/>
                <a:cs typeface="Century Gothic"/>
              </a:rPr>
              <a:t>(brown muck)</a:t>
            </a:r>
            <a:endParaRPr kumimoji="1" lang="ja-JP" altLang="en-US" b="1" dirty="0">
              <a:solidFill>
                <a:schemeClr val="accent2"/>
              </a:solidFill>
              <a:latin typeface="Century Gothic"/>
              <a:cs typeface="Century Gothic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103690" y="2688620"/>
            <a:ext cx="293662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600" dirty="0" err="1" smtClean="0">
                <a:latin typeface="Century Gothic"/>
                <a:cs typeface="Century Gothic"/>
              </a:rPr>
              <a:t>Q</a:t>
            </a:r>
            <a:r>
              <a:rPr kumimoji="1" lang="en-US" altLang="ja-JP" sz="9600" dirty="0" err="1" smtClean="0">
                <a:solidFill>
                  <a:srgbClr val="C0504D"/>
                </a:solidFill>
                <a:latin typeface="Century Gothic"/>
                <a:cs typeface="Century Gothic"/>
              </a:rPr>
              <a:t>qq</a:t>
            </a:r>
            <a:endParaRPr kumimoji="1" lang="ja-JP" altLang="en-US" sz="9600" dirty="0">
              <a:solidFill>
                <a:srgbClr val="C0504D"/>
              </a:solidFill>
              <a:latin typeface="Century Gothic"/>
              <a:cs typeface="Century Gothic"/>
            </a:endParaRPr>
          </a:p>
        </p:txBody>
      </p:sp>
      <p:sp>
        <p:nvSpPr>
          <p:cNvPr id="14" name="左中かっこ 13"/>
          <p:cNvSpPr/>
          <p:nvPr/>
        </p:nvSpPr>
        <p:spPr>
          <a:xfrm rot="16200000">
            <a:off x="5050139" y="3602339"/>
            <a:ext cx="259745" cy="1571625"/>
          </a:xfrm>
          <a:prstGeom prst="leftBrace">
            <a:avLst>
              <a:gd name="adj1" fmla="val 56255"/>
              <a:gd name="adj2" fmla="val 50000"/>
            </a:avLst>
          </a:prstGeom>
          <a:ln w="57150" cap="flat" cmpd="sng" algn="ctr">
            <a:solidFill>
              <a:srgbClr val="C0504D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169992" y="1562100"/>
            <a:ext cx="48040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dirty="0" smtClean="0">
                <a:latin typeface="Century Gothic"/>
                <a:cs typeface="Century Gothic"/>
              </a:rPr>
              <a:t>Charm baryons</a:t>
            </a:r>
            <a:endParaRPr kumimoji="1" lang="ja-JP" altLang="en-US" sz="4800" dirty="0">
              <a:latin typeface="Century Gothic"/>
              <a:cs typeface="Century Gothic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501900" y="5517634"/>
            <a:ext cx="5410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Century Gothic"/>
                <a:cs typeface="Century Gothic"/>
              </a:rPr>
              <a:t>Note</a:t>
            </a:r>
          </a:p>
          <a:p>
            <a:pPr algn="ctr"/>
            <a:r>
              <a:rPr lang="en-US" altLang="ja-JP" sz="1600" dirty="0" smtClean="0">
                <a:latin typeface="Century Gothic"/>
                <a:cs typeface="Century Gothic"/>
              </a:rPr>
              <a:t>In this definition, </a:t>
            </a:r>
            <a:r>
              <a:rPr lang="en-US" altLang="ja-JP" sz="1600" dirty="0" err="1" smtClean="0">
                <a:latin typeface="Century Gothic"/>
                <a:cs typeface="Century Gothic"/>
              </a:rPr>
              <a:t>λ</a:t>
            </a:r>
            <a:r>
              <a:rPr lang="en-US" altLang="ja-JP" sz="1600" dirty="0" smtClean="0">
                <a:latin typeface="Century Gothic"/>
                <a:cs typeface="Century Gothic"/>
              </a:rPr>
              <a:t> and </a:t>
            </a:r>
            <a:r>
              <a:rPr lang="en-US" altLang="ja-JP" sz="1600" dirty="0" err="1" smtClean="0">
                <a:latin typeface="Century Gothic"/>
                <a:cs typeface="Century Gothic"/>
              </a:rPr>
              <a:t>ρ</a:t>
            </a:r>
            <a:r>
              <a:rPr lang="en-US" altLang="ja-JP" sz="1600" dirty="0" smtClean="0">
                <a:latin typeface="Century Gothic"/>
                <a:cs typeface="Century Gothic"/>
              </a:rPr>
              <a:t> modes are not separated.</a:t>
            </a:r>
            <a:endParaRPr kumimoji="1" lang="ja-JP" altLang="en-US" sz="16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" y="453781"/>
            <a:ext cx="13747496" cy="6308344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749239" y="0"/>
            <a:ext cx="76455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3. Future prospects for charm </a:t>
            </a:r>
            <a:r>
              <a:rPr lang="en-US" altLang="ja-JP" sz="2800" dirty="0" err="1" smtClean="0">
                <a:latin typeface="Century Gothic"/>
                <a:cs typeface="Century Gothic"/>
              </a:rPr>
              <a:t>hadron</a:t>
            </a:r>
            <a:r>
              <a:rPr lang="en-US" altLang="ja-JP" sz="2800" dirty="0" smtClean="0">
                <a:latin typeface="Century Gothic"/>
                <a:cs typeface="Century Gothic"/>
              </a:rPr>
              <a:t> study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336088" y="5543550"/>
            <a:ext cx="24718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Quark model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grpSp>
        <p:nvGrpSpPr>
          <p:cNvPr id="2" name="図形グループ 44"/>
          <p:cNvGrpSpPr/>
          <p:nvPr/>
        </p:nvGrpSpPr>
        <p:grpSpPr>
          <a:xfrm>
            <a:off x="1936750" y="444256"/>
            <a:ext cx="7088650" cy="5108819"/>
            <a:chOff x="1936750" y="444256"/>
            <a:chExt cx="7088650" cy="5108819"/>
          </a:xfrm>
        </p:grpSpPr>
        <p:sp>
          <p:nvSpPr>
            <p:cNvPr id="10" name="円/楕円 9"/>
            <p:cNvSpPr/>
            <p:nvPr/>
          </p:nvSpPr>
          <p:spPr>
            <a:xfrm>
              <a:off x="1952625" y="444256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2063750" y="850656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円/楕円 12"/>
            <p:cNvSpPr/>
            <p:nvPr/>
          </p:nvSpPr>
          <p:spPr>
            <a:xfrm>
              <a:off x="2159000" y="1088781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円/楕円 14"/>
            <p:cNvSpPr/>
            <p:nvPr/>
          </p:nvSpPr>
          <p:spPr>
            <a:xfrm>
              <a:off x="2063750" y="1698381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/>
            <p:nvPr/>
          </p:nvSpPr>
          <p:spPr>
            <a:xfrm>
              <a:off x="1936750" y="1933331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2224087" y="2339731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21"/>
            <p:cNvSpPr/>
            <p:nvPr/>
          </p:nvSpPr>
          <p:spPr>
            <a:xfrm>
              <a:off x="2063750" y="2685806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円/楕円 22"/>
            <p:cNvSpPr/>
            <p:nvPr/>
          </p:nvSpPr>
          <p:spPr>
            <a:xfrm>
              <a:off x="2220912" y="3444875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円/楕円 23"/>
            <p:cNvSpPr/>
            <p:nvPr/>
          </p:nvSpPr>
          <p:spPr>
            <a:xfrm>
              <a:off x="2112962" y="5232400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24"/>
            <p:cNvSpPr/>
            <p:nvPr/>
          </p:nvSpPr>
          <p:spPr>
            <a:xfrm>
              <a:off x="3641725" y="755406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円/楕円 25"/>
            <p:cNvSpPr/>
            <p:nvPr/>
          </p:nvSpPr>
          <p:spPr>
            <a:xfrm>
              <a:off x="3819525" y="1569793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円/楕円 26"/>
            <p:cNvSpPr/>
            <p:nvPr/>
          </p:nvSpPr>
          <p:spPr>
            <a:xfrm>
              <a:off x="3652837" y="1993656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3794125" y="2704856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28"/>
            <p:cNvSpPr/>
            <p:nvPr/>
          </p:nvSpPr>
          <p:spPr>
            <a:xfrm>
              <a:off x="3646487" y="4322762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5814263" y="4116387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>
            <a:xfrm>
              <a:off x="5839663" y="2685806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5814263" y="1896818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5806325" y="1672981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5638050" y="1384056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5828550" y="1190381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5811087" y="966543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/>
            <p:cNvSpPr/>
            <p:nvPr/>
          </p:nvSpPr>
          <p:spPr>
            <a:xfrm>
              <a:off x="5828550" y="645868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>
            <a:xfrm>
              <a:off x="7312025" y="1158631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38"/>
            <p:cNvSpPr/>
            <p:nvPr/>
          </p:nvSpPr>
          <p:spPr>
            <a:xfrm>
              <a:off x="7304087" y="2179393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/>
          </p:nvSpPr>
          <p:spPr>
            <a:xfrm>
              <a:off x="7302499" y="3489325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8703139" y="2877893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8688851" y="1717430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8693613" y="1377706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8704725" y="844306"/>
              <a:ext cx="320675" cy="320675"/>
            </a:xfrm>
            <a:prstGeom prst="ellips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図形グループ 19"/>
          <p:cNvGrpSpPr/>
          <p:nvPr/>
        </p:nvGrpSpPr>
        <p:grpSpPr>
          <a:xfrm>
            <a:off x="6253625" y="2675244"/>
            <a:ext cx="2438400" cy="3447435"/>
            <a:chOff x="6418727" y="2746335"/>
            <a:chExt cx="2438400" cy="3447435"/>
          </a:xfrm>
        </p:grpSpPr>
        <p:sp>
          <p:nvSpPr>
            <p:cNvPr id="19" name="正方形/長方形 18"/>
            <p:cNvSpPr/>
            <p:nvPr/>
          </p:nvSpPr>
          <p:spPr>
            <a:xfrm>
              <a:off x="6418727" y="2746335"/>
              <a:ext cx="2438400" cy="3447435"/>
            </a:xfrm>
            <a:prstGeom prst="rect">
              <a:avLst/>
            </a:prstGeom>
            <a:solidFill>
              <a:schemeClr val="accent6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418727" y="2797135"/>
              <a:ext cx="2362200" cy="3392805"/>
            </a:xfrm>
            <a:prstGeom prst="rect">
              <a:avLst/>
            </a:prstGeom>
          </p:spPr>
        </p:pic>
      </p:grpSp>
      <p:sp>
        <p:nvSpPr>
          <p:cNvPr id="14" name="テキスト ボックス 13"/>
          <p:cNvSpPr txBox="1"/>
          <p:nvPr/>
        </p:nvSpPr>
        <p:spPr>
          <a:xfrm rot="19800000">
            <a:off x="450245" y="1757369"/>
            <a:ext cx="824351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8000" dirty="0" smtClean="0">
                <a:solidFill>
                  <a:schemeClr val="accent2"/>
                </a:solidFill>
                <a:latin typeface="Century Gothic"/>
                <a:cs typeface="Century Gothic"/>
              </a:rPr>
              <a:t>J-PARC</a:t>
            </a:r>
            <a:endParaRPr kumimoji="1" lang="ja-JP" altLang="en-US" sz="18000" dirty="0">
              <a:solidFill>
                <a:schemeClr val="accent2"/>
              </a:solidFill>
              <a:latin typeface="Century Gothic"/>
              <a:cs typeface="Century Gothic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3680728" y="4563517"/>
            <a:ext cx="178254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 err="1" smtClean="0">
                <a:solidFill>
                  <a:schemeClr val="accent2"/>
                </a:solidFill>
                <a:latin typeface="Century Gothic"/>
                <a:cs typeface="Century Gothic"/>
              </a:rPr>
              <a:t>Diquark</a:t>
            </a:r>
            <a:endParaRPr lang="en-US" altLang="ja-JP" sz="3200" b="1" i="1" dirty="0" smtClean="0">
              <a:solidFill>
                <a:schemeClr val="accent2"/>
              </a:solidFill>
              <a:latin typeface="Century Gothic"/>
              <a:cs typeface="Century Gothic"/>
            </a:endParaRPr>
          </a:p>
          <a:p>
            <a:pPr algn="ctr"/>
            <a:r>
              <a:rPr lang="en-US" altLang="ja-JP" b="1" dirty="0" smtClean="0">
                <a:solidFill>
                  <a:schemeClr val="accent2"/>
                </a:solidFill>
                <a:latin typeface="Century Gothic"/>
                <a:cs typeface="Century Gothic"/>
              </a:rPr>
              <a:t>(brown muck)</a:t>
            </a:r>
            <a:endParaRPr kumimoji="1" lang="ja-JP" altLang="en-US" b="1" dirty="0">
              <a:solidFill>
                <a:schemeClr val="accent2"/>
              </a:solidFill>
              <a:latin typeface="Century Gothic"/>
              <a:cs typeface="Century Gothic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0" y="6436667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err="1" smtClean="0">
                <a:latin typeface="Century Gothic"/>
                <a:cs typeface="Century Gothic"/>
              </a:rPr>
              <a:t>W.Roberts</a:t>
            </a:r>
            <a:r>
              <a:rPr lang="en-US" altLang="ja-JP" sz="1200" dirty="0" smtClean="0">
                <a:latin typeface="Century Gothic"/>
                <a:cs typeface="Century Gothic"/>
              </a:rPr>
              <a:t>, </a:t>
            </a:r>
            <a:r>
              <a:rPr lang="en-US" altLang="ja-JP" sz="1200" dirty="0" err="1" smtClean="0">
                <a:latin typeface="Century Gothic"/>
                <a:cs typeface="Century Gothic"/>
              </a:rPr>
              <a:t>M.Pervin</a:t>
            </a:r>
            <a:r>
              <a:rPr lang="en-US" altLang="ja-JP" sz="1200" dirty="0" smtClean="0">
                <a:latin typeface="Century Gothic"/>
                <a:cs typeface="Century Gothic"/>
              </a:rPr>
              <a:t>, Int. J. Mod. Phys. A23, 19 (2008);</a:t>
            </a:r>
          </a:p>
          <a:p>
            <a:pPr algn="ctr"/>
            <a:r>
              <a:rPr lang="en-US" altLang="ja-JP" sz="1200" dirty="0" err="1" smtClean="0">
                <a:latin typeface="Century Gothic"/>
                <a:cs typeface="Century Gothic"/>
              </a:rPr>
              <a:t>Y.Yamaguchi</a:t>
            </a:r>
            <a:r>
              <a:rPr lang="en-US" altLang="ja-JP" sz="1200" dirty="0" smtClean="0">
                <a:latin typeface="Century Gothic"/>
                <a:cs typeface="Century Gothic"/>
              </a:rPr>
              <a:t>, </a:t>
            </a:r>
            <a:r>
              <a:rPr lang="en-US" altLang="ja-JP" sz="1200" dirty="0" err="1" smtClean="0">
                <a:latin typeface="Century Gothic"/>
                <a:cs typeface="Century Gothic"/>
              </a:rPr>
              <a:t>S.Ohkoda</a:t>
            </a:r>
            <a:r>
              <a:rPr lang="en-US" altLang="ja-JP" sz="1200" dirty="0" smtClean="0">
                <a:latin typeface="Century Gothic"/>
                <a:cs typeface="Century Gothic"/>
              </a:rPr>
              <a:t>, </a:t>
            </a:r>
            <a:r>
              <a:rPr lang="en-US" altLang="ja-JP" sz="1200" dirty="0" err="1" smtClean="0">
                <a:latin typeface="Century Gothic"/>
                <a:cs typeface="Century Gothic"/>
              </a:rPr>
              <a:t>A.Hosaka</a:t>
            </a:r>
            <a:r>
              <a:rPr lang="en-US" altLang="ja-JP" sz="1200" dirty="0" smtClean="0">
                <a:latin typeface="Century Gothic"/>
                <a:cs typeface="Century Gothic"/>
              </a:rPr>
              <a:t>, </a:t>
            </a:r>
            <a:r>
              <a:rPr lang="en-US" altLang="ja-JP" sz="1200" dirty="0" err="1" smtClean="0">
                <a:latin typeface="Century Gothic"/>
                <a:cs typeface="Century Gothic"/>
              </a:rPr>
              <a:t>T.Hyodo</a:t>
            </a:r>
            <a:r>
              <a:rPr lang="en-US" altLang="ja-JP" sz="1200" dirty="0" smtClean="0">
                <a:latin typeface="Century Gothic"/>
                <a:cs typeface="Century Gothic"/>
              </a:rPr>
              <a:t>, S.Y., arXiv:1402.5222 [</a:t>
            </a:r>
            <a:r>
              <a:rPr lang="en-US" altLang="ja-JP" sz="1200" dirty="0" err="1" smtClean="0">
                <a:latin typeface="Century Gothic"/>
                <a:cs typeface="Century Gothic"/>
              </a:rPr>
              <a:t>hep</a:t>
            </a:r>
            <a:r>
              <a:rPr lang="en-US" altLang="ja-JP" sz="1200" dirty="0" smtClean="0">
                <a:latin typeface="Century Gothic"/>
                <a:cs typeface="Century Gothic"/>
              </a:rPr>
              <a:t>-ph]</a:t>
            </a:r>
          </a:p>
          <a:p>
            <a:pPr algn="ctr"/>
            <a:endParaRPr kumimoji="1" lang="ja-JP" altLang="en-US" sz="12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3551" y="970281"/>
            <a:ext cx="4158615" cy="5389245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2966" y="944881"/>
            <a:ext cx="4105275" cy="5370195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0" y="6436667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err="1" smtClean="0">
                <a:latin typeface="Century Gothic"/>
                <a:cs typeface="Century Gothic"/>
              </a:rPr>
              <a:t>W.Roberts</a:t>
            </a:r>
            <a:r>
              <a:rPr lang="en-US" altLang="ja-JP" sz="1200" dirty="0" smtClean="0">
                <a:latin typeface="Century Gothic"/>
                <a:cs typeface="Century Gothic"/>
              </a:rPr>
              <a:t>, </a:t>
            </a:r>
            <a:r>
              <a:rPr lang="en-US" altLang="ja-JP" sz="1200" dirty="0" err="1" smtClean="0">
                <a:latin typeface="Century Gothic"/>
                <a:cs typeface="Century Gothic"/>
              </a:rPr>
              <a:t>M.Pervin</a:t>
            </a:r>
            <a:r>
              <a:rPr lang="en-US" altLang="ja-JP" sz="1200" dirty="0" smtClean="0">
                <a:latin typeface="Century Gothic"/>
                <a:cs typeface="Century Gothic"/>
              </a:rPr>
              <a:t>, Int. J. Mod. Phys. A23, 19 (2008);</a:t>
            </a:r>
          </a:p>
          <a:p>
            <a:pPr algn="ctr"/>
            <a:r>
              <a:rPr lang="en-US" altLang="ja-JP" sz="1200" dirty="0" err="1" smtClean="0">
                <a:latin typeface="Century Gothic"/>
                <a:cs typeface="Century Gothic"/>
              </a:rPr>
              <a:t>Y.Yamaguchi</a:t>
            </a:r>
            <a:r>
              <a:rPr lang="en-US" altLang="ja-JP" sz="1200" dirty="0" smtClean="0">
                <a:latin typeface="Century Gothic"/>
                <a:cs typeface="Century Gothic"/>
              </a:rPr>
              <a:t>, </a:t>
            </a:r>
            <a:r>
              <a:rPr lang="en-US" altLang="ja-JP" sz="1200" dirty="0" err="1" smtClean="0">
                <a:latin typeface="Century Gothic"/>
                <a:cs typeface="Century Gothic"/>
              </a:rPr>
              <a:t>S.Ohkoda</a:t>
            </a:r>
            <a:r>
              <a:rPr lang="en-US" altLang="ja-JP" sz="1200" dirty="0" smtClean="0">
                <a:latin typeface="Century Gothic"/>
                <a:cs typeface="Century Gothic"/>
              </a:rPr>
              <a:t>, </a:t>
            </a:r>
            <a:r>
              <a:rPr lang="en-US" altLang="ja-JP" sz="1200" dirty="0" err="1" smtClean="0">
                <a:latin typeface="Century Gothic"/>
                <a:cs typeface="Century Gothic"/>
              </a:rPr>
              <a:t>A.Hosaka</a:t>
            </a:r>
            <a:r>
              <a:rPr lang="en-US" altLang="ja-JP" sz="1200" dirty="0" smtClean="0">
                <a:latin typeface="Century Gothic"/>
                <a:cs typeface="Century Gothic"/>
              </a:rPr>
              <a:t>, </a:t>
            </a:r>
            <a:r>
              <a:rPr lang="en-US" altLang="ja-JP" sz="1200" dirty="0" err="1" smtClean="0">
                <a:latin typeface="Century Gothic"/>
                <a:cs typeface="Century Gothic"/>
              </a:rPr>
              <a:t>T.Hyodo</a:t>
            </a:r>
            <a:r>
              <a:rPr lang="en-US" altLang="ja-JP" sz="1200" dirty="0" smtClean="0">
                <a:latin typeface="Century Gothic"/>
                <a:cs typeface="Century Gothic"/>
              </a:rPr>
              <a:t>, S.Y., arXiv:1402.5222 [</a:t>
            </a:r>
            <a:r>
              <a:rPr lang="en-US" altLang="ja-JP" sz="1200" dirty="0" err="1" smtClean="0">
                <a:latin typeface="Century Gothic"/>
                <a:cs typeface="Century Gothic"/>
              </a:rPr>
              <a:t>hep</a:t>
            </a:r>
            <a:r>
              <a:rPr lang="en-US" altLang="ja-JP" sz="1200" dirty="0" smtClean="0">
                <a:latin typeface="Century Gothic"/>
                <a:cs typeface="Century Gothic"/>
              </a:rPr>
              <a:t>-ph]</a:t>
            </a:r>
          </a:p>
          <a:p>
            <a:pPr algn="ctr"/>
            <a:endParaRPr kumimoji="1" lang="ja-JP" altLang="en-US" sz="1200" dirty="0">
              <a:latin typeface="Century Gothic"/>
              <a:cs typeface="Century Gothic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49239" y="0"/>
            <a:ext cx="76455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3. Future prospects for charm </a:t>
            </a:r>
            <a:r>
              <a:rPr lang="en-US" altLang="ja-JP" sz="2800" dirty="0" err="1" smtClean="0">
                <a:latin typeface="Century Gothic"/>
                <a:cs typeface="Century Gothic"/>
              </a:rPr>
              <a:t>hadron</a:t>
            </a:r>
            <a:r>
              <a:rPr lang="en-US" altLang="ja-JP" sz="2800" dirty="0" smtClean="0">
                <a:latin typeface="Century Gothic"/>
                <a:cs typeface="Century Gothic"/>
              </a:rPr>
              <a:t> study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680728" y="304800"/>
            <a:ext cx="178254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 err="1" smtClean="0">
                <a:solidFill>
                  <a:schemeClr val="accent2"/>
                </a:solidFill>
                <a:latin typeface="Century Gothic"/>
                <a:cs typeface="Century Gothic"/>
              </a:rPr>
              <a:t>Diquark</a:t>
            </a:r>
            <a:endParaRPr lang="en-US" altLang="ja-JP" sz="3200" b="1" i="1" dirty="0" smtClean="0">
              <a:solidFill>
                <a:schemeClr val="accent2"/>
              </a:solidFill>
              <a:latin typeface="Century Gothic"/>
              <a:cs typeface="Century Gothic"/>
            </a:endParaRPr>
          </a:p>
          <a:p>
            <a:pPr algn="ctr"/>
            <a:r>
              <a:rPr lang="en-US" altLang="ja-JP" b="1" dirty="0" smtClean="0">
                <a:solidFill>
                  <a:schemeClr val="accent2"/>
                </a:solidFill>
                <a:latin typeface="Century Gothic"/>
                <a:cs typeface="Century Gothic"/>
              </a:rPr>
              <a:t>(brown muck)</a:t>
            </a:r>
            <a:endParaRPr kumimoji="1" lang="ja-JP" altLang="en-US" b="1" dirty="0">
              <a:solidFill>
                <a:schemeClr val="accent2"/>
              </a:solidFill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3313850" y="0"/>
            <a:ext cx="2516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Century Gothic"/>
                <a:cs typeface="Century Gothic"/>
              </a:rPr>
              <a:t>4. Conclusion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69629" y="927100"/>
            <a:ext cx="83917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/>
            <a:r>
              <a:rPr lang="en-US" altLang="ja-JP" sz="2800" dirty="0" smtClean="0">
                <a:latin typeface="Century Gothic"/>
                <a:cs typeface="Century Gothic"/>
              </a:rPr>
              <a:t>1. We discussed heavy quark symmetry (HQS)</a:t>
            </a:r>
          </a:p>
          <a:p>
            <a:pPr marL="914400" indent="-914400"/>
            <a:r>
              <a:rPr lang="en-US" altLang="ja-JP" sz="2800" dirty="0" smtClean="0">
                <a:latin typeface="Century Gothic"/>
                <a:cs typeface="Century Gothic"/>
              </a:rPr>
              <a:t>    at LO in 1/m</a:t>
            </a:r>
            <a:r>
              <a:rPr lang="en-US" altLang="ja-JP" sz="2800" baseline="-25000" dirty="0" smtClean="0">
                <a:latin typeface="Century Gothic"/>
                <a:cs typeface="Century Gothic"/>
              </a:rPr>
              <a:t>Q</a:t>
            </a:r>
            <a:r>
              <a:rPr lang="en-US" altLang="ja-JP" sz="2800" dirty="0" smtClean="0">
                <a:latin typeface="Century Gothic"/>
                <a:cs typeface="Century Gothic"/>
              </a:rPr>
              <a:t> expansion from QCD.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69629" y="2201333"/>
            <a:ext cx="83917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/>
            <a:r>
              <a:rPr lang="en-US" altLang="ja-JP" sz="2800" dirty="0" smtClean="0">
                <a:latin typeface="Century Gothic"/>
                <a:cs typeface="Century Gothic"/>
              </a:rPr>
              <a:t>2. HQS gives doublet/singlet in mass spectrum</a:t>
            </a:r>
          </a:p>
          <a:p>
            <a:pPr marL="914400" indent="-914400"/>
            <a:r>
              <a:rPr lang="en-US" altLang="ja-JP" sz="2800" dirty="0" smtClean="0">
                <a:latin typeface="Century Gothic"/>
                <a:cs typeface="Century Gothic"/>
              </a:rPr>
              <a:t>    in exotic heavy hadrons and nuclei.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69629" y="3475566"/>
            <a:ext cx="88743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/>
            <a:r>
              <a:rPr lang="en-US" altLang="ja-JP" sz="2800" dirty="0" smtClean="0">
                <a:latin typeface="Century Gothic"/>
                <a:cs typeface="Century Gothic"/>
              </a:rPr>
              <a:t>3. If one state is found in experiments, there should</a:t>
            </a:r>
          </a:p>
          <a:p>
            <a:pPr marL="914400" indent="-914400"/>
            <a:r>
              <a:rPr lang="en-US" altLang="ja-JP" sz="2800" dirty="0" smtClean="0">
                <a:latin typeface="Century Gothic"/>
                <a:cs typeface="Century Gothic"/>
              </a:rPr>
              <a:t>    exist a paired state nearby (HQS doublet).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69629" y="4749800"/>
            <a:ext cx="83917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/>
            <a:r>
              <a:rPr lang="en-US" altLang="ja-JP" sz="2800" dirty="0" smtClean="0">
                <a:latin typeface="Century Gothic"/>
                <a:cs typeface="Century Gothic"/>
              </a:rPr>
              <a:t>4. Gluon dynamics is probed in heavy </a:t>
            </a:r>
            <a:r>
              <a:rPr lang="en-US" altLang="ja-JP" sz="2800" dirty="0" err="1" smtClean="0">
                <a:latin typeface="Century Gothic"/>
                <a:cs typeface="Century Gothic"/>
              </a:rPr>
              <a:t>hadron</a:t>
            </a:r>
            <a:endParaRPr lang="en-US" altLang="ja-JP" sz="2800" dirty="0" smtClean="0">
              <a:latin typeface="Century Gothic"/>
              <a:cs typeface="Century Gothic"/>
            </a:endParaRPr>
          </a:p>
          <a:p>
            <a:pPr marL="914400" indent="-914400"/>
            <a:r>
              <a:rPr lang="en-US" altLang="ja-JP" sz="2800" dirty="0" smtClean="0">
                <a:latin typeface="Century Gothic"/>
                <a:cs typeface="Century Gothic"/>
              </a:rPr>
              <a:t>    mass spectra at NLO in 1/m</a:t>
            </a:r>
            <a:r>
              <a:rPr lang="en-US" altLang="ja-JP" sz="2800" baseline="-25000" dirty="0" smtClean="0">
                <a:latin typeface="Century Gothic"/>
                <a:cs typeface="Century Gothic"/>
              </a:rPr>
              <a:t>Q</a:t>
            </a:r>
            <a:r>
              <a:rPr lang="en-US" altLang="ja-JP" sz="2800" dirty="0" smtClean="0">
                <a:latin typeface="Century Gothic"/>
                <a:cs typeface="Century Gothic"/>
              </a:rPr>
              <a:t> expansion.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9629" y="5980093"/>
            <a:ext cx="83917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/>
            <a:r>
              <a:rPr lang="en-US" altLang="ja-JP" sz="2800" dirty="0" smtClean="0">
                <a:latin typeface="Century Gothic"/>
                <a:cs typeface="Century Gothic"/>
              </a:rPr>
              <a:t>5. Toward </a:t>
            </a:r>
            <a:r>
              <a:rPr lang="en-US" altLang="ja-JP" sz="2800" dirty="0" smtClean="0">
                <a:solidFill>
                  <a:srgbClr val="FF0000"/>
                </a:solidFill>
                <a:latin typeface="Century Gothic"/>
                <a:cs typeface="Century Gothic"/>
              </a:rPr>
              <a:t>charm-nuclear physics</a:t>
            </a:r>
            <a:r>
              <a:rPr lang="en-US" altLang="ja-JP" sz="2800" dirty="0" smtClean="0">
                <a:latin typeface="Century Gothic"/>
                <a:cs typeface="Century Gothic"/>
              </a:rPr>
              <a:t> at J-PARC!!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225" y="3530600"/>
            <a:ext cx="7067550" cy="165354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780" y="1333500"/>
            <a:ext cx="7076440" cy="1671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図形グループ 62"/>
          <p:cNvGrpSpPr/>
          <p:nvPr/>
        </p:nvGrpSpPr>
        <p:grpSpPr>
          <a:xfrm>
            <a:off x="660354" y="3826854"/>
            <a:ext cx="3564330" cy="1642399"/>
            <a:chOff x="5876360" y="-50800"/>
            <a:chExt cx="3564330" cy="1642399"/>
          </a:xfrm>
        </p:grpSpPr>
        <p:sp>
          <p:nvSpPr>
            <p:cNvPr id="60" name="角丸四角形 59"/>
            <p:cNvSpPr/>
            <p:nvPr/>
          </p:nvSpPr>
          <p:spPr>
            <a:xfrm>
              <a:off x="5876360" y="92276"/>
              <a:ext cx="3564330" cy="1499323"/>
            </a:xfrm>
            <a:prstGeom prst="roundRect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6684882" y="-50800"/>
              <a:ext cx="1938349" cy="342900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テキスト ボックス 4"/>
          <p:cNvSpPr txBox="1"/>
          <p:nvPr/>
        </p:nvSpPr>
        <p:spPr>
          <a:xfrm>
            <a:off x="2591385" y="197199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>
              <a:latin typeface="Century Gothic"/>
              <a:cs typeface="Century Gothic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9848" y="1566627"/>
            <a:ext cx="2273300" cy="2146300"/>
          </a:xfrm>
          <a:prstGeom prst="rect">
            <a:avLst/>
          </a:prstGeom>
        </p:spPr>
      </p:pic>
      <p:cxnSp>
        <p:nvCxnSpPr>
          <p:cNvPr id="7" name="直線コネクタ 6"/>
          <p:cNvCxnSpPr/>
          <p:nvPr/>
        </p:nvCxnSpPr>
        <p:spPr>
          <a:xfrm flipV="1">
            <a:off x="6907620" y="1908420"/>
            <a:ext cx="580553" cy="440433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正方形/長方形 7"/>
          <p:cNvSpPr/>
          <p:nvPr/>
        </p:nvSpPr>
        <p:spPr>
          <a:xfrm>
            <a:off x="7462635" y="1581702"/>
            <a:ext cx="13322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latin typeface="Century Gothic"/>
                <a:cs typeface="Century Gothic"/>
              </a:rPr>
              <a:t>D</a:t>
            </a:r>
            <a:r>
              <a:rPr lang="en-US" altLang="ja-JP" sz="2400" baseline="30000" dirty="0" smtClean="0">
                <a:latin typeface="Century Gothic"/>
                <a:cs typeface="Century Gothic"/>
              </a:rPr>
              <a:t>(</a:t>
            </a:r>
            <a:r>
              <a:rPr lang="en-US" altLang="ja-JP" sz="2400" dirty="0" smtClean="0">
                <a:latin typeface="Century Gothic"/>
                <a:cs typeface="Century Gothic"/>
              </a:rPr>
              <a:t>*</a:t>
            </a:r>
            <a:r>
              <a:rPr lang="en-US" altLang="ja-JP" sz="2400" baseline="30000" dirty="0" smtClean="0">
                <a:latin typeface="Century Gothic"/>
                <a:cs typeface="Century Gothic"/>
              </a:rPr>
              <a:t>)</a:t>
            </a:r>
            <a:r>
              <a:rPr lang="en-US" altLang="ja-JP" sz="2400" dirty="0" smtClean="0">
                <a:latin typeface="Century Gothic"/>
                <a:cs typeface="Century Gothic"/>
              </a:rPr>
              <a:t>(</a:t>
            </a:r>
            <a:r>
              <a:rPr lang="en-US" altLang="ja-JP" sz="2400" dirty="0" err="1" smtClean="0">
                <a:latin typeface="Century Gothic"/>
                <a:cs typeface="Century Gothic"/>
              </a:rPr>
              <a:t>cq</a:t>
            </a:r>
            <a:r>
              <a:rPr lang="en-US" altLang="ja-JP" sz="2400" dirty="0" smtClean="0">
                <a:latin typeface="Century Gothic"/>
                <a:cs typeface="Century Gothic"/>
              </a:rPr>
              <a:t>)</a:t>
            </a:r>
            <a:endParaRPr lang="ja-JP" altLang="en-US" sz="2400" dirty="0">
              <a:latin typeface="Century Gothic"/>
              <a:cs typeface="Century Gothic"/>
            </a:endParaRPr>
          </a:p>
        </p:txBody>
      </p:sp>
      <p:cxnSp>
        <p:nvCxnSpPr>
          <p:cNvPr id="9" name="直線コネクタ 8"/>
          <p:cNvCxnSpPr/>
          <p:nvPr/>
        </p:nvCxnSpPr>
        <p:spPr>
          <a:xfrm>
            <a:off x="7583285" y="1667082"/>
            <a:ext cx="122400" cy="1588"/>
          </a:xfrm>
          <a:prstGeom prst="line">
            <a:avLst/>
          </a:prstGeom>
          <a:ln w="1905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8228386" y="1735689"/>
            <a:ext cx="97920" cy="1588"/>
          </a:xfrm>
          <a:prstGeom prst="line">
            <a:avLst/>
          </a:prstGeom>
          <a:ln w="1905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rot="5400000" flipH="1" flipV="1">
            <a:off x="1064449" y="2545424"/>
            <a:ext cx="1246683" cy="1588"/>
          </a:xfrm>
          <a:prstGeom prst="line">
            <a:avLst/>
          </a:prstGeom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1687790" y="2901034"/>
            <a:ext cx="1280318" cy="1588"/>
          </a:xfrm>
          <a:prstGeom prst="line">
            <a:avLst/>
          </a:prstGeom>
          <a:ln w="285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正方形/長方形 13"/>
          <p:cNvSpPr/>
          <p:nvPr/>
        </p:nvSpPr>
        <p:spPr>
          <a:xfrm>
            <a:off x="1224548" y="3122202"/>
            <a:ext cx="4136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latin typeface="Century Gothic"/>
                <a:cs typeface="Century Gothic"/>
              </a:rPr>
              <a:t>D</a:t>
            </a:r>
            <a:endParaRPr lang="en-US" altLang="ja-JP" sz="2400" baseline="30000" dirty="0" smtClean="0">
              <a:latin typeface="Century Gothic"/>
              <a:cs typeface="Century Gothic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192909" y="1450567"/>
            <a:ext cx="4136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latin typeface="Century Gothic"/>
                <a:cs typeface="Century Gothic"/>
              </a:rPr>
              <a:t>D</a:t>
            </a:r>
            <a:endParaRPr lang="ja-JP" altLang="en-US" sz="2400" baseline="30000" dirty="0">
              <a:latin typeface="Century Gothic"/>
              <a:cs typeface="Century Gothic"/>
            </a:endParaRPr>
          </a:p>
        </p:txBody>
      </p:sp>
      <p:cxnSp>
        <p:nvCxnSpPr>
          <p:cNvPr id="16" name="直線コネクタ 15"/>
          <p:cNvCxnSpPr/>
          <p:nvPr/>
        </p:nvCxnSpPr>
        <p:spPr>
          <a:xfrm rot="5400000" flipH="1" flipV="1">
            <a:off x="2333010" y="2546862"/>
            <a:ext cx="1252736" cy="1588"/>
          </a:xfrm>
          <a:prstGeom prst="line">
            <a:avLst/>
          </a:prstGeom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2945509" y="3126667"/>
            <a:ext cx="4123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latin typeface="Century Gothic"/>
                <a:cs typeface="Century Gothic"/>
              </a:rPr>
              <a:t>N</a:t>
            </a:r>
            <a:endParaRPr lang="ja-JP" altLang="en-US" sz="2400" baseline="30000" dirty="0" smtClean="0">
              <a:latin typeface="Century Gothic"/>
              <a:cs typeface="Century Gothic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2934397" y="1455032"/>
            <a:ext cx="4123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latin typeface="Century Gothic"/>
                <a:cs typeface="Century Gothic"/>
              </a:rPr>
              <a:t>N</a:t>
            </a:r>
            <a:endParaRPr lang="ja-JP" altLang="en-US" sz="2400" baseline="30000" dirty="0">
              <a:latin typeface="Century Gothic"/>
              <a:cs typeface="Century Gothic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1687790" y="2214098"/>
            <a:ext cx="1280318" cy="1588"/>
          </a:xfrm>
          <a:prstGeom prst="line">
            <a:avLst/>
          </a:prstGeom>
          <a:ln w="285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2980806" y="2288782"/>
            <a:ext cx="4123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latin typeface="Century Gothic"/>
                <a:cs typeface="Century Gothic"/>
              </a:rPr>
              <a:t>N</a:t>
            </a:r>
            <a:endParaRPr lang="ja-JP" altLang="en-US" sz="2400" baseline="30000" dirty="0">
              <a:latin typeface="Century Gothic"/>
              <a:cs typeface="Century Gothic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160056" y="2288782"/>
            <a:ext cx="5444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latin typeface="Century Gothic"/>
                <a:cs typeface="Century Gothic"/>
              </a:rPr>
              <a:t>D*</a:t>
            </a:r>
            <a:endParaRPr lang="ja-JP" altLang="en-US" sz="2400" baseline="30000" dirty="0">
              <a:latin typeface="Century Gothic"/>
              <a:cs typeface="Century Gothic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1795962" y="1424266"/>
            <a:ext cx="11208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i="1" dirty="0" smtClean="0">
                <a:latin typeface="Century Gothic"/>
                <a:cs typeface="Century Gothic"/>
              </a:rPr>
              <a:t>S</a:t>
            </a:r>
            <a:r>
              <a:rPr lang="en-US" altLang="ja-JP" sz="2000" dirty="0" smtClean="0">
                <a:latin typeface="Century Gothic"/>
                <a:cs typeface="Century Gothic"/>
              </a:rPr>
              <a:t>-wave</a:t>
            </a:r>
            <a:endParaRPr lang="ja-JP" altLang="en-US" sz="2000" baseline="30000" dirty="0">
              <a:latin typeface="Century Gothic"/>
              <a:cs typeface="Century Gothic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1762096" y="3220092"/>
            <a:ext cx="11208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i="1" dirty="0" smtClean="0">
                <a:latin typeface="Century Gothic"/>
                <a:cs typeface="Century Gothic"/>
              </a:rPr>
              <a:t>S</a:t>
            </a:r>
            <a:r>
              <a:rPr lang="en-US" altLang="ja-JP" sz="2000" dirty="0" smtClean="0">
                <a:latin typeface="Century Gothic"/>
                <a:cs typeface="Century Gothic"/>
              </a:rPr>
              <a:t>-wave</a:t>
            </a:r>
            <a:endParaRPr lang="ja-JP" altLang="en-US" sz="2000" baseline="30000" dirty="0">
              <a:latin typeface="Century Gothic"/>
              <a:cs typeface="Century Gothic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779021" y="2352282"/>
            <a:ext cx="11610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i="1" dirty="0" smtClean="0">
                <a:latin typeface="Century Gothic"/>
                <a:cs typeface="Century Gothic"/>
              </a:rPr>
              <a:t>D</a:t>
            </a:r>
            <a:r>
              <a:rPr lang="en-US" altLang="ja-JP" sz="2000" dirty="0" smtClean="0">
                <a:latin typeface="Century Gothic"/>
                <a:cs typeface="Century Gothic"/>
              </a:rPr>
              <a:t>-wave</a:t>
            </a:r>
            <a:endParaRPr lang="ja-JP" altLang="en-US" sz="2000" baseline="30000" dirty="0">
              <a:latin typeface="Century Gothic"/>
              <a:cs typeface="Century Gothic"/>
            </a:endParaRPr>
          </a:p>
        </p:txBody>
      </p:sp>
      <p:cxnSp>
        <p:nvCxnSpPr>
          <p:cNvPr id="25" name="直線コネクタ 24"/>
          <p:cNvCxnSpPr/>
          <p:nvPr/>
        </p:nvCxnSpPr>
        <p:spPr>
          <a:xfrm>
            <a:off x="1320296" y="1539211"/>
            <a:ext cx="111100" cy="1588"/>
          </a:xfrm>
          <a:prstGeom prst="line">
            <a:avLst/>
          </a:prstGeom>
          <a:ln w="1905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1357776" y="3208189"/>
            <a:ext cx="111100" cy="1588"/>
          </a:xfrm>
          <a:prstGeom prst="line">
            <a:avLst/>
          </a:prstGeom>
          <a:ln w="1905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1297394" y="2383639"/>
            <a:ext cx="111100" cy="1588"/>
          </a:xfrm>
          <a:prstGeom prst="line">
            <a:avLst/>
          </a:prstGeom>
          <a:ln w="1905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/>
          <p:cNvSpPr/>
          <p:nvPr/>
        </p:nvSpPr>
        <p:spPr>
          <a:xfrm>
            <a:off x="647654" y="4191697"/>
            <a:ext cx="3416320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>
                <a:latin typeface="Century Gothic"/>
                <a:cs typeface="Century Gothic"/>
              </a:rPr>
              <a:t>・</a:t>
            </a:r>
            <a:r>
              <a:rPr lang="en-US" altLang="ja-JP" sz="1600" dirty="0" smtClean="0">
                <a:latin typeface="Century Gothic"/>
                <a:cs typeface="Century Gothic"/>
              </a:rPr>
              <a:t> Mass degeneracy for D and D*</a:t>
            </a:r>
          </a:p>
          <a:p>
            <a:r>
              <a:rPr lang="en-US" altLang="ja-JP" sz="1600" dirty="0" smtClean="0">
                <a:latin typeface="Century Gothic"/>
                <a:cs typeface="Century Gothic"/>
              </a:rPr>
              <a:t>     M</a:t>
            </a:r>
            <a:r>
              <a:rPr lang="en-US" altLang="ja-JP" sz="1600" baseline="-25000" dirty="0" smtClean="0">
                <a:latin typeface="Century Gothic"/>
                <a:cs typeface="Century Gothic"/>
              </a:rPr>
              <a:t>D*</a:t>
            </a:r>
            <a:r>
              <a:rPr lang="en-US" altLang="ja-JP" sz="1600" dirty="0" smtClean="0">
                <a:latin typeface="Century Gothic"/>
                <a:cs typeface="Century Gothic"/>
              </a:rPr>
              <a:t>-M</a:t>
            </a:r>
            <a:r>
              <a:rPr lang="en-US" altLang="ja-JP" sz="1600" baseline="-25000" dirty="0" smtClean="0">
                <a:latin typeface="Century Gothic"/>
                <a:cs typeface="Century Gothic"/>
              </a:rPr>
              <a:t>D </a:t>
            </a:r>
            <a:r>
              <a:rPr lang="en-US" altLang="ja-JP" sz="1600" dirty="0" smtClean="0">
                <a:latin typeface="Century Gothic"/>
                <a:cs typeface="Century Gothic"/>
              </a:rPr>
              <a:t>= 140 </a:t>
            </a:r>
            <a:r>
              <a:rPr lang="en-US" altLang="ja-JP" sz="1600" dirty="0" err="1" smtClean="0">
                <a:latin typeface="Century Gothic"/>
                <a:cs typeface="Century Gothic"/>
              </a:rPr>
              <a:t>MeV</a:t>
            </a:r>
            <a:r>
              <a:rPr lang="en-US" altLang="ja-JP" sz="1600" dirty="0" smtClean="0">
                <a:latin typeface="Century Gothic"/>
                <a:cs typeface="Century Gothic"/>
              </a:rPr>
              <a:t> ∝ 1/m</a:t>
            </a:r>
            <a:r>
              <a:rPr lang="en-US" altLang="ja-JP" sz="1600" baseline="-25000" dirty="0" smtClean="0">
                <a:latin typeface="Century Gothic"/>
                <a:cs typeface="Century Gothic"/>
              </a:rPr>
              <a:t>c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634954" y="4782814"/>
            <a:ext cx="3742130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>
                <a:latin typeface="Century Gothic"/>
                <a:cs typeface="Century Gothic"/>
              </a:rPr>
              <a:t>・</a:t>
            </a:r>
            <a:r>
              <a:rPr lang="en-US" altLang="ja-JP" sz="1600" dirty="0" smtClean="0">
                <a:latin typeface="Century Gothic"/>
                <a:cs typeface="Century Gothic"/>
              </a:rPr>
              <a:t> </a:t>
            </a:r>
            <a:r>
              <a:rPr lang="en-US" altLang="ja-JP" sz="1600" dirty="0" err="1" smtClean="0">
                <a:latin typeface="Century Gothic"/>
                <a:cs typeface="Century Gothic"/>
              </a:rPr>
              <a:t>π</a:t>
            </a:r>
            <a:r>
              <a:rPr lang="en-US" altLang="ja-JP" sz="1600" dirty="0" smtClean="0">
                <a:latin typeface="Century Gothic"/>
                <a:cs typeface="Century Gothic"/>
              </a:rPr>
              <a:t> exchange (tensor force)</a:t>
            </a:r>
          </a:p>
          <a:p>
            <a:r>
              <a:rPr lang="en-US" altLang="ja-JP" sz="1600" dirty="0" smtClean="0">
                <a:latin typeface="Century Gothic"/>
                <a:cs typeface="Century Gothic"/>
              </a:rPr>
              <a:t>     </a:t>
            </a:r>
            <a:r>
              <a:rPr lang="en-US" altLang="ja-JP" sz="1600" i="1" dirty="0" smtClean="0">
                <a:latin typeface="Century Gothic"/>
                <a:cs typeface="Century Gothic"/>
              </a:rPr>
              <a:t>S</a:t>
            </a:r>
            <a:r>
              <a:rPr lang="en-US" altLang="ja-JP" sz="1600" dirty="0" smtClean="0">
                <a:latin typeface="Century Gothic"/>
                <a:cs typeface="Century Gothic"/>
              </a:rPr>
              <a:t>, </a:t>
            </a:r>
            <a:r>
              <a:rPr lang="en-US" altLang="ja-JP" sz="1600" i="1" dirty="0" smtClean="0">
                <a:latin typeface="Century Gothic"/>
                <a:cs typeface="Century Gothic"/>
              </a:rPr>
              <a:t>D</a:t>
            </a:r>
            <a:r>
              <a:rPr lang="en-US" altLang="ja-JP" sz="1600" dirty="0" smtClean="0">
                <a:latin typeface="Century Gothic"/>
                <a:cs typeface="Century Gothic"/>
              </a:rPr>
              <a:t>-wave mixing (deuteron-like)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2113847" y="1803389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err="1" smtClean="0">
                <a:latin typeface="Century Gothic"/>
                <a:cs typeface="Century Gothic"/>
              </a:rPr>
              <a:t>π</a:t>
            </a:r>
            <a:endParaRPr lang="ja-JP" altLang="en-US" sz="2000" baseline="30000" dirty="0">
              <a:latin typeface="Century Gothic"/>
              <a:cs typeface="Century Gothic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2101147" y="2809107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err="1" smtClean="0">
                <a:latin typeface="Century Gothic"/>
                <a:cs typeface="Century Gothic"/>
              </a:rPr>
              <a:t>π</a:t>
            </a:r>
            <a:endParaRPr lang="ja-JP" altLang="en-US" sz="2000" baseline="30000" dirty="0">
              <a:latin typeface="Century Gothic"/>
              <a:cs typeface="Century Gothic"/>
            </a:endParaRPr>
          </a:p>
        </p:txBody>
      </p:sp>
      <p:sp>
        <p:nvSpPr>
          <p:cNvPr id="32" name="二等辺三角形 31"/>
          <p:cNvSpPr/>
          <p:nvPr/>
        </p:nvSpPr>
        <p:spPr>
          <a:xfrm>
            <a:off x="2878616" y="2503754"/>
            <a:ext cx="162052" cy="139700"/>
          </a:xfrm>
          <a:prstGeom prst="triangle">
            <a:avLst/>
          </a:prstGeom>
          <a:solidFill>
            <a:schemeClr val="tx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二等辺三角形 32"/>
          <p:cNvSpPr/>
          <p:nvPr/>
        </p:nvSpPr>
        <p:spPr>
          <a:xfrm>
            <a:off x="1609615" y="2503754"/>
            <a:ext cx="162052" cy="139700"/>
          </a:xfrm>
          <a:prstGeom prst="triangle">
            <a:avLst/>
          </a:prstGeom>
          <a:solidFill>
            <a:schemeClr val="tx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551459" y="885101"/>
            <a:ext cx="38252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err="1" smtClean="0">
                <a:latin typeface="Century Gothic"/>
                <a:cs typeface="Century Gothic"/>
              </a:rPr>
              <a:t>π</a:t>
            </a:r>
            <a:r>
              <a:rPr lang="en-US" altLang="ja-JP" sz="2000" dirty="0" smtClean="0">
                <a:latin typeface="Century Gothic"/>
                <a:cs typeface="Century Gothic"/>
              </a:rPr>
              <a:t> exchange in D</a:t>
            </a:r>
            <a:r>
              <a:rPr lang="en-US" altLang="ja-JP" sz="2000" baseline="30000" dirty="0" smtClean="0">
                <a:latin typeface="Century Gothic"/>
                <a:cs typeface="Century Gothic"/>
              </a:rPr>
              <a:t>(</a:t>
            </a:r>
            <a:r>
              <a:rPr lang="en-US" altLang="ja-JP" sz="2000" dirty="0" smtClean="0">
                <a:latin typeface="Century Gothic"/>
                <a:cs typeface="Century Gothic"/>
              </a:rPr>
              <a:t>*</a:t>
            </a:r>
            <a:r>
              <a:rPr lang="en-US" altLang="ja-JP" sz="2000" baseline="30000" dirty="0" smtClean="0">
                <a:latin typeface="Century Gothic"/>
                <a:cs typeface="Century Gothic"/>
              </a:rPr>
              <a:t>)</a:t>
            </a:r>
            <a:r>
              <a:rPr lang="en-US" altLang="ja-JP" sz="2000" dirty="0" smtClean="0">
                <a:latin typeface="Century Gothic"/>
                <a:cs typeface="Century Gothic"/>
              </a:rPr>
              <a:t>N systems</a:t>
            </a:r>
            <a:endParaRPr lang="en-US" altLang="ja-JP" sz="2000" baseline="-25000" dirty="0" smtClean="0">
              <a:latin typeface="Century Gothic"/>
              <a:cs typeface="Century Gothic"/>
            </a:endParaRPr>
          </a:p>
        </p:txBody>
      </p:sp>
      <p:cxnSp>
        <p:nvCxnSpPr>
          <p:cNvPr id="35" name="直線コネクタ 34"/>
          <p:cNvCxnSpPr/>
          <p:nvPr/>
        </p:nvCxnSpPr>
        <p:spPr>
          <a:xfrm>
            <a:off x="2606804" y="969557"/>
            <a:ext cx="115200" cy="1588"/>
          </a:xfrm>
          <a:prstGeom prst="line">
            <a:avLst/>
          </a:prstGeom>
          <a:ln w="1905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/>
          <p:cNvSpPr/>
          <p:nvPr/>
        </p:nvSpPr>
        <p:spPr>
          <a:xfrm>
            <a:off x="1194708" y="5497882"/>
            <a:ext cx="20499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Century Gothic"/>
                <a:cs typeface="Century Gothic"/>
              </a:rPr>
              <a:t>→  </a:t>
            </a:r>
            <a:r>
              <a:rPr lang="en-US" altLang="ja-JP" sz="2000" u="sng" dirty="0" smtClean="0">
                <a:latin typeface="Century Gothic"/>
                <a:cs typeface="Century Gothic"/>
              </a:rPr>
              <a:t>Attraction !!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1359808" y="3796052"/>
            <a:ext cx="20567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Century Gothic"/>
                <a:cs typeface="Century Gothic"/>
              </a:rPr>
              <a:t>  “D-D* mixing”</a:t>
            </a:r>
            <a:endParaRPr lang="en-US" altLang="ja-JP" sz="2000" baseline="-25000" dirty="0" smtClean="0">
              <a:latin typeface="Century Gothic"/>
              <a:cs typeface="Century Gothic"/>
            </a:endParaRPr>
          </a:p>
        </p:txBody>
      </p:sp>
      <p:cxnSp>
        <p:nvCxnSpPr>
          <p:cNvPr id="38" name="直線コネクタ 37"/>
          <p:cNvCxnSpPr/>
          <p:nvPr/>
        </p:nvCxnSpPr>
        <p:spPr>
          <a:xfrm>
            <a:off x="1745464" y="3886882"/>
            <a:ext cx="111100" cy="1588"/>
          </a:xfrm>
          <a:prstGeom prst="line">
            <a:avLst/>
          </a:prstGeom>
          <a:ln w="1905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2013931" y="3888470"/>
            <a:ext cx="111100" cy="1588"/>
          </a:xfrm>
          <a:prstGeom prst="line">
            <a:avLst/>
          </a:prstGeom>
          <a:ln w="1905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正方形/長方形 40"/>
          <p:cNvSpPr/>
          <p:nvPr/>
        </p:nvSpPr>
        <p:spPr>
          <a:xfrm>
            <a:off x="5147164" y="3757259"/>
            <a:ext cx="2621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  <a:latin typeface="Century Gothic"/>
                <a:cs typeface="Century Gothic"/>
              </a:rPr>
              <a:t>Charmed nuclei</a:t>
            </a:r>
          </a:p>
        </p:txBody>
      </p:sp>
      <p:sp>
        <p:nvSpPr>
          <p:cNvPr id="53" name="右矢印 52"/>
          <p:cNvSpPr/>
          <p:nvPr/>
        </p:nvSpPr>
        <p:spPr>
          <a:xfrm>
            <a:off x="4351539" y="2348853"/>
            <a:ext cx="440923" cy="384054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/>
          <p:cNvSpPr/>
          <p:nvPr/>
        </p:nvSpPr>
        <p:spPr>
          <a:xfrm>
            <a:off x="5083378" y="6395021"/>
            <a:ext cx="387012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100" dirty="0" smtClean="0">
                <a:latin typeface="Century Gothic"/>
                <a:cs typeface="Century Gothic"/>
              </a:rPr>
              <a:t>SY and </a:t>
            </a:r>
            <a:r>
              <a:rPr lang="en-US" altLang="ja-JP" sz="1100" dirty="0" err="1" smtClean="0">
                <a:latin typeface="Century Gothic"/>
                <a:cs typeface="Century Gothic"/>
              </a:rPr>
              <a:t>Sudoh</a:t>
            </a:r>
            <a:r>
              <a:rPr lang="en-US" altLang="ja-JP" sz="1100" dirty="0" smtClean="0">
                <a:latin typeface="Century Gothic"/>
                <a:cs typeface="Century Gothic"/>
              </a:rPr>
              <a:t>, PRD87, 105202 (2013)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970428" y="0"/>
            <a:ext cx="72032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 algn="ctr"/>
            <a:r>
              <a:rPr kumimoji="1" lang="en-US" altLang="ja-JP" sz="2800" dirty="0" smtClean="0">
                <a:latin typeface="Century Gothic"/>
                <a:cs typeface="Century Gothic"/>
              </a:rPr>
              <a:t>1. Introduction to charm (bottom) nuclei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3407225" y="2058693"/>
            <a:ext cx="20369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 smtClean="0">
                <a:latin typeface="Century Gothic"/>
                <a:cs typeface="Century Gothic"/>
              </a:rPr>
              <a:t>large baryon number</a:t>
            </a:r>
            <a:endParaRPr lang="en-US" altLang="ja-JP" sz="1400" baseline="-25000" dirty="0" smtClean="0">
              <a:latin typeface="Century Gothic"/>
              <a:cs typeface="Century Gothic"/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571500" y="6051089"/>
            <a:ext cx="40468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100" dirty="0" smtClean="0">
                <a:latin typeface="Century Gothic"/>
                <a:cs typeface="Century Gothic"/>
              </a:rPr>
              <a:t>Cohen and Lebed, PRD72, 074010 (2005)</a:t>
            </a:r>
          </a:p>
          <a:p>
            <a:r>
              <a:rPr lang="en-US" altLang="ja-JP" sz="1100" dirty="0" smtClean="0">
                <a:latin typeface="Century Gothic"/>
                <a:cs typeface="Century Gothic"/>
              </a:rPr>
              <a:t>SY and </a:t>
            </a:r>
            <a:r>
              <a:rPr lang="en-US" altLang="ja-JP" sz="1100" dirty="0" err="1" smtClean="0">
                <a:latin typeface="Century Gothic"/>
                <a:cs typeface="Century Gothic"/>
              </a:rPr>
              <a:t>Sudoh</a:t>
            </a:r>
            <a:r>
              <a:rPr lang="en-US" altLang="ja-JP" sz="1100" dirty="0" smtClean="0">
                <a:latin typeface="Century Gothic"/>
                <a:cs typeface="Century Gothic"/>
              </a:rPr>
              <a:t>, PRD80, 034008 (2009)</a:t>
            </a:r>
          </a:p>
          <a:p>
            <a:r>
              <a:rPr lang="en-US" altLang="ja-JP" sz="1100" dirty="0" smtClean="0">
                <a:latin typeface="Century Gothic"/>
                <a:cs typeface="Century Gothic"/>
              </a:rPr>
              <a:t>Yamaguchi, </a:t>
            </a:r>
            <a:r>
              <a:rPr lang="en-US" altLang="ja-JP" sz="1100" dirty="0" err="1" smtClean="0">
                <a:latin typeface="Century Gothic"/>
                <a:cs typeface="Century Gothic"/>
              </a:rPr>
              <a:t>Ohkoda</a:t>
            </a:r>
            <a:r>
              <a:rPr lang="en-US" altLang="ja-JP" sz="1100" dirty="0" smtClean="0">
                <a:latin typeface="Century Gothic"/>
                <a:cs typeface="Century Gothic"/>
              </a:rPr>
              <a:t>, SY, </a:t>
            </a:r>
            <a:r>
              <a:rPr lang="en-US" altLang="ja-JP" sz="1100" dirty="0" err="1" smtClean="0">
                <a:latin typeface="Century Gothic"/>
                <a:cs typeface="Century Gothic"/>
              </a:rPr>
              <a:t>Hosaka</a:t>
            </a:r>
            <a:r>
              <a:rPr lang="en-US" altLang="ja-JP" sz="1100" dirty="0" smtClean="0">
                <a:latin typeface="Century Gothic"/>
                <a:cs typeface="Century Gothic"/>
              </a:rPr>
              <a:t>, PRD84, 014032 (2011)</a:t>
            </a:r>
          </a:p>
          <a:p>
            <a:r>
              <a:rPr lang="en-US" altLang="ja-JP" sz="1100" dirty="0" smtClean="0">
                <a:latin typeface="Century Gothic"/>
                <a:cs typeface="Century Gothic"/>
              </a:rPr>
              <a:t>Yamaguchi, </a:t>
            </a:r>
            <a:r>
              <a:rPr lang="en-US" altLang="ja-JP" sz="1100" dirty="0" err="1" smtClean="0">
                <a:latin typeface="Century Gothic"/>
                <a:cs typeface="Century Gothic"/>
              </a:rPr>
              <a:t>Ohkoda</a:t>
            </a:r>
            <a:r>
              <a:rPr lang="en-US" altLang="ja-JP" sz="1100" dirty="0" smtClean="0">
                <a:latin typeface="Century Gothic"/>
                <a:cs typeface="Century Gothic"/>
              </a:rPr>
              <a:t>, SY, </a:t>
            </a:r>
            <a:r>
              <a:rPr lang="en-US" altLang="ja-JP" sz="1100" dirty="0" err="1" smtClean="0">
                <a:latin typeface="Century Gothic"/>
                <a:cs typeface="Century Gothic"/>
              </a:rPr>
              <a:t>Hosaka</a:t>
            </a:r>
            <a:r>
              <a:rPr lang="en-US" altLang="ja-JP" sz="1100" dirty="0" smtClean="0">
                <a:latin typeface="Century Gothic"/>
                <a:cs typeface="Century Gothic"/>
              </a:rPr>
              <a:t>, PRD85, 054003 (2012)</a:t>
            </a:r>
          </a:p>
        </p:txBody>
      </p:sp>
      <p:sp>
        <p:nvSpPr>
          <p:cNvPr id="69" name="正方形/長方形 68"/>
          <p:cNvSpPr/>
          <p:nvPr/>
        </p:nvSpPr>
        <p:spPr>
          <a:xfrm>
            <a:off x="4832848" y="4943259"/>
            <a:ext cx="22892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err="1" smtClean="0">
                <a:latin typeface="Century Gothic"/>
                <a:cs typeface="Century Gothic"/>
              </a:rPr>
              <a:t>Λ</a:t>
            </a:r>
            <a:r>
              <a:rPr lang="en-US" altLang="ja-JP" sz="2400" baseline="-25000" dirty="0" err="1" smtClean="0">
                <a:latin typeface="Century Gothic"/>
                <a:cs typeface="Century Gothic"/>
              </a:rPr>
              <a:t>c</a:t>
            </a:r>
            <a:r>
              <a:rPr lang="en-US" altLang="ja-JP" sz="2400" dirty="0" smtClean="0">
                <a:latin typeface="Century Gothic"/>
                <a:cs typeface="Century Gothic"/>
              </a:rPr>
              <a:t>, D</a:t>
            </a:r>
            <a:r>
              <a:rPr lang="en-US" altLang="ja-JP" sz="2400" baseline="30000" dirty="0" smtClean="0">
                <a:latin typeface="Century Gothic"/>
                <a:cs typeface="Century Gothic"/>
              </a:rPr>
              <a:t>(</a:t>
            </a:r>
            <a:r>
              <a:rPr lang="en-US" altLang="ja-JP" sz="2400" dirty="0" smtClean="0">
                <a:latin typeface="Century Gothic"/>
                <a:cs typeface="Century Gothic"/>
              </a:rPr>
              <a:t>*</a:t>
            </a:r>
            <a:r>
              <a:rPr lang="en-US" altLang="ja-JP" sz="2400" baseline="30000" dirty="0" smtClean="0">
                <a:latin typeface="Century Gothic"/>
                <a:cs typeface="Century Gothic"/>
              </a:rPr>
              <a:t>)</a:t>
            </a:r>
            <a:r>
              <a:rPr lang="en-US" altLang="ja-JP" sz="2400" dirty="0" smtClean="0">
                <a:latin typeface="Century Gothic"/>
                <a:cs typeface="Century Gothic"/>
              </a:rPr>
              <a:t> nuclei</a:t>
            </a:r>
          </a:p>
        </p:txBody>
      </p:sp>
      <p:sp>
        <p:nvSpPr>
          <p:cNvPr id="70" name="正方形/長方形 69"/>
          <p:cNvSpPr/>
          <p:nvPr/>
        </p:nvSpPr>
        <p:spPr>
          <a:xfrm>
            <a:off x="5163048" y="4484542"/>
            <a:ext cx="1685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solidFill>
                  <a:srgbClr val="000000"/>
                </a:solidFill>
                <a:latin typeface="Century Gothic"/>
                <a:cs typeface="Century Gothic"/>
              </a:rPr>
              <a:t>D</a:t>
            </a:r>
            <a:r>
              <a:rPr lang="en-US" altLang="ja-JP" sz="2400" baseline="30000" dirty="0" smtClean="0">
                <a:solidFill>
                  <a:srgbClr val="000000"/>
                </a:solidFill>
                <a:latin typeface="Century Gothic"/>
                <a:cs typeface="Century Gothic"/>
              </a:rPr>
              <a:t>(</a:t>
            </a:r>
            <a:r>
              <a:rPr lang="en-US" altLang="ja-JP" sz="2400" dirty="0" smtClean="0">
                <a:solidFill>
                  <a:srgbClr val="000000"/>
                </a:solidFill>
                <a:latin typeface="Century Gothic"/>
                <a:cs typeface="Century Gothic"/>
              </a:rPr>
              <a:t>*</a:t>
            </a:r>
            <a:r>
              <a:rPr lang="en-US" altLang="ja-JP" sz="2400" baseline="30000" dirty="0" smtClean="0">
                <a:solidFill>
                  <a:srgbClr val="000000"/>
                </a:solidFill>
                <a:latin typeface="Century Gothic"/>
                <a:cs typeface="Century Gothic"/>
              </a:rPr>
              <a:t>)</a:t>
            </a:r>
            <a:r>
              <a:rPr lang="en-US" altLang="ja-JP" sz="2400" dirty="0" smtClean="0">
                <a:solidFill>
                  <a:srgbClr val="000000"/>
                </a:solidFill>
                <a:latin typeface="Century Gothic"/>
                <a:cs typeface="Century Gothic"/>
              </a:rPr>
              <a:t> nuclei</a:t>
            </a:r>
          </a:p>
        </p:txBody>
      </p:sp>
      <p:sp>
        <p:nvSpPr>
          <p:cNvPr id="71" name="正方形/長方形 70"/>
          <p:cNvSpPr/>
          <p:nvPr/>
        </p:nvSpPr>
        <p:spPr>
          <a:xfrm>
            <a:off x="7128001" y="4459142"/>
            <a:ext cx="7919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latin typeface="Century Gothic"/>
                <a:cs typeface="Century Gothic"/>
              </a:rPr>
              <a:t>C&lt;0</a:t>
            </a:r>
          </a:p>
        </p:txBody>
      </p:sp>
      <p:sp>
        <p:nvSpPr>
          <p:cNvPr id="72" name="正方形/長方形 71"/>
          <p:cNvSpPr/>
          <p:nvPr/>
        </p:nvSpPr>
        <p:spPr>
          <a:xfrm>
            <a:off x="7155031" y="4943259"/>
            <a:ext cx="7919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latin typeface="Century Gothic"/>
                <a:cs typeface="Century Gothic"/>
              </a:rPr>
              <a:t>C&gt;0</a:t>
            </a:r>
          </a:p>
        </p:txBody>
      </p:sp>
      <p:cxnSp>
        <p:nvCxnSpPr>
          <p:cNvPr id="73" name="直線コネクタ 72"/>
          <p:cNvCxnSpPr/>
          <p:nvPr/>
        </p:nvCxnSpPr>
        <p:spPr>
          <a:xfrm>
            <a:off x="5283648" y="4573442"/>
            <a:ext cx="122400" cy="1588"/>
          </a:xfrm>
          <a:prstGeom prst="line">
            <a:avLst/>
          </a:prstGeom>
          <a:ln w="28575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直線コネクタ 73"/>
          <p:cNvCxnSpPr/>
          <p:nvPr/>
        </p:nvCxnSpPr>
        <p:spPr>
          <a:xfrm>
            <a:off x="4896348" y="4959135"/>
            <a:ext cx="3104653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/>
          <p:cNvCxnSpPr/>
          <p:nvPr/>
        </p:nvCxnSpPr>
        <p:spPr>
          <a:xfrm>
            <a:off x="4896348" y="4435330"/>
            <a:ext cx="3104653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/>
          <p:cNvCxnSpPr/>
          <p:nvPr/>
        </p:nvCxnSpPr>
        <p:spPr>
          <a:xfrm>
            <a:off x="4897936" y="5431912"/>
            <a:ext cx="3103065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/>
          <p:cNvCxnSpPr/>
          <p:nvPr/>
        </p:nvCxnSpPr>
        <p:spPr>
          <a:xfrm rot="5400000" flipH="1" flipV="1">
            <a:off x="6584986" y="4931636"/>
            <a:ext cx="997376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/>
          <p:cNvCxnSpPr/>
          <p:nvPr/>
        </p:nvCxnSpPr>
        <p:spPr>
          <a:xfrm rot="5400000" flipH="1" flipV="1">
            <a:off x="7497285" y="4932430"/>
            <a:ext cx="997376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/>
          <p:cNvCxnSpPr/>
          <p:nvPr/>
        </p:nvCxnSpPr>
        <p:spPr>
          <a:xfrm rot="5400000" flipH="1" flipV="1">
            <a:off x="4394230" y="4935067"/>
            <a:ext cx="1009000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図 7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865" y="1708150"/>
            <a:ext cx="7494270" cy="2327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線コネクタ 11"/>
          <p:cNvCxnSpPr/>
          <p:nvPr/>
        </p:nvCxnSpPr>
        <p:spPr>
          <a:xfrm>
            <a:off x="873125" y="3086099"/>
            <a:ext cx="3510020" cy="1588"/>
          </a:xfrm>
          <a:prstGeom prst="line">
            <a:avLst/>
          </a:prstGeom>
          <a:ln w="19050" cap="rnd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図形グループ 55"/>
          <p:cNvGrpSpPr/>
          <p:nvPr/>
        </p:nvGrpSpPr>
        <p:grpSpPr>
          <a:xfrm>
            <a:off x="1636243" y="1796725"/>
            <a:ext cx="2072158" cy="400110"/>
            <a:chOff x="3109443" y="1758626"/>
            <a:chExt cx="2072158" cy="400110"/>
          </a:xfrm>
        </p:grpSpPr>
        <p:sp>
          <p:nvSpPr>
            <p:cNvPr id="26" name="正方形/長方形 25"/>
            <p:cNvSpPr/>
            <p:nvPr/>
          </p:nvSpPr>
          <p:spPr>
            <a:xfrm>
              <a:off x="3109443" y="1758626"/>
              <a:ext cx="207215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000" b="1" dirty="0" smtClean="0"/>
                <a:t>D*+N (2947 </a:t>
              </a:r>
              <a:r>
                <a:rPr lang="en-US" altLang="ja-JP" sz="2000" b="1" dirty="0" err="1" smtClean="0"/>
                <a:t>MeV</a:t>
              </a:r>
              <a:r>
                <a:rPr lang="en-US" altLang="ja-JP" sz="2000" b="1" dirty="0" smtClean="0"/>
                <a:t>)</a:t>
              </a:r>
              <a:endParaRPr lang="ja-JP" altLang="en-US" sz="2000" b="1" dirty="0"/>
            </a:p>
          </p:txBody>
        </p:sp>
        <p:cxnSp>
          <p:nvCxnSpPr>
            <p:cNvPr id="29" name="直線コネクタ 28"/>
            <p:cNvCxnSpPr/>
            <p:nvPr/>
          </p:nvCxnSpPr>
          <p:spPr>
            <a:xfrm>
              <a:off x="3221458" y="1868662"/>
              <a:ext cx="111100" cy="1588"/>
            </a:xfrm>
            <a:prstGeom prst="line">
              <a:avLst/>
            </a:prstGeom>
            <a:ln w="19050" cap="rnd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図形グループ 54"/>
          <p:cNvGrpSpPr/>
          <p:nvPr/>
        </p:nvGrpSpPr>
        <p:grpSpPr>
          <a:xfrm>
            <a:off x="1675877" y="2706809"/>
            <a:ext cx="2375422" cy="400110"/>
            <a:chOff x="3149077" y="2617910"/>
            <a:chExt cx="2375422" cy="400110"/>
          </a:xfrm>
        </p:grpSpPr>
        <p:sp>
          <p:nvSpPr>
            <p:cNvPr id="30" name="正方形/長方形 29"/>
            <p:cNvSpPr/>
            <p:nvPr/>
          </p:nvSpPr>
          <p:spPr>
            <a:xfrm>
              <a:off x="3149077" y="2617910"/>
              <a:ext cx="237542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000" b="1" dirty="0" smtClean="0"/>
                <a:t>D+N (2803 </a:t>
              </a:r>
              <a:r>
                <a:rPr lang="en-US" altLang="ja-JP" sz="2000" b="1" dirty="0" err="1" smtClean="0"/>
                <a:t>MeV</a:t>
              </a:r>
              <a:r>
                <a:rPr lang="en-US" altLang="ja-JP" sz="2000" b="1" dirty="0" smtClean="0"/>
                <a:t>)</a:t>
              </a:r>
              <a:endParaRPr lang="ja-JP" altLang="en-US" sz="2000" b="1" dirty="0"/>
            </a:p>
          </p:txBody>
        </p:sp>
        <p:cxnSp>
          <p:nvCxnSpPr>
            <p:cNvPr id="54" name="直線コネクタ 53"/>
            <p:cNvCxnSpPr/>
            <p:nvPr/>
          </p:nvCxnSpPr>
          <p:spPr>
            <a:xfrm>
              <a:off x="3262758" y="2723092"/>
              <a:ext cx="111100" cy="1588"/>
            </a:xfrm>
            <a:prstGeom prst="line">
              <a:avLst/>
            </a:prstGeom>
            <a:ln w="19050" cap="rnd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直線コネクタ 39"/>
          <p:cNvCxnSpPr/>
          <p:nvPr/>
        </p:nvCxnSpPr>
        <p:spPr>
          <a:xfrm>
            <a:off x="882248" y="2196835"/>
            <a:ext cx="3510020" cy="1588"/>
          </a:xfrm>
          <a:prstGeom prst="line">
            <a:avLst/>
          </a:prstGeom>
          <a:ln w="19050" cap="rnd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正方形/長方形 42"/>
          <p:cNvSpPr/>
          <p:nvPr/>
        </p:nvSpPr>
        <p:spPr>
          <a:xfrm>
            <a:off x="1143000" y="3144899"/>
            <a:ext cx="2997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000" b="1" dirty="0" err="1" smtClean="0">
                <a:solidFill>
                  <a:srgbClr val="FF0000"/>
                </a:solidFill>
              </a:rPr>
              <a:t>Only</a:t>
            </a:r>
            <a:r>
              <a:rPr lang="de-DE" altLang="ja-JP" sz="2000" b="1" dirty="0" smtClean="0">
                <a:solidFill>
                  <a:srgbClr val="FF0000"/>
                </a:solidFill>
              </a:rPr>
              <a:t> DN and D*N </a:t>
            </a:r>
            <a:r>
              <a:rPr lang="de-DE" altLang="ja-JP" sz="2000" b="1" dirty="0" err="1" smtClean="0">
                <a:solidFill>
                  <a:srgbClr val="FF0000"/>
                </a:solidFill>
              </a:rPr>
              <a:t>channel</a:t>
            </a:r>
            <a:endParaRPr lang="ja-JP" altLang="en-US" sz="2000" b="1" dirty="0">
              <a:solidFill>
                <a:srgbClr val="FF0000"/>
              </a:solidFill>
            </a:endParaRPr>
          </a:p>
        </p:txBody>
      </p:sp>
      <p:cxnSp>
        <p:nvCxnSpPr>
          <p:cNvPr id="44" name="直線コネクタ 43"/>
          <p:cNvCxnSpPr/>
          <p:nvPr/>
        </p:nvCxnSpPr>
        <p:spPr>
          <a:xfrm>
            <a:off x="1808608" y="3255961"/>
            <a:ext cx="111100" cy="1588"/>
          </a:xfrm>
          <a:prstGeom prst="line">
            <a:avLst/>
          </a:prstGeom>
          <a:ln w="1905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>
            <a:off x="2643633" y="3257549"/>
            <a:ext cx="111100" cy="1588"/>
          </a:xfrm>
          <a:prstGeom prst="line">
            <a:avLst/>
          </a:prstGeom>
          <a:ln w="1905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正方形/長方形 51"/>
          <p:cNvSpPr>
            <a:spLocks noChangeArrowheads="1"/>
          </p:cNvSpPr>
          <p:nvPr/>
        </p:nvSpPr>
        <p:spPr bwMode="auto">
          <a:xfrm>
            <a:off x="1596760" y="1171237"/>
            <a:ext cx="2005154" cy="454065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83913" tIns="41957" rIns="83913" bIns="41957">
            <a:prstTxWarp prst="textNoShape">
              <a:avLst/>
            </a:prstTxWarp>
            <a:spAutoFit/>
          </a:bodyPr>
          <a:lstStyle/>
          <a:p>
            <a:r>
              <a:rPr lang="en-US" altLang="ja-JP" sz="2400" b="1" dirty="0" smtClean="0">
                <a:solidFill>
                  <a:srgbClr val="000000"/>
                </a:solidFill>
              </a:rPr>
              <a:t>D and nucleon</a:t>
            </a:r>
            <a:endParaRPr lang="ja-JP" altLang="en-US" sz="2400" b="1" dirty="0">
              <a:solidFill>
                <a:srgbClr val="000000"/>
              </a:solidFill>
            </a:endParaRPr>
          </a:p>
        </p:txBody>
      </p:sp>
      <p:cxnSp>
        <p:nvCxnSpPr>
          <p:cNvPr id="60" name="直線コネクタ 59"/>
          <p:cNvCxnSpPr/>
          <p:nvPr/>
        </p:nvCxnSpPr>
        <p:spPr>
          <a:xfrm>
            <a:off x="1710425" y="1281366"/>
            <a:ext cx="115200" cy="1588"/>
          </a:xfrm>
          <a:prstGeom prst="line">
            <a:avLst/>
          </a:prstGeom>
          <a:ln w="28575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正方形/長方形 34"/>
          <p:cNvSpPr/>
          <p:nvPr/>
        </p:nvSpPr>
        <p:spPr>
          <a:xfrm>
            <a:off x="1117600" y="5543609"/>
            <a:ext cx="29336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altLang="ja-JP" sz="2400" b="1" dirty="0" smtClean="0">
                <a:solidFill>
                  <a:srgbClr val="FF0000"/>
                </a:solidFill>
              </a:rPr>
              <a:t>`</a:t>
            </a:r>
            <a:r>
              <a:rPr lang="de-DE" altLang="ja-JP" sz="2400" b="1" dirty="0" err="1" smtClean="0">
                <a:solidFill>
                  <a:srgbClr val="FF0000"/>
                </a:solidFill>
              </a:rPr>
              <a:t>Exotic</a:t>
            </a:r>
            <a:r>
              <a:rPr lang="de-DE" altLang="ja-JP" sz="2400" b="1" dirty="0" smtClean="0">
                <a:solidFill>
                  <a:srgbClr val="FF0000"/>
                </a:solidFill>
              </a:rPr>
              <a:t> </a:t>
            </a:r>
            <a:r>
              <a:rPr lang="de-DE" altLang="ja-JP" sz="2400" b="1" dirty="0" err="1" smtClean="0">
                <a:solidFill>
                  <a:srgbClr val="FF0000"/>
                </a:solidFill>
              </a:rPr>
              <a:t>channel</a:t>
            </a:r>
            <a:r>
              <a:rPr lang="de-DE" altLang="ja-JP" sz="2400" b="1" dirty="0" smtClean="0">
                <a:solidFill>
                  <a:srgbClr val="FF0000"/>
                </a:solidFill>
              </a:rPr>
              <a:t>‘</a:t>
            </a:r>
          </a:p>
        </p:txBody>
      </p:sp>
      <p:grpSp>
        <p:nvGrpSpPr>
          <p:cNvPr id="4" name="図形グループ 44"/>
          <p:cNvGrpSpPr/>
          <p:nvPr/>
        </p:nvGrpSpPr>
        <p:grpSpPr>
          <a:xfrm>
            <a:off x="4330700" y="1171237"/>
            <a:ext cx="4158771" cy="4834037"/>
            <a:chOff x="4330700" y="1171237"/>
            <a:chExt cx="4158771" cy="4834037"/>
          </a:xfrm>
        </p:grpSpPr>
        <p:cxnSp>
          <p:nvCxnSpPr>
            <p:cNvPr id="23" name="直線コネクタ 22"/>
            <p:cNvCxnSpPr/>
            <p:nvPr/>
          </p:nvCxnSpPr>
          <p:spPr>
            <a:xfrm>
              <a:off x="4808480" y="3082923"/>
              <a:ext cx="3510020" cy="1588"/>
            </a:xfrm>
            <a:prstGeom prst="line">
              <a:avLst/>
            </a:prstGeom>
            <a:ln w="19050" cap="rnd" cmpd="sng" algn="ctr">
              <a:solidFill>
                <a:srgbClr val="0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図形グループ 37"/>
            <p:cNvGrpSpPr/>
            <p:nvPr/>
          </p:nvGrpSpPr>
          <p:grpSpPr>
            <a:xfrm>
              <a:off x="4560945" y="3135311"/>
              <a:ext cx="3928526" cy="2319398"/>
              <a:chOff x="4560945" y="3135311"/>
              <a:chExt cx="3928526" cy="2319398"/>
            </a:xfrm>
          </p:grpSpPr>
          <p:cxnSp>
            <p:nvCxnSpPr>
              <p:cNvPr id="41" name="直線コネクタ 40"/>
              <p:cNvCxnSpPr/>
              <p:nvPr/>
            </p:nvCxnSpPr>
            <p:spPr>
              <a:xfrm>
                <a:off x="4808480" y="5027611"/>
                <a:ext cx="3510020" cy="1588"/>
              </a:xfrm>
              <a:prstGeom prst="line">
                <a:avLst/>
              </a:prstGeom>
              <a:ln w="19050" cap="rnd" cmpd="sng" algn="ctr">
                <a:solidFill>
                  <a:srgbClr val="00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4808480" y="4254499"/>
                <a:ext cx="3510020" cy="1588"/>
              </a:xfrm>
              <a:prstGeom prst="line">
                <a:avLst/>
              </a:prstGeom>
              <a:ln w="19050" cap="rnd" cmpd="sng" algn="ctr">
                <a:solidFill>
                  <a:srgbClr val="00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4912117" y="4889499"/>
                <a:ext cx="1219200" cy="1588"/>
              </a:xfrm>
              <a:prstGeom prst="line">
                <a:avLst/>
              </a:prstGeom>
              <a:ln w="38100" cap="rnd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6105917" y="4570411"/>
                <a:ext cx="1219200" cy="1588"/>
              </a:xfrm>
              <a:prstGeom prst="line">
                <a:avLst/>
              </a:prstGeom>
              <a:ln w="38100" cap="rnd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7023100" y="3135311"/>
                <a:ext cx="1219200" cy="1588"/>
              </a:xfrm>
              <a:prstGeom prst="line">
                <a:avLst/>
              </a:prstGeom>
              <a:ln w="38100" cap="rnd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正方形/長方形 48"/>
              <p:cNvSpPr/>
              <p:nvPr/>
            </p:nvSpPr>
            <p:spPr>
              <a:xfrm>
                <a:off x="5614847" y="5054599"/>
                <a:ext cx="2005153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2000" b="1" dirty="0" err="1" smtClean="0"/>
                  <a:t>π+Σc</a:t>
                </a:r>
                <a:r>
                  <a:rPr lang="en-US" altLang="ja-JP" sz="2000" b="1" dirty="0" smtClean="0"/>
                  <a:t> (2593 </a:t>
                </a:r>
                <a:r>
                  <a:rPr lang="en-US" altLang="ja-JP" sz="2000" b="1" dirty="0" err="1" smtClean="0"/>
                  <a:t>MeV</a:t>
                </a:r>
                <a:r>
                  <a:rPr lang="en-US" altLang="ja-JP" sz="2000" b="1" dirty="0" smtClean="0"/>
                  <a:t>)</a:t>
                </a:r>
                <a:endParaRPr lang="ja-JP" altLang="en-US" sz="2000" b="1" dirty="0"/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5625811" y="3828989"/>
                <a:ext cx="212243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2000" b="1" dirty="0" err="1" smtClean="0"/>
                  <a:t>π+Σc</a:t>
                </a:r>
                <a:r>
                  <a:rPr lang="en-US" altLang="ja-JP" sz="2000" b="1" dirty="0" smtClean="0"/>
                  <a:t>* (2658 </a:t>
                </a:r>
                <a:r>
                  <a:rPr lang="en-US" altLang="ja-JP" sz="2000" b="1" dirty="0" err="1" smtClean="0"/>
                  <a:t>MeV</a:t>
                </a:r>
                <a:r>
                  <a:rPr lang="en-US" altLang="ja-JP" sz="2000" b="1" dirty="0" smtClean="0"/>
                  <a:t>)</a:t>
                </a:r>
                <a:endParaRPr lang="ja-JP" altLang="en-US" sz="2000" b="1" dirty="0"/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4560945" y="4490977"/>
                <a:ext cx="1917989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2000" b="1" dirty="0" smtClean="0"/>
                  <a:t>Λc(2595) 0(1/2</a:t>
                </a:r>
                <a:r>
                  <a:rPr lang="en-US" altLang="ja-JP" sz="2000" b="1" baseline="30000" dirty="0" smtClean="0"/>
                  <a:t>-</a:t>
                </a:r>
                <a:r>
                  <a:rPr lang="en-US" altLang="ja-JP" sz="2000" b="1" dirty="0" smtClean="0"/>
                  <a:t>)</a:t>
                </a:r>
                <a:endParaRPr lang="ja-JP" altLang="en-US" sz="2000" b="1" dirty="0"/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5802364" y="4171889"/>
                <a:ext cx="1917989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2000" b="1" dirty="0" smtClean="0"/>
                  <a:t>Λc(2625) 0(3/2</a:t>
                </a:r>
                <a:r>
                  <a:rPr lang="en-US" altLang="ja-JP" sz="2000" b="1" baseline="30000" dirty="0" smtClean="0"/>
                  <a:t>-</a:t>
                </a:r>
                <a:r>
                  <a:rPr lang="en-US" altLang="ja-JP" sz="2000" b="1" dirty="0" smtClean="0"/>
                  <a:t>)</a:t>
                </a:r>
                <a:endParaRPr lang="ja-JP" altLang="en-US" sz="2000" b="1" dirty="0"/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6824235" y="3149599"/>
                <a:ext cx="166523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2000" b="1" dirty="0" smtClean="0"/>
                  <a:t>Σc(2800) 1(?</a:t>
                </a:r>
                <a:r>
                  <a:rPr lang="en-US" altLang="ja-JP" sz="2000" b="1" baseline="30000" dirty="0" smtClean="0"/>
                  <a:t>?</a:t>
                </a:r>
                <a:r>
                  <a:rPr lang="en-US" altLang="ja-JP" sz="2000" b="1" dirty="0" smtClean="0"/>
                  <a:t>)</a:t>
                </a:r>
                <a:endParaRPr lang="ja-JP" altLang="en-US" sz="2000" b="1" dirty="0"/>
              </a:p>
            </p:txBody>
          </p:sp>
        </p:grpSp>
        <p:sp>
          <p:nvSpPr>
            <p:cNvPr id="59" name="正方形/長方形 58"/>
            <p:cNvSpPr/>
            <p:nvPr/>
          </p:nvSpPr>
          <p:spPr>
            <a:xfrm>
              <a:off x="5549900" y="1784025"/>
              <a:ext cx="207215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000" b="1" dirty="0" smtClean="0"/>
                <a:t>D*+N (2947 </a:t>
              </a:r>
              <a:r>
                <a:rPr lang="en-US" altLang="ja-JP" sz="2000" b="1" dirty="0" err="1" smtClean="0"/>
                <a:t>MeV</a:t>
              </a:r>
              <a:r>
                <a:rPr lang="en-US" altLang="ja-JP" sz="2000" b="1" dirty="0" smtClean="0"/>
                <a:t>)</a:t>
              </a:r>
              <a:endParaRPr lang="ja-JP" altLang="en-US" sz="2000" b="1" dirty="0"/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5589534" y="2706809"/>
              <a:ext cx="203252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000" b="1" dirty="0" smtClean="0"/>
                <a:t>D+N (2803 </a:t>
              </a:r>
              <a:r>
                <a:rPr lang="en-US" altLang="ja-JP" sz="2000" b="1" dirty="0" err="1" smtClean="0"/>
                <a:t>MeV</a:t>
              </a:r>
              <a:r>
                <a:rPr lang="en-US" altLang="ja-JP" sz="2000" b="1" dirty="0" smtClean="0"/>
                <a:t>)</a:t>
              </a:r>
              <a:endParaRPr lang="ja-JP" altLang="en-US" sz="2000" b="1" dirty="0"/>
            </a:p>
          </p:txBody>
        </p:sp>
        <p:cxnSp>
          <p:nvCxnSpPr>
            <p:cNvPr id="39" name="直線コネクタ 38"/>
            <p:cNvCxnSpPr/>
            <p:nvPr/>
          </p:nvCxnSpPr>
          <p:spPr>
            <a:xfrm>
              <a:off x="4808480" y="2196835"/>
              <a:ext cx="3510020" cy="1588"/>
            </a:xfrm>
            <a:prstGeom prst="line">
              <a:avLst/>
            </a:prstGeom>
            <a:ln w="19050" cap="rnd" cmpd="sng" algn="ctr">
              <a:solidFill>
                <a:srgbClr val="0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正方形/長方形 51"/>
            <p:cNvSpPr>
              <a:spLocks noChangeArrowheads="1"/>
            </p:cNvSpPr>
            <p:nvPr/>
          </p:nvSpPr>
          <p:spPr bwMode="auto">
            <a:xfrm>
              <a:off x="5513246" y="1171237"/>
              <a:ext cx="2005154" cy="454065"/>
            </a:xfrm>
            <a:prstGeom prst="rect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lIns="83913" tIns="41957" rIns="83913" bIns="41957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2400" b="1" dirty="0" smtClean="0">
                  <a:solidFill>
                    <a:srgbClr val="000000"/>
                  </a:solidFill>
                </a:rPr>
                <a:t>D and nucleon</a:t>
              </a:r>
              <a:endParaRPr lang="ja-JP" altLang="en-US" sz="24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64" name="直線矢印コネクタ 63"/>
            <p:cNvCxnSpPr/>
            <p:nvPr/>
          </p:nvCxnSpPr>
          <p:spPr>
            <a:xfrm>
              <a:off x="4330700" y="1422102"/>
              <a:ext cx="598545" cy="1588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 w="lg" len="lg"/>
              <a:tailEnd type="arrow" w="lg" len="lg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正方形/長方形 35"/>
            <p:cNvSpPr/>
            <p:nvPr/>
          </p:nvSpPr>
          <p:spPr>
            <a:xfrm>
              <a:off x="5308600" y="5543609"/>
              <a:ext cx="29083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altLang="ja-JP" sz="2400" b="1" dirty="0" smtClean="0"/>
                <a:t> `Normal </a:t>
              </a:r>
              <a:r>
                <a:rPr lang="de-DE" altLang="ja-JP" sz="2400" b="1" dirty="0" err="1" smtClean="0"/>
                <a:t>channel</a:t>
              </a:r>
              <a:r>
                <a:rPr lang="de-DE" altLang="ja-JP" sz="2400" b="1" dirty="0" smtClean="0"/>
                <a:t>‘</a:t>
              </a:r>
            </a:p>
          </p:txBody>
        </p:sp>
      </p:grpSp>
      <p:sp>
        <p:nvSpPr>
          <p:cNvPr id="45" name="正方形/長方形 44"/>
          <p:cNvSpPr/>
          <p:nvPr/>
        </p:nvSpPr>
        <p:spPr>
          <a:xfrm>
            <a:off x="1921810" y="4171889"/>
            <a:ext cx="14182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6000" b="1" dirty="0" smtClean="0"/>
              <a:t>C&lt;0</a:t>
            </a:r>
            <a:endParaRPr lang="ja-JP" altLang="en-US" sz="6000" b="1" dirty="0"/>
          </a:p>
        </p:txBody>
      </p:sp>
      <p:sp>
        <p:nvSpPr>
          <p:cNvPr id="65" name="正方形/長方形 64"/>
          <p:cNvSpPr/>
          <p:nvPr/>
        </p:nvSpPr>
        <p:spPr>
          <a:xfrm>
            <a:off x="4637145" y="3109911"/>
            <a:ext cx="3928526" cy="23940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/>
          <p:cNvSpPr/>
          <p:nvPr/>
        </p:nvSpPr>
        <p:spPr>
          <a:xfrm>
            <a:off x="5802364" y="4171889"/>
            <a:ext cx="14182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6000" b="1" dirty="0" smtClean="0">
                <a:solidFill>
                  <a:schemeClr val="bg1">
                    <a:lumMod val="65000"/>
                  </a:schemeClr>
                </a:solidFill>
              </a:rPr>
              <a:t>C&gt;0</a:t>
            </a:r>
            <a:endParaRPr lang="ja-JP" altLang="en-US" sz="60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4178300" y="1458171"/>
            <a:ext cx="9164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dirty="0" smtClean="0"/>
              <a:t>different</a:t>
            </a:r>
            <a:endParaRPr lang="ja-JP" altLang="en-US" sz="1600" b="1" dirty="0"/>
          </a:p>
        </p:txBody>
      </p:sp>
      <p:grpSp>
        <p:nvGrpSpPr>
          <p:cNvPr id="6" name="図形グループ 62"/>
          <p:cNvGrpSpPr/>
          <p:nvPr/>
        </p:nvGrpSpPr>
        <p:grpSpPr>
          <a:xfrm>
            <a:off x="2315324" y="631308"/>
            <a:ext cx="4513352" cy="454065"/>
            <a:chOff x="746583" y="6282273"/>
            <a:chExt cx="4513352" cy="454065"/>
          </a:xfrm>
        </p:grpSpPr>
        <p:sp>
          <p:nvSpPr>
            <p:cNvPr id="66" name="正方形/長方形 51"/>
            <p:cNvSpPr>
              <a:spLocks noChangeArrowheads="1"/>
            </p:cNvSpPr>
            <p:nvPr/>
          </p:nvSpPr>
          <p:spPr bwMode="auto">
            <a:xfrm>
              <a:off x="746583" y="6282273"/>
              <a:ext cx="4513352" cy="454065"/>
            </a:xfrm>
            <a:prstGeom prst="rect">
              <a:avLst/>
            </a:prstGeom>
            <a:noFill/>
            <a:ln w="285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lIns="83913" tIns="41957" rIns="83913" bIns="41957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2400" b="1" dirty="0" smtClean="0">
                  <a:solidFill>
                    <a:srgbClr val="000000"/>
                  </a:solidFill>
                </a:rPr>
                <a:t>What is D/D-nucleon interaction ?</a:t>
              </a:r>
              <a:endParaRPr lang="ja-JP" altLang="en-US" sz="24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67" name="直線コネクタ 66"/>
            <p:cNvCxnSpPr/>
            <p:nvPr/>
          </p:nvCxnSpPr>
          <p:spPr>
            <a:xfrm>
              <a:off x="1876248" y="6405102"/>
              <a:ext cx="115200" cy="1588"/>
            </a:xfrm>
            <a:prstGeom prst="line">
              <a:avLst/>
            </a:prstGeom>
            <a:ln w="28575" cap="rnd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図形グループ 71"/>
          <p:cNvGrpSpPr/>
          <p:nvPr/>
        </p:nvGrpSpPr>
        <p:grpSpPr>
          <a:xfrm>
            <a:off x="2113111" y="5962619"/>
            <a:ext cx="832444" cy="400110"/>
            <a:chOff x="2214711" y="6005274"/>
            <a:chExt cx="832444" cy="400110"/>
          </a:xfrm>
        </p:grpSpPr>
        <p:sp>
          <p:nvSpPr>
            <p:cNvPr id="69" name="正方形/長方形 68"/>
            <p:cNvSpPr/>
            <p:nvPr/>
          </p:nvSpPr>
          <p:spPr>
            <a:xfrm>
              <a:off x="2214711" y="6005274"/>
              <a:ext cx="83244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000" b="1" dirty="0" err="1" smtClean="0"/>
                <a:t>cqqqq</a:t>
              </a:r>
              <a:endParaRPr lang="ja-JP" altLang="en-US" sz="2000" b="1" dirty="0"/>
            </a:p>
          </p:txBody>
        </p:sp>
        <p:cxnSp>
          <p:nvCxnSpPr>
            <p:cNvPr id="70" name="直線コネクタ 69"/>
            <p:cNvCxnSpPr/>
            <p:nvPr/>
          </p:nvCxnSpPr>
          <p:spPr>
            <a:xfrm>
              <a:off x="2328336" y="6161086"/>
              <a:ext cx="64224" cy="1588"/>
            </a:xfrm>
            <a:prstGeom prst="line">
              <a:avLst/>
            </a:prstGeom>
            <a:ln w="19050" cap="rnd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図形グループ 72"/>
          <p:cNvGrpSpPr/>
          <p:nvPr/>
        </p:nvGrpSpPr>
        <p:grpSpPr>
          <a:xfrm>
            <a:off x="6085132" y="5962619"/>
            <a:ext cx="832444" cy="400110"/>
            <a:chOff x="2214711" y="6005274"/>
            <a:chExt cx="832444" cy="400110"/>
          </a:xfrm>
        </p:grpSpPr>
        <p:sp>
          <p:nvSpPr>
            <p:cNvPr id="74" name="正方形/長方形 73"/>
            <p:cNvSpPr/>
            <p:nvPr/>
          </p:nvSpPr>
          <p:spPr>
            <a:xfrm>
              <a:off x="2214711" y="6005274"/>
              <a:ext cx="83244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000" b="1" dirty="0" err="1" smtClean="0"/>
                <a:t>cqqqq</a:t>
              </a:r>
              <a:endParaRPr lang="ja-JP" altLang="en-US" sz="2000" b="1" dirty="0"/>
            </a:p>
          </p:txBody>
        </p:sp>
        <p:cxnSp>
          <p:nvCxnSpPr>
            <p:cNvPr id="75" name="直線コネクタ 74"/>
            <p:cNvCxnSpPr/>
            <p:nvPr/>
          </p:nvCxnSpPr>
          <p:spPr>
            <a:xfrm>
              <a:off x="2451093" y="6161086"/>
              <a:ext cx="64224" cy="1588"/>
            </a:xfrm>
            <a:prstGeom prst="line">
              <a:avLst/>
            </a:prstGeom>
            <a:ln w="19050" cap="rnd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正方形/長方形 67"/>
          <p:cNvSpPr/>
          <p:nvPr/>
        </p:nvSpPr>
        <p:spPr>
          <a:xfrm>
            <a:off x="755056" y="6275169"/>
            <a:ext cx="3628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/>
              <a:t>SY and </a:t>
            </a:r>
            <a:r>
              <a:rPr lang="en-US" altLang="ja-JP" sz="1200" dirty="0" err="1" smtClean="0"/>
              <a:t>Sudoh</a:t>
            </a:r>
            <a:r>
              <a:rPr lang="en-US" altLang="ja-JP" sz="1200" dirty="0" smtClean="0"/>
              <a:t>, PRD80, 034008 (2009)</a:t>
            </a:r>
          </a:p>
          <a:p>
            <a:r>
              <a:rPr lang="en-US" altLang="ja-JP" sz="1200" dirty="0" smtClean="0"/>
              <a:t>Yamaguchi, </a:t>
            </a:r>
            <a:r>
              <a:rPr lang="en-US" altLang="ja-JP" sz="1200" dirty="0" err="1" smtClean="0"/>
              <a:t>Ohkoda</a:t>
            </a:r>
            <a:r>
              <a:rPr lang="en-US" altLang="ja-JP" sz="1200" dirty="0" smtClean="0"/>
              <a:t>, SY, </a:t>
            </a:r>
            <a:r>
              <a:rPr lang="en-US" altLang="ja-JP" sz="1200" dirty="0" err="1" smtClean="0"/>
              <a:t>Hosaka</a:t>
            </a:r>
            <a:r>
              <a:rPr lang="en-US" altLang="ja-JP" sz="1200" dirty="0" smtClean="0"/>
              <a:t>, PRD84, 014032 (2011)</a:t>
            </a:r>
          </a:p>
          <a:p>
            <a:r>
              <a:rPr lang="en-US" altLang="ja-JP" sz="1200" dirty="0" smtClean="0"/>
              <a:t>Yamaguchi, </a:t>
            </a:r>
            <a:r>
              <a:rPr lang="en-US" altLang="ja-JP" sz="1200" dirty="0" err="1" smtClean="0"/>
              <a:t>Ohkoda</a:t>
            </a:r>
            <a:r>
              <a:rPr lang="en-US" altLang="ja-JP" sz="1200" dirty="0" smtClean="0"/>
              <a:t>, SY, </a:t>
            </a:r>
            <a:r>
              <a:rPr lang="en-US" altLang="ja-JP" sz="1200" dirty="0" err="1" smtClean="0"/>
              <a:t>Hosaka</a:t>
            </a:r>
            <a:r>
              <a:rPr lang="en-US" altLang="ja-JP" sz="1200" dirty="0" smtClean="0"/>
              <a:t>, PRD85, 054003 (2012)</a:t>
            </a:r>
          </a:p>
        </p:txBody>
      </p:sp>
      <p:sp>
        <p:nvSpPr>
          <p:cNvPr id="71" name="正方形/長方形 70"/>
          <p:cNvSpPr/>
          <p:nvPr/>
        </p:nvSpPr>
        <p:spPr>
          <a:xfrm>
            <a:off x="4779315" y="6421967"/>
            <a:ext cx="37990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/>
              <a:t>Yamaguchi, </a:t>
            </a:r>
            <a:r>
              <a:rPr lang="en-US" altLang="ja-JP" sz="1200" dirty="0" err="1" smtClean="0"/>
              <a:t>Ohkoda</a:t>
            </a:r>
            <a:r>
              <a:rPr lang="en-US" altLang="ja-JP" sz="1200" dirty="0" smtClean="0"/>
              <a:t>, SY, </a:t>
            </a:r>
            <a:r>
              <a:rPr lang="en-US" altLang="ja-JP" sz="1200" dirty="0" err="1" smtClean="0"/>
              <a:t>Hosaka</a:t>
            </a:r>
            <a:r>
              <a:rPr lang="en-US" altLang="ja-JP" sz="1200" dirty="0" smtClean="0"/>
              <a:t>, arXiv:1301.4557 [</a:t>
            </a:r>
            <a:r>
              <a:rPr lang="en-US" altLang="ja-JP" sz="1200" dirty="0" err="1" smtClean="0"/>
              <a:t>hep</a:t>
            </a:r>
            <a:r>
              <a:rPr lang="en-US" altLang="ja-JP" sz="1200" dirty="0" smtClean="0"/>
              <a:t>-ph]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線コネクタ 11"/>
          <p:cNvCxnSpPr/>
          <p:nvPr/>
        </p:nvCxnSpPr>
        <p:spPr>
          <a:xfrm>
            <a:off x="873125" y="3086099"/>
            <a:ext cx="3510020" cy="1588"/>
          </a:xfrm>
          <a:prstGeom prst="line">
            <a:avLst/>
          </a:prstGeom>
          <a:ln w="19050" cap="rnd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図形グループ 55"/>
          <p:cNvGrpSpPr/>
          <p:nvPr/>
        </p:nvGrpSpPr>
        <p:grpSpPr>
          <a:xfrm>
            <a:off x="1636243" y="1796725"/>
            <a:ext cx="2072158" cy="400110"/>
            <a:chOff x="3109443" y="1758626"/>
            <a:chExt cx="2072158" cy="400110"/>
          </a:xfrm>
        </p:grpSpPr>
        <p:sp>
          <p:nvSpPr>
            <p:cNvPr id="26" name="正方形/長方形 25"/>
            <p:cNvSpPr/>
            <p:nvPr/>
          </p:nvSpPr>
          <p:spPr>
            <a:xfrm>
              <a:off x="3109443" y="1758626"/>
              <a:ext cx="207215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000" b="1" dirty="0" smtClean="0"/>
                <a:t>D*+N (2947 </a:t>
              </a:r>
              <a:r>
                <a:rPr lang="en-US" altLang="ja-JP" sz="2000" b="1" dirty="0" err="1" smtClean="0"/>
                <a:t>MeV</a:t>
              </a:r>
              <a:r>
                <a:rPr lang="en-US" altLang="ja-JP" sz="2000" b="1" dirty="0" smtClean="0"/>
                <a:t>)</a:t>
              </a:r>
              <a:endParaRPr lang="ja-JP" altLang="en-US" sz="2000" b="1" dirty="0"/>
            </a:p>
          </p:txBody>
        </p:sp>
        <p:cxnSp>
          <p:nvCxnSpPr>
            <p:cNvPr id="29" name="直線コネクタ 28"/>
            <p:cNvCxnSpPr/>
            <p:nvPr/>
          </p:nvCxnSpPr>
          <p:spPr>
            <a:xfrm>
              <a:off x="3221458" y="1868662"/>
              <a:ext cx="111100" cy="1588"/>
            </a:xfrm>
            <a:prstGeom prst="line">
              <a:avLst/>
            </a:prstGeom>
            <a:ln w="19050" cap="rnd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図形グループ 54"/>
          <p:cNvGrpSpPr/>
          <p:nvPr/>
        </p:nvGrpSpPr>
        <p:grpSpPr>
          <a:xfrm>
            <a:off x="1675877" y="2706809"/>
            <a:ext cx="2375422" cy="400110"/>
            <a:chOff x="3149077" y="2617910"/>
            <a:chExt cx="2375422" cy="400110"/>
          </a:xfrm>
        </p:grpSpPr>
        <p:sp>
          <p:nvSpPr>
            <p:cNvPr id="30" name="正方形/長方形 29"/>
            <p:cNvSpPr/>
            <p:nvPr/>
          </p:nvSpPr>
          <p:spPr>
            <a:xfrm>
              <a:off x="3149077" y="2617910"/>
              <a:ext cx="237542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000" b="1" dirty="0" smtClean="0"/>
                <a:t>D+N (2803 </a:t>
              </a:r>
              <a:r>
                <a:rPr lang="en-US" altLang="ja-JP" sz="2000" b="1" dirty="0" err="1" smtClean="0"/>
                <a:t>MeV</a:t>
              </a:r>
              <a:r>
                <a:rPr lang="en-US" altLang="ja-JP" sz="2000" b="1" dirty="0" smtClean="0"/>
                <a:t>)</a:t>
              </a:r>
              <a:endParaRPr lang="ja-JP" altLang="en-US" sz="2000" b="1" dirty="0"/>
            </a:p>
          </p:txBody>
        </p:sp>
        <p:cxnSp>
          <p:nvCxnSpPr>
            <p:cNvPr id="54" name="直線コネクタ 53"/>
            <p:cNvCxnSpPr/>
            <p:nvPr/>
          </p:nvCxnSpPr>
          <p:spPr>
            <a:xfrm>
              <a:off x="3262758" y="2723092"/>
              <a:ext cx="111100" cy="1588"/>
            </a:xfrm>
            <a:prstGeom prst="line">
              <a:avLst/>
            </a:prstGeom>
            <a:ln w="19050" cap="rnd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直線コネクタ 39"/>
          <p:cNvCxnSpPr/>
          <p:nvPr/>
        </p:nvCxnSpPr>
        <p:spPr>
          <a:xfrm>
            <a:off x="882248" y="2196835"/>
            <a:ext cx="3510020" cy="1588"/>
          </a:xfrm>
          <a:prstGeom prst="line">
            <a:avLst/>
          </a:prstGeom>
          <a:ln w="19050" cap="rnd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正方形/長方形 42"/>
          <p:cNvSpPr/>
          <p:nvPr/>
        </p:nvSpPr>
        <p:spPr>
          <a:xfrm>
            <a:off x="1143000" y="3144899"/>
            <a:ext cx="2997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000" b="1" dirty="0" err="1" smtClean="0">
                <a:solidFill>
                  <a:srgbClr val="FF0000"/>
                </a:solidFill>
              </a:rPr>
              <a:t>Only</a:t>
            </a:r>
            <a:r>
              <a:rPr lang="de-DE" altLang="ja-JP" sz="2000" b="1" dirty="0" smtClean="0">
                <a:solidFill>
                  <a:srgbClr val="FF0000"/>
                </a:solidFill>
              </a:rPr>
              <a:t> DN and D*N </a:t>
            </a:r>
            <a:r>
              <a:rPr lang="de-DE" altLang="ja-JP" sz="2000" b="1" dirty="0" err="1" smtClean="0">
                <a:solidFill>
                  <a:srgbClr val="FF0000"/>
                </a:solidFill>
              </a:rPr>
              <a:t>channel</a:t>
            </a:r>
            <a:endParaRPr lang="ja-JP" altLang="en-US" sz="2000" b="1" dirty="0">
              <a:solidFill>
                <a:srgbClr val="FF0000"/>
              </a:solidFill>
            </a:endParaRPr>
          </a:p>
        </p:txBody>
      </p:sp>
      <p:cxnSp>
        <p:nvCxnSpPr>
          <p:cNvPr id="44" name="直線コネクタ 43"/>
          <p:cNvCxnSpPr/>
          <p:nvPr/>
        </p:nvCxnSpPr>
        <p:spPr>
          <a:xfrm>
            <a:off x="1808608" y="3255961"/>
            <a:ext cx="111100" cy="1588"/>
          </a:xfrm>
          <a:prstGeom prst="line">
            <a:avLst/>
          </a:prstGeom>
          <a:ln w="1905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>
            <a:off x="2643633" y="3257549"/>
            <a:ext cx="111100" cy="1588"/>
          </a:xfrm>
          <a:prstGeom prst="line">
            <a:avLst/>
          </a:prstGeom>
          <a:ln w="1905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正方形/長方形 51"/>
          <p:cNvSpPr>
            <a:spLocks noChangeArrowheads="1"/>
          </p:cNvSpPr>
          <p:nvPr/>
        </p:nvSpPr>
        <p:spPr bwMode="auto">
          <a:xfrm>
            <a:off x="1596760" y="1171237"/>
            <a:ext cx="2005154" cy="454065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83913" tIns="41957" rIns="83913" bIns="41957">
            <a:prstTxWarp prst="textNoShape">
              <a:avLst/>
            </a:prstTxWarp>
            <a:spAutoFit/>
          </a:bodyPr>
          <a:lstStyle/>
          <a:p>
            <a:r>
              <a:rPr lang="en-US" altLang="ja-JP" sz="2400" b="1" dirty="0" smtClean="0">
                <a:solidFill>
                  <a:srgbClr val="000000"/>
                </a:solidFill>
              </a:rPr>
              <a:t>D and nucleon</a:t>
            </a:r>
            <a:endParaRPr lang="ja-JP" altLang="en-US" sz="2400" b="1" dirty="0">
              <a:solidFill>
                <a:srgbClr val="000000"/>
              </a:solidFill>
            </a:endParaRPr>
          </a:p>
        </p:txBody>
      </p:sp>
      <p:cxnSp>
        <p:nvCxnSpPr>
          <p:cNvPr id="60" name="直線コネクタ 59"/>
          <p:cNvCxnSpPr/>
          <p:nvPr/>
        </p:nvCxnSpPr>
        <p:spPr>
          <a:xfrm>
            <a:off x="1710425" y="1281366"/>
            <a:ext cx="115200" cy="1588"/>
          </a:xfrm>
          <a:prstGeom prst="line">
            <a:avLst/>
          </a:prstGeom>
          <a:ln w="28575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正方形/長方形 34"/>
          <p:cNvSpPr/>
          <p:nvPr/>
        </p:nvSpPr>
        <p:spPr>
          <a:xfrm>
            <a:off x="1117600" y="5543609"/>
            <a:ext cx="29336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altLang="ja-JP" sz="2400" b="1" dirty="0" smtClean="0">
                <a:solidFill>
                  <a:srgbClr val="FF0000"/>
                </a:solidFill>
              </a:rPr>
              <a:t>`</a:t>
            </a:r>
            <a:r>
              <a:rPr lang="de-DE" altLang="ja-JP" sz="2400" b="1" dirty="0" err="1" smtClean="0">
                <a:solidFill>
                  <a:srgbClr val="FF0000"/>
                </a:solidFill>
              </a:rPr>
              <a:t>Exotic</a:t>
            </a:r>
            <a:r>
              <a:rPr lang="de-DE" altLang="ja-JP" sz="2400" b="1" dirty="0" smtClean="0">
                <a:solidFill>
                  <a:srgbClr val="FF0000"/>
                </a:solidFill>
              </a:rPr>
              <a:t> </a:t>
            </a:r>
            <a:r>
              <a:rPr lang="de-DE" altLang="ja-JP" sz="2400" b="1" dirty="0" err="1" smtClean="0">
                <a:solidFill>
                  <a:srgbClr val="FF0000"/>
                </a:solidFill>
              </a:rPr>
              <a:t>channel</a:t>
            </a:r>
            <a:r>
              <a:rPr lang="de-DE" altLang="ja-JP" sz="2400" b="1" dirty="0" smtClean="0">
                <a:solidFill>
                  <a:srgbClr val="FF0000"/>
                </a:solidFill>
              </a:rPr>
              <a:t>‘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1921810" y="4171889"/>
            <a:ext cx="14182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6000" b="1" dirty="0" smtClean="0"/>
              <a:t>C&lt;0</a:t>
            </a:r>
            <a:endParaRPr lang="ja-JP" altLang="en-US" sz="6000" b="1" dirty="0"/>
          </a:p>
        </p:txBody>
      </p:sp>
      <p:grpSp>
        <p:nvGrpSpPr>
          <p:cNvPr id="4" name="図形グループ 66"/>
          <p:cNvGrpSpPr/>
          <p:nvPr/>
        </p:nvGrpSpPr>
        <p:grpSpPr>
          <a:xfrm>
            <a:off x="2315324" y="631308"/>
            <a:ext cx="4513352" cy="454065"/>
            <a:chOff x="746583" y="6282273"/>
            <a:chExt cx="4513352" cy="454065"/>
          </a:xfrm>
        </p:grpSpPr>
        <p:sp>
          <p:nvSpPr>
            <p:cNvPr id="65" name="正方形/長方形 51"/>
            <p:cNvSpPr>
              <a:spLocks noChangeArrowheads="1"/>
            </p:cNvSpPr>
            <p:nvPr/>
          </p:nvSpPr>
          <p:spPr bwMode="auto">
            <a:xfrm>
              <a:off x="746583" y="6282273"/>
              <a:ext cx="4513352" cy="454065"/>
            </a:xfrm>
            <a:prstGeom prst="rect">
              <a:avLst/>
            </a:prstGeom>
            <a:noFill/>
            <a:ln w="285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lIns="83913" tIns="41957" rIns="83913" bIns="41957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2400" b="1" dirty="0" smtClean="0">
                  <a:solidFill>
                    <a:srgbClr val="000000"/>
                  </a:solidFill>
                </a:rPr>
                <a:t>What is D/D-nucleon interaction ?</a:t>
              </a:r>
              <a:endParaRPr lang="ja-JP" altLang="en-US" sz="24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66" name="直線コネクタ 65"/>
            <p:cNvCxnSpPr/>
            <p:nvPr/>
          </p:nvCxnSpPr>
          <p:spPr>
            <a:xfrm>
              <a:off x="1876248" y="6405102"/>
              <a:ext cx="115200" cy="1588"/>
            </a:xfrm>
            <a:prstGeom prst="line">
              <a:avLst/>
            </a:prstGeom>
            <a:ln w="28575" cap="rnd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図形グループ 68"/>
          <p:cNvGrpSpPr/>
          <p:nvPr/>
        </p:nvGrpSpPr>
        <p:grpSpPr>
          <a:xfrm>
            <a:off x="2113111" y="5962619"/>
            <a:ext cx="832444" cy="400110"/>
            <a:chOff x="2214711" y="6005274"/>
            <a:chExt cx="832444" cy="400110"/>
          </a:xfrm>
        </p:grpSpPr>
        <p:sp>
          <p:nvSpPr>
            <p:cNvPr id="70" name="正方形/長方形 69"/>
            <p:cNvSpPr/>
            <p:nvPr/>
          </p:nvSpPr>
          <p:spPr>
            <a:xfrm>
              <a:off x="2214711" y="6005274"/>
              <a:ext cx="83244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000" b="1" dirty="0" err="1" smtClean="0"/>
                <a:t>cqqqq</a:t>
              </a:r>
              <a:endParaRPr lang="ja-JP" altLang="en-US" sz="2000" b="1" dirty="0"/>
            </a:p>
          </p:txBody>
        </p:sp>
        <p:cxnSp>
          <p:nvCxnSpPr>
            <p:cNvPr id="71" name="直線コネクタ 70"/>
            <p:cNvCxnSpPr/>
            <p:nvPr/>
          </p:nvCxnSpPr>
          <p:spPr>
            <a:xfrm>
              <a:off x="2328336" y="6161086"/>
              <a:ext cx="64224" cy="1588"/>
            </a:xfrm>
            <a:prstGeom prst="line">
              <a:avLst/>
            </a:prstGeom>
            <a:ln w="19050" cap="rnd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正方形/長方形 68"/>
          <p:cNvSpPr/>
          <p:nvPr/>
        </p:nvSpPr>
        <p:spPr>
          <a:xfrm>
            <a:off x="755056" y="6275169"/>
            <a:ext cx="3628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/>
              <a:t>SY and </a:t>
            </a:r>
            <a:r>
              <a:rPr lang="en-US" altLang="ja-JP" sz="1200" dirty="0" err="1" smtClean="0"/>
              <a:t>Sudoh</a:t>
            </a:r>
            <a:r>
              <a:rPr lang="en-US" altLang="ja-JP" sz="1200" dirty="0" smtClean="0"/>
              <a:t>, PRD80, 034008 (2009)</a:t>
            </a:r>
          </a:p>
          <a:p>
            <a:r>
              <a:rPr lang="en-US" altLang="ja-JP" sz="1200" dirty="0" smtClean="0"/>
              <a:t>Yamaguchi, </a:t>
            </a:r>
            <a:r>
              <a:rPr lang="en-US" altLang="ja-JP" sz="1200" dirty="0" err="1" smtClean="0"/>
              <a:t>Ohkoda</a:t>
            </a:r>
            <a:r>
              <a:rPr lang="en-US" altLang="ja-JP" sz="1200" dirty="0" smtClean="0"/>
              <a:t>, SY, </a:t>
            </a:r>
            <a:r>
              <a:rPr lang="en-US" altLang="ja-JP" sz="1200" dirty="0" err="1" smtClean="0"/>
              <a:t>Hosaka</a:t>
            </a:r>
            <a:r>
              <a:rPr lang="en-US" altLang="ja-JP" sz="1200" dirty="0" smtClean="0"/>
              <a:t>, PRD84, 014032 (2011)</a:t>
            </a:r>
          </a:p>
          <a:p>
            <a:r>
              <a:rPr lang="en-US" altLang="ja-JP" sz="1200" dirty="0" smtClean="0"/>
              <a:t>Yamaguchi, </a:t>
            </a:r>
            <a:r>
              <a:rPr lang="en-US" altLang="ja-JP" sz="1200" dirty="0" err="1" smtClean="0"/>
              <a:t>Ohkoda</a:t>
            </a:r>
            <a:r>
              <a:rPr lang="en-US" altLang="ja-JP" sz="1200" dirty="0" smtClean="0"/>
              <a:t>, SY, </a:t>
            </a:r>
            <a:r>
              <a:rPr lang="en-US" altLang="ja-JP" sz="1200" dirty="0" err="1" smtClean="0"/>
              <a:t>Hosaka</a:t>
            </a:r>
            <a:r>
              <a:rPr lang="en-US" altLang="ja-JP" sz="1200" dirty="0" smtClean="0"/>
              <a:t>, PRD85, 054003 (2012)</a:t>
            </a:r>
          </a:p>
        </p:txBody>
      </p:sp>
      <p:grpSp>
        <p:nvGrpSpPr>
          <p:cNvPr id="6" name="図形グループ 74"/>
          <p:cNvGrpSpPr/>
          <p:nvPr/>
        </p:nvGrpSpPr>
        <p:grpSpPr>
          <a:xfrm>
            <a:off x="4178300" y="1171237"/>
            <a:ext cx="4400071" cy="5527729"/>
            <a:chOff x="4178300" y="1171237"/>
            <a:chExt cx="4400071" cy="5527729"/>
          </a:xfrm>
        </p:grpSpPr>
        <p:grpSp>
          <p:nvGrpSpPr>
            <p:cNvPr id="7" name="図形グループ 74"/>
            <p:cNvGrpSpPr/>
            <p:nvPr/>
          </p:nvGrpSpPr>
          <p:grpSpPr>
            <a:xfrm>
              <a:off x="4178300" y="1171237"/>
              <a:ext cx="4311171" cy="5191492"/>
              <a:chOff x="4178300" y="1171237"/>
              <a:chExt cx="4311171" cy="5191492"/>
            </a:xfrm>
          </p:grpSpPr>
          <p:grpSp>
            <p:nvGrpSpPr>
              <p:cNvPr id="8" name="図形グループ 62"/>
              <p:cNvGrpSpPr/>
              <p:nvPr/>
            </p:nvGrpSpPr>
            <p:grpSpPr>
              <a:xfrm>
                <a:off x="4178300" y="1171237"/>
                <a:ext cx="4311171" cy="4834037"/>
                <a:chOff x="4178300" y="1171237"/>
                <a:chExt cx="4311171" cy="4834037"/>
              </a:xfrm>
            </p:grpSpPr>
            <p:grpSp>
              <p:nvGrpSpPr>
                <p:cNvPr id="9" name="図形グループ 55"/>
                <p:cNvGrpSpPr/>
                <p:nvPr/>
              </p:nvGrpSpPr>
              <p:grpSpPr>
                <a:xfrm>
                  <a:off x="4330700" y="1171237"/>
                  <a:ext cx="4158771" cy="4834037"/>
                  <a:chOff x="4330700" y="1171237"/>
                  <a:chExt cx="4158771" cy="4834037"/>
                </a:xfrm>
              </p:grpSpPr>
              <p:sp>
                <p:nvSpPr>
                  <p:cNvPr id="55" name="正方形/長方形 54"/>
                  <p:cNvSpPr/>
                  <p:nvPr/>
                </p:nvSpPr>
                <p:spPr>
                  <a:xfrm>
                    <a:off x="5802364" y="4171889"/>
                    <a:ext cx="1418246" cy="1015663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altLang="ja-JP" sz="6000" b="1" dirty="0" smtClean="0">
                        <a:solidFill>
                          <a:srgbClr val="A6A6A6"/>
                        </a:solidFill>
                      </a:rPr>
                      <a:t>C&gt;0</a:t>
                    </a:r>
                    <a:endParaRPr lang="ja-JP" altLang="en-US" sz="6000" b="1" dirty="0">
                      <a:solidFill>
                        <a:srgbClr val="A6A6A6"/>
                      </a:solidFill>
                    </a:endParaRPr>
                  </a:p>
                </p:txBody>
              </p:sp>
              <p:grpSp>
                <p:nvGrpSpPr>
                  <p:cNvPr id="10" name="図形グループ 44"/>
                  <p:cNvGrpSpPr/>
                  <p:nvPr/>
                </p:nvGrpSpPr>
                <p:grpSpPr>
                  <a:xfrm>
                    <a:off x="4330700" y="1171237"/>
                    <a:ext cx="4158771" cy="4834037"/>
                    <a:chOff x="4330700" y="1171237"/>
                    <a:chExt cx="4158771" cy="4834037"/>
                  </a:xfrm>
                </p:grpSpPr>
                <p:cxnSp>
                  <p:nvCxnSpPr>
                    <p:cNvPr id="23" name="直線コネクタ 22"/>
                    <p:cNvCxnSpPr/>
                    <p:nvPr/>
                  </p:nvCxnSpPr>
                  <p:spPr>
                    <a:xfrm>
                      <a:off x="4808480" y="3082923"/>
                      <a:ext cx="3510020" cy="1588"/>
                    </a:xfrm>
                    <a:prstGeom prst="line">
                      <a:avLst/>
                    </a:prstGeom>
                    <a:ln w="19050" cap="rnd" cmpd="sng" algn="ctr">
                      <a:solidFill>
                        <a:srgbClr val="00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11" name="図形グループ 37"/>
                    <p:cNvGrpSpPr/>
                    <p:nvPr/>
                  </p:nvGrpSpPr>
                  <p:grpSpPr>
                    <a:xfrm>
                      <a:off x="4560945" y="3135311"/>
                      <a:ext cx="3928526" cy="2319398"/>
                      <a:chOff x="4560945" y="3135311"/>
                      <a:chExt cx="3928526" cy="2319398"/>
                    </a:xfrm>
                  </p:grpSpPr>
                  <p:cxnSp>
                    <p:nvCxnSpPr>
                      <p:cNvPr id="41" name="直線コネクタ 40"/>
                      <p:cNvCxnSpPr/>
                      <p:nvPr/>
                    </p:nvCxnSpPr>
                    <p:spPr>
                      <a:xfrm>
                        <a:off x="4808480" y="5027611"/>
                        <a:ext cx="3510020" cy="1588"/>
                      </a:xfrm>
                      <a:prstGeom prst="line">
                        <a:avLst/>
                      </a:prstGeom>
                      <a:ln w="19050" cap="rnd" cmpd="sng" algn="ctr">
                        <a:solidFill>
                          <a:srgbClr val="7F7F7F"/>
                        </a:solidFill>
                        <a:prstDash val="sysDash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2" name="直線コネクタ 41"/>
                      <p:cNvCxnSpPr/>
                      <p:nvPr/>
                    </p:nvCxnSpPr>
                    <p:spPr>
                      <a:xfrm>
                        <a:off x="4808480" y="4254499"/>
                        <a:ext cx="3510020" cy="1588"/>
                      </a:xfrm>
                      <a:prstGeom prst="line">
                        <a:avLst/>
                      </a:prstGeom>
                      <a:ln w="19050" cap="rnd" cmpd="sng" algn="ctr">
                        <a:solidFill>
                          <a:srgbClr val="7F7F7F"/>
                        </a:solidFill>
                        <a:prstDash val="sysDash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6" name="直線コネクタ 45"/>
                      <p:cNvCxnSpPr/>
                      <p:nvPr/>
                    </p:nvCxnSpPr>
                    <p:spPr>
                      <a:xfrm>
                        <a:off x="4912117" y="4889499"/>
                        <a:ext cx="1219200" cy="1588"/>
                      </a:xfrm>
                      <a:prstGeom prst="line">
                        <a:avLst/>
                      </a:prstGeom>
                      <a:ln w="38100" cap="rnd" cmpd="sng" algn="ctr">
                        <a:solidFill>
                          <a:srgbClr val="7F7F7F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直線コネクタ 46"/>
                      <p:cNvCxnSpPr/>
                      <p:nvPr/>
                    </p:nvCxnSpPr>
                    <p:spPr>
                      <a:xfrm>
                        <a:off x="6105917" y="4570411"/>
                        <a:ext cx="1219200" cy="1588"/>
                      </a:xfrm>
                      <a:prstGeom prst="line">
                        <a:avLst/>
                      </a:prstGeom>
                      <a:ln w="38100" cap="rnd" cmpd="sng" algn="ctr">
                        <a:solidFill>
                          <a:srgbClr val="7F7F7F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8" name="直線コネクタ 47"/>
                      <p:cNvCxnSpPr/>
                      <p:nvPr/>
                    </p:nvCxnSpPr>
                    <p:spPr>
                      <a:xfrm>
                        <a:off x="7023100" y="3135311"/>
                        <a:ext cx="1219200" cy="1588"/>
                      </a:xfrm>
                      <a:prstGeom prst="line">
                        <a:avLst/>
                      </a:prstGeom>
                      <a:ln w="38100" cap="rnd" cmpd="sng" algn="ctr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49" name="正方形/長方形 48"/>
                      <p:cNvSpPr/>
                      <p:nvPr/>
                    </p:nvSpPr>
                    <p:spPr>
                      <a:xfrm>
                        <a:off x="5614847" y="5054599"/>
                        <a:ext cx="2005153" cy="400110"/>
                      </a:xfrm>
                      <a:prstGeom prst="rect">
                        <a:avLst/>
                      </a:prstGeom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US" altLang="ja-JP" sz="2000" b="1" dirty="0" err="1" smtClean="0">
                            <a:solidFill>
                              <a:srgbClr val="7F7F7F"/>
                            </a:solidFill>
                          </a:rPr>
                          <a:t>π+Σc</a:t>
                        </a:r>
                        <a:r>
                          <a:rPr lang="en-US" altLang="ja-JP" sz="2000" b="1" dirty="0" smtClean="0">
                            <a:solidFill>
                              <a:srgbClr val="7F7F7F"/>
                            </a:solidFill>
                          </a:rPr>
                          <a:t> (2593 </a:t>
                        </a:r>
                        <a:r>
                          <a:rPr lang="en-US" altLang="ja-JP" sz="2000" b="1" dirty="0" err="1" smtClean="0">
                            <a:solidFill>
                              <a:srgbClr val="7F7F7F"/>
                            </a:solidFill>
                          </a:rPr>
                          <a:t>MeV</a:t>
                        </a:r>
                        <a:r>
                          <a:rPr lang="en-US" altLang="ja-JP" sz="2000" b="1" dirty="0" smtClean="0">
                            <a:solidFill>
                              <a:srgbClr val="7F7F7F"/>
                            </a:solidFill>
                          </a:rPr>
                          <a:t>)</a:t>
                        </a:r>
                        <a:endParaRPr lang="ja-JP" altLang="en-US" sz="2000" b="1" dirty="0">
                          <a:solidFill>
                            <a:srgbClr val="7F7F7F"/>
                          </a:solidFill>
                        </a:endParaRPr>
                      </a:p>
                    </p:txBody>
                  </p:sp>
                  <p:sp>
                    <p:nvSpPr>
                      <p:cNvPr id="50" name="正方形/長方形 49"/>
                      <p:cNvSpPr/>
                      <p:nvPr/>
                    </p:nvSpPr>
                    <p:spPr>
                      <a:xfrm>
                        <a:off x="5625811" y="3828989"/>
                        <a:ext cx="2122436" cy="400110"/>
                      </a:xfrm>
                      <a:prstGeom prst="rect">
                        <a:avLst/>
                      </a:prstGeom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US" altLang="ja-JP" sz="2000" b="1" dirty="0" err="1" smtClean="0">
                            <a:solidFill>
                              <a:srgbClr val="7F7F7F"/>
                            </a:solidFill>
                          </a:rPr>
                          <a:t>π+Σc</a:t>
                        </a:r>
                        <a:r>
                          <a:rPr lang="en-US" altLang="ja-JP" sz="2000" b="1" dirty="0" smtClean="0">
                            <a:solidFill>
                              <a:srgbClr val="7F7F7F"/>
                            </a:solidFill>
                          </a:rPr>
                          <a:t>* (2658 </a:t>
                        </a:r>
                        <a:r>
                          <a:rPr lang="en-US" altLang="ja-JP" sz="2000" b="1" dirty="0" err="1" smtClean="0">
                            <a:solidFill>
                              <a:srgbClr val="7F7F7F"/>
                            </a:solidFill>
                          </a:rPr>
                          <a:t>MeV</a:t>
                        </a:r>
                        <a:r>
                          <a:rPr lang="en-US" altLang="ja-JP" sz="2000" b="1" dirty="0" smtClean="0">
                            <a:solidFill>
                              <a:srgbClr val="7F7F7F"/>
                            </a:solidFill>
                          </a:rPr>
                          <a:t>)</a:t>
                        </a:r>
                        <a:endParaRPr lang="ja-JP" altLang="en-US" sz="2000" b="1" dirty="0">
                          <a:solidFill>
                            <a:srgbClr val="7F7F7F"/>
                          </a:solidFill>
                        </a:endParaRPr>
                      </a:p>
                    </p:txBody>
                  </p:sp>
                  <p:sp>
                    <p:nvSpPr>
                      <p:cNvPr id="51" name="正方形/長方形 50"/>
                      <p:cNvSpPr/>
                      <p:nvPr/>
                    </p:nvSpPr>
                    <p:spPr>
                      <a:xfrm>
                        <a:off x="4560945" y="4490977"/>
                        <a:ext cx="1917989" cy="400110"/>
                      </a:xfrm>
                      <a:prstGeom prst="rect">
                        <a:avLst/>
                      </a:prstGeom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US" altLang="ja-JP" sz="2000" b="1" dirty="0" smtClean="0">
                            <a:solidFill>
                              <a:srgbClr val="7F7F7F"/>
                            </a:solidFill>
                          </a:rPr>
                          <a:t>Λc(2595) 0(1/2</a:t>
                        </a:r>
                        <a:r>
                          <a:rPr lang="en-US" altLang="ja-JP" sz="2000" b="1" baseline="30000" dirty="0" smtClean="0">
                            <a:solidFill>
                              <a:srgbClr val="7F7F7F"/>
                            </a:solidFill>
                          </a:rPr>
                          <a:t>-</a:t>
                        </a:r>
                        <a:r>
                          <a:rPr lang="en-US" altLang="ja-JP" sz="2000" b="1" dirty="0" smtClean="0">
                            <a:solidFill>
                              <a:srgbClr val="7F7F7F"/>
                            </a:solidFill>
                          </a:rPr>
                          <a:t>)</a:t>
                        </a:r>
                        <a:endParaRPr lang="ja-JP" altLang="en-US" sz="2000" b="1" dirty="0">
                          <a:solidFill>
                            <a:srgbClr val="7F7F7F"/>
                          </a:solidFill>
                        </a:endParaRPr>
                      </a:p>
                    </p:txBody>
                  </p:sp>
                  <p:sp>
                    <p:nvSpPr>
                      <p:cNvPr id="52" name="正方形/長方形 51"/>
                      <p:cNvSpPr/>
                      <p:nvPr/>
                    </p:nvSpPr>
                    <p:spPr>
                      <a:xfrm>
                        <a:off x="5802364" y="4171889"/>
                        <a:ext cx="1917989" cy="400110"/>
                      </a:xfrm>
                      <a:prstGeom prst="rect">
                        <a:avLst/>
                      </a:prstGeom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US" altLang="ja-JP" sz="2000" b="1" dirty="0" smtClean="0">
                            <a:solidFill>
                              <a:srgbClr val="7F7F7F"/>
                            </a:solidFill>
                          </a:rPr>
                          <a:t>Λc(2625) 0(3/2</a:t>
                        </a:r>
                        <a:r>
                          <a:rPr lang="en-US" altLang="ja-JP" sz="2000" b="1" baseline="30000" dirty="0" smtClean="0">
                            <a:solidFill>
                              <a:srgbClr val="7F7F7F"/>
                            </a:solidFill>
                          </a:rPr>
                          <a:t>-</a:t>
                        </a:r>
                        <a:r>
                          <a:rPr lang="en-US" altLang="ja-JP" sz="2000" b="1" dirty="0" smtClean="0">
                            <a:solidFill>
                              <a:srgbClr val="7F7F7F"/>
                            </a:solidFill>
                          </a:rPr>
                          <a:t>)</a:t>
                        </a:r>
                        <a:endParaRPr lang="ja-JP" altLang="en-US" sz="2000" b="1" dirty="0">
                          <a:solidFill>
                            <a:srgbClr val="7F7F7F"/>
                          </a:solidFill>
                        </a:endParaRPr>
                      </a:p>
                    </p:txBody>
                  </p:sp>
                  <p:sp>
                    <p:nvSpPr>
                      <p:cNvPr id="53" name="正方形/長方形 52"/>
                      <p:cNvSpPr/>
                      <p:nvPr/>
                    </p:nvSpPr>
                    <p:spPr>
                      <a:xfrm>
                        <a:off x="6824235" y="3149599"/>
                        <a:ext cx="1665236" cy="400110"/>
                      </a:xfrm>
                      <a:prstGeom prst="rect">
                        <a:avLst/>
                      </a:prstGeom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US" altLang="ja-JP" sz="2000" b="1" dirty="0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</a:rPr>
                          <a:t>Σc(2800) 1(?</a:t>
                        </a:r>
                        <a:r>
                          <a:rPr lang="en-US" altLang="ja-JP" sz="2000" b="1" baseline="30000" dirty="0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</a:rPr>
                          <a:t>?</a:t>
                        </a:r>
                        <a:r>
                          <a:rPr lang="en-US" altLang="ja-JP" sz="2000" b="1" dirty="0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</a:rPr>
                          <a:t>)</a:t>
                        </a:r>
                        <a:endParaRPr lang="ja-JP" altLang="en-US" sz="2000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59" name="正方形/長方形 58"/>
                    <p:cNvSpPr/>
                    <p:nvPr/>
                  </p:nvSpPr>
                  <p:spPr>
                    <a:xfrm>
                      <a:off x="5549900" y="1784025"/>
                      <a:ext cx="2072158" cy="400110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altLang="ja-JP" sz="2000" b="1" dirty="0" smtClean="0"/>
                        <a:t>D*+N (2947 </a:t>
                      </a:r>
                      <a:r>
                        <a:rPr lang="en-US" altLang="ja-JP" sz="2000" b="1" dirty="0" err="1" smtClean="0"/>
                        <a:t>MeV</a:t>
                      </a:r>
                      <a:r>
                        <a:rPr lang="en-US" altLang="ja-JP" sz="2000" b="1" dirty="0" smtClean="0"/>
                        <a:t>)</a:t>
                      </a:r>
                      <a:endParaRPr lang="ja-JP" altLang="en-US" sz="2000" b="1" dirty="0"/>
                    </a:p>
                  </p:txBody>
                </p:sp>
                <p:sp>
                  <p:nvSpPr>
                    <p:cNvPr id="62" name="正方形/長方形 61"/>
                    <p:cNvSpPr/>
                    <p:nvPr/>
                  </p:nvSpPr>
                  <p:spPr>
                    <a:xfrm>
                      <a:off x="5589534" y="2706809"/>
                      <a:ext cx="2032524" cy="400110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altLang="ja-JP" sz="2000" b="1" dirty="0" smtClean="0"/>
                        <a:t>D+N (2803 </a:t>
                      </a:r>
                      <a:r>
                        <a:rPr lang="en-US" altLang="ja-JP" sz="2000" b="1" dirty="0" err="1" smtClean="0"/>
                        <a:t>MeV</a:t>
                      </a:r>
                      <a:r>
                        <a:rPr lang="en-US" altLang="ja-JP" sz="2000" b="1" dirty="0" smtClean="0"/>
                        <a:t>)</a:t>
                      </a:r>
                      <a:endParaRPr lang="ja-JP" altLang="en-US" sz="2000" b="1" dirty="0"/>
                    </a:p>
                  </p:txBody>
                </p:sp>
                <p:cxnSp>
                  <p:nvCxnSpPr>
                    <p:cNvPr id="39" name="直線コネクタ 38"/>
                    <p:cNvCxnSpPr/>
                    <p:nvPr/>
                  </p:nvCxnSpPr>
                  <p:spPr>
                    <a:xfrm>
                      <a:off x="4808480" y="2196835"/>
                      <a:ext cx="3510020" cy="1588"/>
                    </a:xfrm>
                    <a:prstGeom prst="line">
                      <a:avLst/>
                    </a:prstGeom>
                    <a:ln w="19050" cap="rnd" cmpd="sng" algn="ctr">
                      <a:solidFill>
                        <a:srgbClr val="00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61" name="正方形/長方形 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513246" y="1171237"/>
                      <a:ext cx="2005154" cy="454065"/>
                    </a:xfrm>
                    <a:prstGeom prst="rect">
                      <a:avLst/>
                    </a:prstGeom>
                    <a:noFill/>
                    <a:ln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txBody>
                    <a:bodyPr wrap="none" lIns="83913" tIns="41957" rIns="83913" bIns="41957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r>
                        <a:rPr lang="en-US" altLang="ja-JP" sz="2400" b="1" dirty="0" smtClean="0">
                          <a:solidFill>
                            <a:srgbClr val="000000"/>
                          </a:solidFill>
                        </a:rPr>
                        <a:t>D and nucleon</a:t>
                      </a:r>
                      <a:endParaRPr lang="ja-JP" altLang="en-US" sz="2400" b="1" dirty="0">
                        <a:solidFill>
                          <a:srgbClr val="000000"/>
                        </a:solidFill>
                      </a:endParaRPr>
                    </a:p>
                  </p:txBody>
                </p:sp>
                <p:cxnSp>
                  <p:nvCxnSpPr>
                    <p:cNvPr id="64" name="直線矢印コネクタ 63"/>
                    <p:cNvCxnSpPr/>
                    <p:nvPr/>
                  </p:nvCxnSpPr>
                  <p:spPr>
                    <a:xfrm>
                      <a:off x="4330700" y="1422102"/>
                      <a:ext cx="598545" cy="1588"/>
                    </a:xfrm>
                    <a:prstGeom prst="straightConnector1">
                      <a:avLst/>
                    </a:prstGeom>
                    <a:ln>
                      <a:solidFill>
                        <a:srgbClr val="000000"/>
                      </a:solidFill>
                      <a:headEnd type="arrow" w="lg" len="lg"/>
                      <a:tailEnd type="arrow" w="lg" len="lg"/>
                    </a:ln>
                    <a:effectLst>
                      <a:outerShdw blurRad="50800" dist="38100" dir="2700000">
                        <a:srgbClr val="000000">
                          <a:alpha val="43000"/>
                        </a:srgbClr>
                      </a:outerShdw>
                    </a:effectLst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6" name="正方形/長方形 35"/>
                    <p:cNvSpPr/>
                    <p:nvPr/>
                  </p:nvSpPr>
                  <p:spPr>
                    <a:xfrm>
                      <a:off x="5308600" y="5543609"/>
                      <a:ext cx="2641600" cy="461665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de-DE" altLang="ja-JP" sz="2400" b="1" dirty="0" smtClean="0"/>
                        <a:t> `Normal </a:t>
                      </a:r>
                      <a:r>
                        <a:rPr lang="de-DE" altLang="ja-JP" sz="2400" b="1" dirty="0" err="1" smtClean="0"/>
                        <a:t>channel</a:t>
                      </a:r>
                      <a:r>
                        <a:rPr lang="de-DE" altLang="ja-JP" sz="2400" b="1" dirty="0" smtClean="0"/>
                        <a:t>‘</a:t>
                      </a:r>
                    </a:p>
                  </p:txBody>
                </p:sp>
              </p:grpSp>
            </p:grpSp>
            <p:sp>
              <p:nvSpPr>
                <p:cNvPr id="56" name="正方形/長方形 55"/>
                <p:cNvSpPr/>
                <p:nvPr/>
              </p:nvSpPr>
              <p:spPr>
                <a:xfrm>
                  <a:off x="4178300" y="1458171"/>
                  <a:ext cx="916459" cy="3385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ja-JP" sz="1600" b="1" dirty="0" smtClean="0"/>
                    <a:t>different</a:t>
                  </a:r>
                  <a:endParaRPr lang="ja-JP" altLang="en-US" sz="1600" b="1" dirty="0"/>
                </a:p>
              </p:txBody>
            </p:sp>
          </p:grpSp>
          <p:grpSp>
            <p:nvGrpSpPr>
              <p:cNvPr id="13" name="図形グループ 71"/>
              <p:cNvGrpSpPr/>
              <p:nvPr/>
            </p:nvGrpSpPr>
            <p:grpSpPr>
              <a:xfrm>
                <a:off x="6085132" y="5962619"/>
                <a:ext cx="832444" cy="400110"/>
                <a:chOff x="2214711" y="6005274"/>
                <a:chExt cx="832444" cy="400110"/>
              </a:xfrm>
            </p:grpSpPr>
            <p:sp>
              <p:nvSpPr>
                <p:cNvPr id="73" name="正方形/長方形 72"/>
                <p:cNvSpPr/>
                <p:nvPr/>
              </p:nvSpPr>
              <p:spPr>
                <a:xfrm>
                  <a:off x="2214711" y="6005274"/>
                  <a:ext cx="832444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ja-JP" sz="2000" b="1" dirty="0" err="1" smtClean="0"/>
                    <a:t>cqqqq</a:t>
                  </a:r>
                  <a:endParaRPr lang="ja-JP" altLang="en-US" sz="2000" b="1" dirty="0"/>
                </a:p>
              </p:txBody>
            </p:sp>
            <p:cxnSp>
              <p:nvCxnSpPr>
                <p:cNvPr id="74" name="直線コネクタ 73"/>
                <p:cNvCxnSpPr/>
                <p:nvPr/>
              </p:nvCxnSpPr>
              <p:spPr>
                <a:xfrm>
                  <a:off x="2451093" y="6161086"/>
                  <a:ext cx="64224" cy="1588"/>
                </a:xfrm>
                <a:prstGeom prst="line">
                  <a:avLst/>
                </a:prstGeom>
                <a:ln w="19050" cap="rnd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2" name="正方形/長方形 71"/>
            <p:cNvSpPr/>
            <p:nvPr/>
          </p:nvSpPr>
          <p:spPr>
            <a:xfrm>
              <a:off x="4779315" y="6421967"/>
              <a:ext cx="379905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dirty="0" smtClean="0"/>
                <a:t>Yamaguchi, </a:t>
              </a:r>
              <a:r>
                <a:rPr lang="en-US" altLang="ja-JP" sz="1200" dirty="0" err="1" smtClean="0"/>
                <a:t>Ohkoda</a:t>
              </a:r>
              <a:r>
                <a:rPr lang="en-US" altLang="ja-JP" sz="1200" dirty="0" smtClean="0"/>
                <a:t>, SY, </a:t>
              </a:r>
              <a:r>
                <a:rPr lang="en-US" altLang="ja-JP" sz="1200" dirty="0" err="1" smtClean="0"/>
                <a:t>Hosaka</a:t>
              </a:r>
              <a:r>
                <a:rPr lang="en-US" altLang="ja-JP" sz="1200" dirty="0" smtClean="0"/>
                <a:t>, arXiv:1301.4557 [</a:t>
              </a:r>
              <a:r>
                <a:rPr lang="en-US" altLang="ja-JP" sz="1200" dirty="0" err="1" smtClean="0"/>
                <a:t>hep</a:t>
              </a:r>
              <a:r>
                <a:rPr lang="en-US" altLang="ja-JP" sz="1200" dirty="0" smtClean="0"/>
                <a:t>-ph]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9848" y="1566627"/>
            <a:ext cx="2273300" cy="2146300"/>
          </a:xfrm>
          <a:prstGeom prst="rect">
            <a:avLst/>
          </a:prstGeom>
        </p:spPr>
      </p:pic>
      <p:cxnSp>
        <p:nvCxnSpPr>
          <p:cNvPr id="7" name="直線コネクタ 6"/>
          <p:cNvCxnSpPr/>
          <p:nvPr/>
        </p:nvCxnSpPr>
        <p:spPr>
          <a:xfrm flipV="1">
            <a:off x="6907620" y="1908420"/>
            <a:ext cx="580553" cy="440433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正方形/長方形 39"/>
          <p:cNvSpPr/>
          <p:nvPr/>
        </p:nvSpPr>
        <p:spPr>
          <a:xfrm>
            <a:off x="571500" y="6051089"/>
            <a:ext cx="40468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100" dirty="0" smtClean="0">
                <a:latin typeface="Century Gothic"/>
                <a:cs typeface="Century Gothic"/>
              </a:rPr>
              <a:t>Cohen and Lebed, PRD72, 074010 (2005)</a:t>
            </a:r>
          </a:p>
          <a:p>
            <a:r>
              <a:rPr lang="en-US" altLang="ja-JP" sz="1100" dirty="0" smtClean="0">
                <a:latin typeface="Century Gothic"/>
                <a:cs typeface="Century Gothic"/>
              </a:rPr>
              <a:t>SY and </a:t>
            </a:r>
            <a:r>
              <a:rPr lang="en-US" altLang="ja-JP" sz="1100" dirty="0" err="1" smtClean="0">
                <a:latin typeface="Century Gothic"/>
                <a:cs typeface="Century Gothic"/>
              </a:rPr>
              <a:t>Sudoh</a:t>
            </a:r>
            <a:r>
              <a:rPr lang="en-US" altLang="ja-JP" sz="1100" dirty="0" smtClean="0">
                <a:latin typeface="Century Gothic"/>
                <a:cs typeface="Century Gothic"/>
              </a:rPr>
              <a:t>, PRD80, 034008 (2009)</a:t>
            </a:r>
          </a:p>
          <a:p>
            <a:r>
              <a:rPr lang="en-US" altLang="ja-JP" sz="1100" dirty="0" smtClean="0">
                <a:latin typeface="Century Gothic"/>
                <a:cs typeface="Century Gothic"/>
              </a:rPr>
              <a:t>Yamaguchi, </a:t>
            </a:r>
            <a:r>
              <a:rPr lang="en-US" altLang="ja-JP" sz="1100" dirty="0" err="1" smtClean="0">
                <a:latin typeface="Century Gothic"/>
                <a:cs typeface="Century Gothic"/>
              </a:rPr>
              <a:t>Ohkoda</a:t>
            </a:r>
            <a:r>
              <a:rPr lang="en-US" altLang="ja-JP" sz="1100" dirty="0" smtClean="0">
                <a:latin typeface="Century Gothic"/>
                <a:cs typeface="Century Gothic"/>
              </a:rPr>
              <a:t>, SY, </a:t>
            </a:r>
            <a:r>
              <a:rPr lang="en-US" altLang="ja-JP" sz="1100" dirty="0" err="1" smtClean="0">
                <a:latin typeface="Century Gothic"/>
                <a:cs typeface="Century Gothic"/>
              </a:rPr>
              <a:t>Hosaka</a:t>
            </a:r>
            <a:r>
              <a:rPr lang="en-US" altLang="ja-JP" sz="1100" dirty="0" smtClean="0">
                <a:latin typeface="Century Gothic"/>
                <a:cs typeface="Century Gothic"/>
              </a:rPr>
              <a:t>, PRD84, 014032 (2011)</a:t>
            </a:r>
          </a:p>
          <a:p>
            <a:r>
              <a:rPr lang="en-US" altLang="ja-JP" sz="1100" dirty="0" smtClean="0">
                <a:latin typeface="Century Gothic"/>
                <a:cs typeface="Century Gothic"/>
              </a:rPr>
              <a:t>Yamaguchi, </a:t>
            </a:r>
            <a:r>
              <a:rPr lang="en-US" altLang="ja-JP" sz="1100" dirty="0" err="1" smtClean="0">
                <a:latin typeface="Century Gothic"/>
                <a:cs typeface="Century Gothic"/>
              </a:rPr>
              <a:t>Ohkoda</a:t>
            </a:r>
            <a:r>
              <a:rPr lang="en-US" altLang="ja-JP" sz="1100" dirty="0" smtClean="0">
                <a:latin typeface="Century Gothic"/>
                <a:cs typeface="Century Gothic"/>
              </a:rPr>
              <a:t>, SY, </a:t>
            </a:r>
            <a:r>
              <a:rPr lang="en-US" altLang="ja-JP" sz="1100" dirty="0" err="1" smtClean="0">
                <a:latin typeface="Century Gothic"/>
                <a:cs typeface="Century Gothic"/>
              </a:rPr>
              <a:t>Hosaka</a:t>
            </a:r>
            <a:r>
              <a:rPr lang="en-US" altLang="ja-JP" sz="1100" dirty="0" smtClean="0">
                <a:latin typeface="Century Gothic"/>
                <a:cs typeface="Century Gothic"/>
              </a:rPr>
              <a:t>, PRD85, 054003 (2012)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5147164" y="3757259"/>
            <a:ext cx="2621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  <a:latin typeface="Century Gothic"/>
                <a:cs typeface="Century Gothic"/>
              </a:rPr>
              <a:t>Charmed nuclei</a:t>
            </a:r>
          </a:p>
        </p:txBody>
      </p:sp>
      <p:sp>
        <p:nvSpPr>
          <p:cNvPr id="53" name="右矢印 52"/>
          <p:cNvSpPr/>
          <p:nvPr/>
        </p:nvSpPr>
        <p:spPr>
          <a:xfrm>
            <a:off x="4351539" y="2348853"/>
            <a:ext cx="440923" cy="384054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/>
          <p:cNvSpPr/>
          <p:nvPr/>
        </p:nvSpPr>
        <p:spPr>
          <a:xfrm>
            <a:off x="5083378" y="6395021"/>
            <a:ext cx="387012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100" dirty="0" smtClean="0">
                <a:latin typeface="Century Gothic"/>
                <a:cs typeface="Century Gothic"/>
              </a:rPr>
              <a:t>SY and </a:t>
            </a:r>
            <a:r>
              <a:rPr lang="en-US" altLang="ja-JP" sz="1100" dirty="0" err="1" smtClean="0">
                <a:latin typeface="Century Gothic"/>
                <a:cs typeface="Century Gothic"/>
              </a:rPr>
              <a:t>Sudoh</a:t>
            </a:r>
            <a:r>
              <a:rPr lang="en-US" altLang="ja-JP" sz="1100" dirty="0" smtClean="0">
                <a:latin typeface="Century Gothic"/>
                <a:cs typeface="Century Gothic"/>
              </a:rPr>
              <a:t>, PRD87, 105202 (2013)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970428" y="0"/>
            <a:ext cx="72032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 algn="ctr"/>
            <a:r>
              <a:rPr kumimoji="1" lang="en-US" altLang="ja-JP" sz="2800" dirty="0" smtClean="0">
                <a:latin typeface="Century Gothic"/>
                <a:cs typeface="Century Gothic"/>
              </a:rPr>
              <a:t>1. Introduction to charm (bottom) nuclei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3407225" y="2058693"/>
            <a:ext cx="20369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 smtClean="0">
                <a:latin typeface="Century Gothic"/>
                <a:cs typeface="Century Gothic"/>
              </a:rPr>
              <a:t>large baryon number</a:t>
            </a:r>
            <a:endParaRPr lang="en-US" altLang="ja-JP" sz="1400" baseline="-25000" dirty="0" smtClean="0">
              <a:latin typeface="Century Gothic"/>
              <a:cs typeface="Century Gothic"/>
            </a:endParaRPr>
          </a:p>
        </p:txBody>
      </p:sp>
      <p:grpSp>
        <p:nvGrpSpPr>
          <p:cNvPr id="54" name="図形グループ 53"/>
          <p:cNvGrpSpPr/>
          <p:nvPr/>
        </p:nvGrpSpPr>
        <p:grpSpPr>
          <a:xfrm>
            <a:off x="8001001" y="4433573"/>
            <a:ext cx="1235596" cy="461665"/>
            <a:chOff x="7924801" y="4714100"/>
            <a:chExt cx="1235596" cy="461665"/>
          </a:xfrm>
        </p:grpSpPr>
        <p:cxnSp>
          <p:nvCxnSpPr>
            <p:cNvPr id="55" name="直線矢印コネクタ 54"/>
            <p:cNvCxnSpPr/>
            <p:nvPr/>
          </p:nvCxnSpPr>
          <p:spPr>
            <a:xfrm rot="10800000">
              <a:off x="7924801" y="4987141"/>
              <a:ext cx="327481" cy="1588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正方形/長方形 56"/>
            <p:cNvSpPr/>
            <p:nvPr/>
          </p:nvSpPr>
          <p:spPr>
            <a:xfrm>
              <a:off x="8201481" y="4714100"/>
              <a:ext cx="95891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400" dirty="0" smtClean="0">
                  <a:solidFill>
                    <a:srgbClr val="FF0000"/>
                  </a:solidFill>
                  <a:latin typeface="Century Gothic"/>
                  <a:cs typeface="Century Gothic"/>
                </a:rPr>
                <a:t>New!</a:t>
              </a:r>
            </a:p>
          </p:txBody>
        </p:sp>
      </p:grpSp>
      <p:grpSp>
        <p:nvGrpSpPr>
          <p:cNvPr id="60" name="図形グループ 59"/>
          <p:cNvGrpSpPr/>
          <p:nvPr/>
        </p:nvGrpSpPr>
        <p:grpSpPr>
          <a:xfrm>
            <a:off x="660354" y="3826854"/>
            <a:ext cx="3564330" cy="1642399"/>
            <a:chOff x="5876360" y="-50800"/>
            <a:chExt cx="3564330" cy="1642399"/>
          </a:xfrm>
        </p:grpSpPr>
        <p:sp>
          <p:nvSpPr>
            <p:cNvPr id="61" name="角丸四角形 60"/>
            <p:cNvSpPr/>
            <p:nvPr/>
          </p:nvSpPr>
          <p:spPr>
            <a:xfrm>
              <a:off x="5876360" y="92276"/>
              <a:ext cx="3564330" cy="1499323"/>
            </a:xfrm>
            <a:prstGeom prst="roundRect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6684882" y="-50800"/>
              <a:ext cx="1938349" cy="342900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3" name="テキスト ボックス 62"/>
          <p:cNvSpPr txBox="1"/>
          <p:nvPr/>
        </p:nvSpPr>
        <p:spPr>
          <a:xfrm>
            <a:off x="2591385" y="197199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>
              <a:latin typeface="Century Gothic"/>
              <a:cs typeface="Century Gothic"/>
            </a:endParaRPr>
          </a:p>
        </p:txBody>
      </p:sp>
      <p:cxnSp>
        <p:nvCxnSpPr>
          <p:cNvPr id="64" name="直線コネクタ 63"/>
          <p:cNvCxnSpPr/>
          <p:nvPr/>
        </p:nvCxnSpPr>
        <p:spPr>
          <a:xfrm rot="5400000" flipH="1" flipV="1">
            <a:off x="1064449" y="2545424"/>
            <a:ext cx="1246683" cy="1588"/>
          </a:xfrm>
          <a:prstGeom prst="line">
            <a:avLst/>
          </a:prstGeom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/>
          <p:cNvCxnSpPr/>
          <p:nvPr/>
        </p:nvCxnSpPr>
        <p:spPr>
          <a:xfrm>
            <a:off x="1687790" y="2901034"/>
            <a:ext cx="1280318" cy="1588"/>
          </a:xfrm>
          <a:prstGeom prst="line">
            <a:avLst/>
          </a:prstGeom>
          <a:ln w="285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正方形/長方形 65"/>
          <p:cNvSpPr/>
          <p:nvPr/>
        </p:nvSpPr>
        <p:spPr>
          <a:xfrm>
            <a:off x="1224548" y="3122202"/>
            <a:ext cx="4136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latin typeface="Century Gothic"/>
                <a:cs typeface="Century Gothic"/>
              </a:rPr>
              <a:t>D</a:t>
            </a:r>
            <a:endParaRPr lang="en-US" altLang="ja-JP" sz="2400" baseline="30000" dirty="0" smtClean="0">
              <a:latin typeface="Century Gothic"/>
              <a:cs typeface="Century Gothic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1192909" y="1450567"/>
            <a:ext cx="4136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latin typeface="Century Gothic"/>
                <a:cs typeface="Century Gothic"/>
              </a:rPr>
              <a:t>D</a:t>
            </a:r>
            <a:endParaRPr lang="ja-JP" altLang="en-US" sz="2400" baseline="30000" dirty="0">
              <a:latin typeface="Century Gothic"/>
              <a:cs typeface="Century Gothic"/>
            </a:endParaRPr>
          </a:p>
        </p:txBody>
      </p:sp>
      <p:cxnSp>
        <p:nvCxnSpPr>
          <p:cNvPr id="68" name="直線コネクタ 67"/>
          <p:cNvCxnSpPr/>
          <p:nvPr/>
        </p:nvCxnSpPr>
        <p:spPr>
          <a:xfrm rot="5400000" flipH="1" flipV="1">
            <a:off x="2333010" y="2546862"/>
            <a:ext cx="1252736" cy="1588"/>
          </a:xfrm>
          <a:prstGeom prst="line">
            <a:avLst/>
          </a:prstGeom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正方形/長方形 68"/>
          <p:cNvSpPr/>
          <p:nvPr/>
        </p:nvSpPr>
        <p:spPr>
          <a:xfrm>
            <a:off x="2945509" y="3126667"/>
            <a:ext cx="4123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latin typeface="Century Gothic"/>
                <a:cs typeface="Century Gothic"/>
              </a:rPr>
              <a:t>N</a:t>
            </a:r>
            <a:endParaRPr lang="ja-JP" altLang="en-US" sz="2400" baseline="30000" dirty="0" smtClean="0">
              <a:latin typeface="Century Gothic"/>
              <a:cs typeface="Century Gothic"/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2934397" y="1455032"/>
            <a:ext cx="4123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latin typeface="Century Gothic"/>
                <a:cs typeface="Century Gothic"/>
              </a:rPr>
              <a:t>N</a:t>
            </a:r>
            <a:endParaRPr lang="ja-JP" altLang="en-US" sz="2400" baseline="30000" dirty="0">
              <a:latin typeface="Century Gothic"/>
              <a:cs typeface="Century Gothic"/>
            </a:endParaRPr>
          </a:p>
        </p:txBody>
      </p:sp>
      <p:cxnSp>
        <p:nvCxnSpPr>
          <p:cNvPr id="71" name="直線コネクタ 70"/>
          <p:cNvCxnSpPr/>
          <p:nvPr/>
        </p:nvCxnSpPr>
        <p:spPr>
          <a:xfrm>
            <a:off x="1687790" y="2214098"/>
            <a:ext cx="1280318" cy="1588"/>
          </a:xfrm>
          <a:prstGeom prst="line">
            <a:avLst/>
          </a:prstGeom>
          <a:ln w="285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正方形/長方形 71"/>
          <p:cNvSpPr/>
          <p:nvPr/>
        </p:nvSpPr>
        <p:spPr>
          <a:xfrm>
            <a:off x="2980806" y="2288782"/>
            <a:ext cx="4123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latin typeface="Century Gothic"/>
                <a:cs typeface="Century Gothic"/>
              </a:rPr>
              <a:t>N</a:t>
            </a:r>
            <a:endParaRPr lang="ja-JP" altLang="en-US" sz="2400" baseline="30000" dirty="0">
              <a:latin typeface="Century Gothic"/>
              <a:cs typeface="Century Gothic"/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1160056" y="2288782"/>
            <a:ext cx="5444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latin typeface="Century Gothic"/>
                <a:cs typeface="Century Gothic"/>
              </a:rPr>
              <a:t>D*</a:t>
            </a:r>
            <a:endParaRPr lang="ja-JP" altLang="en-US" sz="2400" baseline="30000" dirty="0">
              <a:latin typeface="Century Gothic"/>
              <a:cs typeface="Century Gothic"/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1795962" y="1424266"/>
            <a:ext cx="11208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i="1" dirty="0" smtClean="0">
                <a:latin typeface="Century Gothic"/>
                <a:cs typeface="Century Gothic"/>
              </a:rPr>
              <a:t>S</a:t>
            </a:r>
            <a:r>
              <a:rPr lang="en-US" altLang="ja-JP" sz="2000" dirty="0" smtClean="0">
                <a:latin typeface="Century Gothic"/>
                <a:cs typeface="Century Gothic"/>
              </a:rPr>
              <a:t>-wave</a:t>
            </a:r>
            <a:endParaRPr lang="ja-JP" altLang="en-US" sz="2000" baseline="30000" dirty="0">
              <a:latin typeface="Century Gothic"/>
              <a:cs typeface="Century Gothic"/>
            </a:endParaRPr>
          </a:p>
        </p:txBody>
      </p:sp>
      <p:sp>
        <p:nvSpPr>
          <p:cNvPr id="75" name="正方形/長方形 74"/>
          <p:cNvSpPr/>
          <p:nvPr/>
        </p:nvSpPr>
        <p:spPr>
          <a:xfrm>
            <a:off x="1762096" y="3220092"/>
            <a:ext cx="11208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i="1" dirty="0" smtClean="0">
                <a:latin typeface="Century Gothic"/>
                <a:cs typeface="Century Gothic"/>
              </a:rPr>
              <a:t>S</a:t>
            </a:r>
            <a:r>
              <a:rPr lang="en-US" altLang="ja-JP" sz="2000" dirty="0" smtClean="0">
                <a:latin typeface="Century Gothic"/>
                <a:cs typeface="Century Gothic"/>
              </a:rPr>
              <a:t>-wave</a:t>
            </a:r>
            <a:endParaRPr lang="ja-JP" altLang="en-US" sz="2000" baseline="30000" dirty="0">
              <a:latin typeface="Century Gothic"/>
              <a:cs typeface="Century Gothic"/>
            </a:endParaRPr>
          </a:p>
        </p:txBody>
      </p:sp>
      <p:sp>
        <p:nvSpPr>
          <p:cNvPr id="76" name="正方形/長方形 75"/>
          <p:cNvSpPr/>
          <p:nvPr/>
        </p:nvSpPr>
        <p:spPr>
          <a:xfrm>
            <a:off x="1779021" y="2352282"/>
            <a:ext cx="11610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i="1" dirty="0" smtClean="0">
                <a:latin typeface="Century Gothic"/>
                <a:cs typeface="Century Gothic"/>
              </a:rPr>
              <a:t>D</a:t>
            </a:r>
            <a:r>
              <a:rPr lang="en-US" altLang="ja-JP" sz="2000" dirty="0" smtClean="0">
                <a:latin typeface="Century Gothic"/>
                <a:cs typeface="Century Gothic"/>
              </a:rPr>
              <a:t>-wave</a:t>
            </a:r>
            <a:endParaRPr lang="ja-JP" altLang="en-US" sz="2000" baseline="30000" dirty="0">
              <a:latin typeface="Century Gothic"/>
              <a:cs typeface="Century Gothic"/>
            </a:endParaRPr>
          </a:p>
        </p:txBody>
      </p:sp>
      <p:cxnSp>
        <p:nvCxnSpPr>
          <p:cNvPr id="77" name="直線コネクタ 76"/>
          <p:cNvCxnSpPr/>
          <p:nvPr/>
        </p:nvCxnSpPr>
        <p:spPr>
          <a:xfrm>
            <a:off x="1320296" y="1539211"/>
            <a:ext cx="111100" cy="1588"/>
          </a:xfrm>
          <a:prstGeom prst="line">
            <a:avLst/>
          </a:prstGeom>
          <a:ln w="1905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/>
          <p:cNvCxnSpPr/>
          <p:nvPr/>
        </p:nvCxnSpPr>
        <p:spPr>
          <a:xfrm>
            <a:off x="1357776" y="3208189"/>
            <a:ext cx="111100" cy="1588"/>
          </a:xfrm>
          <a:prstGeom prst="line">
            <a:avLst/>
          </a:prstGeom>
          <a:ln w="1905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/>
          <p:cNvCxnSpPr/>
          <p:nvPr/>
        </p:nvCxnSpPr>
        <p:spPr>
          <a:xfrm>
            <a:off x="1297394" y="2383639"/>
            <a:ext cx="111100" cy="1588"/>
          </a:xfrm>
          <a:prstGeom prst="line">
            <a:avLst/>
          </a:prstGeom>
          <a:ln w="1905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正方形/長方形 79"/>
          <p:cNvSpPr/>
          <p:nvPr/>
        </p:nvSpPr>
        <p:spPr>
          <a:xfrm>
            <a:off x="647654" y="4191697"/>
            <a:ext cx="3416320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>
                <a:latin typeface="Century Gothic"/>
                <a:cs typeface="Century Gothic"/>
              </a:rPr>
              <a:t>・</a:t>
            </a:r>
            <a:r>
              <a:rPr lang="en-US" altLang="ja-JP" sz="1600" dirty="0" smtClean="0">
                <a:latin typeface="Century Gothic"/>
                <a:cs typeface="Century Gothic"/>
              </a:rPr>
              <a:t> Mass degeneracy for D and D*</a:t>
            </a:r>
          </a:p>
          <a:p>
            <a:r>
              <a:rPr lang="en-US" altLang="ja-JP" sz="1600" dirty="0" smtClean="0">
                <a:latin typeface="Century Gothic"/>
                <a:cs typeface="Century Gothic"/>
              </a:rPr>
              <a:t>     M</a:t>
            </a:r>
            <a:r>
              <a:rPr lang="en-US" altLang="ja-JP" sz="1600" baseline="-25000" dirty="0" smtClean="0">
                <a:latin typeface="Century Gothic"/>
                <a:cs typeface="Century Gothic"/>
              </a:rPr>
              <a:t>D*</a:t>
            </a:r>
            <a:r>
              <a:rPr lang="en-US" altLang="ja-JP" sz="1600" dirty="0" smtClean="0">
                <a:latin typeface="Century Gothic"/>
                <a:cs typeface="Century Gothic"/>
              </a:rPr>
              <a:t>-M</a:t>
            </a:r>
            <a:r>
              <a:rPr lang="en-US" altLang="ja-JP" sz="1600" baseline="-25000" dirty="0" smtClean="0">
                <a:latin typeface="Century Gothic"/>
                <a:cs typeface="Century Gothic"/>
              </a:rPr>
              <a:t>D </a:t>
            </a:r>
            <a:r>
              <a:rPr lang="en-US" altLang="ja-JP" sz="1600" dirty="0" smtClean="0">
                <a:latin typeface="Century Gothic"/>
                <a:cs typeface="Century Gothic"/>
              </a:rPr>
              <a:t>= 140 </a:t>
            </a:r>
            <a:r>
              <a:rPr lang="en-US" altLang="ja-JP" sz="1600" dirty="0" err="1" smtClean="0">
                <a:latin typeface="Century Gothic"/>
                <a:cs typeface="Century Gothic"/>
              </a:rPr>
              <a:t>MeV</a:t>
            </a:r>
            <a:r>
              <a:rPr lang="en-US" altLang="ja-JP" sz="1600" dirty="0" smtClean="0">
                <a:latin typeface="Century Gothic"/>
                <a:cs typeface="Century Gothic"/>
              </a:rPr>
              <a:t> ∝ 1/m</a:t>
            </a:r>
            <a:r>
              <a:rPr lang="en-US" altLang="ja-JP" sz="1600" baseline="-25000" dirty="0" smtClean="0">
                <a:latin typeface="Century Gothic"/>
                <a:cs typeface="Century Gothic"/>
              </a:rPr>
              <a:t>c</a:t>
            </a:r>
          </a:p>
        </p:txBody>
      </p:sp>
      <p:sp>
        <p:nvSpPr>
          <p:cNvPr id="81" name="正方形/長方形 80"/>
          <p:cNvSpPr/>
          <p:nvPr/>
        </p:nvSpPr>
        <p:spPr>
          <a:xfrm>
            <a:off x="634954" y="4782814"/>
            <a:ext cx="3742130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>
                <a:latin typeface="Century Gothic"/>
                <a:cs typeface="Century Gothic"/>
              </a:rPr>
              <a:t>・</a:t>
            </a:r>
            <a:r>
              <a:rPr lang="en-US" altLang="ja-JP" sz="1600" dirty="0" smtClean="0">
                <a:latin typeface="Century Gothic"/>
                <a:cs typeface="Century Gothic"/>
              </a:rPr>
              <a:t> </a:t>
            </a:r>
            <a:r>
              <a:rPr lang="en-US" altLang="ja-JP" sz="1600" dirty="0" err="1" smtClean="0">
                <a:latin typeface="Century Gothic"/>
                <a:cs typeface="Century Gothic"/>
              </a:rPr>
              <a:t>π</a:t>
            </a:r>
            <a:r>
              <a:rPr lang="en-US" altLang="ja-JP" sz="1600" dirty="0" smtClean="0">
                <a:latin typeface="Century Gothic"/>
                <a:cs typeface="Century Gothic"/>
              </a:rPr>
              <a:t> exchange (tensor force)</a:t>
            </a:r>
          </a:p>
          <a:p>
            <a:r>
              <a:rPr lang="en-US" altLang="ja-JP" sz="1600" dirty="0" smtClean="0">
                <a:latin typeface="Century Gothic"/>
                <a:cs typeface="Century Gothic"/>
              </a:rPr>
              <a:t>     </a:t>
            </a:r>
            <a:r>
              <a:rPr lang="en-US" altLang="ja-JP" sz="1600" i="1" dirty="0" smtClean="0">
                <a:latin typeface="Century Gothic"/>
                <a:cs typeface="Century Gothic"/>
              </a:rPr>
              <a:t>S</a:t>
            </a:r>
            <a:r>
              <a:rPr lang="en-US" altLang="ja-JP" sz="1600" dirty="0" smtClean="0">
                <a:latin typeface="Century Gothic"/>
                <a:cs typeface="Century Gothic"/>
              </a:rPr>
              <a:t>, </a:t>
            </a:r>
            <a:r>
              <a:rPr lang="en-US" altLang="ja-JP" sz="1600" i="1" dirty="0" smtClean="0">
                <a:latin typeface="Century Gothic"/>
                <a:cs typeface="Century Gothic"/>
              </a:rPr>
              <a:t>D</a:t>
            </a:r>
            <a:r>
              <a:rPr lang="en-US" altLang="ja-JP" sz="1600" dirty="0" smtClean="0">
                <a:latin typeface="Century Gothic"/>
                <a:cs typeface="Century Gothic"/>
              </a:rPr>
              <a:t>-wave mixing (deuteron-like)</a:t>
            </a:r>
          </a:p>
        </p:txBody>
      </p:sp>
      <p:sp>
        <p:nvSpPr>
          <p:cNvPr id="82" name="正方形/長方形 81"/>
          <p:cNvSpPr/>
          <p:nvPr/>
        </p:nvSpPr>
        <p:spPr>
          <a:xfrm>
            <a:off x="2113847" y="1803389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err="1" smtClean="0">
                <a:latin typeface="Century Gothic"/>
                <a:cs typeface="Century Gothic"/>
              </a:rPr>
              <a:t>π</a:t>
            </a:r>
            <a:endParaRPr lang="ja-JP" altLang="en-US" sz="2000" baseline="30000" dirty="0">
              <a:latin typeface="Century Gothic"/>
              <a:cs typeface="Century Gothic"/>
            </a:endParaRPr>
          </a:p>
        </p:txBody>
      </p:sp>
      <p:sp>
        <p:nvSpPr>
          <p:cNvPr id="83" name="正方形/長方形 82"/>
          <p:cNvSpPr/>
          <p:nvPr/>
        </p:nvSpPr>
        <p:spPr>
          <a:xfrm>
            <a:off x="2101147" y="2809107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err="1" smtClean="0">
                <a:latin typeface="Century Gothic"/>
                <a:cs typeface="Century Gothic"/>
              </a:rPr>
              <a:t>π</a:t>
            </a:r>
            <a:endParaRPr lang="ja-JP" altLang="en-US" sz="2000" baseline="30000" dirty="0">
              <a:latin typeface="Century Gothic"/>
              <a:cs typeface="Century Gothic"/>
            </a:endParaRPr>
          </a:p>
        </p:txBody>
      </p:sp>
      <p:sp>
        <p:nvSpPr>
          <p:cNvPr id="84" name="二等辺三角形 83"/>
          <p:cNvSpPr/>
          <p:nvPr/>
        </p:nvSpPr>
        <p:spPr>
          <a:xfrm>
            <a:off x="2878616" y="2503754"/>
            <a:ext cx="162052" cy="139700"/>
          </a:xfrm>
          <a:prstGeom prst="triangle">
            <a:avLst/>
          </a:prstGeom>
          <a:solidFill>
            <a:schemeClr val="tx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二等辺三角形 84"/>
          <p:cNvSpPr/>
          <p:nvPr/>
        </p:nvSpPr>
        <p:spPr>
          <a:xfrm>
            <a:off x="1609615" y="2503754"/>
            <a:ext cx="162052" cy="139700"/>
          </a:xfrm>
          <a:prstGeom prst="triangle">
            <a:avLst/>
          </a:prstGeom>
          <a:solidFill>
            <a:schemeClr val="tx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正方形/長方形 85"/>
          <p:cNvSpPr/>
          <p:nvPr/>
        </p:nvSpPr>
        <p:spPr>
          <a:xfrm>
            <a:off x="1194708" y="5497882"/>
            <a:ext cx="20499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Century Gothic"/>
                <a:cs typeface="Century Gothic"/>
              </a:rPr>
              <a:t>→  </a:t>
            </a:r>
            <a:r>
              <a:rPr lang="en-US" altLang="ja-JP" sz="2000" u="sng" dirty="0" smtClean="0">
                <a:latin typeface="Century Gothic"/>
                <a:cs typeface="Century Gothic"/>
              </a:rPr>
              <a:t>Attraction !!</a:t>
            </a:r>
          </a:p>
        </p:txBody>
      </p:sp>
      <p:sp>
        <p:nvSpPr>
          <p:cNvPr id="87" name="正方形/長方形 86"/>
          <p:cNvSpPr/>
          <p:nvPr/>
        </p:nvSpPr>
        <p:spPr>
          <a:xfrm>
            <a:off x="1359808" y="3796052"/>
            <a:ext cx="20567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Century Gothic"/>
                <a:cs typeface="Century Gothic"/>
              </a:rPr>
              <a:t>  “D-D* mixing”</a:t>
            </a:r>
            <a:endParaRPr lang="en-US" altLang="ja-JP" sz="2000" baseline="-25000" dirty="0" smtClean="0">
              <a:latin typeface="Century Gothic"/>
              <a:cs typeface="Century Gothic"/>
            </a:endParaRPr>
          </a:p>
        </p:txBody>
      </p:sp>
      <p:cxnSp>
        <p:nvCxnSpPr>
          <p:cNvPr id="88" name="直線コネクタ 87"/>
          <p:cNvCxnSpPr/>
          <p:nvPr/>
        </p:nvCxnSpPr>
        <p:spPr>
          <a:xfrm>
            <a:off x="1745464" y="3886882"/>
            <a:ext cx="111100" cy="1588"/>
          </a:xfrm>
          <a:prstGeom prst="line">
            <a:avLst/>
          </a:prstGeom>
          <a:ln w="1905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直線コネクタ 88"/>
          <p:cNvCxnSpPr/>
          <p:nvPr/>
        </p:nvCxnSpPr>
        <p:spPr>
          <a:xfrm>
            <a:off x="2013931" y="3888470"/>
            <a:ext cx="111100" cy="1588"/>
          </a:xfrm>
          <a:prstGeom prst="line">
            <a:avLst/>
          </a:prstGeom>
          <a:ln w="1905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正方形/長方形 89"/>
          <p:cNvSpPr/>
          <p:nvPr/>
        </p:nvSpPr>
        <p:spPr>
          <a:xfrm>
            <a:off x="551459" y="885101"/>
            <a:ext cx="38252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err="1" smtClean="0">
                <a:latin typeface="Century Gothic"/>
                <a:cs typeface="Century Gothic"/>
              </a:rPr>
              <a:t>π</a:t>
            </a:r>
            <a:r>
              <a:rPr lang="en-US" altLang="ja-JP" sz="2000" dirty="0" smtClean="0">
                <a:latin typeface="Century Gothic"/>
                <a:cs typeface="Century Gothic"/>
              </a:rPr>
              <a:t> exchange in D</a:t>
            </a:r>
            <a:r>
              <a:rPr lang="en-US" altLang="ja-JP" sz="2000" baseline="30000" dirty="0" smtClean="0">
                <a:latin typeface="Century Gothic"/>
                <a:cs typeface="Century Gothic"/>
              </a:rPr>
              <a:t>(</a:t>
            </a:r>
            <a:r>
              <a:rPr lang="en-US" altLang="ja-JP" sz="2000" dirty="0" smtClean="0">
                <a:latin typeface="Century Gothic"/>
                <a:cs typeface="Century Gothic"/>
              </a:rPr>
              <a:t>*</a:t>
            </a:r>
            <a:r>
              <a:rPr lang="en-US" altLang="ja-JP" sz="2000" baseline="30000" dirty="0" smtClean="0">
                <a:latin typeface="Century Gothic"/>
                <a:cs typeface="Century Gothic"/>
              </a:rPr>
              <a:t>)</a:t>
            </a:r>
            <a:r>
              <a:rPr lang="en-US" altLang="ja-JP" sz="2000" dirty="0" smtClean="0">
                <a:latin typeface="Century Gothic"/>
                <a:cs typeface="Century Gothic"/>
              </a:rPr>
              <a:t>N systems</a:t>
            </a:r>
            <a:endParaRPr lang="en-US" altLang="ja-JP" sz="2000" baseline="-25000" dirty="0" smtClean="0">
              <a:latin typeface="Century Gothic"/>
              <a:cs typeface="Century Gothic"/>
            </a:endParaRPr>
          </a:p>
        </p:txBody>
      </p:sp>
      <p:cxnSp>
        <p:nvCxnSpPr>
          <p:cNvPr id="91" name="直線コネクタ 90"/>
          <p:cNvCxnSpPr/>
          <p:nvPr/>
        </p:nvCxnSpPr>
        <p:spPr>
          <a:xfrm>
            <a:off x="2606804" y="969557"/>
            <a:ext cx="115200" cy="1588"/>
          </a:xfrm>
          <a:prstGeom prst="line">
            <a:avLst/>
          </a:prstGeom>
          <a:ln w="1905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正方形/長方形 94"/>
          <p:cNvSpPr/>
          <p:nvPr/>
        </p:nvSpPr>
        <p:spPr>
          <a:xfrm>
            <a:off x="7462635" y="1581702"/>
            <a:ext cx="13322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latin typeface="Century Gothic"/>
                <a:cs typeface="Century Gothic"/>
              </a:rPr>
              <a:t>D</a:t>
            </a:r>
            <a:r>
              <a:rPr lang="en-US" altLang="ja-JP" sz="2400" baseline="30000" dirty="0" smtClean="0">
                <a:latin typeface="Century Gothic"/>
                <a:cs typeface="Century Gothic"/>
              </a:rPr>
              <a:t>(</a:t>
            </a:r>
            <a:r>
              <a:rPr lang="en-US" altLang="ja-JP" sz="2400" dirty="0" smtClean="0">
                <a:latin typeface="Century Gothic"/>
                <a:cs typeface="Century Gothic"/>
              </a:rPr>
              <a:t>*</a:t>
            </a:r>
            <a:r>
              <a:rPr lang="en-US" altLang="ja-JP" sz="2400" baseline="30000" dirty="0" smtClean="0">
                <a:latin typeface="Century Gothic"/>
                <a:cs typeface="Century Gothic"/>
              </a:rPr>
              <a:t>)</a:t>
            </a:r>
            <a:r>
              <a:rPr lang="en-US" altLang="ja-JP" sz="2400" dirty="0" smtClean="0">
                <a:latin typeface="Century Gothic"/>
                <a:cs typeface="Century Gothic"/>
              </a:rPr>
              <a:t>(</a:t>
            </a:r>
            <a:r>
              <a:rPr lang="en-US" altLang="ja-JP" sz="2400" dirty="0" err="1" smtClean="0">
                <a:latin typeface="Century Gothic"/>
                <a:cs typeface="Century Gothic"/>
              </a:rPr>
              <a:t>cq</a:t>
            </a:r>
            <a:r>
              <a:rPr lang="en-US" altLang="ja-JP" sz="2400" dirty="0" smtClean="0">
                <a:latin typeface="Century Gothic"/>
                <a:cs typeface="Century Gothic"/>
              </a:rPr>
              <a:t>)</a:t>
            </a:r>
            <a:endParaRPr lang="ja-JP" altLang="en-US" sz="2400" dirty="0">
              <a:latin typeface="Century Gothic"/>
              <a:cs typeface="Century Gothic"/>
            </a:endParaRPr>
          </a:p>
        </p:txBody>
      </p:sp>
      <p:cxnSp>
        <p:nvCxnSpPr>
          <p:cNvPr id="96" name="直線コネクタ 95"/>
          <p:cNvCxnSpPr/>
          <p:nvPr/>
        </p:nvCxnSpPr>
        <p:spPr>
          <a:xfrm>
            <a:off x="7583285" y="1667082"/>
            <a:ext cx="122400" cy="1588"/>
          </a:xfrm>
          <a:prstGeom prst="line">
            <a:avLst/>
          </a:prstGeom>
          <a:ln w="1905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直線コネクタ 96"/>
          <p:cNvCxnSpPr/>
          <p:nvPr/>
        </p:nvCxnSpPr>
        <p:spPr>
          <a:xfrm>
            <a:off x="8228386" y="1735689"/>
            <a:ext cx="97920" cy="1588"/>
          </a:xfrm>
          <a:prstGeom prst="line">
            <a:avLst/>
          </a:prstGeom>
          <a:ln w="1905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正方形/長方形 97"/>
          <p:cNvSpPr/>
          <p:nvPr/>
        </p:nvSpPr>
        <p:spPr>
          <a:xfrm>
            <a:off x="4832848" y="4943259"/>
            <a:ext cx="22892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err="1" smtClean="0">
                <a:latin typeface="Century Gothic"/>
                <a:cs typeface="Century Gothic"/>
              </a:rPr>
              <a:t>Λ</a:t>
            </a:r>
            <a:r>
              <a:rPr lang="en-US" altLang="ja-JP" sz="2400" baseline="-25000" dirty="0" err="1" smtClean="0">
                <a:latin typeface="Century Gothic"/>
                <a:cs typeface="Century Gothic"/>
              </a:rPr>
              <a:t>c</a:t>
            </a:r>
            <a:r>
              <a:rPr lang="en-US" altLang="ja-JP" sz="2400" dirty="0" smtClean="0">
                <a:latin typeface="Century Gothic"/>
                <a:cs typeface="Century Gothic"/>
              </a:rPr>
              <a:t>, D</a:t>
            </a:r>
            <a:r>
              <a:rPr lang="en-US" altLang="ja-JP" sz="2400" baseline="30000" dirty="0" smtClean="0">
                <a:latin typeface="Century Gothic"/>
                <a:cs typeface="Century Gothic"/>
              </a:rPr>
              <a:t>(</a:t>
            </a:r>
            <a:r>
              <a:rPr lang="en-US" altLang="ja-JP" sz="2400" dirty="0" smtClean="0">
                <a:latin typeface="Century Gothic"/>
                <a:cs typeface="Century Gothic"/>
              </a:rPr>
              <a:t>*</a:t>
            </a:r>
            <a:r>
              <a:rPr lang="en-US" altLang="ja-JP" sz="2400" baseline="30000" dirty="0" smtClean="0">
                <a:latin typeface="Century Gothic"/>
                <a:cs typeface="Century Gothic"/>
              </a:rPr>
              <a:t>)</a:t>
            </a:r>
            <a:r>
              <a:rPr lang="en-US" altLang="ja-JP" sz="2400" dirty="0" smtClean="0">
                <a:latin typeface="Century Gothic"/>
                <a:cs typeface="Century Gothic"/>
              </a:rPr>
              <a:t> nuclei</a:t>
            </a:r>
          </a:p>
        </p:txBody>
      </p:sp>
      <p:sp>
        <p:nvSpPr>
          <p:cNvPr id="99" name="正方形/長方形 98"/>
          <p:cNvSpPr/>
          <p:nvPr/>
        </p:nvSpPr>
        <p:spPr>
          <a:xfrm>
            <a:off x="5163048" y="4484542"/>
            <a:ext cx="1685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  <a:latin typeface="Century Gothic"/>
                <a:cs typeface="Century Gothic"/>
              </a:rPr>
              <a:t>D</a:t>
            </a:r>
            <a:r>
              <a:rPr lang="en-US" altLang="ja-JP" sz="2400" baseline="30000" dirty="0" smtClean="0">
                <a:solidFill>
                  <a:srgbClr val="FF0000"/>
                </a:solidFill>
                <a:latin typeface="Century Gothic"/>
                <a:cs typeface="Century Gothic"/>
              </a:rPr>
              <a:t>(</a:t>
            </a:r>
            <a:r>
              <a:rPr lang="en-US" altLang="ja-JP" sz="2400" dirty="0" smtClean="0">
                <a:solidFill>
                  <a:srgbClr val="FF0000"/>
                </a:solidFill>
                <a:latin typeface="Century Gothic"/>
                <a:cs typeface="Century Gothic"/>
              </a:rPr>
              <a:t>*</a:t>
            </a:r>
            <a:r>
              <a:rPr lang="en-US" altLang="ja-JP" sz="2400" baseline="30000" dirty="0" smtClean="0">
                <a:solidFill>
                  <a:srgbClr val="FF0000"/>
                </a:solidFill>
                <a:latin typeface="Century Gothic"/>
                <a:cs typeface="Century Gothic"/>
              </a:rPr>
              <a:t>)</a:t>
            </a:r>
            <a:r>
              <a:rPr lang="en-US" altLang="ja-JP" sz="2400" dirty="0" smtClean="0">
                <a:solidFill>
                  <a:srgbClr val="FF0000"/>
                </a:solidFill>
                <a:latin typeface="Century Gothic"/>
                <a:cs typeface="Century Gothic"/>
              </a:rPr>
              <a:t> nuclei</a:t>
            </a:r>
          </a:p>
        </p:txBody>
      </p:sp>
      <p:sp>
        <p:nvSpPr>
          <p:cNvPr id="100" name="正方形/長方形 99"/>
          <p:cNvSpPr/>
          <p:nvPr/>
        </p:nvSpPr>
        <p:spPr>
          <a:xfrm>
            <a:off x="7128001" y="4459142"/>
            <a:ext cx="7919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  <a:latin typeface="Century Gothic"/>
                <a:cs typeface="Century Gothic"/>
              </a:rPr>
              <a:t>C&lt;0</a:t>
            </a:r>
          </a:p>
        </p:txBody>
      </p:sp>
      <p:sp>
        <p:nvSpPr>
          <p:cNvPr id="101" name="正方形/長方形 100"/>
          <p:cNvSpPr/>
          <p:nvPr/>
        </p:nvSpPr>
        <p:spPr>
          <a:xfrm>
            <a:off x="7155031" y="4943259"/>
            <a:ext cx="7919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latin typeface="Century Gothic"/>
                <a:cs typeface="Century Gothic"/>
              </a:rPr>
              <a:t>C&gt;0</a:t>
            </a:r>
          </a:p>
        </p:txBody>
      </p:sp>
      <p:cxnSp>
        <p:nvCxnSpPr>
          <p:cNvPr id="102" name="直線コネクタ 101"/>
          <p:cNvCxnSpPr/>
          <p:nvPr/>
        </p:nvCxnSpPr>
        <p:spPr>
          <a:xfrm>
            <a:off x="5283648" y="4573442"/>
            <a:ext cx="122400" cy="1588"/>
          </a:xfrm>
          <a:prstGeom prst="line">
            <a:avLst/>
          </a:prstGeom>
          <a:ln w="28575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直線コネクタ 102"/>
          <p:cNvCxnSpPr/>
          <p:nvPr/>
        </p:nvCxnSpPr>
        <p:spPr>
          <a:xfrm>
            <a:off x="4896348" y="4959135"/>
            <a:ext cx="3104653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/>
          <p:cNvCxnSpPr/>
          <p:nvPr/>
        </p:nvCxnSpPr>
        <p:spPr>
          <a:xfrm>
            <a:off x="4896348" y="4435330"/>
            <a:ext cx="3104653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直線コネクタ 104"/>
          <p:cNvCxnSpPr/>
          <p:nvPr/>
        </p:nvCxnSpPr>
        <p:spPr>
          <a:xfrm>
            <a:off x="4897936" y="5431912"/>
            <a:ext cx="3103065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直線コネクタ 105"/>
          <p:cNvCxnSpPr/>
          <p:nvPr/>
        </p:nvCxnSpPr>
        <p:spPr>
          <a:xfrm rot="5400000" flipH="1" flipV="1">
            <a:off x="6584986" y="4931636"/>
            <a:ext cx="997376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直線コネクタ 106"/>
          <p:cNvCxnSpPr/>
          <p:nvPr/>
        </p:nvCxnSpPr>
        <p:spPr>
          <a:xfrm rot="5400000" flipH="1" flipV="1">
            <a:off x="7497285" y="4932430"/>
            <a:ext cx="997376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直線コネクタ 107"/>
          <p:cNvCxnSpPr/>
          <p:nvPr/>
        </p:nvCxnSpPr>
        <p:spPr>
          <a:xfrm rot="5400000" flipH="1" flipV="1">
            <a:off x="4394230" y="4935067"/>
            <a:ext cx="1009000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689111" y="0"/>
            <a:ext cx="17657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Century Gothic"/>
                <a:cs typeface="Century Gothic"/>
              </a:rPr>
              <a:t>Contents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920750" y="1473200"/>
            <a:ext cx="7639050" cy="3517900"/>
          </a:xfrm>
          <a:prstGeom prst="rect">
            <a:avLst/>
          </a:prstGeom>
        </p:spPr>
        <p:txBody>
          <a:bodyPr vert="horz" lIns="91431" tIns="45715" rIns="91431" bIns="45715" rtlCol="0">
            <a:noAutofit/>
          </a:bodyPr>
          <a:lstStyle/>
          <a:p>
            <a:pPr marL="514350" marR="0" lvl="0" indent="-514350" algn="l" defTabSz="4571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kumimoji="1" lang="de-DE" altLang="ja-JP" sz="2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1. </a:t>
            </a:r>
            <a:r>
              <a:rPr kumimoji="1" lang="de-DE" altLang="ja-JP" sz="28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Introduction</a:t>
            </a:r>
            <a:r>
              <a:rPr kumimoji="1" lang="de-DE" altLang="ja-JP" sz="2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 to </a:t>
            </a:r>
            <a:r>
              <a:rPr kumimoji="1" lang="de-DE" altLang="ja-JP" sz="28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charm</a:t>
            </a:r>
            <a:r>
              <a:rPr kumimoji="1" lang="de-DE" altLang="ja-JP" sz="2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 (</a:t>
            </a:r>
            <a:r>
              <a:rPr kumimoji="1" lang="de-DE" altLang="ja-JP" sz="28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bottom</a:t>
            </a:r>
            <a:r>
              <a:rPr kumimoji="1" lang="de-DE" altLang="ja-JP" sz="2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) </a:t>
            </a:r>
            <a:r>
              <a:rPr kumimoji="1" lang="de-DE" altLang="ja-JP" sz="28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nuclei</a:t>
            </a:r>
            <a:endParaRPr kumimoji="1" lang="de-DE" altLang="ja-JP" sz="2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 Gothic"/>
              <a:ea typeface="+mn-ea"/>
              <a:cs typeface="Century Gothic"/>
            </a:endParaRPr>
          </a:p>
          <a:p>
            <a:pPr marL="514350" lvl="0" indent="-514350" defTabSz="457150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altLang="ja-JP" sz="2800" dirty="0" smtClean="0">
                <a:latin typeface="Century Gothic"/>
                <a:cs typeface="Century Gothic"/>
              </a:rPr>
              <a:t>2. Heavy hadrons in nuclear matter</a:t>
            </a:r>
            <a:endParaRPr lang="de-DE" altLang="ja-JP" sz="2800" dirty="0" smtClean="0">
              <a:latin typeface="Century Gothic"/>
              <a:cs typeface="Century Gothic"/>
            </a:endParaRPr>
          </a:p>
          <a:p>
            <a:pPr marL="514295" marR="0" lvl="0" indent="-514295" algn="l" defTabSz="4571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/>
              <a:buNone/>
              <a:tabLst/>
              <a:defRPr/>
            </a:pPr>
            <a:r>
              <a:rPr lang="de-DE" altLang="ja-JP" sz="2400" noProof="0" dirty="0" smtClean="0">
                <a:latin typeface="Century Gothic"/>
                <a:cs typeface="Century Gothic"/>
              </a:rPr>
              <a:t>      - Heavy Quark </a:t>
            </a:r>
            <a:r>
              <a:rPr lang="de-DE" altLang="ja-JP" sz="2400" noProof="0" dirty="0" err="1" smtClean="0">
                <a:latin typeface="Century Gothic"/>
                <a:cs typeface="Century Gothic"/>
              </a:rPr>
              <a:t>Symmetry</a:t>
            </a:r>
            <a:endParaRPr lang="de-DE" altLang="ja-JP" sz="2400" noProof="0" dirty="0" smtClean="0">
              <a:latin typeface="Century Gothic"/>
              <a:cs typeface="Century Gothic"/>
            </a:endParaRPr>
          </a:p>
          <a:p>
            <a:pPr marL="514295" marR="0" lvl="0" indent="-514295" algn="l" defTabSz="4571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/>
              <a:buNone/>
              <a:tabLst/>
              <a:defRPr/>
            </a:pPr>
            <a:r>
              <a:rPr lang="de-DE" altLang="ja-JP" sz="2400" dirty="0" smtClean="0">
                <a:latin typeface="Century Gothic"/>
                <a:cs typeface="Century Gothic"/>
              </a:rPr>
              <a:t>      - </a:t>
            </a:r>
            <a:r>
              <a:rPr lang="de-DE" altLang="ja-JP" sz="2400" noProof="0" dirty="0" smtClean="0">
                <a:latin typeface="Century Gothic"/>
                <a:cs typeface="Century Gothic"/>
              </a:rPr>
              <a:t>1/m</a:t>
            </a:r>
            <a:r>
              <a:rPr lang="de-DE" altLang="ja-JP" sz="2400" baseline="-25000" noProof="0" dirty="0" smtClean="0">
                <a:latin typeface="Century Gothic"/>
                <a:cs typeface="Century Gothic"/>
              </a:rPr>
              <a:t>Q</a:t>
            </a:r>
            <a:r>
              <a:rPr lang="de-DE" altLang="ja-JP" sz="2400" noProof="0" dirty="0" smtClean="0">
                <a:latin typeface="Century Gothic"/>
                <a:cs typeface="Century Gothic"/>
              </a:rPr>
              <a:t> </a:t>
            </a:r>
            <a:r>
              <a:rPr lang="de-DE" altLang="ja-JP" sz="2400" noProof="0" dirty="0" err="1" smtClean="0">
                <a:latin typeface="Century Gothic"/>
                <a:cs typeface="Century Gothic"/>
              </a:rPr>
              <a:t>expansion</a:t>
            </a:r>
            <a:r>
              <a:rPr lang="de-DE" altLang="ja-JP" sz="2400" noProof="0" dirty="0" smtClean="0">
                <a:latin typeface="Century Gothic"/>
                <a:cs typeface="Century Gothic"/>
              </a:rPr>
              <a:t> LO, </a:t>
            </a:r>
            <a:r>
              <a:rPr lang="de-DE" altLang="ja-JP" sz="2400" dirty="0" smtClean="0">
                <a:latin typeface="Century Gothic"/>
                <a:cs typeface="Century Gothic"/>
              </a:rPr>
              <a:t>LO+NLO</a:t>
            </a:r>
            <a:endParaRPr lang="de-DE" altLang="ja-JP" sz="2400" noProof="0" dirty="0" smtClean="0">
              <a:latin typeface="Century Gothic"/>
              <a:cs typeface="Century Gothic"/>
            </a:endParaRPr>
          </a:p>
          <a:p>
            <a:pPr marL="514295" marR="0" lvl="0" indent="-514295" algn="l" defTabSz="4571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/>
              <a:buNone/>
              <a:tabLst/>
              <a:defRPr/>
            </a:pPr>
            <a:r>
              <a:rPr lang="de-DE" altLang="ja-JP" sz="2800" noProof="0" dirty="0" smtClean="0">
                <a:latin typeface="Century Gothic"/>
                <a:cs typeface="Century Gothic"/>
              </a:rPr>
              <a:t>3</a:t>
            </a:r>
            <a:r>
              <a:rPr kumimoji="1" lang="de-DE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. Future </a:t>
            </a:r>
            <a:r>
              <a:rPr kumimoji="1" lang="de-DE" altLang="ja-JP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prospects</a:t>
            </a:r>
            <a:r>
              <a:rPr kumimoji="1" lang="de-DE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of </a:t>
            </a:r>
            <a:r>
              <a:rPr kumimoji="1" lang="de-DE" altLang="ja-JP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charm</a:t>
            </a:r>
            <a:r>
              <a:rPr kumimoji="1" lang="de-DE" altLang="ja-JP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</a:t>
            </a:r>
            <a:r>
              <a:rPr kumimoji="1" lang="de-DE" altLang="ja-JP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hadron</a:t>
            </a:r>
            <a:r>
              <a:rPr kumimoji="1" lang="de-DE" altLang="ja-JP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</a:t>
            </a:r>
            <a:r>
              <a:rPr kumimoji="1" lang="de-DE" altLang="ja-JP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study</a:t>
            </a:r>
            <a:endParaRPr kumimoji="1" lang="de-DE" altLang="ja-JP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/>
              <a:ea typeface="+mn-ea"/>
              <a:cs typeface="Century Gothic"/>
            </a:endParaRPr>
          </a:p>
          <a:p>
            <a:pPr marL="514295" marR="0" lvl="0" indent="-514295" algn="l" defTabSz="4571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/>
              <a:buNone/>
              <a:tabLst/>
              <a:defRPr/>
            </a:pPr>
            <a:r>
              <a:rPr lang="de-DE" altLang="ja-JP" sz="2800" dirty="0" smtClean="0">
                <a:latin typeface="Century Gothic"/>
                <a:cs typeface="Century Gothic"/>
              </a:rPr>
              <a:t>4. </a:t>
            </a:r>
            <a:r>
              <a:rPr kumimoji="1" lang="de-DE" altLang="ja-JP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Conclusion</a:t>
            </a:r>
            <a:endParaRPr kumimoji="1" lang="de-DE" altLang="ja-JP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/>
              <a:ea typeface="+mn-ea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689111" y="0"/>
            <a:ext cx="17657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Century Gothic"/>
                <a:cs typeface="Century Gothic"/>
              </a:rPr>
              <a:t>Contents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920750" y="1473200"/>
            <a:ext cx="7639050" cy="3517900"/>
          </a:xfrm>
          <a:prstGeom prst="rect">
            <a:avLst/>
          </a:prstGeom>
        </p:spPr>
        <p:txBody>
          <a:bodyPr vert="horz" lIns="91431" tIns="45715" rIns="91431" bIns="45715" rtlCol="0">
            <a:noAutofit/>
          </a:bodyPr>
          <a:lstStyle/>
          <a:p>
            <a:pPr marL="514350" marR="0" lvl="0" indent="-514350" algn="l" defTabSz="4571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kumimoji="1" lang="de-DE" altLang="ja-JP" sz="2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1. </a:t>
            </a:r>
            <a:r>
              <a:rPr kumimoji="1" lang="de-DE" altLang="ja-JP" sz="28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Introduction</a:t>
            </a:r>
            <a:r>
              <a:rPr kumimoji="1" lang="de-DE" altLang="ja-JP" sz="2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 to </a:t>
            </a:r>
            <a:r>
              <a:rPr kumimoji="1" lang="de-DE" altLang="ja-JP" sz="28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charm</a:t>
            </a:r>
            <a:r>
              <a:rPr kumimoji="1" lang="de-DE" altLang="ja-JP" sz="2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 (</a:t>
            </a:r>
            <a:r>
              <a:rPr kumimoji="1" lang="de-DE" altLang="ja-JP" sz="28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bottom</a:t>
            </a:r>
            <a:r>
              <a:rPr kumimoji="1" lang="de-DE" altLang="ja-JP" sz="2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) </a:t>
            </a:r>
            <a:r>
              <a:rPr kumimoji="1" lang="de-DE" altLang="ja-JP" sz="28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nuclei</a:t>
            </a:r>
            <a:endParaRPr kumimoji="1" lang="de-DE" altLang="ja-JP" sz="2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 Gothic"/>
              <a:ea typeface="+mn-ea"/>
              <a:cs typeface="Century Gothic"/>
            </a:endParaRPr>
          </a:p>
          <a:p>
            <a:pPr marL="514350" lvl="0" indent="-514350" defTabSz="457150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altLang="ja-JP" sz="2800" dirty="0" smtClean="0">
                <a:latin typeface="Century Gothic"/>
                <a:cs typeface="Century Gothic"/>
              </a:rPr>
              <a:t>2. Heavy hadrons in nuclear matter</a:t>
            </a:r>
            <a:endParaRPr lang="de-DE" altLang="ja-JP" sz="2800" dirty="0" smtClean="0">
              <a:latin typeface="Century Gothic"/>
              <a:cs typeface="Century Gothic"/>
            </a:endParaRPr>
          </a:p>
          <a:p>
            <a:pPr marL="514295" marR="0" lvl="0" indent="-514295" algn="l" defTabSz="4571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/>
              <a:buNone/>
              <a:tabLst/>
              <a:defRPr/>
            </a:pPr>
            <a:r>
              <a:rPr lang="de-DE" altLang="ja-JP" sz="2400" noProof="0" dirty="0" smtClean="0">
                <a:latin typeface="Century Gothic"/>
                <a:cs typeface="Century Gothic"/>
              </a:rPr>
              <a:t>      </a:t>
            </a:r>
            <a:r>
              <a:rPr lang="de-DE" altLang="ja-JP" sz="2400" noProof="0" dirty="0" smtClean="0">
                <a:solidFill>
                  <a:srgbClr val="FF0000"/>
                </a:solidFill>
                <a:latin typeface="Century Gothic"/>
                <a:cs typeface="Century Gothic"/>
              </a:rPr>
              <a:t>- Heavy Quark </a:t>
            </a:r>
            <a:r>
              <a:rPr lang="de-DE" altLang="ja-JP" sz="2400" noProof="0" dirty="0" err="1" smtClean="0">
                <a:solidFill>
                  <a:srgbClr val="FF0000"/>
                </a:solidFill>
                <a:latin typeface="Century Gothic"/>
                <a:cs typeface="Century Gothic"/>
              </a:rPr>
              <a:t>Symmetry</a:t>
            </a:r>
            <a:endParaRPr lang="de-DE" altLang="ja-JP" sz="2400" noProof="0" dirty="0" smtClean="0">
              <a:solidFill>
                <a:srgbClr val="FF0000"/>
              </a:solidFill>
              <a:latin typeface="Century Gothic"/>
              <a:cs typeface="Century Gothic"/>
            </a:endParaRPr>
          </a:p>
          <a:p>
            <a:pPr marL="514295" marR="0" lvl="0" indent="-514295" algn="l" defTabSz="4571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/>
              <a:buNone/>
              <a:tabLst/>
              <a:defRPr/>
            </a:pPr>
            <a:r>
              <a:rPr lang="de-DE" altLang="ja-JP" sz="2400" dirty="0" smtClean="0">
                <a:latin typeface="Century Gothic"/>
                <a:cs typeface="Century Gothic"/>
              </a:rPr>
              <a:t>      - </a:t>
            </a:r>
            <a:r>
              <a:rPr lang="de-DE" altLang="ja-JP" sz="2400" noProof="0" dirty="0" smtClean="0">
                <a:latin typeface="Century Gothic"/>
                <a:cs typeface="Century Gothic"/>
              </a:rPr>
              <a:t>1/m</a:t>
            </a:r>
            <a:r>
              <a:rPr lang="de-DE" altLang="ja-JP" sz="2400" baseline="-25000" noProof="0" dirty="0" smtClean="0">
                <a:latin typeface="Century Gothic"/>
                <a:cs typeface="Century Gothic"/>
              </a:rPr>
              <a:t>Q</a:t>
            </a:r>
            <a:r>
              <a:rPr lang="de-DE" altLang="ja-JP" sz="2400" noProof="0" dirty="0" smtClean="0">
                <a:latin typeface="Century Gothic"/>
                <a:cs typeface="Century Gothic"/>
              </a:rPr>
              <a:t> </a:t>
            </a:r>
            <a:r>
              <a:rPr lang="de-DE" altLang="ja-JP" sz="2400" noProof="0" dirty="0" err="1" smtClean="0">
                <a:latin typeface="Century Gothic"/>
                <a:cs typeface="Century Gothic"/>
              </a:rPr>
              <a:t>expansion</a:t>
            </a:r>
            <a:r>
              <a:rPr lang="de-DE" altLang="ja-JP" sz="2400" noProof="0" dirty="0" smtClean="0">
                <a:latin typeface="Century Gothic"/>
                <a:cs typeface="Century Gothic"/>
              </a:rPr>
              <a:t> LO, </a:t>
            </a:r>
            <a:r>
              <a:rPr lang="de-DE" altLang="ja-JP" sz="2400" dirty="0" smtClean="0">
                <a:latin typeface="Century Gothic"/>
                <a:cs typeface="Century Gothic"/>
              </a:rPr>
              <a:t>LO+NLO</a:t>
            </a:r>
            <a:endParaRPr lang="de-DE" altLang="ja-JP" sz="2400" noProof="0" dirty="0" smtClean="0">
              <a:latin typeface="Century Gothic"/>
              <a:cs typeface="Century Gothic"/>
            </a:endParaRPr>
          </a:p>
          <a:p>
            <a:pPr marL="514295" marR="0" lvl="0" indent="-514295" algn="l" defTabSz="4571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/>
              <a:buNone/>
              <a:tabLst/>
              <a:defRPr/>
            </a:pPr>
            <a:r>
              <a:rPr lang="de-DE" altLang="ja-JP" sz="2800" noProof="0" dirty="0" smtClean="0">
                <a:latin typeface="Century Gothic"/>
                <a:cs typeface="Century Gothic"/>
              </a:rPr>
              <a:t>3</a:t>
            </a:r>
            <a:r>
              <a:rPr kumimoji="1" lang="de-DE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. Future </a:t>
            </a:r>
            <a:r>
              <a:rPr kumimoji="1" lang="de-DE" altLang="ja-JP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prospects</a:t>
            </a:r>
            <a:r>
              <a:rPr kumimoji="1" lang="de-DE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of </a:t>
            </a:r>
            <a:r>
              <a:rPr kumimoji="1" lang="de-DE" altLang="ja-JP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charm</a:t>
            </a:r>
            <a:r>
              <a:rPr kumimoji="1" lang="de-DE" altLang="ja-JP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</a:t>
            </a:r>
            <a:r>
              <a:rPr kumimoji="1" lang="de-DE" altLang="ja-JP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hadron</a:t>
            </a:r>
            <a:r>
              <a:rPr kumimoji="1" lang="de-DE" altLang="ja-JP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</a:t>
            </a:r>
            <a:r>
              <a:rPr kumimoji="1" lang="de-DE" altLang="ja-JP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study</a:t>
            </a:r>
            <a:endParaRPr kumimoji="1" lang="de-DE" altLang="ja-JP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/>
              <a:ea typeface="+mn-ea"/>
              <a:cs typeface="Century Gothic"/>
            </a:endParaRPr>
          </a:p>
          <a:p>
            <a:pPr marL="514295" marR="0" lvl="0" indent="-514295" algn="l" defTabSz="4571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/>
              <a:buNone/>
              <a:tabLst/>
              <a:defRPr/>
            </a:pPr>
            <a:r>
              <a:rPr lang="de-DE" altLang="ja-JP" sz="2800" dirty="0" smtClean="0">
                <a:latin typeface="Century Gothic"/>
                <a:cs typeface="Century Gothic"/>
              </a:rPr>
              <a:t>4. </a:t>
            </a:r>
            <a:r>
              <a:rPr kumimoji="1" lang="de-DE" altLang="ja-JP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Conclusion</a:t>
            </a:r>
            <a:endParaRPr kumimoji="1" lang="de-DE" altLang="ja-JP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/>
              <a:ea typeface="+mn-ea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689111" y="0"/>
            <a:ext cx="17657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Century Gothic"/>
                <a:cs typeface="Century Gothic"/>
              </a:rPr>
              <a:t>Contents</a:t>
            </a:r>
            <a:endParaRPr kumimoji="1" lang="ja-JP" altLang="en-US" sz="2800" dirty="0">
              <a:latin typeface="Century Gothic"/>
              <a:cs typeface="Century Gothic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920750" y="1473200"/>
            <a:ext cx="7639050" cy="3517900"/>
          </a:xfrm>
          <a:prstGeom prst="rect">
            <a:avLst/>
          </a:prstGeom>
        </p:spPr>
        <p:txBody>
          <a:bodyPr vert="horz" lIns="91431" tIns="45715" rIns="91431" bIns="45715" rtlCol="0">
            <a:noAutofit/>
          </a:bodyPr>
          <a:lstStyle/>
          <a:p>
            <a:pPr marL="514350" marR="0" lvl="0" indent="-514350" algn="l" defTabSz="4571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kumimoji="1" lang="de-DE" altLang="ja-JP" sz="2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1. </a:t>
            </a:r>
            <a:r>
              <a:rPr kumimoji="1" lang="de-DE" altLang="ja-JP" sz="28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Introduction</a:t>
            </a:r>
            <a:r>
              <a:rPr kumimoji="1" lang="de-DE" altLang="ja-JP" sz="2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 to </a:t>
            </a:r>
            <a:r>
              <a:rPr kumimoji="1" lang="de-DE" altLang="ja-JP" sz="28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charm</a:t>
            </a:r>
            <a:r>
              <a:rPr kumimoji="1" lang="de-DE" altLang="ja-JP" sz="2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 (</a:t>
            </a:r>
            <a:r>
              <a:rPr kumimoji="1" lang="de-DE" altLang="ja-JP" sz="28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bottom</a:t>
            </a:r>
            <a:r>
              <a:rPr kumimoji="1" lang="de-DE" altLang="ja-JP" sz="2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) </a:t>
            </a:r>
            <a:r>
              <a:rPr kumimoji="1" lang="de-DE" altLang="ja-JP" sz="28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Century Gothic"/>
              </a:rPr>
              <a:t>nuclei</a:t>
            </a:r>
            <a:endParaRPr kumimoji="1" lang="de-DE" altLang="ja-JP" sz="2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 Gothic"/>
              <a:ea typeface="+mn-ea"/>
              <a:cs typeface="Century Gothic"/>
            </a:endParaRPr>
          </a:p>
          <a:p>
            <a:pPr marL="514350" lvl="0" indent="-514350" defTabSz="457150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altLang="ja-JP" sz="2800" dirty="0" smtClean="0">
                <a:latin typeface="Century Gothic"/>
                <a:cs typeface="Century Gothic"/>
              </a:rPr>
              <a:t>2. Heavy hadrons in nuclear matter</a:t>
            </a:r>
            <a:endParaRPr lang="de-DE" altLang="ja-JP" sz="2800" dirty="0" smtClean="0">
              <a:latin typeface="Century Gothic"/>
              <a:cs typeface="Century Gothic"/>
            </a:endParaRPr>
          </a:p>
          <a:p>
            <a:pPr marL="514295" marR="0" lvl="0" indent="-514295" algn="l" defTabSz="4571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/>
              <a:buNone/>
              <a:tabLst/>
              <a:defRPr/>
            </a:pPr>
            <a:r>
              <a:rPr lang="de-DE" altLang="ja-JP" sz="2400" noProof="0" dirty="0" smtClean="0">
                <a:latin typeface="Century Gothic"/>
                <a:cs typeface="Century Gothic"/>
              </a:rPr>
              <a:t>      </a:t>
            </a:r>
            <a:r>
              <a:rPr lang="de-DE" altLang="ja-JP" sz="2400" noProof="0" dirty="0" smtClean="0">
                <a:solidFill>
                  <a:srgbClr val="FF0000"/>
                </a:solidFill>
                <a:latin typeface="Century Gothic"/>
                <a:cs typeface="Century Gothic"/>
              </a:rPr>
              <a:t>-</a:t>
            </a:r>
            <a:r>
              <a:rPr lang="de-DE" altLang="ja-JP" sz="2400" noProof="0" dirty="0" smtClean="0">
                <a:latin typeface="Century Gothic"/>
                <a:cs typeface="Century Gothic"/>
              </a:rPr>
              <a:t> </a:t>
            </a:r>
            <a:r>
              <a:rPr lang="de-DE" altLang="ja-JP" sz="2400" noProof="0" dirty="0" smtClean="0">
                <a:solidFill>
                  <a:srgbClr val="FF0000"/>
                </a:solidFill>
                <a:latin typeface="Century Gothic"/>
                <a:cs typeface="Century Gothic"/>
              </a:rPr>
              <a:t>Heavy Quark </a:t>
            </a:r>
            <a:r>
              <a:rPr lang="de-DE" altLang="ja-JP" sz="2400" noProof="0" dirty="0" err="1" smtClean="0">
                <a:solidFill>
                  <a:srgbClr val="FF0000"/>
                </a:solidFill>
                <a:latin typeface="Century Gothic"/>
                <a:cs typeface="Century Gothic"/>
              </a:rPr>
              <a:t>Symmetry</a:t>
            </a:r>
            <a:endParaRPr lang="de-DE" altLang="ja-JP" sz="2400" noProof="0" dirty="0" smtClean="0">
              <a:solidFill>
                <a:srgbClr val="FF0000"/>
              </a:solidFill>
              <a:latin typeface="Century Gothic"/>
              <a:cs typeface="Century Gothic"/>
            </a:endParaRPr>
          </a:p>
          <a:p>
            <a:pPr marL="514295" marR="0" lvl="0" indent="-514295" algn="l" defTabSz="4571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/>
              <a:buNone/>
              <a:tabLst/>
              <a:defRPr/>
            </a:pPr>
            <a:r>
              <a:rPr lang="de-DE" altLang="ja-JP" sz="2400" dirty="0" smtClean="0">
                <a:latin typeface="Century Gothic"/>
                <a:cs typeface="Century Gothic"/>
              </a:rPr>
              <a:t>      </a:t>
            </a:r>
            <a:r>
              <a:rPr lang="de-DE" altLang="ja-JP" sz="2400" dirty="0" smtClean="0">
                <a:solidFill>
                  <a:srgbClr val="FF0000"/>
                </a:solidFill>
                <a:latin typeface="Century Gothic"/>
                <a:cs typeface="Century Gothic"/>
              </a:rPr>
              <a:t>- </a:t>
            </a:r>
            <a:r>
              <a:rPr lang="de-DE" altLang="ja-JP" sz="2400" noProof="0" dirty="0" smtClean="0">
                <a:solidFill>
                  <a:srgbClr val="FF0000"/>
                </a:solidFill>
                <a:latin typeface="Century Gothic"/>
                <a:cs typeface="Century Gothic"/>
              </a:rPr>
              <a:t>1/m</a:t>
            </a:r>
            <a:r>
              <a:rPr lang="de-DE" altLang="ja-JP" sz="2400" baseline="-25000" noProof="0" dirty="0" smtClean="0">
                <a:solidFill>
                  <a:srgbClr val="FF0000"/>
                </a:solidFill>
                <a:latin typeface="Century Gothic"/>
                <a:cs typeface="Century Gothic"/>
              </a:rPr>
              <a:t>Q</a:t>
            </a:r>
            <a:r>
              <a:rPr lang="de-DE" altLang="ja-JP" sz="2400" noProof="0" dirty="0" smtClean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lang="de-DE" altLang="ja-JP" sz="2400" noProof="0" dirty="0" err="1" smtClean="0">
                <a:solidFill>
                  <a:srgbClr val="FF0000"/>
                </a:solidFill>
                <a:latin typeface="Century Gothic"/>
                <a:cs typeface="Century Gothic"/>
              </a:rPr>
              <a:t>expansion</a:t>
            </a:r>
            <a:r>
              <a:rPr lang="de-DE" altLang="ja-JP" sz="2400" noProof="0" dirty="0" smtClean="0">
                <a:solidFill>
                  <a:srgbClr val="FF0000"/>
                </a:solidFill>
                <a:latin typeface="Century Gothic"/>
                <a:cs typeface="Century Gothic"/>
              </a:rPr>
              <a:t> LO, </a:t>
            </a:r>
            <a:r>
              <a:rPr lang="de-DE" altLang="ja-JP" sz="2400" dirty="0" smtClean="0">
                <a:solidFill>
                  <a:srgbClr val="FF0000"/>
                </a:solidFill>
                <a:latin typeface="Century Gothic"/>
                <a:cs typeface="Century Gothic"/>
              </a:rPr>
              <a:t>LO+NLO</a:t>
            </a:r>
            <a:endParaRPr lang="de-DE" altLang="ja-JP" sz="2400" noProof="0" dirty="0" smtClean="0">
              <a:solidFill>
                <a:srgbClr val="FF0000"/>
              </a:solidFill>
              <a:latin typeface="Century Gothic"/>
              <a:cs typeface="Century Gothic"/>
            </a:endParaRPr>
          </a:p>
          <a:p>
            <a:pPr marL="514295" marR="0" lvl="0" indent="-514295" algn="l" defTabSz="4571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/>
              <a:buNone/>
              <a:tabLst/>
              <a:defRPr/>
            </a:pPr>
            <a:r>
              <a:rPr lang="de-DE" altLang="ja-JP" sz="2800" noProof="0" dirty="0" smtClean="0">
                <a:latin typeface="Century Gothic"/>
                <a:cs typeface="Century Gothic"/>
              </a:rPr>
              <a:t>3</a:t>
            </a:r>
            <a:r>
              <a:rPr kumimoji="1" lang="de-DE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. Future </a:t>
            </a:r>
            <a:r>
              <a:rPr kumimoji="1" lang="de-DE" altLang="ja-JP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prospects</a:t>
            </a:r>
            <a:r>
              <a:rPr kumimoji="1" lang="de-DE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of </a:t>
            </a:r>
            <a:r>
              <a:rPr kumimoji="1" lang="de-DE" altLang="ja-JP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charm</a:t>
            </a:r>
            <a:r>
              <a:rPr kumimoji="1" lang="de-DE" altLang="ja-JP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</a:t>
            </a:r>
            <a:r>
              <a:rPr kumimoji="1" lang="de-DE" altLang="ja-JP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hadron</a:t>
            </a:r>
            <a:r>
              <a:rPr kumimoji="1" lang="de-DE" altLang="ja-JP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</a:t>
            </a:r>
            <a:r>
              <a:rPr kumimoji="1" lang="de-DE" altLang="ja-JP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study</a:t>
            </a:r>
            <a:endParaRPr kumimoji="1" lang="de-DE" altLang="ja-JP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/>
              <a:ea typeface="+mn-ea"/>
              <a:cs typeface="Century Gothic"/>
            </a:endParaRPr>
          </a:p>
          <a:p>
            <a:pPr marL="514295" marR="0" lvl="0" indent="-514295" algn="l" defTabSz="4571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/>
              <a:buNone/>
              <a:tabLst/>
              <a:defRPr/>
            </a:pPr>
            <a:r>
              <a:rPr lang="de-DE" altLang="ja-JP" sz="2800" dirty="0" smtClean="0">
                <a:latin typeface="Century Gothic"/>
                <a:cs typeface="Century Gothic"/>
              </a:rPr>
              <a:t>4. </a:t>
            </a:r>
            <a:r>
              <a:rPr kumimoji="1" lang="de-DE" altLang="ja-JP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Conclusion</a:t>
            </a:r>
            <a:endParaRPr kumimoji="1" lang="de-DE" altLang="ja-JP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/>
              <a:ea typeface="+mn-ea"/>
              <a:cs typeface="Century Gothic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84269" y="5610880"/>
            <a:ext cx="71754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rgbClr val="FF0000"/>
                </a:solidFill>
                <a:latin typeface="Century Gothic"/>
                <a:cs typeface="Century Gothic"/>
              </a:rPr>
              <a:t>Applicable to </a:t>
            </a:r>
            <a:r>
              <a:rPr lang="en-US" altLang="ja-JP" sz="2400" dirty="0" smtClean="0">
                <a:solidFill>
                  <a:srgbClr val="FF0000"/>
                </a:solidFill>
                <a:latin typeface="Century Gothic"/>
                <a:cs typeface="Century Gothic"/>
              </a:rPr>
              <a:t>any single-heavy-quark hadrons!</a:t>
            </a:r>
          </a:p>
          <a:p>
            <a:pPr algn="ctr"/>
            <a:r>
              <a:rPr kumimoji="1" lang="en-US" altLang="ja-JP" sz="2400" dirty="0" smtClean="0">
                <a:solidFill>
                  <a:srgbClr val="FF0000"/>
                </a:solidFill>
                <a:latin typeface="Century Gothic"/>
                <a:cs typeface="Century Gothic"/>
              </a:rPr>
              <a:t>(D, D*, </a:t>
            </a:r>
            <a:r>
              <a:rPr lang="en-US" altLang="ja-JP" sz="2400" dirty="0" err="1" smtClean="0">
                <a:solidFill>
                  <a:srgbClr val="FF0000"/>
                </a:solidFill>
                <a:latin typeface="Century Gothic"/>
                <a:cs typeface="Century Gothic"/>
              </a:rPr>
              <a:t>Λ</a:t>
            </a:r>
            <a:r>
              <a:rPr lang="en-US" altLang="ja-JP" sz="2400" baseline="-25000" dirty="0" err="1" smtClean="0">
                <a:solidFill>
                  <a:srgbClr val="FF0000"/>
                </a:solidFill>
                <a:latin typeface="Century Gothic"/>
                <a:cs typeface="Century Gothic"/>
              </a:rPr>
              <a:t>c</a:t>
            </a:r>
            <a:r>
              <a:rPr lang="en-US" altLang="ja-JP" sz="2400" dirty="0" smtClean="0">
                <a:solidFill>
                  <a:srgbClr val="FF0000"/>
                </a:solidFill>
                <a:latin typeface="Century Gothic"/>
                <a:cs typeface="Century Gothic"/>
              </a:rPr>
              <a:t>, </a:t>
            </a:r>
            <a:r>
              <a:rPr lang="en-US" altLang="ja-JP" sz="2400" dirty="0" err="1" smtClean="0">
                <a:solidFill>
                  <a:srgbClr val="FF0000"/>
                </a:solidFill>
                <a:latin typeface="Century Gothic"/>
                <a:cs typeface="Century Gothic"/>
              </a:rPr>
              <a:t>Σ</a:t>
            </a:r>
            <a:r>
              <a:rPr lang="en-US" altLang="ja-JP" sz="2400" baseline="-25000" dirty="0" err="1" smtClean="0">
                <a:solidFill>
                  <a:srgbClr val="FF0000"/>
                </a:solidFill>
                <a:latin typeface="Century Gothic"/>
                <a:cs typeface="Century Gothic"/>
              </a:rPr>
              <a:t>c</a:t>
            </a:r>
            <a:r>
              <a:rPr lang="en-US" altLang="ja-JP" sz="2400" dirty="0" smtClean="0">
                <a:solidFill>
                  <a:srgbClr val="FF0000"/>
                </a:solidFill>
                <a:latin typeface="Century Gothic"/>
                <a:cs typeface="Century Gothic"/>
              </a:rPr>
              <a:t>, </a:t>
            </a:r>
            <a:r>
              <a:rPr lang="en-US" altLang="ja-JP" sz="2400" dirty="0" err="1" smtClean="0">
                <a:solidFill>
                  <a:srgbClr val="FF0000"/>
                </a:solidFill>
                <a:latin typeface="Century Gothic"/>
                <a:cs typeface="Century Gothic"/>
              </a:rPr>
              <a:t>Σ</a:t>
            </a:r>
            <a:r>
              <a:rPr lang="en-US" altLang="ja-JP" sz="2400" baseline="-25000" dirty="0" err="1" smtClean="0">
                <a:solidFill>
                  <a:srgbClr val="FF0000"/>
                </a:solidFill>
                <a:latin typeface="Century Gothic"/>
                <a:cs typeface="Century Gothic"/>
              </a:rPr>
              <a:t>c</a:t>
            </a:r>
            <a:r>
              <a:rPr lang="en-US" altLang="ja-JP" sz="2400" dirty="0" smtClean="0">
                <a:solidFill>
                  <a:srgbClr val="FF0000"/>
                </a:solidFill>
                <a:latin typeface="Century Gothic"/>
                <a:cs typeface="Century Gothic"/>
              </a:rPr>
              <a:t>*, ...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Century Gothic"/>
                <a:cs typeface="Century Gothic"/>
              </a:rPr>
              <a:t>)</a:t>
            </a:r>
            <a:endParaRPr kumimoji="1" lang="ja-JP" altLang="en-US" sz="2400" dirty="0">
              <a:solidFill>
                <a:srgbClr val="FF0000"/>
              </a:solidFill>
              <a:latin typeface="Century Gothic"/>
              <a:cs typeface="Century Gothic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92109" y="6422311"/>
            <a:ext cx="7159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 smtClean="0">
                <a:solidFill>
                  <a:srgbClr val="FF0000"/>
                </a:solidFill>
                <a:latin typeface="Century Gothic"/>
                <a:cs typeface="Century Gothic"/>
              </a:rPr>
              <a:t>Cf. </a:t>
            </a:r>
            <a:r>
              <a:rPr lang="en-US" altLang="ja-JP" sz="1400" dirty="0" err="1" smtClean="0">
                <a:solidFill>
                  <a:srgbClr val="FF0000"/>
                </a:solidFill>
                <a:latin typeface="Century Gothic"/>
                <a:cs typeface="Century Gothic"/>
              </a:rPr>
              <a:t>Λ</a:t>
            </a:r>
            <a:r>
              <a:rPr lang="en-US" altLang="ja-JP" sz="1400" baseline="-25000" dirty="0" err="1" smtClean="0">
                <a:solidFill>
                  <a:srgbClr val="FF0000"/>
                </a:solidFill>
                <a:latin typeface="Century Gothic"/>
                <a:cs typeface="Century Gothic"/>
              </a:rPr>
              <a:t>c</a:t>
            </a:r>
            <a:r>
              <a:rPr lang="en-US" altLang="ja-JP" sz="1400" dirty="0" err="1" smtClean="0">
                <a:solidFill>
                  <a:srgbClr val="FF0000"/>
                </a:solidFill>
                <a:latin typeface="Century Gothic"/>
                <a:cs typeface="Century Gothic"/>
              </a:rPr>
              <a:t>-Σ</a:t>
            </a:r>
            <a:r>
              <a:rPr lang="en-US" altLang="ja-JP" sz="1400" baseline="-25000" dirty="0" err="1" smtClean="0">
                <a:solidFill>
                  <a:srgbClr val="FF0000"/>
                </a:solidFill>
                <a:latin typeface="Century Gothic"/>
                <a:cs typeface="Century Gothic"/>
              </a:rPr>
              <a:t>c</a:t>
            </a:r>
            <a:r>
              <a:rPr lang="en-US" altLang="ja-JP" sz="1400" dirty="0" err="1" smtClean="0">
                <a:solidFill>
                  <a:srgbClr val="FF0000"/>
                </a:solidFill>
                <a:latin typeface="Century Gothic"/>
                <a:cs typeface="Century Gothic"/>
              </a:rPr>
              <a:t>-Σ</a:t>
            </a:r>
            <a:r>
              <a:rPr lang="en-US" altLang="ja-JP" sz="1400" baseline="-25000" dirty="0" err="1" smtClean="0">
                <a:solidFill>
                  <a:srgbClr val="FF0000"/>
                </a:solidFill>
                <a:latin typeface="Century Gothic"/>
                <a:cs typeface="Century Gothic"/>
              </a:rPr>
              <a:t>c</a:t>
            </a:r>
            <a:r>
              <a:rPr lang="en-US" altLang="ja-JP" sz="1400" dirty="0" smtClean="0">
                <a:solidFill>
                  <a:srgbClr val="FF0000"/>
                </a:solidFill>
                <a:latin typeface="Century Gothic"/>
                <a:cs typeface="Century Gothic"/>
              </a:rPr>
              <a:t>* charm-</a:t>
            </a:r>
            <a:r>
              <a:rPr lang="en-US" altLang="ja-JP" sz="1400" dirty="0" err="1" smtClean="0">
                <a:solidFill>
                  <a:srgbClr val="FF0000"/>
                </a:solidFill>
                <a:latin typeface="Century Gothic"/>
                <a:cs typeface="Century Gothic"/>
              </a:rPr>
              <a:t>hypernuclei</a:t>
            </a:r>
            <a:r>
              <a:rPr kumimoji="1" lang="en-US" altLang="ja-JP" sz="1400" dirty="0" smtClean="0">
                <a:solidFill>
                  <a:srgbClr val="FF0000"/>
                </a:solidFill>
                <a:latin typeface="Century Gothic"/>
                <a:cs typeface="Century Gothic"/>
              </a:rPr>
              <a:t> (Liu and Oka, Phys. Rev. D85, 014015 (2012))</a:t>
            </a:r>
            <a:endParaRPr kumimoji="1" lang="ja-JP" altLang="en-US" sz="1400" dirty="0">
              <a:solidFill>
                <a:srgbClr val="FF0000"/>
              </a:solidFill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3402</TotalTime>
  <Words>3292</Words>
  <Application>Microsoft Macintosh PowerPoint</Application>
  <PresentationFormat>画面に合わせる (4:3)</PresentationFormat>
  <Paragraphs>577</Paragraphs>
  <Slides>52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52</vt:i4>
      </vt:variant>
    </vt:vector>
  </HeadingPairs>
  <TitlesOfParts>
    <vt:vector size="53" baseType="lpstr">
      <vt:lpstr>Office テーマ</vt:lpstr>
      <vt:lpstr>Charm nuclear systems with heavy quark symmetry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  <vt:lpstr>スライド 15</vt:lpstr>
      <vt:lpstr>スライド 16</vt:lpstr>
      <vt:lpstr>スライド 17</vt:lpstr>
      <vt:lpstr>スライド 18</vt:lpstr>
      <vt:lpstr>スライド 19</vt:lpstr>
      <vt:lpstr>スライド 20</vt:lpstr>
      <vt:lpstr>スライド 21</vt:lpstr>
      <vt:lpstr>スライド 22</vt:lpstr>
      <vt:lpstr>スライド 23</vt:lpstr>
      <vt:lpstr>スライド 24</vt:lpstr>
      <vt:lpstr>スライド 25</vt:lpstr>
      <vt:lpstr>スライド 26</vt:lpstr>
      <vt:lpstr>スライド 27</vt:lpstr>
      <vt:lpstr>スライド 28</vt:lpstr>
      <vt:lpstr>スライド 29</vt:lpstr>
      <vt:lpstr>スライド 30</vt:lpstr>
      <vt:lpstr>スライド 31</vt:lpstr>
      <vt:lpstr>スライド 32</vt:lpstr>
      <vt:lpstr>スライド 33</vt:lpstr>
      <vt:lpstr>スライド 34</vt:lpstr>
      <vt:lpstr>スライド 35</vt:lpstr>
      <vt:lpstr>スライド 36</vt:lpstr>
      <vt:lpstr>スライド 37</vt:lpstr>
      <vt:lpstr>スライド 38</vt:lpstr>
      <vt:lpstr>スライド 39</vt:lpstr>
      <vt:lpstr>スライド 40</vt:lpstr>
      <vt:lpstr>スライド 41</vt:lpstr>
      <vt:lpstr>スライド 42</vt:lpstr>
      <vt:lpstr>スライド 43</vt:lpstr>
      <vt:lpstr>スライド 44</vt:lpstr>
      <vt:lpstr>スライド 45</vt:lpstr>
      <vt:lpstr>スライド 46</vt:lpstr>
      <vt:lpstr>スライド 47</vt:lpstr>
      <vt:lpstr>スライド 48</vt:lpstr>
      <vt:lpstr>スライド 49</vt:lpstr>
      <vt:lpstr>スライド 50</vt:lpstr>
      <vt:lpstr>スライド 51</vt:lpstr>
      <vt:lpstr>スライド 52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重いクォークを含む核物質 におけるフェルミ面効果</dc:title>
  <dc:creator>安井 繁宏</dc:creator>
  <cp:lastModifiedBy>安井 繁宏</cp:lastModifiedBy>
  <cp:revision>1422</cp:revision>
  <dcterms:created xsi:type="dcterms:W3CDTF">2014-03-20T07:46:23Z</dcterms:created>
  <dcterms:modified xsi:type="dcterms:W3CDTF">2014-03-20T08:58:34Z</dcterms:modified>
</cp:coreProperties>
</file>