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1379" r:id="rId2"/>
    <p:sldId id="1380" r:id="rId3"/>
    <p:sldId id="1404" r:id="rId4"/>
    <p:sldId id="1405" r:id="rId5"/>
    <p:sldId id="1406" r:id="rId6"/>
    <p:sldId id="1402" r:id="rId7"/>
    <p:sldId id="1403" r:id="rId8"/>
    <p:sldId id="1401" r:id="rId9"/>
    <p:sldId id="1381" r:id="rId10"/>
    <p:sldId id="1382" r:id="rId11"/>
    <p:sldId id="1383" r:id="rId12"/>
    <p:sldId id="1384" r:id="rId13"/>
    <p:sldId id="1385" r:id="rId14"/>
    <p:sldId id="1389" r:id="rId15"/>
    <p:sldId id="1390" r:id="rId16"/>
    <p:sldId id="1391" r:id="rId17"/>
    <p:sldId id="1392" r:id="rId18"/>
    <p:sldId id="1407" r:id="rId19"/>
    <p:sldId id="1408" r:id="rId20"/>
    <p:sldId id="1394" r:id="rId21"/>
    <p:sldId id="1395" r:id="rId22"/>
    <p:sldId id="1396" r:id="rId23"/>
    <p:sldId id="1397" r:id="rId24"/>
    <p:sldId id="1398" r:id="rId25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FFFF"/>
    <a:srgbClr val="FFFFCC"/>
    <a:srgbClr val="66FF66"/>
    <a:srgbClr val="FF66FF"/>
    <a:srgbClr val="CCCCFF"/>
    <a:srgbClr val="FFFF00"/>
    <a:srgbClr val="66FF33"/>
    <a:srgbClr val="00FF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0" autoAdjust="0"/>
    <p:restoredTop sz="94477" autoAdjust="0"/>
  </p:normalViewPr>
  <p:slideViewPr>
    <p:cSldViewPr>
      <p:cViewPr varScale="1">
        <p:scale>
          <a:sx n="83" d="100"/>
          <a:sy n="83" d="100"/>
        </p:scale>
        <p:origin x="153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12" Type="http://schemas.openxmlformats.org/officeDocument/2006/relationships/image" Target="../media/image20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5.wmf"/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1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4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i="0"/>
            </a:lvl1pPr>
          </a:lstStyle>
          <a:p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i="0"/>
            </a:lvl1pPr>
          </a:lstStyle>
          <a:p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i="0"/>
            </a:lvl1pPr>
          </a:lstStyle>
          <a:p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i="0"/>
            </a:lvl1pPr>
          </a:lstStyle>
          <a:p>
            <a:fld id="{56D71725-7B4D-43ED-B126-A4F9398335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33028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3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82648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17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214191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18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494188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19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08998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20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91649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21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7789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22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71194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4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592678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90F18C-4F61-4C94-8FF7-E0C1FB8F4CCE}" type="slidenum">
              <a:rPr lang="en-US" altLang="ja-JP" sz="1100" i="1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ja-JP" sz="1100" i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610366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90F18C-4F61-4C94-8FF7-E0C1FB8F4CCE}" type="slidenum">
              <a:rPr lang="en-US" altLang="ja-JP" sz="1100" i="1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ja-JP" sz="1100" i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052561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10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27099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11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72762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13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89250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14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234501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0F18C-4F61-4C94-8FF7-E0C1FB8F4CCE}" type="slidenum">
              <a:rPr lang="en-US" altLang="ja-JP">
                <a:solidFill>
                  <a:prstClr val="black"/>
                </a:solidFill>
              </a:rPr>
              <a:pPr/>
              <a:t>16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505003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E072D-AD10-40A3-B3D6-52FE785B210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83009-9BD6-49F2-9FEA-0E7EB71E063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BC13C-EDBD-47C1-B4AB-6D0148344FB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C3E69-4B73-4E89-BFCD-3692C528EA7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86432-E530-4A13-A4EE-77C23CF9A14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6D215-A1B7-4465-99AE-A5FDD54D456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031D5-9A2F-41B9-9FD6-3598850CA43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B2117-734E-463F-B3BD-172263DB6C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60647-BB4F-476A-BF84-319DAA3EAD8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62B76-3C35-4EA5-B2F3-BBC6080828D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96319-B7BA-466C-A84A-AC003F01905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i="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i="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i="0"/>
            </a:lvl1pPr>
          </a:lstStyle>
          <a:p>
            <a:fld id="{3C522BBF-43BF-4A03-BDD7-A470274131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10.bin"/><Relationship Id="rId26" Type="http://schemas.openxmlformats.org/officeDocument/2006/relationships/oleObject" Target="../embeddings/oleObject14.bin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17.wmf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15.wmf"/><Relationship Id="rId25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.bin"/><Relationship Id="rId20" Type="http://schemas.openxmlformats.org/officeDocument/2006/relationships/oleObject" Target="../embeddings/oleObject11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2.wmf"/><Relationship Id="rId24" Type="http://schemas.openxmlformats.org/officeDocument/2006/relationships/oleObject" Target="../embeddings/oleObject13.bin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23" Type="http://schemas.openxmlformats.org/officeDocument/2006/relationships/image" Target="../media/image18.wmf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16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2.bin"/><Relationship Id="rId27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1.bin"/><Relationship Id="rId3" Type="http://schemas.openxmlformats.org/officeDocument/2006/relationships/image" Target="../media/image27.png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30.png"/><Relationship Id="rId4" Type="http://schemas.openxmlformats.org/officeDocument/2006/relationships/image" Target="../media/image28.png"/><Relationship Id="rId9" Type="http://schemas.openxmlformats.org/officeDocument/2006/relationships/image" Target="../media/image29.png"/><Relationship Id="rId14" Type="http://schemas.openxmlformats.org/officeDocument/2006/relationships/image" Target="../media/image2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2.emf"/><Relationship Id="rId5" Type="http://schemas.openxmlformats.org/officeDocument/2006/relationships/image" Target="../media/image31.wmf"/><Relationship Id="rId4" Type="http://schemas.openxmlformats.org/officeDocument/2006/relationships/oleObject" Target="../embeddings/oleObject22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34.wmf"/><Relationship Id="rId5" Type="http://schemas.openxmlformats.org/officeDocument/2006/relationships/image" Target="../media/image36.emf"/><Relationship Id="rId10" Type="http://schemas.openxmlformats.org/officeDocument/2006/relationships/oleObject" Target="../embeddings/oleObject25.bin"/><Relationship Id="rId4" Type="http://schemas.openxmlformats.org/officeDocument/2006/relationships/image" Target="../media/image35.emf"/><Relationship Id="rId9" Type="http://schemas.openxmlformats.org/officeDocument/2006/relationships/image" Target="../media/image3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41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5" Type="http://schemas.openxmlformats.org/officeDocument/2006/relationships/image" Target="../media/image42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3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3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48.png"/><Relationship Id="rId5" Type="http://schemas.openxmlformats.org/officeDocument/2006/relationships/image" Target="../media/image44.wmf"/><Relationship Id="rId10" Type="http://schemas.openxmlformats.org/officeDocument/2006/relationships/image" Target="../media/image47.png"/><Relationship Id="rId4" Type="http://schemas.openxmlformats.org/officeDocument/2006/relationships/oleObject" Target="../embeddings/oleObject34.bin"/><Relationship Id="rId9" Type="http://schemas.openxmlformats.org/officeDocument/2006/relationships/image" Target="../media/image4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1600" kern="1200">
              <a:solidFill>
                <a:srgbClr val="000000"/>
              </a:solidFill>
              <a:latin typeface="Comic Sans MS" pitchFamily="66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69474"/>
            <a:ext cx="8915400" cy="1302126"/>
          </a:xfrm>
          <a:gradFill>
            <a:gsLst>
              <a:gs pos="0">
                <a:srgbClr val="0000CC">
                  <a:alpha val="61000"/>
                </a:srgbClr>
              </a:gs>
              <a:gs pos="10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effectLst>
            <a:outerShdw blurRad="508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ja-JP" sz="32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HGP教科書体" pitchFamily="18" charset="-128"/>
                <a:cs typeface="Times New Roman" pitchFamily="18" charset="0"/>
              </a:rPr>
              <a:t>K</a:t>
            </a:r>
            <a:r>
              <a:rPr lang="en-US" altLang="ja-JP" sz="3200" i="1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HGP教科書体" pitchFamily="18" charset="-128"/>
                <a:cs typeface="Times New Roman" pitchFamily="18" charset="0"/>
              </a:rPr>
              <a:t>-</a:t>
            </a:r>
            <a:r>
              <a:rPr lang="en-US" altLang="ja-JP" sz="32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HGP教科書体" pitchFamily="18" charset="-128"/>
                <a:cs typeface="Times New Roman" pitchFamily="18" charset="0"/>
              </a:rPr>
              <a:t>pp studied with coupled-channel Complex Scaling Method + </a:t>
            </a:r>
            <a:r>
              <a:rPr lang="en-US" altLang="ja-JP" sz="32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HGP教科書体" pitchFamily="18" charset="-128"/>
                <a:cs typeface="Times New Roman" pitchFamily="18" charset="0"/>
              </a:rPr>
              <a:t>Feshbach</a:t>
            </a:r>
            <a:r>
              <a:rPr lang="en-US" altLang="ja-JP" sz="32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HGP教科書体" pitchFamily="18" charset="-128"/>
                <a:cs typeface="Times New Roman" pitchFamily="18" charset="0"/>
              </a:rPr>
              <a:t> method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28600" y="2971800"/>
            <a:ext cx="8763000" cy="3046988"/>
          </a:xfrm>
          <a:prstGeom prst="rect">
            <a:avLst/>
          </a:prstGeom>
          <a:gradFill flip="none" rotWithShape="1">
            <a:gsLst>
              <a:gs pos="25000">
                <a:schemeClr val="bg1"/>
              </a:gs>
              <a:gs pos="100000">
                <a:srgbClr val="FFFF66"/>
              </a:gs>
            </a:gsLst>
            <a:lin ang="13500000" scaled="1"/>
            <a:tileRect/>
          </a:gradFill>
          <a:ln w="9525">
            <a:noFill/>
            <a:miter lim="800000"/>
            <a:headEnd/>
            <a:tailEnd/>
          </a:ln>
          <a:effectLst>
            <a:glow rad="228600">
              <a:srgbClr val="FFFF66">
                <a:alpha val="90000"/>
              </a:srgbClr>
            </a:glow>
          </a:effectLst>
        </p:spPr>
        <p:txBody>
          <a:bodyPr wrap="square">
            <a:spAutoFit/>
          </a:bodyPr>
          <a:lstStyle/>
          <a:p>
            <a:pPr marL="539750" indent="-539750">
              <a:buFont typeface="+mj-lt"/>
              <a:buAutoNum type="arabicPeriod"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Introduction</a:t>
            </a:r>
          </a:p>
          <a:p>
            <a:pPr marL="539750" indent="-539750"/>
            <a:endParaRPr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539750" indent="-539750">
              <a:buFont typeface="+mj-lt"/>
              <a:buAutoNum type="arabicPeriod" startAt="2"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Channel elimination by “</a:t>
            </a:r>
            <a:r>
              <a:rPr lang="en-US" altLang="ja-JP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Feshbach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method with coupled-channel Complex Scaling Method”</a:t>
            </a:r>
          </a:p>
          <a:p>
            <a:pPr marL="539750" indent="-539750">
              <a:buFont typeface="+mj-lt"/>
              <a:buAutoNum type="arabicPeriod" startAt="2"/>
            </a:pPr>
            <a:endParaRPr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539750" indent="-539750">
              <a:buFont typeface="+mj-lt"/>
              <a:buAutoNum type="arabicPeriod" startAt="2"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Result of “K</a:t>
            </a:r>
            <a:r>
              <a:rPr lang="en-US" altLang="ja-JP" sz="2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-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pp” calculated with </a:t>
            </a:r>
            <a:r>
              <a:rPr lang="en-US" altLang="ja-JP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ccCSM+Feshbach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method</a:t>
            </a:r>
          </a:p>
          <a:p>
            <a:pPr marL="539750" indent="-539750">
              <a:buFont typeface="+mj-lt"/>
              <a:buAutoNum type="arabicPeriod" startAt="2"/>
            </a:pP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539750" indent="-539750">
              <a:buFont typeface="+mj-lt"/>
              <a:buAutoNum type="arabicPeriod" startAt="2"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Summary and future plan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590800" y="1600200"/>
            <a:ext cx="6400800" cy="10156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>
            <a:noFill/>
            <a:miter lim="800000"/>
            <a:headEnd/>
            <a:tailEnd/>
          </a:ln>
          <a:effectLst>
            <a:glow rad="127000">
              <a:schemeClr val="bg1">
                <a:lumMod val="65000"/>
                <a:alpha val="90000"/>
              </a:schemeClr>
            </a:glow>
          </a:effectLst>
        </p:spPr>
        <p:txBody>
          <a:bodyPr wrap="square">
            <a:spAutoFit/>
          </a:bodyPr>
          <a:lstStyle/>
          <a:p>
            <a:pPr algn="r"/>
            <a:r>
              <a:rPr lang="en-US" altLang="ja-JP" sz="20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Akinobu</a:t>
            </a:r>
            <a:r>
              <a:rPr lang="en-US" altLang="ja-JP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Doté</a:t>
            </a:r>
            <a:r>
              <a:rPr lang="en-US" altLang="ja-JP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(KEK </a:t>
            </a:r>
            <a:r>
              <a:rPr lang="en-US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Theory </a:t>
            </a:r>
            <a:r>
              <a:rPr lang="en-US" altLang="ja-JP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Center </a:t>
            </a:r>
            <a:r>
              <a:rPr lang="en-US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altLang="ja-JP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IPNS / </a:t>
            </a:r>
            <a:r>
              <a:rPr lang="en-US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J-PARC </a:t>
            </a:r>
            <a:r>
              <a:rPr lang="en-US" altLang="ja-JP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branch)</a:t>
            </a:r>
          </a:p>
          <a:p>
            <a:pPr algn="r"/>
            <a:r>
              <a:rPr lang="en-US" altLang="ja-JP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Takashi Inoue (Nihon university)</a:t>
            </a:r>
          </a:p>
          <a:p>
            <a:pPr algn="r"/>
            <a:r>
              <a:rPr lang="en-US" altLang="ja-JP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Takayuki </a:t>
            </a:r>
            <a:r>
              <a:rPr lang="en-US" altLang="ja-JP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Myo</a:t>
            </a:r>
            <a:r>
              <a:rPr lang="en-US" altLang="ja-JP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(Osaka Institute of Technology)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311468" y="6043136"/>
            <a:ext cx="3808287" cy="738664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>
            <a:outerShdw blurRad="50800" dist="76200" dir="13500000" algn="b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The 3rd Korea-Japan on </a:t>
            </a:r>
            <a:endParaRPr lang="en-US" altLang="ja-JP" sz="1400" dirty="0" smtClean="0">
              <a:solidFill>
                <a:schemeClr val="bg1"/>
              </a:solidFill>
            </a:endParaRPr>
          </a:p>
          <a:p>
            <a:r>
              <a:rPr lang="en-US" altLang="ja-JP" sz="1400" dirty="0" smtClean="0">
                <a:solidFill>
                  <a:schemeClr val="bg1"/>
                </a:solidFill>
              </a:rPr>
              <a:t>Nuclear </a:t>
            </a:r>
            <a:r>
              <a:rPr lang="en-US" altLang="ja-JP" sz="1400" dirty="0">
                <a:solidFill>
                  <a:schemeClr val="bg1"/>
                </a:solidFill>
              </a:rPr>
              <a:t>and Hadron Physics </a:t>
            </a:r>
            <a:r>
              <a:rPr lang="en-US" altLang="ja-JP" sz="1400" dirty="0" smtClean="0">
                <a:solidFill>
                  <a:schemeClr val="bg1"/>
                </a:solidFill>
              </a:rPr>
              <a:t>at </a:t>
            </a:r>
            <a:r>
              <a:rPr lang="en-US" altLang="ja-JP" sz="1400" dirty="0">
                <a:solidFill>
                  <a:schemeClr val="bg1"/>
                </a:solidFill>
              </a:rPr>
              <a:t>J-PARC,</a:t>
            </a:r>
            <a:endParaRPr lang="en-US" altLang="ja-JP" sz="1400" dirty="0" smtClean="0">
              <a:solidFill>
                <a:schemeClr val="bg1"/>
              </a:solidFill>
            </a:endParaRPr>
          </a:p>
          <a:p>
            <a:pPr algn="r"/>
            <a:r>
              <a:rPr lang="en-US" altLang="ja-JP" sz="1400" dirty="0" smtClean="0">
                <a:solidFill>
                  <a:schemeClr val="bg1"/>
                </a:solidFill>
              </a:rPr>
              <a:t> 21.Mar.’14 @ </a:t>
            </a:r>
            <a:r>
              <a:rPr lang="en-US" altLang="ja-JP" sz="1400" dirty="0" err="1" smtClean="0">
                <a:solidFill>
                  <a:schemeClr val="bg1"/>
                </a:solidFill>
              </a:rPr>
              <a:t>Inha</a:t>
            </a:r>
            <a:r>
              <a:rPr lang="en-US" altLang="ja-JP" sz="1400" dirty="0" smtClean="0">
                <a:solidFill>
                  <a:schemeClr val="bg1"/>
                </a:solidFill>
              </a:rPr>
              <a:t> university, Incheon, Korea</a:t>
            </a:r>
          </a:p>
        </p:txBody>
      </p:sp>
    </p:spTree>
    <p:extLst>
      <p:ext uri="{BB962C8B-B14F-4D97-AF65-F5344CB8AC3E}">
        <p14:creationId xmlns:p14="http://schemas.microsoft.com/office/powerpoint/2010/main" val="3020293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0" y="0"/>
            <a:ext cx="76934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Formalism of </a:t>
            </a:r>
            <a:r>
              <a:rPr lang="en-US" altLang="ja-JP" sz="3600" u="sng" dirty="0" err="1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ccCSM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 + </a:t>
            </a:r>
            <a:r>
              <a:rPr lang="en-US" altLang="ja-JP" sz="3600" u="sng" dirty="0" err="1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Feshbach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 method</a:t>
            </a:r>
            <a:endParaRPr lang="ja-JP" altLang="en-US" sz="2800" u="sng" dirty="0" smtClean="0">
              <a:solidFill>
                <a:srgbClr val="FFFFFF"/>
              </a:solidFill>
              <a:latin typeface="Calibri" pitchFamily="34" charset="0"/>
              <a:ea typeface="ＭＳ Ｐゴシック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76200" y="685800"/>
            <a:ext cx="8977410" cy="2537089"/>
            <a:chOff x="76200" y="723779"/>
            <a:chExt cx="8977410" cy="2537089"/>
          </a:xfrm>
        </p:grpSpPr>
        <p:sp>
          <p:nvSpPr>
            <p:cNvPr id="22" name="正方形/長方形 21"/>
            <p:cNvSpPr/>
            <p:nvPr/>
          </p:nvSpPr>
          <p:spPr bwMode="auto">
            <a:xfrm>
              <a:off x="76200" y="723779"/>
              <a:ext cx="8977410" cy="2537089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FF99">
                  <a:alpha val="89804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605106" y="1104780"/>
              <a:ext cx="44999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/>
                <a:t>Schrödinger eq. </a:t>
              </a:r>
            </a:p>
            <a:p>
              <a:r>
                <a:rPr lang="en-US" altLang="ja-JP" sz="1600" dirty="0" smtClean="0"/>
                <a:t>in model space “P” and out of </a:t>
              </a:r>
              <a:r>
                <a:rPr lang="en-US" altLang="ja-JP" sz="1600" dirty="0"/>
                <a:t> </a:t>
              </a:r>
              <a:r>
                <a:rPr lang="en-US" altLang="ja-JP" sz="1600" dirty="0" smtClean="0"/>
                <a:t>model space “Q”</a:t>
              </a:r>
            </a:p>
          </p:txBody>
        </p:sp>
        <p:graphicFrame>
          <p:nvGraphicFramePr>
            <p:cNvPr id="11" name="オブジェクト 10"/>
            <p:cNvGraphicFramePr>
              <a:graphicFrameLocks noChangeAspect="1"/>
            </p:cNvGraphicFramePr>
            <p:nvPr>
              <p:extLst/>
            </p:nvPr>
          </p:nvGraphicFramePr>
          <p:xfrm>
            <a:off x="3539568" y="1790580"/>
            <a:ext cx="2327832" cy="363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3602" name="Equation" r:id="rId4" imgW="1790640" imgH="279360" progId="Equation.DSMT4">
                    <p:embed/>
                  </p:oleObj>
                </mc:Choice>
                <mc:Fallback>
                  <p:oleObj name="Equation" r:id="rId4" imgW="1790640" imgH="2793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9568" y="1790580"/>
                          <a:ext cx="2327832" cy="36316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オブジェクト 1"/>
            <p:cNvGraphicFramePr>
              <a:graphicFrameLocks noChangeAspect="1"/>
            </p:cNvGraphicFramePr>
            <p:nvPr>
              <p:extLst/>
            </p:nvPr>
          </p:nvGraphicFramePr>
          <p:xfrm>
            <a:off x="819480" y="2743200"/>
            <a:ext cx="2990520" cy="380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3603" name="Equation" r:id="rId6" imgW="1993680" imgH="253800" progId="Equation.DSMT4">
                    <p:embed/>
                  </p:oleObj>
                </mc:Choice>
                <mc:Fallback>
                  <p:oleObj name="Equation" r:id="rId6" imgW="199368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9480" y="2743200"/>
                          <a:ext cx="2990520" cy="380700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>
                          <a:solidFill>
                            <a:schemeClr val="accent2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テキスト ボックス 17"/>
            <p:cNvSpPr txBox="1"/>
            <p:nvPr/>
          </p:nvSpPr>
          <p:spPr>
            <a:xfrm>
              <a:off x="609600" y="1833026"/>
              <a:ext cx="28123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Schrödinger eq. </a:t>
              </a:r>
              <a:r>
                <a:rPr lang="en-US" altLang="ja-JP" sz="1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 P-space </a:t>
              </a:r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52400" y="2362200"/>
              <a:ext cx="3249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Effective potential for P-space</a:t>
              </a:r>
            </a:p>
          </p:txBody>
        </p:sp>
        <p:graphicFrame>
          <p:nvGraphicFramePr>
            <p:cNvPr id="14" name="オブジェクト 13"/>
            <p:cNvGraphicFramePr>
              <a:graphicFrameLocks noChangeAspect="1"/>
            </p:cNvGraphicFramePr>
            <p:nvPr>
              <p:extLst/>
            </p:nvPr>
          </p:nvGraphicFramePr>
          <p:xfrm>
            <a:off x="5315100" y="1104780"/>
            <a:ext cx="2762100" cy="603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3604" name="Equation" r:id="rId8" imgW="2209680" imgH="482400" progId="Equation.DSMT4">
                    <p:embed/>
                  </p:oleObj>
                </mc:Choice>
                <mc:Fallback>
                  <p:oleObj name="Equation" r:id="rId8" imgW="2209680" imgH="48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315100" y="1104780"/>
                          <a:ext cx="2762100" cy="603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テキスト ボックス 14"/>
            <p:cNvSpPr txBox="1"/>
            <p:nvPr/>
          </p:nvSpPr>
          <p:spPr>
            <a:xfrm>
              <a:off x="101134" y="735448"/>
              <a:ext cx="4775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Elimination of channels by </a:t>
              </a:r>
              <a:r>
                <a:rPr lang="en-US" altLang="ja-JP" u="sng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Feshbash</a:t>
              </a:r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method</a:t>
              </a:r>
            </a:p>
          </p:txBody>
        </p:sp>
        <p:graphicFrame>
          <p:nvGraphicFramePr>
            <p:cNvPr id="16" name="オブジェクト 15"/>
            <p:cNvGraphicFramePr>
              <a:graphicFrameLocks noChangeAspect="1"/>
            </p:cNvGraphicFramePr>
            <p:nvPr>
              <p:extLst/>
            </p:nvPr>
          </p:nvGraphicFramePr>
          <p:xfrm>
            <a:off x="6953460" y="2514600"/>
            <a:ext cx="1809540" cy="666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3605" name="Equation" r:id="rId10" imgW="1206360" imgH="444240" progId="Equation.DSMT4">
                    <p:embed/>
                  </p:oleObj>
                </mc:Choice>
                <mc:Fallback>
                  <p:oleObj name="Equation" r:id="rId10" imgW="1206360" imgH="4442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53460" y="2514600"/>
                          <a:ext cx="1809540" cy="666360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>
                          <a:solidFill>
                            <a:schemeClr val="accent2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テキスト ボックス 20"/>
            <p:cNvSpPr txBox="1"/>
            <p:nvPr/>
          </p:nvSpPr>
          <p:spPr>
            <a:xfrm>
              <a:off x="4267200" y="2667000"/>
              <a:ext cx="24801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Q-space </a:t>
              </a:r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Green function: </a:t>
              </a: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76200" y="5181600"/>
            <a:ext cx="8977410" cy="1752600"/>
            <a:chOff x="76200" y="5181600"/>
            <a:chExt cx="8977410" cy="1752600"/>
          </a:xfrm>
        </p:grpSpPr>
        <p:sp>
          <p:nvSpPr>
            <p:cNvPr id="52" name="正方形/長方形 51"/>
            <p:cNvSpPr/>
            <p:nvPr/>
          </p:nvSpPr>
          <p:spPr bwMode="auto">
            <a:xfrm>
              <a:off x="76200" y="5185758"/>
              <a:ext cx="8977410" cy="150355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99FF">
                  <a:alpha val="89804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aphicFrame>
          <p:nvGraphicFramePr>
            <p:cNvPr id="35" name="オブジェクト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77721261"/>
                </p:ext>
              </p:extLst>
            </p:nvPr>
          </p:nvGraphicFramePr>
          <p:xfrm>
            <a:off x="228600" y="5651500"/>
            <a:ext cx="2692400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3606" name="Equation" r:id="rId12" imgW="2692080" imgH="444240" progId="Equation.DSMT4">
                    <p:embed/>
                  </p:oleObj>
                </mc:Choice>
                <mc:Fallback>
                  <p:oleObj name="Equation" r:id="rId12" imgW="2692080" imgH="4442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" y="5651500"/>
                          <a:ext cx="2692400" cy="4445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オブジェクト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4217643"/>
                </p:ext>
              </p:extLst>
            </p:nvPr>
          </p:nvGraphicFramePr>
          <p:xfrm>
            <a:off x="762000" y="6248400"/>
            <a:ext cx="623887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3607" name="Equation" r:id="rId14" imgW="520560" imgH="304560" progId="Equation.DSMT4">
                    <p:embed/>
                  </p:oleObj>
                </mc:Choice>
                <mc:Fallback>
                  <p:oleObj name="Equation" r:id="rId14" imgW="520560" imgH="3045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" y="6248400"/>
                          <a:ext cx="623887" cy="3651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" name="テキスト ボックス 54"/>
            <p:cNvSpPr txBox="1"/>
            <p:nvPr/>
          </p:nvSpPr>
          <p:spPr>
            <a:xfrm>
              <a:off x="1524000" y="6248400"/>
              <a:ext cx="31037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/>
                <a:t>: expanded with Gaussian base.</a:t>
              </a: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76200" y="5181600"/>
              <a:ext cx="57919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Express the G</a:t>
              </a:r>
              <a:r>
                <a:rPr lang="en-US" altLang="ja-JP" u="sng" baseline="-25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Q</a:t>
              </a:r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(E) with </a:t>
              </a:r>
              <a:r>
                <a:rPr lang="en-US" altLang="ja-JP" sz="20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Gaussian base</a:t>
              </a:r>
              <a:r>
                <a:rPr lang="en-US" altLang="ja-JP" sz="2000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using ECR</a:t>
              </a:r>
              <a:endParaRPr lang="en-US" altLang="ja-JP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5140325" y="5334000"/>
              <a:ext cx="3698875" cy="1600200"/>
              <a:chOff x="8569325" y="5334000"/>
              <a:chExt cx="3698875" cy="1600200"/>
            </a:xfrm>
          </p:grpSpPr>
          <p:graphicFrame>
            <p:nvGraphicFramePr>
              <p:cNvPr id="36" name="オブジェクト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0177835"/>
                  </p:ext>
                </p:extLst>
              </p:nvPr>
            </p:nvGraphicFramePr>
            <p:xfrm>
              <a:off x="8569325" y="5715000"/>
              <a:ext cx="3698875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3608" name="Equation" r:id="rId16" imgW="2958840" imgH="266400" progId="Equation.DSMT4">
                      <p:embed/>
                    </p:oleObj>
                  </mc:Choice>
                  <mc:Fallback>
                    <p:oleObj name="Equation" r:id="rId16" imgW="2958840" imgH="2664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569325" y="5715000"/>
                            <a:ext cx="3698875" cy="333375"/>
                          </a:xfrm>
                          <a:prstGeom prst="rect">
                            <a:avLst/>
                          </a:prstGeom>
                          <a:solidFill>
                            <a:srgbClr val="FFFF66"/>
                          </a:solidFill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" name="右中かっこ 11"/>
              <p:cNvSpPr/>
              <p:nvPr/>
            </p:nvSpPr>
            <p:spPr bwMode="auto">
              <a:xfrm>
                <a:off x="10956834" y="5334000"/>
                <a:ext cx="279491" cy="1600200"/>
              </a:xfrm>
              <a:prstGeom prst="righ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graphicFrame>
            <p:nvGraphicFramePr>
              <p:cNvPr id="58" name="オブジェクト 5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88045065"/>
                  </p:ext>
                </p:extLst>
              </p:nvPr>
            </p:nvGraphicFramePr>
            <p:xfrm>
              <a:off x="10824965" y="6324600"/>
              <a:ext cx="563760" cy="3196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3609" name="Equation" r:id="rId18" imgW="469800" imgH="266400" progId="Equation.DSMT4">
                      <p:embed/>
                    </p:oleObj>
                  </mc:Choice>
                  <mc:Fallback>
                    <p:oleObj name="Equation" r:id="rId18" imgW="469800" imgH="2664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824965" y="6324600"/>
                            <a:ext cx="563760" cy="319680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0" name="右矢印 39"/>
            <p:cNvSpPr/>
            <p:nvPr/>
          </p:nvSpPr>
          <p:spPr bwMode="auto">
            <a:xfrm>
              <a:off x="3733800" y="5715000"/>
              <a:ext cx="1087535" cy="406440"/>
            </a:xfrm>
            <a:prstGeom prst="rightArrow">
              <a:avLst/>
            </a:prstGeom>
            <a:gradFill flip="none"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0">
                  <a:srgbClr val="00B0F0"/>
                </a:gs>
                <a:gs pos="81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6200" y="3389945"/>
            <a:ext cx="9144000" cy="1563055"/>
            <a:chOff x="76200" y="3389945"/>
            <a:chExt cx="9144000" cy="1563055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76200" y="3389945"/>
              <a:ext cx="9144000" cy="1563055"/>
              <a:chOff x="76200" y="3313745"/>
              <a:chExt cx="9144000" cy="1563055"/>
            </a:xfrm>
          </p:grpSpPr>
          <p:sp>
            <p:nvSpPr>
              <p:cNvPr id="27" name="正方形/長方形 26"/>
              <p:cNvSpPr/>
              <p:nvPr/>
            </p:nvSpPr>
            <p:spPr bwMode="auto">
              <a:xfrm>
                <a:off x="76200" y="3357738"/>
                <a:ext cx="8977410" cy="1512000"/>
              </a:xfrm>
              <a:prstGeom prst="rect">
                <a:avLst/>
              </a:prstGeom>
              <a:solidFill>
                <a:srgbClr val="99FF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glow rad="127000">
                  <a:srgbClr val="00FF00">
                    <a:alpha val="94902"/>
                  </a:srgbClr>
                </a:glo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76200" y="3313745"/>
                <a:ext cx="596509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b="1" u="sng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E</a:t>
                </a:r>
                <a:r>
                  <a:rPr lang="en-US" altLang="ja-JP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xtended </a:t>
                </a:r>
                <a:r>
                  <a:rPr lang="en-US" altLang="ja-JP" sz="2400" b="1" u="sng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C</a:t>
                </a:r>
                <a:r>
                  <a:rPr lang="en-US" altLang="ja-JP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losure </a:t>
                </a:r>
                <a:r>
                  <a:rPr lang="en-US" altLang="ja-JP" sz="2400" b="1" u="sng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R</a:t>
                </a:r>
                <a:r>
                  <a:rPr lang="en-US" altLang="ja-JP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elation in Complex Scaling</a:t>
                </a:r>
                <a:r>
                  <a:rPr lang="ja-JP" altLang="en-US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 </a:t>
                </a:r>
                <a:r>
                  <a:rPr lang="en-US" altLang="ja-JP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Method</a:t>
                </a:r>
              </a:p>
            </p:txBody>
          </p:sp>
          <p:graphicFrame>
            <p:nvGraphicFramePr>
              <p:cNvPr id="32" name="オブジェクト 31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304800" y="3923345"/>
              <a:ext cx="1508544" cy="3352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3610" name="Equation" r:id="rId20" imgW="1257120" imgH="279360" progId="Equation.DSMT4">
                      <p:embed/>
                    </p:oleObj>
                  </mc:Choice>
                  <mc:Fallback>
                    <p:oleObj name="Equation" r:id="rId20" imgW="125712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4800" y="3923345"/>
                            <a:ext cx="1508544" cy="335232"/>
                          </a:xfrm>
                          <a:prstGeom prst="rect">
                            <a:avLst/>
                          </a:prstGeom>
                          <a:solidFill>
                            <a:srgbClr val="CCFF99"/>
                          </a:solid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" name="オブジェクト 3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43667611"/>
                  </p:ext>
                </p:extLst>
              </p:nvPr>
            </p:nvGraphicFramePr>
            <p:xfrm>
              <a:off x="2286000" y="3992952"/>
              <a:ext cx="1721952" cy="5028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3611" name="Equation" r:id="rId22" imgW="1434960" imgH="419040" progId="Equation.DSMT4">
                      <p:embed/>
                    </p:oleObj>
                  </mc:Choice>
                  <mc:Fallback>
                    <p:oleObj name="Equation" r:id="rId22" imgW="1434960" imgH="4190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86000" y="3992952"/>
                            <a:ext cx="1721952" cy="502848"/>
                          </a:xfrm>
                          <a:prstGeom prst="rect">
                            <a:avLst/>
                          </a:prstGeom>
                          <a:solidFill>
                            <a:srgbClr val="FFFFCC"/>
                          </a:solid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" name="オブジェクト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84938751"/>
                  </p:ext>
                </p:extLst>
              </p:nvPr>
            </p:nvGraphicFramePr>
            <p:xfrm>
              <a:off x="5334000" y="4099824"/>
              <a:ext cx="1447632" cy="4721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3612" name="Equation" r:id="rId24" imgW="1206360" imgH="393480" progId="Equation.DSMT4">
                      <p:embed/>
                    </p:oleObj>
                  </mc:Choice>
                  <mc:Fallback>
                    <p:oleObj name="Equation" r:id="rId24" imgW="1206360" imgH="3934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34000" y="4099824"/>
                            <a:ext cx="1447632" cy="472176"/>
                          </a:xfrm>
                          <a:prstGeom prst="rect">
                            <a:avLst/>
                          </a:prstGeom>
                          <a:solidFill>
                            <a:srgbClr val="FFFFCC"/>
                          </a:solidFill>
                          <a:ln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7" name="テキスト ボックス 36"/>
              <p:cNvSpPr txBox="1"/>
              <p:nvPr/>
            </p:nvSpPr>
            <p:spPr>
              <a:xfrm>
                <a:off x="5268248" y="3700046"/>
                <a:ext cx="36471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err="1" smtClean="0"/>
                  <a:t>Diagonalize</a:t>
                </a:r>
                <a:r>
                  <a:rPr lang="en-US" altLang="ja-JP" sz="1600" dirty="0" smtClean="0"/>
                  <a:t> </a:t>
                </a:r>
                <a:r>
                  <a:rPr lang="en-US" altLang="ja-JP" sz="1600" dirty="0" err="1" smtClean="0"/>
                  <a:t>H</a:t>
                </a:r>
                <a:r>
                  <a:rPr lang="en-US" altLang="ja-JP" sz="1600" baseline="30000" dirty="0" err="1" smtClean="0"/>
                  <a:t>θ</a:t>
                </a:r>
                <a:r>
                  <a:rPr lang="en-US" altLang="ja-JP" sz="1600" baseline="-25000" dirty="0" err="1" smtClean="0"/>
                  <a:t>QQ</a:t>
                </a:r>
                <a:r>
                  <a:rPr lang="en-US" altLang="ja-JP" sz="1600" dirty="0" smtClean="0"/>
                  <a:t> with Gaussian base,</a:t>
                </a: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6934200" y="4157246"/>
                <a:ext cx="18785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smtClean="0"/>
                  <a:t>Well approximated</a:t>
                </a:r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>
                <a:off x="5452522" y="4598988"/>
                <a:ext cx="3767678" cy="277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dirty="0" smtClean="0">
                    <a:solidFill>
                      <a:srgbClr val="000000"/>
                    </a:solidFill>
                  </a:rPr>
                  <a:t>T. </a:t>
                </a:r>
                <a:r>
                  <a:rPr lang="en-US" altLang="ja-JP" sz="1200" dirty="0" err="1" smtClean="0">
                    <a:solidFill>
                      <a:srgbClr val="000000"/>
                    </a:solidFill>
                  </a:rPr>
                  <a:t>Myo</a:t>
                </a:r>
                <a:r>
                  <a:rPr lang="en-US" altLang="ja-JP" sz="1200" dirty="0" smtClean="0">
                    <a:solidFill>
                      <a:srgbClr val="000000"/>
                    </a:solidFill>
                  </a:rPr>
                  <a:t>, A. Ohnishi</a:t>
                </a:r>
                <a:r>
                  <a:rPr lang="en-US" altLang="ja-JP" sz="12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1200" dirty="0" smtClean="0">
                    <a:solidFill>
                      <a:srgbClr val="000000"/>
                    </a:solidFill>
                  </a:rPr>
                  <a:t>and K. Kato, PTP99, 801 (1998)</a:t>
                </a:r>
              </a:p>
            </p:txBody>
          </p:sp>
          <p:graphicFrame>
            <p:nvGraphicFramePr>
              <p:cNvPr id="30" name="オブジェクト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93352929"/>
                  </p:ext>
                </p:extLst>
              </p:nvPr>
            </p:nvGraphicFramePr>
            <p:xfrm>
              <a:off x="457200" y="4394400"/>
              <a:ext cx="1612800" cy="253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3613" name="Equation" r:id="rId26" imgW="1612800" imgH="253800" progId="Equation.DSMT4">
                      <p:embed/>
                    </p:oleObj>
                  </mc:Choice>
                  <mc:Fallback>
                    <p:oleObj name="Equation" r:id="rId26" imgW="161280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7200" y="4394400"/>
                            <a:ext cx="1612800" cy="253800"/>
                          </a:xfrm>
                          <a:prstGeom prst="rect">
                            <a:avLst/>
                          </a:prstGeom>
                          <a:solidFill>
                            <a:srgbClr val="CCFF99"/>
                          </a:solid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1" name="右矢印 40"/>
            <p:cNvSpPr/>
            <p:nvPr/>
          </p:nvSpPr>
          <p:spPr bwMode="auto">
            <a:xfrm>
              <a:off x="4267200" y="4089360"/>
              <a:ext cx="848480" cy="406440"/>
            </a:xfrm>
            <a:prstGeom prst="rightArrow">
              <a:avLst/>
            </a:prstGeom>
            <a:gradFill flip="none"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0">
                  <a:srgbClr val="00B0F0"/>
                </a:gs>
                <a:gs pos="81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023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19849" y="39469"/>
            <a:ext cx="31805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Remark on </a:t>
            </a:r>
            <a:r>
              <a:rPr lang="en-US" altLang="ja-JP" sz="3600" u="sng" dirty="0" err="1" smtClean="0">
                <a:solidFill>
                  <a:srgbClr val="FFFFFF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U</a:t>
            </a:r>
            <a:r>
              <a:rPr lang="en-US" altLang="ja-JP" sz="3600" u="sng" baseline="30000" dirty="0" err="1" smtClean="0">
                <a:solidFill>
                  <a:srgbClr val="FFFFFF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Eff</a:t>
            </a:r>
            <a:r>
              <a:rPr lang="en-US" altLang="ja-JP" sz="3600" u="sng" baseline="-25000" dirty="0" err="1" smtClean="0">
                <a:solidFill>
                  <a:srgbClr val="FFFFFF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</a:t>
            </a:r>
            <a:endParaRPr lang="ja-JP" altLang="en-US" sz="2800" u="sng" dirty="0" smtClean="0">
              <a:solidFill>
                <a:srgbClr val="FFFFFF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76200" y="2895600"/>
            <a:ext cx="8977410" cy="3581400"/>
            <a:chOff x="-838200" y="948392"/>
            <a:chExt cx="8977410" cy="3581400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-838200" y="948392"/>
              <a:ext cx="8977410" cy="358140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FF00">
                  <a:alpha val="95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graphicFrame>
          <p:nvGraphicFramePr>
            <p:cNvPr id="11" name="オブジェクト 10"/>
            <p:cNvGraphicFramePr>
              <a:graphicFrameLocks noChangeAspect="1"/>
            </p:cNvGraphicFramePr>
            <p:nvPr>
              <p:extLst/>
            </p:nvPr>
          </p:nvGraphicFramePr>
          <p:xfrm>
            <a:off x="2136492" y="2675592"/>
            <a:ext cx="35814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4152" name="Equation" r:id="rId4" imgW="1790640" imgH="279360" progId="Equation.DSMT4">
                    <p:embed/>
                  </p:oleObj>
                </mc:Choice>
                <mc:Fallback>
                  <p:oleObj name="Equation" r:id="rId4" imgW="1790640" imgH="2793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6492" y="2675592"/>
                          <a:ext cx="3581400" cy="5588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テキスト ボックス 17"/>
            <p:cNvSpPr txBox="1"/>
            <p:nvPr/>
          </p:nvSpPr>
          <p:spPr>
            <a:xfrm>
              <a:off x="152400" y="2072282"/>
              <a:ext cx="34645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Schrödinger eq. in P space : </a:t>
              </a: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412751" y="5493603"/>
            <a:ext cx="8502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Self-consistency for the energy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should be taken into account,</a:t>
            </a:r>
          </a:p>
          <a:p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</a:t>
            </a:r>
            <a:r>
              <a:rPr lang="en-US" altLang="ja-JP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 and resonant states are 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considered.</a:t>
            </a: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76200" y="1002600"/>
            <a:ext cx="8977410" cy="1689800"/>
          </a:xfrm>
          <a:prstGeom prst="rect">
            <a:avLst/>
          </a:prstGeom>
          <a:solidFill>
            <a:srgbClr val="99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27000">
              <a:srgbClr val="00FF00">
                <a:alpha val="94902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10" name="オブジェクト 9"/>
          <p:cNvGraphicFramePr>
            <a:graphicFrameLocks noChangeAspect="1"/>
          </p:cNvGraphicFramePr>
          <p:nvPr>
            <p:extLst/>
          </p:nvPr>
        </p:nvGraphicFramePr>
        <p:xfrm>
          <a:off x="254280" y="1266825"/>
          <a:ext cx="5270460" cy="475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4153" name="Equation" r:id="rId6" imgW="2958840" imgH="266400" progId="Equation.DSMT4">
                  <p:embed/>
                </p:oleObj>
              </mc:Choice>
              <mc:Fallback>
                <p:oleObj name="Equation" r:id="rId6" imgW="295884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280" y="1266825"/>
                        <a:ext cx="5270460" cy="47502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/>
          <p:cNvGraphicFramePr>
            <a:graphicFrameLocks noChangeAspect="1"/>
          </p:cNvGraphicFramePr>
          <p:nvPr>
            <p:extLst/>
          </p:nvPr>
        </p:nvGraphicFramePr>
        <p:xfrm>
          <a:off x="2198726" y="1905000"/>
          <a:ext cx="2982874" cy="658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4154" name="Equation" r:id="rId8" imgW="1955520" imgH="431640" progId="Equation.DSMT4">
                  <p:embed/>
                </p:oleObj>
              </mc:Choice>
              <mc:Fallback>
                <p:oleObj name="Equation" r:id="rId8" imgW="19555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8726" y="1905000"/>
                        <a:ext cx="2982874" cy="6584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013414" y="1295400"/>
            <a:ext cx="25971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N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on-local </a:t>
            </a:r>
          </a:p>
          <a:p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   and 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E-dep.</a:t>
            </a:r>
            <a:endParaRPr lang="ja-JP" altLang="en-US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28600" y="3195935"/>
            <a:ext cx="4807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to the energy dependence …</a:t>
            </a:r>
          </a:p>
        </p:txBody>
      </p:sp>
    </p:spTree>
    <p:extLst>
      <p:ext uri="{BB962C8B-B14F-4D97-AF65-F5344CB8AC3E}">
        <p14:creationId xmlns:p14="http://schemas.microsoft.com/office/powerpoint/2010/main" val="171550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ja-JP" sz="1600" i="0" dirty="0">
              <a:solidFill>
                <a:prstClr val="black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4511" y="101025"/>
            <a:ext cx="82212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3200" u="sng" dirty="0" smtClean="0">
                <a:solidFill>
                  <a:prstClr val="white"/>
                </a:solidFill>
                <a:latin typeface="+mj-lt"/>
                <a:ea typeface="HGP創英角ｺﾞｼｯｸUB" pitchFamily="50" charset="-128"/>
              </a:rPr>
              <a:t>Test of </a:t>
            </a:r>
            <a:r>
              <a:rPr lang="en-US" altLang="ja-JP" sz="3200" u="sng" dirty="0" err="1" smtClean="0">
                <a:solidFill>
                  <a:prstClr val="white"/>
                </a:solidFill>
                <a:latin typeface="+mj-lt"/>
                <a:ea typeface="HGP創英角ｺﾞｼｯｸUB" pitchFamily="50" charset="-128"/>
              </a:rPr>
              <a:t>ccCSM+Feshbach</a:t>
            </a:r>
            <a:r>
              <a:rPr lang="en-US" altLang="ja-JP" sz="3200" u="sng" dirty="0" smtClean="0">
                <a:solidFill>
                  <a:prstClr val="white"/>
                </a:solidFill>
                <a:latin typeface="+mj-lt"/>
                <a:ea typeface="HGP創英角ｺﾞｼｯｸUB" pitchFamily="50" charset="-128"/>
              </a:rPr>
              <a:t> on 2-body system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3200" u="sng" dirty="0" smtClean="0">
                <a:solidFill>
                  <a:prstClr val="white"/>
                </a:solidFill>
                <a:latin typeface="Times New Roman" panose="02020603050405020304" pitchFamily="18" charset="0"/>
                <a:ea typeface="HGP創英角ｺﾞｼｯｸUB" pitchFamily="50" charset="-128"/>
                <a:cs typeface="Times New Roman" panose="02020603050405020304" pitchFamily="18" charset="0"/>
              </a:rPr>
              <a:t>Scattering problem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01624" y="2971800"/>
            <a:ext cx="8966176" cy="3810000"/>
            <a:chOff x="101624" y="2971800"/>
            <a:chExt cx="8966176" cy="381000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101624" y="2971800"/>
              <a:ext cx="8966176" cy="3810000"/>
            </a:xfrm>
            <a:prstGeom prst="rect">
              <a:avLst/>
            </a:prstGeom>
            <a:solidFill>
              <a:srgbClr val="66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00FF00">
                  <a:alpha val="94902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00" y="3630551"/>
              <a:ext cx="4355360" cy="2617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1295400" y="4018751"/>
              <a:ext cx="421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i="0" kern="0" dirty="0" smtClean="0">
                  <a:solidFill>
                    <a:sysClr val="windowText" lastClr="000000"/>
                  </a:solidFill>
                </a:rPr>
                <a:t>Re</a:t>
              </a:r>
              <a:endParaRPr lang="ja-JP" altLang="en-US" i="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550265" y="3970583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i="0" kern="0" dirty="0" err="1" smtClean="0">
                  <a:solidFill>
                    <a:sysClr val="windowText" lastClr="000000"/>
                  </a:solidFill>
                </a:rPr>
                <a:t>Im</a:t>
              </a:r>
              <a:endParaRPr lang="ja-JP" altLang="en-US" i="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52400" y="3105090"/>
              <a:ext cx="56621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en-US" altLang="ja-JP" sz="2000" dirty="0" smtClean="0"/>
                <a:t>Scattering amplitude (I=0 channel; </a:t>
              </a:r>
              <a:r>
                <a:rPr lang="en-US" altLang="ja-JP" sz="2000" dirty="0" err="1" smtClean="0"/>
                <a:t>K</a:t>
              </a:r>
              <a:r>
                <a:rPr lang="en-US" altLang="ja-JP" sz="2000" baseline="30000" dirty="0" err="1" smtClean="0"/>
                <a:t>bar</a:t>
              </a:r>
              <a:r>
                <a:rPr lang="en-US" altLang="ja-JP" sz="2000" dirty="0" err="1" smtClean="0"/>
                <a:t>N</a:t>
              </a:r>
              <a:r>
                <a:rPr lang="en-US" altLang="ja-JP" sz="2000" dirty="0" smtClean="0"/>
                <a:t>-πΣ)</a:t>
              </a:r>
              <a:endParaRPr lang="ja-JP" altLang="en-US" sz="2000" dirty="0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000" y="3630551"/>
              <a:ext cx="4349568" cy="2617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6172200" y="6367046"/>
              <a:ext cx="2834114" cy="338554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ja-JP" sz="1600" dirty="0">
                  <a:solidFill>
                    <a:srgbClr val="000000"/>
                  </a:solidFill>
                  <a:latin typeface="Times New Roman" pitchFamily="18" charset="0"/>
                  <a:ea typeface="ＭＳ Ｐゴシック"/>
                  <a:cs typeface="Times New Roman" pitchFamily="18" charset="0"/>
                </a:rPr>
                <a:t>KSW </a:t>
              </a:r>
              <a:r>
                <a:rPr lang="en-US" altLang="ja-JP" sz="160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/>
                  <a:cs typeface="Times New Roman" pitchFamily="18" charset="0"/>
                </a:rPr>
                <a:t>– SR-A </a:t>
              </a:r>
              <a:r>
                <a:rPr lang="en-US" altLang="ja-JP" sz="1600" dirty="0">
                  <a:solidFill>
                    <a:srgbClr val="000000"/>
                  </a:solidFill>
                  <a:latin typeface="Times New Roman" pitchFamily="18" charset="0"/>
                  <a:ea typeface="ＭＳ Ｐゴシック"/>
                  <a:cs typeface="Times New Roman" pitchFamily="18" charset="0"/>
                </a:rPr>
                <a:t>(</a:t>
              </a:r>
              <a:r>
                <a:rPr lang="en-US" altLang="ja-JP" sz="160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/>
                  <a:cs typeface="Times New Roman" pitchFamily="18" charset="0"/>
                </a:rPr>
                <a:t>I=0)</a:t>
              </a:r>
              <a:r>
                <a:rPr lang="en-US" altLang="ja-JP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, f</a:t>
              </a:r>
              <a:r>
                <a:rPr lang="el-GR" altLang="ja-JP" sz="1600" baseline="-25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altLang="ja-JP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=110 MeV</a:t>
              </a:r>
              <a:endParaRPr lang="ja-JP" alt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76200" y="1295401"/>
            <a:ext cx="8991600" cy="1524057"/>
            <a:chOff x="76200" y="1295401"/>
            <a:chExt cx="8991600" cy="1524057"/>
          </a:xfrm>
        </p:grpSpPr>
        <p:sp>
          <p:nvSpPr>
            <p:cNvPr id="21" name="正方形/長方形 20"/>
            <p:cNvSpPr/>
            <p:nvPr/>
          </p:nvSpPr>
          <p:spPr bwMode="auto">
            <a:xfrm>
              <a:off x="101624" y="1295401"/>
              <a:ext cx="8966176" cy="152405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FF00">
                  <a:alpha val="95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76200" y="1314814"/>
              <a:ext cx="342112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u="sng" dirty="0" smtClean="0">
                  <a:latin typeface="+mn-lt"/>
                  <a:cs typeface="Times New Roman" pitchFamily="18" charset="0"/>
                </a:rPr>
                <a:t>Chiral SU(3)-based</a:t>
              </a:r>
              <a:r>
                <a:rPr kumimoji="1" lang="en-US" altLang="ja-JP" sz="2000" i="1" u="sng" kern="1200" dirty="0" smtClean="0">
                  <a:latin typeface="+mn-lt"/>
                  <a:cs typeface="Times New Roman" pitchFamily="18" charset="0"/>
                </a:rPr>
                <a:t> </a:t>
              </a:r>
              <a:r>
                <a:rPr kumimoji="1" lang="en-US" altLang="ja-JP" sz="2000" u="sng" kern="1200" dirty="0" smtClean="0">
                  <a:latin typeface="+mn-lt"/>
                  <a:cs typeface="Times New Roman" pitchFamily="18" charset="0"/>
                </a:rPr>
                <a:t>potential</a:t>
              </a:r>
            </a:p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b="1" u="sng" dirty="0" smtClean="0">
                  <a:latin typeface="Times New Roman" pitchFamily="18" charset="0"/>
                  <a:cs typeface="Times New Roman" pitchFamily="18" charset="0"/>
                </a:rPr>
                <a:t>(KSW-type potential)</a:t>
              </a:r>
              <a:endParaRPr kumimoji="1" lang="en-US" altLang="ja-JP" sz="2000" b="1" u="sng" kern="12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3" name="オブジェクト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4506294"/>
                </p:ext>
              </p:extLst>
            </p:nvPr>
          </p:nvGraphicFramePr>
          <p:xfrm>
            <a:off x="1284756" y="2057400"/>
            <a:ext cx="3515844" cy="6090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5194" name="Equation" r:id="rId5" imgW="2857320" imgH="495000" progId="Equation.DSMT4">
                    <p:embed/>
                  </p:oleObj>
                </mc:Choice>
                <mc:Fallback>
                  <p:oleObj name="Equation" r:id="rId5" imgW="2857320" imgH="4950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4756" y="2057400"/>
                          <a:ext cx="3515844" cy="609082"/>
                        </a:xfrm>
                        <a:prstGeom prst="rect">
                          <a:avLst/>
                        </a:prstGeom>
                        <a:solidFill>
                          <a:srgbClr val="FF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オブジェクト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5901623"/>
                </p:ext>
              </p:extLst>
            </p:nvPr>
          </p:nvGraphicFramePr>
          <p:xfrm>
            <a:off x="5486400" y="2198463"/>
            <a:ext cx="2209800" cy="468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5195" name="Equation" r:id="rId7" imgW="2095200" imgH="444240" progId="Equation.DSMT4">
                    <p:embed/>
                  </p:oleObj>
                </mc:Choice>
                <mc:Fallback>
                  <p:oleObj name="Equation" r:id="rId7" imgW="2095200" imgH="4442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400" y="2198463"/>
                          <a:ext cx="2209800" cy="468538"/>
                        </a:xfrm>
                        <a:prstGeom prst="rect">
                          <a:avLst/>
                        </a:prstGeom>
                        <a:solidFill>
                          <a:srgbClr val="FF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" name="正方形/長方形 24"/>
          <p:cNvSpPr/>
          <p:nvPr/>
        </p:nvSpPr>
        <p:spPr>
          <a:xfrm>
            <a:off x="4953000" y="1444823"/>
            <a:ext cx="3984231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 algn="r"/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D., T. Inoue, T.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Phys. A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912, 66 (2013)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3631200"/>
            <a:ext cx="4356000" cy="261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0" y="3631200"/>
            <a:ext cx="4348800" cy="261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8731945"/>
              </p:ext>
            </p:extLst>
          </p:nvPr>
        </p:nvGraphicFramePr>
        <p:xfrm>
          <a:off x="228600" y="3689688"/>
          <a:ext cx="1078956" cy="47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5196" name="Equation" r:id="rId11" imgW="634680" imgH="279360" progId="Equation.DSMT4">
                  <p:embed/>
                </p:oleObj>
              </mc:Choice>
              <mc:Fallback>
                <p:oleObj name="Equation" r:id="rId11" imgW="6346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689688"/>
                        <a:ext cx="1078956" cy="4749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オブジェクト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836366"/>
              </p:ext>
            </p:extLst>
          </p:nvPr>
        </p:nvGraphicFramePr>
        <p:xfrm>
          <a:off x="4743450" y="3683000"/>
          <a:ext cx="8191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5197" name="Equation" r:id="rId13" imgW="482400" imgH="253800" progId="Equation.DSMT4">
                  <p:embed/>
                </p:oleObj>
              </mc:Choice>
              <mc:Fallback>
                <p:oleObj name="Equation" r:id="rId13" imgW="4824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3450" y="3683000"/>
                        <a:ext cx="819150" cy="4318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グループ化 1"/>
          <p:cNvGrpSpPr/>
          <p:nvPr/>
        </p:nvGrpSpPr>
        <p:grpSpPr>
          <a:xfrm>
            <a:off x="304800" y="5793576"/>
            <a:ext cx="5578869" cy="378624"/>
            <a:chOff x="304800" y="5773727"/>
            <a:chExt cx="5578869" cy="378624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304800" y="5773727"/>
              <a:ext cx="1686045" cy="369332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 dirty="0" smtClean="0">
                  <a:solidFill>
                    <a:sysClr val="windowText" lastClr="000000"/>
                  </a:solidFill>
                </a:rPr>
                <a:t>K</a:t>
              </a:r>
              <a:r>
                <a:rPr kumimoji="0" lang="en-US" altLang="ja-JP" kern="0" baseline="30000" dirty="0" smtClean="0">
                  <a:solidFill>
                    <a:sysClr val="windowText" lastClr="000000"/>
                  </a:solidFill>
                </a:rPr>
                <a:t>bar</a:t>
              </a:r>
              <a:r>
                <a:rPr kumimoji="0" lang="en-US" altLang="ja-JP" kern="0" dirty="0" smtClean="0">
                  <a:solidFill>
                    <a:sysClr val="windowText" lastClr="000000"/>
                  </a:solidFill>
                </a:rPr>
                <a:t>N </a:t>
              </a:r>
              <a:r>
                <a:rPr kumimoji="0" lang="ja-JP" altLang="en-US" kern="0" dirty="0" smtClean="0">
                  <a:solidFill>
                    <a:sysClr val="windowText" lastClr="000000"/>
                  </a:solidFill>
                </a:rPr>
                <a:t>→ </a:t>
              </a:r>
              <a:r>
                <a:rPr kumimoji="0" lang="en-US" altLang="ja-JP" kern="0" dirty="0" smtClean="0">
                  <a:solidFill>
                    <a:sysClr val="windowText" lastClr="000000"/>
                  </a:solidFill>
                </a:rPr>
                <a:t>K</a:t>
              </a:r>
              <a:r>
                <a:rPr kumimoji="0" lang="en-US" altLang="ja-JP" kern="0" baseline="30000" dirty="0" smtClean="0">
                  <a:solidFill>
                    <a:sysClr val="windowText" lastClr="000000"/>
                  </a:solidFill>
                </a:rPr>
                <a:t>bar</a:t>
              </a:r>
              <a:r>
                <a:rPr kumimoji="0" lang="en-US" altLang="ja-JP" kern="0" dirty="0" smtClean="0">
                  <a:solidFill>
                    <a:sysClr val="windowText" lastClr="000000"/>
                  </a:solidFill>
                </a:rPr>
                <a:t>N</a:t>
              </a:r>
              <a:endParaRPr lang="ja-JP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761192" y="5783019"/>
              <a:ext cx="1122477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 dirty="0">
                  <a:solidFill>
                    <a:sysClr val="window" lastClr="FFFFFF"/>
                  </a:solidFill>
                </a:rPr>
                <a:t>πΣ</a:t>
              </a:r>
              <a:r>
                <a:rPr kumimoji="0" lang="en-US" altLang="ja-JP" kern="0" dirty="0" smtClean="0">
                  <a:solidFill>
                    <a:sysClr val="window" lastClr="FFFFFF"/>
                  </a:solidFill>
                </a:rPr>
                <a:t> </a:t>
              </a:r>
              <a:r>
                <a:rPr kumimoji="0" lang="ja-JP" altLang="en-US" kern="0" dirty="0" smtClean="0">
                  <a:solidFill>
                    <a:sysClr val="window" lastClr="FFFFFF"/>
                  </a:solidFill>
                </a:rPr>
                <a:t>→ </a:t>
              </a:r>
              <a:r>
                <a:rPr kumimoji="0" lang="en-US" altLang="ja-JP" kern="0" dirty="0">
                  <a:solidFill>
                    <a:sysClr val="window" lastClr="FFFFFF"/>
                  </a:solidFill>
                </a:rPr>
                <a:t>πΣ</a:t>
              </a:r>
              <a:endParaRPr lang="ja-JP" altLang="en-US" kern="0" dirty="0">
                <a:solidFill>
                  <a:sysClr val="window" lastClr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92581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84510" y="76200"/>
            <a:ext cx="822129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3200" u="sng" dirty="0">
                <a:solidFill>
                  <a:prstClr val="white"/>
                </a:solidFill>
                <a:latin typeface="Arial"/>
                <a:ea typeface="HGP創英角ｺﾞｼｯｸUB" pitchFamily="50" charset="-128"/>
              </a:rPr>
              <a:t>Test of </a:t>
            </a:r>
            <a:r>
              <a:rPr lang="en-US" altLang="ja-JP" sz="3200" u="sng" dirty="0" err="1">
                <a:solidFill>
                  <a:prstClr val="white"/>
                </a:solidFill>
                <a:latin typeface="Arial"/>
                <a:ea typeface="HGP創英角ｺﾞｼｯｸUB" pitchFamily="50" charset="-128"/>
              </a:rPr>
              <a:t>ccCSM+Feshbach</a:t>
            </a:r>
            <a:r>
              <a:rPr lang="en-US" altLang="ja-JP" sz="3200" u="sng" dirty="0">
                <a:solidFill>
                  <a:prstClr val="white"/>
                </a:solidFill>
                <a:latin typeface="Arial"/>
                <a:ea typeface="HGP創英角ｺﾞｼｯｸUB" pitchFamily="50" charset="-128"/>
              </a:rPr>
              <a:t> on 2-body system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3200" u="sng" dirty="0" smtClean="0">
                <a:solidFill>
                  <a:prstClr val="white"/>
                </a:solidFill>
                <a:latin typeface="Times New Roman" panose="02020603050405020304" pitchFamily="18" charset="0"/>
                <a:ea typeface="HGP創英角ｺﾞｼｯｸUB" pitchFamily="50" charset="-128"/>
                <a:cs typeface="Times New Roman" panose="02020603050405020304" pitchFamily="18" charset="0"/>
              </a:rPr>
              <a:t>Resonance state</a:t>
            </a:r>
            <a:endParaRPr lang="en-US" altLang="ja-JP" sz="3200" u="sng" dirty="0">
              <a:solidFill>
                <a:prstClr val="white"/>
              </a:solidFill>
              <a:latin typeface="Times New Roman" panose="02020603050405020304" pitchFamily="18" charset="0"/>
              <a:ea typeface="HGP創英角ｺﾞｼｯｸUB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正方形/長方形 2"/>
          <p:cNvSpPr/>
          <p:nvPr/>
        </p:nvSpPr>
        <p:spPr bwMode="auto">
          <a:xfrm>
            <a:off x="304800" y="1314512"/>
            <a:ext cx="8686800" cy="1112220"/>
          </a:xfrm>
          <a:prstGeom prst="rect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27000">
              <a:srgbClr val="FFFF00">
                <a:alpha val="95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/>
          </p:nvPr>
        </p:nvGraphicFramePr>
        <p:xfrm>
          <a:off x="3276600" y="1371600"/>
          <a:ext cx="2688250" cy="419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6101" name="Equation" r:id="rId4" imgW="1790640" imgH="279360" progId="Equation.DSMT4">
                  <p:embed/>
                </p:oleObj>
              </mc:Choice>
              <mc:Fallback>
                <p:oleObj name="Equation" r:id="rId4" imgW="17906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371600"/>
                        <a:ext cx="2688250" cy="41944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テキスト ボックス 17"/>
          <p:cNvSpPr txBox="1"/>
          <p:nvPr/>
        </p:nvSpPr>
        <p:spPr>
          <a:xfrm>
            <a:off x="442977" y="1414046"/>
            <a:ext cx="2812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Schrödinger eq. in P space : 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49692" y="1905000"/>
            <a:ext cx="5865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Resonance </a:t>
            </a:r>
            <a:r>
              <a:rPr lang="ja-JP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　</a:t>
            </a:r>
            <a:r>
              <a:rPr lang="en-US" altLang="ja-JP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Self-consistency for complex energy “Z”</a:t>
            </a:r>
            <a:endParaRPr lang="en-US" altLang="ja-JP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3332848"/>
            <a:ext cx="8686800" cy="3372752"/>
          </a:xfrm>
          <a:prstGeom prst="rect">
            <a:avLst/>
          </a:prstGeom>
          <a:effectLst>
            <a:glow rad="203200">
              <a:srgbClr val="CCFFFF">
                <a:alpha val="90000"/>
              </a:srgbClr>
            </a:glow>
          </a:effec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04800" y="2590800"/>
            <a:ext cx="8686800" cy="46166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>
            <a:glow rad="139700">
              <a:srgbClr val="66FF33">
                <a:alpha val="80000"/>
              </a:srgbClr>
            </a:glow>
          </a:effectLst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AY potential (Non-</a:t>
            </a:r>
            <a:r>
              <a:rPr lang="en-US" altLang="ja-JP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rela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. / E-</a:t>
            </a:r>
            <a:r>
              <a:rPr lang="en-US" altLang="ja-JP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indep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/>
              </a:rPr>
              <a:t>.)                                                 </a:t>
            </a:r>
            <a:endParaRPr lang="ja-JP" alt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ＭＳ Ｐゴシック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735428" y="2598799"/>
            <a:ext cx="2256172" cy="5254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/>
            <a:r>
              <a:rPr lang="en-US" altLang="ja-JP" sz="1400" baseline="30000" dirty="0" smtClean="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†</a:t>
            </a:r>
            <a:r>
              <a:rPr lang="en-US" altLang="ja-JP" sz="1400" dirty="0" smtClean="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Y. Akaishi and T. Yamazaki, </a:t>
            </a:r>
          </a:p>
          <a:p>
            <a:pPr algn="r"/>
            <a:r>
              <a:rPr lang="en-US" altLang="ja-JP" sz="1400" dirty="0" smtClean="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PRC 52 (2002) 044005</a:t>
            </a:r>
          </a:p>
        </p:txBody>
      </p:sp>
      <p:sp>
        <p:nvSpPr>
          <p:cNvPr id="4" name="正方形/長方形 3"/>
          <p:cNvSpPr/>
          <p:nvPr/>
        </p:nvSpPr>
        <p:spPr bwMode="auto">
          <a:xfrm>
            <a:off x="4906628" y="3429000"/>
            <a:ext cx="3856372" cy="17526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520204" y="4948535"/>
            <a:ext cx="2476960" cy="461665"/>
          </a:xfrm>
          <a:prstGeom prst="rect">
            <a:avLst/>
          </a:prstGeom>
          <a:solidFill>
            <a:srgbClr val="FFFF00"/>
          </a:solidFill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Feshbach+ccCSM</a:t>
            </a:r>
            <a:endParaRPr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36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76200" y="228600"/>
            <a:ext cx="51342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Chiral SU(3) potential (E-dep.)</a:t>
            </a:r>
            <a:endParaRPr lang="ja-JP" altLang="en-US" sz="2400" u="sng" dirty="0" smtClean="0">
              <a:solidFill>
                <a:srgbClr val="FFFFFF"/>
              </a:solidFill>
              <a:latin typeface="Calibri" pitchFamily="34" charset="0"/>
              <a:ea typeface="ＭＳ Ｐゴシック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181" y="2057400"/>
            <a:ext cx="4125229" cy="2340900"/>
          </a:xfrm>
          <a:prstGeom prst="rect">
            <a:avLst/>
          </a:prstGeom>
          <a:effectLst>
            <a:outerShdw blurRad="50800" dist="127000" dir="2700000" algn="tl" rotWithShape="0">
              <a:schemeClr val="tx1">
                <a:alpha val="40000"/>
              </a:schemeClr>
            </a:outerShdw>
          </a:effec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2057400"/>
            <a:ext cx="4125229" cy="2340900"/>
          </a:xfrm>
          <a:prstGeom prst="rect">
            <a:avLst/>
          </a:prstGeom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46355" y="1066800"/>
            <a:ext cx="2375971" cy="707886"/>
          </a:xfrm>
          <a:prstGeom prst="rect">
            <a:avLst/>
          </a:prstGeom>
          <a:noFill/>
          <a:ln w="9525">
            <a:solidFill>
              <a:srgbClr val="ED7D3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4625" indent="-17462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altLang="ja-JP" sz="2000" i="0" kern="0" dirty="0" smtClean="0">
                <a:solidFill>
                  <a:srgbClr val="FFFF00"/>
                </a:solidFill>
                <a:latin typeface="Calibri" panose="020F0502020204030204"/>
              </a:rPr>
              <a:t>NRv2 </a:t>
            </a:r>
            <a:br>
              <a:rPr kumimoji="0" lang="en-US" altLang="ja-JP" sz="2000" i="0" kern="0" dirty="0" smtClean="0">
                <a:solidFill>
                  <a:srgbClr val="FFFF00"/>
                </a:solidFill>
                <a:latin typeface="Calibri" panose="020F0502020204030204"/>
              </a:rPr>
            </a:br>
            <a:r>
              <a:rPr kumimoji="0" lang="en-US" altLang="ja-JP" sz="2000" i="0" kern="0" dirty="0" smtClean="0">
                <a:solidFill>
                  <a:srgbClr val="FFFF00"/>
                </a:solidFill>
                <a:latin typeface="Calibri" panose="020F0502020204030204"/>
              </a:rPr>
              <a:t>(Non-</a:t>
            </a:r>
            <a:r>
              <a:rPr kumimoji="0" lang="en-US" altLang="ja-JP" sz="2000" i="0" kern="0" dirty="0" err="1" smtClean="0">
                <a:solidFill>
                  <a:srgbClr val="FFFF00"/>
                </a:solidFill>
                <a:latin typeface="Calibri" panose="020F0502020204030204"/>
              </a:rPr>
              <a:t>rela</a:t>
            </a:r>
            <a:r>
              <a:rPr kumimoji="0" lang="en-US" altLang="ja-JP" sz="2000" i="0" kern="0" dirty="0" smtClean="0">
                <a:solidFill>
                  <a:srgbClr val="FFFF00"/>
                </a:solidFill>
                <a:latin typeface="Calibri" panose="020F0502020204030204"/>
              </a:rPr>
              <a:t>. / E-dep.)</a:t>
            </a:r>
            <a:endParaRPr kumimoji="0" lang="ja-JP" altLang="en-US" sz="2400" i="0" kern="0" dirty="0" smtClean="0">
              <a:solidFill>
                <a:srgbClr val="FFFF00"/>
              </a:solidFill>
              <a:latin typeface="Calibri" panose="020F0502020204030204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4862284" y="1066800"/>
            <a:ext cx="2452916" cy="707886"/>
          </a:xfrm>
          <a:prstGeom prst="rect">
            <a:avLst/>
          </a:prstGeom>
          <a:noFill/>
          <a:ln w="9525">
            <a:solidFill>
              <a:srgbClr val="ED7D3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4625" indent="-17462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altLang="ja-JP" sz="2000" i="0" kern="0" dirty="0" smtClean="0">
                <a:solidFill>
                  <a:srgbClr val="FFFF00"/>
                </a:solidFill>
                <a:latin typeface="Calibri" panose="020F0502020204030204"/>
              </a:rPr>
              <a:t>SR-A </a:t>
            </a:r>
            <a:br>
              <a:rPr kumimoji="0" lang="en-US" altLang="ja-JP" sz="2000" i="0" kern="0" dirty="0" smtClean="0">
                <a:solidFill>
                  <a:srgbClr val="FFFF00"/>
                </a:solidFill>
                <a:latin typeface="Calibri" panose="020F0502020204030204"/>
              </a:rPr>
            </a:br>
            <a:r>
              <a:rPr kumimoji="0" lang="en-US" altLang="ja-JP" sz="2000" i="0" kern="0" dirty="0" smtClean="0">
                <a:solidFill>
                  <a:srgbClr val="FFFF00"/>
                </a:solidFill>
                <a:latin typeface="Calibri" panose="020F0502020204030204"/>
              </a:rPr>
              <a:t>(Semi-</a:t>
            </a:r>
            <a:r>
              <a:rPr kumimoji="0" lang="en-US" altLang="ja-JP" sz="2000" i="0" kern="0" dirty="0" err="1" smtClean="0">
                <a:solidFill>
                  <a:srgbClr val="FFFF00"/>
                </a:solidFill>
                <a:latin typeface="Calibri" panose="020F0502020204030204"/>
              </a:rPr>
              <a:t>rela</a:t>
            </a:r>
            <a:r>
              <a:rPr kumimoji="0" lang="en-US" altLang="ja-JP" sz="2000" i="0" kern="0" dirty="0" smtClean="0">
                <a:solidFill>
                  <a:srgbClr val="FFFF00"/>
                </a:solidFill>
                <a:latin typeface="Calibri" panose="020F0502020204030204"/>
              </a:rPr>
              <a:t>. / E-dep.)</a:t>
            </a:r>
            <a:endParaRPr kumimoji="0" lang="ja-JP" altLang="en-US" sz="2400" i="0" kern="0" dirty="0" smtClean="0">
              <a:solidFill>
                <a:srgbClr val="FFFF00"/>
              </a:solidFill>
              <a:latin typeface="Calibri" panose="020F0502020204030204"/>
            </a:endParaRPr>
          </a:p>
        </p:txBody>
      </p:sp>
      <p:graphicFrame>
        <p:nvGraphicFramePr>
          <p:cNvPr id="25" name="オブジェクト 24"/>
          <p:cNvGraphicFramePr>
            <a:graphicFrameLocks noChangeAspect="1"/>
          </p:cNvGraphicFramePr>
          <p:nvPr>
            <p:extLst/>
          </p:nvPr>
        </p:nvGraphicFramePr>
        <p:xfrm>
          <a:off x="5213350" y="266687"/>
          <a:ext cx="3549650" cy="517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7224" name="Equation" r:id="rId6" imgW="3238200" imgH="469800" progId="Equation.DSMT4">
                  <p:embed/>
                </p:oleObj>
              </mc:Choice>
              <mc:Fallback>
                <p:oleObj name="Equation" r:id="rId6" imgW="323820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3350" y="266687"/>
                        <a:ext cx="3549650" cy="51753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正方形/長方形 9"/>
          <p:cNvSpPr/>
          <p:nvPr/>
        </p:nvSpPr>
        <p:spPr bwMode="auto">
          <a:xfrm>
            <a:off x="209134" y="4876800"/>
            <a:ext cx="8706266" cy="1600200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9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26" name="オブジェクト 25"/>
          <p:cNvGraphicFramePr>
            <a:graphicFrameLocks noChangeAspect="1"/>
          </p:cNvGraphicFramePr>
          <p:nvPr>
            <p:extLst/>
          </p:nvPr>
        </p:nvGraphicFramePr>
        <p:xfrm>
          <a:off x="381000" y="5058383"/>
          <a:ext cx="2743200" cy="428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7225" name="Equation" r:id="rId8" imgW="1790640" imgH="279360" progId="Equation.DSMT4">
                  <p:embed/>
                </p:oleObj>
              </mc:Choice>
              <mc:Fallback>
                <p:oleObj name="Equation" r:id="rId8" imgW="17906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058383"/>
                        <a:ext cx="2743200" cy="42801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オブジェクト 26"/>
          <p:cNvGraphicFramePr>
            <a:graphicFrameLocks noChangeAspect="1"/>
          </p:cNvGraphicFramePr>
          <p:nvPr>
            <p:extLst/>
          </p:nvPr>
        </p:nvGraphicFramePr>
        <p:xfrm>
          <a:off x="1828800" y="5685817"/>
          <a:ext cx="74771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7226" name="Equation" r:id="rId10" imgW="419040" imgH="253800" progId="Equation.DSMT4">
                  <p:embed/>
                </p:oleObj>
              </mc:Choice>
              <mc:Fallback>
                <p:oleObj name="Equation" r:id="rId10" imgW="4190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685817"/>
                        <a:ext cx="747713" cy="4540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曲折矢印 8"/>
          <p:cNvSpPr/>
          <p:nvPr/>
        </p:nvSpPr>
        <p:spPr bwMode="auto">
          <a:xfrm>
            <a:off x="1219200" y="5441229"/>
            <a:ext cx="533400" cy="457200"/>
          </a:xfrm>
          <a:prstGeom prst="ben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369433" y="5172670"/>
            <a:ext cx="54697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 when the original interaction has </a:t>
            </a:r>
            <a:br>
              <a:rPr lang="en-US" altLang="ja-JP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dependence, a self-consistent solution </a:t>
            </a:r>
          </a:p>
          <a:p>
            <a:r>
              <a:rPr lang="en-US" altLang="ja-JP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complex energy can be obtained.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14600" y="1828800"/>
            <a:ext cx="1864613" cy="338554"/>
          </a:xfrm>
          <a:prstGeom prst="rect">
            <a:avLst/>
          </a:prstGeom>
          <a:solidFill>
            <a:srgbClr val="FFFF00"/>
          </a:solidFill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>
                <a:solidFill>
                  <a:srgbClr val="000000"/>
                </a:solidFill>
              </a:rPr>
              <a:t>Feshbach+ccCSM</a:t>
            </a:r>
            <a:endParaRPr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98387" y="1828800"/>
            <a:ext cx="1864613" cy="338554"/>
          </a:xfrm>
          <a:prstGeom prst="rect">
            <a:avLst/>
          </a:prstGeom>
          <a:solidFill>
            <a:srgbClr val="FFFF00"/>
          </a:solidFill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>
                <a:solidFill>
                  <a:srgbClr val="000000"/>
                </a:solidFill>
              </a:rPr>
              <a:t>Feshbach+ccCSM</a:t>
            </a:r>
            <a:endParaRPr lang="ja-JP" alt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97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ja-JP" sz="1600" i="0" dirty="0">
              <a:solidFill>
                <a:prstClr val="black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7577" y="2252008"/>
            <a:ext cx="81354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0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3. Result of K</a:t>
            </a:r>
            <a:r>
              <a:rPr lang="en-US" altLang="ja-JP" sz="4000" u="sng" baseline="30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-</a:t>
            </a:r>
            <a:r>
              <a:rPr lang="en-US" altLang="ja-JP" sz="40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pp calculated with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ja-JP" sz="2000" u="sng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        </a:t>
            </a:r>
            <a:r>
              <a:rPr lang="en-US" altLang="ja-JP" sz="4000" u="sng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ccCSM</a:t>
            </a:r>
            <a:r>
              <a:rPr lang="en-US" altLang="ja-JP" sz="40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+ </a:t>
            </a:r>
            <a:r>
              <a:rPr lang="en-US" altLang="ja-JP" sz="4000" u="sng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Feshbach</a:t>
            </a:r>
            <a:r>
              <a:rPr lang="en-US" altLang="ja-JP" sz="4000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sz="40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method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ja-JP" sz="2000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74929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066800" y="694800"/>
            <a:ext cx="69589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“K</a:t>
            </a:r>
            <a:r>
              <a:rPr lang="en-US" altLang="ja-JP" sz="28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pp” … </a:t>
            </a:r>
            <a:r>
              <a:rPr lang="en-US" altLang="ja-JP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</a:t>
            </a:r>
            <a:r>
              <a:rPr lang="en-US" altLang="ja-JP" sz="2800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bar</a:t>
            </a:r>
            <a:r>
              <a:rPr lang="en-US" altLang="ja-JP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NN</a:t>
            </a:r>
            <a:r>
              <a:rPr lang="en-US" altLang="ja-JP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- πΣN </a:t>
            </a:r>
            <a:r>
              <a:rPr lang="en-US" altLang="ja-JP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πΛN (J</a:t>
            </a:r>
            <a:r>
              <a:rPr lang="en-US" altLang="ja-JP" sz="28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π</a:t>
            </a:r>
            <a:r>
              <a:rPr lang="en-US" altLang="ja-JP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=0</a:t>
            </a:r>
            <a:r>
              <a:rPr lang="en-US" altLang="ja-JP" sz="28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, T=1/2) </a:t>
            </a:r>
            <a:endParaRPr lang="ja-JP" alt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99" name="正方形/長方形 98"/>
          <p:cNvSpPr/>
          <p:nvPr/>
        </p:nvSpPr>
        <p:spPr bwMode="auto">
          <a:xfrm>
            <a:off x="228600" y="1314511"/>
            <a:ext cx="8763000" cy="264789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27000">
              <a:srgbClr val="FF00FF">
                <a:alpha val="95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685800" y="0"/>
            <a:ext cx="77557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Apply </a:t>
            </a:r>
            <a:r>
              <a:rPr lang="en-US" altLang="ja-JP" sz="3600" u="sng" dirty="0" err="1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ccCSM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 + </a:t>
            </a:r>
            <a:r>
              <a:rPr lang="en-US" altLang="ja-JP" sz="3600" u="sng" dirty="0" err="1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Feshbach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 method to K</a:t>
            </a:r>
            <a:r>
              <a:rPr lang="en-US" altLang="ja-JP" sz="3600" u="sng" baseline="30000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-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pp</a:t>
            </a:r>
            <a:endParaRPr lang="ja-JP" altLang="en-US" sz="2800" u="sng" dirty="0" smtClean="0">
              <a:solidFill>
                <a:srgbClr val="FFFFFF"/>
              </a:solidFill>
              <a:latin typeface="Calibri" pitchFamily="34" charset="0"/>
              <a:ea typeface="ＭＳ Ｐゴシック"/>
            </a:endParaRP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1066800" y="695980"/>
            <a:ext cx="69589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“K</a:t>
            </a:r>
            <a:r>
              <a:rPr lang="en-US" altLang="ja-JP" sz="2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pp” … </a:t>
            </a:r>
            <a:r>
              <a:rPr lang="en-US" altLang="ja-JP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</a:t>
            </a:r>
            <a:r>
              <a:rPr lang="en-US" altLang="ja-JP" sz="2800" baseline="300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bar</a:t>
            </a:r>
            <a:r>
              <a:rPr lang="en-US" altLang="ja-JP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NN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 πΣN </a:t>
            </a:r>
            <a:r>
              <a:rPr lang="en-US" altLang="ja-JP" sz="28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πΛN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(J</a:t>
            </a:r>
            <a:r>
              <a:rPr lang="en-US" altLang="ja-JP" sz="2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π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=0</a:t>
            </a:r>
            <a:r>
              <a:rPr lang="en-US" altLang="ja-JP" sz="2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, T=1/2) </a:t>
            </a:r>
            <a:endParaRPr lang="ja-JP" altLang="en-US" sz="20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aphicFrame>
        <p:nvGraphicFramePr>
          <p:cNvPr id="43" name="オブジェクト 42"/>
          <p:cNvGraphicFramePr>
            <a:graphicFrameLocks noChangeAspect="1"/>
          </p:cNvGraphicFramePr>
          <p:nvPr>
            <p:extLst/>
          </p:nvPr>
        </p:nvGraphicFramePr>
        <p:xfrm>
          <a:off x="2037528" y="3200400"/>
          <a:ext cx="4688424" cy="627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8398" name="Equation" r:id="rId4" imgW="3606480" imgH="482400" progId="Equation.DSMT4">
                  <p:embed/>
                </p:oleObj>
              </mc:Choice>
              <mc:Fallback>
                <p:oleObj name="Equation" r:id="rId4" imgW="36064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7528" y="3200400"/>
                        <a:ext cx="4688424" cy="6271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テキスト ボックス 43"/>
          <p:cNvSpPr txBox="1"/>
          <p:nvPr/>
        </p:nvSpPr>
        <p:spPr>
          <a:xfrm>
            <a:off x="228600" y="2754868"/>
            <a:ext cx="427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altLang="ja-JP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Schrödinger eq. for </a:t>
            </a:r>
            <a:r>
              <a:rPr lang="en-US" altLang="ja-JP" u="sng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altLang="ja-JP" u="sng" baseline="30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</a:t>
            </a:r>
            <a:r>
              <a:rPr lang="en-US" altLang="ja-JP" u="sng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NN</a:t>
            </a:r>
            <a:r>
              <a:rPr lang="en-US" altLang="ja-JP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channel : </a:t>
            </a:r>
          </a:p>
        </p:txBody>
      </p:sp>
      <p:graphicFrame>
        <p:nvGraphicFramePr>
          <p:cNvPr id="47" name="オブジェクト 46"/>
          <p:cNvGraphicFramePr>
            <a:graphicFrameLocks noChangeAspect="1"/>
          </p:cNvGraphicFramePr>
          <p:nvPr>
            <p:extLst/>
          </p:nvPr>
        </p:nvGraphicFramePr>
        <p:xfrm>
          <a:off x="981529" y="1828800"/>
          <a:ext cx="1898208" cy="693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8399" name="Equation" r:id="rId6" imgW="1460160" imgH="533160" progId="Equation.DSMT4">
                  <p:embed/>
                </p:oleObj>
              </mc:Choice>
              <mc:Fallback>
                <p:oleObj name="Equation" r:id="rId6" imgW="146016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529" y="1828800"/>
                        <a:ext cx="1898208" cy="69310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右矢印 47"/>
          <p:cNvSpPr/>
          <p:nvPr/>
        </p:nvSpPr>
        <p:spPr bwMode="auto">
          <a:xfrm>
            <a:off x="3048000" y="1940118"/>
            <a:ext cx="3352800" cy="422082"/>
          </a:xfrm>
          <a:prstGeom prst="rightArrow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49" name="オブジェクト 48"/>
          <p:cNvGraphicFramePr>
            <a:graphicFrameLocks noChangeAspect="1"/>
          </p:cNvGraphicFramePr>
          <p:nvPr>
            <p:extLst/>
          </p:nvPr>
        </p:nvGraphicFramePr>
        <p:xfrm>
          <a:off x="6508008" y="1900008"/>
          <a:ext cx="2178792" cy="614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8400" name="Equation" r:id="rId8" imgW="990360" imgH="279360" progId="Equation.DSMT4">
                  <p:embed/>
                </p:oleObj>
              </mc:Choice>
              <mc:Fallback>
                <p:oleObj name="Equation" r:id="rId8" imgW="9903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008" y="1900008"/>
                        <a:ext cx="2178792" cy="61459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accent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310909" y="1352490"/>
            <a:ext cx="46284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  <a:ea typeface="ＭＳ Ｐゴシック"/>
              </a:rPr>
              <a:t>For the two-body system, P = </a:t>
            </a:r>
            <a:r>
              <a:rPr lang="en-US" altLang="ja-JP" sz="2000" dirty="0" err="1" smtClean="0">
                <a:latin typeface="Calibri" pitchFamily="34" charset="0"/>
                <a:ea typeface="ＭＳ Ｐゴシック"/>
              </a:rPr>
              <a:t>K</a:t>
            </a:r>
            <a:r>
              <a:rPr lang="en-US" altLang="ja-JP" sz="2000" baseline="30000" dirty="0" err="1" smtClean="0">
                <a:latin typeface="Calibri" pitchFamily="34" charset="0"/>
                <a:ea typeface="ＭＳ Ｐゴシック"/>
              </a:rPr>
              <a:t>bar</a:t>
            </a:r>
            <a:r>
              <a:rPr lang="en-US" altLang="ja-JP" sz="2000" dirty="0" err="1" smtClean="0">
                <a:latin typeface="Calibri" pitchFamily="34" charset="0"/>
                <a:ea typeface="ＭＳ Ｐゴシック"/>
              </a:rPr>
              <a:t>N</a:t>
            </a:r>
            <a:r>
              <a:rPr lang="en-US" altLang="ja-JP" sz="2000" dirty="0" smtClean="0">
                <a:latin typeface="Calibri" pitchFamily="34" charset="0"/>
                <a:ea typeface="ＭＳ Ｐゴシック"/>
              </a:rPr>
              <a:t>, Q = πY </a:t>
            </a:r>
            <a:endParaRPr lang="ja-JP" altLang="en-US" sz="1600" dirty="0" smtClean="0">
              <a:latin typeface="Calibri" pitchFamily="34" charset="0"/>
              <a:ea typeface="ＭＳ Ｐゴシック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228600" y="4191000"/>
            <a:ext cx="8763000" cy="1498493"/>
            <a:chOff x="228600" y="784970"/>
            <a:chExt cx="8763000" cy="1498493"/>
          </a:xfrm>
        </p:grpSpPr>
        <p:sp>
          <p:nvSpPr>
            <p:cNvPr id="53" name="正方形/長方形 52"/>
            <p:cNvSpPr/>
            <p:nvPr/>
          </p:nvSpPr>
          <p:spPr bwMode="auto">
            <a:xfrm>
              <a:off x="228600" y="784970"/>
              <a:ext cx="8763000" cy="1498493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FF00">
                  <a:alpha val="95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255766" y="819090"/>
              <a:ext cx="8381544" cy="1314390"/>
              <a:chOff x="255766" y="819090"/>
              <a:chExt cx="8381544" cy="1314390"/>
            </a:xfrm>
          </p:grpSpPr>
          <p:graphicFrame>
            <p:nvGraphicFramePr>
              <p:cNvPr id="60" name="オブジェクト 59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482600" y="1219200"/>
              <a:ext cx="57658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8401" name="Equation" r:id="rId10" imgW="5765760" imgH="380880" progId="Equation.DSMT4">
                      <p:embed/>
                    </p:oleObj>
                  </mc:Choice>
                  <mc:Fallback>
                    <p:oleObj name="Equation" r:id="rId10" imgW="5765760" imgH="38088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482600" y="1219200"/>
                            <a:ext cx="5765800" cy="3810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1" name="オブジェクト 60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1143240" y="1752600"/>
              <a:ext cx="5105160" cy="3808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8402" name="Equation" r:id="rId12" imgW="5105160" imgH="380880" progId="Equation.DSMT4">
                      <p:embed/>
                    </p:oleObj>
                  </mc:Choice>
                  <mc:Fallback>
                    <p:oleObj name="Equation" r:id="rId12" imgW="5105160" imgH="38088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1143240" y="1752600"/>
                            <a:ext cx="5105160" cy="38088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2" name="テキスト ボックス 61"/>
              <p:cNvSpPr txBox="1"/>
              <p:nvPr/>
            </p:nvSpPr>
            <p:spPr>
              <a:xfrm>
                <a:off x="6373460" y="1219200"/>
                <a:ext cx="22124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Ch. 1: </a:t>
                </a:r>
                <a:r>
                  <a:rPr lang="en-US" altLang="ja-JP" sz="16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</a:t>
                </a:r>
                <a:r>
                  <a:rPr lang="en-US" altLang="ja-JP" sz="1600" baseline="300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bar</a:t>
                </a:r>
                <a:r>
                  <a:rPr lang="en-US" altLang="ja-JP" sz="16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NN</a:t>
                </a:r>
                <a:r>
                  <a:rPr lang="en-US" altLang="ja-JP" sz="1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  NN:</a:t>
                </a:r>
                <a:r>
                  <a:rPr lang="en-US" altLang="ja-JP" sz="1600" baseline="30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en-US" altLang="ja-JP" sz="1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</a:t>
                </a:r>
                <a:endParaRPr lang="ja-JP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>
                <a:off x="6400800" y="1764268"/>
                <a:ext cx="2236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Ch. 2: </a:t>
                </a:r>
                <a:r>
                  <a:rPr lang="en-US" altLang="ja-JP" sz="16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</a:t>
                </a:r>
                <a:r>
                  <a:rPr lang="en-US" altLang="ja-JP" sz="1600" baseline="300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bar</a:t>
                </a:r>
                <a:r>
                  <a:rPr lang="en-US" altLang="ja-JP" sz="16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NN</a:t>
                </a:r>
                <a:r>
                  <a:rPr lang="en-US" altLang="ja-JP" sz="1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  NN:</a:t>
                </a:r>
                <a:r>
                  <a:rPr lang="en-US" altLang="ja-JP" sz="1600" baseline="30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en-US" altLang="ja-JP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</a:t>
                </a:r>
                <a:endParaRPr lang="ja-JP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4" name="テキスト ボックス 63"/>
              <p:cNvSpPr txBox="1"/>
              <p:nvPr/>
            </p:nvSpPr>
            <p:spPr>
              <a:xfrm>
                <a:off x="255766" y="819090"/>
                <a:ext cx="22674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en-US" altLang="ja-JP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Trial wave function</a:t>
                </a:r>
                <a:endParaRPr lang="ja-JP" altLang="en-US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228600" y="5943600"/>
            <a:ext cx="8763000" cy="762000"/>
            <a:chOff x="228600" y="5943600"/>
            <a:chExt cx="8763000" cy="762000"/>
          </a:xfrm>
        </p:grpSpPr>
        <p:sp>
          <p:nvSpPr>
            <p:cNvPr id="66" name="正方形/長方形 65"/>
            <p:cNvSpPr/>
            <p:nvPr/>
          </p:nvSpPr>
          <p:spPr bwMode="auto">
            <a:xfrm>
              <a:off x="228600" y="5943600"/>
              <a:ext cx="8763000" cy="7620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00FF00">
                  <a:alpha val="94902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graphicFrame>
          <p:nvGraphicFramePr>
            <p:cNvPr id="68" name="オブジェクト 67"/>
            <p:cNvGraphicFramePr>
              <a:graphicFrameLocks noChangeAspect="1"/>
            </p:cNvGraphicFramePr>
            <p:nvPr>
              <p:extLst/>
            </p:nvPr>
          </p:nvGraphicFramePr>
          <p:xfrm>
            <a:off x="4876800" y="6045240"/>
            <a:ext cx="3657600" cy="507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8403" name="Equation" r:id="rId14" imgW="3657600" imgH="507960" progId="Equation.DSMT4">
                    <p:embed/>
                  </p:oleObj>
                </mc:Choice>
                <mc:Fallback>
                  <p:oleObj name="Equation" r:id="rId14" imgW="3657600" imgH="50796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4876800" y="6045240"/>
                          <a:ext cx="3657600" cy="507960"/>
                        </a:xfrm>
                        <a:prstGeom prst="rect">
                          <a:avLst/>
                        </a:prstGeom>
                        <a:solidFill>
                          <a:srgbClr val="FF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9" name="テキスト ボックス 68"/>
            <p:cNvSpPr txBox="1"/>
            <p:nvPr/>
          </p:nvSpPr>
          <p:spPr>
            <a:xfrm>
              <a:off x="234583" y="5955268"/>
              <a:ext cx="43236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4625" indent="-174625">
                <a:buFont typeface="Arial" panose="020B0604020202020204" pitchFamily="34" charset="0"/>
                <a:buChar char="•"/>
              </a:pPr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Basis function</a:t>
              </a:r>
              <a:r>
                <a:rPr lang="ja-JP" altLang="en-US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＝ </a:t>
              </a:r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Correlated Gaussian</a:t>
              </a:r>
              <a:b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…including 3-types Jacobi-coordinates</a:t>
              </a:r>
              <a:endPara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6" name="テキスト ボックス 45"/>
          <p:cNvSpPr txBox="1"/>
          <p:nvPr/>
        </p:nvSpPr>
        <p:spPr>
          <a:xfrm>
            <a:off x="3438530" y="1962090"/>
            <a:ext cx="2428870" cy="400110"/>
          </a:xfrm>
          <a:prstGeom prst="rect">
            <a:avLst/>
          </a:prstGeom>
          <a:solidFill>
            <a:srgbClr val="FFFF66"/>
          </a:solidFill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Feshbach</a:t>
            </a:r>
            <a:r>
              <a:rPr lang="en-US" altLang="ja-JP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altLang="ja-JP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ccCSM</a:t>
            </a:r>
            <a:endParaRPr lang="en-US" altLang="ja-JP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528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685800" y="0"/>
            <a:ext cx="77557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Apply </a:t>
            </a:r>
            <a:r>
              <a:rPr lang="en-US" altLang="ja-JP" sz="3600" u="sng" dirty="0" err="1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ccCSM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 + </a:t>
            </a:r>
            <a:r>
              <a:rPr lang="en-US" altLang="ja-JP" sz="3600" u="sng" dirty="0" err="1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Feshbach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 method to K</a:t>
            </a:r>
            <a:r>
              <a:rPr lang="en-US" altLang="ja-JP" sz="3600" u="sng" baseline="30000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-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pp</a:t>
            </a:r>
            <a:endParaRPr lang="ja-JP" altLang="en-US" sz="2800" u="sng" dirty="0" smtClean="0">
              <a:solidFill>
                <a:srgbClr val="FFFFFF"/>
              </a:solidFill>
              <a:latin typeface="Calibri" pitchFamily="34" charset="0"/>
              <a:ea typeface="ＭＳ Ｐゴシック"/>
            </a:endParaRP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1066800" y="695980"/>
            <a:ext cx="69589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“K</a:t>
            </a:r>
            <a:r>
              <a:rPr lang="en-US" altLang="ja-JP" sz="2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pp” … </a:t>
            </a:r>
            <a:r>
              <a:rPr lang="en-US" altLang="ja-JP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</a:t>
            </a:r>
            <a:r>
              <a:rPr lang="en-US" altLang="ja-JP" sz="2800" baseline="300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bar</a:t>
            </a:r>
            <a:r>
              <a:rPr lang="en-US" altLang="ja-JP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NN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 πΣN </a:t>
            </a:r>
            <a:r>
              <a:rPr lang="en-US" altLang="ja-JP" sz="28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πΛN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(J</a:t>
            </a:r>
            <a:r>
              <a:rPr lang="en-US" altLang="ja-JP" sz="2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π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=0</a:t>
            </a:r>
            <a:r>
              <a:rPr lang="en-US" altLang="ja-JP" sz="2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, T=1/2) </a:t>
            </a:r>
            <a:endParaRPr lang="ja-JP" altLang="en-US" sz="20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52400" y="2861846"/>
            <a:ext cx="4530920" cy="338554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D., T. Inoue, T. </a:t>
            </a:r>
            <a:r>
              <a:rPr lang="en-US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Phys. A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912, 66 (2013)</a:t>
            </a:r>
          </a:p>
        </p:txBody>
      </p:sp>
      <p:grpSp>
        <p:nvGrpSpPr>
          <p:cNvPr id="35" name="グループ化 34"/>
          <p:cNvGrpSpPr/>
          <p:nvPr/>
        </p:nvGrpSpPr>
        <p:grpSpPr>
          <a:xfrm>
            <a:off x="228600" y="3378307"/>
            <a:ext cx="4114800" cy="2266684"/>
            <a:chOff x="228600" y="3378307"/>
            <a:chExt cx="4114800" cy="2266684"/>
          </a:xfrm>
        </p:grpSpPr>
        <p:sp>
          <p:nvSpPr>
            <p:cNvPr id="43" name="正方形/長方形 42"/>
            <p:cNvSpPr/>
            <p:nvPr/>
          </p:nvSpPr>
          <p:spPr bwMode="auto">
            <a:xfrm>
              <a:off x="228600" y="3378307"/>
              <a:ext cx="4114800" cy="206075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FF00">
                  <a:alpha val="95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44" name="Text Box 38"/>
            <p:cNvSpPr txBox="1">
              <a:spLocks noChangeArrowheads="1"/>
            </p:cNvSpPr>
            <p:nvPr/>
          </p:nvSpPr>
          <p:spPr bwMode="auto">
            <a:xfrm>
              <a:off x="304800" y="3429000"/>
              <a:ext cx="3957174" cy="2215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US" altLang="ja-JP" dirty="0" smtClean="0"/>
                <a:t>Weinberg-</a:t>
              </a:r>
              <a:r>
                <a:rPr lang="en-US" altLang="ja-JP" dirty="0" err="1" smtClean="0"/>
                <a:t>Tomozawa</a:t>
              </a:r>
              <a:r>
                <a:rPr lang="en-US" altLang="ja-JP" dirty="0" smtClean="0"/>
                <a:t> term, </a:t>
              </a:r>
              <a:br>
                <a:rPr lang="en-US" altLang="ja-JP" dirty="0" smtClean="0"/>
              </a:br>
              <a:r>
                <a:rPr lang="en-US" altLang="ja-JP" dirty="0" smtClean="0"/>
                <a:t>                 r-space</a:t>
              </a:r>
              <a:r>
                <a:rPr lang="en-US" altLang="ja-JP" dirty="0"/>
                <a:t>, Gaussian </a:t>
              </a:r>
              <a:r>
                <a:rPr lang="en-US" altLang="ja-JP" dirty="0" smtClean="0"/>
                <a:t>form</a:t>
              </a:r>
            </a:p>
            <a:p>
              <a:pPr marL="285750" indent="-285750">
                <a:buFont typeface="Wingdings" pitchFamily="2" charset="2"/>
                <a:buChar char="Ø"/>
              </a:pPr>
              <a:endParaRPr lang="en-US" altLang="ja-JP" sz="1200" dirty="0" smtClean="0"/>
            </a:p>
            <a:p>
              <a:pPr marL="285750" indent="-285750">
                <a:buFont typeface="Wingdings" pitchFamily="2" charset="2"/>
                <a:buChar char="Ø"/>
              </a:pPr>
              <a:r>
                <a:rPr lang="en-US" altLang="ja-JP" dirty="0" smtClean="0"/>
                <a:t>Semi-</a:t>
              </a:r>
              <a:r>
                <a:rPr lang="en-US" altLang="ja-JP" dirty="0" err="1" smtClean="0"/>
                <a:t>rela</a:t>
              </a:r>
              <a:r>
                <a:rPr lang="en-US" altLang="ja-JP" dirty="0" smtClean="0"/>
                <a:t>. / </a:t>
              </a:r>
              <a:r>
                <a:rPr lang="en-US" altLang="ja-JP" u="sng" dirty="0" smtClean="0"/>
                <a:t>Non-</a:t>
              </a:r>
              <a:r>
                <a:rPr lang="en-US" altLang="ja-JP" u="sng" dirty="0" err="1" smtClean="0"/>
                <a:t>rela</a:t>
              </a:r>
              <a:r>
                <a:rPr lang="en-US" altLang="ja-JP" u="sng" dirty="0" smtClean="0"/>
                <a:t>.</a:t>
              </a:r>
              <a:r>
                <a:rPr lang="en-US" altLang="ja-JP" dirty="0" smtClean="0"/>
                <a:t/>
              </a:r>
              <a:br>
                <a:rPr lang="en-US" altLang="ja-JP" dirty="0" smtClean="0"/>
              </a:br>
              <a:endParaRPr lang="en-US" altLang="ja-JP" sz="1200" dirty="0" smtClean="0"/>
            </a:p>
            <a:p>
              <a:pPr>
                <a:buFont typeface="Wingdings" pitchFamily="2" charset="2"/>
                <a:buChar char="Ø"/>
              </a:pPr>
              <a:r>
                <a:rPr lang="en-US" altLang="ja-JP" sz="1600" dirty="0"/>
                <a:t> </a:t>
              </a:r>
              <a:r>
                <a:rPr lang="en-US" altLang="ja-JP" dirty="0"/>
                <a:t>Based on Chiral SU(3) theory</a:t>
              </a:r>
            </a:p>
            <a:p>
              <a:r>
                <a:rPr lang="en-US" altLang="ja-JP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   </a:t>
              </a:r>
              <a:r>
                <a:rPr lang="en-US" altLang="ja-JP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     </a:t>
              </a:r>
              <a:r>
                <a:rPr lang="ja-JP" altLang="en-US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→ </a:t>
              </a:r>
              <a:r>
                <a:rPr lang="en-US" altLang="ja-JP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Energy dependence</a:t>
              </a:r>
            </a:p>
            <a:p>
              <a:pPr marL="285750" indent="-285750">
                <a:buFont typeface="Wingdings" pitchFamily="2" charset="2"/>
                <a:buChar char="Ø"/>
              </a:pPr>
              <a:endParaRPr lang="en-US" altLang="ja-JP" dirty="0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228600" y="5573777"/>
            <a:ext cx="8839200" cy="1208023"/>
            <a:chOff x="228600" y="5573777"/>
            <a:chExt cx="8839200" cy="1208023"/>
          </a:xfrm>
        </p:grpSpPr>
        <p:sp>
          <p:nvSpPr>
            <p:cNvPr id="47" name="正方形/長方形 46"/>
            <p:cNvSpPr/>
            <p:nvPr/>
          </p:nvSpPr>
          <p:spPr bwMode="auto">
            <a:xfrm>
              <a:off x="228600" y="5573777"/>
              <a:ext cx="8839200" cy="1149503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66FF">
                  <a:alpha val="94902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48" name="Text Box 21"/>
            <p:cNvSpPr txBox="1">
              <a:spLocks noChangeArrowheads="1"/>
            </p:cNvSpPr>
            <p:nvPr/>
          </p:nvSpPr>
          <p:spPr bwMode="auto">
            <a:xfrm>
              <a:off x="304800" y="5573777"/>
              <a:ext cx="8686800" cy="1208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rt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2000" u="sng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Constrained by </a:t>
              </a:r>
              <a:r>
                <a:rPr kumimoji="1" lang="en-US" altLang="ja-JP" sz="2000" u="sng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K</a:t>
              </a:r>
              <a:r>
                <a:rPr kumimoji="1" lang="en-US" altLang="ja-JP" sz="2000" u="sng" kern="1200" baseline="30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bar</a:t>
              </a:r>
              <a:r>
                <a:rPr kumimoji="1" lang="en-US" altLang="ja-JP" sz="2000" u="sng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N</a:t>
              </a:r>
              <a:r>
                <a:rPr kumimoji="1" lang="en-US" altLang="ja-JP" sz="2000" u="sng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 scattering </a:t>
              </a:r>
              <a:r>
                <a:rPr lang="en-US" altLang="ja-JP" sz="2000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length</a:t>
              </a:r>
              <a:endParaRPr kumimoji="1" lang="en-US" altLang="ja-JP" sz="2000" u="sng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endParaRPr>
            </a:p>
            <a:p>
              <a:pPr rtl="0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700" u="sng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endParaRPr>
            </a:p>
            <a:p>
              <a:r>
                <a:rPr lang="en-US" altLang="ja-JP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</a:t>
              </a:r>
              <a:r>
                <a:rPr lang="en-US" altLang="ja-JP" sz="2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altLang="ja-JP" sz="2000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KN</a:t>
              </a:r>
              <a:r>
                <a:rPr lang="en-US" altLang="ja-JP" sz="20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(I=0)</a:t>
              </a:r>
              <a:r>
                <a:rPr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-1.70+i0.67fm,   </a:t>
              </a:r>
              <a:r>
                <a:rPr lang="en-US" altLang="ja-JP" sz="2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altLang="ja-JP" sz="2000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KN</a:t>
              </a:r>
              <a:r>
                <a:rPr lang="en-US" altLang="ja-JP" sz="20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(I=1)</a:t>
              </a:r>
              <a:r>
                <a:rPr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0.37+i0.60fm</a:t>
              </a:r>
            </a:p>
            <a:p>
              <a:endPara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r>
                <a:rPr kumimoji="1" lang="en-US" altLang="ja-JP" sz="1400" kern="1200" dirty="0" smtClean="0">
                  <a:latin typeface="+mn-lt"/>
                  <a:cs typeface="Times New Roman" pitchFamily="18" charset="0"/>
                </a:rPr>
                <a:t>A. D. Martin, NPB179, 33(1979)</a:t>
              </a:r>
              <a:endParaRPr kumimoji="1" lang="en-US" altLang="ja-JP" sz="1400" kern="1200" dirty="0">
                <a:latin typeface="+mn-lt"/>
                <a:cs typeface="Times New Roman" pitchFamily="18" charset="0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28600" y="1371600"/>
            <a:ext cx="8763000" cy="1331335"/>
            <a:chOff x="228600" y="1371600"/>
            <a:chExt cx="8763000" cy="1331335"/>
          </a:xfrm>
        </p:grpSpPr>
        <p:sp>
          <p:nvSpPr>
            <p:cNvPr id="26" name="Text Box 21"/>
            <p:cNvSpPr txBox="1">
              <a:spLocks noChangeArrowheads="1"/>
            </p:cNvSpPr>
            <p:nvPr/>
          </p:nvSpPr>
          <p:spPr bwMode="auto">
            <a:xfrm>
              <a:off x="228600" y="1371600"/>
              <a:ext cx="36247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800" u="sng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Chiral SU(3)</a:t>
              </a:r>
              <a:r>
                <a:rPr kumimoji="1" lang="en-US" altLang="ja-JP" sz="2800" i="1" u="sng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 </a:t>
              </a:r>
              <a:r>
                <a:rPr kumimoji="1" lang="en-US" altLang="ja-JP" sz="2800" u="sng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potential</a:t>
              </a:r>
            </a:p>
          </p:txBody>
        </p:sp>
        <p:sp>
          <p:nvSpPr>
            <p:cNvPr id="27" name="Text Box 13"/>
            <p:cNvSpPr txBox="1">
              <a:spLocks noChangeArrowheads="1"/>
            </p:cNvSpPr>
            <p:nvPr/>
          </p:nvSpPr>
          <p:spPr bwMode="auto">
            <a:xfrm>
              <a:off x="4044242" y="2362200"/>
              <a:ext cx="4947358" cy="3407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/>
              <a:r>
                <a:rPr lang="en-US" altLang="ja-JP" sz="1600" dirty="0" smtClean="0">
                  <a:solidFill>
                    <a:schemeClr val="bg1"/>
                  </a:solidFill>
                  <a:latin typeface="Times New Roman" pitchFamily="18" charset="0"/>
                  <a:ea typeface="ＭＳ Ｐゴシック"/>
                  <a:cs typeface="Times New Roman" pitchFamily="18" charset="0"/>
                </a:rPr>
                <a:t>N. Kaiser, P. B. Siegel </a:t>
              </a:r>
              <a:r>
                <a:rPr lang="en-US" altLang="ja-JP" sz="1600" dirty="0">
                  <a:solidFill>
                    <a:schemeClr val="bg1"/>
                  </a:solidFill>
                  <a:latin typeface="Times New Roman" pitchFamily="18" charset="0"/>
                  <a:ea typeface="ＭＳ Ｐゴシック"/>
                  <a:cs typeface="Times New Roman" pitchFamily="18" charset="0"/>
                </a:rPr>
                <a:t>and </a:t>
              </a:r>
              <a:r>
                <a:rPr lang="en-US" altLang="ja-JP" sz="1600" dirty="0" smtClean="0">
                  <a:solidFill>
                    <a:schemeClr val="bg1"/>
                  </a:solidFill>
                  <a:latin typeface="Times New Roman" pitchFamily="18" charset="0"/>
                  <a:ea typeface="ＭＳ Ｐゴシック"/>
                  <a:cs typeface="Times New Roman" pitchFamily="18" charset="0"/>
                </a:rPr>
                <a:t>W. Weise, NPA 594, 325 (1995)</a:t>
              </a:r>
              <a:endParaRPr lang="en-US" altLang="ja-JP" sz="1600" dirty="0">
                <a:solidFill>
                  <a:schemeClr val="bg1"/>
                </a:solidFill>
                <a:latin typeface="Times New Roman" pitchFamily="18" charset="0"/>
                <a:ea typeface="ＭＳ Ｐゴシック"/>
                <a:cs typeface="Times New Roman" pitchFamily="18" charset="0"/>
              </a:endParaRPr>
            </a:p>
          </p:txBody>
        </p:sp>
        <p:sp>
          <p:nvSpPr>
            <p:cNvPr id="49" name="Text Box 38"/>
            <p:cNvSpPr txBox="1">
              <a:spLocks noChangeArrowheads="1"/>
            </p:cNvSpPr>
            <p:nvPr/>
          </p:nvSpPr>
          <p:spPr bwMode="auto">
            <a:xfrm>
              <a:off x="613698" y="1981200"/>
              <a:ext cx="71609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dirty="0" smtClean="0">
                  <a:solidFill>
                    <a:schemeClr val="bg1"/>
                  </a:solidFill>
                </a:rPr>
                <a:t>… </a:t>
              </a:r>
              <a:r>
                <a:rPr lang="en-US" altLang="ja-JP" dirty="0" err="1" smtClean="0">
                  <a:solidFill>
                    <a:srgbClr val="FFFF00"/>
                  </a:solidFill>
                </a:rPr>
                <a:t>Pseudopotential</a:t>
              </a:r>
              <a:r>
                <a:rPr lang="en-US" altLang="ja-JP" dirty="0" smtClean="0">
                  <a:solidFill>
                    <a:schemeClr val="bg1"/>
                  </a:solidFill>
                </a:rPr>
                <a:t> derived from an effective chiral SU(3) </a:t>
              </a:r>
              <a:r>
                <a:rPr lang="en-US" altLang="ja-JP" dirty="0" err="1" smtClean="0">
                  <a:solidFill>
                    <a:schemeClr val="bg1"/>
                  </a:solidFill>
                </a:rPr>
                <a:t>Lagrangian</a:t>
              </a:r>
              <a:endParaRPr lang="en-US" altLang="ja-JP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572000" y="3352800"/>
            <a:ext cx="4495800" cy="2086256"/>
            <a:chOff x="4572000" y="3352800"/>
            <a:chExt cx="4495800" cy="2086256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4572000" y="3352800"/>
              <a:ext cx="4495800" cy="2086256"/>
              <a:chOff x="4572000" y="3352801"/>
              <a:chExt cx="4495800" cy="2086256"/>
            </a:xfrm>
          </p:grpSpPr>
          <p:sp>
            <p:nvSpPr>
              <p:cNvPr id="32" name="正方形/長方形 31"/>
              <p:cNvSpPr/>
              <p:nvPr/>
            </p:nvSpPr>
            <p:spPr bwMode="auto">
              <a:xfrm>
                <a:off x="4572000" y="3352801"/>
                <a:ext cx="4495800" cy="2086256"/>
              </a:xfrm>
              <a:prstGeom prst="rect">
                <a:avLst/>
              </a:prstGeom>
              <a:solidFill>
                <a:srgbClr val="99FF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glow rad="127000">
                  <a:srgbClr val="00FF00">
                    <a:alpha val="94902"/>
                  </a:srgbClr>
                </a:glo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>
                  <a:solidFill>
                    <a:srgbClr val="000000"/>
                  </a:solidFill>
                </a:endParaRPr>
              </a:p>
            </p:txBody>
          </p:sp>
          <p:graphicFrame>
            <p:nvGraphicFramePr>
              <p:cNvPr id="33" name="オブジェクト 3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5396168"/>
                  </p:ext>
                </p:extLst>
              </p:nvPr>
            </p:nvGraphicFramePr>
            <p:xfrm>
              <a:off x="4752975" y="3886201"/>
              <a:ext cx="4114800" cy="730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9312" name="Equation" r:id="rId4" imgW="2793960" imgH="495000" progId="Equation.DSMT4">
                      <p:embed/>
                    </p:oleObj>
                  </mc:Choice>
                  <mc:Fallback>
                    <p:oleObj name="Equation" r:id="rId4" imgW="2793960" imgH="4950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52975" y="3886201"/>
                            <a:ext cx="4114800" cy="7302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" name="オブジェクト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98026031"/>
                  </p:ext>
                </p:extLst>
              </p:nvPr>
            </p:nvGraphicFramePr>
            <p:xfrm>
              <a:off x="6670892" y="4856377"/>
              <a:ext cx="2244508" cy="47762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69313" name="Equation" r:id="rId6" imgW="2095200" imgH="444240" progId="Equation.DSMT4">
                      <p:embed/>
                    </p:oleObj>
                  </mc:Choice>
                  <mc:Fallback>
                    <p:oleObj name="Equation" r:id="rId6" imgW="2095200" imgH="4442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70892" y="4856377"/>
                            <a:ext cx="2244508" cy="47762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1" name="Text Box 38"/>
            <p:cNvSpPr txBox="1">
              <a:spLocks noChangeArrowheads="1"/>
            </p:cNvSpPr>
            <p:nvPr/>
          </p:nvSpPr>
          <p:spPr bwMode="auto">
            <a:xfrm>
              <a:off x="4572000" y="3352800"/>
              <a:ext cx="36000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u="sng" dirty="0" smtClean="0"/>
                <a:t>A non-relativistic potential (NRv2)</a:t>
              </a:r>
              <a:endParaRPr lang="en-US" altLang="ja-JP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235037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685800" y="0"/>
            <a:ext cx="77557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Apply </a:t>
            </a:r>
            <a:r>
              <a:rPr lang="en-US" altLang="ja-JP" sz="3600" u="sng" dirty="0" err="1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ccCSM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 + </a:t>
            </a:r>
            <a:r>
              <a:rPr lang="en-US" altLang="ja-JP" sz="3600" u="sng" dirty="0" err="1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Feshbach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 method to K</a:t>
            </a:r>
            <a:r>
              <a:rPr lang="en-US" altLang="ja-JP" sz="3600" u="sng" baseline="30000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-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pp</a:t>
            </a:r>
            <a:endParaRPr lang="ja-JP" altLang="en-US" sz="2800" u="sng" dirty="0" smtClean="0">
              <a:solidFill>
                <a:srgbClr val="FFFFFF"/>
              </a:solidFill>
              <a:latin typeface="Calibri" pitchFamily="34" charset="0"/>
              <a:ea typeface="ＭＳ Ｐゴシック"/>
            </a:endParaRP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1066800" y="695980"/>
            <a:ext cx="69589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“K</a:t>
            </a:r>
            <a:r>
              <a:rPr lang="en-US" altLang="ja-JP" sz="2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pp” … </a:t>
            </a:r>
            <a:r>
              <a:rPr lang="en-US" altLang="ja-JP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</a:t>
            </a:r>
            <a:r>
              <a:rPr lang="en-US" altLang="ja-JP" sz="2800" baseline="300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bar</a:t>
            </a:r>
            <a:r>
              <a:rPr lang="en-US" altLang="ja-JP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NN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 πΣN </a:t>
            </a:r>
            <a:r>
              <a:rPr lang="en-US" altLang="ja-JP" sz="28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πΛN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(J</a:t>
            </a:r>
            <a:r>
              <a:rPr lang="en-US" altLang="ja-JP" sz="2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π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=0</a:t>
            </a:r>
            <a:r>
              <a:rPr lang="en-US" altLang="ja-JP" sz="2800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, T=1/2) </a:t>
            </a:r>
            <a:endParaRPr lang="ja-JP" altLang="en-US" sz="20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01624" y="1311222"/>
            <a:ext cx="8966176" cy="5416902"/>
            <a:chOff x="101624" y="2438400"/>
            <a:chExt cx="8966176" cy="4289724"/>
          </a:xfrm>
        </p:grpSpPr>
        <p:sp>
          <p:nvSpPr>
            <p:cNvPr id="37" name="正方形/長方形 36"/>
            <p:cNvSpPr/>
            <p:nvPr/>
          </p:nvSpPr>
          <p:spPr bwMode="auto">
            <a:xfrm>
              <a:off x="101624" y="2438400"/>
              <a:ext cx="8966176" cy="428972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FF00">
                  <a:alpha val="95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36" name="Text Box 21"/>
            <p:cNvSpPr txBox="1">
              <a:spLocks noChangeArrowheads="1"/>
            </p:cNvSpPr>
            <p:nvPr/>
          </p:nvSpPr>
          <p:spPr bwMode="auto">
            <a:xfrm>
              <a:off x="152400" y="2482678"/>
              <a:ext cx="5622052" cy="365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Self-consistency for </a:t>
              </a:r>
              <a:r>
                <a:rPr lang="en-US" altLang="ja-JP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complex</a:t>
              </a:r>
              <a:r>
                <a:rPr lang="en-US" altLang="ja-JP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ja-JP" sz="2400" b="1" u="sng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ja-JP" sz="2400" b="1" u="sng" baseline="30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bar</a:t>
              </a:r>
              <a:r>
                <a:rPr lang="en-US" altLang="ja-JP" sz="2400" b="1" u="sng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ja-JP" sz="24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energy </a:t>
              </a:r>
              <a:endParaRPr kumimoji="1" lang="en-US" altLang="ja-JP" sz="2400" b="1" u="sng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9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3476946"/>
                </p:ext>
              </p:extLst>
            </p:nvPr>
          </p:nvGraphicFramePr>
          <p:xfrm>
            <a:off x="2990850" y="3283257"/>
            <a:ext cx="1992313" cy="3746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4332" name="Equation" r:id="rId4" imgW="1892160" imgH="355320" progId="Equation.DSMT4">
                    <p:embed/>
                  </p:oleObj>
                </mc:Choice>
                <mc:Fallback>
                  <p:oleObj name="Equation" r:id="rId4" imgW="1892160" imgH="3553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90850" y="3283257"/>
                          <a:ext cx="1992313" cy="37463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 Box 38"/>
            <p:cNvSpPr txBox="1">
              <a:spLocks noChangeArrowheads="1"/>
            </p:cNvSpPr>
            <p:nvPr/>
          </p:nvSpPr>
          <p:spPr bwMode="auto">
            <a:xfrm>
              <a:off x="381000" y="3319046"/>
              <a:ext cx="2494081" cy="268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600" dirty="0" smtClean="0"/>
                <a:t>1. </a:t>
              </a:r>
              <a:r>
                <a:rPr lang="en-US" altLang="ja-JP" sz="1600" dirty="0" err="1" smtClean="0"/>
                <a:t>Kaon’s</a:t>
              </a:r>
              <a:r>
                <a:rPr lang="en-US" altLang="ja-JP" sz="1600" dirty="0" smtClean="0"/>
                <a:t> binding energy:</a:t>
              </a:r>
              <a:endParaRPr lang="en-US" altLang="ja-JP" sz="1400" dirty="0" smtClean="0"/>
            </a:p>
          </p:txBody>
        </p:sp>
        <p:graphicFrame>
          <p:nvGraphicFramePr>
            <p:cNvPr id="42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5358855"/>
                </p:ext>
              </p:extLst>
            </p:nvPr>
          </p:nvGraphicFramePr>
          <p:xfrm>
            <a:off x="5667375" y="3331029"/>
            <a:ext cx="365125" cy="2627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4333" name="Equation" r:id="rId6" imgW="317160" imgH="228600" progId="Equation.DSMT4">
                    <p:embed/>
                  </p:oleObj>
                </mc:Choice>
                <mc:Fallback>
                  <p:oleObj name="Equation" r:id="rId6" imgW="31716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67375" y="3331029"/>
                          <a:ext cx="365125" cy="262748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Text Box 13"/>
            <p:cNvSpPr txBox="1">
              <a:spLocks noChangeArrowheads="1"/>
            </p:cNvSpPr>
            <p:nvPr/>
          </p:nvSpPr>
          <p:spPr bwMode="auto">
            <a:xfrm>
              <a:off x="6019800" y="3331029"/>
              <a:ext cx="2523448" cy="243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/>
                <a:t>: Hamiltonian of </a:t>
              </a:r>
              <a:r>
                <a:rPr lang="en-US" altLang="ja-JP" sz="1400" dirty="0" smtClean="0"/>
                <a:t>two nucleons</a:t>
              </a:r>
              <a:endParaRPr lang="en-US" altLang="ja-JP" sz="1400" dirty="0"/>
            </a:p>
          </p:txBody>
        </p:sp>
        <p:graphicFrame>
          <p:nvGraphicFramePr>
            <p:cNvPr id="5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39304874"/>
                </p:ext>
              </p:extLst>
            </p:nvPr>
          </p:nvGraphicFramePr>
          <p:xfrm>
            <a:off x="1981200" y="4055156"/>
            <a:ext cx="2930525" cy="578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4334" name="Equation" r:id="rId8" imgW="2577960" imgH="507960" progId="Equation.DSMT4">
                    <p:embed/>
                  </p:oleObj>
                </mc:Choice>
                <mc:Fallback>
                  <p:oleObj name="Equation" r:id="rId8" imgW="2577960" imgH="5079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4055156"/>
                          <a:ext cx="2930525" cy="578374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Text Box 38"/>
            <p:cNvSpPr txBox="1">
              <a:spLocks noChangeArrowheads="1"/>
            </p:cNvSpPr>
            <p:nvPr/>
          </p:nvSpPr>
          <p:spPr bwMode="auto">
            <a:xfrm>
              <a:off x="381000" y="3753436"/>
              <a:ext cx="4039888" cy="268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600" dirty="0" smtClean="0"/>
                <a:t>2. Define a </a:t>
              </a:r>
              <a:r>
                <a:rPr lang="en-US" altLang="ja-JP" sz="1600" dirty="0" err="1" smtClean="0"/>
                <a:t>K</a:t>
              </a:r>
              <a:r>
                <a:rPr lang="en-US" altLang="ja-JP" sz="1600" baseline="30000" dirty="0" err="1" smtClean="0"/>
                <a:t>bar</a:t>
              </a:r>
              <a:r>
                <a:rPr lang="en-US" altLang="ja-JP" sz="1600" dirty="0" err="1" smtClean="0"/>
                <a:t>N</a:t>
              </a:r>
              <a:r>
                <a:rPr lang="en-US" altLang="ja-JP" sz="1600" dirty="0" smtClean="0"/>
                <a:t>-bond energy in two ways</a:t>
              </a:r>
              <a:endParaRPr lang="en-US" altLang="ja-JP" sz="1400" dirty="0" smtClean="0"/>
            </a:p>
          </p:txBody>
        </p:sp>
        <p:sp>
          <p:nvSpPr>
            <p:cNvPr id="55" name="Text Box 38"/>
            <p:cNvSpPr txBox="1">
              <a:spLocks noChangeArrowheads="1"/>
            </p:cNvSpPr>
            <p:nvPr/>
          </p:nvSpPr>
          <p:spPr bwMode="auto">
            <a:xfrm>
              <a:off x="152400" y="2942235"/>
              <a:ext cx="8832867" cy="268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600" dirty="0" smtClean="0"/>
                <a:t>How to determine the two-body energy in the three-body system?… Similarly to the DHW study</a:t>
              </a:r>
              <a:endParaRPr lang="en-US" altLang="ja-JP" sz="1400" dirty="0" smtClean="0"/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6944373" y="2486214"/>
              <a:ext cx="2047227" cy="36559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200" dirty="0" smtClean="0"/>
                <a:t>A. D., T. </a:t>
              </a:r>
              <a:r>
                <a:rPr lang="en-US" altLang="ja-JP" sz="1200" dirty="0" err="1" smtClean="0"/>
                <a:t>Hyodo</a:t>
              </a:r>
              <a:r>
                <a:rPr lang="en-US" altLang="ja-JP" sz="1200" dirty="0" smtClean="0"/>
                <a:t>, W. Weise, </a:t>
              </a:r>
            </a:p>
            <a:p>
              <a:pPr algn="r"/>
              <a:r>
                <a:rPr lang="en-US" altLang="ja-JP" sz="1200" dirty="0" smtClean="0"/>
                <a:t>PRC79</a:t>
              </a:r>
              <a:r>
                <a:rPr lang="en-US" altLang="ja-JP" sz="1200" dirty="0"/>
                <a:t>, </a:t>
              </a:r>
              <a:r>
                <a:rPr lang="en-US" altLang="ja-JP" sz="1200" dirty="0" smtClean="0"/>
                <a:t>014003 (</a:t>
              </a:r>
              <a:r>
                <a:rPr lang="en-US" altLang="ja-JP" sz="1200" dirty="0"/>
                <a:t>2009)</a:t>
              </a:r>
              <a:endParaRPr lang="ja-JP" altLang="en-US" sz="1200" dirty="0"/>
            </a:p>
          </p:txBody>
        </p:sp>
      </p:grp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5181600" y="3352800"/>
            <a:ext cx="1490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/>
              <a:t>: </a:t>
            </a: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Field picture</a:t>
            </a:r>
            <a:endParaRPr lang="en-US" altLang="ja-JP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5181600" y="3657600"/>
            <a:ext cx="17470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/>
              <a:t>: </a:t>
            </a: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Particle picture</a:t>
            </a:r>
            <a:endParaRPr lang="en-US" altLang="ja-JP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47800" y="4267200"/>
            <a:ext cx="2601998" cy="239075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555" y="4267200"/>
            <a:ext cx="2598645" cy="239075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948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0" y="0"/>
            <a:ext cx="6820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Result: NRv2 potential (f</a:t>
            </a:r>
            <a:r>
              <a:rPr lang="en-US" altLang="ja-JP" sz="3600" u="sng" baseline="-25000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π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=110MeV)</a:t>
            </a:r>
            <a:endParaRPr lang="ja-JP" altLang="en-US" sz="2800" u="sng" dirty="0" smtClean="0">
              <a:solidFill>
                <a:srgbClr val="FFFFFF"/>
              </a:solidFill>
              <a:latin typeface="Calibri" pitchFamily="34" charset="0"/>
              <a:ea typeface="ＭＳ Ｐゴシック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986362" y="533400"/>
            <a:ext cx="4081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FFFF"/>
                </a:solidFill>
              </a:rPr>
              <a:t>NN potential     : Av18 (Central + spin-spin)</a:t>
            </a:r>
            <a:endParaRPr lang="ja-JP" altLang="en-US" sz="1600" dirty="0">
              <a:solidFill>
                <a:srgbClr val="FFFFFF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6200" y="914400"/>
            <a:ext cx="8629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 the </a:t>
            </a:r>
            <a:r>
              <a:rPr lang="en-US" altLang="ja-JP" sz="24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altLang="ja-JP" sz="2400" u="sng" baseline="30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</a:t>
            </a:r>
            <a:r>
              <a:rPr lang="en-US" altLang="ja-JP" sz="24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energy at Λ*. (self-consistent</a:t>
            </a:r>
            <a:r>
              <a:rPr lang="en-US" altLang="ja-JP" sz="2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Λ* in free space)</a:t>
            </a:r>
            <a:endParaRPr lang="ja-JP" altLang="en-US" sz="20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687600" y="1459468"/>
            <a:ext cx="8033607" cy="5413469"/>
            <a:chOff x="687600" y="1459468"/>
            <a:chExt cx="8033607" cy="5413469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7600" y="1602000"/>
              <a:ext cx="8033518" cy="5270937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7391997" y="1459468"/>
              <a:ext cx="1329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FFFF"/>
                  </a:solidFill>
                </a:rPr>
                <a:t>E</a:t>
              </a:r>
              <a:r>
                <a:rPr lang="en-US" altLang="ja-JP" baseline="-25000" dirty="0" smtClean="0">
                  <a:solidFill>
                    <a:srgbClr val="FFFFFF"/>
                  </a:solidFill>
                </a:rPr>
                <a:t>KNN</a:t>
              </a:r>
              <a:r>
                <a:rPr lang="en-US" altLang="ja-JP" dirty="0" smtClean="0">
                  <a:solidFill>
                    <a:srgbClr val="FFFFFF"/>
                  </a:solidFill>
                </a:rPr>
                <a:t> [MeV]</a:t>
              </a:r>
              <a:endParaRPr lang="ja-JP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6629400" y="6167735"/>
              <a:ext cx="17283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θ</a:t>
              </a:r>
              <a:r>
                <a:rPr lang="ja-JP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ja-JP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30 deg.</a:t>
              </a:r>
              <a:endParaRPr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3429000" y="6172200"/>
              <a:ext cx="12522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chemeClr val="bg1"/>
                  </a:solidFill>
                </a:rPr>
                <a:t>-Γ/2 [MeV]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495800" y="1459468"/>
              <a:ext cx="1044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err="1" smtClean="0">
                  <a:solidFill>
                    <a:srgbClr val="FFFFFF"/>
                  </a:solidFill>
                </a:rPr>
                <a:t>K</a:t>
              </a:r>
              <a:r>
                <a:rPr lang="en-US" altLang="ja-JP" baseline="30000" dirty="0" err="1" smtClean="0">
                  <a:solidFill>
                    <a:srgbClr val="FFFFFF"/>
                  </a:solidFill>
                </a:rPr>
                <a:t>bar</a:t>
              </a:r>
              <a:r>
                <a:rPr lang="en-US" altLang="ja-JP" dirty="0" smtClean="0">
                  <a:solidFill>
                    <a:srgbClr val="FFFFFF"/>
                  </a:solidFill>
                </a:rPr>
                <a:t>-N-N</a:t>
              </a:r>
              <a:endParaRPr lang="ja-JP" altLang="en-US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5" name="直線コネクタ 34"/>
          <p:cNvCxnSpPr/>
          <p:nvPr/>
        </p:nvCxnSpPr>
        <p:spPr bwMode="auto">
          <a:xfrm>
            <a:off x="4724400" y="1828800"/>
            <a:ext cx="3581400" cy="28956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FF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テキスト ボックス 35"/>
          <p:cNvSpPr txBox="1"/>
          <p:nvPr/>
        </p:nvSpPr>
        <p:spPr>
          <a:xfrm>
            <a:off x="7537470" y="3124200"/>
            <a:ext cx="16065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altLang="ja-JP" sz="2400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</a:t>
            </a:r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-N-N 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continuum</a:t>
            </a:r>
            <a:endParaRPr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7" name="直線コネクタ 36"/>
          <p:cNvCxnSpPr/>
          <p:nvPr/>
        </p:nvCxnSpPr>
        <p:spPr bwMode="auto">
          <a:xfrm>
            <a:off x="3657600" y="2209800"/>
            <a:ext cx="4572000" cy="381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66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テキスト ボックス 38"/>
          <p:cNvSpPr txBox="1"/>
          <p:nvPr/>
        </p:nvSpPr>
        <p:spPr>
          <a:xfrm>
            <a:off x="5811092" y="5329535"/>
            <a:ext cx="2342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Λ*-N continuum</a:t>
            </a:r>
            <a:endParaRPr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円/楕円 39"/>
          <p:cNvSpPr/>
          <p:nvPr/>
        </p:nvSpPr>
        <p:spPr bwMode="auto">
          <a:xfrm>
            <a:off x="2743200" y="2133600"/>
            <a:ext cx="381000" cy="381000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1181236" y="2590800"/>
            <a:ext cx="2704964" cy="923330"/>
            <a:chOff x="1196381" y="2586335"/>
            <a:chExt cx="2704964" cy="923330"/>
          </a:xfrm>
        </p:grpSpPr>
        <p:sp>
          <p:nvSpPr>
            <p:cNvPr id="44" name="テキスト ボックス 43"/>
            <p:cNvSpPr txBox="1"/>
            <p:nvPr/>
          </p:nvSpPr>
          <p:spPr>
            <a:xfrm>
              <a:off x="1196381" y="2586335"/>
              <a:ext cx="10134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“K</a:t>
              </a:r>
              <a:r>
                <a:rPr lang="en-US" altLang="ja-JP" sz="2400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pp”</a:t>
              </a:r>
              <a:endPara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1219200" y="3048000"/>
              <a:ext cx="26821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(-28.6, -21.6) MeV</a:t>
              </a:r>
            </a:p>
          </p:txBody>
        </p:sp>
      </p:grpSp>
      <p:sp>
        <p:nvSpPr>
          <p:cNvPr id="78" name="星 6 77"/>
          <p:cNvSpPr>
            <a:spLocks noChangeAspect="1"/>
          </p:cNvSpPr>
          <p:nvPr/>
        </p:nvSpPr>
        <p:spPr bwMode="auto">
          <a:xfrm>
            <a:off x="3462145" y="2043414"/>
            <a:ext cx="435600" cy="436270"/>
          </a:xfrm>
          <a:prstGeom prst="star6">
            <a:avLst/>
          </a:prstGeom>
          <a:noFill/>
          <a:ln w="41275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244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6" grpId="0"/>
      <p:bldP spid="39" grpId="0"/>
      <p:bldP spid="40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ja-JP" sz="1600" i="0" dirty="0">
              <a:solidFill>
                <a:prstClr val="black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74496" y="2750403"/>
            <a:ext cx="40655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800" dirty="0" smtClean="0">
                <a:solidFill>
                  <a:prstClr val="white"/>
                </a:solidFill>
                <a:latin typeface="HGP創英角ｺﾞｼｯｸUB" pitchFamily="50" charset="-128"/>
                <a:ea typeface="HGP創英角ｺﾞｼｯｸUB" pitchFamily="50" charset="-128"/>
              </a:rPr>
              <a:t>1. </a:t>
            </a:r>
            <a:r>
              <a:rPr lang="en-US" altLang="ja-JP" sz="4800" smtClean="0">
                <a:solidFill>
                  <a:prstClr val="white"/>
                </a:solidFill>
                <a:latin typeface="HGP創英角ｺﾞｼｯｸUB" pitchFamily="50" charset="-128"/>
                <a:ea typeface="HGP創英角ｺﾞｼｯｸUB" pitchFamily="50" charset="-128"/>
              </a:rPr>
              <a:t>Introduction</a:t>
            </a:r>
            <a:endParaRPr lang="ja-JP" altLang="en-US" sz="3600" dirty="0">
              <a:solidFill>
                <a:prstClr val="white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95537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00" y="1602000"/>
            <a:ext cx="8033518" cy="5270937"/>
          </a:xfrm>
          <a:prstGeom prst="rect">
            <a:avLst/>
          </a:prstGeom>
        </p:spPr>
      </p:pic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0" y="0"/>
            <a:ext cx="6820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Result: NRv2 potential (f</a:t>
            </a:r>
            <a:r>
              <a:rPr lang="en-US" altLang="ja-JP" sz="3600" u="sng" baseline="-25000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π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=110MeV)</a:t>
            </a:r>
            <a:endParaRPr lang="ja-JP" altLang="en-US" sz="2800" u="sng" dirty="0" smtClean="0">
              <a:solidFill>
                <a:srgbClr val="FFFFFF"/>
              </a:solidFill>
              <a:latin typeface="Calibri" pitchFamily="34" charset="0"/>
              <a:ea typeface="ＭＳ Ｐゴシック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6200" y="914400"/>
            <a:ext cx="7600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altLang="ja-JP" sz="2400" u="sng" baseline="30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</a:t>
            </a:r>
            <a:r>
              <a:rPr lang="en-US" altLang="ja-JP" sz="24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energy is self-consistent at K</a:t>
            </a:r>
            <a:r>
              <a:rPr lang="en-US" altLang="ja-JP" sz="2400" u="sng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pp. (“Field picture”)</a:t>
            </a:r>
            <a:endParaRPr lang="ja-JP" altLang="en-US" sz="20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91997" y="1459468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</a:rPr>
              <a:t>E</a:t>
            </a:r>
            <a:r>
              <a:rPr lang="en-US" altLang="ja-JP" baseline="-25000" dirty="0" smtClean="0">
                <a:solidFill>
                  <a:srgbClr val="FFFFFF"/>
                </a:solidFill>
              </a:rPr>
              <a:t>KNN</a:t>
            </a:r>
            <a:r>
              <a:rPr lang="en-US" altLang="ja-JP" dirty="0" smtClean="0">
                <a:solidFill>
                  <a:srgbClr val="FFFFFF"/>
                </a:solidFill>
              </a:rPr>
              <a:t> [MeV]</a:t>
            </a: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29400" y="6167735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θ</a:t>
            </a:r>
            <a:r>
              <a:rPr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30 deg.</a:t>
            </a:r>
            <a:endParaRPr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429000" y="6172200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-Γ/2 [MeV]</a:t>
            </a:r>
            <a:endParaRPr lang="ja-JP" altLang="en-US" dirty="0">
              <a:solidFill>
                <a:schemeClr val="bg1"/>
              </a:solidFill>
            </a:endParaRPr>
          </a:p>
        </p:txBody>
      </p:sp>
      <p:cxnSp>
        <p:nvCxnSpPr>
          <p:cNvPr id="45" name="直線コネクタ 44"/>
          <p:cNvCxnSpPr/>
          <p:nvPr/>
        </p:nvCxnSpPr>
        <p:spPr bwMode="auto">
          <a:xfrm>
            <a:off x="4724400" y="1828800"/>
            <a:ext cx="3581400" cy="28956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FF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テキスト ボックス 45"/>
          <p:cNvSpPr txBox="1"/>
          <p:nvPr/>
        </p:nvSpPr>
        <p:spPr>
          <a:xfrm>
            <a:off x="7537470" y="3124200"/>
            <a:ext cx="16065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altLang="ja-JP" sz="2400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</a:t>
            </a:r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-N-N 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continuum</a:t>
            </a:r>
            <a:endParaRPr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8" name="直線コネクタ 47"/>
          <p:cNvCxnSpPr/>
          <p:nvPr/>
        </p:nvCxnSpPr>
        <p:spPr bwMode="auto">
          <a:xfrm>
            <a:off x="3886200" y="2133600"/>
            <a:ext cx="4572000" cy="381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66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テキスト ボックス 48"/>
          <p:cNvSpPr txBox="1"/>
          <p:nvPr/>
        </p:nvSpPr>
        <p:spPr>
          <a:xfrm>
            <a:off x="5811092" y="5329535"/>
            <a:ext cx="2342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Λ*-N continuum</a:t>
            </a:r>
            <a:endParaRPr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円/楕円 49"/>
          <p:cNvSpPr/>
          <p:nvPr/>
        </p:nvSpPr>
        <p:spPr bwMode="auto">
          <a:xfrm>
            <a:off x="3567517" y="1861066"/>
            <a:ext cx="381000" cy="381000"/>
          </a:xfrm>
          <a:prstGeom prst="ellipse">
            <a:avLst/>
          </a:prstGeom>
          <a:noFill/>
          <a:ln w="41275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1181236" y="2590800"/>
            <a:ext cx="2682137" cy="923330"/>
            <a:chOff x="1196381" y="2586335"/>
            <a:chExt cx="2682137" cy="923330"/>
          </a:xfrm>
        </p:grpSpPr>
        <p:sp>
          <p:nvSpPr>
            <p:cNvPr id="52" name="テキスト ボックス 51"/>
            <p:cNvSpPr txBox="1"/>
            <p:nvPr/>
          </p:nvSpPr>
          <p:spPr>
            <a:xfrm>
              <a:off x="1196381" y="2586335"/>
              <a:ext cx="10134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“K</a:t>
              </a:r>
              <a:r>
                <a:rPr lang="en-US" altLang="ja-JP" sz="2400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pp”</a:t>
              </a:r>
              <a:endPara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1219200" y="3048000"/>
              <a:ext cx="26593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(-25.6, -</a:t>
              </a:r>
              <a:r>
                <a:rPr lang="en-US" altLang="ja-JP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1.6) MeV</a:t>
              </a: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304800" y="3810000"/>
            <a:ext cx="4038600" cy="2057400"/>
            <a:chOff x="304800" y="3810000"/>
            <a:chExt cx="4038600" cy="2057400"/>
          </a:xfrm>
        </p:grpSpPr>
        <p:sp>
          <p:nvSpPr>
            <p:cNvPr id="55" name="正方形/長方形 54"/>
            <p:cNvSpPr/>
            <p:nvPr/>
          </p:nvSpPr>
          <p:spPr bwMode="auto">
            <a:xfrm>
              <a:off x="304800" y="3810000"/>
              <a:ext cx="4038600" cy="2021035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90500">
                <a:srgbClr val="66FF33">
                  <a:alpha val="95000"/>
                </a:srgbClr>
              </a:glow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6" name="円/楕円 55"/>
            <p:cNvSpPr>
              <a:spLocks noChangeAspect="1"/>
            </p:cNvSpPr>
            <p:nvPr/>
          </p:nvSpPr>
          <p:spPr bwMode="auto">
            <a:xfrm>
              <a:off x="1066800" y="5099034"/>
              <a:ext cx="311166" cy="311166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>
              <a:spLocks noChangeAspect="1"/>
            </p:cNvSpPr>
            <p:nvPr/>
          </p:nvSpPr>
          <p:spPr bwMode="auto">
            <a:xfrm>
              <a:off x="3200400" y="5099034"/>
              <a:ext cx="311166" cy="311166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>
              <a:spLocks noChangeAspect="1"/>
            </p:cNvSpPr>
            <p:nvPr/>
          </p:nvSpPr>
          <p:spPr bwMode="auto">
            <a:xfrm>
              <a:off x="2133600" y="4038600"/>
              <a:ext cx="311166" cy="31116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609600" y="495300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/>
                <a:t>N</a:t>
              </a:r>
              <a:endParaRPr lang="ja-JP" altLang="en-US" sz="2800" baseline="-25000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3518048" y="495300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/>
                <a:t>N</a:t>
              </a:r>
              <a:endParaRPr lang="ja-JP" altLang="en-US" baseline="-25000" dirty="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1523394" y="3886200"/>
              <a:ext cx="6864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err="1" smtClean="0"/>
                <a:t>K</a:t>
              </a:r>
              <a:r>
                <a:rPr lang="en-US" altLang="ja-JP" sz="2400" baseline="30000" dirty="0" err="1" smtClean="0"/>
                <a:t>bar</a:t>
              </a:r>
              <a:endParaRPr lang="ja-JP" altLang="en-US" sz="2400" baseline="30000" dirty="0"/>
            </a:p>
          </p:txBody>
        </p:sp>
        <p:cxnSp>
          <p:nvCxnSpPr>
            <p:cNvPr id="62" name="直線コネクタ 61"/>
            <p:cNvCxnSpPr>
              <a:stCxn id="56" idx="6"/>
              <a:endCxn id="57" idx="2"/>
            </p:cNvCxnSpPr>
            <p:nvPr/>
          </p:nvCxnSpPr>
          <p:spPr bwMode="auto">
            <a:xfrm>
              <a:off x="1377966" y="5254617"/>
              <a:ext cx="1822434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直線コネクタ 62"/>
            <p:cNvCxnSpPr>
              <a:stCxn id="58" idx="4"/>
            </p:cNvCxnSpPr>
            <p:nvPr/>
          </p:nvCxnSpPr>
          <p:spPr bwMode="auto">
            <a:xfrm>
              <a:off x="2289183" y="4349766"/>
              <a:ext cx="3183" cy="896366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テキスト ボックス 63"/>
            <p:cNvSpPr txBox="1"/>
            <p:nvPr/>
          </p:nvSpPr>
          <p:spPr>
            <a:xfrm>
              <a:off x="1295400" y="5405735"/>
              <a:ext cx="18934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2.2 - </a:t>
              </a:r>
              <a:r>
                <a:rPr lang="en-US" altLang="ja-JP" sz="2400" dirty="0" err="1" smtClean="0"/>
                <a:t>i</a:t>
              </a:r>
              <a:r>
                <a:rPr lang="en-US" altLang="ja-JP" sz="2400" dirty="0" smtClean="0"/>
                <a:t> 0.2 </a:t>
              </a:r>
              <a:r>
                <a:rPr lang="en-US" altLang="ja-JP" sz="2400" dirty="0" err="1" smtClean="0"/>
                <a:t>fm</a:t>
              </a:r>
              <a:endParaRPr lang="ja-JP" altLang="en-US" sz="2400" baseline="-250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2373733" y="4419600"/>
              <a:ext cx="18934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1.5 - </a:t>
              </a:r>
              <a:r>
                <a:rPr lang="en-US" altLang="ja-JP" sz="2400" dirty="0" err="1" smtClean="0"/>
                <a:t>i</a:t>
              </a:r>
              <a:r>
                <a:rPr lang="en-US" altLang="ja-JP" sz="2400" dirty="0" smtClean="0"/>
                <a:t> 0.2 </a:t>
              </a:r>
              <a:r>
                <a:rPr lang="en-US" altLang="ja-JP" sz="2400" dirty="0" err="1" smtClean="0"/>
                <a:t>fm</a:t>
              </a:r>
              <a:endParaRPr lang="ja-JP" altLang="en-US" sz="2400" baseline="-25000" dirty="0"/>
            </a:p>
          </p:txBody>
        </p:sp>
      </p:grpSp>
      <p:sp>
        <p:nvSpPr>
          <p:cNvPr id="32" name="テキスト ボックス 31"/>
          <p:cNvSpPr txBox="1"/>
          <p:nvPr/>
        </p:nvSpPr>
        <p:spPr>
          <a:xfrm>
            <a:off x="4495800" y="1459468"/>
            <a:ext cx="1044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FFFFFF"/>
                </a:solidFill>
              </a:rPr>
              <a:t>K</a:t>
            </a:r>
            <a:r>
              <a:rPr lang="en-US" altLang="ja-JP" baseline="30000" dirty="0" err="1" smtClean="0">
                <a:solidFill>
                  <a:srgbClr val="FFFFFF"/>
                </a:solidFill>
              </a:rPr>
              <a:t>bar</a:t>
            </a:r>
            <a:r>
              <a:rPr lang="en-US" altLang="ja-JP" dirty="0" smtClean="0">
                <a:solidFill>
                  <a:srgbClr val="FFFFFF"/>
                </a:solidFill>
              </a:rPr>
              <a:t>-N-N</a:t>
            </a: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5" name="星 6 4"/>
          <p:cNvSpPr>
            <a:spLocks noChangeAspect="1"/>
          </p:cNvSpPr>
          <p:nvPr/>
        </p:nvSpPr>
        <p:spPr bwMode="auto">
          <a:xfrm>
            <a:off x="2926835" y="1890963"/>
            <a:ext cx="435600" cy="436270"/>
          </a:xfrm>
          <a:prstGeom prst="star6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986362" y="533400"/>
            <a:ext cx="4081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FFFF"/>
                </a:solidFill>
              </a:rPr>
              <a:t>NN potential     : Av18 (Central + spin-spin)</a:t>
            </a:r>
            <a:endParaRPr lang="ja-JP" alt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31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00" y="1602000"/>
            <a:ext cx="8033518" cy="5270937"/>
          </a:xfrm>
          <a:prstGeom prst="rect">
            <a:avLst/>
          </a:prstGeom>
        </p:spPr>
      </p:pic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0" y="0"/>
            <a:ext cx="6820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Result: NRv2 potential (f</a:t>
            </a:r>
            <a:r>
              <a:rPr lang="en-US" altLang="ja-JP" sz="3600" u="sng" baseline="-25000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π</a:t>
            </a:r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=110MeV)</a:t>
            </a:r>
            <a:endParaRPr lang="ja-JP" altLang="en-US" sz="2800" u="sng" dirty="0" smtClean="0">
              <a:solidFill>
                <a:srgbClr val="FFFFFF"/>
              </a:solidFill>
              <a:latin typeface="Calibri" pitchFamily="34" charset="0"/>
              <a:ea typeface="ＭＳ Ｐゴシック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6200" y="914400"/>
            <a:ext cx="795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altLang="ja-JP" sz="2400" u="sng" baseline="30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</a:t>
            </a:r>
            <a:r>
              <a:rPr lang="en-US" altLang="ja-JP" sz="24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energy is self-consistent at K</a:t>
            </a:r>
            <a:r>
              <a:rPr lang="en-US" altLang="ja-JP" sz="2400" u="sng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pp. (“Particle picture”)</a:t>
            </a:r>
            <a:endParaRPr lang="ja-JP" altLang="en-US" sz="20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91997" y="1459468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</a:rPr>
              <a:t>E</a:t>
            </a:r>
            <a:r>
              <a:rPr lang="en-US" altLang="ja-JP" baseline="-25000" dirty="0" smtClean="0">
                <a:solidFill>
                  <a:srgbClr val="FFFFFF"/>
                </a:solidFill>
              </a:rPr>
              <a:t>KNN</a:t>
            </a:r>
            <a:r>
              <a:rPr lang="en-US" altLang="ja-JP" dirty="0" smtClean="0">
                <a:solidFill>
                  <a:srgbClr val="FFFFFF"/>
                </a:solidFill>
              </a:rPr>
              <a:t> [MeV]</a:t>
            </a: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29400" y="6167735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θ</a:t>
            </a:r>
            <a:r>
              <a:rPr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30 deg.</a:t>
            </a:r>
            <a:endParaRPr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429000" y="6172200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-Γ/2 [MeV]</a:t>
            </a:r>
            <a:endParaRPr lang="ja-JP" altLang="en-US" dirty="0">
              <a:solidFill>
                <a:schemeClr val="bg1"/>
              </a:solidFill>
            </a:endParaRPr>
          </a:p>
        </p:txBody>
      </p:sp>
      <p:cxnSp>
        <p:nvCxnSpPr>
          <p:cNvPr id="45" name="直線コネクタ 44"/>
          <p:cNvCxnSpPr/>
          <p:nvPr/>
        </p:nvCxnSpPr>
        <p:spPr bwMode="auto">
          <a:xfrm>
            <a:off x="4724400" y="1828800"/>
            <a:ext cx="3581400" cy="28956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FF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テキスト ボックス 45"/>
          <p:cNvSpPr txBox="1"/>
          <p:nvPr/>
        </p:nvSpPr>
        <p:spPr>
          <a:xfrm>
            <a:off x="7537470" y="3124200"/>
            <a:ext cx="16065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altLang="ja-JP" sz="2400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</a:t>
            </a:r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-N-N 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continuum</a:t>
            </a:r>
            <a:endParaRPr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8" name="直線コネクタ 47"/>
          <p:cNvCxnSpPr/>
          <p:nvPr/>
        </p:nvCxnSpPr>
        <p:spPr bwMode="auto">
          <a:xfrm>
            <a:off x="3733800" y="2209800"/>
            <a:ext cx="4572000" cy="3810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66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テキスト ボックス 48"/>
          <p:cNvSpPr txBox="1"/>
          <p:nvPr/>
        </p:nvSpPr>
        <p:spPr>
          <a:xfrm>
            <a:off x="5811092" y="5329535"/>
            <a:ext cx="2342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Λ*-N continuum</a:t>
            </a:r>
            <a:endParaRPr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円/楕円 49"/>
          <p:cNvSpPr/>
          <p:nvPr/>
        </p:nvSpPr>
        <p:spPr bwMode="auto">
          <a:xfrm>
            <a:off x="3567517" y="1981200"/>
            <a:ext cx="381000" cy="381000"/>
          </a:xfrm>
          <a:prstGeom prst="ellipse">
            <a:avLst/>
          </a:prstGeom>
          <a:noFill/>
          <a:ln w="41275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1181236" y="2590800"/>
            <a:ext cx="2704964" cy="923330"/>
            <a:chOff x="1196381" y="2586335"/>
            <a:chExt cx="2704964" cy="923330"/>
          </a:xfrm>
        </p:grpSpPr>
        <p:sp>
          <p:nvSpPr>
            <p:cNvPr id="52" name="テキスト ボックス 51"/>
            <p:cNvSpPr txBox="1"/>
            <p:nvPr/>
          </p:nvSpPr>
          <p:spPr>
            <a:xfrm>
              <a:off x="1196381" y="2586335"/>
              <a:ext cx="10134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“K</a:t>
              </a:r>
              <a:r>
                <a:rPr lang="en-US" altLang="ja-JP" sz="2400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pp”</a:t>
              </a:r>
              <a:endPara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1219200" y="3048000"/>
              <a:ext cx="26821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(-27.3, -18.9) MeV</a:t>
              </a: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304800" y="3810000"/>
            <a:ext cx="4038600" cy="2057400"/>
            <a:chOff x="304800" y="3810000"/>
            <a:chExt cx="4038600" cy="2057400"/>
          </a:xfrm>
        </p:grpSpPr>
        <p:sp>
          <p:nvSpPr>
            <p:cNvPr id="55" name="正方形/長方形 54"/>
            <p:cNvSpPr/>
            <p:nvPr/>
          </p:nvSpPr>
          <p:spPr bwMode="auto">
            <a:xfrm>
              <a:off x="304800" y="3810000"/>
              <a:ext cx="4038600" cy="2021035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90500">
                <a:srgbClr val="66FF33">
                  <a:alpha val="95000"/>
                </a:srgbClr>
              </a:glow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6" name="円/楕円 55"/>
            <p:cNvSpPr>
              <a:spLocks noChangeAspect="1"/>
            </p:cNvSpPr>
            <p:nvPr/>
          </p:nvSpPr>
          <p:spPr bwMode="auto">
            <a:xfrm>
              <a:off x="1066800" y="5099034"/>
              <a:ext cx="311166" cy="311166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>
              <a:spLocks noChangeAspect="1"/>
            </p:cNvSpPr>
            <p:nvPr/>
          </p:nvSpPr>
          <p:spPr bwMode="auto">
            <a:xfrm>
              <a:off x="3200400" y="5099034"/>
              <a:ext cx="311166" cy="311166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>
              <a:spLocks noChangeAspect="1"/>
            </p:cNvSpPr>
            <p:nvPr/>
          </p:nvSpPr>
          <p:spPr bwMode="auto">
            <a:xfrm>
              <a:off x="2133600" y="4038600"/>
              <a:ext cx="311166" cy="31116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609600" y="495300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/>
                <a:t>N</a:t>
              </a:r>
              <a:endParaRPr lang="ja-JP" altLang="en-US" sz="2800" baseline="-25000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3518048" y="495300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/>
                <a:t>N</a:t>
              </a:r>
              <a:endParaRPr lang="ja-JP" altLang="en-US" baseline="-25000" dirty="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1523394" y="3886200"/>
              <a:ext cx="6864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err="1" smtClean="0"/>
                <a:t>K</a:t>
              </a:r>
              <a:r>
                <a:rPr lang="en-US" altLang="ja-JP" sz="2400" baseline="30000" dirty="0" err="1" smtClean="0"/>
                <a:t>bar</a:t>
              </a:r>
              <a:endParaRPr lang="ja-JP" altLang="en-US" sz="2400" baseline="30000" dirty="0"/>
            </a:p>
          </p:txBody>
        </p:sp>
        <p:cxnSp>
          <p:nvCxnSpPr>
            <p:cNvPr id="62" name="直線コネクタ 61"/>
            <p:cNvCxnSpPr>
              <a:stCxn id="56" idx="6"/>
              <a:endCxn id="57" idx="2"/>
            </p:cNvCxnSpPr>
            <p:nvPr/>
          </p:nvCxnSpPr>
          <p:spPr bwMode="auto">
            <a:xfrm>
              <a:off x="1377966" y="5254617"/>
              <a:ext cx="1822434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直線コネクタ 62"/>
            <p:cNvCxnSpPr>
              <a:stCxn id="58" idx="4"/>
            </p:cNvCxnSpPr>
            <p:nvPr/>
          </p:nvCxnSpPr>
          <p:spPr bwMode="auto">
            <a:xfrm>
              <a:off x="2289183" y="4349766"/>
              <a:ext cx="3183" cy="896366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テキスト ボックス 63"/>
            <p:cNvSpPr txBox="1"/>
            <p:nvPr/>
          </p:nvSpPr>
          <p:spPr>
            <a:xfrm>
              <a:off x="1295400" y="5405735"/>
              <a:ext cx="18934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2.1 - </a:t>
              </a:r>
              <a:r>
                <a:rPr lang="en-US" altLang="ja-JP" sz="2400" dirty="0" err="1" smtClean="0"/>
                <a:t>i</a:t>
              </a:r>
              <a:r>
                <a:rPr lang="en-US" altLang="ja-JP" sz="2400" dirty="0" smtClean="0"/>
                <a:t> 0.3 </a:t>
              </a:r>
              <a:r>
                <a:rPr lang="en-US" altLang="ja-JP" sz="2400" dirty="0" err="1" smtClean="0"/>
                <a:t>fm</a:t>
              </a:r>
              <a:endParaRPr lang="ja-JP" altLang="en-US" sz="2400" baseline="-250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2373733" y="4419600"/>
              <a:ext cx="18934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1.4 - </a:t>
              </a:r>
              <a:r>
                <a:rPr lang="en-US" altLang="ja-JP" sz="2400" dirty="0" err="1" smtClean="0"/>
                <a:t>i</a:t>
              </a:r>
              <a:r>
                <a:rPr lang="en-US" altLang="ja-JP" sz="2400" dirty="0" smtClean="0"/>
                <a:t> 0.2 </a:t>
              </a:r>
              <a:r>
                <a:rPr lang="en-US" altLang="ja-JP" sz="2400" dirty="0" err="1" smtClean="0"/>
                <a:t>fm</a:t>
              </a:r>
              <a:endParaRPr lang="ja-JP" altLang="en-US" sz="2400" baseline="-25000" dirty="0"/>
            </a:p>
          </p:txBody>
        </p:sp>
      </p:grpSp>
      <p:sp>
        <p:nvSpPr>
          <p:cNvPr id="32" name="テキスト ボックス 31"/>
          <p:cNvSpPr txBox="1"/>
          <p:nvPr/>
        </p:nvSpPr>
        <p:spPr>
          <a:xfrm>
            <a:off x="4495800" y="1459468"/>
            <a:ext cx="1044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FFFFFF"/>
                </a:solidFill>
              </a:rPr>
              <a:t>K</a:t>
            </a:r>
            <a:r>
              <a:rPr lang="en-US" altLang="ja-JP" baseline="30000" dirty="0" err="1" smtClean="0">
                <a:solidFill>
                  <a:srgbClr val="FFFFFF"/>
                </a:solidFill>
              </a:rPr>
              <a:t>bar</a:t>
            </a:r>
            <a:r>
              <a:rPr lang="en-US" altLang="ja-JP" dirty="0" smtClean="0">
                <a:solidFill>
                  <a:srgbClr val="FFFFFF"/>
                </a:solidFill>
              </a:rPr>
              <a:t>-N-N</a:t>
            </a: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5" name="星 6 4"/>
          <p:cNvSpPr>
            <a:spLocks noChangeAspect="1"/>
          </p:cNvSpPr>
          <p:nvPr/>
        </p:nvSpPr>
        <p:spPr bwMode="auto">
          <a:xfrm>
            <a:off x="2819400" y="2057400"/>
            <a:ext cx="435600" cy="436270"/>
          </a:xfrm>
          <a:prstGeom prst="star6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986362" y="533400"/>
            <a:ext cx="4081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FFFF"/>
                </a:solidFill>
              </a:rPr>
              <a:t>NN potential     : Av18 (Central + spin-spin)</a:t>
            </a:r>
            <a:endParaRPr lang="ja-JP" alt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51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0" y="0"/>
            <a:ext cx="43178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rgbClr val="FFFFFF"/>
                </a:solidFill>
                <a:latin typeface="Calibri" pitchFamily="34" charset="0"/>
                <a:ea typeface="ＭＳ Ｐゴシック"/>
              </a:rPr>
              <a:t>Result: NRv2 potential</a:t>
            </a:r>
            <a:endParaRPr lang="ja-JP" altLang="en-US" sz="2800" u="sng" dirty="0" smtClean="0">
              <a:solidFill>
                <a:srgbClr val="FFFFFF"/>
              </a:solidFill>
              <a:latin typeface="Calibri" pitchFamily="34" charset="0"/>
              <a:ea typeface="ＭＳ Ｐゴシック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6200" y="914400"/>
            <a:ext cx="7151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altLang="ja-JP" sz="2400" u="sng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=90~120MeV / “Field </a:t>
            </a:r>
            <a:r>
              <a:rPr lang="en-US" altLang="ja-JP" sz="2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picture</a:t>
            </a:r>
            <a:r>
              <a:rPr lang="en-US" altLang="ja-JP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or “Particle picture”</a:t>
            </a:r>
            <a:endParaRPr lang="ja-JP" altLang="en-US" sz="20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609600" y="1524000"/>
            <a:ext cx="7924800" cy="4872335"/>
            <a:chOff x="609600" y="1376065"/>
            <a:chExt cx="7924800" cy="4872335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609600" y="1376065"/>
              <a:ext cx="7924800" cy="4872335"/>
            </a:xfrm>
            <a:prstGeom prst="rect">
              <a:avLst/>
            </a:prstGeom>
            <a:solidFill>
              <a:srgbClr val="FF66FF">
                <a:alpha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1016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1650260"/>
              <a:ext cx="6019800" cy="4357374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6096000" y="5418265"/>
              <a:ext cx="110799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“Particle”</a:t>
              </a:r>
              <a:endParaRPr kumimoji="1" lang="ja-JP" altLang="en-US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6172200" y="5130265"/>
              <a:ext cx="10310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“Field”   </a:t>
              </a: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76200" y="5997714"/>
            <a:ext cx="4953000" cy="707886"/>
          </a:xfrm>
          <a:prstGeom prst="rect">
            <a:avLst/>
          </a:prstGeom>
          <a:solidFill>
            <a:srgbClr val="FFFFCC"/>
          </a:solidFill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“Field </a:t>
            </a:r>
            <a:r>
              <a:rPr kumimoji="1" lang="en-US" altLang="ja-JP" sz="2000" dirty="0" err="1" smtClean="0"/>
              <a:t>pict</a:t>
            </a:r>
            <a:r>
              <a:rPr kumimoji="1" lang="en-US" altLang="ja-JP" sz="2000" dirty="0" smtClean="0"/>
              <a:t>.”:      </a:t>
            </a:r>
            <a:r>
              <a:rPr lang="en-US" altLang="ja-JP" sz="2000" dirty="0" smtClean="0"/>
              <a:t>(B, Γ/2) = (21~36,   9~30)</a:t>
            </a:r>
          </a:p>
          <a:p>
            <a:r>
              <a:rPr kumimoji="1" lang="en-US" altLang="ja-JP" sz="2000" dirty="0" smtClean="0"/>
              <a:t>“Particle </a:t>
            </a:r>
            <a:r>
              <a:rPr kumimoji="1" lang="en-US" altLang="ja-JP" sz="2000" dirty="0" err="1" smtClean="0"/>
              <a:t>pict</a:t>
            </a:r>
            <a:r>
              <a:rPr kumimoji="1" lang="en-US" altLang="ja-JP" sz="2000" dirty="0" smtClean="0"/>
              <a:t>.”: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 (</a:t>
            </a:r>
            <a:r>
              <a:rPr lang="en-US" altLang="ja-JP" sz="2000" dirty="0"/>
              <a:t>B, Γ/2) = (</a:t>
            </a:r>
            <a:r>
              <a:rPr lang="en-US" altLang="ja-JP" sz="2000" dirty="0" smtClean="0"/>
              <a:t>25~30, 15~32)</a:t>
            </a:r>
            <a:endParaRPr kumimoji="1" lang="en-US" altLang="ja-JP" sz="2000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86362" y="533400"/>
            <a:ext cx="4081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FFFF"/>
                </a:solidFill>
              </a:rPr>
              <a:t>NN potential     : Av18 (Central + spin-spin)</a:t>
            </a:r>
            <a:endParaRPr lang="ja-JP" alt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6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ja-JP" sz="1600" i="0" dirty="0">
              <a:solidFill>
                <a:prstClr val="black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3931" y="2438400"/>
            <a:ext cx="712566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5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4</a:t>
            </a:r>
            <a:r>
              <a:rPr lang="en-US" altLang="ja-JP" sz="5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. Summary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5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sz="5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       and </a:t>
            </a:r>
            <a:r>
              <a:rPr lang="en-US" altLang="ja-JP" sz="5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f</a:t>
            </a:r>
            <a:r>
              <a:rPr lang="en-US" altLang="ja-JP" sz="5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uture plans</a:t>
            </a:r>
            <a:endParaRPr lang="ja-JP" altLang="en-US" sz="4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02477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0" y="0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latin typeface="Comic Sans MS" pitchFamily="66" charset="0"/>
            </a:endParaRP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0"/>
            <a:ext cx="6781800" cy="762000"/>
          </a:xfrm>
          <a:noFill/>
        </p:spPr>
        <p:txBody>
          <a:bodyPr/>
          <a:lstStyle/>
          <a:p>
            <a:r>
              <a:rPr lang="en-US" altLang="ja-JP" sz="3200" dirty="0">
                <a:solidFill>
                  <a:schemeClr val="bg1"/>
                </a:solidFill>
                <a:latin typeface="Times New Roman" pitchFamily="18" charset="0"/>
              </a:rPr>
              <a:t>4</a:t>
            </a:r>
            <a:r>
              <a:rPr lang="en-US" altLang="ja-JP" sz="3200" dirty="0" smtClean="0">
                <a:solidFill>
                  <a:schemeClr val="bg1"/>
                </a:solidFill>
                <a:latin typeface="Times New Roman" pitchFamily="18" charset="0"/>
              </a:rPr>
              <a:t>. Summary and future plans</a:t>
            </a:r>
            <a:endParaRPr lang="en-US" altLang="ja-JP" sz="3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52400" y="5473246"/>
            <a:ext cx="8915400" cy="1336593"/>
            <a:chOff x="152400" y="5473246"/>
            <a:chExt cx="8915400" cy="1336593"/>
          </a:xfrm>
        </p:grpSpPr>
        <p:sp>
          <p:nvSpPr>
            <p:cNvPr id="15" name="正方形/長方形 14"/>
            <p:cNvSpPr/>
            <p:nvPr/>
          </p:nvSpPr>
          <p:spPr bwMode="auto">
            <a:xfrm>
              <a:off x="155326" y="5473246"/>
              <a:ext cx="8912474" cy="1308554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66FF">
                  <a:alpha val="94902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152400" y="5486400"/>
              <a:ext cx="146706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Future plans</a:t>
              </a:r>
              <a:endParaRPr lang="en-US" altLang="ja-JP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1752600" y="5486400"/>
              <a:ext cx="5931560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Char char="Ø"/>
              </a:pPr>
              <a:r>
                <a:rPr lang="en-US" altLang="ja-JP" sz="1600" i="0" dirty="0" smtClean="0">
                  <a:latin typeface="Times New Roman" pitchFamily="18" charset="0"/>
                </a:rPr>
                <a:t> Further study of K</a:t>
              </a:r>
              <a:r>
                <a:rPr lang="en-US" altLang="ja-JP" sz="1600" i="0" baseline="30000" dirty="0" smtClean="0">
                  <a:latin typeface="Times New Roman" pitchFamily="18" charset="0"/>
                </a:rPr>
                <a:t>-</a:t>
              </a:r>
              <a:r>
                <a:rPr lang="en-US" altLang="ja-JP" sz="1600" i="0" dirty="0" smtClean="0">
                  <a:latin typeface="Times New Roman" pitchFamily="18" charset="0"/>
                </a:rPr>
                <a:t>pp</a:t>
              </a:r>
              <a:br>
                <a:rPr lang="en-US" altLang="ja-JP" sz="1600" i="0" dirty="0" smtClean="0">
                  <a:latin typeface="Times New Roman" pitchFamily="18" charset="0"/>
                </a:rPr>
              </a:br>
              <a:r>
                <a:rPr lang="en-US" altLang="ja-JP" sz="1600" i="0" dirty="0" smtClean="0">
                  <a:latin typeface="Times New Roman" pitchFamily="18" charset="0"/>
                </a:rPr>
                <a:t>     … Other version of </a:t>
              </a:r>
              <a:r>
                <a:rPr lang="en-US" altLang="ja-JP" sz="1600" i="0" dirty="0" err="1" smtClean="0">
                  <a:latin typeface="Times New Roman" pitchFamily="18" charset="0"/>
                </a:rPr>
                <a:t>K</a:t>
              </a:r>
              <a:r>
                <a:rPr lang="en-US" altLang="ja-JP" sz="1600" i="0" baseline="30000" dirty="0" err="1" smtClean="0">
                  <a:latin typeface="Times New Roman" pitchFamily="18" charset="0"/>
                </a:rPr>
                <a:t>bar</a:t>
              </a:r>
              <a:r>
                <a:rPr lang="en-US" altLang="ja-JP" sz="1600" i="0" dirty="0" err="1" smtClean="0">
                  <a:latin typeface="Times New Roman" pitchFamily="18" charset="0"/>
                </a:rPr>
                <a:t>N</a:t>
              </a:r>
              <a:r>
                <a:rPr lang="en-US" altLang="ja-JP" sz="1600" i="0" dirty="0" smtClean="0">
                  <a:latin typeface="Times New Roman" pitchFamily="18" charset="0"/>
                </a:rPr>
                <a:t> potential, semi-relativistic kinematics</a:t>
              </a:r>
              <a:br>
                <a:rPr lang="en-US" altLang="ja-JP" sz="1600" i="0" dirty="0" smtClean="0">
                  <a:latin typeface="Times New Roman" pitchFamily="18" charset="0"/>
                </a:rPr>
              </a:br>
              <a:r>
                <a:rPr lang="en-US" altLang="ja-JP" sz="1600" i="0" dirty="0" smtClean="0">
                  <a:latin typeface="Times New Roman" pitchFamily="18" charset="0"/>
                </a:rPr>
                <a:t>          Detailed analysis of the structure 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altLang="ja-JP" sz="1600" i="0" dirty="0" smtClean="0">
                  <a:latin typeface="Times New Roman" pitchFamily="18" charset="0"/>
                </a:rPr>
                <a:t> Full-coupled channel calculation of K</a:t>
              </a:r>
              <a:r>
                <a:rPr lang="en-US" altLang="ja-JP" sz="1600" i="0" baseline="30000" dirty="0" smtClean="0">
                  <a:latin typeface="Times New Roman" pitchFamily="18" charset="0"/>
                </a:rPr>
                <a:t>-</a:t>
              </a:r>
              <a:r>
                <a:rPr lang="en-US" altLang="ja-JP" sz="1600" i="0" dirty="0" smtClean="0">
                  <a:latin typeface="Times New Roman" pitchFamily="18" charset="0"/>
                </a:rPr>
                <a:t>pp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altLang="ja-JP" sz="1600" i="0" dirty="0">
                  <a:latin typeface="Times New Roman" pitchFamily="18" charset="0"/>
                </a:rPr>
                <a:t> </a:t>
              </a:r>
              <a:r>
                <a:rPr lang="en-US" altLang="ja-JP" sz="1600" i="0" dirty="0" smtClean="0">
                  <a:latin typeface="Times New Roman" pitchFamily="18" charset="0"/>
                </a:rPr>
                <a:t>Construct </a:t>
              </a:r>
              <a:r>
                <a:rPr lang="en-US" altLang="ja-JP" sz="1600" i="0" dirty="0" err="1" smtClean="0">
                  <a:latin typeface="Times New Roman" pitchFamily="18" charset="0"/>
                </a:rPr>
                <a:t>K</a:t>
              </a:r>
              <a:r>
                <a:rPr lang="en-US" altLang="ja-JP" sz="1600" i="0" baseline="30000" dirty="0" err="1" smtClean="0">
                  <a:latin typeface="Times New Roman" pitchFamily="18" charset="0"/>
                </a:rPr>
                <a:t>bar</a:t>
              </a:r>
              <a:r>
                <a:rPr lang="en-US" altLang="ja-JP" sz="1600" i="0" dirty="0" err="1" smtClean="0">
                  <a:latin typeface="Times New Roman" pitchFamily="18" charset="0"/>
                </a:rPr>
                <a:t>N</a:t>
              </a:r>
              <a:r>
                <a:rPr lang="en-US" altLang="ja-JP" sz="1600" i="0" dirty="0" smtClean="0">
                  <a:latin typeface="Times New Roman" pitchFamily="18" charset="0"/>
                </a:rPr>
                <a:t> potential, based on the latest data of SIDDAHRTA</a:t>
              </a: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152400" y="855998"/>
            <a:ext cx="9008485" cy="591802"/>
            <a:chOff x="152400" y="807044"/>
            <a:chExt cx="9008485" cy="736065"/>
          </a:xfrm>
        </p:grpSpPr>
        <p:sp>
          <p:nvSpPr>
            <p:cNvPr id="11" name="正方形/長方形 10"/>
            <p:cNvSpPr/>
            <p:nvPr/>
          </p:nvSpPr>
          <p:spPr bwMode="auto">
            <a:xfrm>
              <a:off x="152400" y="807044"/>
              <a:ext cx="8915400" cy="736065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FFFF00">
                  <a:alpha val="95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177913" y="950337"/>
              <a:ext cx="89829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A prototype of </a:t>
              </a:r>
              <a:r>
                <a:rPr lang="en-US" altLang="ja-JP" u="sng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K</a:t>
              </a:r>
              <a:r>
                <a:rPr lang="en-US" altLang="ja-JP" u="sng" baseline="30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bar</a:t>
              </a:r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nuclei </a:t>
              </a:r>
              <a:r>
                <a:rPr lang="en-US" altLang="ja-JP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“K</a:t>
              </a:r>
              <a:r>
                <a:rPr lang="en-US" altLang="ja-JP" u="sng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-</a:t>
              </a:r>
              <a:r>
                <a:rPr lang="en-US" altLang="ja-JP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pp”   =   Resonance state of </a:t>
              </a:r>
              <a:r>
                <a:rPr lang="en-US" altLang="ja-JP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K</a:t>
              </a:r>
              <a:r>
                <a:rPr lang="en-US" altLang="ja-JP" u="sng" baseline="30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bar</a:t>
              </a:r>
              <a:r>
                <a:rPr lang="en-US" altLang="ja-JP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NN</a:t>
              </a:r>
              <a:r>
                <a:rPr lang="en-US" altLang="ja-JP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-πYN coupled system</a:t>
              </a: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152400" y="3200400"/>
            <a:ext cx="8971705" cy="2126657"/>
            <a:chOff x="152400" y="3131416"/>
            <a:chExt cx="8971705" cy="1923930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152400" y="3131416"/>
              <a:ext cx="8915400" cy="1923930"/>
              <a:chOff x="152400" y="1759817"/>
              <a:chExt cx="8915400" cy="1923930"/>
            </a:xfrm>
            <a:solidFill>
              <a:srgbClr val="CCFFFF"/>
            </a:solidFill>
          </p:grpSpPr>
          <p:sp>
            <p:nvSpPr>
              <p:cNvPr id="27" name="正方形/長方形 26"/>
              <p:cNvSpPr/>
              <p:nvPr/>
            </p:nvSpPr>
            <p:spPr bwMode="auto">
              <a:xfrm>
                <a:off x="152400" y="1759817"/>
                <a:ext cx="8915400" cy="1923930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glow rad="127000">
                  <a:srgbClr val="66FFFF">
                    <a:alpha val="95000"/>
                  </a:srgbClr>
                </a:glo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Text Box 4"/>
              <p:cNvSpPr txBox="1">
                <a:spLocks noChangeArrowheads="1"/>
              </p:cNvSpPr>
              <p:nvPr/>
            </p:nvSpPr>
            <p:spPr bwMode="auto">
              <a:xfrm>
                <a:off x="152400" y="1804102"/>
                <a:ext cx="4589718" cy="3693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</a:t>
                </a:r>
                <a:r>
                  <a:rPr lang="en-US" altLang="ja-JP" u="sng" baseline="30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en-US" altLang="ja-JP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pp studied with </a:t>
                </a:r>
                <a:r>
                  <a:rPr lang="en-US" altLang="ja-JP" u="sng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ccCSM+Feshbch</a:t>
                </a:r>
                <a:r>
                  <a:rPr lang="en-US" altLang="ja-JP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method</a:t>
                </a:r>
              </a:p>
            </p:txBody>
          </p:sp>
          <p:sp>
            <p:nvSpPr>
              <p:cNvPr id="29" name="Text Box 4"/>
              <p:cNvSpPr txBox="1">
                <a:spLocks noChangeArrowheads="1"/>
              </p:cNvSpPr>
              <p:nvPr/>
            </p:nvSpPr>
            <p:spPr bwMode="auto">
              <a:xfrm>
                <a:off x="228600" y="2380242"/>
                <a:ext cx="4310604" cy="90492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182563" indent="-182563">
                  <a:buFont typeface="Arial" panose="020B0604020202020204" pitchFamily="34" charset="0"/>
                  <a:buChar char="•"/>
                </a:pPr>
                <a:r>
                  <a:rPr lang="en-US" altLang="ja-JP" sz="1600" dirty="0" smtClean="0"/>
                  <a:t>Used a Chiral SU(3)-based potential </a:t>
                </a:r>
                <a:br>
                  <a:rPr lang="en-US" altLang="ja-JP" sz="1600" dirty="0" smtClean="0"/>
                </a:br>
                <a:r>
                  <a:rPr lang="en-US" altLang="ja-JP" sz="1600" dirty="0" smtClean="0"/>
                  <a:t>(Gaussian form in r-space)</a:t>
                </a:r>
              </a:p>
              <a:p>
                <a:pPr marL="182563" indent="-182563">
                  <a:buFont typeface="Arial" panose="020B0604020202020204" pitchFamily="34" charset="0"/>
                  <a:buChar char="•"/>
                </a:pPr>
                <a:endParaRPr lang="en-US" altLang="ja-JP" sz="1100" dirty="0" smtClean="0"/>
              </a:p>
              <a:p>
                <a:pPr marL="182563" indent="-182563">
                  <a:buFont typeface="Arial" panose="020B0604020202020204" pitchFamily="34" charset="0"/>
                  <a:buChar char="•"/>
                </a:pPr>
                <a:r>
                  <a:rPr lang="en-US" altLang="ja-JP" sz="1600" u="sng" dirty="0" smtClean="0"/>
                  <a:t>Self-consistency for </a:t>
                </a:r>
                <a:r>
                  <a:rPr lang="en-US" altLang="ja-JP" sz="1600" u="sng" dirty="0" err="1" smtClean="0"/>
                  <a:t>kaon’s</a:t>
                </a:r>
                <a:r>
                  <a:rPr lang="en-US" altLang="ja-JP" sz="1600" u="sng" dirty="0" smtClean="0"/>
                  <a:t> </a:t>
                </a:r>
                <a:r>
                  <a:rPr lang="en-US" altLang="ja-JP" sz="1600" u="sng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complex</a:t>
                </a:r>
                <a:r>
                  <a:rPr lang="en-US" altLang="ja-JP" sz="1600" u="sng" dirty="0" smtClean="0"/>
                  <a:t> energy</a:t>
                </a:r>
              </a:p>
            </p:txBody>
          </p:sp>
        </p:grpSp>
        <p:sp>
          <p:nvSpPr>
            <p:cNvPr id="6" name="正方形/長方形 5"/>
            <p:cNvSpPr/>
            <p:nvPr/>
          </p:nvSpPr>
          <p:spPr bwMode="auto">
            <a:xfrm>
              <a:off x="4615404" y="3584843"/>
              <a:ext cx="4452397" cy="1338912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4648200" y="4050044"/>
              <a:ext cx="4475905" cy="529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(B, Γ/2) = (21~36,   9~30) MeV : “Field picture”</a:t>
              </a:r>
            </a:p>
            <a:p>
              <a:r>
                <a:rPr lang="en-US" altLang="ja-JP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</a:t>
              </a:r>
              <a:r>
                <a:rPr lang="en-US" altLang="ja-JP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25~30, 15~32) </a:t>
              </a:r>
              <a:r>
                <a:rPr lang="en-US" altLang="ja-JP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MeV : </a:t>
              </a:r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“Particle </a:t>
              </a:r>
              <a:r>
                <a:rPr lang="en-US" altLang="ja-JP" sz="1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pict</a:t>
              </a:r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.”</a:t>
              </a:r>
            </a:p>
          </p:txBody>
        </p:sp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4724400" y="4617474"/>
              <a:ext cx="4333238" cy="306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Mean NN distance ~ 2.2 </a:t>
              </a:r>
              <a:r>
                <a:rPr lang="en-US" altLang="ja-JP" sz="1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fm</a:t>
              </a:r>
              <a:r>
                <a:rPr lang="en-US" altLang="ja-JP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ja-JP" alt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→ </a:t>
              </a:r>
              <a:r>
                <a:rPr lang="en-US" altLang="ja-JP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</a:t>
              </a:r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ormal density</a:t>
              </a: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152400" y="1594248"/>
            <a:ext cx="8915400" cy="1453752"/>
            <a:chOff x="152400" y="2266891"/>
            <a:chExt cx="8915400" cy="1453752"/>
          </a:xfrm>
        </p:grpSpPr>
        <p:sp>
          <p:nvSpPr>
            <p:cNvPr id="13" name="正方形/長方形 12"/>
            <p:cNvSpPr/>
            <p:nvPr/>
          </p:nvSpPr>
          <p:spPr bwMode="auto">
            <a:xfrm>
              <a:off x="152400" y="2266891"/>
              <a:ext cx="8915400" cy="1453752"/>
            </a:xfrm>
            <a:prstGeom prst="rect">
              <a:avLst/>
            </a:prstGeom>
            <a:solidFill>
              <a:srgbClr val="99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00FF00">
                  <a:alpha val="94902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3" name="Text Box 4"/>
            <p:cNvSpPr txBox="1">
              <a:spLocks noChangeArrowheads="1"/>
            </p:cNvSpPr>
            <p:nvPr/>
          </p:nvSpPr>
          <p:spPr bwMode="auto">
            <a:xfrm>
              <a:off x="228600" y="2286000"/>
              <a:ext cx="676980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“coupled-channel </a:t>
              </a:r>
              <a:r>
                <a:rPr lang="en-US" altLang="ja-JP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Complex Scaling </a:t>
              </a:r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Method + </a:t>
              </a:r>
              <a:r>
                <a:rPr lang="en-US" altLang="ja-JP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Feshbach</a:t>
              </a:r>
              <a:r>
                <a:rPr lang="en-US" altLang="ja-JP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method</a:t>
              </a:r>
              <a:r>
                <a:rPr lang="en-US" altLang="ja-JP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”</a:t>
              </a:r>
            </a:p>
          </p:txBody>
        </p:sp>
      </p:grp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4648200" y="3776246"/>
            <a:ext cx="20185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u="sng" dirty="0" smtClean="0"/>
              <a:t>NRv2 potential case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84285" y="2006025"/>
            <a:ext cx="81501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/>
              <a:t>　</a:t>
            </a:r>
            <a:r>
              <a:rPr lang="en-US" altLang="ja-JP" sz="1600" dirty="0"/>
              <a:t>… Represent the </a:t>
            </a:r>
            <a:r>
              <a:rPr lang="en-US" altLang="ja-JP" sz="1600" dirty="0" smtClean="0">
                <a:solidFill>
                  <a:srgbClr val="FF0000"/>
                </a:solidFill>
              </a:rPr>
              <a:t>Q-space Green function</a:t>
            </a:r>
            <a:r>
              <a:rPr lang="en-US" altLang="ja-JP" sz="1600" dirty="0" smtClean="0"/>
              <a:t> </a:t>
            </a:r>
            <a:r>
              <a:rPr lang="en-US" altLang="ja-JP" sz="1600" dirty="0"/>
              <a:t>with the </a:t>
            </a:r>
            <a:r>
              <a:rPr lang="en-US" altLang="ja-JP" sz="1600" dirty="0">
                <a:solidFill>
                  <a:srgbClr val="FF0000"/>
                </a:solidFill>
              </a:rPr>
              <a:t>Extended Complete </a:t>
            </a:r>
            <a:r>
              <a:rPr lang="en-US" altLang="ja-JP" sz="1600" dirty="0" smtClean="0">
                <a:solidFill>
                  <a:srgbClr val="FF0000"/>
                </a:solidFill>
              </a:rPr>
              <a:t>Set</a:t>
            </a:r>
            <a:r>
              <a:rPr lang="en-US" altLang="ja-JP" sz="1600" dirty="0" smtClean="0"/>
              <a:t> 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     well approximated by </a:t>
            </a:r>
            <a:r>
              <a:rPr lang="en-US" altLang="ja-JP" sz="1600" dirty="0" smtClean="0">
                <a:solidFill>
                  <a:srgbClr val="FF0000"/>
                </a:solidFill>
              </a:rPr>
              <a:t>Gaussian base</a:t>
            </a:r>
            <a:endParaRPr lang="en-US" altLang="ja-JP" sz="1600" dirty="0">
              <a:solidFill>
                <a:srgbClr val="FF0000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33400" y="2633246"/>
            <a:ext cx="830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/>
              <a:t>⇒</a:t>
            </a:r>
            <a:r>
              <a:rPr lang="ja-JP" altLang="en-US" sz="1600" dirty="0"/>
              <a:t>　</a:t>
            </a:r>
            <a:r>
              <a:rPr lang="en-US" altLang="ja-JP" sz="1600" dirty="0"/>
              <a:t> Eliminate π</a:t>
            </a:r>
            <a:r>
              <a:rPr lang="ja-JP" altLang="en-US" sz="1600" dirty="0"/>
              <a:t>Ｙ </a:t>
            </a:r>
            <a:r>
              <a:rPr lang="en-US" altLang="ja-JP" sz="1600" dirty="0" smtClean="0"/>
              <a:t>channels to reduce the problem to a </a:t>
            </a:r>
            <a:r>
              <a:rPr lang="en-US" altLang="ja-JP" sz="1600" dirty="0" err="1" smtClean="0"/>
              <a:t>K</a:t>
            </a:r>
            <a:r>
              <a:rPr lang="en-US" altLang="ja-JP" sz="1600" baseline="30000" dirty="0" err="1" smtClean="0"/>
              <a:t>bar</a:t>
            </a:r>
            <a:r>
              <a:rPr lang="en-US" altLang="ja-JP" sz="1600" dirty="0" err="1" smtClean="0"/>
              <a:t>NN</a:t>
            </a:r>
            <a:r>
              <a:rPr lang="en-US" altLang="ja-JP" sz="1600" dirty="0" smtClean="0"/>
              <a:t> single channel problem. 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18271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0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ja-JP" sz="1600" i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>
          <a:xfrm>
            <a:off x="6019800" y="2667056"/>
            <a:ext cx="3096683" cy="990544"/>
          </a:xfrm>
          <a:noFill/>
          <a:ln/>
        </p:spPr>
        <p:txBody>
          <a:bodyPr/>
          <a:lstStyle/>
          <a:p>
            <a:pPr algn="l"/>
            <a:r>
              <a:rPr lang="en-US" altLang="ja-JP" sz="2800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“Prototype of </a:t>
            </a:r>
            <a:br>
              <a:rPr lang="en-US" altLang="ja-JP" sz="2800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en-US" altLang="ja-JP" sz="28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altLang="ja-JP" sz="2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</a:t>
            </a:r>
            <a:r>
              <a:rPr lang="en-US" altLang="ja-JP" sz="2800" i="1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kaonic</a:t>
            </a:r>
            <a:r>
              <a:rPr lang="en-US" altLang="ja-JP" sz="2800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nuclei”</a:t>
            </a:r>
            <a:endParaRPr lang="ja-JP" altLang="en-US" sz="1800" i="1" u="sng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3" name="右矢印 22"/>
          <p:cNvSpPr/>
          <p:nvPr/>
        </p:nvSpPr>
        <p:spPr bwMode="auto">
          <a:xfrm rot="2389847">
            <a:off x="1568342" y="1341717"/>
            <a:ext cx="648072" cy="504056"/>
          </a:xfrm>
          <a:prstGeom prst="rightArrow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76200" y="100142"/>
            <a:ext cx="9067800" cy="1576258"/>
            <a:chOff x="76200" y="100142"/>
            <a:chExt cx="9067800" cy="1576258"/>
          </a:xfrm>
        </p:grpSpPr>
        <p:grpSp>
          <p:nvGrpSpPr>
            <p:cNvPr id="10" name="グループ化 55"/>
            <p:cNvGrpSpPr/>
            <p:nvPr/>
          </p:nvGrpSpPr>
          <p:grpSpPr>
            <a:xfrm>
              <a:off x="940296" y="100142"/>
              <a:ext cx="597406" cy="640154"/>
              <a:chOff x="6877532" y="1718361"/>
              <a:chExt cx="864096" cy="872701"/>
            </a:xfrm>
            <a:effectLst/>
          </p:grpSpPr>
          <p:sp>
            <p:nvSpPr>
              <p:cNvPr id="16" name="円/楕円 15"/>
              <p:cNvSpPr/>
              <p:nvPr/>
            </p:nvSpPr>
            <p:spPr>
              <a:xfrm>
                <a:off x="6877532" y="1726966"/>
                <a:ext cx="864096" cy="864096"/>
              </a:xfrm>
              <a:prstGeom prst="ellipse">
                <a:avLst/>
              </a:prstGeom>
              <a:gradFill>
                <a:gsLst>
                  <a:gs pos="100000">
                    <a:srgbClr val="92D05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33CC3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" name="Text Box 5"/>
              <p:cNvSpPr txBox="1">
                <a:spLocks noChangeArrowheads="1"/>
              </p:cNvSpPr>
              <p:nvPr/>
            </p:nvSpPr>
            <p:spPr bwMode="auto">
              <a:xfrm>
                <a:off x="6976042" y="1718361"/>
                <a:ext cx="550150" cy="584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3200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altLang="ja-JP" sz="3200" i="1" baseline="30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-</a:t>
                </a:r>
                <a:endParaRPr lang="ja-JP" altLang="en-US" sz="1600" i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76200" y="574937"/>
              <a:ext cx="1108630" cy="1101463"/>
              <a:chOff x="76200" y="574937"/>
              <a:chExt cx="1108630" cy="1101463"/>
            </a:xfrm>
          </p:grpSpPr>
          <p:sp>
            <p:nvSpPr>
              <p:cNvPr id="12" name="円/楕円 11"/>
              <p:cNvSpPr/>
              <p:nvPr/>
            </p:nvSpPr>
            <p:spPr>
              <a:xfrm>
                <a:off x="76200" y="574937"/>
                <a:ext cx="1101463" cy="1101463"/>
              </a:xfrm>
              <a:prstGeom prst="ellipse">
                <a:avLst/>
              </a:prstGeom>
              <a:gradFill>
                <a:gsLst>
                  <a:gs pos="100000">
                    <a:srgbClr val="FF000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Text Box 5"/>
              <p:cNvSpPr txBox="1">
                <a:spLocks noChangeArrowheads="1"/>
              </p:cNvSpPr>
              <p:nvPr/>
            </p:nvSpPr>
            <p:spPr bwMode="auto">
              <a:xfrm>
                <a:off x="128130" y="865801"/>
                <a:ext cx="105670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4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Proton</a:t>
                </a:r>
                <a:endParaRPr lang="ja-JP" altLang="en-US" sz="16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テキスト ボックス 19"/>
            <p:cNvSpPr txBox="1"/>
            <p:nvPr/>
          </p:nvSpPr>
          <p:spPr>
            <a:xfrm>
              <a:off x="1843080" y="228600"/>
              <a:ext cx="1281120" cy="461665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1000"/>
              </a:schemeClr>
            </a:solidFill>
            <a:effectLst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400" i="1" dirty="0" smtClean="0">
                  <a:solidFill>
                    <a:schemeClr val="bg1"/>
                  </a:solidFill>
                </a:rPr>
                <a:t>Λ(1405)</a:t>
              </a:r>
            </a:p>
          </p:txBody>
        </p:sp>
        <p:sp>
          <p:nvSpPr>
            <p:cNvPr id="27" name="Rectangle 4"/>
            <p:cNvSpPr txBox="1">
              <a:spLocks noChangeArrowheads="1"/>
            </p:cNvSpPr>
            <p:nvPr/>
          </p:nvSpPr>
          <p:spPr bwMode="auto">
            <a:xfrm>
              <a:off x="3177206" y="152400"/>
              <a:ext cx="5890594" cy="618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l"/>
              <a:r>
                <a:rPr lang="en-US" altLang="ja-JP" sz="1800" i="1" kern="0" dirty="0" smtClean="0">
                  <a:solidFill>
                    <a:schemeClr val="bg1"/>
                  </a:solidFill>
                  <a:latin typeface="Times New Roman" pitchFamily="18" charset="0"/>
                </a:rPr>
                <a:t> </a:t>
              </a:r>
              <a:r>
                <a:rPr lang="en-US" altLang="ja-JP" sz="2800" i="1" kern="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“Building block of </a:t>
              </a:r>
              <a:r>
                <a:rPr lang="en-US" altLang="ja-JP" sz="2800" i="1" kern="0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kaonic</a:t>
              </a:r>
              <a:r>
                <a:rPr lang="en-US" altLang="ja-JP" sz="2800" i="1" kern="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nuclei”</a:t>
              </a:r>
              <a:endParaRPr lang="ja-JP" altLang="en-US" sz="1800" i="1" kern="0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8" name="Rectangle 4"/>
            <p:cNvSpPr txBox="1">
              <a:spLocks noChangeArrowheads="1"/>
            </p:cNvSpPr>
            <p:nvPr/>
          </p:nvSpPr>
          <p:spPr bwMode="auto">
            <a:xfrm>
              <a:off x="3558205" y="762000"/>
              <a:ext cx="5585795" cy="618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285750" indent="-285750" algn="l">
                <a:buFont typeface="Wingdings" panose="05000000000000000000" pitchFamily="2" charset="2"/>
                <a:buChar char="ü"/>
              </a:pPr>
              <a:r>
                <a:rPr lang="en-US" altLang="ja-JP" sz="1800" i="1" kern="0" dirty="0" smtClean="0">
                  <a:solidFill>
                    <a:schemeClr val="bg1"/>
                  </a:solidFill>
                  <a:latin typeface="Times New Roman" pitchFamily="18" charset="0"/>
                </a:rPr>
                <a:t>well described with a meson-baryon molecule picture</a:t>
              </a:r>
            </a:p>
            <a:p>
              <a:pPr marL="285750" indent="-285750" algn="l">
                <a:buFont typeface="Wingdings" panose="05000000000000000000" pitchFamily="2" charset="2"/>
                <a:buChar char="ü"/>
              </a:pPr>
              <a:r>
                <a:rPr lang="en-US" altLang="ja-JP" sz="1800" kern="0" dirty="0">
                  <a:solidFill>
                    <a:schemeClr val="bg1"/>
                  </a:solidFill>
                  <a:latin typeface="Times New Roman" pitchFamily="18" charset="0"/>
                </a:rPr>
                <a:t>D</a:t>
              </a:r>
              <a:r>
                <a:rPr lang="en-US" altLang="ja-JP" sz="1800" i="1" kern="0" dirty="0" smtClean="0">
                  <a:solidFill>
                    <a:schemeClr val="bg1"/>
                  </a:solidFill>
                  <a:latin typeface="Times New Roman" pitchFamily="18" charset="0"/>
                </a:rPr>
                <a:t>etermine </a:t>
              </a:r>
              <a:r>
                <a:rPr lang="en-US" altLang="ja-JP" sz="1800" i="1" kern="0" dirty="0" err="1" smtClean="0">
                  <a:solidFill>
                    <a:schemeClr val="bg1"/>
                  </a:solidFill>
                  <a:latin typeface="Times New Roman" pitchFamily="18" charset="0"/>
                </a:rPr>
                <a:t>K</a:t>
              </a:r>
              <a:r>
                <a:rPr lang="en-US" altLang="ja-JP" sz="1800" i="1" kern="0" baseline="30000" dirty="0" err="1" smtClean="0">
                  <a:solidFill>
                    <a:schemeClr val="bg1"/>
                  </a:solidFill>
                  <a:latin typeface="Times New Roman" pitchFamily="18" charset="0"/>
                </a:rPr>
                <a:t>bar</a:t>
              </a:r>
              <a:r>
                <a:rPr lang="en-US" altLang="ja-JP" sz="1800" i="1" kern="0" dirty="0" err="1" smtClean="0">
                  <a:solidFill>
                    <a:schemeClr val="bg1"/>
                  </a:solidFill>
                  <a:latin typeface="Times New Roman" pitchFamily="18" charset="0"/>
                </a:rPr>
                <a:t>N</a:t>
              </a:r>
              <a:r>
                <a:rPr lang="en-US" altLang="ja-JP" sz="1800" i="1" kern="0" dirty="0" smtClean="0">
                  <a:solidFill>
                    <a:schemeClr val="bg1"/>
                  </a:solidFill>
                  <a:latin typeface="Times New Roman" pitchFamily="18" charset="0"/>
                </a:rPr>
                <a:t> interaction</a:t>
              </a:r>
              <a:endParaRPr lang="ja-JP" altLang="en-US" sz="1800" i="1" kern="0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285999" y="1600200"/>
            <a:ext cx="3581401" cy="2699501"/>
            <a:chOff x="2133599" y="1676400"/>
            <a:chExt cx="3581401" cy="2699501"/>
          </a:xfrm>
        </p:grpSpPr>
        <p:sp>
          <p:nvSpPr>
            <p:cNvPr id="31" name="円/楕円 30"/>
            <p:cNvSpPr/>
            <p:nvPr/>
          </p:nvSpPr>
          <p:spPr>
            <a:xfrm>
              <a:off x="2743200" y="2632337"/>
              <a:ext cx="1101463" cy="1101463"/>
            </a:xfrm>
            <a:prstGeom prst="ellipse">
              <a:avLst/>
            </a:prstGeom>
            <a:gradFill>
              <a:gsLst>
                <a:gs pos="100000">
                  <a:srgbClr val="FF0000"/>
                </a:gs>
                <a:gs pos="25000">
                  <a:schemeClr val="bg1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3916671" y="2632337"/>
              <a:ext cx="1101463" cy="1101463"/>
            </a:xfrm>
            <a:prstGeom prst="ellipse">
              <a:avLst/>
            </a:prstGeom>
            <a:gradFill>
              <a:gsLst>
                <a:gs pos="100000">
                  <a:srgbClr val="FF0000"/>
                </a:gs>
                <a:gs pos="25000">
                  <a:schemeClr val="bg1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55"/>
            <p:cNvGrpSpPr/>
            <p:nvPr/>
          </p:nvGrpSpPr>
          <p:grpSpPr>
            <a:xfrm>
              <a:off x="3607297" y="2805614"/>
              <a:ext cx="597406" cy="640154"/>
              <a:chOff x="6877532" y="1718361"/>
              <a:chExt cx="864096" cy="872701"/>
            </a:xfrm>
            <a:effectLst/>
          </p:grpSpPr>
          <p:sp>
            <p:nvSpPr>
              <p:cNvPr id="34" name="円/楕円 33"/>
              <p:cNvSpPr/>
              <p:nvPr/>
            </p:nvSpPr>
            <p:spPr>
              <a:xfrm>
                <a:off x="6877532" y="1726966"/>
                <a:ext cx="864096" cy="864096"/>
              </a:xfrm>
              <a:prstGeom prst="ellipse">
                <a:avLst/>
              </a:prstGeom>
              <a:gradFill>
                <a:gsLst>
                  <a:gs pos="100000">
                    <a:srgbClr val="92D05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33CC3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5" name="Text Box 5"/>
              <p:cNvSpPr txBox="1">
                <a:spLocks noChangeArrowheads="1"/>
              </p:cNvSpPr>
              <p:nvPr/>
            </p:nvSpPr>
            <p:spPr bwMode="auto">
              <a:xfrm>
                <a:off x="6976042" y="1718361"/>
                <a:ext cx="550150" cy="584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3200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altLang="ja-JP" sz="3200" i="1" baseline="30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-</a:t>
                </a:r>
                <a:endParaRPr lang="ja-JP" altLang="en-US" sz="1600" i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6" name="Text Box 5"/>
            <p:cNvSpPr txBox="1">
              <a:spLocks noChangeArrowheads="1"/>
            </p:cNvSpPr>
            <p:nvPr/>
          </p:nvSpPr>
          <p:spPr bwMode="auto">
            <a:xfrm>
              <a:off x="3031232" y="2920369"/>
              <a:ext cx="43473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endParaRPr lang="ja-JP" alt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4324690" y="2920369"/>
              <a:ext cx="43473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endParaRPr lang="ja-JP" alt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正方形/長方形 39"/>
            <p:cNvSpPr/>
            <p:nvPr/>
          </p:nvSpPr>
          <p:spPr bwMode="auto">
            <a:xfrm>
              <a:off x="2133599" y="2076115"/>
              <a:ext cx="3562691" cy="2299786"/>
            </a:xfrm>
            <a:prstGeom prst="rect">
              <a:avLst/>
            </a:prstGeom>
            <a:noFill/>
            <a:ln w="317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3200400" y="1676400"/>
              <a:ext cx="1287532" cy="646331"/>
            </a:xfrm>
            <a:prstGeom prst="rect">
              <a:avLst/>
            </a:prstGeom>
            <a:solidFill>
              <a:schemeClr val="accent2">
                <a:alpha val="98000"/>
              </a:schemeClr>
            </a:solidFill>
            <a:effectLst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36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K</a:t>
              </a:r>
              <a:r>
                <a:rPr lang="en-US" altLang="ja-JP" sz="3600" baseline="300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ja-JP" sz="36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pp </a:t>
              </a:r>
              <a:endParaRPr lang="en-US" altLang="ja-JP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 Box 5"/>
            <p:cNvSpPr txBox="1">
              <a:spLocks noChangeArrowheads="1"/>
            </p:cNvSpPr>
            <p:nvPr/>
          </p:nvSpPr>
          <p:spPr bwMode="auto">
            <a:xfrm>
              <a:off x="2133600" y="3886200"/>
              <a:ext cx="3581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The simplest </a:t>
              </a:r>
              <a:r>
                <a:rPr lang="en-US" altLang="ja-JP" sz="2000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kaonic</a:t>
              </a:r>
              <a:r>
                <a:rPr lang="en-US" altLang="ja-JP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nucleus</a:t>
              </a:r>
              <a:endParaRPr lang="en-US" altLang="ja-JP" sz="2000" i="1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0" name="右矢印 29"/>
          <p:cNvSpPr/>
          <p:nvPr/>
        </p:nvSpPr>
        <p:spPr bwMode="auto">
          <a:xfrm rot="2389847">
            <a:off x="5895094" y="4452277"/>
            <a:ext cx="648072" cy="504056"/>
          </a:xfrm>
          <a:prstGeom prst="rightArrow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2" name="右矢印 51"/>
          <p:cNvSpPr/>
          <p:nvPr/>
        </p:nvSpPr>
        <p:spPr bwMode="auto">
          <a:xfrm rot="2131793">
            <a:off x="1011894" y="2879753"/>
            <a:ext cx="6295799" cy="504056"/>
          </a:xfrm>
          <a:prstGeom prst="rightArrow">
            <a:avLst/>
          </a:prstGeom>
          <a:gradFill flip="none" rotWithShape="1">
            <a:gsLst>
              <a:gs pos="25000">
                <a:schemeClr val="bg1">
                  <a:alpha val="80000"/>
                </a:schemeClr>
              </a:gs>
              <a:gs pos="100000">
                <a:srgbClr val="00FFFF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76200" y="5475982"/>
            <a:ext cx="5552538" cy="1384995"/>
            <a:chOff x="76200" y="5475982"/>
            <a:chExt cx="5552538" cy="1384995"/>
          </a:xfrm>
        </p:grpSpPr>
        <p:sp>
          <p:nvSpPr>
            <p:cNvPr id="53" name="Text Box 21"/>
            <p:cNvSpPr txBox="1">
              <a:spLocks noChangeArrowheads="1"/>
            </p:cNvSpPr>
            <p:nvPr/>
          </p:nvSpPr>
          <p:spPr bwMode="auto">
            <a:xfrm>
              <a:off x="76200" y="5475982"/>
              <a:ext cx="4702249" cy="1077218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268288" indent="-268288">
                <a:buFont typeface="Wingdings" panose="05000000000000000000" pitchFamily="2" charset="2"/>
                <a:buChar char="Ø"/>
              </a:pPr>
              <a:r>
                <a:rPr lang="en-US" altLang="ja-JP" sz="1600" dirty="0" smtClean="0">
                  <a:solidFill>
                    <a:srgbClr val="FFFFFF"/>
                  </a:solidFill>
                </a:rPr>
                <a:t>Doorway to dense matter</a:t>
              </a:r>
              <a:r>
                <a:rPr lang="en-US" altLang="ja-JP" sz="1600" baseline="30000" dirty="0" smtClean="0">
                  <a:solidFill>
                    <a:srgbClr val="FFFFFF"/>
                  </a:solidFill>
                </a:rPr>
                <a:t>†</a:t>
              </a:r>
              <a:r>
                <a:rPr lang="en-US" altLang="ja-JP" sz="1600" dirty="0" smtClean="0">
                  <a:solidFill>
                    <a:srgbClr val="FFFFFF"/>
                  </a:solidFill>
                </a:rPr>
                <a:t/>
              </a:r>
              <a:br>
                <a:rPr lang="en-US" altLang="ja-JP" sz="1600" dirty="0" smtClean="0">
                  <a:solidFill>
                    <a:srgbClr val="FFFFFF"/>
                  </a:solidFill>
                </a:rPr>
              </a:br>
              <a:r>
                <a:rPr lang="ja-JP" altLang="en-US" sz="1600" dirty="0" smtClean="0">
                  <a:solidFill>
                    <a:srgbClr val="FFFFFF"/>
                  </a:solidFill>
                </a:rPr>
                <a:t>→ </a:t>
              </a:r>
              <a:r>
                <a:rPr lang="en-US" altLang="ja-JP" sz="1600" dirty="0">
                  <a:solidFill>
                    <a:srgbClr val="FFFFFF"/>
                  </a:solidFill>
                </a:rPr>
                <a:t>C</a:t>
              </a:r>
              <a:r>
                <a:rPr lang="en-US" altLang="ja-JP" sz="1600" dirty="0" smtClean="0">
                  <a:solidFill>
                    <a:srgbClr val="FFFFFF"/>
                  </a:solidFill>
                </a:rPr>
                <a:t>hiral symmetry restoration in dense matter</a:t>
              </a:r>
            </a:p>
            <a:p>
              <a:pPr marL="268288" indent="-268288">
                <a:buFont typeface="Wingdings" panose="05000000000000000000" pitchFamily="2" charset="2"/>
                <a:buChar char="Ø"/>
              </a:pPr>
              <a:r>
                <a:rPr lang="en-US" altLang="ja-JP" sz="1600" dirty="0" smtClean="0">
                  <a:solidFill>
                    <a:srgbClr val="FFFFFF"/>
                  </a:solidFill>
                </a:rPr>
                <a:t>Interesting structure</a:t>
              </a:r>
              <a:r>
                <a:rPr lang="en-US" altLang="ja-JP" sz="1600" baseline="30000" dirty="0" smtClean="0">
                  <a:solidFill>
                    <a:srgbClr val="FFFFFF"/>
                  </a:solidFill>
                </a:rPr>
                <a:t>†</a:t>
              </a:r>
            </a:p>
            <a:p>
              <a:pPr marL="268288" indent="-268288">
                <a:buFont typeface="Wingdings" panose="05000000000000000000" pitchFamily="2" charset="2"/>
                <a:buChar char="Ø"/>
              </a:pPr>
              <a:r>
                <a:rPr lang="en-US" altLang="ja-JP" sz="1600" dirty="0" smtClean="0">
                  <a:solidFill>
                    <a:srgbClr val="FFFFFF"/>
                  </a:solidFill>
                </a:rPr>
                <a:t>Neutron star</a:t>
              </a: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28600" y="6553200"/>
              <a:ext cx="54001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400" dirty="0">
                  <a:solidFill>
                    <a:srgbClr val="FFFFFF"/>
                  </a:solidFill>
                </a:rPr>
                <a:t>† </a:t>
              </a:r>
              <a:r>
                <a:rPr lang="en-US" altLang="ja-JP" sz="1400" dirty="0">
                  <a:solidFill>
                    <a:srgbClr val="FFFFFF"/>
                  </a:solidFill>
                  <a:latin typeface="Times New Roman" pitchFamily="18" charset="0"/>
                </a:rPr>
                <a:t>A. D., H. </a:t>
              </a:r>
              <a:r>
                <a:rPr lang="en-US" altLang="ja-JP" sz="1400" dirty="0" err="1">
                  <a:solidFill>
                    <a:srgbClr val="FFFFFF"/>
                  </a:solidFill>
                  <a:latin typeface="Times New Roman" pitchFamily="18" charset="0"/>
                </a:rPr>
                <a:t>Horiuchi</a:t>
              </a:r>
              <a:r>
                <a:rPr lang="en-US" altLang="ja-JP" sz="1400" dirty="0">
                  <a:solidFill>
                    <a:srgbClr val="FFFFFF"/>
                  </a:solidFill>
                  <a:latin typeface="Times New Roman" pitchFamily="18" charset="0"/>
                </a:rPr>
                <a:t>, Y. Akaishi </a:t>
              </a:r>
              <a:r>
                <a:rPr lang="en-US" altLang="ja-JP" sz="1400" dirty="0" smtClean="0">
                  <a:solidFill>
                    <a:srgbClr val="FFFFFF"/>
                  </a:solidFill>
                  <a:latin typeface="Times New Roman" pitchFamily="18" charset="0"/>
                </a:rPr>
                <a:t>and </a:t>
              </a:r>
              <a:r>
                <a:rPr lang="en-US" altLang="ja-JP" sz="1400" dirty="0">
                  <a:solidFill>
                    <a:srgbClr val="FFFFFF"/>
                  </a:solidFill>
                  <a:latin typeface="Times New Roman" pitchFamily="18" charset="0"/>
                </a:rPr>
                <a:t>T. Yamazaki, PRC70, 044313 (2004)</a:t>
              </a: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950967" y="5162490"/>
            <a:ext cx="4130948" cy="1568173"/>
            <a:chOff x="4950967" y="5162490"/>
            <a:chExt cx="4130948" cy="1568173"/>
          </a:xfrm>
        </p:grpSpPr>
        <p:sp>
          <p:nvSpPr>
            <p:cNvPr id="21" name="Text Box 5"/>
            <p:cNvSpPr txBox="1">
              <a:spLocks noChangeArrowheads="1"/>
            </p:cNvSpPr>
            <p:nvPr/>
          </p:nvSpPr>
          <p:spPr bwMode="auto">
            <a:xfrm>
              <a:off x="7162800" y="5715000"/>
              <a:ext cx="1919115" cy="1015663"/>
            </a:xfrm>
            <a:prstGeom prst="rect">
              <a:avLst/>
            </a:prstGeom>
            <a:solidFill>
              <a:srgbClr val="7030A0">
                <a:alpha val="42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i="1" baseline="30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en-US" altLang="ja-JP" sz="20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HeK</a:t>
              </a:r>
              <a:r>
                <a:rPr lang="en-US" altLang="ja-JP" sz="2000" i="1" baseline="30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US" altLang="ja-JP" sz="2000" i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pppK</a:t>
              </a:r>
              <a:r>
                <a:rPr lang="en-US" altLang="ja-JP" sz="2000" i="1" baseline="30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i="1" baseline="30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en-US" altLang="ja-JP" sz="20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HeK</a:t>
              </a:r>
              <a:r>
                <a:rPr lang="en-US" altLang="ja-JP" sz="2000" i="1" baseline="30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US" altLang="ja-JP" sz="2000" i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pppnK</a:t>
              </a:r>
              <a:r>
                <a:rPr lang="en-US" altLang="ja-JP" sz="2000" i="1" baseline="30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…, </a:t>
              </a:r>
              <a:r>
                <a:rPr lang="en-US" altLang="ja-JP" sz="2000" i="1" baseline="30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r>
                <a:rPr lang="en-US" altLang="ja-JP" sz="20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BeK</a:t>
              </a:r>
              <a:r>
                <a:rPr lang="en-US" altLang="ja-JP" sz="2000" i="1" baseline="30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,…</a:t>
              </a:r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5791200" y="5853395"/>
              <a:ext cx="784204" cy="792028"/>
              <a:chOff x="5552628" y="5853395"/>
              <a:chExt cx="784204" cy="792028"/>
            </a:xfrm>
          </p:grpSpPr>
          <p:sp>
            <p:nvSpPr>
              <p:cNvPr id="42" name="円/楕円 41"/>
              <p:cNvSpPr>
                <a:spLocks noChangeAspect="1"/>
              </p:cNvSpPr>
              <p:nvPr/>
            </p:nvSpPr>
            <p:spPr>
              <a:xfrm>
                <a:off x="5696290" y="5853395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>
                <a:spLocks noChangeAspect="1"/>
              </p:cNvSpPr>
              <p:nvPr/>
            </p:nvSpPr>
            <p:spPr>
              <a:xfrm>
                <a:off x="5552628" y="6026352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rgbClr val="FF000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>
                <a:spLocks noChangeAspect="1"/>
              </p:cNvSpPr>
              <p:nvPr/>
            </p:nvSpPr>
            <p:spPr>
              <a:xfrm>
                <a:off x="5891477" y="5933629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rgbClr val="FF000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45"/>
              <p:cNvSpPr>
                <a:spLocks noChangeAspect="1"/>
              </p:cNvSpPr>
              <p:nvPr/>
            </p:nvSpPr>
            <p:spPr>
              <a:xfrm>
                <a:off x="6022061" y="6099872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rgbClr val="FF000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>
                <a:spLocks noChangeAspect="1"/>
              </p:cNvSpPr>
              <p:nvPr/>
            </p:nvSpPr>
            <p:spPr>
              <a:xfrm>
                <a:off x="5787864" y="6049128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>
                <a:spLocks noChangeAspect="1"/>
              </p:cNvSpPr>
              <p:nvPr/>
            </p:nvSpPr>
            <p:spPr>
              <a:xfrm>
                <a:off x="5574824" y="6225600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>
                <a:spLocks noChangeAspect="1"/>
              </p:cNvSpPr>
              <p:nvPr/>
            </p:nvSpPr>
            <p:spPr>
              <a:xfrm>
                <a:off x="5968289" y="6237729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>
                <a:spLocks noChangeAspect="1"/>
              </p:cNvSpPr>
              <p:nvPr/>
            </p:nvSpPr>
            <p:spPr>
              <a:xfrm>
                <a:off x="5810902" y="6330652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rgbClr val="FF000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>
                <a:spLocks noChangeAspect="1"/>
              </p:cNvSpPr>
              <p:nvPr/>
            </p:nvSpPr>
            <p:spPr>
              <a:xfrm>
                <a:off x="5705029" y="6162229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rgbClr val="92D050"/>
                  </a:gs>
                  <a:gs pos="25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テキスト ボックス 50"/>
            <p:cNvSpPr txBox="1"/>
            <p:nvPr/>
          </p:nvSpPr>
          <p:spPr>
            <a:xfrm>
              <a:off x="4950967" y="5162490"/>
              <a:ext cx="4116833" cy="40011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1000"/>
              </a:schemeClr>
            </a:solidFill>
            <a:effectLst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solidFill>
                    <a:schemeClr val="bg1"/>
                  </a:solidFill>
                </a:rPr>
                <a:t>Nuclear many-body system with K</a:t>
              </a:r>
              <a:r>
                <a:rPr lang="en-US" altLang="ja-JP" sz="2000" baseline="30000" dirty="0" smtClean="0">
                  <a:solidFill>
                    <a:schemeClr val="bg1"/>
                  </a:solidFill>
                </a:rPr>
                <a:t>-</a:t>
              </a:r>
              <a:endParaRPr lang="en-US" altLang="ja-JP" sz="2000" i="1" baseline="3000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77783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  <p:bldP spid="23" grpId="0" animBg="1"/>
      <p:bldP spid="30" grpId="0" animBg="1"/>
      <p:bldP spid="52" grpId="0" animBg="1"/>
      <p:bldP spid="5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0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ja-JP" sz="1600" i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3" name="右矢印 22"/>
          <p:cNvSpPr/>
          <p:nvPr/>
        </p:nvSpPr>
        <p:spPr bwMode="auto">
          <a:xfrm rot="2389847">
            <a:off x="1568342" y="1341717"/>
            <a:ext cx="648072" cy="504056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76200" y="100142"/>
            <a:ext cx="8991600" cy="1576258"/>
            <a:chOff x="76200" y="100142"/>
            <a:chExt cx="8991600" cy="1576258"/>
          </a:xfrm>
        </p:grpSpPr>
        <p:grpSp>
          <p:nvGrpSpPr>
            <p:cNvPr id="10" name="グループ化 55"/>
            <p:cNvGrpSpPr/>
            <p:nvPr/>
          </p:nvGrpSpPr>
          <p:grpSpPr>
            <a:xfrm>
              <a:off x="940297" y="100142"/>
              <a:ext cx="618257" cy="640154"/>
              <a:chOff x="6877532" y="1718361"/>
              <a:chExt cx="894255" cy="872701"/>
            </a:xfrm>
            <a:effectLst/>
          </p:grpSpPr>
          <p:sp>
            <p:nvSpPr>
              <p:cNvPr id="16" name="円/楕円 15"/>
              <p:cNvSpPr/>
              <p:nvPr/>
            </p:nvSpPr>
            <p:spPr>
              <a:xfrm>
                <a:off x="6877532" y="1726966"/>
                <a:ext cx="864096" cy="864096"/>
              </a:xfrm>
              <a:prstGeom prst="ellipse">
                <a:avLst/>
              </a:pr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33CC3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" name="Text Box 5"/>
              <p:cNvSpPr txBox="1">
                <a:spLocks noChangeArrowheads="1"/>
              </p:cNvSpPr>
              <p:nvPr/>
            </p:nvSpPr>
            <p:spPr bwMode="auto">
              <a:xfrm>
                <a:off x="6976041" y="1718361"/>
                <a:ext cx="795746" cy="797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3200" i="1" dirty="0" smtClean="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altLang="ja-JP" sz="3200" i="1" baseline="30000" dirty="0" smtClean="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-</a:t>
                </a:r>
                <a:endParaRPr lang="ja-JP" altLang="en-US" sz="1600" i="1" baseline="300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76200" y="574937"/>
              <a:ext cx="1108630" cy="1101463"/>
              <a:chOff x="76200" y="574937"/>
              <a:chExt cx="1108630" cy="1101463"/>
            </a:xfrm>
          </p:grpSpPr>
          <p:sp>
            <p:nvSpPr>
              <p:cNvPr id="12" name="円/楕円 11"/>
              <p:cNvSpPr/>
              <p:nvPr/>
            </p:nvSpPr>
            <p:spPr>
              <a:xfrm>
                <a:off x="76200" y="574937"/>
                <a:ext cx="1101463" cy="110146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accent6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Text Box 5"/>
              <p:cNvSpPr txBox="1">
                <a:spLocks noChangeArrowheads="1"/>
              </p:cNvSpPr>
              <p:nvPr/>
            </p:nvSpPr>
            <p:spPr bwMode="auto">
              <a:xfrm>
                <a:off x="128130" y="865801"/>
                <a:ext cx="105670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400" b="1" i="1" dirty="0" smtClean="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Proton</a:t>
                </a:r>
                <a:endParaRPr lang="ja-JP" altLang="en-US" sz="1600" b="1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テキスト ボックス 19"/>
            <p:cNvSpPr txBox="1"/>
            <p:nvPr/>
          </p:nvSpPr>
          <p:spPr>
            <a:xfrm>
              <a:off x="1843080" y="228600"/>
              <a:ext cx="1281120" cy="461665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1000"/>
              </a:schemeClr>
            </a:solidFill>
            <a:effectLst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400" i="1" dirty="0" smtClean="0">
                  <a:solidFill>
                    <a:schemeClr val="bg2"/>
                  </a:solidFill>
                </a:rPr>
                <a:t>Λ(1405)</a:t>
              </a:r>
            </a:p>
          </p:txBody>
        </p:sp>
        <p:sp>
          <p:nvSpPr>
            <p:cNvPr id="27" name="Rectangle 4"/>
            <p:cNvSpPr txBox="1">
              <a:spLocks noChangeArrowheads="1"/>
            </p:cNvSpPr>
            <p:nvPr/>
          </p:nvSpPr>
          <p:spPr bwMode="auto">
            <a:xfrm>
              <a:off x="3177206" y="152400"/>
              <a:ext cx="5890594" cy="618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l"/>
              <a:r>
                <a:rPr lang="en-US" altLang="ja-JP" sz="1800" i="1" kern="0" dirty="0" smtClean="0">
                  <a:solidFill>
                    <a:schemeClr val="bg2"/>
                  </a:solidFill>
                  <a:latin typeface="Times New Roman" pitchFamily="18" charset="0"/>
                </a:rPr>
                <a:t> </a:t>
              </a:r>
              <a:r>
                <a:rPr lang="en-US" altLang="ja-JP" sz="2800" i="1" kern="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“Building block of </a:t>
              </a:r>
              <a:r>
                <a:rPr lang="en-US" altLang="ja-JP" sz="2800" i="1" kern="0" dirty="0" err="1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kaonic</a:t>
              </a:r>
              <a:r>
                <a:rPr lang="en-US" altLang="ja-JP" sz="2800" i="1" kern="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nuclei”</a:t>
              </a:r>
              <a:endParaRPr lang="ja-JP" altLang="en-US" sz="1800" i="1" kern="0" dirty="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4950967" y="4452277"/>
            <a:ext cx="4130948" cy="2278386"/>
            <a:chOff x="4950967" y="4452277"/>
            <a:chExt cx="4130948" cy="2278386"/>
          </a:xfrm>
        </p:grpSpPr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7162800" y="5715000"/>
              <a:ext cx="1919115" cy="1015663"/>
            </a:xfrm>
            <a:prstGeom prst="rect">
              <a:avLst/>
            </a:prstGeom>
            <a:solidFill>
              <a:srgbClr val="7030A0">
                <a:alpha val="42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i="1" baseline="300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en-US" altLang="ja-JP" sz="2000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HeK</a:t>
              </a:r>
              <a:r>
                <a:rPr lang="en-US" altLang="ja-JP" sz="2000" i="1" baseline="300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US" altLang="ja-JP" sz="2000" i="1" dirty="0" err="1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pppK</a:t>
              </a:r>
              <a:r>
                <a:rPr lang="en-US" altLang="ja-JP" sz="2000" i="1" baseline="300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i="1" baseline="300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en-US" altLang="ja-JP" sz="2000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HeK</a:t>
              </a:r>
              <a:r>
                <a:rPr lang="en-US" altLang="ja-JP" sz="2000" i="1" baseline="300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US" altLang="ja-JP" sz="2000" i="1" dirty="0" err="1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pppnK</a:t>
              </a:r>
              <a:r>
                <a:rPr lang="en-US" altLang="ja-JP" sz="2000" i="1" baseline="300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…, </a:t>
              </a:r>
              <a:r>
                <a:rPr lang="en-US" altLang="ja-JP" sz="2000" i="1" baseline="300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r>
                <a:rPr lang="en-US" altLang="ja-JP" sz="2000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BeK</a:t>
              </a:r>
              <a:r>
                <a:rPr lang="en-US" altLang="ja-JP" sz="2000" i="1" baseline="300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i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,…</a:t>
              </a:r>
            </a:p>
          </p:txBody>
        </p:sp>
        <p:sp>
          <p:nvSpPr>
            <p:cNvPr id="54" name="右矢印 53"/>
            <p:cNvSpPr/>
            <p:nvPr/>
          </p:nvSpPr>
          <p:spPr bwMode="auto">
            <a:xfrm rot="2389847">
              <a:off x="5895094" y="4452277"/>
              <a:ext cx="648072" cy="504056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5791200" y="5853395"/>
              <a:ext cx="784204" cy="792028"/>
              <a:chOff x="5552628" y="5853395"/>
              <a:chExt cx="784204" cy="792028"/>
            </a:xfrm>
          </p:grpSpPr>
          <p:sp>
            <p:nvSpPr>
              <p:cNvPr id="57" name="円/楕円 56"/>
              <p:cNvSpPr>
                <a:spLocks noChangeAspect="1"/>
              </p:cNvSpPr>
              <p:nvPr/>
            </p:nvSpPr>
            <p:spPr>
              <a:xfrm>
                <a:off x="5696290" y="5853395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>
                <a:spLocks noChangeAspect="1"/>
              </p:cNvSpPr>
              <p:nvPr/>
            </p:nvSpPr>
            <p:spPr>
              <a:xfrm>
                <a:off x="5552628" y="6026352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accent6">
                      <a:lumMod val="75000"/>
                    </a:schemeClr>
                  </a:gs>
                  <a:gs pos="25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>
                <a:spLocks noChangeAspect="1"/>
              </p:cNvSpPr>
              <p:nvPr/>
            </p:nvSpPr>
            <p:spPr>
              <a:xfrm>
                <a:off x="5891477" y="5933629"/>
                <a:ext cx="314771" cy="314771"/>
              </a:xfrm>
              <a:prstGeom prst="ellipse">
                <a:avLst/>
              </a:prstGeom>
              <a:gradFill>
                <a:gsLst>
                  <a:gs pos="25000">
                    <a:schemeClr val="bg1"/>
                  </a:gs>
                  <a:gs pos="100000">
                    <a:schemeClr val="accent6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>
                <a:spLocks noChangeAspect="1"/>
              </p:cNvSpPr>
              <p:nvPr/>
            </p:nvSpPr>
            <p:spPr>
              <a:xfrm>
                <a:off x="6022061" y="6099872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accent6">
                      <a:lumMod val="75000"/>
                    </a:scheme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>
                <a:spLocks noChangeAspect="1"/>
              </p:cNvSpPr>
              <p:nvPr/>
            </p:nvSpPr>
            <p:spPr>
              <a:xfrm>
                <a:off x="5787864" y="6049128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>
                <a:spLocks noChangeAspect="1"/>
              </p:cNvSpPr>
              <p:nvPr/>
            </p:nvSpPr>
            <p:spPr>
              <a:xfrm>
                <a:off x="5574824" y="6225600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>
                <a:spLocks noChangeAspect="1"/>
              </p:cNvSpPr>
              <p:nvPr/>
            </p:nvSpPr>
            <p:spPr>
              <a:xfrm>
                <a:off x="5968289" y="6237729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>
                <a:spLocks noChangeAspect="1"/>
              </p:cNvSpPr>
              <p:nvPr/>
            </p:nvSpPr>
            <p:spPr>
              <a:xfrm>
                <a:off x="5810902" y="6330652"/>
                <a:ext cx="314771" cy="31477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accent6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>
                <a:spLocks noChangeAspect="1"/>
              </p:cNvSpPr>
              <p:nvPr/>
            </p:nvSpPr>
            <p:spPr>
              <a:xfrm>
                <a:off x="5705029" y="6162229"/>
                <a:ext cx="314771" cy="314771"/>
              </a:xfrm>
              <a:prstGeom prst="ellipse">
                <a:avLst/>
              </a:pr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テキスト ボックス 55"/>
            <p:cNvSpPr txBox="1"/>
            <p:nvPr/>
          </p:nvSpPr>
          <p:spPr>
            <a:xfrm>
              <a:off x="4950967" y="5162490"/>
              <a:ext cx="4116833" cy="40011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1000"/>
              </a:schemeClr>
            </a:solidFill>
            <a:effectLst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solidFill>
                    <a:schemeClr val="bg2"/>
                  </a:solidFill>
                </a:rPr>
                <a:t>Nuclear many-body system with K</a:t>
              </a:r>
              <a:r>
                <a:rPr lang="en-US" altLang="ja-JP" sz="2000" baseline="30000" dirty="0" smtClean="0">
                  <a:solidFill>
                    <a:schemeClr val="bg2"/>
                  </a:solidFill>
                </a:rPr>
                <a:t>-</a:t>
              </a:r>
              <a:endParaRPr lang="en-US" altLang="ja-JP" sz="2000" i="1" baseline="30000" dirty="0" smtClean="0">
                <a:solidFill>
                  <a:schemeClr val="bg2"/>
                </a:solidFill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2285999" y="1600200"/>
            <a:ext cx="3581401" cy="2699501"/>
            <a:chOff x="2133599" y="1676400"/>
            <a:chExt cx="3581401" cy="2699501"/>
          </a:xfrm>
        </p:grpSpPr>
        <p:sp>
          <p:nvSpPr>
            <p:cNvPr id="44" name="円/楕円 43"/>
            <p:cNvSpPr/>
            <p:nvPr/>
          </p:nvSpPr>
          <p:spPr>
            <a:xfrm>
              <a:off x="2743200" y="2632337"/>
              <a:ext cx="1101463" cy="1101463"/>
            </a:xfrm>
            <a:prstGeom prst="ellipse">
              <a:avLst/>
            </a:prstGeom>
            <a:gradFill>
              <a:gsLst>
                <a:gs pos="100000">
                  <a:srgbClr val="FF0000"/>
                </a:gs>
                <a:gs pos="25000">
                  <a:schemeClr val="bg1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916671" y="2632337"/>
              <a:ext cx="1101463" cy="1101463"/>
            </a:xfrm>
            <a:prstGeom prst="ellipse">
              <a:avLst/>
            </a:prstGeom>
            <a:gradFill>
              <a:gsLst>
                <a:gs pos="100000">
                  <a:srgbClr val="FF0000"/>
                </a:gs>
                <a:gs pos="25000">
                  <a:schemeClr val="bg1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55"/>
            <p:cNvGrpSpPr/>
            <p:nvPr/>
          </p:nvGrpSpPr>
          <p:grpSpPr>
            <a:xfrm>
              <a:off x="3607297" y="2805614"/>
              <a:ext cx="597406" cy="640154"/>
              <a:chOff x="6877532" y="1718361"/>
              <a:chExt cx="864096" cy="872701"/>
            </a:xfrm>
            <a:effectLst/>
          </p:grpSpPr>
          <p:sp>
            <p:nvSpPr>
              <p:cNvPr id="66" name="円/楕円 65"/>
              <p:cNvSpPr/>
              <p:nvPr/>
            </p:nvSpPr>
            <p:spPr>
              <a:xfrm>
                <a:off x="6877532" y="1726966"/>
                <a:ext cx="864096" cy="864096"/>
              </a:xfrm>
              <a:prstGeom prst="ellipse">
                <a:avLst/>
              </a:prstGeom>
              <a:gradFill>
                <a:gsLst>
                  <a:gs pos="100000">
                    <a:srgbClr val="92D05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33CC3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7" name="Text Box 5"/>
              <p:cNvSpPr txBox="1">
                <a:spLocks noChangeArrowheads="1"/>
              </p:cNvSpPr>
              <p:nvPr/>
            </p:nvSpPr>
            <p:spPr bwMode="auto">
              <a:xfrm>
                <a:off x="6976042" y="1718361"/>
                <a:ext cx="550150" cy="584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3200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altLang="ja-JP" sz="3200" i="1" baseline="30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-</a:t>
                </a:r>
                <a:endParaRPr lang="ja-JP" altLang="en-US" sz="1600" i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7" name="Text Box 5"/>
            <p:cNvSpPr txBox="1">
              <a:spLocks noChangeArrowheads="1"/>
            </p:cNvSpPr>
            <p:nvPr/>
          </p:nvSpPr>
          <p:spPr bwMode="auto">
            <a:xfrm>
              <a:off x="3031232" y="2920369"/>
              <a:ext cx="43473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endParaRPr lang="ja-JP" alt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Text Box 5"/>
            <p:cNvSpPr txBox="1">
              <a:spLocks noChangeArrowheads="1"/>
            </p:cNvSpPr>
            <p:nvPr/>
          </p:nvSpPr>
          <p:spPr bwMode="auto">
            <a:xfrm>
              <a:off x="4324690" y="2920369"/>
              <a:ext cx="43473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endParaRPr lang="ja-JP" alt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2133599" y="2076115"/>
              <a:ext cx="3562691" cy="2299786"/>
            </a:xfrm>
            <a:prstGeom prst="rect">
              <a:avLst/>
            </a:prstGeom>
            <a:noFill/>
            <a:ln w="317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3200400" y="1676400"/>
              <a:ext cx="1287532" cy="646331"/>
            </a:xfrm>
            <a:prstGeom prst="rect">
              <a:avLst/>
            </a:prstGeom>
            <a:solidFill>
              <a:schemeClr val="accent2">
                <a:alpha val="98000"/>
              </a:schemeClr>
            </a:solidFill>
            <a:effectLst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36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K</a:t>
              </a:r>
              <a:r>
                <a:rPr lang="en-US" altLang="ja-JP" sz="3600" baseline="300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ja-JP" sz="36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pp </a:t>
              </a:r>
              <a:endParaRPr lang="en-US" altLang="ja-JP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 Box 5"/>
            <p:cNvSpPr txBox="1">
              <a:spLocks noChangeArrowheads="1"/>
            </p:cNvSpPr>
            <p:nvPr/>
          </p:nvSpPr>
          <p:spPr bwMode="auto">
            <a:xfrm>
              <a:off x="2133600" y="3886200"/>
              <a:ext cx="3581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The simplest </a:t>
              </a:r>
              <a:r>
                <a:rPr lang="en-US" altLang="ja-JP" sz="2000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kaonic</a:t>
              </a:r>
              <a:r>
                <a:rPr lang="en-US" altLang="ja-JP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nucleus</a:t>
              </a:r>
              <a:endParaRPr lang="en-US" altLang="ja-JP" sz="2000" i="1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9" name="Rectangle 4"/>
          <p:cNvSpPr>
            <a:spLocks noGrp="1" noChangeArrowheads="1"/>
          </p:cNvSpPr>
          <p:nvPr>
            <p:ph type="title"/>
          </p:nvPr>
        </p:nvSpPr>
        <p:spPr>
          <a:xfrm>
            <a:off x="6019800" y="2667056"/>
            <a:ext cx="3096683" cy="990544"/>
          </a:xfrm>
          <a:noFill/>
          <a:ln/>
        </p:spPr>
        <p:txBody>
          <a:bodyPr/>
          <a:lstStyle/>
          <a:p>
            <a:pPr algn="l"/>
            <a:r>
              <a:rPr lang="en-US" altLang="ja-JP" sz="2800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“Prototype of </a:t>
            </a:r>
            <a:br>
              <a:rPr lang="en-US" altLang="ja-JP" sz="2800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en-US" altLang="ja-JP" sz="28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altLang="ja-JP" sz="2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</a:t>
            </a:r>
            <a:r>
              <a:rPr lang="en-US" altLang="ja-JP" sz="2800" i="1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kaonic</a:t>
            </a:r>
            <a:r>
              <a:rPr lang="en-US" altLang="ja-JP" sz="2800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nuclei”</a:t>
            </a:r>
            <a:endParaRPr lang="ja-JP" altLang="en-US" sz="1800" i="1" u="sng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1" name="Rectangle 4"/>
          <p:cNvSpPr txBox="1">
            <a:spLocks noChangeArrowheads="1"/>
          </p:cNvSpPr>
          <p:nvPr/>
        </p:nvSpPr>
        <p:spPr bwMode="auto">
          <a:xfrm>
            <a:off x="3558205" y="762000"/>
            <a:ext cx="5585795" cy="61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altLang="ja-JP" sz="1800" i="1" kern="0" dirty="0" smtClean="0">
                <a:solidFill>
                  <a:schemeClr val="bg2"/>
                </a:solidFill>
                <a:latin typeface="Times New Roman" pitchFamily="18" charset="0"/>
              </a:rPr>
              <a:t>well described with a meson-baryon molecule picture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altLang="ja-JP" sz="1800" kern="0" dirty="0">
                <a:solidFill>
                  <a:schemeClr val="bg2"/>
                </a:solidFill>
                <a:latin typeface="Times New Roman" pitchFamily="18" charset="0"/>
              </a:rPr>
              <a:t>D</a:t>
            </a:r>
            <a:r>
              <a:rPr lang="en-US" altLang="ja-JP" sz="1800" i="1" kern="0" dirty="0" smtClean="0">
                <a:solidFill>
                  <a:schemeClr val="bg2"/>
                </a:solidFill>
                <a:latin typeface="Times New Roman" pitchFamily="18" charset="0"/>
              </a:rPr>
              <a:t>etermine </a:t>
            </a:r>
            <a:r>
              <a:rPr lang="en-US" altLang="ja-JP" sz="1800" i="1" kern="0" dirty="0" err="1" smtClean="0">
                <a:solidFill>
                  <a:schemeClr val="bg2"/>
                </a:solidFill>
                <a:latin typeface="Times New Roman" pitchFamily="18" charset="0"/>
              </a:rPr>
              <a:t>K</a:t>
            </a:r>
            <a:r>
              <a:rPr lang="en-US" altLang="ja-JP" sz="1800" i="1" kern="0" baseline="30000" dirty="0" err="1" smtClean="0">
                <a:solidFill>
                  <a:schemeClr val="bg2"/>
                </a:solidFill>
                <a:latin typeface="Times New Roman" pitchFamily="18" charset="0"/>
              </a:rPr>
              <a:t>bar</a:t>
            </a:r>
            <a:r>
              <a:rPr lang="en-US" altLang="ja-JP" sz="1800" i="1" kern="0" dirty="0" err="1" smtClean="0">
                <a:solidFill>
                  <a:schemeClr val="bg2"/>
                </a:solidFill>
                <a:latin typeface="Times New Roman" pitchFamily="18" charset="0"/>
              </a:rPr>
              <a:t>N</a:t>
            </a:r>
            <a:r>
              <a:rPr lang="en-US" altLang="ja-JP" sz="1800" i="1" kern="0" dirty="0" smtClean="0">
                <a:solidFill>
                  <a:schemeClr val="bg2"/>
                </a:solidFill>
                <a:latin typeface="Times New Roman" pitchFamily="18" charset="0"/>
              </a:rPr>
              <a:t> interaction</a:t>
            </a:r>
            <a:endParaRPr lang="ja-JP" altLang="en-US" sz="1800" i="1" kern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76200" y="5475982"/>
            <a:ext cx="5552538" cy="1384995"/>
            <a:chOff x="76200" y="5475982"/>
            <a:chExt cx="5552538" cy="1384995"/>
          </a:xfrm>
        </p:grpSpPr>
        <p:sp>
          <p:nvSpPr>
            <p:cNvPr id="70" name="Text Box 21"/>
            <p:cNvSpPr txBox="1">
              <a:spLocks noChangeArrowheads="1"/>
            </p:cNvSpPr>
            <p:nvPr/>
          </p:nvSpPr>
          <p:spPr bwMode="auto">
            <a:xfrm>
              <a:off x="76200" y="5475982"/>
              <a:ext cx="4702249" cy="1077218"/>
            </a:xfrm>
            <a:prstGeom prst="rect">
              <a:avLst/>
            </a:prstGeom>
            <a:noFill/>
            <a:ln w="38100" cmpd="dbl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268288" indent="-268288">
                <a:buFont typeface="Wingdings" panose="05000000000000000000" pitchFamily="2" charset="2"/>
                <a:buChar char="Ø"/>
              </a:pPr>
              <a:r>
                <a:rPr lang="en-US" altLang="ja-JP" sz="1600" dirty="0" smtClean="0">
                  <a:solidFill>
                    <a:schemeClr val="bg2"/>
                  </a:solidFill>
                </a:rPr>
                <a:t>Doorway to dense matter</a:t>
              </a:r>
              <a:r>
                <a:rPr lang="en-US" altLang="ja-JP" sz="1600" baseline="30000" dirty="0" smtClean="0">
                  <a:solidFill>
                    <a:schemeClr val="bg2"/>
                  </a:solidFill>
                </a:rPr>
                <a:t>†</a:t>
              </a:r>
              <a:r>
                <a:rPr lang="en-US" altLang="ja-JP" sz="1600" dirty="0" smtClean="0">
                  <a:solidFill>
                    <a:schemeClr val="bg2"/>
                  </a:solidFill>
                </a:rPr>
                <a:t/>
              </a:r>
              <a:br>
                <a:rPr lang="en-US" altLang="ja-JP" sz="1600" dirty="0" smtClean="0">
                  <a:solidFill>
                    <a:schemeClr val="bg2"/>
                  </a:solidFill>
                </a:rPr>
              </a:br>
              <a:r>
                <a:rPr lang="ja-JP" altLang="en-US" sz="1600" dirty="0" smtClean="0">
                  <a:solidFill>
                    <a:schemeClr val="bg2"/>
                  </a:solidFill>
                </a:rPr>
                <a:t>→ </a:t>
              </a:r>
              <a:r>
                <a:rPr lang="en-US" altLang="ja-JP" sz="1600" dirty="0">
                  <a:solidFill>
                    <a:schemeClr val="bg2"/>
                  </a:solidFill>
                </a:rPr>
                <a:t>C</a:t>
              </a:r>
              <a:r>
                <a:rPr lang="en-US" altLang="ja-JP" sz="1600" dirty="0" smtClean="0">
                  <a:solidFill>
                    <a:schemeClr val="bg2"/>
                  </a:solidFill>
                </a:rPr>
                <a:t>hiral symmetry restoration in dense matter</a:t>
              </a:r>
            </a:p>
            <a:p>
              <a:pPr marL="268288" indent="-268288">
                <a:buFont typeface="Wingdings" panose="05000000000000000000" pitchFamily="2" charset="2"/>
                <a:buChar char="Ø"/>
              </a:pPr>
              <a:r>
                <a:rPr lang="en-US" altLang="ja-JP" sz="1600" dirty="0" smtClean="0">
                  <a:solidFill>
                    <a:schemeClr val="bg2"/>
                  </a:solidFill>
                </a:rPr>
                <a:t>Interesting structure</a:t>
              </a:r>
              <a:r>
                <a:rPr lang="en-US" altLang="ja-JP" sz="1600" baseline="30000" dirty="0" smtClean="0">
                  <a:solidFill>
                    <a:schemeClr val="bg2"/>
                  </a:solidFill>
                </a:rPr>
                <a:t>†</a:t>
              </a:r>
            </a:p>
            <a:p>
              <a:pPr marL="268288" indent="-268288">
                <a:buFont typeface="Wingdings" panose="05000000000000000000" pitchFamily="2" charset="2"/>
                <a:buChar char="Ø"/>
              </a:pPr>
              <a:r>
                <a:rPr lang="en-US" altLang="ja-JP" sz="1600" dirty="0" smtClean="0">
                  <a:solidFill>
                    <a:schemeClr val="bg2"/>
                  </a:solidFill>
                </a:rPr>
                <a:t>Neutron star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228600" y="6553200"/>
              <a:ext cx="54001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400" dirty="0">
                  <a:solidFill>
                    <a:schemeClr val="bg2"/>
                  </a:solidFill>
                </a:rPr>
                <a:t>† </a:t>
              </a:r>
              <a:r>
                <a:rPr lang="en-US" altLang="ja-JP" sz="1400" dirty="0">
                  <a:solidFill>
                    <a:schemeClr val="bg2"/>
                  </a:solidFill>
                  <a:latin typeface="Times New Roman" pitchFamily="18" charset="0"/>
                </a:rPr>
                <a:t>A. D., H. </a:t>
              </a:r>
              <a:r>
                <a:rPr lang="en-US" altLang="ja-JP" sz="1400" dirty="0" err="1">
                  <a:solidFill>
                    <a:schemeClr val="bg2"/>
                  </a:solidFill>
                  <a:latin typeface="Times New Roman" pitchFamily="18" charset="0"/>
                </a:rPr>
                <a:t>Horiuchi</a:t>
              </a:r>
              <a:r>
                <a:rPr lang="en-US" altLang="ja-JP" sz="1400" dirty="0">
                  <a:solidFill>
                    <a:schemeClr val="bg2"/>
                  </a:solidFill>
                  <a:latin typeface="Times New Roman" pitchFamily="18" charset="0"/>
                </a:rPr>
                <a:t>, Y. Akaishi </a:t>
              </a:r>
              <a:r>
                <a:rPr lang="en-US" altLang="ja-JP" sz="1400" dirty="0" smtClean="0">
                  <a:solidFill>
                    <a:schemeClr val="bg2"/>
                  </a:solidFill>
                  <a:latin typeface="Times New Roman" pitchFamily="18" charset="0"/>
                </a:rPr>
                <a:t>and </a:t>
              </a:r>
              <a:r>
                <a:rPr lang="en-US" altLang="ja-JP" sz="1400" dirty="0">
                  <a:solidFill>
                    <a:schemeClr val="bg2"/>
                  </a:solidFill>
                  <a:latin typeface="Times New Roman" pitchFamily="18" charset="0"/>
                </a:rPr>
                <a:t>T. Yamazaki, PRC70, 044313 (2004)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0828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ja-JP" sz="1600" i="0" dirty="0">
              <a:solidFill>
                <a:prstClr val="black"/>
              </a:solidFill>
              <a:latin typeface="Comic Sans MS" pitchFamily="66" charset="0"/>
              <a:ea typeface="ＭＳ Ｐゴシック"/>
            </a:endParaRPr>
          </a:p>
        </p:txBody>
      </p:sp>
      <p:pic>
        <p:nvPicPr>
          <p:cNvPr id="5" name="Picture 3" descr="C:\Users\ADote\Desktop\BirdsEy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905" y="-76200"/>
            <a:ext cx="9704351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76200" y="76200"/>
            <a:ext cx="8991600" cy="6629400"/>
            <a:chOff x="76200" y="76200"/>
            <a:chExt cx="8991600" cy="6629400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76200" y="76200"/>
              <a:ext cx="558037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6600" u="sng" dirty="0" err="1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anose="02050604050505020204" pitchFamily="18" charset="0"/>
                  <a:ea typeface="Gulim" panose="020B0600000101010101" pitchFamily="34" charset="-127"/>
                </a:rPr>
                <a:t>Kaonic</a:t>
              </a:r>
              <a:r>
                <a:rPr lang="en-US" altLang="ja-JP" sz="6600" u="sng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anose="02050604050505020204" pitchFamily="18" charset="0"/>
                  <a:ea typeface="Gulim" panose="020B0600000101010101" pitchFamily="34" charset="-127"/>
                </a:rPr>
                <a:t> nuclei</a:t>
              </a:r>
              <a:endParaRPr lang="en-US" altLang="ja-JP" sz="5400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Gulim" panose="020B0600000101010101" pitchFamily="34" charset="-127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5141725" y="5689937"/>
              <a:ext cx="392607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6000" u="sng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anose="02050604050505020204" pitchFamily="18" charset="0"/>
                  <a:ea typeface="Gulim" panose="020B0600000101010101" pitchFamily="34" charset="-127"/>
                </a:rPr>
                <a:t>at J-PARC</a:t>
              </a:r>
              <a:endParaRPr lang="en-US" altLang="ja-JP" sz="4800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Gulim" panose="020B0600000101010101" pitchFamily="34" charset="-127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2743757" y="2515157"/>
              <a:ext cx="1675843" cy="1675843"/>
              <a:chOff x="2743757" y="4613536"/>
              <a:chExt cx="1675843" cy="1675843"/>
            </a:xfrm>
          </p:grpSpPr>
          <p:sp>
            <p:nvSpPr>
              <p:cNvPr id="32" name="円/楕円 31"/>
              <p:cNvSpPr>
                <a:spLocks noChangeAspect="1"/>
              </p:cNvSpPr>
              <p:nvPr/>
            </p:nvSpPr>
            <p:spPr>
              <a:xfrm>
                <a:off x="2743757" y="4613536"/>
                <a:ext cx="1675843" cy="1675843"/>
              </a:xfrm>
              <a:prstGeom prst="ellipse">
                <a:avLst/>
              </a:prstGeom>
              <a:gradFill>
                <a:gsLst>
                  <a:gs pos="100000">
                    <a:srgbClr val="FF000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FF0000"/>
                </a:solidFill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i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Text Box 5"/>
              <p:cNvSpPr txBox="1">
                <a:spLocks noChangeAspect="1" noChangeArrowheads="1"/>
              </p:cNvSpPr>
              <p:nvPr/>
            </p:nvSpPr>
            <p:spPr bwMode="auto">
              <a:xfrm>
                <a:off x="3276600" y="5021759"/>
                <a:ext cx="561372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4800" b="1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ＭＳ Ｐゴシック"/>
                    <a:cs typeface="Times New Roman" pitchFamily="18" charset="0"/>
                  </a:rPr>
                  <a:t>P</a:t>
                </a:r>
                <a:endParaRPr lang="ja-JP" altLang="en-US" sz="28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ＭＳ Ｐゴシック"/>
                  <a:cs typeface="Times New Roman" pitchFamily="18" charset="0"/>
                </a:endParaRP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4724400" y="2515157"/>
              <a:ext cx="1675843" cy="1675843"/>
              <a:chOff x="4724400" y="4613536"/>
              <a:chExt cx="1675843" cy="1675843"/>
            </a:xfrm>
          </p:grpSpPr>
          <p:sp>
            <p:nvSpPr>
              <p:cNvPr id="35" name="円/楕円 34"/>
              <p:cNvSpPr>
                <a:spLocks noChangeAspect="1"/>
              </p:cNvSpPr>
              <p:nvPr/>
            </p:nvSpPr>
            <p:spPr>
              <a:xfrm>
                <a:off x="4724400" y="4613536"/>
                <a:ext cx="1675843" cy="1675843"/>
              </a:xfrm>
              <a:prstGeom prst="ellipse">
                <a:avLst/>
              </a:prstGeom>
              <a:gradFill>
                <a:gsLst>
                  <a:gs pos="100000">
                    <a:srgbClr val="FF0000"/>
                  </a:gs>
                  <a:gs pos="25000">
                    <a:schemeClr val="bg1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FF0000"/>
                </a:solidFill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i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Text Box 5"/>
              <p:cNvSpPr txBox="1">
                <a:spLocks noChangeAspect="1" noChangeArrowheads="1"/>
              </p:cNvSpPr>
              <p:nvPr/>
            </p:nvSpPr>
            <p:spPr bwMode="auto">
              <a:xfrm>
                <a:off x="5334000" y="5029200"/>
                <a:ext cx="561372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4800" b="1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ＭＳ Ｐゴシック"/>
                    <a:cs typeface="Times New Roman" pitchFamily="18" charset="0"/>
                  </a:rPr>
                  <a:t>P</a:t>
                </a:r>
                <a:endParaRPr lang="ja-JP" altLang="en-US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ＭＳ Ｐゴシック"/>
                  <a:cs typeface="Times New Roman" pitchFamily="18" charset="0"/>
                </a:endParaRPr>
              </a:p>
            </p:txBody>
          </p:sp>
        </p:grpSp>
        <p:grpSp>
          <p:nvGrpSpPr>
            <p:cNvPr id="37" name="グループ化 55"/>
            <p:cNvGrpSpPr>
              <a:grpSpLocks noChangeAspect="1"/>
            </p:cNvGrpSpPr>
            <p:nvPr/>
          </p:nvGrpSpPr>
          <p:grpSpPr>
            <a:xfrm>
              <a:off x="4191000" y="2880848"/>
              <a:ext cx="908936" cy="964372"/>
              <a:chOff x="6877532" y="1726966"/>
              <a:chExt cx="864096" cy="864096"/>
            </a:xfrm>
            <a:effectLst>
              <a:glow rad="228600">
                <a:srgbClr val="FFC000">
                  <a:alpha val="40000"/>
                </a:srgbClr>
              </a:glow>
            </a:effectLst>
          </p:grpSpPr>
          <p:sp>
            <p:nvSpPr>
              <p:cNvPr id="38" name="円/楕円 37"/>
              <p:cNvSpPr/>
              <p:nvPr/>
            </p:nvSpPr>
            <p:spPr>
              <a:xfrm>
                <a:off x="6877532" y="1726966"/>
                <a:ext cx="864096" cy="864096"/>
              </a:xfrm>
              <a:prstGeom prst="ellipse">
                <a:avLst/>
              </a:prstGeom>
              <a:gradFill>
                <a:gsLst>
                  <a:gs pos="100000">
                    <a:srgbClr val="FFFF66"/>
                  </a:gs>
                  <a:gs pos="14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solidFill>
                  <a:srgbClr val="FFFF66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b="1" i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Text Box 5"/>
              <p:cNvSpPr txBox="1">
                <a:spLocks noChangeArrowheads="1"/>
              </p:cNvSpPr>
              <p:nvPr/>
            </p:nvSpPr>
            <p:spPr bwMode="auto">
              <a:xfrm>
                <a:off x="7022414" y="1840019"/>
                <a:ext cx="670831" cy="634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4000" b="1" i="0" dirty="0" smtClean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anose="030F0702030302020204" pitchFamily="66" charset="0"/>
                    <a:ea typeface="ＭＳ Ｐゴシック"/>
                    <a:cs typeface="Times New Roman" pitchFamily="18" charset="0"/>
                  </a:rPr>
                  <a:t>K</a:t>
                </a:r>
                <a:r>
                  <a:rPr lang="en-US" altLang="ja-JP" sz="4000" b="1" i="0" baseline="30000" dirty="0" smtClean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anose="030F0702030302020204" pitchFamily="66" charset="0"/>
                    <a:ea typeface="ＭＳ Ｐゴシック"/>
                    <a:cs typeface="Times New Roman" pitchFamily="18" charset="0"/>
                  </a:rPr>
                  <a:t>-</a:t>
                </a:r>
                <a:endParaRPr lang="ja-JP" altLang="en-US" sz="2000" b="1" i="0" baseline="30000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ea typeface="ＭＳ Ｐゴシック"/>
                  <a:cs typeface="Times New Roman" pitchFamily="18" charset="0"/>
                </a:endParaRPr>
              </a:p>
            </p:txBody>
          </p:sp>
        </p:grpSp>
        <p:sp>
          <p:nvSpPr>
            <p:cNvPr id="40" name="Text Box 5"/>
            <p:cNvSpPr txBox="1">
              <a:spLocks noChangeArrowheads="1"/>
            </p:cNvSpPr>
            <p:nvPr/>
          </p:nvSpPr>
          <p:spPr bwMode="auto">
            <a:xfrm>
              <a:off x="990600" y="4165937"/>
              <a:ext cx="6979796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4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ＭＳ Ｐゴシック"/>
                </a:rPr>
                <a:t>Prototype system =</a:t>
              </a:r>
              <a:r>
                <a:rPr lang="en-US" altLang="ja-JP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ＭＳ Ｐゴシック"/>
                </a:rPr>
                <a:t> </a:t>
              </a:r>
              <a:r>
                <a:rPr lang="en-US" altLang="ja-JP" sz="6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ＭＳ Ｐゴシック"/>
                </a:rPr>
                <a:t>K</a:t>
              </a:r>
              <a:r>
                <a:rPr lang="en-US" altLang="ja-JP" sz="6000" baseline="30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ＭＳ Ｐゴシック"/>
                </a:rPr>
                <a:t>-</a:t>
              </a:r>
              <a:r>
                <a:rPr lang="en-US" altLang="ja-JP" sz="6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ＭＳ Ｐゴシック"/>
                </a:rPr>
                <a:t> pp</a:t>
              </a:r>
              <a:endParaRPr lang="en-US" altLang="ja-JP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1499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1030709" y="42778"/>
            <a:ext cx="6970291" cy="56682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165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ja-JP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ituation 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K</a:t>
            </a:r>
            <a:r>
              <a:rPr lang="en-US" altLang="ja-JP" sz="28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 </a:t>
            </a:r>
            <a:r>
              <a:rPr lang="en-US" altLang="ja-JP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endParaRPr lang="ja-JP" alt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695791"/>
              </p:ext>
            </p:extLst>
          </p:nvPr>
        </p:nvGraphicFramePr>
        <p:xfrm>
          <a:off x="152402" y="990600"/>
          <a:ext cx="8915400" cy="2468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85875"/>
                <a:gridCol w="1525905"/>
                <a:gridCol w="1525905"/>
                <a:gridCol w="1525905"/>
                <a:gridCol w="1525905"/>
                <a:gridCol w="1525905"/>
              </a:tblGrid>
              <a:tr h="288324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Dote-</a:t>
                      </a:r>
                      <a:r>
                        <a:rPr kumimoji="1" lang="en-US" altLang="ja-JP" sz="1400" dirty="0" err="1" smtClean="0"/>
                        <a:t>Hyodo</a:t>
                      </a:r>
                      <a:r>
                        <a:rPr kumimoji="1" lang="en-US" altLang="ja-JP" sz="1400" dirty="0" smtClean="0"/>
                        <a:t>-Weise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Akaishi-Yamazaki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Barnea</a:t>
                      </a:r>
                      <a:r>
                        <a:rPr kumimoji="1" lang="en-US" altLang="ja-JP" sz="1400" dirty="0" smtClean="0"/>
                        <a:t>-Gal-</a:t>
                      </a:r>
                      <a:r>
                        <a:rPr kumimoji="1" lang="en-US" altLang="ja-JP" sz="1400" dirty="0" err="1" smtClean="0"/>
                        <a:t>Liverts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Ikeda-Sato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Shevchenko-Gal-Mares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8832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B(K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dirty="0" smtClean="0"/>
                        <a:t>pp)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20±3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60 ~ 95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50 ~ 70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8832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Width Γ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40 ~ 70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61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45 ~ 80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90 ~ 110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49015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Method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Variational</a:t>
                      </a:r>
                      <a:r>
                        <a:rPr kumimoji="1" lang="en-US" altLang="ja-JP" sz="1400" baseline="0" dirty="0" smtClean="0"/>
                        <a:t> (Gauss)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/>
                        <a:t>Variational</a:t>
                      </a:r>
                      <a:r>
                        <a:rPr kumimoji="1" lang="en-US" altLang="ja-JP" sz="1400" baseline="0" dirty="0" smtClean="0"/>
                        <a:t> (Gauss)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/>
                        <a:t>Variational</a:t>
                      </a:r>
                      <a:r>
                        <a:rPr kumimoji="1" lang="en-US" altLang="ja-JP" sz="1400" baseline="0" dirty="0" smtClean="0"/>
                        <a:t> </a:t>
                      </a:r>
                      <a:br>
                        <a:rPr kumimoji="1" lang="en-US" altLang="ja-JP" sz="1400" baseline="0" dirty="0" smtClean="0"/>
                      </a:br>
                      <a:r>
                        <a:rPr kumimoji="1" lang="en-US" altLang="ja-JP" sz="1400" baseline="0" dirty="0" smtClean="0"/>
                        <a:t>(HH)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Faddeev</a:t>
                      </a:r>
                      <a:r>
                        <a:rPr kumimoji="1" lang="en-US" altLang="ja-JP" sz="1400" dirty="0" smtClean="0"/>
                        <a:t>-AGS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/>
                        <a:t>Faddeev</a:t>
                      </a:r>
                      <a:r>
                        <a:rPr kumimoji="1" lang="en-US" altLang="ja-JP" sz="1400" dirty="0" smtClean="0"/>
                        <a:t>-AGS</a:t>
                      </a:r>
                      <a:endParaRPr kumimoji="1" lang="ja-JP" altLang="en-US" sz="1400" dirty="0" smtClean="0"/>
                    </a:p>
                  </a:txBody>
                  <a:tcPr/>
                </a:tc>
              </a:tr>
              <a:tr h="49015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Potential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Chiral 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(E-dep.)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Pheno</a:t>
                      </a:r>
                      <a:r>
                        <a:rPr kumimoji="1" lang="en-US" altLang="ja-JP" sz="1400" dirty="0" smtClean="0"/>
                        <a:t>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Chiral 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(E-dep.)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Chiral 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(E-</a:t>
                      </a:r>
                      <a:r>
                        <a:rPr kumimoji="1" lang="en-US" altLang="ja-JP" sz="1400" dirty="0" err="1" smtClean="0"/>
                        <a:t>indep</a:t>
                      </a:r>
                      <a:r>
                        <a:rPr kumimoji="1" lang="en-US" altLang="ja-JP" sz="1400" dirty="0" smtClean="0"/>
                        <a:t>.)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Pheno</a:t>
                      </a:r>
                      <a:r>
                        <a:rPr kumimoji="1" lang="en-US" altLang="ja-JP" sz="1400" dirty="0" smtClean="0"/>
                        <a:t>.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8832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Kinematics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Non-rel.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Non-rel.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Non-rel.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Rel.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Non-rel.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9" name="グループ化 38"/>
          <p:cNvGrpSpPr/>
          <p:nvPr/>
        </p:nvGrpSpPr>
        <p:grpSpPr>
          <a:xfrm>
            <a:off x="0" y="4343400"/>
            <a:ext cx="2385145" cy="2514600"/>
            <a:chOff x="0" y="4343400"/>
            <a:chExt cx="2385145" cy="2514600"/>
          </a:xfrm>
        </p:grpSpPr>
        <p:pic>
          <p:nvPicPr>
            <p:cNvPr id="41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343400"/>
              <a:ext cx="2385145" cy="1683796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</p:pic>
        <p:sp>
          <p:nvSpPr>
            <p:cNvPr id="42" name="Text Box 21"/>
            <p:cNvSpPr txBox="1">
              <a:spLocks noChangeArrowheads="1"/>
            </p:cNvSpPr>
            <p:nvPr/>
          </p:nvSpPr>
          <p:spPr bwMode="auto">
            <a:xfrm>
              <a:off x="578137" y="6457890"/>
              <a:ext cx="104387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FFFFFF"/>
                  </a:solidFill>
                </a:rPr>
                <a:t>FINUDA</a:t>
              </a:r>
              <a:endParaRPr lang="en-US" altLang="ja-JP" sz="2000" dirty="0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2438400" y="4343400"/>
            <a:ext cx="1905000" cy="2533710"/>
            <a:chOff x="2460379" y="4343400"/>
            <a:chExt cx="1905000" cy="2533710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60379" y="4343400"/>
              <a:ext cx="1905000" cy="2179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2971800" y="6477000"/>
              <a:ext cx="88582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FFFFFF"/>
                  </a:solidFill>
                </a:rPr>
                <a:t>DISTO</a:t>
              </a:r>
              <a:endParaRPr lang="en-US" altLang="ja-JP" sz="2000" dirty="0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4495800" y="4343400"/>
            <a:ext cx="2155785" cy="2505908"/>
            <a:chOff x="4463941" y="4343400"/>
            <a:chExt cx="2155785" cy="2505908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63941" y="4343400"/>
              <a:ext cx="2155785" cy="1508417"/>
            </a:xfrm>
            <a:prstGeom prst="rect">
              <a:avLst/>
            </a:prstGeom>
          </p:spPr>
        </p:pic>
        <p:sp>
          <p:nvSpPr>
            <p:cNvPr id="48" name="Text Box 21"/>
            <p:cNvSpPr txBox="1">
              <a:spLocks noChangeArrowheads="1"/>
            </p:cNvSpPr>
            <p:nvPr/>
          </p:nvSpPr>
          <p:spPr bwMode="auto">
            <a:xfrm>
              <a:off x="4876800" y="6172200"/>
              <a:ext cx="1638590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FFFFFF"/>
                  </a:solidFill>
                </a:rPr>
                <a:t>J-PARC E15</a:t>
              </a:r>
            </a:p>
            <a:p>
              <a:r>
                <a:rPr lang="en-US" altLang="ja-JP" sz="2000" dirty="0" smtClean="0">
                  <a:solidFill>
                    <a:srgbClr val="FFFFFF"/>
                  </a:solidFill>
                </a:rPr>
                <a:t>(Preliminary)</a:t>
              </a: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6693681" y="4343400"/>
            <a:ext cx="2450319" cy="2505908"/>
            <a:chOff x="6693681" y="4573003"/>
            <a:chExt cx="2450319" cy="2505908"/>
          </a:xfrm>
        </p:grpSpPr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93681" y="4573003"/>
              <a:ext cx="2450319" cy="1743253"/>
            </a:xfrm>
            <a:prstGeom prst="rect">
              <a:avLst/>
            </a:prstGeom>
          </p:spPr>
        </p:pic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>
              <a:off x="7239000" y="6401803"/>
              <a:ext cx="1638590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FFFFFF"/>
                  </a:solidFill>
                </a:rPr>
                <a:t>J-PARC E27</a:t>
              </a:r>
            </a:p>
            <a:p>
              <a:r>
                <a:rPr lang="en-US" altLang="ja-JP" sz="2000" dirty="0" smtClean="0">
                  <a:solidFill>
                    <a:srgbClr val="FFFFFF"/>
                  </a:solidFill>
                </a:rPr>
                <a:t>(Preliminary)</a:t>
              </a:r>
            </a:p>
          </p:txBody>
        </p:sp>
      </p:grpSp>
      <p:sp>
        <p:nvSpPr>
          <p:cNvPr id="52" name="Text Box 21"/>
          <p:cNvSpPr txBox="1">
            <a:spLocks noChangeArrowheads="1"/>
          </p:cNvSpPr>
          <p:nvPr/>
        </p:nvSpPr>
        <p:spPr bwMode="auto">
          <a:xfrm>
            <a:off x="205037" y="990600"/>
            <a:ext cx="10903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Theory</a:t>
            </a:r>
            <a:endParaRPr lang="en-US" altLang="ja-JP" sz="24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 Box 21"/>
          <p:cNvSpPr txBox="1">
            <a:spLocks noChangeArrowheads="1"/>
          </p:cNvSpPr>
          <p:nvPr/>
        </p:nvSpPr>
        <p:spPr bwMode="auto">
          <a:xfrm>
            <a:off x="0" y="3805535"/>
            <a:ext cx="1790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Experiments</a:t>
            </a:r>
            <a:endParaRPr lang="en-US" altLang="ja-JP" sz="24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1981" y="5738336"/>
            <a:ext cx="1867819" cy="73866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B(K</a:t>
            </a:r>
            <a:r>
              <a:rPr kumimoji="1" lang="en-US" altLang="ja-JP" sz="1400" baseline="30000" dirty="0" smtClean="0"/>
              <a:t>-</a:t>
            </a:r>
            <a:r>
              <a:rPr kumimoji="1" lang="en-US" altLang="ja-JP" sz="1400" dirty="0" smtClean="0"/>
              <a:t>pp) = 116</a:t>
            </a:r>
            <a:r>
              <a:rPr lang="ja-JP" altLang="en-US" sz="1400" dirty="0"/>
              <a:t> </a:t>
            </a:r>
            <a:r>
              <a:rPr kumimoji="1" lang="en-US" altLang="ja-JP" sz="1400" dirty="0" smtClean="0"/>
              <a:t>MeV</a:t>
            </a:r>
          </a:p>
          <a:p>
            <a:r>
              <a:rPr lang="en-US" altLang="ja-JP" sz="1400" dirty="0" smtClean="0"/>
              <a:t>Γ           = 67 MeV</a:t>
            </a:r>
            <a:r>
              <a:rPr kumimoji="1" lang="en-US" altLang="ja-JP" sz="1400" dirty="0" smtClean="0"/>
              <a:t> </a:t>
            </a:r>
          </a:p>
          <a:p>
            <a:pPr algn="r"/>
            <a:r>
              <a:rPr lang="en-US" altLang="ja-JP" sz="1400" dirty="0" smtClean="0"/>
              <a:t>if it is K</a:t>
            </a:r>
            <a:r>
              <a:rPr lang="en-US" altLang="ja-JP" sz="1400" baseline="30000" dirty="0" smtClean="0"/>
              <a:t>-</a:t>
            </a:r>
            <a:r>
              <a:rPr lang="en-US" altLang="ja-JP" sz="1400" dirty="0" smtClean="0"/>
              <a:t>pp</a:t>
            </a:r>
            <a:endParaRPr kumimoji="1" lang="ja-JP" altLang="en-US" sz="14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475581" y="5738336"/>
            <a:ext cx="1867819" cy="73866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B(K</a:t>
            </a:r>
            <a:r>
              <a:rPr kumimoji="1" lang="en-US" altLang="ja-JP" sz="1400" baseline="30000" dirty="0" smtClean="0"/>
              <a:t>-</a:t>
            </a:r>
            <a:r>
              <a:rPr kumimoji="1" lang="en-US" altLang="ja-JP" sz="1400" dirty="0" smtClean="0"/>
              <a:t>pp) = 103 MeV</a:t>
            </a:r>
          </a:p>
          <a:p>
            <a:r>
              <a:rPr lang="en-US" altLang="ja-JP" sz="1400" dirty="0" smtClean="0"/>
              <a:t>Γ           = 118 MeV</a:t>
            </a:r>
            <a:r>
              <a:rPr kumimoji="1" lang="en-US" altLang="ja-JP" sz="1400" dirty="0" smtClean="0"/>
              <a:t> </a:t>
            </a:r>
          </a:p>
          <a:p>
            <a:pPr algn="r"/>
            <a:r>
              <a:rPr lang="en-US" altLang="ja-JP" sz="1400" dirty="0" smtClean="0"/>
              <a:t>if it is K</a:t>
            </a:r>
            <a:r>
              <a:rPr lang="en-US" altLang="ja-JP" sz="1400" baseline="30000" dirty="0" smtClean="0"/>
              <a:t>-</a:t>
            </a:r>
            <a:r>
              <a:rPr lang="en-US" altLang="ja-JP" sz="1400" dirty="0" smtClean="0"/>
              <a:t>pp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2325719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4" grpId="0" animBg="1"/>
      <p:bldP spid="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1030709" y="42778"/>
            <a:ext cx="6970291" cy="56682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165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ja-JP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ituation 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ja-JP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ja-JP" sz="28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ja-JP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 study </a:t>
            </a:r>
            <a:endParaRPr lang="ja-JP" alt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6118"/>
              </p:ext>
            </p:extLst>
          </p:nvPr>
        </p:nvGraphicFramePr>
        <p:xfrm>
          <a:off x="152402" y="990600"/>
          <a:ext cx="8915400" cy="2468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85875"/>
                <a:gridCol w="1525905"/>
                <a:gridCol w="1525905"/>
                <a:gridCol w="1525905"/>
                <a:gridCol w="1525905"/>
                <a:gridCol w="1525905"/>
              </a:tblGrid>
              <a:tr h="288324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Dote-</a:t>
                      </a:r>
                      <a:r>
                        <a:rPr kumimoji="1" lang="en-US" altLang="ja-JP" sz="1400" dirty="0" err="1" smtClean="0"/>
                        <a:t>Hyodo</a:t>
                      </a:r>
                      <a:r>
                        <a:rPr kumimoji="1" lang="en-US" altLang="ja-JP" sz="1400" dirty="0" smtClean="0"/>
                        <a:t>-Weise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Akaishi-Yamazaki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Barnea</a:t>
                      </a:r>
                      <a:r>
                        <a:rPr kumimoji="1" lang="en-US" altLang="ja-JP" sz="1400" dirty="0" smtClean="0"/>
                        <a:t>-Gal-</a:t>
                      </a:r>
                      <a:r>
                        <a:rPr kumimoji="1" lang="en-US" altLang="ja-JP" sz="1400" dirty="0" err="1" smtClean="0"/>
                        <a:t>Liverts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Ikeda-Sato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Shevchenko-Gal-Mares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8832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B(K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dirty="0" smtClean="0"/>
                        <a:t>pp)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20±3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47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 ~ 95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 ~ 70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8832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Width Γ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40 ~ 70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61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45 ~ 80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90 ~ 110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49015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Method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Variational</a:t>
                      </a:r>
                      <a:r>
                        <a:rPr kumimoji="1" lang="en-US" altLang="ja-JP" sz="1400" baseline="0" dirty="0" smtClean="0"/>
                        <a:t> (Gauss)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/>
                        <a:t>Variational</a:t>
                      </a:r>
                      <a:r>
                        <a:rPr kumimoji="1" lang="en-US" altLang="ja-JP" sz="1400" baseline="0" dirty="0" smtClean="0"/>
                        <a:t> (Gauss)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/>
                        <a:t>Variational</a:t>
                      </a:r>
                      <a:r>
                        <a:rPr kumimoji="1" lang="en-US" altLang="ja-JP" sz="1400" baseline="0" dirty="0" smtClean="0"/>
                        <a:t> </a:t>
                      </a:r>
                      <a:br>
                        <a:rPr kumimoji="1" lang="en-US" altLang="ja-JP" sz="1400" baseline="0" dirty="0" smtClean="0"/>
                      </a:br>
                      <a:r>
                        <a:rPr kumimoji="1" lang="en-US" altLang="ja-JP" sz="1400" baseline="0" dirty="0" smtClean="0"/>
                        <a:t>(HH)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Faddeev</a:t>
                      </a:r>
                      <a:r>
                        <a:rPr kumimoji="1" lang="en-US" altLang="ja-JP" sz="1400" dirty="0" smtClean="0"/>
                        <a:t>-AGS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/>
                        <a:t>Faddeev</a:t>
                      </a:r>
                      <a:r>
                        <a:rPr kumimoji="1" lang="en-US" altLang="ja-JP" sz="1400" dirty="0" smtClean="0"/>
                        <a:t>-AGS</a:t>
                      </a:r>
                      <a:endParaRPr kumimoji="1" lang="ja-JP" altLang="en-US" sz="1400" dirty="0" smtClean="0"/>
                    </a:p>
                  </a:txBody>
                  <a:tcPr/>
                </a:tc>
              </a:tr>
              <a:tr h="49015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Potential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Chiral 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(E-dep.)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Pheno</a:t>
                      </a:r>
                      <a:r>
                        <a:rPr kumimoji="1" lang="en-US" altLang="ja-JP" sz="1400" dirty="0" smtClean="0"/>
                        <a:t>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Chiral 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(E-dep.)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Chiral 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(E-</a:t>
                      </a:r>
                      <a:r>
                        <a:rPr kumimoji="1" lang="en-US" altLang="ja-JP" sz="1400" dirty="0" err="1" smtClean="0"/>
                        <a:t>indep</a:t>
                      </a:r>
                      <a:r>
                        <a:rPr kumimoji="1" lang="en-US" altLang="ja-JP" sz="1400" dirty="0" smtClean="0"/>
                        <a:t>.)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Pheno</a:t>
                      </a:r>
                      <a:r>
                        <a:rPr kumimoji="1" lang="en-US" altLang="ja-JP" sz="1400" dirty="0" smtClean="0"/>
                        <a:t>.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8832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Kinematics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Non-rel.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Non-rel.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Non-rel.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Rel.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Non-rel.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9" name="グループ化 38"/>
          <p:cNvGrpSpPr/>
          <p:nvPr/>
        </p:nvGrpSpPr>
        <p:grpSpPr>
          <a:xfrm>
            <a:off x="0" y="4343400"/>
            <a:ext cx="2385145" cy="2514600"/>
            <a:chOff x="0" y="4343400"/>
            <a:chExt cx="2385145" cy="2514600"/>
          </a:xfrm>
        </p:grpSpPr>
        <p:pic>
          <p:nvPicPr>
            <p:cNvPr id="41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343400"/>
              <a:ext cx="2385145" cy="1683796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>
              <a:softEdge rad="317500"/>
            </a:effectLst>
          </p:spPr>
        </p:pic>
        <p:sp>
          <p:nvSpPr>
            <p:cNvPr id="42" name="Text Box 21"/>
            <p:cNvSpPr txBox="1">
              <a:spLocks noChangeArrowheads="1"/>
            </p:cNvSpPr>
            <p:nvPr/>
          </p:nvSpPr>
          <p:spPr bwMode="auto">
            <a:xfrm>
              <a:off x="578137" y="6457890"/>
              <a:ext cx="104387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chemeClr val="bg2">
                      <a:lumMod val="75000"/>
                    </a:schemeClr>
                  </a:solidFill>
                </a:rPr>
                <a:t>FINUDA</a:t>
              </a:r>
              <a:endParaRPr lang="en-US" altLang="ja-JP" sz="2000" dirty="0" smtClean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2438400" y="4343400"/>
            <a:ext cx="1905000" cy="2533710"/>
            <a:chOff x="2460379" y="4343400"/>
            <a:chExt cx="1905000" cy="2533710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60379" y="4343400"/>
              <a:ext cx="1905000" cy="2179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317500"/>
            </a:effectLst>
          </p:spPr>
        </p:pic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2971800" y="6477000"/>
              <a:ext cx="88582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chemeClr val="bg2">
                      <a:lumMod val="75000"/>
                    </a:schemeClr>
                  </a:solidFill>
                </a:rPr>
                <a:t>DISTO</a:t>
              </a:r>
              <a:endParaRPr lang="en-US" altLang="ja-JP" sz="2000" dirty="0" smtClean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4495800" y="4343400"/>
            <a:ext cx="2155785" cy="2505908"/>
            <a:chOff x="4463941" y="4343400"/>
            <a:chExt cx="2155785" cy="2505908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63941" y="4343400"/>
              <a:ext cx="2155785" cy="1508417"/>
            </a:xfrm>
            <a:prstGeom prst="rect">
              <a:avLst/>
            </a:prstGeom>
            <a:effectLst>
              <a:softEdge rad="317500"/>
            </a:effectLst>
          </p:spPr>
        </p:pic>
        <p:sp>
          <p:nvSpPr>
            <p:cNvPr id="48" name="Text Box 21"/>
            <p:cNvSpPr txBox="1">
              <a:spLocks noChangeArrowheads="1"/>
            </p:cNvSpPr>
            <p:nvPr/>
          </p:nvSpPr>
          <p:spPr bwMode="auto">
            <a:xfrm>
              <a:off x="4876800" y="6172200"/>
              <a:ext cx="1638590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chemeClr val="bg2">
                      <a:lumMod val="75000"/>
                    </a:schemeClr>
                  </a:solidFill>
                </a:rPr>
                <a:t>J-PARC E15</a:t>
              </a:r>
            </a:p>
            <a:p>
              <a:r>
                <a:rPr lang="en-US" altLang="ja-JP" sz="2000" dirty="0" smtClean="0">
                  <a:solidFill>
                    <a:schemeClr val="bg2">
                      <a:lumMod val="75000"/>
                    </a:schemeClr>
                  </a:solidFill>
                </a:rPr>
                <a:t>(Preliminary)</a:t>
              </a: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6693681" y="4343400"/>
            <a:ext cx="2450319" cy="2505908"/>
            <a:chOff x="6693681" y="4573003"/>
            <a:chExt cx="2450319" cy="2505908"/>
          </a:xfrm>
        </p:grpSpPr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93681" y="4573003"/>
              <a:ext cx="2450319" cy="1743253"/>
            </a:xfrm>
            <a:prstGeom prst="rect">
              <a:avLst/>
            </a:prstGeom>
            <a:effectLst>
              <a:softEdge rad="317500"/>
            </a:effectLst>
          </p:spPr>
        </p:pic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>
              <a:off x="7239000" y="6401803"/>
              <a:ext cx="1638590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chemeClr val="bg2">
                      <a:lumMod val="75000"/>
                    </a:schemeClr>
                  </a:solidFill>
                </a:rPr>
                <a:t>J-PARC E27</a:t>
              </a:r>
            </a:p>
            <a:p>
              <a:r>
                <a:rPr lang="en-US" altLang="ja-JP" sz="2000" dirty="0" smtClean="0">
                  <a:solidFill>
                    <a:schemeClr val="bg2">
                      <a:lumMod val="75000"/>
                    </a:schemeClr>
                  </a:solidFill>
                </a:rPr>
                <a:t>(Preliminary)</a:t>
              </a:r>
            </a:p>
          </p:txBody>
        </p:sp>
      </p:grpSp>
      <p:sp>
        <p:nvSpPr>
          <p:cNvPr id="52" name="Text Box 21"/>
          <p:cNvSpPr txBox="1">
            <a:spLocks noChangeArrowheads="1"/>
          </p:cNvSpPr>
          <p:nvPr/>
        </p:nvSpPr>
        <p:spPr bwMode="auto">
          <a:xfrm>
            <a:off x="205037" y="990600"/>
            <a:ext cx="10903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Theory</a:t>
            </a:r>
            <a:endParaRPr lang="en-US" altLang="ja-JP" sz="24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 Box 21"/>
          <p:cNvSpPr txBox="1">
            <a:spLocks noChangeArrowheads="1"/>
          </p:cNvSpPr>
          <p:nvPr/>
        </p:nvSpPr>
        <p:spPr bwMode="auto">
          <a:xfrm>
            <a:off x="0" y="3805535"/>
            <a:ext cx="1790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Experiments</a:t>
            </a:r>
            <a:endParaRPr lang="en-US" altLang="ja-JP" sz="2400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1981" y="5738336"/>
            <a:ext cx="1867819" cy="738664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B(K</a:t>
            </a:r>
            <a:r>
              <a:rPr kumimoji="1" lang="en-US" altLang="ja-JP" sz="1400" baseline="30000" dirty="0" smtClean="0">
                <a:solidFill>
                  <a:schemeClr val="bg2">
                    <a:lumMod val="75000"/>
                  </a:schemeClr>
                </a:solidFill>
              </a:rPr>
              <a:t>-</a:t>
            </a:r>
            <a:r>
              <a:rPr kumimoji="1"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pp) = 116MeV</a:t>
            </a:r>
          </a:p>
          <a:p>
            <a:r>
              <a:rPr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Γ           = 67 MeV</a:t>
            </a:r>
            <a:r>
              <a:rPr kumimoji="1"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pPr algn="r"/>
            <a:r>
              <a:rPr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if it is K</a:t>
            </a:r>
            <a:r>
              <a:rPr lang="en-US" altLang="ja-JP" sz="1400" baseline="30000" dirty="0" smtClean="0">
                <a:solidFill>
                  <a:schemeClr val="bg2">
                    <a:lumMod val="75000"/>
                  </a:schemeClr>
                </a:solidFill>
              </a:rPr>
              <a:t>-</a:t>
            </a:r>
            <a:r>
              <a:rPr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pp</a:t>
            </a:r>
            <a:endParaRPr kumimoji="1" lang="ja-JP" alt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475581" y="5738336"/>
            <a:ext cx="1867819" cy="738664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B(K</a:t>
            </a:r>
            <a:r>
              <a:rPr kumimoji="1" lang="en-US" altLang="ja-JP" sz="1400" baseline="30000" dirty="0" smtClean="0">
                <a:solidFill>
                  <a:schemeClr val="bg2">
                    <a:lumMod val="75000"/>
                  </a:schemeClr>
                </a:solidFill>
              </a:rPr>
              <a:t>-</a:t>
            </a:r>
            <a:r>
              <a:rPr kumimoji="1"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pp) = 103MeV</a:t>
            </a:r>
          </a:p>
          <a:p>
            <a:r>
              <a:rPr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Γ           = 118 MeV</a:t>
            </a:r>
            <a:r>
              <a:rPr kumimoji="1"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pPr algn="r"/>
            <a:r>
              <a:rPr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if it is K</a:t>
            </a:r>
            <a:r>
              <a:rPr lang="en-US" altLang="ja-JP" sz="1400" baseline="30000" dirty="0" smtClean="0">
                <a:solidFill>
                  <a:schemeClr val="bg2">
                    <a:lumMod val="75000"/>
                  </a:schemeClr>
                </a:solidFill>
              </a:rPr>
              <a:t>-</a:t>
            </a:r>
            <a:r>
              <a:rPr lang="en-US" altLang="ja-JP" sz="1400" dirty="0" smtClean="0">
                <a:solidFill>
                  <a:schemeClr val="bg2">
                    <a:lumMod val="75000"/>
                  </a:schemeClr>
                </a:solidFill>
              </a:rPr>
              <a:t>pp</a:t>
            </a:r>
            <a:endParaRPr kumimoji="1" lang="ja-JP" alt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52400" y="2046982"/>
            <a:ext cx="8915400" cy="1508105"/>
          </a:xfrm>
          <a:prstGeom prst="rect">
            <a:avLst/>
          </a:prstGeom>
          <a:solidFill>
            <a:srgbClr val="92D050"/>
          </a:solidFill>
          <a:effectLst>
            <a:glow rad="228600">
              <a:schemeClr val="accent3">
                <a:satMod val="175000"/>
                <a:alpha val="90000"/>
              </a:schemeClr>
            </a:glow>
            <a:outerShdw blurRad="50800" dist="1016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From theoretical viewpoint, </a:t>
            </a:r>
          </a:p>
          <a:p>
            <a:pPr algn="ctr"/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ja-JP" sz="32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 exists above</a:t>
            </a:r>
            <a:r>
              <a:rPr kumimoji="1"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π-Σ-N threshold!</a:t>
            </a:r>
            <a:br>
              <a:rPr kumimoji="1"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(100 MeV below </a:t>
            </a:r>
            <a:r>
              <a:rPr kumimoji="1" lang="en-US" altLang="ja-JP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1" lang="en-US" altLang="ja-JP" sz="28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bar</a:t>
            </a:r>
            <a:r>
              <a:rPr kumimoji="1"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-N-N threshold)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152400" y="3762277"/>
            <a:ext cx="8915400" cy="2867123"/>
            <a:chOff x="152400" y="2142967"/>
            <a:chExt cx="8915400" cy="2867123"/>
          </a:xfrm>
        </p:grpSpPr>
        <p:sp>
          <p:nvSpPr>
            <p:cNvPr id="23" name="正方形/長方形 22"/>
            <p:cNvSpPr/>
            <p:nvPr/>
          </p:nvSpPr>
          <p:spPr bwMode="auto">
            <a:xfrm>
              <a:off x="152400" y="2142967"/>
              <a:ext cx="8915400" cy="2867123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127000">
                <a:srgbClr val="00FF00">
                  <a:alpha val="94902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228600" y="2142968"/>
              <a:ext cx="67361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000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</a:t>
              </a:r>
              <a:r>
                <a:rPr lang="en-US" altLang="ja-JP" sz="2000" u="sng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altLang="ja-JP" sz="2000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pp = Resonance state of a </a:t>
              </a:r>
              <a:r>
                <a:rPr lang="en-US" altLang="ja-JP" sz="2000" u="sng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</a:t>
              </a:r>
              <a:r>
                <a:rPr lang="en-US" altLang="ja-JP" sz="2000" u="sng" baseline="30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bar</a:t>
              </a:r>
              <a:r>
                <a:rPr lang="en-US" altLang="ja-JP" sz="2000" u="sng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NN</a:t>
              </a:r>
              <a:r>
                <a:rPr lang="en-US" altLang="ja-JP" sz="2000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-πYN </a:t>
              </a:r>
              <a:r>
                <a:rPr lang="en-US" altLang="ja-JP" sz="200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coupled system</a:t>
              </a:r>
              <a:endParaRPr lang="en-US" altLang="ja-JP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5" name="グループ化 24"/>
            <p:cNvGrpSpPr>
              <a:grpSpLocks noChangeAspect="1"/>
            </p:cNvGrpSpPr>
            <p:nvPr/>
          </p:nvGrpSpPr>
          <p:grpSpPr>
            <a:xfrm>
              <a:off x="304800" y="2752568"/>
              <a:ext cx="2357846" cy="1447800"/>
              <a:chOff x="2438400" y="2971800"/>
              <a:chExt cx="4343400" cy="2667000"/>
            </a:xfrm>
          </p:grpSpPr>
          <p:sp>
            <p:nvSpPr>
              <p:cNvPr id="29" name="角丸四角形 28"/>
              <p:cNvSpPr/>
              <p:nvPr/>
            </p:nvSpPr>
            <p:spPr bwMode="auto">
              <a:xfrm>
                <a:off x="2438400" y="2971800"/>
                <a:ext cx="4343400" cy="2667000"/>
              </a:xfrm>
              <a:prstGeom prst="roundRect">
                <a:avLst>
                  <a:gd name="adj" fmla="val 5654"/>
                </a:avLst>
              </a:prstGeom>
              <a:gradFill flip="none" rotWithShape="1">
                <a:gsLst>
                  <a:gs pos="10000">
                    <a:schemeClr val="accent6">
                      <a:lumMod val="40000"/>
                      <a:lumOff val="60000"/>
                    </a:schemeClr>
                  </a:gs>
                  <a:gs pos="100000">
                    <a:srgbClr val="0000CC"/>
                  </a:gs>
                  <a:gs pos="100000">
                    <a:srgbClr val="0000CC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114300" dir="2700000" algn="tl" rotWithShape="0">
                  <a:schemeClr val="bg1">
                    <a:lumMod val="9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grpSp>
            <p:nvGrpSpPr>
              <p:cNvPr id="30" name="グループ化 26"/>
              <p:cNvGrpSpPr/>
              <p:nvPr/>
            </p:nvGrpSpPr>
            <p:grpSpPr>
              <a:xfrm>
                <a:off x="2628900" y="3276602"/>
                <a:ext cx="3880183" cy="510262"/>
                <a:chOff x="342900" y="3157956"/>
                <a:chExt cx="3880183" cy="510262"/>
              </a:xfrm>
            </p:grpSpPr>
            <p:cxnSp>
              <p:nvCxnSpPr>
                <p:cNvPr id="40" name="直線コネクタ 39"/>
                <p:cNvCxnSpPr/>
                <p:nvPr/>
              </p:nvCxnSpPr>
              <p:spPr bwMode="auto">
                <a:xfrm>
                  <a:off x="2241883" y="3352799"/>
                  <a:ext cx="1981200" cy="1588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42900" y="3157956"/>
                  <a:ext cx="2055395" cy="5102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1200" dirty="0" smtClean="0">
                      <a:solidFill>
                        <a:schemeClr val="bg1"/>
                      </a:solidFill>
                    </a:rPr>
                    <a:t>K</a:t>
                  </a:r>
                  <a:r>
                    <a:rPr lang="en-US" altLang="ja-JP" sz="1200" baseline="30000" dirty="0" smtClean="0">
                      <a:solidFill>
                        <a:schemeClr val="bg1"/>
                      </a:solidFill>
                    </a:rPr>
                    <a:t>bar </a:t>
                  </a:r>
                  <a:r>
                    <a:rPr lang="en-US" altLang="ja-JP" sz="1200" dirty="0" smtClean="0">
                      <a:solidFill>
                        <a:schemeClr val="bg1"/>
                      </a:solidFill>
                    </a:rPr>
                    <a:t>+ N + N</a:t>
                  </a:r>
                  <a:endParaRPr lang="en-US" altLang="ja-JP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1" name="正方形/長方形 30"/>
              <p:cNvSpPr/>
              <p:nvPr/>
            </p:nvSpPr>
            <p:spPr bwMode="auto">
              <a:xfrm>
                <a:off x="4527883" y="3852446"/>
                <a:ext cx="1981201" cy="762000"/>
              </a:xfrm>
              <a:prstGeom prst="rect">
                <a:avLst/>
              </a:prstGeom>
              <a:solidFill>
                <a:srgbClr val="FFCCFF">
                  <a:alpha val="69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grpSp>
            <p:nvGrpSpPr>
              <p:cNvPr id="32" name="グループ化 27"/>
              <p:cNvGrpSpPr/>
              <p:nvPr/>
            </p:nvGrpSpPr>
            <p:grpSpPr>
              <a:xfrm>
                <a:off x="2724150" y="4038600"/>
                <a:ext cx="3784935" cy="384722"/>
                <a:chOff x="438150" y="3919954"/>
                <a:chExt cx="3784935" cy="384722"/>
              </a:xfrm>
            </p:grpSpPr>
            <p:sp>
              <p:nvSpPr>
                <p:cNvPr id="3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38150" y="3919954"/>
                  <a:ext cx="1176604" cy="3847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1400" dirty="0" smtClean="0">
                      <a:solidFill>
                        <a:schemeClr val="bg1"/>
                      </a:solidFill>
                    </a:rPr>
                    <a:t>“K</a:t>
                  </a:r>
                  <a:r>
                    <a:rPr lang="en-US" altLang="ja-JP" sz="1400" baseline="30000" dirty="0" smtClean="0">
                      <a:solidFill>
                        <a:schemeClr val="bg1"/>
                      </a:solidFill>
                    </a:rPr>
                    <a:t>bar </a:t>
                  </a:r>
                  <a:r>
                    <a:rPr lang="en-US" altLang="ja-JP" sz="1400" dirty="0" smtClean="0">
                      <a:solidFill>
                        <a:schemeClr val="bg1"/>
                      </a:solidFill>
                    </a:rPr>
                    <a:t>N </a:t>
                  </a:r>
                  <a:r>
                    <a:rPr lang="en-US" altLang="ja-JP" sz="1400" dirty="0" err="1" smtClean="0">
                      <a:solidFill>
                        <a:schemeClr val="bg1"/>
                      </a:solidFill>
                    </a:rPr>
                    <a:t>N</a:t>
                  </a:r>
                  <a:r>
                    <a:rPr lang="en-US" altLang="ja-JP" sz="1400" dirty="0" smtClean="0">
                      <a:solidFill>
                        <a:schemeClr val="bg1"/>
                      </a:solidFill>
                    </a:rPr>
                    <a:t>”</a:t>
                  </a:r>
                  <a:endParaRPr lang="en-US" altLang="ja-JP" sz="1400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37" name="直線コネクタ 36"/>
                <p:cNvCxnSpPr/>
                <p:nvPr/>
              </p:nvCxnSpPr>
              <p:spPr bwMode="auto">
                <a:xfrm>
                  <a:off x="2241886" y="4113211"/>
                  <a:ext cx="1981199" cy="1588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33" name="グループ化 26"/>
              <p:cNvGrpSpPr/>
              <p:nvPr/>
            </p:nvGrpSpPr>
            <p:grpSpPr>
              <a:xfrm>
                <a:off x="2724148" y="4919246"/>
                <a:ext cx="3784937" cy="510262"/>
                <a:chOff x="438148" y="3200400"/>
                <a:chExt cx="3784937" cy="510262"/>
              </a:xfrm>
            </p:grpSpPr>
            <p:cxnSp>
              <p:nvCxnSpPr>
                <p:cNvPr id="34" name="直線コネクタ 33"/>
                <p:cNvCxnSpPr/>
                <p:nvPr/>
              </p:nvCxnSpPr>
              <p:spPr bwMode="auto">
                <a:xfrm>
                  <a:off x="2241886" y="3386554"/>
                  <a:ext cx="1981199" cy="1588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38148" y="3200400"/>
                  <a:ext cx="1663368" cy="5102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1200" dirty="0" smtClean="0">
                      <a:solidFill>
                        <a:schemeClr val="bg1"/>
                      </a:solidFill>
                    </a:rPr>
                    <a:t>π </a:t>
                  </a:r>
                  <a:r>
                    <a:rPr lang="ja-JP" altLang="en-US" sz="120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altLang="ja-JP" sz="1200" dirty="0" smtClean="0">
                      <a:solidFill>
                        <a:schemeClr val="bg1"/>
                      </a:solidFill>
                    </a:rPr>
                    <a:t>+ Σ + N</a:t>
                  </a:r>
                  <a:endParaRPr lang="en-US" altLang="ja-JP" sz="12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2819400" y="2819400"/>
              <a:ext cx="6186309" cy="1292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altLang="ja-JP" dirty="0" smtClean="0">
                  <a:solidFill>
                    <a:srgbClr val="FF0000"/>
                  </a:solidFill>
                </a:rPr>
                <a:t>Consider a coupled-channel problem</a:t>
              </a:r>
              <a:endParaRPr lang="en-US" altLang="ja-JP" sz="2400" dirty="0" smtClean="0">
                <a:solidFill>
                  <a:srgbClr val="FF0000"/>
                </a:solidFill>
              </a:endParaRPr>
            </a:p>
            <a:p>
              <a:pPr marL="342900" indent="-342900">
                <a:buAutoNum type="arabicPeriod"/>
              </a:pPr>
              <a:r>
                <a:rPr lang="en-US" altLang="ja-JP" dirty="0" smtClean="0">
                  <a:solidFill>
                    <a:srgbClr val="FF0000"/>
                  </a:solidFill>
                </a:rPr>
                <a:t>Treat resonant states adequately</a:t>
              </a:r>
            </a:p>
            <a:p>
              <a:pPr marL="342900" indent="-342900">
                <a:buAutoNum type="arabicPeriod"/>
              </a:pPr>
              <a:r>
                <a:rPr lang="en-US" altLang="ja-JP" dirty="0" smtClean="0"/>
                <a:t>Get the wave function to analyze the state</a:t>
              </a:r>
            </a:p>
            <a:p>
              <a:pPr marL="342900" indent="-342900">
                <a:buAutoNum type="arabicPeriod"/>
              </a:pPr>
              <a:r>
                <a:rPr lang="en-US" altLang="ja-JP" dirty="0" smtClean="0"/>
                <a:t>Confirmed that CSM works well on many-body systems</a:t>
              </a:r>
            </a:p>
          </p:txBody>
        </p:sp>
        <p:sp>
          <p:nvSpPr>
            <p:cNvPr id="27" name="Text Box 20"/>
            <p:cNvSpPr txBox="1">
              <a:spLocks noChangeArrowheads="1"/>
            </p:cNvSpPr>
            <p:nvPr/>
          </p:nvSpPr>
          <p:spPr bwMode="auto">
            <a:xfrm>
              <a:off x="3178790" y="4400490"/>
              <a:ext cx="5812810" cy="46166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88900" dir="2700000" algn="tl" rotWithShape="0">
                <a:schemeClr val="bg1">
                  <a:alpha val="40000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“coupled-channel Complex Scaling Method”</a:t>
              </a:r>
              <a:r>
                <a:rPr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8" name="右矢印 27"/>
            <p:cNvSpPr/>
            <p:nvPr/>
          </p:nvSpPr>
          <p:spPr bwMode="auto">
            <a:xfrm>
              <a:off x="1884265" y="4419600"/>
              <a:ext cx="1087535" cy="406440"/>
            </a:xfrm>
            <a:prstGeom prst="rightArrow">
              <a:avLst/>
            </a:prstGeom>
            <a:gradFill flip="none"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0">
                  <a:srgbClr val="00B0F0"/>
                </a:gs>
                <a:gs pos="81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65399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endParaRPr lang="ja-JP" altLang="ja-JP" sz="1600">
              <a:solidFill>
                <a:srgbClr val="000000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838200" y="-76200"/>
            <a:ext cx="739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altLang="ja-JP" sz="3200" b="1" u="sng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ＭＳ Ｐゴシック"/>
                <a:cs typeface="+mj-cs"/>
              </a:rPr>
              <a:t>Complex Scaling </a:t>
            </a:r>
            <a:r>
              <a:rPr lang="en-US" altLang="ja-JP" sz="3200" b="1" u="sng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ＭＳ Ｐゴシック"/>
                <a:cs typeface="+mj-cs"/>
              </a:rPr>
              <a:t>M</a:t>
            </a:r>
            <a:r>
              <a:rPr lang="en-US" altLang="ja-JP" sz="3200" b="1" u="sng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ＭＳ Ｐゴシック"/>
                <a:cs typeface="+mj-cs"/>
              </a:rPr>
              <a:t>ethod for Resonance</a:t>
            </a:r>
            <a:endParaRPr lang="en-US" altLang="ja-JP" sz="3200" b="1" u="sng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ＭＳ Ｐゴシック"/>
              <a:cs typeface="+mj-cs"/>
            </a:endParaRPr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228599" y="5997714"/>
            <a:ext cx="8762999" cy="707886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>
            <a:glow rad="228600">
              <a:srgbClr val="00FF00">
                <a:alpha val="90000"/>
              </a:srgbClr>
            </a:glow>
          </a:effectLst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Continuum state appears on 2θ line.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Resonance pole is off from 2θ line, and independent of θ. (ABC theorem</a:t>
            </a:r>
            <a:r>
              <a:rPr lang="en-US" altLang="ja-JP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†</a:t>
            </a:r>
            <a:r>
              <a:rPr lang="en-US" altLang="ja-JP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)</a:t>
            </a:r>
            <a:endParaRPr lang="en-US" altLang="ja-JP" sz="2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28600" y="694546"/>
            <a:ext cx="8763000" cy="883306"/>
            <a:chOff x="228600" y="3272192"/>
            <a:chExt cx="8763000" cy="883306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228600" y="3272192"/>
              <a:ext cx="8763000" cy="883306"/>
              <a:chOff x="228600" y="757592"/>
              <a:chExt cx="8763000" cy="1147534"/>
            </a:xfrm>
          </p:grpSpPr>
          <p:sp>
            <p:nvSpPr>
              <p:cNvPr id="14" name="正方形/長方形 13"/>
              <p:cNvSpPr/>
              <p:nvPr/>
            </p:nvSpPr>
            <p:spPr bwMode="auto">
              <a:xfrm>
                <a:off x="228600" y="793944"/>
                <a:ext cx="8763000" cy="1111182"/>
              </a:xfrm>
              <a:prstGeom prst="rect">
                <a:avLst/>
              </a:prstGeom>
              <a:solidFill>
                <a:srgbClr val="FFFFC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glow rad="127000">
                  <a:srgbClr val="FFFF00">
                    <a:alpha val="95000"/>
                  </a:srgbClr>
                </a:glo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Text Box 4"/>
              <p:cNvSpPr txBox="1">
                <a:spLocks noChangeArrowheads="1"/>
              </p:cNvSpPr>
              <p:nvPr/>
            </p:nvSpPr>
            <p:spPr bwMode="auto">
              <a:xfrm>
                <a:off x="300991" y="757592"/>
                <a:ext cx="5351401" cy="5197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2000" u="sng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ＭＳ Ｐゴシック"/>
                    <a:cs typeface="Times New Roman" panose="02020603050405020304" pitchFamily="18" charset="0"/>
                  </a:rPr>
                  <a:t>Complex rotation of coordinate (Complex scaling)</a:t>
                </a:r>
                <a:endParaRPr lang="en-US" altLang="ja-JP" sz="2000" u="sng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endParaRPr>
              </a:p>
            </p:txBody>
          </p:sp>
        </p:grpSp>
        <p:graphicFrame>
          <p:nvGraphicFramePr>
            <p:cNvPr id="10" name="オブジェクト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38774371"/>
                </p:ext>
              </p:extLst>
            </p:nvPr>
          </p:nvGraphicFramePr>
          <p:xfrm>
            <a:off x="1105212" y="3720646"/>
            <a:ext cx="2476188" cy="329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1270" name="Equation" r:id="rId3" imgW="1904760" imgH="253800" progId="Equation.DSMT4">
                    <p:embed/>
                  </p:oleObj>
                </mc:Choice>
                <mc:Fallback>
                  <p:oleObj name="Equation" r:id="rId3" imgW="19047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5212" y="3720646"/>
                          <a:ext cx="2476188" cy="329940"/>
                        </a:xfrm>
                        <a:prstGeom prst="rect">
                          <a:avLst/>
                        </a:prstGeom>
                        <a:solidFill>
                          <a:srgbClr val="FF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88619224"/>
                </p:ext>
              </p:extLst>
            </p:nvPr>
          </p:nvGraphicFramePr>
          <p:xfrm>
            <a:off x="4930140" y="3720646"/>
            <a:ext cx="2766060" cy="2791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1271" name="Equation" r:id="rId5" imgW="2514600" imgH="253800" progId="Equation.DSMT4">
                    <p:embed/>
                  </p:oleObj>
                </mc:Choice>
                <mc:Fallback>
                  <p:oleObj name="Equation" r:id="rId5" imgW="251460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0140" y="3720646"/>
                          <a:ext cx="2766060" cy="27918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右矢印 11"/>
            <p:cNvSpPr/>
            <p:nvPr/>
          </p:nvSpPr>
          <p:spPr bwMode="auto">
            <a:xfrm>
              <a:off x="3956621" y="3720646"/>
              <a:ext cx="691579" cy="355380"/>
            </a:xfrm>
            <a:prstGeom prst="rightArrow">
              <a:avLst/>
            </a:prstGeom>
            <a:gradFill flip="none"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0">
                  <a:srgbClr val="00B0F0"/>
                </a:gs>
                <a:gs pos="81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28599" y="1752601"/>
            <a:ext cx="8839201" cy="4038599"/>
            <a:chOff x="228599" y="1752601"/>
            <a:chExt cx="8839201" cy="4038599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228599" y="1752601"/>
              <a:ext cx="8763000" cy="4035329"/>
              <a:chOff x="228599" y="5028537"/>
              <a:chExt cx="8763000" cy="4722871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>
                <a:off x="228599" y="5028537"/>
                <a:ext cx="8763000" cy="4722871"/>
                <a:chOff x="3712930" y="4353783"/>
                <a:chExt cx="5278670" cy="6603265"/>
              </a:xfrm>
            </p:grpSpPr>
            <p:sp>
              <p:nvSpPr>
                <p:cNvPr id="20" name="正方形/長方形 19"/>
                <p:cNvSpPr/>
                <p:nvPr/>
              </p:nvSpPr>
              <p:spPr bwMode="auto">
                <a:xfrm>
                  <a:off x="3712930" y="4353783"/>
                  <a:ext cx="5278670" cy="6603265"/>
                </a:xfrm>
                <a:prstGeom prst="rect">
                  <a:avLst/>
                </a:prstGeom>
                <a:solidFill>
                  <a:srgbClr val="FFCCFF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glow rad="127000">
                    <a:srgbClr val="FF66FF">
                      <a:alpha val="94902"/>
                    </a:srgbClr>
                  </a:glow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729383" y="4368942"/>
                  <a:ext cx="2352442" cy="654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000" u="sng" dirty="0" err="1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Diagonalize</a:t>
                  </a:r>
                  <a:r>
                    <a:rPr lang="en-US" altLang="ja-JP" sz="2000" u="sng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altLang="ja-JP" sz="2000" u="sng" dirty="0" err="1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  <a:r>
                    <a:rPr lang="en-US" altLang="ja-JP" sz="2000" u="sng" baseline="-25000" dirty="0" err="1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θ</a:t>
                  </a:r>
                  <a:r>
                    <a:rPr lang="en-US" altLang="ja-JP" sz="2000" u="sng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 with Gaussian base,</a:t>
                  </a:r>
                  <a:endParaRPr lang="en-US" altLang="ja-JP" sz="2000" u="sng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9" name="Text Box 21"/>
              <p:cNvSpPr txBox="1">
                <a:spLocks noChangeArrowheads="1"/>
              </p:cNvSpPr>
              <p:nvPr/>
            </p:nvSpPr>
            <p:spPr bwMode="auto">
              <a:xfrm>
                <a:off x="1138096" y="5541268"/>
                <a:ext cx="6862904" cy="4682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Times New Roman" pitchFamily="18" charset="0"/>
                  </a:rPr>
                  <a:t>we can obtain resonant states, in the same way as bound states!</a:t>
                </a:r>
                <a:endParaRPr lang="en-US" altLang="ja-JP" sz="2000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itchFamily="18" charset="0"/>
                </a:endParaRPr>
              </a:p>
            </p:txBody>
          </p:sp>
        </p:grpSp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36030" y="2677924"/>
              <a:ext cx="5626770" cy="2960876"/>
            </a:xfrm>
            <a:prstGeom prst="rect">
              <a:avLst/>
            </a:prstGeom>
            <a:effectLst/>
          </p:spPr>
        </p:pic>
        <p:sp>
          <p:nvSpPr>
            <p:cNvPr id="39" name="テキスト ボックス 38"/>
            <p:cNvSpPr txBox="1"/>
            <p:nvPr/>
          </p:nvSpPr>
          <p:spPr>
            <a:xfrm>
              <a:off x="6213364" y="5206425"/>
              <a:ext cx="28544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S. Aoyama, T. </a:t>
              </a:r>
              <a:r>
                <a:rPr lang="en-US" altLang="ja-JP" sz="1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Myo</a:t>
              </a:r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, K. Kato </a:t>
              </a:r>
            </a:p>
            <a:p>
              <a:r>
                <a:rPr lang="en-US" altLang="ja-JP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and  K. Ikeda, PTP116, 1 (2006)</a:t>
              </a:r>
              <a:endParaRPr lang="ja-JP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4" name="正方形/長方形 3"/>
          <p:cNvSpPr/>
          <p:nvPr/>
        </p:nvSpPr>
        <p:spPr>
          <a:xfrm>
            <a:off x="4495800" y="594360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n-US" altLang="ja-JP" sz="110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† J. Aguilar and J. M. </a:t>
            </a:r>
            <a:r>
              <a:rPr lang="en-US" altLang="ja-JP" sz="110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Combes</a:t>
            </a:r>
            <a:r>
              <a:rPr lang="en-US" altLang="ja-JP" sz="110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110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Commun</a:t>
            </a:r>
            <a:r>
              <a:rPr lang="en-US" altLang="ja-JP" sz="110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Math. Phys. 22 (1971),269. </a:t>
            </a:r>
          </a:p>
          <a:p>
            <a:pPr lvl="0" algn="r"/>
            <a:r>
              <a:rPr lang="en-US" altLang="ja-JP" sz="110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E. </a:t>
            </a:r>
            <a:r>
              <a:rPr lang="en-US" altLang="ja-JP" sz="110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Balslev</a:t>
            </a:r>
            <a:r>
              <a:rPr lang="en-US" altLang="ja-JP" sz="110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J. M. </a:t>
            </a:r>
            <a:r>
              <a:rPr lang="en-US" altLang="ja-JP" sz="110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Combes</a:t>
            </a:r>
            <a:r>
              <a:rPr lang="en-US" altLang="ja-JP" sz="110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110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Commun</a:t>
            </a:r>
            <a:r>
              <a:rPr lang="en-US" altLang="ja-JP" sz="110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Math. Phys. 22 (1971),280 </a:t>
            </a:r>
          </a:p>
        </p:txBody>
      </p:sp>
    </p:spTree>
    <p:extLst>
      <p:ext uri="{BB962C8B-B14F-4D97-AF65-F5344CB8AC3E}">
        <p14:creationId xmlns:p14="http://schemas.microsoft.com/office/powerpoint/2010/main" val="1155066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ja-JP" sz="1600" i="0" dirty="0">
              <a:solidFill>
                <a:prstClr val="black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8600" y="2178784"/>
            <a:ext cx="87450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000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r>
              <a:rPr lang="en-US" altLang="ja-JP" sz="40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. Channel elimination by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ja-JP" sz="2000" u="sng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      </a:t>
            </a:r>
            <a:r>
              <a:rPr lang="en-US" altLang="ja-JP" sz="40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“</a:t>
            </a:r>
            <a:r>
              <a:rPr lang="en-US" altLang="ja-JP" sz="4000" u="sng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Feshbach</a:t>
            </a:r>
            <a:r>
              <a:rPr lang="en-US" altLang="ja-JP" sz="40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method with </a:t>
            </a:r>
            <a:r>
              <a:rPr lang="en-US" altLang="ja-JP" sz="4000" u="sng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ccCSM</a:t>
            </a:r>
            <a:r>
              <a:rPr lang="en-US" altLang="ja-JP" sz="40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”</a:t>
            </a:r>
            <a:endParaRPr lang="en-US" altLang="ja-JP" sz="4000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77242" y="5065693"/>
            <a:ext cx="5785558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Reduce the coupled-channel problem </a:t>
            </a:r>
          </a:p>
          <a:p>
            <a:pPr algn="ctr"/>
            <a:r>
              <a:rPr lang="en-US" altLang="ja-JP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 a single channel problem</a:t>
            </a:r>
            <a:endParaRPr lang="en-US" altLang="ja-JP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9201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34643</TotalTime>
  <Words>1597</Words>
  <Application>Microsoft Office PowerPoint</Application>
  <PresentationFormat>画面に合わせる (4:3)</PresentationFormat>
  <Paragraphs>362</Paragraphs>
  <Slides>24</Slides>
  <Notes>15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8" baseType="lpstr">
      <vt:lpstr>Gulim</vt:lpstr>
      <vt:lpstr>HGP教科書体</vt:lpstr>
      <vt:lpstr>HGP創英角ｺﾞｼｯｸUB</vt:lpstr>
      <vt:lpstr>ＭＳ Ｐゴシック</vt:lpstr>
      <vt:lpstr>ＭＳ Ｐ明朝</vt:lpstr>
      <vt:lpstr>Arial</vt:lpstr>
      <vt:lpstr>Book Antiqua</vt:lpstr>
      <vt:lpstr>Bookman Old Style</vt:lpstr>
      <vt:lpstr>Calibri</vt:lpstr>
      <vt:lpstr>Comic Sans MS</vt:lpstr>
      <vt:lpstr>Times New Roman</vt:lpstr>
      <vt:lpstr>Wingdings</vt:lpstr>
      <vt:lpstr>標準デザイン</vt:lpstr>
      <vt:lpstr>Equation</vt:lpstr>
      <vt:lpstr>K-pp studied with coupled-channel Complex Scaling Method + Feshbach method</vt:lpstr>
      <vt:lpstr>PowerPoint プレゼンテーション</vt:lpstr>
      <vt:lpstr>“Prototype of           kaonic nuclei”</vt:lpstr>
      <vt:lpstr>“Prototype of           kaonic nuclei”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4. Summary and future plans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ADote</dc:creator>
  <cp:lastModifiedBy>土手昭伸</cp:lastModifiedBy>
  <cp:revision>2106</cp:revision>
  <cp:lastPrinted>1601-01-01T00:00:00Z</cp:lastPrinted>
  <dcterms:created xsi:type="dcterms:W3CDTF">1601-01-01T00:00:00Z</dcterms:created>
  <dcterms:modified xsi:type="dcterms:W3CDTF">2014-03-21T02:33:23Z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