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4" r:id="rId3"/>
    <p:sldId id="259" r:id="rId4"/>
    <p:sldId id="260" r:id="rId5"/>
    <p:sldId id="261" r:id="rId6"/>
    <p:sldId id="263" r:id="rId7"/>
    <p:sldId id="266" r:id="rId8"/>
    <p:sldId id="268" r:id="rId9"/>
    <p:sldId id="265" r:id="rId10"/>
    <p:sldId id="256" r:id="rId11"/>
    <p:sldId id="25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4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8BDE-3097-264B-84BC-1432AFC2CE69}" type="datetimeFigureOut">
              <a:t>2/27/14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4864-2C2A-F24D-871F-25A1944357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376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8BDE-3097-264B-84BC-1432AFC2CE69}" type="datetimeFigureOut">
              <a:t>2/27/14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4864-2C2A-F24D-871F-25A1944357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724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8BDE-3097-264B-84BC-1432AFC2CE69}" type="datetimeFigureOut">
              <a:t>2/27/14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4864-2C2A-F24D-871F-25A1944357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958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8BDE-3097-264B-84BC-1432AFC2CE69}" type="datetimeFigureOut">
              <a:t>2/27/14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4864-2C2A-F24D-871F-25A1944357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383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8BDE-3097-264B-84BC-1432AFC2CE69}" type="datetimeFigureOut">
              <a:t>2/27/14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4864-2C2A-F24D-871F-25A1944357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2901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8BDE-3097-264B-84BC-1432AFC2CE69}" type="datetimeFigureOut">
              <a:t>2/27/14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4864-2C2A-F24D-871F-25A1944357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617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8BDE-3097-264B-84BC-1432AFC2CE69}" type="datetimeFigureOut">
              <a:t>2/27/14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4864-2C2A-F24D-871F-25A1944357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864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8BDE-3097-264B-84BC-1432AFC2CE69}" type="datetimeFigureOut">
              <a:t>2/27/14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4864-2C2A-F24D-871F-25A1944357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061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8BDE-3097-264B-84BC-1432AFC2CE69}" type="datetimeFigureOut">
              <a:t>2/27/14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4864-2C2A-F24D-871F-25A1944357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46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8BDE-3097-264B-84BC-1432AFC2CE69}" type="datetimeFigureOut">
              <a:t>2/27/14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4864-2C2A-F24D-871F-25A1944357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0652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08BDE-3097-264B-84BC-1432AFC2CE69}" type="datetimeFigureOut">
              <a:t>2/27/14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B64864-2C2A-F24D-871F-25A1944357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711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08BDE-3097-264B-84BC-1432AFC2CE69}" type="datetimeFigureOut">
              <a:t>2/27/14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64864-2C2A-F24D-871F-25A19443577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719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dico.cern.ch/event/282344/timetable/%2320140212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FCC kick-off meeting</a:t>
            </a:r>
            <a:br>
              <a:rPr lang="en-US"/>
            </a:br>
            <a:r>
              <a:rPr lang="en-US"/>
              <a:t>a summary for magnets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/>
              <a:t>L. Bottura</a:t>
            </a:r>
          </a:p>
          <a:p>
            <a:r>
              <a:rPr lang="en-US" sz="1800"/>
              <a:t>http://indico.cern.ch/event/282344/timetable/#20140212</a:t>
            </a:r>
          </a:p>
        </p:txBody>
      </p:sp>
    </p:spTree>
    <p:extLst>
      <p:ext uri="{BB962C8B-B14F-4D97-AF65-F5344CB8AC3E}">
        <p14:creationId xmlns:p14="http://schemas.microsoft.com/office/powerpoint/2010/main" val="1916071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H2020 opportunities (for discussion)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/>
              <a:t>High-field low-temperature magnets for science</a:t>
            </a:r>
          </a:p>
          <a:p>
            <a:pPr lvl="1"/>
            <a:r>
              <a:rPr lang="en-US"/>
              <a:t>focus on 16 T for FCC</a:t>
            </a:r>
          </a:p>
          <a:p>
            <a:pPr lvl="1"/>
            <a:r>
              <a:rPr lang="en-US"/>
              <a:t>potential impact on high-field MRI, dry MRI, 2</a:t>
            </a:r>
            <a:r>
              <a:rPr lang="en-US" baseline="30000"/>
              <a:t>nd</a:t>
            </a:r>
            <a:r>
              <a:rPr lang="en-US"/>
              <a:t> generation 1GHz NMR, high-field HT machines</a:t>
            </a:r>
          </a:p>
          <a:p>
            <a:r>
              <a:rPr lang="en-US"/>
              <a:t>Energy efficient and compact cycled magnets</a:t>
            </a:r>
          </a:p>
          <a:p>
            <a:pPr lvl="1"/>
            <a:r>
              <a:rPr lang="en-US"/>
              <a:t>focus on injectors/booster and large swing magnets (from FCC-ee to FCC-hh)</a:t>
            </a:r>
          </a:p>
          <a:p>
            <a:pPr lvl="1"/>
            <a:r>
              <a:rPr lang="en-US"/>
              <a:t>potential impact on overall accelerator installations (CERN), HT machines</a:t>
            </a:r>
          </a:p>
        </p:txBody>
      </p:sp>
    </p:spTree>
    <p:extLst>
      <p:ext uri="{BB962C8B-B14F-4D97-AF65-F5344CB8AC3E}">
        <p14:creationId xmlns:p14="http://schemas.microsoft.com/office/powerpoint/2010/main" val="889398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17541" y="4005064"/>
            <a:ext cx="2952328" cy="1440160"/>
          </a:xfrm>
          <a:prstGeom prst="rect">
            <a:avLst/>
          </a:prstGeom>
          <a:solidFill>
            <a:schemeClr val="tx2">
              <a:lumMod val="60000"/>
              <a:lumOff val="40000"/>
              <a:alpha val="53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/>
              <a:t>16 T dipole</a:t>
            </a:r>
          </a:p>
          <a:p>
            <a:pPr algn="ctr"/>
            <a:r>
              <a:rPr lang="en-US" sz="2000"/>
              <a:t>40 mm</a:t>
            </a:r>
          </a:p>
          <a:p>
            <a:pPr algn="ctr"/>
            <a:r>
              <a:rPr lang="en-US" sz="2000"/>
              <a:t>Accelerator features </a:t>
            </a:r>
            <a:r>
              <a:rPr lang="en-US" sz="2000">
                <a:solidFill>
                  <a:srgbClr val="FF0000"/>
                </a:solidFill>
              </a:rPr>
              <a:t>(2018)</a:t>
            </a:r>
          </a:p>
        </p:txBody>
      </p:sp>
      <p:sp>
        <p:nvSpPr>
          <p:cNvPr id="7" name="Rectangle 6"/>
          <p:cNvSpPr/>
          <p:nvPr/>
        </p:nvSpPr>
        <p:spPr>
          <a:xfrm>
            <a:off x="4023645" y="1484784"/>
            <a:ext cx="4195096" cy="3960440"/>
          </a:xfrm>
          <a:prstGeom prst="rect">
            <a:avLst/>
          </a:prstGeom>
          <a:solidFill>
            <a:srgbClr val="660066">
              <a:alpha val="46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3600"/>
          </a:p>
          <a:p>
            <a:pPr algn="ctr"/>
            <a:endParaRPr lang="en-US" sz="3600"/>
          </a:p>
          <a:p>
            <a:pPr algn="ctr"/>
            <a:endParaRPr lang="en-US" sz="3600"/>
          </a:p>
          <a:p>
            <a:pPr algn="ctr"/>
            <a:endParaRPr lang="en-US" sz="3600"/>
          </a:p>
          <a:p>
            <a:pPr algn="r"/>
            <a:r>
              <a:rPr lang="en-US" sz="3600"/>
              <a:t>20 T dipole </a:t>
            </a:r>
            <a:r>
              <a:rPr lang="en-US" sz="2000">
                <a:solidFill>
                  <a:srgbClr val="FF0000"/>
                </a:solidFill>
              </a:rPr>
              <a:t>(2018)</a:t>
            </a:r>
          </a:p>
        </p:txBody>
      </p:sp>
      <p:sp>
        <p:nvSpPr>
          <p:cNvPr id="8" name="Rectangle 7"/>
          <p:cNvSpPr/>
          <p:nvPr/>
        </p:nvSpPr>
        <p:spPr>
          <a:xfrm>
            <a:off x="795029" y="692697"/>
            <a:ext cx="2530624" cy="1512168"/>
          </a:xfrm>
          <a:prstGeom prst="rect">
            <a:avLst/>
          </a:prstGeom>
          <a:solidFill>
            <a:schemeClr val="accent5">
              <a:lumMod val="40000"/>
              <a:lumOff val="60000"/>
              <a:alpha val="53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3600"/>
              <a:t>SMC/RMC/FReSCa2 </a:t>
            </a:r>
            <a:r>
              <a:rPr lang="en-US" sz="2000">
                <a:solidFill>
                  <a:srgbClr val="FF0000"/>
                </a:solidFill>
              </a:rPr>
              <a:t>(2015)</a:t>
            </a:r>
            <a:endParaRPr lang="en-US" sz="120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80109" y="1628800"/>
            <a:ext cx="3235798" cy="2160240"/>
          </a:xfrm>
          <a:prstGeom prst="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/>
              <a:t>EuCARD2</a:t>
            </a:r>
          </a:p>
          <a:p>
            <a:pPr algn="ctr"/>
            <a:r>
              <a:rPr lang="en-US" sz="3200"/>
              <a:t>5 T HTS dipole as insert</a:t>
            </a:r>
          </a:p>
          <a:p>
            <a:pPr algn="ctr"/>
            <a:r>
              <a:rPr lang="en-US" sz="2000"/>
              <a:t>40 mm aperture</a:t>
            </a:r>
          </a:p>
          <a:p>
            <a:pPr algn="ctr"/>
            <a:r>
              <a:rPr lang="en-US" sz="2000"/>
              <a:t>Accelerator features </a:t>
            </a:r>
            <a:r>
              <a:rPr lang="en-US" sz="2000">
                <a:solidFill>
                  <a:srgbClr val="FF0000"/>
                </a:solidFill>
              </a:rPr>
              <a:t>(2016)</a:t>
            </a:r>
            <a:endParaRPr lang="en-US" sz="120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95028" y="1124745"/>
            <a:ext cx="1882553" cy="4320479"/>
          </a:xfrm>
          <a:prstGeom prst="rect">
            <a:avLst/>
          </a:prstGeom>
          <a:solidFill>
            <a:srgbClr val="CCFFCC">
              <a:alpha val="59000"/>
            </a:srgb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/>
              <a:t>HL-LHC </a:t>
            </a:r>
            <a:r>
              <a:rPr lang="en-US" sz="2000">
                <a:solidFill>
                  <a:srgbClr val="FF0000"/>
                </a:solidFill>
              </a:rPr>
              <a:t>(2023)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35496" y="5445224"/>
            <a:ext cx="9036496" cy="1296144"/>
            <a:chOff x="35496" y="5445224"/>
            <a:chExt cx="9036496" cy="1296144"/>
          </a:xfrm>
        </p:grpSpPr>
        <p:sp>
          <p:nvSpPr>
            <p:cNvPr id="13" name="TextBox 12"/>
            <p:cNvSpPr txBox="1"/>
            <p:nvPr/>
          </p:nvSpPr>
          <p:spPr>
            <a:xfrm>
              <a:off x="4748452" y="6218148"/>
              <a:ext cx="54864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/>
                <a:t>15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983792" y="6218148"/>
              <a:ext cx="54864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/>
                <a:t>20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480676" y="6218148"/>
              <a:ext cx="54864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/>
                <a:t>10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8245972" y="5464716"/>
              <a:ext cx="0" cy="82749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5007340" y="5445224"/>
              <a:ext cx="0" cy="82749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1768708" y="5445224"/>
              <a:ext cx="0" cy="82749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Striped Right Arrow 11"/>
            <p:cNvSpPr/>
            <p:nvPr/>
          </p:nvSpPr>
          <p:spPr>
            <a:xfrm>
              <a:off x="35496" y="5517232"/>
              <a:ext cx="9036496" cy="692696"/>
            </a:xfrm>
            <a:prstGeom prst="stripedRightArrow">
              <a:avLst>
                <a:gd name="adj1" fmla="val 77597"/>
                <a:gd name="adj2" fmla="val 69713"/>
              </a:avLst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rgbClr val="FF0000"/>
                </a:gs>
              </a:gsLst>
              <a:lin ang="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/>
                <a:t>Field (T)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3107900" y="188640"/>
            <a:ext cx="4538233" cy="936105"/>
          </a:xfrm>
          <a:prstGeom prst="rect">
            <a:avLst/>
          </a:prstGeom>
          <a:solidFill>
            <a:schemeClr val="accent6">
              <a:lumMod val="20000"/>
              <a:lumOff val="80000"/>
              <a:alpha val="77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200"/>
              <a:t>EuCARD</a:t>
            </a:r>
          </a:p>
          <a:p>
            <a:pPr algn="ctr"/>
            <a:r>
              <a:rPr lang="en-US" sz="3200"/>
              <a:t>6 T HTS insert </a:t>
            </a:r>
            <a:r>
              <a:rPr lang="en-US" sz="2000">
                <a:solidFill>
                  <a:srgbClr val="FF0000"/>
                </a:solidFill>
              </a:rPr>
              <a:t>(2015 ?)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44725" y="26347"/>
            <a:ext cx="7943699" cy="2395566"/>
            <a:chOff x="106896" y="26347"/>
            <a:chExt cx="7943699" cy="2395566"/>
          </a:xfrm>
        </p:grpSpPr>
        <p:sp>
          <p:nvSpPr>
            <p:cNvPr id="22" name="Freeform 21"/>
            <p:cNvSpPr/>
            <p:nvPr/>
          </p:nvSpPr>
          <p:spPr>
            <a:xfrm>
              <a:off x="106896" y="51348"/>
              <a:ext cx="7943699" cy="2370565"/>
            </a:xfrm>
            <a:custGeom>
              <a:avLst/>
              <a:gdLst>
                <a:gd name="connsiteX0" fmla="*/ 2447500 w 7930880"/>
                <a:gd name="connsiteY0" fmla="*/ 139816 h 2370565"/>
                <a:gd name="connsiteX1" fmla="*/ 1873973 w 7930880"/>
                <a:gd name="connsiteY1" fmla="*/ 440216 h 2370565"/>
                <a:gd name="connsiteX2" fmla="*/ 563054 w 7930880"/>
                <a:gd name="connsiteY2" fmla="*/ 385598 h 2370565"/>
                <a:gd name="connsiteX3" fmla="*/ 112426 w 7930880"/>
                <a:gd name="connsiteY3" fmla="*/ 836198 h 2370565"/>
                <a:gd name="connsiteX4" fmla="*/ 126081 w 7930880"/>
                <a:gd name="connsiteY4" fmla="*/ 2051453 h 2370565"/>
                <a:gd name="connsiteX5" fmla="*/ 1505277 w 7930880"/>
                <a:gd name="connsiteY5" fmla="*/ 2351854 h 2370565"/>
                <a:gd name="connsiteX6" fmla="*/ 3212203 w 7930880"/>
                <a:gd name="connsiteY6" fmla="*/ 2256272 h 2370565"/>
                <a:gd name="connsiteX7" fmla="*/ 3061993 w 7930880"/>
                <a:gd name="connsiteY7" fmla="*/ 1587199 h 2370565"/>
                <a:gd name="connsiteX8" fmla="*/ 4072493 w 7930880"/>
                <a:gd name="connsiteY8" fmla="*/ 1177562 h 2370565"/>
                <a:gd name="connsiteX9" fmla="*/ 7390756 w 7930880"/>
                <a:gd name="connsiteY9" fmla="*/ 1314107 h 2370565"/>
                <a:gd name="connsiteX10" fmla="*/ 7827729 w 7930880"/>
                <a:gd name="connsiteY10" fmla="*/ 645034 h 2370565"/>
                <a:gd name="connsiteX11" fmla="*/ 6352946 w 7930880"/>
                <a:gd name="connsiteY11" fmla="*/ 30579 h 2370565"/>
                <a:gd name="connsiteX12" fmla="*/ 3772074 w 7930880"/>
                <a:gd name="connsiteY12" fmla="*/ 85198 h 2370565"/>
                <a:gd name="connsiteX13" fmla="*/ 2898128 w 7930880"/>
                <a:gd name="connsiteY13" fmla="*/ 16925 h 2370565"/>
                <a:gd name="connsiteX14" fmla="*/ 2447500 w 7930880"/>
                <a:gd name="connsiteY14" fmla="*/ 139816 h 2370565"/>
                <a:gd name="connsiteX0" fmla="*/ 2447500 w 7930880"/>
                <a:gd name="connsiteY0" fmla="*/ 139816 h 2370565"/>
                <a:gd name="connsiteX1" fmla="*/ 2416329 w 7930880"/>
                <a:gd name="connsiteY1" fmla="*/ 678352 h 2370565"/>
                <a:gd name="connsiteX2" fmla="*/ 563054 w 7930880"/>
                <a:gd name="connsiteY2" fmla="*/ 385598 h 2370565"/>
                <a:gd name="connsiteX3" fmla="*/ 112426 w 7930880"/>
                <a:gd name="connsiteY3" fmla="*/ 836198 h 2370565"/>
                <a:gd name="connsiteX4" fmla="*/ 126081 w 7930880"/>
                <a:gd name="connsiteY4" fmla="*/ 2051453 h 2370565"/>
                <a:gd name="connsiteX5" fmla="*/ 1505277 w 7930880"/>
                <a:gd name="connsiteY5" fmla="*/ 2351854 h 2370565"/>
                <a:gd name="connsiteX6" fmla="*/ 3212203 w 7930880"/>
                <a:gd name="connsiteY6" fmla="*/ 2256272 h 2370565"/>
                <a:gd name="connsiteX7" fmla="*/ 3061993 w 7930880"/>
                <a:gd name="connsiteY7" fmla="*/ 1587199 h 2370565"/>
                <a:gd name="connsiteX8" fmla="*/ 4072493 w 7930880"/>
                <a:gd name="connsiteY8" fmla="*/ 1177562 h 2370565"/>
                <a:gd name="connsiteX9" fmla="*/ 7390756 w 7930880"/>
                <a:gd name="connsiteY9" fmla="*/ 1314107 h 2370565"/>
                <a:gd name="connsiteX10" fmla="*/ 7827729 w 7930880"/>
                <a:gd name="connsiteY10" fmla="*/ 645034 h 2370565"/>
                <a:gd name="connsiteX11" fmla="*/ 6352946 w 7930880"/>
                <a:gd name="connsiteY11" fmla="*/ 30579 h 2370565"/>
                <a:gd name="connsiteX12" fmla="*/ 3772074 w 7930880"/>
                <a:gd name="connsiteY12" fmla="*/ 85198 h 2370565"/>
                <a:gd name="connsiteX13" fmla="*/ 2898128 w 7930880"/>
                <a:gd name="connsiteY13" fmla="*/ 16925 h 2370565"/>
                <a:gd name="connsiteX14" fmla="*/ 2447500 w 7930880"/>
                <a:gd name="connsiteY14" fmla="*/ 139816 h 2370565"/>
                <a:gd name="connsiteX0" fmla="*/ 2685607 w 7930880"/>
                <a:gd name="connsiteY0" fmla="*/ 417642 h 2370565"/>
                <a:gd name="connsiteX1" fmla="*/ 2416329 w 7930880"/>
                <a:gd name="connsiteY1" fmla="*/ 678352 h 2370565"/>
                <a:gd name="connsiteX2" fmla="*/ 563054 w 7930880"/>
                <a:gd name="connsiteY2" fmla="*/ 385598 h 2370565"/>
                <a:gd name="connsiteX3" fmla="*/ 112426 w 7930880"/>
                <a:gd name="connsiteY3" fmla="*/ 836198 h 2370565"/>
                <a:gd name="connsiteX4" fmla="*/ 126081 w 7930880"/>
                <a:gd name="connsiteY4" fmla="*/ 2051453 h 2370565"/>
                <a:gd name="connsiteX5" fmla="*/ 1505277 w 7930880"/>
                <a:gd name="connsiteY5" fmla="*/ 2351854 h 2370565"/>
                <a:gd name="connsiteX6" fmla="*/ 3212203 w 7930880"/>
                <a:gd name="connsiteY6" fmla="*/ 2256272 h 2370565"/>
                <a:gd name="connsiteX7" fmla="*/ 3061993 w 7930880"/>
                <a:gd name="connsiteY7" fmla="*/ 1587199 h 2370565"/>
                <a:gd name="connsiteX8" fmla="*/ 4072493 w 7930880"/>
                <a:gd name="connsiteY8" fmla="*/ 1177562 h 2370565"/>
                <a:gd name="connsiteX9" fmla="*/ 7390756 w 7930880"/>
                <a:gd name="connsiteY9" fmla="*/ 1314107 h 2370565"/>
                <a:gd name="connsiteX10" fmla="*/ 7827729 w 7930880"/>
                <a:gd name="connsiteY10" fmla="*/ 645034 h 2370565"/>
                <a:gd name="connsiteX11" fmla="*/ 6352946 w 7930880"/>
                <a:gd name="connsiteY11" fmla="*/ 30579 h 2370565"/>
                <a:gd name="connsiteX12" fmla="*/ 3772074 w 7930880"/>
                <a:gd name="connsiteY12" fmla="*/ 85198 h 2370565"/>
                <a:gd name="connsiteX13" fmla="*/ 2898128 w 7930880"/>
                <a:gd name="connsiteY13" fmla="*/ 16925 h 2370565"/>
                <a:gd name="connsiteX14" fmla="*/ 2685607 w 7930880"/>
                <a:gd name="connsiteY14" fmla="*/ 417642 h 2370565"/>
                <a:gd name="connsiteX0" fmla="*/ 2685607 w 7930880"/>
                <a:gd name="connsiteY0" fmla="*/ 417642 h 2370565"/>
                <a:gd name="connsiteX1" fmla="*/ 2416329 w 7930880"/>
                <a:gd name="connsiteY1" fmla="*/ 678352 h 2370565"/>
                <a:gd name="connsiteX2" fmla="*/ 563054 w 7930880"/>
                <a:gd name="connsiteY2" fmla="*/ 385598 h 2370565"/>
                <a:gd name="connsiteX3" fmla="*/ 112426 w 7930880"/>
                <a:gd name="connsiteY3" fmla="*/ 836198 h 2370565"/>
                <a:gd name="connsiteX4" fmla="*/ 126081 w 7930880"/>
                <a:gd name="connsiteY4" fmla="*/ 2051453 h 2370565"/>
                <a:gd name="connsiteX5" fmla="*/ 1505277 w 7930880"/>
                <a:gd name="connsiteY5" fmla="*/ 2351854 h 2370565"/>
                <a:gd name="connsiteX6" fmla="*/ 3212203 w 7930880"/>
                <a:gd name="connsiteY6" fmla="*/ 2256272 h 2370565"/>
                <a:gd name="connsiteX7" fmla="*/ 3061993 w 7930880"/>
                <a:gd name="connsiteY7" fmla="*/ 1587199 h 2370565"/>
                <a:gd name="connsiteX8" fmla="*/ 4072493 w 7930880"/>
                <a:gd name="connsiteY8" fmla="*/ 1177562 h 2370565"/>
                <a:gd name="connsiteX9" fmla="*/ 7390756 w 7930880"/>
                <a:gd name="connsiteY9" fmla="*/ 1314107 h 2370565"/>
                <a:gd name="connsiteX10" fmla="*/ 7827729 w 7930880"/>
                <a:gd name="connsiteY10" fmla="*/ 645034 h 2370565"/>
                <a:gd name="connsiteX11" fmla="*/ 6352946 w 7930880"/>
                <a:gd name="connsiteY11" fmla="*/ 30579 h 2370565"/>
                <a:gd name="connsiteX12" fmla="*/ 3772074 w 7930880"/>
                <a:gd name="connsiteY12" fmla="*/ 85198 h 2370565"/>
                <a:gd name="connsiteX13" fmla="*/ 3096552 w 7930880"/>
                <a:gd name="connsiteY13" fmla="*/ 122763 h 2370565"/>
                <a:gd name="connsiteX14" fmla="*/ 2685607 w 7930880"/>
                <a:gd name="connsiteY14" fmla="*/ 417642 h 2370565"/>
                <a:gd name="connsiteX0" fmla="*/ 2685607 w 7930880"/>
                <a:gd name="connsiteY0" fmla="*/ 417642 h 2370565"/>
                <a:gd name="connsiteX1" fmla="*/ 1728462 w 7930880"/>
                <a:gd name="connsiteY1" fmla="*/ 665122 h 2370565"/>
                <a:gd name="connsiteX2" fmla="*/ 563054 w 7930880"/>
                <a:gd name="connsiteY2" fmla="*/ 385598 h 2370565"/>
                <a:gd name="connsiteX3" fmla="*/ 112426 w 7930880"/>
                <a:gd name="connsiteY3" fmla="*/ 836198 h 2370565"/>
                <a:gd name="connsiteX4" fmla="*/ 126081 w 7930880"/>
                <a:gd name="connsiteY4" fmla="*/ 2051453 h 2370565"/>
                <a:gd name="connsiteX5" fmla="*/ 1505277 w 7930880"/>
                <a:gd name="connsiteY5" fmla="*/ 2351854 h 2370565"/>
                <a:gd name="connsiteX6" fmla="*/ 3212203 w 7930880"/>
                <a:gd name="connsiteY6" fmla="*/ 2256272 h 2370565"/>
                <a:gd name="connsiteX7" fmla="*/ 3061993 w 7930880"/>
                <a:gd name="connsiteY7" fmla="*/ 1587199 h 2370565"/>
                <a:gd name="connsiteX8" fmla="*/ 4072493 w 7930880"/>
                <a:gd name="connsiteY8" fmla="*/ 1177562 h 2370565"/>
                <a:gd name="connsiteX9" fmla="*/ 7390756 w 7930880"/>
                <a:gd name="connsiteY9" fmla="*/ 1314107 h 2370565"/>
                <a:gd name="connsiteX10" fmla="*/ 7827729 w 7930880"/>
                <a:gd name="connsiteY10" fmla="*/ 645034 h 2370565"/>
                <a:gd name="connsiteX11" fmla="*/ 6352946 w 7930880"/>
                <a:gd name="connsiteY11" fmla="*/ 30579 h 2370565"/>
                <a:gd name="connsiteX12" fmla="*/ 3772074 w 7930880"/>
                <a:gd name="connsiteY12" fmla="*/ 85198 h 2370565"/>
                <a:gd name="connsiteX13" fmla="*/ 3096552 w 7930880"/>
                <a:gd name="connsiteY13" fmla="*/ 122763 h 2370565"/>
                <a:gd name="connsiteX14" fmla="*/ 2685607 w 7930880"/>
                <a:gd name="connsiteY14" fmla="*/ 417642 h 2370565"/>
                <a:gd name="connsiteX0" fmla="*/ 2692251 w 7937524"/>
                <a:gd name="connsiteY0" fmla="*/ 417642 h 2370565"/>
                <a:gd name="connsiteX1" fmla="*/ 1735106 w 7937524"/>
                <a:gd name="connsiteY1" fmla="*/ 665122 h 2370565"/>
                <a:gd name="connsiteX2" fmla="*/ 701980 w 7937524"/>
                <a:gd name="connsiteY2" fmla="*/ 531126 h 2370565"/>
                <a:gd name="connsiteX3" fmla="*/ 119070 w 7937524"/>
                <a:gd name="connsiteY3" fmla="*/ 836198 h 2370565"/>
                <a:gd name="connsiteX4" fmla="*/ 132725 w 7937524"/>
                <a:gd name="connsiteY4" fmla="*/ 2051453 h 2370565"/>
                <a:gd name="connsiteX5" fmla="*/ 1511921 w 7937524"/>
                <a:gd name="connsiteY5" fmla="*/ 2351854 h 2370565"/>
                <a:gd name="connsiteX6" fmla="*/ 3218847 w 7937524"/>
                <a:gd name="connsiteY6" fmla="*/ 2256272 h 2370565"/>
                <a:gd name="connsiteX7" fmla="*/ 3068637 w 7937524"/>
                <a:gd name="connsiteY7" fmla="*/ 1587199 h 2370565"/>
                <a:gd name="connsiteX8" fmla="*/ 4079137 w 7937524"/>
                <a:gd name="connsiteY8" fmla="*/ 1177562 h 2370565"/>
                <a:gd name="connsiteX9" fmla="*/ 7397400 w 7937524"/>
                <a:gd name="connsiteY9" fmla="*/ 1314107 h 2370565"/>
                <a:gd name="connsiteX10" fmla="*/ 7834373 w 7937524"/>
                <a:gd name="connsiteY10" fmla="*/ 645034 h 2370565"/>
                <a:gd name="connsiteX11" fmla="*/ 6359590 w 7937524"/>
                <a:gd name="connsiteY11" fmla="*/ 30579 h 2370565"/>
                <a:gd name="connsiteX12" fmla="*/ 3778718 w 7937524"/>
                <a:gd name="connsiteY12" fmla="*/ 85198 h 2370565"/>
                <a:gd name="connsiteX13" fmla="*/ 3103196 w 7937524"/>
                <a:gd name="connsiteY13" fmla="*/ 122763 h 2370565"/>
                <a:gd name="connsiteX14" fmla="*/ 2692251 w 7937524"/>
                <a:gd name="connsiteY14" fmla="*/ 417642 h 2370565"/>
                <a:gd name="connsiteX0" fmla="*/ 2698426 w 7943699"/>
                <a:gd name="connsiteY0" fmla="*/ 417642 h 2370565"/>
                <a:gd name="connsiteX1" fmla="*/ 1741281 w 7943699"/>
                <a:gd name="connsiteY1" fmla="*/ 665122 h 2370565"/>
                <a:gd name="connsiteX2" fmla="*/ 708155 w 7943699"/>
                <a:gd name="connsiteY2" fmla="*/ 531126 h 2370565"/>
                <a:gd name="connsiteX3" fmla="*/ 112017 w 7943699"/>
                <a:gd name="connsiteY3" fmla="*/ 1100794 h 2370565"/>
                <a:gd name="connsiteX4" fmla="*/ 138900 w 7943699"/>
                <a:gd name="connsiteY4" fmla="*/ 2051453 h 2370565"/>
                <a:gd name="connsiteX5" fmla="*/ 1518096 w 7943699"/>
                <a:gd name="connsiteY5" fmla="*/ 2351854 h 2370565"/>
                <a:gd name="connsiteX6" fmla="*/ 3225022 w 7943699"/>
                <a:gd name="connsiteY6" fmla="*/ 2256272 h 2370565"/>
                <a:gd name="connsiteX7" fmla="*/ 3074812 w 7943699"/>
                <a:gd name="connsiteY7" fmla="*/ 1587199 h 2370565"/>
                <a:gd name="connsiteX8" fmla="*/ 4085312 w 7943699"/>
                <a:gd name="connsiteY8" fmla="*/ 1177562 h 2370565"/>
                <a:gd name="connsiteX9" fmla="*/ 7403575 w 7943699"/>
                <a:gd name="connsiteY9" fmla="*/ 1314107 h 2370565"/>
                <a:gd name="connsiteX10" fmla="*/ 7840548 w 7943699"/>
                <a:gd name="connsiteY10" fmla="*/ 645034 h 2370565"/>
                <a:gd name="connsiteX11" fmla="*/ 6365765 w 7943699"/>
                <a:gd name="connsiteY11" fmla="*/ 30579 h 2370565"/>
                <a:gd name="connsiteX12" fmla="*/ 3784893 w 7943699"/>
                <a:gd name="connsiteY12" fmla="*/ 85198 h 2370565"/>
                <a:gd name="connsiteX13" fmla="*/ 3109371 w 7943699"/>
                <a:gd name="connsiteY13" fmla="*/ 122763 h 2370565"/>
                <a:gd name="connsiteX14" fmla="*/ 2698426 w 7943699"/>
                <a:gd name="connsiteY14" fmla="*/ 417642 h 2370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943699" h="2370565">
                  <a:moveTo>
                    <a:pt x="2698426" y="417642"/>
                  </a:moveTo>
                  <a:cubicBezTo>
                    <a:pt x="2470411" y="508035"/>
                    <a:pt x="2072993" y="646208"/>
                    <a:pt x="1741281" y="665122"/>
                  </a:cubicBezTo>
                  <a:cubicBezTo>
                    <a:pt x="1409569" y="684036"/>
                    <a:pt x="979699" y="458514"/>
                    <a:pt x="708155" y="531126"/>
                  </a:cubicBezTo>
                  <a:cubicBezTo>
                    <a:pt x="436611" y="603738"/>
                    <a:pt x="206893" y="847406"/>
                    <a:pt x="112017" y="1100794"/>
                  </a:cubicBezTo>
                  <a:cubicBezTo>
                    <a:pt x="17141" y="1354182"/>
                    <a:pt x="-95447" y="1842943"/>
                    <a:pt x="138900" y="2051453"/>
                  </a:cubicBezTo>
                  <a:cubicBezTo>
                    <a:pt x="373247" y="2259963"/>
                    <a:pt x="1003742" y="2317717"/>
                    <a:pt x="1518096" y="2351854"/>
                  </a:cubicBezTo>
                  <a:cubicBezTo>
                    <a:pt x="2032450" y="2385991"/>
                    <a:pt x="2965569" y="2383714"/>
                    <a:pt x="3225022" y="2256272"/>
                  </a:cubicBezTo>
                  <a:cubicBezTo>
                    <a:pt x="3484475" y="2128830"/>
                    <a:pt x="2931430" y="1766984"/>
                    <a:pt x="3074812" y="1587199"/>
                  </a:cubicBezTo>
                  <a:cubicBezTo>
                    <a:pt x="3218194" y="1407414"/>
                    <a:pt x="3363852" y="1223077"/>
                    <a:pt x="4085312" y="1177562"/>
                  </a:cubicBezTo>
                  <a:cubicBezTo>
                    <a:pt x="4806773" y="1132047"/>
                    <a:pt x="6777702" y="1402862"/>
                    <a:pt x="7403575" y="1314107"/>
                  </a:cubicBezTo>
                  <a:cubicBezTo>
                    <a:pt x="8029448" y="1225352"/>
                    <a:pt x="8013516" y="858955"/>
                    <a:pt x="7840548" y="645034"/>
                  </a:cubicBezTo>
                  <a:cubicBezTo>
                    <a:pt x="7667580" y="431113"/>
                    <a:pt x="7041708" y="123885"/>
                    <a:pt x="6365765" y="30579"/>
                  </a:cubicBezTo>
                  <a:cubicBezTo>
                    <a:pt x="5689822" y="-62727"/>
                    <a:pt x="4360696" y="87474"/>
                    <a:pt x="3784893" y="85198"/>
                  </a:cubicBezTo>
                  <a:cubicBezTo>
                    <a:pt x="3209090" y="82922"/>
                    <a:pt x="3290449" y="67356"/>
                    <a:pt x="3109371" y="122763"/>
                  </a:cubicBezTo>
                  <a:cubicBezTo>
                    <a:pt x="2928293" y="178170"/>
                    <a:pt x="2926441" y="327249"/>
                    <a:pt x="2698426" y="417642"/>
                  </a:cubicBezTo>
                  <a:close/>
                </a:path>
              </a:pathLst>
            </a:custGeom>
            <a:noFill/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89115" y="26347"/>
              <a:ext cx="2307042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>
                  <a:solidFill>
                    <a:srgbClr val="FF0000"/>
                  </a:solidFill>
                </a:rPr>
                <a:t>HFM in 2010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442837" y="1529059"/>
            <a:ext cx="5842676" cy="4077957"/>
            <a:chOff x="2105008" y="1529059"/>
            <a:chExt cx="5842676" cy="4077957"/>
          </a:xfrm>
        </p:grpSpPr>
        <p:sp>
          <p:nvSpPr>
            <p:cNvPr id="24" name="Freeform 23"/>
            <p:cNvSpPr/>
            <p:nvPr/>
          </p:nvSpPr>
          <p:spPr>
            <a:xfrm>
              <a:off x="2105008" y="1529059"/>
              <a:ext cx="5842676" cy="4077957"/>
            </a:xfrm>
            <a:custGeom>
              <a:avLst/>
              <a:gdLst>
                <a:gd name="connsiteX0" fmla="*/ 2447500 w 7930880"/>
                <a:gd name="connsiteY0" fmla="*/ 139816 h 2370565"/>
                <a:gd name="connsiteX1" fmla="*/ 1873973 w 7930880"/>
                <a:gd name="connsiteY1" fmla="*/ 440216 h 2370565"/>
                <a:gd name="connsiteX2" fmla="*/ 563054 w 7930880"/>
                <a:gd name="connsiteY2" fmla="*/ 385598 h 2370565"/>
                <a:gd name="connsiteX3" fmla="*/ 112426 w 7930880"/>
                <a:gd name="connsiteY3" fmla="*/ 836198 h 2370565"/>
                <a:gd name="connsiteX4" fmla="*/ 126081 w 7930880"/>
                <a:gd name="connsiteY4" fmla="*/ 2051453 h 2370565"/>
                <a:gd name="connsiteX5" fmla="*/ 1505277 w 7930880"/>
                <a:gd name="connsiteY5" fmla="*/ 2351854 h 2370565"/>
                <a:gd name="connsiteX6" fmla="*/ 3212203 w 7930880"/>
                <a:gd name="connsiteY6" fmla="*/ 2256272 h 2370565"/>
                <a:gd name="connsiteX7" fmla="*/ 3061993 w 7930880"/>
                <a:gd name="connsiteY7" fmla="*/ 1587199 h 2370565"/>
                <a:gd name="connsiteX8" fmla="*/ 4072493 w 7930880"/>
                <a:gd name="connsiteY8" fmla="*/ 1177562 h 2370565"/>
                <a:gd name="connsiteX9" fmla="*/ 7390756 w 7930880"/>
                <a:gd name="connsiteY9" fmla="*/ 1314107 h 2370565"/>
                <a:gd name="connsiteX10" fmla="*/ 7827729 w 7930880"/>
                <a:gd name="connsiteY10" fmla="*/ 645034 h 2370565"/>
                <a:gd name="connsiteX11" fmla="*/ 6352946 w 7930880"/>
                <a:gd name="connsiteY11" fmla="*/ 30579 h 2370565"/>
                <a:gd name="connsiteX12" fmla="*/ 3772074 w 7930880"/>
                <a:gd name="connsiteY12" fmla="*/ 85198 h 2370565"/>
                <a:gd name="connsiteX13" fmla="*/ 2898128 w 7930880"/>
                <a:gd name="connsiteY13" fmla="*/ 16925 h 2370565"/>
                <a:gd name="connsiteX14" fmla="*/ 2447500 w 7930880"/>
                <a:gd name="connsiteY14" fmla="*/ 139816 h 2370565"/>
                <a:gd name="connsiteX0" fmla="*/ 2447500 w 7930880"/>
                <a:gd name="connsiteY0" fmla="*/ 139816 h 2370565"/>
                <a:gd name="connsiteX1" fmla="*/ 2416329 w 7930880"/>
                <a:gd name="connsiteY1" fmla="*/ 678352 h 2370565"/>
                <a:gd name="connsiteX2" fmla="*/ 563054 w 7930880"/>
                <a:gd name="connsiteY2" fmla="*/ 385598 h 2370565"/>
                <a:gd name="connsiteX3" fmla="*/ 112426 w 7930880"/>
                <a:gd name="connsiteY3" fmla="*/ 836198 h 2370565"/>
                <a:gd name="connsiteX4" fmla="*/ 126081 w 7930880"/>
                <a:gd name="connsiteY4" fmla="*/ 2051453 h 2370565"/>
                <a:gd name="connsiteX5" fmla="*/ 1505277 w 7930880"/>
                <a:gd name="connsiteY5" fmla="*/ 2351854 h 2370565"/>
                <a:gd name="connsiteX6" fmla="*/ 3212203 w 7930880"/>
                <a:gd name="connsiteY6" fmla="*/ 2256272 h 2370565"/>
                <a:gd name="connsiteX7" fmla="*/ 3061993 w 7930880"/>
                <a:gd name="connsiteY7" fmla="*/ 1587199 h 2370565"/>
                <a:gd name="connsiteX8" fmla="*/ 4072493 w 7930880"/>
                <a:gd name="connsiteY8" fmla="*/ 1177562 h 2370565"/>
                <a:gd name="connsiteX9" fmla="*/ 7390756 w 7930880"/>
                <a:gd name="connsiteY9" fmla="*/ 1314107 h 2370565"/>
                <a:gd name="connsiteX10" fmla="*/ 7827729 w 7930880"/>
                <a:gd name="connsiteY10" fmla="*/ 645034 h 2370565"/>
                <a:gd name="connsiteX11" fmla="*/ 6352946 w 7930880"/>
                <a:gd name="connsiteY11" fmla="*/ 30579 h 2370565"/>
                <a:gd name="connsiteX12" fmla="*/ 3772074 w 7930880"/>
                <a:gd name="connsiteY12" fmla="*/ 85198 h 2370565"/>
                <a:gd name="connsiteX13" fmla="*/ 2898128 w 7930880"/>
                <a:gd name="connsiteY13" fmla="*/ 16925 h 2370565"/>
                <a:gd name="connsiteX14" fmla="*/ 2447500 w 7930880"/>
                <a:gd name="connsiteY14" fmla="*/ 139816 h 2370565"/>
                <a:gd name="connsiteX0" fmla="*/ 2685607 w 7930880"/>
                <a:gd name="connsiteY0" fmla="*/ 417642 h 2370565"/>
                <a:gd name="connsiteX1" fmla="*/ 2416329 w 7930880"/>
                <a:gd name="connsiteY1" fmla="*/ 678352 h 2370565"/>
                <a:gd name="connsiteX2" fmla="*/ 563054 w 7930880"/>
                <a:gd name="connsiteY2" fmla="*/ 385598 h 2370565"/>
                <a:gd name="connsiteX3" fmla="*/ 112426 w 7930880"/>
                <a:gd name="connsiteY3" fmla="*/ 836198 h 2370565"/>
                <a:gd name="connsiteX4" fmla="*/ 126081 w 7930880"/>
                <a:gd name="connsiteY4" fmla="*/ 2051453 h 2370565"/>
                <a:gd name="connsiteX5" fmla="*/ 1505277 w 7930880"/>
                <a:gd name="connsiteY5" fmla="*/ 2351854 h 2370565"/>
                <a:gd name="connsiteX6" fmla="*/ 3212203 w 7930880"/>
                <a:gd name="connsiteY6" fmla="*/ 2256272 h 2370565"/>
                <a:gd name="connsiteX7" fmla="*/ 3061993 w 7930880"/>
                <a:gd name="connsiteY7" fmla="*/ 1587199 h 2370565"/>
                <a:gd name="connsiteX8" fmla="*/ 4072493 w 7930880"/>
                <a:gd name="connsiteY8" fmla="*/ 1177562 h 2370565"/>
                <a:gd name="connsiteX9" fmla="*/ 7390756 w 7930880"/>
                <a:gd name="connsiteY9" fmla="*/ 1314107 h 2370565"/>
                <a:gd name="connsiteX10" fmla="*/ 7827729 w 7930880"/>
                <a:gd name="connsiteY10" fmla="*/ 645034 h 2370565"/>
                <a:gd name="connsiteX11" fmla="*/ 6352946 w 7930880"/>
                <a:gd name="connsiteY11" fmla="*/ 30579 h 2370565"/>
                <a:gd name="connsiteX12" fmla="*/ 3772074 w 7930880"/>
                <a:gd name="connsiteY12" fmla="*/ 85198 h 2370565"/>
                <a:gd name="connsiteX13" fmla="*/ 2898128 w 7930880"/>
                <a:gd name="connsiteY13" fmla="*/ 16925 h 2370565"/>
                <a:gd name="connsiteX14" fmla="*/ 2685607 w 7930880"/>
                <a:gd name="connsiteY14" fmla="*/ 417642 h 2370565"/>
                <a:gd name="connsiteX0" fmla="*/ 2685607 w 7930880"/>
                <a:gd name="connsiteY0" fmla="*/ 417642 h 2370565"/>
                <a:gd name="connsiteX1" fmla="*/ 2416329 w 7930880"/>
                <a:gd name="connsiteY1" fmla="*/ 678352 h 2370565"/>
                <a:gd name="connsiteX2" fmla="*/ 563054 w 7930880"/>
                <a:gd name="connsiteY2" fmla="*/ 385598 h 2370565"/>
                <a:gd name="connsiteX3" fmla="*/ 112426 w 7930880"/>
                <a:gd name="connsiteY3" fmla="*/ 836198 h 2370565"/>
                <a:gd name="connsiteX4" fmla="*/ 126081 w 7930880"/>
                <a:gd name="connsiteY4" fmla="*/ 2051453 h 2370565"/>
                <a:gd name="connsiteX5" fmla="*/ 1505277 w 7930880"/>
                <a:gd name="connsiteY5" fmla="*/ 2351854 h 2370565"/>
                <a:gd name="connsiteX6" fmla="*/ 3212203 w 7930880"/>
                <a:gd name="connsiteY6" fmla="*/ 2256272 h 2370565"/>
                <a:gd name="connsiteX7" fmla="*/ 3061993 w 7930880"/>
                <a:gd name="connsiteY7" fmla="*/ 1587199 h 2370565"/>
                <a:gd name="connsiteX8" fmla="*/ 4072493 w 7930880"/>
                <a:gd name="connsiteY8" fmla="*/ 1177562 h 2370565"/>
                <a:gd name="connsiteX9" fmla="*/ 7390756 w 7930880"/>
                <a:gd name="connsiteY9" fmla="*/ 1314107 h 2370565"/>
                <a:gd name="connsiteX10" fmla="*/ 7827729 w 7930880"/>
                <a:gd name="connsiteY10" fmla="*/ 645034 h 2370565"/>
                <a:gd name="connsiteX11" fmla="*/ 6352946 w 7930880"/>
                <a:gd name="connsiteY11" fmla="*/ 30579 h 2370565"/>
                <a:gd name="connsiteX12" fmla="*/ 3772074 w 7930880"/>
                <a:gd name="connsiteY12" fmla="*/ 85198 h 2370565"/>
                <a:gd name="connsiteX13" fmla="*/ 3096552 w 7930880"/>
                <a:gd name="connsiteY13" fmla="*/ 122763 h 2370565"/>
                <a:gd name="connsiteX14" fmla="*/ 2685607 w 7930880"/>
                <a:gd name="connsiteY14" fmla="*/ 417642 h 2370565"/>
                <a:gd name="connsiteX0" fmla="*/ 2685607 w 7930880"/>
                <a:gd name="connsiteY0" fmla="*/ 417642 h 2370565"/>
                <a:gd name="connsiteX1" fmla="*/ 1728462 w 7930880"/>
                <a:gd name="connsiteY1" fmla="*/ 665122 h 2370565"/>
                <a:gd name="connsiteX2" fmla="*/ 563054 w 7930880"/>
                <a:gd name="connsiteY2" fmla="*/ 385598 h 2370565"/>
                <a:gd name="connsiteX3" fmla="*/ 112426 w 7930880"/>
                <a:gd name="connsiteY3" fmla="*/ 836198 h 2370565"/>
                <a:gd name="connsiteX4" fmla="*/ 126081 w 7930880"/>
                <a:gd name="connsiteY4" fmla="*/ 2051453 h 2370565"/>
                <a:gd name="connsiteX5" fmla="*/ 1505277 w 7930880"/>
                <a:gd name="connsiteY5" fmla="*/ 2351854 h 2370565"/>
                <a:gd name="connsiteX6" fmla="*/ 3212203 w 7930880"/>
                <a:gd name="connsiteY6" fmla="*/ 2256272 h 2370565"/>
                <a:gd name="connsiteX7" fmla="*/ 3061993 w 7930880"/>
                <a:gd name="connsiteY7" fmla="*/ 1587199 h 2370565"/>
                <a:gd name="connsiteX8" fmla="*/ 4072493 w 7930880"/>
                <a:gd name="connsiteY8" fmla="*/ 1177562 h 2370565"/>
                <a:gd name="connsiteX9" fmla="*/ 7390756 w 7930880"/>
                <a:gd name="connsiteY9" fmla="*/ 1314107 h 2370565"/>
                <a:gd name="connsiteX10" fmla="*/ 7827729 w 7930880"/>
                <a:gd name="connsiteY10" fmla="*/ 645034 h 2370565"/>
                <a:gd name="connsiteX11" fmla="*/ 6352946 w 7930880"/>
                <a:gd name="connsiteY11" fmla="*/ 30579 h 2370565"/>
                <a:gd name="connsiteX12" fmla="*/ 3772074 w 7930880"/>
                <a:gd name="connsiteY12" fmla="*/ 85198 h 2370565"/>
                <a:gd name="connsiteX13" fmla="*/ 3096552 w 7930880"/>
                <a:gd name="connsiteY13" fmla="*/ 122763 h 2370565"/>
                <a:gd name="connsiteX14" fmla="*/ 2685607 w 7930880"/>
                <a:gd name="connsiteY14" fmla="*/ 417642 h 2370565"/>
                <a:gd name="connsiteX0" fmla="*/ 2692251 w 7937524"/>
                <a:gd name="connsiteY0" fmla="*/ 417642 h 2370565"/>
                <a:gd name="connsiteX1" fmla="*/ 1735106 w 7937524"/>
                <a:gd name="connsiteY1" fmla="*/ 665122 h 2370565"/>
                <a:gd name="connsiteX2" fmla="*/ 701980 w 7937524"/>
                <a:gd name="connsiteY2" fmla="*/ 531126 h 2370565"/>
                <a:gd name="connsiteX3" fmla="*/ 119070 w 7937524"/>
                <a:gd name="connsiteY3" fmla="*/ 836198 h 2370565"/>
                <a:gd name="connsiteX4" fmla="*/ 132725 w 7937524"/>
                <a:gd name="connsiteY4" fmla="*/ 2051453 h 2370565"/>
                <a:gd name="connsiteX5" fmla="*/ 1511921 w 7937524"/>
                <a:gd name="connsiteY5" fmla="*/ 2351854 h 2370565"/>
                <a:gd name="connsiteX6" fmla="*/ 3218847 w 7937524"/>
                <a:gd name="connsiteY6" fmla="*/ 2256272 h 2370565"/>
                <a:gd name="connsiteX7" fmla="*/ 3068637 w 7937524"/>
                <a:gd name="connsiteY7" fmla="*/ 1587199 h 2370565"/>
                <a:gd name="connsiteX8" fmla="*/ 4079137 w 7937524"/>
                <a:gd name="connsiteY8" fmla="*/ 1177562 h 2370565"/>
                <a:gd name="connsiteX9" fmla="*/ 7397400 w 7937524"/>
                <a:gd name="connsiteY9" fmla="*/ 1314107 h 2370565"/>
                <a:gd name="connsiteX10" fmla="*/ 7834373 w 7937524"/>
                <a:gd name="connsiteY10" fmla="*/ 645034 h 2370565"/>
                <a:gd name="connsiteX11" fmla="*/ 6359590 w 7937524"/>
                <a:gd name="connsiteY11" fmla="*/ 30579 h 2370565"/>
                <a:gd name="connsiteX12" fmla="*/ 3778718 w 7937524"/>
                <a:gd name="connsiteY12" fmla="*/ 85198 h 2370565"/>
                <a:gd name="connsiteX13" fmla="*/ 3103196 w 7937524"/>
                <a:gd name="connsiteY13" fmla="*/ 122763 h 2370565"/>
                <a:gd name="connsiteX14" fmla="*/ 2692251 w 7937524"/>
                <a:gd name="connsiteY14" fmla="*/ 417642 h 2370565"/>
                <a:gd name="connsiteX0" fmla="*/ 2698426 w 7943699"/>
                <a:gd name="connsiteY0" fmla="*/ 417642 h 2370565"/>
                <a:gd name="connsiteX1" fmla="*/ 1741281 w 7943699"/>
                <a:gd name="connsiteY1" fmla="*/ 665122 h 2370565"/>
                <a:gd name="connsiteX2" fmla="*/ 708155 w 7943699"/>
                <a:gd name="connsiteY2" fmla="*/ 531126 h 2370565"/>
                <a:gd name="connsiteX3" fmla="*/ 112017 w 7943699"/>
                <a:gd name="connsiteY3" fmla="*/ 1100794 h 2370565"/>
                <a:gd name="connsiteX4" fmla="*/ 138900 w 7943699"/>
                <a:gd name="connsiteY4" fmla="*/ 2051453 h 2370565"/>
                <a:gd name="connsiteX5" fmla="*/ 1518096 w 7943699"/>
                <a:gd name="connsiteY5" fmla="*/ 2351854 h 2370565"/>
                <a:gd name="connsiteX6" fmla="*/ 3225022 w 7943699"/>
                <a:gd name="connsiteY6" fmla="*/ 2256272 h 2370565"/>
                <a:gd name="connsiteX7" fmla="*/ 3074812 w 7943699"/>
                <a:gd name="connsiteY7" fmla="*/ 1587199 h 2370565"/>
                <a:gd name="connsiteX8" fmla="*/ 4085312 w 7943699"/>
                <a:gd name="connsiteY8" fmla="*/ 1177562 h 2370565"/>
                <a:gd name="connsiteX9" fmla="*/ 7403575 w 7943699"/>
                <a:gd name="connsiteY9" fmla="*/ 1314107 h 2370565"/>
                <a:gd name="connsiteX10" fmla="*/ 7840548 w 7943699"/>
                <a:gd name="connsiteY10" fmla="*/ 645034 h 2370565"/>
                <a:gd name="connsiteX11" fmla="*/ 6365765 w 7943699"/>
                <a:gd name="connsiteY11" fmla="*/ 30579 h 2370565"/>
                <a:gd name="connsiteX12" fmla="*/ 3784893 w 7943699"/>
                <a:gd name="connsiteY12" fmla="*/ 85198 h 2370565"/>
                <a:gd name="connsiteX13" fmla="*/ 3109371 w 7943699"/>
                <a:gd name="connsiteY13" fmla="*/ 122763 h 2370565"/>
                <a:gd name="connsiteX14" fmla="*/ 2698426 w 7943699"/>
                <a:gd name="connsiteY14" fmla="*/ 417642 h 2370565"/>
                <a:gd name="connsiteX0" fmla="*/ 2698426 w 9840293"/>
                <a:gd name="connsiteY0" fmla="*/ 417642 h 2370565"/>
                <a:gd name="connsiteX1" fmla="*/ 1741281 w 9840293"/>
                <a:gd name="connsiteY1" fmla="*/ 665122 h 2370565"/>
                <a:gd name="connsiteX2" fmla="*/ 708155 w 9840293"/>
                <a:gd name="connsiteY2" fmla="*/ 531126 h 2370565"/>
                <a:gd name="connsiteX3" fmla="*/ 112017 w 9840293"/>
                <a:gd name="connsiteY3" fmla="*/ 1100794 h 2370565"/>
                <a:gd name="connsiteX4" fmla="*/ 138900 w 9840293"/>
                <a:gd name="connsiteY4" fmla="*/ 2051453 h 2370565"/>
                <a:gd name="connsiteX5" fmla="*/ 1518096 w 9840293"/>
                <a:gd name="connsiteY5" fmla="*/ 2351854 h 2370565"/>
                <a:gd name="connsiteX6" fmla="*/ 3225022 w 9840293"/>
                <a:gd name="connsiteY6" fmla="*/ 2256272 h 2370565"/>
                <a:gd name="connsiteX7" fmla="*/ 3074812 w 9840293"/>
                <a:gd name="connsiteY7" fmla="*/ 1587199 h 2370565"/>
                <a:gd name="connsiteX8" fmla="*/ 4085312 w 9840293"/>
                <a:gd name="connsiteY8" fmla="*/ 1177562 h 2370565"/>
                <a:gd name="connsiteX9" fmla="*/ 9717601 w 9840293"/>
                <a:gd name="connsiteY9" fmla="*/ 1385613 h 2370565"/>
                <a:gd name="connsiteX10" fmla="*/ 7840548 w 9840293"/>
                <a:gd name="connsiteY10" fmla="*/ 645034 h 2370565"/>
                <a:gd name="connsiteX11" fmla="*/ 6365765 w 9840293"/>
                <a:gd name="connsiteY11" fmla="*/ 30579 h 2370565"/>
                <a:gd name="connsiteX12" fmla="*/ 3784893 w 9840293"/>
                <a:gd name="connsiteY12" fmla="*/ 85198 h 2370565"/>
                <a:gd name="connsiteX13" fmla="*/ 3109371 w 9840293"/>
                <a:gd name="connsiteY13" fmla="*/ 122763 h 2370565"/>
                <a:gd name="connsiteX14" fmla="*/ 2698426 w 9840293"/>
                <a:gd name="connsiteY14" fmla="*/ 417642 h 2370565"/>
                <a:gd name="connsiteX0" fmla="*/ 2698426 w 10307772"/>
                <a:gd name="connsiteY0" fmla="*/ 425342 h 2378265"/>
                <a:gd name="connsiteX1" fmla="*/ 1741281 w 10307772"/>
                <a:gd name="connsiteY1" fmla="*/ 672822 h 2378265"/>
                <a:gd name="connsiteX2" fmla="*/ 708155 w 10307772"/>
                <a:gd name="connsiteY2" fmla="*/ 538826 h 2378265"/>
                <a:gd name="connsiteX3" fmla="*/ 112017 w 10307772"/>
                <a:gd name="connsiteY3" fmla="*/ 1108494 h 2378265"/>
                <a:gd name="connsiteX4" fmla="*/ 138900 w 10307772"/>
                <a:gd name="connsiteY4" fmla="*/ 2059153 h 2378265"/>
                <a:gd name="connsiteX5" fmla="*/ 1518096 w 10307772"/>
                <a:gd name="connsiteY5" fmla="*/ 2359554 h 2378265"/>
                <a:gd name="connsiteX6" fmla="*/ 3225022 w 10307772"/>
                <a:gd name="connsiteY6" fmla="*/ 2263972 h 2378265"/>
                <a:gd name="connsiteX7" fmla="*/ 3074812 w 10307772"/>
                <a:gd name="connsiteY7" fmla="*/ 1594899 h 2378265"/>
                <a:gd name="connsiteX8" fmla="*/ 4085312 w 10307772"/>
                <a:gd name="connsiteY8" fmla="*/ 1185262 h 2378265"/>
                <a:gd name="connsiteX9" fmla="*/ 9717601 w 10307772"/>
                <a:gd name="connsiteY9" fmla="*/ 1393313 h 2378265"/>
                <a:gd name="connsiteX10" fmla="*/ 9758479 w 10307772"/>
                <a:gd name="connsiteY10" fmla="*/ 763243 h 2378265"/>
                <a:gd name="connsiteX11" fmla="*/ 6365765 w 10307772"/>
                <a:gd name="connsiteY11" fmla="*/ 38279 h 2378265"/>
                <a:gd name="connsiteX12" fmla="*/ 3784893 w 10307772"/>
                <a:gd name="connsiteY12" fmla="*/ 92898 h 2378265"/>
                <a:gd name="connsiteX13" fmla="*/ 3109371 w 10307772"/>
                <a:gd name="connsiteY13" fmla="*/ 130463 h 2378265"/>
                <a:gd name="connsiteX14" fmla="*/ 2698426 w 10307772"/>
                <a:gd name="connsiteY14" fmla="*/ 425342 h 2378265"/>
                <a:gd name="connsiteX0" fmla="*/ 2698426 w 10221307"/>
                <a:gd name="connsiteY0" fmla="*/ 336174 h 2289097"/>
                <a:gd name="connsiteX1" fmla="*/ 1741281 w 10221307"/>
                <a:gd name="connsiteY1" fmla="*/ 583654 h 2289097"/>
                <a:gd name="connsiteX2" fmla="*/ 708155 w 10221307"/>
                <a:gd name="connsiteY2" fmla="*/ 449658 h 2289097"/>
                <a:gd name="connsiteX3" fmla="*/ 112017 w 10221307"/>
                <a:gd name="connsiteY3" fmla="*/ 1019326 h 2289097"/>
                <a:gd name="connsiteX4" fmla="*/ 138900 w 10221307"/>
                <a:gd name="connsiteY4" fmla="*/ 1969985 h 2289097"/>
                <a:gd name="connsiteX5" fmla="*/ 1518096 w 10221307"/>
                <a:gd name="connsiteY5" fmla="*/ 2270386 h 2289097"/>
                <a:gd name="connsiteX6" fmla="*/ 3225022 w 10221307"/>
                <a:gd name="connsiteY6" fmla="*/ 2174804 h 2289097"/>
                <a:gd name="connsiteX7" fmla="*/ 3074812 w 10221307"/>
                <a:gd name="connsiteY7" fmla="*/ 1505731 h 2289097"/>
                <a:gd name="connsiteX8" fmla="*/ 4085312 w 10221307"/>
                <a:gd name="connsiteY8" fmla="*/ 1096094 h 2289097"/>
                <a:gd name="connsiteX9" fmla="*/ 9717601 w 10221307"/>
                <a:gd name="connsiteY9" fmla="*/ 1304145 h 2289097"/>
                <a:gd name="connsiteX10" fmla="*/ 9758479 w 10221307"/>
                <a:gd name="connsiteY10" fmla="*/ 674075 h 2289097"/>
                <a:gd name="connsiteX11" fmla="*/ 8033531 w 10221307"/>
                <a:gd name="connsiteY11" fmla="*/ 150628 h 2289097"/>
                <a:gd name="connsiteX12" fmla="*/ 3784893 w 10221307"/>
                <a:gd name="connsiteY12" fmla="*/ 3730 h 2289097"/>
                <a:gd name="connsiteX13" fmla="*/ 3109371 w 10221307"/>
                <a:gd name="connsiteY13" fmla="*/ 41295 h 2289097"/>
                <a:gd name="connsiteX14" fmla="*/ 2698426 w 10221307"/>
                <a:gd name="connsiteY14" fmla="*/ 336174 h 2289097"/>
                <a:gd name="connsiteX0" fmla="*/ 2698426 w 10069832"/>
                <a:gd name="connsiteY0" fmla="*/ 336174 h 2289097"/>
                <a:gd name="connsiteX1" fmla="*/ 1741281 w 10069832"/>
                <a:gd name="connsiteY1" fmla="*/ 583654 h 2289097"/>
                <a:gd name="connsiteX2" fmla="*/ 708155 w 10069832"/>
                <a:gd name="connsiteY2" fmla="*/ 449658 h 2289097"/>
                <a:gd name="connsiteX3" fmla="*/ 112017 w 10069832"/>
                <a:gd name="connsiteY3" fmla="*/ 1019326 h 2289097"/>
                <a:gd name="connsiteX4" fmla="*/ 138900 w 10069832"/>
                <a:gd name="connsiteY4" fmla="*/ 1969985 h 2289097"/>
                <a:gd name="connsiteX5" fmla="*/ 1518096 w 10069832"/>
                <a:gd name="connsiteY5" fmla="*/ 2270386 h 2289097"/>
                <a:gd name="connsiteX6" fmla="*/ 3225022 w 10069832"/>
                <a:gd name="connsiteY6" fmla="*/ 2174804 h 2289097"/>
                <a:gd name="connsiteX7" fmla="*/ 3074812 w 10069832"/>
                <a:gd name="connsiteY7" fmla="*/ 1505731 h 2289097"/>
                <a:gd name="connsiteX8" fmla="*/ 4085312 w 10069832"/>
                <a:gd name="connsiteY8" fmla="*/ 1096094 h 2289097"/>
                <a:gd name="connsiteX9" fmla="*/ 9717601 w 10069832"/>
                <a:gd name="connsiteY9" fmla="*/ 1304145 h 2289097"/>
                <a:gd name="connsiteX10" fmla="*/ 9320691 w 10069832"/>
                <a:gd name="connsiteY10" fmla="*/ 446556 h 2289097"/>
                <a:gd name="connsiteX11" fmla="*/ 8033531 w 10069832"/>
                <a:gd name="connsiteY11" fmla="*/ 150628 h 2289097"/>
                <a:gd name="connsiteX12" fmla="*/ 3784893 w 10069832"/>
                <a:gd name="connsiteY12" fmla="*/ 3730 h 2289097"/>
                <a:gd name="connsiteX13" fmla="*/ 3109371 w 10069832"/>
                <a:gd name="connsiteY13" fmla="*/ 41295 h 2289097"/>
                <a:gd name="connsiteX14" fmla="*/ 2698426 w 10069832"/>
                <a:gd name="connsiteY14" fmla="*/ 336174 h 2289097"/>
                <a:gd name="connsiteX0" fmla="*/ 2698426 w 9968489"/>
                <a:gd name="connsiteY0" fmla="*/ 336174 h 2289097"/>
                <a:gd name="connsiteX1" fmla="*/ 1741281 w 9968489"/>
                <a:gd name="connsiteY1" fmla="*/ 583654 h 2289097"/>
                <a:gd name="connsiteX2" fmla="*/ 708155 w 9968489"/>
                <a:gd name="connsiteY2" fmla="*/ 449658 h 2289097"/>
                <a:gd name="connsiteX3" fmla="*/ 112017 w 9968489"/>
                <a:gd name="connsiteY3" fmla="*/ 1019326 h 2289097"/>
                <a:gd name="connsiteX4" fmla="*/ 138900 w 9968489"/>
                <a:gd name="connsiteY4" fmla="*/ 1969985 h 2289097"/>
                <a:gd name="connsiteX5" fmla="*/ 1518096 w 9968489"/>
                <a:gd name="connsiteY5" fmla="*/ 2270386 h 2289097"/>
                <a:gd name="connsiteX6" fmla="*/ 3225022 w 9968489"/>
                <a:gd name="connsiteY6" fmla="*/ 2174804 h 2289097"/>
                <a:gd name="connsiteX7" fmla="*/ 3074812 w 9968489"/>
                <a:gd name="connsiteY7" fmla="*/ 1505731 h 2289097"/>
                <a:gd name="connsiteX8" fmla="*/ 4085312 w 9968489"/>
                <a:gd name="connsiteY8" fmla="*/ 1096094 h 2289097"/>
                <a:gd name="connsiteX9" fmla="*/ 9592519 w 9968489"/>
                <a:gd name="connsiteY9" fmla="*/ 1570668 h 2289097"/>
                <a:gd name="connsiteX10" fmla="*/ 9320691 w 9968489"/>
                <a:gd name="connsiteY10" fmla="*/ 446556 h 2289097"/>
                <a:gd name="connsiteX11" fmla="*/ 8033531 w 9968489"/>
                <a:gd name="connsiteY11" fmla="*/ 150628 h 2289097"/>
                <a:gd name="connsiteX12" fmla="*/ 3784893 w 9968489"/>
                <a:gd name="connsiteY12" fmla="*/ 3730 h 2289097"/>
                <a:gd name="connsiteX13" fmla="*/ 3109371 w 9968489"/>
                <a:gd name="connsiteY13" fmla="*/ 41295 h 2289097"/>
                <a:gd name="connsiteX14" fmla="*/ 2698426 w 9968489"/>
                <a:gd name="connsiteY14" fmla="*/ 336174 h 2289097"/>
                <a:gd name="connsiteX0" fmla="*/ 2698426 w 9632220"/>
                <a:gd name="connsiteY0" fmla="*/ 336174 h 2289097"/>
                <a:gd name="connsiteX1" fmla="*/ 1741281 w 9632220"/>
                <a:gd name="connsiteY1" fmla="*/ 583654 h 2289097"/>
                <a:gd name="connsiteX2" fmla="*/ 708155 w 9632220"/>
                <a:gd name="connsiteY2" fmla="*/ 449658 h 2289097"/>
                <a:gd name="connsiteX3" fmla="*/ 112017 w 9632220"/>
                <a:gd name="connsiteY3" fmla="*/ 1019326 h 2289097"/>
                <a:gd name="connsiteX4" fmla="*/ 138900 w 9632220"/>
                <a:gd name="connsiteY4" fmla="*/ 1969985 h 2289097"/>
                <a:gd name="connsiteX5" fmla="*/ 1518096 w 9632220"/>
                <a:gd name="connsiteY5" fmla="*/ 2270386 h 2289097"/>
                <a:gd name="connsiteX6" fmla="*/ 3225022 w 9632220"/>
                <a:gd name="connsiteY6" fmla="*/ 2174804 h 2289097"/>
                <a:gd name="connsiteX7" fmla="*/ 3074812 w 9632220"/>
                <a:gd name="connsiteY7" fmla="*/ 1505731 h 2289097"/>
                <a:gd name="connsiteX8" fmla="*/ 8671667 w 9632220"/>
                <a:gd name="connsiteY8" fmla="*/ 1934665 h 2289097"/>
                <a:gd name="connsiteX9" fmla="*/ 9592519 w 9632220"/>
                <a:gd name="connsiteY9" fmla="*/ 1570668 h 2289097"/>
                <a:gd name="connsiteX10" fmla="*/ 9320691 w 9632220"/>
                <a:gd name="connsiteY10" fmla="*/ 446556 h 2289097"/>
                <a:gd name="connsiteX11" fmla="*/ 8033531 w 9632220"/>
                <a:gd name="connsiteY11" fmla="*/ 150628 h 2289097"/>
                <a:gd name="connsiteX12" fmla="*/ 3784893 w 9632220"/>
                <a:gd name="connsiteY12" fmla="*/ 3730 h 2289097"/>
                <a:gd name="connsiteX13" fmla="*/ 3109371 w 9632220"/>
                <a:gd name="connsiteY13" fmla="*/ 41295 h 2289097"/>
                <a:gd name="connsiteX14" fmla="*/ 2698426 w 9632220"/>
                <a:gd name="connsiteY14" fmla="*/ 336174 h 2289097"/>
                <a:gd name="connsiteX0" fmla="*/ 2698426 w 9632220"/>
                <a:gd name="connsiteY0" fmla="*/ 336174 h 2279501"/>
                <a:gd name="connsiteX1" fmla="*/ 1741281 w 9632220"/>
                <a:gd name="connsiteY1" fmla="*/ 583654 h 2279501"/>
                <a:gd name="connsiteX2" fmla="*/ 708155 w 9632220"/>
                <a:gd name="connsiteY2" fmla="*/ 449658 h 2279501"/>
                <a:gd name="connsiteX3" fmla="*/ 112017 w 9632220"/>
                <a:gd name="connsiteY3" fmla="*/ 1019326 h 2279501"/>
                <a:gd name="connsiteX4" fmla="*/ 138900 w 9632220"/>
                <a:gd name="connsiteY4" fmla="*/ 1969985 h 2279501"/>
                <a:gd name="connsiteX5" fmla="*/ 1518096 w 9632220"/>
                <a:gd name="connsiteY5" fmla="*/ 2270386 h 2279501"/>
                <a:gd name="connsiteX6" fmla="*/ 3225022 w 9632220"/>
                <a:gd name="connsiteY6" fmla="*/ 2174804 h 2279501"/>
                <a:gd name="connsiteX7" fmla="*/ 5493073 w 9632220"/>
                <a:gd name="connsiteY7" fmla="*/ 1902264 h 2279501"/>
                <a:gd name="connsiteX8" fmla="*/ 8671667 w 9632220"/>
                <a:gd name="connsiteY8" fmla="*/ 1934665 h 2279501"/>
                <a:gd name="connsiteX9" fmla="*/ 9592519 w 9632220"/>
                <a:gd name="connsiteY9" fmla="*/ 1570668 h 2279501"/>
                <a:gd name="connsiteX10" fmla="*/ 9320691 w 9632220"/>
                <a:gd name="connsiteY10" fmla="*/ 446556 h 2279501"/>
                <a:gd name="connsiteX11" fmla="*/ 8033531 w 9632220"/>
                <a:gd name="connsiteY11" fmla="*/ 150628 h 2279501"/>
                <a:gd name="connsiteX12" fmla="*/ 3784893 w 9632220"/>
                <a:gd name="connsiteY12" fmla="*/ 3730 h 2279501"/>
                <a:gd name="connsiteX13" fmla="*/ 3109371 w 9632220"/>
                <a:gd name="connsiteY13" fmla="*/ 41295 h 2279501"/>
                <a:gd name="connsiteX14" fmla="*/ 2698426 w 9632220"/>
                <a:gd name="connsiteY14" fmla="*/ 336174 h 2279501"/>
                <a:gd name="connsiteX0" fmla="*/ 2698426 w 9632220"/>
                <a:gd name="connsiteY0" fmla="*/ 336174 h 2270394"/>
                <a:gd name="connsiteX1" fmla="*/ 1741281 w 9632220"/>
                <a:gd name="connsiteY1" fmla="*/ 583654 h 2270394"/>
                <a:gd name="connsiteX2" fmla="*/ 708155 w 9632220"/>
                <a:gd name="connsiteY2" fmla="*/ 449658 h 2270394"/>
                <a:gd name="connsiteX3" fmla="*/ 112017 w 9632220"/>
                <a:gd name="connsiteY3" fmla="*/ 1019326 h 2270394"/>
                <a:gd name="connsiteX4" fmla="*/ 138900 w 9632220"/>
                <a:gd name="connsiteY4" fmla="*/ 1969985 h 2270394"/>
                <a:gd name="connsiteX5" fmla="*/ 1518096 w 9632220"/>
                <a:gd name="connsiteY5" fmla="*/ 2270386 h 2270394"/>
                <a:gd name="connsiteX6" fmla="*/ 4121446 w 9632220"/>
                <a:gd name="connsiteY6" fmla="*/ 1979788 h 2270394"/>
                <a:gd name="connsiteX7" fmla="*/ 5493073 w 9632220"/>
                <a:gd name="connsiteY7" fmla="*/ 1902264 h 2270394"/>
                <a:gd name="connsiteX8" fmla="*/ 8671667 w 9632220"/>
                <a:gd name="connsiteY8" fmla="*/ 1934665 h 2270394"/>
                <a:gd name="connsiteX9" fmla="*/ 9592519 w 9632220"/>
                <a:gd name="connsiteY9" fmla="*/ 1570668 h 2270394"/>
                <a:gd name="connsiteX10" fmla="*/ 9320691 w 9632220"/>
                <a:gd name="connsiteY10" fmla="*/ 446556 h 2270394"/>
                <a:gd name="connsiteX11" fmla="*/ 8033531 w 9632220"/>
                <a:gd name="connsiteY11" fmla="*/ 150628 h 2270394"/>
                <a:gd name="connsiteX12" fmla="*/ 3784893 w 9632220"/>
                <a:gd name="connsiteY12" fmla="*/ 3730 h 2270394"/>
                <a:gd name="connsiteX13" fmla="*/ 3109371 w 9632220"/>
                <a:gd name="connsiteY13" fmla="*/ 41295 h 2270394"/>
                <a:gd name="connsiteX14" fmla="*/ 2698426 w 9632220"/>
                <a:gd name="connsiteY14" fmla="*/ 336174 h 2270394"/>
                <a:gd name="connsiteX0" fmla="*/ 2698426 w 9632220"/>
                <a:gd name="connsiteY0" fmla="*/ 301281 h 2235501"/>
                <a:gd name="connsiteX1" fmla="*/ 1741281 w 9632220"/>
                <a:gd name="connsiteY1" fmla="*/ 548761 h 2235501"/>
                <a:gd name="connsiteX2" fmla="*/ 708155 w 9632220"/>
                <a:gd name="connsiteY2" fmla="*/ 414765 h 2235501"/>
                <a:gd name="connsiteX3" fmla="*/ 112017 w 9632220"/>
                <a:gd name="connsiteY3" fmla="*/ 984433 h 2235501"/>
                <a:gd name="connsiteX4" fmla="*/ 138900 w 9632220"/>
                <a:gd name="connsiteY4" fmla="*/ 1935092 h 2235501"/>
                <a:gd name="connsiteX5" fmla="*/ 1518096 w 9632220"/>
                <a:gd name="connsiteY5" fmla="*/ 2235493 h 2235501"/>
                <a:gd name="connsiteX6" fmla="*/ 4121446 w 9632220"/>
                <a:gd name="connsiteY6" fmla="*/ 1944895 h 2235501"/>
                <a:gd name="connsiteX7" fmla="*/ 5493073 w 9632220"/>
                <a:gd name="connsiteY7" fmla="*/ 1867371 h 2235501"/>
                <a:gd name="connsiteX8" fmla="*/ 8671667 w 9632220"/>
                <a:gd name="connsiteY8" fmla="*/ 1899772 h 2235501"/>
                <a:gd name="connsiteX9" fmla="*/ 9592519 w 9632220"/>
                <a:gd name="connsiteY9" fmla="*/ 1535775 h 2235501"/>
                <a:gd name="connsiteX10" fmla="*/ 9320691 w 9632220"/>
                <a:gd name="connsiteY10" fmla="*/ 411663 h 2235501"/>
                <a:gd name="connsiteX11" fmla="*/ 8033531 w 9632220"/>
                <a:gd name="connsiteY11" fmla="*/ 115735 h 2235501"/>
                <a:gd name="connsiteX12" fmla="*/ 5077411 w 9632220"/>
                <a:gd name="connsiteY12" fmla="*/ 92347 h 2235501"/>
                <a:gd name="connsiteX13" fmla="*/ 3109371 w 9632220"/>
                <a:gd name="connsiteY13" fmla="*/ 6402 h 2235501"/>
                <a:gd name="connsiteX14" fmla="*/ 2698426 w 9632220"/>
                <a:gd name="connsiteY14" fmla="*/ 301281 h 2235501"/>
                <a:gd name="connsiteX0" fmla="*/ 2698426 w 9632220"/>
                <a:gd name="connsiteY0" fmla="*/ 216476 h 2150696"/>
                <a:gd name="connsiteX1" fmla="*/ 1741281 w 9632220"/>
                <a:gd name="connsiteY1" fmla="*/ 463956 h 2150696"/>
                <a:gd name="connsiteX2" fmla="*/ 708155 w 9632220"/>
                <a:gd name="connsiteY2" fmla="*/ 329960 h 2150696"/>
                <a:gd name="connsiteX3" fmla="*/ 112017 w 9632220"/>
                <a:gd name="connsiteY3" fmla="*/ 899628 h 2150696"/>
                <a:gd name="connsiteX4" fmla="*/ 138900 w 9632220"/>
                <a:gd name="connsiteY4" fmla="*/ 1850287 h 2150696"/>
                <a:gd name="connsiteX5" fmla="*/ 1518096 w 9632220"/>
                <a:gd name="connsiteY5" fmla="*/ 2150688 h 2150696"/>
                <a:gd name="connsiteX6" fmla="*/ 4121446 w 9632220"/>
                <a:gd name="connsiteY6" fmla="*/ 1860090 h 2150696"/>
                <a:gd name="connsiteX7" fmla="*/ 5493073 w 9632220"/>
                <a:gd name="connsiteY7" fmla="*/ 1782566 h 2150696"/>
                <a:gd name="connsiteX8" fmla="*/ 8671667 w 9632220"/>
                <a:gd name="connsiteY8" fmla="*/ 1814967 h 2150696"/>
                <a:gd name="connsiteX9" fmla="*/ 9592519 w 9632220"/>
                <a:gd name="connsiteY9" fmla="*/ 1450970 h 2150696"/>
                <a:gd name="connsiteX10" fmla="*/ 9320691 w 9632220"/>
                <a:gd name="connsiteY10" fmla="*/ 326858 h 2150696"/>
                <a:gd name="connsiteX11" fmla="*/ 8033531 w 9632220"/>
                <a:gd name="connsiteY11" fmla="*/ 30930 h 2150696"/>
                <a:gd name="connsiteX12" fmla="*/ 5077411 w 9632220"/>
                <a:gd name="connsiteY12" fmla="*/ 7542 h 2150696"/>
                <a:gd name="connsiteX13" fmla="*/ 4193419 w 9632220"/>
                <a:gd name="connsiteY13" fmla="*/ 279127 h 2150696"/>
                <a:gd name="connsiteX14" fmla="*/ 2698426 w 9632220"/>
                <a:gd name="connsiteY14" fmla="*/ 216476 h 2150696"/>
                <a:gd name="connsiteX0" fmla="*/ 4032640 w 9632220"/>
                <a:gd name="connsiteY0" fmla="*/ 808025 h 2150696"/>
                <a:gd name="connsiteX1" fmla="*/ 1741281 w 9632220"/>
                <a:gd name="connsiteY1" fmla="*/ 463956 h 2150696"/>
                <a:gd name="connsiteX2" fmla="*/ 708155 w 9632220"/>
                <a:gd name="connsiteY2" fmla="*/ 329960 h 2150696"/>
                <a:gd name="connsiteX3" fmla="*/ 112017 w 9632220"/>
                <a:gd name="connsiteY3" fmla="*/ 899628 h 2150696"/>
                <a:gd name="connsiteX4" fmla="*/ 138900 w 9632220"/>
                <a:gd name="connsiteY4" fmla="*/ 1850287 h 2150696"/>
                <a:gd name="connsiteX5" fmla="*/ 1518096 w 9632220"/>
                <a:gd name="connsiteY5" fmla="*/ 2150688 h 2150696"/>
                <a:gd name="connsiteX6" fmla="*/ 4121446 w 9632220"/>
                <a:gd name="connsiteY6" fmla="*/ 1860090 h 2150696"/>
                <a:gd name="connsiteX7" fmla="*/ 5493073 w 9632220"/>
                <a:gd name="connsiteY7" fmla="*/ 1782566 h 2150696"/>
                <a:gd name="connsiteX8" fmla="*/ 8671667 w 9632220"/>
                <a:gd name="connsiteY8" fmla="*/ 1814967 h 2150696"/>
                <a:gd name="connsiteX9" fmla="*/ 9592519 w 9632220"/>
                <a:gd name="connsiteY9" fmla="*/ 1450970 h 2150696"/>
                <a:gd name="connsiteX10" fmla="*/ 9320691 w 9632220"/>
                <a:gd name="connsiteY10" fmla="*/ 326858 h 2150696"/>
                <a:gd name="connsiteX11" fmla="*/ 8033531 w 9632220"/>
                <a:gd name="connsiteY11" fmla="*/ 30930 h 2150696"/>
                <a:gd name="connsiteX12" fmla="*/ 5077411 w 9632220"/>
                <a:gd name="connsiteY12" fmla="*/ 7542 h 2150696"/>
                <a:gd name="connsiteX13" fmla="*/ 4193419 w 9632220"/>
                <a:gd name="connsiteY13" fmla="*/ 279127 h 2150696"/>
                <a:gd name="connsiteX14" fmla="*/ 4032640 w 9632220"/>
                <a:gd name="connsiteY14" fmla="*/ 808025 h 2150696"/>
                <a:gd name="connsiteX0" fmla="*/ 4032640 w 9632220"/>
                <a:gd name="connsiteY0" fmla="*/ 808025 h 2150696"/>
                <a:gd name="connsiteX1" fmla="*/ 3054646 w 9632220"/>
                <a:gd name="connsiteY1" fmla="*/ 1179016 h 2150696"/>
                <a:gd name="connsiteX2" fmla="*/ 708155 w 9632220"/>
                <a:gd name="connsiteY2" fmla="*/ 329960 h 2150696"/>
                <a:gd name="connsiteX3" fmla="*/ 112017 w 9632220"/>
                <a:gd name="connsiteY3" fmla="*/ 899628 h 2150696"/>
                <a:gd name="connsiteX4" fmla="*/ 138900 w 9632220"/>
                <a:gd name="connsiteY4" fmla="*/ 1850287 h 2150696"/>
                <a:gd name="connsiteX5" fmla="*/ 1518096 w 9632220"/>
                <a:gd name="connsiteY5" fmla="*/ 2150688 h 2150696"/>
                <a:gd name="connsiteX6" fmla="*/ 4121446 w 9632220"/>
                <a:gd name="connsiteY6" fmla="*/ 1860090 h 2150696"/>
                <a:gd name="connsiteX7" fmla="*/ 5493073 w 9632220"/>
                <a:gd name="connsiteY7" fmla="*/ 1782566 h 2150696"/>
                <a:gd name="connsiteX8" fmla="*/ 8671667 w 9632220"/>
                <a:gd name="connsiteY8" fmla="*/ 1814967 h 2150696"/>
                <a:gd name="connsiteX9" fmla="*/ 9592519 w 9632220"/>
                <a:gd name="connsiteY9" fmla="*/ 1450970 h 2150696"/>
                <a:gd name="connsiteX10" fmla="*/ 9320691 w 9632220"/>
                <a:gd name="connsiteY10" fmla="*/ 326858 h 2150696"/>
                <a:gd name="connsiteX11" fmla="*/ 8033531 w 9632220"/>
                <a:gd name="connsiteY11" fmla="*/ 30930 h 2150696"/>
                <a:gd name="connsiteX12" fmla="*/ 5077411 w 9632220"/>
                <a:gd name="connsiteY12" fmla="*/ 7542 h 2150696"/>
                <a:gd name="connsiteX13" fmla="*/ 4193419 w 9632220"/>
                <a:gd name="connsiteY13" fmla="*/ 279127 h 2150696"/>
                <a:gd name="connsiteX14" fmla="*/ 4032640 w 9632220"/>
                <a:gd name="connsiteY14" fmla="*/ 808025 h 2150696"/>
                <a:gd name="connsiteX0" fmla="*/ 4061910 w 9661490"/>
                <a:gd name="connsiteY0" fmla="*/ 808025 h 2150696"/>
                <a:gd name="connsiteX1" fmla="*/ 3083916 w 9661490"/>
                <a:gd name="connsiteY1" fmla="*/ 1179016 h 2150696"/>
                <a:gd name="connsiteX2" fmla="*/ 1237755 w 9661490"/>
                <a:gd name="connsiteY2" fmla="*/ 719993 h 2150696"/>
                <a:gd name="connsiteX3" fmla="*/ 141287 w 9661490"/>
                <a:gd name="connsiteY3" fmla="*/ 899628 h 2150696"/>
                <a:gd name="connsiteX4" fmla="*/ 168170 w 9661490"/>
                <a:gd name="connsiteY4" fmla="*/ 1850287 h 2150696"/>
                <a:gd name="connsiteX5" fmla="*/ 1547366 w 9661490"/>
                <a:gd name="connsiteY5" fmla="*/ 2150688 h 2150696"/>
                <a:gd name="connsiteX6" fmla="*/ 4150716 w 9661490"/>
                <a:gd name="connsiteY6" fmla="*/ 1860090 h 2150696"/>
                <a:gd name="connsiteX7" fmla="*/ 5522343 w 9661490"/>
                <a:gd name="connsiteY7" fmla="*/ 1782566 h 2150696"/>
                <a:gd name="connsiteX8" fmla="*/ 8700937 w 9661490"/>
                <a:gd name="connsiteY8" fmla="*/ 1814967 h 2150696"/>
                <a:gd name="connsiteX9" fmla="*/ 9621789 w 9661490"/>
                <a:gd name="connsiteY9" fmla="*/ 1450970 h 2150696"/>
                <a:gd name="connsiteX10" fmla="*/ 9349961 w 9661490"/>
                <a:gd name="connsiteY10" fmla="*/ 326858 h 2150696"/>
                <a:gd name="connsiteX11" fmla="*/ 8062801 w 9661490"/>
                <a:gd name="connsiteY11" fmla="*/ 30930 h 2150696"/>
                <a:gd name="connsiteX12" fmla="*/ 5106681 w 9661490"/>
                <a:gd name="connsiteY12" fmla="*/ 7542 h 2150696"/>
                <a:gd name="connsiteX13" fmla="*/ 4222689 w 9661490"/>
                <a:gd name="connsiteY13" fmla="*/ 279127 h 2150696"/>
                <a:gd name="connsiteX14" fmla="*/ 4061910 w 9661490"/>
                <a:gd name="connsiteY14" fmla="*/ 808025 h 2150696"/>
                <a:gd name="connsiteX0" fmla="*/ 3934511 w 9534091"/>
                <a:gd name="connsiteY0" fmla="*/ 808025 h 2150696"/>
                <a:gd name="connsiteX1" fmla="*/ 2956517 w 9534091"/>
                <a:gd name="connsiteY1" fmla="*/ 1179016 h 2150696"/>
                <a:gd name="connsiteX2" fmla="*/ 1110356 w 9534091"/>
                <a:gd name="connsiteY2" fmla="*/ 719993 h 2150696"/>
                <a:gd name="connsiteX3" fmla="*/ 430830 w 9534091"/>
                <a:gd name="connsiteY3" fmla="*/ 1374168 h 2150696"/>
                <a:gd name="connsiteX4" fmla="*/ 40771 w 9534091"/>
                <a:gd name="connsiteY4" fmla="*/ 1850287 h 2150696"/>
                <a:gd name="connsiteX5" fmla="*/ 1419967 w 9534091"/>
                <a:gd name="connsiteY5" fmla="*/ 2150688 h 2150696"/>
                <a:gd name="connsiteX6" fmla="*/ 4023317 w 9534091"/>
                <a:gd name="connsiteY6" fmla="*/ 1860090 h 2150696"/>
                <a:gd name="connsiteX7" fmla="*/ 5394944 w 9534091"/>
                <a:gd name="connsiteY7" fmla="*/ 1782566 h 2150696"/>
                <a:gd name="connsiteX8" fmla="*/ 8573538 w 9534091"/>
                <a:gd name="connsiteY8" fmla="*/ 1814967 h 2150696"/>
                <a:gd name="connsiteX9" fmla="*/ 9494390 w 9534091"/>
                <a:gd name="connsiteY9" fmla="*/ 1450970 h 2150696"/>
                <a:gd name="connsiteX10" fmla="*/ 9222562 w 9534091"/>
                <a:gd name="connsiteY10" fmla="*/ 326858 h 2150696"/>
                <a:gd name="connsiteX11" fmla="*/ 7935402 w 9534091"/>
                <a:gd name="connsiteY11" fmla="*/ 30930 h 2150696"/>
                <a:gd name="connsiteX12" fmla="*/ 4979282 w 9534091"/>
                <a:gd name="connsiteY12" fmla="*/ 7542 h 2150696"/>
                <a:gd name="connsiteX13" fmla="*/ 4095290 w 9534091"/>
                <a:gd name="connsiteY13" fmla="*/ 279127 h 2150696"/>
                <a:gd name="connsiteX14" fmla="*/ 3934511 w 9534091"/>
                <a:gd name="connsiteY14" fmla="*/ 808025 h 2150696"/>
                <a:gd name="connsiteX0" fmla="*/ 3941940 w 9541520"/>
                <a:gd name="connsiteY0" fmla="*/ 808025 h 2150696"/>
                <a:gd name="connsiteX1" fmla="*/ 2963946 w 9541520"/>
                <a:gd name="connsiteY1" fmla="*/ 1179016 h 2150696"/>
                <a:gd name="connsiteX2" fmla="*/ 1638962 w 9541520"/>
                <a:gd name="connsiteY2" fmla="*/ 1162030 h 2150696"/>
                <a:gd name="connsiteX3" fmla="*/ 438259 w 9541520"/>
                <a:gd name="connsiteY3" fmla="*/ 1374168 h 2150696"/>
                <a:gd name="connsiteX4" fmla="*/ 48200 w 9541520"/>
                <a:gd name="connsiteY4" fmla="*/ 1850287 h 2150696"/>
                <a:gd name="connsiteX5" fmla="*/ 1427396 w 9541520"/>
                <a:gd name="connsiteY5" fmla="*/ 2150688 h 2150696"/>
                <a:gd name="connsiteX6" fmla="*/ 4030746 w 9541520"/>
                <a:gd name="connsiteY6" fmla="*/ 1860090 h 2150696"/>
                <a:gd name="connsiteX7" fmla="*/ 5402373 w 9541520"/>
                <a:gd name="connsiteY7" fmla="*/ 1782566 h 2150696"/>
                <a:gd name="connsiteX8" fmla="*/ 8580967 w 9541520"/>
                <a:gd name="connsiteY8" fmla="*/ 1814967 h 2150696"/>
                <a:gd name="connsiteX9" fmla="*/ 9501819 w 9541520"/>
                <a:gd name="connsiteY9" fmla="*/ 1450970 h 2150696"/>
                <a:gd name="connsiteX10" fmla="*/ 9229991 w 9541520"/>
                <a:gd name="connsiteY10" fmla="*/ 326858 h 2150696"/>
                <a:gd name="connsiteX11" fmla="*/ 7942831 w 9541520"/>
                <a:gd name="connsiteY11" fmla="*/ 30930 h 2150696"/>
                <a:gd name="connsiteX12" fmla="*/ 4986711 w 9541520"/>
                <a:gd name="connsiteY12" fmla="*/ 7542 h 2150696"/>
                <a:gd name="connsiteX13" fmla="*/ 4102719 w 9541520"/>
                <a:gd name="connsiteY13" fmla="*/ 279127 h 2150696"/>
                <a:gd name="connsiteX14" fmla="*/ 3941940 w 9541520"/>
                <a:gd name="connsiteY14" fmla="*/ 808025 h 2150696"/>
                <a:gd name="connsiteX0" fmla="*/ 3579122 w 9178702"/>
                <a:gd name="connsiteY0" fmla="*/ 808025 h 2150711"/>
                <a:gd name="connsiteX1" fmla="*/ 2601128 w 9178702"/>
                <a:gd name="connsiteY1" fmla="*/ 1179016 h 2150711"/>
                <a:gd name="connsiteX2" fmla="*/ 1276144 w 9178702"/>
                <a:gd name="connsiteY2" fmla="*/ 1162030 h 2150711"/>
                <a:gd name="connsiteX3" fmla="*/ 75441 w 9178702"/>
                <a:gd name="connsiteY3" fmla="*/ 1374168 h 2150711"/>
                <a:gd name="connsiteX4" fmla="*/ 227407 w 9178702"/>
                <a:gd name="connsiteY4" fmla="*/ 1843787 h 2150711"/>
                <a:gd name="connsiteX5" fmla="*/ 1064578 w 9178702"/>
                <a:gd name="connsiteY5" fmla="*/ 2150688 h 2150711"/>
                <a:gd name="connsiteX6" fmla="*/ 3667928 w 9178702"/>
                <a:gd name="connsiteY6" fmla="*/ 1860090 h 2150711"/>
                <a:gd name="connsiteX7" fmla="*/ 5039555 w 9178702"/>
                <a:gd name="connsiteY7" fmla="*/ 1782566 h 2150711"/>
                <a:gd name="connsiteX8" fmla="*/ 8218149 w 9178702"/>
                <a:gd name="connsiteY8" fmla="*/ 1814967 h 2150711"/>
                <a:gd name="connsiteX9" fmla="*/ 9139001 w 9178702"/>
                <a:gd name="connsiteY9" fmla="*/ 1450970 h 2150711"/>
                <a:gd name="connsiteX10" fmla="*/ 8867173 w 9178702"/>
                <a:gd name="connsiteY10" fmla="*/ 326858 h 2150711"/>
                <a:gd name="connsiteX11" fmla="*/ 7580013 w 9178702"/>
                <a:gd name="connsiteY11" fmla="*/ 30930 h 2150711"/>
                <a:gd name="connsiteX12" fmla="*/ 4623893 w 9178702"/>
                <a:gd name="connsiteY12" fmla="*/ 7542 h 2150711"/>
                <a:gd name="connsiteX13" fmla="*/ 3739901 w 9178702"/>
                <a:gd name="connsiteY13" fmla="*/ 279127 h 2150711"/>
                <a:gd name="connsiteX14" fmla="*/ 3579122 w 9178702"/>
                <a:gd name="connsiteY14" fmla="*/ 808025 h 2150711"/>
                <a:gd name="connsiteX0" fmla="*/ 3608216 w 9207796"/>
                <a:gd name="connsiteY0" fmla="*/ 808025 h 2001225"/>
                <a:gd name="connsiteX1" fmla="*/ 2630222 w 9207796"/>
                <a:gd name="connsiteY1" fmla="*/ 1179016 h 2001225"/>
                <a:gd name="connsiteX2" fmla="*/ 1305238 w 9207796"/>
                <a:gd name="connsiteY2" fmla="*/ 1162030 h 2001225"/>
                <a:gd name="connsiteX3" fmla="*/ 104535 w 9207796"/>
                <a:gd name="connsiteY3" fmla="*/ 1374168 h 2001225"/>
                <a:gd name="connsiteX4" fmla="*/ 256501 w 9207796"/>
                <a:gd name="connsiteY4" fmla="*/ 1843787 h 2001225"/>
                <a:gd name="connsiteX5" fmla="*/ 1823319 w 9207796"/>
                <a:gd name="connsiteY5" fmla="*/ 2001175 h 2001225"/>
                <a:gd name="connsiteX6" fmla="*/ 3697022 w 9207796"/>
                <a:gd name="connsiteY6" fmla="*/ 1860090 h 2001225"/>
                <a:gd name="connsiteX7" fmla="*/ 5068649 w 9207796"/>
                <a:gd name="connsiteY7" fmla="*/ 1782566 h 2001225"/>
                <a:gd name="connsiteX8" fmla="*/ 8247243 w 9207796"/>
                <a:gd name="connsiteY8" fmla="*/ 1814967 h 2001225"/>
                <a:gd name="connsiteX9" fmla="*/ 9168095 w 9207796"/>
                <a:gd name="connsiteY9" fmla="*/ 1450970 h 2001225"/>
                <a:gd name="connsiteX10" fmla="*/ 8896267 w 9207796"/>
                <a:gd name="connsiteY10" fmla="*/ 326858 h 2001225"/>
                <a:gd name="connsiteX11" fmla="*/ 7609107 w 9207796"/>
                <a:gd name="connsiteY11" fmla="*/ 30930 h 2001225"/>
                <a:gd name="connsiteX12" fmla="*/ 4652987 w 9207796"/>
                <a:gd name="connsiteY12" fmla="*/ 7542 h 2001225"/>
                <a:gd name="connsiteX13" fmla="*/ 3768995 w 9207796"/>
                <a:gd name="connsiteY13" fmla="*/ 279127 h 2001225"/>
                <a:gd name="connsiteX14" fmla="*/ 3608216 w 9207796"/>
                <a:gd name="connsiteY14" fmla="*/ 808025 h 2001225"/>
                <a:gd name="connsiteX0" fmla="*/ 3691604 w 9207796"/>
                <a:gd name="connsiteY0" fmla="*/ 951037 h 2001225"/>
                <a:gd name="connsiteX1" fmla="*/ 2630222 w 9207796"/>
                <a:gd name="connsiteY1" fmla="*/ 1179016 h 2001225"/>
                <a:gd name="connsiteX2" fmla="*/ 1305238 w 9207796"/>
                <a:gd name="connsiteY2" fmla="*/ 1162030 h 2001225"/>
                <a:gd name="connsiteX3" fmla="*/ 104535 w 9207796"/>
                <a:gd name="connsiteY3" fmla="*/ 1374168 h 2001225"/>
                <a:gd name="connsiteX4" fmla="*/ 256501 w 9207796"/>
                <a:gd name="connsiteY4" fmla="*/ 1843787 h 2001225"/>
                <a:gd name="connsiteX5" fmla="*/ 1823319 w 9207796"/>
                <a:gd name="connsiteY5" fmla="*/ 2001175 h 2001225"/>
                <a:gd name="connsiteX6" fmla="*/ 3697022 w 9207796"/>
                <a:gd name="connsiteY6" fmla="*/ 1860090 h 2001225"/>
                <a:gd name="connsiteX7" fmla="*/ 5068649 w 9207796"/>
                <a:gd name="connsiteY7" fmla="*/ 1782566 h 2001225"/>
                <a:gd name="connsiteX8" fmla="*/ 8247243 w 9207796"/>
                <a:gd name="connsiteY8" fmla="*/ 1814967 h 2001225"/>
                <a:gd name="connsiteX9" fmla="*/ 9168095 w 9207796"/>
                <a:gd name="connsiteY9" fmla="*/ 1450970 h 2001225"/>
                <a:gd name="connsiteX10" fmla="*/ 8896267 w 9207796"/>
                <a:gd name="connsiteY10" fmla="*/ 326858 h 2001225"/>
                <a:gd name="connsiteX11" fmla="*/ 7609107 w 9207796"/>
                <a:gd name="connsiteY11" fmla="*/ 30930 h 2001225"/>
                <a:gd name="connsiteX12" fmla="*/ 4652987 w 9207796"/>
                <a:gd name="connsiteY12" fmla="*/ 7542 h 2001225"/>
                <a:gd name="connsiteX13" fmla="*/ 3768995 w 9207796"/>
                <a:gd name="connsiteY13" fmla="*/ 279127 h 2001225"/>
                <a:gd name="connsiteX14" fmla="*/ 3691604 w 9207796"/>
                <a:gd name="connsiteY14" fmla="*/ 951037 h 2001225"/>
                <a:gd name="connsiteX0" fmla="*/ 3691604 w 9207796"/>
                <a:gd name="connsiteY0" fmla="*/ 951037 h 2001225"/>
                <a:gd name="connsiteX1" fmla="*/ 2630222 w 9207796"/>
                <a:gd name="connsiteY1" fmla="*/ 1179016 h 2001225"/>
                <a:gd name="connsiteX2" fmla="*/ 1305238 w 9207796"/>
                <a:gd name="connsiteY2" fmla="*/ 1162030 h 2001225"/>
                <a:gd name="connsiteX3" fmla="*/ 104535 w 9207796"/>
                <a:gd name="connsiteY3" fmla="*/ 1374168 h 2001225"/>
                <a:gd name="connsiteX4" fmla="*/ 256501 w 9207796"/>
                <a:gd name="connsiteY4" fmla="*/ 1843787 h 2001225"/>
                <a:gd name="connsiteX5" fmla="*/ 1823319 w 9207796"/>
                <a:gd name="connsiteY5" fmla="*/ 2001175 h 2001225"/>
                <a:gd name="connsiteX6" fmla="*/ 3697022 w 9207796"/>
                <a:gd name="connsiteY6" fmla="*/ 1860090 h 2001225"/>
                <a:gd name="connsiteX7" fmla="*/ 5068649 w 9207796"/>
                <a:gd name="connsiteY7" fmla="*/ 1782566 h 2001225"/>
                <a:gd name="connsiteX8" fmla="*/ 8247243 w 9207796"/>
                <a:gd name="connsiteY8" fmla="*/ 1814967 h 2001225"/>
                <a:gd name="connsiteX9" fmla="*/ 9168095 w 9207796"/>
                <a:gd name="connsiteY9" fmla="*/ 1450970 h 2001225"/>
                <a:gd name="connsiteX10" fmla="*/ 8896267 w 9207796"/>
                <a:gd name="connsiteY10" fmla="*/ 326858 h 2001225"/>
                <a:gd name="connsiteX11" fmla="*/ 7609107 w 9207796"/>
                <a:gd name="connsiteY11" fmla="*/ 30930 h 2001225"/>
                <a:gd name="connsiteX12" fmla="*/ 4652987 w 9207796"/>
                <a:gd name="connsiteY12" fmla="*/ 7542 h 2001225"/>
                <a:gd name="connsiteX13" fmla="*/ 3560523 w 9207796"/>
                <a:gd name="connsiteY13" fmla="*/ 311630 h 2001225"/>
                <a:gd name="connsiteX14" fmla="*/ 3691604 w 9207796"/>
                <a:gd name="connsiteY14" fmla="*/ 951037 h 2001225"/>
                <a:gd name="connsiteX0" fmla="*/ 3691604 w 9207796"/>
                <a:gd name="connsiteY0" fmla="*/ 937112 h 1987300"/>
                <a:gd name="connsiteX1" fmla="*/ 2630222 w 9207796"/>
                <a:gd name="connsiteY1" fmla="*/ 1165091 h 1987300"/>
                <a:gd name="connsiteX2" fmla="*/ 1305238 w 9207796"/>
                <a:gd name="connsiteY2" fmla="*/ 1148105 h 1987300"/>
                <a:gd name="connsiteX3" fmla="*/ 104535 w 9207796"/>
                <a:gd name="connsiteY3" fmla="*/ 1360243 h 1987300"/>
                <a:gd name="connsiteX4" fmla="*/ 256501 w 9207796"/>
                <a:gd name="connsiteY4" fmla="*/ 1829862 h 1987300"/>
                <a:gd name="connsiteX5" fmla="*/ 1823319 w 9207796"/>
                <a:gd name="connsiteY5" fmla="*/ 1987250 h 1987300"/>
                <a:gd name="connsiteX6" fmla="*/ 3697022 w 9207796"/>
                <a:gd name="connsiteY6" fmla="*/ 1846165 h 1987300"/>
                <a:gd name="connsiteX7" fmla="*/ 5068649 w 9207796"/>
                <a:gd name="connsiteY7" fmla="*/ 1768641 h 1987300"/>
                <a:gd name="connsiteX8" fmla="*/ 8247243 w 9207796"/>
                <a:gd name="connsiteY8" fmla="*/ 1801042 h 1987300"/>
                <a:gd name="connsiteX9" fmla="*/ 9168095 w 9207796"/>
                <a:gd name="connsiteY9" fmla="*/ 1437045 h 1987300"/>
                <a:gd name="connsiteX10" fmla="*/ 8896267 w 9207796"/>
                <a:gd name="connsiteY10" fmla="*/ 312933 h 1987300"/>
                <a:gd name="connsiteX11" fmla="*/ 7609107 w 9207796"/>
                <a:gd name="connsiteY11" fmla="*/ 17005 h 1987300"/>
                <a:gd name="connsiteX12" fmla="*/ 4486210 w 9207796"/>
                <a:gd name="connsiteY12" fmla="*/ 32620 h 1987300"/>
                <a:gd name="connsiteX13" fmla="*/ 3560523 w 9207796"/>
                <a:gd name="connsiteY13" fmla="*/ 297705 h 1987300"/>
                <a:gd name="connsiteX14" fmla="*/ 3691604 w 9207796"/>
                <a:gd name="connsiteY14" fmla="*/ 937112 h 1987300"/>
                <a:gd name="connsiteX0" fmla="*/ 3691604 w 9207796"/>
                <a:gd name="connsiteY0" fmla="*/ 953541 h 2003729"/>
                <a:gd name="connsiteX1" fmla="*/ 2630222 w 9207796"/>
                <a:gd name="connsiteY1" fmla="*/ 1181520 h 2003729"/>
                <a:gd name="connsiteX2" fmla="*/ 1305238 w 9207796"/>
                <a:gd name="connsiteY2" fmla="*/ 1164534 h 2003729"/>
                <a:gd name="connsiteX3" fmla="*/ 104535 w 9207796"/>
                <a:gd name="connsiteY3" fmla="*/ 1376672 h 2003729"/>
                <a:gd name="connsiteX4" fmla="*/ 256501 w 9207796"/>
                <a:gd name="connsiteY4" fmla="*/ 1846291 h 2003729"/>
                <a:gd name="connsiteX5" fmla="*/ 1823319 w 9207796"/>
                <a:gd name="connsiteY5" fmla="*/ 2003679 h 2003729"/>
                <a:gd name="connsiteX6" fmla="*/ 3697022 w 9207796"/>
                <a:gd name="connsiteY6" fmla="*/ 1862594 h 2003729"/>
                <a:gd name="connsiteX7" fmla="*/ 5068649 w 9207796"/>
                <a:gd name="connsiteY7" fmla="*/ 1785070 h 2003729"/>
                <a:gd name="connsiteX8" fmla="*/ 8247243 w 9207796"/>
                <a:gd name="connsiteY8" fmla="*/ 1817471 h 2003729"/>
                <a:gd name="connsiteX9" fmla="*/ 9168095 w 9207796"/>
                <a:gd name="connsiteY9" fmla="*/ 1453474 h 2003729"/>
                <a:gd name="connsiteX10" fmla="*/ 8896267 w 9207796"/>
                <a:gd name="connsiteY10" fmla="*/ 329362 h 2003729"/>
                <a:gd name="connsiteX11" fmla="*/ 7609107 w 9207796"/>
                <a:gd name="connsiteY11" fmla="*/ 33434 h 2003729"/>
                <a:gd name="connsiteX12" fmla="*/ 4486210 w 9207796"/>
                <a:gd name="connsiteY12" fmla="*/ 49049 h 2003729"/>
                <a:gd name="connsiteX13" fmla="*/ 3560523 w 9207796"/>
                <a:gd name="connsiteY13" fmla="*/ 314134 h 2003729"/>
                <a:gd name="connsiteX14" fmla="*/ 3691604 w 9207796"/>
                <a:gd name="connsiteY14" fmla="*/ 953541 h 2003729"/>
                <a:gd name="connsiteX0" fmla="*/ 3691604 w 9207796"/>
                <a:gd name="connsiteY0" fmla="*/ 953541 h 2003729"/>
                <a:gd name="connsiteX1" fmla="*/ 2630222 w 9207796"/>
                <a:gd name="connsiteY1" fmla="*/ 1181520 h 2003729"/>
                <a:gd name="connsiteX2" fmla="*/ 1305238 w 9207796"/>
                <a:gd name="connsiteY2" fmla="*/ 1164534 h 2003729"/>
                <a:gd name="connsiteX3" fmla="*/ 104535 w 9207796"/>
                <a:gd name="connsiteY3" fmla="*/ 1376672 h 2003729"/>
                <a:gd name="connsiteX4" fmla="*/ 256501 w 9207796"/>
                <a:gd name="connsiteY4" fmla="*/ 1846291 h 2003729"/>
                <a:gd name="connsiteX5" fmla="*/ 1823319 w 9207796"/>
                <a:gd name="connsiteY5" fmla="*/ 2003679 h 2003729"/>
                <a:gd name="connsiteX6" fmla="*/ 3697022 w 9207796"/>
                <a:gd name="connsiteY6" fmla="*/ 1862594 h 2003729"/>
                <a:gd name="connsiteX7" fmla="*/ 5068649 w 9207796"/>
                <a:gd name="connsiteY7" fmla="*/ 1785070 h 2003729"/>
                <a:gd name="connsiteX8" fmla="*/ 8247243 w 9207796"/>
                <a:gd name="connsiteY8" fmla="*/ 1817471 h 2003729"/>
                <a:gd name="connsiteX9" fmla="*/ 9168095 w 9207796"/>
                <a:gd name="connsiteY9" fmla="*/ 1453474 h 2003729"/>
                <a:gd name="connsiteX10" fmla="*/ 8896267 w 9207796"/>
                <a:gd name="connsiteY10" fmla="*/ 329362 h 2003729"/>
                <a:gd name="connsiteX11" fmla="*/ 7609107 w 9207796"/>
                <a:gd name="connsiteY11" fmla="*/ 33434 h 2003729"/>
                <a:gd name="connsiteX12" fmla="*/ 4486210 w 9207796"/>
                <a:gd name="connsiteY12" fmla="*/ 49049 h 2003729"/>
                <a:gd name="connsiteX13" fmla="*/ 3560523 w 9207796"/>
                <a:gd name="connsiteY13" fmla="*/ 314134 h 2003729"/>
                <a:gd name="connsiteX14" fmla="*/ 3691604 w 9207796"/>
                <a:gd name="connsiteY14" fmla="*/ 953541 h 2003729"/>
                <a:gd name="connsiteX0" fmla="*/ 3691604 w 9207796"/>
                <a:gd name="connsiteY0" fmla="*/ 953541 h 2003729"/>
                <a:gd name="connsiteX1" fmla="*/ 2630222 w 9207796"/>
                <a:gd name="connsiteY1" fmla="*/ 1181520 h 2003729"/>
                <a:gd name="connsiteX2" fmla="*/ 1305238 w 9207796"/>
                <a:gd name="connsiteY2" fmla="*/ 1164534 h 2003729"/>
                <a:gd name="connsiteX3" fmla="*/ 104535 w 9207796"/>
                <a:gd name="connsiteY3" fmla="*/ 1376672 h 2003729"/>
                <a:gd name="connsiteX4" fmla="*/ 256501 w 9207796"/>
                <a:gd name="connsiteY4" fmla="*/ 1846291 h 2003729"/>
                <a:gd name="connsiteX5" fmla="*/ 1823319 w 9207796"/>
                <a:gd name="connsiteY5" fmla="*/ 2003679 h 2003729"/>
                <a:gd name="connsiteX6" fmla="*/ 3697022 w 9207796"/>
                <a:gd name="connsiteY6" fmla="*/ 1862594 h 2003729"/>
                <a:gd name="connsiteX7" fmla="*/ 5068649 w 9207796"/>
                <a:gd name="connsiteY7" fmla="*/ 1785070 h 2003729"/>
                <a:gd name="connsiteX8" fmla="*/ 8247243 w 9207796"/>
                <a:gd name="connsiteY8" fmla="*/ 1817471 h 2003729"/>
                <a:gd name="connsiteX9" fmla="*/ 9168095 w 9207796"/>
                <a:gd name="connsiteY9" fmla="*/ 1453474 h 2003729"/>
                <a:gd name="connsiteX10" fmla="*/ 8896267 w 9207796"/>
                <a:gd name="connsiteY10" fmla="*/ 329362 h 2003729"/>
                <a:gd name="connsiteX11" fmla="*/ 7609107 w 9207796"/>
                <a:gd name="connsiteY11" fmla="*/ 33434 h 2003729"/>
                <a:gd name="connsiteX12" fmla="*/ 4486210 w 9207796"/>
                <a:gd name="connsiteY12" fmla="*/ 49049 h 2003729"/>
                <a:gd name="connsiteX13" fmla="*/ 3560523 w 9207796"/>
                <a:gd name="connsiteY13" fmla="*/ 314134 h 2003729"/>
                <a:gd name="connsiteX14" fmla="*/ 3691604 w 9207796"/>
                <a:gd name="connsiteY14" fmla="*/ 953541 h 2003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9207796" h="2003729">
                  <a:moveTo>
                    <a:pt x="3691604" y="953541"/>
                  </a:moveTo>
                  <a:cubicBezTo>
                    <a:pt x="3536554" y="1098105"/>
                    <a:pt x="3027950" y="1146355"/>
                    <a:pt x="2630222" y="1181520"/>
                  </a:cubicBezTo>
                  <a:cubicBezTo>
                    <a:pt x="2232494" y="1216685"/>
                    <a:pt x="1726186" y="1132009"/>
                    <a:pt x="1305238" y="1164534"/>
                  </a:cubicBezTo>
                  <a:cubicBezTo>
                    <a:pt x="884290" y="1197059"/>
                    <a:pt x="279324" y="1263046"/>
                    <a:pt x="104535" y="1376672"/>
                  </a:cubicBezTo>
                  <a:cubicBezTo>
                    <a:pt x="-70254" y="1490298"/>
                    <a:pt x="-29963" y="1741790"/>
                    <a:pt x="256501" y="1846291"/>
                  </a:cubicBezTo>
                  <a:cubicBezTo>
                    <a:pt x="542965" y="1950792"/>
                    <a:pt x="1249899" y="2000962"/>
                    <a:pt x="1823319" y="2003679"/>
                  </a:cubicBezTo>
                  <a:cubicBezTo>
                    <a:pt x="2396739" y="2006396"/>
                    <a:pt x="3156134" y="1899029"/>
                    <a:pt x="3697022" y="1862594"/>
                  </a:cubicBezTo>
                  <a:cubicBezTo>
                    <a:pt x="4237910" y="1826159"/>
                    <a:pt x="4310279" y="1792590"/>
                    <a:pt x="5068649" y="1785070"/>
                  </a:cubicBezTo>
                  <a:cubicBezTo>
                    <a:pt x="5827019" y="1777550"/>
                    <a:pt x="7564002" y="1872737"/>
                    <a:pt x="8247243" y="1817471"/>
                  </a:cubicBezTo>
                  <a:cubicBezTo>
                    <a:pt x="8930484" y="1762205"/>
                    <a:pt x="9059924" y="1701492"/>
                    <a:pt x="9168095" y="1453474"/>
                  </a:cubicBezTo>
                  <a:cubicBezTo>
                    <a:pt x="9276266" y="1205456"/>
                    <a:pt x="9156098" y="566035"/>
                    <a:pt x="8896267" y="329362"/>
                  </a:cubicBezTo>
                  <a:cubicBezTo>
                    <a:pt x="8636436" y="92689"/>
                    <a:pt x="8344117" y="80153"/>
                    <a:pt x="7609107" y="33434"/>
                  </a:cubicBezTo>
                  <a:cubicBezTo>
                    <a:pt x="6874098" y="-13285"/>
                    <a:pt x="5395568" y="-13680"/>
                    <a:pt x="4486210" y="49049"/>
                  </a:cubicBezTo>
                  <a:cubicBezTo>
                    <a:pt x="4056335" y="98778"/>
                    <a:pt x="3692957" y="163385"/>
                    <a:pt x="3560523" y="314134"/>
                  </a:cubicBezTo>
                  <a:cubicBezTo>
                    <a:pt x="3428089" y="464883"/>
                    <a:pt x="3846654" y="808977"/>
                    <a:pt x="3691604" y="953541"/>
                  </a:cubicBezTo>
                  <a:close/>
                </a:path>
              </a:pathLst>
            </a:custGeom>
            <a:noFill/>
            <a:ln w="38100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339752" y="2783830"/>
              <a:ext cx="1399779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3200">
                  <a:solidFill>
                    <a:srgbClr val="0000FF"/>
                  </a:solidFill>
                </a:rPr>
                <a:t>HFM in 2014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7602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0" grpId="0" animBg="1"/>
      <p:bldP spid="11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0067"/>
            <a:ext cx="8229600" cy="1143000"/>
          </a:xfrm>
        </p:spPr>
        <p:txBody>
          <a:bodyPr/>
          <a:lstStyle/>
          <a:p>
            <a:r>
              <a:rPr lang="en-US"/>
              <a:t>FCC Kick-off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3067"/>
            <a:ext cx="8229600" cy="5350933"/>
          </a:xfrm>
        </p:spPr>
        <p:txBody>
          <a:bodyPr>
            <a:normAutofit fontScale="77500" lnSpcReduction="20000"/>
          </a:bodyPr>
          <a:lstStyle/>
          <a:p>
            <a:r>
              <a:rPr lang="en-US"/>
              <a:t>341 participants, large representation from 21 countries, very interesting program, very interested attendance</a:t>
            </a:r>
          </a:p>
          <a:p>
            <a:r>
              <a:rPr lang="en-US"/>
              <a:t>Interesting discussions on the physics case (Nima Arkani-Hamed)</a:t>
            </a:r>
          </a:p>
          <a:p>
            <a:r>
              <a:rPr lang="en-US"/>
              <a:t>A multitude of infrastructure questions</a:t>
            </a:r>
          </a:p>
          <a:p>
            <a:r>
              <a:rPr lang="en-US"/>
              <a:t>Very encouraging presentation on the challenges of tunneling in the area (Felix Amberg)</a:t>
            </a:r>
          </a:p>
          <a:p>
            <a:r>
              <a:rPr lang="en-US"/>
              <a:t>A number of critical items were identified were (I think) novel solutions are needed</a:t>
            </a:r>
          </a:p>
          <a:p>
            <a:pPr lvl="1"/>
            <a:r>
              <a:rPr lang="en-US"/>
              <a:t>Cooling at 4.2 K ? Gain by a factor 3 on COP !</a:t>
            </a:r>
          </a:p>
          <a:p>
            <a:pPr lvl="1"/>
            <a:r>
              <a:rPr lang="en-US"/>
              <a:t>Beam screen and SR power deposition vs. operating temperature and impedance</a:t>
            </a:r>
          </a:p>
          <a:p>
            <a:pPr lvl="1"/>
            <a:r>
              <a:rPr lang="en-US"/>
              <a:t>Injection energy and allowable energy swing</a:t>
            </a:r>
          </a:p>
          <a:p>
            <a:r>
              <a:rPr lang="en-US"/>
              <a:t>Consult presentations at </a:t>
            </a:r>
            <a:r>
              <a:rPr lang="en-US">
                <a:hlinkClick r:id="rId2"/>
              </a:rPr>
              <a:t>http://indico.cern.ch/event/282344/timetable/#20140212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483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55911"/>
          </a:xfrm>
        </p:spPr>
        <p:txBody>
          <a:bodyPr>
            <a:normAutofit fontScale="90000"/>
          </a:bodyPr>
          <a:lstStyle/>
          <a:p>
            <a:r>
              <a:rPr lang="en-US" dirty="0"/>
              <a:t>Superconductors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78343" y="876857"/>
            <a:ext cx="8680819" cy="578545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Material research: the FCC superconductors are not looking like anything we know from the past, nor HL-LHC. The present potential for improvement is in the range of 20 %... 50%, not enough</a:t>
            </a:r>
          </a:p>
          <a:p>
            <a:pPr lvl="1"/>
            <a:r>
              <a:rPr lang="en-US" dirty="0"/>
              <a:t>5 years target: work on carrier density, pinning, grains to improve performance in present high-field materials </a:t>
            </a:r>
          </a:p>
          <a:p>
            <a:pPr lvl="1"/>
            <a:r>
              <a:rPr lang="en-US" dirty="0"/>
              <a:t>10 years target: consider other materials (Fe-based, MgB2, round REBCO)</a:t>
            </a:r>
          </a:p>
          <a:p>
            <a:pPr lvl="1"/>
            <a:r>
              <a:rPr lang="en-US" dirty="0"/>
              <a:t>Very large scale material requirements for LTS (10x ITER Nb3Sn production) and HTS (much above anything done so far</a:t>
            </a:r>
            <a:r>
              <a:rPr lang="en-US" dirty="0" smtClean="0"/>
              <a:t>)</a:t>
            </a:r>
          </a:p>
          <a:p>
            <a:pPr lvl="1"/>
            <a:endParaRPr lang="en-US" dirty="0"/>
          </a:p>
          <a:p>
            <a:r>
              <a:rPr lang="en-US" dirty="0"/>
              <a:t>Actions proposed:</a:t>
            </a:r>
          </a:p>
          <a:p>
            <a:pPr lvl="1"/>
            <a:r>
              <a:rPr lang="en-US" dirty="0"/>
              <a:t>Launch a </a:t>
            </a:r>
            <a:r>
              <a:rPr lang="en-US" dirty="0" err="1"/>
              <a:t>focussed</a:t>
            </a:r>
            <a:r>
              <a:rPr lang="en-US" dirty="0"/>
              <a:t> 16 T Nb3Sn conductor program (</a:t>
            </a:r>
            <a:r>
              <a:rPr lang="en-US" dirty="0">
                <a:solidFill>
                  <a:srgbClr val="FF0000"/>
                </a:solidFill>
              </a:rPr>
              <a:t>factor 2 </a:t>
            </a:r>
            <a:r>
              <a:rPr lang="en-US" dirty="0" err="1">
                <a:solidFill>
                  <a:srgbClr val="FF0000"/>
                </a:solidFill>
              </a:rPr>
              <a:t>Jc</a:t>
            </a:r>
            <a:r>
              <a:rPr lang="en-US" dirty="0">
                <a:solidFill>
                  <a:srgbClr val="FF0000"/>
                </a:solidFill>
              </a:rPr>
              <a:t> at 18 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Pursue work on HTS materials to make them suitable for accelerator magnets</a:t>
            </a:r>
          </a:p>
          <a:p>
            <a:pPr lvl="1"/>
            <a:r>
              <a:rPr lang="en-US" dirty="0"/>
              <a:t>Consider other issues (protection, filaments/field quality, homogeneity and yield for low cost)</a:t>
            </a:r>
          </a:p>
          <a:p>
            <a:pPr lvl="1"/>
            <a:r>
              <a:rPr lang="en-US" dirty="0"/>
              <a:t>The LTHFSM Workshop could be an </a:t>
            </a:r>
            <a:r>
              <a:rPr lang="en-US" i="1" dirty="0"/>
              <a:t>incubation center </a:t>
            </a:r>
            <a:r>
              <a:rPr lang="en-US" dirty="0"/>
              <a:t>for material R&amp;</a:t>
            </a:r>
            <a:r>
              <a:rPr lang="en-US" dirty="0" smtClean="0"/>
              <a:t>D</a:t>
            </a:r>
          </a:p>
          <a:p>
            <a:pPr lvl="1"/>
            <a:endParaRPr lang="en-US" dirty="0"/>
          </a:p>
          <a:p>
            <a:r>
              <a:rPr lang="en-US" dirty="0"/>
              <a:t>Open questions:</a:t>
            </a:r>
          </a:p>
          <a:p>
            <a:pPr lvl="1"/>
            <a:r>
              <a:rPr lang="en-US" dirty="0"/>
              <a:t>Are </a:t>
            </a:r>
            <a:r>
              <a:rPr lang="en-US" i="1" dirty="0"/>
              <a:t>exotic</a:t>
            </a:r>
            <a:r>
              <a:rPr lang="en-US" dirty="0"/>
              <a:t> materials (Fe-based SC) a realistic candidate for R&amp;D ?</a:t>
            </a:r>
          </a:p>
        </p:txBody>
      </p:sp>
    </p:spTree>
    <p:extLst>
      <p:ext uri="{BB962C8B-B14F-4D97-AF65-F5344CB8AC3E}">
        <p14:creationId xmlns:p14="http://schemas.microsoft.com/office/powerpoint/2010/main" val="4026230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76856"/>
          </a:xfrm>
        </p:spPr>
        <p:txBody>
          <a:bodyPr/>
          <a:lstStyle/>
          <a:p>
            <a:r>
              <a:rPr lang="en-US" dirty="0"/>
              <a:t>Magnet technology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28040"/>
            <a:ext cx="8229600" cy="5472792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HL-LHC and companion HFM programs are exploring the 11...13 T operating field range, with ultimate field levels that are relevant to FCC (Fresca2), much experience can be drawn from these </a:t>
            </a:r>
            <a:r>
              <a:rPr lang="en-US" sz="2800" dirty="0" smtClean="0"/>
              <a:t>programs</a:t>
            </a:r>
            <a:endParaRPr lang="en-US" sz="2800" dirty="0"/>
          </a:p>
          <a:p>
            <a:r>
              <a:rPr lang="en-US" sz="2800" dirty="0"/>
              <a:t>Is there a “barrier” at 15 T, or is this only perceived as such ? </a:t>
            </a:r>
          </a:p>
          <a:p>
            <a:r>
              <a:rPr lang="en-US" sz="2800" dirty="0"/>
              <a:t>In the 16…20 T field range it is not clear what is the best geometry (block, </a:t>
            </a:r>
            <a:r>
              <a:rPr lang="en-US" sz="2800" dirty="0" err="1"/>
              <a:t>cos</a:t>
            </a:r>
            <a:r>
              <a:rPr lang="en-US" sz="2800" dirty="0"/>
              <a:t>-theta, CCT), examine them all</a:t>
            </a:r>
          </a:p>
          <a:p>
            <a:r>
              <a:rPr lang="en-US" sz="2800" dirty="0"/>
              <a:t>The present design margin, in the range of interest, is very large (20 %) – how to decrease it ?</a:t>
            </a:r>
          </a:p>
          <a:p>
            <a:r>
              <a:rPr lang="en-US" sz="2800" dirty="0"/>
              <a:t>Training, we cannot afford so many (&gt; 10) quenches</a:t>
            </a:r>
          </a:p>
          <a:p>
            <a:r>
              <a:rPr lang="en-US" sz="2800" dirty="0"/>
              <a:t>Magnet protection is an issue both for LTS (energy density vs. JE) and HTS (propagation speed and detection)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252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7802"/>
          </a:xfrm>
        </p:spPr>
        <p:txBody>
          <a:bodyPr/>
          <a:lstStyle/>
          <a:p>
            <a:r>
              <a:rPr lang="en-US" dirty="0"/>
              <a:t>Matters of optima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4812"/>
            <a:ext cx="8229600" cy="4871351"/>
          </a:xfrm>
        </p:spPr>
        <p:txBody>
          <a:bodyPr>
            <a:normAutofit/>
          </a:bodyPr>
          <a:lstStyle/>
          <a:p>
            <a:r>
              <a:rPr lang="en-US" dirty="0"/>
              <a:t>Tunnel length, operating field and </a:t>
            </a:r>
            <a:r>
              <a:rPr lang="en-US" dirty="0" smtClean="0"/>
              <a:t>temperature</a:t>
            </a:r>
            <a:r>
              <a:rPr lang="en-US" dirty="0"/>
              <a:t>, SC material selection, are parameters affecting greatly the location of the optimum (minimum cost, maximum performance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dirty="0"/>
              <a:t>Other constraints (</a:t>
            </a:r>
            <a:r>
              <a:rPr lang="en-US" dirty="0" err="1"/>
              <a:t>e.g</a:t>
            </a:r>
            <a:r>
              <a:rPr lang="en-US" dirty="0"/>
              <a:t> existing infrastructure), and benefits (e.g. the value of R&amp;D at the field </a:t>
            </a:r>
            <a:r>
              <a:rPr lang="en-US" dirty="0" smtClean="0"/>
              <a:t>frontier</a:t>
            </a:r>
            <a:r>
              <a:rPr lang="en-US" dirty="0"/>
              <a:t>) must be considered</a:t>
            </a:r>
          </a:p>
        </p:txBody>
      </p:sp>
    </p:spTree>
    <p:extLst>
      <p:ext uri="{BB962C8B-B14F-4D97-AF65-F5344CB8AC3E}">
        <p14:creationId xmlns:p14="http://schemas.microsoft.com/office/powerpoint/2010/main" val="1218110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1265"/>
          </a:xfrm>
        </p:spPr>
        <p:txBody>
          <a:bodyPr/>
          <a:lstStyle/>
          <a:p>
            <a:r>
              <a:rPr lang="en-US" dirty="0"/>
              <a:t>In practice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9458"/>
            <a:ext cx="8229600" cy="526113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Define a direction for relevant R&amp;D, set challenging (but realistic) targets, describe impact of this technology on other fields, and describe a development plan into a </a:t>
            </a:r>
            <a:r>
              <a:rPr lang="en-US" i="1" dirty="0"/>
              <a:t>roadmap document </a:t>
            </a:r>
            <a:r>
              <a:rPr lang="en-US" dirty="0"/>
              <a:t>to be contributed by the collaborators and edited within the scope of the FCC </a:t>
            </a:r>
            <a:r>
              <a:rPr lang="en-US" dirty="0" smtClean="0"/>
              <a:t>study</a:t>
            </a:r>
          </a:p>
          <a:p>
            <a:endParaRPr lang="en-US" dirty="0"/>
          </a:p>
          <a:p>
            <a:r>
              <a:rPr lang="en-US" dirty="0"/>
              <a:t>This roadmap document will become a reference for future accelerator magnets R&amp;D proposals (e.g. US-DOE, Horizon 2020), and can be used as a basis of collaboration for FCC design and hardware R&amp;D </a:t>
            </a:r>
            <a:r>
              <a:rPr lang="en-US" dirty="0" smtClean="0"/>
              <a:t>work</a:t>
            </a:r>
          </a:p>
          <a:p>
            <a:endParaRPr lang="en-US" dirty="0"/>
          </a:p>
          <a:p>
            <a:r>
              <a:rPr lang="en-US" dirty="0"/>
              <a:t>Time scale: 3 months (tough !)</a:t>
            </a:r>
          </a:p>
        </p:txBody>
      </p:sp>
    </p:spTree>
    <p:extLst>
      <p:ext uri="{BB962C8B-B14F-4D97-AF65-F5344CB8AC3E}">
        <p14:creationId xmlns:p14="http://schemas.microsoft.com/office/powerpoint/2010/main" val="2505824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 skeleton of a 16 T model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/>
              <a:t>2014</a:t>
            </a:r>
          </a:p>
          <a:p>
            <a:pPr lvl="1"/>
            <a:r>
              <a:rPr lang="en-US"/>
              <a:t>conceptual design of a 16 T dipole (choose coil cross section)</a:t>
            </a:r>
          </a:p>
          <a:p>
            <a:pPr lvl="1"/>
            <a:r>
              <a:rPr lang="en-US"/>
              <a:t>Identify priority R&amp;D</a:t>
            </a:r>
          </a:p>
          <a:p>
            <a:pPr lvl="1"/>
            <a:r>
              <a:rPr lang="en-US"/>
              <a:t>performance targets for critical items (e.g. superconductor Jc)</a:t>
            </a:r>
          </a:p>
          <a:p>
            <a:r>
              <a:rPr lang="en-US"/>
              <a:t>2015</a:t>
            </a:r>
          </a:p>
          <a:p>
            <a:pPr lvl="1"/>
            <a:r>
              <a:rPr lang="en-US"/>
              <a:t>Start wire and cable R&amp;D</a:t>
            </a:r>
          </a:p>
          <a:p>
            <a:pPr lvl="1"/>
            <a:r>
              <a:rPr lang="en-US"/>
              <a:t>Model magnet design</a:t>
            </a:r>
          </a:p>
          <a:p>
            <a:r>
              <a:rPr lang="en-US"/>
              <a:t>2016</a:t>
            </a:r>
          </a:p>
          <a:p>
            <a:pPr lvl="1"/>
            <a:r>
              <a:rPr lang="en-US"/>
              <a:t>Model magnet components/tooling</a:t>
            </a:r>
          </a:p>
          <a:p>
            <a:pPr lvl="1"/>
            <a:r>
              <a:rPr lang="en-US"/>
              <a:t>Start coil winding and processing (HT, impregnation, collaring,… )</a:t>
            </a:r>
          </a:p>
          <a:p>
            <a:r>
              <a:rPr lang="en-US"/>
              <a:t>2017</a:t>
            </a:r>
          </a:p>
          <a:p>
            <a:pPr lvl="1"/>
            <a:r>
              <a:rPr lang="en-US"/>
              <a:t>Model assembly</a:t>
            </a:r>
          </a:p>
          <a:p>
            <a:r>
              <a:rPr lang="en-US"/>
              <a:t>2018</a:t>
            </a:r>
          </a:p>
          <a:p>
            <a:pPr lvl="1"/>
            <a:r>
              <a:rPr lang="en-US"/>
              <a:t>Model test</a:t>
            </a:r>
          </a:p>
          <a:p>
            <a:pPr lvl="1"/>
            <a:r>
              <a:rPr lang="en-US"/>
              <a:t>Wire and cable R&amp;D results (next generation Nb3Sn)</a:t>
            </a:r>
          </a:p>
          <a:p>
            <a:r>
              <a:rPr lang="en-US"/>
              <a:t>Candidates for work</a:t>
            </a:r>
          </a:p>
          <a:p>
            <a:pPr lvl="1"/>
            <a:r>
              <a:rPr lang="en-US"/>
              <a:t>Wire and cable: EU, US, China, Russia, Japan</a:t>
            </a:r>
          </a:p>
          <a:p>
            <a:pPr lvl="1"/>
            <a:r>
              <a:rPr lang="en-US"/>
              <a:t>Model: EU, US</a:t>
            </a:r>
          </a:p>
        </p:txBody>
      </p:sp>
    </p:spTree>
    <p:extLst>
      <p:ext uri="{BB962C8B-B14F-4D97-AF65-F5344CB8AC3E}">
        <p14:creationId xmlns:p14="http://schemas.microsoft.com/office/powerpoint/2010/main" val="33703434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A skeleton of a 20 T model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/>
              <a:t>Program aligned to EuCARD2 objectives (or the other way around)</a:t>
            </a:r>
          </a:p>
          <a:p>
            <a:r>
              <a:rPr lang="en-US"/>
              <a:t>2014</a:t>
            </a:r>
          </a:p>
          <a:p>
            <a:pPr lvl="1"/>
            <a:r>
              <a:rPr lang="en-US"/>
              <a:t>conceptual design of a 5 T HTS dipole (two options)</a:t>
            </a:r>
          </a:p>
          <a:p>
            <a:pPr lvl="1"/>
            <a:r>
              <a:rPr lang="en-US"/>
              <a:t>HTS cable R&amp;D and material selection (EU: YBCO, US: BSCCO)</a:t>
            </a:r>
          </a:p>
          <a:p>
            <a:r>
              <a:rPr lang="en-US"/>
              <a:t>2015</a:t>
            </a:r>
          </a:p>
          <a:p>
            <a:pPr lvl="1"/>
            <a:r>
              <a:rPr lang="en-US"/>
              <a:t>Cable production</a:t>
            </a:r>
          </a:p>
          <a:p>
            <a:pPr lvl="1"/>
            <a:r>
              <a:rPr lang="en-US"/>
              <a:t>DEMO magnet components and tooling</a:t>
            </a:r>
          </a:p>
          <a:p>
            <a:r>
              <a:rPr lang="en-US"/>
              <a:t>2016</a:t>
            </a:r>
          </a:p>
          <a:p>
            <a:pPr lvl="1"/>
            <a:r>
              <a:rPr lang="en-US"/>
              <a:t>DEMO magnet winding and assembly (EU, US ?)</a:t>
            </a:r>
          </a:p>
          <a:p>
            <a:r>
              <a:rPr lang="en-US"/>
              <a:t>2017</a:t>
            </a:r>
          </a:p>
          <a:p>
            <a:pPr lvl="1"/>
            <a:r>
              <a:rPr lang="en-US"/>
              <a:t>DEMO magnet test (standalone, 5 T)</a:t>
            </a:r>
          </a:p>
          <a:p>
            <a:r>
              <a:rPr lang="en-US"/>
              <a:t>2018</a:t>
            </a:r>
          </a:p>
          <a:p>
            <a:pPr lvl="1"/>
            <a:r>
              <a:rPr lang="en-US"/>
              <a:t>DEMO magnet test in FRESCA2 (insert, 20 T)(</a:t>
            </a:r>
          </a:p>
          <a:p>
            <a:r>
              <a:rPr lang="en-US"/>
              <a:t>Candidates for work</a:t>
            </a:r>
          </a:p>
          <a:p>
            <a:pPr lvl="1"/>
            <a:r>
              <a:rPr lang="en-US"/>
              <a:t>Wire/Tape and cable: EU, US, Japan</a:t>
            </a:r>
          </a:p>
          <a:p>
            <a:pPr lvl="1"/>
            <a:r>
              <a:rPr lang="en-US"/>
              <a:t>Model: EU, US</a:t>
            </a:r>
          </a:p>
        </p:txBody>
      </p:sp>
    </p:spTree>
    <p:extLst>
      <p:ext uri="{BB962C8B-B14F-4D97-AF65-F5344CB8AC3E}">
        <p14:creationId xmlns:p14="http://schemas.microsoft.com/office/powerpoint/2010/main" val="129619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894" y="1386785"/>
            <a:ext cx="8226854" cy="4667421"/>
          </a:xfrm>
        </p:spPr>
        <p:txBody>
          <a:bodyPr>
            <a:normAutofit/>
          </a:bodyPr>
          <a:lstStyle/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144344" y="1818109"/>
            <a:ext cx="86868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>
                <a:solidFill>
                  <a:srgbClr val="002060"/>
                </a:solidFill>
              </a:rPr>
              <a:t>Goals </a:t>
            </a:r>
            <a:r>
              <a:rPr lang="en-GB" sz="2000" b="1" u="sng" dirty="0" err="1">
                <a:solidFill>
                  <a:srgbClr val="002060"/>
                </a:solidFill>
              </a:rPr>
              <a:t>fo</a:t>
            </a:r>
            <a:r>
              <a:rPr lang="en-GB" sz="2000" b="1" u="sng" dirty="0">
                <a:solidFill>
                  <a:srgbClr val="002060"/>
                </a:solidFill>
              </a:rPr>
              <a:t> EU DS: </a:t>
            </a:r>
            <a:r>
              <a:rPr lang="en-GB" sz="2000" b="1" dirty="0">
                <a:solidFill>
                  <a:srgbClr val="002060"/>
                </a:solidFill>
              </a:rPr>
              <a:t>conceptual design, prototypes, cost estimates, … </a:t>
            </a:r>
          </a:p>
          <a:p>
            <a:r>
              <a:rPr lang="en-GB" dirty="0">
                <a:solidFill>
                  <a:srgbClr val="002060"/>
                </a:solidFill>
              </a:rPr>
              <a:t>From FP7 </a:t>
            </a:r>
            <a:r>
              <a:rPr lang="en-GB" dirty="0" err="1">
                <a:solidFill>
                  <a:srgbClr val="002060"/>
                </a:solidFill>
              </a:rPr>
              <a:t>HiLumi</a:t>
            </a:r>
            <a:r>
              <a:rPr lang="en-GB" dirty="0">
                <a:solidFill>
                  <a:srgbClr val="002060"/>
                </a:solidFill>
              </a:rPr>
              <a:t> LHC DS </a:t>
            </a:r>
            <a:r>
              <a:rPr lang="en-GB" dirty="0">
                <a:solidFill>
                  <a:srgbClr val="002060"/>
                </a:solidFill>
                <a:sym typeface="Wingdings" panose="05000000000000000000" pitchFamily="2" charset="2"/>
              </a:rPr>
              <a:t> positive </a:t>
            </a:r>
            <a:r>
              <a:rPr lang="en-GB" dirty="0">
                <a:solidFill>
                  <a:srgbClr val="002060"/>
                </a:solidFill>
              </a:rPr>
              <a:t>experience: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C00000"/>
                </a:solidFill>
              </a:rPr>
              <a:t> </a:t>
            </a:r>
            <a:r>
              <a:rPr lang="en-GB" b="1" dirty="0">
                <a:solidFill>
                  <a:srgbClr val="FF0000"/>
                </a:solidFill>
              </a:rPr>
              <a:t>5-6 work packages as sub-set of FCC study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55A0"/>
                </a:solidFill>
              </a:rPr>
              <a:t> </a:t>
            </a:r>
            <a:r>
              <a:rPr lang="en-GB" b="1" dirty="0">
                <a:solidFill>
                  <a:srgbClr val="002060"/>
                </a:solidFill>
              </a:rPr>
              <a:t>~10-15 beneficiaries </a:t>
            </a:r>
            <a:r>
              <a:rPr lang="en-GB" dirty="0">
                <a:solidFill>
                  <a:srgbClr val="002060"/>
                </a:solidFill>
              </a:rPr>
              <a:t>(signatories of the contract with EC)</a:t>
            </a:r>
          </a:p>
          <a:p>
            <a:endParaRPr lang="en-GB" sz="2000" dirty="0">
              <a:solidFill>
                <a:srgbClr val="0055A0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838548"/>
            <a:ext cx="8226854" cy="60322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600" dirty="0">
              <a:solidFill>
                <a:srgbClr val="0C377B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04074"/>
            <a:ext cx="2642552" cy="11811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-7716" y="-30400"/>
            <a:ext cx="9150188" cy="868948"/>
          </a:xfrm>
          <a:prstGeom prst="rect">
            <a:avLst/>
          </a:prstGeom>
          <a:solidFill>
            <a:schemeClr val="tx1"/>
          </a:solidFill>
        </p:spPr>
        <p:txBody>
          <a:bodyPr tIns="25200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 smtClean="0">
                <a:solidFill>
                  <a:srgbClr val="FFFF00"/>
                </a:solidFill>
              </a:rPr>
              <a:t>FCC EU </a:t>
            </a:r>
            <a:r>
              <a:rPr lang="en-US" sz="3200" b="1" dirty="0">
                <a:solidFill>
                  <a:srgbClr val="FFFF00"/>
                </a:solidFill>
              </a:rPr>
              <a:t>Design </a:t>
            </a:r>
            <a:r>
              <a:rPr lang="en-US" sz="3200" b="1" dirty="0" smtClean="0">
                <a:solidFill>
                  <a:srgbClr val="FFFF00"/>
                </a:solidFill>
              </a:rPr>
              <a:t>Study (DS) Proposal </a:t>
            </a:r>
            <a:endParaRPr lang="en-US" sz="3200" b="1" dirty="0">
              <a:solidFill>
                <a:srgbClr val="FFFF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10136" y="871880"/>
            <a:ext cx="661021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GB" altLang="en-US" sz="2000" b="1" dirty="0">
                <a:solidFill>
                  <a:srgbClr val="002060"/>
                </a:solidFill>
              </a:rPr>
              <a:t>Horizon2020 call – design study, </a:t>
            </a:r>
            <a:r>
              <a:rPr lang="en-GB" altLang="en-US" sz="2000" b="1" dirty="0">
                <a:solidFill>
                  <a:srgbClr val="FF0000"/>
                </a:solidFill>
              </a:rPr>
              <a:t>deadline 02.09.2014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GB" altLang="en-US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Prepare proposal parallel to FCC collaboration setup</a:t>
            </a:r>
            <a:endParaRPr lang="en-GB" altLang="en-US" sz="2000" b="1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292" y="169257"/>
            <a:ext cx="893539" cy="669291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101130" y="5090309"/>
            <a:ext cx="904287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u="sng" dirty="0">
                <a:solidFill>
                  <a:srgbClr val="FF0000"/>
                </a:solidFill>
              </a:rPr>
              <a:t>Non-EU partners </a:t>
            </a:r>
            <a:r>
              <a:rPr lang="en-GB" sz="2000" b="1" dirty="0">
                <a:solidFill>
                  <a:srgbClr val="FF0000"/>
                </a:solidFill>
              </a:rPr>
              <a:t>can join as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2000" b="1" dirty="0">
                <a:solidFill>
                  <a:srgbClr val="FF0000"/>
                </a:solidFill>
              </a:rPr>
              <a:t>beneficiary – signatory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>
                <a:solidFill>
                  <a:srgbClr val="0C377B"/>
                </a:solidFill>
              </a:rPr>
              <a:t>with or w/o EC </a:t>
            </a:r>
          </a:p>
          <a:p>
            <a:r>
              <a:rPr lang="en-GB" sz="2000" dirty="0">
                <a:solidFill>
                  <a:srgbClr val="0C377B"/>
                </a:solidFill>
              </a:rPr>
              <a:t>contribution (contractual commitment) </a:t>
            </a:r>
            <a:r>
              <a:rPr lang="en-GB" sz="2000" b="1" dirty="0">
                <a:solidFill>
                  <a:srgbClr val="FF0000"/>
                </a:solidFill>
              </a:rPr>
              <a:t>or as associated partner – non-signatory</a:t>
            </a:r>
            <a:r>
              <a:rPr lang="en-GB" sz="2000" dirty="0">
                <a:solidFill>
                  <a:srgbClr val="C00000"/>
                </a:solidFill>
              </a:rPr>
              <a:t> </a:t>
            </a:r>
            <a:r>
              <a:rPr lang="en-GB" sz="2000" dirty="0">
                <a:solidFill>
                  <a:srgbClr val="0C377B"/>
                </a:solidFill>
              </a:rPr>
              <a:t>(in-kind contribution with own funding, no contractual commitment)</a:t>
            </a:r>
          </a:p>
          <a:p>
            <a:endParaRPr lang="en-GB" dirty="0">
              <a:solidFill>
                <a:srgbClr val="0C377B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01130" y="3265166"/>
            <a:ext cx="9625683" cy="1676002"/>
            <a:chOff x="101130" y="3265166"/>
            <a:chExt cx="9625683" cy="1676002"/>
          </a:xfrm>
        </p:grpSpPr>
        <p:grpSp>
          <p:nvGrpSpPr>
            <p:cNvPr id="4" name="Group 3"/>
            <p:cNvGrpSpPr/>
            <p:nvPr/>
          </p:nvGrpSpPr>
          <p:grpSpPr>
            <a:xfrm>
              <a:off x="101130" y="3265166"/>
              <a:ext cx="9625683" cy="1676002"/>
              <a:chOff x="101130" y="3414307"/>
              <a:chExt cx="9625683" cy="1676002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360684" y="4690199"/>
                <a:ext cx="8568952" cy="0"/>
              </a:xfrm>
              <a:prstGeom prst="line">
                <a:avLst/>
              </a:prstGeom>
              <a:ln w="44450">
                <a:solidFill>
                  <a:srgbClr val="000000"/>
                </a:solidFill>
                <a:tailEnd type="triangle" w="lg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5-Point Star 14"/>
              <p:cNvSpPr/>
              <p:nvPr/>
            </p:nvSpPr>
            <p:spPr>
              <a:xfrm>
                <a:off x="233084" y="4489955"/>
                <a:ext cx="415632" cy="364827"/>
              </a:xfrm>
              <a:prstGeom prst="star5">
                <a:avLst/>
              </a:prstGeom>
              <a:solidFill>
                <a:srgbClr val="0033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01130" y="3920836"/>
                <a:ext cx="1095172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>
                    <a:solidFill>
                      <a:srgbClr val="0033CC"/>
                    </a:solidFill>
                  </a:rPr>
                  <a:t>kick-off</a:t>
                </a:r>
              </a:p>
              <a:p>
                <a:r>
                  <a:rPr lang="en-GB" sz="2000" b="1" dirty="0">
                    <a:solidFill>
                      <a:srgbClr val="0033CC"/>
                    </a:solidFill>
                  </a:rPr>
                  <a:t>event</a:t>
                </a:r>
              </a:p>
            </p:txBody>
          </p:sp>
          <p:sp>
            <p:nvSpPr>
              <p:cNvPr id="17" name="5-Point Star 16"/>
              <p:cNvSpPr/>
              <p:nvPr/>
            </p:nvSpPr>
            <p:spPr>
              <a:xfrm>
                <a:off x="3384686" y="4499163"/>
                <a:ext cx="415632" cy="364827"/>
              </a:xfrm>
              <a:prstGeom prst="star5">
                <a:avLst/>
              </a:prstGeom>
              <a:solidFill>
                <a:srgbClr val="0033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559856" y="3416075"/>
                <a:ext cx="1415772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0033CC"/>
                    </a:solidFill>
                  </a:rPr>
                  <a:t>input from </a:t>
                </a:r>
              </a:p>
              <a:p>
                <a:r>
                  <a:rPr lang="en-GB" b="1" dirty="0">
                    <a:solidFill>
                      <a:srgbClr val="0033CC"/>
                    </a:solidFill>
                  </a:rPr>
                  <a:t>interested </a:t>
                </a:r>
              </a:p>
              <a:p>
                <a:r>
                  <a:rPr lang="en-GB" b="1" dirty="0">
                    <a:solidFill>
                      <a:srgbClr val="0033CC"/>
                    </a:solidFill>
                  </a:rPr>
                  <a:t>partners,</a:t>
                </a:r>
              </a:p>
              <a:p>
                <a:r>
                  <a:rPr lang="en-GB" b="1" dirty="0">
                    <a:solidFill>
                      <a:srgbClr val="FF0000"/>
                    </a:solidFill>
                  </a:rPr>
                  <a:t>end of May</a:t>
                </a:r>
              </a:p>
            </p:txBody>
          </p:sp>
          <p:sp>
            <p:nvSpPr>
              <p:cNvPr id="19" name="5-Point Star 18"/>
              <p:cNvSpPr/>
              <p:nvPr/>
            </p:nvSpPr>
            <p:spPr>
              <a:xfrm>
                <a:off x="6602962" y="4478358"/>
                <a:ext cx="415632" cy="364827"/>
              </a:xfrm>
              <a:prstGeom prst="star5">
                <a:avLst/>
              </a:prstGeom>
              <a:solidFill>
                <a:srgbClr val="0033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6706925" y="3474292"/>
                <a:ext cx="2268570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1" dirty="0">
                    <a:solidFill>
                      <a:srgbClr val="0033CC"/>
                    </a:solidFill>
                  </a:rPr>
                  <a:t>submission </a:t>
                </a:r>
              </a:p>
              <a:p>
                <a:r>
                  <a:rPr lang="en-GB" sz="2000" b="1" dirty="0">
                    <a:solidFill>
                      <a:srgbClr val="0033CC"/>
                    </a:solidFill>
                  </a:rPr>
                  <a:t>of EU FCC DS </a:t>
                </a:r>
              </a:p>
              <a:p>
                <a:r>
                  <a:rPr lang="en-GB" sz="2000" b="1" dirty="0">
                    <a:solidFill>
                      <a:srgbClr val="0033CC"/>
                    </a:solidFill>
                  </a:rPr>
                  <a:t>proposal</a:t>
                </a:r>
                <a:r>
                  <a:rPr lang="en-GB" sz="2000" dirty="0">
                    <a:solidFill>
                      <a:srgbClr val="FF0000"/>
                    </a:solidFill>
                  </a:rPr>
                  <a:t>, </a:t>
                </a:r>
                <a:r>
                  <a:rPr lang="en-GB" b="1" dirty="0">
                    <a:solidFill>
                      <a:srgbClr val="FF0000"/>
                    </a:solidFill>
                  </a:rPr>
                  <a:t>2 Sept. 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056380" y="4259390"/>
                <a:ext cx="1518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i="1" dirty="0">
                    <a:solidFill>
                      <a:srgbClr val="731375"/>
                    </a:solidFill>
                  </a:rPr>
                  <a:t>discussions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266766" y="3677636"/>
                <a:ext cx="1544012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i="1" dirty="0">
                    <a:solidFill>
                      <a:srgbClr val="731375"/>
                    </a:solidFill>
                  </a:rPr>
                  <a:t>iteration,</a:t>
                </a:r>
              </a:p>
              <a:p>
                <a:r>
                  <a:rPr lang="en-GB" b="1" i="1" dirty="0">
                    <a:solidFill>
                      <a:srgbClr val="731375"/>
                    </a:solidFill>
                  </a:rPr>
                  <a:t>agreements,</a:t>
                </a:r>
              </a:p>
              <a:p>
                <a:r>
                  <a:rPr lang="en-GB" b="1" i="1" dirty="0">
                    <a:solidFill>
                      <a:srgbClr val="731375"/>
                    </a:solidFill>
                  </a:rPr>
                  <a:t>signatures</a:t>
                </a: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842612" y="4690199"/>
                <a:ext cx="8884201" cy="40011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2000" b="1" dirty="0">
                    <a:solidFill>
                      <a:srgbClr val="009900"/>
                    </a:solidFill>
                  </a:rPr>
                  <a:t>March    April    May      June     July     August   September 2014</a:t>
                </a: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894589" y="3414307"/>
                <a:ext cx="1479892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0033CC"/>
                    </a:solidFill>
                  </a:rPr>
                  <a:t>complete</a:t>
                </a:r>
              </a:p>
              <a:p>
                <a:r>
                  <a:rPr lang="en-GB" b="1" dirty="0">
                    <a:solidFill>
                      <a:srgbClr val="0033CC"/>
                    </a:solidFill>
                  </a:rPr>
                  <a:t>draft</a:t>
                </a:r>
              </a:p>
              <a:p>
                <a:r>
                  <a:rPr lang="en-GB" b="1" dirty="0">
                    <a:solidFill>
                      <a:srgbClr val="0033CC"/>
                    </a:solidFill>
                  </a:rPr>
                  <a:t>proposal,</a:t>
                </a:r>
              </a:p>
              <a:p>
                <a:r>
                  <a:rPr lang="en-GB" b="1" dirty="0">
                    <a:solidFill>
                      <a:srgbClr val="FF0000"/>
                    </a:solidFill>
                  </a:rPr>
                  <a:t>end of June</a:t>
                </a:r>
              </a:p>
            </p:txBody>
          </p:sp>
          <p:sp>
            <p:nvSpPr>
              <p:cNvPr id="24" name="5-Point Star 23"/>
              <p:cNvSpPr/>
              <p:nvPr/>
            </p:nvSpPr>
            <p:spPr>
              <a:xfrm>
                <a:off x="4333519" y="4499162"/>
                <a:ext cx="415632" cy="364827"/>
              </a:xfrm>
              <a:prstGeom prst="star5">
                <a:avLst/>
              </a:prstGeom>
              <a:solidFill>
                <a:srgbClr val="0033CC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107504" y="3311797"/>
              <a:ext cx="12893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u="sng" dirty="0">
                  <a:solidFill>
                    <a:srgbClr val="0033CC"/>
                  </a:solidFill>
                </a:rPr>
                <a:t>Time line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694861" y="6334667"/>
            <a:ext cx="327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M. Benedikt, February 15</a:t>
            </a:r>
            <a:r>
              <a:rPr lang="en-US" baseline="30000"/>
              <a:t>th</a:t>
            </a:r>
            <a:r>
              <a:rPr lang="en-US"/>
              <a:t>, 2014</a:t>
            </a:r>
          </a:p>
        </p:txBody>
      </p:sp>
    </p:spTree>
    <p:extLst>
      <p:ext uri="{BB962C8B-B14F-4D97-AF65-F5344CB8AC3E}">
        <p14:creationId xmlns:p14="http://schemas.microsoft.com/office/powerpoint/2010/main" val="328426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1171</Words>
  <Application>Microsoft Macintosh PowerPoint</Application>
  <PresentationFormat>On-screen Show (4:3)</PresentationFormat>
  <Paragraphs>140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FCC kick-off meeting a summary for magnets</vt:lpstr>
      <vt:lpstr>FCC Kick-off</vt:lpstr>
      <vt:lpstr>Superconductors</vt:lpstr>
      <vt:lpstr>Magnet technology</vt:lpstr>
      <vt:lpstr>Matters of optima</vt:lpstr>
      <vt:lpstr>In practice</vt:lpstr>
      <vt:lpstr>A skeleton of a 16 T model program</vt:lpstr>
      <vt:lpstr>A skeleton of a 20 T model program</vt:lpstr>
      <vt:lpstr>PowerPoint Presentation</vt:lpstr>
      <vt:lpstr>H2020 opportunities (for discussion)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Luca Bottura</dc:creator>
  <cp:lastModifiedBy>Luca Bottura</cp:lastModifiedBy>
  <cp:revision>11</cp:revision>
  <dcterms:created xsi:type="dcterms:W3CDTF">2014-02-26T20:41:54Z</dcterms:created>
  <dcterms:modified xsi:type="dcterms:W3CDTF">2014-02-27T09:27:42Z</dcterms:modified>
</cp:coreProperties>
</file>