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8" r:id="rId2"/>
    <p:sldId id="417" r:id="rId3"/>
    <p:sldId id="418" r:id="rId4"/>
    <p:sldId id="420" r:id="rId5"/>
    <p:sldId id="424" r:id="rId6"/>
    <p:sldId id="421" r:id="rId7"/>
    <p:sldId id="422" r:id="rId8"/>
    <p:sldId id="423" r:id="rId9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0C20B4"/>
    <a:srgbClr val="FFFF00"/>
    <a:srgbClr val="1205BB"/>
    <a:srgbClr val="0070C0"/>
    <a:srgbClr val="FF33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772" autoAdjust="0"/>
    <p:restoredTop sz="94764" autoAdjust="0"/>
  </p:normalViewPr>
  <p:slideViewPr>
    <p:cSldViewPr>
      <p:cViewPr>
        <p:scale>
          <a:sx n="100" d="100"/>
          <a:sy n="100" d="100"/>
        </p:scale>
        <p:origin x="-2484" y="-6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1D9CFC-759B-4AFA-8B1F-5385622C8CBA}" type="datetimeFigureOut">
              <a:rPr lang="en-US" smtClean="0"/>
              <a:pPr/>
              <a:t>2/14/2014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5345F7-8B63-4164-9FC4-3626D06CF0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40606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68E9B6-C915-4A08-BA3D-D645AED1E1D6}" type="datetimeFigureOut">
              <a:rPr lang="en-US" smtClean="0"/>
              <a:pPr/>
              <a:t>2/14/2014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6EE1EE-50EC-4A20-9804-559FB85D5A5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77855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968375"/>
            <a:ext cx="8229600" cy="1470025"/>
          </a:xfrm>
        </p:spPr>
        <p:txBody>
          <a:bodyPr>
            <a:normAutofit/>
          </a:bodyPr>
          <a:lstStyle>
            <a:lvl1pPr>
              <a:defRPr sz="450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048000"/>
            <a:ext cx="8229600" cy="1219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07480"/>
            <a:ext cx="2133600" cy="274320"/>
          </a:xfrm>
          <a:prstGeom prst="rect">
            <a:avLst/>
          </a:prstGeom>
        </p:spPr>
        <p:txBody>
          <a:bodyPr/>
          <a:lstStyle>
            <a:lvl1pPr>
              <a:defRPr sz="1500"/>
            </a:lvl1pPr>
          </a:lstStyle>
          <a:p>
            <a:r>
              <a:rPr lang="en-US" smtClean="0"/>
              <a:t>14 Feb. 2014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07480"/>
            <a:ext cx="2895600" cy="274320"/>
          </a:xfrm>
          <a:prstGeom prst="rect">
            <a:avLst/>
          </a:prstGeom>
        </p:spPr>
        <p:txBody>
          <a:bodyPr/>
          <a:lstStyle>
            <a:lvl1pPr>
              <a:defRPr sz="1500"/>
            </a:lvl1pPr>
          </a:lstStyle>
          <a:p>
            <a:pPr algn="ctr"/>
            <a:r>
              <a:rPr lang="en-US" smtClean="0"/>
              <a:t>Attilio Milanese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07480"/>
            <a:ext cx="2133600" cy="274320"/>
          </a:xfrm>
          <a:prstGeom prst="rect">
            <a:avLst/>
          </a:prstGeom>
        </p:spPr>
        <p:txBody>
          <a:bodyPr/>
          <a:lstStyle>
            <a:lvl1pPr>
              <a:defRPr sz="1500"/>
            </a:lvl1pPr>
          </a:lstStyle>
          <a:p>
            <a:pPr algn="r"/>
            <a:fld id="{0CF90FD8-B023-486F-B6EE-DCFB485F1C64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3"/>
          </p:nvPr>
        </p:nvSpPr>
        <p:spPr>
          <a:xfrm>
            <a:off x="457200" y="4572000"/>
            <a:ext cx="8229600" cy="685800"/>
          </a:xfrm>
        </p:spPr>
        <p:txBody>
          <a:bodyPr/>
          <a:lstStyle>
            <a:lvl1pPr algn="ctr">
              <a:buNone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17" name="Picture 13"/>
          <p:cNvPicPr>
            <a:picLocks noChangeAspect="1" noChangeArrowheads="1"/>
          </p:cNvPicPr>
          <p:nvPr userDrawn="1"/>
        </p:nvPicPr>
        <p:blipFill>
          <a:blip r:embed="rId2" cstate="print"/>
          <a:srcRect r="1060" b="1387"/>
          <a:stretch>
            <a:fillRect/>
          </a:stretch>
        </p:blipFill>
        <p:spPr bwMode="auto">
          <a:xfrm>
            <a:off x="4295156" y="5562600"/>
            <a:ext cx="553689" cy="562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" y="76200"/>
            <a:ext cx="8229600" cy="59436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" y="841248"/>
            <a:ext cx="8778240" cy="557784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52400" y="6507480"/>
            <a:ext cx="2133600" cy="274320"/>
          </a:xfrm>
          <a:prstGeom prst="rect">
            <a:avLst/>
          </a:prstGeom>
        </p:spPr>
        <p:txBody>
          <a:bodyPr/>
          <a:lstStyle>
            <a:lvl1pPr>
              <a:defRPr sz="15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14 Feb.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07480"/>
            <a:ext cx="2895600" cy="274320"/>
          </a:xfrm>
          <a:prstGeom prst="rect">
            <a:avLst/>
          </a:prstGeom>
        </p:spPr>
        <p:txBody>
          <a:bodyPr/>
          <a:lstStyle>
            <a:lvl1pPr>
              <a:defRPr sz="15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ctr"/>
            <a:r>
              <a:rPr lang="en-US" smtClean="0"/>
              <a:t>Attilio Milanese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507480"/>
            <a:ext cx="2133600" cy="274320"/>
          </a:xfrm>
          <a:prstGeom prst="rect">
            <a:avLst/>
          </a:prstGeom>
        </p:spPr>
        <p:txBody>
          <a:bodyPr/>
          <a:lstStyle>
            <a:lvl1pPr>
              <a:defRPr sz="15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r"/>
            <a:fld id="{0CF90FD8-B023-486F-B6EE-DCFB485F1C64}" type="slidenum">
              <a:rPr lang="en-US" smtClean="0"/>
              <a:pPr algn="r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228600" y="731520"/>
            <a:ext cx="8686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28600" y="6477000"/>
            <a:ext cx="8686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13"/>
          <p:cNvPicPr>
            <a:picLocks noChangeAspect="1" noChangeArrowheads="1"/>
          </p:cNvPicPr>
          <p:nvPr userDrawn="1"/>
        </p:nvPicPr>
        <p:blipFill>
          <a:blip r:embed="rId2" cstate="print"/>
          <a:srcRect r="1060" b="1387"/>
          <a:stretch>
            <a:fillRect/>
          </a:stretch>
        </p:blipFill>
        <p:spPr bwMode="auto">
          <a:xfrm>
            <a:off x="8534400" y="109427"/>
            <a:ext cx="492168" cy="500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841248"/>
            <a:ext cx="4038600" cy="55778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41248"/>
            <a:ext cx="4038600" cy="55778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07480"/>
            <a:ext cx="2133600" cy="274320"/>
          </a:xfrm>
          <a:prstGeom prst="rect">
            <a:avLst/>
          </a:prstGeom>
        </p:spPr>
        <p:txBody>
          <a:bodyPr/>
          <a:lstStyle>
            <a:lvl1pPr>
              <a:defRPr sz="1500"/>
            </a:lvl1pPr>
          </a:lstStyle>
          <a:p>
            <a:r>
              <a:rPr lang="en-US" smtClean="0"/>
              <a:t>14 Feb. 2014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07480"/>
            <a:ext cx="2895600" cy="274320"/>
          </a:xfrm>
          <a:prstGeom prst="rect">
            <a:avLst/>
          </a:prstGeom>
        </p:spPr>
        <p:txBody>
          <a:bodyPr/>
          <a:lstStyle>
            <a:lvl1pPr>
              <a:defRPr sz="1500"/>
            </a:lvl1pPr>
          </a:lstStyle>
          <a:p>
            <a:pPr algn="ctr"/>
            <a:r>
              <a:rPr lang="en-US" smtClean="0"/>
              <a:t>Attilio Milanese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07480"/>
            <a:ext cx="2133600" cy="274320"/>
          </a:xfrm>
          <a:prstGeom prst="rect">
            <a:avLst/>
          </a:prstGeom>
        </p:spPr>
        <p:txBody>
          <a:bodyPr/>
          <a:lstStyle>
            <a:lvl1pPr>
              <a:defRPr sz="1500"/>
            </a:lvl1pPr>
          </a:lstStyle>
          <a:p>
            <a:pPr algn="r"/>
            <a:fld id="{0CF90FD8-B023-486F-B6EE-DCFB485F1C64}" type="slidenum">
              <a:rPr lang="en-US" smtClean="0"/>
              <a:pPr algn="r"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457200" y="6477000"/>
            <a:ext cx="8229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9436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457200" y="762000"/>
            <a:ext cx="8229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3"/>
          <p:cNvPicPr>
            <a:picLocks noChangeAspect="1" noChangeArrowheads="1"/>
          </p:cNvPicPr>
          <p:nvPr userDrawn="1"/>
        </p:nvPicPr>
        <p:blipFill>
          <a:blip r:embed="rId2" cstate="print"/>
          <a:srcRect r="1060" b="1387"/>
          <a:stretch>
            <a:fillRect/>
          </a:stretch>
        </p:blipFill>
        <p:spPr bwMode="auto">
          <a:xfrm>
            <a:off x="8534400" y="109427"/>
            <a:ext cx="492168" cy="500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.uk/url?sa=i&amp;rct=j&amp;q=&amp;esrc=s&amp;frm=1&amp;source=images&amp;cd=&amp;cad=rja&amp;docid=cq9uwYmLCpOedM&amp;tbnid=zxhOAzokc7HJjM:&amp;ved=0CAUQjRw&amp;url=http://www.atam.org/TheGodParticle.html&amp;ei=lt78Uq6EA8eatQbJj4G4DA&amp;bvm=bv.61379712,d.Yms&amp;psig=AFQjCNGF7-9QaiF8YE0k-YDbwwjBsH1bSA&amp;ust=1392390157040136" TargetMode="External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http://www.ge.infn.it/head.html" TargetMode="Externa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Injector magnet </a:t>
            </a:r>
            <a:r>
              <a:rPr lang="en-GB" dirty="0" smtClean="0"/>
              <a:t>considerations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Attilio Milanese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14 Feb. 2014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Foreword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781300"/>
            <a:ext cx="8229600" cy="2133600"/>
          </a:xfrm>
        </p:spPr>
        <p:txBody>
          <a:bodyPr>
            <a:noAutofit/>
          </a:bodyPr>
          <a:lstStyle/>
          <a:p>
            <a:pPr marL="0" indent="0">
              <a:spcBef>
                <a:spcPts val="900"/>
              </a:spcBef>
              <a:buNone/>
              <a:tabLst>
                <a:tab pos="180000" algn="l"/>
              </a:tabLst>
            </a:pPr>
            <a:r>
              <a:rPr lang="en-GB" sz="2800" dirty="0" smtClean="0">
                <a:solidFill>
                  <a:schemeClr val="accent6"/>
                </a:solidFill>
                <a:sym typeface="Wingdings"/>
              </a:rPr>
              <a:t>injector</a:t>
            </a:r>
            <a:r>
              <a:rPr lang="en-GB" sz="2800" dirty="0" smtClean="0">
                <a:sym typeface="Wingdings"/>
              </a:rPr>
              <a:t> = High Energy Booster (HEB), taking proton beams at 450 GeV (or lower) from existing LHC injector chain up to injection energy of collider ring</a:t>
            </a:r>
          </a:p>
          <a:p>
            <a:pPr marL="0" indent="0">
              <a:spcBef>
                <a:spcPts val="900"/>
              </a:spcBef>
              <a:buNone/>
              <a:tabLst>
                <a:tab pos="180000" algn="l"/>
              </a:tabLst>
            </a:pPr>
            <a:r>
              <a:rPr lang="en-GB" sz="2000" dirty="0" smtClean="0">
                <a:sym typeface="Wingdings"/>
              </a:rPr>
              <a:t>(only injector for collider ring, or also parallel physics?)</a:t>
            </a:r>
            <a:endParaRPr lang="en-GB" dirty="0">
              <a:sym typeface="Wingdings"/>
            </a:endParaRPr>
          </a:p>
          <a:p>
            <a:pPr marL="0" indent="0">
              <a:spcBef>
                <a:spcPts val="900"/>
              </a:spcBef>
              <a:buNone/>
              <a:tabLst>
                <a:tab pos="180000" algn="l"/>
              </a:tabLst>
            </a:pPr>
            <a:endParaRPr lang="en-GB" dirty="0" smtClean="0">
              <a:sym typeface="Wingding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14 Feb.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Attilio Milanese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0CF90FD8-B023-486F-B6EE-DCFB485F1C64}" type="slidenum">
              <a:rPr lang="en-US" smtClean="0"/>
              <a:pPr algn="r"/>
              <a:t>2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495300"/>
            <a:ext cx="82296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500" dirty="0" smtClean="0">
                <a:solidFill>
                  <a:schemeClr val="tx2"/>
                </a:solidFill>
              </a:rPr>
              <a:t>Injector magnet considerations </a:t>
            </a:r>
            <a:endParaRPr lang="en-US" sz="4500" dirty="0">
              <a:solidFill>
                <a:schemeClr val="tx2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1905000" y="1584326"/>
            <a:ext cx="0" cy="730884"/>
          </a:xfrm>
          <a:prstGeom prst="straightConnector1">
            <a:avLst/>
          </a:prstGeom>
          <a:ln w="19050">
            <a:solidFill>
              <a:schemeClr val="accent6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3886200" y="1584325"/>
            <a:ext cx="0" cy="609600"/>
          </a:xfrm>
          <a:prstGeom prst="straightConnector1">
            <a:avLst/>
          </a:prstGeom>
          <a:ln w="19050">
            <a:solidFill>
              <a:schemeClr val="accent6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3886200" y="2193925"/>
            <a:ext cx="228600" cy="0"/>
          </a:xfrm>
          <a:prstGeom prst="straightConnector1">
            <a:avLst/>
          </a:prstGeom>
          <a:ln w="19050">
            <a:solidFill>
              <a:schemeClr val="accent6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2"/>
          <p:cNvSpPr txBox="1">
            <a:spLocks/>
          </p:cNvSpPr>
          <p:nvPr/>
        </p:nvSpPr>
        <p:spPr>
          <a:xfrm>
            <a:off x="4091940" y="1866900"/>
            <a:ext cx="5737860" cy="609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300"/>
              </a:spcBef>
              <a:buFont typeface="Arial" pitchFamily="34" charset="0"/>
              <a:buNone/>
              <a:tabLst>
                <a:tab pos="180000" algn="l"/>
              </a:tabLst>
            </a:pPr>
            <a:r>
              <a:rPr lang="en-GB" sz="2800" dirty="0" smtClean="0">
                <a:solidFill>
                  <a:schemeClr val="accent6"/>
                </a:solidFill>
                <a:sym typeface="Wingdings"/>
              </a:rPr>
              <a:t>magnet</a:t>
            </a:r>
            <a:r>
              <a:rPr lang="en-GB" sz="2800" dirty="0" smtClean="0">
                <a:sym typeface="Wingdings"/>
              </a:rPr>
              <a:t> = bending magnet</a:t>
            </a:r>
          </a:p>
          <a:p>
            <a:pPr marL="0" indent="0">
              <a:spcBef>
                <a:spcPts val="300"/>
              </a:spcBef>
              <a:buFont typeface="Arial" pitchFamily="34" charset="0"/>
              <a:buNone/>
              <a:tabLst>
                <a:tab pos="180000" algn="l"/>
              </a:tabLst>
            </a:pPr>
            <a:r>
              <a:rPr lang="en-GB" sz="2000" dirty="0" smtClean="0">
                <a:sym typeface="Wingdings"/>
              </a:rPr>
              <a:t>(</a:t>
            </a:r>
            <a:r>
              <a:rPr lang="en-GB" sz="2000" i="1" dirty="0" smtClean="0">
                <a:sym typeface="Wingdings"/>
              </a:rPr>
              <a:t>combined function</a:t>
            </a:r>
            <a:r>
              <a:rPr lang="en-GB" sz="2000" dirty="0" smtClean="0">
                <a:sym typeface="Wingdings"/>
              </a:rPr>
              <a:t> might be interesting too)</a:t>
            </a:r>
            <a:endParaRPr lang="en-GB" dirty="0" smtClean="0">
              <a:sym typeface="Wingdings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 rot="21208189">
            <a:off x="999037" y="5041402"/>
            <a:ext cx="6945917" cy="544622"/>
          </a:xfrm>
          <a:prstGeom prst="rect">
            <a:avLst/>
          </a:prstGeom>
          <a:solidFill>
            <a:srgbClr val="0C20B4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tabLst>
                <a:tab pos="180000" algn="l"/>
              </a:tabLst>
            </a:pPr>
            <a:r>
              <a:rPr lang="en-GB" sz="2800" dirty="0" smtClean="0">
                <a:solidFill>
                  <a:schemeClr val="bg1"/>
                </a:solidFill>
                <a:sym typeface="Wingdings"/>
              </a:rPr>
              <a:t>assumption: no dedicated new tunnel for HEB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914400" y="2315210"/>
            <a:ext cx="990600" cy="542290"/>
          </a:xfrm>
          <a:prstGeom prst="straightConnector1">
            <a:avLst/>
          </a:prstGeom>
          <a:ln w="19050">
            <a:solidFill>
              <a:schemeClr val="accent6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747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2515910"/>
              </p:ext>
            </p:extLst>
          </p:nvPr>
        </p:nvGraphicFramePr>
        <p:xfrm>
          <a:off x="539127" y="914400"/>
          <a:ext cx="8136000" cy="25958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916000"/>
                <a:gridCol w="1188000"/>
                <a:gridCol w="1188000"/>
                <a:gridCol w="1188000"/>
                <a:gridCol w="1656000"/>
              </a:tblGrid>
              <a:tr h="370840"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top field HEB [T]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4.5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6.0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8.0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11.0</a:t>
                      </a:r>
                    </a:p>
                  </a:txBody>
                  <a:tcPr/>
                </a:tc>
              </a:tr>
              <a:tr h="37080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technology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err="1" smtClean="0"/>
                        <a:t>Nb</a:t>
                      </a:r>
                      <a:r>
                        <a:rPr lang="en-GB" sz="1600" dirty="0" smtClean="0"/>
                        <a:t>-Ti, 4.2</a:t>
                      </a:r>
                      <a:r>
                        <a:rPr lang="en-GB" sz="1600" baseline="0" dirty="0" smtClean="0"/>
                        <a:t> K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err="1" smtClean="0"/>
                        <a:t>Nb</a:t>
                      </a:r>
                      <a:r>
                        <a:rPr lang="en-GB" sz="1600" dirty="0" smtClean="0"/>
                        <a:t>-Ti, 4.2</a:t>
                      </a:r>
                      <a:r>
                        <a:rPr lang="en-GB" sz="1600" baseline="0" dirty="0" smtClean="0"/>
                        <a:t> K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err="1" smtClean="0"/>
                        <a:t>Nb</a:t>
                      </a:r>
                      <a:r>
                        <a:rPr lang="en-GB" sz="1600" dirty="0" smtClean="0"/>
                        <a:t>-Ti, 1.9</a:t>
                      </a:r>
                      <a:r>
                        <a:rPr lang="en-GB" sz="1600" baseline="0" dirty="0" smtClean="0"/>
                        <a:t> K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Nb</a:t>
                      </a:r>
                      <a:r>
                        <a:rPr lang="en-GB" sz="1600" baseline="-25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Sn, 1.9 /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4.2 K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top energy HEB [TeV]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1.0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1.3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1.8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2.4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injection energy HEB [</a:t>
                      </a:r>
                      <a:r>
                        <a:rPr lang="en-GB" sz="1600" dirty="0" err="1" smtClean="0"/>
                        <a:t>TeV</a:t>
                      </a:r>
                      <a:r>
                        <a:rPr lang="en-GB" sz="1600" dirty="0" smtClean="0"/>
                        <a:t>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0.450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0.450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0.450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0.450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injection</a:t>
                      </a:r>
                      <a:r>
                        <a:rPr lang="it-IT" sz="1600" baseline="0" dirty="0" smtClean="0"/>
                        <a:t> field 100 km collider [T]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0.3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0.4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0.5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0.8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ramp time [s]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5-10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5-10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30-60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300-600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applicable for parallel</a:t>
                      </a:r>
                      <a:r>
                        <a:rPr lang="en-GB" sz="1600" baseline="0" dirty="0" smtClean="0"/>
                        <a:t> physics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yes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yes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5095285"/>
            <a:ext cx="1470857" cy="138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HEB magnets in the SPS tunnel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Feb.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Attilio Milanese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0CF90FD8-B023-486F-B6EE-DCFB485F1C64}" type="slidenum">
              <a:rPr lang="en-US" smtClean="0"/>
              <a:pPr algn="r"/>
              <a:t>3</a:t>
            </a:fld>
            <a:endParaRPr lang="en-US" dirty="0"/>
          </a:p>
        </p:txBody>
      </p:sp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7063" y="5236714"/>
            <a:ext cx="566737" cy="54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16" r="1" b="50000"/>
          <a:stretch/>
        </p:blipFill>
        <p:spPr bwMode="auto">
          <a:xfrm>
            <a:off x="381000" y="5189342"/>
            <a:ext cx="1205322" cy="1154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6" name="Picture 22" descr="http://www.ge.infn.it/images/bar1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5242770"/>
            <a:ext cx="453270" cy="271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Content Placeholder 2"/>
          <p:cNvSpPr txBox="1">
            <a:spLocks/>
          </p:cNvSpPr>
          <p:nvPr/>
        </p:nvSpPr>
        <p:spPr>
          <a:xfrm rot="20747809">
            <a:off x="1637934" y="4044839"/>
            <a:ext cx="1375975" cy="592130"/>
          </a:xfrm>
          <a:prstGeom prst="rect">
            <a:avLst/>
          </a:prstGeom>
          <a:solidFill>
            <a:srgbClr val="0C20B4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tabLst>
                <a:tab pos="180000" algn="l"/>
              </a:tabLst>
            </a:pPr>
            <a:r>
              <a:rPr lang="en-GB" sz="1600" dirty="0">
                <a:solidFill>
                  <a:schemeClr val="bg1"/>
                </a:solidFill>
                <a:sym typeface="Wingdings"/>
              </a:rPr>
              <a:t>FAIR SIS-300</a:t>
            </a:r>
          </a:p>
          <a:p>
            <a:pPr marL="0" indent="0" algn="ctr">
              <a:buNone/>
              <a:tabLst>
                <a:tab pos="180000" algn="l"/>
              </a:tabLst>
            </a:pPr>
            <a:r>
              <a:rPr lang="en-GB" sz="1600" dirty="0" smtClean="0">
                <a:solidFill>
                  <a:schemeClr val="bg1"/>
                </a:solidFill>
                <a:sym typeface="Wingdings"/>
              </a:rPr>
              <a:t>prototypes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4026976" y="3505200"/>
            <a:ext cx="0" cy="266700"/>
          </a:xfrm>
          <a:prstGeom prst="straightConnector1">
            <a:avLst/>
          </a:prstGeom>
          <a:ln w="19050">
            <a:solidFill>
              <a:schemeClr val="accent6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1062038" y="3764753"/>
            <a:ext cx="2971800" cy="0"/>
          </a:xfrm>
          <a:prstGeom prst="straightConnector1">
            <a:avLst/>
          </a:prstGeom>
          <a:ln w="19050">
            <a:solidFill>
              <a:schemeClr val="accent6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914400" y="3764754"/>
            <a:ext cx="152400" cy="1287779"/>
          </a:xfrm>
          <a:prstGeom prst="straightConnector1">
            <a:avLst/>
          </a:prstGeom>
          <a:ln w="19050">
            <a:solidFill>
              <a:schemeClr val="accent6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5246176" y="3505200"/>
            <a:ext cx="11624" cy="533400"/>
          </a:xfrm>
          <a:prstGeom prst="straightConnector1">
            <a:avLst/>
          </a:prstGeom>
          <a:ln w="19050">
            <a:solidFill>
              <a:schemeClr val="accent6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3505200" y="4046693"/>
            <a:ext cx="1755262" cy="0"/>
          </a:xfrm>
          <a:prstGeom prst="straightConnector1">
            <a:avLst/>
          </a:prstGeom>
          <a:ln w="19050">
            <a:solidFill>
              <a:schemeClr val="accent6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1039" idx="0"/>
          </p:cNvCxnSpPr>
          <p:nvPr/>
        </p:nvCxnSpPr>
        <p:spPr>
          <a:xfrm flipV="1">
            <a:off x="2716629" y="4046693"/>
            <a:ext cx="788571" cy="1048592"/>
          </a:xfrm>
          <a:prstGeom prst="straightConnector1">
            <a:avLst/>
          </a:prstGeom>
          <a:ln w="19050">
            <a:solidFill>
              <a:schemeClr val="accent6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28" r="23427" b="48919"/>
          <a:stretch/>
        </p:blipFill>
        <p:spPr bwMode="auto">
          <a:xfrm>
            <a:off x="4648200" y="5151005"/>
            <a:ext cx="1200149" cy="1249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AutoShape 4" descr="data:image/jpeg;base64,/9j/4AAQSkZJRgABAQAAAQABAAD/2wCEAAkGBhQSEBQUEhQWFRQUFRYXFBQUFhcXFBYVFxcYFxcVFBcXHCYgFxwjGRQUHy8gJScpLCwsFx4xNTAqNSYrLCkBCQoKDgwOGQ8PGjUlHCUqMCwtLTA1Ki8sLCwsKTUsLCosNCw1LCopKSksLCwsMCwsLCksKSwpLCksKS0pLCksLP/AABEIAKAAoAMBIgACEQEDEQH/xAAcAAABBQEBAQAAAAAAAAAAAAAGAAQFBwgBAwL/xABKEAABAgMCBgoOCQQDAQAAAAABAgMABBEFIQYHEhMxQRciUVRhcZGz0dIVFjM0NVJTc3SBk6GjsRQjQmJygpKywiQyQ8FjovAI/8QAGQEAAwEBAQAAAAAAAAAAAAAAAAIDBAEF/8QAJhEAAgIBAgYDAQEBAAAAAAAAAAECEQMSUSEiMTJxgRNCYQRBM//aAAwDAQACEQMRAD8Arqx7HdmnkssJy3FVyU1ArQVN5u0CCPYktPe/xG+tH1ih8Ly/E5zaoHrQtJ3OufWud0X9tXjHhj025aqR5iUdNsn9iS097/Eb60LYktPe/wARvrQM9lHfKue0X0wuyjvlXP1r6Y7U9zlw2CbYktPe/wARvrQtiS097/Eb60DPZN3yrn619MLsm75Vz9a+mCp7hcNgm2JLT3v8RvrQtiS097/Eb60DPZR7yrntF9MLsm75Vz9a+mCp7hcNgm2JLT3v8RvrQtiS097/ABG+tAz2Ue8q57RfTC7KPeVc9ovpgqe4XDYJtiS097/Eb60LYltPe/xG+tAz2Ud8q5+tfTC7KPeVc9ovpgqe4XDYJtiW097/ABG+tC2JLT3v8RvrQM9k3fKue0X0wuyj3lXPaL6YKnuFw2CbYltPe/xG+tC2JLT3v8RvrQM9lHfKue0X0wuyj3lXPaL6YKnuFw2CbYktPe/xG+tC2JLT3v8AEb60DPZR3yrntF9MLso75Vz9aumCp7hcNgm2JLT3v8RvrQKTUsptam1iikKKVDcUk0Iu4RBVi3tBxVqygU4sguXgrUR/arSCYhMKe/pr0h7nFQJu6YSSq0T2KHwvL8TnNqgVtHuznnF/uMFWKHwvL8TnNqgWtHuznnF/uMC734OvsXkbwo5ChyYoeWZZD0wvIYbW4rcQkmnGdAHCYsLAPE6uYCXp3KbaN6Whc4sbqvET7zwRcUtKS0ixRAbYZQLzclPGpR0njvjPPOo8FxZohgcuL4IpeyMRk44AXltsA6jVxfIm73wTS2IFgD6yZdUfupQke/Kh9bmO+TZJSwlcwoa07Rv9Srz6hAlN4+5on6thlA+9lrPLUfKEvNL8HrDH9CfYFlPLzHK31IWwLKeXmOVvqQJN4950G9qXI3MlY/nE9ZOP1BIEzLFO6ppWV/1VQ++ONZkdTwsf7Asp5eY5W+pC2BZPy8xyt9SDPB/C+VnRWXeSs60HauDjQb/XDu2UPlo/RVNpdF6c6kqQr7pySCOO/iiXyZLpsr8eOrSAHYFlPLzHK31IWwLKeXmOVvqQN2vjetSVdUy+yyhxOkFCtGog5d4O6IZ7Os94kv8AoV14tpzbkdWHYL9gWU8vMcrfUjuwLJ+XmOVvqQH7Os94kv8AoV14WzrPeJL/AKFdeDTm3DVh2DDYFlPLzHK31IWwLKeXmOVvqQH7Os94kv8AoV14WzrPeJL/AKFdeDTm3DVh2D+wcTstKTLb6HXlKaVlAKKMkmhF9Eg64o7Cnv6a9Ie5xUWVgfjenJqeYYcQyEOryVFKVBVKE3EqO5Fa4U9/TXpD3OKimNSUnqEyOLitJPYofC8vxOc2qBa0e7OecX+4wU4ofC8vxOc2qBW0e7OecX+4xRd78E32LyN4uDFJi1Cgmdmk1Bvl2lC7gdWNf3R69yAzFpgj9PnUpWPqWqLe4RXao/MbuIGL7wqwjbs+UW8oDajJbQLspZuSgbg+QBiOab7I9SuGC75dBlhvh4zZzVV7d5YObaBvP3lH7KeHkjP2EuF0zPuZcwskV2rYubQNxKf9m+Gds2w7NPreeVlLWak6gNSUjUALgIYw+PEoL9EyZXN/goc2fZzj7gbZQpxZ0JQCT7tA4YJsA8XL1oryr25dJot0i8nWlsazw6B7ot+ZtCzrCYCAAlRFQhNFPunxlHc4TQbkE8tOlxYQxWrfBABYOIqYcAVNOpYHiJGcc9f2RymDGXxPWYwmr2Uv7zzuSOROSIr/AAjxzTkwSlgiWb1ZF7hHCs6PUBANNzrjqsp1alqOkrUVHlJhdGSXV0Nrxx6Ky+ZjBuxAKNusMOC9DrUwEuoUNBSrKMe9kYamXdSxOPtPNrOSxOtKSUqOpEwlJ+rX97QYzxCjvw31dh89dEadw4wJatFjJVRLqQS07S9J3DupOseuM42lYjzDjiHW1AtKyXLiUpJ0VO4dIOuLfxOYfF5P0KYVVxCasLOlaBpQTrKRo4OKCLDmQDK0T6EhQbGbnG6VD0qo7bKGsoO2HriUJSxvQys4xyLWjN8KLfw5xQJUj6TZoqCMssC8KSRXKZPFfk8m5FQqTQ0NxGkHT640wmpq0ZZwcHTOQb4BYtTaTLzmezWbWEJqjKCiU5RrthSlRywERoLFEwGLGzqrspTrp4k3fJELmk4x4DYYqUuJV2Bdn5i3mWcoLzUwpGUAQFFIUCQDwiILCnv6a9Ie5xUS+L58rtmWWdK31KPGoKJ+cRGFPf016Q9zioZd3o4+32T2KHwvL8TnNqgWtHuznnF/uMFOKHwvL8TnNqgYm2iqYWkaVOqA4ysgfOBd78A+xeS/cTlgiXs1LhG3mDnFHXk6EDkv/NFd46cJS/PfR0n6uWFCNRdUKqPqFE+oxeTLaZaWA0JZaA/K2noTGVXluTMwogFbjzilZKRVSlLUTQDXpjPh5pubNGblgooZwV4vMCFWjM5JqGG6F5Y3NSEnxle4VMehxZTCAM+9Ky6iKht99KV37oFaR6PyVp2U0lTbxSw4ugcYdStpSyNdNdE6xqi7laqL4meMadyXAtHDvDhqyZdEvLJTnsijTY/taRoC1j5DWbzFBz8+484px1alrWaqUo1JP/tUGdsYup5bylzL8tnV0UouzKAo7hodV3FdEHbWBrss1nFuy6xUCjT6HF368kX0hcajFdeI+Ryk+nAgI7BanFjNZttanJZAdQlaA4+lBKVAEGiuOI+38CZqTQlx5ALSrkutqC2ydzKToiilF/6ScJL/AAgY7BDgzgJMz6Frl8iiFBJy1hJyiKgCumIGZl1NrUhYKVIJSpJ0gg0IMdtXRymlZ62baC2Hm3WzRbagpJ4Qa8mqNT2XPNzsohylW32qlJ3FCiknivHqjMVu4POyim0vZNXG0upyTXaLrSu4bounEZaZcs5bZ/wuqA/CsBY95VGf+hXFSRp/ndScWQWCeHSrNnHLOnFEsNuFDTqtLSa7TKOtBSU8XFDnG7i9StCp6VSMoDKfQnQtPlU01jXui/VeOY8rNzdopcAueZST+JBKD7gmCvExhnn2jJPmq2k1aKr8prQUGunJryHghWqSyR9nU7bxy9FHxoa0/wCjwbKdBEolH5nQAfesxWGGWBH0e1kMIH1Uw4gs8CVrCVJ/KajipFi48JwN2ahoXZx5CafdQCr/AEmGyNScUhca0qVlU4tPC0p53+KojcKe/pr0h7nFRJYtPC0p53+KojcKe/pr0h7nFRb7+iP09k9ih8Ly/E5zaohrOSDaTYOgzaeeETOKHwvL8TnNqgdMxm5vL8R/K/S5X/Uc+z8HfqvJpzC1VJCbI3u9+xUUrimQG0z80AC7LSxLVdSlBdVf9APWYvO1JfPSzqBfnWlpHDloIHzEZvwHwq7HzKi4jLZcQWn29ZQdNK6xfdxiM2FXCSRpzOpxbB+ZmVOLUtaipaiSpSjUknSSY+m5lWTkZRyCoKKKnJyhcDTRWhN/DBdN4JyDqyuVtJlDZvDcwlaXEV+ySBtqbsRttWZJMNJDM0ZmYKxlFCChlKKGoBVeo1pfGtSTMri0HWM+xpN2eCpiezC8y2M3mFubW+ispJAvvu4IArbsaTaaypeez7lQM3mFt3HScok6NyDHDmXkbQmg+m0mWxm0IyVNuKNU1vqBwwHW3g9LMtZbU+1MLqBm0IWlVDpVVV10Sx9ErKZOLboO8N8EX5xizSzm6Jk2wct1CDUhNKBRv9URtsgWZZDtnvrC5qYcS5mk1KGUbU1yjdU5GrWYisYltMzDdnhlwLLUqlDlK7VYyapNRpuMObOwmYn5YStpryHGkn6NOkEqT/xvUvUP/ab44k6V9Drat11PvBSaU3YU+tBKVomJdSVDSFApIIj5w1lUz8oi1GAAq5udbT9h0CgcpuKu5Rww0s60mWrItCWU6gureazYTUhxKSmqkmmi7XSGWAeEyZV9SHhlSswnNTCDeMk3BdN1NeQmGp25LcW1wT2JTG13eU9BY/lBT/8APyzkzg1VZPro4P8AUCONS1Jd+aZ+iuBxtuXQ3lCulJUKGoF9KQd4g5IiVmHdS3UpH5E9KzCT/wCQ8P8AqfOPyzsqWl3gO5uKQTwOJqPej3xUmDdsqlJtl9OltYJG6nQpPrSSI0FjUs/PWTMDWhIcH5FAn3VjNUdwO4Uczqp2altewUTbknMAj6h0OpPjIUg3cuQfVFaY/p+rsqz4qFuH8xCR+wxYGLOfL1lSqiakIyD+QlI9wEU5jkns5azorc0htHInKPvUYlhT11sWzPkvcjsWvhaU87/FURuFPf016Q9zioksWvhaU87/ABVEbhT39NekPc4qNX39GT6eyexQ+F5fic5tUCto92c84v8AcYKsUPheX4nObVAraPdnPOL/AHGBd78HX2LyaYxfWr9IsyWcJqc2EK/E3tDX9NfXFEYyrBMpaTyaUQ4rOt/hcNaDiVlD1RZGIW1cqVfYJvacCwPuuDrIPLEvjYwLM7K5xpNX2KqQBpWg/wByOO6o4Rwxli/jyNf4aZL5MaaArFXi9lJ+UW7MBZWl4oASspGSEpIuH4jFa2kwEPOIGhLi0jiSogfKLgxAzv1U00dKVoXTgUkpPvQIrTDuQzNpTSP+ZahxLOWPcqLwb1yTIzS+OLRAwoUdixA5HYUcgA7HIUdgAQEagwBsL6HZ7DKhReTlufjXtlD1Vp6op7FDgWZuaD7ifqJcg36Fui9KRugXKPq3YtfGVhSJGQWoGjrtW2RrylC9X5RU8kZM8tTUEa8EdKc2EU/Kh5lbZvS4hSeCikkf7jJT7JQpSTpSSk8YND7xGl8Wto56ypVRNSlvIPG2Sj5ARQ+MWz8zak0ilAXSscTlF/yMH8/CTiH9HGKkXNiYr2Ibr5R2nFlmKLwqn8/PTLvjvOEcWUQPcBF64KK+hYPocVcUy63fWvKUn9yYzsTWHxK5SYuV1GKCXFp4WlPO/wAVRG4U9/TXpD3OKiSxa+FpTzv8VRG4U9/TXpD3OKiv39Efp7J7FD4Xl+Jzm1QK2j3Zzzi/3GCrFD4Xl+Jzm1QK2h3Zzzi/3GBd78HX2LyHGJO1M1aebJufbUj8ydun9p5Y0FGTsHbS+jzbD3k3UKP4Qdt7qxqmdKiyvNGiyhWbNKjKptTTWK0jL/RHmTNX88uVoD7UwbXIzap+RbzgcBE1LJuUtNQS4zqywRXJ137sVzjbzMytqellZSHU5p0aFIdRoS4nSlRTdQ+JFmYD4ymZ8BtdGpkXKaJuURpLROni0j3x6YW4s5aeylXsvK0ut/aI0ZxGhfHp4Y5GWiXOdlHXHlM1woO7bxNz7BJbSmYRqLR23rQqh5KwJTVhTDRo4w6g/ebWPmI2KUX0ZicJLqhjChw3IOKNEtrJ3AhR+QidsrFxaEwRkSy0g/adGbT/AN6H3R1tLqcUW+gNQV4DYvnrRcFAUMJP1jxF34UeMr3DXFg4LYjG2yFzrmdIvzTdQ3+ZWlXqp64swlqWZ+y0y0mupKEJHyEZsmddImnHgfWQ1YYl7PlKCjTDCKknUBpJOtRPrJMZ2w9wxVaM0XLw0jasoP2UV0n7ytJ9Q1RJYyMYi7QdzbRKZVB2idBcI/yLHyGrjgIhsOLTzPqLmy6uVdC9MQ1o5Uk80dLT1R+FxIPzSqIjGngqqYtmVSgH+pQlKjuBtRC1epBBiOxEWjkTzrR0Os1H4m1Aj3KVFlYanNTFnzJNA3M5pZOgIfQUGp3MoIicuXK6Kx58SshMc9qpl7NTLouLykoCRqaboT8kD1xQkFeMrCr6dPLWg1Zb+ra4Ug3r/ManipArF8UdMTPllqkEuLbwtKec/iqI3Cjv6a9Ie5xUSWLXwtKed/iqI3Cnv6a9Ie5xUN9/Qv09k9ih8Ly/E5zaoFrR7s55xf7jBTih8Ly/E5zaoFbQ7s55xf7jAu9+Dr7F5G8aiwAtT6RZss5WpzYSr8SNoa/pjLsFVgYypuSlvo8uUJTlqUFKTlLGVSoFTSl1dGuEzY3NcBsORQfEb4eWaZa05lCapo6VopdQL24p+r3QQYMY55uWAQ+BMti7bGjoHAvX6weOAq17YdmnS6+suOEAFRoLhoFwhnD6E1UhNbTuJpGz8acmtCVO5yXywCkvNqCFfhcTVJ5YnZfCeUcFUTLKhwOo+VYz9gNjDdkDkKGdllHbsq1V0qbrcDwaD74toWDZVsS5UyhsHxmkpbebV98Ae4ggxjniUXx6GyGVyXDqFi7al06X2kjhcQP9x8WfhHLvuKbZeQ6pIqoNnKCRovULhyxRFo4qXU2gmUZdQ6SMtSgCCy34zw0JJ1AG+LvwawbYs6WDbVAlIynHFUBWQNstZ/8AACFnCMVwdjQnKT4qiVffShKlrISlIJUomgAF5JOqM/YzMZCp5ZZYJTKoPEXVD7avu7g9Z4PfGfjLM4oy8uaSyTtlC4vKGs/cGoa9J1RXiRW4XngjRhw1zPqZ82W+WPQ5CglsPF3PTRGbYUlJ/wAjozaOOqrz6gYtXBXFFLSQz84tLy0bbb7Vhumuiv7qbquSKzyxiThilIBMArAmJR+TnnE5DLkwlkZVylJdSpOXTUmtBU6axbeM2zs9ZUymlSlGcHG2Qr5AxXuM3Gk0+kS0oMtKXELU8bhlNqCkhoa7x/cfVuxbrakzMsD9h9ofpcR0KjLkcrU2jTjUacEZKhR7TcsW3FoOlClJPGkkH5R4xuMITYtfC0p53+KojcKe/pr0h7nFRJYtPC0p53+KojcKe/pr0h7nFQn39D/T2T2KHwvL8TnNqgWtHuznnF/uMFOKHwvL8TnNqgVtDuznnF/uMC734OvsXk8I5ChQ5MUdjkdgA5E5gbZ809NoRJKUh3TnEkpCE61LI+zwa9EM7DsN2bfSywnKWrkSNalHUBuxpHAvA1qzpfIRQrVQuukXrV/pI1CI5cigv0tixub/AAc4O4PNybRGUVuLOW++v+91etajqGmg0ARXmEeMSVnJr6M4+WpFBq6pIUTMqB7mCkbVvdOuIvGpjOzxVKSivqhc86k90I0oSfE3Tr4tNWRPHib5pdSmTLXLHoaEFv2AQD/R3aKsgH3ojpxi2NL3tKbruMsEHlCRGeoUP8C3YvzvZFz2zj8QARKy6lHUt4gDjyE1J5RFa4R4azc8f6h0lNahtO1bH5Rp4zWIKFDxxxj0ROWSUurFGl8Vto56yZY60JLZ/IopHupGaYu7EHaOVKzDJPc3UrA4HE0+aDE/6FcCn87qdFcYzLOzNqzSdSl5wcTgCvmTAvFn4+rOyZxh0C5xopP4m1dC0xWEVxu4pksiqTQTYtfC0p53+KojcKe/pr0h7nFRJYtfC0p53+KojcKe/pr0h7nFQff0H09k9ih8Ly/E5zao8J3F1aJdcIlHSCtRFwvBUaa4GpSbW0sLbWpCxoUglKhW40I4IkO2yc31Me2c6YGndoFJVTH+xvaO83eRPTC2N7R3m7yJ6YYdtk5vqY9s50wu2yc31Me2c6YOf8DkH+xvaO83eRPTH2ziytFSgn6I4KkCqskJFdZNbhEb22Tm+pj2znTC7bJzfUx7Zzpg5/wOQ0NgLgO1ZzGSminlgF12l6j4qdxI1D1xAY0J20HUmVkpZ0tqH1ryQBlA/wCNF9abp16IpjtsnN9THtnOmF22Tm+pj2znTEVherU3ZZ5lp0pUPtji0d5u8g6YWxxaO83eQdMMe2yc31Me2c6YXbZOb6mPbOdMW5/wjyD7Y4tHebvIOmFscWjvN3kHTDHtsnN9THtnOmF22Tm+pj2znTBz/gcg+2OLR3m7yJ6Y7scWjvN3kHTEf21zm+pj2znTHe2yc31Me2c6YOf8DkH2xxaO83eQdMHuJ7B2dlJxzPy7jbbjRBUoCmUlQKdB/FFadtk5vqY9s50wu2yc31Me2c6YWUZSVDRlGLtF2448GHZuVaLDZccbd/tTSuQpJCjfwhMVDsb2jvN3kT0ww7bJzfUx7Zzphdtk5vqY9s50xyEJQVWdnOM3dBbgFgLPM2lLOOyziEIcqpRAoBkm83wIYU9/TXpD3OKj67bJzfUx7ZzpiLddKlFSiSokkkmpJN5JOsw6Tu2I2qpH/9k=">
            <a:hlinkClick r:id="rId8"/>
          </p:cNvPr>
          <p:cNvSpPr>
            <a:spLocks noChangeAspect="1" noChangeArrowheads="1"/>
          </p:cNvSpPr>
          <p:nvPr/>
        </p:nvSpPr>
        <p:spPr bwMode="auto">
          <a:xfrm>
            <a:off x="28575" y="-91440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 rot="20747809">
            <a:off x="4307795" y="4195130"/>
            <a:ext cx="1853650" cy="836377"/>
          </a:xfrm>
          <a:prstGeom prst="rect">
            <a:avLst/>
          </a:prstGeom>
          <a:solidFill>
            <a:srgbClr val="0C20B4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tabLst>
                <a:tab pos="180000" algn="l"/>
              </a:tabLst>
            </a:pPr>
            <a:r>
              <a:rPr lang="en-GB" sz="1600" dirty="0" smtClean="0">
                <a:solidFill>
                  <a:schemeClr val="bg1"/>
                </a:solidFill>
                <a:sym typeface="Wingdings"/>
              </a:rPr>
              <a:t>LHC-like, design optimized for faster ramp, one aperture</a:t>
            </a:r>
          </a:p>
        </p:txBody>
      </p:sp>
      <p:cxnSp>
        <p:nvCxnSpPr>
          <p:cNvPr id="40" name="Straight Arrow Connector 39"/>
          <p:cNvCxnSpPr/>
          <p:nvPr/>
        </p:nvCxnSpPr>
        <p:spPr>
          <a:xfrm flipH="1" flipV="1">
            <a:off x="6380382" y="3505200"/>
            <a:ext cx="11624" cy="533400"/>
          </a:xfrm>
          <a:prstGeom prst="straightConnector1">
            <a:avLst/>
          </a:prstGeom>
          <a:ln w="19050">
            <a:solidFill>
              <a:schemeClr val="accent6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6235721" y="4037738"/>
            <a:ext cx="159043" cy="534262"/>
          </a:xfrm>
          <a:prstGeom prst="straightConnector1">
            <a:avLst/>
          </a:prstGeom>
          <a:ln w="19050">
            <a:solidFill>
              <a:schemeClr val="accent6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Content Placeholder 2"/>
          <p:cNvSpPr txBox="1">
            <a:spLocks/>
          </p:cNvSpPr>
          <p:nvPr/>
        </p:nvSpPr>
        <p:spPr>
          <a:xfrm rot="20747809">
            <a:off x="6527964" y="4679481"/>
            <a:ext cx="2271421" cy="1228649"/>
          </a:xfrm>
          <a:prstGeom prst="rect">
            <a:avLst/>
          </a:prstGeom>
          <a:solidFill>
            <a:srgbClr val="0C20B4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tabLst>
                <a:tab pos="180000" algn="l"/>
              </a:tabLst>
            </a:pPr>
            <a:r>
              <a:rPr lang="en-GB" sz="1600" dirty="0" smtClean="0">
                <a:solidFill>
                  <a:schemeClr val="bg1"/>
                </a:solidFill>
                <a:sym typeface="Wingdings"/>
              </a:rPr>
              <a:t>2-layers cos-</a:t>
            </a:r>
            <a:r>
              <a:rPr lang="en-GB" sz="1600" dirty="0" smtClean="0">
                <a:solidFill>
                  <a:schemeClr val="bg1"/>
                </a:solidFill>
                <a:latin typeface="Symbol" panose="05050102010706020507" pitchFamily="18" charset="2"/>
                <a:sym typeface="Wingdings"/>
              </a:rPr>
              <a:t>q</a:t>
            </a:r>
          </a:p>
          <a:p>
            <a:pPr marL="0" indent="0" algn="ctr">
              <a:buNone/>
              <a:tabLst>
                <a:tab pos="180000" algn="l"/>
              </a:tabLst>
            </a:pPr>
            <a:r>
              <a:rPr lang="en-GB" sz="1600" dirty="0" smtClean="0">
                <a:solidFill>
                  <a:schemeClr val="bg1"/>
                </a:solidFill>
                <a:sym typeface="Wingdings"/>
              </a:rPr>
              <a:t>[MSUT @ </a:t>
            </a:r>
            <a:r>
              <a:rPr lang="en-GB" sz="1600" dirty="0" err="1" smtClean="0">
                <a:solidFill>
                  <a:schemeClr val="bg1"/>
                </a:solidFill>
                <a:sym typeface="Wingdings"/>
              </a:rPr>
              <a:t>UniTwente</a:t>
            </a:r>
            <a:r>
              <a:rPr lang="en-GB" sz="1600" dirty="0" smtClean="0">
                <a:solidFill>
                  <a:schemeClr val="bg1"/>
                </a:solidFill>
                <a:sym typeface="Wingdings"/>
              </a:rPr>
              <a:t>,</a:t>
            </a:r>
          </a:p>
          <a:p>
            <a:pPr marL="0" indent="0" algn="ctr">
              <a:buNone/>
              <a:tabLst>
                <a:tab pos="180000" algn="l"/>
              </a:tabLst>
            </a:pPr>
            <a:r>
              <a:rPr lang="en-GB" sz="1600" dirty="0" smtClean="0">
                <a:solidFill>
                  <a:schemeClr val="bg1"/>
                </a:solidFill>
                <a:sym typeface="Wingdings"/>
              </a:rPr>
              <a:t>HFD @ FNAL,</a:t>
            </a:r>
          </a:p>
          <a:p>
            <a:pPr marL="0" indent="0" algn="ctr">
              <a:buNone/>
              <a:tabLst>
                <a:tab pos="180000" algn="l"/>
              </a:tabLst>
            </a:pPr>
            <a:r>
              <a:rPr lang="en-GB" sz="1600" dirty="0" smtClean="0">
                <a:solidFill>
                  <a:schemeClr val="bg1"/>
                </a:solidFill>
                <a:sym typeface="Wingdings"/>
              </a:rPr>
              <a:t>11 T @ CERN / FNAL]</a:t>
            </a:r>
          </a:p>
        </p:txBody>
      </p:sp>
      <p:cxnSp>
        <p:nvCxnSpPr>
          <p:cNvPr id="32" name="Straight Arrow Connector 31"/>
          <p:cNvCxnSpPr/>
          <p:nvPr/>
        </p:nvCxnSpPr>
        <p:spPr>
          <a:xfrm flipH="1" flipV="1">
            <a:off x="7848600" y="3505200"/>
            <a:ext cx="11624" cy="914400"/>
          </a:xfrm>
          <a:prstGeom prst="straightConnector1">
            <a:avLst/>
          </a:prstGeom>
          <a:ln w="19050">
            <a:solidFill>
              <a:schemeClr val="accent6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4968879" y="2424110"/>
            <a:ext cx="533400" cy="304800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3781427" y="2424110"/>
            <a:ext cx="533400" cy="304800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/>
          <p:cNvSpPr/>
          <p:nvPr/>
        </p:nvSpPr>
        <p:spPr>
          <a:xfrm>
            <a:off x="6157903" y="2424110"/>
            <a:ext cx="533400" cy="304800"/>
          </a:xfrm>
          <a:prstGeom prst="ellipse">
            <a:avLst/>
          </a:prstGeom>
          <a:noFill/>
          <a:ln>
            <a:solidFill>
              <a:schemeClr val="tx2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/>
          <p:cNvSpPr/>
          <p:nvPr/>
        </p:nvSpPr>
        <p:spPr>
          <a:xfrm>
            <a:off x="4978389" y="1690697"/>
            <a:ext cx="533400" cy="304800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/>
          <p:cNvSpPr/>
          <p:nvPr/>
        </p:nvSpPr>
        <p:spPr>
          <a:xfrm>
            <a:off x="3790937" y="1690697"/>
            <a:ext cx="533400" cy="304800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/>
          <p:cNvSpPr/>
          <p:nvPr/>
        </p:nvSpPr>
        <p:spPr>
          <a:xfrm>
            <a:off x="6167413" y="1690697"/>
            <a:ext cx="533400" cy="304800"/>
          </a:xfrm>
          <a:prstGeom prst="ellipse">
            <a:avLst/>
          </a:prstGeom>
          <a:noFill/>
          <a:ln>
            <a:solidFill>
              <a:schemeClr val="tx2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/>
          <p:cNvSpPr/>
          <p:nvPr/>
        </p:nvSpPr>
        <p:spPr>
          <a:xfrm>
            <a:off x="7382685" y="2800348"/>
            <a:ext cx="985026" cy="304800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/>
          <p:cNvSpPr/>
          <p:nvPr/>
        </p:nvSpPr>
        <p:spPr>
          <a:xfrm>
            <a:off x="7577137" y="3171830"/>
            <a:ext cx="533400" cy="304800"/>
          </a:xfrm>
          <a:prstGeom prst="ellipse">
            <a:avLst/>
          </a:prstGeom>
          <a:noFill/>
          <a:ln>
            <a:solidFill>
              <a:schemeClr val="tx2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606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HEB magnets in </a:t>
            </a:r>
            <a:r>
              <a:rPr lang="en-US" dirty="0" smtClean="0"/>
              <a:t>the LEP/LHC tunnel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Feb.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Attilio Milanese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0CF90FD8-B023-486F-B6EE-DCFB485F1C64}" type="slidenum">
              <a:rPr lang="en-US" smtClean="0"/>
              <a:pPr algn="r"/>
              <a:t>4</a:t>
            </a:fld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5770" y="3742872"/>
            <a:ext cx="1905000" cy="1257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4322938"/>
              </p:ext>
            </p:extLst>
          </p:nvPr>
        </p:nvGraphicFramePr>
        <p:xfrm>
          <a:off x="455155" y="914400"/>
          <a:ext cx="8233691" cy="25958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060000"/>
                <a:gridCol w="1825691"/>
                <a:gridCol w="1368000"/>
                <a:gridCol w="1980000"/>
              </a:tblGrid>
              <a:tr h="370840"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top field HEB [T]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1.8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1.8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5.0</a:t>
                      </a:r>
                    </a:p>
                  </a:txBody>
                  <a:tcPr/>
                </a:tc>
              </a:tr>
              <a:tr h="37080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technology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resistive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superferric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LHC magnets (faster)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top energy HEB [TeV]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4.2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injection energy HEB [</a:t>
                      </a:r>
                      <a:r>
                        <a:rPr lang="en-GB" sz="1600" dirty="0" err="1" smtClean="0"/>
                        <a:t>TeV</a:t>
                      </a:r>
                      <a:r>
                        <a:rPr lang="en-GB" sz="1600" dirty="0" smtClean="0"/>
                        <a:t>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0.450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0.450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0.450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injection</a:t>
                      </a:r>
                      <a:r>
                        <a:rPr lang="it-IT" sz="1600" baseline="0" dirty="0" smtClean="0"/>
                        <a:t> field 100 km collider [T]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1.3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ramp time [s]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2-5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2-5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140-200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applicable for parallel</a:t>
                      </a:r>
                      <a:r>
                        <a:rPr lang="en-GB" sz="1600" baseline="0" dirty="0" smtClean="0"/>
                        <a:t> physics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? (consumption?)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Content Placeholder 2"/>
          <p:cNvSpPr txBox="1">
            <a:spLocks/>
          </p:cNvSpPr>
          <p:nvPr/>
        </p:nvSpPr>
        <p:spPr>
          <a:xfrm>
            <a:off x="-7315200" y="-1539240"/>
            <a:ext cx="8732520" cy="15392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00"/>
              </a:spcBef>
              <a:buNone/>
              <a:tabLst>
                <a:tab pos="180000" algn="l"/>
              </a:tabLst>
            </a:pPr>
            <a:r>
              <a:rPr lang="en-GB" sz="2200" dirty="0" err="1" smtClean="0">
                <a:sym typeface="Wingdings"/>
              </a:rPr>
              <a:t>jhgj</a:t>
            </a:r>
            <a:endParaRPr lang="en-GB" sz="2200" dirty="0" smtClean="0">
              <a:sym typeface="Wingdings"/>
            </a:endParaRPr>
          </a:p>
          <a:p>
            <a:pPr marL="0" indent="0">
              <a:spcBef>
                <a:spcPts val="900"/>
              </a:spcBef>
              <a:buNone/>
              <a:tabLst>
                <a:tab pos="180000" algn="l"/>
              </a:tabLst>
            </a:pPr>
            <a:endParaRPr lang="en-GB" sz="2200" dirty="0">
              <a:sym typeface="Wingdings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228600" y="3600450"/>
            <a:ext cx="8382000" cy="2788920"/>
          </a:xfrm>
        </p:spPr>
        <p:txBody>
          <a:bodyPr>
            <a:noAutofit/>
          </a:bodyPr>
          <a:lstStyle/>
          <a:p>
            <a:pPr marL="0" indent="0">
              <a:spcBef>
                <a:spcPts val="300"/>
              </a:spcBef>
              <a:buNone/>
              <a:tabLst>
                <a:tab pos="180000" algn="l"/>
              </a:tabLst>
            </a:pPr>
            <a:r>
              <a:rPr lang="en-GB" sz="1600" dirty="0" smtClean="0">
                <a:solidFill>
                  <a:schemeClr val="accent1"/>
                </a:solidFill>
                <a:sym typeface="Wingdings"/>
              </a:rPr>
              <a:t>To ramp in </a:t>
            </a:r>
            <a:r>
              <a:rPr lang="en-GB" sz="1600" dirty="0" smtClean="0">
                <a:solidFill>
                  <a:schemeClr val="accent1"/>
                </a:solidFill>
                <a:sym typeface="Wingdings"/>
              </a:rPr>
              <a:t>2.5 </a:t>
            </a:r>
            <a:r>
              <a:rPr lang="en-GB" sz="1600" dirty="0" smtClean="0">
                <a:solidFill>
                  <a:schemeClr val="accent1"/>
                </a:solidFill>
                <a:sym typeface="Wingdings"/>
              </a:rPr>
              <a:t>minutes </a:t>
            </a:r>
            <a:r>
              <a:rPr lang="en-GB" sz="1600" dirty="0" smtClean="0">
                <a:solidFill>
                  <a:schemeClr val="accent1"/>
                </a:solidFill>
                <a:sym typeface="Wingdings"/>
              </a:rPr>
              <a:t>(</a:t>
            </a:r>
            <a:r>
              <a:rPr lang="en-GB" sz="1600" dirty="0" smtClean="0">
                <a:solidFill>
                  <a:schemeClr val="accent1"/>
                </a:solidFill>
                <a:sym typeface="Wingdings"/>
              </a:rPr>
              <a:t>50 A/s instead of 10 A/s):</a:t>
            </a:r>
          </a:p>
          <a:p>
            <a:pPr marL="182563" indent="-182563">
              <a:spcBef>
                <a:spcPts val="300"/>
              </a:spcBef>
              <a:tabLst>
                <a:tab pos="180000" algn="l"/>
              </a:tabLst>
            </a:pPr>
            <a:r>
              <a:rPr lang="en-GB" sz="1600" i="1" dirty="0" smtClean="0">
                <a:sym typeface="Wingdings"/>
              </a:rPr>
              <a:t>diode</a:t>
            </a:r>
            <a:r>
              <a:rPr lang="en-GB" sz="1600" dirty="0" smtClean="0">
                <a:sym typeface="Wingdings"/>
              </a:rPr>
              <a:t>: ok, limit at 60 A/s</a:t>
            </a:r>
          </a:p>
          <a:p>
            <a:pPr marL="182563" indent="-182563">
              <a:spcBef>
                <a:spcPts val="300"/>
              </a:spcBef>
              <a:tabLst>
                <a:tab pos="180000" algn="l"/>
              </a:tabLst>
            </a:pPr>
            <a:r>
              <a:rPr lang="en-GB" sz="1600" i="1" dirty="0">
                <a:sym typeface="Wingdings"/>
              </a:rPr>
              <a:t>cryogenic load</a:t>
            </a:r>
            <a:r>
              <a:rPr lang="en-GB" sz="1600" dirty="0">
                <a:sym typeface="Wingdings"/>
              </a:rPr>
              <a:t>: </a:t>
            </a:r>
            <a:r>
              <a:rPr lang="en-GB" sz="1600" dirty="0" smtClean="0">
                <a:sym typeface="Wingdings"/>
              </a:rPr>
              <a:t>to be fully checked</a:t>
            </a:r>
          </a:p>
          <a:p>
            <a:pPr marL="182563" indent="-182563">
              <a:spcBef>
                <a:spcPts val="300"/>
              </a:spcBef>
              <a:tabLst>
                <a:tab pos="180000" algn="l"/>
              </a:tabLst>
            </a:pPr>
            <a:r>
              <a:rPr lang="en-GB" sz="1600" i="1" dirty="0" smtClean="0">
                <a:sym typeface="Wingdings"/>
              </a:rPr>
              <a:t>premature quench</a:t>
            </a:r>
            <a:r>
              <a:rPr lang="en-GB" sz="1600" dirty="0" smtClean="0">
                <a:sym typeface="Wingdings"/>
              </a:rPr>
              <a:t>: not an issue</a:t>
            </a:r>
            <a:endParaRPr lang="en-GB" sz="1600" dirty="0">
              <a:sym typeface="Wingdings"/>
            </a:endParaRPr>
          </a:p>
          <a:p>
            <a:pPr marL="182563" indent="-182563">
              <a:spcBef>
                <a:spcPts val="300"/>
              </a:spcBef>
              <a:tabLst>
                <a:tab pos="180000" algn="l"/>
              </a:tabLst>
            </a:pPr>
            <a:r>
              <a:rPr lang="en-GB" sz="1600" i="1" dirty="0" smtClean="0">
                <a:sym typeface="Wingdings"/>
              </a:rPr>
              <a:t>quench protection</a:t>
            </a:r>
            <a:r>
              <a:rPr lang="en-GB" sz="1600" dirty="0" smtClean="0">
                <a:sym typeface="Wingdings"/>
              </a:rPr>
              <a:t>: not an issue (for main circuits)</a:t>
            </a:r>
          </a:p>
          <a:p>
            <a:pPr marL="182563" indent="-182563">
              <a:spcBef>
                <a:spcPts val="300"/>
              </a:spcBef>
              <a:tabLst>
                <a:tab pos="180000" algn="l"/>
              </a:tabLst>
            </a:pPr>
            <a:r>
              <a:rPr lang="en-GB" sz="1600" i="1" dirty="0">
                <a:sym typeface="Wingdings"/>
              </a:rPr>
              <a:t>impact on (faster) correctors</a:t>
            </a:r>
            <a:r>
              <a:rPr lang="en-GB" sz="1600" dirty="0">
                <a:sym typeface="Wingdings"/>
              </a:rPr>
              <a:t>: to be checked, also for quench protection</a:t>
            </a:r>
          </a:p>
          <a:p>
            <a:pPr marL="182563" indent="-182563">
              <a:spcBef>
                <a:spcPts val="300"/>
              </a:spcBef>
              <a:tabLst>
                <a:tab pos="180000" algn="l"/>
              </a:tabLst>
            </a:pPr>
            <a:r>
              <a:rPr lang="en-GB" sz="1600" i="1" dirty="0" smtClean="0">
                <a:sym typeface="Wingdings"/>
              </a:rPr>
              <a:t>powering</a:t>
            </a:r>
            <a:r>
              <a:rPr lang="en-GB" sz="1600" dirty="0">
                <a:sym typeface="Wingdings"/>
              </a:rPr>
              <a:t>: </a:t>
            </a:r>
            <a:r>
              <a:rPr lang="en-GB" sz="1600" dirty="0" smtClean="0">
                <a:sym typeface="Wingdings"/>
              </a:rPr>
              <a:t>splitting each circuit in 2 likely, </a:t>
            </a:r>
            <a:r>
              <a:rPr lang="en-GB" sz="1600" dirty="0">
                <a:sym typeface="Wingdings"/>
              </a:rPr>
              <a:t>power converters to be </a:t>
            </a:r>
            <a:r>
              <a:rPr lang="en-GB" sz="1600" dirty="0" smtClean="0">
                <a:sym typeface="Wingdings"/>
              </a:rPr>
              <a:t>changed anyway</a:t>
            </a:r>
            <a:endParaRPr lang="en-GB" sz="1600" dirty="0">
              <a:sym typeface="Wingdings"/>
            </a:endParaRPr>
          </a:p>
          <a:p>
            <a:pPr marL="182563" indent="-182563">
              <a:spcBef>
                <a:spcPts val="300"/>
              </a:spcBef>
              <a:tabLst>
                <a:tab pos="180000" algn="l"/>
              </a:tabLst>
            </a:pPr>
            <a:r>
              <a:rPr lang="en-GB" sz="1600" i="1" dirty="0" smtClean="0">
                <a:sym typeface="Wingdings"/>
              </a:rPr>
              <a:t>field </a:t>
            </a:r>
            <a:r>
              <a:rPr lang="en-GB" sz="1600" i="1" dirty="0" smtClean="0">
                <a:sym typeface="Wingdings"/>
              </a:rPr>
              <a:t>quality</a:t>
            </a:r>
            <a:r>
              <a:rPr lang="en-GB" sz="1600" dirty="0" smtClean="0">
                <a:sym typeface="Wingdings"/>
              </a:rPr>
              <a:t>: dynamic effects at injection can be handled with same scheme used now                         (if correctors follow)</a:t>
            </a:r>
          </a:p>
          <a:p>
            <a:pPr marL="182563" indent="-182563">
              <a:spcBef>
                <a:spcPts val="300"/>
              </a:spcBef>
              <a:tabLst>
                <a:tab pos="180000" algn="l"/>
              </a:tabLst>
            </a:pPr>
            <a:r>
              <a:rPr lang="en-GB" sz="1600" i="1" dirty="0" smtClean="0">
                <a:sym typeface="Wingdings"/>
              </a:rPr>
              <a:t>machine modification / decommissioning</a:t>
            </a:r>
            <a:r>
              <a:rPr lang="en-GB" sz="1600" dirty="0" smtClean="0">
                <a:sym typeface="Wingdings"/>
              </a:rPr>
              <a:t>: to be evaluated in detail </a:t>
            </a:r>
          </a:p>
        </p:txBody>
      </p:sp>
      <p:sp>
        <p:nvSpPr>
          <p:cNvPr id="12" name="Oval 11"/>
          <p:cNvSpPr/>
          <p:nvPr/>
        </p:nvSpPr>
        <p:spPr>
          <a:xfrm>
            <a:off x="4168140" y="1689100"/>
            <a:ext cx="533400" cy="304800"/>
          </a:xfrm>
          <a:prstGeom prst="ellipse">
            <a:avLst/>
          </a:prstGeom>
          <a:noFill/>
          <a:ln>
            <a:solidFill>
              <a:schemeClr val="tx2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5772150" y="1689100"/>
            <a:ext cx="533400" cy="304800"/>
          </a:xfrm>
          <a:prstGeom prst="ellipse">
            <a:avLst/>
          </a:prstGeom>
          <a:noFill/>
          <a:ln>
            <a:solidFill>
              <a:schemeClr val="tx2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5772150" y="2425700"/>
            <a:ext cx="533400" cy="304800"/>
          </a:xfrm>
          <a:prstGeom prst="ellipse">
            <a:avLst/>
          </a:prstGeom>
          <a:noFill/>
          <a:ln>
            <a:solidFill>
              <a:schemeClr val="tx2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4168140" y="2425700"/>
            <a:ext cx="533400" cy="304800"/>
          </a:xfrm>
          <a:prstGeom prst="ellipse">
            <a:avLst/>
          </a:prstGeom>
          <a:noFill/>
          <a:ln>
            <a:solidFill>
              <a:schemeClr val="tx2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3697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HEB magnets in a </a:t>
            </a:r>
            <a:r>
              <a:rPr lang="en-US" dirty="0" smtClean="0"/>
              <a:t>100 </a:t>
            </a:r>
            <a:r>
              <a:rPr lang="en-US" dirty="0"/>
              <a:t>km tunnel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Feb.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Attilio Milanese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0CF90FD8-B023-486F-B6EE-DCFB485F1C64}" type="slidenum">
              <a:rPr lang="en-US" smtClean="0"/>
              <a:pPr algn="r"/>
              <a:t>5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3806736"/>
              </p:ext>
            </p:extLst>
          </p:nvPr>
        </p:nvGraphicFramePr>
        <p:xfrm>
          <a:off x="539125" y="914400"/>
          <a:ext cx="8071474" cy="25958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352766"/>
                <a:gridCol w="2359354"/>
                <a:gridCol w="2359354"/>
              </a:tblGrid>
              <a:tr h="370840"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top field HEB [T]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1.1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1.1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0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technology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resistive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superferric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top energy HEB [TeV]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3.4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3.4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injection energy HEB [</a:t>
                      </a:r>
                      <a:r>
                        <a:rPr lang="en-GB" sz="1600" dirty="0" err="1" smtClean="0"/>
                        <a:t>TeV</a:t>
                      </a:r>
                      <a:r>
                        <a:rPr lang="en-GB" sz="1600" dirty="0" smtClean="0"/>
                        <a:t>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0.450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0.450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injection</a:t>
                      </a:r>
                      <a:r>
                        <a:rPr lang="it-IT" sz="1600" baseline="0" dirty="0" smtClean="0"/>
                        <a:t> field 100 km collider [T]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1.1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ramp time [s]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2-5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2-5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applicable for parallel</a:t>
                      </a:r>
                      <a:r>
                        <a:rPr lang="en-GB" sz="1600" baseline="0" dirty="0" smtClean="0"/>
                        <a:t> physics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? (consumption)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yes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Content Placeholder 2"/>
          <p:cNvSpPr txBox="1">
            <a:spLocks/>
          </p:cNvSpPr>
          <p:nvPr/>
        </p:nvSpPr>
        <p:spPr>
          <a:xfrm>
            <a:off x="2286000" y="4578361"/>
            <a:ext cx="2667000" cy="609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indent="-176213">
              <a:spcBef>
                <a:spcPts val="900"/>
              </a:spcBef>
              <a:tabLst>
                <a:tab pos="180000" algn="l"/>
              </a:tabLst>
            </a:pPr>
            <a:r>
              <a:rPr lang="en-GB" sz="1600" dirty="0" smtClean="0">
                <a:sym typeface="Wingdings"/>
              </a:rPr>
              <a:t>peak power (in magnets only) of 100 MW with coil operating at low current density (1 A/mm</a:t>
            </a:r>
            <a:r>
              <a:rPr lang="en-GB" sz="1600" baseline="30000" dirty="0" smtClean="0">
                <a:sym typeface="Wingdings"/>
              </a:rPr>
              <a:t>2</a:t>
            </a:r>
            <a:r>
              <a:rPr lang="en-GB" sz="1600" dirty="0" smtClean="0">
                <a:sym typeface="Wingdings"/>
              </a:rPr>
              <a:t>)</a:t>
            </a:r>
          </a:p>
          <a:p>
            <a:pPr marL="176213" indent="-176213">
              <a:spcBef>
                <a:spcPts val="300"/>
              </a:spcBef>
              <a:tabLst>
                <a:tab pos="180000" algn="l"/>
              </a:tabLst>
            </a:pPr>
            <a:r>
              <a:rPr lang="en-GB" sz="1600" dirty="0" smtClean="0">
                <a:sym typeface="Wingdings"/>
              </a:rPr>
              <a:t>overall size 54 x 108 cm</a:t>
            </a:r>
          </a:p>
          <a:p>
            <a:pPr marL="176213" indent="-176213">
              <a:spcBef>
                <a:spcPts val="300"/>
              </a:spcBef>
              <a:tabLst>
                <a:tab pos="180000" algn="l"/>
              </a:tabLst>
            </a:pPr>
            <a:r>
              <a:rPr lang="en-GB" sz="1600" dirty="0" smtClean="0">
                <a:sym typeface="Wingdings"/>
              </a:rPr>
              <a:t>45 kA for 1.1 T in bore</a:t>
            </a:r>
          </a:p>
          <a:p>
            <a:pPr marL="0" indent="0">
              <a:spcBef>
                <a:spcPts val="900"/>
              </a:spcBef>
              <a:buNone/>
              <a:tabLst>
                <a:tab pos="180000" algn="l"/>
              </a:tabLst>
            </a:pPr>
            <a:endParaRPr lang="en-GB" sz="2200" dirty="0">
              <a:sym typeface="Wingdings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31" t="7850" r="70423" b="17099"/>
          <a:stretch/>
        </p:blipFill>
        <p:spPr>
          <a:xfrm>
            <a:off x="5422172" y="4857610"/>
            <a:ext cx="902428" cy="139401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96" t="8683" r="74041" b="16762"/>
          <a:stretch/>
        </p:blipFill>
        <p:spPr>
          <a:xfrm>
            <a:off x="685800" y="3733800"/>
            <a:ext cx="1432046" cy="2517829"/>
          </a:xfrm>
          <a:prstGeom prst="rect">
            <a:avLst/>
          </a:prstGeom>
        </p:spPr>
      </p:pic>
      <p:cxnSp>
        <p:nvCxnSpPr>
          <p:cNvPr id="17" name="Straight Arrow Connector 16"/>
          <p:cNvCxnSpPr/>
          <p:nvPr/>
        </p:nvCxnSpPr>
        <p:spPr>
          <a:xfrm flipV="1">
            <a:off x="5067288" y="3503376"/>
            <a:ext cx="0" cy="682776"/>
          </a:xfrm>
          <a:prstGeom prst="straightConnector1">
            <a:avLst/>
          </a:prstGeom>
          <a:ln w="19050">
            <a:solidFill>
              <a:schemeClr val="accent6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6324600" y="4186152"/>
            <a:ext cx="1121226" cy="462048"/>
          </a:xfrm>
          <a:prstGeom prst="straightConnector1">
            <a:avLst/>
          </a:prstGeom>
          <a:ln w="19050">
            <a:solidFill>
              <a:schemeClr val="accent6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2438400" y="4186152"/>
            <a:ext cx="2628888" cy="231024"/>
          </a:xfrm>
          <a:prstGeom prst="straightConnector1">
            <a:avLst/>
          </a:prstGeom>
          <a:ln w="19050">
            <a:solidFill>
              <a:schemeClr val="accent6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ontent Placeholder 2"/>
          <p:cNvSpPr txBox="1">
            <a:spLocks/>
          </p:cNvSpPr>
          <p:nvPr/>
        </p:nvSpPr>
        <p:spPr>
          <a:xfrm>
            <a:off x="6400800" y="4578361"/>
            <a:ext cx="2819400" cy="609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indent="-176213">
              <a:spcBef>
                <a:spcPts val="300"/>
              </a:spcBef>
              <a:tabLst>
                <a:tab pos="180000" algn="l"/>
              </a:tabLst>
            </a:pPr>
            <a:r>
              <a:rPr lang="en-GB" sz="1600" dirty="0" smtClean="0">
                <a:sym typeface="Wingdings"/>
              </a:rPr>
              <a:t>overall size 32 x 60 cm</a:t>
            </a:r>
          </a:p>
          <a:p>
            <a:pPr marL="176213" indent="-176213">
              <a:spcBef>
                <a:spcPts val="300"/>
              </a:spcBef>
              <a:tabLst>
                <a:tab pos="180000" algn="l"/>
              </a:tabLst>
            </a:pPr>
            <a:r>
              <a:rPr lang="en-GB" sz="1600" dirty="0" smtClean="0">
                <a:sym typeface="Wingdings"/>
              </a:rPr>
              <a:t>50 kA for 1.1 T in bore</a:t>
            </a:r>
          </a:p>
          <a:p>
            <a:pPr marL="176213" indent="-176213">
              <a:spcBef>
                <a:spcPts val="300"/>
              </a:spcBef>
              <a:tabLst>
                <a:tab pos="180000" algn="l"/>
              </a:tabLst>
            </a:pPr>
            <a:r>
              <a:rPr lang="en-GB" sz="1600" dirty="0">
                <a:sym typeface="Wingdings"/>
              </a:rPr>
              <a:t>cryogenic </a:t>
            </a:r>
            <a:r>
              <a:rPr lang="en-GB" sz="1600" dirty="0" smtClean="0">
                <a:sym typeface="Wingdings"/>
              </a:rPr>
              <a:t>power to be evaluated,  function of cycle (ramp rate and frequency), superconducting material and operating temperature</a:t>
            </a:r>
          </a:p>
          <a:p>
            <a:pPr marL="0" indent="0">
              <a:spcBef>
                <a:spcPts val="900"/>
              </a:spcBef>
              <a:buNone/>
              <a:tabLst>
                <a:tab pos="180000" algn="l"/>
              </a:tabLst>
            </a:pPr>
            <a:endParaRPr lang="en-GB" sz="2200" dirty="0">
              <a:sym typeface="Wingdings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7445826" y="3503376"/>
            <a:ext cx="0" cy="682776"/>
          </a:xfrm>
          <a:prstGeom prst="straightConnector1">
            <a:avLst/>
          </a:prstGeom>
          <a:ln w="19050">
            <a:solidFill>
              <a:schemeClr val="accent6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363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6" t="94539" r="22428" b="1168"/>
          <a:stretch/>
        </p:blipFill>
        <p:spPr>
          <a:xfrm>
            <a:off x="381000" y="6134099"/>
            <a:ext cx="3352800" cy="2895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HEB magnets in </a:t>
            </a:r>
            <a:r>
              <a:rPr lang="en-US" dirty="0" smtClean="0"/>
              <a:t>a 100 km </a:t>
            </a:r>
            <a:r>
              <a:rPr lang="en-US" dirty="0"/>
              <a:t>tunnel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Feb.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Attilio Milanese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0CF90FD8-B023-486F-B6EE-DCFB485F1C64}" type="slidenum">
              <a:rPr lang="en-US" smtClean="0"/>
              <a:pPr algn="r"/>
              <a:t>6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886200" y="758190"/>
            <a:ext cx="5029200" cy="14058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563" indent="-182563">
              <a:spcBef>
                <a:spcPts val="900"/>
              </a:spcBef>
              <a:tabLst>
                <a:tab pos="180000" algn="l"/>
              </a:tabLst>
            </a:pPr>
            <a:r>
              <a:rPr lang="en-GB" sz="2000" dirty="0" smtClean="0">
                <a:sym typeface="Wingdings"/>
              </a:rPr>
              <a:t>“transmission line”, iron dominated, superferric, 2-in-1 dipole</a:t>
            </a:r>
            <a:endParaRPr lang="en-GB" sz="2000" dirty="0">
              <a:sym typeface="Wingdings"/>
            </a:endParaRPr>
          </a:p>
          <a:p>
            <a:pPr marL="182563" indent="-182563">
              <a:spcBef>
                <a:spcPts val="300"/>
              </a:spcBef>
              <a:tabLst>
                <a:tab pos="180000" algn="l"/>
              </a:tabLst>
            </a:pPr>
            <a:r>
              <a:rPr lang="en-GB" sz="2000" dirty="0" smtClean="0">
                <a:sym typeface="Wingdings"/>
              </a:rPr>
              <a:t>tentative parameters:</a:t>
            </a:r>
          </a:p>
          <a:p>
            <a:pPr marL="582613" lvl="1" indent="-182563">
              <a:spcBef>
                <a:spcPts val="300"/>
              </a:spcBef>
              <a:tabLst>
                <a:tab pos="180000" algn="l"/>
              </a:tabLst>
            </a:pPr>
            <a:r>
              <a:rPr lang="en-GB" sz="1600" dirty="0" smtClean="0">
                <a:sym typeface="Wingdings"/>
              </a:rPr>
              <a:t>vertical full gap 50 mm</a:t>
            </a:r>
          </a:p>
          <a:p>
            <a:pPr marL="582613" lvl="1" indent="-182563">
              <a:spcBef>
                <a:spcPts val="300"/>
              </a:spcBef>
              <a:tabLst>
                <a:tab pos="180000" algn="l"/>
              </a:tabLst>
            </a:pPr>
            <a:r>
              <a:rPr lang="en-GB" sz="1600" dirty="0" smtClean="0">
                <a:sym typeface="Wingdings"/>
              </a:rPr>
              <a:t>good field region of the order of ±20 mm</a:t>
            </a:r>
          </a:p>
          <a:p>
            <a:pPr marL="582613" lvl="1" indent="-182563">
              <a:spcBef>
                <a:spcPts val="300"/>
              </a:spcBef>
              <a:tabLst>
                <a:tab pos="180000" algn="l"/>
              </a:tabLst>
            </a:pPr>
            <a:r>
              <a:rPr lang="en-GB" sz="1600" dirty="0" smtClean="0">
                <a:sym typeface="Wingdings"/>
              </a:rPr>
              <a:t>overall diameter of “super-cable”, including cryostat, 100 mm</a:t>
            </a:r>
          </a:p>
          <a:p>
            <a:pPr marL="582613" lvl="1" indent="-182563">
              <a:spcBef>
                <a:spcPts val="300"/>
              </a:spcBef>
              <a:tabLst>
                <a:tab pos="180000" algn="l"/>
              </a:tabLst>
            </a:pPr>
            <a:r>
              <a:rPr lang="it-IT" sz="1600" dirty="0" smtClean="0">
                <a:sym typeface="Wingdings"/>
              </a:rPr>
              <a:t>type and amount of superconductor to be defined</a:t>
            </a:r>
            <a:endParaRPr lang="en-GB" sz="1600" dirty="0" smtClean="0">
              <a:sym typeface="Wingdings"/>
            </a:endParaRPr>
          </a:p>
          <a:p>
            <a:pPr marL="182563" indent="-182563">
              <a:spcBef>
                <a:spcPts val="300"/>
              </a:spcBef>
              <a:tabLst>
                <a:tab pos="180000" algn="l"/>
              </a:tabLst>
            </a:pPr>
            <a:r>
              <a:rPr lang="it-IT" sz="2000" dirty="0" smtClean="0">
                <a:sym typeface="Wingdings"/>
              </a:rPr>
              <a:t>50 kA for 1.1 T (3.4 TeV), at injection could be filled by the SPS at 0.45 TeV (0.14 T)</a:t>
            </a:r>
            <a:endParaRPr lang="en-GB" sz="2000" dirty="0" smtClean="0">
              <a:sym typeface="Wingdings"/>
            </a:endParaRPr>
          </a:p>
          <a:p>
            <a:pPr marL="182563" indent="-182563">
              <a:spcBef>
                <a:spcPts val="300"/>
              </a:spcBef>
              <a:tabLst>
                <a:tab pos="180000" algn="l"/>
              </a:tabLst>
            </a:pPr>
            <a:r>
              <a:rPr lang="en-GB" sz="2000" dirty="0" smtClean="0">
                <a:sym typeface="Wingdings"/>
              </a:rPr>
              <a:t>the field in the second aperture comes for free with the return cable</a:t>
            </a:r>
          </a:p>
          <a:p>
            <a:pPr marL="182563" indent="-182563">
              <a:spcBef>
                <a:spcPts val="300"/>
              </a:spcBef>
              <a:tabLst>
                <a:tab pos="180000" algn="l"/>
              </a:tabLst>
            </a:pPr>
            <a:r>
              <a:rPr lang="en-GB" sz="2000" dirty="0" smtClean="0">
                <a:sym typeface="Wingdings"/>
              </a:rPr>
              <a:t>1-turn design: bus-bar coils (</a:t>
            </a:r>
            <a:r>
              <a:rPr lang="it-IT" sz="2000" i="1" dirty="0" smtClean="0">
                <a:sym typeface="Wingdings"/>
              </a:rPr>
              <a:t>à la</a:t>
            </a:r>
            <a:r>
              <a:rPr lang="it-IT" sz="2000" dirty="0" smtClean="0">
                <a:sym typeface="Wingdings"/>
              </a:rPr>
              <a:t> LEP, but superconducting), with minimum inductive voltage for given dB/dt and volume</a:t>
            </a:r>
          </a:p>
          <a:p>
            <a:pPr marL="182563" indent="-182563">
              <a:spcBef>
                <a:spcPts val="300"/>
              </a:spcBef>
              <a:tabLst>
                <a:tab pos="180000" algn="l"/>
              </a:tabLst>
            </a:pPr>
            <a:r>
              <a:rPr lang="it-IT" sz="2000" dirty="0" smtClean="0">
                <a:sym typeface="Wingdings"/>
              </a:rPr>
              <a:t>at much lower current (resistive? different cable?), the apertures could be used in bipolar operation  as a lepton booster</a:t>
            </a:r>
            <a:endParaRPr lang="en-GB" sz="2000" dirty="0" smtClean="0">
              <a:sym typeface="Wingdings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31" t="7850" r="70423" b="17099"/>
          <a:stretch/>
        </p:blipFill>
        <p:spPr>
          <a:xfrm>
            <a:off x="419100" y="831006"/>
            <a:ext cx="3276600" cy="5061794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3413760" y="5892586"/>
            <a:ext cx="1676400" cy="4472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00"/>
              </a:spcBef>
              <a:buFont typeface="Arial" pitchFamily="34" charset="0"/>
              <a:buNone/>
              <a:tabLst>
                <a:tab pos="180000" algn="l"/>
              </a:tabLst>
            </a:pPr>
            <a:r>
              <a:rPr lang="en-GB" sz="1600" dirty="0" smtClean="0">
                <a:sym typeface="Wingdings"/>
              </a:rPr>
              <a:t>2.1 T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82880" y="5892586"/>
            <a:ext cx="1676400" cy="4472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00"/>
              </a:spcBef>
              <a:buFont typeface="Arial" pitchFamily="34" charset="0"/>
              <a:buNone/>
              <a:tabLst>
                <a:tab pos="180000" algn="l"/>
              </a:tabLst>
            </a:pPr>
            <a:r>
              <a:rPr lang="en-GB" sz="1600" dirty="0" smtClean="0">
                <a:sym typeface="Wingdings"/>
              </a:rPr>
              <a:t>0.0 T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2464599" y="2081214"/>
            <a:ext cx="0" cy="195262"/>
          </a:xfrm>
          <a:prstGeom prst="straightConnector1">
            <a:avLst/>
          </a:prstGeom>
          <a:ln w="12700">
            <a:solidFill>
              <a:srgbClr val="FFFF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2612830" y="2081214"/>
            <a:ext cx="0" cy="195262"/>
          </a:xfrm>
          <a:prstGeom prst="straightConnector1">
            <a:avLst/>
          </a:prstGeom>
          <a:ln w="12700">
            <a:solidFill>
              <a:srgbClr val="FFFF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2761061" y="2081214"/>
            <a:ext cx="0" cy="195262"/>
          </a:xfrm>
          <a:prstGeom prst="straightConnector1">
            <a:avLst/>
          </a:prstGeom>
          <a:ln w="12700">
            <a:solidFill>
              <a:srgbClr val="FFFF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3057524" y="2081214"/>
            <a:ext cx="0" cy="195262"/>
          </a:xfrm>
          <a:prstGeom prst="straightConnector1">
            <a:avLst/>
          </a:prstGeom>
          <a:ln w="12700">
            <a:solidFill>
              <a:srgbClr val="FFFF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2909292" y="2081214"/>
            <a:ext cx="0" cy="195262"/>
          </a:xfrm>
          <a:prstGeom prst="straightConnector1">
            <a:avLst/>
          </a:prstGeom>
          <a:ln w="12700">
            <a:solidFill>
              <a:srgbClr val="FFFF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2464591" y="4505336"/>
            <a:ext cx="0" cy="195262"/>
          </a:xfrm>
          <a:prstGeom prst="straightConnector1">
            <a:avLst/>
          </a:prstGeom>
          <a:ln w="12700">
            <a:solidFill>
              <a:srgbClr val="FFFF00"/>
            </a:solidFill>
            <a:headEnd type="triangle" w="med" len="lg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2612822" y="4505336"/>
            <a:ext cx="0" cy="195262"/>
          </a:xfrm>
          <a:prstGeom prst="straightConnector1">
            <a:avLst/>
          </a:prstGeom>
          <a:ln w="12700">
            <a:solidFill>
              <a:srgbClr val="FFFF00"/>
            </a:solidFill>
            <a:headEnd type="triangle" w="med" len="lg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2761053" y="4505336"/>
            <a:ext cx="0" cy="195262"/>
          </a:xfrm>
          <a:prstGeom prst="straightConnector1">
            <a:avLst/>
          </a:prstGeom>
          <a:ln w="12700">
            <a:solidFill>
              <a:srgbClr val="FFFF00"/>
            </a:solidFill>
            <a:headEnd type="triangle" w="med" len="lg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2909284" y="4505336"/>
            <a:ext cx="0" cy="195262"/>
          </a:xfrm>
          <a:prstGeom prst="straightConnector1">
            <a:avLst/>
          </a:prstGeom>
          <a:ln w="12700">
            <a:solidFill>
              <a:srgbClr val="FFFF00"/>
            </a:solidFill>
            <a:headEnd type="triangle" w="med" len="lg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3057516" y="4505336"/>
            <a:ext cx="0" cy="195262"/>
          </a:xfrm>
          <a:prstGeom prst="straightConnector1">
            <a:avLst/>
          </a:prstGeom>
          <a:ln w="12700">
            <a:solidFill>
              <a:srgbClr val="FFFF00"/>
            </a:solidFill>
            <a:headEnd type="triangle" w="med" len="lg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ontent Placeholder 2"/>
          <p:cNvSpPr txBox="1">
            <a:spLocks/>
          </p:cNvSpPr>
          <p:nvPr/>
        </p:nvSpPr>
        <p:spPr>
          <a:xfrm rot="548159">
            <a:off x="6897158" y="1313754"/>
            <a:ext cx="2076762" cy="659154"/>
          </a:xfrm>
          <a:prstGeom prst="rect">
            <a:avLst/>
          </a:prstGeom>
          <a:solidFill>
            <a:srgbClr val="0C20B4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tabLst>
                <a:tab pos="180000" algn="l"/>
              </a:tabLst>
            </a:pPr>
            <a:r>
              <a:rPr lang="en-GB" sz="1800" dirty="0" smtClean="0">
                <a:solidFill>
                  <a:schemeClr val="bg1"/>
                </a:solidFill>
                <a:sym typeface="Wingdings"/>
              </a:rPr>
              <a:t>conceptual sketch, for discussion only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1617980" y="4412429"/>
            <a:ext cx="252885" cy="296385"/>
            <a:chOff x="3288030" y="2007406"/>
            <a:chExt cx="252885" cy="296385"/>
          </a:xfrm>
        </p:grpSpPr>
        <p:sp>
          <p:nvSpPr>
            <p:cNvPr id="36" name="Oval 35"/>
            <p:cNvSpPr/>
            <p:nvPr/>
          </p:nvSpPr>
          <p:spPr>
            <a:xfrm>
              <a:off x="3327589" y="2097826"/>
              <a:ext cx="213326" cy="20596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Content Placeholder 2"/>
            <p:cNvSpPr txBox="1">
              <a:spLocks/>
            </p:cNvSpPr>
            <p:nvPr/>
          </p:nvSpPr>
          <p:spPr>
            <a:xfrm>
              <a:off x="3288030" y="2007406"/>
              <a:ext cx="207561" cy="272903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118800">
                <a:spcBef>
                  <a:spcPts val="0"/>
                </a:spcBef>
                <a:buNone/>
              </a:pPr>
              <a:r>
                <a:rPr lang="en-GB" sz="1800" dirty="0" smtClean="0">
                  <a:solidFill>
                    <a:schemeClr val="accent1"/>
                  </a:solidFill>
                </a:rPr>
                <a:t>×</a:t>
              </a:r>
              <a:endParaRPr lang="en-GB" sz="5000" dirty="0"/>
            </a:p>
            <a:p>
              <a:pPr marL="0" indent="0" defTabSz="118800">
                <a:spcBef>
                  <a:spcPts val="0"/>
                </a:spcBef>
                <a:buNone/>
              </a:pPr>
              <a:r>
                <a:rPr lang="en-GB" sz="3400" dirty="0"/>
                <a:t>		</a:t>
              </a:r>
              <a:endParaRPr lang="en-GB" sz="3400" dirty="0" smtClean="0"/>
            </a:p>
            <a:p>
              <a:pPr marL="0" indent="0" defTabSz="118800">
                <a:spcBef>
                  <a:spcPts val="0"/>
                </a:spcBef>
                <a:buNone/>
              </a:pPr>
              <a:endParaRPr lang="en-GB" sz="3400" dirty="0"/>
            </a:p>
            <a:p>
              <a:pPr marL="0" indent="0" defTabSz="118800">
                <a:spcBef>
                  <a:spcPts val="0"/>
                </a:spcBef>
                <a:buNone/>
              </a:pPr>
              <a:endParaRPr lang="en-GB" sz="3400" dirty="0"/>
            </a:p>
            <a:p>
              <a:pPr marL="0" indent="0" defTabSz="118800">
                <a:spcBef>
                  <a:spcPts val="0"/>
                </a:spcBef>
                <a:buFont typeface="Arial" pitchFamily="34" charset="0"/>
                <a:buNone/>
              </a:pPr>
              <a:endParaRPr lang="en-GB" sz="3400" dirty="0" smtClean="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638300" y="1951515"/>
            <a:ext cx="226694" cy="296385"/>
            <a:chOff x="5734762" y="2482364"/>
            <a:chExt cx="226694" cy="296385"/>
          </a:xfrm>
        </p:grpSpPr>
        <p:sp>
          <p:nvSpPr>
            <p:cNvPr id="39" name="Oval 38"/>
            <p:cNvSpPr/>
            <p:nvPr/>
          </p:nvSpPr>
          <p:spPr>
            <a:xfrm>
              <a:off x="5748130" y="2572784"/>
              <a:ext cx="213326" cy="20596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Content Placeholder 2"/>
            <p:cNvSpPr txBox="1">
              <a:spLocks/>
            </p:cNvSpPr>
            <p:nvPr/>
          </p:nvSpPr>
          <p:spPr>
            <a:xfrm>
              <a:off x="5734762" y="2482364"/>
              <a:ext cx="207561" cy="272903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118800">
                <a:spcBef>
                  <a:spcPts val="0"/>
                </a:spcBef>
                <a:buNone/>
              </a:pPr>
              <a:r>
                <a:rPr lang="en-GB" sz="1800" dirty="0" smtClean="0">
                  <a:solidFill>
                    <a:schemeClr val="accent1"/>
                  </a:solidFill>
                </a:rPr>
                <a:t>∙</a:t>
              </a:r>
              <a:r>
                <a:rPr lang="en-GB" sz="3400" dirty="0"/>
                <a:t>		</a:t>
              </a:r>
              <a:endParaRPr lang="en-GB" sz="3400" dirty="0" smtClean="0"/>
            </a:p>
            <a:p>
              <a:pPr marL="0" indent="0" defTabSz="118800">
                <a:spcBef>
                  <a:spcPts val="0"/>
                </a:spcBef>
                <a:buNone/>
              </a:pPr>
              <a:endParaRPr lang="en-GB" sz="3400" dirty="0"/>
            </a:p>
            <a:p>
              <a:pPr marL="0" indent="0" defTabSz="118800">
                <a:spcBef>
                  <a:spcPts val="0"/>
                </a:spcBef>
                <a:buNone/>
              </a:pPr>
              <a:endParaRPr lang="en-GB" sz="3400" dirty="0"/>
            </a:p>
            <a:p>
              <a:pPr marL="0" indent="0" defTabSz="118800">
                <a:spcBef>
                  <a:spcPts val="0"/>
                </a:spcBef>
                <a:buFont typeface="Arial" pitchFamily="34" charset="0"/>
                <a:buNone/>
              </a:pPr>
              <a:endParaRPr lang="en-GB" sz="3400" dirty="0" smtClean="0"/>
            </a:p>
          </p:txBody>
        </p:sp>
      </p:grpSp>
    </p:spTree>
    <p:extLst>
      <p:ext uri="{BB962C8B-B14F-4D97-AF65-F5344CB8AC3E}">
        <p14:creationId xmlns:p14="http://schemas.microsoft.com/office/powerpoint/2010/main" val="1955332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 tentative rating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Feb.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Attilio Milanese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0CF90FD8-B023-486F-B6EE-DCFB485F1C64}" type="slidenum">
              <a:rPr lang="en-US" smtClean="0"/>
              <a:pPr algn="r"/>
              <a:t>7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6695958"/>
              </p:ext>
            </p:extLst>
          </p:nvPr>
        </p:nvGraphicFramePr>
        <p:xfrm>
          <a:off x="1843180" y="1143000"/>
          <a:ext cx="5544000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0000"/>
                <a:gridCol w="1188000"/>
                <a:gridCol w="1188000"/>
                <a:gridCol w="11880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tunnel circumference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aseline="0" dirty="0" smtClean="0"/>
                        <a:t>7 km</a:t>
                      </a:r>
                    </a:p>
                    <a:p>
                      <a:pPr algn="ctr"/>
                      <a:r>
                        <a:rPr lang="it-IT" baseline="0" dirty="0" smtClean="0"/>
                        <a:t>SPS</a:t>
                      </a:r>
                      <a:endParaRPr lang="en-GB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27 km</a:t>
                      </a:r>
                      <a:endParaRPr lang="en-GB" baseline="0" dirty="0" smtClean="0"/>
                    </a:p>
                    <a:p>
                      <a:pPr algn="ctr"/>
                      <a:r>
                        <a:rPr lang="it-IT" baseline="0" dirty="0" smtClean="0"/>
                        <a:t>LEP/LHC</a:t>
                      </a:r>
                      <a:endParaRPr lang="en-GB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100 km</a:t>
                      </a:r>
                      <a:endParaRPr lang="en-GB" baseline="-25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sym typeface="Wingdings"/>
                        </a:rPr>
                        <a:t>resistive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n.</a:t>
                      </a:r>
                      <a:r>
                        <a:rPr lang="en-GB" baseline="0" dirty="0" smtClean="0"/>
                        <a:t> a.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  <a:latin typeface="Wingdings" panose="05000000000000000000" pitchFamily="2" charset="2"/>
                          <a:sym typeface="Wingdings"/>
                        </a:rPr>
                        <a:t></a:t>
                      </a:r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  <a:latin typeface="Wingdings" panose="05000000000000000000" pitchFamily="2" charset="2"/>
                          <a:sym typeface="Wingdings"/>
                        </a:rPr>
                        <a:t>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sym typeface="Wingdings"/>
                        </a:rPr>
                        <a:t>superferric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n.</a:t>
                      </a:r>
                      <a:r>
                        <a:rPr lang="en-GB" baseline="0" dirty="0" smtClean="0"/>
                        <a:t> a.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  <a:latin typeface="Wingdings" panose="05000000000000000000" pitchFamily="2" charset="2"/>
                          <a:sym typeface="Wingdings"/>
                        </a:rPr>
                        <a:t></a:t>
                      </a:r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  <a:latin typeface="Wingdings" panose="05000000000000000000" pitchFamily="2" charset="2"/>
                          <a:sym typeface="Wingdings"/>
                        </a:rPr>
                        <a:t>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Nb</a:t>
                      </a:r>
                      <a:r>
                        <a:rPr lang="en-GB" dirty="0" smtClean="0"/>
                        <a:t>-Ti,</a:t>
                      </a:r>
                      <a:r>
                        <a:rPr lang="en-GB" baseline="0" dirty="0" smtClean="0"/>
                        <a:t> low field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  <a:latin typeface="Wingdings" panose="05000000000000000000" pitchFamily="2" charset="2"/>
                          <a:sym typeface="Wingdings"/>
                        </a:rPr>
                        <a:t>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  <a:latin typeface="Wingdings" panose="05000000000000000000" pitchFamily="2" charset="2"/>
                          <a:sym typeface="Wingdings"/>
                        </a:rPr>
                        <a:t>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  <a:latin typeface="Wingdings" panose="05000000000000000000" pitchFamily="2" charset="2"/>
                          <a:sym typeface="Wingdings"/>
                        </a:rPr>
                        <a:t></a:t>
                      </a:r>
                      <a:endParaRPr lang="en-GB" dirty="0">
                        <a:solidFill>
                          <a:schemeClr val="tx1"/>
                        </a:solidFill>
                        <a:latin typeface="Wingdings" panose="05000000000000000000" pitchFamily="2" charset="2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Nb</a:t>
                      </a:r>
                      <a:r>
                        <a:rPr lang="en-GB" dirty="0" smtClean="0"/>
                        <a:t>-Ti,</a:t>
                      </a:r>
                      <a:r>
                        <a:rPr lang="en-GB" baseline="0" dirty="0" smtClean="0"/>
                        <a:t> high field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  <a:latin typeface="Wingdings" panose="05000000000000000000" pitchFamily="2" charset="2"/>
                          <a:sym typeface="Wingdings"/>
                        </a:rPr>
                        <a:t>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  <a:latin typeface="Wingdings" panose="05000000000000000000" pitchFamily="2" charset="2"/>
                          <a:sym typeface="Wingdings"/>
                        </a:rPr>
                        <a:t>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  <a:latin typeface="Wingdings" panose="05000000000000000000" pitchFamily="2" charset="2"/>
                          <a:sym typeface="Wingdings"/>
                        </a:rPr>
                        <a:t>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Nb</a:t>
                      </a:r>
                      <a:r>
                        <a:rPr lang="en-GB" baseline="-25000" dirty="0" smtClean="0"/>
                        <a:t>3</a:t>
                      </a:r>
                      <a:r>
                        <a:rPr lang="en-GB" dirty="0" smtClean="0"/>
                        <a:t>Sn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  <a:latin typeface="Wingdings" panose="05000000000000000000" pitchFamily="2" charset="2"/>
                          <a:sym typeface="Wingdings"/>
                        </a:rPr>
                        <a:t>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  <a:latin typeface="Wingdings" panose="05000000000000000000" pitchFamily="2" charset="2"/>
                          <a:sym typeface="Wingdings"/>
                        </a:rPr>
                        <a:t>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  <a:latin typeface="Wingdings" panose="05000000000000000000" pitchFamily="2" charset="2"/>
                          <a:sym typeface="Wingdings"/>
                        </a:rPr>
                        <a:t>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957580" y="3902710"/>
            <a:ext cx="3577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Wingdings" panose="05000000000000000000" pitchFamily="2" charset="2"/>
                <a:sym typeface="Wingdings"/>
              </a:rPr>
              <a:t></a:t>
            </a:r>
            <a:endParaRPr lang="en-GB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173480" y="3851910"/>
            <a:ext cx="8732520" cy="15392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00"/>
              </a:spcBef>
              <a:buNone/>
              <a:tabLst>
                <a:tab pos="180000" algn="l"/>
              </a:tabLst>
            </a:pPr>
            <a:r>
              <a:rPr lang="en-GB" sz="2200" dirty="0" smtClean="0">
                <a:sym typeface="Wingdings"/>
              </a:rPr>
              <a:t>don’t even think about it                   looks more attractive</a:t>
            </a:r>
            <a:endParaRPr lang="en-GB" sz="2200" dirty="0">
              <a:sym typeface="Wingding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18990" y="3902710"/>
            <a:ext cx="11811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latin typeface="Wingdings" panose="05000000000000000000" pitchFamily="2" charset="2"/>
                <a:sym typeface="Wingdings"/>
              </a:rPr>
              <a:t></a:t>
            </a:r>
            <a:endParaRPr lang="en-GB" dirty="0"/>
          </a:p>
          <a:p>
            <a:endParaRPr lang="en-GB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4480560"/>
            <a:ext cx="8732520" cy="15392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00"/>
              </a:spcBef>
              <a:buNone/>
              <a:tabLst>
                <a:tab pos="180000" algn="l"/>
              </a:tabLst>
            </a:pPr>
            <a:r>
              <a:rPr lang="en-GB" sz="2200" dirty="0" smtClean="0">
                <a:sym typeface="Wingdings"/>
              </a:rPr>
              <a:t>The rating depends highly on the relative weights that are given to the various arguments, also </a:t>
            </a:r>
            <a:r>
              <a:rPr lang="en-GB" sz="2200" dirty="0">
                <a:sym typeface="Wingdings"/>
              </a:rPr>
              <a:t>not directly </a:t>
            </a:r>
            <a:r>
              <a:rPr lang="en-GB" sz="2200" dirty="0" smtClean="0">
                <a:sym typeface="Wingdings"/>
              </a:rPr>
              <a:t>magnet related.</a:t>
            </a:r>
            <a:endParaRPr lang="en-GB" sz="2200" dirty="0">
              <a:sym typeface="Wingdings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 rot="20747809">
            <a:off x="7015988" y="5259728"/>
            <a:ext cx="1362163" cy="836377"/>
          </a:xfrm>
          <a:prstGeom prst="rect">
            <a:avLst/>
          </a:prstGeom>
          <a:solidFill>
            <a:srgbClr val="0C20B4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tabLst>
                <a:tab pos="180000" algn="l"/>
              </a:tabLst>
            </a:pPr>
            <a:r>
              <a:rPr lang="en-GB" sz="2200" dirty="0" smtClean="0">
                <a:solidFill>
                  <a:schemeClr val="bg1"/>
                </a:solidFill>
                <a:sym typeface="Wingdings"/>
              </a:rPr>
              <a:t>discussion time</a:t>
            </a:r>
            <a:endParaRPr lang="en-GB" sz="2200" dirty="0" smtClean="0">
              <a:solidFill>
                <a:schemeClr val="bg1"/>
              </a:solidFill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4191580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690870" y="1392636"/>
            <a:ext cx="8152686" cy="131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18800">
              <a:spcBef>
                <a:spcPts val="0"/>
              </a:spcBef>
              <a:buNone/>
            </a:pPr>
            <a:r>
              <a:rPr lang="en-GB" dirty="0" smtClean="0"/>
              <a:t>Thanks in particular to                                                     L. Bottura, B. Goddard,                                                  L. Rossi, D. Tommasini, </a:t>
            </a:r>
            <a:r>
              <a:rPr lang="en-GB" dirty="0">
                <a:sym typeface="Wingdings"/>
              </a:rPr>
              <a:t>A. </a:t>
            </a:r>
            <a:r>
              <a:rPr lang="en-GB" dirty="0" err="1">
                <a:sym typeface="Wingdings"/>
              </a:rPr>
              <a:t>Verweij</a:t>
            </a:r>
            <a:r>
              <a:rPr lang="en-GB" dirty="0" smtClean="0"/>
              <a:t>.</a:t>
            </a:r>
            <a:endParaRPr lang="en-GB" dirty="0"/>
          </a:p>
          <a:p>
            <a:pPr marL="0" indent="0" defTabSz="118800">
              <a:spcBef>
                <a:spcPts val="0"/>
              </a:spcBef>
              <a:buNone/>
            </a:pPr>
            <a:r>
              <a:rPr lang="en-GB" sz="4000" dirty="0"/>
              <a:t>		</a:t>
            </a:r>
            <a:endParaRPr lang="en-GB" sz="4000" dirty="0" smtClean="0"/>
          </a:p>
          <a:p>
            <a:pPr marL="0" indent="0" defTabSz="118800">
              <a:spcBef>
                <a:spcPts val="0"/>
              </a:spcBef>
              <a:buNone/>
            </a:pPr>
            <a:endParaRPr lang="en-GB" sz="4000" dirty="0"/>
          </a:p>
          <a:p>
            <a:pPr marL="0" indent="0" defTabSz="118800">
              <a:spcBef>
                <a:spcPts val="0"/>
              </a:spcBef>
              <a:buNone/>
            </a:pPr>
            <a:endParaRPr lang="en-GB" sz="4000" dirty="0"/>
          </a:p>
          <a:p>
            <a:pPr marL="0" indent="0" defTabSz="118800">
              <a:spcBef>
                <a:spcPts val="0"/>
              </a:spcBef>
              <a:buFont typeface="Arial" pitchFamily="34" charset="0"/>
              <a:buNone/>
            </a:pPr>
            <a:endParaRPr lang="en-GB" sz="40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Feb.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Attilio Milanese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0CF90FD8-B023-486F-B6EE-DCFB485F1C64}" type="slidenum">
              <a:rPr lang="en-US" smtClean="0"/>
              <a:pPr algn="r"/>
              <a:t>8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52400" y="3929004"/>
            <a:ext cx="8778240" cy="131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18800">
              <a:spcBef>
                <a:spcPts val="0"/>
              </a:spcBef>
              <a:buNone/>
            </a:pPr>
            <a:r>
              <a:rPr lang="en-GB" sz="5000" dirty="0" smtClean="0">
                <a:solidFill>
                  <a:schemeClr val="accent1"/>
                </a:solidFill>
              </a:rPr>
              <a:t>Thank you.</a:t>
            </a:r>
            <a:endParaRPr lang="en-GB" sz="5000" dirty="0"/>
          </a:p>
          <a:p>
            <a:pPr marL="0" indent="0" defTabSz="118800">
              <a:spcBef>
                <a:spcPts val="0"/>
              </a:spcBef>
              <a:buNone/>
            </a:pPr>
            <a:r>
              <a:rPr lang="en-GB" sz="3400" dirty="0"/>
              <a:t>		</a:t>
            </a:r>
            <a:endParaRPr lang="en-GB" sz="3400" dirty="0" smtClean="0"/>
          </a:p>
          <a:p>
            <a:pPr marL="0" indent="0" defTabSz="118800">
              <a:spcBef>
                <a:spcPts val="0"/>
              </a:spcBef>
              <a:buNone/>
            </a:pPr>
            <a:endParaRPr lang="en-GB" sz="3400" dirty="0"/>
          </a:p>
          <a:p>
            <a:pPr marL="0" indent="0" defTabSz="118800">
              <a:spcBef>
                <a:spcPts val="0"/>
              </a:spcBef>
              <a:buNone/>
            </a:pPr>
            <a:endParaRPr lang="en-GB" sz="3400" dirty="0"/>
          </a:p>
          <a:p>
            <a:pPr marL="0" indent="0" defTabSz="118800">
              <a:spcBef>
                <a:spcPts val="0"/>
              </a:spcBef>
              <a:buFont typeface="Arial" pitchFamily="34" charset="0"/>
              <a:buNone/>
            </a:pPr>
            <a:endParaRPr lang="en-GB" sz="3400" dirty="0" smtClean="0"/>
          </a:p>
        </p:txBody>
      </p:sp>
    </p:spTree>
    <p:extLst>
      <p:ext uri="{BB962C8B-B14F-4D97-AF65-F5344CB8AC3E}">
        <p14:creationId xmlns:p14="http://schemas.microsoft.com/office/powerpoint/2010/main" val="866677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6663</TotalTime>
  <Words>796</Words>
  <Application>Microsoft Office PowerPoint</Application>
  <PresentationFormat>On-screen Show (4:3)</PresentationFormat>
  <Paragraphs>198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Injector magnet considerations </vt:lpstr>
      <vt:lpstr>Foreword </vt:lpstr>
      <vt:lpstr>HEB magnets in the SPS tunnel</vt:lpstr>
      <vt:lpstr>HEB magnets in the LEP/LHC tunnel</vt:lpstr>
      <vt:lpstr>HEB magnets in a 100 km tunnel</vt:lpstr>
      <vt:lpstr>HEB magnets in a 100 km tunnel</vt:lpstr>
      <vt:lpstr>A tentative rating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SESAME meeting</dc:title>
  <dc:creator>Attilio Milanese</dc:creator>
  <cp:lastModifiedBy>Attilio Milanese</cp:lastModifiedBy>
  <cp:revision>631</cp:revision>
  <cp:lastPrinted>2014-02-14T09:43:02Z</cp:lastPrinted>
  <dcterms:created xsi:type="dcterms:W3CDTF">2011-11-24T09:23:27Z</dcterms:created>
  <dcterms:modified xsi:type="dcterms:W3CDTF">2014-02-14T10:29:31Z</dcterms:modified>
</cp:coreProperties>
</file>