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0" r:id="rId3"/>
    <p:sldId id="280" r:id="rId4"/>
    <p:sldId id="305" r:id="rId5"/>
    <p:sldId id="304" r:id="rId6"/>
    <p:sldId id="30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7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51366-2EA1-154E-B6A5-C5F36F60DD93}" type="datetimeFigureOut">
              <a:rPr lang="en-US" smtClean="0"/>
              <a:t>04/05/14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5DD0C-8D0E-FB48-AEE4-950A1C4D5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866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04/05/14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01000" y="-1"/>
            <a:ext cx="1143000" cy="1333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2514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05/05/2014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001000" y="-1"/>
            <a:ext cx="1143000" cy="133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8458200" cy="1600199"/>
          </a:xfrm>
        </p:spPr>
        <p:txBody>
          <a:bodyPr/>
          <a:lstStyle/>
          <a:p>
            <a:r>
              <a:rPr lang="en-GB" sz="6000" dirty="0" smtClean="0">
                <a:solidFill>
                  <a:srgbClr val="005490"/>
                </a:solidFill>
              </a:rPr>
              <a:t>Opening</a:t>
            </a:r>
            <a:endParaRPr lang="en-GB" sz="6000" dirty="0">
              <a:solidFill>
                <a:srgbClr val="0054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4800600"/>
            <a:ext cx="8915400" cy="1219200"/>
          </a:xfrm>
        </p:spPr>
        <p:txBody>
          <a:bodyPr>
            <a:normAutofit/>
          </a:bodyPr>
          <a:lstStyle/>
          <a:p>
            <a:r>
              <a:rPr lang="en-GB" sz="3200" b="1" dirty="0" err="1" smtClean="0"/>
              <a:t>Y</a:t>
            </a:r>
            <a:r>
              <a:rPr lang="en-GB" sz="3200" b="1" dirty="0" err="1" smtClean="0"/>
              <a:t>annis</a:t>
            </a:r>
            <a:r>
              <a:rPr lang="en-GB" sz="3200" b="1" dirty="0" smtClean="0"/>
              <a:t> PAPAPHILIPPOU</a:t>
            </a:r>
          </a:p>
          <a:p>
            <a:r>
              <a:rPr lang="en-GB" sz="3200" b="1" dirty="0" smtClean="0"/>
              <a:t>CERN</a:t>
            </a:r>
            <a:endParaRPr lang="en-GB" sz="3200" b="1" dirty="0" smtClean="0"/>
          </a:p>
          <a:p>
            <a:endParaRPr lang="en-GB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729" y="152400"/>
            <a:ext cx="3866271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953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Bring together scientific communities of </a:t>
            </a:r>
            <a:r>
              <a:rPr lang="en-US" sz="2400" b="1" dirty="0" smtClean="0"/>
              <a:t>synchrotron light sources’ storage rings, damping rings </a:t>
            </a:r>
            <a:r>
              <a:rPr lang="en-US" sz="2400" dirty="0" smtClean="0"/>
              <a:t>for linear colliders and </a:t>
            </a:r>
            <a:r>
              <a:rPr lang="en-US" sz="2400" b="1" dirty="0" smtClean="0"/>
              <a:t>e+/e- ring colliders</a:t>
            </a:r>
            <a:r>
              <a:rPr lang="en-US" sz="2400" dirty="0" smtClean="0"/>
              <a:t> in order to communicate, identify and promote common work on topics affecting the design of </a:t>
            </a:r>
            <a:r>
              <a:rPr lang="en-US" sz="2400" b="1" dirty="0" smtClean="0"/>
              <a:t>low emittance electron and positron </a:t>
            </a:r>
            <a:r>
              <a:rPr lang="en-US" sz="2400" b="1" dirty="0" smtClean="0"/>
              <a:t>rings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series of workshops specifically aims at strengthening the collaborations within the low emittance rings' community, including the </a:t>
            </a:r>
            <a:r>
              <a:rPr lang="en-US" sz="2400" dirty="0" err="1"/>
              <a:t>LOWεRING</a:t>
            </a:r>
            <a:r>
              <a:rPr lang="en-US" sz="2400" dirty="0"/>
              <a:t> collaboration network and the </a:t>
            </a:r>
            <a:r>
              <a:rPr lang="en-US" sz="2400" dirty="0" smtClean="0"/>
              <a:t>Ultimate Storage Rings workshop series </a:t>
            </a:r>
          </a:p>
          <a:p>
            <a:r>
              <a:rPr lang="en-US" sz="2400" dirty="0" smtClean="0"/>
              <a:t>This </a:t>
            </a:r>
            <a:r>
              <a:rPr lang="en-US" sz="2400" dirty="0"/>
              <a:t>is the 1st workshop on Low Emittance Rings </a:t>
            </a:r>
            <a:r>
              <a:rPr lang="en-US" sz="2400" dirty="0" smtClean="0"/>
              <a:t>Technology </a:t>
            </a:r>
            <a:r>
              <a:rPr lang="en-US" sz="2400" dirty="0"/>
              <a:t>after the three general </a:t>
            </a:r>
            <a:r>
              <a:rPr lang="en-US" sz="2400" dirty="0" smtClean="0"/>
              <a:t>ones  (CERN 2010, </a:t>
            </a:r>
            <a:r>
              <a:rPr lang="en-US" sz="2400" dirty="0" err="1" smtClean="0"/>
              <a:t>Heraklion</a:t>
            </a:r>
            <a:r>
              <a:rPr lang="en-US" sz="2400" dirty="0" smtClean="0"/>
              <a:t> 2011, Oxford 2013) </a:t>
            </a:r>
            <a:r>
              <a:rPr lang="en-US" sz="2400" dirty="0"/>
              <a:t>and one topical on </a:t>
            </a:r>
            <a:r>
              <a:rPr lang="en-US" sz="2400" dirty="0" smtClean="0"/>
              <a:t>instabilities (Paris 2014)</a:t>
            </a:r>
          </a:p>
          <a:p>
            <a:r>
              <a:rPr lang="en-US" sz="2400" dirty="0" smtClean="0"/>
              <a:t>For </a:t>
            </a:r>
            <a:r>
              <a:rPr lang="en-US" sz="2400" dirty="0"/>
              <a:t>more info see https://</a:t>
            </a:r>
            <a:r>
              <a:rPr lang="en-US" sz="2400" dirty="0" err="1"/>
              <a:t>espace.cern.ch</a:t>
            </a:r>
            <a:r>
              <a:rPr lang="en-US" sz="2400" dirty="0"/>
              <a:t>/EuCARD2-Low-Emittance-Rings/</a:t>
            </a:r>
            <a:r>
              <a:rPr lang="en-US" sz="2400" dirty="0" err="1"/>
              <a:t>default.aspx</a:t>
            </a:r>
            <a:endParaRPr lang="en-GB" sz="2400" dirty="0" smtClean="0"/>
          </a:p>
        </p:txBody>
      </p:sp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2514600" y="0"/>
            <a:ext cx="5486400" cy="1255712"/>
          </a:xfrm>
        </p:spPr>
        <p:txBody>
          <a:bodyPr/>
          <a:lstStyle/>
          <a:p>
            <a:r>
              <a:rPr lang="en-US" dirty="0" smtClean="0"/>
              <a:t>Low </a:t>
            </a:r>
            <a:r>
              <a:rPr lang="en-US" dirty="0" smtClean="0"/>
              <a:t>Emittance </a:t>
            </a:r>
            <a:r>
              <a:rPr lang="en-US" dirty="0" smtClean="0"/>
              <a:t>Rings network</a:t>
            </a: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22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Coordinators: </a:t>
            </a:r>
          </a:p>
          <a:p>
            <a:pPr lvl="1"/>
            <a:r>
              <a:rPr lang="en-US" dirty="0" smtClean="0"/>
              <a:t>R. </a:t>
            </a:r>
            <a:r>
              <a:rPr lang="en-US" dirty="0" err="1" smtClean="0"/>
              <a:t>Bartolini</a:t>
            </a:r>
            <a:r>
              <a:rPr lang="en-US" dirty="0" smtClean="0"/>
              <a:t> (UOXF)</a:t>
            </a:r>
          </a:p>
          <a:p>
            <a:pPr lvl="1"/>
            <a:r>
              <a:rPr lang="en-US" dirty="0" smtClean="0"/>
              <a:t>S. </a:t>
            </a:r>
            <a:r>
              <a:rPr lang="en-US" dirty="0" err="1" smtClean="0"/>
              <a:t>Guiducci</a:t>
            </a:r>
            <a:r>
              <a:rPr lang="en-US" dirty="0" smtClean="0"/>
              <a:t> (INFN-LNF)</a:t>
            </a:r>
          </a:p>
          <a:p>
            <a:pPr lvl="1"/>
            <a:r>
              <a:rPr lang="en-US" dirty="0" smtClean="0"/>
              <a:t>Y. Papaphilippou (CERN) </a:t>
            </a:r>
          </a:p>
          <a:p>
            <a:r>
              <a:rPr lang="en-US" dirty="0" smtClean="0"/>
              <a:t>Formed </a:t>
            </a:r>
            <a:r>
              <a:rPr lang="en-US" b="1" dirty="0" smtClean="0"/>
              <a:t>collaboration board</a:t>
            </a:r>
            <a:r>
              <a:rPr lang="en-US" dirty="0"/>
              <a:t>, representing the Low Emittance Rings </a:t>
            </a:r>
            <a:r>
              <a:rPr lang="en-US" dirty="0" smtClean="0"/>
              <a:t>community (including non-EU members)</a:t>
            </a:r>
          </a:p>
          <a:p>
            <a:pPr lvl="1"/>
            <a:r>
              <a:rPr lang="en-US" dirty="0" smtClean="0"/>
              <a:t>B</a:t>
            </a:r>
            <a:r>
              <a:rPr lang="en-US" dirty="0"/>
              <a:t>. </a:t>
            </a:r>
            <a:r>
              <a:rPr lang="en-US" dirty="0" err="1" smtClean="0"/>
              <a:t>Hettel</a:t>
            </a:r>
            <a:r>
              <a:rPr lang="en-US" dirty="0" smtClean="0"/>
              <a:t> (SLAC)</a:t>
            </a:r>
          </a:p>
          <a:p>
            <a:pPr lvl="1"/>
            <a:r>
              <a:rPr lang="en-US" dirty="0" smtClean="0"/>
              <a:t>Q</a:t>
            </a:r>
            <a:r>
              <a:rPr lang="en-US" dirty="0"/>
              <a:t>. </a:t>
            </a:r>
            <a:r>
              <a:rPr lang="en-US" dirty="0" smtClean="0"/>
              <a:t>Qin (IHEP)</a:t>
            </a:r>
          </a:p>
          <a:p>
            <a:pPr lvl="1"/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 smtClean="0"/>
              <a:t>Rubin</a:t>
            </a:r>
            <a:r>
              <a:rPr lang="en-US" dirty="0"/>
              <a:t> </a:t>
            </a:r>
            <a:r>
              <a:rPr lang="en-US" dirty="0" smtClean="0"/>
              <a:t>(Cornell)</a:t>
            </a:r>
          </a:p>
          <a:p>
            <a:pPr lvl="1"/>
            <a:r>
              <a:rPr lang="en-US" dirty="0" smtClean="0"/>
              <a:t>J</a:t>
            </a:r>
            <a:r>
              <a:rPr lang="en-US" dirty="0"/>
              <a:t>. </a:t>
            </a:r>
            <a:r>
              <a:rPr lang="en-US" dirty="0" smtClean="0"/>
              <a:t>Urakawa (KEK)</a:t>
            </a:r>
          </a:p>
          <a:p>
            <a:pPr lvl="1"/>
            <a:r>
              <a:rPr lang="en-US" dirty="0" smtClean="0"/>
              <a:t>Task coordinators: M</a:t>
            </a:r>
            <a:r>
              <a:rPr lang="en-US" dirty="0"/>
              <a:t>. </a:t>
            </a:r>
            <a:r>
              <a:rPr lang="en-US" dirty="0" err="1"/>
              <a:t>Böge</a:t>
            </a:r>
            <a:r>
              <a:rPr lang="en-US" dirty="0"/>
              <a:t> </a:t>
            </a:r>
            <a:r>
              <a:rPr lang="en-US" dirty="0" smtClean="0"/>
              <a:t> (PSI), R. </a:t>
            </a:r>
            <a:r>
              <a:rPr lang="en-US" dirty="0" err="1" smtClean="0"/>
              <a:t>Nagaoka</a:t>
            </a:r>
            <a:r>
              <a:rPr lang="en-US" dirty="0" smtClean="0"/>
              <a:t> (Soleil), H. </a:t>
            </a:r>
            <a:r>
              <a:rPr lang="en-US" dirty="0" err="1" smtClean="0"/>
              <a:t>Schmickler</a:t>
            </a:r>
            <a:r>
              <a:rPr lang="en-US" dirty="0" smtClean="0"/>
              <a:t> (CERN)</a:t>
            </a:r>
            <a:endParaRPr lang="en-US" dirty="0"/>
          </a:p>
          <a:p>
            <a:r>
              <a:rPr lang="en-US" dirty="0" smtClean="0"/>
              <a:t>Organize </a:t>
            </a:r>
            <a:r>
              <a:rPr lang="en-US" dirty="0"/>
              <a:t>Low Emittance </a:t>
            </a:r>
            <a:r>
              <a:rPr lang="en-US" dirty="0" smtClean="0"/>
              <a:t>Rings’ </a:t>
            </a:r>
            <a:r>
              <a:rPr lang="en-US" dirty="0"/>
              <a:t>general and topical </a:t>
            </a:r>
            <a:r>
              <a:rPr lang="en-US" dirty="0" smtClean="0"/>
              <a:t>workshops (low emittance ring lattice design, collective effects and technology)</a:t>
            </a:r>
            <a:endParaRPr lang="en-US" dirty="0"/>
          </a:p>
        </p:txBody>
      </p:sp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2590800" y="-76200"/>
            <a:ext cx="5410200" cy="1412875"/>
          </a:xfrm>
        </p:spPr>
        <p:txBody>
          <a:bodyPr/>
          <a:lstStyle/>
          <a:p>
            <a:r>
              <a:rPr lang="en-GB" sz="4400" dirty="0" smtClean="0">
                <a:latin typeface="Calibri"/>
                <a:cs typeface="Calibri"/>
              </a:rPr>
              <a:t>Network coordination</a:t>
            </a:r>
            <a:endParaRPr lang="en-GB" sz="4400" dirty="0" smtClean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4419600" y="1828800"/>
            <a:ext cx="381000" cy="9906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76800" y="1828800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Each one representing </a:t>
            </a:r>
            <a:r>
              <a:rPr lang="en-US" dirty="0"/>
              <a:t>community of X-ray storage rings of  e+/e- colliders and damping rings </a:t>
            </a:r>
          </a:p>
        </p:txBody>
      </p:sp>
      <p:sp>
        <p:nvSpPr>
          <p:cNvPr id="9" name="Right Brace 8"/>
          <p:cNvSpPr/>
          <p:nvPr/>
        </p:nvSpPr>
        <p:spPr>
          <a:xfrm>
            <a:off x="3962400" y="3810000"/>
            <a:ext cx="381000" cy="1295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19600" y="4029670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Representing “Ultimate-storage ring” community and damping ring test facilities</a:t>
            </a:r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smtClean="0"/>
              <a:t>05/05/2014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</p:spPr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9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752600"/>
            <a:ext cx="80772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Gather scientists </a:t>
            </a:r>
            <a:r>
              <a:rPr lang="en-US" sz="2400" dirty="0"/>
              <a:t>but also industrial partners who are designing and building hardware for low emittance </a:t>
            </a:r>
            <a:r>
              <a:rPr lang="en-US" sz="2400" dirty="0" smtClean="0"/>
              <a:t>rings</a:t>
            </a:r>
            <a:endParaRPr lang="en-US" sz="2400" dirty="0"/>
          </a:p>
          <a:p>
            <a:r>
              <a:rPr lang="en-US" sz="2400" dirty="0"/>
              <a:t>E</a:t>
            </a:r>
            <a:r>
              <a:rPr lang="en-US" sz="2400" dirty="0" smtClean="0"/>
              <a:t>mphasis </a:t>
            </a:r>
            <a:r>
              <a:rPr lang="en-US" sz="2400" dirty="0"/>
              <a:t>on studies and experimental programs in existing rings and facilities. </a:t>
            </a:r>
            <a:endParaRPr lang="en-US" sz="2400" dirty="0" smtClean="0"/>
          </a:p>
          <a:p>
            <a:r>
              <a:rPr lang="en-US" sz="2400" dirty="0" smtClean="0"/>
              <a:t>Specifically address impact </a:t>
            </a:r>
            <a:r>
              <a:rPr lang="en-US" sz="2400" dirty="0"/>
              <a:t>of targeting and reaching ultra-low </a:t>
            </a:r>
            <a:r>
              <a:rPr lang="en-US" sz="2400" dirty="0" err="1"/>
              <a:t>emittances</a:t>
            </a:r>
            <a:r>
              <a:rPr lang="en-US" sz="2400" dirty="0"/>
              <a:t> to the design of technical </a:t>
            </a:r>
            <a:r>
              <a:rPr lang="en-US" sz="2400" dirty="0" smtClean="0"/>
              <a:t>systems </a:t>
            </a:r>
            <a:r>
              <a:rPr lang="en-US" sz="2400" dirty="0"/>
              <a:t>in an environment dominated by synchrotron </a:t>
            </a:r>
            <a:r>
              <a:rPr lang="en-US" sz="2400" dirty="0" smtClean="0"/>
              <a:t>radiation</a:t>
            </a:r>
          </a:p>
          <a:p>
            <a:pPr lvl="1"/>
            <a:r>
              <a:rPr lang="en-US" sz="2000" dirty="0" smtClean="0"/>
              <a:t>Operational issues</a:t>
            </a:r>
          </a:p>
          <a:p>
            <a:pPr lvl="1"/>
            <a:r>
              <a:rPr lang="en-US" sz="2000" dirty="0"/>
              <a:t>M</a:t>
            </a:r>
            <a:r>
              <a:rPr lang="en-US" sz="2000" dirty="0" smtClean="0"/>
              <a:t>anufacturing tolerances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alibration </a:t>
            </a:r>
            <a:r>
              <a:rPr lang="en-US" sz="2000" dirty="0"/>
              <a:t>and stability/repeatability </a:t>
            </a:r>
            <a:r>
              <a:rPr lang="en-US" sz="2000" dirty="0" smtClean="0"/>
              <a:t>problems</a:t>
            </a:r>
            <a:endParaRPr lang="en-US" sz="2000" dirty="0"/>
          </a:p>
        </p:txBody>
      </p:sp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2514600" y="39688"/>
            <a:ext cx="5486400" cy="1412875"/>
          </a:xfrm>
        </p:spPr>
        <p:txBody>
          <a:bodyPr/>
          <a:lstStyle/>
          <a:p>
            <a:r>
              <a:rPr lang="en-US" sz="4800" dirty="0" smtClean="0"/>
              <a:t>ALERT 2014 - Scope</a:t>
            </a:r>
            <a:endParaRPr lang="en-GB" sz="48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715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85800" y="1447800"/>
            <a:ext cx="84582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Two full days </a:t>
            </a:r>
          </a:p>
          <a:p>
            <a:r>
              <a:rPr lang="en-US" sz="2400" dirty="0" smtClean="0"/>
              <a:t>22 presentations (20-25 minutes)</a:t>
            </a:r>
          </a:p>
          <a:p>
            <a:r>
              <a:rPr lang="en-US" sz="2400" dirty="0" smtClean="0"/>
              <a:t>15-minutes of fame talks on Monday afternoon</a:t>
            </a:r>
          </a:p>
          <a:p>
            <a:r>
              <a:rPr lang="en-US" sz="2400" dirty="0" smtClean="0"/>
              <a:t>Subjects </a:t>
            </a:r>
            <a:r>
              <a:rPr lang="en-US" sz="2400" dirty="0"/>
              <a:t>treated</a:t>
            </a:r>
          </a:p>
          <a:p>
            <a:pPr lvl="1"/>
            <a:r>
              <a:rPr lang="en-US" sz="2000" dirty="0"/>
              <a:t>Insertion devices, magnets and </a:t>
            </a:r>
            <a:r>
              <a:rPr lang="en-US" sz="2000" dirty="0" smtClean="0"/>
              <a:t>alignment</a:t>
            </a:r>
          </a:p>
          <a:p>
            <a:pPr lvl="2"/>
            <a:r>
              <a:rPr lang="en-US" sz="1600" dirty="0" smtClean="0"/>
              <a:t>SC wigglers</a:t>
            </a:r>
            <a:endParaRPr lang="en-US" sz="1600" dirty="0"/>
          </a:p>
          <a:p>
            <a:pPr lvl="1"/>
            <a:r>
              <a:rPr lang="en-US" sz="2000" dirty="0"/>
              <a:t>Beam Instrumentation </a:t>
            </a:r>
          </a:p>
          <a:p>
            <a:pPr lvl="1"/>
            <a:r>
              <a:rPr lang="en-US" sz="2000" dirty="0"/>
              <a:t>Kicker systems</a:t>
            </a:r>
          </a:p>
          <a:p>
            <a:pPr lvl="1"/>
            <a:r>
              <a:rPr lang="en-US" sz="2000" dirty="0"/>
              <a:t>RF system design, including low-level RF systems</a:t>
            </a:r>
          </a:p>
          <a:p>
            <a:pPr lvl="1"/>
            <a:r>
              <a:rPr lang="en-US" sz="2000" dirty="0"/>
              <a:t>Vacuum design</a:t>
            </a:r>
          </a:p>
          <a:p>
            <a:pPr lvl="1"/>
            <a:r>
              <a:rPr lang="en-US" sz="2000" dirty="0"/>
              <a:t>Feedback </a:t>
            </a:r>
            <a:r>
              <a:rPr lang="en-US" sz="2000" dirty="0" smtClean="0"/>
              <a:t>systems</a:t>
            </a:r>
            <a:endParaRPr lang="en-US" sz="2400" dirty="0" smtClean="0"/>
          </a:p>
          <a:p>
            <a:r>
              <a:rPr lang="en-US" sz="2400" dirty="0" smtClean="0"/>
              <a:t>Podium discussion on Tuesday afternoon</a:t>
            </a:r>
          </a:p>
          <a:p>
            <a:r>
              <a:rPr lang="en-US" sz="2400" dirty="0" smtClean="0"/>
              <a:t>Happy hour on Monday evening</a:t>
            </a:r>
          </a:p>
          <a:p>
            <a:r>
              <a:rPr lang="en-US" sz="2400" dirty="0"/>
              <a:t>Presenters’ guidelines</a:t>
            </a:r>
          </a:p>
          <a:p>
            <a:pPr lvl="1"/>
            <a:r>
              <a:rPr lang="en-US" sz="2000" dirty="0"/>
              <a:t>Upload your presentations to </a:t>
            </a:r>
            <a:r>
              <a:rPr lang="en-US" sz="2000" dirty="0" err="1"/>
              <a:t>indico</a:t>
            </a:r>
            <a:r>
              <a:rPr lang="en-US" sz="2000" dirty="0"/>
              <a:t> ASAP (contact us for help)</a:t>
            </a:r>
          </a:p>
          <a:p>
            <a:pPr lvl="1"/>
            <a:r>
              <a:rPr lang="en-US" sz="2000" dirty="0"/>
              <a:t>Leave time for discussions (3-5 minutes)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2514600" y="39688"/>
            <a:ext cx="5486400" cy="1412875"/>
          </a:xfrm>
        </p:spPr>
        <p:txBody>
          <a:bodyPr/>
          <a:lstStyle/>
          <a:p>
            <a:r>
              <a:rPr lang="en-US" dirty="0" smtClean="0"/>
              <a:t>ALERT 2014 - </a:t>
            </a:r>
            <a:r>
              <a:rPr lang="en-US" dirty="0" err="1" smtClean="0"/>
              <a:t>Organisation</a:t>
            </a: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41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414368"/>
            <a:ext cx="5334000" cy="5257800"/>
          </a:xfrm>
        </p:spPr>
        <p:txBody>
          <a:bodyPr wrap="square" rtlCol="0">
            <a:normAutofit fontScale="92500" lnSpcReduction="20000"/>
          </a:bodyPr>
          <a:lstStyle/>
          <a:p>
            <a:r>
              <a:rPr lang="en-US" dirty="0" smtClean="0"/>
              <a:t>Time</a:t>
            </a:r>
            <a:r>
              <a:rPr lang="en-US" dirty="0" smtClean="0"/>
              <a:t>: </a:t>
            </a:r>
            <a:r>
              <a:rPr lang="en-US" b="1" dirty="0"/>
              <a:t>17-19 September </a:t>
            </a:r>
            <a:r>
              <a:rPr lang="en-US" b="1" dirty="0" smtClean="0"/>
              <a:t>2014</a:t>
            </a:r>
          </a:p>
          <a:p>
            <a:r>
              <a:rPr lang="en-US" dirty="0" smtClean="0"/>
              <a:t>Place: INFN-LNF, </a:t>
            </a:r>
            <a:r>
              <a:rPr lang="en-US" dirty="0" err="1" smtClean="0"/>
              <a:t>Frascatti</a:t>
            </a:r>
            <a:endParaRPr lang="en-US" dirty="0"/>
          </a:p>
          <a:p>
            <a:r>
              <a:rPr lang="en-US" dirty="0" smtClean="0"/>
              <a:t>Organizing committee: </a:t>
            </a:r>
            <a:r>
              <a:rPr lang="en-US" dirty="0"/>
              <a:t>R. </a:t>
            </a:r>
            <a:r>
              <a:rPr lang="en-US" dirty="0" err="1" smtClean="0"/>
              <a:t>Bartolini</a:t>
            </a:r>
            <a:r>
              <a:rPr lang="en-US" dirty="0" smtClean="0"/>
              <a:t>, </a:t>
            </a:r>
            <a:r>
              <a:rPr lang="en-US" dirty="0"/>
              <a:t>S. </a:t>
            </a:r>
            <a:r>
              <a:rPr lang="en-US" dirty="0" err="1" smtClean="0"/>
              <a:t>Guiducci</a:t>
            </a:r>
            <a:r>
              <a:rPr lang="en-US" dirty="0" smtClean="0"/>
              <a:t>, </a:t>
            </a:r>
            <a:r>
              <a:rPr lang="en-US" dirty="0"/>
              <a:t>Y. </a:t>
            </a:r>
            <a:r>
              <a:rPr lang="en-US" dirty="0" smtClean="0"/>
              <a:t>Papaphilippou, B</a:t>
            </a:r>
            <a:r>
              <a:rPr lang="en-US" dirty="0"/>
              <a:t>. </a:t>
            </a:r>
            <a:r>
              <a:rPr lang="en-US" dirty="0" err="1" smtClean="0"/>
              <a:t>Hettel</a:t>
            </a:r>
            <a:r>
              <a:rPr lang="en-US" dirty="0" smtClean="0"/>
              <a:t>, </a:t>
            </a:r>
            <a:r>
              <a:rPr lang="en-US" dirty="0"/>
              <a:t>Q. Qin, D. </a:t>
            </a:r>
            <a:r>
              <a:rPr lang="en-US" dirty="0" smtClean="0"/>
              <a:t>Rubin,</a:t>
            </a:r>
            <a:r>
              <a:rPr lang="en-US" dirty="0"/>
              <a:t> J. </a:t>
            </a:r>
            <a:r>
              <a:rPr lang="en-US" dirty="0" smtClean="0"/>
              <a:t>Urakawa</a:t>
            </a:r>
          </a:p>
          <a:p>
            <a:r>
              <a:rPr lang="en-US" dirty="0" smtClean="0"/>
              <a:t>Registration deadline July 2014</a:t>
            </a:r>
            <a:endParaRPr lang="en-US" dirty="0" smtClean="0"/>
          </a:p>
          <a:p>
            <a:r>
              <a:rPr lang="en-US" dirty="0" smtClean="0"/>
              <a:t>Accommodation deadline 31</a:t>
            </a:r>
            <a:r>
              <a:rPr lang="en-US" baseline="30000" dirty="0" smtClean="0"/>
              <a:t>st</a:t>
            </a:r>
            <a:r>
              <a:rPr lang="en-US" dirty="0" smtClean="0"/>
              <a:t> of May 2014</a:t>
            </a:r>
          </a:p>
          <a:p>
            <a:r>
              <a:rPr lang="en-US" dirty="0" smtClean="0"/>
              <a:t>For more info: </a:t>
            </a:r>
          </a:p>
          <a:p>
            <a:pPr marL="457200" lvl="1" indent="0">
              <a:buNone/>
            </a:pPr>
            <a:r>
              <a:rPr lang="en-US" sz="1600" dirty="0" smtClean="0"/>
              <a:t>https</a:t>
            </a:r>
            <a:r>
              <a:rPr lang="en-US" sz="1600" dirty="0"/>
              <a:t>://</a:t>
            </a:r>
            <a:r>
              <a:rPr lang="en-US" sz="1600" dirty="0" err="1"/>
              <a:t>agenda.infn.it</a:t>
            </a:r>
            <a:r>
              <a:rPr lang="en-US" sz="1600" dirty="0"/>
              <a:t>/</a:t>
            </a:r>
            <a:r>
              <a:rPr lang="en-US" sz="1600" dirty="0" err="1"/>
              <a:t>conferenceDisplay.py?confId</a:t>
            </a:r>
            <a:r>
              <a:rPr lang="en-US" sz="1600" dirty="0"/>
              <a:t>=7766</a:t>
            </a:r>
            <a:endParaRPr lang="en-US" sz="1600" dirty="0" smtClean="0"/>
          </a:p>
          <a:p>
            <a:endParaRPr lang="en-US" b="1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514600" y="228600"/>
            <a:ext cx="5791200" cy="1086923"/>
          </a:xfrm>
        </p:spPr>
        <p:txBody>
          <a:bodyPr/>
          <a:lstStyle/>
          <a:p>
            <a:r>
              <a:rPr lang="en-GB" sz="4400" dirty="0" smtClean="0">
                <a:latin typeface="Bookman Old Style" pitchFamily="18" charset="0"/>
              </a:rPr>
              <a:t>General workshop 2014</a:t>
            </a:r>
            <a:endParaRPr lang="en-GB" sz="4400" dirty="0" smtClean="0">
              <a:latin typeface="Bookman Old Style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6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3812169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41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 idx="4294967295"/>
          </p:nvPr>
        </p:nvSpPr>
        <p:spPr>
          <a:xfrm>
            <a:off x="685800" y="4724400"/>
            <a:ext cx="7848600" cy="1295400"/>
          </a:xfrm>
        </p:spPr>
        <p:txBody>
          <a:bodyPr/>
          <a:lstStyle/>
          <a:p>
            <a:r>
              <a:rPr lang="en-GB" sz="4400" dirty="0" smtClean="0">
                <a:latin typeface="Bookman Old Style" pitchFamily="18" charset="0"/>
              </a:rPr>
              <a:t>Enjoy the workshop!</a:t>
            </a:r>
            <a:endParaRPr lang="en-GB" sz="4400" dirty="0" smtClean="0">
              <a:latin typeface="Bookman Old Style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-2"/>
            <a:ext cx="4114800" cy="48006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ALERT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447800"/>
            <a:ext cx="477598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30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17935</TotalTime>
  <Words>349</Words>
  <Application>Microsoft Macintosh PowerPoint</Application>
  <PresentationFormat>On-screen Show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Opening</vt:lpstr>
      <vt:lpstr>Low Emittance Rings network</vt:lpstr>
      <vt:lpstr>Network coordination</vt:lpstr>
      <vt:lpstr>ALERT 2014 - Scope</vt:lpstr>
      <vt:lpstr>ALERT 2014 - Organisation</vt:lpstr>
      <vt:lpstr>General workshop 2014</vt:lpstr>
      <vt:lpstr>Enjoy the workshop!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Ioannis Papapaphilippou</cp:lastModifiedBy>
  <cp:revision>147</cp:revision>
  <dcterms:created xsi:type="dcterms:W3CDTF">2006-08-16T00:00:00Z</dcterms:created>
  <dcterms:modified xsi:type="dcterms:W3CDTF">2014-05-04T17:24:44Z</dcterms:modified>
</cp:coreProperties>
</file>