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69" r:id="rId14"/>
    <p:sldId id="270" r:id="rId15"/>
    <p:sldId id="272" r:id="rId16"/>
    <p:sldId id="273" r:id="rId17"/>
    <p:sldId id="274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0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206A0-E852-3F4A-B548-D14778E85ACA}" type="datetimeFigureOut">
              <a:rPr lang="en-US" smtClean="0"/>
              <a:t>03.05.14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9F1C1-D4A7-F542-ADF5-0E62D5870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40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7ED14-7167-EB40-A166-634A595A4170}" type="datetimeFigureOut">
              <a:rPr lang="en-US" smtClean="0"/>
              <a:t>03.05.14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DDDFB-88D7-064A-8289-9710AEC12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4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1D18-BDAE-E84B-8208-79430D2422F1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1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3A899-2551-8C46-AE0C-FEE420CE710F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69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7527C-6B8B-6A4E-83CE-70E7731B9265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0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08E09-BD8B-8644-8FD4-C0B2E453ED91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1D75-243F-6442-B0A7-2E3B70A00E62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7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1AE29-DBED-9F4F-BD46-B4887767138C}" type="datetime1">
              <a:rPr lang="it-CH" smtClean="0"/>
              <a:t>03.05.14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0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0F26-A8C1-DE43-9CD7-FE7DE86F841B}" type="datetime1">
              <a:rPr lang="it-CH" smtClean="0"/>
              <a:t>03.05.14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7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AC25A-2F3D-9E4F-BB25-65B56289F8F3}" type="datetime1">
              <a:rPr lang="it-CH" smtClean="0"/>
              <a:t>03.05.14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9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D87E9-718A-754A-A192-E9168AE30256}" type="datetime1">
              <a:rPr lang="it-CH" smtClean="0"/>
              <a:t>03.05.14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3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5259-95C4-B347-9834-8E803D74493C}" type="datetime1">
              <a:rPr lang="it-CH" smtClean="0"/>
              <a:t>03.05.14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4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2A3AE-B1CE-FD47-BBFA-0C8F92F7C0CC}" type="datetime1">
              <a:rPr lang="it-CH" smtClean="0"/>
              <a:t>03.05.14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8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B03F7-DBCB-9141-B693-BF4B42A30609}" type="datetime1">
              <a:rPr lang="it-CH" smtClean="0"/>
              <a:t>03.05.14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693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BBEDB-7C71-784C-A0D7-FA733F5035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1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abs/1311.6769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28401"/>
            <a:ext cx="7772400" cy="177488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Methods for </a:t>
            </a:r>
            <a:r>
              <a:rPr lang="en-US" sz="1100" b="1" dirty="0"/>
              <a:t>sub-</a:t>
            </a:r>
            <a:r>
              <a:rPr lang="en-US" b="1" dirty="0"/>
              <a:t>micron beam size measurements in circular accelerators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38960"/>
            <a:ext cx="6400800" cy="2234304"/>
          </a:xfrm>
        </p:spPr>
        <p:txBody>
          <a:bodyPr>
            <a:noAutofit/>
          </a:bodyPr>
          <a:lstStyle/>
          <a:p>
            <a:r>
              <a:rPr lang="en-US" sz="2400" dirty="0" smtClean="0"/>
              <a:t>Enrico Bravin</a:t>
            </a:r>
          </a:p>
          <a:p>
            <a:r>
              <a:rPr lang="en-US" sz="2400" dirty="0" smtClean="0"/>
              <a:t>CERN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1800" dirty="0" smtClean="0">
                <a:solidFill>
                  <a:schemeClr val="accent2"/>
                </a:solidFill>
              </a:rPr>
              <a:t>ALERT 2014, May 5-6, IFIC, Valencia, Spain</a:t>
            </a:r>
            <a:endParaRPr lang="en-US" sz="1800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68" y="170428"/>
            <a:ext cx="1376708" cy="11974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484" y="241889"/>
            <a:ext cx="1680322" cy="1125988"/>
          </a:xfrm>
          <a:prstGeom prst="rect">
            <a:avLst/>
          </a:prstGeom>
          <a:ln w="3175" cmpd="sng">
            <a:solidFill>
              <a:srgbClr val="AA0012"/>
            </a:solidFill>
          </a:ln>
        </p:spPr>
      </p:pic>
    </p:spTree>
    <p:extLst>
      <p:ext uri="{BB962C8B-B14F-4D97-AF65-F5344CB8AC3E}">
        <p14:creationId xmlns:p14="http://schemas.microsoft.com/office/powerpoint/2010/main" val="2137181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SR interferometry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38042" cy="4525963"/>
          </a:xfrm>
        </p:spPr>
        <p:txBody>
          <a:bodyPr/>
          <a:lstStyle/>
          <a:p>
            <a:r>
              <a:rPr lang="en-US" dirty="0" smtClean="0"/>
              <a:t>Alternative to imaging</a:t>
            </a:r>
          </a:p>
          <a:p>
            <a:r>
              <a:rPr lang="en-US" dirty="0"/>
              <a:t>I</a:t>
            </a:r>
            <a:r>
              <a:rPr lang="en-US" dirty="0" smtClean="0"/>
              <a:t>nterference </a:t>
            </a:r>
            <a:r>
              <a:rPr lang="en-US" dirty="0" smtClean="0"/>
              <a:t>fringes produced by </a:t>
            </a:r>
            <a:r>
              <a:rPr lang="en-US" dirty="0" smtClean="0"/>
              <a:t>SR passing </a:t>
            </a:r>
            <a:r>
              <a:rPr lang="en-US" dirty="0" smtClean="0"/>
              <a:t>trough two </a:t>
            </a:r>
            <a:r>
              <a:rPr lang="en-US" dirty="0" smtClean="0"/>
              <a:t>slits (Young’s interferometer)</a:t>
            </a:r>
            <a:endParaRPr lang="en-US" dirty="0" smtClean="0"/>
          </a:p>
          <a:p>
            <a:r>
              <a:rPr lang="en-US" dirty="0" smtClean="0"/>
              <a:t>Visibility of fringes </a:t>
            </a:r>
            <a:r>
              <a:rPr lang="en-US" dirty="0" smtClean="0"/>
              <a:t>depends on source (beam) 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767" y="4437415"/>
            <a:ext cx="6436637" cy="20542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762" y="1542157"/>
            <a:ext cx="4673170" cy="1576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73413"/>
          <a:stretch/>
        </p:blipFill>
        <p:spPr>
          <a:xfrm>
            <a:off x="6890640" y="3338078"/>
            <a:ext cx="1741714" cy="16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8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interferometer at KEK </a:t>
            </a:r>
            <a:r>
              <a:rPr lang="en-US" sz="2000" dirty="0" smtClean="0">
                <a:solidFill>
                  <a:srgbClr val="4F81BD"/>
                </a:solidFill>
              </a:rPr>
              <a:t>[6]</a:t>
            </a:r>
            <a:endParaRPr lang="en-US" sz="2000" dirty="0">
              <a:solidFill>
                <a:srgbClr val="4F81B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53" y="2592930"/>
            <a:ext cx="3730272" cy="1926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45" y="4613442"/>
            <a:ext cx="2489200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500" y="4519362"/>
            <a:ext cx="2624852" cy="192258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726915" y="5347244"/>
            <a:ext cx="407619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406" y="1617227"/>
            <a:ext cx="2570991" cy="18568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0300" y="3543659"/>
            <a:ext cx="2476500" cy="1917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97804" y="2546593"/>
            <a:ext cx="1745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olidFill>
                  <a:srgbClr val="4F81BD"/>
                </a:solidFill>
              </a:rPr>
              <a:t>σ</a:t>
            </a:r>
            <a:r>
              <a:rPr lang="en-US" sz="1600" dirty="0" smtClean="0">
                <a:solidFill>
                  <a:srgbClr val="4F81BD"/>
                </a:solidFill>
              </a:rPr>
              <a:t>= 14.7 ± 0.6 </a:t>
            </a:r>
            <a:r>
              <a:rPr lang="el-GR" sz="1600" dirty="0" smtClean="0">
                <a:solidFill>
                  <a:srgbClr val="4F81BD"/>
                </a:solidFill>
              </a:rPr>
              <a:t>μ</a:t>
            </a:r>
            <a:r>
              <a:rPr lang="en-US" sz="1600" dirty="0" smtClean="0">
                <a:solidFill>
                  <a:srgbClr val="4F81BD"/>
                </a:solidFill>
              </a:rPr>
              <a:t>m</a:t>
            </a:r>
            <a:endParaRPr lang="en-US" sz="1600" dirty="0">
              <a:solidFill>
                <a:srgbClr val="4F81BD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7804" y="5472684"/>
            <a:ext cx="1403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olidFill>
                  <a:srgbClr val="4F81BD"/>
                </a:solidFill>
              </a:rPr>
              <a:t>σ</a:t>
            </a:r>
            <a:r>
              <a:rPr lang="en-US" sz="1600" dirty="0" smtClean="0">
                <a:solidFill>
                  <a:srgbClr val="4F81BD"/>
                </a:solidFill>
              </a:rPr>
              <a:t>= </a:t>
            </a:r>
            <a:r>
              <a:rPr lang="el-GR" sz="1600" dirty="0" smtClean="0">
                <a:solidFill>
                  <a:srgbClr val="4F81BD"/>
                </a:solidFill>
              </a:rPr>
              <a:t>39</a:t>
            </a:r>
            <a:r>
              <a:rPr lang="en-US" sz="1600" dirty="0" smtClean="0">
                <a:solidFill>
                  <a:srgbClr val="4F81BD"/>
                </a:solidFill>
              </a:rPr>
              <a:t> ± </a:t>
            </a:r>
            <a:r>
              <a:rPr lang="el-GR" sz="1600" dirty="0" smtClean="0">
                <a:solidFill>
                  <a:srgbClr val="4F81BD"/>
                </a:solidFill>
              </a:rPr>
              <a:t>1</a:t>
            </a:r>
            <a:r>
              <a:rPr lang="en-US" sz="1600" dirty="0" smtClean="0">
                <a:solidFill>
                  <a:srgbClr val="4F81BD"/>
                </a:solidFill>
              </a:rPr>
              <a:t> </a:t>
            </a:r>
            <a:r>
              <a:rPr lang="el-GR" sz="1600" dirty="0" smtClean="0">
                <a:solidFill>
                  <a:srgbClr val="4F81BD"/>
                </a:solidFill>
              </a:rPr>
              <a:t>μ</a:t>
            </a:r>
            <a:r>
              <a:rPr lang="en-US" sz="1600" dirty="0" smtClean="0">
                <a:solidFill>
                  <a:srgbClr val="4F81BD"/>
                </a:solidFill>
              </a:rPr>
              <a:t>m</a:t>
            </a:r>
            <a:endParaRPr lang="en-US" sz="1600" dirty="0">
              <a:solidFill>
                <a:srgbClr val="4F81B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552" y="1507467"/>
            <a:ext cx="5579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Developed by </a:t>
            </a:r>
            <a:r>
              <a:rPr lang="en-US" dirty="0" err="1" smtClean="0"/>
              <a:t>Toshi</a:t>
            </a:r>
            <a:r>
              <a:rPr lang="en-US" dirty="0" smtClean="0"/>
              <a:t> </a:t>
            </a:r>
            <a:r>
              <a:rPr lang="en-US" dirty="0" err="1" smtClean="0"/>
              <a:t>Mitsuhashi</a:t>
            </a:r>
            <a:r>
              <a:rPr lang="en-US" dirty="0" smtClean="0"/>
              <a:t> at </a:t>
            </a:r>
            <a:r>
              <a:rPr lang="en-US" dirty="0"/>
              <a:t>the KEK Photon </a:t>
            </a:r>
            <a:r>
              <a:rPr lang="en-US" dirty="0" smtClean="0"/>
              <a:t>Factory. Works at 500 nm</a:t>
            </a:r>
          </a:p>
          <a:p>
            <a:r>
              <a:rPr lang="en-US" dirty="0" smtClean="0"/>
              <a:t>Very small beams can be measured assuming Gaussian profiles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5559" y="4932710"/>
            <a:ext cx="5334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slit solution </a:t>
            </a:r>
            <a:r>
              <a:rPr lang="en-US" sz="2000" dirty="0" smtClean="0">
                <a:solidFill>
                  <a:schemeClr val="accent1"/>
                </a:solidFill>
              </a:rPr>
              <a:t>[7]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92789"/>
          </a:xfrm>
        </p:spPr>
        <p:txBody>
          <a:bodyPr/>
          <a:lstStyle/>
          <a:p>
            <a:r>
              <a:rPr lang="en-US" dirty="0" smtClean="0"/>
              <a:t>Solution implemented at the Australian </a:t>
            </a:r>
            <a:r>
              <a:rPr lang="en-US" dirty="0" err="1" smtClean="0"/>
              <a:t>synchroton</a:t>
            </a:r>
            <a:endParaRPr lang="en-US" dirty="0" smtClean="0"/>
          </a:p>
          <a:p>
            <a:r>
              <a:rPr lang="en-US" dirty="0" smtClean="0"/>
              <a:t>No mechanical limit on the distance between slits</a:t>
            </a:r>
          </a:p>
          <a:p>
            <a:r>
              <a:rPr lang="en-US" dirty="0" smtClean="0"/>
              <a:t>Designed for 532 nm</a:t>
            </a:r>
          </a:p>
          <a:p>
            <a:r>
              <a:rPr lang="en-US" dirty="0" smtClean="0"/>
              <a:t>Demonstrated pin-hole measurement 15 ±2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15" y="3612995"/>
            <a:ext cx="4870095" cy="2435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783" y="3592990"/>
            <a:ext cx="3169785" cy="237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2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Alternative interferometry at SLS </a:t>
            </a:r>
            <a:r>
              <a:rPr lang="en-US" sz="2200" dirty="0" smtClean="0">
                <a:solidFill>
                  <a:schemeClr val="accent1"/>
                </a:solidFill>
              </a:rPr>
              <a:t>[8]</a:t>
            </a:r>
            <a:endParaRPr lang="en-US" sz="2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87" y="1600201"/>
            <a:ext cx="3841029" cy="2790174"/>
          </a:xfrm>
        </p:spPr>
        <p:txBody>
          <a:bodyPr/>
          <a:lstStyle/>
          <a:p>
            <a:r>
              <a:rPr lang="en-US" dirty="0" smtClean="0"/>
              <a:t>Uses the two lobes of the </a:t>
            </a:r>
            <a:r>
              <a:rPr lang="el-GR" dirty="0" smtClean="0"/>
              <a:t>π</a:t>
            </a:r>
            <a:r>
              <a:rPr lang="en-US" dirty="0" smtClean="0"/>
              <a:t> polarization to create a “natural” interferometer</a:t>
            </a:r>
          </a:p>
          <a:p>
            <a:r>
              <a:rPr lang="en-US" dirty="0" smtClean="0"/>
              <a:t>Possible to insert a mask between the lobes to increase the visibility</a:t>
            </a:r>
          </a:p>
          <a:p>
            <a:r>
              <a:rPr lang="en-US" dirty="0" smtClean="0"/>
              <a:t>Measured 3.6 ± 0.6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668" y="4751012"/>
            <a:ext cx="5551794" cy="1605338"/>
          </a:xfrm>
          <a:prstGeom prst="rect">
            <a:avLst/>
          </a:prstGeom>
        </p:spPr>
      </p:pic>
      <p:pic>
        <p:nvPicPr>
          <p:cNvPr id="10" name="Picture 9" descr="Screen Shot 2014-05-02 at 22.30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322" y="1568841"/>
            <a:ext cx="4935561" cy="2320326"/>
          </a:xfrm>
          <a:prstGeom prst="rect">
            <a:avLst/>
          </a:prstGeom>
        </p:spPr>
      </p:pic>
      <p:pic>
        <p:nvPicPr>
          <p:cNvPr id="11" name="Picture 10" descr="Screen Shot 2014-05-02 at 22.31.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275" y="4448564"/>
            <a:ext cx="2716607" cy="2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04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Diffraction radiation </a:t>
            </a:r>
            <a:r>
              <a:rPr lang="en-US" sz="2000" dirty="0" smtClean="0">
                <a:solidFill>
                  <a:srgbClr val="4F81BD"/>
                </a:solidFill>
              </a:rPr>
              <a:t>[9]</a:t>
            </a:r>
            <a:endParaRPr lang="en-US" sz="2000" dirty="0">
              <a:solidFill>
                <a:srgbClr val="4F81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52034" cy="2136025"/>
          </a:xfrm>
        </p:spPr>
        <p:txBody>
          <a:bodyPr/>
          <a:lstStyle/>
          <a:p>
            <a:r>
              <a:rPr lang="en-US" dirty="0" smtClean="0"/>
              <a:t>Based on the analysis the angular distribution of the “vertical” polarization of the optical diffraction radiation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619" y="1417638"/>
            <a:ext cx="2827181" cy="23185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812" y="3956510"/>
            <a:ext cx="2933700" cy="140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716" y="3250915"/>
            <a:ext cx="2273300" cy="147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6930" y="4696883"/>
            <a:ext cx="1739900" cy="172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6798" y="5756831"/>
            <a:ext cx="3200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ATF: E=1.28 </a:t>
            </a:r>
            <a:r>
              <a:rPr lang="en-US" dirty="0" err="1" smtClean="0"/>
              <a:t>GeV</a:t>
            </a:r>
            <a:r>
              <a:rPr lang="en-US" dirty="0" smtClean="0"/>
              <a:t>, </a:t>
            </a:r>
            <a:r>
              <a:rPr lang="el-GR" dirty="0" smtClean="0"/>
              <a:t>λ</a:t>
            </a:r>
            <a:r>
              <a:rPr lang="en-US" dirty="0" smtClean="0"/>
              <a:t>= 550 nm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964" y="4624051"/>
            <a:ext cx="1638300" cy="1587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6552" y="4682970"/>
            <a:ext cx="16764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1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wire scanner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67712" cy="4525963"/>
          </a:xfrm>
        </p:spPr>
        <p:txBody>
          <a:bodyPr/>
          <a:lstStyle/>
          <a:p>
            <a:r>
              <a:rPr lang="en-US" dirty="0" smtClean="0"/>
              <a:t>Scan a collimated laser beam across the electron beam and observe the X-Rays/</a:t>
            </a:r>
            <a:r>
              <a:rPr lang="el-GR" dirty="0" smtClean="0"/>
              <a:t>γ</a:t>
            </a:r>
            <a:r>
              <a:rPr lang="en-US" dirty="0" smtClean="0"/>
              <a:t>-Rays produced in the inverse Compton scattering process</a:t>
            </a:r>
          </a:p>
          <a:p>
            <a:r>
              <a:rPr lang="en-US" dirty="0" smtClean="0"/>
              <a:t>Difficult to measure small beams with high aspect ratio (Rayleigh range)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417638"/>
            <a:ext cx="3200400" cy="222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530" y="3877075"/>
            <a:ext cx="2748393" cy="187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2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LWS at ATF </a:t>
            </a:r>
            <a:r>
              <a:rPr lang="en-US" sz="2000" dirty="0" smtClean="0">
                <a:solidFill>
                  <a:schemeClr val="accent1"/>
                </a:solidFill>
              </a:rPr>
              <a:t>[10]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26174" cy="2944586"/>
          </a:xfrm>
        </p:spPr>
        <p:txBody>
          <a:bodyPr/>
          <a:lstStyle/>
          <a:p>
            <a:r>
              <a:rPr lang="en-US" dirty="0" smtClean="0"/>
              <a:t>1.28 </a:t>
            </a:r>
            <a:r>
              <a:rPr lang="en-US" dirty="0" err="1" smtClean="0"/>
              <a:t>GeV</a:t>
            </a:r>
            <a:r>
              <a:rPr lang="en-US" dirty="0" smtClean="0"/>
              <a:t> beam on extraction line of ATF</a:t>
            </a:r>
          </a:p>
          <a:p>
            <a:r>
              <a:rPr lang="en-US" dirty="0" smtClean="0"/>
              <a:t>Vertical beam size around 1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r>
              <a:rPr lang="en-US" dirty="0" smtClean="0"/>
              <a:t>Horizontal size 100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l-GR" dirty="0" smtClean="0"/>
          </a:p>
          <a:p>
            <a:r>
              <a:rPr lang="en-US" dirty="0" smtClean="0"/>
              <a:t>Laser 532 nm focused to 1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r>
              <a:rPr lang="en-US" dirty="0" smtClean="0"/>
              <a:t>Fit data </a:t>
            </a:r>
            <a:r>
              <a:rPr lang="en-US" dirty="0" smtClean="0"/>
              <a:t>with complex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374" y="1792260"/>
            <a:ext cx="3073400" cy="3009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214" y="4195283"/>
            <a:ext cx="3060942" cy="233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909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18715"/>
          </a:xfrm>
        </p:spPr>
        <p:txBody>
          <a:bodyPr/>
          <a:lstStyle/>
          <a:p>
            <a:r>
              <a:rPr lang="en-US" sz="2800" dirty="0" smtClean="0"/>
              <a:t>A selection of methods presented with relative examples</a:t>
            </a:r>
          </a:p>
          <a:p>
            <a:r>
              <a:rPr lang="en-US" sz="2800" dirty="0" smtClean="0"/>
              <a:t>Measuring small (microns) beams is possible</a:t>
            </a:r>
          </a:p>
          <a:p>
            <a:r>
              <a:rPr lang="en-US" sz="2800" dirty="0"/>
              <a:t>Measuring small (</a:t>
            </a:r>
            <a:r>
              <a:rPr lang="en-US" sz="2800" dirty="0" smtClean="0"/>
              <a:t>microns) beams </a:t>
            </a:r>
            <a:r>
              <a:rPr lang="en-US" sz="2800" dirty="0"/>
              <a:t>is </a:t>
            </a:r>
            <a:r>
              <a:rPr lang="en-US" sz="2800" dirty="0" smtClean="0"/>
              <a:t>difficult</a:t>
            </a:r>
          </a:p>
          <a:p>
            <a:r>
              <a:rPr lang="en-US" sz="2800" dirty="0" smtClean="0"/>
              <a:t>For circular machines methods based on synchrotron radiation are the most indicated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1" y="5186792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But … if you really need to measure sub-micron beams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T. </a:t>
            </a:r>
            <a:r>
              <a:rPr lang="en-US" dirty="0" err="1" smtClean="0">
                <a:solidFill>
                  <a:schemeClr val="tx2"/>
                </a:solidFill>
              </a:rPr>
              <a:t>Shintake</a:t>
            </a:r>
            <a:r>
              <a:rPr lang="en-US" dirty="0" smtClean="0">
                <a:solidFill>
                  <a:schemeClr val="tx2"/>
                </a:solidFill>
              </a:rPr>
              <a:t> et al.,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“EXPERIMENTS </a:t>
            </a:r>
            <a:r>
              <a:rPr lang="en-US" dirty="0">
                <a:solidFill>
                  <a:schemeClr val="accent1"/>
                </a:solidFill>
              </a:rPr>
              <a:t>OF NANOMETER SPOT SIZE MONITOR AT FFTB USING LASER </a:t>
            </a:r>
            <a:r>
              <a:rPr lang="en-US" dirty="0" smtClean="0">
                <a:solidFill>
                  <a:schemeClr val="accent1"/>
                </a:solidFill>
              </a:rPr>
              <a:t>INTERFEROMETRY”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611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spcBef>
                <a:spcPts val="936"/>
              </a:spcBef>
              <a:buFont typeface="Wingdings" charset="2"/>
              <a:buAutoNum type="arabicPlain"/>
            </a:pPr>
            <a:r>
              <a:rPr lang="en-US" sz="1400" dirty="0" smtClean="0"/>
              <a:t>M. </a:t>
            </a:r>
            <a:r>
              <a:rPr lang="en-US" sz="1400" dirty="0" err="1" smtClean="0"/>
              <a:t>Sapinski</a:t>
            </a:r>
            <a:r>
              <a:rPr lang="en-US" sz="1400" dirty="0" smtClean="0"/>
              <a:t> et al., </a:t>
            </a:r>
            <a:r>
              <a:rPr lang="en-US" sz="1400" dirty="0" smtClean="0">
                <a:solidFill>
                  <a:srgbClr val="4F81BD"/>
                </a:solidFill>
              </a:rPr>
              <a:t>“Carbon </a:t>
            </a:r>
            <a:r>
              <a:rPr lang="en-US" sz="1400" dirty="0">
                <a:solidFill>
                  <a:srgbClr val="4F81BD"/>
                </a:solidFill>
              </a:rPr>
              <a:t>Fiber Damage in Accelerator </a:t>
            </a:r>
            <a:r>
              <a:rPr lang="en-US" sz="1400" dirty="0" smtClean="0">
                <a:solidFill>
                  <a:srgbClr val="4F81BD"/>
                </a:solidFill>
              </a:rPr>
              <a:t>Beam”</a:t>
            </a:r>
            <a:r>
              <a:rPr lang="en-US" sz="1400" dirty="0" smtClean="0"/>
              <a:t>, CERN-BE-2009-028 BI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 smtClean="0"/>
              <a:t>H. </a:t>
            </a:r>
            <a:r>
              <a:rPr lang="en-US" sz="1400" dirty="0" err="1" smtClean="0"/>
              <a:t>Hayano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4F81BD"/>
                </a:solidFill>
              </a:rPr>
              <a:t>“WIRE SCANNERS FOR SMALL EMITTANCE BEAM MEASUREMENT IN ATF”</a:t>
            </a:r>
            <a:r>
              <a:rPr lang="en-US" sz="1400" dirty="0" smtClean="0"/>
              <a:t>, 20th International Linear Accelerator Conference, Monterey, CA, USA, 21 - 25 Aug 2000, </a:t>
            </a:r>
            <a:r>
              <a:rPr lang="en-US" sz="1400" dirty="0" err="1" smtClean="0"/>
              <a:t>pp.e</a:t>
            </a:r>
            <a:r>
              <a:rPr lang="en-US" sz="1400" dirty="0" smtClean="0"/>
              <a:t>-proc. MOC01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 smtClean="0"/>
              <a:t>H. Sakai et al., </a:t>
            </a:r>
            <a:r>
              <a:rPr lang="en-US" sz="1400" dirty="0" smtClean="0">
                <a:solidFill>
                  <a:schemeClr val="accent1"/>
                </a:solidFill>
              </a:rPr>
              <a:t>“MEASUREMENT OF THE BEAM PROFILES WITH THE IMPROVED FRESNEL ZONE PLATE MONITOR”</a:t>
            </a:r>
            <a:r>
              <a:rPr lang="en-US" sz="1400" dirty="0" smtClean="0"/>
              <a:t>, EPAC 2006, </a:t>
            </a:r>
            <a:r>
              <a:rPr lang="en-US" sz="1400" dirty="0" err="1" smtClean="0"/>
              <a:t>Edimburgh</a:t>
            </a:r>
            <a:r>
              <a:rPr lang="en-US" sz="1400" dirty="0" smtClean="0"/>
              <a:t>, Scotland, THOBFI02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 smtClean="0"/>
              <a:t>F. </a:t>
            </a:r>
            <a:r>
              <a:rPr lang="en-US" sz="1400" dirty="0" err="1" smtClean="0"/>
              <a:t>Ewald</a:t>
            </a:r>
            <a:r>
              <a:rPr lang="en-US" sz="1400" dirty="0" smtClean="0"/>
              <a:t> et al., </a:t>
            </a:r>
            <a:r>
              <a:rPr lang="en-US" sz="1400" dirty="0" smtClean="0">
                <a:solidFill>
                  <a:srgbClr val="4F81BD"/>
                </a:solidFill>
              </a:rPr>
              <a:t>“CHARACTERISATION OF Al-COMPOUND REFRACTIVE LENSES FOR X-RAYS”</a:t>
            </a:r>
            <a:r>
              <a:rPr lang="en-US" sz="1400" dirty="0" smtClean="0"/>
              <a:t>, IBIC 2013, Oxford, UK, WEPF12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/>
              <a:t>J. P. </a:t>
            </a:r>
            <a:r>
              <a:rPr lang="en-US" sz="1400" dirty="0" smtClean="0"/>
              <a:t>Alexander et al., </a:t>
            </a:r>
            <a:r>
              <a:rPr lang="en-US" sz="1400" dirty="0" smtClean="0">
                <a:solidFill>
                  <a:srgbClr val="4F81BD"/>
                </a:solidFill>
              </a:rPr>
              <a:t>“Vertical </a:t>
            </a:r>
            <a:r>
              <a:rPr lang="en-US" sz="1400" dirty="0">
                <a:solidFill>
                  <a:srgbClr val="4F81BD"/>
                </a:solidFill>
              </a:rPr>
              <a:t>beam size measurement in the CESR-TA </a:t>
            </a:r>
            <a:r>
              <a:rPr lang="en-US" sz="1400" dirty="0" err="1">
                <a:solidFill>
                  <a:srgbClr val="4F81BD"/>
                </a:solidFill>
              </a:rPr>
              <a:t>e</a:t>
            </a:r>
            <a:r>
              <a:rPr lang="en-US" sz="1400" baseline="30000" dirty="0" err="1">
                <a:solidFill>
                  <a:srgbClr val="4F81BD"/>
                </a:solidFill>
              </a:rPr>
              <a:t>+</a:t>
            </a:r>
            <a:r>
              <a:rPr lang="en-US" sz="1400" dirty="0" err="1">
                <a:solidFill>
                  <a:srgbClr val="4F81BD"/>
                </a:solidFill>
              </a:rPr>
              <a:t>e</a:t>
            </a:r>
            <a:r>
              <a:rPr lang="en-US" sz="1400" baseline="30000" dirty="0">
                <a:solidFill>
                  <a:srgbClr val="4F81BD"/>
                </a:solidFill>
              </a:rPr>
              <a:t>−</a:t>
            </a:r>
            <a:r>
              <a:rPr lang="en-US" sz="1400" dirty="0">
                <a:solidFill>
                  <a:srgbClr val="4F81BD"/>
                </a:solidFill>
              </a:rPr>
              <a:t> storage ring using x-rays from synchrotron radiation</a:t>
            </a:r>
            <a:r>
              <a:rPr lang="en-US" sz="1400" dirty="0" smtClean="0">
                <a:solidFill>
                  <a:srgbClr val="4F81BD"/>
                </a:solidFill>
              </a:rPr>
              <a:t>”</a:t>
            </a:r>
            <a:r>
              <a:rPr lang="en-US" sz="1400" dirty="0" smtClean="0"/>
              <a:t>,</a:t>
            </a:r>
            <a:r>
              <a:rPr lang="en-US" sz="1400" dirty="0" smtClean="0">
                <a:solidFill>
                  <a:srgbClr val="4F81BD"/>
                </a:solidFill>
              </a:rPr>
              <a:t> </a:t>
            </a:r>
            <a:r>
              <a:rPr lang="en-US" sz="1400" dirty="0">
                <a:hlinkClick r:id="rId2"/>
              </a:rPr>
              <a:t>http://arxiv.org/abs/</a:t>
            </a:r>
            <a:r>
              <a:rPr lang="en-US" sz="1400" dirty="0" smtClean="0">
                <a:hlinkClick r:id="rId2"/>
              </a:rPr>
              <a:t>1311.6769</a:t>
            </a:r>
            <a:endParaRPr lang="en-US" sz="1400" dirty="0" smtClean="0"/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 smtClean="0"/>
              <a:t>T. </a:t>
            </a:r>
            <a:r>
              <a:rPr lang="en-US" sz="1400" dirty="0" err="1" smtClean="0"/>
              <a:t>Mitsuhashi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4F81BD"/>
                </a:solidFill>
              </a:rPr>
              <a:t>“MEASUREMENT OF SMALL TRANSVERSE BEAM SIZE USING INTERFEROMETRY”</a:t>
            </a:r>
            <a:r>
              <a:rPr lang="en-US" sz="1400" dirty="0"/>
              <a:t>, DIPAC </a:t>
            </a:r>
            <a:r>
              <a:rPr lang="en-US" sz="1400" dirty="0" smtClean="0"/>
              <a:t>2001, </a:t>
            </a:r>
            <a:r>
              <a:rPr lang="en-US" sz="1400" dirty="0"/>
              <a:t>Grenoble, </a:t>
            </a:r>
            <a:r>
              <a:rPr lang="en-US" sz="1400" dirty="0" smtClean="0"/>
              <a:t>France, IT06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/>
              <a:t>K.P. </a:t>
            </a:r>
            <a:r>
              <a:rPr lang="en-US" sz="1400" dirty="0" err="1" smtClean="0"/>
              <a:t>Wootton</a:t>
            </a:r>
            <a:r>
              <a:rPr lang="en-US" sz="1400" dirty="0"/>
              <a:t> et al., </a:t>
            </a:r>
            <a:r>
              <a:rPr lang="en-US" sz="1400" dirty="0">
                <a:solidFill>
                  <a:srgbClr val="4F81BD"/>
                </a:solidFill>
              </a:rPr>
              <a:t>“A NOVEL SYNCHROTRON RADIATION INTERFEROMETER FOR THE AUSTRALIAN SYNCHROTRON”</a:t>
            </a:r>
            <a:r>
              <a:rPr lang="en-US" sz="1400" dirty="0"/>
              <a:t>, IPAC’10, Kyoto, </a:t>
            </a:r>
            <a:r>
              <a:rPr lang="en-US" sz="1400" dirty="0" smtClean="0"/>
              <a:t>Japan, </a:t>
            </a:r>
            <a:r>
              <a:rPr lang="en-US" sz="1400" dirty="0"/>
              <a:t>MOPD079</a:t>
            </a:r>
            <a:endParaRPr lang="el-GR" sz="1400" dirty="0" smtClean="0"/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/>
              <a:t>A. </a:t>
            </a:r>
            <a:r>
              <a:rPr lang="en-US" sz="1400" dirty="0" err="1"/>
              <a:t>Saa</a:t>
            </a:r>
            <a:r>
              <a:rPr lang="en-US" sz="1400" dirty="0"/>
              <a:t> </a:t>
            </a:r>
            <a:r>
              <a:rPr lang="en-US" sz="1400" dirty="0" smtClean="0"/>
              <a:t>Hernandez</a:t>
            </a:r>
            <a:r>
              <a:rPr lang="el-GR" sz="1400" dirty="0" smtClean="0"/>
              <a:t> </a:t>
            </a:r>
            <a:r>
              <a:rPr lang="en-US" sz="1400" dirty="0"/>
              <a:t>et al., </a:t>
            </a:r>
            <a:r>
              <a:rPr lang="en-US" sz="1400" dirty="0">
                <a:solidFill>
                  <a:srgbClr val="4F81BD"/>
                </a:solidFill>
              </a:rPr>
              <a:t>“THE NEW SLS BEAM SIZE MONITOR, FIRST RESULTS”</a:t>
            </a:r>
            <a:r>
              <a:rPr lang="en-US" sz="1400" dirty="0"/>
              <a:t>, IPAC2013, Shanghai, </a:t>
            </a:r>
            <a:r>
              <a:rPr lang="en-US" sz="1400" dirty="0" smtClean="0"/>
              <a:t>China, MOPWA041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/>
              <a:t>T. Muto et al., </a:t>
            </a:r>
            <a:r>
              <a:rPr lang="en-US" sz="1400" dirty="0">
                <a:solidFill>
                  <a:srgbClr val="4F81BD"/>
                </a:solidFill>
              </a:rPr>
              <a:t>“DEVELOPMENT OF THE NON-INVASIVE BEAM SIZE MONITOR USING ODR”</a:t>
            </a:r>
            <a:r>
              <a:rPr lang="en-US" sz="1400" dirty="0"/>
              <a:t>, EPAC 2004, Lucerne, </a:t>
            </a:r>
            <a:r>
              <a:rPr lang="en-US" sz="1400" dirty="0" smtClean="0"/>
              <a:t>Switzerland, THOALH02</a:t>
            </a:r>
          </a:p>
          <a:p>
            <a:pPr marL="514350" indent="-514350">
              <a:spcBef>
                <a:spcPts val="936"/>
              </a:spcBef>
              <a:buFont typeface="+mj-lt"/>
              <a:buAutoNum type="arabicPlain"/>
            </a:pPr>
            <a:r>
              <a:rPr lang="en-US" sz="1400" dirty="0"/>
              <a:t>L. J. </a:t>
            </a:r>
            <a:r>
              <a:rPr lang="en-US" sz="1400" dirty="0" err="1" smtClean="0"/>
              <a:t>Nevay</a:t>
            </a:r>
            <a:r>
              <a:rPr lang="en-US" sz="1400" dirty="0" smtClean="0"/>
              <a:t> et al., </a:t>
            </a:r>
            <a:r>
              <a:rPr lang="en-US" sz="1400" dirty="0" smtClean="0">
                <a:solidFill>
                  <a:srgbClr val="4F81BD"/>
                </a:solidFill>
              </a:rPr>
              <a:t>“</a:t>
            </a:r>
            <a:r>
              <a:rPr lang="en-US" sz="1400" dirty="0" err="1">
                <a:solidFill>
                  <a:srgbClr val="4F81BD"/>
                </a:solidFill>
              </a:rPr>
              <a:t>Laserwire</a:t>
            </a:r>
            <a:r>
              <a:rPr lang="en-US" sz="1400" dirty="0">
                <a:solidFill>
                  <a:srgbClr val="4F81BD"/>
                </a:solidFill>
              </a:rPr>
              <a:t> at the Accelerator Test Facility 2 with Sub-</a:t>
            </a:r>
            <a:r>
              <a:rPr lang="en-US" sz="1400" dirty="0" err="1">
                <a:solidFill>
                  <a:srgbClr val="4F81BD"/>
                </a:solidFill>
              </a:rPr>
              <a:t>Micrometre</a:t>
            </a:r>
            <a:r>
              <a:rPr lang="en-US" sz="1400" dirty="0">
                <a:solidFill>
                  <a:srgbClr val="4F81BD"/>
                </a:solidFill>
              </a:rPr>
              <a:t> </a:t>
            </a:r>
            <a:r>
              <a:rPr lang="en-US" sz="1400" dirty="0" smtClean="0">
                <a:solidFill>
                  <a:srgbClr val="4F81BD"/>
                </a:solidFill>
              </a:rPr>
              <a:t>Resolution”</a:t>
            </a:r>
            <a:r>
              <a:rPr lang="en-US" sz="1400" dirty="0">
                <a:solidFill>
                  <a:srgbClr val="0000FF"/>
                </a:solidFill>
              </a:rPr>
              <a:t>, http://</a:t>
            </a:r>
            <a:r>
              <a:rPr lang="en-US" sz="1400" dirty="0" err="1">
                <a:solidFill>
                  <a:srgbClr val="0000FF"/>
                </a:solidFill>
              </a:rPr>
              <a:t>arxiv.org</a:t>
            </a:r>
            <a:r>
              <a:rPr lang="en-US" sz="1400" dirty="0">
                <a:solidFill>
                  <a:srgbClr val="0000FF"/>
                </a:solidFill>
              </a:rPr>
              <a:t>/abs/</a:t>
            </a:r>
            <a:r>
              <a:rPr lang="en-US" sz="1400" dirty="0" smtClean="0">
                <a:solidFill>
                  <a:srgbClr val="0000FF"/>
                </a:solidFill>
              </a:rPr>
              <a:t>1404.0294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92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Interceptive methods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Wire scanner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Screen imaging (OTR, YAG etc.)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Screen interferometry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Non intercepting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Synchrotron radiation imaging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Synchrotron radiation interferometry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Diffraction radiation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Laser wire scanner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5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scanner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87641" cy="45259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Used as reference in many particle accelerators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Few microns resolution achieved (SLC, ATF) on LINAC or transfer line </a:t>
            </a:r>
            <a:r>
              <a:rPr lang="en-US" sz="2000" dirty="0" smtClean="0">
                <a:solidFill>
                  <a:schemeClr val="accent5"/>
                </a:solidFill>
              </a:rPr>
              <a:t>[1]</a:t>
            </a:r>
            <a:endParaRPr lang="en-US" dirty="0" smtClean="0">
              <a:solidFill>
                <a:schemeClr val="accent5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/>
              <a:t>Difficult to use in rings due to wire damage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729" y="4254708"/>
            <a:ext cx="2109777" cy="21381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905" y="1202183"/>
            <a:ext cx="3183973" cy="30525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5195745"/>
            <a:ext cx="5108137" cy="97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sz="1600" dirty="0" smtClean="0">
                <a:solidFill>
                  <a:schemeClr val="accent1"/>
                </a:solidFill>
              </a:rPr>
              <a:t>Ex.: for a 4 </a:t>
            </a:r>
            <a:r>
              <a:rPr lang="el-GR" sz="1600" dirty="0" smtClean="0">
                <a:solidFill>
                  <a:schemeClr val="accent1"/>
                </a:solidFill>
              </a:rPr>
              <a:t>μ</a:t>
            </a:r>
            <a:r>
              <a:rPr lang="en-US" sz="1600" dirty="0" smtClean="0">
                <a:solidFill>
                  <a:schemeClr val="accent1"/>
                </a:solidFill>
              </a:rPr>
              <a:t>m carbon wire moving at 1 m/s in a ring with rev. time of 1 </a:t>
            </a:r>
            <a:r>
              <a:rPr lang="el-GR" sz="1600" dirty="0" smtClean="0">
                <a:solidFill>
                  <a:schemeClr val="accent1"/>
                </a:solidFill>
              </a:rPr>
              <a:t>μ</a:t>
            </a:r>
            <a:r>
              <a:rPr lang="en-US" sz="1600" dirty="0" smtClean="0">
                <a:solidFill>
                  <a:schemeClr val="accent1"/>
                </a:solidFill>
              </a:rPr>
              <a:t>s and beam of </a:t>
            </a:r>
            <a:r>
              <a:rPr lang="el-GR" sz="1600" dirty="0" smtClean="0">
                <a:solidFill>
                  <a:schemeClr val="accent1"/>
                </a:solidFill>
              </a:rPr>
              <a:t>σ</a:t>
            </a:r>
            <a:r>
              <a:rPr lang="en-US" sz="1600" baseline="-25000" dirty="0" err="1" smtClean="0">
                <a:solidFill>
                  <a:schemeClr val="accent1"/>
                </a:solidFill>
              </a:rPr>
              <a:t>x,y</a:t>
            </a:r>
            <a:r>
              <a:rPr lang="en-US" sz="1600" dirty="0" smtClean="0">
                <a:solidFill>
                  <a:schemeClr val="accent1"/>
                </a:solidFill>
              </a:rPr>
              <a:t> of 10 </a:t>
            </a:r>
            <a:r>
              <a:rPr lang="el-GR" sz="1600" dirty="0" smtClean="0">
                <a:solidFill>
                  <a:schemeClr val="accent1"/>
                </a:solidFill>
              </a:rPr>
              <a:t>μ</a:t>
            </a:r>
            <a:r>
              <a:rPr lang="en-US" sz="1600" dirty="0" smtClean="0">
                <a:solidFill>
                  <a:schemeClr val="accent1"/>
                </a:solidFill>
              </a:rPr>
              <a:t>m</a:t>
            </a:r>
          </a:p>
          <a:p>
            <a:pPr marL="0" lvl="1">
              <a:lnSpc>
                <a:spcPct val="120000"/>
              </a:lnSpc>
            </a:pPr>
            <a:r>
              <a:rPr lang="en-US" sz="1600" dirty="0">
                <a:solidFill>
                  <a:schemeClr val="accent1"/>
                </a:solidFill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he limit is around 10</a:t>
            </a:r>
            <a:r>
              <a:rPr lang="en-US" sz="1600" baseline="30000" dirty="0" smtClean="0">
                <a:solidFill>
                  <a:schemeClr val="accent1"/>
                </a:solidFill>
              </a:rPr>
              <a:t>9</a:t>
            </a:r>
            <a:r>
              <a:rPr lang="en-US" sz="1600" dirty="0" smtClean="0">
                <a:solidFill>
                  <a:schemeClr val="accent1"/>
                </a:solidFill>
              </a:rPr>
              <a:t> particles</a:t>
            </a:r>
            <a:r>
              <a:rPr lang="en-US" sz="1600" dirty="0"/>
              <a:t> </a:t>
            </a:r>
            <a:r>
              <a:rPr lang="en-US" sz="1600" dirty="0" smtClean="0">
                <a:solidFill>
                  <a:schemeClr val="accent5"/>
                </a:solidFill>
              </a:rPr>
              <a:t>[2]</a:t>
            </a:r>
            <a:endParaRPr lang="en-US" sz="1400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76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7330" cy="4525963"/>
          </a:xfrm>
        </p:spPr>
        <p:txBody>
          <a:bodyPr/>
          <a:lstStyle/>
          <a:p>
            <a:r>
              <a:rPr lang="en-US" dirty="0" smtClean="0"/>
              <a:t>Widely used for online monitoring of beam parameters in electron/positron rings</a:t>
            </a:r>
          </a:p>
          <a:p>
            <a:r>
              <a:rPr lang="en-US" dirty="0" smtClean="0"/>
              <a:t>Radiation generated in all bending magnets</a:t>
            </a:r>
          </a:p>
          <a:p>
            <a:r>
              <a:rPr lang="en-US" dirty="0" smtClean="0"/>
              <a:t>Need only an extraction viewport and an adequate optical system to obtain the image of the beam</a:t>
            </a:r>
          </a:p>
          <a:p>
            <a:r>
              <a:rPr lang="en-US" dirty="0" smtClean="0"/>
              <a:t>In most rings however the emitted radiation is diffraction limited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8851"/>
          <a:stretch/>
        </p:blipFill>
        <p:spPr>
          <a:xfrm>
            <a:off x="6306206" y="1807990"/>
            <a:ext cx="2485121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09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radiation imaging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865" y="2973968"/>
            <a:ext cx="1756129" cy="14531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668884"/>
            <a:ext cx="1261453" cy="603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805064"/>
            <a:ext cx="1781614" cy="5785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8865" y="1632079"/>
            <a:ext cx="2064394" cy="10368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4771285"/>
            <a:ext cx="1693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Diffraction limit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26230" y="5140617"/>
            <a:ext cx="5228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For E= 2 </a:t>
            </a:r>
            <a:r>
              <a:rPr lang="en-US" dirty="0" err="1" smtClean="0">
                <a:solidFill>
                  <a:schemeClr val="accent2"/>
                </a:solidFill>
              </a:rPr>
              <a:t>GeV</a:t>
            </a:r>
            <a:r>
              <a:rPr lang="en-US" dirty="0" smtClean="0">
                <a:solidFill>
                  <a:schemeClr val="accent2"/>
                </a:solidFill>
              </a:rPr>
              <a:t> (</a:t>
            </a:r>
            <a:r>
              <a:rPr lang="el-GR" dirty="0" smtClean="0">
                <a:solidFill>
                  <a:schemeClr val="accent2"/>
                </a:solidFill>
              </a:rPr>
              <a:t>γ</a:t>
            </a:r>
            <a:r>
              <a:rPr lang="en-US" dirty="0" smtClean="0">
                <a:solidFill>
                  <a:schemeClr val="accent2"/>
                </a:solidFill>
              </a:rPr>
              <a:t>∼ 4000) </a:t>
            </a:r>
            <a:r>
              <a:rPr lang="el-GR" dirty="0" smtClean="0">
                <a:solidFill>
                  <a:schemeClr val="accent2"/>
                </a:solidFill>
              </a:rPr>
              <a:t>λ</a:t>
            </a:r>
            <a:r>
              <a:rPr lang="en-US" dirty="0" smtClean="0">
                <a:solidFill>
                  <a:schemeClr val="accent2"/>
                </a:solidFill>
              </a:rPr>
              <a:t>= 400 nm and </a:t>
            </a:r>
            <a:r>
              <a:rPr lang="el-GR" dirty="0" smtClean="0">
                <a:solidFill>
                  <a:schemeClr val="accent2"/>
                </a:solidFill>
              </a:rPr>
              <a:t>ρ</a:t>
            </a:r>
            <a:r>
              <a:rPr lang="en-US" dirty="0" smtClean="0">
                <a:solidFill>
                  <a:schemeClr val="accent2"/>
                </a:solidFill>
              </a:rPr>
              <a:t>= 10 m 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E</a:t>
            </a:r>
            <a:r>
              <a:rPr lang="en-US" baseline="-25000" dirty="0" err="1" smtClean="0">
                <a:solidFill>
                  <a:schemeClr val="accent2"/>
                </a:solidFill>
              </a:rPr>
              <a:t>cr</a:t>
            </a:r>
            <a:r>
              <a:rPr lang="en-US" dirty="0" smtClean="0">
                <a:solidFill>
                  <a:schemeClr val="accent2"/>
                </a:solidFill>
              </a:rPr>
              <a:t>=1.7 </a:t>
            </a:r>
            <a:r>
              <a:rPr lang="en-US" dirty="0" err="1" smtClean="0">
                <a:solidFill>
                  <a:schemeClr val="accent2"/>
                </a:solidFill>
              </a:rPr>
              <a:t>keV</a:t>
            </a:r>
            <a:endParaRPr lang="el-GR" dirty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resolution is around 25 </a:t>
            </a:r>
            <a:r>
              <a:rPr lang="el-GR" dirty="0" smtClean="0">
                <a:solidFill>
                  <a:schemeClr val="accent2"/>
                </a:solidFill>
              </a:rPr>
              <a:t>μ</a:t>
            </a:r>
            <a:r>
              <a:rPr lang="en-US" dirty="0" smtClean="0">
                <a:solidFill>
                  <a:schemeClr val="accent2"/>
                </a:solidFill>
              </a:rPr>
              <a:t>m (240 </a:t>
            </a:r>
            <a:r>
              <a:rPr lang="el-GR" dirty="0" smtClean="0">
                <a:solidFill>
                  <a:schemeClr val="accent2"/>
                </a:solidFill>
              </a:rPr>
              <a:t>μ</a:t>
            </a:r>
            <a:r>
              <a:rPr lang="en-US" dirty="0" smtClean="0">
                <a:solidFill>
                  <a:schemeClr val="accent2"/>
                </a:solidFill>
              </a:rPr>
              <a:t>m using 1/</a:t>
            </a:r>
            <a:r>
              <a:rPr lang="el-GR" dirty="0" smtClean="0">
                <a:solidFill>
                  <a:schemeClr val="accent2"/>
                </a:solidFill>
              </a:rPr>
              <a:t>γ)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190" y="5288362"/>
            <a:ext cx="1600200" cy="508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490" y="3659125"/>
            <a:ext cx="1612900" cy="546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4943" y="1632079"/>
            <a:ext cx="3363325" cy="25731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19627" y="4066725"/>
            <a:ext cx="1493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X-Ray data booklet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8420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X-rays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5493658" cy="4568370"/>
          </a:xfrm>
        </p:spPr>
        <p:txBody>
          <a:bodyPr/>
          <a:lstStyle/>
          <a:p>
            <a:r>
              <a:rPr lang="en-US" dirty="0" smtClean="0"/>
              <a:t>Reducing the wavelength we can improve the diffraction limit</a:t>
            </a:r>
          </a:p>
          <a:p>
            <a:pPr marL="363538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For E= 2GeV (</a:t>
            </a:r>
            <a:r>
              <a:rPr lang="el-GR" dirty="0" smtClean="0">
                <a:solidFill>
                  <a:schemeClr val="accent2"/>
                </a:solidFill>
              </a:rPr>
              <a:t>γ</a:t>
            </a:r>
            <a:r>
              <a:rPr lang="en-US" dirty="0" smtClean="0">
                <a:solidFill>
                  <a:schemeClr val="accent2"/>
                </a:solidFill>
              </a:rPr>
              <a:t>= 4000)</a:t>
            </a:r>
            <a:r>
              <a:rPr lang="el-GR" dirty="0" smtClean="0">
                <a:solidFill>
                  <a:schemeClr val="accent2"/>
                </a:solidFill>
              </a:rPr>
              <a:t> </a:t>
            </a:r>
            <a:r>
              <a:rPr lang="el-GR" dirty="0">
                <a:solidFill>
                  <a:schemeClr val="accent2"/>
                </a:solidFill>
              </a:rPr>
              <a:t>ρ</a:t>
            </a:r>
            <a:r>
              <a:rPr lang="en-US" dirty="0">
                <a:solidFill>
                  <a:schemeClr val="accent2"/>
                </a:solidFill>
              </a:rPr>
              <a:t>= 10 m </a:t>
            </a:r>
            <a:r>
              <a:rPr lang="en-US" dirty="0" smtClean="0">
                <a:solidFill>
                  <a:schemeClr val="accent2"/>
                </a:solidFill>
              </a:rPr>
              <a:t>and </a:t>
            </a:r>
            <a:r>
              <a:rPr lang="el-GR" dirty="0" smtClean="0">
                <a:solidFill>
                  <a:schemeClr val="accent2"/>
                </a:solidFill>
              </a:rPr>
              <a:t>λ</a:t>
            </a:r>
            <a:r>
              <a:rPr lang="en-US" dirty="0" smtClean="0">
                <a:solidFill>
                  <a:schemeClr val="accent2"/>
                </a:solidFill>
              </a:rPr>
              <a:t>= 0.4 nm (3 </a:t>
            </a:r>
            <a:r>
              <a:rPr lang="en-US" dirty="0" err="1" smtClean="0">
                <a:solidFill>
                  <a:schemeClr val="accent2"/>
                </a:solidFill>
              </a:rPr>
              <a:t>keV</a:t>
            </a:r>
            <a:r>
              <a:rPr lang="en-US" dirty="0" smtClean="0">
                <a:solidFill>
                  <a:schemeClr val="accent2"/>
                </a:solidFill>
              </a:rPr>
              <a:t>) the diffraction limit is around 0.5 </a:t>
            </a:r>
            <a:r>
              <a:rPr lang="el-GR" dirty="0" smtClean="0">
                <a:solidFill>
                  <a:schemeClr val="accent2"/>
                </a:solidFill>
              </a:rPr>
              <a:t>μ</a:t>
            </a:r>
            <a:r>
              <a:rPr lang="en-US" dirty="0" smtClean="0">
                <a:solidFill>
                  <a:schemeClr val="accent2"/>
                </a:solidFill>
              </a:rPr>
              <a:t>m</a:t>
            </a:r>
          </a:p>
          <a:p>
            <a:r>
              <a:rPr lang="en-US" dirty="0" smtClean="0"/>
              <a:t>Still need an optical system for X-rays with very good optical properties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Fresnel plates</a:t>
            </a:r>
          </a:p>
          <a:p>
            <a:r>
              <a:rPr lang="en-US" dirty="0">
                <a:solidFill>
                  <a:srgbClr val="C0504D"/>
                </a:solidFill>
              </a:rPr>
              <a:t>C</a:t>
            </a:r>
            <a:r>
              <a:rPr lang="en-US" dirty="0" smtClean="0">
                <a:solidFill>
                  <a:srgbClr val="C0504D"/>
                </a:solidFill>
              </a:rPr>
              <a:t>ompound refractive lenses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Pin-hole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3730" r="35020"/>
          <a:stretch/>
        </p:blipFill>
        <p:spPr>
          <a:xfrm>
            <a:off x="6215431" y="1705434"/>
            <a:ext cx="2452999" cy="1916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500" y="3873508"/>
            <a:ext cx="3120274" cy="15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66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imaging using FZP at ATF </a:t>
            </a:r>
            <a:r>
              <a:rPr lang="en-US" sz="2000" dirty="0" smtClean="0">
                <a:solidFill>
                  <a:schemeClr val="accent1"/>
                </a:solidFill>
              </a:rPr>
              <a:t>[3]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04" y="1592928"/>
            <a:ext cx="5677582" cy="20719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142" y="3721100"/>
            <a:ext cx="4835071" cy="2854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530" y="2195286"/>
            <a:ext cx="3304141" cy="350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1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imaging at ESRF </a:t>
            </a:r>
            <a:r>
              <a:rPr lang="en-US" sz="2000" dirty="0" smtClean="0">
                <a:solidFill>
                  <a:schemeClr val="accent1"/>
                </a:solidFill>
              </a:rPr>
              <a:t>[4]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140" y="1650914"/>
            <a:ext cx="6696487" cy="2339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79846"/>
            <a:ext cx="3201401" cy="2361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8601" y="4671785"/>
            <a:ext cx="496348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Vertical beam profile obtained with 12.5 </a:t>
            </a:r>
            <a:r>
              <a:rPr lang="en-US" dirty="0" err="1" smtClean="0">
                <a:solidFill>
                  <a:srgbClr val="4F81BD"/>
                </a:solidFill>
              </a:rPr>
              <a:t>keV</a:t>
            </a:r>
            <a:r>
              <a:rPr lang="en-US" dirty="0" smtClean="0">
                <a:solidFill>
                  <a:srgbClr val="4F81BD"/>
                </a:solidFill>
              </a:rPr>
              <a:t> photons and 5 Al lenses</a:t>
            </a:r>
            <a:r>
              <a:rPr lang="el-GR" dirty="0" smtClean="0">
                <a:solidFill>
                  <a:srgbClr val="4F81BD"/>
                </a:solidFill>
              </a:rPr>
              <a:t> </a:t>
            </a:r>
            <a:r>
              <a:rPr lang="el-GR" dirty="0">
                <a:solidFill>
                  <a:srgbClr val="4F81BD"/>
                </a:solidFill>
              </a:rPr>
              <a:t>ο</a:t>
            </a:r>
            <a:r>
              <a:rPr lang="en-US" dirty="0" smtClean="0">
                <a:solidFill>
                  <a:srgbClr val="4F81BD"/>
                </a:solidFill>
              </a:rPr>
              <a:t>f 49</a:t>
            </a:r>
            <a:r>
              <a:rPr lang="el-GR" dirty="0" smtClean="0">
                <a:solidFill>
                  <a:srgbClr val="4F81BD"/>
                </a:solidFill>
              </a:rPr>
              <a:t>μ</a:t>
            </a:r>
            <a:r>
              <a:rPr lang="en-US" dirty="0" smtClean="0">
                <a:solidFill>
                  <a:srgbClr val="4F81BD"/>
                </a:solidFill>
              </a:rPr>
              <a:t>m curvature radius</a:t>
            </a:r>
          </a:p>
          <a:p>
            <a:endParaRPr lang="en-US" dirty="0">
              <a:solidFill>
                <a:srgbClr val="4F81BD"/>
              </a:solidFill>
            </a:endParaRPr>
          </a:p>
          <a:p>
            <a:r>
              <a:rPr lang="en-US" dirty="0" smtClean="0">
                <a:solidFill>
                  <a:srgbClr val="4F81BD"/>
                </a:solidFill>
              </a:rPr>
              <a:t>29 lenses are used at 45.6 </a:t>
            </a:r>
            <a:r>
              <a:rPr lang="en-US" dirty="0" err="1" smtClean="0">
                <a:solidFill>
                  <a:srgbClr val="4F81BD"/>
                </a:solidFill>
              </a:rPr>
              <a:t>keV</a:t>
            </a:r>
            <a:r>
              <a:rPr lang="en-US" dirty="0" smtClean="0">
                <a:solidFill>
                  <a:srgbClr val="4F81BD"/>
                </a:solidFill>
              </a:rPr>
              <a:t> for a focal length of 3.3 m </a:t>
            </a:r>
            <a:endParaRPr lang="en-US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3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 imaging at </a:t>
            </a:r>
            <a:r>
              <a:rPr lang="en-US" dirty="0" err="1" smtClean="0"/>
              <a:t>CeSR</a:t>
            </a:r>
            <a:r>
              <a:rPr lang="en-US" dirty="0" smtClean="0"/>
              <a:t>-TA </a:t>
            </a:r>
            <a:r>
              <a:rPr lang="en-US" sz="2000" dirty="0" smtClean="0">
                <a:solidFill>
                  <a:schemeClr val="accent1"/>
                </a:solidFill>
              </a:rPr>
              <a:t>[5]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87864" cy="4525963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in-hole camera</a:t>
            </a:r>
          </a:p>
          <a:p>
            <a:pPr lvl="1"/>
            <a:r>
              <a:rPr lang="en-US" dirty="0" smtClean="0"/>
              <a:t>Single slit 50-1000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Coded aperture</a:t>
            </a:r>
            <a:endParaRPr lang="el-GR" dirty="0" smtClean="0"/>
          </a:p>
          <a:p>
            <a:r>
              <a:rPr lang="el-GR" dirty="0" smtClean="0"/>
              <a:t>1 </a:t>
            </a:r>
            <a:r>
              <a:rPr lang="en-US" dirty="0" err="1" smtClean="0"/>
              <a:t>keV</a:t>
            </a:r>
            <a:r>
              <a:rPr lang="el-GR" dirty="0" smtClean="0"/>
              <a:t> </a:t>
            </a:r>
            <a:r>
              <a:rPr lang="en-US" dirty="0" smtClean="0"/>
              <a:t>to</a:t>
            </a:r>
            <a:r>
              <a:rPr lang="el-GR" dirty="0" smtClean="0"/>
              <a:t> 10</a:t>
            </a:r>
            <a:r>
              <a:rPr lang="en-US" dirty="0" smtClean="0"/>
              <a:t> </a:t>
            </a:r>
            <a:r>
              <a:rPr lang="en-US" dirty="0" err="1" smtClean="0"/>
              <a:t>keV</a:t>
            </a:r>
            <a:r>
              <a:rPr lang="en-US" dirty="0" smtClean="0"/>
              <a:t> photons</a:t>
            </a:r>
          </a:p>
          <a:p>
            <a:r>
              <a:rPr lang="en-US" dirty="0" smtClean="0"/>
              <a:t>Measured beam of 12 </a:t>
            </a:r>
            <a:r>
              <a:rPr lang="el-GR" dirty="0" smtClean="0"/>
              <a:t>μ</a:t>
            </a:r>
            <a:r>
              <a:rPr lang="en-US" dirty="0" smtClean="0"/>
              <a:t>m with 0.5 </a:t>
            </a:r>
            <a:r>
              <a:rPr lang="el-GR" dirty="0" smtClean="0"/>
              <a:t>μ</a:t>
            </a:r>
            <a:r>
              <a:rPr lang="en-US" dirty="0" smtClean="0"/>
              <a:t>m error</a:t>
            </a:r>
          </a:p>
          <a:p>
            <a:r>
              <a:rPr lang="en-US" dirty="0" smtClean="0"/>
              <a:t>Complex </a:t>
            </a:r>
            <a:r>
              <a:rPr lang="en-US" dirty="0" err="1" smtClean="0"/>
              <a:t>deconvolution</a:t>
            </a:r>
            <a:r>
              <a:rPr lang="en-US" dirty="0" smtClean="0"/>
              <a:t> of PRF</a:t>
            </a:r>
          </a:p>
          <a:p>
            <a:r>
              <a:rPr lang="en-US" dirty="0" smtClean="0"/>
              <a:t>Can do single turn single bunch acquisitions</a:t>
            </a:r>
          </a:p>
          <a:p>
            <a:r>
              <a:rPr lang="en-US" dirty="0"/>
              <a:t>array of 32 </a:t>
            </a:r>
            <a:r>
              <a:rPr lang="en-US" dirty="0" err="1"/>
              <a:t>InGaAs</a:t>
            </a:r>
            <a:r>
              <a:rPr lang="en-US" dirty="0"/>
              <a:t> photodiodes with 50 </a:t>
            </a:r>
            <a:r>
              <a:rPr lang="en-US" dirty="0" err="1"/>
              <a:t>μm</a:t>
            </a:r>
            <a:r>
              <a:rPr lang="en-US" dirty="0"/>
              <a:t> pitch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EDB-7C71-784C-A0D7-FA733F5035CF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282" y="1185692"/>
            <a:ext cx="3889433" cy="31237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064" y="4309489"/>
            <a:ext cx="31877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06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2676</TotalTime>
  <Words>1002</Words>
  <Application>Microsoft Macintosh PowerPoint</Application>
  <PresentationFormat>On-screen Show (4:3)</PresentationFormat>
  <Paragraphs>121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Methods for sub-micron beam size measurements in circular accelerators</vt:lpstr>
      <vt:lpstr>Introduction</vt:lpstr>
      <vt:lpstr>Wire scanner</vt:lpstr>
      <vt:lpstr>Synchrotron radiation</vt:lpstr>
      <vt:lpstr>Synchrotron radiation imaging</vt:lpstr>
      <vt:lpstr>X-rays imaging</vt:lpstr>
      <vt:lpstr>SR imaging using FZP at ATF [3]</vt:lpstr>
      <vt:lpstr>SR imaging at ESRF [4]</vt:lpstr>
      <vt:lpstr>SR imaging at CeSR-TA [5]</vt:lpstr>
      <vt:lpstr>SR interferometry</vt:lpstr>
      <vt:lpstr>SR interferometer at KEK [6]</vt:lpstr>
      <vt:lpstr>Another slit solution [7]</vt:lpstr>
      <vt:lpstr>Alternative interferometry at SLS [8]</vt:lpstr>
      <vt:lpstr>Diffraction radiation [9]</vt:lpstr>
      <vt:lpstr>Laser wire scanner</vt:lpstr>
      <vt:lpstr>LWS at ATF [10]</vt:lpstr>
      <vt:lpstr>Conclusions</vt:lpstr>
      <vt:lpstr>References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 Bravin</dc:creator>
  <cp:lastModifiedBy>Enrico Bravin</cp:lastModifiedBy>
  <cp:revision>52</cp:revision>
  <dcterms:created xsi:type="dcterms:W3CDTF">2014-05-01T08:12:07Z</dcterms:created>
  <dcterms:modified xsi:type="dcterms:W3CDTF">2014-05-03T16:35:55Z</dcterms:modified>
</cp:coreProperties>
</file>