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emf" ContentType="image/x-emf"/>
  <Default Extension="vml" ContentType="application/vnd.openxmlformats-officedocument.vmlDrawing"/>
  <Default Extension="wdp" ContentType="image/vnd.ms-photo"/>
  <Default Extension="mov" ContentType="video/unknown"/>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embeddings/oleObject1.bin" ContentType="application/vnd.openxmlformats-officedocument.oleObject"/>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1"/>
  </p:notesMasterIdLst>
  <p:handoutMasterIdLst>
    <p:handoutMasterId r:id="rId32"/>
  </p:handoutMasterIdLst>
  <p:sldIdLst>
    <p:sldId id="400" r:id="rId2"/>
    <p:sldId id="472" r:id="rId3"/>
    <p:sldId id="453" r:id="rId4"/>
    <p:sldId id="449" r:id="rId5"/>
    <p:sldId id="450" r:id="rId6"/>
    <p:sldId id="456" r:id="rId7"/>
    <p:sldId id="469" r:id="rId8"/>
    <p:sldId id="470" r:id="rId9"/>
    <p:sldId id="458" r:id="rId10"/>
    <p:sldId id="457" r:id="rId11"/>
    <p:sldId id="454" r:id="rId12"/>
    <p:sldId id="455" r:id="rId13"/>
    <p:sldId id="487" r:id="rId14"/>
    <p:sldId id="451" r:id="rId15"/>
    <p:sldId id="452" r:id="rId16"/>
    <p:sldId id="463" r:id="rId17"/>
    <p:sldId id="465" r:id="rId18"/>
    <p:sldId id="476" r:id="rId19"/>
    <p:sldId id="475" r:id="rId20"/>
    <p:sldId id="482" r:id="rId21"/>
    <p:sldId id="483" r:id="rId22"/>
    <p:sldId id="484" r:id="rId23"/>
    <p:sldId id="486" r:id="rId24"/>
    <p:sldId id="485" r:id="rId25"/>
    <p:sldId id="478" r:id="rId26"/>
    <p:sldId id="481" r:id="rId27"/>
    <p:sldId id="474" r:id="rId28"/>
    <p:sldId id="479" r:id="rId29"/>
    <p:sldId id="448" r:id="rId30"/>
  </p:sldIdLst>
  <p:sldSz cx="9144000" cy="6858000" type="screen4x3"/>
  <p:notesSz cx="9296400" cy="7010400"/>
  <p:defaultTex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FF6666"/>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268" autoAdjust="0"/>
    <p:restoredTop sz="99821" autoAdjust="0"/>
  </p:normalViewPr>
  <p:slideViewPr>
    <p:cSldViewPr snapToGrid="0">
      <p:cViewPr>
        <p:scale>
          <a:sx n="100" d="100"/>
          <a:sy n="100" d="100"/>
        </p:scale>
        <p:origin x="-384" y="12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notesMaster" Target="notesMasters/notesMaster1.xml"/><Relationship Id="rId32" Type="http://schemas.openxmlformats.org/officeDocument/2006/relationships/handoutMaster" Target="handoutMasters/handoutMaster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interSettings" Target="printerSettings/printerSettings1.bin"/><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shkim\APS-HHC\Calculation\Powers.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shkim\APS-HHC\Calculation\Power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3068934779379"/>
          <c:y val="0.0514005540974045"/>
          <c:w val="0.826527861901878"/>
          <c:h val="0.779841644794401"/>
        </c:manualLayout>
      </c:layout>
      <c:scatterChart>
        <c:scatterStyle val="smoothMarker"/>
        <c:varyColors val="0"/>
        <c:ser>
          <c:idx val="0"/>
          <c:order val="0"/>
          <c:tx>
            <c:v>Input RF power</c:v>
          </c:tx>
          <c:marker>
            <c:symbol val="diamond"/>
            <c:size val="4"/>
          </c:marker>
          <c:xVal>
            <c:numRef>
              <c:f>'4th-with Rob'!$A$11:$A$48</c:f>
              <c:numCache>
                <c:formatCode>General</c:formatCode>
                <c:ptCount val="38"/>
                <c:pt idx="8">
                  <c:v>90.0</c:v>
                </c:pt>
                <c:pt idx="9">
                  <c:v>100.0</c:v>
                </c:pt>
                <c:pt idx="10">
                  <c:v>110.0</c:v>
                </c:pt>
                <c:pt idx="11">
                  <c:v>120.0</c:v>
                </c:pt>
                <c:pt idx="12">
                  <c:v>130.0</c:v>
                </c:pt>
                <c:pt idx="13">
                  <c:v>140.0</c:v>
                </c:pt>
                <c:pt idx="14">
                  <c:v>150.0</c:v>
                </c:pt>
                <c:pt idx="15">
                  <c:v>160.0</c:v>
                </c:pt>
                <c:pt idx="16">
                  <c:v>170.0</c:v>
                </c:pt>
                <c:pt idx="17">
                  <c:v>180.0</c:v>
                </c:pt>
                <c:pt idx="18">
                  <c:v>190.0</c:v>
                </c:pt>
                <c:pt idx="19">
                  <c:v>200.0</c:v>
                </c:pt>
              </c:numCache>
            </c:numRef>
          </c:xVal>
          <c:yVal>
            <c:numRef>
              <c:f>'4th-with Rob'!$D$11:$D$48</c:f>
              <c:numCache>
                <c:formatCode>General</c:formatCode>
                <c:ptCount val="38"/>
                <c:pt idx="8" formatCode="0.000">
                  <c:v>10.10710567390914</c:v>
                </c:pt>
                <c:pt idx="9" formatCode="0.000">
                  <c:v>9.514148262406367</c:v>
                </c:pt>
                <c:pt idx="10" formatCode="0.000">
                  <c:v>8.276978874021768</c:v>
                </c:pt>
                <c:pt idx="11" formatCode="0.000">
                  <c:v>6.725656359567814</c:v>
                </c:pt>
                <c:pt idx="12" formatCode="0.000">
                  <c:v>5.490982363687435</c:v>
                </c:pt>
                <c:pt idx="13" formatCode="0.000">
                  <c:v>6.265616700350805</c:v>
                </c:pt>
                <c:pt idx="14" formatCode="0.000">
                  <c:v>8.946134817909378</c:v>
                </c:pt>
                <c:pt idx="15" formatCode="0.000">
                  <c:v>4.596079648590956</c:v>
                </c:pt>
                <c:pt idx="16" formatCode="0.000">
                  <c:v>2.051282479272546</c:v>
                </c:pt>
                <c:pt idx="17" formatCode="0.000">
                  <c:v>1.311743309954136</c:v>
                </c:pt>
                <c:pt idx="18" formatCode="0.000">
                  <c:v>2.377462140635722</c:v>
                </c:pt>
                <c:pt idx="19" formatCode="0.000">
                  <c:v>5.248438971317308</c:v>
                </c:pt>
              </c:numCache>
            </c:numRef>
          </c:yVal>
          <c:smooth val="0"/>
        </c:ser>
        <c:ser>
          <c:idx val="1"/>
          <c:order val="1"/>
          <c:tx>
            <c:v>Beam loss power</c:v>
          </c:tx>
          <c:marker>
            <c:symbol val="square"/>
            <c:size val="3"/>
          </c:marker>
          <c:xVal>
            <c:numRef>
              <c:f>'4th-with Rob'!$A$11:$A$48</c:f>
              <c:numCache>
                <c:formatCode>General</c:formatCode>
                <c:ptCount val="38"/>
                <c:pt idx="8">
                  <c:v>90.0</c:v>
                </c:pt>
                <c:pt idx="9">
                  <c:v>100.0</c:v>
                </c:pt>
                <c:pt idx="10">
                  <c:v>110.0</c:v>
                </c:pt>
                <c:pt idx="11">
                  <c:v>120.0</c:v>
                </c:pt>
                <c:pt idx="12">
                  <c:v>130.0</c:v>
                </c:pt>
                <c:pt idx="13">
                  <c:v>140.0</c:v>
                </c:pt>
                <c:pt idx="14">
                  <c:v>150.0</c:v>
                </c:pt>
                <c:pt idx="15">
                  <c:v>160.0</c:v>
                </c:pt>
                <c:pt idx="16">
                  <c:v>170.0</c:v>
                </c:pt>
                <c:pt idx="17">
                  <c:v>180.0</c:v>
                </c:pt>
                <c:pt idx="18">
                  <c:v>190.0</c:v>
                </c:pt>
                <c:pt idx="19">
                  <c:v>200.0</c:v>
                </c:pt>
              </c:numCache>
            </c:numRef>
          </c:xVal>
          <c:yVal>
            <c:numRef>
              <c:f>'4th-with Rob'!$E$11:$E$48</c:f>
              <c:numCache>
                <c:formatCode>General</c:formatCode>
                <c:ptCount val="38"/>
                <c:pt idx="8" formatCode="0.0">
                  <c:v>14.19079415262464</c:v>
                </c:pt>
                <c:pt idx="9" formatCode="0.0">
                  <c:v>15.76754905847182</c:v>
                </c:pt>
                <c:pt idx="10" formatCode="0.0">
                  <c:v>17.344303964319</c:v>
                </c:pt>
                <c:pt idx="11" formatCode="0.0">
                  <c:v>18.92105887016618</c:v>
                </c:pt>
                <c:pt idx="12" formatCode="0.0">
                  <c:v>20.49781377601337</c:v>
                </c:pt>
                <c:pt idx="13" formatCode="0.0">
                  <c:v>22.07456868186055</c:v>
                </c:pt>
                <c:pt idx="14" formatCode="0.0">
                  <c:v>23.65132358770773</c:v>
                </c:pt>
                <c:pt idx="15" formatCode="0.0">
                  <c:v>25.22807849355491</c:v>
                </c:pt>
                <c:pt idx="16" formatCode="0.0">
                  <c:v>26.8048333994021</c:v>
                </c:pt>
                <c:pt idx="17" formatCode="0.0">
                  <c:v>28.38158830524928</c:v>
                </c:pt>
                <c:pt idx="18" formatCode="0.0">
                  <c:v>29.95834321109646</c:v>
                </c:pt>
                <c:pt idx="19" formatCode="0.0">
                  <c:v>31.53509811694364</c:v>
                </c:pt>
              </c:numCache>
            </c:numRef>
          </c:yVal>
          <c:smooth val="1"/>
        </c:ser>
        <c:ser>
          <c:idx val="2"/>
          <c:order val="2"/>
          <c:tx>
            <c:v>Reflected RF power</c:v>
          </c:tx>
          <c:marker>
            <c:symbol val="triangle"/>
            <c:size val="4"/>
          </c:marker>
          <c:xVal>
            <c:numRef>
              <c:f>'4th-with Rob'!$A$11:$A$48</c:f>
              <c:numCache>
                <c:formatCode>General</c:formatCode>
                <c:ptCount val="38"/>
                <c:pt idx="8">
                  <c:v>90.0</c:v>
                </c:pt>
                <c:pt idx="9">
                  <c:v>100.0</c:v>
                </c:pt>
                <c:pt idx="10">
                  <c:v>110.0</c:v>
                </c:pt>
                <c:pt idx="11">
                  <c:v>120.0</c:v>
                </c:pt>
                <c:pt idx="12">
                  <c:v>130.0</c:v>
                </c:pt>
                <c:pt idx="13">
                  <c:v>140.0</c:v>
                </c:pt>
                <c:pt idx="14">
                  <c:v>150.0</c:v>
                </c:pt>
                <c:pt idx="15">
                  <c:v>160.0</c:v>
                </c:pt>
                <c:pt idx="16">
                  <c:v>170.0</c:v>
                </c:pt>
                <c:pt idx="17">
                  <c:v>180.0</c:v>
                </c:pt>
                <c:pt idx="18">
                  <c:v>190.0</c:v>
                </c:pt>
                <c:pt idx="19">
                  <c:v>200.0</c:v>
                </c:pt>
              </c:numCache>
            </c:numRef>
          </c:xVal>
          <c:yVal>
            <c:numRef>
              <c:f>'4th-with Rob'!$F$11:$F$48</c:f>
              <c:numCache>
                <c:formatCode>General</c:formatCode>
                <c:ptCount val="38"/>
                <c:pt idx="8" formatCode="0.0">
                  <c:v>24.29789982653378</c:v>
                </c:pt>
                <c:pt idx="9" formatCode="0.0">
                  <c:v>25.28169732087819</c:v>
                </c:pt>
                <c:pt idx="10" formatCode="0.0">
                  <c:v>25.62128283834077</c:v>
                </c:pt>
                <c:pt idx="11" formatCode="0.0">
                  <c:v>25.646715229734</c:v>
                </c:pt>
                <c:pt idx="12" formatCode="0.0">
                  <c:v>25.98879613970078</c:v>
                </c:pt>
                <c:pt idx="13" formatCode="0.0">
                  <c:v>28.34018538221136</c:v>
                </c:pt>
                <c:pt idx="14" formatCode="0.0">
                  <c:v>32.59745840561708</c:v>
                </c:pt>
                <c:pt idx="15" formatCode="0.0">
                  <c:v>29.82415814214587</c:v>
                </c:pt>
                <c:pt idx="16" formatCode="0.0">
                  <c:v>28.85611587867464</c:v>
                </c:pt>
                <c:pt idx="17" formatCode="0.0">
                  <c:v>29.69333161520342</c:v>
                </c:pt>
                <c:pt idx="18" formatCode="0.0">
                  <c:v>32.33580535173216</c:v>
                </c:pt>
                <c:pt idx="19" formatCode="0.0">
                  <c:v>36.78353708826095</c:v>
                </c:pt>
              </c:numCache>
            </c:numRef>
          </c:yVal>
          <c:smooth val="0"/>
        </c:ser>
        <c:dLbls>
          <c:showLegendKey val="0"/>
          <c:showVal val="0"/>
          <c:showCatName val="0"/>
          <c:showSerName val="0"/>
          <c:showPercent val="0"/>
          <c:showBubbleSize val="0"/>
        </c:dLbls>
        <c:axId val="-2128395544"/>
        <c:axId val="-2133684488"/>
      </c:scatterChart>
      <c:valAx>
        <c:axId val="-2128395544"/>
        <c:scaling>
          <c:orientation val="minMax"/>
          <c:max val="200.0"/>
          <c:min val="80.0"/>
        </c:scaling>
        <c:delete val="0"/>
        <c:axPos val="b"/>
        <c:title>
          <c:tx>
            <c:rich>
              <a:bodyPr/>
              <a:lstStyle/>
              <a:p>
                <a:pPr>
                  <a:defRPr/>
                </a:pPr>
                <a:r>
                  <a:rPr lang="en-US"/>
                  <a:t>Beam current (mA)</a:t>
                </a:r>
              </a:p>
            </c:rich>
          </c:tx>
          <c:layout/>
          <c:overlay val="0"/>
        </c:title>
        <c:numFmt formatCode="General" sourceLinked="1"/>
        <c:majorTickMark val="out"/>
        <c:minorTickMark val="none"/>
        <c:tickLblPos val="nextTo"/>
        <c:crossAx val="-2133684488"/>
        <c:crosses val="autoZero"/>
        <c:crossBetween val="midCat"/>
      </c:valAx>
      <c:valAx>
        <c:axId val="-2133684488"/>
        <c:scaling>
          <c:orientation val="minMax"/>
        </c:scaling>
        <c:delete val="0"/>
        <c:axPos val="l"/>
        <c:majorGridlines/>
        <c:title>
          <c:tx>
            <c:rich>
              <a:bodyPr rot="-5400000" vert="horz"/>
              <a:lstStyle/>
              <a:p>
                <a:pPr>
                  <a:defRPr/>
                </a:pPr>
                <a:r>
                  <a:rPr lang="en-US"/>
                  <a:t>Power (kW)</a:t>
                </a:r>
              </a:p>
            </c:rich>
          </c:tx>
          <c:layout/>
          <c:overlay val="0"/>
        </c:title>
        <c:numFmt formatCode="0" sourceLinked="0"/>
        <c:majorTickMark val="out"/>
        <c:minorTickMark val="none"/>
        <c:tickLblPos val="nextTo"/>
        <c:crossAx val="-2128395544"/>
        <c:crosses val="autoZero"/>
        <c:crossBetween val="midCat"/>
      </c:valAx>
      <c:spPr>
        <a:ln>
          <a:solidFill>
            <a:sysClr val="windowText" lastClr="000000">
              <a:lumMod val="50000"/>
              <a:lumOff val="50000"/>
            </a:sysClr>
          </a:solidFill>
        </a:ln>
      </c:spPr>
    </c:plotArea>
    <c:legend>
      <c:legendPos val="r"/>
      <c:layout>
        <c:manualLayout>
          <c:xMode val="edge"/>
          <c:yMode val="edge"/>
          <c:x val="0.165985345581802"/>
          <c:y val="0.0642388451443569"/>
          <c:w val="0.37632243084999"/>
          <c:h val="0.241892388451444"/>
        </c:manualLayout>
      </c:layout>
      <c:overlay val="0"/>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11771037315988"/>
          <c:y val="0.0514005540974045"/>
          <c:w val="0.717140201224847"/>
          <c:h val="0.779841644794401"/>
        </c:manualLayout>
      </c:layout>
      <c:scatterChart>
        <c:scatterStyle val="smoothMarker"/>
        <c:varyColors val="0"/>
        <c:ser>
          <c:idx val="1"/>
          <c:order val="1"/>
          <c:tx>
            <c:v>Detuned frequency</c:v>
          </c:tx>
          <c:marker>
            <c:symbol val="square"/>
            <c:size val="4"/>
          </c:marker>
          <c:xVal>
            <c:numRef>
              <c:f>'4th-with Rob'!$A$11:$A$48</c:f>
              <c:numCache>
                <c:formatCode>General</c:formatCode>
                <c:ptCount val="38"/>
                <c:pt idx="8">
                  <c:v>90.0</c:v>
                </c:pt>
                <c:pt idx="9">
                  <c:v>100.0</c:v>
                </c:pt>
                <c:pt idx="10">
                  <c:v>110.0</c:v>
                </c:pt>
                <c:pt idx="11">
                  <c:v>120.0</c:v>
                </c:pt>
                <c:pt idx="12">
                  <c:v>130.0</c:v>
                </c:pt>
                <c:pt idx="13">
                  <c:v>140.0</c:v>
                </c:pt>
                <c:pt idx="14">
                  <c:v>150.0</c:v>
                </c:pt>
                <c:pt idx="15">
                  <c:v>160.0</c:v>
                </c:pt>
                <c:pt idx="16">
                  <c:v>170.0</c:v>
                </c:pt>
                <c:pt idx="17">
                  <c:v>180.0</c:v>
                </c:pt>
                <c:pt idx="18">
                  <c:v>190.0</c:v>
                </c:pt>
                <c:pt idx="19">
                  <c:v>200.0</c:v>
                </c:pt>
              </c:numCache>
            </c:numRef>
          </c:xVal>
          <c:yVal>
            <c:numRef>
              <c:f>'4th-with Rob'!$I$11:$I$48</c:f>
              <c:numCache>
                <c:formatCode>General</c:formatCode>
                <c:ptCount val="38"/>
                <c:pt idx="8" formatCode="0.0">
                  <c:v>7.088489507921778</c:v>
                </c:pt>
                <c:pt idx="9" formatCode="0.0">
                  <c:v>8.05447053439877</c:v>
                </c:pt>
                <c:pt idx="10" formatCode="0.0">
                  <c:v>8.98953015600475</c:v>
                </c:pt>
                <c:pt idx="11" formatCode="0.0">
                  <c:v>9.68679430111132</c:v>
                </c:pt>
                <c:pt idx="12" formatCode="0.0">
                  <c:v>10.70881526398399</c:v>
                </c:pt>
                <c:pt idx="13" formatCode="0.0">
                  <c:v>12.05321828638881</c:v>
                </c:pt>
                <c:pt idx="14" formatCode="0.0">
                  <c:v>13.8154691885259</c:v>
                </c:pt>
                <c:pt idx="15" formatCode="0.0">
                  <c:v>13.8154691885259</c:v>
                </c:pt>
                <c:pt idx="16" formatCode="0.0">
                  <c:v>13.8154691885259</c:v>
                </c:pt>
                <c:pt idx="17" formatCode="0.0">
                  <c:v>13.8154691885259</c:v>
                </c:pt>
                <c:pt idx="18" formatCode="0.0">
                  <c:v>13.8154691885259</c:v>
                </c:pt>
                <c:pt idx="19" formatCode="0.0">
                  <c:v>13.8154691885259</c:v>
                </c:pt>
              </c:numCache>
            </c:numRef>
          </c:yVal>
          <c:smooth val="0"/>
        </c:ser>
        <c:dLbls>
          <c:showLegendKey val="0"/>
          <c:showVal val="0"/>
          <c:showCatName val="0"/>
          <c:showSerName val="0"/>
          <c:showPercent val="0"/>
          <c:showBubbleSize val="0"/>
        </c:dLbls>
        <c:axId val="-2131694328"/>
        <c:axId val="-2062066616"/>
      </c:scatterChart>
      <c:scatterChart>
        <c:scatterStyle val="smoothMarker"/>
        <c:varyColors val="0"/>
        <c:ser>
          <c:idx val="0"/>
          <c:order val="0"/>
          <c:tx>
            <c:v>External Q</c:v>
          </c:tx>
          <c:marker>
            <c:symbol val="diamond"/>
            <c:size val="4"/>
          </c:marker>
          <c:xVal>
            <c:numRef>
              <c:f>'4th-with Rob'!$A$11:$A$48</c:f>
              <c:numCache>
                <c:formatCode>General</c:formatCode>
                <c:ptCount val="38"/>
                <c:pt idx="8">
                  <c:v>90.0</c:v>
                </c:pt>
                <c:pt idx="9">
                  <c:v>100.0</c:v>
                </c:pt>
                <c:pt idx="10">
                  <c:v>110.0</c:v>
                </c:pt>
                <c:pt idx="11">
                  <c:v>120.0</c:v>
                </c:pt>
                <c:pt idx="12">
                  <c:v>130.0</c:v>
                </c:pt>
                <c:pt idx="13">
                  <c:v>140.0</c:v>
                </c:pt>
                <c:pt idx="14">
                  <c:v>150.0</c:v>
                </c:pt>
                <c:pt idx="15">
                  <c:v>160.0</c:v>
                </c:pt>
                <c:pt idx="16">
                  <c:v>170.0</c:v>
                </c:pt>
                <c:pt idx="17">
                  <c:v>180.0</c:v>
                </c:pt>
                <c:pt idx="18">
                  <c:v>190.0</c:v>
                </c:pt>
                <c:pt idx="19">
                  <c:v>200.0</c:v>
                </c:pt>
              </c:numCache>
            </c:numRef>
          </c:xVal>
          <c:yVal>
            <c:numRef>
              <c:f>'4th-with Rob'!$G$11:$G$48</c:f>
              <c:numCache>
                <c:formatCode>General</c:formatCode>
                <c:ptCount val="38"/>
                <c:pt idx="8" formatCode="0.0E+00">
                  <c:v>2.35E6</c:v>
                </c:pt>
                <c:pt idx="9" formatCode="0.0E+00">
                  <c:v>1.8E6</c:v>
                </c:pt>
                <c:pt idx="10" formatCode="0.0E+00">
                  <c:v>1.35E6</c:v>
                </c:pt>
                <c:pt idx="11" formatCode="0.0E+00">
                  <c:v>1.1E6</c:v>
                </c:pt>
                <c:pt idx="12" formatCode="0.0E+00">
                  <c:v>810000.0</c:v>
                </c:pt>
                <c:pt idx="13" formatCode="0.0E+00">
                  <c:v>600000.0</c:v>
                </c:pt>
                <c:pt idx="14" formatCode="0.0E+00">
                  <c:v>400000.0</c:v>
                </c:pt>
                <c:pt idx="15" formatCode="0.0E+00">
                  <c:v>400000.0</c:v>
                </c:pt>
                <c:pt idx="16" formatCode="0.0E+00">
                  <c:v>400000.0</c:v>
                </c:pt>
                <c:pt idx="17" formatCode="0.0E+00">
                  <c:v>400000.0</c:v>
                </c:pt>
                <c:pt idx="18" formatCode="0.0E+00">
                  <c:v>400000.0</c:v>
                </c:pt>
                <c:pt idx="19" formatCode="0.0E+00">
                  <c:v>400000.0</c:v>
                </c:pt>
              </c:numCache>
            </c:numRef>
          </c:yVal>
          <c:smooth val="0"/>
        </c:ser>
        <c:dLbls>
          <c:showLegendKey val="0"/>
          <c:showVal val="0"/>
          <c:showCatName val="0"/>
          <c:showSerName val="0"/>
          <c:showPercent val="0"/>
          <c:showBubbleSize val="0"/>
        </c:dLbls>
        <c:axId val="-2060605032"/>
        <c:axId val="-2060584856"/>
      </c:scatterChart>
      <c:valAx>
        <c:axId val="-2131694328"/>
        <c:scaling>
          <c:orientation val="minMax"/>
          <c:max val="200.0"/>
          <c:min val="80.0"/>
        </c:scaling>
        <c:delete val="0"/>
        <c:axPos val="b"/>
        <c:title>
          <c:tx>
            <c:rich>
              <a:bodyPr/>
              <a:lstStyle/>
              <a:p>
                <a:pPr>
                  <a:defRPr/>
                </a:pPr>
                <a:r>
                  <a:rPr lang="en-US"/>
                  <a:t>Beam current (mA)</a:t>
                </a:r>
              </a:p>
            </c:rich>
          </c:tx>
          <c:layout/>
          <c:overlay val="0"/>
        </c:title>
        <c:numFmt formatCode="General" sourceLinked="1"/>
        <c:majorTickMark val="out"/>
        <c:minorTickMark val="none"/>
        <c:tickLblPos val="nextTo"/>
        <c:crossAx val="-2062066616"/>
        <c:crosses val="autoZero"/>
        <c:crossBetween val="midCat"/>
      </c:valAx>
      <c:valAx>
        <c:axId val="-2062066616"/>
        <c:scaling>
          <c:orientation val="minMax"/>
        </c:scaling>
        <c:delete val="0"/>
        <c:axPos val="l"/>
        <c:majorGridlines/>
        <c:title>
          <c:tx>
            <c:rich>
              <a:bodyPr rot="-5400000" vert="horz"/>
              <a:lstStyle/>
              <a:p>
                <a:pPr>
                  <a:defRPr/>
                </a:pPr>
                <a:r>
                  <a:rPr lang="en-US"/>
                  <a:t>Frequency (kHz)</a:t>
                </a:r>
              </a:p>
            </c:rich>
          </c:tx>
          <c:layout>
            <c:manualLayout>
              <c:xMode val="edge"/>
              <c:yMode val="edge"/>
              <c:x val="0.0165851212700944"/>
              <c:y val="0.289457932341791"/>
            </c:manualLayout>
          </c:layout>
          <c:overlay val="0"/>
        </c:title>
        <c:numFmt formatCode="0" sourceLinked="0"/>
        <c:majorTickMark val="out"/>
        <c:minorTickMark val="none"/>
        <c:tickLblPos val="nextTo"/>
        <c:crossAx val="-2131694328"/>
        <c:crosses val="autoZero"/>
        <c:crossBetween val="midCat"/>
      </c:valAx>
      <c:valAx>
        <c:axId val="-2060584856"/>
        <c:scaling>
          <c:orientation val="minMax"/>
          <c:max val="2.4E6"/>
        </c:scaling>
        <c:delete val="0"/>
        <c:axPos val="r"/>
        <c:title>
          <c:tx>
            <c:rich>
              <a:bodyPr rot="-5400000" vert="horz"/>
              <a:lstStyle/>
              <a:p>
                <a:pPr>
                  <a:defRPr/>
                </a:pPr>
                <a:r>
                  <a:rPr lang="en-US"/>
                  <a:t>External Q</a:t>
                </a:r>
              </a:p>
            </c:rich>
          </c:tx>
          <c:layout/>
          <c:overlay val="0"/>
        </c:title>
        <c:numFmt formatCode="0.0E+0" sourceLinked="0"/>
        <c:majorTickMark val="out"/>
        <c:minorTickMark val="none"/>
        <c:tickLblPos val="nextTo"/>
        <c:crossAx val="-2060605032"/>
        <c:crosses val="max"/>
        <c:crossBetween val="midCat"/>
        <c:majorUnit val="300000.0"/>
      </c:valAx>
      <c:valAx>
        <c:axId val="-2060605032"/>
        <c:scaling>
          <c:orientation val="minMax"/>
        </c:scaling>
        <c:delete val="1"/>
        <c:axPos val="b"/>
        <c:numFmt formatCode="General" sourceLinked="1"/>
        <c:majorTickMark val="out"/>
        <c:minorTickMark val="none"/>
        <c:tickLblPos val="nextTo"/>
        <c:crossAx val="-2060584856"/>
        <c:crosses val="autoZero"/>
        <c:crossBetween val="midCat"/>
      </c:valAx>
    </c:plotArea>
    <c:legend>
      <c:legendPos val="r"/>
      <c:layout>
        <c:manualLayout>
          <c:xMode val="edge"/>
          <c:yMode val="edge"/>
          <c:x val="0.498132373481964"/>
          <c:y val="0.369794400699912"/>
          <c:w val="0.309014654418198"/>
          <c:h val="0.144670093321668"/>
        </c:manualLayout>
      </c:layout>
      <c:overlay val="0"/>
    </c:legend>
    <c:plotVisOnly val="1"/>
    <c:dispBlanksAs val="gap"/>
    <c:showDLblsOverMax val="0"/>
  </c:chart>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5106" name="Rectangle 2"/>
          <p:cNvSpPr>
            <a:spLocks noGrp="1" noChangeArrowheads="1"/>
          </p:cNvSpPr>
          <p:nvPr>
            <p:ph type="hdr" sz="quarter"/>
          </p:nvPr>
        </p:nvSpPr>
        <p:spPr bwMode="auto">
          <a:xfrm>
            <a:off x="1" y="0"/>
            <a:ext cx="4029282" cy="350760"/>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defTabSz="465138">
              <a:defRPr sz="1200">
                <a:latin typeface="Calibri" pitchFamily="34" charset="0"/>
              </a:defRPr>
            </a:lvl1pPr>
          </a:lstStyle>
          <a:p>
            <a:pPr>
              <a:defRPr/>
            </a:pPr>
            <a:endParaRPr lang="en-US"/>
          </a:p>
        </p:txBody>
      </p:sp>
      <p:sp>
        <p:nvSpPr>
          <p:cNvPr id="175107" name="Rectangle 3"/>
          <p:cNvSpPr>
            <a:spLocks noGrp="1" noChangeArrowheads="1"/>
          </p:cNvSpPr>
          <p:nvPr>
            <p:ph type="dt" sz="quarter" idx="1"/>
          </p:nvPr>
        </p:nvSpPr>
        <p:spPr bwMode="auto">
          <a:xfrm>
            <a:off x="5265014" y="0"/>
            <a:ext cx="4029282" cy="350760"/>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465138">
              <a:defRPr sz="1200">
                <a:latin typeface="Calibri" pitchFamily="34" charset="0"/>
              </a:defRPr>
            </a:lvl1pPr>
          </a:lstStyle>
          <a:p>
            <a:pPr>
              <a:defRPr/>
            </a:pPr>
            <a:fld id="{496E937E-EC8C-411F-AD18-8CCB1F697F41}" type="datetimeFigureOut">
              <a:rPr lang="en-US"/>
              <a:pPr>
                <a:defRPr/>
              </a:pPr>
              <a:t>5/1/14</a:t>
            </a:fld>
            <a:endParaRPr lang="en-US"/>
          </a:p>
        </p:txBody>
      </p:sp>
      <p:sp>
        <p:nvSpPr>
          <p:cNvPr id="175108" name="Rectangle 4"/>
          <p:cNvSpPr>
            <a:spLocks noGrp="1" noChangeArrowheads="1"/>
          </p:cNvSpPr>
          <p:nvPr>
            <p:ph type="ftr" sz="quarter" idx="2"/>
          </p:nvPr>
        </p:nvSpPr>
        <p:spPr bwMode="auto">
          <a:xfrm>
            <a:off x="1" y="6658443"/>
            <a:ext cx="4029282" cy="350760"/>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defTabSz="465138">
              <a:defRPr sz="1200">
                <a:latin typeface="Calibri" pitchFamily="34" charset="0"/>
              </a:defRPr>
            </a:lvl1pPr>
          </a:lstStyle>
          <a:p>
            <a:pPr>
              <a:defRPr/>
            </a:pPr>
            <a:endParaRPr lang="en-US"/>
          </a:p>
        </p:txBody>
      </p:sp>
      <p:sp>
        <p:nvSpPr>
          <p:cNvPr id="175109" name="Rectangle 5"/>
          <p:cNvSpPr>
            <a:spLocks noGrp="1" noChangeArrowheads="1"/>
          </p:cNvSpPr>
          <p:nvPr>
            <p:ph type="sldNum" sz="quarter" idx="3"/>
          </p:nvPr>
        </p:nvSpPr>
        <p:spPr bwMode="auto">
          <a:xfrm>
            <a:off x="5265014" y="6658443"/>
            <a:ext cx="4029282" cy="350760"/>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465138">
              <a:defRPr sz="1200">
                <a:latin typeface="Calibri" pitchFamily="34" charset="0"/>
              </a:defRPr>
            </a:lvl1pPr>
          </a:lstStyle>
          <a:p>
            <a:pPr>
              <a:defRPr/>
            </a:pPr>
            <a:fld id="{213FD785-4CB7-4F62-A6AD-BAC563BC89E0}" type="slidenum">
              <a:rPr lang="en-US"/>
              <a:pPr>
                <a:defRPr/>
              </a:pPr>
              <a:t>‹#›</a:t>
            </a:fld>
            <a:endParaRPr lang="en-US"/>
          </a:p>
        </p:txBody>
      </p:sp>
    </p:spTree>
    <p:extLst>
      <p:ext uri="{BB962C8B-B14F-4D97-AF65-F5344CB8AC3E}">
        <p14:creationId xmlns:p14="http://schemas.microsoft.com/office/powerpoint/2010/main" val="232107831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1" y="0"/>
            <a:ext cx="4029282" cy="350760"/>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defTabSz="465138">
              <a:defRPr sz="1200">
                <a:latin typeface="Calibri" pitchFamily="34" charset="0"/>
              </a:defRPr>
            </a:lvl1pPr>
          </a:lstStyle>
          <a:p>
            <a:pPr>
              <a:defRPr/>
            </a:pPr>
            <a:endParaRPr lang="en-US"/>
          </a:p>
        </p:txBody>
      </p:sp>
      <p:sp>
        <p:nvSpPr>
          <p:cNvPr id="3" name="Date Placeholder 2"/>
          <p:cNvSpPr>
            <a:spLocks noGrp="1"/>
          </p:cNvSpPr>
          <p:nvPr>
            <p:ph type="dt" idx="1"/>
          </p:nvPr>
        </p:nvSpPr>
        <p:spPr bwMode="auto">
          <a:xfrm>
            <a:off x="5265014" y="0"/>
            <a:ext cx="4029282" cy="350760"/>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algn="r" defTabSz="465138">
              <a:defRPr sz="1200">
                <a:latin typeface="Calibri" pitchFamily="34" charset="0"/>
              </a:defRPr>
            </a:lvl1pPr>
          </a:lstStyle>
          <a:p>
            <a:pPr>
              <a:defRPr/>
            </a:pPr>
            <a:fld id="{8C898E98-170C-4835-A2C5-4CBCB3EF89C0}" type="datetimeFigureOut">
              <a:rPr lang="en-US"/>
              <a:pPr>
                <a:defRPr/>
              </a:pPr>
              <a:t>5/1/14</a:t>
            </a:fld>
            <a:endParaRPr lang="en-US"/>
          </a:p>
        </p:txBody>
      </p:sp>
      <p:sp>
        <p:nvSpPr>
          <p:cNvPr id="4" name="Slide Image Placeholder 3"/>
          <p:cNvSpPr>
            <a:spLocks noGrp="1" noRot="1" noChangeAspect="1"/>
          </p:cNvSpPr>
          <p:nvPr>
            <p:ph type="sldImg" idx="2"/>
          </p:nvPr>
        </p:nvSpPr>
        <p:spPr>
          <a:xfrm>
            <a:off x="2895600" y="525463"/>
            <a:ext cx="3505200" cy="26289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bwMode="auto">
          <a:xfrm>
            <a:off x="930482" y="3330419"/>
            <a:ext cx="7435436" cy="3154441"/>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bwMode="auto">
          <a:xfrm>
            <a:off x="1" y="6658443"/>
            <a:ext cx="4029282" cy="350760"/>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defTabSz="465138">
              <a:defRPr sz="1200">
                <a:latin typeface="Calibri" pitchFamily="34" charset="0"/>
              </a:defRPr>
            </a:lvl1pPr>
          </a:lstStyle>
          <a:p>
            <a:pPr>
              <a:defRPr/>
            </a:pPr>
            <a:endParaRPr lang="en-US"/>
          </a:p>
        </p:txBody>
      </p:sp>
      <p:sp>
        <p:nvSpPr>
          <p:cNvPr id="7" name="Slide Number Placeholder 6"/>
          <p:cNvSpPr>
            <a:spLocks noGrp="1"/>
          </p:cNvSpPr>
          <p:nvPr>
            <p:ph type="sldNum" sz="quarter" idx="5"/>
          </p:nvPr>
        </p:nvSpPr>
        <p:spPr bwMode="auto">
          <a:xfrm>
            <a:off x="5265014" y="6658443"/>
            <a:ext cx="4029282" cy="350760"/>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lgn="r" defTabSz="465138">
              <a:defRPr sz="1200">
                <a:latin typeface="Calibri" pitchFamily="34" charset="0"/>
              </a:defRPr>
            </a:lvl1pPr>
          </a:lstStyle>
          <a:p>
            <a:pPr>
              <a:defRPr/>
            </a:pPr>
            <a:fld id="{7017BD90-EDB4-4582-AA84-72C7F1461F0B}" type="slidenum">
              <a:rPr lang="en-US"/>
              <a:pPr>
                <a:defRPr/>
              </a:pPr>
              <a:t>‹#›</a:t>
            </a:fld>
            <a:endParaRPr lang="en-US"/>
          </a:p>
        </p:txBody>
      </p:sp>
    </p:spTree>
    <p:extLst>
      <p:ext uri="{BB962C8B-B14F-4D97-AF65-F5344CB8AC3E}">
        <p14:creationId xmlns:p14="http://schemas.microsoft.com/office/powerpoint/2010/main" val="3106581133"/>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2"/>
            <a:ext cx="2133600" cy="365125"/>
          </a:xfrm>
          <a:prstGeom prst="rect">
            <a:avLst/>
          </a:prstGeom>
        </p:spPr>
        <p:txBody>
          <a:bodyPr/>
          <a:lstStyle>
            <a:lvl1pPr>
              <a:defRPr/>
            </a:lvl1pPr>
          </a:lstStyle>
          <a:p>
            <a:pPr>
              <a:defRPr/>
            </a:pPr>
            <a:r>
              <a:rPr lang="en-US" smtClean="0"/>
              <a:t>12/7/11</a:t>
            </a: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ALERT 6 May 2014</a:t>
            </a:r>
            <a:endParaRPr lang="en-US"/>
          </a:p>
        </p:txBody>
      </p:sp>
      <p:sp>
        <p:nvSpPr>
          <p:cNvPr id="6" name="Slide Number Placeholder 5"/>
          <p:cNvSpPr>
            <a:spLocks noGrp="1"/>
          </p:cNvSpPr>
          <p:nvPr>
            <p:ph type="sldNum" sz="quarter" idx="12"/>
          </p:nvPr>
        </p:nvSpPr>
        <p:spPr/>
        <p:txBody>
          <a:bodyPr/>
          <a:lstStyle>
            <a:lvl1pPr>
              <a:defRPr/>
            </a:lvl1pPr>
          </a:lstStyle>
          <a:p>
            <a:pPr>
              <a:defRPr/>
            </a:pPr>
            <a:fld id="{E9C52540-D735-4D8C-AF5C-B7995DA83C33}"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2"/>
            <a:ext cx="2133600" cy="365125"/>
          </a:xfrm>
          <a:prstGeom prst="rect">
            <a:avLst/>
          </a:prstGeom>
        </p:spPr>
        <p:txBody>
          <a:bodyPr/>
          <a:lstStyle>
            <a:lvl1pPr>
              <a:defRPr/>
            </a:lvl1pPr>
          </a:lstStyle>
          <a:p>
            <a:pPr>
              <a:defRPr/>
            </a:pPr>
            <a:r>
              <a:rPr lang="en-US" smtClean="0"/>
              <a:t>12/7/11</a:t>
            </a: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ALERT 6 May 2014</a:t>
            </a:r>
            <a:endParaRPr lang="en-US"/>
          </a:p>
        </p:txBody>
      </p:sp>
      <p:sp>
        <p:nvSpPr>
          <p:cNvPr id="6" name="Slide Number Placeholder 5"/>
          <p:cNvSpPr>
            <a:spLocks noGrp="1"/>
          </p:cNvSpPr>
          <p:nvPr>
            <p:ph type="sldNum" sz="quarter" idx="12"/>
          </p:nvPr>
        </p:nvSpPr>
        <p:spPr/>
        <p:txBody>
          <a:bodyPr/>
          <a:lstStyle>
            <a:lvl1pPr>
              <a:defRPr/>
            </a:lvl1pPr>
          </a:lstStyle>
          <a:p>
            <a:pPr>
              <a:defRPr/>
            </a:pPr>
            <a:fld id="{6B1728E6-22CF-48BA-B50F-CA9805FCCE73}"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2"/>
            <a:ext cx="2133600" cy="365125"/>
          </a:xfrm>
          <a:prstGeom prst="rect">
            <a:avLst/>
          </a:prstGeom>
        </p:spPr>
        <p:txBody>
          <a:bodyPr/>
          <a:lstStyle>
            <a:lvl1pPr>
              <a:defRPr/>
            </a:lvl1pPr>
          </a:lstStyle>
          <a:p>
            <a:pPr>
              <a:defRPr/>
            </a:pPr>
            <a:r>
              <a:rPr lang="en-US" smtClean="0"/>
              <a:t>12/7/11</a:t>
            </a: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ALERT 6 May 2014</a:t>
            </a:r>
            <a:endParaRPr lang="en-US"/>
          </a:p>
        </p:txBody>
      </p:sp>
      <p:sp>
        <p:nvSpPr>
          <p:cNvPr id="6" name="Slide Number Placeholder 5"/>
          <p:cNvSpPr>
            <a:spLocks noGrp="1"/>
          </p:cNvSpPr>
          <p:nvPr>
            <p:ph type="sldNum" sz="quarter" idx="12"/>
          </p:nvPr>
        </p:nvSpPr>
        <p:spPr/>
        <p:txBody>
          <a:bodyPr/>
          <a:lstStyle>
            <a:lvl1pPr>
              <a:defRPr/>
            </a:lvl1pPr>
          </a:lstStyle>
          <a:p>
            <a:pPr>
              <a:defRPr/>
            </a:pPr>
            <a:fld id="{29587B5D-55D4-4AAE-BCB8-C34987CB13C8}"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en-US" smtClean="0"/>
              <a:t>Click to edit Master title style</a:t>
            </a:r>
            <a:endParaRPr lang="en-US"/>
          </a:p>
        </p:txBody>
      </p:sp>
      <p:sp>
        <p:nvSpPr>
          <p:cNvPr id="3" name="Chart Placeholder 2"/>
          <p:cNvSpPr>
            <a:spLocks noGrp="1"/>
          </p:cNvSpPr>
          <p:nvPr>
            <p:ph type="chart" idx="1"/>
          </p:nvPr>
        </p:nvSpPr>
        <p:spPr>
          <a:xfrm>
            <a:off x="457200" y="1600200"/>
            <a:ext cx="8229600" cy="4525963"/>
          </a:xfrm>
          <a:prstGeom prst="rect">
            <a:avLst/>
          </a:prstGeom>
        </p:spPr>
        <p:txBody>
          <a:bodyPr vert="horz"/>
          <a:lstStyle/>
          <a:p>
            <a:pPr lvl="0"/>
            <a:endParaRPr lang="en-US" noProof="0" smtClean="0"/>
          </a:p>
        </p:txBody>
      </p:sp>
    </p:spTree>
    <p:extLst>
      <p:ext uri="{BB962C8B-B14F-4D97-AF65-F5344CB8AC3E}">
        <p14:creationId xmlns:p14="http://schemas.microsoft.com/office/powerpoint/2010/main" val="21715043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69900" y="1730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2"/>
            <a:ext cx="2133600" cy="365125"/>
          </a:xfrm>
          <a:prstGeom prst="rect">
            <a:avLst/>
          </a:prstGeom>
        </p:spPr>
        <p:txBody>
          <a:bodyPr/>
          <a:lstStyle>
            <a:lvl1pPr>
              <a:defRPr/>
            </a:lvl1pPr>
          </a:lstStyle>
          <a:p>
            <a:pPr>
              <a:defRPr/>
            </a:pPr>
            <a:r>
              <a:rPr lang="en-US" smtClean="0"/>
              <a:t>12/7/11</a:t>
            </a: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ALERT 6 May 2014</a:t>
            </a:r>
            <a:endParaRPr lang="en-US"/>
          </a:p>
        </p:txBody>
      </p:sp>
      <p:sp>
        <p:nvSpPr>
          <p:cNvPr id="6" name="Slide Number Placeholder 5"/>
          <p:cNvSpPr>
            <a:spLocks noGrp="1"/>
          </p:cNvSpPr>
          <p:nvPr>
            <p:ph type="sldNum" sz="quarter" idx="12"/>
          </p:nvPr>
        </p:nvSpPr>
        <p:spPr/>
        <p:txBody>
          <a:bodyPr/>
          <a:lstStyle>
            <a:lvl1pPr>
              <a:defRPr/>
            </a:lvl1pPr>
          </a:lstStyle>
          <a:p>
            <a:pPr>
              <a:defRPr/>
            </a:pPr>
            <a:fld id="{B8F33408-743C-4364-8524-D44FA1EB6C53}"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6"/>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2"/>
            <a:ext cx="2133600" cy="365125"/>
          </a:xfrm>
          <a:prstGeom prst="rect">
            <a:avLst/>
          </a:prstGeom>
        </p:spPr>
        <p:txBody>
          <a:bodyPr/>
          <a:lstStyle>
            <a:lvl1pPr>
              <a:defRPr/>
            </a:lvl1pPr>
          </a:lstStyle>
          <a:p>
            <a:pPr>
              <a:defRPr/>
            </a:pPr>
            <a:r>
              <a:rPr lang="en-US" smtClean="0"/>
              <a:t>12/7/11</a:t>
            </a: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ALERT 6 May 2014</a:t>
            </a:r>
            <a:endParaRPr lang="en-US"/>
          </a:p>
        </p:txBody>
      </p:sp>
      <p:sp>
        <p:nvSpPr>
          <p:cNvPr id="6" name="Slide Number Placeholder 5"/>
          <p:cNvSpPr>
            <a:spLocks noGrp="1"/>
          </p:cNvSpPr>
          <p:nvPr>
            <p:ph type="sldNum" sz="quarter" idx="12"/>
          </p:nvPr>
        </p:nvSpPr>
        <p:spPr/>
        <p:txBody>
          <a:bodyPr/>
          <a:lstStyle>
            <a:lvl1pPr>
              <a:defRPr/>
            </a:lvl1pPr>
          </a:lstStyle>
          <a:p>
            <a:pPr>
              <a:defRPr/>
            </a:pPr>
            <a:fld id="{33BFC515-FF47-441B-B6B6-E4711629206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a:xfrm>
            <a:off x="457200" y="6356352"/>
            <a:ext cx="2133600" cy="365125"/>
          </a:xfrm>
          <a:prstGeom prst="rect">
            <a:avLst/>
          </a:prstGeom>
        </p:spPr>
        <p:txBody>
          <a:bodyPr/>
          <a:lstStyle>
            <a:lvl1pPr>
              <a:defRPr/>
            </a:lvl1pPr>
          </a:lstStyle>
          <a:p>
            <a:pPr>
              <a:defRPr/>
            </a:pPr>
            <a:r>
              <a:rPr lang="en-US" smtClean="0"/>
              <a:t>12/7/11</a:t>
            </a:r>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ALERT 6 May 2014</a:t>
            </a:r>
            <a:endParaRPr lang="en-US"/>
          </a:p>
        </p:txBody>
      </p:sp>
      <p:sp>
        <p:nvSpPr>
          <p:cNvPr id="7" name="Slide Number Placeholder 5"/>
          <p:cNvSpPr>
            <a:spLocks noGrp="1"/>
          </p:cNvSpPr>
          <p:nvPr>
            <p:ph type="sldNum" sz="quarter" idx="12"/>
          </p:nvPr>
        </p:nvSpPr>
        <p:spPr/>
        <p:txBody>
          <a:bodyPr/>
          <a:lstStyle>
            <a:lvl1pPr>
              <a:defRPr/>
            </a:lvl1pPr>
          </a:lstStyle>
          <a:p>
            <a:pPr>
              <a:defRPr/>
            </a:pPr>
            <a:fld id="{A553DD56-9A74-4DD0-89EC-C7F7C10F00B5}"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4"/>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7" y="1535114"/>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a:xfrm>
            <a:off x="457200" y="6356352"/>
            <a:ext cx="2133600" cy="365125"/>
          </a:xfrm>
          <a:prstGeom prst="rect">
            <a:avLst/>
          </a:prstGeom>
        </p:spPr>
        <p:txBody>
          <a:bodyPr/>
          <a:lstStyle>
            <a:lvl1pPr>
              <a:defRPr/>
            </a:lvl1pPr>
          </a:lstStyle>
          <a:p>
            <a:pPr>
              <a:defRPr/>
            </a:pPr>
            <a:r>
              <a:rPr lang="en-US" smtClean="0"/>
              <a:t>12/7/11</a:t>
            </a:r>
            <a:endParaRPr lang="en-US"/>
          </a:p>
        </p:txBody>
      </p:sp>
      <p:sp>
        <p:nvSpPr>
          <p:cNvPr id="8" name="Footer Placeholder 4"/>
          <p:cNvSpPr>
            <a:spLocks noGrp="1"/>
          </p:cNvSpPr>
          <p:nvPr>
            <p:ph type="ftr" sz="quarter" idx="11"/>
          </p:nvPr>
        </p:nvSpPr>
        <p:spPr/>
        <p:txBody>
          <a:bodyPr/>
          <a:lstStyle>
            <a:lvl1pPr>
              <a:defRPr/>
            </a:lvl1pPr>
          </a:lstStyle>
          <a:p>
            <a:pPr>
              <a:defRPr/>
            </a:pPr>
            <a:r>
              <a:rPr lang="en-US" smtClean="0"/>
              <a:t>ALERT 6 May 2014</a:t>
            </a:r>
            <a:endParaRPr lang="en-US"/>
          </a:p>
        </p:txBody>
      </p:sp>
      <p:sp>
        <p:nvSpPr>
          <p:cNvPr id="9" name="Slide Number Placeholder 5"/>
          <p:cNvSpPr>
            <a:spLocks noGrp="1"/>
          </p:cNvSpPr>
          <p:nvPr>
            <p:ph type="sldNum" sz="quarter" idx="12"/>
          </p:nvPr>
        </p:nvSpPr>
        <p:spPr/>
        <p:txBody>
          <a:bodyPr/>
          <a:lstStyle>
            <a:lvl1pPr>
              <a:defRPr/>
            </a:lvl1pPr>
          </a:lstStyle>
          <a:p>
            <a:pPr>
              <a:defRPr/>
            </a:pPr>
            <a:fld id="{CB9BE63A-B38D-414D-8424-EFB39FAD70E8}"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Date Placeholder 3"/>
          <p:cNvSpPr>
            <a:spLocks noGrp="1"/>
          </p:cNvSpPr>
          <p:nvPr>
            <p:ph type="dt" sz="half" idx="10"/>
          </p:nvPr>
        </p:nvSpPr>
        <p:spPr>
          <a:xfrm>
            <a:off x="457200" y="6356352"/>
            <a:ext cx="2133600" cy="365125"/>
          </a:xfrm>
          <a:prstGeom prst="rect">
            <a:avLst/>
          </a:prstGeom>
        </p:spPr>
        <p:txBody>
          <a:bodyPr/>
          <a:lstStyle>
            <a:lvl1pPr>
              <a:defRPr/>
            </a:lvl1pPr>
          </a:lstStyle>
          <a:p>
            <a:pPr>
              <a:defRPr/>
            </a:pPr>
            <a:r>
              <a:rPr lang="en-US" smtClean="0"/>
              <a:t>12/7/11</a:t>
            </a:r>
            <a:endParaRPr lang="en-US"/>
          </a:p>
        </p:txBody>
      </p:sp>
      <p:sp>
        <p:nvSpPr>
          <p:cNvPr id="4" name="Footer Placeholder 4"/>
          <p:cNvSpPr>
            <a:spLocks noGrp="1"/>
          </p:cNvSpPr>
          <p:nvPr>
            <p:ph type="ftr" sz="quarter" idx="11"/>
          </p:nvPr>
        </p:nvSpPr>
        <p:spPr/>
        <p:txBody>
          <a:bodyPr/>
          <a:lstStyle>
            <a:lvl1pPr>
              <a:defRPr/>
            </a:lvl1pPr>
          </a:lstStyle>
          <a:p>
            <a:pPr>
              <a:defRPr/>
            </a:pPr>
            <a:r>
              <a:rPr lang="en-US" smtClean="0"/>
              <a:t>ALERT 6 May 2014</a:t>
            </a:r>
            <a:endParaRPr lang="en-US"/>
          </a:p>
        </p:txBody>
      </p:sp>
      <p:sp>
        <p:nvSpPr>
          <p:cNvPr id="5" name="Slide Number Placeholder 5"/>
          <p:cNvSpPr>
            <a:spLocks noGrp="1"/>
          </p:cNvSpPr>
          <p:nvPr>
            <p:ph type="sldNum" sz="quarter" idx="12"/>
          </p:nvPr>
        </p:nvSpPr>
        <p:spPr/>
        <p:txBody>
          <a:bodyPr/>
          <a:lstStyle>
            <a:lvl1pPr>
              <a:defRPr/>
            </a:lvl1pPr>
          </a:lstStyle>
          <a:p>
            <a:pPr>
              <a:defRPr/>
            </a:pPr>
            <a:fld id="{81AB953E-A0AC-42C2-B9CA-38E0EE324C54}"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6356352"/>
            <a:ext cx="2133600" cy="365125"/>
          </a:xfrm>
          <a:prstGeom prst="rect">
            <a:avLst/>
          </a:prstGeom>
        </p:spPr>
        <p:txBody>
          <a:bodyPr/>
          <a:lstStyle>
            <a:lvl1pPr>
              <a:defRPr/>
            </a:lvl1pPr>
          </a:lstStyle>
          <a:p>
            <a:pPr>
              <a:defRPr/>
            </a:pPr>
            <a:r>
              <a:rPr lang="en-US" smtClean="0"/>
              <a:t>12/7/11</a:t>
            </a:r>
            <a:endParaRPr lang="en-US"/>
          </a:p>
        </p:txBody>
      </p:sp>
      <p:sp>
        <p:nvSpPr>
          <p:cNvPr id="3" name="Footer Placeholder 4"/>
          <p:cNvSpPr>
            <a:spLocks noGrp="1"/>
          </p:cNvSpPr>
          <p:nvPr>
            <p:ph type="ftr" sz="quarter" idx="11"/>
          </p:nvPr>
        </p:nvSpPr>
        <p:spPr/>
        <p:txBody>
          <a:bodyPr/>
          <a:lstStyle>
            <a:lvl1pPr>
              <a:defRPr/>
            </a:lvl1pPr>
          </a:lstStyle>
          <a:p>
            <a:pPr>
              <a:defRPr/>
            </a:pPr>
            <a:r>
              <a:rPr lang="en-US" smtClean="0"/>
              <a:t>ALERT 6 May 2014</a:t>
            </a:r>
            <a:endParaRPr lang="en-US"/>
          </a:p>
        </p:txBody>
      </p:sp>
      <p:sp>
        <p:nvSpPr>
          <p:cNvPr id="4" name="Slide Number Placeholder 5"/>
          <p:cNvSpPr>
            <a:spLocks noGrp="1"/>
          </p:cNvSpPr>
          <p:nvPr>
            <p:ph type="sldNum" sz="quarter" idx="12"/>
          </p:nvPr>
        </p:nvSpPr>
        <p:spPr/>
        <p:txBody>
          <a:bodyPr/>
          <a:lstStyle>
            <a:lvl1pPr>
              <a:defRPr/>
            </a:lvl1pPr>
          </a:lstStyle>
          <a:p>
            <a:pPr>
              <a:defRPr/>
            </a:pPr>
            <a:fld id="{DF1BE89B-B08B-4B65-9ED6-D95204FE7B4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1"/>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a:xfrm>
            <a:off x="457200" y="6356352"/>
            <a:ext cx="2133600" cy="365125"/>
          </a:xfrm>
          <a:prstGeom prst="rect">
            <a:avLst/>
          </a:prstGeom>
        </p:spPr>
        <p:txBody>
          <a:bodyPr/>
          <a:lstStyle>
            <a:lvl1pPr>
              <a:defRPr/>
            </a:lvl1pPr>
          </a:lstStyle>
          <a:p>
            <a:pPr>
              <a:defRPr/>
            </a:pPr>
            <a:r>
              <a:rPr lang="en-US" smtClean="0"/>
              <a:t>12/7/11</a:t>
            </a:r>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ALERT 6 May 2014</a:t>
            </a:r>
            <a:endParaRPr lang="en-US"/>
          </a:p>
        </p:txBody>
      </p:sp>
      <p:sp>
        <p:nvSpPr>
          <p:cNvPr id="7" name="Slide Number Placeholder 5"/>
          <p:cNvSpPr>
            <a:spLocks noGrp="1"/>
          </p:cNvSpPr>
          <p:nvPr>
            <p:ph type="sldNum" sz="quarter" idx="12"/>
          </p:nvPr>
        </p:nvSpPr>
        <p:spPr/>
        <p:txBody>
          <a:bodyPr/>
          <a:lstStyle>
            <a:lvl1pPr>
              <a:defRPr/>
            </a:lvl1pPr>
          </a:lstStyle>
          <a:p>
            <a:pPr>
              <a:defRPr/>
            </a:pPr>
            <a:fld id="{48C43B6A-58F3-4E84-93D8-3DE952199396}"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a:xfrm>
            <a:off x="457200" y="6356352"/>
            <a:ext cx="2133600" cy="365125"/>
          </a:xfrm>
          <a:prstGeom prst="rect">
            <a:avLst/>
          </a:prstGeom>
        </p:spPr>
        <p:txBody>
          <a:bodyPr/>
          <a:lstStyle>
            <a:lvl1pPr>
              <a:defRPr/>
            </a:lvl1pPr>
          </a:lstStyle>
          <a:p>
            <a:pPr>
              <a:defRPr/>
            </a:pPr>
            <a:r>
              <a:rPr lang="en-US" smtClean="0"/>
              <a:t>12/7/11</a:t>
            </a:r>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ALERT 6 May 2014</a:t>
            </a:r>
            <a:endParaRPr lang="en-US"/>
          </a:p>
        </p:txBody>
      </p:sp>
      <p:sp>
        <p:nvSpPr>
          <p:cNvPr id="7" name="Slide Number Placeholder 5"/>
          <p:cNvSpPr>
            <a:spLocks noGrp="1"/>
          </p:cNvSpPr>
          <p:nvPr>
            <p:ph type="sldNum" sz="quarter" idx="12"/>
          </p:nvPr>
        </p:nvSpPr>
        <p:spPr/>
        <p:txBody>
          <a:bodyPr/>
          <a:lstStyle>
            <a:lvl1pPr>
              <a:defRPr/>
            </a:lvl1pPr>
          </a:lstStyle>
          <a:p>
            <a:pPr>
              <a:defRPr/>
            </a:pPr>
            <a:fld id="{49299C33-1116-40DA-A43A-8D5F7C84077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ext Placeholder 2"/>
          <p:cNvSpPr>
            <a:spLocks noGrp="1"/>
          </p:cNvSpPr>
          <p:nvPr>
            <p:ph type="body" idx="1"/>
          </p:nvPr>
        </p:nvSpPr>
        <p:spPr bwMode="auto">
          <a:xfrm>
            <a:off x="457200" y="1079501"/>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 name="Footer Placeholder 4"/>
          <p:cNvSpPr>
            <a:spLocks noGrp="1"/>
          </p:cNvSpPr>
          <p:nvPr>
            <p:ph type="ftr" sz="quarter" idx="3"/>
          </p:nvPr>
        </p:nvSpPr>
        <p:spPr>
          <a:xfrm>
            <a:off x="3568700" y="6356351"/>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r>
              <a:rPr lang="en-US" smtClean="0"/>
              <a:t>ALERT 6 May 2014</a:t>
            </a:r>
            <a:endParaRPr lang="en-US" dirty="0"/>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8EDB65FC-88FA-440E-98F7-E6AD118FF2C7}" type="slidenum">
              <a:rPr lang="en-US"/>
              <a:pPr>
                <a:defRPr/>
              </a:pPr>
              <a:t>‹#›</a:t>
            </a:fld>
            <a:endParaRPr lang="en-US"/>
          </a:p>
        </p:txBody>
      </p:sp>
      <p:sp>
        <p:nvSpPr>
          <p:cNvPr id="9" name="TextBox 8"/>
          <p:cNvSpPr txBox="1"/>
          <p:nvPr userDrawn="1"/>
        </p:nvSpPr>
        <p:spPr bwMode="auto">
          <a:xfrm>
            <a:off x="7620000" y="6443665"/>
            <a:ext cx="1392942" cy="307777"/>
          </a:xfrm>
          <a:prstGeom prst="rect">
            <a:avLst/>
          </a:prstGeom>
          <a:noFill/>
        </p:spPr>
        <p:txBody>
          <a:bodyPr wrap="none">
            <a:spAutoFit/>
          </a:bodyPr>
          <a:lstStyle/>
          <a:p>
            <a:pPr fontAlgn="auto">
              <a:spcBef>
                <a:spcPts val="0"/>
              </a:spcBef>
              <a:spcAft>
                <a:spcPts val="0"/>
              </a:spcAft>
              <a:defRPr/>
            </a:pPr>
            <a:r>
              <a:rPr lang="en-US" sz="1400" dirty="0">
                <a:solidFill>
                  <a:schemeClr val="bg1"/>
                </a:solidFill>
                <a:latin typeface="+mn-lt"/>
              </a:rPr>
              <a:t>Office of Science</a:t>
            </a:r>
          </a:p>
        </p:txBody>
      </p:sp>
      <p:sp>
        <p:nvSpPr>
          <p:cNvPr id="11" name="Line 9"/>
          <p:cNvSpPr>
            <a:spLocks noChangeShapeType="1"/>
          </p:cNvSpPr>
          <p:nvPr userDrawn="1"/>
        </p:nvSpPr>
        <p:spPr bwMode="auto">
          <a:xfrm>
            <a:off x="190501" y="895351"/>
            <a:ext cx="8775700" cy="6350"/>
          </a:xfrm>
          <a:prstGeom prst="line">
            <a:avLst/>
          </a:prstGeom>
          <a:noFill/>
          <a:ln w="31750">
            <a:solidFill>
              <a:srgbClr val="0033CC"/>
            </a:solidFill>
            <a:round/>
            <a:headEnd/>
            <a:tailEnd/>
          </a:ln>
          <a:extLst>
            <a:ext uri="{909E8E84-426E-40dd-AFC4-6F175D3DCCD1}">
              <a14:hiddenFill xmlns:a14="http://schemas.microsoft.com/office/drawing/2010/main">
                <a:noFill/>
              </a14:hiddenFill>
            </a:ext>
          </a:extLst>
        </p:spPr>
        <p:txBody>
          <a:bodyPr lIns="90488" tIns="44450" rIns="90488" bIns="44450"/>
          <a:lstStyle/>
          <a:p>
            <a:pPr defTabSz="455613" fontAlgn="base">
              <a:spcBef>
                <a:spcPct val="0"/>
              </a:spcBef>
              <a:spcAft>
                <a:spcPct val="0"/>
              </a:spcAft>
            </a:pPr>
            <a:endParaRPr lang="en-US" sz="2000">
              <a:solidFill>
                <a:srgbClr val="000000"/>
              </a:solidFill>
              <a:latin typeface="Arial" charset="0"/>
              <a:ea typeface="ヒラギノ角ゴ ProN W3" charset="0"/>
              <a:cs typeface="ヒラギノ角ゴ ProN W3" charset="0"/>
            </a:endParaRPr>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 id="2147483660" r:id="rId12"/>
  </p:sldLayoutIdLst>
  <p:hf hd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itchFamily="34" charset="0"/>
        </a:defRPr>
      </a:lvl2pPr>
      <a:lvl3pPr algn="ctr" defTabSz="457200" rtl="0" eaLnBrk="0" fontAlgn="base" hangingPunct="0">
        <a:spcBef>
          <a:spcPct val="0"/>
        </a:spcBef>
        <a:spcAft>
          <a:spcPct val="0"/>
        </a:spcAft>
        <a:defRPr sz="4400">
          <a:solidFill>
            <a:schemeClr val="tx1"/>
          </a:solidFill>
          <a:latin typeface="Calibri" pitchFamily="34" charset="0"/>
        </a:defRPr>
      </a:lvl3pPr>
      <a:lvl4pPr algn="ctr" defTabSz="457200" rtl="0" eaLnBrk="0" fontAlgn="base" hangingPunct="0">
        <a:spcBef>
          <a:spcPct val="0"/>
        </a:spcBef>
        <a:spcAft>
          <a:spcPct val="0"/>
        </a:spcAft>
        <a:defRPr sz="4400">
          <a:solidFill>
            <a:schemeClr val="tx1"/>
          </a:solidFill>
          <a:latin typeface="Calibri" pitchFamily="34" charset="0"/>
        </a:defRPr>
      </a:lvl4pPr>
      <a:lvl5pPr algn="ctr" defTabSz="457200" rtl="0" eaLnBrk="0" fontAlgn="base" hangingPunct="0">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 Id="rId3"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image" Target="../media/image21.emf"/><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image" Target="../media/image2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emf"/></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image" Target="../media/image23.png"/><Relationship Id="rId1" Type="http://schemas.microsoft.com/office/2007/relationships/media" Target="../media/media1.mov"/><Relationship Id="rId2" Type="http://schemas.openxmlformats.org/officeDocument/2006/relationships/video" Target="../media/media1.mov"/></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25.emf"/></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4" Type="http://schemas.openxmlformats.org/officeDocument/2006/relationships/image" Target="../media/image28.emf"/><Relationship Id="rId1" Type="http://schemas.openxmlformats.org/officeDocument/2006/relationships/slideLayout" Target="../slideLayouts/slideLayout2.xml"/><Relationship Id="rId2" Type="http://schemas.openxmlformats.org/officeDocument/2006/relationships/image" Target="../media/image2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s>
</file>

<file path=ppt/slides/_rels/slide21.xml.rels><?xml version="1.0" encoding="UTF-8" standalone="yes"?>
<Relationships xmlns="http://schemas.openxmlformats.org/package/2006/relationships"><Relationship Id="rId3" Type="http://schemas.openxmlformats.org/officeDocument/2006/relationships/image" Target="../media/image31.png"/><Relationship Id="rId4" Type="http://schemas.openxmlformats.org/officeDocument/2006/relationships/image" Target="../media/image32.png"/><Relationship Id="rId5" Type="http://schemas.openxmlformats.org/officeDocument/2006/relationships/image" Target="../media/image33.png"/><Relationship Id="rId1" Type="http://schemas.openxmlformats.org/officeDocument/2006/relationships/slideLayout" Target="../slideLayouts/slideLayout2.xml"/><Relationship Id="rId2" Type="http://schemas.openxmlformats.org/officeDocument/2006/relationships/image" Target="../media/image30.png"/></Relationships>
</file>

<file path=ppt/slides/_rels/slide22.xml.rels><?xml version="1.0" encoding="UTF-8" standalone="yes"?>
<Relationships xmlns="http://schemas.openxmlformats.org/package/2006/relationships"><Relationship Id="rId3" Type="http://schemas.openxmlformats.org/officeDocument/2006/relationships/image" Target="../media/image35.png"/><Relationship Id="rId4" Type="http://schemas.openxmlformats.org/officeDocument/2006/relationships/image" Target="../media/image36.png"/><Relationship Id="rId1" Type="http://schemas.openxmlformats.org/officeDocument/2006/relationships/slideLayout" Target="../slideLayouts/slideLayout2.xml"/><Relationship Id="rId2" Type="http://schemas.openxmlformats.org/officeDocument/2006/relationships/image" Target="../media/image34.wmf"/></Relationships>
</file>

<file path=ppt/slides/_rels/slide23.xml.rels><?xml version="1.0" encoding="UTF-8" standalone="yes"?>
<Relationships xmlns="http://schemas.openxmlformats.org/package/2006/relationships"><Relationship Id="rId3" Type="http://schemas.openxmlformats.org/officeDocument/2006/relationships/image" Target="../media/image38.png"/><Relationship Id="rId4" Type="http://schemas.openxmlformats.org/officeDocument/2006/relationships/image" Target="../media/image39.wmf"/><Relationship Id="rId1" Type="http://schemas.openxmlformats.org/officeDocument/2006/relationships/slideLayout" Target="../slideLayouts/slideLayout2.xml"/><Relationship Id="rId2" Type="http://schemas.openxmlformats.org/officeDocument/2006/relationships/image" Target="../media/image37.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0.png"/><Relationship Id="rId3" Type="http://schemas.openxmlformats.org/officeDocument/2006/relationships/image" Target="../media/image4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xml"/><Relationship Id="rId3" Type="http://schemas.openxmlformats.org/officeDocument/2006/relationships/chart" Target="../charts/char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2.emf"/><Relationship Id="rId5" Type="http://schemas.openxmlformats.org/officeDocument/2006/relationships/image" Target="../media/image3.emf"/><Relationship Id="rId6" Type="http://schemas.openxmlformats.org/officeDocument/2006/relationships/image" Target="../media/image4.pn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emf"/><Relationship Id="rId4" Type="http://schemas.openxmlformats.org/officeDocument/2006/relationships/image" Target="../media/image7.emf"/><Relationship Id="rId5"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image" Target="../media/image5.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emf"/></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4" Type="http://schemas.openxmlformats.org/officeDocument/2006/relationships/image" Target="../media/image11.png"/><Relationship Id="rId5"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emf"/><Relationship Id="rId3" Type="http://schemas.openxmlformats.org/officeDocument/2006/relationships/image" Target="../media/image17.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1200" y="1355713"/>
            <a:ext cx="7772400" cy="1470025"/>
          </a:xfrm>
        </p:spPr>
        <p:txBody>
          <a:bodyPr/>
          <a:lstStyle/>
          <a:p>
            <a:r>
              <a:rPr lang="en-US" dirty="0" smtClean="0"/>
              <a:t>Harmonic RF </a:t>
            </a:r>
            <a:r>
              <a:rPr lang="en-US" dirty="0" smtClean="0"/>
              <a:t>System Technology </a:t>
            </a:r>
            <a:r>
              <a:rPr lang="en-US" dirty="0" smtClean="0"/>
              <a:t>for</a:t>
            </a:r>
            <a:r>
              <a:rPr lang="en-US" dirty="0" smtClean="0"/>
              <a:t> </a:t>
            </a:r>
            <a:r>
              <a:rPr lang="en-US" dirty="0" smtClean="0"/>
              <a:t>Electron Storage Rings</a:t>
            </a:r>
            <a:br>
              <a:rPr lang="en-US" dirty="0" smtClean="0"/>
            </a:br>
            <a:r>
              <a:rPr lang="en-US" sz="3200" dirty="0" smtClean="0"/>
              <a:t>Lawrence Berkeley National Laboratory</a:t>
            </a:r>
            <a:endParaRPr lang="en-US" sz="3200" dirty="0"/>
          </a:p>
        </p:txBody>
      </p:sp>
      <p:sp>
        <p:nvSpPr>
          <p:cNvPr id="3" name="Subtitle 2"/>
          <p:cNvSpPr>
            <a:spLocks noGrp="1"/>
          </p:cNvSpPr>
          <p:nvPr>
            <p:ph type="subTitle" idx="1"/>
          </p:nvPr>
        </p:nvSpPr>
        <p:spPr>
          <a:xfrm>
            <a:off x="977900" y="3302000"/>
            <a:ext cx="7378700" cy="2552700"/>
          </a:xfrm>
        </p:spPr>
        <p:txBody>
          <a:bodyPr/>
          <a:lstStyle/>
          <a:p>
            <a:r>
              <a:rPr lang="en-US" dirty="0" smtClean="0"/>
              <a:t>John Byrd</a:t>
            </a:r>
          </a:p>
          <a:p>
            <a:r>
              <a:rPr lang="en-US" dirty="0" smtClean="0"/>
              <a:t>Workshop on Advanced </a:t>
            </a:r>
            <a:r>
              <a:rPr lang="en-US" dirty="0"/>
              <a:t>Low </a:t>
            </a:r>
            <a:r>
              <a:rPr lang="en-US" dirty="0" err="1"/>
              <a:t>Emittance</a:t>
            </a:r>
            <a:r>
              <a:rPr lang="en-US" dirty="0"/>
              <a:t> Rings </a:t>
            </a:r>
            <a:r>
              <a:rPr lang="en-US" dirty="0" smtClean="0"/>
              <a:t>Technology</a:t>
            </a:r>
          </a:p>
          <a:p>
            <a:r>
              <a:rPr lang="en-US" dirty="0" smtClean="0"/>
              <a:t>17 May 5-62014</a:t>
            </a:r>
            <a:endParaRPr lang="en-US" dirty="0"/>
          </a:p>
        </p:txBody>
      </p:sp>
      <p:pic>
        <p:nvPicPr>
          <p:cNvPr id="4" name="Picture 3"/>
          <p:cNvPicPr>
            <a:picLocks noChangeAspect="1"/>
          </p:cNvPicPr>
          <p:nvPr/>
        </p:nvPicPr>
        <p:blipFill>
          <a:blip r:embed="rId2"/>
          <a:stretch>
            <a:fillRect/>
          </a:stretch>
        </p:blipFill>
        <p:spPr>
          <a:xfrm>
            <a:off x="190500" y="5207000"/>
            <a:ext cx="2463800" cy="1651000"/>
          </a:xfrm>
          <a:prstGeom prst="rect">
            <a:avLst/>
          </a:prstGeom>
        </p:spPr>
      </p:pic>
    </p:spTree>
    <p:extLst>
      <p:ext uri="{BB962C8B-B14F-4D97-AF65-F5344CB8AC3E}">
        <p14:creationId xmlns:p14="http://schemas.microsoft.com/office/powerpoint/2010/main" val="6199626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Overstretching</a:t>
            </a:r>
            <a:endParaRPr lang="en-US" dirty="0"/>
          </a:p>
        </p:txBody>
      </p:sp>
      <p:sp>
        <p:nvSpPr>
          <p:cNvPr id="3" name="Content Placeholder 2"/>
          <p:cNvSpPr>
            <a:spLocks noGrp="1"/>
          </p:cNvSpPr>
          <p:nvPr>
            <p:ph idx="1"/>
          </p:nvPr>
        </p:nvSpPr>
        <p:spPr>
          <a:xfrm>
            <a:off x="457200" y="914401"/>
            <a:ext cx="8229600" cy="1041399"/>
          </a:xfrm>
        </p:spPr>
        <p:txBody>
          <a:bodyPr/>
          <a:lstStyle/>
          <a:p>
            <a:r>
              <a:rPr lang="en-US" sz="2800" dirty="0" smtClean="0"/>
              <a:t>Increasing the harmonic voltage past a flat potential well creates multiple fixed points in the RF bucket. </a:t>
            </a:r>
            <a:endParaRPr lang="en-US" sz="2800" dirty="0"/>
          </a:p>
        </p:txBody>
      </p:sp>
      <p:sp>
        <p:nvSpPr>
          <p:cNvPr id="4" name="Footer Placeholder 3"/>
          <p:cNvSpPr>
            <a:spLocks noGrp="1"/>
          </p:cNvSpPr>
          <p:nvPr>
            <p:ph type="ftr" sz="quarter" idx="11"/>
          </p:nvPr>
        </p:nvSpPr>
        <p:spPr>
          <a:xfrm>
            <a:off x="5257800" y="6492875"/>
            <a:ext cx="2895600" cy="365125"/>
          </a:xfrm>
        </p:spPr>
        <p:txBody>
          <a:bodyPr/>
          <a:lstStyle/>
          <a:p>
            <a:pPr>
              <a:defRPr/>
            </a:pPr>
            <a:r>
              <a:rPr lang="en-US" smtClean="0"/>
              <a:t>ALERT 6 May 2014</a:t>
            </a:r>
            <a:endParaRPr lang="en-US" dirty="0"/>
          </a:p>
        </p:txBody>
      </p:sp>
      <p:sp>
        <p:nvSpPr>
          <p:cNvPr id="5" name="Slide Number Placeholder 4"/>
          <p:cNvSpPr>
            <a:spLocks noGrp="1"/>
          </p:cNvSpPr>
          <p:nvPr>
            <p:ph type="sldNum" sz="quarter" idx="12"/>
          </p:nvPr>
        </p:nvSpPr>
        <p:spPr/>
        <p:txBody>
          <a:bodyPr/>
          <a:lstStyle/>
          <a:p>
            <a:pPr>
              <a:defRPr/>
            </a:pPr>
            <a:fld id="{B8F33408-743C-4364-8524-D44FA1EB6C53}" type="slidenum">
              <a:rPr lang="en-US" smtClean="0"/>
              <a:pPr>
                <a:defRPr/>
              </a:pPr>
              <a:t>10</a:t>
            </a:fld>
            <a:endParaRPr lang="en-US"/>
          </a:p>
        </p:txBody>
      </p:sp>
      <p:pic>
        <p:nvPicPr>
          <p:cNvPr id="7" name="Picture 6"/>
          <p:cNvPicPr>
            <a:picLocks noChangeAspect="1"/>
          </p:cNvPicPr>
          <p:nvPr/>
        </p:nvPicPr>
        <p:blipFill>
          <a:blip r:embed="rId2"/>
          <a:stretch>
            <a:fillRect/>
          </a:stretch>
        </p:blipFill>
        <p:spPr>
          <a:xfrm>
            <a:off x="88900" y="1828800"/>
            <a:ext cx="4635500" cy="4051300"/>
          </a:xfrm>
          <a:prstGeom prst="rect">
            <a:avLst/>
          </a:prstGeom>
        </p:spPr>
      </p:pic>
      <p:pic>
        <p:nvPicPr>
          <p:cNvPr id="8" name="Picture 7"/>
          <p:cNvPicPr>
            <a:picLocks noChangeAspect="1"/>
          </p:cNvPicPr>
          <p:nvPr/>
        </p:nvPicPr>
        <p:blipFill>
          <a:blip r:embed="rId3"/>
          <a:stretch>
            <a:fillRect/>
          </a:stretch>
        </p:blipFill>
        <p:spPr>
          <a:xfrm>
            <a:off x="4483100" y="2006600"/>
            <a:ext cx="4660900" cy="3746500"/>
          </a:xfrm>
          <a:prstGeom prst="rect">
            <a:avLst/>
          </a:prstGeom>
        </p:spPr>
      </p:pic>
      <p:sp>
        <p:nvSpPr>
          <p:cNvPr id="9" name="Content Placeholder 2"/>
          <p:cNvSpPr txBox="1">
            <a:spLocks/>
          </p:cNvSpPr>
          <p:nvPr/>
        </p:nvSpPr>
        <p:spPr bwMode="auto">
          <a:xfrm>
            <a:off x="292100" y="5816601"/>
            <a:ext cx="8737600" cy="104139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800" dirty="0" smtClean="0"/>
              <a:t>Interesting? Yes. Useful? </a:t>
            </a:r>
            <a:r>
              <a:rPr lang="en-US" sz="2800" dirty="0" smtClean="0"/>
              <a:t>Better lifetime </a:t>
            </a:r>
            <a:r>
              <a:rPr lang="en-US" sz="2800" dirty="0" smtClean="0"/>
              <a:t>increase. </a:t>
            </a:r>
          </a:p>
          <a:p>
            <a:r>
              <a:rPr lang="en-US" sz="2800" dirty="0" smtClean="0"/>
              <a:t>What is the effect on transverse head-tail instabilities? </a:t>
            </a:r>
            <a:endParaRPr lang="en-US" sz="2800" dirty="0"/>
          </a:p>
        </p:txBody>
      </p:sp>
      <p:sp>
        <p:nvSpPr>
          <p:cNvPr id="10" name="Rectangle 9"/>
          <p:cNvSpPr/>
          <p:nvPr/>
        </p:nvSpPr>
        <p:spPr>
          <a:xfrm>
            <a:off x="2286000" y="4821535"/>
            <a:ext cx="4813300" cy="338554"/>
          </a:xfrm>
          <a:prstGeom prst="rect">
            <a:avLst/>
          </a:prstGeom>
          <a:solidFill>
            <a:schemeClr val="bg1"/>
          </a:solidFill>
        </p:spPr>
        <p:txBody>
          <a:bodyPr wrap="square">
            <a:spAutoFit/>
          </a:bodyPr>
          <a:lstStyle/>
          <a:p>
            <a:r>
              <a:rPr lang="en-US" sz="1600" b="1" dirty="0" err="1" smtClean="0"/>
              <a:t>Penco</a:t>
            </a:r>
            <a:r>
              <a:rPr lang="en-US" sz="1600" b="1" dirty="0" smtClean="0"/>
              <a:t> and </a:t>
            </a:r>
            <a:r>
              <a:rPr lang="en-US" sz="1600" b="1" dirty="0" err="1" smtClean="0"/>
              <a:t>Svandrlik</a:t>
            </a:r>
            <a:r>
              <a:rPr lang="en-US" sz="1600" b="1" dirty="0" smtClean="0"/>
              <a:t> PRSTAB 9</a:t>
            </a:r>
            <a:r>
              <a:rPr lang="en-US" sz="1600" b="1" dirty="0"/>
              <a:t>, 044401 (2006)</a:t>
            </a:r>
          </a:p>
        </p:txBody>
      </p:sp>
    </p:spTree>
    <p:extLst>
      <p:ext uri="{BB962C8B-B14F-4D97-AF65-F5344CB8AC3E}">
        <p14:creationId xmlns:p14="http://schemas.microsoft.com/office/powerpoint/2010/main" val="154807304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bwMode="auto">
          <a:xfrm>
            <a:off x="469900" y="0"/>
            <a:ext cx="8229600" cy="1143000"/>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90487" tIns="44450" rIns="90487" bIns="44450" numCol="1" anchor="ctr" anchorCtr="0" compatLnSpc="1">
            <a:prstTxWarp prst="textNoShape">
              <a:avLst/>
            </a:prstTxWarp>
          </a:bodyPr>
          <a:lstStyle/>
          <a:p>
            <a:pPr>
              <a:defRPr/>
            </a:pPr>
            <a:r>
              <a:rPr lang="en-US" sz="3600" dirty="0" smtClean="0">
                <a:cs typeface="+mj-cs"/>
              </a:rPr>
              <a:t>Passive Cavity Operation</a:t>
            </a:r>
          </a:p>
        </p:txBody>
      </p:sp>
      <p:sp>
        <p:nvSpPr>
          <p:cNvPr id="4" name="Content Placeholder 3"/>
          <p:cNvSpPr>
            <a:spLocks noGrp="1"/>
          </p:cNvSpPr>
          <p:nvPr>
            <p:ph idx="1"/>
          </p:nvPr>
        </p:nvSpPr>
        <p:spPr/>
        <p:txBody>
          <a:bodyPr/>
          <a:lstStyle/>
          <a:p>
            <a:r>
              <a:rPr lang="en-US" sz="2400" dirty="0" smtClean="0"/>
              <a:t>Because the harmonic voltage is almost completely reactive (90 </a:t>
            </a:r>
            <a:r>
              <a:rPr lang="en-US" sz="2400" dirty="0" err="1" smtClean="0"/>
              <a:t>deg</a:t>
            </a:r>
            <a:r>
              <a:rPr lang="en-US" sz="2400" dirty="0" smtClean="0"/>
              <a:t> out of phase with beam), we can use the beam to drive the harmonic cavity. </a:t>
            </a:r>
            <a:endParaRPr lang="en-US" sz="2400" dirty="0"/>
          </a:p>
        </p:txBody>
      </p:sp>
      <p:sp>
        <p:nvSpPr>
          <p:cNvPr id="2" name="Footer Placeholder 1"/>
          <p:cNvSpPr>
            <a:spLocks noGrp="1"/>
          </p:cNvSpPr>
          <p:nvPr>
            <p:ph type="ftr" sz="quarter" idx="11"/>
          </p:nvPr>
        </p:nvSpPr>
        <p:spPr>
          <a:xfrm>
            <a:off x="5384800" y="6356351"/>
            <a:ext cx="2895600" cy="365125"/>
          </a:xfrm>
        </p:spPr>
        <p:txBody>
          <a:bodyPr/>
          <a:lstStyle/>
          <a:p>
            <a:pPr>
              <a:defRPr/>
            </a:pPr>
            <a:r>
              <a:rPr lang="en-US" smtClean="0"/>
              <a:t>ALERT 6 May 2014</a:t>
            </a:r>
            <a:endParaRPr lang="en-US" dirty="0"/>
          </a:p>
        </p:txBody>
      </p:sp>
      <p:sp>
        <p:nvSpPr>
          <p:cNvPr id="3" name="Slide Number Placeholder 2"/>
          <p:cNvSpPr>
            <a:spLocks noGrp="1"/>
          </p:cNvSpPr>
          <p:nvPr>
            <p:ph type="sldNum" sz="quarter" idx="12"/>
          </p:nvPr>
        </p:nvSpPr>
        <p:spPr/>
        <p:txBody>
          <a:bodyPr/>
          <a:lstStyle/>
          <a:p>
            <a:pPr>
              <a:defRPr/>
            </a:pPr>
            <a:fld id="{B8F33408-743C-4364-8524-D44FA1EB6C53}" type="slidenum">
              <a:rPr lang="en-US" smtClean="0"/>
              <a:pPr>
                <a:defRPr/>
              </a:pPr>
              <a:t>11</a:t>
            </a:fld>
            <a:endParaRPr lang="en-US"/>
          </a:p>
        </p:txBody>
      </p:sp>
      <p:pic>
        <p:nvPicPr>
          <p:cNvPr id="6" name="Picture 5"/>
          <p:cNvPicPr>
            <a:picLocks noChangeAspect="1"/>
          </p:cNvPicPr>
          <p:nvPr/>
        </p:nvPicPr>
        <p:blipFill>
          <a:blip r:embed="rId2"/>
          <a:stretch>
            <a:fillRect/>
          </a:stretch>
        </p:blipFill>
        <p:spPr>
          <a:xfrm>
            <a:off x="876300" y="5943600"/>
            <a:ext cx="2397760" cy="749300"/>
          </a:xfrm>
          <a:prstGeom prst="rect">
            <a:avLst/>
          </a:prstGeom>
        </p:spPr>
      </p:pic>
      <p:grpSp>
        <p:nvGrpSpPr>
          <p:cNvPr id="13" name="Group 12"/>
          <p:cNvGrpSpPr/>
          <p:nvPr/>
        </p:nvGrpSpPr>
        <p:grpSpPr>
          <a:xfrm>
            <a:off x="-96044" y="2184400"/>
            <a:ext cx="6052344" cy="3175000"/>
            <a:chOff x="-96044" y="2171700"/>
            <a:chExt cx="6052344" cy="3175000"/>
          </a:xfrm>
        </p:grpSpPr>
        <p:pic>
          <p:nvPicPr>
            <p:cNvPr id="5" name="Picture 4"/>
            <p:cNvPicPr>
              <a:picLocks noChangeAspect="1"/>
            </p:cNvPicPr>
            <p:nvPr/>
          </p:nvPicPr>
          <p:blipFill>
            <a:blip r:embed="rId3"/>
            <a:stretch>
              <a:fillRect/>
            </a:stretch>
          </p:blipFill>
          <p:spPr>
            <a:xfrm>
              <a:off x="-96044" y="2171700"/>
              <a:ext cx="6052344" cy="3175000"/>
            </a:xfrm>
            <a:prstGeom prst="rect">
              <a:avLst/>
            </a:prstGeom>
          </p:spPr>
        </p:pic>
        <p:grpSp>
          <p:nvGrpSpPr>
            <p:cNvPr id="12" name="Group 11"/>
            <p:cNvGrpSpPr/>
            <p:nvPr/>
          </p:nvGrpSpPr>
          <p:grpSpPr>
            <a:xfrm>
              <a:off x="2908300" y="4356100"/>
              <a:ext cx="1054100" cy="369332"/>
              <a:chOff x="3086100" y="4356100"/>
              <a:chExt cx="1054100" cy="369332"/>
            </a:xfrm>
          </p:grpSpPr>
          <p:cxnSp>
            <p:nvCxnSpPr>
              <p:cNvPr id="8" name="Straight Arrow Connector 7"/>
              <p:cNvCxnSpPr/>
              <p:nvPr/>
            </p:nvCxnSpPr>
            <p:spPr>
              <a:xfrm>
                <a:off x="3086100" y="4368800"/>
                <a:ext cx="1054100"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3454400" y="4356100"/>
                <a:ext cx="457089" cy="369332"/>
              </a:xfrm>
              <a:prstGeom prst="rect">
                <a:avLst/>
              </a:prstGeom>
              <a:noFill/>
            </p:spPr>
            <p:txBody>
              <a:bodyPr wrap="none" rtlCol="0">
                <a:spAutoFit/>
              </a:bodyPr>
              <a:lstStyle/>
              <a:p>
                <a:r>
                  <a:rPr lang="en-US" dirty="0" err="1" smtClean="0">
                    <a:latin typeface="Symbol" charset="2"/>
                    <a:cs typeface="Symbol" charset="2"/>
                  </a:rPr>
                  <a:t>dw</a:t>
                </a:r>
                <a:endParaRPr lang="en-US" dirty="0">
                  <a:latin typeface="Symbol" charset="2"/>
                  <a:cs typeface="Symbol" charset="2"/>
                </a:endParaRPr>
              </a:p>
            </p:txBody>
          </p:sp>
        </p:grpSp>
      </p:grpSp>
      <p:sp>
        <p:nvSpPr>
          <p:cNvPr id="10" name="TextBox 9"/>
          <p:cNvSpPr txBox="1"/>
          <p:nvPr/>
        </p:nvSpPr>
        <p:spPr>
          <a:xfrm>
            <a:off x="5829300" y="4445000"/>
            <a:ext cx="3213100" cy="1938992"/>
          </a:xfrm>
          <a:prstGeom prst="rect">
            <a:avLst/>
          </a:prstGeom>
          <a:noFill/>
        </p:spPr>
        <p:txBody>
          <a:bodyPr wrap="square" rtlCol="0">
            <a:spAutoFit/>
          </a:bodyPr>
          <a:lstStyle/>
          <a:p>
            <a:r>
              <a:rPr lang="en-US" sz="2400" dirty="0" smtClean="0"/>
              <a:t>For a fixed cavity Q, it is possible to achieve the optimum lengthening for one current. </a:t>
            </a:r>
            <a:endParaRPr lang="en-US" sz="2400" dirty="0"/>
          </a:p>
        </p:txBody>
      </p:sp>
      <p:sp>
        <p:nvSpPr>
          <p:cNvPr id="17" name="TextBox 16"/>
          <p:cNvSpPr txBox="1"/>
          <p:nvPr/>
        </p:nvSpPr>
        <p:spPr>
          <a:xfrm>
            <a:off x="6057901" y="1905000"/>
            <a:ext cx="2794000" cy="923330"/>
          </a:xfrm>
          <a:prstGeom prst="rect">
            <a:avLst/>
          </a:prstGeom>
          <a:noFill/>
        </p:spPr>
        <p:txBody>
          <a:bodyPr wrap="square" rtlCol="0">
            <a:spAutoFit/>
          </a:bodyPr>
          <a:lstStyle/>
          <a:p>
            <a:r>
              <a:rPr lang="en-US" dirty="0" smtClean="0"/>
              <a:t>The optimum harmonic voltage and phase are given by</a:t>
            </a:r>
            <a:endParaRPr lang="en-US" dirty="0"/>
          </a:p>
        </p:txBody>
      </p:sp>
      <p:pic>
        <p:nvPicPr>
          <p:cNvPr id="11" name="Picture 10"/>
          <p:cNvPicPr>
            <a:picLocks noChangeAspect="1"/>
          </p:cNvPicPr>
          <p:nvPr/>
        </p:nvPicPr>
        <p:blipFill>
          <a:blip r:embed="rId4"/>
          <a:stretch>
            <a:fillRect/>
          </a:stretch>
        </p:blipFill>
        <p:spPr>
          <a:xfrm>
            <a:off x="5829300" y="2781300"/>
            <a:ext cx="2755900" cy="1346200"/>
          </a:xfrm>
          <a:prstGeom prst="rect">
            <a:avLst/>
          </a:prstGeom>
        </p:spPr>
      </p:pic>
      <p:sp>
        <p:nvSpPr>
          <p:cNvPr id="19" name="TextBox 18"/>
          <p:cNvSpPr txBox="1"/>
          <p:nvPr/>
        </p:nvSpPr>
        <p:spPr>
          <a:xfrm>
            <a:off x="8394700" y="2959100"/>
            <a:ext cx="640357" cy="369332"/>
          </a:xfrm>
          <a:prstGeom prst="rect">
            <a:avLst/>
          </a:prstGeom>
          <a:noFill/>
        </p:spPr>
        <p:txBody>
          <a:bodyPr wrap="none" rtlCol="0">
            <a:spAutoFit/>
          </a:bodyPr>
          <a:lstStyle/>
          <a:p>
            <a:r>
              <a:rPr lang="en-US" dirty="0" smtClean="0"/>
              <a:t>~1/n</a:t>
            </a:r>
            <a:endParaRPr lang="en-US" dirty="0"/>
          </a:p>
        </p:txBody>
      </p:sp>
      <p:sp>
        <p:nvSpPr>
          <p:cNvPr id="20" name="TextBox 19"/>
          <p:cNvSpPr txBox="1"/>
          <p:nvPr/>
        </p:nvSpPr>
        <p:spPr>
          <a:xfrm>
            <a:off x="8229600" y="3619500"/>
            <a:ext cx="1044427" cy="646331"/>
          </a:xfrm>
          <a:prstGeom prst="rect">
            <a:avLst/>
          </a:prstGeom>
          <a:noFill/>
        </p:spPr>
        <p:txBody>
          <a:bodyPr wrap="none" rtlCol="0">
            <a:spAutoFit/>
          </a:bodyPr>
          <a:lstStyle/>
          <a:p>
            <a:r>
              <a:rPr lang="en-US" dirty="0" smtClean="0"/>
              <a:t>~0 </a:t>
            </a:r>
          </a:p>
          <a:p>
            <a:r>
              <a:rPr lang="en-US" dirty="0" smtClean="0"/>
              <a:t>(90 </a:t>
            </a:r>
            <a:r>
              <a:rPr lang="en-US" dirty="0" err="1" smtClean="0"/>
              <a:t>deg</a:t>
            </a:r>
            <a:r>
              <a:rPr lang="en-US" dirty="0" smtClean="0"/>
              <a:t>)</a:t>
            </a:r>
            <a:endParaRPr lang="en-US" dirty="0"/>
          </a:p>
        </p:txBody>
      </p:sp>
      <p:sp>
        <p:nvSpPr>
          <p:cNvPr id="21" name="TextBox 20"/>
          <p:cNvSpPr txBox="1"/>
          <p:nvPr/>
        </p:nvSpPr>
        <p:spPr>
          <a:xfrm>
            <a:off x="660400" y="5257800"/>
            <a:ext cx="3040835" cy="646331"/>
          </a:xfrm>
          <a:prstGeom prst="rect">
            <a:avLst/>
          </a:prstGeom>
          <a:noFill/>
        </p:spPr>
        <p:txBody>
          <a:bodyPr wrap="square" rtlCol="0">
            <a:spAutoFit/>
          </a:bodyPr>
          <a:lstStyle/>
          <a:p>
            <a:r>
              <a:rPr lang="en-US" dirty="0" smtClean="0"/>
              <a:t>For high Q cavity, the beam induced voltage is given by </a:t>
            </a:r>
            <a:endParaRPr lang="en-US" dirty="0"/>
          </a:p>
        </p:txBody>
      </p:sp>
    </p:spTree>
    <p:extLst>
      <p:ext uri="{BB962C8B-B14F-4D97-AF65-F5344CB8AC3E}">
        <p14:creationId xmlns:p14="http://schemas.microsoft.com/office/powerpoint/2010/main" val="104096330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700" y="147638"/>
            <a:ext cx="8699500" cy="1143000"/>
          </a:xfrm>
        </p:spPr>
        <p:txBody>
          <a:bodyPr/>
          <a:lstStyle/>
          <a:p>
            <a:r>
              <a:rPr lang="en-US" dirty="0" smtClean="0"/>
              <a:t>Passive Cavity with Variable Current</a:t>
            </a:r>
            <a:endParaRPr lang="en-US" dirty="0"/>
          </a:p>
        </p:txBody>
      </p:sp>
      <p:sp>
        <p:nvSpPr>
          <p:cNvPr id="3" name="Content Placeholder 2"/>
          <p:cNvSpPr>
            <a:spLocks noGrp="1"/>
          </p:cNvSpPr>
          <p:nvPr>
            <p:ph idx="1"/>
          </p:nvPr>
        </p:nvSpPr>
        <p:spPr/>
        <p:txBody>
          <a:bodyPr/>
          <a:lstStyle/>
          <a:p>
            <a:r>
              <a:rPr lang="en-US" sz="2400" dirty="0" smtClean="0"/>
              <a:t>If the beam current varies with time (sans </a:t>
            </a:r>
            <a:r>
              <a:rPr lang="en-US" sz="2400" dirty="0" err="1" smtClean="0"/>
              <a:t>topoff</a:t>
            </a:r>
            <a:r>
              <a:rPr lang="en-US" sz="2400" dirty="0" smtClean="0"/>
              <a:t>), the bunch lengthening varies with current. </a:t>
            </a:r>
            <a:endParaRPr lang="en-US" sz="2400" dirty="0"/>
          </a:p>
        </p:txBody>
      </p:sp>
      <p:sp>
        <p:nvSpPr>
          <p:cNvPr id="4" name="Footer Placeholder 3"/>
          <p:cNvSpPr>
            <a:spLocks noGrp="1"/>
          </p:cNvSpPr>
          <p:nvPr>
            <p:ph type="ftr" sz="quarter" idx="11"/>
          </p:nvPr>
        </p:nvSpPr>
        <p:spPr>
          <a:xfrm>
            <a:off x="3149600" y="6492875"/>
            <a:ext cx="2895600" cy="365125"/>
          </a:xfrm>
        </p:spPr>
        <p:txBody>
          <a:bodyPr/>
          <a:lstStyle/>
          <a:p>
            <a:pPr>
              <a:defRPr/>
            </a:pPr>
            <a:r>
              <a:rPr lang="en-US" smtClean="0"/>
              <a:t>ALERT 6 May 2014</a:t>
            </a:r>
            <a:endParaRPr lang="en-US" dirty="0"/>
          </a:p>
        </p:txBody>
      </p:sp>
      <p:sp>
        <p:nvSpPr>
          <p:cNvPr id="5" name="Slide Number Placeholder 4"/>
          <p:cNvSpPr>
            <a:spLocks noGrp="1"/>
          </p:cNvSpPr>
          <p:nvPr>
            <p:ph type="sldNum" sz="quarter" idx="12"/>
          </p:nvPr>
        </p:nvSpPr>
        <p:spPr/>
        <p:txBody>
          <a:bodyPr/>
          <a:lstStyle/>
          <a:p>
            <a:pPr>
              <a:defRPr/>
            </a:pPr>
            <a:fld id="{B8F33408-743C-4364-8524-D44FA1EB6C53}" type="slidenum">
              <a:rPr lang="en-US" smtClean="0"/>
              <a:pPr>
                <a:defRPr/>
              </a:pPr>
              <a:t>12</a:t>
            </a:fld>
            <a:endParaRPr lang="en-US"/>
          </a:p>
        </p:txBody>
      </p:sp>
      <p:sp>
        <p:nvSpPr>
          <p:cNvPr id="6" name="Rectangle 5"/>
          <p:cNvSpPr>
            <a:spLocks noChangeArrowheads="1"/>
          </p:cNvSpPr>
          <p:nvPr/>
        </p:nvSpPr>
        <p:spPr bwMode="auto">
          <a:xfrm>
            <a:off x="4972050" y="5543550"/>
            <a:ext cx="3933825"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487" tIns="44450" rIns="90487" bIns="44450">
            <a:spAutoFit/>
          </a:bodyPr>
          <a:lstStyle/>
          <a:p>
            <a:pPr>
              <a:defRPr/>
            </a:pPr>
            <a:r>
              <a:rPr lang="en-US" sz="1800" dirty="0">
                <a:cs typeface="+mn-cs"/>
              </a:rPr>
              <a:t>To find optimum tuning position, plot lifetime improvement vs. resonant frequency for several beam currents for a fixed beam-induced voltage.</a:t>
            </a:r>
          </a:p>
        </p:txBody>
      </p:sp>
      <p:pic>
        <p:nvPicPr>
          <p:cNvPr id="7" name="Picture 6"/>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0800" y="1803400"/>
            <a:ext cx="6045200" cy="3898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9" name="Rectangle 8"/>
          <p:cNvSpPr>
            <a:spLocks noChangeArrowheads="1"/>
          </p:cNvSpPr>
          <p:nvPr/>
        </p:nvSpPr>
        <p:spPr bwMode="auto">
          <a:xfrm>
            <a:off x="196850" y="6087234"/>
            <a:ext cx="3933825" cy="6437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487" tIns="44450" rIns="90487" bIns="44450">
            <a:spAutoFit/>
          </a:bodyPr>
          <a:lstStyle/>
          <a:p>
            <a:pPr>
              <a:defRPr/>
            </a:pPr>
            <a:r>
              <a:rPr lang="en-US" sz="1800" dirty="0" smtClean="0">
                <a:cs typeface="+mn-cs"/>
              </a:rPr>
              <a:t>Byrd and </a:t>
            </a:r>
            <a:r>
              <a:rPr lang="en-US" sz="1800" dirty="0" err="1" smtClean="0">
                <a:cs typeface="+mn-cs"/>
              </a:rPr>
              <a:t>Georgsson</a:t>
            </a:r>
            <a:r>
              <a:rPr lang="en-US" dirty="0"/>
              <a:t>, PRSTAB 4, 030701 (2001</a:t>
            </a:r>
            <a:r>
              <a:rPr lang="en-US" dirty="0" smtClean="0"/>
              <a:t>). </a:t>
            </a:r>
            <a:endParaRPr lang="en-US" sz="1800" dirty="0">
              <a:cs typeface="+mn-cs"/>
            </a:endParaRPr>
          </a:p>
        </p:txBody>
      </p:sp>
    </p:spTree>
    <p:extLst>
      <p:ext uri="{BB962C8B-B14F-4D97-AF65-F5344CB8AC3E}">
        <p14:creationId xmlns:p14="http://schemas.microsoft.com/office/powerpoint/2010/main" val="244774781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Passive bunch shape </a:t>
            </a:r>
            <a:r>
              <a:rPr lang="en-US" dirty="0" err="1" smtClean="0"/>
              <a:t>vs</a:t>
            </a:r>
            <a:r>
              <a:rPr lang="en-US" dirty="0" smtClean="0"/>
              <a:t> current</a:t>
            </a:r>
            <a:endParaRPr lang="en-US" dirty="0"/>
          </a:p>
        </p:txBody>
      </p:sp>
      <p:sp>
        <p:nvSpPr>
          <p:cNvPr id="4" name="Footer Placeholder 3"/>
          <p:cNvSpPr>
            <a:spLocks noGrp="1"/>
          </p:cNvSpPr>
          <p:nvPr>
            <p:ph type="ftr" sz="quarter" idx="11"/>
          </p:nvPr>
        </p:nvSpPr>
        <p:spPr/>
        <p:txBody>
          <a:bodyPr/>
          <a:lstStyle/>
          <a:p>
            <a:pPr>
              <a:defRPr/>
            </a:pPr>
            <a:r>
              <a:rPr lang="en-US" smtClean="0"/>
              <a:t>ALERT 6 May 2014</a:t>
            </a:r>
            <a:endParaRPr lang="en-US"/>
          </a:p>
        </p:txBody>
      </p:sp>
      <p:sp>
        <p:nvSpPr>
          <p:cNvPr id="5" name="Slide Number Placeholder 4"/>
          <p:cNvSpPr>
            <a:spLocks noGrp="1"/>
          </p:cNvSpPr>
          <p:nvPr>
            <p:ph type="sldNum" sz="quarter" idx="12"/>
          </p:nvPr>
        </p:nvSpPr>
        <p:spPr/>
        <p:txBody>
          <a:bodyPr/>
          <a:lstStyle/>
          <a:p>
            <a:pPr>
              <a:defRPr/>
            </a:pPr>
            <a:fld id="{B8F33408-743C-4364-8524-D44FA1EB6C53}" type="slidenum">
              <a:rPr lang="en-US" smtClean="0"/>
              <a:pPr>
                <a:defRPr/>
              </a:pPr>
              <a:t>13</a:t>
            </a:fld>
            <a:endParaRPr lang="en-US"/>
          </a:p>
        </p:txBody>
      </p:sp>
      <p:pic>
        <p:nvPicPr>
          <p:cNvPr id="6" name="movie_RQ80_Ohm.mo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810676" y="1193801"/>
            <a:ext cx="7631847" cy="5067148"/>
          </a:xfrm>
          <a:prstGeom prst="rect">
            <a:avLst/>
          </a:prstGeom>
        </p:spPr>
      </p:pic>
    </p:spTree>
    <p:extLst>
      <p:ext uri="{BB962C8B-B14F-4D97-AF65-F5344CB8AC3E}">
        <p14:creationId xmlns:p14="http://schemas.microsoft.com/office/powerpoint/2010/main" val="3733140964"/>
      </p:ext>
    </p:extLst>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6"/>
                                        </p:tgtEl>
                                      </p:cBhvr>
                                    </p:cmd>
                                  </p:childTnLst>
                                </p:cTn>
                              </p:par>
                            </p:childTnLst>
                          </p:cTn>
                        </p:par>
                      </p:childTnLst>
                    </p:cTn>
                  </p:par>
                </p:childTnLst>
              </p:cTn>
              <p:nextCondLst>
                <p:cond evt="onClick" delay="0">
                  <p:tgtEl>
                    <p:spTgt spid="6"/>
                  </p:tgtEl>
                </p:cond>
              </p:nextCondLst>
            </p:seq>
            <p:video>
              <p:cMediaNode vol="80000">
                <p:cTn id="7" fill="hold" display="0">
                  <p:stCondLst>
                    <p:cond delay="indefinite"/>
                  </p:stCondLst>
                </p:cTn>
                <p:tgtEl>
                  <p:spTgt spid="6"/>
                </p:tgtEl>
              </p:cMediaNode>
            </p:vide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bwMode="auto">
          <a:xfrm>
            <a:off x="533400" y="0"/>
            <a:ext cx="7772400" cy="1143000"/>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90487" tIns="44450" rIns="90487" bIns="44450" numCol="1" anchor="ctr" anchorCtr="0" compatLnSpc="1">
            <a:prstTxWarp prst="textNoShape">
              <a:avLst/>
            </a:prstTxWarp>
          </a:bodyPr>
          <a:lstStyle/>
          <a:p>
            <a:pPr>
              <a:defRPr/>
            </a:pPr>
            <a:r>
              <a:rPr lang="en-US" sz="3600" smtClean="0">
                <a:cs typeface="+mj-cs"/>
              </a:rPr>
              <a:t>Transients beam loading effects</a:t>
            </a:r>
          </a:p>
        </p:txBody>
      </p:sp>
      <p:sp>
        <p:nvSpPr>
          <p:cNvPr id="21507" name="Rectangle 3"/>
          <p:cNvSpPr>
            <a:spLocks noChangeArrowheads="1"/>
          </p:cNvSpPr>
          <p:nvPr/>
        </p:nvSpPr>
        <p:spPr bwMode="auto">
          <a:xfrm>
            <a:off x="627063" y="1287463"/>
            <a:ext cx="7543800" cy="154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487" tIns="44450" rIns="90487" bIns="44450">
            <a:spAutoFit/>
          </a:bodyPr>
          <a:lstStyle/>
          <a:p>
            <a:pPr>
              <a:defRPr/>
            </a:pPr>
            <a:r>
              <a:rPr lang="en-US">
                <a:cs typeface="+mn-cs"/>
              </a:rPr>
              <a:t>The unequal filling of the ring (i.e. gaps) create a transient loading of the main and harmonic RF systems, causing bunches to be at different RF phases (i.e. different arrival times.) </a:t>
            </a:r>
          </a:p>
        </p:txBody>
      </p:sp>
      <p:sp>
        <p:nvSpPr>
          <p:cNvPr id="21508" name="Line 4"/>
          <p:cNvSpPr>
            <a:spLocks noChangeShapeType="1"/>
          </p:cNvSpPr>
          <p:nvPr/>
        </p:nvSpPr>
        <p:spPr bwMode="auto">
          <a:xfrm>
            <a:off x="787400" y="3054350"/>
            <a:ext cx="0" cy="14097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1509" name="Line 5"/>
          <p:cNvSpPr>
            <a:spLocks noChangeShapeType="1"/>
          </p:cNvSpPr>
          <p:nvPr/>
        </p:nvSpPr>
        <p:spPr bwMode="auto">
          <a:xfrm>
            <a:off x="755650" y="4267200"/>
            <a:ext cx="287020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1510" name="Rectangle 6"/>
          <p:cNvSpPr>
            <a:spLocks noChangeArrowheads="1"/>
          </p:cNvSpPr>
          <p:nvPr/>
        </p:nvSpPr>
        <p:spPr bwMode="auto">
          <a:xfrm>
            <a:off x="793750" y="3575050"/>
            <a:ext cx="1447800" cy="685800"/>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1511" name="Rectangle 7"/>
          <p:cNvSpPr>
            <a:spLocks noChangeArrowheads="1"/>
          </p:cNvSpPr>
          <p:nvPr/>
        </p:nvSpPr>
        <p:spPr bwMode="auto">
          <a:xfrm>
            <a:off x="2622550" y="3575050"/>
            <a:ext cx="1447800" cy="685800"/>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1512" name="Rectangle 8"/>
          <p:cNvSpPr>
            <a:spLocks noChangeArrowheads="1"/>
          </p:cNvSpPr>
          <p:nvPr/>
        </p:nvSpPr>
        <p:spPr bwMode="auto">
          <a:xfrm>
            <a:off x="449263" y="2798763"/>
            <a:ext cx="282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0487" tIns="44450" rIns="90487" bIns="44450">
            <a:spAutoFit/>
          </a:bodyPr>
          <a:lstStyle/>
          <a:p>
            <a:pPr>
              <a:defRPr/>
            </a:pPr>
            <a:r>
              <a:rPr lang="en-US">
                <a:cs typeface="+mn-cs"/>
              </a:rPr>
              <a:t>I</a:t>
            </a:r>
          </a:p>
        </p:txBody>
      </p:sp>
      <p:sp>
        <p:nvSpPr>
          <p:cNvPr id="21513" name="Rectangle 9"/>
          <p:cNvSpPr>
            <a:spLocks noChangeArrowheads="1"/>
          </p:cNvSpPr>
          <p:nvPr/>
        </p:nvSpPr>
        <p:spPr bwMode="auto">
          <a:xfrm>
            <a:off x="3446463" y="4222750"/>
            <a:ext cx="544512"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0487" tIns="44450" rIns="90487" bIns="44450">
            <a:spAutoFit/>
          </a:bodyPr>
          <a:lstStyle/>
          <a:p>
            <a:pPr>
              <a:defRPr/>
            </a:pPr>
            <a:r>
              <a:rPr lang="en-US" sz="1600">
                <a:cs typeface="+mn-cs"/>
              </a:rPr>
              <a:t>time</a:t>
            </a:r>
          </a:p>
        </p:txBody>
      </p:sp>
      <p:sp>
        <p:nvSpPr>
          <p:cNvPr id="21514" name="Line 10"/>
          <p:cNvSpPr>
            <a:spLocks noChangeShapeType="1"/>
          </p:cNvSpPr>
          <p:nvPr/>
        </p:nvSpPr>
        <p:spPr bwMode="auto">
          <a:xfrm>
            <a:off x="793750" y="3314700"/>
            <a:ext cx="1790700" cy="0"/>
          </a:xfrm>
          <a:prstGeom prst="line">
            <a:avLst/>
          </a:prstGeom>
          <a:noFill/>
          <a:ln w="127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1515" name="Rectangle 11"/>
          <p:cNvSpPr>
            <a:spLocks noChangeArrowheads="1"/>
          </p:cNvSpPr>
          <p:nvPr/>
        </p:nvSpPr>
        <p:spPr bwMode="auto">
          <a:xfrm>
            <a:off x="1439863" y="2901950"/>
            <a:ext cx="339725"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0487" tIns="44450" rIns="90487" bIns="44450">
            <a:spAutoFit/>
          </a:bodyPr>
          <a:lstStyle/>
          <a:p>
            <a:pPr>
              <a:defRPr/>
            </a:pPr>
            <a:r>
              <a:rPr lang="en-US" sz="1600">
                <a:cs typeface="+mn-cs"/>
              </a:rPr>
              <a:t>t0</a:t>
            </a:r>
          </a:p>
        </p:txBody>
      </p:sp>
      <p:sp>
        <p:nvSpPr>
          <p:cNvPr id="21516" name="Line 12"/>
          <p:cNvSpPr>
            <a:spLocks noChangeShapeType="1"/>
          </p:cNvSpPr>
          <p:nvPr/>
        </p:nvSpPr>
        <p:spPr bwMode="auto">
          <a:xfrm>
            <a:off x="5346700" y="3028950"/>
            <a:ext cx="0" cy="14097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1517" name="Line 13"/>
          <p:cNvSpPr>
            <a:spLocks noChangeShapeType="1"/>
          </p:cNvSpPr>
          <p:nvPr/>
        </p:nvSpPr>
        <p:spPr bwMode="auto">
          <a:xfrm>
            <a:off x="5327650" y="3810000"/>
            <a:ext cx="287020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1518" name="Rectangle 14"/>
          <p:cNvSpPr>
            <a:spLocks noChangeArrowheads="1"/>
          </p:cNvSpPr>
          <p:nvPr/>
        </p:nvSpPr>
        <p:spPr bwMode="auto">
          <a:xfrm>
            <a:off x="8005763" y="4197350"/>
            <a:ext cx="544512"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0487" tIns="44450" rIns="90487" bIns="44450">
            <a:spAutoFit/>
          </a:bodyPr>
          <a:lstStyle/>
          <a:p>
            <a:pPr>
              <a:defRPr/>
            </a:pPr>
            <a:r>
              <a:rPr lang="en-US" sz="1600">
                <a:cs typeface="+mn-cs"/>
              </a:rPr>
              <a:t>time</a:t>
            </a:r>
          </a:p>
        </p:txBody>
      </p:sp>
      <p:sp>
        <p:nvSpPr>
          <p:cNvPr id="21519" name="Rectangle 15"/>
          <p:cNvSpPr>
            <a:spLocks noChangeArrowheads="1"/>
          </p:cNvSpPr>
          <p:nvPr/>
        </p:nvSpPr>
        <p:spPr bwMode="auto">
          <a:xfrm>
            <a:off x="4995863" y="2925763"/>
            <a:ext cx="33972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0487" tIns="44450" rIns="90487" bIns="44450">
            <a:spAutoFit/>
          </a:bodyPr>
          <a:lstStyle/>
          <a:p>
            <a:pPr>
              <a:defRPr/>
            </a:pPr>
            <a:r>
              <a:rPr lang="en-US">
                <a:latin typeface="Symbol" charset="0"/>
                <a:cs typeface="+mn-cs"/>
              </a:rPr>
              <a:t></a:t>
            </a:r>
          </a:p>
        </p:txBody>
      </p:sp>
      <p:sp>
        <p:nvSpPr>
          <p:cNvPr id="21520" name="Line 16"/>
          <p:cNvSpPr>
            <a:spLocks noChangeShapeType="1"/>
          </p:cNvSpPr>
          <p:nvPr/>
        </p:nvSpPr>
        <p:spPr bwMode="auto">
          <a:xfrm>
            <a:off x="5384800" y="3441700"/>
            <a:ext cx="1422400" cy="635000"/>
          </a:xfrm>
          <a:prstGeom prst="line">
            <a:avLst/>
          </a:prstGeom>
          <a:noFill/>
          <a:ln w="508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1521" name="Line 17"/>
          <p:cNvSpPr>
            <a:spLocks noChangeShapeType="1"/>
          </p:cNvSpPr>
          <p:nvPr/>
        </p:nvSpPr>
        <p:spPr bwMode="auto">
          <a:xfrm>
            <a:off x="7239000" y="3479800"/>
            <a:ext cx="1422400" cy="635000"/>
          </a:xfrm>
          <a:prstGeom prst="line">
            <a:avLst/>
          </a:prstGeom>
          <a:noFill/>
          <a:ln w="508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1522" name="Rectangle 18"/>
          <p:cNvSpPr>
            <a:spLocks noChangeArrowheads="1"/>
          </p:cNvSpPr>
          <p:nvPr/>
        </p:nvSpPr>
        <p:spPr bwMode="auto">
          <a:xfrm>
            <a:off x="766763" y="4805363"/>
            <a:ext cx="7493000" cy="154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487" tIns="44450" rIns="90487" bIns="44450">
            <a:spAutoFit/>
          </a:bodyPr>
          <a:lstStyle/>
          <a:p>
            <a:pPr>
              <a:defRPr/>
            </a:pPr>
            <a:r>
              <a:rPr lang="en-US">
                <a:cs typeface="+mn-cs"/>
              </a:rPr>
              <a:t>For the main RF only, this effect is small (few degrees). With the HCs, the effect is much larger. This affects both the lifetime improvement and operation of the multibunch feedback systems. </a:t>
            </a:r>
          </a:p>
        </p:txBody>
      </p:sp>
      <p:sp>
        <p:nvSpPr>
          <p:cNvPr id="21523" name="Line 19"/>
          <p:cNvSpPr>
            <a:spLocks noChangeShapeType="1"/>
          </p:cNvSpPr>
          <p:nvPr/>
        </p:nvSpPr>
        <p:spPr bwMode="auto">
          <a:xfrm>
            <a:off x="5378450" y="3289300"/>
            <a:ext cx="1790700" cy="0"/>
          </a:xfrm>
          <a:prstGeom prst="line">
            <a:avLst/>
          </a:prstGeom>
          <a:noFill/>
          <a:ln w="127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1524" name="Rectangle 20"/>
          <p:cNvSpPr>
            <a:spLocks noChangeArrowheads="1"/>
          </p:cNvSpPr>
          <p:nvPr/>
        </p:nvSpPr>
        <p:spPr bwMode="auto">
          <a:xfrm>
            <a:off x="6024563" y="2876550"/>
            <a:ext cx="339725"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0487" tIns="44450" rIns="90487" bIns="44450">
            <a:spAutoFit/>
          </a:bodyPr>
          <a:lstStyle/>
          <a:p>
            <a:pPr>
              <a:defRPr/>
            </a:pPr>
            <a:r>
              <a:rPr lang="en-US" sz="1600">
                <a:cs typeface="+mn-cs"/>
              </a:rPr>
              <a:t>t0</a:t>
            </a:r>
          </a:p>
        </p:txBody>
      </p:sp>
      <p:sp>
        <p:nvSpPr>
          <p:cNvPr id="2" name="Footer Placeholder 1"/>
          <p:cNvSpPr>
            <a:spLocks noGrp="1"/>
          </p:cNvSpPr>
          <p:nvPr>
            <p:ph type="ftr" sz="quarter" idx="11"/>
          </p:nvPr>
        </p:nvSpPr>
        <p:spPr/>
        <p:txBody>
          <a:bodyPr/>
          <a:lstStyle/>
          <a:p>
            <a:pPr>
              <a:defRPr/>
            </a:pPr>
            <a:r>
              <a:rPr lang="en-US" smtClean="0"/>
              <a:t>ALERT 6 May 2014</a:t>
            </a:r>
            <a:endParaRPr lang="en-US"/>
          </a:p>
        </p:txBody>
      </p:sp>
      <p:sp>
        <p:nvSpPr>
          <p:cNvPr id="3" name="Slide Number Placeholder 2"/>
          <p:cNvSpPr>
            <a:spLocks noGrp="1"/>
          </p:cNvSpPr>
          <p:nvPr>
            <p:ph type="sldNum" sz="quarter" idx="12"/>
          </p:nvPr>
        </p:nvSpPr>
        <p:spPr/>
        <p:txBody>
          <a:bodyPr/>
          <a:lstStyle/>
          <a:p>
            <a:pPr>
              <a:defRPr/>
            </a:pPr>
            <a:fld id="{B8F33408-743C-4364-8524-D44FA1EB6C53}" type="slidenum">
              <a:rPr lang="en-US" smtClean="0"/>
              <a:pPr>
                <a:defRPr/>
              </a:pPr>
              <a:t>14</a:t>
            </a:fld>
            <a:endParaRPr lang="en-US"/>
          </a:p>
        </p:txBody>
      </p:sp>
      <p:pic>
        <p:nvPicPr>
          <p:cNvPr id="4" name="Picture 3"/>
          <p:cNvPicPr>
            <a:picLocks noChangeAspect="1"/>
          </p:cNvPicPr>
          <p:nvPr/>
        </p:nvPicPr>
        <p:blipFill>
          <a:blip r:embed="rId2"/>
          <a:stretch>
            <a:fillRect/>
          </a:stretch>
        </p:blipFill>
        <p:spPr>
          <a:xfrm>
            <a:off x="2717800" y="5702300"/>
            <a:ext cx="3416300" cy="762000"/>
          </a:xfrm>
          <a:prstGeom prst="rect">
            <a:avLst/>
          </a:prstGeom>
        </p:spPr>
      </p:pic>
    </p:spTree>
    <p:extLst>
      <p:ext uri="{BB962C8B-B14F-4D97-AF65-F5344CB8AC3E}">
        <p14:creationId xmlns:p14="http://schemas.microsoft.com/office/powerpoint/2010/main" val="234373143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bwMode="auto">
          <a:xfrm>
            <a:off x="279400" y="215900"/>
            <a:ext cx="7772400" cy="736600"/>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90487" tIns="44450" rIns="90487" bIns="44450" numCol="1" anchor="ctr" anchorCtr="0" compatLnSpc="1">
            <a:prstTxWarp prst="textNoShape">
              <a:avLst/>
            </a:prstTxWarp>
          </a:bodyPr>
          <a:lstStyle/>
          <a:p>
            <a:pPr>
              <a:defRPr/>
            </a:pPr>
            <a:r>
              <a:rPr lang="en-US" sz="3600" dirty="0" smtClean="0">
                <a:cs typeface="+mj-cs"/>
              </a:rPr>
              <a:t>Observation of Large Phase Transients</a:t>
            </a:r>
          </a:p>
        </p:txBody>
      </p:sp>
      <p:sp>
        <p:nvSpPr>
          <p:cNvPr id="24579" name="Rectangle 3"/>
          <p:cNvSpPr>
            <a:spLocks noChangeArrowheads="1"/>
          </p:cNvSpPr>
          <p:nvPr/>
        </p:nvSpPr>
        <p:spPr bwMode="auto">
          <a:xfrm>
            <a:off x="855663" y="4919663"/>
            <a:ext cx="7378700" cy="819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487" tIns="44450" rIns="90487" bIns="44450">
            <a:spAutoFit/>
          </a:bodyPr>
          <a:lstStyle/>
          <a:p>
            <a:pPr>
              <a:defRPr/>
            </a:pPr>
            <a:r>
              <a:rPr lang="en-US" dirty="0">
                <a:cs typeface="+mn-cs"/>
              </a:rPr>
              <a:t>Unequal fill or gap of 20-25% (users</a:t>
            </a:r>
            <a:r>
              <a:rPr lang="ja-JP" altLang="en-US" dirty="0">
                <a:latin typeface="Arial"/>
                <a:cs typeface="+mn-cs"/>
              </a:rPr>
              <a:t>’</a:t>
            </a:r>
            <a:r>
              <a:rPr lang="en-US" dirty="0">
                <a:cs typeface="+mn-cs"/>
              </a:rPr>
              <a:t> demand) aggravates this problem.</a:t>
            </a:r>
          </a:p>
        </p:txBody>
      </p:sp>
      <p:pic>
        <p:nvPicPr>
          <p:cNvPr id="24580" name="Picture 4"/>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 y="1651000"/>
            <a:ext cx="8496300" cy="3390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4581" name="Rectangle 5"/>
          <p:cNvSpPr>
            <a:spLocks noChangeArrowheads="1"/>
          </p:cNvSpPr>
          <p:nvPr/>
        </p:nvSpPr>
        <p:spPr bwMode="auto">
          <a:xfrm>
            <a:off x="1668463" y="4057650"/>
            <a:ext cx="2012950"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0487" tIns="44450" rIns="90487" bIns="44450">
            <a:spAutoFit/>
          </a:bodyPr>
          <a:lstStyle/>
          <a:p>
            <a:pPr>
              <a:defRPr/>
            </a:pPr>
            <a:r>
              <a:rPr lang="en-US" sz="1600">
                <a:cs typeface="+mn-cs"/>
              </a:rPr>
              <a:t>272/328 bunch pattern</a:t>
            </a:r>
          </a:p>
        </p:txBody>
      </p:sp>
      <p:sp>
        <p:nvSpPr>
          <p:cNvPr id="24582" name="Rectangle 6"/>
          <p:cNvSpPr>
            <a:spLocks noChangeArrowheads="1"/>
          </p:cNvSpPr>
          <p:nvPr/>
        </p:nvSpPr>
        <p:spPr bwMode="auto">
          <a:xfrm>
            <a:off x="5707063" y="4057650"/>
            <a:ext cx="2012950"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0487" tIns="44450" rIns="90487" bIns="44450">
            <a:spAutoFit/>
          </a:bodyPr>
          <a:lstStyle/>
          <a:p>
            <a:pPr>
              <a:defRPr/>
            </a:pPr>
            <a:r>
              <a:rPr lang="en-US" sz="1600">
                <a:cs typeface="+mn-cs"/>
              </a:rPr>
              <a:t>320/328 bunch pattern</a:t>
            </a:r>
          </a:p>
        </p:txBody>
      </p:sp>
      <p:sp>
        <p:nvSpPr>
          <p:cNvPr id="24583" name="Rectangle 7"/>
          <p:cNvSpPr>
            <a:spLocks noChangeArrowheads="1"/>
          </p:cNvSpPr>
          <p:nvPr/>
        </p:nvSpPr>
        <p:spPr bwMode="auto">
          <a:xfrm>
            <a:off x="1325563" y="1038225"/>
            <a:ext cx="2593975" cy="638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0487" tIns="44450" rIns="90487" bIns="44450">
            <a:spAutoFit/>
          </a:bodyPr>
          <a:lstStyle/>
          <a:p>
            <a:pPr>
              <a:defRPr/>
            </a:pPr>
            <a:r>
              <a:rPr lang="en-US" sz="1800">
                <a:cs typeface="+mn-cs"/>
              </a:rPr>
              <a:t>2 cavities in Landau mode</a:t>
            </a:r>
          </a:p>
          <a:p>
            <a:pPr>
              <a:defRPr/>
            </a:pPr>
            <a:r>
              <a:rPr lang="en-US" sz="1800">
                <a:cs typeface="+mn-cs"/>
              </a:rPr>
              <a:t>3 parked at ±1.5*f0</a:t>
            </a:r>
          </a:p>
        </p:txBody>
      </p:sp>
      <p:sp>
        <p:nvSpPr>
          <p:cNvPr id="24584" name="Rectangle 8"/>
          <p:cNvSpPr>
            <a:spLocks noChangeArrowheads="1"/>
          </p:cNvSpPr>
          <p:nvPr/>
        </p:nvSpPr>
        <p:spPr bwMode="auto">
          <a:xfrm>
            <a:off x="5389563" y="1101725"/>
            <a:ext cx="2593975" cy="638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0487" tIns="44450" rIns="90487" bIns="44450">
            <a:spAutoFit/>
          </a:bodyPr>
          <a:lstStyle/>
          <a:p>
            <a:pPr>
              <a:defRPr/>
            </a:pPr>
            <a:r>
              <a:rPr lang="en-US" sz="1800">
                <a:cs typeface="+mn-cs"/>
              </a:rPr>
              <a:t>3 cavities in Landau mode</a:t>
            </a:r>
          </a:p>
          <a:p>
            <a:pPr>
              <a:defRPr/>
            </a:pPr>
            <a:r>
              <a:rPr lang="en-US" sz="1800">
                <a:cs typeface="+mn-cs"/>
              </a:rPr>
              <a:t>2 parked at ±2.5*f0</a:t>
            </a:r>
          </a:p>
        </p:txBody>
      </p:sp>
      <p:sp>
        <p:nvSpPr>
          <p:cNvPr id="9" name="Rectangle 3"/>
          <p:cNvSpPr>
            <a:spLocks noChangeArrowheads="1"/>
          </p:cNvSpPr>
          <p:nvPr/>
        </p:nvSpPr>
        <p:spPr bwMode="auto">
          <a:xfrm>
            <a:off x="792163" y="5783263"/>
            <a:ext cx="7378700" cy="6437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487" tIns="44450" rIns="90487" bIns="44450">
            <a:spAutoFit/>
          </a:bodyPr>
          <a:lstStyle/>
          <a:p>
            <a:pPr>
              <a:defRPr/>
            </a:pPr>
            <a:r>
              <a:rPr lang="en-US" dirty="0" smtClean="0">
                <a:cs typeface="+mn-cs"/>
              </a:rPr>
              <a:t>This result was NOT expected and not reported in prior literature. We began an investigation to understand the effect.  </a:t>
            </a:r>
            <a:endParaRPr lang="en-US" dirty="0">
              <a:cs typeface="+mn-cs"/>
            </a:endParaRPr>
          </a:p>
        </p:txBody>
      </p:sp>
      <p:cxnSp>
        <p:nvCxnSpPr>
          <p:cNvPr id="3" name="Straight Arrow Connector 2"/>
          <p:cNvCxnSpPr/>
          <p:nvPr/>
        </p:nvCxnSpPr>
        <p:spPr>
          <a:xfrm>
            <a:off x="3924300" y="2565400"/>
            <a:ext cx="0" cy="119380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4" name="TextBox 3"/>
          <p:cNvSpPr txBox="1"/>
          <p:nvPr/>
        </p:nvSpPr>
        <p:spPr>
          <a:xfrm>
            <a:off x="3035300" y="3073400"/>
            <a:ext cx="890689" cy="369332"/>
          </a:xfrm>
          <a:prstGeom prst="rect">
            <a:avLst/>
          </a:prstGeom>
          <a:noFill/>
        </p:spPr>
        <p:txBody>
          <a:bodyPr wrap="none" rtlCol="0">
            <a:spAutoFit/>
          </a:bodyPr>
          <a:lstStyle/>
          <a:p>
            <a:r>
              <a:rPr lang="en-US" dirty="0" smtClean="0"/>
              <a:t>20 </a:t>
            </a:r>
            <a:r>
              <a:rPr lang="en-US" dirty="0" err="1" smtClean="0"/>
              <a:t>deg</a:t>
            </a:r>
            <a:endParaRPr lang="en-US" dirty="0"/>
          </a:p>
        </p:txBody>
      </p:sp>
    </p:spTree>
    <p:extLst>
      <p:ext uri="{BB962C8B-B14F-4D97-AF65-F5344CB8AC3E}">
        <p14:creationId xmlns:p14="http://schemas.microsoft.com/office/powerpoint/2010/main" val="101828378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smtClean="0"/>
              <a:t>Cavity mode as parallel LRC resonator</a:t>
            </a:r>
            <a:endParaRPr lang="en-US" sz="4000" dirty="0"/>
          </a:p>
        </p:txBody>
      </p:sp>
      <p:sp>
        <p:nvSpPr>
          <p:cNvPr id="5" name="Content Placeholder 4"/>
          <p:cNvSpPr>
            <a:spLocks noGrp="1"/>
          </p:cNvSpPr>
          <p:nvPr>
            <p:ph idx="1"/>
          </p:nvPr>
        </p:nvSpPr>
        <p:spPr>
          <a:xfrm>
            <a:off x="4635500" y="4229101"/>
            <a:ext cx="4013200" cy="1168399"/>
          </a:xfrm>
        </p:spPr>
        <p:txBody>
          <a:bodyPr/>
          <a:lstStyle/>
          <a:p>
            <a:r>
              <a:rPr lang="en-US" sz="2000" dirty="0" smtClean="0"/>
              <a:t>Cavity excited well below bandwidth looks like inductor with R/Q=</a:t>
            </a:r>
            <a:r>
              <a:rPr lang="en-US" sz="2000" dirty="0" err="1" smtClean="0">
                <a:latin typeface="Symbol" charset="2"/>
                <a:cs typeface="Symbol" charset="2"/>
              </a:rPr>
              <a:t>w</a:t>
            </a:r>
            <a:r>
              <a:rPr lang="en-US" sz="2000" baseline="-25000" dirty="0" err="1" smtClean="0"/>
              <a:t>r</a:t>
            </a:r>
            <a:r>
              <a:rPr lang="en-US" sz="2000" dirty="0" err="1" smtClean="0"/>
              <a:t>L</a:t>
            </a:r>
            <a:endParaRPr lang="en-US" sz="2000" dirty="0" smtClean="0"/>
          </a:p>
          <a:p>
            <a:r>
              <a:rPr lang="en-US" sz="2000" dirty="0" smtClean="0"/>
              <a:t>The transient effect can be roughly described as the transient effect in an inductor. </a:t>
            </a:r>
          </a:p>
          <a:p>
            <a:r>
              <a:rPr lang="en-US" sz="2000" dirty="0" smtClean="0"/>
              <a:t>See pubs for detailed analysis. </a:t>
            </a:r>
            <a:endParaRPr lang="en-US" sz="2000" dirty="0"/>
          </a:p>
        </p:txBody>
      </p:sp>
      <p:pic>
        <p:nvPicPr>
          <p:cNvPr id="6" name="Picture 5"/>
          <p:cNvPicPr>
            <a:picLocks noChangeAspect="1"/>
          </p:cNvPicPr>
          <p:nvPr/>
        </p:nvPicPr>
        <p:blipFill>
          <a:blip r:embed="rId2"/>
          <a:stretch>
            <a:fillRect/>
          </a:stretch>
        </p:blipFill>
        <p:spPr>
          <a:xfrm>
            <a:off x="228600" y="952500"/>
            <a:ext cx="6413500" cy="3134688"/>
          </a:xfrm>
          <a:prstGeom prst="rect">
            <a:avLst/>
          </a:prstGeom>
        </p:spPr>
      </p:pic>
      <p:pic>
        <p:nvPicPr>
          <p:cNvPr id="7" name="Picture 6"/>
          <p:cNvPicPr>
            <a:picLocks noChangeAspect="1"/>
          </p:cNvPicPr>
          <p:nvPr/>
        </p:nvPicPr>
        <p:blipFill>
          <a:blip r:embed="rId3"/>
          <a:stretch>
            <a:fillRect/>
          </a:stretch>
        </p:blipFill>
        <p:spPr>
          <a:xfrm>
            <a:off x="5156200" y="2799550"/>
            <a:ext cx="3987800" cy="413550"/>
          </a:xfrm>
          <a:prstGeom prst="rect">
            <a:avLst/>
          </a:prstGeom>
        </p:spPr>
      </p:pic>
      <p:pic>
        <p:nvPicPr>
          <p:cNvPr id="8" name="Picture 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700" y="4114800"/>
            <a:ext cx="3994150" cy="2552700"/>
          </a:xfrm>
          <a:prstGeom prst="rect">
            <a:avLst/>
          </a:prstGeom>
          <a:solidFill>
            <a:schemeClr val="bg1"/>
          </a:solidFill>
          <a:ln>
            <a:noFill/>
          </a:ln>
          <a:effectLst/>
          <a:extLst/>
        </p:spPr>
      </p:pic>
      <p:sp>
        <p:nvSpPr>
          <p:cNvPr id="2" name="Footer Placeholder 1"/>
          <p:cNvSpPr>
            <a:spLocks noGrp="1"/>
          </p:cNvSpPr>
          <p:nvPr>
            <p:ph type="ftr" sz="quarter" idx="11"/>
          </p:nvPr>
        </p:nvSpPr>
        <p:spPr/>
        <p:txBody>
          <a:bodyPr/>
          <a:lstStyle/>
          <a:p>
            <a:pPr>
              <a:defRPr/>
            </a:pPr>
            <a:r>
              <a:rPr lang="en-US" smtClean="0"/>
              <a:t>ALERT 6 May 2014</a:t>
            </a:r>
            <a:endParaRPr lang="en-US"/>
          </a:p>
        </p:txBody>
      </p:sp>
      <p:sp>
        <p:nvSpPr>
          <p:cNvPr id="3" name="Slide Number Placeholder 2"/>
          <p:cNvSpPr>
            <a:spLocks noGrp="1"/>
          </p:cNvSpPr>
          <p:nvPr>
            <p:ph type="sldNum" sz="quarter" idx="12"/>
          </p:nvPr>
        </p:nvSpPr>
        <p:spPr/>
        <p:txBody>
          <a:bodyPr/>
          <a:lstStyle/>
          <a:p>
            <a:pPr>
              <a:defRPr/>
            </a:pPr>
            <a:fld id="{B8F33408-743C-4364-8524-D44FA1EB6C53}" type="slidenum">
              <a:rPr lang="en-US" smtClean="0"/>
              <a:pPr>
                <a:defRPr/>
              </a:pPr>
              <a:t>16</a:t>
            </a:fld>
            <a:endParaRPr lang="en-US"/>
          </a:p>
        </p:txBody>
      </p:sp>
    </p:spTree>
    <p:extLst>
      <p:ext uri="{BB962C8B-B14F-4D97-AF65-F5344CB8AC3E}">
        <p14:creationId xmlns:p14="http://schemas.microsoft.com/office/powerpoint/2010/main" val="4125484040"/>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Transient Measurements for SC HC</a:t>
            </a:r>
            <a:endParaRPr lang="en-US" dirty="0"/>
          </a:p>
        </p:txBody>
      </p:sp>
      <p:sp>
        <p:nvSpPr>
          <p:cNvPr id="3" name="Content Placeholder 2"/>
          <p:cNvSpPr>
            <a:spLocks noGrp="1"/>
          </p:cNvSpPr>
          <p:nvPr>
            <p:ph idx="1"/>
          </p:nvPr>
        </p:nvSpPr>
        <p:spPr>
          <a:xfrm>
            <a:off x="457200" y="1079501"/>
            <a:ext cx="8229600" cy="736599"/>
          </a:xfrm>
        </p:spPr>
        <p:txBody>
          <a:bodyPr/>
          <a:lstStyle/>
          <a:p>
            <a:r>
              <a:rPr lang="en-US" dirty="0" smtClean="0"/>
              <a:t>ST/SLS </a:t>
            </a:r>
            <a:r>
              <a:rPr lang="en-US" dirty="0" err="1" smtClean="0"/>
              <a:t>SuperHC</a:t>
            </a:r>
            <a:r>
              <a:rPr lang="en-US" dirty="0" smtClean="0"/>
              <a:t> (2 cell cavity R/Q=88 Ohm)</a:t>
            </a:r>
            <a:endParaRPr lang="en-US" dirty="0"/>
          </a:p>
        </p:txBody>
      </p:sp>
      <p:sp>
        <p:nvSpPr>
          <p:cNvPr id="4" name="Footer Placeholder 3"/>
          <p:cNvSpPr>
            <a:spLocks noGrp="1"/>
          </p:cNvSpPr>
          <p:nvPr>
            <p:ph type="ftr" sz="quarter" idx="11"/>
          </p:nvPr>
        </p:nvSpPr>
        <p:spPr/>
        <p:txBody>
          <a:bodyPr/>
          <a:lstStyle/>
          <a:p>
            <a:pPr>
              <a:defRPr/>
            </a:pPr>
            <a:r>
              <a:rPr lang="en-US" smtClean="0"/>
              <a:t>ALERT 6 May 2014</a:t>
            </a:r>
            <a:endParaRPr lang="en-US"/>
          </a:p>
        </p:txBody>
      </p:sp>
      <p:sp>
        <p:nvSpPr>
          <p:cNvPr id="5" name="Slide Number Placeholder 4"/>
          <p:cNvSpPr>
            <a:spLocks noGrp="1"/>
          </p:cNvSpPr>
          <p:nvPr>
            <p:ph type="sldNum" sz="quarter" idx="12"/>
          </p:nvPr>
        </p:nvSpPr>
        <p:spPr/>
        <p:txBody>
          <a:bodyPr/>
          <a:lstStyle/>
          <a:p>
            <a:pPr>
              <a:defRPr/>
            </a:pPr>
            <a:fld id="{B8F33408-743C-4364-8524-D44FA1EB6C53}" type="slidenum">
              <a:rPr lang="en-US" smtClean="0"/>
              <a:pPr>
                <a:defRPr/>
              </a:pPr>
              <a:t>17</a:t>
            </a:fld>
            <a:endParaRPr lang="en-US"/>
          </a:p>
        </p:txBody>
      </p:sp>
      <p:pic>
        <p:nvPicPr>
          <p:cNvPr id="7" name="Picture 6"/>
          <p:cNvPicPr>
            <a:picLocks noChangeAspect="1"/>
          </p:cNvPicPr>
          <p:nvPr/>
        </p:nvPicPr>
        <p:blipFill>
          <a:blip r:embed="rId2"/>
          <a:stretch>
            <a:fillRect/>
          </a:stretch>
        </p:blipFill>
        <p:spPr>
          <a:xfrm>
            <a:off x="749300" y="1663700"/>
            <a:ext cx="5727700" cy="5183728"/>
          </a:xfrm>
          <a:prstGeom prst="rect">
            <a:avLst/>
          </a:prstGeom>
        </p:spPr>
      </p:pic>
      <p:sp>
        <p:nvSpPr>
          <p:cNvPr id="8" name="Rectangle 7"/>
          <p:cNvSpPr/>
          <p:nvPr/>
        </p:nvSpPr>
        <p:spPr>
          <a:xfrm>
            <a:off x="6375400" y="4161135"/>
            <a:ext cx="2641600" cy="584776"/>
          </a:xfrm>
          <a:prstGeom prst="rect">
            <a:avLst/>
          </a:prstGeom>
          <a:solidFill>
            <a:schemeClr val="bg1"/>
          </a:solidFill>
        </p:spPr>
        <p:txBody>
          <a:bodyPr wrap="square">
            <a:spAutoFit/>
          </a:bodyPr>
          <a:lstStyle/>
          <a:p>
            <a:r>
              <a:rPr lang="en-US" sz="1600" b="1" dirty="0" err="1" smtClean="0"/>
              <a:t>Penco</a:t>
            </a:r>
            <a:r>
              <a:rPr lang="en-US" sz="1600" b="1" dirty="0" smtClean="0"/>
              <a:t> and </a:t>
            </a:r>
            <a:r>
              <a:rPr lang="en-US" sz="1600" b="1" dirty="0" err="1" smtClean="0"/>
              <a:t>Svandrlik</a:t>
            </a:r>
            <a:r>
              <a:rPr lang="en-US" sz="1600" b="1" dirty="0" smtClean="0"/>
              <a:t> PRSTAB 9</a:t>
            </a:r>
            <a:r>
              <a:rPr lang="en-US" sz="1600" b="1" dirty="0"/>
              <a:t>, 044401 (2006)</a:t>
            </a:r>
          </a:p>
        </p:txBody>
      </p:sp>
    </p:spTree>
    <p:extLst>
      <p:ext uri="{BB962C8B-B14F-4D97-AF65-F5344CB8AC3E}">
        <p14:creationId xmlns:p14="http://schemas.microsoft.com/office/powerpoint/2010/main" val="3316608331"/>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Main and Harmonic </a:t>
            </a:r>
            <a:r>
              <a:rPr lang="en-US" dirty="0" smtClean="0"/>
              <a:t>Cavity Options</a:t>
            </a:r>
            <a:endParaRPr lang="en-US" dirty="0"/>
          </a:p>
        </p:txBody>
      </p:sp>
      <p:sp>
        <p:nvSpPr>
          <p:cNvPr id="3" name="Content Placeholder 2"/>
          <p:cNvSpPr>
            <a:spLocks noGrp="1"/>
          </p:cNvSpPr>
          <p:nvPr>
            <p:ph idx="1"/>
          </p:nvPr>
        </p:nvSpPr>
        <p:spPr/>
        <p:txBody>
          <a:bodyPr/>
          <a:lstStyle/>
          <a:p>
            <a:r>
              <a:rPr lang="en-US" sz="2800" dirty="0" smtClean="0"/>
              <a:t>First, consider 3 different main RF frequencies: 100, 352, 500 </a:t>
            </a:r>
            <a:r>
              <a:rPr lang="en-US" sz="2800" dirty="0" err="1" smtClean="0"/>
              <a:t>MHz.</a:t>
            </a:r>
            <a:r>
              <a:rPr lang="en-US" sz="2800" dirty="0" smtClean="0"/>
              <a:t> </a:t>
            </a:r>
          </a:p>
          <a:p>
            <a:pPr lvl="1"/>
            <a:r>
              <a:rPr lang="en-US" sz="2400" dirty="0" smtClean="0"/>
              <a:t>Well developed RF power amplifiers exist for all 3 frequencies. SS PA are better developed at lower frequencies. </a:t>
            </a:r>
          </a:p>
          <a:p>
            <a:pPr lvl="1"/>
            <a:r>
              <a:rPr lang="en-US" sz="2400" dirty="0" smtClean="0"/>
              <a:t>Bunch length ~f</a:t>
            </a:r>
            <a:r>
              <a:rPr lang="en-US" sz="2400" baseline="30000" dirty="0" smtClean="0"/>
              <a:t>-1/2</a:t>
            </a:r>
            <a:r>
              <a:rPr lang="en-US" sz="2400" dirty="0" smtClean="0"/>
              <a:t>. Short bunches are harder to achieve at lower frequency. </a:t>
            </a:r>
            <a:endParaRPr lang="en-US" sz="2400" dirty="0"/>
          </a:p>
          <a:p>
            <a:pPr lvl="1"/>
            <a:r>
              <a:rPr lang="en-US" sz="2400" dirty="0" smtClean="0"/>
              <a:t>For equal beam current, bunch charge is ~f</a:t>
            </a:r>
            <a:r>
              <a:rPr lang="en-US" sz="2400" baseline="30000" dirty="0" smtClean="0"/>
              <a:t>-1 </a:t>
            </a:r>
            <a:r>
              <a:rPr lang="en-US" sz="2400" dirty="0" smtClean="0"/>
              <a:t>and peak current ~</a:t>
            </a:r>
            <a:r>
              <a:rPr lang="en-US" sz="2400" dirty="0"/>
              <a:t>f</a:t>
            </a:r>
            <a:r>
              <a:rPr lang="en-US" sz="2400" baseline="30000" dirty="0"/>
              <a:t>-1/2</a:t>
            </a:r>
            <a:r>
              <a:rPr lang="en-US" sz="2400" dirty="0"/>
              <a:t>. </a:t>
            </a:r>
            <a:r>
              <a:rPr lang="en-US" sz="2400" dirty="0" smtClean="0"/>
              <a:t>Therefore IBS effects are worse at lower frequency. </a:t>
            </a:r>
          </a:p>
          <a:p>
            <a:r>
              <a:rPr lang="en-US" sz="2800" dirty="0"/>
              <a:t>Second, consider both passive and active systems at 3</a:t>
            </a:r>
            <a:r>
              <a:rPr lang="en-US" sz="2800" baseline="30000" dirty="0"/>
              <a:t>rd</a:t>
            </a:r>
            <a:r>
              <a:rPr lang="en-US" sz="2800" dirty="0"/>
              <a:t>, 4</a:t>
            </a:r>
            <a:r>
              <a:rPr lang="en-US" sz="2800" baseline="30000" dirty="0"/>
              <a:t>th</a:t>
            </a:r>
            <a:r>
              <a:rPr lang="en-US" sz="2800" dirty="0"/>
              <a:t>, and 5</a:t>
            </a:r>
            <a:r>
              <a:rPr lang="en-US" sz="2800" baseline="30000" dirty="0"/>
              <a:t>th</a:t>
            </a:r>
            <a:r>
              <a:rPr lang="en-US" sz="2800" dirty="0"/>
              <a:t> harmonics. Cavity can be either NCRF or SCRF.  </a:t>
            </a:r>
          </a:p>
          <a:p>
            <a:pPr marL="0" indent="0">
              <a:buNone/>
            </a:pPr>
            <a:endParaRPr lang="en-US" sz="2800" dirty="0" smtClean="0"/>
          </a:p>
        </p:txBody>
      </p:sp>
      <p:sp>
        <p:nvSpPr>
          <p:cNvPr id="4" name="Footer Placeholder 3"/>
          <p:cNvSpPr>
            <a:spLocks noGrp="1"/>
          </p:cNvSpPr>
          <p:nvPr>
            <p:ph type="ftr" sz="quarter" idx="11"/>
          </p:nvPr>
        </p:nvSpPr>
        <p:spPr/>
        <p:txBody>
          <a:bodyPr/>
          <a:lstStyle/>
          <a:p>
            <a:pPr>
              <a:defRPr/>
            </a:pPr>
            <a:r>
              <a:rPr lang="en-US" smtClean="0"/>
              <a:t>ALERT 6 May 2014</a:t>
            </a:r>
            <a:endParaRPr lang="en-US"/>
          </a:p>
        </p:txBody>
      </p:sp>
      <p:sp>
        <p:nvSpPr>
          <p:cNvPr id="5" name="Slide Number Placeholder 4"/>
          <p:cNvSpPr>
            <a:spLocks noGrp="1"/>
          </p:cNvSpPr>
          <p:nvPr>
            <p:ph type="sldNum" sz="quarter" idx="12"/>
          </p:nvPr>
        </p:nvSpPr>
        <p:spPr/>
        <p:txBody>
          <a:bodyPr/>
          <a:lstStyle/>
          <a:p>
            <a:pPr>
              <a:defRPr/>
            </a:pPr>
            <a:fld id="{B8F33408-743C-4364-8524-D44FA1EB6C53}" type="slidenum">
              <a:rPr lang="en-US" smtClean="0"/>
              <a:pPr>
                <a:defRPr/>
              </a:pPr>
              <a:t>18</a:t>
            </a:fld>
            <a:endParaRPr lang="en-US"/>
          </a:p>
        </p:txBody>
      </p:sp>
    </p:spTree>
    <p:extLst>
      <p:ext uri="{BB962C8B-B14F-4D97-AF65-F5344CB8AC3E}">
        <p14:creationId xmlns:p14="http://schemas.microsoft.com/office/powerpoint/2010/main" val="29824814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429"/>
            <a:ext cx="8229600" cy="1143000"/>
          </a:xfrm>
        </p:spPr>
        <p:txBody>
          <a:bodyPr/>
          <a:lstStyle/>
          <a:p>
            <a:r>
              <a:rPr lang="en-US" dirty="0" smtClean="0"/>
              <a:t>Passive or Active HC?</a:t>
            </a:r>
            <a:endParaRPr lang="en-US" dirty="0"/>
          </a:p>
        </p:txBody>
      </p:sp>
      <p:sp>
        <p:nvSpPr>
          <p:cNvPr id="6" name="Footer Placeholder 5"/>
          <p:cNvSpPr>
            <a:spLocks noGrp="1"/>
          </p:cNvSpPr>
          <p:nvPr>
            <p:ph type="ftr" sz="quarter" idx="11"/>
          </p:nvPr>
        </p:nvSpPr>
        <p:spPr/>
        <p:txBody>
          <a:bodyPr/>
          <a:lstStyle/>
          <a:p>
            <a:pPr>
              <a:defRPr/>
            </a:pPr>
            <a:r>
              <a:rPr lang="en-US" smtClean="0"/>
              <a:t>ALERT 6 May 2014</a:t>
            </a:r>
            <a:endParaRPr lang="en-US"/>
          </a:p>
        </p:txBody>
      </p:sp>
      <p:graphicFrame>
        <p:nvGraphicFramePr>
          <p:cNvPr id="9" name="Table 8"/>
          <p:cNvGraphicFramePr>
            <a:graphicFrameLocks noGrp="1"/>
          </p:cNvGraphicFramePr>
          <p:nvPr>
            <p:extLst>
              <p:ext uri="{D42A27DB-BD31-4B8C-83A1-F6EECF244321}">
                <p14:modId xmlns:p14="http://schemas.microsoft.com/office/powerpoint/2010/main" val="3511298071"/>
              </p:ext>
            </p:extLst>
          </p:nvPr>
        </p:nvGraphicFramePr>
        <p:xfrm>
          <a:off x="546100" y="1092200"/>
          <a:ext cx="7912101" cy="5447613"/>
        </p:xfrm>
        <a:graphic>
          <a:graphicData uri="http://schemas.openxmlformats.org/drawingml/2006/table">
            <a:tbl>
              <a:tblPr firstRow="1" bandRow="1">
                <a:tableStyleId>{5C22544A-7EE6-4342-B048-85BDC9FD1C3A}</a:tableStyleId>
              </a:tblPr>
              <a:tblGrid>
                <a:gridCol w="1066800"/>
                <a:gridCol w="3314700"/>
                <a:gridCol w="3530601"/>
              </a:tblGrid>
              <a:tr h="783486">
                <a:tc>
                  <a:txBody>
                    <a:bodyPr/>
                    <a:lstStyle/>
                    <a:p>
                      <a:endParaRPr lang="en-US" dirty="0"/>
                    </a:p>
                  </a:txBody>
                  <a:tcPr/>
                </a:tc>
                <a:tc>
                  <a:txBody>
                    <a:bodyPr/>
                    <a:lstStyle/>
                    <a:p>
                      <a:r>
                        <a:rPr lang="en-US" dirty="0" smtClean="0"/>
                        <a:t>Active</a:t>
                      </a:r>
                      <a:endParaRPr lang="en-US" dirty="0"/>
                    </a:p>
                  </a:txBody>
                  <a:tcPr/>
                </a:tc>
                <a:tc>
                  <a:txBody>
                    <a:bodyPr/>
                    <a:lstStyle/>
                    <a:p>
                      <a:r>
                        <a:rPr lang="en-US" dirty="0" smtClean="0"/>
                        <a:t>Passive</a:t>
                      </a:r>
                      <a:endParaRPr lang="en-US" dirty="0"/>
                    </a:p>
                  </a:txBody>
                  <a:tcPr/>
                </a:tc>
              </a:tr>
              <a:tr h="2103807">
                <a:tc>
                  <a:txBody>
                    <a:bodyPr/>
                    <a:lstStyle/>
                    <a:p>
                      <a:r>
                        <a:rPr lang="en-US" dirty="0" smtClean="0"/>
                        <a:t>NCRF</a:t>
                      </a:r>
                      <a:endParaRPr lang="en-US" dirty="0"/>
                    </a:p>
                  </a:txBody>
                  <a:tcPr/>
                </a:tc>
                <a:tc>
                  <a:txBody>
                    <a:bodyPr/>
                    <a:lstStyle/>
                    <a:p>
                      <a:pPr marL="285750" indent="-285750">
                        <a:buFont typeface="Arial"/>
                        <a:buChar char="•"/>
                      </a:pPr>
                      <a:r>
                        <a:rPr lang="en-US" baseline="0" dirty="0" smtClean="0"/>
                        <a:t>Requires input coupler</a:t>
                      </a:r>
                    </a:p>
                    <a:p>
                      <a:pPr marL="285750" indent="-285750">
                        <a:buFont typeface="Arial"/>
                        <a:buChar char="•"/>
                      </a:pPr>
                      <a:r>
                        <a:rPr lang="en-US" baseline="0" dirty="0" smtClean="0"/>
                        <a:t>Requires RF source and controller</a:t>
                      </a:r>
                    </a:p>
                    <a:p>
                      <a:pPr marL="285750" indent="-285750">
                        <a:buFont typeface="Arial"/>
                        <a:buChar char="•"/>
                      </a:pPr>
                      <a:r>
                        <a:rPr lang="en-US" baseline="0" dirty="0" smtClean="0"/>
                        <a:t>Can reach optimum BL at any current</a:t>
                      </a:r>
                    </a:p>
                    <a:p>
                      <a:pPr marL="285750" marR="0" indent="-285750" algn="l" defTabSz="457200" rtl="0" eaLnBrk="1" fontAlgn="auto" latinLnBrk="0" hangingPunct="1">
                        <a:lnSpc>
                          <a:spcPct val="100000"/>
                        </a:lnSpc>
                        <a:spcBef>
                          <a:spcPts val="0"/>
                        </a:spcBef>
                        <a:spcAft>
                          <a:spcPts val="0"/>
                        </a:spcAft>
                        <a:buClrTx/>
                        <a:buSzTx/>
                        <a:buFont typeface="Arial"/>
                        <a:buChar char="•"/>
                        <a:tabLst/>
                        <a:defRPr/>
                      </a:pPr>
                      <a:r>
                        <a:rPr lang="en-US" baseline="0" dirty="0" smtClean="0"/>
                        <a:t>Multiple cavities</a:t>
                      </a:r>
                      <a:endParaRPr lang="en-US" dirty="0" smtClean="0"/>
                    </a:p>
                  </a:txBody>
                  <a:tcPr/>
                </a:tc>
                <a:tc>
                  <a:txBody>
                    <a:bodyPr/>
                    <a:lstStyle/>
                    <a:p>
                      <a:pPr marL="285750" indent="-285750">
                        <a:buFont typeface="Arial"/>
                        <a:buChar char="•"/>
                      </a:pPr>
                      <a:r>
                        <a:rPr lang="en-US" dirty="0" smtClean="0"/>
                        <a:t>Lower cost</a:t>
                      </a:r>
                    </a:p>
                    <a:p>
                      <a:pPr marL="285750" indent="-285750">
                        <a:buFont typeface="Arial"/>
                        <a:buChar char="•"/>
                      </a:pPr>
                      <a:r>
                        <a:rPr lang="en-US" dirty="0" smtClean="0"/>
                        <a:t>Only “optimum” bunch lengthening at most at a single high current (maybe nowhere)</a:t>
                      </a:r>
                    </a:p>
                    <a:p>
                      <a:pPr marL="285750" indent="-285750">
                        <a:buFont typeface="Arial"/>
                        <a:buChar char="•"/>
                      </a:pPr>
                      <a:r>
                        <a:rPr lang="en-US" dirty="0" smtClean="0"/>
                        <a:t>Higher</a:t>
                      </a:r>
                      <a:r>
                        <a:rPr lang="en-US" baseline="0" dirty="0" smtClean="0"/>
                        <a:t> total R/Q for transients</a:t>
                      </a:r>
                    </a:p>
                    <a:p>
                      <a:pPr marL="285750" indent="-285750">
                        <a:buFont typeface="Arial"/>
                        <a:buChar char="•"/>
                      </a:pPr>
                      <a:r>
                        <a:rPr lang="en-US" baseline="0" dirty="0" smtClean="0"/>
                        <a:t>Multiple cavities</a:t>
                      </a:r>
                      <a:endParaRPr lang="en-US" dirty="0" smtClean="0"/>
                    </a:p>
                  </a:txBody>
                  <a:tcPr/>
                </a:tc>
              </a:tr>
              <a:tr h="2103807">
                <a:tc>
                  <a:txBody>
                    <a:bodyPr/>
                    <a:lstStyle/>
                    <a:p>
                      <a:r>
                        <a:rPr lang="en-US" dirty="0" smtClean="0"/>
                        <a:t>SCRF</a:t>
                      </a:r>
                      <a:endParaRPr lang="en-US" dirty="0"/>
                    </a:p>
                  </a:txBody>
                  <a:tcPr/>
                </a:tc>
                <a:tc>
                  <a:txBody>
                    <a:bodyPr/>
                    <a:lstStyle/>
                    <a:p>
                      <a:pPr marL="285750" indent="-285750">
                        <a:buFont typeface="Arial"/>
                        <a:buChar char="•"/>
                      </a:pPr>
                      <a:r>
                        <a:rPr lang="en-US" dirty="0" smtClean="0"/>
                        <a:t>Requires SC</a:t>
                      </a:r>
                      <a:r>
                        <a:rPr lang="en-US" baseline="0" dirty="0" smtClean="0"/>
                        <a:t> infrastructure</a:t>
                      </a:r>
                    </a:p>
                    <a:p>
                      <a:pPr marL="285750" indent="-285750">
                        <a:buFont typeface="Arial"/>
                        <a:buChar char="•"/>
                      </a:pPr>
                      <a:r>
                        <a:rPr lang="en-US" baseline="0" dirty="0" smtClean="0"/>
                        <a:t>Requires input coupler</a:t>
                      </a:r>
                    </a:p>
                    <a:p>
                      <a:pPr marL="285750" indent="-285750">
                        <a:buFont typeface="Arial"/>
                        <a:buChar char="•"/>
                      </a:pPr>
                      <a:r>
                        <a:rPr lang="en-US" baseline="0" dirty="0" smtClean="0"/>
                        <a:t>Requires RF source and controller</a:t>
                      </a:r>
                    </a:p>
                    <a:p>
                      <a:pPr marL="285750" indent="-285750">
                        <a:buFont typeface="Arial"/>
                        <a:buChar char="•"/>
                      </a:pPr>
                      <a:r>
                        <a:rPr lang="en-US" baseline="0" dirty="0" smtClean="0"/>
                        <a:t>Can reach optimum BL at any current</a:t>
                      </a:r>
                    </a:p>
                    <a:p>
                      <a:pPr marL="285750" indent="-285750">
                        <a:buFont typeface="Arial"/>
                        <a:buChar char="•"/>
                      </a:pPr>
                      <a:r>
                        <a:rPr lang="en-US" baseline="0" dirty="0" smtClean="0"/>
                        <a:t>Lower R/Q for transients</a:t>
                      </a:r>
                    </a:p>
                    <a:p>
                      <a:pPr marL="285750" indent="-285750">
                        <a:buFont typeface="Arial"/>
                        <a:buChar char="•"/>
                      </a:pPr>
                      <a:r>
                        <a:rPr lang="en-US" baseline="0" dirty="0" smtClean="0"/>
                        <a:t>One or two cells</a:t>
                      </a:r>
                    </a:p>
                    <a:p>
                      <a:endParaRPr lang="en-US" dirty="0"/>
                    </a:p>
                  </a:txBody>
                  <a:tcPr/>
                </a:tc>
                <a:tc>
                  <a:txBody>
                    <a:bodyPr/>
                    <a:lstStyle/>
                    <a:p>
                      <a:pPr marL="285750" indent="-285750">
                        <a:buFont typeface="Arial"/>
                        <a:buChar char="•"/>
                      </a:pPr>
                      <a:r>
                        <a:rPr lang="en-US" dirty="0" smtClean="0"/>
                        <a:t>Requires SC</a:t>
                      </a:r>
                      <a:r>
                        <a:rPr lang="en-US" baseline="0" dirty="0" smtClean="0"/>
                        <a:t> infrastructure</a:t>
                      </a:r>
                    </a:p>
                    <a:p>
                      <a:pPr marL="285750" indent="-285750">
                        <a:buFont typeface="Arial"/>
                        <a:buChar char="•"/>
                      </a:pPr>
                      <a:r>
                        <a:rPr lang="en-US" baseline="0" dirty="0" smtClean="0"/>
                        <a:t>Never reaches optimum BL (always 90 </a:t>
                      </a:r>
                      <a:r>
                        <a:rPr lang="en-US" baseline="0" dirty="0" err="1" smtClean="0"/>
                        <a:t>deg</a:t>
                      </a:r>
                      <a:r>
                        <a:rPr lang="en-US" baseline="0" dirty="0" smtClean="0"/>
                        <a:t> phase)</a:t>
                      </a:r>
                    </a:p>
                    <a:p>
                      <a:pPr marL="285750" indent="-285750">
                        <a:buFont typeface="Arial"/>
                        <a:buChar char="•"/>
                      </a:pPr>
                      <a:r>
                        <a:rPr lang="en-US" baseline="0" dirty="0" smtClean="0"/>
                        <a:t>Lower R/Q for transients</a:t>
                      </a:r>
                    </a:p>
                    <a:p>
                      <a:pPr marL="285750" indent="-285750">
                        <a:buFont typeface="Arial"/>
                        <a:buChar char="•"/>
                      </a:pPr>
                      <a:r>
                        <a:rPr lang="en-US" baseline="0" dirty="0" smtClean="0"/>
                        <a:t>One or two cells</a:t>
                      </a:r>
                    </a:p>
                    <a:p>
                      <a:pPr marL="285750" indent="-285750">
                        <a:buFont typeface="Arial"/>
                        <a:buChar char="•"/>
                      </a:pPr>
                      <a:endParaRPr lang="en-US" dirty="0"/>
                    </a:p>
                  </a:txBody>
                  <a:tcPr/>
                </a:tc>
              </a:tr>
            </a:tbl>
          </a:graphicData>
        </a:graphic>
      </p:graphicFrame>
    </p:spTree>
    <p:extLst>
      <p:ext uri="{BB962C8B-B14F-4D97-AF65-F5344CB8AC3E}">
        <p14:creationId xmlns:p14="http://schemas.microsoft.com/office/powerpoint/2010/main" val="17494004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Acknowledgements</a:t>
            </a:r>
            <a:endParaRPr lang="en-US" dirty="0"/>
          </a:p>
        </p:txBody>
      </p:sp>
      <p:sp>
        <p:nvSpPr>
          <p:cNvPr id="3" name="Content Placeholder 2"/>
          <p:cNvSpPr>
            <a:spLocks noGrp="1"/>
          </p:cNvSpPr>
          <p:nvPr>
            <p:ph idx="1"/>
          </p:nvPr>
        </p:nvSpPr>
        <p:spPr>
          <a:xfrm>
            <a:off x="226315" y="1214208"/>
            <a:ext cx="3977385" cy="4525963"/>
          </a:xfrm>
        </p:spPr>
        <p:txBody>
          <a:bodyPr/>
          <a:lstStyle/>
          <a:p>
            <a:r>
              <a:rPr lang="en-US" dirty="0" smtClean="0"/>
              <a:t>Stefano De </a:t>
            </a:r>
            <a:r>
              <a:rPr lang="en-US" dirty="0" err="1" smtClean="0"/>
              <a:t>Santis</a:t>
            </a:r>
            <a:endParaRPr lang="en-US" dirty="0" smtClean="0"/>
          </a:p>
          <a:p>
            <a:r>
              <a:rPr lang="en-US" dirty="0" smtClean="0"/>
              <a:t>Matthias </a:t>
            </a:r>
            <a:r>
              <a:rPr lang="en-US" dirty="0" err="1" smtClean="0"/>
              <a:t>Georgsson</a:t>
            </a:r>
            <a:r>
              <a:rPr lang="en-US" dirty="0"/>
              <a:t> </a:t>
            </a:r>
            <a:r>
              <a:rPr lang="en-US" dirty="0" smtClean="0"/>
              <a:t>(Ph.D. thesis)</a:t>
            </a:r>
          </a:p>
          <a:p>
            <a:r>
              <a:rPr lang="en-US" dirty="0" err="1" smtClean="0"/>
              <a:t>Jorn</a:t>
            </a:r>
            <a:r>
              <a:rPr lang="en-US" dirty="0" smtClean="0"/>
              <a:t> Jacob</a:t>
            </a:r>
          </a:p>
          <a:p>
            <a:r>
              <a:rPr lang="en-US" dirty="0" smtClean="0"/>
              <a:t>Vincent </a:t>
            </a:r>
            <a:r>
              <a:rPr lang="en-US" dirty="0" err="1" smtClean="0"/>
              <a:t>Serriere</a:t>
            </a:r>
            <a:r>
              <a:rPr lang="en-US" dirty="0" smtClean="0"/>
              <a:t> </a:t>
            </a:r>
            <a:r>
              <a:rPr lang="en-US" smtClean="0"/>
              <a:t>(Ph.D. </a:t>
            </a:r>
            <a:r>
              <a:rPr lang="en-US" dirty="0" smtClean="0"/>
              <a:t>thesis)</a:t>
            </a:r>
          </a:p>
          <a:p>
            <a:r>
              <a:rPr lang="en-US" dirty="0" smtClean="0"/>
              <a:t>Giuseppe </a:t>
            </a:r>
            <a:r>
              <a:rPr lang="en-US" dirty="0" err="1" smtClean="0"/>
              <a:t>Penco</a:t>
            </a:r>
            <a:endParaRPr lang="en-US" dirty="0" smtClean="0"/>
          </a:p>
          <a:p>
            <a:r>
              <a:rPr lang="en-US" dirty="0" smtClean="0"/>
              <a:t>Michele </a:t>
            </a:r>
            <a:r>
              <a:rPr lang="en-US" dirty="0" err="1" smtClean="0"/>
              <a:t>Svandrlik</a:t>
            </a:r>
            <a:endParaRPr lang="en-US" dirty="0" smtClean="0"/>
          </a:p>
          <a:p>
            <a:r>
              <a:rPr lang="en-US" dirty="0" smtClean="0"/>
              <a:t>ALS Physics Group</a:t>
            </a:r>
            <a:endParaRPr lang="en-US" dirty="0"/>
          </a:p>
        </p:txBody>
      </p:sp>
      <p:sp>
        <p:nvSpPr>
          <p:cNvPr id="4" name="Footer Placeholder 3"/>
          <p:cNvSpPr>
            <a:spLocks noGrp="1"/>
          </p:cNvSpPr>
          <p:nvPr>
            <p:ph type="ftr" sz="quarter" idx="11"/>
          </p:nvPr>
        </p:nvSpPr>
        <p:spPr>
          <a:xfrm>
            <a:off x="5956300" y="6492875"/>
            <a:ext cx="2895600" cy="365125"/>
          </a:xfrm>
        </p:spPr>
        <p:txBody>
          <a:bodyPr/>
          <a:lstStyle/>
          <a:p>
            <a:pPr>
              <a:defRPr/>
            </a:pPr>
            <a:r>
              <a:rPr lang="en-US" dirty="0" smtClean="0"/>
              <a:t>ALERT 6 May 2014</a:t>
            </a:r>
            <a:endParaRPr lang="en-US" dirty="0"/>
          </a:p>
        </p:txBody>
      </p:sp>
      <p:sp>
        <p:nvSpPr>
          <p:cNvPr id="5" name="Slide Number Placeholder 4"/>
          <p:cNvSpPr>
            <a:spLocks noGrp="1"/>
          </p:cNvSpPr>
          <p:nvPr>
            <p:ph type="sldNum" sz="quarter" idx="12"/>
          </p:nvPr>
        </p:nvSpPr>
        <p:spPr/>
        <p:txBody>
          <a:bodyPr/>
          <a:lstStyle/>
          <a:p>
            <a:pPr>
              <a:defRPr/>
            </a:pPr>
            <a:fld id="{B8F33408-743C-4364-8524-D44FA1EB6C53}" type="slidenum">
              <a:rPr lang="en-US" smtClean="0"/>
              <a:pPr>
                <a:defRPr/>
              </a:pPr>
              <a:t>2</a:t>
            </a:fld>
            <a:endParaRPr lang="en-US"/>
          </a:p>
        </p:txBody>
      </p:sp>
    </p:spTree>
    <p:extLst>
      <p:ext uri="{BB962C8B-B14F-4D97-AF65-F5344CB8AC3E}">
        <p14:creationId xmlns:p14="http://schemas.microsoft.com/office/powerpoint/2010/main" val="3672370605"/>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HC design considerations</a:t>
            </a:r>
            <a:endParaRPr lang="en-US" dirty="0"/>
          </a:p>
        </p:txBody>
      </p:sp>
      <p:sp>
        <p:nvSpPr>
          <p:cNvPr id="3" name="Content Placeholder 2"/>
          <p:cNvSpPr>
            <a:spLocks noGrp="1"/>
          </p:cNvSpPr>
          <p:nvPr>
            <p:ph idx="1"/>
          </p:nvPr>
        </p:nvSpPr>
        <p:spPr>
          <a:xfrm>
            <a:off x="457200" y="1079501"/>
            <a:ext cx="8229600" cy="2273299"/>
          </a:xfrm>
        </p:spPr>
        <p:txBody>
          <a:bodyPr/>
          <a:lstStyle/>
          <a:p>
            <a:r>
              <a:rPr lang="en-US" sz="2400" dirty="0" smtClean="0"/>
              <a:t>Total voltage of </a:t>
            </a:r>
            <a:r>
              <a:rPr lang="en-US" sz="2400" dirty="0" err="1" smtClean="0"/>
              <a:t>V</a:t>
            </a:r>
            <a:r>
              <a:rPr lang="en-US" sz="2400" baseline="-25000" dirty="0" err="1" smtClean="0"/>
              <a:t>rf</a:t>
            </a:r>
            <a:r>
              <a:rPr lang="en-US" sz="2400" dirty="0" smtClean="0"/>
              <a:t>/n. Usually between 0.3-2 MV.</a:t>
            </a:r>
          </a:p>
          <a:p>
            <a:r>
              <a:rPr lang="en-US" sz="2400" dirty="0" smtClean="0"/>
              <a:t>Number of cells determined by                                 and R/Q/cell and voltage/cell limit</a:t>
            </a:r>
          </a:p>
          <a:p>
            <a:r>
              <a:rPr lang="en-US" sz="2400" dirty="0" smtClean="0"/>
              <a:t>Wide tuning range </a:t>
            </a:r>
          </a:p>
          <a:p>
            <a:pPr lvl="1"/>
            <a:r>
              <a:rPr lang="en-US" sz="2000" dirty="0" smtClean="0"/>
              <a:t>In operation at least 0.5*</a:t>
            </a:r>
            <a:r>
              <a:rPr lang="en-US" sz="2000" dirty="0" err="1" smtClean="0"/>
              <a:t>f</a:t>
            </a:r>
            <a:r>
              <a:rPr lang="en-US" sz="2000" baseline="-25000" dirty="0" err="1" smtClean="0"/>
              <a:t>rev</a:t>
            </a:r>
            <a:endParaRPr lang="en-US" sz="2000" baseline="-25000" dirty="0" smtClean="0"/>
          </a:p>
          <a:p>
            <a:pPr lvl="1"/>
            <a:r>
              <a:rPr lang="en-US" sz="2000" dirty="0" smtClean="0"/>
              <a:t>Parking: at least 2*</a:t>
            </a:r>
            <a:r>
              <a:rPr lang="en-US" sz="2000" dirty="0" err="1" smtClean="0"/>
              <a:t>f</a:t>
            </a:r>
            <a:r>
              <a:rPr lang="en-US" sz="2000" baseline="-25000" dirty="0" err="1" smtClean="0"/>
              <a:t>rev</a:t>
            </a:r>
            <a:endParaRPr lang="en-US" sz="2000" baseline="-25000" dirty="0" smtClean="0"/>
          </a:p>
          <a:p>
            <a:r>
              <a:rPr lang="en-US" sz="2400" dirty="0" smtClean="0"/>
              <a:t>Damping or control of HOMs</a:t>
            </a:r>
          </a:p>
        </p:txBody>
      </p:sp>
      <p:sp>
        <p:nvSpPr>
          <p:cNvPr id="4" name="Footer Placeholder 3"/>
          <p:cNvSpPr>
            <a:spLocks noGrp="1"/>
          </p:cNvSpPr>
          <p:nvPr>
            <p:ph type="ftr" sz="quarter" idx="11"/>
          </p:nvPr>
        </p:nvSpPr>
        <p:spPr/>
        <p:txBody>
          <a:bodyPr/>
          <a:lstStyle/>
          <a:p>
            <a:pPr>
              <a:defRPr/>
            </a:pPr>
            <a:r>
              <a:rPr lang="en-US" smtClean="0"/>
              <a:t>ALERT 6 May 2014</a:t>
            </a:r>
            <a:endParaRPr lang="en-US"/>
          </a:p>
        </p:txBody>
      </p:sp>
      <p:sp>
        <p:nvSpPr>
          <p:cNvPr id="5" name="Slide Number Placeholder 4"/>
          <p:cNvSpPr>
            <a:spLocks noGrp="1"/>
          </p:cNvSpPr>
          <p:nvPr>
            <p:ph type="sldNum" sz="quarter" idx="12"/>
          </p:nvPr>
        </p:nvSpPr>
        <p:spPr/>
        <p:txBody>
          <a:bodyPr/>
          <a:lstStyle/>
          <a:p>
            <a:pPr>
              <a:defRPr/>
            </a:pPr>
            <a:fld id="{B8F33408-743C-4364-8524-D44FA1EB6C53}" type="slidenum">
              <a:rPr lang="en-US" smtClean="0"/>
              <a:pPr>
                <a:defRPr/>
              </a:pPr>
              <a:t>20</a:t>
            </a:fld>
            <a:endParaRPr lang="en-US"/>
          </a:p>
        </p:txBody>
      </p:sp>
      <p:sp>
        <p:nvSpPr>
          <p:cNvPr id="6" name="Content Placeholder 2"/>
          <p:cNvSpPr txBox="1">
            <a:spLocks/>
          </p:cNvSpPr>
          <p:nvPr/>
        </p:nvSpPr>
        <p:spPr bwMode="auto">
          <a:xfrm>
            <a:off x="101600" y="3619501"/>
            <a:ext cx="4356100" cy="3225799"/>
          </a:xfrm>
          <a:prstGeom prst="rect">
            <a:avLst/>
          </a:prstGeom>
          <a:solidFill>
            <a:schemeClr val="bg2">
              <a:lumMod val="90000"/>
            </a:schemeClr>
          </a:solid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dirty="0" smtClean="0"/>
              <a:t>NCRF</a:t>
            </a:r>
          </a:p>
          <a:p>
            <a:r>
              <a:rPr lang="en-US" sz="2400" dirty="0" smtClean="0"/>
              <a:t>R/Q~80 Ohm limited by large beam pipe</a:t>
            </a:r>
          </a:p>
          <a:p>
            <a:r>
              <a:rPr lang="en-US" sz="2400" dirty="0"/>
              <a:t>T</a:t>
            </a:r>
            <a:r>
              <a:rPr lang="en-US" sz="2400" dirty="0" smtClean="0"/>
              <a:t>wo tuners (TM010 and TM110)</a:t>
            </a:r>
          </a:p>
          <a:p>
            <a:r>
              <a:rPr lang="en-US" sz="2400" dirty="0" smtClean="0"/>
              <a:t>Gradient/voltage limited by surface power density. Harder at higher frequency. </a:t>
            </a:r>
          </a:p>
          <a:p>
            <a:endParaRPr lang="en-US" sz="2400" dirty="0" smtClean="0"/>
          </a:p>
          <a:p>
            <a:endParaRPr lang="en-US" sz="2400" dirty="0" smtClean="0"/>
          </a:p>
        </p:txBody>
      </p:sp>
      <p:sp>
        <p:nvSpPr>
          <p:cNvPr id="7" name="Content Placeholder 2"/>
          <p:cNvSpPr txBox="1">
            <a:spLocks/>
          </p:cNvSpPr>
          <p:nvPr/>
        </p:nvSpPr>
        <p:spPr bwMode="auto">
          <a:xfrm>
            <a:off x="4686300" y="3619501"/>
            <a:ext cx="4356100" cy="3200399"/>
          </a:xfrm>
          <a:prstGeom prst="rect">
            <a:avLst/>
          </a:prstGeom>
          <a:solidFill>
            <a:schemeClr val="accent6">
              <a:lumMod val="20000"/>
              <a:lumOff val="80000"/>
            </a:schemeClr>
          </a:solid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dirty="0"/>
              <a:t>S</a:t>
            </a:r>
            <a:r>
              <a:rPr lang="en-US" sz="2400" dirty="0" smtClean="0"/>
              <a:t>CRF</a:t>
            </a:r>
          </a:p>
          <a:p>
            <a:r>
              <a:rPr lang="en-US" sz="2400" dirty="0" smtClean="0"/>
              <a:t>R/Q~40 Ohm/cell</a:t>
            </a:r>
          </a:p>
          <a:p>
            <a:r>
              <a:rPr lang="en-US" sz="2400" dirty="0" smtClean="0"/>
              <a:t>Strong HOM damping</a:t>
            </a:r>
          </a:p>
          <a:p>
            <a:r>
              <a:rPr lang="en-US" sz="2400" dirty="0" smtClean="0"/>
              <a:t>One tuner</a:t>
            </a:r>
          </a:p>
          <a:p>
            <a:r>
              <a:rPr lang="en-US" sz="2400" dirty="0" smtClean="0"/>
              <a:t>Voltage easily reached with 1 or 2 cell design. </a:t>
            </a:r>
          </a:p>
          <a:p>
            <a:endParaRPr lang="en-US" sz="2400" dirty="0" smtClean="0"/>
          </a:p>
          <a:p>
            <a:endParaRPr lang="en-US" sz="2400" dirty="0" smtClean="0"/>
          </a:p>
        </p:txBody>
      </p:sp>
      <p:pic>
        <p:nvPicPr>
          <p:cNvPr id="8" name="Picture 7"/>
          <p:cNvPicPr>
            <a:picLocks noChangeAspect="1"/>
          </p:cNvPicPr>
          <p:nvPr/>
        </p:nvPicPr>
        <p:blipFill rotWithShape="1">
          <a:blip r:embed="rId2"/>
          <a:srcRect l="9004" t="13559"/>
          <a:stretch/>
        </p:blipFill>
        <p:spPr>
          <a:xfrm>
            <a:off x="4787900" y="1549400"/>
            <a:ext cx="2181860" cy="647700"/>
          </a:xfrm>
          <a:prstGeom prst="rect">
            <a:avLst/>
          </a:prstGeom>
        </p:spPr>
      </p:pic>
    </p:spTree>
    <p:extLst>
      <p:ext uri="{BB962C8B-B14F-4D97-AF65-F5344CB8AC3E}">
        <p14:creationId xmlns:p14="http://schemas.microsoft.com/office/powerpoint/2010/main" val="22540255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2"/>
          <a:stretch>
            <a:fillRect/>
          </a:stretch>
        </p:blipFill>
        <p:spPr>
          <a:xfrm>
            <a:off x="4191000" y="1077152"/>
            <a:ext cx="4584700" cy="2542348"/>
          </a:xfrm>
          <a:prstGeom prst="rect">
            <a:avLst/>
          </a:prstGeom>
        </p:spPr>
      </p:pic>
      <p:sp>
        <p:nvSpPr>
          <p:cNvPr id="2" name="Title 1"/>
          <p:cNvSpPr>
            <a:spLocks noGrp="1"/>
          </p:cNvSpPr>
          <p:nvPr>
            <p:ph type="title"/>
          </p:nvPr>
        </p:nvSpPr>
        <p:spPr/>
        <p:txBody>
          <a:bodyPr/>
          <a:lstStyle/>
          <a:p>
            <a:r>
              <a:rPr lang="en-US" dirty="0" smtClean="0"/>
              <a:t>NCRF Harmonic cavity examples</a:t>
            </a:r>
            <a:endParaRPr lang="en-US" dirty="0"/>
          </a:p>
        </p:txBody>
      </p:sp>
      <p:sp>
        <p:nvSpPr>
          <p:cNvPr id="4" name="Footer Placeholder 3"/>
          <p:cNvSpPr>
            <a:spLocks noGrp="1"/>
          </p:cNvSpPr>
          <p:nvPr>
            <p:ph type="ftr" sz="quarter" idx="11"/>
          </p:nvPr>
        </p:nvSpPr>
        <p:spPr/>
        <p:txBody>
          <a:bodyPr/>
          <a:lstStyle/>
          <a:p>
            <a:pPr>
              <a:defRPr/>
            </a:pPr>
            <a:r>
              <a:rPr lang="en-US" smtClean="0"/>
              <a:t>ALERT 6 May 2014</a:t>
            </a:r>
            <a:endParaRPr lang="en-US"/>
          </a:p>
        </p:txBody>
      </p:sp>
      <p:sp>
        <p:nvSpPr>
          <p:cNvPr id="5" name="Slide Number Placeholder 4"/>
          <p:cNvSpPr>
            <a:spLocks noGrp="1"/>
          </p:cNvSpPr>
          <p:nvPr>
            <p:ph type="sldNum" sz="quarter" idx="12"/>
          </p:nvPr>
        </p:nvSpPr>
        <p:spPr/>
        <p:txBody>
          <a:bodyPr/>
          <a:lstStyle/>
          <a:p>
            <a:pPr>
              <a:defRPr/>
            </a:pPr>
            <a:fld id="{B8F33408-743C-4364-8524-D44FA1EB6C53}" type="slidenum">
              <a:rPr lang="en-US" smtClean="0"/>
              <a:pPr>
                <a:defRPr/>
              </a:pPr>
              <a:t>21</a:t>
            </a:fld>
            <a:endParaRPr lang="en-US"/>
          </a:p>
        </p:txBody>
      </p:sp>
      <p:pic>
        <p:nvPicPr>
          <p:cNvPr id="6" name="Picture 5"/>
          <p:cNvPicPr>
            <a:picLocks noChangeAspect="1"/>
          </p:cNvPicPr>
          <p:nvPr/>
        </p:nvPicPr>
        <p:blipFill>
          <a:blip r:embed="rId3"/>
          <a:stretch>
            <a:fillRect/>
          </a:stretch>
        </p:blipFill>
        <p:spPr>
          <a:xfrm>
            <a:off x="292100" y="952500"/>
            <a:ext cx="3619500" cy="2908051"/>
          </a:xfrm>
          <a:prstGeom prst="rect">
            <a:avLst/>
          </a:prstGeom>
        </p:spPr>
      </p:pic>
      <p:pic>
        <p:nvPicPr>
          <p:cNvPr id="9" name="Picture 8"/>
          <p:cNvPicPr>
            <a:picLocks noChangeAspect="1"/>
          </p:cNvPicPr>
          <p:nvPr/>
        </p:nvPicPr>
        <p:blipFill rotWithShape="1">
          <a:blip r:embed="rId4"/>
          <a:srcRect b="40741"/>
          <a:stretch/>
        </p:blipFill>
        <p:spPr>
          <a:xfrm>
            <a:off x="383172" y="3797300"/>
            <a:ext cx="3397417" cy="3048000"/>
          </a:xfrm>
          <a:prstGeom prst="rect">
            <a:avLst/>
          </a:prstGeom>
        </p:spPr>
      </p:pic>
      <p:pic>
        <p:nvPicPr>
          <p:cNvPr id="10" name="Picture 9"/>
          <p:cNvPicPr>
            <a:picLocks noChangeAspect="1"/>
          </p:cNvPicPr>
          <p:nvPr/>
        </p:nvPicPr>
        <p:blipFill>
          <a:blip r:embed="rId5"/>
          <a:stretch>
            <a:fillRect/>
          </a:stretch>
        </p:blipFill>
        <p:spPr>
          <a:xfrm>
            <a:off x="5727700" y="3210014"/>
            <a:ext cx="3045446" cy="3647986"/>
          </a:xfrm>
          <a:prstGeom prst="rect">
            <a:avLst/>
          </a:prstGeom>
        </p:spPr>
      </p:pic>
      <p:sp>
        <p:nvSpPr>
          <p:cNvPr id="11" name="Rectangle 10"/>
          <p:cNvSpPr/>
          <p:nvPr/>
        </p:nvSpPr>
        <p:spPr>
          <a:xfrm>
            <a:off x="3910405" y="1021834"/>
            <a:ext cx="1018390" cy="369332"/>
          </a:xfrm>
          <a:prstGeom prst="rect">
            <a:avLst/>
          </a:prstGeom>
        </p:spPr>
        <p:txBody>
          <a:bodyPr wrap="none">
            <a:spAutoFit/>
          </a:bodyPr>
          <a:lstStyle/>
          <a:p>
            <a:r>
              <a:rPr lang="en-US" dirty="0" err="1"/>
              <a:t>Bessy</a:t>
            </a:r>
            <a:r>
              <a:rPr lang="en-US" dirty="0"/>
              <a:t>-II</a:t>
            </a:r>
          </a:p>
        </p:txBody>
      </p:sp>
      <p:sp>
        <p:nvSpPr>
          <p:cNvPr id="12" name="Rectangle 11"/>
          <p:cNvSpPr/>
          <p:nvPr/>
        </p:nvSpPr>
        <p:spPr>
          <a:xfrm>
            <a:off x="3950302" y="5174734"/>
            <a:ext cx="633795" cy="369332"/>
          </a:xfrm>
          <a:prstGeom prst="rect">
            <a:avLst/>
          </a:prstGeom>
        </p:spPr>
        <p:txBody>
          <a:bodyPr wrap="none">
            <a:spAutoFit/>
          </a:bodyPr>
          <a:lstStyle/>
          <a:p>
            <a:r>
              <a:rPr lang="en-US" dirty="0"/>
              <a:t>ALS</a:t>
            </a:r>
            <a:endParaRPr lang="en-US" dirty="0"/>
          </a:p>
        </p:txBody>
      </p:sp>
    </p:spTree>
    <p:extLst>
      <p:ext uri="{BB962C8B-B14F-4D97-AF65-F5344CB8AC3E}">
        <p14:creationId xmlns:p14="http://schemas.microsoft.com/office/powerpoint/2010/main" val="1406018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SCRF Harmonic Cavity Examples</a:t>
            </a:r>
            <a:endParaRPr lang="en-US" dirty="0"/>
          </a:p>
        </p:txBody>
      </p:sp>
      <p:sp>
        <p:nvSpPr>
          <p:cNvPr id="3" name="Content Placeholder 2"/>
          <p:cNvSpPr>
            <a:spLocks noGrp="1"/>
          </p:cNvSpPr>
          <p:nvPr>
            <p:ph idx="1"/>
          </p:nvPr>
        </p:nvSpPr>
        <p:spPr>
          <a:xfrm>
            <a:off x="457200" y="965201"/>
            <a:ext cx="8229600" cy="850899"/>
          </a:xfrm>
        </p:spPr>
        <p:txBody>
          <a:bodyPr/>
          <a:lstStyle/>
          <a:p>
            <a:r>
              <a:rPr lang="en-US" dirty="0" smtClean="0"/>
              <a:t>NSLS-II (Courtesy Jim Rose)</a:t>
            </a:r>
            <a:endParaRPr lang="en-US" dirty="0"/>
          </a:p>
        </p:txBody>
      </p:sp>
      <p:sp>
        <p:nvSpPr>
          <p:cNvPr id="4" name="Footer Placeholder 3"/>
          <p:cNvSpPr>
            <a:spLocks noGrp="1"/>
          </p:cNvSpPr>
          <p:nvPr>
            <p:ph type="ftr" sz="quarter" idx="11"/>
          </p:nvPr>
        </p:nvSpPr>
        <p:spPr/>
        <p:txBody>
          <a:bodyPr/>
          <a:lstStyle/>
          <a:p>
            <a:pPr>
              <a:defRPr/>
            </a:pPr>
            <a:r>
              <a:rPr lang="en-US" smtClean="0"/>
              <a:t>ALERT 6 May 2014</a:t>
            </a:r>
            <a:endParaRPr lang="en-US"/>
          </a:p>
        </p:txBody>
      </p:sp>
      <p:sp>
        <p:nvSpPr>
          <p:cNvPr id="5" name="Slide Number Placeholder 4"/>
          <p:cNvSpPr>
            <a:spLocks noGrp="1"/>
          </p:cNvSpPr>
          <p:nvPr>
            <p:ph type="sldNum" sz="quarter" idx="12"/>
          </p:nvPr>
        </p:nvSpPr>
        <p:spPr/>
        <p:txBody>
          <a:bodyPr/>
          <a:lstStyle/>
          <a:p>
            <a:pPr>
              <a:defRPr/>
            </a:pPr>
            <a:fld id="{B8F33408-743C-4364-8524-D44FA1EB6C53}" type="slidenum">
              <a:rPr lang="en-US" smtClean="0"/>
              <a:pPr>
                <a:defRPr/>
              </a:pPr>
              <a:t>22</a:t>
            </a:fld>
            <a:endParaRPr lang="en-US"/>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7800" y="1559164"/>
            <a:ext cx="4648200" cy="2568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7" name="Picture 6"/>
          <p:cNvPicPr>
            <a:picLocks noChangeAspect="1"/>
          </p:cNvPicPr>
          <p:nvPr/>
        </p:nvPicPr>
        <p:blipFill>
          <a:blip r:embed="rId3"/>
          <a:stretch>
            <a:fillRect/>
          </a:stretch>
        </p:blipFill>
        <p:spPr>
          <a:xfrm>
            <a:off x="5065926" y="1612900"/>
            <a:ext cx="3836773" cy="2400300"/>
          </a:xfrm>
          <a:prstGeom prst="rect">
            <a:avLst/>
          </a:prstGeom>
        </p:spPr>
      </p:pic>
      <p:grpSp>
        <p:nvGrpSpPr>
          <p:cNvPr id="18" name="Group 3"/>
          <p:cNvGrpSpPr>
            <a:grpSpLocks/>
          </p:cNvGrpSpPr>
          <p:nvPr/>
        </p:nvGrpSpPr>
        <p:grpSpPr bwMode="auto">
          <a:xfrm>
            <a:off x="774700" y="3822700"/>
            <a:ext cx="8001000" cy="2590800"/>
            <a:chOff x="0" y="720"/>
            <a:chExt cx="5712" cy="3079"/>
          </a:xfrm>
        </p:grpSpPr>
        <p:pic>
          <p:nvPicPr>
            <p:cNvPr id="19"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720"/>
              <a:ext cx="5712" cy="3079"/>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0" name="Line 5"/>
            <p:cNvSpPr>
              <a:spLocks noChangeShapeType="1"/>
            </p:cNvSpPr>
            <p:nvPr/>
          </p:nvSpPr>
          <p:spPr bwMode="auto">
            <a:xfrm flipV="1">
              <a:off x="4176" y="2784"/>
              <a:ext cx="0" cy="768"/>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1" name="Line 6"/>
            <p:cNvSpPr>
              <a:spLocks noChangeShapeType="1"/>
            </p:cNvSpPr>
            <p:nvPr/>
          </p:nvSpPr>
          <p:spPr bwMode="auto">
            <a:xfrm>
              <a:off x="2400" y="2736"/>
              <a:ext cx="720"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2" name="Line 7"/>
            <p:cNvSpPr>
              <a:spLocks noChangeShapeType="1"/>
            </p:cNvSpPr>
            <p:nvPr/>
          </p:nvSpPr>
          <p:spPr bwMode="auto">
            <a:xfrm flipH="1">
              <a:off x="3360" y="2736"/>
              <a:ext cx="672"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3" name="Line 8"/>
            <p:cNvSpPr>
              <a:spLocks noChangeShapeType="1"/>
            </p:cNvSpPr>
            <p:nvPr/>
          </p:nvSpPr>
          <p:spPr bwMode="auto">
            <a:xfrm flipV="1">
              <a:off x="912" y="2208"/>
              <a:ext cx="0" cy="1344"/>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sp>
        <p:nvSpPr>
          <p:cNvPr id="24" name="Line 9"/>
          <p:cNvSpPr>
            <a:spLocks noChangeShapeType="1"/>
          </p:cNvSpPr>
          <p:nvPr/>
        </p:nvSpPr>
        <p:spPr bwMode="auto">
          <a:xfrm>
            <a:off x="4152900" y="6159500"/>
            <a:ext cx="12192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5" name="Text Box 11"/>
          <p:cNvSpPr txBox="1">
            <a:spLocks noChangeArrowheads="1"/>
          </p:cNvSpPr>
          <p:nvPr/>
        </p:nvSpPr>
        <p:spPr bwMode="auto">
          <a:xfrm>
            <a:off x="7480300" y="4127500"/>
            <a:ext cx="12160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2400">
                <a:sym typeface="Symbol" charset="0"/>
              </a:rPr>
              <a:t>-mode</a:t>
            </a:r>
          </a:p>
        </p:txBody>
      </p:sp>
      <p:sp>
        <p:nvSpPr>
          <p:cNvPr id="26" name="Text Box 13"/>
          <p:cNvSpPr txBox="1">
            <a:spLocks noChangeArrowheads="1"/>
          </p:cNvSpPr>
          <p:nvPr/>
        </p:nvSpPr>
        <p:spPr bwMode="auto">
          <a:xfrm>
            <a:off x="6689725" y="5524500"/>
            <a:ext cx="24542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dirty="0"/>
              <a:t>Decrease R/Q by increasing iris radii</a:t>
            </a:r>
          </a:p>
        </p:txBody>
      </p:sp>
      <p:sp>
        <p:nvSpPr>
          <p:cNvPr id="27" name="Text Box 14"/>
          <p:cNvSpPr txBox="1">
            <a:spLocks noChangeArrowheads="1"/>
          </p:cNvSpPr>
          <p:nvPr/>
        </p:nvSpPr>
        <p:spPr bwMode="auto">
          <a:xfrm>
            <a:off x="2006601" y="5194300"/>
            <a:ext cx="218440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r>
              <a:rPr lang="en-US" sz="1400" dirty="0"/>
              <a:t>Decrease </a:t>
            </a:r>
            <a:r>
              <a:rPr lang="en-US" sz="1400" dirty="0" err="1"/>
              <a:t>wakefield</a:t>
            </a:r>
            <a:r>
              <a:rPr lang="en-US" sz="1400" dirty="0"/>
              <a:t> loss in ferrite by increasing </a:t>
            </a:r>
            <a:r>
              <a:rPr lang="en-US" sz="1400" dirty="0" err="1"/>
              <a:t>beampipe</a:t>
            </a:r>
            <a:r>
              <a:rPr lang="en-US" sz="1400" dirty="0"/>
              <a:t> (ferrite) radii</a:t>
            </a:r>
          </a:p>
        </p:txBody>
      </p:sp>
      <p:sp>
        <p:nvSpPr>
          <p:cNvPr id="28" name="Text Box 16"/>
          <p:cNvSpPr txBox="1">
            <a:spLocks noChangeArrowheads="1"/>
          </p:cNvSpPr>
          <p:nvPr/>
        </p:nvSpPr>
        <p:spPr bwMode="auto">
          <a:xfrm>
            <a:off x="4432300" y="6299200"/>
            <a:ext cx="6254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dirty="0">
                <a:sym typeface="Symbol" charset="0"/>
              </a:rPr>
              <a:t>/2</a:t>
            </a:r>
          </a:p>
        </p:txBody>
      </p:sp>
      <p:sp>
        <p:nvSpPr>
          <p:cNvPr id="29" name="Text Box 20"/>
          <p:cNvSpPr txBox="1">
            <a:spLocks noChangeArrowheads="1"/>
          </p:cNvSpPr>
          <p:nvPr/>
        </p:nvSpPr>
        <p:spPr bwMode="auto">
          <a:xfrm>
            <a:off x="4479925" y="2246313"/>
            <a:ext cx="946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t>E-fields</a:t>
            </a:r>
          </a:p>
        </p:txBody>
      </p:sp>
    </p:spTree>
    <p:extLst>
      <p:ext uri="{BB962C8B-B14F-4D97-AF65-F5344CB8AC3E}">
        <p14:creationId xmlns:p14="http://schemas.microsoft.com/office/powerpoint/2010/main" val="7159540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stretch>
            <a:fillRect/>
          </a:stretch>
        </p:blipFill>
        <p:spPr>
          <a:xfrm>
            <a:off x="5770004" y="4076700"/>
            <a:ext cx="3373996" cy="2616200"/>
          </a:xfrm>
          <a:prstGeom prst="rect">
            <a:avLst/>
          </a:prstGeom>
        </p:spPr>
      </p:pic>
      <p:pic>
        <p:nvPicPr>
          <p:cNvPr id="9" name="Picture 8"/>
          <p:cNvPicPr>
            <a:picLocks noChangeAspect="1"/>
          </p:cNvPicPr>
          <p:nvPr/>
        </p:nvPicPr>
        <p:blipFill>
          <a:blip r:embed="rId3"/>
          <a:stretch>
            <a:fillRect/>
          </a:stretch>
        </p:blipFill>
        <p:spPr>
          <a:xfrm>
            <a:off x="20485" y="1308099"/>
            <a:ext cx="6151715" cy="3467101"/>
          </a:xfrm>
          <a:prstGeom prst="rect">
            <a:avLst/>
          </a:prstGeom>
        </p:spPr>
      </p:pic>
      <p:sp>
        <p:nvSpPr>
          <p:cNvPr id="2" name="Title 1"/>
          <p:cNvSpPr>
            <a:spLocks noGrp="1"/>
          </p:cNvSpPr>
          <p:nvPr>
            <p:ph type="title"/>
          </p:nvPr>
        </p:nvSpPr>
        <p:spPr/>
        <p:txBody>
          <a:bodyPr/>
          <a:lstStyle/>
          <a:p>
            <a:r>
              <a:rPr lang="en-US" dirty="0" smtClean="0"/>
              <a:t>SCRF Harmonic Cavity Examples</a:t>
            </a:r>
            <a:endParaRPr lang="en-US" dirty="0"/>
          </a:p>
        </p:txBody>
      </p:sp>
      <p:sp>
        <p:nvSpPr>
          <p:cNvPr id="3" name="Content Placeholder 2"/>
          <p:cNvSpPr>
            <a:spLocks noGrp="1"/>
          </p:cNvSpPr>
          <p:nvPr>
            <p:ph idx="1"/>
          </p:nvPr>
        </p:nvSpPr>
        <p:spPr>
          <a:xfrm>
            <a:off x="355600" y="863601"/>
            <a:ext cx="8229600" cy="558799"/>
          </a:xfrm>
        </p:spPr>
        <p:txBody>
          <a:bodyPr/>
          <a:lstStyle/>
          <a:p>
            <a:r>
              <a:rPr lang="en-US" sz="2800" dirty="0" err="1" smtClean="0"/>
              <a:t>Elettra</a:t>
            </a:r>
            <a:r>
              <a:rPr lang="en-US" sz="2800" dirty="0" smtClean="0"/>
              <a:t>/SLS Super 3HC (Courtesy Michele </a:t>
            </a:r>
            <a:r>
              <a:rPr lang="en-US" sz="2800" dirty="0" err="1" smtClean="0"/>
              <a:t>Svandrlik</a:t>
            </a:r>
            <a:r>
              <a:rPr lang="en-US" sz="2800" dirty="0" smtClean="0"/>
              <a:t>)</a:t>
            </a:r>
            <a:endParaRPr lang="en-US" sz="2800" dirty="0"/>
          </a:p>
        </p:txBody>
      </p:sp>
      <p:sp>
        <p:nvSpPr>
          <p:cNvPr id="4" name="Footer Placeholder 3"/>
          <p:cNvSpPr>
            <a:spLocks noGrp="1"/>
          </p:cNvSpPr>
          <p:nvPr>
            <p:ph type="ftr" sz="quarter" idx="11"/>
          </p:nvPr>
        </p:nvSpPr>
        <p:spPr/>
        <p:txBody>
          <a:bodyPr/>
          <a:lstStyle/>
          <a:p>
            <a:pPr>
              <a:defRPr/>
            </a:pPr>
            <a:r>
              <a:rPr lang="en-US" smtClean="0"/>
              <a:t>ALERT 6 May 2014</a:t>
            </a:r>
            <a:endParaRPr lang="en-US"/>
          </a:p>
        </p:txBody>
      </p:sp>
      <p:sp>
        <p:nvSpPr>
          <p:cNvPr id="5" name="Slide Number Placeholder 4"/>
          <p:cNvSpPr>
            <a:spLocks noGrp="1"/>
          </p:cNvSpPr>
          <p:nvPr>
            <p:ph type="sldNum" sz="quarter" idx="12"/>
          </p:nvPr>
        </p:nvSpPr>
        <p:spPr/>
        <p:txBody>
          <a:bodyPr/>
          <a:lstStyle/>
          <a:p>
            <a:pPr>
              <a:defRPr/>
            </a:pPr>
            <a:fld id="{B8F33408-743C-4364-8524-D44FA1EB6C53}" type="slidenum">
              <a:rPr lang="en-US" smtClean="0"/>
              <a:pPr>
                <a:defRPr/>
              </a:pPr>
              <a:t>23</a:t>
            </a:fld>
            <a:endParaRPr lang="en-US"/>
          </a:p>
        </p:txBody>
      </p:sp>
      <p:pic>
        <p:nvPicPr>
          <p:cNvPr id="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6300" y="4796810"/>
            <a:ext cx="3111805" cy="20611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31201373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SCRF Harmonic Cavity Examples</a:t>
            </a:r>
            <a:endParaRPr lang="en-US" dirty="0"/>
          </a:p>
        </p:txBody>
      </p:sp>
      <p:sp>
        <p:nvSpPr>
          <p:cNvPr id="3" name="Content Placeholder 2"/>
          <p:cNvSpPr>
            <a:spLocks noGrp="1"/>
          </p:cNvSpPr>
          <p:nvPr>
            <p:ph idx="1"/>
          </p:nvPr>
        </p:nvSpPr>
        <p:spPr>
          <a:xfrm>
            <a:off x="457200" y="1079501"/>
            <a:ext cx="8229600" cy="850899"/>
          </a:xfrm>
        </p:spPr>
        <p:txBody>
          <a:bodyPr/>
          <a:lstStyle/>
          <a:p>
            <a:r>
              <a:rPr lang="en-US" dirty="0" smtClean="0"/>
              <a:t>BESSY-II (not yet installed?) </a:t>
            </a:r>
            <a:endParaRPr lang="en-US" dirty="0"/>
          </a:p>
        </p:txBody>
      </p:sp>
      <p:sp>
        <p:nvSpPr>
          <p:cNvPr id="4" name="Footer Placeholder 3"/>
          <p:cNvSpPr>
            <a:spLocks noGrp="1"/>
          </p:cNvSpPr>
          <p:nvPr>
            <p:ph type="ftr" sz="quarter" idx="11"/>
          </p:nvPr>
        </p:nvSpPr>
        <p:spPr/>
        <p:txBody>
          <a:bodyPr/>
          <a:lstStyle/>
          <a:p>
            <a:pPr>
              <a:defRPr/>
            </a:pPr>
            <a:r>
              <a:rPr lang="en-US" smtClean="0"/>
              <a:t>ALERT 6 May 2014</a:t>
            </a:r>
            <a:endParaRPr lang="en-US"/>
          </a:p>
        </p:txBody>
      </p:sp>
      <p:sp>
        <p:nvSpPr>
          <p:cNvPr id="5" name="Slide Number Placeholder 4"/>
          <p:cNvSpPr>
            <a:spLocks noGrp="1"/>
          </p:cNvSpPr>
          <p:nvPr>
            <p:ph type="sldNum" sz="quarter" idx="12"/>
          </p:nvPr>
        </p:nvSpPr>
        <p:spPr/>
        <p:txBody>
          <a:bodyPr/>
          <a:lstStyle/>
          <a:p>
            <a:pPr>
              <a:defRPr/>
            </a:pPr>
            <a:fld id="{B8F33408-743C-4364-8524-D44FA1EB6C53}" type="slidenum">
              <a:rPr lang="en-US" smtClean="0"/>
              <a:pPr>
                <a:defRPr/>
              </a:pPr>
              <a:t>24</a:t>
            </a:fld>
            <a:endParaRPr lang="en-US"/>
          </a:p>
        </p:txBody>
      </p:sp>
      <p:pic>
        <p:nvPicPr>
          <p:cNvPr id="10" name="Picture 9"/>
          <p:cNvPicPr>
            <a:picLocks noChangeAspect="1"/>
          </p:cNvPicPr>
          <p:nvPr/>
        </p:nvPicPr>
        <p:blipFill>
          <a:blip r:embed="rId2"/>
          <a:stretch>
            <a:fillRect/>
          </a:stretch>
        </p:blipFill>
        <p:spPr>
          <a:xfrm>
            <a:off x="673100" y="1587500"/>
            <a:ext cx="3873695" cy="5270500"/>
          </a:xfrm>
          <a:prstGeom prst="rect">
            <a:avLst/>
          </a:prstGeom>
        </p:spPr>
      </p:pic>
      <p:pic>
        <p:nvPicPr>
          <p:cNvPr id="11" name="Picture 10"/>
          <p:cNvPicPr>
            <a:picLocks noChangeAspect="1"/>
          </p:cNvPicPr>
          <p:nvPr/>
        </p:nvPicPr>
        <p:blipFill>
          <a:blip r:embed="rId3"/>
          <a:stretch>
            <a:fillRect/>
          </a:stretch>
        </p:blipFill>
        <p:spPr>
          <a:xfrm>
            <a:off x="5092700" y="2373760"/>
            <a:ext cx="3924300" cy="3099939"/>
          </a:xfrm>
          <a:prstGeom prst="rect">
            <a:avLst/>
          </a:prstGeom>
        </p:spPr>
      </p:pic>
    </p:spTree>
    <p:extLst>
      <p:ext uri="{BB962C8B-B14F-4D97-AF65-F5344CB8AC3E}">
        <p14:creationId xmlns:p14="http://schemas.microsoft.com/office/powerpoint/2010/main" val="2578542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9900" y="173038"/>
            <a:ext cx="8229600" cy="817562"/>
          </a:xfrm>
        </p:spPr>
        <p:txBody>
          <a:bodyPr/>
          <a:lstStyle/>
          <a:p>
            <a:r>
              <a:rPr lang="en-US" dirty="0" smtClean="0"/>
              <a:t>APSU Active SC HC Study</a:t>
            </a:r>
            <a:endParaRPr lang="en-US" dirty="0"/>
          </a:p>
        </p:txBody>
      </p:sp>
      <p:sp>
        <p:nvSpPr>
          <p:cNvPr id="3" name="Content Placeholder 2"/>
          <p:cNvSpPr>
            <a:spLocks noGrp="1"/>
          </p:cNvSpPr>
          <p:nvPr>
            <p:ph idx="1"/>
          </p:nvPr>
        </p:nvSpPr>
        <p:spPr>
          <a:xfrm>
            <a:off x="457200" y="1079501"/>
            <a:ext cx="8229600" cy="6045199"/>
          </a:xfrm>
        </p:spPr>
        <p:txBody>
          <a:bodyPr/>
          <a:lstStyle/>
          <a:p>
            <a:r>
              <a:rPr lang="en-US" sz="2800" dirty="0" smtClean="0"/>
              <a:t>The APSU is an upgrade of the APS. The are considering an active SCRF harmonic cavity.</a:t>
            </a:r>
          </a:p>
          <a:p>
            <a:pPr lvl="1"/>
            <a:r>
              <a:rPr lang="en-US" sz="2400" dirty="0"/>
              <a:t>Energy loss per turn ≈ 2.6 MeV, main RF voltage = 4.5 MV.</a:t>
            </a:r>
          </a:p>
          <a:p>
            <a:pPr lvl="1"/>
            <a:r>
              <a:rPr lang="en-US" sz="2400" dirty="0"/>
              <a:t>Harmonic voltage for optimum potential-well flattening is 0.9 MV with 79 degree detuning angle at the 4th harmonic RF (1408 MHz).</a:t>
            </a:r>
          </a:p>
          <a:p>
            <a:pPr lvl="1"/>
            <a:r>
              <a:rPr lang="en-US" sz="2400" dirty="0"/>
              <a:t>With this harmonic voltage, 4-fold beam lifetime improvement is expected.</a:t>
            </a:r>
          </a:p>
          <a:p>
            <a:pPr lvl="1"/>
            <a:r>
              <a:rPr lang="en-US" sz="2400" dirty="0"/>
              <a:t>To operate at 79 detuning angle, fundamental-mode couplers are necessary. Active-mode operation is chosen for the range of beam currents from 50 mA to 200 mA</a:t>
            </a:r>
            <a:r>
              <a:rPr lang="en-US" sz="2400" dirty="0" smtClean="0"/>
              <a:t>.</a:t>
            </a:r>
            <a:endParaRPr lang="en-US" sz="2400" dirty="0"/>
          </a:p>
        </p:txBody>
      </p:sp>
      <p:sp>
        <p:nvSpPr>
          <p:cNvPr id="4" name="Footer Placeholder 3"/>
          <p:cNvSpPr>
            <a:spLocks noGrp="1"/>
          </p:cNvSpPr>
          <p:nvPr>
            <p:ph type="ftr" sz="quarter" idx="11"/>
          </p:nvPr>
        </p:nvSpPr>
        <p:spPr/>
        <p:txBody>
          <a:bodyPr/>
          <a:lstStyle/>
          <a:p>
            <a:pPr>
              <a:defRPr/>
            </a:pPr>
            <a:r>
              <a:rPr lang="en-US" smtClean="0"/>
              <a:t>ALERT 6 May 2014</a:t>
            </a:r>
            <a:endParaRPr lang="en-US"/>
          </a:p>
        </p:txBody>
      </p:sp>
      <p:sp>
        <p:nvSpPr>
          <p:cNvPr id="5" name="Slide Number Placeholder 4"/>
          <p:cNvSpPr>
            <a:spLocks noGrp="1"/>
          </p:cNvSpPr>
          <p:nvPr>
            <p:ph type="sldNum" sz="quarter" idx="12"/>
          </p:nvPr>
        </p:nvSpPr>
        <p:spPr/>
        <p:txBody>
          <a:bodyPr/>
          <a:lstStyle/>
          <a:p>
            <a:pPr>
              <a:defRPr/>
            </a:pPr>
            <a:fld id="{B8F33408-743C-4364-8524-D44FA1EB6C53}" type="slidenum">
              <a:rPr lang="en-US" smtClean="0"/>
              <a:pPr>
                <a:defRPr/>
              </a:pPr>
              <a:t>25</a:t>
            </a:fld>
            <a:endParaRPr lang="en-US"/>
          </a:p>
        </p:txBody>
      </p:sp>
      <p:sp>
        <p:nvSpPr>
          <p:cNvPr id="8" name="Rectangle 7"/>
          <p:cNvSpPr/>
          <p:nvPr/>
        </p:nvSpPr>
        <p:spPr>
          <a:xfrm>
            <a:off x="2957691" y="5987534"/>
            <a:ext cx="6186309" cy="369332"/>
          </a:xfrm>
          <a:prstGeom prst="rect">
            <a:avLst/>
          </a:prstGeom>
        </p:spPr>
        <p:txBody>
          <a:bodyPr wrap="none">
            <a:spAutoFit/>
          </a:bodyPr>
          <a:lstStyle/>
          <a:p>
            <a:pPr eaLnBrk="1" hangingPunct="1"/>
            <a:r>
              <a:rPr lang="en-US" altLang="en-US" dirty="0" smtClean="0"/>
              <a:t>Courtesy </a:t>
            </a:r>
            <a:r>
              <a:rPr lang="en-US" altLang="en-US" dirty="0" err="1" smtClean="0"/>
              <a:t>Sanghoon</a:t>
            </a:r>
            <a:r>
              <a:rPr lang="en-US" altLang="en-US" dirty="0" smtClean="0"/>
              <a:t> </a:t>
            </a:r>
            <a:r>
              <a:rPr lang="en-US" altLang="en-US" dirty="0"/>
              <a:t>Kim, </a:t>
            </a:r>
            <a:r>
              <a:rPr lang="en-US" altLang="en-US" dirty="0" smtClean="0"/>
              <a:t>Mike </a:t>
            </a:r>
            <a:r>
              <a:rPr lang="en-US" altLang="en-US" dirty="0"/>
              <a:t>Kelly, and </a:t>
            </a:r>
            <a:r>
              <a:rPr lang="en-US" altLang="en-US" dirty="0" smtClean="0"/>
              <a:t>Peter </a:t>
            </a:r>
            <a:r>
              <a:rPr lang="en-US" altLang="en-US" dirty="0" err="1"/>
              <a:t>Ostroumov</a:t>
            </a:r>
            <a:endParaRPr lang="en-US" altLang="en-US" dirty="0"/>
          </a:p>
        </p:txBody>
      </p:sp>
    </p:spTree>
    <p:extLst>
      <p:ext uri="{BB962C8B-B14F-4D97-AF65-F5344CB8AC3E}">
        <p14:creationId xmlns:p14="http://schemas.microsoft.com/office/powerpoint/2010/main" val="35651972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09600"/>
          </a:xfrm>
        </p:spPr>
        <p:txBody>
          <a:bodyPr>
            <a:normAutofit fontScale="90000"/>
          </a:bodyPr>
          <a:lstStyle/>
          <a:p>
            <a:r>
              <a:rPr lang="en-US" dirty="0" smtClean="0"/>
              <a:t>SC Harmonic Cavity in Active Mode</a:t>
            </a:r>
            <a:endParaRPr lang="en-US" dirty="0"/>
          </a:p>
        </p:txBody>
      </p:sp>
      <p:sp>
        <p:nvSpPr>
          <p:cNvPr id="3" name="Content Placeholder 2"/>
          <p:cNvSpPr>
            <a:spLocks noGrp="1"/>
          </p:cNvSpPr>
          <p:nvPr>
            <p:ph idx="1"/>
          </p:nvPr>
        </p:nvSpPr>
        <p:spPr>
          <a:xfrm>
            <a:off x="457200" y="1143000"/>
            <a:ext cx="4114800" cy="5410200"/>
          </a:xfrm>
        </p:spPr>
        <p:txBody>
          <a:bodyPr>
            <a:normAutofit/>
          </a:bodyPr>
          <a:lstStyle/>
          <a:p>
            <a:r>
              <a:rPr lang="en-US" sz="2000" dirty="0" smtClean="0"/>
              <a:t>SC single cell cavity</a:t>
            </a:r>
          </a:p>
          <a:p>
            <a:pPr lvl="1"/>
            <a:r>
              <a:rPr lang="en-US" sz="1600" dirty="0" smtClean="0"/>
              <a:t>Modified from the ILC-shape single cell cavity: larger beam tube to extract HOMs from the cavity.</a:t>
            </a:r>
          </a:p>
          <a:p>
            <a:pPr lvl="1"/>
            <a:r>
              <a:rPr lang="en-US" sz="1600" dirty="0" smtClean="0"/>
              <a:t>Rather low gradient in SC cavity:</a:t>
            </a:r>
            <a:br>
              <a:rPr lang="en-US" sz="1600" dirty="0" smtClean="0"/>
            </a:br>
            <a:r>
              <a:rPr lang="en-US" sz="1600" dirty="0" err="1" smtClean="0"/>
              <a:t>E</a:t>
            </a:r>
            <a:r>
              <a:rPr lang="en-US" sz="1600" baseline="-25000" dirty="0" err="1" smtClean="0"/>
              <a:t>peak</a:t>
            </a:r>
            <a:r>
              <a:rPr lang="en-US" sz="1600" dirty="0" smtClean="0"/>
              <a:t> ≈ 17 MV/m, </a:t>
            </a:r>
            <a:r>
              <a:rPr lang="en-US" sz="1600" dirty="0" err="1" smtClean="0"/>
              <a:t>B</a:t>
            </a:r>
            <a:r>
              <a:rPr lang="en-US" sz="1600" baseline="-25000" dirty="0" err="1" smtClean="0"/>
              <a:t>peak</a:t>
            </a:r>
            <a:r>
              <a:rPr lang="en-US" sz="1600" baseline="-25000" dirty="0" smtClean="0"/>
              <a:t> </a:t>
            </a:r>
            <a:r>
              <a:rPr lang="en-US" sz="1600" dirty="0" smtClean="0"/>
              <a:t>≈ 35 </a:t>
            </a:r>
            <a:r>
              <a:rPr lang="en-US" sz="1600" dirty="0" err="1" smtClean="0"/>
              <a:t>mT.</a:t>
            </a:r>
            <a:endParaRPr lang="en-US" sz="1600" dirty="0" smtClean="0"/>
          </a:p>
          <a:p>
            <a:endParaRPr lang="en-US" sz="2000" dirty="0" smtClean="0"/>
          </a:p>
          <a:p>
            <a:r>
              <a:rPr lang="en-US" sz="2000" dirty="0" smtClean="0"/>
              <a:t>Active-mode </a:t>
            </a:r>
            <a:r>
              <a:rPr lang="en-US" sz="2000" dirty="0"/>
              <a:t>o</a:t>
            </a:r>
            <a:r>
              <a:rPr lang="en-US" sz="2000" dirty="0" smtClean="0"/>
              <a:t>peration with various beam currents </a:t>
            </a:r>
          </a:p>
          <a:p>
            <a:pPr lvl="1"/>
            <a:r>
              <a:rPr lang="en-US" sz="1600" dirty="0" smtClean="0"/>
              <a:t>For the optimum harmonic voltage and suppression of the Robinson instability, frequency tuning, adjustable RF coupler, and external RF power are required.</a:t>
            </a:r>
          </a:p>
          <a:p>
            <a:pPr lvl="1"/>
            <a:r>
              <a:rPr lang="en-US" sz="1600" dirty="0" smtClean="0"/>
              <a:t>Two 20 kW RF couplers and 10 kW RF source will be required.</a:t>
            </a:r>
            <a:endParaRPr lang="en-US" dirty="0" smtClean="0"/>
          </a:p>
          <a:p>
            <a:endParaRPr lang="en-US" dirty="0" smtClean="0"/>
          </a:p>
          <a:p>
            <a:pPr lvl="1"/>
            <a:endParaRPr lang="en-US" sz="1600" dirty="0" smtClean="0"/>
          </a:p>
          <a:p>
            <a:pPr lvl="1"/>
            <a:endParaRPr lang="en-US" sz="1600" dirty="0"/>
          </a:p>
        </p:txBody>
      </p:sp>
      <p:graphicFrame>
        <p:nvGraphicFramePr>
          <p:cNvPr id="9" name="Chart 8"/>
          <p:cNvGraphicFramePr>
            <a:graphicFrameLocks/>
          </p:cNvGraphicFramePr>
          <p:nvPr>
            <p:extLst>
              <p:ext uri="{D42A27DB-BD31-4B8C-83A1-F6EECF244321}">
                <p14:modId xmlns:p14="http://schemas.microsoft.com/office/powerpoint/2010/main" val="4232631990"/>
              </p:ext>
            </p:extLst>
          </p:nvPr>
        </p:nvGraphicFramePr>
        <p:xfrm>
          <a:off x="4648200" y="1143000"/>
          <a:ext cx="3962400" cy="22860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0" name="Chart 9"/>
          <p:cNvGraphicFramePr>
            <a:graphicFrameLocks/>
          </p:cNvGraphicFramePr>
          <p:nvPr>
            <p:extLst>
              <p:ext uri="{D42A27DB-BD31-4B8C-83A1-F6EECF244321}">
                <p14:modId xmlns:p14="http://schemas.microsoft.com/office/powerpoint/2010/main" val="1368005140"/>
              </p:ext>
            </p:extLst>
          </p:nvPr>
        </p:nvGraphicFramePr>
        <p:xfrm>
          <a:off x="4671447" y="3657600"/>
          <a:ext cx="4572000" cy="2286000"/>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3"/>
          <p:cNvSpPr txBox="1"/>
          <p:nvPr/>
        </p:nvSpPr>
        <p:spPr>
          <a:xfrm>
            <a:off x="685800" y="6172200"/>
            <a:ext cx="6436249" cy="369332"/>
          </a:xfrm>
          <a:prstGeom prst="rect">
            <a:avLst/>
          </a:prstGeom>
          <a:noFill/>
        </p:spPr>
        <p:txBody>
          <a:bodyPr wrap="none" rtlCol="0">
            <a:spAutoFit/>
          </a:bodyPr>
          <a:lstStyle/>
          <a:p>
            <a:r>
              <a:rPr lang="en-US" dirty="0" smtClean="0"/>
              <a:t>S. Kim, M.P. Kelly, S.V. Kutsaev, P.N. Ostroumov, ANL Physics Division</a:t>
            </a:r>
            <a:endParaRPr lang="en-US" dirty="0"/>
          </a:p>
        </p:txBody>
      </p:sp>
      <p:sp>
        <p:nvSpPr>
          <p:cNvPr id="5" name="Oval 4"/>
          <p:cNvSpPr/>
          <p:nvPr/>
        </p:nvSpPr>
        <p:spPr>
          <a:xfrm>
            <a:off x="1193800" y="5105400"/>
            <a:ext cx="2108200" cy="342900"/>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41561862"/>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study for </a:t>
            </a:r>
            <a:r>
              <a:rPr lang="en-US" dirty="0" smtClean="0"/>
              <a:t>ALS</a:t>
            </a:r>
            <a:r>
              <a:rPr lang="en-US" dirty="0"/>
              <a:t>U</a:t>
            </a:r>
            <a:endParaRPr lang="en-US" dirty="0"/>
          </a:p>
        </p:txBody>
      </p:sp>
      <p:sp>
        <p:nvSpPr>
          <p:cNvPr id="3" name="Content Placeholder 2"/>
          <p:cNvSpPr>
            <a:spLocks noGrp="1"/>
          </p:cNvSpPr>
          <p:nvPr>
            <p:ph idx="1"/>
          </p:nvPr>
        </p:nvSpPr>
        <p:spPr/>
        <p:txBody>
          <a:bodyPr/>
          <a:lstStyle/>
          <a:p>
            <a:r>
              <a:rPr lang="en-US" dirty="0" smtClean="0"/>
              <a:t>ALS</a:t>
            </a:r>
            <a:r>
              <a:rPr lang="en-US" dirty="0"/>
              <a:t>U</a:t>
            </a:r>
            <a:r>
              <a:rPr lang="en-US" dirty="0" smtClean="0"/>
              <a:t> </a:t>
            </a:r>
            <a:r>
              <a:rPr lang="en-US" dirty="0" smtClean="0"/>
              <a:t>is an initiative towards an ultralow (50 pm) upgrade of the ALS and incorporates several “new” features: on-axis injection, beam swap-out. </a:t>
            </a:r>
            <a:r>
              <a:rPr lang="en-US" dirty="0" smtClean="0"/>
              <a:t>10 </a:t>
            </a:r>
            <a:r>
              <a:rPr lang="en-US" dirty="0" err="1" smtClean="0"/>
              <a:t>nsec</a:t>
            </a:r>
            <a:r>
              <a:rPr lang="en-US" dirty="0" smtClean="0"/>
              <a:t> </a:t>
            </a:r>
            <a:r>
              <a:rPr lang="en-US" dirty="0" err="1" smtClean="0"/>
              <a:t>risetime</a:t>
            </a:r>
            <a:r>
              <a:rPr lang="en-US" dirty="0" smtClean="0"/>
              <a:t> assumed. </a:t>
            </a:r>
            <a:endParaRPr lang="en-US" dirty="0" smtClean="0"/>
          </a:p>
          <a:p>
            <a:r>
              <a:rPr lang="en-US" dirty="0" smtClean="0"/>
              <a:t>ALS</a:t>
            </a:r>
            <a:r>
              <a:rPr lang="en-US" dirty="0"/>
              <a:t>U</a:t>
            </a:r>
            <a:r>
              <a:rPr lang="en-US" dirty="0" smtClean="0"/>
              <a:t> </a:t>
            </a:r>
            <a:r>
              <a:rPr lang="en-US" dirty="0" smtClean="0"/>
              <a:t>requires bunch lengthening to avoid </a:t>
            </a:r>
            <a:r>
              <a:rPr lang="en-US" dirty="0" err="1" smtClean="0"/>
              <a:t>emittance</a:t>
            </a:r>
            <a:r>
              <a:rPr lang="en-US" dirty="0" smtClean="0"/>
              <a:t> blowup from IBS. </a:t>
            </a:r>
          </a:p>
          <a:p>
            <a:r>
              <a:rPr lang="en-US" dirty="0" smtClean="0"/>
              <a:t>We are performing a study to characterize HC requirements and beam dynamics effects for </a:t>
            </a:r>
            <a:r>
              <a:rPr lang="en-US" dirty="0" smtClean="0"/>
              <a:t>ALS</a:t>
            </a:r>
            <a:r>
              <a:rPr lang="en-US" dirty="0"/>
              <a:t>U</a:t>
            </a:r>
            <a:r>
              <a:rPr lang="en-US" dirty="0" smtClean="0"/>
              <a:t>. </a:t>
            </a:r>
            <a:r>
              <a:rPr lang="en-US" dirty="0" smtClean="0"/>
              <a:t>We welcome collaborators in this process. </a:t>
            </a:r>
            <a:endParaRPr lang="en-US" dirty="0"/>
          </a:p>
        </p:txBody>
      </p:sp>
      <p:sp>
        <p:nvSpPr>
          <p:cNvPr id="4" name="Footer Placeholder 3"/>
          <p:cNvSpPr>
            <a:spLocks noGrp="1"/>
          </p:cNvSpPr>
          <p:nvPr>
            <p:ph type="ftr" sz="quarter" idx="11"/>
          </p:nvPr>
        </p:nvSpPr>
        <p:spPr/>
        <p:txBody>
          <a:bodyPr/>
          <a:lstStyle/>
          <a:p>
            <a:pPr>
              <a:defRPr/>
            </a:pPr>
            <a:r>
              <a:rPr lang="en-US" smtClean="0"/>
              <a:t>ALERT 6 May 2014</a:t>
            </a:r>
            <a:endParaRPr lang="en-US"/>
          </a:p>
        </p:txBody>
      </p:sp>
      <p:sp>
        <p:nvSpPr>
          <p:cNvPr id="5" name="Slide Number Placeholder 4"/>
          <p:cNvSpPr>
            <a:spLocks noGrp="1"/>
          </p:cNvSpPr>
          <p:nvPr>
            <p:ph type="sldNum" sz="quarter" idx="12"/>
          </p:nvPr>
        </p:nvSpPr>
        <p:spPr/>
        <p:txBody>
          <a:bodyPr/>
          <a:lstStyle/>
          <a:p>
            <a:pPr>
              <a:defRPr/>
            </a:pPr>
            <a:fld id="{B8F33408-743C-4364-8524-D44FA1EB6C53}" type="slidenum">
              <a:rPr lang="en-US" smtClean="0"/>
              <a:pPr>
                <a:defRPr/>
              </a:pPr>
              <a:t>27</a:t>
            </a:fld>
            <a:endParaRPr lang="en-US"/>
          </a:p>
        </p:txBody>
      </p:sp>
    </p:spTree>
    <p:extLst>
      <p:ext uri="{BB962C8B-B14F-4D97-AF65-F5344CB8AC3E}">
        <p14:creationId xmlns:p14="http://schemas.microsoft.com/office/powerpoint/2010/main" val="28757347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ALSU RF Options</a:t>
            </a:r>
            <a:endParaRPr lang="en-US" dirty="0"/>
          </a:p>
        </p:txBody>
      </p:sp>
      <p:sp>
        <p:nvSpPr>
          <p:cNvPr id="3" name="Content Placeholder 2"/>
          <p:cNvSpPr>
            <a:spLocks noGrp="1"/>
          </p:cNvSpPr>
          <p:nvPr>
            <p:ph idx="1"/>
          </p:nvPr>
        </p:nvSpPr>
        <p:spPr>
          <a:xfrm>
            <a:off x="457200" y="1079501"/>
            <a:ext cx="8229600" cy="888999"/>
          </a:xfrm>
        </p:spPr>
        <p:txBody>
          <a:bodyPr/>
          <a:lstStyle/>
          <a:p>
            <a:r>
              <a:rPr lang="en-US" dirty="0" smtClean="0"/>
              <a:t>ALSU is considering two RF options</a:t>
            </a:r>
            <a:endParaRPr lang="en-US" dirty="0"/>
          </a:p>
        </p:txBody>
      </p:sp>
      <p:sp>
        <p:nvSpPr>
          <p:cNvPr id="4" name="Footer Placeholder 3"/>
          <p:cNvSpPr>
            <a:spLocks noGrp="1"/>
          </p:cNvSpPr>
          <p:nvPr>
            <p:ph type="ftr" sz="quarter" idx="11"/>
          </p:nvPr>
        </p:nvSpPr>
        <p:spPr/>
        <p:txBody>
          <a:bodyPr/>
          <a:lstStyle/>
          <a:p>
            <a:pPr>
              <a:defRPr/>
            </a:pPr>
            <a:r>
              <a:rPr lang="en-US" smtClean="0"/>
              <a:t>ALERT 6 May 2014</a:t>
            </a:r>
            <a:endParaRPr lang="en-US"/>
          </a:p>
        </p:txBody>
      </p:sp>
      <p:sp>
        <p:nvSpPr>
          <p:cNvPr id="5" name="Slide Number Placeholder 4"/>
          <p:cNvSpPr>
            <a:spLocks noGrp="1"/>
          </p:cNvSpPr>
          <p:nvPr>
            <p:ph type="sldNum" sz="quarter" idx="12"/>
          </p:nvPr>
        </p:nvSpPr>
        <p:spPr/>
        <p:txBody>
          <a:bodyPr/>
          <a:lstStyle/>
          <a:p>
            <a:pPr>
              <a:defRPr/>
            </a:pPr>
            <a:fld id="{B8F33408-743C-4364-8524-D44FA1EB6C53}" type="slidenum">
              <a:rPr lang="en-US" smtClean="0"/>
              <a:pPr>
                <a:defRPr/>
              </a:pPr>
              <a:t>28</a:t>
            </a:fld>
            <a:endParaRPr lang="en-US"/>
          </a:p>
        </p:txBody>
      </p:sp>
      <p:sp>
        <p:nvSpPr>
          <p:cNvPr id="6" name="TextBox 5"/>
          <p:cNvSpPr txBox="1"/>
          <p:nvPr/>
        </p:nvSpPr>
        <p:spPr>
          <a:xfrm>
            <a:off x="368300" y="1866900"/>
            <a:ext cx="7658100" cy="1631216"/>
          </a:xfrm>
          <a:prstGeom prst="rect">
            <a:avLst/>
          </a:prstGeom>
          <a:noFill/>
          <a:ln>
            <a:solidFill>
              <a:schemeClr val="tx1"/>
            </a:solidFill>
          </a:ln>
        </p:spPr>
        <p:txBody>
          <a:bodyPr wrap="square" rtlCol="0">
            <a:spAutoFit/>
          </a:bodyPr>
          <a:lstStyle/>
          <a:p>
            <a:r>
              <a:rPr lang="en-US" sz="2000" b="1" dirty="0" smtClean="0"/>
              <a:t>500 MHz NC Main RF/1500 MHz SC passive HC </a:t>
            </a:r>
          </a:p>
          <a:p>
            <a:pPr marL="285750" indent="-285750">
              <a:buFont typeface="Arial"/>
              <a:buChar char="•"/>
            </a:pPr>
            <a:r>
              <a:rPr lang="en-US" sz="2000" dirty="0" smtClean="0"/>
              <a:t>Well understood system.</a:t>
            </a:r>
          </a:p>
          <a:p>
            <a:pPr marL="285750" indent="-285750">
              <a:buFont typeface="Arial"/>
              <a:buChar char="•"/>
            </a:pPr>
            <a:r>
              <a:rPr lang="en-US" sz="2000" dirty="0" smtClean="0"/>
              <a:t>Requires bunch trains with 10 </a:t>
            </a:r>
            <a:r>
              <a:rPr lang="en-US" sz="2000" dirty="0" err="1" smtClean="0"/>
              <a:t>nsec</a:t>
            </a:r>
            <a:r>
              <a:rPr lang="en-US" sz="2000" dirty="0" smtClean="0"/>
              <a:t> gaps. Transient effects?</a:t>
            </a:r>
          </a:p>
          <a:p>
            <a:pPr marL="285750" indent="-285750">
              <a:buFont typeface="Arial"/>
              <a:buChar char="•"/>
            </a:pPr>
            <a:r>
              <a:rPr lang="en-US" sz="2000" dirty="0" smtClean="0"/>
              <a:t>Requires addition of SC RF infrastructure. </a:t>
            </a:r>
          </a:p>
          <a:p>
            <a:pPr marL="285750" indent="-285750">
              <a:buFont typeface="Arial"/>
              <a:buChar char="•"/>
            </a:pPr>
            <a:r>
              <a:rPr lang="en-US" sz="2000" dirty="0" smtClean="0"/>
              <a:t>Allows bunch shortening mode. </a:t>
            </a:r>
            <a:endParaRPr lang="en-US" sz="2000" dirty="0"/>
          </a:p>
        </p:txBody>
      </p:sp>
      <p:sp>
        <p:nvSpPr>
          <p:cNvPr id="7" name="TextBox 6"/>
          <p:cNvSpPr txBox="1"/>
          <p:nvPr/>
        </p:nvSpPr>
        <p:spPr>
          <a:xfrm>
            <a:off x="381000" y="3797300"/>
            <a:ext cx="7670800" cy="2862322"/>
          </a:xfrm>
          <a:prstGeom prst="rect">
            <a:avLst/>
          </a:prstGeom>
          <a:noFill/>
          <a:ln>
            <a:solidFill>
              <a:schemeClr val="tx1"/>
            </a:solidFill>
          </a:ln>
        </p:spPr>
        <p:txBody>
          <a:bodyPr wrap="square" rtlCol="0">
            <a:spAutoFit/>
          </a:bodyPr>
          <a:lstStyle/>
          <a:p>
            <a:r>
              <a:rPr lang="en-US" sz="2000" b="1" dirty="0"/>
              <a:t>1</a:t>
            </a:r>
            <a:r>
              <a:rPr lang="en-US" sz="2000" b="1" dirty="0" smtClean="0"/>
              <a:t>00 MHz Main RF/500 MHz NC active HC</a:t>
            </a:r>
          </a:p>
          <a:p>
            <a:pPr marL="342900" indent="-342900">
              <a:buFont typeface="Arial"/>
              <a:buChar char="•"/>
            </a:pPr>
            <a:r>
              <a:rPr lang="en-US" sz="2000" dirty="0" smtClean="0"/>
              <a:t>Uses half of existing 500 MHz active system as harmonic.</a:t>
            </a:r>
          </a:p>
          <a:p>
            <a:pPr marL="342900" indent="-342900">
              <a:buFont typeface="Arial"/>
              <a:buChar char="•"/>
            </a:pPr>
            <a:r>
              <a:rPr lang="en-US" sz="2000" dirty="0" smtClean="0"/>
              <a:t>Requires addition of new 100 MHz RF system (</a:t>
            </a:r>
            <a:r>
              <a:rPr lang="en-US" sz="2000" dirty="0" err="1" smtClean="0"/>
              <a:t>ala</a:t>
            </a:r>
            <a:r>
              <a:rPr lang="en-US" sz="2000" dirty="0" smtClean="0"/>
              <a:t> MAXIV) </a:t>
            </a:r>
          </a:p>
          <a:p>
            <a:pPr marL="342900" indent="-342900">
              <a:buFont typeface="Arial"/>
              <a:buChar char="•"/>
            </a:pPr>
            <a:r>
              <a:rPr lang="en-US" sz="2000" dirty="0" smtClean="0"/>
              <a:t>Unclear if compatible with existing beam instrumentation (BPMs, </a:t>
            </a:r>
            <a:r>
              <a:rPr lang="en-US" sz="2000" dirty="0" err="1" smtClean="0"/>
              <a:t>etc</a:t>
            </a:r>
            <a:r>
              <a:rPr lang="en-US" sz="2000" dirty="0" smtClean="0"/>
              <a:t>)</a:t>
            </a:r>
          </a:p>
          <a:p>
            <a:pPr marL="342900" indent="-342900">
              <a:buFont typeface="Arial"/>
              <a:buChar char="•"/>
            </a:pPr>
            <a:r>
              <a:rPr lang="en-US" sz="2000" dirty="0" smtClean="0"/>
              <a:t>Bunch spacing 10 </a:t>
            </a:r>
            <a:r>
              <a:rPr lang="en-US" sz="2000" dirty="0" err="1" smtClean="0"/>
              <a:t>nsec</a:t>
            </a:r>
            <a:r>
              <a:rPr lang="en-US" sz="2000" dirty="0" smtClean="0"/>
              <a:t> compatible with kicker </a:t>
            </a:r>
            <a:r>
              <a:rPr lang="en-US" sz="2000" dirty="0" err="1" smtClean="0"/>
              <a:t>risetime</a:t>
            </a:r>
            <a:r>
              <a:rPr lang="en-US" sz="2000" dirty="0" smtClean="0"/>
              <a:t>. No gaps needed. </a:t>
            </a:r>
          </a:p>
          <a:p>
            <a:pPr marL="342900" indent="-342900">
              <a:buFont typeface="Arial"/>
              <a:buChar char="•"/>
            </a:pPr>
            <a:r>
              <a:rPr lang="en-US" sz="2000" dirty="0" smtClean="0"/>
              <a:t>Longer bunches better for vacuum system and instabilities.  </a:t>
            </a:r>
          </a:p>
          <a:p>
            <a:pPr marL="342900" indent="-342900">
              <a:buFont typeface="Arial"/>
              <a:buChar char="•"/>
            </a:pPr>
            <a:r>
              <a:rPr lang="en-US" sz="2000" dirty="0" smtClean="0"/>
              <a:t>Reversion to 500 MHz possible for short bunch mode.</a:t>
            </a:r>
            <a:endParaRPr lang="en-US" sz="2000" dirty="0"/>
          </a:p>
        </p:txBody>
      </p:sp>
    </p:spTree>
    <p:extLst>
      <p:ext uri="{BB962C8B-B14F-4D97-AF65-F5344CB8AC3E}">
        <p14:creationId xmlns:p14="http://schemas.microsoft.com/office/powerpoint/2010/main" val="48138531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a:xfrm>
            <a:off x="228600" y="1079501"/>
            <a:ext cx="8521700" cy="5448299"/>
          </a:xfrm>
        </p:spPr>
        <p:txBody>
          <a:bodyPr>
            <a:noAutofit/>
          </a:bodyPr>
          <a:lstStyle/>
          <a:p>
            <a:r>
              <a:rPr lang="en-US" sz="2400" dirty="0" smtClean="0"/>
              <a:t>Harmonic cavities are a useful tool for controlling bunch shapes in light sources. </a:t>
            </a:r>
            <a:r>
              <a:rPr lang="en-US" sz="2400" dirty="0" smtClean="0"/>
              <a:t>Considered to be essential for lower energy MBA lattices to counteract IBS </a:t>
            </a:r>
            <a:r>
              <a:rPr lang="en-US" sz="2400" dirty="0" err="1" smtClean="0"/>
              <a:t>emittance</a:t>
            </a:r>
            <a:r>
              <a:rPr lang="en-US" sz="2400" dirty="0" smtClean="0"/>
              <a:t> growth. </a:t>
            </a:r>
            <a:endParaRPr lang="en-US" sz="2400" dirty="0" smtClean="0"/>
          </a:p>
          <a:p>
            <a:r>
              <a:rPr lang="en-US" sz="2400" dirty="0" smtClean="0"/>
              <a:t>The reduction of longitudinal focusing makes the bunch shape very sensitive to variations in the harmonic cavity phase. </a:t>
            </a:r>
          </a:p>
          <a:p>
            <a:pPr lvl="1"/>
            <a:r>
              <a:rPr lang="en-US" sz="2400" dirty="0" smtClean="0"/>
              <a:t>Hybrid </a:t>
            </a:r>
            <a:r>
              <a:rPr lang="en-US" sz="2400" dirty="0" smtClean="0"/>
              <a:t>filling modes </a:t>
            </a:r>
            <a:r>
              <a:rPr lang="en-US" sz="2400" dirty="0" smtClean="0"/>
              <a:t>will be tricky if harmonic cavities are required</a:t>
            </a:r>
            <a:r>
              <a:rPr lang="en-US" sz="2400" dirty="0" smtClean="0"/>
              <a:t>. </a:t>
            </a:r>
            <a:r>
              <a:rPr lang="en-US" sz="2400" dirty="0" smtClean="0"/>
              <a:t>Symmetric filling patterns are best. </a:t>
            </a:r>
            <a:endParaRPr lang="en-US" sz="2400" dirty="0" smtClean="0"/>
          </a:p>
          <a:p>
            <a:pPr lvl="1"/>
            <a:r>
              <a:rPr lang="en-US" sz="2400" dirty="0" smtClean="0"/>
              <a:t>Scale of transient effects is proportional to R/Q of harmonic cavity. </a:t>
            </a:r>
          </a:p>
          <a:p>
            <a:r>
              <a:rPr lang="en-US" sz="2400" dirty="0" smtClean="0"/>
              <a:t>Harmonic cavities provide huge increase in longitudinal Landau damping. All rings see damping of LCBI in uniform fill patterns (negligible transient effects.) </a:t>
            </a:r>
            <a:r>
              <a:rPr lang="en-US" sz="2400" dirty="0" smtClean="0"/>
              <a:t>Unclear how much damping of HOMs is required if Landau damping is always present. </a:t>
            </a:r>
            <a:endParaRPr lang="en-US" sz="2400" dirty="0" smtClean="0"/>
          </a:p>
          <a:p>
            <a:r>
              <a:rPr lang="en-US" sz="2400" dirty="0" smtClean="0"/>
              <a:t>Harmonic cavity technology well-developed. New developments in active 1.5 GHz RF.</a:t>
            </a:r>
            <a:endParaRPr lang="en-US" sz="2400" dirty="0" smtClean="0"/>
          </a:p>
          <a:p>
            <a:pPr lvl="1"/>
            <a:endParaRPr lang="en-US" sz="2400" dirty="0" smtClean="0"/>
          </a:p>
          <a:p>
            <a:pPr lvl="1"/>
            <a:endParaRPr lang="en-US" sz="2400" dirty="0"/>
          </a:p>
        </p:txBody>
      </p:sp>
      <p:sp>
        <p:nvSpPr>
          <p:cNvPr id="4" name="Footer Placeholder 3"/>
          <p:cNvSpPr>
            <a:spLocks noGrp="1"/>
          </p:cNvSpPr>
          <p:nvPr>
            <p:ph type="ftr" sz="quarter" idx="11"/>
          </p:nvPr>
        </p:nvSpPr>
        <p:spPr>
          <a:xfrm>
            <a:off x="5435600" y="6492875"/>
            <a:ext cx="2895600" cy="365125"/>
          </a:xfrm>
        </p:spPr>
        <p:txBody>
          <a:bodyPr/>
          <a:lstStyle/>
          <a:p>
            <a:pPr>
              <a:defRPr/>
            </a:pPr>
            <a:r>
              <a:rPr lang="en-US" smtClean="0"/>
              <a:t>ALERT 6 May 2014</a:t>
            </a:r>
            <a:endParaRPr lang="en-US" dirty="0"/>
          </a:p>
        </p:txBody>
      </p:sp>
      <p:sp>
        <p:nvSpPr>
          <p:cNvPr id="5" name="Slide Number Placeholder 4"/>
          <p:cNvSpPr>
            <a:spLocks noGrp="1"/>
          </p:cNvSpPr>
          <p:nvPr>
            <p:ph type="sldNum" sz="quarter" idx="12"/>
          </p:nvPr>
        </p:nvSpPr>
        <p:spPr/>
        <p:txBody>
          <a:bodyPr/>
          <a:lstStyle/>
          <a:p>
            <a:pPr>
              <a:defRPr/>
            </a:pPr>
            <a:fld id="{B8F33408-743C-4364-8524-D44FA1EB6C53}" type="slidenum">
              <a:rPr lang="en-US" smtClean="0"/>
              <a:pPr>
                <a:defRPr/>
              </a:pPr>
              <a:t>29</a:t>
            </a:fld>
            <a:endParaRPr lang="en-US"/>
          </a:p>
        </p:txBody>
      </p:sp>
    </p:spTree>
    <p:extLst>
      <p:ext uri="{BB962C8B-B14F-4D97-AF65-F5344CB8AC3E}">
        <p14:creationId xmlns:p14="http://schemas.microsoft.com/office/powerpoint/2010/main" val="221642553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Motivation for Harmonic RF</a:t>
            </a:r>
            <a:endParaRPr lang="en-US" dirty="0"/>
          </a:p>
        </p:txBody>
      </p:sp>
      <p:sp>
        <p:nvSpPr>
          <p:cNvPr id="3" name="Content Placeholder 2"/>
          <p:cNvSpPr>
            <a:spLocks noGrp="1"/>
          </p:cNvSpPr>
          <p:nvPr>
            <p:ph idx="1"/>
          </p:nvPr>
        </p:nvSpPr>
        <p:spPr/>
        <p:txBody>
          <a:bodyPr/>
          <a:lstStyle/>
          <a:p>
            <a:r>
              <a:rPr lang="en-US" sz="2400" dirty="0" smtClean="0"/>
              <a:t>Old: </a:t>
            </a:r>
            <a:r>
              <a:rPr lang="en-US" sz="2400" dirty="0" err="1" smtClean="0"/>
              <a:t>emittance</a:t>
            </a:r>
            <a:r>
              <a:rPr lang="en-US" sz="2400" dirty="0" smtClean="0"/>
              <a:t> is small enough that beam density gives lifetime dominated by large-angle </a:t>
            </a:r>
            <a:r>
              <a:rPr lang="en-US" sz="2400" dirty="0" err="1" smtClean="0"/>
              <a:t>intrabeam</a:t>
            </a:r>
            <a:r>
              <a:rPr lang="en-US" sz="2400" dirty="0" smtClean="0"/>
              <a:t> (</a:t>
            </a:r>
            <a:r>
              <a:rPr lang="en-US" sz="2400" dirty="0" err="1" smtClean="0"/>
              <a:t>Touschek</a:t>
            </a:r>
            <a:r>
              <a:rPr lang="en-US" sz="2400" dirty="0" smtClean="0"/>
              <a:t>) scattering. Most low-energy 3GLS have implemented or considered 3HCs. </a:t>
            </a:r>
          </a:p>
          <a:p>
            <a:pPr marL="0" indent="0">
              <a:buNone/>
            </a:pPr>
            <a:r>
              <a:rPr lang="en-US" sz="2400" dirty="0" smtClean="0"/>
              <a:t> </a:t>
            </a:r>
          </a:p>
          <a:p>
            <a:r>
              <a:rPr lang="en-US" sz="2400" dirty="0" smtClean="0"/>
              <a:t>New</a:t>
            </a:r>
            <a:r>
              <a:rPr lang="en-US" sz="2400" dirty="0"/>
              <a:t>: </a:t>
            </a:r>
            <a:r>
              <a:rPr lang="en-US" sz="2400" dirty="0" smtClean="0"/>
              <a:t>Modern lattice </a:t>
            </a:r>
            <a:r>
              <a:rPr lang="en-US" sz="2400" dirty="0"/>
              <a:t>designs reduce </a:t>
            </a:r>
            <a:r>
              <a:rPr lang="en-US" sz="2400" dirty="0" smtClean="0"/>
              <a:t>horizontal </a:t>
            </a:r>
            <a:r>
              <a:rPr lang="en-US" sz="2400" dirty="0" err="1"/>
              <a:t>emittance</a:t>
            </a:r>
            <a:r>
              <a:rPr lang="en-US" sz="2400" dirty="0"/>
              <a:t> by </a:t>
            </a:r>
            <a:r>
              <a:rPr lang="en-US" sz="2400" dirty="0" smtClean="0"/>
              <a:t>~2 </a:t>
            </a:r>
            <a:r>
              <a:rPr lang="en-US" sz="2400" dirty="0"/>
              <a:t>orders of </a:t>
            </a:r>
            <a:r>
              <a:rPr lang="en-US" sz="2400" dirty="0" smtClean="0"/>
              <a:t>magnitude, </a:t>
            </a:r>
            <a:r>
              <a:rPr lang="en-US" sz="2400" dirty="0" smtClean="0"/>
              <a:t>bunch charge densities are high enough that the equilibrium 3-d </a:t>
            </a:r>
            <a:r>
              <a:rPr lang="en-US" sz="2400" dirty="0" err="1" smtClean="0"/>
              <a:t>emittance</a:t>
            </a:r>
            <a:r>
              <a:rPr lang="en-US" sz="2400" dirty="0" smtClean="0"/>
              <a:t> increases from small-angle </a:t>
            </a:r>
            <a:r>
              <a:rPr lang="en-US" sz="2400" dirty="0" err="1" smtClean="0"/>
              <a:t>intrabeam</a:t>
            </a:r>
            <a:r>
              <a:rPr lang="en-US" sz="2400" dirty="0" smtClean="0"/>
              <a:t> scattering. </a:t>
            </a:r>
          </a:p>
          <a:p>
            <a:pPr marL="0" indent="0">
              <a:buNone/>
            </a:pPr>
            <a:endParaRPr lang="en-US" sz="2400" dirty="0" smtClean="0"/>
          </a:p>
          <a:p>
            <a:r>
              <a:rPr lang="en-US" sz="2400" dirty="0" smtClean="0"/>
              <a:t>How to address this problem with the RF system? </a:t>
            </a:r>
          </a:p>
          <a:p>
            <a:pPr lvl="1"/>
            <a:r>
              <a:rPr lang="en-US" sz="2000" dirty="0" smtClean="0"/>
              <a:t>High RF frequency with many small bunches?</a:t>
            </a:r>
          </a:p>
          <a:p>
            <a:pPr lvl="1"/>
            <a:r>
              <a:rPr lang="en-US" sz="2000" dirty="0" smtClean="0"/>
              <a:t>Low RF frequency with few large long bunches?</a:t>
            </a:r>
          </a:p>
          <a:p>
            <a:pPr lvl="1"/>
            <a:r>
              <a:rPr lang="en-US" sz="2000" dirty="0" smtClean="0"/>
              <a:t>Multiple RF systems with variable length bunches?</a:t>
            </a:r>
            <a:endParaRPr lang="en-US" sz="2000" dirty="0"/>
          </a:p>
        </p:txBody>
      </p:sp>
      <p:sp>
        <p:nvSpPr>
          <p:cNvPr id="4" name="Footer Placeholder 3"/>
          <p:cNvSpPr>
            <a:spLocks noGrp="1"/>
          </p:cNvSpPr>
          <p:nvPr>
            <p:ph type="ftr" sz="quarter" idx="11"/>
          </p:nvPr>
        </p:nvSpPr>
        <p:spPr/>
        <p:txBody>
          <a:bodyPr/>
          <a:lstStyle/>
          <a:p>
            <a:pPr>
              <a:defRPr/>
            </a:pPr>
            <a:r>
              <a:rPr lang="en-US" smtClean="0"/>
              <a:t>ALERT 6 May 2014</a:t>
            </a:r>
            <a:endParaRPr lang="en-US"/>
          </a:p>
        </p:txBody>
      </p:sp>
      <p:sp>
        <p:nvSpPr>
          <p:cNvPr id="5" name="Slide Number Placeholder 4"/>
          <p:cNvSpPr>
            <a:spLocks noGrp="1"/>
          </p:cNvSpPr>
          <p:nvPr>
            <p:ph type="sldNum" sz="quarter" idx="12"/>
          </p:nvPr>
        </p:nvSpPr>
        <p:spPr/>
        <p:txBody>
          <a:bodyPr/>
          <a:lstStyle/>
          <a:p>
            <a:pPr>
              <a:defRPr/>
            </a:pPr>
            <a:fld id="{B8F33408-743C-4364-8524-D44FA1EB6C53}" type="slidenum">
              <a:rPr lang="en-US" smtClean="0"/>
              <a:pPr>
                <a:defRPr/>
              </a:pPr>
              <a:t>3</a:t>
            </a:fld>
            <a:endParaRPr lang="en-US"/>
          </a:p>
        </p:txBody>
      </p:sp>
    </p:spTree>
    <p:extLst>
      <p:ext uri="{BB962C8B-B14F-4D97-AF65-F5344CB8AC3E}">
        <p14:creationId xmlns:p14="http://schemas.microsoft.com/office/powerpoint/2010/main" val="404326865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905500" y="2336800"/>
            <a:ext cx="3124200" cy="3746500"/>
          </a:xfrm>
          <a:prstGeom prst="rect">
            <a:avLst/>
          </a:prstGeom>
          <a:solidFill>
            <a:schemeClr val="bg1">
              <a:lumMod val="8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46" name="Rectangle 2"/>
          <p:cNvSpPr>
            <a:spLocks noGrp="1" noChangeArrowheads="1"/>
          </p:cNvSpPr>
          <p:nvPr>
            <p:ph type="title"/>
          </p:nvPr>
        </p:nvSpPr>
        <p:spPr bwMode="auto">
          <a:xfrm>
            <a:off x="419100" y="0"/>
            <a:ext cx="7772400" cy="914400"/>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90487" tIns="44450" rIns="90487" bIns="44450" numCol="1" anchor="ctr" anchorCtr="0" compatLnSpc="1">
            <a:prstTxWarp prst="textNoShape">
              <a:avLst/>
            </a:prstTxWarp>
          </a:bodyPr>
          <a:lstStyle/>
          <a:p>
            <a:pPr>
              <a:defRPr/>
            </a:pPr>
            <a:r>
              <a:rPr lang="en-US" sz="3600" smtClean="0">
                <a:cs typeface="+mj-cs"/>
              </a:rPr>
              <a:t>Physics of harmonic RF systems</a:t>
            </a:r>
          </a:p>
        </p:txBody>
      </p:sp>
      <p:sp>
        <p:nvSpPr>
          <p:cNvPr id="6147" name="Rectangle 3"/>
          <p:cNvSpPr>
            <a:spLocks noGrp="1" noChangeArrowheads="1"/>
          </p:cNvSpPr>
          <p:nvPr>
            <p:ph type="body" idx="1"/>
          </p:nvPr>
        </p:nvSpPr>
        <p:spPr bwMode="auto">
          <a:xfrm>
            <a:off x="635000" y="965200"/>
            <a:ext cx="7137400" cy="1092200"/>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90487" tIns="44450" rIns="90487" bIns="44450" numCol="1" anchor="t" anchorCtr="0" compatLnSpc="1">
            <a:prstTxWarp prst="textNoShape">
              <a:avLst/>
            </a:prstTxWarp>
          </a:bodyPr>
          <a:lstStyle/>
          <a:p>
            <a:pPr>
              <a:defRPr/>
            </a:pPr>
            <a:r>
              <a:rPr lang="en-US" sz="1800" dirty="0" smtClean="0">
                <a:cs typeface="+mn-cs"/>
              </a:rPr>
              <a:t>Typical storage ring RF systems typically provide beam power and enough longitudinal </a:t>
            </a:r>
            <a:r>
              <a:rPr lang="en-US" sz="1800" dirty="0" err="1" smtClean="0">
                <a:cs typeface="+mn-cs"/>
              </a:rPr>
              <a:t>focussing</a:t>
            </a:r>
            <a:r>
              <a:rPr lang="en-US" sz="1800" dirty="0" smtClean="0">
                <a:cs typeface="+mn-cs"/>
              </a:rPr>
              <a:t> to give desired bunch length. </a:t>
            </a:r>
          </a:p>
          <a:p>
            <a:pPr>
              <a:defRPr/>
            </a:pPr>
            <a:r>
              <a:rPr lang="en-US" sz="1800" dirty="0" smtClean="0">
                <a:cs typeface="+mn-cs"/>
              </a:rPr>
              <a:t>By adding harmonic voltage(s),  we can shape the bunch longitudinally, useful for a variety of applications.</a:t>
            </a:r>
          </a:p>
        </p:txBody>
      </p:sp>
      <p:graphicFrame>
        <p:nvGraphicFramePr>
          <p:cNvPr id="7171" name="Object 4"/>
          <p:cNvGraphicFramePr>
            <a:graphicFrameLocks/>
          </p:cNvGraphicFramePr>
          <p:nvPr>
            <p:extLst>
              <p:ext uri="{D42A27DB-BD31-4B8C-83A1-F6EECF244321}">
                <p14:modId xmlns:p14="http://schemas.microsoft.com/office/powerpoint/2010/main" val="3696396376"/>
              </p:ext>
            </p:extLst>
          </p:nvPr>
        </p:nvGraphicFramePr>
        <p:xfrm>
          <a:off x="50800" y="3454400"/>
          <a:ext cx="5822950" cy="3213100"/>
        </p:xfrm>
        <a:graphic>
          <a:graphicData uri="http://schemas.openxmlformats.org/presentationml/2006/ole">
            <mc:AlternateContent xmlns:mc="http://schemas.openxmlformats.org/markup-compatibility/2006">
              <mc:Choice xmlns:v="urn:schemas-microsoft-com:vml" Requires="v">
                <p:oleObj spid="_x0000_s1115" name="Document" r:id="rId3" imgW="5626100" imgH="3276600" progId="Word.Document.8">
                  <p:embed/>
                </p:oleObj>
              </mc:Choice>
              <mc:Fallback>
                <p:oleObj name="Document" r:id="rId3" imgW="5626100" imgH="3276600" progId="Word.Document.8">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800" y="3454400"/>
                        <a:ext cx="5822950" cy="3213100"/>
                      </a:xfrm>
                      <a:prstGeom prst="rect">
                        <a:avLst/>
                      </a:prstGeom>
                      <a:noFill/>
                      <a:ln>
                        <a:noFill/>
                      </a:ln>
                      <a:effectLst/>
                    </p:spPr>
                  </p:pic>
                </p:oleObj>
              </mc:Fallback>
            </mc:AlternateContent>
          </a:graphicData>
        </a:graphic>
      </p:graphicFrame>
      <p:pic>
        <p:nvPicPr>
          <p:cNvPr id="6149" name="Picture 5"/>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9400" y="2133600"/>
            <a:ext cx="5181600" cy="1130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 name="Footer Placeholder 1"/>
          <p:cNvSpPr>
            <a:spLocks noGrp="1"/>
          </p:cNvSpPr>
          <p:nvPr>
            <p:ph type="ftr" sz="quarter" idx="11"/>
          </p:nvPr>
        </p:nvSpPr>
        <p:spPr/>
        <p:txBody>
          <a:bodyPr/>
          <a:lstStyle/>
          <a:p>
            <a:pPr>
              <a:defRPr/>
            </a:pPr>
            <a:r>
              <a:rPr lang="en-US" smtClean="0"/>
              <a:t>ALERT 6 May 2014</a:t>
            </a:r>
            <a:endParaRPr lang="en-US"/>
          </a:p>
        </p:txBody>
      </p:sp>
      <p:sp>
        <p:nvSpPr>
          <p:cNvPr id="3" name="Slide Number Placeholder 2"/>
          <p:cNvSpPr>
            <a:spLocks noGrp="1"/>
          </p:cNvSpPr>
          <p:nvPr>
            <p:ph type="sldNum" sz="quarter" idx="12"/>
          </p:nvPr>
        </p:nvSpPr>
        <p:spPr/>
        <p:txBody>
          <a:bodyPr/>
          <a:lstStyle/>
          <a:p>
            <a:pPr>
              <a:defRPr/>
            </a:pPr>
            <a:fld id="{B8F33408-743C-4364-8524-D44FA1EB6C53}" type="slidenum">
              <a:rPr lang="en-US" smtClean="0"/>
              <a:pPr>
                <a:defRPr/>
              </a:pPr>
              <a:t>4</a:t>
            </a:fld>
            <a:endParaRPr lang="en-US" dirty="0"/>
          </a:p>
        </p:txBody>
      </p:sp>
      <p:pic>
        <p:nvPicPr>
          <p:cNvPr id="8" name="Picture 7"/>
          <p:cNvPicPr>
            <a:picLocks noChangeAspect="1"/>
          </p:cNvPicPr>
          <p:nvPr/>
        </p:nvPicPr>
        <p:blipFill>
          <a:blip r:embed="rId6"/>
          <a:stretch>
            <a:fillRect/>
          </a:stretch>
        </p:blipFill>
        <p:spPr>
          <a:xfrm>
            <a:off x="6032500" y="3124200"/>
            <a:ext cx="2908300" cy="1549400"/>
          </a:xfrm>
          <a:prstGeom prst="rect">
            <a:avLst/>
          </a:prstGeom>
        </p:spPr>
      </p:pic>
      <p:sp>
        <p:nvSpPr>
          <p:cNvPr id="4" name="Rectangle 3"/>
          <p:cNvSpPr/>
          <p:nvPr/>
        </p:nvSpPr>
        <p:spPr>
          <a:xfrm>
            <a:off x="6016519" y="2342634"/>
            <a:ext cx="2886181" cy="646331"/>
          </a:xfrm>
          <a:prstGeom prst="rect">
            <a:avLst/>
          </a:prstGeom>
        </p:spPr>
        <p:txBody>
          <a:bodyPr wrap="square">
            <a:spAutoFit/>
          </a:bodyPr>
          <a:lstStyle/>
          <a:p>
            <a:r>
              <a:rPr lang="en-US" dirty="0" smtClean="0"/>
              <a:t>Focusing is cancelled at the bunch center</a:t>
            </a:r>
            <a:endParaRPr lang="en-US" dirty="0"/>
          </a:p>
        </p:txBody>
      </p:sp>
      <p:sp>
        <p:nvSpPr>
          <p:cNvPr id="11" name="TextBox 10"/>
          <p:cNvSpPr txBox="1"/>
          <p:nvPr/>
        </p:nvSpPr>
        <p:spPr>
          <a:xfrm>
            <a:off x="6134100" y="4851400"/>
            <a:ext cx="3009900" cy="923330"/>
          </a:xfrm>
          <a:prstGeom prst="rect">
            <a:avLst/>
          </a:prstGeom>
          <a:noFill/>
        </p:spPr>
        <p:txBody>
          <a:bodyPr wrap="square" rtlCol="0">
            <a:spAutoFit/>
          </a:bodyPr>
          <a:lstStyle/>
          <a:p>
            <a:r>
              <a:rPr lang="en-US" dirty="0" smtClean="0"/>
              <a:t> For large overvoltage, k</a:t>
            </a:r>
            <a:r>
              <a:rPr lang="en-US" baseline="-25000" dirty="0" smtClean="0"/>
              <a:t>opt</a:t>
            </a:r>
            <a:r>
              <a:rPr lang="en-US" dirty="0" smtClean="0"/>
              <a:t>~1/n and optimum phase is close to 90 deg.</a:t>
            </a:r>
            <a:endParaRPr lang="en-US" dirty="0"/>
          </a:p>
        </p:txBody>
      </p:sp>
    </p:spTree>
    <p:extLst>
      <p:ext uri="{BB962C8B-B14F-4D97-AF65-F5344CB8AC3E}">
        <p14:creationId xmlns:p14="http://schemas.microsoft.com/office/powerpoint/2010/main" val="401375056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ChangeArrowheads="1"/>
          </p:cNvSpPr>
          <p:nvPr/>
        </p:nvSpPr>
        <p:spPr bwMode="auto">
          <a:xfrm>
            <a:off x="3917950" y="1174750"/>
            <a:ext cx="5105400" cy="2247900"/>
          </a:xfrm>
          <a:prstGeom prst="rect">
            <a:avLst/>
          </a:prstGeom>
          <a:solidFill>
            <a:srgbClr val="A7D6FD"/>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7171" name="Rectangle 3"/>
          <p:cNvSpPr>
            <a:spLocks noGrp="1" noChangeArrowheads="1"/>
          </p:cNvSpPr>
          <p:nvPr>
            <p:ph type="title"/>
          </p:nvPr>
        </p:nvSpPr>
        <p:spPr bwMode="auto">
          <a:xfrm>
            <a:off x="635000" y="0"/>
            <a:ext cx="7772400" cy="1143000"/>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90487" tIns="44450" rIns="90487" bIns="44450" numCol="1" anchor="ctr" anchorCtr="0" compatLnSpc="1">
            <a:prstTxWarp prst="textNoShape">
              <a:avLst/>
            </a:prstTxWarp>
          </a:bodyPr>
          <a:lstStyle/>
          <a:p>
            <a:pPr>
              <a:defRPr/>
            </a:pPr>
            <a:r>
              <a:rPr lang="en-US" smtClean="0">
                <a:cs typeface="+mj-cs"/>
              </a:rPr>
              <a:t>Harmonic RF systems (cont.)</a:t>
            </a:r>
          </a:p>
        </p:txBody>
      </p:sp>
      <p:sp>
        <p:nvSpPr>
          <p:cNvPr id="7172" name="Rectangle 4"/>
          <p:cNvSpPr>
            <a:spLocks noChangeArrowheads="1"/>
          </p:cNvSpPr>
          <p:nvPr/>
        </p:nvSpPr>
        <p:spPr bwMode="auto">
          <a:xfrm>
            <a:off x="106363" y="1071563"/>
            <a:ext cx="3797300" cy="2527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487" tIns="44450" rIns="90487" bIns="44450">
            <a:spAutoFit/>
          </a:bodyPr>
          <a:lstStyle/>
          <a:p>
            <a:pPr>
              <a:defRPr/>
            </a:pPr>
            <a:r>
              <a:rPr lang="en-US" sz="2000">
                <a:cs typeface="+mn-cs"/>
              </a:rPr>
              <a:t>The bunch shape can be calculated from the resulting distortion of the potential well. </a:t>
            </a:r>
          </a:p>
          <a:p>
            <a:pPr>
              <a:defRPr/>
            </a:pPr>
            <a:endParaRPr lang="en-US" sz="2000">
              <a:cs typeface="+mn-cs"/>
            </a:endParaRPr>
          </a:p>
          <a:p>
            <a:pPr>
              <a:defRPr/>
            </a:pPr>
            <a:r>
              <a:rPr lang="en-US" sz="2000">
                <a:cs typeface="+mn-cs"/>
              </a:rPr>
              <a:t>In the bunch lengthening case, the single particle motion is highly nonlinear and a large tune spread is introduced. </a:t>
            </a:r>
          </a:p>
        </p:txBody>
      </p:sp>
      <p:pic>
        <p:nvPicPr>
          <p:cNvPr id="7173" name="Picture 5"/>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25900" y="1981200"/>
            <a:ext cx="4864100" cy="1250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7174" name="Picture 6"/>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29100" y="1219200"/>
            <a:ext cx="2082800" cy="50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7175" name="Picture 7"/>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3594100"/>
            <a:ext cx="5278438" cy="2959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7176" name="Rectangle 8"/>
          <p:cNvSpPr>
            <a:spLocks noChangeArrowheads="1"/>
          </p:cNvSpPr>
          <p:nvPr/>
        </p:nvSpPr>
        <p:spPr bwMode="auto">
          <a:xfrm>
            <a:off x="5646738" y="4106863"/>
            <a:ext cx="2930525" cy="828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487" tIns="44450" rIns="90487" bIns="44450">
            <a:spAutoFit/>
          </a:bodyPr>
          <a:lstStyle/>
          <a:p>
            <a:pPr>
              <a:defRPr/>
            </a:pPr>
            <a:r>
              <a:rPr lang="en-US" sz="1600" dirty="0">
                <a:cs typeface="+mn-cs"/>
              </a:rPr>
              <a:t>potential and bunch distribution for optimal lengthening. </a:t>
            </a:r>
          </a:p>
        </p:txBody>
      </p:sp>
      <p:sp>
        <p:nvSpPr>
          <p:cNvPr id="7177" name="Rectangle 9"/>
          <p:cNvSpPr>
            <a:spLocks noChangeArrowheads="1"/>
          </p:cNvSpPr>
          <p:nvPr/>
        </p:nvSpPr>
        <p:spPr bwMode="auto">
          <a:xfrm>
            <a:off x="6684963" y="1350963"/>
            <a:ext cx="1479550" cy="301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0487" tIns="44450" rIns="90487" bIns="44450">
            <a:spAutoFit/>
          </a:bodyPr>
          <a:lstStyle/>
          <a:p>
            <a:pPr>
              <a:defRPr/>
            </a:pPr>
            <a:r>
              <a:rPr lang="en-US" sz="1400">
                <a:cs typeface="+mn-cs"/>
              </a:rPr>
              <a:t>bunch distribution</a:t>
            </a:r>
          </a:p>
        </p:txBody>
      </p:sp>
      <p:sp>
        <p:nvSpPr>
          <p:cNvPr id="7178" name="Rectangle 10"/>
          <p:cNvSpPr>
            <a:spLocks noChangeArrowheads="1"/>
          </p:cNvSpPr>
          <p:nvPr/>
        </p:nvSpPr>
        <p:spPr bwMode="auto">
          <a:xfrm>
            <a:off x="6329363" y="2036763"/>
            <a:ext cx="803275" cy="301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0487" tIns="44450" rIns="90487" bIns="44450">
            <a:spAutoFit/>
          </a:bodyPr>
          <a:lstStyle/>
          <a:p>
            <a:pPr>
              <a:defRPr/>
            </a:pPr>
            <a:r>
              <a:rPr lang="en-US" sz="1400">
                <a:cs typeface="+mn-cs"/>
              </a:rPr>
              <a:t>potential</a:t>
            </a:r>
          </a:p>
        </p:txBody>
      </p:sp>
      <p:sp>
        <p:nvSpPr>
          <p:cNvPr id="2" name="Footer Placeholder 1"/>
          <p:cNvSpPr>
            <a:spLocks noGrp="1"/>
          </p:cNvSpPr>
          <p:nvPr>
            <p:ph type="ftr" sz="quarter" idx="11"/>
          </p:nvPr>
        </p:nvSpPr>
        <p:spPr/>
        <p:txBody>
          <a:bodyPr/>
          <a:lstStyle/>
          <a:p>
            <a:pPr>
              <a:defRPr/>
            </a:pPr>
            <a:r>
              <a:rPr lang="en-US" smtClean="0"/>
              <a:t>ALERT 6 May 2014</a:t>
            </a:r>
            <a:endParaRPr lang="en-US"/>
          </a:p>
        </p:txBody>
      </p:sp>
      <p:sp>
        <p:nvSpPr>
          <p:cNvPr id="3" name="Slide Number Placeholder 2"/>
          <p:cNvSpPr>
            <a:spLocks noGrp="1"/>
          </p:cNvSpPr>
          <p:nvPr>
            <p:ph type="sldNum" sz="quarter" idx="12"/>
          </p:nvPr>
        </p:nvSpPr>
        <p:spPr/>
        <p:txBody>
          <a:bodyPr/>
          <a:lstStyle/>
          <a:p>
            <a:pPr>
              <a:defRPr/>
            </a:pPr>
            <a:fld id="{B8F33408-743C-4364-8524-D44FA1EB6C53}" type="slidenum">
              <a:rPr lang="en-US" smtClean="0"/>
              <a:pPr>
                <a:defRPr/>
              </a:pPr>
              <a:t>5</a:t>
            </a:fld>
            <a:endParaRPr lang="en-US"/>
          </a:p>
        </p:txBody>
      </p:sp>
      <p:pic>
        <p:nvPicPr>
          <p:cNvPr id="4" name="Picture 3"/>
          <p:cNvPicPr>
            <a:picLocks noChangeAspect="1"/>
          </p:cNvPicPr>
          <p:nvPr/>
        </p:nvPicPr>
        <p:blipFill>
          <a:blip r:embed="rId5"/>
          <a:stretch>
            <a:fillRect/>
          </a:stretch>
        </p:blipFill>
        <p:spPr>
          <a:xfrm>
            <a:off x="5092251" y="3644900"/>
            <a:ext cx="4051749" cy="2794000"/>
          </a:xfrm>
          <a:prstGeom prst="rect">
            <a:avLst/>
          </a:prstGeom>
        </p:spPr>
      </p:pic>
      <p:sp>
        <p:nvSpPr>
          <p:cNvPr id="5" name="TextBox 4"/>
          <p:cNvSpPr txBox="1"/>
          <p:nvPr/>
        </p:nvSpPr>
        <p:spPr>
          <a:xfrm>
            <a:off x="5675917" y="5638426"/>
            <a:ext cx="3315105" cy="369332"/>
          </a:xfrm>
          <a:prstGeom prst="rect">
            <a:avLst/>
          </a:prstGeom>
          <a:noFill/>
        </p:spPr>
        <p:txBody>
          <a:bodyPr wrap="none" rtlCol="0">
            <a:spAutoFit/>
          </a:bodyPr>
          <a:lstStyle/>
          <a:p>
            <a:r>
              <a:rPr lang="en-US" dirty="0" smtClean="0"/>
              <a:t>RF bucket height slightly lower</a:t>
            </a:r>
            <a:endParaRPr lang="en-US" dirty="0"/>
          </a:p>
        </p:txBody>
      </p:sp>
    </p:spTree>
    <p:extLst>
      <p:ext uri="{BB962C8B-B14F-4D97-AF65-F5344CB8AC3E}">
        <p14:creationId xmlns:p14="http://schemas.microsoft.com/office/powerpoint/2010/main" val="411597828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title"/>
          </p:nvPr>
        </p:nvSpPr>
        <p:spPr bwMode="auto">
          <a:xfrm>
            <a:off x="635000" y="0"/>
            <a:ext cx="7772400" cy="1143000"/>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90487" tIns="44450" rIns="90487" bIns="44450" numCol="1" anchor="ctr" anchorCtr="0" compatLnSpc="1">
            <a:prstTxWarp prst="textNoShape">
              <a:avLst/>
            </a:prstTxWarp>
          </a:bodyPr>
          <a:lstStyle/>
          <a:p>
            <a:pPr>
              <a:defRPr/>
            </a:pPr>
            <a:r>
              <a:rPr lang="en-US" smtClean="0">
                <a:cs typeface="+mj-cs"/>
              </a:rPr>
              <a:t>Harmonic RF systems (cont.)</a:t>
            </a:r>
          </a:p>
        </p:txBody>
      </p:sp>
      <p:sp>
        <p:nvSpPr>
          <p:cNvPr id="2" name="Footer Placeholder 1"/>
          <p:cNvSpPr>
            <a:spLocks noGrp="1"/>
          </p:cNvSpPr>
          <p:nvPr>
            <p:ph type="ftr" sz="quarter" idx="11"/>
          </p:nvPr>
        </p:nvSpPr>
        <p:spPr>
          <a:xfrm>
            <a:off x="5765800" y="6492875"/>
            <a:ext cx="2895600" cy="365125"/>
          </a:xfrm>
        </p:spPr>
        <p:txBody>
          <a:bodyPr/>
          <a:lstStyle/>
          <a:p>
            <a:pPr>
              <a:defRPr/>
            </a:pPr>
            <a:r>
              <a:rPr lang="en-US" smtClean="0"/>
              <a:t>ALERT 6 May 2014</a:t>
            </a:r>
            <a:endParaRPr lang="en-US" dirty="0"/>
          </a:p>
        </p:txBody>
      </p:sp>
      <p:sp>
        <p:nvSpPr>
          <p:cNvPr id="3" name="Slide Number Placeholder 2"/>
          <p:cNvSpPr>
            <a:spLocks noGrp="1"/>
          </p:cNvSpPr>
          <p:nvPr>
            <p:ph type="sldNum" sz="quarter" idx="12"/>
          </p:nvPr>
        </p:nvSpPr>
        <p:spPr/>
        <p:txBody>
          <a:bodyPr/>
          <a:lstStyle/>
          <a:p>
            <a:pPr>
              <a:defRPr/>
            </a:pPr>
            <a:fld id="{B8F33408-743C-4364-8524-D44FA1EB6C53}" type="slidenum">
              <a:rPr lang="en-US" smtClean="0"/>
              <a:pPr>
                <a:defRPr/>
              </a:pPr>
              <a:t>6</a:t>
            </a:fld>
            <a:endParaRPr lang="en-US"/>
          </a:p>
        </p:txBody>
      </p:sp>
      <p:sp>
        <p:nvSpPr>
          <p:cNvPr id="13" name="Content Placeholder 2"/>
          <p:cNvSpPr>
            <a:spLocks noGrp="1"/>
          </p:cNvSpPr>
          <p:nvPr>
            <p:ph idx="1"/>
          </p:nvPr>
        </p:nvSpPr>
        <p:spPr>
          <a:xfrm>
            <a:off x="419100" y="896838"/>
            <a:ext cx="8229600" cy="992851"/>
          </a:xfrm>
        </p:spPr>
        <p:txBody>
          <a:bodyPr>
            <a:normAutofit/>
          </a:bodyPr>
          <a:lstStyle/>
          <a:p>
            <a:r>
              <a:rPr lang="en-US" sz="2800" dirty="0" smtClean="0"/>
              <a:t>Bunch lengthening effects very sensitive to phase of HC when focusing is gone. </a:t>
            </a:r>
            <a:endParaRPr lang="en-US" sz="2800" dirty="0"/>
          </a:p>
        </p:txBody>
      </p:sp>
      <p:pic>
        <p:nvPicPr>
          <p:cNvPr id="14" name="Picture 13"/>
          <p:cNvPicPr>
            <a:picLocks noChangeAspect="1"/>
          </p:cNvPicPr>
          <p:nvPr/>
        </p:nvPicPr>
        <p:blipFill>
          <a:blip r:embed="rId2"/>
          <a:stretch>
            <a:fillRect/>
          </a:stretch>
        </p:blipFill>
        <p:spPr>
          <a:xfrm>
            <a:off x="533400" y="1720582"/>
            <a:ext cx="8610600" cy="5137417"/>
          </a:xfrm>
          <a:prstGeom prst="rect">
            <a:avLst/>
          </a:prstGeom>
        </p:spPr>
      </p:pic>
      <p:sp>
        <p:nvSpPr>
          <p:cNvPr id="15" name="Rectangle 14"/>
          <p:cNvSpPr/>
          <p:nvPr/>
        </p:nvSpPr>
        <p:spPr>
          <a:xfrm>
            <a:off x="1537070" y="2217742"/>
            <a:ext cx="2272930" cy="369332"/>
          </a:xfrm>
          <a:prstGeom prst="rect">
            <a:avLst/>
          </a:prstGeom>
        </p:spPr>
        <p:txBody>
          <a:bodyPr wrap="square">
            <a:spAutoFit/>
          </a:bodyPr>
          <a:lstStyle/>
          <a:p>
            <a:r>
              <a:rPr lang="en-US" dirty="0" smtClean="0"/>
              <a:t>Example for ALS2</a:t>
            </a:r>
            <a:endParaRPr lang="en-US" dirty="0"/>
          </a:p>
        </p:txBody>
      </p:sp>
      <p:sp>
        <p:nvSpPr>
          <p:cNvPr id="16" name="Rectangle 15"/>
          <p:cNvSpPr/>
          <p:nvPr/>
        </p:nvSpPr>
        <p:spPr>
          <a:xfrm>
            <a:off x="5079837" y="1763843"/>
            <a:ext cx="3304636" cy="523220"/>
          </a:xfrm>
          <a:prstGeom prst="rect">
            <a:avLst/>
          </a:prstGeom>
        </p:spPr>
        <p:txBody>
          <a:bodyPr wrap="none">
            <a:spAutoFit/>
          </a:bodyPr>
          <a:lstStyle/>
          <a:p>
            <a:r>
              <a:rPr lang="en-US" sz="2800" dirty="0" smtClean="0"/>
              <a:t>±5 </a:t>
            </a:r>
            <a:r>
              <a:rPr lang="en-US" sz="2800" dirty="0" err="1" smtClean="0"/>
              <a:t>deg</a:t>
            </a:r>
            <a:r>
              <a:rPr lang="en-US" sz="2800" dirty="0" smtClean="0"/>
              <a:t> phase offset</a:t>
            </a:r>
            <a:endParaRPr lang="en-US" sz="2800" dirty="0"/>
          </a:p>
        </p:txBody>
      </p:sp>
      <p:cxnSp>
        <p:nvCxnSpPr>
          <p:cNvPr id="17" name="Straight Arrow Connector 16"/>
          <p:cNvCxnSpPr/>
          <p:nvPr/>
        </p:nvCxnSpPr>
        <p:spPr>
          <a:xfrm flipH="1">
            <a:off x="4178300" y="2287063"/>
            <a:ext cx="2083809" cy="194203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flipH="1">
            <a:off x="5232400" y="2287063"/>
            <a:ext cx="1029709" cy="187853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0048937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title"/>
          </p:nvPr>
        </p:nvSpPr>
        <p:spPr bwMode="auto">
          <a:xfrm>
            <a:off x="635000" y="0"/>
            <a:ext cx="7772400" cy="1143000"/>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90487" tIns="44450" rIns="90487" bIns="44450" numCol="1" anchor="ctr" anchorCtr="0" compatLnSpc="1">
            <a:prstTxWarp prst="textNoShape">
              <a:avLst/>
            </a:prstTxWarp>
          </a:bodyPr>
          <a:lstStyle/>
          <a:p>
            <a:pPr>
              <a:defRPr/>
            </a:pPr>
            <a:r>
              <a:rPr lang="en-US" smtClean="0">
                <a:cs typeface="+mj-cs"/>
              </a:rPr>
              <a:t>Harmonic RF systems (cont.)</a:t>
            </a:r>
          </a:p>
        </p:txBody>
      </p:sp>
      <p:sp>
        <p:nvSpPr>
          <p:cNvPr id="2" name="Footer Placeholder 1"/>
          <p:cNvSpPr>
            <a:spLocks noGrp="1"/>
          </p:cNvSpPr>
          <p:nvPr>
            <p:ph type="ftr" sz="quarter" idx="11"/>
          </p:nvPr>
        </p:nvSpPr>
        <p:spPr>
          <a:xfrm>
            <a:off x="5765800" y="6492875"/>
            <a:ext cx="2895600" cy="365125"/>
          </a:xfrm>
        </p:spPr>
        <p:txBody>
          <a:bodyPr/>
          <a:lstStyle/>
          <a:p>
            <a:pPr>
              <a:defRPr/>
            </a:pPr>
            <a:r>
              <a:rPr lang="en-US" smtClean="0"/>
              <a:t>ALERT 6 May 2014</a:t>
            </a:r>
            <a:endParaRPr lang="en-US" dirty="0"/>
          </a:p>
        </p:txBody>
      </p:sp>
      <p:sp>
        <p:nvSpPr>
          <p:cNvPr id="3" name="Slide Number Placeholder 2"/>
          <p:cNvSpPr>
            <a:spLocks noGrp="1"/>
          </p:cNvSpPr>
          <p:nvPr>
            <p:ph type="sldNum" sz="quarter" idx="12"/>
          </p:nvPr>
        </p:nvSpPr>
        <p:spPr/>
        <p:txBody>
          <a:bodyPr/>
          <a:lstStyle/>
          <a:p>
            <a:pPr>
              <a:defRPr/>
            </a:pPr>
            <a:fld id="{B8F33408-743C-4364-8524-D44FA1EB6C53}" type="slidenum">
              <a:rPr lang="en-US" smtClean="0"/>
              <a:pPr>
                <a:defRPr/>
              </a:pPr>
              <a:t>7</a:t>
            </a:fld>
            <a:endParaRPr lang="en-US"/>
          </a:p>
        </p:txBody>
      </p:sp>
      <p:sp>
        <p:nvSpPr>
          <p:cNvPr id="13" name="Content Placeholder 2"/>
          <p:cNvSpPr>
            <a:spLocks noGrp="1"/>
          </p:cNvSpPr>
          <p:nvPr>
            <p:ph idx="1"/>
          </p:nvPr>
        </p:nvSpPr>
        <p:spPr>
          <a:xfrm>
            <a:off x="444500" y="922238"/>
            <a:ext cx="8229600" cy="992851"/>
          </a:xfrm>
        </p:spPr>
        <p:txBody>
          <a:bodyPr>
            <a:normAutofit/>
          </a:bodyPr>
          <a:lstStyle/>
          <a:p>
            <a:r>
              <a:rPr lang="en-US" sz="2800" dirty="0" smtClean="0"/>
              <a:t>Flattening of potential well induces large synchrotron frequency spread, providing large Landau damping. </a:t>
            </a:r>
            <a:endParaRPr lang="en-US" sz="2800" dirty="0"/>
          </a:p>
        </p:txBody>
      </p:sp>
      <p:pic>
        <p:nvPicPr>
          <p:cNvPr id="4" name="Picture 3"/>
          <p:cNvPicPr>
            <a:picLocks noChangeAspect="1"/>
          </p:cNvPicPr>
          <p:nvPr/>
        </p:nvPicPr>
        <p:blipFill>
          <a:blip r:embed="rId2">
            <a:extLst>
              <a:ext uri="{BEBA8EAE-BF5A-486C-A8C5-ECC9F3942E4B}">
                <a14:imgProps xmlns:a14="http://schemas.microsoft.com/office/drawing/2010/main">
                  <a14:imgLayer r:embed="rId3">
                    <a14:imgEffect>
                      <a14:brightnessContrast bright="-20000" contrast="-40000"/>
                    </a14:imgEffect>
                  </a14:imgLayer>
                </a14:imgProps>
              </a:ext>
            </a:extLst>
          </a:blip>
          <a:stretch>
            <a:fillRect/>
          </a:stretch>
        </p:blipFill>
        <p:spPr>
          <a:xfrm>
            <a:off x="488314" y="2565400"/>
            <a:ext cx="3513385" cy="3517900"/>
          </a:xfrm>
          <a:prstGeom prst="rect">
            <a:avLst/>
          </a:prstGeom>
        </p:spPr>
      </p:pic>
      <p:pic>
        <p:nvPicPr>
          <p:cNvPr id="5" name="Picture 4"/>
          <p:cNvPicPr>
            <a:picLocks noChangeAspect="1"/>
          </p:cNvPicPr>
          <p:nvPr/>
        </p:nvPicPr>
        <p:blipFill>
          <a:blip r:embed="rId4"/>
          <a:stretch>
            <a:fillRect/>
          </a:stretch>
        </p:blipFill>
        <p:spPr>
          <a:xfrm>
            <a:off x="825500" y="1849308"/>
            <a:ext cx="2311400" cy="589092"/>
          </a:xfrm>
          <a:prstGeom prst="rect">
            <a:avLst/>
          </a:prstGeom>
        </p:spPr>
      </p:pic>
      <p:pic>
        <p:nvPicPr>
          <p:cNvPr id="6" name="Picture 5"/>
          <p:cNvPicPr>
            <a:picLocks noChangeAspect="1"/>
          </p:cNvPicPr>
          <p:nvPr/>
        </p:nvPicPr>
        <p:blipFill>
          <a:blip r:embed="rId5"/>
          <a:stretch>
            <a:fillRect/>
          </a:stretch>
        </p:blipFill>
        <p:spPr>
          <a:xfrm>
            <a:off x="4470400" y="1981200"/>
            <a:ext cx="4396606" cy="2476500"/>
          </a:xfrm>
          <a:prstGeom prst="rect">
            <a:avLst/>
          </a:prstGeom>
        </p:spPr>
      </p:pic>
      <p:cxnSp>
        <p:nvCxnSpPr>
          <p:cNvPr id="8" name="Straight Arrow Connector 7"/>
          <p:cNvCxnSpPr/>
          <p:nvPr/>
        </p:nvCxnSpPr>
        <p:spPr>
          <a:xfrm>
            <a:off x="5727700" y="3492500"/>
            <a:ext cx="685800"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5638800" y="3568700"/>
            <a:ext cx="1038077" cy="369332"/>
          </a:xfrm>
          <a:prstGeom prst="rect">
            <a:avLst/>
          </a:prstGeom>
          <a:noFill/>
        </p:spPr>
        <p:txBody>
          <a:bodyPr wrap="none" rtlCol="0">
            <a:spAutoFit/>
          </a:bodyPr>
          <a:lstStyle/>
          <a:p>
            <a:r>
              <a:rPr lang="en-US" dirty="0" smtClean="0">
                <a:latin typeface="Symbol" charset="2"/>
                <a:cs typeface="Symbol" charset="2"/>
              </a:rPr>
              <a:t>D</a:t>
            </a:r>
            <a:r>
              <a:rPr lang="en-US" dirty="0" smtClean="0"/>
              <a:t>Q</a:t>
            </a:r>
            <a:r>
              <a:rPr lang="en-US" baseline="-25000" dirty="0" smtClean="0"/>
              <a:t>s</a:t>
            </a:r>
            <a:r>
              <a:rPr lang="en-US" dirty="0" smtClean="0"/>
              <a:t>~0.3</a:t>
            </a:r>
            <a:endParaRPr lang="en-US" baseline="-25000" dirty="0"/>
          </a:p>
        </p:txBody>
      </p:sp>
      <p:sp>
        <p:nvSpPr>
          <p:cNvPr id="10" name="TextBox 9"/>
          <p:cNvSpPr txBox="1"/>
          <p:nvPr/>
        </p:nvSpPr>
        <p:spPr>
          <a:xfrm>
            <a:off x="4902200" y="4648200"/>
            <a:ext cx="3670300" cy="1477328"/>
          </a:xfrm>
          <a:prstGeom prst="rect">
            <a:avLst/>
          </a:prstGeom>
          <a:noFill/>
        </p:spPr>
        <p:txBody>
          <a:bodyPr wrap="square" rtlCol="0">
            <a:spAutoFit/>
          </a:bodyPr>
          <a:lstStyle/>
          <a:p>
            <a:r>
              <a:rPr lang="en-US" dirty="0" smtClean="0"/>
              <a:t>Tune spread ranges from 0.01 (no HC) to 0.3 at optimal bunch lengthening. This should be strong enough to damp all HOM driven instabilities. </a:t>
            </a:r>
            <a:endParaRPr lang="en-US" dirty="0"/>
          </a:p>
        </p:txBody>
      </p:sp>
    </p:spTree>
    <p:extLst>
      <p:ext uri="{BB962C8B-B14F-4D97-AF65-F5344CB8AC3E}">
        <p14:creationId xmlns:p14="http://schemas.microsoft.com/office/powerpoint/2010/main" val="111970008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Landau Damping Theory</a:t>
            </a:r>
            <a:endParaRPr lang="en-US" dirty="0"/>
          </a:p>
        </p:txBody>
      </p:sp>
      <p:sp>
        <p:nvSpPr>
          <p:cNvPr id="3" name="Content Placeholder 2"/>
          <p:cNvSpPr>
            <a:spLocks noGrp="1"/>
          </p:cNvSpPr>
          <p:nvPr>
            <p:ph idx="1"/>
          </p:nvPr>
        </p:nvSpPr>
        <p:spPr>
          <a:xfrm>
            <a:off x="457200" y="1079501"/>
            <a:ext cx="8229600" cy="1447799"/>
          </a:xfrm>
        </p:spPr>
        <p:txBody>
          <a:bodyPr/>
          <a:lstStyle/>
          <a:p>
            <a:r>
              <a:rPr lang="en-US" dirty="0" smtClean="0"/>
              <a:t>Much work done in 1980’s. Example </a:t>
            </a:r>
            <a:r>
              <a:rPr lang="en-US" dirty="0" err="1" smtClean="0"/>
              <a:t>Krinsky</a:t>
            </a:r>
            <a:r>
              <a:rPr lang="en-US" dirty="0" smtClean="0"/>
              <a:t> and Wang, Particle Accelerators 17 (1985).</a:t>
            </a:r>
            <a:endParaRPr lang="en-US" dirty="0"/>
          </a:p>
        </p:txBody>
      </p:sp>
      <p:sp>
        <p:nvSpPr>
          <p:cNvPr id="4" name="Footer Placeholder 3"/>
          <p:cNvSpPr>
            <a:spLocks noGrp="1"/>
          </p:cNvSpPr>
          <p:nvPr>
            <p:ph type="ftr" sz="quarter" idx="11"/>
          </p:nvPr>
        </p:nvSpPr>
        <p:spPr/>
        <p:txBody>
          <a:bodyPr/>
          <a:lstStyle/>
          <a:p>
            <a:pPr>
              <a:defRPr/>
            </a:pPr>
            <a:r>
              <a:rPr lang="en-US" smtClean="0"/>
              <a:t>ALERT 6 May 2014</a:t>
            </a:r>
            <a:endParaRPr lang="en-US"/>
          </a:p>
        </p:txBody>
      </p:sp>
      <p:sp>
        <p:nvSpPr>
          <p:cNvPr id="5" name="Slide Number Placeholder 4"/>
          <p:cNvSpPr>
            <a:spLocks noGrp="1"/>
          </p:cNvSpPr>
          <p:nvPr>
            <p:ph type="sldNum" sz="quarter" idx="12"/>
          </p:nvPr>
        </p:nvSpPr>
        <p:spPr/>
        <p:txBody>
          <a:bodyPr/>
          <a:lstStyle/>
          <a:p>
            <a:pPr>
              <a:defRPr/>
            </a:pPr>
            <a:fld id="{B8F33408-743C-4364-8524-D44FA1EB6C53}" type="slidenum">
              <a:rPr lang="en-US" smtClean="0"/>
              <a:pPr>
                <a:defRPr/>
              </a:pPr>
              <a:t>8</a:t>
            </a:fld>
            <a:endParaRPr lang="en-US"/>
          </a:p>
        </p:txBody>
      </p:sp>
      <p:pic>
        <p:nvPicPr>
          <p:cNvPr id="6" name="Picture 5"/>
          <p:cNvPicPr>
            <a:picLocks noChangeAspect="1"/>
          </p:cNvPicPr>
          <p:nvPr/>
        </p:nvPicPr>
        <p:blipFill>
          <a:blip r:embed="rId2"/>
          <a:stretch>
            <a:fillRect/>
          </a:stretch>
        </p:blipFill>
        <p:spPr>
          <a:xfrm>
            <a:off x="1041400" y="2318004"/>
            <a:ext cx="2832100" cy="4044695"/>
          </a:xfrm>
          <a:prstGeom prst="rect">
            <a:avLst/>
          </a:prstGeom>
        </p:spPr>
      </p:pic>
      <p:pic>
        <p:nvPicPr>
          <p:cNvPr id="7" name="Picture 6"/>
          <p:cNvPicPr>
            <a:picLocks noChangeAspect="1"/>
          </p:cNvPicPr>
          <p:nvPr/>
        </p:nvPicPr>
        <p:blipFill>
          <a:blip r:embed="rId3"/>
          <a:stretch>
            <a:fillRect/>
          </a:stretch>
        </p:blipFill>
        <p:spPr>
          <a:xfrm>
            <a:off x="5067300" y="2197100"/>
            <a:ext cx="2798064" cy="647700"/>
          </a:xfrm>
          <a:prstGeom prst="rect">
            <a:avLst/>
          </a:prstGeom>
        </p:spPr>
      </p:pic>
      <p:sp>
        <p:nvSpPr>
          <p:cNvPr id="8" name="TextBox 7"/>
          <p:cNvSpPr txBox="1"/>
          <p:nvPr/>
        </p:nvSpPr>
        <p:spPr>
          <a:xfrm>
            <a:off x="4762500" y="2819400"/>
            <a:ext cx="4165600" cy="646331"/>
          </a:xfrm>
          <a:prstGeom prst="rect">
            <a:avLst/>
          </a:prstGeom>
          <a:noFill/>
        </p:spPr>
        <p:txBody>
          <a:bodyPr wrap="square" rtlCol="0">
            <a:spAutoFit/>
          </a:bodyPr>
          <a:lstStyle/>
          <a:p>
            <a:r>
              <a:rPr lang="en-US" dirty="0" smtClean="0"/>
              <a:t>Landau damping rate is approximately half of (angular) frequency spread. </a:t>
            </a:r>
            <a:endParaRPr lang="en-US" dirty="0"/>
          </a:p>
        </p:txBody>
      </p:sp>
      <p:pic>
        <p:nvPicPr>
          <p:cNvPr id="9" name="Picture 8"/>
          <p:cNvPicPr>
            <a:picLocks noChangeAspect="1"/>
          </p:cNvPicPr>
          <p:nvPr/>
        </p:nvPicPr>
        <p:blipFill>
          <a:blip r:embed="rId4"/>
          <a:stretch>
            <a:fillRect/>
          </a:stretch>
        </p:blipFill>
        <p:spPr>
          <a:xfrm>
            <a:off x="4876800" y="3517900"/>
            <a:ext cx="2187115" cy="2984500"/>
          </a:xfrm>
          <a:prstGeom prst="rect">
            <a:avLst/>
          </a:prstGeom>
        </p:spPr>
      </p:pic>
    </p:spTree>
    <p:extLst>
      <p:ext uri="{BB962C8B-B14F-4D97-AF65-F5344CB8AC3E}">
        <p14:creationId xmlns:p14="http://schemas.microsoft.com/office/powerpoint/2010/main" val="104698185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457200" y="25400"/>
            <a:ext cx="7772400" cy="1143000"/>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90487" tIns="44450" rIns="90487" bIns="44450" numCol="1" anchor="ctr" anchorCtr="0" compatLnSpc="1">
            <a:prstTxWarp prst="textNoShape">
              <a:avLst/>
            </a:prstTxWarp>
          </a:bodyPr>
          <a:lstStyle/>
          <a:p>
            <a:pPr>
              <a:defRPr/>
            </a:pPr>
            <a:r>
              <a:rPr lang="en-US" sz="3600" dirty="0"/>
              <a:t>B</a:t>
            </a:r>
            <a:r>
              <a:rPr lang="en-US" sz="3600" dirty="0" smtClean="0">
                <a:cs typeface="+mj-cs"/>
              </a:rPr>
              <a:t>unch shortening using HCs</a:t>
            </a:r>
          </a:p>
        </p:txBody>
      </p:sp>
      <p:sp>
        <p:nvSpPr>
          <p:cNvPr id="8195" name="Rectangle 3"/>
          <p:cNvSpPr>
            <a:spLocks noChangeArrowheads="1"/>
          </p:cNvSpPr>
          <p:nvPr/>
        </p:nvSpPr>
        <p:spPr bwMode="auto">
          <a:xfrm>
            <a:off x="296863" y="1211263"/>
            <a:ext cx="3530600" cy="1184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487" tIns="44450" rIns="90487" bIns="44450">
            <a:spAutoFit/>
          </a:bodyPr>
          <a:lstStyle/>
          <a:p>
            <a:pPr>
              <a:defRPr/>
            </a:pPr>
            <a:r>
              <a:rPr lang="en-US">
                <a:cs typeface="+mn-cs"/>
              </a:rPr>
              <a:t>The harmonic voltage can be phased to add the focussing of the main RF.</a:t>
            </a:r>
          </a:p>
        </p:txBody>
      </p:sp>
      <p:pic>
        <p:nvPicPr>
          <p:cNvPr id="8196" name="Picture 4"/>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24300" y="1028700"/>
            <a:ext cx="4826000" cy="2589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8197" name="Picture 5"/>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27450" y="3505200"/>
            <a:ext cx="5403850" cy="299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8198" name="Rectangle 6"/>
          <p:cNvSpPr>
            <a:spLocks noChangeArrowheads="1"/>
          </p:cNvSpPr>
          <p:nvPr/>
        </p:nvSpPr>
        <p:spPr bwMode="auto">
          <a:xfrm>
            <a:off x="236538" y="2519363"/>
            <a:ext cx="3654425" cy="154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487" tIns="44450" rIns="90487" bIns="44450">
            <a:spAutoFit/>
          </a:bodyPr>
          <a:lstStyle/>
          <a:p>
            <a:pPr>
              <a:defRPr/>
            </a:pPr>
            <a:r>
              <a:rPr lang="en-US" dirty="0">
                <a:cs typeface="+mn-cs"/>
              </a:rPr>
              <a:t>Since the </a:t>
            </a:r>
            <a:r>
              <a:rPr lang="en-US" dirty="0" err="1">
                <a:cs typeface="+mn-cs"/>
              </a:rPr>
              <a:t>focussing</a:t>
            </a:r>
            <a:r>
              <a:rPr lang="en-US" dirty="0">
                <a:cs typeface="+mn-cs"/>
              </a:rPr>
              <a:t> is reactive, a passive (i.e. idling) cavity can be used to generate the voltage. </a:t>
            </a:r>
          </a:p>
        </p:txBody>
      </p:sp>
      <p:sp>
        <p:nvSpPr>
          <p:cNvPr id="8" name="Rectangle 6"/>
          <p:cNvSpPr>
            <a:spLocks noChangeArrowheads="1"/>
          </p:cNvSpPr>
          <p:nvPr/>
        </p:nvSpPr>
        <p:spPr bwMode="auto">
          <a:xfrm>
            <a:off x="185738" y="3865563"/>
            <a:ext cx="3654425" cy="11977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487" tIns="44450" rIns="90487" bIns="44450">
            <a:spAutoFit/>
          </a:bodyPr>
          <a:lstStyle/>
          <a:p>
            <a:pPr>
              <a:defRPr/>
            </a:pPr>
            <a:r>
              <a:rPr lang="en-US" dirty="0" smtClean="0">
                <a:cs typeface="+mn-cs"/>
              </a:rPr>
              <a:t>Very economical method for reaching short bunches. </a:t>
            </a:r>
          </a:p>
          <a:p>
            <a:pPr>
              <a:defRPr/>
            </a:pPr>
            <a:r>
              <a:rPr lang="en-US" dirty="0" smtClean="0"/>
              <a:t>Increased focusing gives higher SB and MB instability threshold. </a:t>
            </a:r>
            <a:endParaRPr lang="en-US" dirty="0">
              <a:cs typeface="+mn-cs"/>
            </a:endParaRPr>
          </a:p>
        </p:txBody>
      </p:sp>
      <p:sp>
        <p:nvSpPr>
          <p:cNvPr id="2" name="Footer Placeholder 1"/>
          <p:cNvSpPr>
            <a:spLocks noGrp="1"/>
          </p:cNvSpPr>
          <p:nvPr>
            <p:ph type="ftr" sz="quarter" idx="11"/>
          </p:nvPr>
        </p:nvSpPr>
        <p:spPr/>
        <p:txBody>
          <a:bodyPr/>
          <a:lstStyle/>
          <a:p>
            <a:pPr>
              <a:defRPr/>
            </a:pPr>
            <a:r>
              <a:rPr lang="en-US" smtClean="0"/>
              <a:t>ALERT 6 May 2014</a:t>
            </a:r>
            <a:endParaRPr lang="en-US"/>
          </a:p>
        </p:txBody>
      </p:sp>
      <p:sp>
        <p:nvSpPr>
          <p:cNvPr id="3" name="Slide Number Placeholder 2"/>
          <p:cNvSpPr>
            <a:spLocks noGrp="1"/>
          </p:cNvSpPr>
          <p:nvPr>
            <p:ph type="sldNum" sz="quarter" idx="12"/>
          </p:nvPr>
        </p:nvSpPr>
        <p:spPr/>
        <p:txBody>
          <a:bodyPr/>
          <a:lstStyle/>
          <a:p>
            <a:pPr>
              <a:defRPr/>
            </a:pPr>
            <a:fld id="{B8F33408-743C-4364-8524-D44FA1EB6C53}" type="slidenum">
              <a:rPr lang="en-US" smtClean="0"/>
              <a:pPr>
                <a:defRPr/>
              </a:pPr>
              <a:t>9</a:t>
            </a:fld>
            <a:endParaRPr lang="en-US"/>
          </a:p>
        </p:txBody>
      </p:sp>
    </p:spTree>
    <p:extLst>
      <p:ext uri="{BB962C8B-B14F-4D97-AF65-F5344CB8AC3E}">
        <p14:creationId xmlns:p14="http://schemas.microsoft.com/office/powerpoint/2010/main" val="80601669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72838</TotalTime>
  <Words>1977</Words>
  <Application>Microsoft Macintosh PowerPoint</Application>
  <PresentationFormat>On-screen Show (4:3)</PresentationFormat>
  <Paragraphs>252</Paragraphs>
  <Slides>29</Slides>
  <Notes>0</Notes>
  <HiddenSlides>0</HiddenSlides>
  <MMClips>1</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29</vt:i4>
      </vt:variant>
    </vt:vector>
  </HeadingPairs>
  <TitlesOfParts>
    <vt:vector size="31" baseType="lpstr">
      <vt:lpstr>Office Theme</vt:lpstr>
      <vt:lpstr>Document</vt:lpstr>
      <vt:lpstr>Harmonic RF System Technology for Electron Storage Rings Lawrence Berkeley National Laboratory</vt:lpstr>
      <vt:lpstr>Acknowledgements</vt:lpstr>
      <vt:lpstr>Motivation for Harmonic RF</vt:lpstr>
      <vt:lpstr>Physics of harmonic RF systems</vt:lpstr>
      <vt:lpstr>Harmonic RF systems (cont.)</vt:lpstr>
      <vt:lpstr>Harmonic RF systems (cont.)</vt:lpstr>
      <vt:lpstr>Harmonic RF systems (cont.)</vt:lpstr>
      <vt:lpstr>Landau Damping Theory</vt:lpstr>
      <vt:lpstr>Bunch shortening using HCs</vt:lpstr>
      <vt:lpstr>Overstretching</vt:lpstr>
      <vt:lpstr>Passive Cavity Operation</vt:lpstr>
      <vt:lpstr>Passive Cavity with Variable Current</vt:lpstr>
      <vt:lpstr>Passive bunch shape vs current</vt:lpstr>
      <vt:lpstr>Transients beam loading effects</vt:lpstr>
      <vt:lpstr>Observation of Large Phase Transients</vt:lpstr>
      <vt:lpstr>Cavity mode as parallel LRC resonator</vt:lpstr>
      <vt:lpstr>Transient Measurements for SC HC</vt:lpstr>
      <vt:lpstr>Main and Harmonic Cavity Options</vt:lpstr>
      <vt:lpstr>Passive or Active HC?</vt:lpstr>
      <vt:lpstr>HC design considerations</vt:lpstr>
      <vt:lpstr>NCRF Harmonic cavity examples</vt:lpstr>
      <vt:lpstr>SCRF Harmonic Cavity Examples</vt:lpstr>
      <vt:lpstr>SCRF Harmonic Cavity Examples</vt:lpstr>
      <vt:lpstr>SCRF Harmonic Cavity Examples</vt:lpstr>
      <vt:lpstr>APSU Active SC HC Study</vt:lpstr>
      <vt:lpstr>SC Harmonic Cavity in Active Mode</vt:lpstr>
      <vt:lpstr>Current study for ALSU</vt:lpstr>
      <vt:lpstr>ALSU RF Options</vt:lpstr>
      <vt:lpstr>Summary</vt:lpstr>
    </vt:vector>
  </TitlesOfParts>
  <Company>LBNL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Cathy Vanecek</dc:creator>
  <cp:lastModifiedBy>John Byrd</cp:lastModifiedBy>
  <cp:revision>1182</cp:revision>
  <cp:lastPrinted>2014-01-16T16:27:36Z</cp:lastPrinted>
  <dcterms:created xsi:type="dcterms:W3CDTF">2010-09-16T15:24:55Z</dcterms:created>
  <dcterms:modified xsi:type="dcterms:W3CDTF">2014-05-06T09:05:38Z</dcterms:modified>
</cp:coreProperties>
</file>