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58" r:id="rId2"/>
    <p:sldId id="256" r:id="rId3"/>
    <p:sldId id="284" r:id="rId4"/>
    <p:sldId id="349" r:id="rId5"/>
    <p:sldId id="350" r:id="rId6"/>
    <p:sldId id="260" r:id="rId7"/>
    <p:sldId id="261" r:id="rId8"/>
    <p:sldId id="262" r:id="rId9"/>
    <p:sldId id="263" r:id="rId10"/>
    <p:sldId id="266" r:id="rId11"/>
    <p:sldId id="267" r:id="rId12"/>
    <p:sldId id="268" r:id="rId13"/>
    <p:sldId id="270" r:id="rId14"/>
    <p:sldId id="271" r:id="rId15"/>
    <p:sldId id="272" r:id="rId16"/>
    <p:sldId id="273" r:id="rId17"/>
    <p:sldId id="274" r:id="rId18"/>
    <p:sldId id="275" r:id="rId19"/>
    <p:sldId id="277" r:id="rId20"/>
    <p:sldId id="276" r:id="rId21"/>
    <p:sldId id="278" r:id="rId22"/>
    <p:sldId id="279" r:id="rId23"/>
    <p:sldId id="280" r:id="rId24"/>
    <p:sldId id="281" r:id="rId25"/>
    <p:sldId id="282" r:id="rId26"/>
    <p:sldId id="345" r:id="rId27"/>
    <p:sldId id="344" r:id="rId28"/>
    <p:sldId id="348" r:id="rId29"/>
    <p:sldId id="346" r:id="rId30"/>
    <p:sldId id="353" r:id="rId31"/>
    <p:sldId id="283" r:id="rId32"/>
    <p:sldId id="257" r:id="rId33"/>
    <p:sldId id="258" r:id="rId34"/>
    <p:sldId id="286" r:id="rId35"/>
    <p:sldId id="360" r:id="rId36"/>
    <p:sldId id="288" r:id="rId37"/>
    <p:sldId id="289" r:id="rId38"/>
    <p:sldId id="290" r:id="rId39"/>
    <p:sldId id="293" r:id="rId40"/>
    <p:sldId id="291" r:id="rId41"/>
    <p:sldId id="294" r:id="rId42"/>
    <p:sldId id="285" r:id="rId43"/>
    <p:sldId id="362" r:id="rId44"/>
    <p:sldId id="295" r:id="rId45"/>
    <p:sldId id="297" r:id="rId46"/>
    <p:sldId id="299" r:id="rId47"/>
    <p:sldId id="298" r:id="rId48"/>
    <p:sldId id="300" r:id="rId49"/>
    <p:sldId id="301" r:id="rId50"/>
    <p:sldId id="302" r:id="rId51"/>
    <p:sldId id="305" r:id="rId52"/>
    <p:sldId id="306" r:id="rId53"/>
    <p:sldId id="296" r:id="rId54"/>
    <p:sldId id="307" r:id="rId55"/>
    <p:sldId id="363" r:id="rId56"/>
    <p:sldId id="324" r:id="rId57"/>
    <p:sldId id="312" r:id="rId58"/>
    <p:sldId id="310" r:id="rId59"/>
    <p:sldId id="313" r:id="rId60"/>
    <p:sldId id="314" r:id="rId61"/>
    <p:sldId id="315" r:id="rId62"/>
    <p:sldId id="316" r:id="rId63"/>
    <p:sldId id="325" r:id="rId64"/>
    <p:sldId id="326" r:id="rId65"/>
    <p:sldId id="317" r:id="rId66"/>
    <p:sldId id="327" r:id="rId67"/>
    <p:sldId id="351" r:id="rId68"/>
    <p:sldId id="352" r:id="rId69"/>
    <p:sldId id="333" r:id="rId70"/>
    <p:sldId id="334" r:id="rId71"/>
    <p:sldId id="336" r:id="rId72"/>
    <p:sldId id="337" r:id="rId73"/>
    <p:sldId id="332" r:id="rId74"/>
    <p:sldId id="329" r:id="rId75"/>
    <p:sldId id="331" r:id="rId76"/>
    <p:sldId id="340" r:id="rId77"/>
    <p:sldId id="341" r:id="rId78"/>
    <p:sldId id="343" r:id="rId79"/>
    <p:sldId id="339" r:id="rId80"/>
    <p:sldId id="357" r:id="rId81"/>
    <p:sldId id="359" r:id="rId82"/>
    <p:sldId id="356" r:id="rId83"/>
    <p:sldId id="355" r:id="rId8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7EB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60" d="100"/>
          <a:sy n="60" d="100"/>
        </p:scale>
        <p:origin x="-1572" y="-204"/>
      </p:cViewPr>
      <p:guideLst>
        <p:guide orient="horz"/>
        <p:guide pos="2880"/>
      </p:guideLst>
    </p:cSldViewPr>
  </p:slideViewPr>
  <p:notesTextViewPr>
    <p:cViewPr>
      <p:scale>
        <a:sx n="100" d="100"/>
        <a:sy n="100" d="100"/>
      </p:scale>
      <p:origin x="0" y="0"/>
    </p:cViewPr>
  </p:notesTextViewPr>
  <p:sorterViewPr>
    <p:cViewPr>
      <p:scale>
        <a:sx n="20" d="100"/>
        <a:sy n="2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16BAF4-548A-47EA-8D10-E76AC85A82EF}" type="datetimeFigureOut">
              <a:rPr lang="en-US" smtClean="0"/>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6BAF4-548A-47EA-8D10-E76AC85A82EF}" type="datetimeFigureOut">
              <a:rPr lang="en-US" smtClean="0"/>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6BAF4-548A-47EA-8D10-E76AC85A82EF}" type="datetimeFigureOut">
              <a:rPr lang="en-US" smtClean="0"/>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6BAF4-548A-47EA-8D10-E76AC85A82EF}" type="datetimeFigureOut">
              <a:rPr lang="en-US" smtClean="0"/>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6BAF4-548A-47EA-8D10-E76AC85A82EF}" type="datetimeFigureOut">
              <a:rPr lang="en-US" smtClean="0"/>
              <a:t>7/2/2014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16BAF4-548A-47EA-8D10-E76AC85A82EF}" type="datetimeFigureOut">
              <a:rPr lang="en-US" smtClean="0"/>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16BAF4-548A-47EA-8D10-E76AC85A82EF}" type="datetimeFigureOut">
              <a:rPr lang="en-US" smtClean="0"/>
              <a:t>7/2/2014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16BAF4-548A-47EA-8D10-E76AC85A82EF}" type="datetimeFigureOut">
              <a:rPr lang="en-US" smtClean="0"/>
              <a:t>7/2/2014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6BAF4-548A-47EA-8D10-E76AC85A82EF}" type="datetimeFigureOut">
              <a:rPr lang="en-US" smtClean="0"/>
              <a:t>7/2/2014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6BAF4-548A-47EA-8D10-E76AC85A82EF}" type="datetimeFigureOut">
              <a:rPr lang="en-US" smtClean="0"/>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6BAF4-548A-47EA-8D10-E76AC85A82EF}" type="datetimeFigureOut">
              <a:rPr lang="en-US" smtClean="0"/>
              <a:t>7/2/2014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7ACECC-1471-4C58-B6D8-C7713FB384F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16BAF4-548A-47EA-8D10-E76AC85A82EF}" type="datetimeFigureOut">
              <a:rPr lang="en-US" smtClean="0"/>
              <a:t>7/2/2014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7ACECC-1471-4C58-B6D8-C7713FB384F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9.png"/><Relationship Id="rId11" Type="http://schemas.openxmlformats.org/officeDocument/2006/relationships/oleObject" Target="../embeddings/oleObject1.bin"/><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4.xml.rels><?xml version="1.0" encoding="UTF-8" standalone="yes"?>
<Relationships xmlns="http://schemas.openxmlformats.org/package/2006/relationships"><Relationship Id="rId8" Type="http://schemas.openxmlformats.org/officeDocument/2006/relationships/image" Target="../media/image75.png"/><Relationship Id="rId13" Type="http://schemas.openxmlformats.org/officeDocument/2006/relationships/image" Target="../media/image80.pn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png"/><Relationship Id="rId2" Type="http://schemas.openxmlformats.org/officeDocument/2006/relationships/image" Target="../media/image69.png"/><Relationship Id="rId16"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73.png"/><Relationship Id="rId11" Type="http://schemas.openxmlformats.org/officeDocument/2006/relationships/image" Target="../media/image78.png"/><Relationship Id="rId5" Type="http://schemas.openxmlformats.org/officeDocument/2006/relationships/image" Target="../media/image72.png"/><Relationship Id="rId15" Type="http://schemas.openxmlformats.org/officeDocument/2006/relationships/image" Target="../media/image82.png"/><Relationship Id="rId10" Type="http://schemas.openxmlformats.org/officeDocument/2006/relationships/image" Target="../media/image77.png"/><Relationship Id="rId4" Type="http://schemas.openxmlformats.org/officeDocument/2006/relationships/image" Target="../media/image71.png"/><Relationship Id="rId9" Type="http://schemas.openxmlformats.org/officeDocument/2006/relationships/image" Target="../media/image76.png"/><Relationship Id="rId14" Type="http://schemas.openxmlformats.org/officeDocument/2006/relationships/image" Target="../media/image81.png"/></Relationships>
</file>

<file path=ppt/slides/_rels/slide25.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85.jpeg"/><Relationship Id="rId1" Type="http://schemas.openxmlformats.org/officeDocument/2006/relationships/slideLayout" Target="../slideLayouts/slideLayout2.xml"/><Relationship Id="rId4" Type="http://schemas.openxmlformats.org/officeDocument/2006/relationships/image" Target="../media/image8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 Id="rId5" Type="http://schemas.openxmlformats.org/officeDocument/2006/relationships/image" Target="../media/image104.png"/><Relationship Id="rId4" Type="http://schemas.openxmlformats.org/officeDocument/2006/relationships/image" Target="../media/image10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48.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2.xml"/><Relationship Id="rId4" Type="http://schemas.openxmlformats.org/officeDocument/2006/relationships/image" Target="../media/image116.png"/></Relationships>
</file>

<file path=ppt/slides/_rels/slide51.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19.png"/><Relationship Id="rId7" Type="http://schemas.openxmlformats.org/officeDocument/2006/relationships/image" Target="../media/image123.png"/><Relationship Id="rId2" Type="http://schemas.openxmlformats.org/officeDocument/2006/relationships/image" Target="../media/image118.png"/><Relationship Id="rId1" Type="http://schemas.openxmlformats.org/officeDocument/2006/relationships/slideLayout" Target="../slideLayouts/slideLayout2.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53.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5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13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3.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3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2.png"/><Relationship Id="rId4" Type="http://schemas.openxmlformats.org/officeDocument/2006/relationships/image" Target="../media/image21.png"/></Relationships>
</file>

<file path=ppt/slides/_rels/slide60.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image" Target="../media/image13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image" Target="../media/image135.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65.xml.rels><?xml version="1.0" encoding="UTF-8" standalone="yes"?>
<Relationships xmlns="http://schemas.openxmlformats.org/package/2006/relationships"><Relationship Id="rId8" Type="http://schemas.openxmlformats.org/officeDocument/2006/relationships/image" Target="../media/image150.jpeg"/><Relationship Id="rId3" Type="http://schemas.openxmlformats.org/officeDocument/2006/relationships/image" Target="../media/image145.png"/><Relationship Id="rId7" Type="http://schemas.openxmlformats.org/officeDocument/2006/relationships/image" Target="../media/image149.jpeg"/><Relationship Id="rId2" Type="http://schemas.openxmlformats.org/officeDocument/2006/relationships/image" Target="../media/image144.png"/><Relationship Id="rId1" Type="http://schemas.openxmlformats.org/officeDocument/2006/relationships/slideLayout" Target="../slideLayouts/slideLayout2.xml"/><Relationship Id="rId6" Type="http://schemas.openxmlformats.org/officeDocument/2006/relationships/image" Target="../media/image148.jpeg"/><Relationship Id="rId5" Type="http://schemas.openxmlformats.org/officeDocument/2006/relationships/image" Target="../media/image147.png"/><Relationship Id="rId4" Type="http://schemas.openxmlformats.org/officeDocument/2006/relationships/image" Target="../media/image146.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 Id="rId5" Type="http://schemas.openxmlformats.org/officeDocument/2006/relationships/image" Target="../media/image154.png"/><Relationship Id="rId4" Type="http://schemas.openxmlformats.org/officeDocument/2006/relationships/image" Target="../media/image153.png"/></Relationships>
</file>

<file path=ppt/slides/_rels/slide68.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png"/><Relationship Id="rId1" Type="http://schemas.openxmlformats.org/officeDocument/2006/relationships/slideLayout" Target="../slideLayouts/slideLayout2.xml"/><Relationship Id="rId5" Type="http://schemas.openxmlformats.org/officeDocument/2006/relationships/image" Target="../media/image158.png"/><Relationship Id="rId4" Type="http://schemas.openxmlformats.org/officeDocument/2006/relationships/image" Target="../media/image157.png"/></Relationships>
</file>

<file path=ppt/slides/_rels/slide69.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70.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jpeg"/><Relationship Id="rId1" Type="http://schemas.openxmlformats.org/officeDocument/2006/relationships/slideLayout" Target="../slideLayouts/slideLayout2.xml"/><Relationship Id="rId6" Type="http://schemas.openxmlformats.org/officeDocument/2006/relationships/image" Target="../media/image164.jpeg"/><Relationship Id="rId5" Type="http://schemas.openxmlformats.org/officeDocument/2006/relationships/image" Target="../media/image163.jpeg"/><Relationship Id="rId4" Type="http://schemas.openxmlformats.org/officeDocument/2006/relationships/image" Target="../media/image162.jpeg"/></Relationships>
</file>

<file path=ppt/slides/_rels/slide7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2.xml"/><Relationship Id="rId5" Type="http://schemas.openxmlformats.org/officeDocument/2006/relationships/image" Target="../media/image168.jpeg"/><Relationship Id="rId4" Type="http://schemas.openxmlformats.org/officeDocument/2006/relationships/image" Target="../media/image167.png"/></Relationships>
</file>

<file path=ppt/slides/_rels/slide72.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6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72.png"/><Relationship Id="rId7" Type="http://schemas.openxmlformats.org/officeDocument/2006/relationships/image" Target="../media/image176.png"/><Relationship Id="rId2" Type="http://schemas.openxmlformats.org/officeDocument/2006/relationships/image" Target="../media/image171.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73.jpeg"/></Relationships>
</file>

<file path=ppt/slides/_rels/slide74.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2.xml"/><Relationship Id="rId5" Type="http://schemas.openxmlformats.org/officeDocument/2006/relationships/image" Target="../media/image180.png"/><Relationship Id="rId4" Type="http://schemas.openxmlformats.org/officeDocument/2006/relationships/image" Target="../media/image179.png"/></Relationships>
</file>

<file path=ppt/slides/_rels/slide75.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image" Target="../media/image181.png"/><Relationship Id="rId1" Type="http://schemas.openxmlformats.org/officeDocument/2006/relationships/slideLayout" Target="../slideLayouts/slideLayout2.xml"/><Relationship Id="rId4" Type="http://schemas.openxmlformats.org/officeDocument/2006/relationships/image" Target="../media/image183.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87.png"/><Relationship Id="rId5" Type="http://schemas.openxmlformats.org/officeDocument/2006/relationships/image" Target="../media/image186.png"/><Relationship Id="rId4" Type="http://schemas.openxmlformats.org/officeDocument/2006/relationships/image" Target="../media/image185.png"/></Relationships>
</file>

<file path=ppt/slides/_rels/slide77.xml.rels><?xml version="1.0" encoding="UTF-8" standalone="yes"?>
<Relationships xmlns="http://schemas.openxmlformats.org/package/2006/relationships"><Relationship Id="rId3" Type="http://schemas.openxmlformats.org/officeDocument/2006/relationships/image" Target="../media/image189.jpeg"/><Relationship Id="rId7" Type="http://schemas.openxmlformats.org/officeDocument/2006/relationships/image" Target="../media/image193.png"/><Relationship Id="rId2" Type="http://schemas.openxmlformats.org/officeDocument/2006/relationships/image" Target="../media/image188.png"/><Relationship Id="rId1" Type="http://schemas.openxmlformats.org/officeDocument/2006/relationships/slideLayout" Target="../slideLayouts/slideLayout2.x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90.png"/></Relationships>
</file>

<file path=ppt/slides/_rels/slide78.xml.rels><?xml version="1.0" encoding="UTF-8" standalone="yes"?>
<Relationships xmlns="http://schemas.openxmlformats.org/package/2006/relationships"><Relationship Id="rId3" Type="http://schemas.openxmlformats.org/officeDocument/2006/relationships/image" Target="../media/image195.png"/><Relationship Id="rId2" Type="http://schemas.openxmlformats.org/officeDocument/2006/relationships/image" Target="../media/image194.png"/><Relationship Id="rId1" Type="http://schemas.openxmlformats.org/officeDocument/2006/relationships/slideLayout" Target="../slideLayouts/slideLayout2.xml"/><Relationship Id="rId5" Type="http://schemas.openxmlformats.org/officeDocument/2006/relationships/image" Target="../media/image197.png"/><Relationship Id="rId4" Type="http://schemas.openxmlformats.org/officeDocument/2006/relationships/image" Target="../media/image196.png"/></Relationships>
</file>

<file path=ppt/slides/_rels/slide79.xml.rels><?xml version="1.0" encoding="UTF-8" standalone="yes"?>
<Relationships xmlns="http://schemas.openxmlformats.org/package/2006/relationships"><Relationship Id="rId8" Type="http://schemas.openxmlformats.org/officeDocument/2006/relationships/image" Target="../media/image204.png"/><Relationship Id="rId3" Type="http://schemas.openxmlformats.org/officeDocument/2006/relationships/image" Target="../media/image199.jpeg"/><Relationship Id="rId7" Type="http://schemas.openxmlformats.org/officeDocument/2006/relationships/image" Target="../media/image203.png"/><Relationship Id="rId2" Type="http://schemas.openxmlformats.org/officeDocument/2006/relationships/image" Target="../media/image198.png"/><Relationship Id="rId1" Type="http://schemas.openxmlformats.org/officeDocument/2006/relationships/slideLayout" Target="../slideLayouts/slideLayout2.xml"/><Relationship Id="rId6" Type="http://schemas.openxmlformats.org/officeDocument/2006/relationships/image" Target="../media/image202.png"/><Relationship Id="rId5" Type="http://schemas.openxmlformats.org/officeDocument/2006/relationships/image" Target="../media/image201.png"/><Relationship Id="rId4" Type="http://schemas.openxmlformats.org/officeDocument/2006/relationships/image" Target="../media/image200.jpe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80.xml.rels><?xml version="1.0" encoding="UTF-8" standalone="yes"?>
<Relationships xmlns="http://schemas.openxmlformats.org/package/2006/relationships"><Relationship Id="rId8" Type="http://schemas.openxmlformats.org/officeDocument/2006/relationships/image" Target="../media/image211.png"/><Relationship Id="rId3" Type="http://schemas.openxmlformats.org/officeDocument/2006/relationships/image" Target="../media/image206.jpeg"/><Relationship Id="rId7" Type="http://schemas.openxmlformats.org/officeDocument/2006/relationships/image" Target="../media/image210.png"/><Relationship Id="rId12" Type="http://schemas.openxmlformats.org/officeDocument/2006/relationships/image" Target="../media/image215.png"/><Relationship Id="rId2" Type="http://schemas.openxmlformats.org/officeDocument/2006/relationships/image" Target="../media/image205.png"/><Relationship Id="rId1" Type="http://schemas.openxmlformats.org/officeDocument/2006/relationships/slideLayout" Target="../slideLayouts/slideLayout2.xml"/><Relationship Id="rId6" Type="http://schemas.openxmlformats.org/officeDocument/2006/relationships/image" Target="../media/image209.png"/><Relationship Id="rId11" Type="http://schemas.openxmlformats.org/officeDocument/2006/relationships/image" Target="../media/image214.png"/><Relationship Id="rId5" Type="http://schemas.openxmlformats.org/officeDocument/2006/relationships/image" Target="../media/image208.png"/><Relationship Id="rId10" Type="http://schemas.openxmlformats.org/officeDocument/2006/relationships/image" Target="../media/image213.png"/><Relationship Id="rId4" Type="http://schemas.openxmlformats.org/officeDocument/2006/relationships/image" Target="../media/image207.jpeg"/><Relationship Id="rId9" Type="http://schemas.openxmlformats.org/officeDocument/2006/relationships/image" Target="../media/image212.jpe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8" Type="http://schemas.openxmlformats.org/officeDocument/2006/relationships/hyperlink" Target="http://www.sciencedirect.com/science/article/pii/S0168900299008207" TargetMode="External"/><Relationship Id="rId3" Type="http://schemas.openxmlformats.org/officeDocument/2006/relationships/hyperlink" Target="http://ph-dep.web.cern.ch/ph-dep/NewsMeetings/FM/FM15Nov07/Leszek.pdf" TargetMode="External"/><Relationship Id="rId7" Type="http://schemas.openxmlformats.org/officeDocument/2006/relationships/hyperlink" Target="https://dl.dropboxusercontent.com/u/5091297/RD51-NOTE-2012-007.pdf" TargetMode="External"/><Relationship Id="rId2" Type="http://schemas.openxmlformats.org/officeDocument/2006/relationships/hyperlink" Target="https://indico.cern.ch/getFile.py/access?contribId=19&amp;sessionId=4&amp;resId=0&amp;materialId=slides&amp;confId=265187" TargetMode="External"/><Relationship Id="rId1" Type="http://schemas.openxmlformats.org/officeDocument/2006/relationships/slideLayout" Target="../slideLayouts/slideLayout2.xml"/><Relationship Id="rId6" Type="http://schemas.openxmlformats.org/officeDocument/2006/relationships/hyperlink" Target="https://dl.dropboxusercontent.com/u/5091297/Sauli_77-09.pdf" TargetMode="External"/><Relationship Id="rId5" Type="http://schemas.openxmlformats.org/officeDocument/2006/relationships/hyperlink" Target="https://dl.dropboxusercontent.com/u/5091297/CAT2005_2a.pdf" TargetMode="External"/><Relationship Id="rId4" Type="http://schemas.openxmlformats.org/officeDocument/2006/relationships/hyperlink" Target="http://gdd.web.cern.ch/GDD/"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32040" y="1143000"/>
            <a:ext cx="2279920" cy="461665"/>
          </a:xfrm>
          <a:prstGeom prst="rect">
            <a:avLst/>
          </a:prstGeom>
        </p:spPr>
        <p:txBody>
          <a:bodyPr wrap="none">
            <a:spAutoFit/>
          </a:bodyPr>
          <a:lstStyle/>
          <a:p>
            <a:r>
              <a:rPr lang="en-US" sz="2400" b="1" dirty="0" smtClean="0">
                <a:solidFill>
                  <a:schemeClr val="accent1">
                    <a:lumMod val="75000"/>
                  </a:schemeClr>
                </a:solidFill>
              </a:rPr>
              <a:t>MPGD detectors</a:t>
            </a:r>
            <a:endParaRPr lang="en-US" sz="2400" b="1" dirty="0">
              <a:solidFill>
                <a:schemeClr val="accent1">
                  <a:lumMod val="75000"/>
                </a:schemeClr>
              </a:solidFill>
            </a:endParaRPr>
          </a:p>
        </p:txBody>
      </p:sp>
      <p:sp>
        <p:nvSpPr>
          <p:cNvPr id="103425" name="Rectangle 1"/>
          <p:cNvSpPr>
            <a:spLocks noChangeArrowheads="1"/>
          </p:cNvSpPr>
          <p:nvPr/>
        </p:nvSpPr>
        <p:spPr bwMode="auto">
          <a:xfrm>
            <a:off x="1066800" y="1960602"/>
            <a:ext cx="7543800" cy="28931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accent1">
                    <a:lumMod val="75000"/>
                  </a:schemeClr>
                </a:solidFill>
                <a:effectLst/>
                <a:latin typeface="Arial Unicode MS" pitchFamily="34" charset="-128"/>
                <a:cs typeface="Arial" pitchFamily="34" charset="0"/>
              </a:rPr>
              <a:t>Micro Pattern Gas Detectors (MPGDs) are flexible and widespread devices with promising performances for the next generation High Energy Physics experiments, as well as for many other applications as medical, imaging, </a:t>
            </a:r>
            <a:r>
              <a:rPr kumimoji="0" lang="en-US" sz="1400" b="0" i="0" u="none" strike="noStrike" cap="none" normalizeH="0" baseline="0" dirty="0" err="1" smtClean="0">
                <a:ln>
                  <a:noFill/>
                </a:ln>
                <a:solidFill>
                  <a:schemeClr val="accent1">
                    <a:lumMod val="75000"/>
                  </a:schemeClr>
                </a:solidFill>
                <a:effectLst/>
                <a:latin typeface="Arial Unicode MS" pitchFamily="34" charset="-128"/>
                <a:cs typeface="Arial" pitchFamily="34" charset="0"/>
              </a:rPr>
              <a:t>dosimetry</a:t>
            </a:r>
            <a:r>
              <a:rPr kumimoji="0" lang="en-US" sz="1400" b="0" i="0" u="none" strike="noStrike" cap="none" normalizeH="0" baseline="0" dirty="0" smtClean="0">
                <a:ln>
                  <a:noFill/>
                </a:ln>
                <a:solidFill>
                  <a:schemeClr val="accent1">
                    <a:lumMod val="75000"/>
                  </a:schemeClr>
                </a:solidFill>
                <a:effectLst/>
                <a:latin typeface="Arial Unicode MS" pitchFamily="34" charset="-128"/>
                <a:cs typeface="Arial" pitchFamily="34" charset="0"/>
              </a:rPr>
              <a:t>. Large instrumented surfaces, high rate capability, very good position resolution, radiation tolerance and low material budget are key features of MPGDs. Different technologies and materials entering into this field are providing new possibilities for future detectors. The first part of the training seminar will treat some basic of gaseous detection and the reasons why micro pattern gaseous detector have been introduced. A brief overview of MPGDs at CERN, currently running or planned for next upgrades in the experiments, will be given. In the second part we will focus on the path in between requirements, R&amp;D and final design of detectors for experiments. R&amp;D process and some peculiarities of this technology will be described using real cases where requirements (driven by the experiment) or issues (related to the technology itself) have been faced by the groups that are working with MPGDs.</a:t>
            </a:r>
            <a:r>
              <a:rPr kumimoji="0" lang="en-US" sz="1400" b="0" i="0" u="none" strike="noStrike" cap="none" normalizeH="0" baseline="0" dirty="0" smtClean="0">
                <a:ln>
                  <a:noFill/>
                </a:ln>
                <a:solidFill>
                  <a:schemeClr val="accent1">
                    <a:lumMod val="75000"/>
                  </a:schemeClr>
                </a:solidFill>
                <a:effectLst/>
                <a:latin typeface="Arial" pitchFamily="34" charset="0"/>
                <a:cs typeface="Arial" pitchFamily="34" charset="0"/>
              </a:rPr>
              <a:t> </a:t>
            </a:r>
          </a:p>
        </p:txBody>
      </p:sp>
      <p:sp>
        <p:nvSpPr>
          <p:cNvPr id="6" name="Rectangle 5"/>
          <p:cNvSpPr/>
          <p:nvPr/>
        </p:nvSpPr>
        <p:spPr>
          <a:xfrm>
            <a:off x="3581400" y="5257800"/>
            <a:ext cx="4572000" cy="307777"/>
          </a:xfrm>
          <a:prstGeom prst="rect">
            <a:avLst/>
          </a:prstGeom>
        </p:spPr>
        <p:txBody>
          <a:bodyPr>
            <a:spAutoFit/>
          </a:bodyPr>
          <a:lstStyle/>
          <a:p>
            <a:r>
              <a:rPr lang="en-US" sz="1400" dirty="0" smtClean="0">
                <a:solidFill>
                  <a:schemeClr val="accent1">
                    <a:lumMod val="75000"/>
                  </a:schemeClr>
                </a:solidFill>
                <a:latin typeface="Arial Unicode MS" pitchFamily="34" charset="-128"/>
                <a:cs typeface="Arial" pitchFamily="34" charset="0"/>
              </a:rPr>
              <a:t>E. Oliveri (PH-DT-DD)</a:t>
            </a:r>
            <a:endParaRPr lang="en-US" sz="1400" dirty="0">
              <a:solidFill>
                <a:schemeClr val="accent1">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0"/>
            <a:ext cx="8382000" cy="6019800"/>
          </a:xfrm>
        </p:spPr>
        <p:txBody>
          <a:bodyPr>
            <a:noAutofit/>
          </a:bodyPr>
          <a:lstStyle/>
          <a:p>
            <a:pPr>
              <a:buNone/>
            </a:pPr>
            <a:r>
              <a:rPr lang="en-US" sz="2000" b="1" dirty="0" smtClean="0">
                <a:solidFill>
                  <a:schemeClr val="tx2"/>
                </a:solidFill>
              </a:rPr>
              <a:t>MSGC</a:t>
            </a:r>
          </a:p>
          <a:p>
            <a:pPr>
              <a:buNone/>
            </a:pPr>
            <a:endParaRPr lang="en-US" sz="2000" b="1" dirty="0" smtClean="0">
              <a:solidFill>
                <a:schemeClr val="tx2"/>
              </a:solidFill>
            </a:endParaRPr>
          </a:p>
          <a:p>
            <a:pPr lvl="1">
              <a:buNone/>
            </a:pPr>
            <a:r>
              <a:rPr lang="en-US" sz="1600" b="1" dirty="0" smtClean="0">
                <a:solidFill>
                  <a:schemeClr val="tx2"/>
                </a:solidFill>
              </a:rPr>
              <a:t>MSGC </a:t>
            </a:r>
            <a:r>
              <a:rPr lang="en-US" sz="1600" b="1" dirty="0" smtClean="0">
                <a:solidFill>
                  <a:schemeClr val="tx2"/>
                </a:solidFill>
              </a:rPr>
              <a:t>(</a:t>
            </a:r>
            <a:r>
              <a:rPr lang="en-US" sz="1600" b="1" dirty="0" err="1" smtClean="0">
                <a:solidFill>
                  <a:schemeClr val="tx2"/>
                </a:solidFill>
              </a:rPr>
              <a:t>Oed</a:t>
            </a:r>
            <a:r>
              <a:rPr lang="en-US" sz="1600" b="1" dirty="0" smtClean="0">
                <a:solidFill>
                  <a:schemeClr val="tx2"/>
                </a:solidFill>
              </a:rPr>
              <a:t> A. Nucl. </a:t>
            </a:r>
            <a:r>
              <a:rPr lang="en-US" sz="1600" b="1" dirty="0" err="1" smtClean="0">
                <a:solidFill>
                  <a:schemeClr val="tx2"/>
                </a:solidFill>
              </a:rPr>
              <a:t>Instrum</a:t>
            </a:r>
            <a:r>
              <a:rPr lang="en-US" sz="1600" b="1" dirty="0" smtClean="0">
                <a:solidFill>
                  <a:schemeClr val="tx2"/>
                </a:solidFill>
              </a:rPr>
              <a:t>. Methods A263:351 (1988</a:t>
            </a:r>
            <a:r>
              <a:rPr lang="en-US" sz="1600" b="1" dirty="0">
                <a:solidFill>
                  <a:schemeClr val="tx2"/>
                </a:solidFill>
              </a:rPr>
              <a:t>)) : excellent localization, high rate </a:t>
            </a:r>
            <a:r>
              <a:rPr lang="en-US" sz="1600" b="1" dirty="0" smtClean="0">
                <a:solidFill>
                  <a:schemeClr val="tx2"/>
                </a:solidFill>
              </a:rPr>
              <a:t>capability (reduced space charge buildup), </a:t>
            </a:r>
            <a:r>
              <a:rPr lang="en-US" sz="1600" b="1" dirty="0">
                <a:solidFill>
                  <a:schemeClr val="tx2"/>
                </a:solidFill>
              </a:rPr>
              <a:t>good </a:t>
            </a:r>
            <a:r>
              <a:rPr lang="en-US" sz="1600" b="1" dirty="0" smtClean="0">
                <a:solidFill>
                  <a:schemeClr val="tx2"/>
                </a:solidFill>
              </a:rPr>
              <a:t>granularity</a:t>
            </a:r>
          </a:p>
          <a:p>
            <a:pPr lvl="1">
              <a:buNone/>
            </a:pPr>
            <a:endParaRPr lang="en-US" sz="16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10</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3048000" y="1403209"/>
            <a:ext cx="2438400" cy="2573598"/>
          </a:xfrm>
          <a:prstGeom prst="rect">
            <a:avLst/>
          </a:prstGeom>
          <a:noFill/>
          <a:ln w="9525">
            <a:noFill/>
            <a:miter lim="800000"/>
            <a:headEnd/>
            <a:tailEnd/>
          </a:ln>
        </p:spPr>
      </p:pic>
      <p:pic>
        <p:nvPicPr>
          <p:cNvPr id="1033"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52400" y="1594163"/>
            <a:ext cx="2895600" cy="2471854"/>
          </a:xfrm>
          <a:prstGeom prst="rect">
            <a:avLst/>
          </a:prstGeom>
          <a:noFill/>
          <a:ln w="9525">
            <a:noFill/>
            <a:miter lim="800000"/>
            <a:headEnd/>
            <a:tailEnd/>
          </a:ln>
        </p:spPr>
      </p:pic>
      <p:pic>
        <p:nvPicPr>
          <p:cNvPr id="1034" name="Picture 10"/>
          <p:cNvPicPr>
            <a:picLocks noChangeAspect="1" noChangeArrowheads="1"/>
          </p:cNvPicPr>
          <p:nvPr/>
        </p:nvPicPr>
        <p:blipFill>
          <a:blip r:embed="rId4" cstate="print"/>
          <a:srcRect/>
          <a:stretch>
            <a:fillRect/>
          </a:stretch>
        </p:blipFill>
        <p:spPr bwMode="auto">
          <a:xfrm>
            <a:off x="5562600" y="1447800"/>
            <a:ext cx="3476514" cy="2529007"/>
          </a:xfrm>
          <a:prstGeom prst="rect">
            <a:avLst/>
          </a:prstGeom>
          <a:noFill/>
          <a:ln w="9525">
            <a:noFill/>
            <a:miter lim="800000"/>
            <a:headEnd/>
            <a:tailEnd/>
          </a:ln>
        </p:spPr>
      </p:pic>
      <p:sp>
        <p:nvSpPr>
          <p:cNvPr id="14" name="Rectangle 13"/>
          <p:cNvSpPr/>
          <p:nvPr/>
        </p:nvSpPr>
        <p:spPr>
          <a:xfrm>
            <a:off x="381000" y="4129207"/>
            <a:ext cx="8305800" cy="1661993"/>
          </a:xfrm>
          <a:prstGeom prst="rect">
            <a:avLst/>
          </a:prstGeom>
        </p:spPr>
        <p:txBody>
          <a:bodyPr wrap="square">
            <a:spAutoFit/>
          </a:bodyPr>
          <a:lstStyle/>
          <a:p>
            <a:pPr>
              <a:buNone/>
            </a:pPr>
            <a:r>
              <a:rPr lang="en-US" b="1" dirty="0" smtClean="0">
                <a:solidFill>
                  <a:schemeClr val="tx2"/>
                </a:solidFill>
              </a:rPr>
              <a:t>Observed instabilities: </a:t>
            </a:r>
          </a:p>
          <a:p>
            <a:pPr>
              <a:buFont typeface="Arial" pitchFamily="34" charset="0"/>
              <a:buChar char="•"/>
            </a:pPr>
            <a:r>
              <a:rPr lang="en-US" sz="1400" b="1" dirty="0" smtClean="0">
                <a:solidFill>
                  <a:schemeClr val="tx2"/>
                </a:solidFill>
              </a:rPr>
              <a:t> time-dependent gain shifts (charge movement in the substrate,  polarization and charge accumulation)  </a:t>
            </a:r>
          </a:p>
          <a:p>
            <a:pPr>
              <a:buFont typeface="Arial" pitchFamily="34" charset="0"/>
              <a:buChar char="•"/>
            </a:pPr>
            <a:r>
              <a:rPr lang="en-US" sz="1400" b="1" dirty="0" smtClean="0">
                <a:solidFill>
                  <a:schemeClr val="tx2"/>
                </a:solidFill>
              </a:rPr>
              <a:t> tendency to discharge </a:t>
            </a:r>
          </a:p>
          <a:p>
            <a:pPr>
              <a:buFont typeface="Arial" pitchFamily="34" charset="0"/>
              <a:buChar char="•"/>
            </a:pPr>
            <a:r>
              <a:rPr lang="en-US" sz="1400" b="1" dirty="0" smtClean="0">
                <a:solidFill>
                  <a:schemeClr val="tx2"/>
                </a:solidFill>
              </a:rPr>
              <a:t> permanent deterioration (aging) during sustained irradiation </a:t>
            </a:r>
          </a:p>
          <a:p>
            <a:pPr>
              <a:buNone/>
            </a:pPr>
            <a:endParaRPr lang="en-US" sz="1400" b="1" dirty="0" smtClean="0">
              <a:solidFill>
                <a:schemeClr val="tx2"/>
              </a:solidFill>
            </a:endParaRPr>
          </a:p>
          <a:p>
            <a:pPr>
              <a:buNone/>
            </a:pPr>
            <a:r>
              <a:rPr lang="en-US" sz="1400" b="1" dirty="0" smtClean="0">
                <a:solidFill>
                  <a:schemeClr val="tx2"/>
                </a:solidFill>
              </a:rPr>
              <a:t>medium- and long-term stability  determined by physical parameters used to manufacture and operate the detectors as : substrate material, metal of the strips, type and purity of the gas mixture</a:t>
            </a:r>
            <a:endParaRPr lang="en-US" sz="1400" b="1" dirty="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382000" cy="533400"/>
          </a:xfrm>
        </p:spPr>
        <p:txBody>
          <a:bodyPr>
            <a:noAutofit/>
          </a:bodyPr>
          <a:lstStyle/>
          <a:p>
            <a:pPr>
              <a:buNone/>
            </a:pPr>
            <a:r>
              <a:rPr lang="en-US" sz="2000" b="1" dirty="0" smtClean="0">
                <a:solidFill>
                  <a:schemeClr val="tx2"/>
                </a:solidFill>
              </a:rPr>
              <a:t>MSGC: Charging Up, polarization, </a:t>
            </a:r>
            <a:r>
              <a:rPr lang="en-US" sz="2000" b="1" dirty="0" smtClean="0">
                <a:solidFill>
                  <a:schemeClr val="tx2"/>
                </a:solidFill>
              </a:rPr>
              <a:t>internal charge </a:t>
            </a:r>
            <a:r>
              <a:rPr lang="en-US" sz="2000" b="1" dirty="0" smtClean="0">
                <a:solidFill>
                  <a:schemeClr val="tx2"/>
                </a:solidFill>
              </a:rPr>
              <a:t>movement</a:t>
            </a:r>
            <a:endParaRPr lang="en-US" sz="16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11</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55298" name="Picture 2"/>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4876800" y="2590800"/>
            <a:ext cx="2826327" cy="2743200"/>
          </a:xfrm>
          <a:prstGeom prst="rect">
            <a:avLst/>
          </a:prstGeom>
          <a:noFill/>
          <a:ln w="9525">
            <a:noFill/>
            <a:miter lim="800000"/>
            <a:headEnd/>
            <a:tailEnd/>
          </a:ln>
        </p:spPr>
      </p:pic>
      <p:pic>
        <p:nvPicPr>
          <p:cNvPr id="55299" name="Picture 3"/>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1295400" y="2667000"/>
            <a:ext cx="2828627" cy="2743200"/>
          </a:xfrm>
          <a:prstGeom prst="rect">
            <a:avLst/>
          </a:prstGeom>
          <a:noFill/>
          <a:ln w="9525">
            <a:noFill/>
            <a:miter lim="800000"/>
            <a:headEnd/>
            <a:tailEnd/>
          </a:ln>
        </p:spPr>
      </p:pic>
      <p:sp>
        <p:nvSpPr>
          <p:cNvPr id="10" name="Rectangle 9"/>
          <p:cNvSpPr/>
          <p:nvPr/>
        </p:nvSpPr>
        <p:spPr>
          <a:xfrm>
            <a:off x="685800" y="1676400"/>
            <a:ext cx="7340810" cy="646331"/>
          </a:xfrm>
          <a:prstGeom prst="rect">
            <a:avLst/>
          </a:prstGeom>
        </p:spPr>
        <p:txBody>
          <a:bodyPr wrap="square">
            <a:spAutoFit/>
          </a:bodyPr>
          <a:lstStyle/>
          <a:p>
            <a:r>
              <a:rPr lang="en-US" b="1" dirty="0" smtClean="0">
                <a:solidFill>
                  <a:schemeClr val="tx2"/>
                </a:solidFill>
              </a:rPr>
              <a:t>Studies of different substrate sand surface coatings to improve charge evacuation, field lines, eliminate polarization or internal charge movements</a:t>
            </a:r>
            <a:endParaRPr lang="en-US" dirty="0"/>
          </a:p>
        </p:txBody>
      </p:sp>
      <p:sp>
        <p:nvSpPr>
          <p:cNvPr id="12" name="TextBox 11"/>
          <p:cNvSpPr txBox="1"/>
          <p:nvPr/>
        </p:nvSpPr>
        <p:spPr>
          <a:xfrm>
            <a:off x="685800" y="914400"/>
            <a:ext cx="6379119" cy="369332"/>
          </a:xfrm>
          <a:prstGeom prst="rect">
            <a:avLst/>
          </a:prstGeom>
          <a:noFill/>
        </p:spPr>
        <p:txBody>
          <a:bodyPr wrap="none" rtlCol="0">
            <a:spAutoFit/>
          </a:bodyPr>
          <a:lstStyle/>
          <a:p>
            <a:r>
              <a:rPr lang="en-US" b="1" dirty="0" smtClean="0">
                <a:solidFill>
                  <a:schemeClr val="tx2"/>
                </a:solidFill>
              </a:rPr>
              <a:t>Playing with </a:t>
            </a:r>
            <a:r>
              <a:rPr lang="en-US" b="1" dirty="0" smtClean="0">
                <a:solidFill>
                  <a:schemeClr val="tx2"/>
                </a:solidFill>
              </a:rPr>
              <a:t>material </a:t>
            </a:r>
            <a:r>
              <a:rPr lang="en-US" b="1" dirty="0" smtClean="0">
                <a:solidFill>
                  <a:schemeClr val="tx2"/>
                </a:solidFill>
              </a:rPr>
              <a:t>in between and around </a:t>
            </a:r>
            <a:r>
              <a:rPr lang="en-US" b="1" dirty="0" smtClean="0">
                <a:solidFill>
                  <a:schemeClr val="tx2"/>
                </a:solidFill>
              </a:rPr>
              <a:t>anode </a:t>
            </a:r>
            <a:r>
              <a:rPr lang="en-US" b="1" dirty="0" smtClean="0">
                <a:solidFill>
                  <a:schemeClr val="tx2"/>
                </a:solidFill>
              </a:rPr>
              <a:t>and cathode</a:t>
            </a:r>
          </a:p>
        </p:txBody>
      </p:sp>
      <p:sp>
        <p:nvSpPr>
          <p:cNvPr id="13" name="Rectangle 12"/>
          <p:cNvSpPr/>
          <p:nvPr/>
        </p:nvSpPr>
        <p:spPr>
          <a:xfrm>
            <a:off x="1905000" y="5486400"/>
            <a:ext cx="5861220" cy="369332"/>
          </a:xfrm>
          <a:prstGeom prst="rect">
            <a:avLst/>
          </a:prstGeom>
        </p:spPr>
        <p:txBody>
          <a:bodyPr wrap="none">
            <a:spAutoFit/>
          </a:bodyPr>
          <a:lstStyle/>
          <a:p>
            <a:r>
              <a:rPr lang="en-US" b="1" dirty="0" smtClean="0">
                <a:solidFill>
                  <a:schemeClr val="tx2"/>
                </a:solidFill>
              </a:rPr>
              <a:t>Substrate resistivity optimization to minimize the charge up</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12</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56322" name="Picture 2"/>
          <p:cNvPicPr>
            <a:picLocks noChangeAspect="1" noChangeArrowheads="1"/>
          </p:cNvPicPr>
          <p:nvPr/>
        </p:nvPicPr>
        <p:blipFill>
          <a:blip r:embed="rId2" cstate="print"/>
          <a:srcRect/>
          <a:stretch>
            <a:fillRect/>
          </a:stretch>
        </p:blipFill>
        <p:spPr bwMode="auto">
          <a:xfrm>
            <a:off x="0" y="381000"/>
            <a:ext cx="2560320" cy="2743200"/>
          </a:xfrm>
          <a:prstGeom prst="rect">
            <a:avLst/>
          </a:prstGeom>
          <a:noFill/>
          <a:ln w="9525">
            <a:noFill/>
            <a:miter lim="800000"/>
            <a:headEnd/>
            <a:tailEnd/>
          </a:ln>
        </p:spPr>
      </p:pic>
      <p:pic>
        <p:nvPicPr>
          <p:cNvPr id="56324" name="Picture 4"/>
          <p:cNvPicPr>
            <a:picLocks noChangeAspect="1" noChangeArrowheads="1"/>
          </p:cNvPicPr>
          <p:nvPr/>
        </p:nvPicPr>
        <p:blipFill>
          <a:blip r:embed="rId3" cstate="print">
            <a:grayscl/>
          </a:blip>
          <a:srcRect/>
          <a:stretch>
            <a:fillRect/>
          </a:stretch>
        </p:blipFill>
        <p:spPr bwMode="auto">
          <a:xfrm>
            <a:off x="3162300" y="972577"/>
            <a:ext cx="2819400" cy="4912845"/>
          </a:xfrm>
          <a:prstGeom prst="rect">
            <a:avLst/>
          </a:prstGeom>
          <a:noFill/>
          <a:ln w="9525">
            <a:noFill/>
            <a:miter lim="800000"/>
            <a:headEnd/>
            <a:tailEnd/>
          </a:ln>
        </p:spPr>
      </p:pic>
      <p:pic>
        <p:nvPicPr>
          <p:cNvPr id="56325" name="Picture 5"/>
          <p:cNvPicPr>
            <a:picLocks noChangeAspect="1" noChangeArrowheads="1"/>
          </p:cNvPicPr>
          <p:nvPr/>
        </p:nvPicPr>
        <p:blipFill>
          <a:blip r:embed="rId4" cstate="print"/>
          <a:srcRect/>
          <a:stretch>
            <a:fillRect/>
          </a:stretch>
        </p:blipFill>
        <p:spPr bwMode="auto">
          <a:xfrm rot="5400000">
            <a:off x="-12383" y="3746184"/>
            <a:ext cx="2691765" cy="2057400"/>
          </a:xfrm>
          <a:prstGeom prst="rect">
            <a:avLst/>
          </a:prstGeom>
          <a:noFill/>
          <a:ln w="9525">
            <a:noFill/>
            <a:miter lim="800000"/>
            <a:headEnd/>
            <a:tailEnd/>
          </a:ln>
        </p:spPr>
      </p:pic>
      <p:sp>
        <p:nvSpPr>
          <p:cNvPr id="10" name="Content Placeholder 2"/>
          <p:cNvSpPr txBox="1">
            <a:spLocks/>
          </p:cNvSpPr>
          <p:nvPr/>
        </p:nvSpPr>
        <p:spPr>
          <a:xfrm>
            <a:off x="0" y="0"/>
            <a:ext cx="8382000" cy="533400"/>
          </a:xfrm>
          <a:prstGeom prst="rect">
            <a:avLst/>
          </a:prstGeom>
        </p:spPr>
        <p:txBody>
          <a:bodyPr vert="horz" lIns="91440" tIns="45720" rIns="91440" bIns="45720" rtlCol="0">
            <a:noAutofit/>
          </a:bodyPr>
          <a:lstStyle/>
          <a:p>
            <a:pPr marL="342900" lvl="0" indent="-342900">
              <a:spcBef>
                <a:spcPct val="20000"/>
              </a:spcBef>
            </a:pPr>
            <a:r>
              <a:rPr lang="en-US" sz="2000" b="1" dirty="0" smtClean="0">
                <a:solidFill>
                  <a:schemeClr val="tx2"/>
                </a:solidFill>
              </a:rPr>
              <a:t>MSGC: </a:t>
            </a:r>
            <a:r>
              <a:rPr kumimoji="0" lang="en-US" sz="2000" b="1" i="0" u="none" strike="noStrike" kern="1200" cap="none" spc="0" normalizeH="0" baseline="0" noProof="0" dirty="0" smtClean="0">
                <a:ln>
                  <a:noFill/>
                </a:ln>
                <a:solidFill>
                  <a:schemeClr val="tx2"/>
                </a:solidFill>
                <a:effectLst/>
                <a:uLnTx/>
                <a:uFillTx/>
                <a:latin typeface="+mn-lt"/>
                <a:ea typeface="+mn-ea"/>
                <a:cs typeface="+mn-cs"/>
              </a:rPr>
              <a:t>Discharges</a:t>
            </a:r>
            <a:endParaRPr kumimoji="0" lang="en-US" sz="1600" b="1" i="0" u="none" strike="noStrike" kern="1200" cap="none" spc="0" normalizeH="0" baseline="0" noProof="0" dirty="0" smtClean="0">
              <a:ln>
                <a:noFill/>
              </a:ln>
              <a:solidFill>
                <a:schemeClr val="tx2"/>
              </a:solidFill>
              <a:effectLst/>
              <a:uLnTx/>
              <a:uFillTx/>
              <a:latin typeface="+mn-lt"/>
              <a:ea typeface="+mn-ea"/>
              <a:cs typeface="+mn-cs"/>
            </a:endParaRPr>
          </a:p>
        </p:txBody>
      </p:sp>
      <p:sp>
        <p:nvSpPr>
          <p:cNvPr id="9" name="TextBox 8"/>
          <p:cNvSpPr txBox="1"/>
          <p:nvPr/>
        </p:nvSpPr>
        <p:spPr>
          <a:xfrm>
            <a:off x="3048000" y="0"/>
            <a:ext cx="5572359" cy="369332"/>
          </a:xfrm>
          <a:prstGeom prst="rect">
            <a:avLst/>
          </a:prstGeom>
          <a:noFill/>
        </p:spPr>
        <p:txBody>
          <a:bodyPr wrap="none" rtlCol="0">
            <a:spAutoFit/>
          </a:bodyPr>
          <a:lstStyle/>
          <a:p>
            <a:r>
              <a:rPr lang="en-US" dirty="0" smtClean="0"/>
              <a:t>Micro-cathode </a:t>
            </a:r>
            <a:r>
              <a:rPr lang="en-US" dirty="0" smtClean="0">
                <a:sym typeface="Wingdings" pitchFamily="2" charset="2"/>
              </a:rPr>
              <a:t> a pre-amplification stage for discharges</a:t>
            </a:r>
            <a:endParaRPr lang="en-US" dirty="0"/>
          </a:p>
        </p:txBody>
      </p:sp>
      <p:pic>
        <p:nvPicPr>
          <p:cNvPr id="11" name="Picture 3"/>
          <p:cNvPicPr>
            <a:picLocks noChangeAspect="1" noChangeArrowheads="1"/>
          </p:cNvPicPr>
          <p:nvPr/>
        </p:nvPicPr>
        <p:blipFill>
          <a:blip r:embed="rId5" cstate="print"/>
          <a:srcRect/>
          <a:stretch>
            <a:fillRect/>
          </a:stretch>
        </p:blipFill>
        <p:spPr bwMode="auto">
          <a:xfrm>
            <a:off x="6019800" y="1000125"/>
            <a:ext cx="2314575" cy="2276475"/>
          </a:xfrm>
          <a:prstGeom prst="rect">
            <a:avLst/>
          </a:prstGeom>
          <a:noFill/>
          <a:ln w="9525">
            <a:noFill/>
            <a:miter lim="800000"/>
            <a:headEnd/>
            <a:tailEnd/>
          </a:ln>
        </p:spPr>
      </p:pic>
      <p:sp>
        <p:nvSpPr>
          <p:cNvPr id="12" name="Rectangle 11"/>
          <p:cNvSpPr/>
          <p:nvPr/>
        </p:nvSpPr>
        <p:spPr>
          <a:xfrm>
            <a:off x="5715000" y="619125"/>
            <a:ext cx="2874377" cy="369332"/>
          </a:xfrm>
          <a:prstGeom prst="rect">
            <a:avLst/>
          </a:prstGeom>
        </p:spPr>
        <p:txBody>
          <a:bodyPr wrap="none">
            <a:spAutoFit/>
          </a:bodyPr>
          <a:lstStyle/>
          <a:p>
            <a:r>
              <a:rPr lang="en-US" b="1" dirty="0" smtClean="0">
                <a:solidFill>
                  <a:schemeClr val="tx2"/>
                </a:solidFill>
              </a:rPr>
              <a:t>CVD Diamond Coated MSGC</a:t>
            </a:r>
          </a:p>
        </p:txBody>
      </p:sp>
      <p:pic>
        <p:nvPicPr>
          <p:cNvPr id="13" name="Picture 8"/>
          <p:cNvPicPr>
            <a:picLocks noChangeAspect="1" noChangeArrowheads="1"/>
          </p:cNvPicPr>
          <p:nvPr/>
        </p:nvPicPr>
        <p:blipFill>
          <a:blip r:embed="rId6" cstate="print"/>
          <a:stretch>
            <a:fillRect/>
          </a:stretch>
        </p:blipFill>
        <p:spPr bwMode="auto">
          <a:xfrm>
            <a:off x="6502796" y="3887756"/>
            <a:ext cx="1726804" cy="1293844"/>
          </a:xfrm>
          <a:prstGeom prst="rect">
            <a:avLst/>
          </a:prstGeom>
          <a:noFill/>
          <a:ln>
            <a:noFill/>
          </a:ln>
        </p:spPr>
      </p:pic>
      <p:sp>
        <p:nvSpPr>
          <p:cNvPr id="14" name="Rectangle 13"/>
          <p:cNvSpPr/>
          <p:nvPr/>
        </p:nvSpPr>
        <p:spPr>
          <a:xfrm>
            <a:off x="6019800" y="3239869"/>
            <a:ext cx="2668936" cy="646331"/>
          </a:xfrm>
          <a:prstGeom prst="rect">
            <a:avLst/>
          </a:prstGeom>
        </p:spPr>
        <p:txBody>
          <a:bodyPr wrap="none">
            <a:spAutoFit/>
          </a:bodyPr>
          <a:lstStyle/>
          <a:p>
            <a:r>
              <a:rPr lang="en-US" b="1" dirty="0" smtClean="0">
                <a:solidFill>
                  <a:schemeClr val="tx2"/>
                </a:solidFill>
              </a:rPr>
              <a:t>Cathode Edge </a:t>
            </a:r>
            <a:r>
              <a:rPr lang="en-US" b="1" dirty="0" err="1" smtClean="0">
                <a:solidFill>
                  <a:schemeClr val="tx2"/>
                </a:solidFill>
              </a:rPr>
              <a:t>Passivation</a:t>
            </a:r>
            <a:r>
              <a:rPr lang="en-US" b="1" dirty="0" smtClean="0">
                <a:solidFill>
                  <a:schemeClr val="tx2"/>
                </a:solidFill>
              </a:rPr>
              <a:t> </a:t>
            </a:r>
          </a:p>
          <a:p>
            <a:r>
              <a:rPr lang="en-US" b="1" dirty="0" smtClean="0">
                <a:solidFill>
                  <a:schemeClr val="tx2"/>
                </a:solidFill>
              </a:rPr>
              <a:t>[</a:t>
            </a:r>
            <a:r>
              <a:rPr lang="en-US" b="1" dirty="0" err="1" smtClean="0">
                <a:solidFill>
                  <a:schemeClr val="tx2"/>
                </a:solidFill>
              </a:rPr>
              <a:t>Bellazzini</a:t>
            </a:r>
            <a:r>
              <a:rPr lang="en-US" b="1" dirty="0" smtClean="0">
                <a:solidFill>
                  <a:schemeClr val="tx2"/>
                </a:solidFill>
              </a:rPr>
              <a:t> et al]</a:t>
            </a:r>
            <a:endParaRPr lang="en-US" dirty="0"/>
          </a:p>
        </p:txBody>
      </p:sp>
      <p:pic>
        <p:nvPicPr>
          <p:cNvPr id="15" name="Picture 1"/>
          <p:cNvPicPr>
            <a:picLocks noChangeAspect="1" noChangeArrowheads="1"/>
          </p:cNvPicPr>
          <p:nvPr/>
        </p:nvPicPr>
        <p:blipFill>
          <a:blip r:embed="rId7" cstate="print"/>
          <a:srcRect/>
          <a:stretch>
            <a:fillRect/>
          </a:stretch>
        </p:blipFill>
        <p:spPr bwMode="auto">
          <a:xfrm>
            <a:off x="5791200" y="5218203"/>
            <a:ext cx="3352800" cy="16397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382000" cy="685800"/>
          </a:xfrm>
        </p:spPr>
        <p:txBody>
          <a:bodyPr>
            <a:noAutofit/>
          </a:bodyPr>
          <a:lstStyle/>
          <a:p>
            <a:pPr>
              <a:buNone/>
            </a:pPr>
            <a:r>
              <a:rPr lang="en-US" sz="2000" b="1" dirty="0" smtClean="0">
                <a:solidFill>
                  <a:schemeClr val="tx2"/>
                </a:solidFill>
              </a:rPr>
              <a:t>MSGC: Aging</a:t>
            </a:r>
            <a:endParaRPr lang="en-US" sz="16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13</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1030" name="Picture 6"/>
          <p:cNvPicPr>
            <a:picLocks noChangeAspect="1" noChangeArrowheads="1"/>
          </p:cNvPicPr>
          <p:nvPr/>
        </p:nvPicPr>
        <p:blipFill>
          <a:blip r:embed="rId2" cstate="print"/>
          <a:srcRect/>
          <a:stretch>
            <a:fillRect/>
          </a:stretch>
        </p:blipFill>
        <p:spPr bwMode="auto">
          <a:xfrm>
            <a:off x="4724400" y="1507497"/>
            <a:ext cx="4343400" cy="4654227"/>
          </a:xfrm>
          <a:prstGeom prst="rect">
            <a:avLst/>
          </a:prstGeom>
          <a:noFill/>
          <a:ln w="9525">
            <a:noFill/>
            <a:miter lim="800000"/>
            <a:headEnd/>
            <a:tailEnd/>
          </a:ln>
        </p:spPr>
      </p:pic>
      <p:pic>
        <p:nvPicPr>
          <p:cNvPr id="6146" name="Picture 2"/>
          <p:cNvPicPr>
            <a:picLocks noChangeAspect="1" noChangeArrowheads="1"/>
          </p:cNvPicPr>
          <p:nvPr/>
        </p:nvPicPr>
        <p:blipFill>
          <a:blip r:embed="rId3" cstate="print"/>
          <a:srcRect/>
          <a:stretch>
            <a:fillRect/>
          </a:stretch>
        </p:blipFill>
        <p:spPr bwMode="auto">
          <a:xfrm rot="10800000">
            <a:off x="838200" y="762000"/>
            <a:ext cx="2743200" cy="1792970"/>
          </a:xfrm>
          <a:prstGeom prst="rect">
            <a:avLst/>
          </a:prstGeom>
          <a:noFill/>
          <a:ln w="9525">
            <a:noFill/>
            <a:miter lim="800000"/>
            <a:headEnd/>
            <a:tailEnd/>
          </a:ln>
        </p:spPr>
      </p:pic>
      <p:pic>
        <p:nvPicPr>
          <p:cNvPr id="29697" name="Picture 1"/>
          <p:cNvPicPr>
            <a:picLocks noChangeAspect="1" noChangeArrowheads="1"/>
          </p:cNvPicPr>
          <p:nvPr/>
        </p:nvPicPr>
        <p:blipFill>
          <a:blip r:embed="rId4" cstate="print"/>
          <a:srcRect/>
          <a:stretch>
            <a:fillRect/>
          </a:stretch>
        </p:blipFill>
        <p:spPr bwMode="auto">
          <a:xfrm>
            <a:off x="381000" y="2819400"/>
            <a:ext cx="3438525" cy="2746354"/>
          </a:xfrm>
          <a:prstGeom prst="rect">
            <a:avLst/>
          </a:prstGeom>
          <a:noFill/>
          <a:ln w="9525">
            <a:noFill/>
            <a:miter lim="800000"/>
            <a:headEnd/>
            <a:tailEnd/>
          </a:ln>
        </p:spPr>
      </p:pic>
      <p:sp>
        <p:nvSpPr>
          <p:cNvPr id="10" name="Rectangle 9"/>
          <p:cNvSpPr/>
          <p:nvPr/>
        </p:nvSpPr>
        <p:spPr>
          <a:xfrm>
            <a:off x="304800" y="5564177"/>
            <a:ext cx="4267200" cy="584775"/>
          </a:xfrm>
          <a:prstGeom prst="rect">
            <a:avLst/>
          </a:prstGeom>
        </p:spPr>
        <p:txBody>
          <a:bodyPr wrap="square">
            <a:spAutoFit/>
          </a:bodyPr>
          <a:lstStyle/>
          <a:p>
            <a:r>
              <a:rPr lang="en-US" sz="1600" dirty="0" err="1" smtClean="0"/>
              <a:t>Bouclier</a:t>
            </a:r>
            <a:r>
              <a:rPr lang="en-US" sz="1600" dirty="0" smtClean="0"/>
              <a:t> R, et al. In Proc. MSGC Workshop,</a:t>
            </a:r>
          </a:p>
          <a:p>
            <a:r>
              <a:rPr lang="en-US" sz="1600" dirty="0" err="1" smtClean="0"/>
              <a:t>Legnaro</a:t>
            </a:r>
            <a:r>
              <a:rPr lang="en-US" sz="1600" dirty="0" smtClean="0"/>
              <a:t>, p. 48 (1994)</a:t>
            </a:r>
            <a:endParaRPr lang="en-US" sz="1600" dirty="0"/>
          </a:p>
        </p:txBody>
      </p:sp>
      <p:sp>
        <p:nvSpPr>
          <p:cNvPr id="11" name="Rectangle 10"/>
          <p:cNvSpPr/>
          <p:nvPr/>
        </p:nvSpPr>
        <p:spPr>
          <a:xfrm>
            <a:off x="5029200" y="877669"/>
            <a:ext cx="3657600" cy="584775"/>
          </a:xfrm>
          <a:prstGeom prst="rect">
            <a:avLst/>
          </a:prstGeom>
        </p:spPr>
        <p:txBody>
          <a:bodyPr wrap="square">
            <a:spAutoFit/>
          </a:bodyPr>
          <a:lstStyle/>
          <a:p>
            <a:r>
              <a:rPr lang="en-US" sz="1600" dirty="0" smtClean="0"/>
              <a:t>van den Berg FD, et al. </a:t>
            </a:r>
            <a:r>
              <a:rPr lang="en-US" sz="1600" i="1" dirty="0" smtClean="0"/>
              <a:t>Nucl. </a:t>
            </a:r>
            <a:r>
              <a:rPr lang="en-US" sz="1600" i="1" dirty="0" err="1" smtClean="0"/>
              <a:t>Instrum</a:t>
            </a:r>
            <a:r>
              <a:rPr lang="en-US" sz="1600" i="1" dirty="0" smtClean="0"/>
              <a:t>.</a:t>
            </a:r>
          </a:p>
          <a:p>
            <a:r>
              <a:rPr lang="en-US" sz="1600" i="1" dirty="0" smtClean="0"/>
              <a:t>Methods A392:94 (1997)</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2500" y="2895600"/>
            <a:ext cx="7239000" cy="2362200"/>
          </a:xfrm>
        </p:spPr>
        <p:txBody>
          <a:bodyPr>
            <a:noAutofit/>
          </a:bodyPr>
          <a:lstStyle/>
          <a:p>
            <a:pPr>
              <a:buNone/>
            </a:pPr>
            <a:r>
              <a:rPr lang="en-US" sz="2000" b="1" dirty="0" smtClean="0">
                <a:solidFill>
                  <a:schemeClr val="tx2"/>
                </a:solidFill>
              </a:rPr>
              <a:t>	Rapid Development  of many different structures to improve </a:t>
            </a:r>
            <a:r>
              <a:rPr lang="en-US" sz="2000" b="1" dirty="0" smtClean="0">
                <a:solidFill>
                  <a:schemeClr val="tx2"/>
                </a:solidFill>
              </a:rPr>
              <a:t>performances </a:t>
            </a:r>
            <a:r>
              <a:rPr lang="en-US" sz="2000" b="1" dirty="0" smtClean="0">
                <a:solidFill>
                  <a:schemeClr val="tx2"/>
                </a:solidFill>
              </a:rPr>
              <a:t>and solve </a:t>
            </a:r>
            <a:r>
              <a:rPr lang="en-US" sz="2000" b="1" dirty="0" smtClean="0">
                <a:solidFill>
                  <a:schemeClr val="tx2"/>
                </a:solidFill>
              </a:rPr>
              <a:t>problems </a:t>
            </a:r>
            <a:r>
              <a:rPr lang="en-US" sz="2000" b="1" dirty="0" smtClean="0">
                <a:solidFill>
                  <a:schemeClr val="tx2"/>
                </a:solidFill>
              </a:rPr>
              <a:t>of MSGC </a:t>
            </a:r>
            <a:endParaRPr lang="en-US" sz="16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14</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15</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228600" y="609600"/>
            <a:ext cx="1314326" cy="160020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1676400" y="457200"/>
            <a:ext cx="2036092" cy="1645883"/>
          </a:xfrm>
          <a:prstGeom prst="rect">
            <a:avLst/>
          </a:prstGeom>
          <a:noFill/>
          <a:ln w="9525">
            <a:noFill/>
            <a:miter lim="800000"/>
            <a:headEnd/>
            <a:tailEnd/>
          </a:ln>
        </p:spPr>
      </p:pic>
      <p:sp>
        <p:nvSpPr>
          <p:cNvPr id="17" name="Rectangle 16"/>
          <p:cNvSpPr/>
          <p:nvPr/>
        </p:nvSpPr>
        <p:spPr>
          <a:xfrm>
            <a:off x="228600" y="2362200"/>
            <a:ext cx="3276600" cy="461665"/>
          </a:xfrm>
          <a:prstGeom prst="rect">
            <a:avLst/>
          </a:prstGeom>
        </p:spPr>
        <p:txBody>
          <a:bodyPr wrap="square">
            <a:spAutoFit/>
          </a:bodyPr>
          <a:lstStyle/>
          <a:p>
            <a:r>
              <a:rPr lang="en-US" sz="1200" dirty="0" err="1" smtClean="0">
                <a:solidFill>
                  <a:schemeClr val="tx2"/>
                </a:solidFill>
              </a:rPr>
              <a:t>Angelini</a:t>
            </a:r>
            <a:r>
              <a:rPr lang="en-US" sz="1200" dirty="0" smtClean="0">
                <a:solidFill>
                  <a:schemeClr val="tx2"/>
                </a:solidFill>
              </a:rPr>
              <a:t> F, et al. Nucl. </a:t>
            </a:r>
            <a:r>
              <a:rPr lang="en-US" sz="1200" dirty="0" err="1" smtClean="0">
                <a:solidFill>
                  <a:schemeClr val="tx2"/>
                </a:solidFill>
              </a:rPr>
              <a:t>Instrum</a:t>
            </a:r>
            <a:r>
              <a:rPr lang="en-US" sz="1200" dirty="0" smtClean="0">
                <a:solidFill>
                  <a:schemeClr val="tx2"/>
                </a:solidFill>
              </a:rPr>
              <a:t>. Methods A335:69 (1993)</a:t>
            </a:r>
            <a:endParaRPr lang="en-US" sz="1200" dirty="0">
              <a:solidFill>
                <a:schemeClr val="tx2"/>
              </a:solidFill>
            </a:endParaRPr>
          </a:p>
        </p:txBody>
      </p:sp>
      <p:sp>
        <p:nvSpPr>
          <p:cNvPr id="18" name="Rectangle 17"/>
          <p:cNvSpPr/>
          <p:nvPr/>
        </p:nvSpPr>
        <p:spPr>
          <a:xfrm>
            <a:off x="304800" y="76200"/>
            <a:ext cx="2187587" cy="369332"/>
          </a:xfrm>
          <a:prstGeom prst="rect">
            <a:avLst/>
          </a:prstGeom>
        </p:spPr>
        <p:txBody>
          <a:bodyPr wrap="none">
            <a:spAutoFit/>
          </a:bodyPr>
          <a:lstStyle/>
          <a:p>
            <a:r>
              <a:rPr lang="en-US" dirty="0" smtClean="0">
                <a:solidFill>
                  <a:schemeClr val="tx2"/>
                </a:solidFill>
              </a:rPr>
              <a:t>Micro Gap Chambers</a:t>
            </a:r>
          </a:p>
        </p:txBody>
      </p:sp>
      <p:pic>
        <p:nvPicPr>
          <p:cNvPr id="10" name="Picture 5"/>
          <p:cNvPicPr>
            <a:picLocks noChangeAspect="1" noChangeArrowheads="1"/>
          </p:cNvPicPr>
          <p:nvPr/>
        </p:nvPicPr>
        <p:blipFill>
          <a:blip r:embed="rId5" cstate="print"/>
          <a:srcRect/>
          <a:stretch>
            <a:fillRect/>
          </a:stretch>
        </p:blipFill>
        <p:spPr bwMode="auto">
          <a:xfrm>
            <a:off x="4114800" y="533400"/>
            <a:ext cx="1600200" cy="1525945"/>
          </a:xfrm>
          <a:prstGeom prst="rect">
            <a:avLst/>
          </a:prstGeom>
          <a:noFill/>
          <a:ln w="9525">
            <a:noFill/>
            <a:miter lim="800000"/>
            <a:headEnd/>
            <a:tailEnd/>
          </a:ln>
        </p:spPr>
      </p:pic>
      <p:sp>
        <p:nvSpPr>
          <p:cNvPr id="11" name="Rectangle 10"/>
          <p:cNvSpPr/>
          <p:nvPr/>
        </p:nvSpPr>
        <p:spPr>
          <a:xfrm>
            <a:off x="3886200" y="76200"/>
            <a:ext cx="2612638" cy="369332"/>
          </a:xfrm>
          <a:prstGeom prst="rect">
            <a:avLst/>
          </a:prstGeom>
        </p:spPr>
        <p:txBody>
          <a:bodyPr wrap="none">
            <a:spAutoFit/>
          </a:bodyPr>
          <a:lstStyle/>
          <a:p>
            <a:r>
              <a:rPr lang="en-US" dirty="0" smtClean="0">
                <a:solidFill>
                  <a:schemeClr val="tx2"/>
                </a:solidFill>
              </a:rPr>
              <a:t>Micro Gap Wire Chamber</a:t>
            </a:r>
            <a:endParaRPr lang="en-US" dirty="0"/>
          </a:p>
        </p:txBody>
      </p:sp>
      <p:sp>
        <p:nvSpPr>
          <p:cNvPr id="12" name="Rectangle 11"/>
          <p:cNvSpPr/>
          <p:nvPr/>
        </p:nvSpPr>
        <p:spPr>
          <a:xfrm>
            <a:off x="3733800" y="2209800"/>
            <a:ext cx="3124200" cy="461665"/>
          </a:xfrm>
          <a:prstGeom prst="rect">
            <a:avLst/>
          </a:prstGeom>
        </p:spPr>
        <p:txBody>
          <a:bodyPr wrap="square">
            <a:spAutoFit/>
          </a:bodyPr>
          <a:lstStyle/>
          <a:p>
            <a:r>
              <a:rPr lang="en-US" sz="1200" dirty="0" smtClean="0">
                <a:solidFill>
                  <a:schemeClr val="tx2"/>
                </a:solidFill>
              </a:rPr>
              <a:t>E. </a:t>
            </a:r>
            <a:r>
              <a:rPr lang="en-US" sz="1200" dirty="0" err="1" smtClean="0">
                <a:solidFill>
                  <a:schemeClr val="tx2"/>
                </a:solidFill>
              </a:rPr>
              <a:t>Christophel</a:t>
            </a:r>
            <a:r>
              <a:rPr lang="en-US" sz="1200" dirty="0" smtClean="0">
                <a:solidFill>
                  <a:schemeClr val="tx2"/>
                </a:solidFill>
              </a:rPr>
              <a:t> et al, Nucl. Instr. and Meth, </a:t>
            </a:r>
            <a:r>
              <a:rPr lang="en-US" sz="1200" dirty="0" err="1" smtClean="0">
                <a:solidFill>
                  <a:schemeClr val="tx2"/>
                </a:solidFill>
              </a:rPr>
              <a:t>vol</a:t>
            </a:r>
            <a:r>
              <a:rPr lang="en-US" sz="1200" dirty="0" smtClean="0">
                <a:solidFill>
                  <a:schemeClr val="tx2"/>
                </a:solidFill>
              </a:rPr>
              <a:t> 398 (1997) 195</a:t>
            </a:r>
            <a:endParaRPr lang="en-US" sz="1200" dirty="0">
              <a:solidFill>
                <a:schemeClr val="tx2"/>
              </a:solidFill>
            </a:endParaRPr>
          </a:p>
        </p:txBody>
      </p:sp>
      <p:pic>
        <p:nvPicPr>
          <p:cNvPr id="13" name="Picture 2"/>
          <p:cNvPicPr>
            <a:picLocks noChangeAspect="1" noChangeArrowheads="1"/>
          </p:cNvPicPr>
          <p:nvPr/>
        </p:nvPicPr>
        <p:blipFill>
          <a:blip r:embed="rId6" cstate="print"/>
          <a:srcRect/>
          <a:stretch>
            <a:fillRect/>
          </a:stretch>
        </p:blipFill>
        <p:spPr bwMode="auto">
          <a:xfrm>
            <a:off x="6934200" y="685800"/>
            <a:ext cx="1828800" cy="1046875"/>
          </a:xfrm>
          <a:prstGeom prst="rect">
            <a:avLst/>
          </a:prstGeom>
          <a:noFill/>
          <a:ln w="9525">
            <a:noFill/>
            <a:miter lim="800000"/>
            <a:headEnd/>
            <a:tailEnd/>
          </a:ln>
        </p:spPr>
      </p:pic>
      <p:sp>
        <p:nvSpPr>
          <p:cNvPr id="14" name="Rectangle 13"/>
          <p:cNvSpPr/>
          <p:nvPr/>
        </p:nvSpPr>
        <p:spPr>
          <a:xfrm>
            <a:off x="5867400" y="1828800"/>
            <a:ext cx="3276600" cy="461665"/>
          </a:xfrm>
          <a:prstGeom prst="rect">
            <a:avLst/>
          </a:prstGeom>
        </p:spPr>
        <p:txBody>
          <a:bodyPr wrap="square">
            <a:spAutoFit/>
          </a:bodyPr>
          <a:lstStyle/>
          <a:p>
            <a:r>
              <a:rPr lang="en-US" sz="1200" dirty="0" smtClean="0">
                <a:solidFill>
                  <a:schemeClr val="tx2"/>
                </a:solidFill>
              </a:rPr>
              <a:t>B. </a:t>
            </a:r>
            <a:r>
              <a:rPr lang="en-US" sz="1200" dirty="0" err="1" smtClean="0">
                <a:solidFill>
                  <a:schemeClr val="tx2"/>
                </a:solidFill>
              </a:rPr>
              <a:t>Adeva</a:t>
            </a:r>
            <a:r>
              <a:rPr lang="en-US" sz="1200" dirty="0" smtClean="0">
                <a:solidFill>
                  <a:schemeClr val="tx2"/>
                </a:solidFill>
              </a:rPr>
              <a:t> et al., Nucl. Instr. And Meth. A435 (1999) 402</a:t>
            </a:r>
            <a:endParaRPr lang="en-US" sz="1200" dirty="0">
              <a:solidFill>
                <a:schemeClr val="tx2"/>
              </a:solidFill>
            </a:endParaRPr>
          </a:p>
        </p:txBody>
      </p:sp>
      <p:sp>
        <p:nvSpPr>
          <p:cNvPr id="15" name="Rectangle 14"/>
          <p:cNvSpPr/>
          <p:nvPr/>
        </p:nvSpPr>
        <p:spPr>
          <a:xfrm>
            <a:off x="6781800" y="228600"/>
            <a:ext cx="2175019" cy="369332"/>
          </a:xfrm>
          <a:prstGeom prst="rect">
            <a:avLst/>
          </a:prstGeom>
        </p:spPr>
        <p:txBody>
          <a:bodyPr wrap="none">
            <a:spAutoFit/>
          </a:bodyPr>
          <a:lstStyle/>
          <a:p>
            <a:r>
              <a:rPr lang="en-US" dirty="0" smtClean="0">
                <a:solidFill>
                  <a:schemeClr val="tx2"/>
                </a:solidFill>
              </a:rPr>
              <a:t>Micro Wire Chamber</a:t>
            </a:r>
          </a:p>
        </p:txBody>
      </p:sp>
      <p:pic>
        <p:nvPicPr>
          <p:cNvPr id="16" name="Picture 12"/>
          <p:cNvPicPr>
            <a:picLocks noChangeAspect="1" noChangeArrowheads="1"/>
          </p:cNvPicPr>
          <p:nvPr/>
        </p:nvPicPr>
        <p:blipFill>
          <a:blip r:embed="rId7" cstate="print"/>
          <a:srcRect/>
          <a:stretch>
            <a:fillRect/>
          </a:stretch>
        </p:blipFill>
        <p:spPr bwMode="auto">
          <a:xfrm>
            <a:off x="152401" y="4230469"/>
            <a:ext cx="1905000" cy="1597910"/>
          </a:xfrm>
          <a:prstGeom prst="rect">
            <a:avLst/>
          </a:prstGeom>
          <a:noFill/>
          <a:ln w="9525">
            <a:noFill/>
            <a:miter lim="800000"/>
            <a:headEnd/>
            <a:tailEnd/>
          </a:ln>
        </p:spPr>
      </p:pic>
      <p:sp>
        <p:nvSpPr>
          <p:cNvPr id="19" name="Rectangle 18"/>
          <p:cNvSpPr/>
          <p:nvPr/>
        </p:nvSpPr>
        <p:spPr>
          <a:xfrm>
            <a:off x="228600" y="5602069"/>
            <a:ext cx="2667000" cy="646331"/>
          </a:xfrm>
          <a:prstGeom prst="rect">
            <a:avLst/>
          </a:prstGeom>
        </p:spPr>
        <p:txBody>
          <a:bodyPr wrap="square">
            <a:spAutoFit/>
          </a:bodyPr>
          <a:lstStyle/>
          <a:p>
            <a:endParaRPr lang="en-US" sz="1200" dirty="0" smtClean="0"/>
          </a:p>
          <a:p>
            <a:r>
              <a:rPr lang="en-US" sz="1200" dirty="0" smtClean="0">
                <a:solidFill>
                  <a:schemeClr val="tx2"/>
                </a:solidFill>
              </a:rPr>
              <a:t>R. </a:t>
            </a:r>
            <a:r>
              <a:rPr lang="en-US" sz="1200" dirty="0" err="1" smtClean="0">
                <a:solidFill>
                  <a:schemeClr val="tx2"/>
                </a:solidFill>
              </a:rPr>
              <a:t>Bellazzini</a:t>
            </a:r>
            <a:r>
              <a:rPr lang="en-US" sz="1200" dirty="0" smtClean="0">
                <a:solidFill>
                  <a:schemeClr val="tx2"/>
                </a:solidFill>
              </a:rPr>
              <a:t> et </a:t>
            </a:r>
            <a:r>
              <a:rPr lang="en-US" sz="1200" dirty="0" smtClean="0">
                <a:solidFill>
                  <a:schemeClr val="tx2"/>
                </a:solidFill>
              </a:rPr>
              <a:t>al</a:t>
            </a:r>
          </a:p>
          <a:p>
            <a:r>
              <a:rPr lang="en-US" sz="1200" dirty="0" smtClean="0">
                <a:solidFill>
                  <a:schemeClr val="tx2"/>
                </a:solidFill>
              </a:rPr>
              <a:t>Nucl. Instr. and Meth. A424(1999)444</a:t>
            </a:r>
            <a:endParaRPr lang="en-US" sz="1200" dirty="0">
              <a:solidFill>
                <a:schemeClr val="tx2"/>
              </a:solidFill>
            </a:endParaRPr>
          </a:p>
        </p:txBody>
      </p:sp>
      <p:sp>
        <p:nvSpPr>
          <p:cNvPr id="20" name="Rectangle 19"/>
          <p:cNvSpPr/>
          <p:nvPr/>
        </p:nvSpPr>
        <p:spPr>
          <a:xfrm>
            <a:off x="152400" y="3742404"/>
            <a:ext cx="1436162" cy="369332"/>
          </a:xfrm>
          <a:prstGeom prst="rect">
            <a:avLst/>
          </a:prstGeom>
        </p:spPr>
        <p:txBody>
          <a:bodyPr wrap="none">
            <a:spAutoFit/>
          </a:bodyPr>
          <a:lstStyle/>
          <a:p>
            <a:r>
              <a:rPr lang="en-US" dirty="0" smtClean="0">
                <a:solidFill>
                  <a:schemeClr val="tx2"/>
                </a:solidFill>
              </a:rPr>
              <a:t>MicroGroove</a:t>
            </a:r>
            <a:endParaRPr lang="en-US" dirty="0"/>
          </a:p>
        </p:txBody>
      </p:sp>
      <p:pic>
        <p:nvPicPr>
          <p:cNvPr id="21" name="Picture 2"/>
          <p:cNvPicPr>
            <a:picLocks noChangeAspect="1" noChangeArrowheads="1"/>
          </p:cNvPicPr>
          <p:nvPr/>
        </p:nvPicPr>
        <p:blipFill>
          <a:blip r:embed="rId8" cstate="print"/>
          <a:srcRect/>
          <a:stretch>
            <a:fillRect/>
          </a:stretch>
        </p:blipFill>
        <p:spPr bwMode="auto">
          <a:xfrm>
            <a:off x="2133600" y="3349532"/>
            <a:ext cx="2144082" cy="1146268"/>
          </a:xfrm>
          <a:prstGeom prst="rect">
            <a:avLst/>
          </a:prstGeom>
          <a:noFill/>
          <a:ln w="9525">
            <a:noFill/>
            <a:miter lim="800000"/>
            <a:headEnd/>
            <a:tailEnd/>
          </a:ln>
        </p:spPr>
      </p:pic>
      <p:sp>
        <p:nvSpPr>
          <p:cNvPr id="22" name="Rectangle 21"/>
          <p:cNvSpPr/>
          <p:nvPr/>
        </p:nvSpPr>
        <p:spPr>
          <a:xfrm>
            <a:off x="2286000" y="4535269"/>
            <a:ext cx="2362200" cy="646331"/>
          </a:xfrm>
          <a:prstGeom prst="rect">
            <a:avLst/>
          </a:prstGeom>
        </p:spPr>
        <p:txBody>
          <a:bodyPr wrap="square">
            <a:spAutoFit/>
          </a:bodyPr>
          <a:lstStyle/>
          <a:p>
            <a:r>
              <a:rPr lang="en-US" sz="1200" dirty="0" smtClean="0">
                <a:solidFill>
                  <a:schemeClr val="tx2"/>
                </a:solidFill>
              </a:rPr>
              <a:t>R. </a:t>
            </a:r>
            <a:r>
              <a:rPr lang="en-US" sz="1200" dirty="0" err="1" smtClean="0">
                <a:solidFill>
                  <a:schemeClr val="tx2"/>
                </a:solidFill>
              </a:rPr>
              <a:t>Bellazziniet</a:t>
            </a:r>
            <a:r>
              <a:rPr lang="en-US" sz="1200" dirty="0" smtClean="0">
                <a:solidFill>
                  <a:schemeClr val="tx2"/>
                </a:solidFill>
              </a:rPr>
              <a:t> al</a:t>
            </a:r>
          </a:p>
          <a:p>
            <a:r>
              <a:rPr lang="en-US" sz="1200" dirty="0" smtClean="0">
                <a:solidFill>
                  <a:schemeClr val="tx2"/>
                </a:solidFill>
              </a:rPr>
              <a:t>Nucl. Instr. and Meth. A423(1999)125</a:t>
            </a:r>
            <a:endParaRPr lang="en-US" sz="1200" dirty="0">
              <a:solidFill>
                <a:schemeClr val="tx2"/>
              </a:solidFill>
            </a:endParaRPr>
          </a:p>
        </p:txBody>
      </p:sp>
      <p:sp>
        <p:nvSpPr>
          <p:cNvPr id="23" name="Rectangle 22"/>
          <p:cNvSpPr/>
          <p:nvPr/>
        </p:nvSpPr>
        <p:spPr>
          <a:xfrm>
            <a:off x="2209800" y="2983468"/>
            <a:ext cx="1259063" cy="369332"/>
          </a:xfrm>
          <a:prstGeom prst="rect">
            <a:avLst/>
          </a:prstGeom>
        </p:spPr>
        <p:txBody>
          <a:bodyPr wrap="none">
            <a:spAutoFit/>
          </a:bodyPr>
          <a:lstStyle/>
          <a:p>
            <a:r>
              <a:rPr lang="en-US" dirty="0" err="1" smtClean="0">
                <a:solidFill>
                  <a:schemeClr val="tx2"/>
                </a:solidFill>
              </a:rPr>
              <a:t>MicroWELL</a:t>
            </a:r>
            <a:endParaRPr lang="en-US" dirty="0" smtClean="0">
              <a:solidFill>
                <a:schemeClr val="tx2"/>
              </a:solidFill>
            </a:endParaRPr>
          </a:p>
        </p:txBody>
      </p:sp>
      <p:pic>
        <p:nvPicPr>
          <p:cNvPr id="25" name="Picture 4"/>
          <p:cNvPicPr>
            <a:picLocks noChangeAspect="1" noChangeArrowheads="1"/>
          </p:cNvPicPr>
          <p:nvPr/>
        </p:nvPicPr>
        <p:blipFill>
          <a:blip r:embed="rId9" cstate="print"/>
          <a:srcRect/>
          <a:stretch>
            <a:fillRect/>
          </a:stretch>
        </p:blipFill>
        <p:spPr bwMode="auto">
          <a:xfrm>
            <a:off x="6624637" y="2667000"/>
            <a:ext cx="2443163" cy="1371600"/>
          </a:xfrm>
          <a:prstGeom prst="rect">
            <a:avLst/>
          </a:prstGeom>
          <a:noFill/>
          <a:ln w="9525">
            <a:noFill/>
            <a:miter lim="800000"/>
            <a:headEnd/>
            <a:tailEnd/>
          </a:ln>
        </p:spPr>
      </p:pic>
      <p:sp>
        <p:nvSpPr>
          <p:cNvPr id="26" name="Rectangle 25"/>
          <p:cNvSpPr/>
          <p:nvPr/>
        </p:nvSpPr>
        <p:spPr>
          <a:xfrm>
            <a:off x="6629400" y="4034135"/>
            <a:ext cx="2362200" cy="461665"/>
          </a:xfrm>
          <a:prstGeom prst="rect">
            <a:avLst/>
          </a:prstGeom>
        </p:spPr>
        <p:txBody>
          <a:bodyPr wrap="square">
            <a:spAutoFit/>
          </a:bodyPr>
          <a:lstStyle/>
          <a:p>
            <a:r>
              <a:rPr lang="en-US" sz="1200" dirty="0" err="1" smtClean="0">
                <a:solidFill>
                  <a:schemeClr val="tx2"/>
                </a:solidFill>
              </a:rPr>
              <a:t>Biagi</a:t>
            </a:r>
            <a:r>
              <a:rPr lang="en-US" sz="1200" dirty="0" smtClean="0">
                <a:solidFill>
                  <a:schemeClr val="tx2"/>
                </a:solidFill>
              </a:rPr>
              <a:t> SF, Jones TJ. Nucl. </a:t>
            </a:r>
            <a:r>
              <a:rPr lang="en-US" sz="1200" dirty="0" err="1" smtClean="0">
                <a:solidFill>
                  <a:schemeClr val="tx2"/>
                </a:solidFill>
              </a:rPr>
              <a:t>Instrum</a:t>
            </a:r>
            <a:r>
              <a:rPr lang="en-US" sz="1200" dirty="0" smtClean="0">
                <a:solidFill>
                  <a:schemeClr val="tx2"/>
                </a:solidFill>
              </a:rPr>
              <a:t>. Methods A361:72 (1995)</a:t>
            </a:r>
            <a:endParaRPr lang="en-US" sz="1200" dirty="0"/>
          </a:p>
        </p:txBody>
      </p:sp>
      <p:sp>
        <p:nvSpPr>
          <p:cNvPr id="27" name="Rectangle 26"/>
          <p:cNvSpPr/>
          <p:nvPr/>
        </p:nvSpPr>
        <p:spPr>
          <a:xfrm>
            <a:off x="7315200" y="2286000"/>
            <a:ext cx="1090748" cy="369332"/>
          </a:xfrm>
          <a:prstGeom prst="rect">
            <a:avLst/>
          </a:prstGeom>
        </p:spPr>
        <p:txBody>
          <a:bodyPr wrap="none">
            <a:spAutoFit/>
          </a:bodyPr>
          <a:lstStyle/>
          <a:p>
            <a:r>
              <a:rPr lang="en-US" dirty="0" smtClean="0">
                <a:solidFill>
                  <a:schemeClr val="tx2"/>
                </a:solidFill>
              </a:rPr>
              <a:t>MicroDot</a:t>
            </a:r>
            <a:endParaRPr lang="en-US" dirty="0"/>
          </a:p>
        </p:txBody>
      </p:sp>
      <p:pic>
        <p:nvPicPr>
          <p:cNvPr id="28" name="Picture 3"/>
          <p:cNvPicPr>
            <a:picLocks noChangeAspect="1" noChangeArrowheads="1"/>
          </p:cNvPicPr>
          <p:nvPr/>
        </p:nvPicPr>
        <p:blipFill>
          <a:blip r:embed="rId10" cstate="print"/>
          <a:srcRect/>
          <a:stretch>
            <a:fillRect/>
          </a:stretch>
        </p:blipFill>
        <p:spPr bwMode="auto">
          <a:xfrm>
            <a:off x="4572000" y="3657600"/>
            <a:ext cx="1295400" cy="989775"/>
          </a:xfrm>
          <a:prstGeom prst="rect">
            <a:avLst/>
          </a:prstGeom>
          <a:noFill/>
          <a:ln w="9525">
            <a:noFill/>
            <a:miter lim="800000"/>
            <a:headEnd/>
            <a:tailEnd/>
          </a:ln>
        </p:spPr>
      </p:pic>
      <p:sp>
        <p:nvSpPr>
          <p:cNvPr id="29" name="Rectangle 28"/>
          <p:cNvSpPr/>
          <p:nvPr/>
        </p:nvSpPr>
        <p:spPr>
          <a:xfrm>
            <a:off x="4343400" y="4648200"/>
            <a:ext cx="1905000" cy="646331"/>
          </a:xfrm>
          <a:prstGeom prst="rect">
            <a:avLst/>
          </a:prstGeom>
        </p:spPr>
        <p:txBody>
          <a:bodyPr wrap="square">
            <a:spAutoFit/>
          </a:bodyPr>
          <a:lstStyle/>
          <a:p>
            <a:r>
              <a:rPr lang="en-US" sz="1200" dirty="0" smtClean="0">
                <a:solidFill>
                  <a:schemeClr val="tx2"/>
                </a:solidFill>
              </a:rPr>
              <a:t>P. </a:t>
            </a:r>
            <a:r>
              <a:rPr lang="en-US" sz="1200" dirty="0" err="1" smtClean="0">
                <a:solidFill>
                  <a:schemeClr val="tx2"/>
                </a:solidFill>
              </a:rPr>
              <a:t>Rehak</a:t>
            </a:r>
            <a:r>
              <a:rPr lang="en-US" sz="1200" dirty="0" smtClean="0">
                <a:solidFill>
                  <a:schemeClr val="tx2"/>
                </a:solidFill>
              </a:rPr>
              <a:t> et al., IEEE Nucl. Sci. Symposium </a:t>
            </a:r>
            <a:r>
              <a:rPr lang="en-US" sz="1200" dirty="0" err="1" smtClean="0">
                <a:solidFill>
                  <a:schemeClr val="tx2"/>
                </a:solidFill>
              </a:rPr>
              <a:t>seattle</a:t>
            </a:r>
            <a:r>
              <a:rPr lang="en-US" sz="1200" dirty="0" smtClean="0">
                <a:solidFill>
                  <a:schemeClr val="tx2"/>
                </a:solidFill>
              </a:rPr>
              <a:t> 1999</a:t>
            </a:r>
          </a:p>
        </p:txBody>
      </p:sp>
      <p:sp>
        <p:nvSpPr>
          <p:cNvPr id="30" name="Rectangle 29"/>
          <p:cNvSpPr/>
          <p:nvPr/>
        </p:nvSpPr>
        <p:spPr>
          <a:xfrm>
            <a:off x="4572000" y="3200400"/>
            <a:ext cx="1044260" cy="369332"/>
          </a:xfrm>
          <a:prstGeom prst="rect">
            <a:avLst/>
          </a:prstGeom>
        </p:spPr>
        <p:txBody>
          <a:bodyPr wrap="none">
            <a:spAutoFit/>
          </a:bodyPr>
          <a:lstStyle/>
          <a:p>
            <a:r>
              <a:rPr lang="en-US" dirty="0" smtClean="0">
                <a:solidFill>
                  <a:schemeClr val="tx2"/>
                </a:solidFill>
              </a:rPr>
              <a:t>MicroPin</a:t>
            </a:r>
          </a:p>
        </p:txBody>
      </p:sp>
      <p:graphicFrame>
        <p:nvGraphicFramePr>
          <p:cNvPr id="31" name="Object 36"/>
          <p:cNvGraphicFramePr>
            <a:graphicFrameLocks noChangeAspect="1"/>
          </p:cNvGraphicFramePr>
          <p:nvPr/>
        </p:nvGraphicFramePr>
        <p:xfrm>
          <a:off x="6286891" y="4782743"/>
          <a:ext cx="1868883" cy="1569658"/>
        </p:xfrm>
        <a:graphic>
          <a:graphicData uri="http://schemas.openxmlformats.org/presentationml/2006/ole">
            <p:oleObj spid="_x0000_s1026" name="Picture" r:id="rId11" imgW="3224517" imgH="2944125" progId="">
              <p:embed/>
            </p:oleObj>
          </a:graphicData>
        </a:graphic>
      </p:graphicFrame>
      <p:sp>
        <p:nvSpPr>
          <p:cNvPr id="32" name="Rectangle 31"/>
          <p:cNvSpPr/>
          <p:nvPr/>
        </p:nvSpPr>
        <p:spPr>
          <a:xfrm>
            <a:off x="6248400" y="6428601"/>
            <a:ext cx="2095891" cy="276999"/>
          </a:xfrm>
          <a:prstGeom prst="rect">
            <a:avLst/>
          </a:prstGeom>
        </p:spPr>
        <p:txBody>
          <a:bodyPr wrap="square">
            <a:spAutoFit/>
          </a:bodyPr>
          <a:lstStyle/>
          <a:p>
            <a:pPr>
              <a:defRPr/>
            </a:pPr>
            <a:r>
              <a:rPr lang="en-US" sz="1200" dirty="0" smtClean="0">
                <a:solidFill>
                  <a:schemeClr val="tx2"/>
                </a:solidFill>
              </a:rPr>
              <a:t>Ochi et al NIMA471(2001)264 </a:t>
            </a:r>
          </a:p>
        </p:txBody>
      </p:sp>
      <p:sp>
        <p:nvSpPr>
          <p:cNvPr id="33" name="Rectangle 32"/>
          <p:cNvSpPr/>
          <p:nvPr/>
        </p:nvSpPr>
        <p:spPr>
          <a:xfrm>
            <a:off x="6553200" y="4431268"/>
            <a:ext cx="623889" cy="369332"/>
          </a:xfrm>
          <a:prstGeom prst="rect">
            <a:avLst/>
          </a:prstGeom>
        </p:spPr>
        <p:txBody>
          <a:bodyPr wrap="none">
            <a:spAutoFit/>
          </a:bodyPr>
          <a:lstStyle/>
          <a:p>
            <a:r>
              <a:rPr lang="en-US" dirty="0" smtClean="0">
                <a:solidFill>
                  <a:schemeClr val="tx2"/>
                </a:solidFill>
                <a:latin typeface="Symbol" pitchFamily="18" charset="2"/>
              </a:rPr>
              <a:t>m</a:t>
            </a:r>
            <a:r>
              <a:rPr lang="en-US" dirty="0" smtClean="0">
                <a:solidFill>
                  <a:schemeClr val="tx2"/>
                </a:solidFill>
              </a:rPr>
              <a:t>PIC</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838200"/>
            <a:ext cx="7696200" cy="523220"/>
          </a:xfrm>
          <a:prstGeom prst="rect">
            <a:avLst/>
          </a:prstGeom>
        </p:spPr>
        <p:txBody>
          <a:bodyPr wrap="square">
            <a:spAutoFit/>
          </a:bodyPr>
          <a:lstStyle/>
          <a:p>
            <a:pPr algn="ctr" defTabSz="913520"/>
            <a:r>
              <a:rPr lang="en-US" sz="2800" b="1" i="1" dirty="0" smtClean="0">
                <a:solidFill>
                  <a:schemeClr val="tx2"/>
                </a:solidFill>
              </a:rPr>
              <a:t>“Parallel Plate”</a:t>
            </a:r>
            <a:r>
              <a:rPr lang="en-US" sz="2800" b="1" dirty="0" smtClean="0">
                <a:solidFill>
                  <a:schemeClr val="tx2"/>
                </a:solidFill>
              </a:rPr>
              <a:t> Amplification</a:t>
            </a:r>
            <a:endParaRPr lang="en-US" sz="2800" b="1" dirty="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16</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9" name="Rectangle 8"/>
          <p:cNvSpPr/>
          <p:nvPr/>
        </p:nvSpPr>
        <p:spPr>
          <a:xfrm>
            <a:off x="381000" y="2362200"/>
            <a:ext cx="8382000" cy="2554545"/>
          </a:xfrm>
          <a:prstGeom prst="rect">
            <a:avLst/>
          </a:prstGeom>
        </p:spPr>
        <p:txBody>
          <a:bodyPr wrap="square">
            <a:spAutoFit/>
          </a:bodyPr>
          <a:lstStyle/>
          <a:p>
            <a:r>
              <a:rPr lang="en-US" sz="1600" b="1" dirty="0" smtClean="0">
                <a:solidFill>
                  <a:schemeClr val="tx2"/>
                </a:solidFill>
              </a:rPr>
              <a:t>“…The successful development of multiwire and microstrip structures has somewhat</a:t>
            </a:r>
          </a:p>
          <a:p>
            <a:r>
              <a:rPr lang="en-US" sz="1600" b="1" dirty="0" smtClean="0">
                <a:solidFill>
                  <a:schemeClr val="tx2"/>
                </a:solidFill>
              </a:rPr>
              <a:t>sidestepped the research on gas detectors that exploit the multiplication in uniform</a:t>
            </a:r>
          </a:p>
          <a:p>
            <a:r>
              <a:rPr lang="en-US" sz="1600" b="1" dirty="0" smtClean="0">
                <a:solidFill>
                  <a:schemeClr val="tx2"/>
                </a:solidFill>
              </a:rPr>
              <a:t>fields. Parallel-plate multipliers not only are mechanically sturdier but also have</a:t>
            </a:r>
          </a:p>
          <a:p>
            <a:r>
              <a:rPr lang="en-US" sz="1600" b="1" dirty="0" smtClean="0">
                <a:solidFill>
                  <a:schemeClr val="tx2"/>
                </a:solidFill>
              </a:rPr>
              <a:t>better energy resolution and higher rate capability. </a:t>
            </a:r>
            <a:r>
              <a:rPr lang="en-US" sz="1600" b="1" dirty="0" smtClean="0">
                <a:solidFill>
                  <a:schemeClr val="tx2"/>
                </a:solidFill>
              </a:rPr>
              <a:t>”</a:t>
            </a:r>
            <a:endParaRPr lang="en-US" sz="1600" b="1" dirty="0" smtClean="0">
              <a:solidFill>
                <a:schemeClr val="tx2"/>
              </a:solidFill>
            </a:endParaRPr>
          </a:p>
          <a:p>
            <a:endParaRPr lang="en-US" sz="1600" b="1" dirty="0" smtClean="0">
              <a:solidFill>
                <a:schemeClr val="tx2"/>
              </a:solidFill>
            </a:endParaRPr>
          </a:p>
          <a:p>
            <a:r>
              <a:rPr lang="en-US" sz="1600" b="1" i="1" dirty="0" smtClean="0">
                <a:solidFill>
                  <a:schemeClr val="tx2"/>
                </a:solidFill>
              </a:rPr>
              <a:t>From: </a:t>
            </a:r>
            <a:r>
              <a:rPr lang="en-US" sz="1600" b="1" i="1" dirty="0" err="1" smtClean="0">
                <a:solidFill>
                  <a:schemeClr val="tx2"/>
                </a:solidFill>
              </a:rPr>
              <a:t>F,Sauli</a:t>
            </a:r>
            <a:r>
              <a:rPr lang="en-US" sz="1600" b="1" i="1" dirty="0" smtClean="0">
                <a:solidFill>
                  <a:schemeClr val="tx2"/>
                </a:solidFill>
              </a:rPr>
              <a:t>, A. Sharma, MICROPATTERN GASEOUS DETECTORS , </a:t>
            </a:r>
            <a:r>
              <a:rPr lang="en-US" sz="1600" b="1" i="1" dirty="0" err="1" smtClean="0">
                <a:solidFill>
                  <a:schemeClr val="tx2"/>
                </a:solidFill>
              </a:rPr>
              <a:t>Annu</a:t>
            </a:r>
            <a:r>
              <a:rPr lang="en-US" sz="1600" b="1" i="1" dirty="0" smtClean="0">
                <a:solidFill>
                  <a:schemeClr val="tx2"/>
                </a:solidFill>
              </a:rPr>
              <a:t>. Rev. Nucl. Part. Sci. 1999. 49:341–88</a:t>
            </a:r>
          </a:p>
          <a:p>
            <a:endParaRPr lang="en-US" sz="1600" b="1" dirty="0" smtClean="0">
              <a:solidFill>
                <a:schemeClr val="tx2"/>
              </a:solidFill>
            </a:endParaRPr>
          </a:p>
          <a:p>
            <a:endParaRPr lang="en-US" sz="1600" b="1" dirty="0" smtClean="0">
              <a:solidFill>
                <a:schemeClr val="tx2"/>
              </a:solidFill>
            </a:endParaRPr>
          </a:p>
          <a:p>
            <a:endParaRPr lang="en-US" sz="1600" b="1" dirty="0">
              <a:solidFill>
                <a:schemeClr val="tx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2951947"/>
            <a:ext cx="7696200" cy="954107"/>
          </a:xfrm>
          <a:prstGeom prst="rect">
            <a:avLst/>
          </a:prstGeom>
        </p:spPr>
        <p:txBody>
          <a:bodyPr wrap="square">
            <a:spAutoFit/>
          </a:bodyPr>
          <a:lstStyle/>
          <a:p>
            <a:pPr algn="ctr" defTabSz="913520"/>
            <a:r>
              <a:rPr lang="en-US" sz="2800" b="1" i="1" dirty="0" smtClean="0">
                <a:solidFill>
                  <a:schemeClr val="tx2"/>
                </a:solidFill>
              </a:rPr>
              <a:t>“Parallel Plate”</a:t>
            </a:r>
            <a:r>
              <a:rPr lang="en-US" sz="2800" b="1" dirty="0" smtClean="0">
                <a:solidFill>
                  <a:schemeClr val="tx2"/>
                </a:solidFill>
              </a:rPr>
              <a:t> Amplification </a:t>
            </a:r>
            <a:br>
              <a:rPr lang="en-US" sz="2800" b="1" dirty="0" smtClean="0">
                <a:solidFill>
                  <a:schemeClr val="tx2"/>
                </a:solidFill>
              </a:rPr>
            </a:br>
            <a:r>
              <a:rPr lang="en-US" sz="2800" b="1" dirty="0" smtClean="0">
                <a:solidFill>
                  <a:schemeClr val="tx2"/>
                </a:solidFill>
              </a:rPr>
              <a:t>(single stage devices… micromegas family)</a:t>
            </a:r>
            <a:endParaRPr lang="en-US" sz="2800" b="1" dirty="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17</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6781800" cy="990600"/>
          </a:xfrm>
        </p:spPr>
        <p:txBody>
          <a:bodyPr>
            <a:noAutofit/>
          </a:bodyPr>
          <a:lstStyle/>
          <a:p>
            <a:pPr>
              <a:buNone/>
            </a:pPr>
            <a:r>
              <a:rPr lang="en-US" sz="2000" b="1" dirty="0" err="1" smtClean="0">
                <a:solidFill>
                  <a:schemeClr val="tx2"/>
                </a:solidFill>
              </a:rPr>
              <a:t>MicroMEGAS</a:t>
            </a:r>
            <a:r>
              <a:rPr lang="en-US" sz="2000" b="1" dirty="0" smtClean="0">
                <a:solidFill>
                  <a:schemeClr val="tx2"/>
                </a:solidFill>
              </a:rPr>
              <a:t>: Parallel Plate with Small GAP </a:t>
            </a:r>
          </a:p>
          <a:p>
            <a:pPr>
              <a:buNone/>
            </a:pPr>
            <a:r>
              <a:rPr lang="en-US" sz="2000" b="1" dirty="0" smtClean="0">
                <a:solidFill>
                  <a:schemeClr val="tx2"/>
                </a:solidFill>
              </a:rPr>
              <a:t>	</a:t>
            </a:r>
            <a:r>
              <a:rPr lang="en-US" sz="2000" dirty="0" smtClean="0">
                <a:solidFill>
                  <a:schemeClr val="tx2"/>
                </a:solidFill>
              </a:rPr>
              <a:t>MICRO Mesh Gaseous Structure</a:t>
            </a: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18</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5" name="Rectangle 14"/>
          <p:cNvSpPr/>
          <p:nvPr/>
        </p:nvSpPr>
        <p:spPr>
          <a:xfrm>
            <a:off x="457200" y="5587425"/>
            <a:ext cx="8077200" cy="584775"/>
          </a:xfrm>
          <a:prstGeom prst="rect">
            <a:avLst/>
          </a:prstGeom>
        </p:spPr>
        <p:txBody>
          <a:bodyPr wrap="square">
            <a:spAutoFit/>
          </a:bodyPr>
          <a:lstStyle/>
          <a:p>
            <a:r>
              <a:rPr lang="en-US" sz="1600" b="1" dirty="0" smtClean="0">
                <a:solidFill>
                  <a:schemeClr val="tx2"/>
                </a:solidFill>
              </a:rPr>
              <a:t>Small gap , high field: fast movement of positive ions that are mostly collected on the mesh (small space-charge accumulation) and very fast signals</a:t>
            </a:r>
            <a:endParaRPr lang="en-US" sz="1600" b="1" dirty="0">
              <a:solidFill>
                <a:schemeClr val="tx2"/>
              </a:solidFill>
            </a:endParaRPr>
          </a:p>
        </p:txBody>
      </p:sp>
      <p:pic>
        <p:nvPicPr>
          <p:cNvPr id="14"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5800" y="2188999"/>
            <a:ext cx="4191000" cy="3526001"/>
          </a:xfrm>
          <a:prstGeom prst="rect">
            <a:avLst/>
          </a:prstGeom>
          <a:noFill/>
          <a:ln w="9525">
            <a:noFill/>
            <a:miter lim="800000"/>
            <a:headEnd/>
            <a:tailEnd/>
          </a:ln>
        </p:spPr>
      </p:pic>
      <p:pic>
        <p:nvPicPr>
          <p:cNvPr id="20481" name="Picture 1"/>
          <p:cNvPicPr>
            <a:picLocks noChangeAspect="1" noChangeArrowheads="1"/>
          </p:cNvPicPr>
          <p:nvPr/>
        </p:nvPicPr>
        <p:blipFill>
          <a:blip r:embed="rId3" cstate="print"/>
          <a:srcRect/>
          <a:stretch>
            <a:fillRect/>
          </a:stretch>
        </p:blipFill>
        <p:spPr bwMode="auto">
          <a:xfrm>
            <a:off x="5638800" y="2310825"/>
            <a:ext cx="2324100" cy="2357438"/>
          </a:xfrm>
          <a:prstGeom prst="rect">
            <a:avLst/>
          </a:prstGeom>
          <a:noFill/>
          <a:ln w="9525">
            <a:noFill/>
            <a:miter lim="800000"/>
            <a:headEnd/>
            <a:tailEnd/>
          </a:ln>
        </p:spPr>
      </p:pic>
      <p:sp>
        <p:nvSpPr>
          <p:cNvPr id="19" name="TextBox 18"/>
          <p:cNvSpPr txBox="1"/>
          <p:nvPr/>
        </p:nvSpPr>
        <p:spPr>
          <a:xfrm>
            <a:off x="5124450" y="4825425"/>
            <a:ext cx="3657599" cy="584775"/>
          </a:xfrm>
          <a:prstGeom prst="rect">
            <a:avLst/>
          </a:prstGeom>
          <a:noFill/>
        </p:spPr>
        <p:txBody>
          <a:bodyPr wrap="square" rtlCol="0">
            <a:spAutoFit/>
          </a:bodyPr>
          <a:lstStyle/>
          <a:p>
            <a:r>
              <a:rPr lang="en-US" sz="1600" b="1" dirty="0" smtClean="0">
                <a:solidFill>
                  <a:schemeClr val="tx2"/>
                </a:solidFill>
              </a:rPr>
              <a:t>Y. </a:t>
            </a:r>
            <a:r>
              <a:rPr lang="en-US" sz="1600" b="1" dirty="0" err="1" smtClean="0">
                <a:solidFill>
                  <a:schemeClr val="tx2"/>
                </a:solidFill>
              </a:rPr>
              <a:t>Giomataris</a:t>
            </a:r>
            <a:r>
              <a:rPr lang="en-US" sz="1600" b="1" dirty="0" smtClean="0">
                <a:solidFill>
                  <a:schemeClr val="tx2"/>
                </a:solidFill>
              </a:rPr>
              <a:t>, </a:t>
            </a:r>
            <a:r>
              <a:rPr lang="en-US" sz="1600" b="1" dirty="0" err="1" smtClean="0">
                <a:solidFill>
                  <a:schemeClr val="tx2"/>
                </a:solidFill>
              </a:rPr>
              <a:t>Nucl.Instr</a:t>
            </a:r>
            <a:r>
              <a:rPr lang="en-US" sz="1600" b="1" dirty="0" smtClean="0">
                <a:solidFill>
                  <a:schemeClr val="tx2"/>
                </a:solidFill>
              </a:rPr>
              <a:t>. and Meth. in </a:t>
            </a:r>
            <a:r>
              <a:rPr lang="en-US" sz="1600" b="1" dirty="0" err="1" smtClean="0">
                <a:solidFill>
                  <a:schemeClr val="tx2"/>
                </a:solidFill>
              </a:rPr>
              <a:t>Physi.Res</a:t>
            </a:r>
            <a:r>
              <a:rPr lang="en-US" sz="1600" b="1" dirty="0" smtClean="0">
                <a:solidFill>
                  <a:schemeClr val="tx2"/>
                </a:solidFill>
              </a:rPr>
              <a:t>. A 419 (1998) 239</a:t>
            </a:r>
          </a:p>
        </p:txBody>
      </p:sp>
      <p:sp>
        <p:nvSpPr>
          <p:cNvPr id="23" name="TextBox 22"/>
          <p:cNvSpPr txBox="1"/>
          <p:nvPr/>
        </p:nvSpPr>
        <p:spPr>
          <a:xfrm>
            <a:off x="4800600" y="1501914"/>
            <a:ext cx="3886200" cy="707886"/>
          </a:xfrm>
          <a:prstGeom prst="rect">
            <a:avLst/>
          </a:prstGeom>
          <a:noFill/>
        </p:spPr>
        <p:txBody>
          <a:bodyPr wrap="square" rtlCol="0">
            <a:spAutoFit/>
          </a:bodyPr>
          <a:lstStyle/>
          <a:p>
            <a:r>
              <a:rPr lang="en-US" sz="2000" dirty="0" smtClean="0">
                <a:solidFill>
                  <a:schemeClr val="tx2"/>
                </a:solidFill>
              </a:rPr>
              <a:t>Two-stage parallel-plate avalanche chamber of small amplification gap </a:t>
            </a:r>
          </a:p>
        </p:txBody>
      </p:sp>
      <p:sp>
        <p:nvSpPr>
          <p:cNvPr id="24" name="Rectangle 23"/>
          <p:cNvSpPr/>
          <p:nvPr/>
        </p:nvSpPr>
        <p:spPr>
          <a:xfrm>
            <a:off x="381000" y="1806714"/>
            <a:ext cx="4191000" cy="707886"/>
          </a:xfrm>
          <a:prstGeom prst="rect">
            <a:avLst/>
          </a:prstGeom>
        </p:spPr>
        <p:txBody>
          <a:bodyPr wrap="square">
            <a:spAutoFit/>
          </a:bodyPr>
          <a:lstStyle/>
          <a:p>
            <a:r>
              <a:rPr lang="en-US" sz="2000" dirty="0" smtClean="0">
                <a:solidFill>
                  <a:schemeClr val="tx2"/>
                </a:solidFill>
              </a:rPr>
              <a:t>Rate capability and energy resolution of the parallel plate counter. </a:t>
            </a:r>
          </a:p>
        </p:txBody>
      </p:sp>
      <p:sp>
        <p:nvSpPr>
          <p:cNvPr id="12" name="Rectangle 11"/>
          <p:cNvSpPr/>
          <p:nvPr/>
        </p:nvSpPr>
        <p:spPr>
          <a:xfrm>
            <a:off x="4953000" y="152400"/>
            <a:ext cx="3810000" cy="1077218"/>
          </a:xfrm>
          <a:prstGeom prst="rect">
            <a:avLst/>
          </a:prstGeom>
        </p:spPr>
        <p:txBody>
          <a:bodyPr wrap="square">
            <a:spAutoFit/>
          </a:bodyPr>
          <a:lstStyle/>
          <a:p>
            <a:r>
              <a:rPr lang="en-US" sz="1600" dirty="0" smtClean="0">
                <a:solidFill>
                  <a:schemeClr val="tx2"/>
                </a:solidFill>
              </a:rPr>
              <a:t>MICROMEGAS: a high-granularity position-sensitive gaseous detector for high particle-flux environments </a:t>
            </a:r>
            <a:r>
              <a:rPr lang="en-US" sz="1600" dirty="0" smtClean="0">
                <a:solidFill>
                  <a:schemeClr val="tx2"/>
                </a:solidFill>
              </a:rPr>
              <a:t>Y</a:t>
            </a:r>
            <a:r>
              <a:rPr lang="en-US" sz="1600" dirty="0" smtClean="0">
                <a:solidFill>
                  <a:schemeClr val="tx2"/>
                </a:solidFill>
              </a:rPr>
              <a:t>. </a:t>
            </a:r>
            <a:r>
              <a:rPr lang="en-US" sz="1600" dirty="0" err="1" smtClean="0">
                <a:solidFill>
                  <a:schemeClr val="tx2"/>
                </a:solidFill>
              </a:rPr>
              <a:t>Giomataris</a:t>
            </a:r>
            <a:r>
              <a:rPr lang="en-US" sz="1600" dirty="0" smtClean="0">
                <a:solidFill>
                  <a:schemeClr val="tx2"/>
                </a:solidFill>
              </a:rPr>
              <a:t> et al, </a:t>
            </a:r>
            <a:r>
              <a:rPr lang="en-US" sz="1600" dirty="0" err="1" smtClean="0">
                <a:solidFill>
                  <a:schemeClr val="tx2"/>
                </a:solidFill>
              </a:rPr>
              <a:t>Nucl</a:t>
            </a:r>
            <a:r>
              <a:rPr lang="en-US" sz="1600" dirty="0" smtClean="0">
                <a:solidFill>
                  <a:schemeClr val="tx2"/>
                </a:solidFill>
              </a:rPr>
              <a:t>. Instr. and Meth. A376(1996)29</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19</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81000" y="1578769"/>
            <a:ext cx="1898148" cy="2328862"/>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3124200" y="1514971"/>
            <a:ext cx="5800618" cy="3285629"/>
          </a:xfrm>
          <a:prstGeom prst="rect">
            <a:avLst/>
          </a:prstGeom>
          <a:noFill/>
          <a:ln w="9525">
            <a:noFill/>
            <a:miter lim="800000"/>
            <a:headEnd/>
            <a:tailEnd/>
          </a:ln>
        </p:spPr>
      </p:pic>
      <p:sp>
        <p:nvSpPr>
          <p:cNvPr id="15" name="Rectangle 14"/>
          <p:cNvSpPr/>
          <p:nvPr/>
        </p:nvSpPr>
        <p:spPr>
          <a:xfrm>
            <a:off x="533400" y="609600"/>
            <a:ext cx="5715000" cy="584775"/>
          </a:xfrm>
          <a:prstGeom prst="rect">
            <a:avLst/>
          </a:prstGeom>
        </p:spPr>
        <p:txBody>
          <a:bodyPr wrap="square">
            <a:spAutoFit/>
          </a:bodyPr>
          <a:lstStyle/>
          <a:p>
            <a:r>
              <a:rPr lang="en-US" sz="1600" b="1" dirty="0" err="1" smtClean="0">
                <a:solidFill>
                  <a:schemeClr val="tx2"/>
                </a:solidFill>
              </a:rPr>
              <a:t>MicroCAT</a:t>
            </a:r>
            <a:r>
              <a:rPr lang="en-US" sz="1600" b="1" dirty="0" smtClean="0">
                <a:solidFill>
                  <a:schemeClr val="tx2"/>
                </a:solidFill>
              </a:rPr>
              <a:t>: structurally similar to micromegas but with round holes </a:t>
            </a:r>
          </a:p>
        </p:txBody>
      </p:sp>
      <p:sp>
        <p:nvSpPr>
          <p:cNvPr id="16" name="Rectangle 15"/>
          <p:cNvSpPr/>
          <p:nvPr/>
        </p:nvSpPr>
        <p:spPr>
          <a:xfrm>
            <a:off x="381000" y="4038600"/>
            <a:ext cx="2514600" cy="830997"/>
          </a:xfrm>
          <a:prstGeom prst="rect">
            <a:avLst/>
          </a:prstGeom>
        </p:spPr>
        <p:txBody>
          <a:bodyPr wrap="square">
            <a:spAutoFit/>
          </a:bodyPr>
          <a:lstStyle/>
          <a:p>
            <a:r>
              <a:rPr lang="en-US" sz="1600" b="1" dirty="0" smtClean="0">
                <a:solidFill>
                  <a:schemeClr val="tx2"/>
                </a:solidFill>
              </a:rPr>
              <a:t>A. </a:t>
            </a:r>
            <a:r>
              <a:rPr lang="en-US" sz="1600" b="1" dirty="0" err="1" smtClean="0">
                <a:solidFill>
                  <a:schemeClr val="tx2"/>
                </a:solidFill>
              </a:rPr>
              <a:t>Sarvestani</a:t>
            </a:r>
            <a:r>
              <a:rPr lang="en-US" sz="1600" b="1" dirty="0" smtClean="0">
                <a:solidFill>
                  <a:schemeClr val="tx2"/>
                </a:solidFill>
              </a:rPr>
              <a:t> et al., Nucl. Instr. And Meth. A410 (1998) 238</a:t>
            </a:r>
          </a:p>
        </p:txBody>
      </p:sp>
      <p:sp>
        <p:nvSpPr>
          <p:cNvPr id="17" name="Rectangle 16"/>
          <p:cNvSpPr/>
          <p:nvPr/>
        </p:nvSpPr>
        <p:spPr>
          <a:xfrm>
            <a:off x="1981200" y="4886980"/>
            <a:ext cx="7010400" cy="523220"/>
          </a:xfrm>
          <a:prstGeom prst="rect">
            <a:avLst/>
          </a:prstGeom>
        </p:spPr>
        <p:txBody>
          <a:bodyPr wrap="square">
            <a:spAutoFit/>
          </a:bodyPr>
          <a:lstStyle/>
          <a:p>
            <a:pPr algn="r"/>
            <a:r>
              <a:rPr lang="en-US" sz="1400" b="1" dirty="0" smtClean="0">
                <a:solidFill>
                  <a:schemeClr val="tx2"/>
                </a:solidFill>
              </a:rPr>
              <a:t>Cellular resistive readout using a resistive anode foil that is padded with conducting lines and  forms a regular matrix of nodes, each connected to a charge-sensitive amplifier.</a:t>
            </a:r>
          </a:p>
        </p:txBody>
      </p:sp>
      <p:sp>
        <p:nvSpPr>
          <p:cNvPr id="18" name="Rectangle 17"/>
          <p:cNvSpPr/>
          <p:nvPr/>
        </p:nvSpPr>
        <p:spPr>
          <a:xfrm>
            <a:off x="3733800" y="1143000"/>
            <a:ext cx="4496616" cy="369332"/>
          </a:xfrm>
          <a:prstGeom prst="rect">
            <a:avLst/>
          </a:prstGeom>
        </p:spPr>
        <p:txBody>
          <a:bodyPr wrap="none">
            <a:spAutoFit/>
          </a:bodyPr>
          <a:lstStyle/>
          <a:p>
            <a:r>
              <a:rPr lang="en-US" b="1" dirty="0" smtClean="0">
                <a:solidFill>
                  <a:schemeClr val="tx2"/>
                </a:solidFill>
              </a:rPr>
              <a:t>Resistive layer (to improve </a:t>
            </a:r>
            <a:r>
              <a:rPr lang="en-US" b="1" dirty="0" smtClean="0">
                <a:solidFill>
                  <a:schemeClr val="tx2"/>
                </a:solidFill>
              </a:rPr>
              <a:t>spatial </a:t>
            </a:r>
            <a:r>
              <a:rPr lang="en-US" b="1" dirty="0" smtClean="0">
                <a:solidFill>
                  <a:schemeClr val="tx2"/>
                </a:solidFill>
              </a:rPr>
              <a:t>resolution)</a:t>
            </a:r>
            <a:endParaRPr lang="en-US" dirty="0"/>
          </a:p>
        </p:txBody>
      </p:sp>
      <p:sp>
        <p:nvSpPr>
          <p:cNvPr id="11" name="TextBox 10"/>
          <p:cNvSpPr txBox="1"/>
          <p:nvPr/>
        </p:nvSpPr>
        <p:spPr>
          <a:xfrm>
            <a:off x="2590800" y="5638800"/>
            <a:ext cx="6170344" cy="369332"/>
          </a:xfrm>
          <a:prstGeom prst="rect">
            <a:avLst/>
          </a:prstGeom>
          <a:noFill/>
        </p:spPr>
        <p:txBody>
          <a:bodyPr wrap="none" rtlCol="0">
            <a:spAutoFit/>
          </a:bodyPr>
          <a:lstStyle/>
          <a:p>
            <a:r>
              <a:rPr lang="en-US" dirty="0" smtClean="0"/>
              <a:t>We will talk later about resistive layer.. But for different purpose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295400"/>
            <a:ext cx="9144000" cy="5355312"/>
          </a:xfrm>
          <a:prstGeom prst="rect">
            <a:avLst/>
          </a:prstGeom>
          <a:noFill/>
        </p:spPr>
        <p:txBody>
          <a:bodyPr wrap="square" rtlCol="0">
            <a:spAutoFit/>
          </a:bodyPr>
          <a:lstStyle/>
          <a:p>
            <a:pPr>
              <a:buFont typeface="Arial" pitchFamily="34" charset="0"/>
              <a:buChar char="•"/>
            </a:pPr>
            <a:r>
              <a:rPr lang="en-US" dirty="0" smtClean="0">
                <a:solidFill>
                  <a:schemeClr val="tx2"/>
                </a:solidFill>
              </a:rPr>
              <a:t> First Part:</a:t>
            </a:r>
          </a:p>
          <a:p>
            <a:pPr>
              <a:buFont typeface="Arial" pitchFamily="34" charset="0"/>
              <a:buChar char="•"/>
            </a:pPr>
            <a:endParaRPr lang="en-US" dirty="0" smtClean="0">
              <a:solidFill>
                <a:schemeClr val="tx2"/>
              </a:solidFill>
            </a:endParaRPr>
          </a:p>
          <a:p>
            <a:pPr lvl="1">
              <a:buFont typeface="Arial" pitchFamily="34" charset="0"/>
              <a:buChar char="•"/>
            </a:pPr>
            <a:r>
              <a:rPr lang="en-US" dirty="0" smtClean="0">
                <a:solidFill>
                  <a:schemeClr val="tx2"/>
                </a:solidFill>
              </a:rPr>
              <a:t> Basic of Gaseous detection and proportional counter</a:t>
            </a:r>
          </a:p>
          <a:p>
            <a:pPr lvl="1">
              <a:buFont typeface="Arial" pitchFamily="34" charset="0"/>
              <a:buChar char="•"/>
            </a:pPr>
            <a:r>
              <a:rPr lang="en-US" dirty="0" smtClean="0">
                <a:solidFill>
                  <a:schemeClr val="tx2"/>
                </a:solidFill>
              </a:rPr>
              <a:t> MPGDs, a brief history and different typologies overview</a:t>
            </a:r>
          </a:p>
          <a:p>
            <a:pPr lvl="1">
              <a:buFont typeface="Arial" pitchFamily="34" charset="0"/>
              <a:buChar char="•"/>
            </a:pPr>
            <a:r>
              <a:rPr lang="en-US" dirty="0" smtClean="0">
                <a:solidFill>
                  <a:schemeClr val="tx2"/>
                </a:solidFill>
              </a:rPr>
              <a:t> MPGDs @ CERN, detector…running and for upgrades</a:t>
            </a:r>
          </a:p>
          <a:p>
            <a:pPr lvl="1"/>
            <a:endParaRPr lang="en-US" dirty="0" smtClean="0">
              <a:solidFill>
                <a:schemeClr val="tx2"/>
              </a:solidFill>
            </a:endParaRPr>
          </a:p>
          <a:p>
            <a:pPr>
              <a:buFont typeface="Arial" pitchFamily="34" charset="0"/>
              <a:buChar char="•"/>
            </a:pPr>
            <a:endParaRPr lang="en-US" dirty="0" smtClean="0">
              <a:solidFill>
                <a:schemeClr val="tx2"/>
              </a:solidFill>
            </a:endParaRPr>
          </a:p>
          <a:p>
            <a:pPr>
              <a:buFont typeface="Arial" pitchFamily="34" charset="0"/>
              <a:buChar char="•"/>
            </a:pPr>
            <a:r>
              <a:rPr lang="en-US" dirty="0" smtClean="0">
                <a:solidFill>
                  <a:schemeClr val="tx2"/>
                </a:solidFill>
              </a:rPr>
              <a:t> Second Part</a:t>
            </a:r>
          </a:p>
          <a:p>
            <a:pPr>
              <a:buFont typeface="Arial" pitchFamily="34" charset="0"/>
              <a:buChar char="•"/>
            </a:pPr>
            <a:endParaRPr lang="en-US" dirty="0" smtClean="0">
              <a:solidFill>
                <a:schemeClr val="tx2"/>
              </a:solidFill>
            </a:endParaRPr>
          </a:p>
          <a:p>
            <a:pPr lvl="1">
              <a:buFont typeface="Arial" pitchFamily="34" charset="0"/>
              <a:buChar char="•"/>
            </a:pPr>
            <a:r>
              <a:rPr lang="en-US" dirty="0" smtClean="0">
                <a:solidFill>
                  <a:schemeClr val="tx2"/>
                </a:solidFill>
              </a:rPr>
              <a:t> Technology developments through real examples:</a:t>
            </a:r>
          </a:p>
          <a:p>
            <a:pPr lvl="1">
              <a:buFont typeface="Arial" pitchFamily="34" charset="0"/>
              <a:buChar char="•"/>
            </a:pPr>
            <a:endParaRPr lang="en-US" dirty="0" smtClean="0"/>
          </a:p>
          <a:p>
            <a:pPr lvl="2">
              <a:buFont typeface="Arial" pitchFamily="34" charset="0"/>
              <a:buChar char="•"/>
            </a:pPr>
            <a:r>
              <a:rPr lang="en-US" dirty="0">
                <a:solidFill>
                  <a:schemeClr val="tx2"/>
                </a:solidFill>
              </a:rPr>
              <a:t> achieve the performances required by the experiment…one example of playing with the gas (don’t forget that MPGD are still gaseous detectors</a:t>
            </a:r>
            <a:r>
              <a:rPr lang="en-US" dirty="0" smtClean="0">
                <a:solidFill>
                  <a:schemeClr val="tx2"/>
                </a:solidFill>
              </a:rPr>
              <a:t>….)</a:t>
            </a:r>
            <a:endParaRPr lang="en-US" dirty="0">
              <a:solidFill>
                <a:schemeClr val="tx2"/>
              </a:solidFill>
            </a:endParaRPr>
          </a:p>
          <a:p>
            <a:pPr lvl="2">
              <a:buFont typeface="Arial" pitchFamily="34" charset="0"/>
              <a:buChar char="•"/>
            </a:pPr>
            <a:r>
              <a:rPr lang="en-US" dirty="0">
                <a:solidFill>
                  <a:schemeClr val="tx2"/>
                </a:solidFill>
              </a:rPr>
              <a:t> cover large areas with GEM…one example of playing with the production </a:t>
            </a:r>
            <a:r>
              <a:rPr lang="en-US" dirty="0" smtClean="0">
                <a:solidFill>
                  <a:schemeClr val="tx2"/>
                </a:solidFill>
              </a:rPr>
              <a:t>processes</a:t>
            </a:r>
            <a:endParaRPr lang="en-US" dirty="0">
              <a:solidFill>
                <a:schemeClr val="tx2"/>
              </a:solidFill>
            </a:endParaRPr>
          </a:p>
          <a:p>
            <a:pPr lvl="2">
              <a:buFont typeface="Arial" pitchFamily="34" charset="0"/>
              <a:buChar char="•"/>
            </a:pPr>
            <a:r>
              <a:rPr lang="en-US" dirty="0">
                <a:solidFill>
                  <a:schemeClr val="tx2"/>
                </a:solidFill>
              </a:rPr>
              <a:t> having  micromegas spark protected… one example of playing with the induction of the signal in your readout</a:t>
            </a:r>
          </a:p>
          <a:p>
            <a:pPr lvl="1"/>
            <a:endParaRPr lang="en-US" dirty="0">
              <a:solidFill>
                <a:schemeClr val="tx2"/>
              </a:solidFill>
            </a:endParaRPr>
          </a:p>
          <a:p>
            <a:pPr lvl="1"/>
            <a:r>
              <a:rPr lang="en-US" dirty="0">
                <a:solidFill>
                  <a:schemeClr val="tx2"/>
                </a:solidFill>
              </a:rPr>
              <a:t>	... and a rapid list of other interesting cases</a:t>
            </a:r>
          </a:p>
          <a:p>
            <a:pPr lvl="1"/>
            <a:endParaRPr lang="en-US" dirty="0" smtClean="0">
              <a:solidFill>
                <a:schemeClr val="tx2"/>
              </a:solidFill>
            </a:endParaRPr>
          </a:p>
        </p:txBody>
      </p:sp>
      <p:sp>
        <p:nvSpPr>
          <p:cNvPr id="5" name="TextBox 4"/>
          <p:cNvSpPr txBox="1"/>
          <p:nvPr/>
        </p:nvSpPr>
        <p:spPr>
          <a:xfrm>
            <a:off x="1447800" y="228600"/>
            <a:ext cx="5661935" cy="1015663"/>
          </a:xfrm>
          <a:prstGeom prst="rect">
            <a:avLst/>
          </a:prstGeom>
          <a:noFill/>
        </p:spPr>
        <p:txBody>
          <a:bodyPr wrap="none" rtlCol="0">
            <a:spAutoFit/>
          </a:bodyPr>
          <a:lstStyle/>
          <a:p>
            <a:r>
              <a:rPr lang="en-US" sz="2000" dirty="0" smtClean="0">
                <a:solidFill>
                  <a:schemeClr val="tx2"/>
                </a:solidFill>
              </a:rPr>
              <a:t>Main Goal: </a:t>
            </a:r>
          </a:p>
          <a:p>
            <a:r>
              <a:rPr lang="en-US" sz="2000" dirty="0">
                <a:solidFill>
                  <a:schemeClr val="tx2"/>
                </a:solidFill>
              </a:rPr>
              <a:t>	</a:t>
            </a:r>
            <a:r>
              <a:rPr lang="en-US" sz="2000" dirty="0" smtClean="0">
                <a:solidFill>
                  <a:schemeClr val="tx2"/>
                </a:solidFill>
              </a:rPr>
              <a:t>- an overview of MPGD detectors  at CERN</a:t>
            </a:r>
          </a:p>
          <a:p>
            <a:r>
              <a:rPr lang="en-US" sz="2000" dirty="0">
                <a:solidFill>
                  <a:schemeClr val="tx2"/>
                </a:solidFill>
              </a:rPr>
              <a:t>	</a:t>
            </a:r>
            <a:r>
              <a:rPr lang="en-US" sz="2000" dirty="0" smtClean="0">
                <a:solidFill>
                  <a:schemeClr val="tx2"/>
                </a:solidFill>
              </a:rPr>
              <a:t>- show the versatility of MPGD technologies</a:t>
            </a:r>
            <a:endParaRPr lang="en-US" sz="2000" dirty="0">
              <a:solidFill>
                <a:schemeClr val="tx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6781800" cy="2743200"/>
          </a:xfrm>
        </p:spPr>
        <p:txBody>
          <a:bodyPr>
            <a:noAutofit/>
          </a:bodyPr>
          <a:lstStyle/>
          <a:p>
            <a:pPr>
              <a:buNone/>
            </a:pPr>
            <a:r>
              <a:rPr lang="en-US" sz="2000" b="1" dirty="0" smtClean="0">
                <a:solidFill>
                  <a:schemeClr val="tx2"/>
                </a:solidFill>
              </a:rPr>
              <a:t>An interesting property of small gaps</a:t>
            </a:r>
            <a:endParaRPr lang="en-US" sz="20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20</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5" name="Rectangle 14"/>
          <p:cNvSpPr/>
          <p:nvPr/>
        </p:nvSpPr>
        <p:spPr>
          <a:xfrm>
            <a:off x="4572000" y="3124200"/>
            <a:ext cx="4343400" cy="1815882"/>
          </a:xfrm>
          <a:prstGeom prst="rect">
            <a:avLst/>
          </a:prstGeom>
        </p:spPr>
        <p:txBody>
          <a:bodyPr wrap="square">
            <a:spAutoFit/>
          </a:bodyPr>
          <a:lstStyle/>
          <a:p>
            <a:r>
              <a:rPr lang="en-US" sz="1600" b="1" dirty="0" smtClean="0">
                <a:solidFill>
                  <a:schemeClr val="tx2"/>
                </a:solidFill>
              </a:rPr>
              <a:t>Reduced dependence of gain on the gap thickness because of the saturating characteristics of the multiplication factor at very high field</a:t>
            </a:r>
          </a:p>
          <a:p>
            <a:endParaRPr lang="en-US" sz="1600" b="1" dirty="0" smtClean="0">
              <a:solidFill>
                <a:schemeClr val="tx2"/>
              </a:solidFill>
            </a:endParaRPr>
          </a:p>
          <a:p>
            <a:r>
              <a:rPr lang="en-US" sz="1600" b="1" dirty="0" smtClean="0">
                <a:solidFill>
                  <a:schemeClr val="tx2"/>
                </a:solidFill>
              </a:rPr>
              <a:t>i.e. good uniformity and stability of response over a large area.</a:t>
            </a:r>
            <a:endParaRPr lang="en-US" sz="1600" b="1" dirty="0">
              <a:solidFill>
                <a:schemeClr val="tx2"/>
              </a:solidFill>
            </a:endParaRPr>
          </a:p>
        </p:txBody>
      </p:sp>
      <p:sp>
        <p:nvSpPr>
          <p:cNvPr id="18" name="Rectangle 17"/>
          <p:cNvSpPr/>
          <p:nvPr/>
        </p:nvSpPr>
        <p:spPr>
          <a:xfrm>
            <a:off x="4572000" y="381000"/>
            <a:ext cx="4191000" cy="1569660"/>
          </a:xfrm>
          <a:prstGeom prst="rect">
            <a:avLst/>
          </a:prstGeom>
        </p:spPr>
        <p:txBody>
          <a:bodyPr wrap="square">
            <a:spAutoFit/>
          </a:bodyPr>
          <a:lstStyle/>
          <a:p>
            <a:r>
              <a:rPr lang="en-US" sz="1600" b="1" dirty="0" smtClean="0">
                <a:solidFill>
                  <a:schemeClr val="tx2"/>
                </a:solidFill>
              </a:rPr>
              <a:t>“ Optimum gap provides stable operation and minimizes gain variation from pressure-temperature variations  and fluctuations due to gap variations” Introduction to MPGD Y. </a:t>
            </a:r>
            <a:r>
              <a:rPr lang="en-US" sz="1600" b="1" dirty="0" err="1" smtClean="0">
                <a:solidFill>
                  <a:schemeClr val="tx2"/>
                </a:solidFill>
              </a:rPr>
              <a:t>Giomataris</a:t>
            </a:r>
            <a:r>
              <a:rPr lang="en-US" sz="1600" b="1" dirty="0" smtClean="0">
                <a:solidFill>
                  <a:schemeClr val="tx2"/>
                </a:solidFill>
              </a:rPr>
              <a:t>, CEA-</a:t>
            </a:r>
            <a:r>
              <a:rPr lang="en-US" sz="1600" b="1" dirty="0" err="1" smtClean="0">
                <a:solidFill>
                  <a:schemeClr val="tx2"/>
                </a:solidFill>
              </a:rPr>
              <a:t>Irfu</a:t>
            </a:r>
            <a:r>
              <a:rPr lang="en-US" sz="1600" b="1" dirty="0" smtClean="0">
                <a:solidFill>
                  <a:schemeClr val="tx2"/>
                </a:solidFill>
              </a:rPr>
              <a:t>-France</a:t>
            </a:r>
          </a:p>
          <a:p>
            <a:endParaRPr lang="en-US" sz="1600" b="1" dirty="0" smtClean="0">
              <a:solidFill>
                <a:schemeClr val="tx2"/>
              </a:solidFill>
            </a:endParaRPr>
          </a:p>
        </p:txBody>
      </p:sp>
      <p:pic>
        <p:nvPicPr>
          <p:cNvPr id="20482" name="Picture 2"/>
          <p:cNvPicPr>
            <a:picLocks noChangeAspect="1" noChangeArrowheads="1"/>
          </p:cNvPicPr>
          <p:nvPr/>
        </p:nvPicPr>
        <p:blipFill>
          <a:blip r:embed="rId2" cstate="print"/>
          <a:srcRect b="11112"/>
          <a:stretch>
            <a:fillRect/>
          </a:stretch>
        </p:blipFill>
        <p:spPr bwMode="auto">
          <a:xfrm>
            <a:off x="228600" y="762000"/>
            <a:ext cx="4173414" cy="3048000"/>
          </a:xfrm>
          <a:prstGeom prst="rect">
            <a:avLst/>
          </a:prstGeom>
          <a:noFill/>
          <a:ln w="9525">
            <a:noFill/>
            <a:miter lim="800000"/>
            <a:headEnd/>
            <a:tailEnd/>
          </a:ln>
        </p:spPr>
      </p:pic>
      <p:sp>
        <p:nvSpPr>
          <p:cNvPr id="19" name="TextBox 18"/>
          <p:cNvSpPr txBox="1"/>
          <p:nvPr/>
        </p:nvSpPr>
        <p:spPr>
          <a:xfrm>
            <a:off x="685800" y="4419600"/>
            <a:ext cx="3657599" cy="584775"/>
          </a:xfrm>
          <a:prstGeom prst="rect">
            <a:avLst/>
          </a:prstGeom>
          <a:noFill/>
        </p:spPr>
        <p:txBody>
          <a:bodyPr wrap="square" rtlCol="0">
            <a:spAutoFit/>
          </a:bodyPr>
          <a:lstStyle/>
          <a:p>
            <a:r>
              <a:rPr lang="en-US" sz="1600" b="1" dirty="0" smtClean="0">
                <a:solidFill>
                  <a:schemeClr val="tx2"/>
                </a:solidFill>
              </a:rPr>
              <a:t>Y. </a:t>
            </a:r>
            <a:r>
              <a:rPr lang="en-US" sz="1600" b="1" dirty="0" err="1" smtClean="0">
                <a:solidFill>
                  <a:schemeClr val="tx2"/>
                </a:solidFill>
              </a:rPr>
              <a:t>Giomataris</a:t>
            </a:r>
            <a:r>
              <a:rPr lang="en-US" sz="1600" b="1" dirty="0" smtClean="0">
                <a:solidFill>
                  <a:schemeClr val="tx2"/>
                </a:solidFill>
              </a:rPr>
              <a:t>, </a:t>
            </a:r>
            <a:r>
              <a:rPr lang="en-US" sz="1600" b="1" dirty="0" err="1" smtClean="0">
                <a:solidFill>
                  <a:schemeClr val="tx2"/>
                </a:solidFill>
              </a:rPr>
              <a:t>Nucl.Instr</a:t>
            </a:r>
            <a:r>
              <a:rPr lang="en-US" sz="1600" b="1" dirty="0" smtClean="0">
                <a:solidFill>
                  <a:schemeClr val="tx2"/>
                </a:solidFill>
              </a:rPr>
              <a:t>. and Meth. in </a:t>
            </a:r>
            <a:r>
              <a:rPr lang="en-US" sz="1600" b="1" dirty="0" err="1" smtClean="0">
                <a:solidFill>
                  <a:schemeClr val="tx2"/>
                </a:solidFill>
              </a:rPr>
              <a:t>Physi.Res</a:t>
            </a:r>
            <a:r>
              <a:rPr lang="en-US" sz="1600" b="1" dirty="0" smtClean="0">
                <a:solidFill>
                  <a:schemeClr val="tx2"/>
                </a:solidFill>
              </a:rPr>
              <a:t>. A 419 (1998) 239</a:t>
            </a:r>
          </a:p>
        </p:txBody>
      </p:sp>
      <p:sp>
        <p:nvSpPr>
          <p:cNvPr id="20" name="Rectangle 19"/>
          <p:cNvSpPr/>
          <p:nvPr/>
        </p:nvSpPr>
        <p:spPr>
          <a:xfrm>
            <a:off x="1295400" y="457200"/>
            <a:ext cx="2369431" cy="369332"/>
          </a:xfrm>
          <a:prstGeom prst="rect">
            <a:avLst/>
          </a:prstGeom>
        </p:spPr>
        <p:txBody>
          <a:bodyPr wrap="none">
            <a:spAutoFit/>
          </a:bodyPr>
          <a:lstStyle/>
          <a:p>
            <a:r>
              <a:rPr lang="en-US" b="1" dirty="0" smtClean="0">
                <a:solidFill>
                  <a:schemeClr val="tx2"/>
                </a:solidFill>
              </a:rPr>
              <a:t>Narrow Gap </a:t>
            </a:r>
            <a:r>
              <a:rPr lang="en-US" b="1" dirty="0" err="1" smtClean="0">
                <a:solidFill>
                  <a:schemeClr val="tx2"/>
                </a:solidFill>
              </a:rPr>
              <a:t>Behaviour</a:t>
            </a:r>
            <a:endParaRPr lang="en-US" dirty="0"/>
          </a:p>
        </p:txBody>
      </p:sp>
      <p:sp>
        <p:nvSpPr>
          <p:cNvPr id="21" name="Rectangle 20"/>
          <p:cNvSpPr/>
          <p:nvPr/>
        </p:nvSpPr>
        <p:spPr>
          <a:xfrm>
            <a:off x="4572000" y="1981200"/>
            <a:ext cx="4343400" cy="830997"/>
          </a:xfrm>
          <a:prstGeom prst="rect">
            <a:avLst/>
          </a:prstGeom>
        </p:spPr>
        <p:txBody>
          <a:bodyPr wrap="square">
            <a:spAutoFit/>
          </a:bodyPr>
          <a:lstStyle/>
          <a:p>
            <a:r>
              <a:rPr lang="en-US" sz="1600" b="1" dirty="0" smtClean="0">
                <a:solidFill>
                  <a:schemeClr val="tx2"/>
                </a:solidFill>
              </a:rPr>
              <a:t>small variations of the amplification gap compensated by an inverse variation of the amplification factor</a:t>
            </a:r>
          </a:p>
        </p:txBody>
      </p:sp>
      <p:sp>
        <p:nvSpPr>
          <p:cNvPr id="26" name="Oval 25"/>
          <p:cNvSpPr/>
          <p:nvPr/>
        </p:nvSpPr>
        <p:spPr>
          <a:xfrm>
            <a:off x="2438400" y="1219200"/>
            <a:ext cx="914400" cy="990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16200000">
            <a:off x="212055" y="2071299"/>
            <a:ext cx="518091" cy="276999"/>
          </a:xfrm>
          <a:prstGeom prst="rect">
            <a:avLst/>
          </a:prstGeom>
          <a:solidFill>
            <a:schemeClr val="bg1"/>
          </a:solidFill>
        </p:spPr>
        <p:txBody>
          <a:bodyPr wrap="none">
            <a:spAutoFit/>
          </a:bodyPr>
          <a:lstStyle/>
          <a:p>
            <a:r>
              <a:rPr lang="en-US" sz="1200" b="1" dirty="0" smtClean="0">
                <a:solidFill>
                  <a:schemeClr val="tx2"/>
                </a:solidFill>
              </a:rPr>
              <a:t>GAIN</a:t>
            </a:r>
            <a:endParaRPr lang="en-US" sz="1200" dirty="0"/>
          </a:p>
        </p:txBody>
      </p:sp>
      <p:sp>
        <p:nvSpPr>
          <p:cNvPr id="29" name="Rectangle 28"/>
          <p:cNvSpPr/>
          <p:nvPr/>
        </p:nvSpPr>
        <p:spPr>
          <a:xfrm>
            <a:off x="2133600" y="3733800"/>
            <a:ext cx="914400" cy="276999"/>
          </a:xfrm>
          <a:prstGeom prst="rect">
            <a:avLst/>
          </a:prstGeom>
          <a:solidFill>
            <a:schemeClr val="bg1"/>
          </a:solidFill>
        </p:spPr>
        <p:txBody>
          <a:bodyPr wrap="square">
            <a:spAutoFit/>
          </a:bodyPr>
          <a:lstStyle/>
          <a:p>
            <a:r>
              <a:rPr lang="en-US" sz="1200" b="1" dirty="0" smtClean="0">
                <a:solidFill>
                  <a:schemeClr val="tx2"/>
                </a:solidFill>
              </a:rPr>
              <a:t>GAP(mm)</a:t>
            </a:r>
            <a:endParaRPr lang="en-US" sz="1200" dirty="0"/>
          </a:p>
        </p:txBody>
      </p:sp>
      <p:pic>
        <p:nvPicPr>
          <p:cNvPr id="16" name="Picture 3"/>
          <p:cNvPicPr>
            <a:picLocks noChangeAspect="1" noChangeArrowheads="1"/>
          </p:cNvPicPr>
          <p:nvPr/>
        </p:nvPicPr>
        <p:blipFill>
          <a:blip r:embed="rId3" cstate="print"/>
          <a:srcRect/>
          <a:stretch>
            <a:fillRect/>
          </a:stretch>
        </p:blipFill>
        <p:spPr bwMode="auto">
          <a:xfrm>
            <a:off x="266700" y="5438775"/>
            <a:ext cx="762000" cy="333375"/>
          </a:xfrm>
          <a:prstGeom prst="rect">
            <a:avLst/>
          </a:prstGeom>
          <a:noFill/>
          <a:ln w="9525">
            <a:noFill/>
            <a:miter lim="800000"/>
            <a:headEnd/>
            <a:tailEnd/>
          </a:ln>
        </p:spPr>
      </p:pic>
      <p:pic>
        <p:nvPicPr>
          <p:cNvPr id="17" name="Picture 4"/>
          <p:cNvPicPr>
            <a:picLocks noChangeAspect="1" noChangeArrowheads="1"/>
          </p:cNvPicPr>
          <p:nvPr/>
        </p:nvPicPr>
        <p:blipFill>
          <a:blip r:embed="rId4" cstate="print"/>
          <a:srcRect/>
          <a:stretch>
            <a:fillRect/>
          </a:stretch>
        </p:blipFill>
        <p:spPr bwMode="auto">
          <a:xfrm>
            <a:off x="1911350" y="5410200"/>
            <a:ext cx="1181100" cy="390525"/>
          </a:xfrm>
          <a:prstGeom prst="rect">
            <a:avLst/>
          </a:prstGeom>
          <a:noFill/>
          <a:ln w="9525">
            <a:noFill/>
            <a:miter lim="800000"/>
            <a:headEnd/>
            <a:tailEnd/>
          </a:ln>
        </p:spPr>
      </p:pic>
      <p:pic>
        <p:nvPicPr>
          <p:cNvPr id="22" name="Picture 5"/>
          <p:cNvPicPr>
            <a:picLocks noChangeAspect="1" noChangeArrowheads="1"/>
          </p:cNvPicPr>
          <p:nvPr/>
        </p:nvPicPr>
        <p:blipFill>
          <a:blip r:embed="rId5" cstate="print"/>
          <a:srcRect/>
          <a:stretch>
            <a:fillRect/>
          </a:stretch>
        </p:blipFill>
        <p:spPr bwMode="auto">
          <a:xfrm>
            <a:off x="3975100" y="5386387"/>
            <a:ext cx="1276350" cy="438150"/>
          </a:xfrm>
          <a:prstGeom prst="rect">
            <a:avLst/>
          </a:prstGeom>
          <a:noFill/>
          <a:ln w="9525">
            <a:noFill/>
            <a:miter lim="800000"/>
            <a:headEnd/>
            <a:tailEnd/>
          </a:ln>
        </p:spPr>
      </p:pic>
      <p:pic>
        <p:nvPicPr>
          <p:cNvPr id="23" name="Picture 6"/>
          <p:cNvPicPr>
            <a:picLocks noChangeAspect="1" noChangeArrowheads="1"/>
          </p:cNvPicPr>
          <p:nvPr/>
        </p:nvPicPr>
        <p:blipFill>
          <a:blip r:embed="rId6" cstate="print"/>
          <a:srcRect/>
          <a:stretch>
            <a:fillRect/>
          </a:stretch>
        </p:blipFill>
        <p:spPr bwMode="auto">
          <a:xfrm>
            <a:off x="6134100" y="5267325"/>
            <a:ext cx="2019300" cy="676275"/>
          </a:xfrm>
          <a:prstGeom prst="rect">
            <a:avLst/>
          </a:prstGeom>
          <a:noFill/>
          <a:ln w="9525">
            <a:noFill/>
            <a:miter lim="800000"/>
            <a:headEnd/>
            <a:tailEnd/>
          </a:ln>
        </p:spPr>
      </p:pic>
      <p:pic>
        <p:nvPicPr>
          <p:cNvPr id="24" name="Picture 7"/>
          <p:cNvPicPr>
            <a:picLocks noChangeAspect="1" noChangeArrowheads="1"/>
          </p:cNvPicPr>
          <p:nvPr/>
        </p:nvPicPr>
        <p:blipFill>
          <a:blip r:embed="rId7" cstate="print"/>
          <a:srcRect/>
          <a:stretch>
            <a:fillRect/>
          </a:stretch>
        </p:blipFill>
        <p:spPr bwMode="auto">
          <a:xfrm>
            <a:off x="257175" y="5991225"/>
            <a:ext cx="4086225" cy="25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2951947"/>
            <a:ext cx="7696200" cy="954107"/>
          </a:xfrm>
          <a:prstGeom prst="rect">
            <a:avLst/>
          </a:prstGeom>
        </p:spPr>
        <p:txBody>
          <a:bodyPr wrap="square">
            <a:spAutoFit/>
          </a:bodyPr>
          <a:lstStyle/>
          <a:p>
            <a:pPr algn="ctr" defTabSz="913520"/>
            <a:r>
              <a:rPr lang="en-US" sz="2800" b="1" i="1" dirty="0" smtClean="0">
                <a:solidFill>
                  <a:schemeClr val="tx2"/>
                </a:solidFill>
              </a:rPr>
              <a:t>“Parallel Plate”</a:t>
            </a:r>
            <a:r>
              <a:rPr lang="en-US" sz="2800" b="1" dirty="0" smtClean="0">
                <a:solidFill>
                  <a:schemeClr val="tx2"/>
                </a:solidFill>
              </a:rPr>
              <a:t> Amplification and Transfer</a:t>
            </a:r>
            <a:br>
              <a:rPr lang="en-US" sz="2800" b="1" dirty="0" smtClean="0">
                <a:solidFill>
                  <a:schemeClr val="tx2"/>
                </a:solidFill>
              </a:rPr>
            </a:br>
            <a:r>
              <a:rPr lang="en-US" sz="2800" b="1" dirty="0" smtClean="0">
                <a:solidFill>
                  <a:schemeClr val="tx2"/>
                </a:solidFill>
              </a:rPr>
              <a:t>(multi stage devices… GEMs Family)</a:t>
            </a:r>
            <a:endParaRPr lang="en-US" sz="2800" b="1" dirty="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21</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22</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4" name="Rectangle 13"/>
          <p:cNvSpPr/>
          <p:nvPr/>
        </p:nvSpPr>
        <p:spPr>
          <a:xfrm>
            <a:off x="533400" y="1066800"/>
            <a:ext cx="8153400" cy="1661993"/>
          </a:xfrm>
          <a:prstGeom prst="rect">
            <a:avLst/>
          </a:prstGeom>
        </p:spPr>
        <p:txBody>
          <a:bodyPr wrap="square">
            <a:spAutoFit/>
          </a:bodyPr>
          <a:lstStyle/>
          <a:p>
            <a:r>
              <a:rPr lang="en-US" sz="1600" b="1" dirty="0" smtClean="0">
                <a:solidFill>
                  <a:schemeClr val="tx2"/>
                </a:solidFill>
              </a:rPr>
              <a:t>Multistep Avalanche Chamber (Charpak G, Sauli F. Phys. </a:t>
            </a:r>
            <a:r>
              <a:rPr lang="en-US" sz="1600" b="1" dirty="0" err="1" smtClean="0">
                <a:solidFill>
                  <a:schemeClr val="tx2"/>
                </a:solidFill>
              </a:rPr>
              <a:t>Lett</a:t>
            </a:r>
            <a:r>
              <a:rPr lang="en-US" sz="1600" b="1" dirty="0" smtClean="0">
                <a:solidFill>
                  <a:schemeClr val="tx2"/>
                </a:solidFill>
              </a:rPr>
              <a:t>. B78:523 (1978)) </a:t>
            </a:r>
          </a:p>
          <a:p>
            <a:endParaRPr lang="en-US" sz="1600" b="1" dirty="0" smtClean="0">
              <a:solidFill>
                <a:schemeClr val="tx2"/>
              </a:solidFill>
            </a:endParaRPr>
          </a:p>
          <a:p>
            <a:r>
              <a:rPr lang="en-US" sz="1400" dirty="0" smtClean="0">
                <a:solidFill>
                  <a:schemeClr val="tx2"/>
                </a:solidFill>
              </a:rPr>
              <a:t>Made with a succession of metal meshes, the detector multiplied ionization electrons injected from a drift region into a high field.  A fraction of the avalanche was then transferred through a lower field region into a second element of multiplication, a parallel plate or a wire chamber. Despite the loss of charge in the transfer from high to moderate fields, effective </a:t>
            </a:r>
            <a:r>
              <a:rPr lang="en-US" sz="1400" dirty="0" err="1" smtClean="0">
                <a:solidFill>
                  <a:schemeClr val="tx2"/>
                </a:solidFill>
              </a:rPr>
              <a:t>preamplification</a:t>
            </a:r>
            <a:r>
              <a:rPr lang="en-US" sz="1400" dirty="0" smtClean="0">
                <a:solidFill>
                  <a:schemeClr val="tx2"/>
                </a:solidFill>
              </a:rPr>
              <a:t> factors of several hundred were possible. Followed by a standard MWPC, the device permitted the high gains necessary to detect single photoelectrons.</a:t>
            </a:r>
            <a:endParaRPr lang="en-US" sz="1400" dirty="0">
              <a:solidFill>
                <a:schemeClr val="tx2"/>
              </a:solidFill>
            </a:endParaRPr>
          </a:p>
        </p:txBody>
      </p:sp>
      <p:sp>
        <p:nvSpPr>
          <p:cNvPr id="15" name="Rectangle 14"/>
          <p:cNvSpPr/>
          <p:nvPr/>
        </p:nvSpPr>
        <p:spPr>
          <a:xfrm>
            <a:off x="495300" y="5181600"/>
            <a:ext cx="8153400" cy="738664"/>
          </a:xfrm>
          <a:prstGeom prst="rect">
            <a:avLst/>
          </a:prstGeom>
        </p:spPr>
        <p:txBody>
          <a:bodyPr wrap="square">
            <a:spAutoFit/>
          </a:bodyPr>
          <a:lstStyle/>
          <a:p>
            <a:r>
              <a:rPr lang="en-US" sz="1400" dirty="0" smtClean="0">
                <a:solidFill>
                  <a:schemeClr val="tx2"/>
                </a:solidFill>
              </a:rPr>
              <a:t>“The multistep chamber was mechanically complex to implement and had only limited success, but demonstrated the great potential of subdividing the gain among several cascaded elements separated by low-field gaps”</a:t>
            </a:r>
            <a:endParaRPr lang="en-US" sz="1400" dirty="0">
              <a:solidFill>
                <a:schemeClr val="tx2"/>
              </a:solidFill>
            </a:endParaRPr>
          </a:p>
        </p:txBody>
      </p:sp>
      <p:pic>
        <p:nvPicPr>
          <p:cNvPr id="4102" name="Picture 6"/>
          <p:cNvPicPr>
            <a:picLocks noChangeAspect="1" noChangeArrowheads="1"/>
          </p:cNvPicPr>
          <p:nvPr/>
        </p:nvPicPr>
        <p:blipFill>
          <a:blip r:embed="rId2" cstate="print"/>
          <a:srcRect/>
          <a:stretch>
            <a:fillRect/>
          </a:stretch>
        </p:blipFill>
        <p:spPr bwMode="auto">
          <a:xfrm>
            <a:off x="2286000" y="2667000"/>
            <a:ext cx="3521869" cy="2209800"/>
          </a:xfrm>
          <a:prstGeom prst="rect">
            <a:avLst/>
          </a:prstGeom>
          <a:noFill/>
          <a:ln w="9525">
            <a:noFill/>
            <a:miter lim="800000"/>
            <a:headEnd/>
            <a:tailEnd/>
          </a:ln>
        </p:spPr>
      </p:pic>
      <p:pic>
        <p:nvPicPr>
          <p:cNvPr id="4103" name="Picture 7"/>
          <p:cNvPicPr>
            <a:picLocks noChangeAspect="1" noChangeArrowheads="1"/>
          </p:cNvPicPr>
          <p:nvPr/>
        </p:nvPicPr>
        <p:blipFill>
          <a:blip r:embed="rId3" cstate="print"/>
          <a:srcRect/>
          <a:stretch>
            <a:fillRect/>
          </a:stretch>
        </p:blipFill>
        <p:spPr bwMode="auto">
          <a:xfrm>
            <a:off x="685800" y="2743200"/>
            <a:ext cx="1904999" cy="2063261"/>
          </a:xfrm>
          <a:prstGeom prst="rect">
            <a:avLst/>
          </a:prstGeom>
          <a:noFill/>
          <a:ln w="9525">
            <a:noFill/>
            <a:miter lim="800000"/>
            <a:headEnd/>
            <a:tailEnd/>
          </a:ln>
        </p:spPr>
      </p:pic>
      <p:sp>
        <p:nvSpPr>
          <p:cNvPr id="11" name="Rectangle 10"/>
          <p:cNvSpPr/>
          <p:nvPr/>
        </p:nvSpPr>
        <p:spPr>
          <a:xfrm>
            <a:off x="6248400" y="3962400"/>
            <a:ext cx="2514600" cy="584775"/>
          </a:xfrm>
          <a:prstGeom prst="rect">
            <a:avLst/>
          </a:prstGeom>
        </p:spPr>
        <p:txBody>
          <a:bodyPr wrap="square">
            <a:spAutoFit/>
          </a:bodyPr>
          <a:lstStyle/>
          <a:p>
            <a:r>
              <a:rPr lang="en-US" sz="1600" b="1" dirty="0" smtClean="0">
                <a:solidFill>
                  <a:schemeClr val="tx2"/>
                </a:solidFill>
              </a:rPr>
              <a:t>To obtain larger gains with parallel-plate structures</a:t>
            </a:r>
          </a:p>
        </p:txBody>
      </p:sp>
      <p:sp>
        <p:nvSpPr>
          <p:cNvPr id="13" name="Rectangle 12"/>
          <p:cNvSpPr/>
          <p:nvPr/>
        </p:nvSpPr>
        <p:spPr>
          <a:xfrm>
            <a:off x="5638800" y="2971800"/>
            <a:ext cx="3352799" cy="646331"/>
          </a:xfrm>
          <a:prstGeom prst="rect">
            <a:avLst/>
          </a:prstGeom>
        </p:spPr>
        <p:txBody>
          <a:bodyPr wrap="square">
            <a:spAutoFit/>
          </a:bodyPr>
          <a:lstStyle/>
          <a:p>
            <a:pPr algn="ctr"/>
            <a:r>
              <a:rPr lang="en-US" b="1" dirty="0" smtClean="0">
                <a:solidFill>
                  <a:schemeClr val="tx2"/>
                </a:solidFill>
              </a:rPr>
              <a:t>PAT </a:t>
            </a:r>
          </a:p>
          <a:p>
            <a:pPr algn="ctr"/>
            <a:r>
              <a:rPr lang="en-US" b="1" dirty="0" smtClean="0">
                <a:solidFill>
                  <a:schemeClr val="tx2"/>
                </a:solidFill>
              </a:rPr>
              <a:t>[</a:t>
            </a:r>
            <a:r>
              <a:rPr lang="en-US" b="1" dirty="0" err="1" smtClean="0">
                <a:solidFill>
                  <a:schemeClr val="tx2"/>
                </a:solidFill>
              </a:rPr>
              <a:t>PreAmplification</a:t>
            </a:r>
            <a:r>
              <a:rPr lang="en-US" b="1" dirty="0" smtClean="0">
                <a:solidFill>
                  <a:schemeClr val="tx2"/>
                </a:solidFill>
              </a:rPr>
              <a:t> and Transfer]</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23</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5" name="Rectangle 14"/>
          <p:cNvSpPr/>
          <p:nvPr/>
        </p:nvSpPr>
        <p:spPr>
          <a:xfrm>
            <a:off x="685800" y="457200"/>
            <a:ext cx="8077200" cy="584775"/>
          </a:xfrm>
          <a:prstGeom prst="rect">
            <a:avLst/>
          </a:prstGeom>
        </p:spPr>
        <p:txBody>
          <a:bodyPr wrap="square">
            <a:spAutoFit/>
          </a:bodyPr>
          <a:lstStyle/>
          <a:p>
            <a:r>
              <a:rPr lang="en-US" sz="1600" b="1" dirty="0" smtClean="0">
                <a:solidFill>
                  <a:schemeClr val="tx2"/>
                </a:solidFill>
              </a:rPr>
              <a:t>GEM (gas electron multiplier) introduced by Sauli in </a:t>
            </a:r>
            <a:r>
              <a:rPr lang="en-US" sz="1600" b="1" dirty="0" smtClean="0">
                <a:solidFill>
                  <a:schemeClr val="tx2"/>
                </a:solidFill>
              </a:rPr>
              <a:t>1997, </a:t>
            </a:r>
            <a:r>
              <a:rPr lang="en-US" sz="1600" b="1" dirty="0" smtClean="0">
                <a:solidFill>
                  <a:schemeClr val="tx2"/>
                </a:solidFill>
              </a:rPr>
              <a:t>consists of a thin, metal-clad polymer foil chemically perforated by a high density of holes, typically 100/mm2 </a:t>
            </a:r>
            <a:endParaRPr lang="en-US" sz="1600" b="1" dirty="0">
              <a:solidFill>
                <a:schemeClr val="tx2"/>
              </a:solidFill>
            </a:endParaRPr>
          </a:p>
        </p:txBody>
      </p:sp>
      <p:pic>
        <p:nvPicPr>
          <p:cNvPr id="4098" name="Picture 2"/>
          <p:cNvPicPr>
            <a:picLocks noChangeAspect="1" noChangeArrowheads="1"/>
          </p:cNvPicPr>
          <p:nvPr/>
        </p:nvPicPr>
        <p:blipFill>
          <a:blip r:embed="rId2" cstate="print"/>
          <a:srcRect/>
          <a:stretch>
            <a:fillRect/>
          </a:stretch>
        </p:blipFill>
        <p:spPr bwMode="auto">
          <a:xfrm>
            <a:off x="6096000" y="1676400"/>
            <a:ext cx="2514600" cy="2597727"/>
          </a:xfrm>
          <a:prstGeom prst="rect">
            <a:avLst/>
          </a:prstGeom>
          <a:noFill/>
          <a:ln w="9525">
            <a:noFill/>
            <a:miter lim="800000"/>
            <a:headEnd/>
            <a:tailEnd/>
          </a:ln>
        </p:spPr>
      </p:pic>
      <p:sp>
        <p:nvSpPr>
          <p:cNvPr id="17" name="Rectangle 16"/>
          <p:cNvSpPr/>
          <p:nvPr/>
        </p:nvSpPr>
        <p:spPr>
          <a:xfrm>
            <a:off x="685800" y="4343400"/>
            <a:ext cx="7772400" cy="1785104"/>
          </a:xfrm>
          <a:prstGeom prst="rect">
            <a:avLst/>
          </a:prstGeom>
        </p:spPr>
        <p:txBody>
          <a:bodyPr wrap="square">
            <a:spAutoFit/>
          </a:bodyPr>
          <a:lstStyle/>
          <a:p>
            <a:pPr algn="ctr"/>
            <a:r>
              <a:rPr lang="en-US" b="1" dirty="0" smtClean="0">
                <a:solidFill>
                  <a:schemeClr val="tx2"/>
                </a:solidFill>
              </a:rPr>
              <a:t>UNIQUE FEATURE</a:t>
            </a:r>
          </a:p>
          <a:p>
            <a:pPr algn="ctr"/>
            <a:r>
              <a:rPr lang="en-US" b="1" u="sng" dirty="0" smtClean="0">
                <a:solidFill>
                  <a:schemeClr val="tx2"/>
                </a:solidFill>
              </a:rPr>
              <a:t>PREAMPLIFICATION AND TRANSFER</a:t>
            </a:r>
            <a:r>
              <a:rPr lang="en-US" b="1" dirty="0" smtClean="0">
                <a:solidFill>
                  <a:schemeClr val="tx2"/>
                </a:solidFill>
              </a:rPr>
              <a:t> OF CHARGE PRESERVING THE IONIZATION PATTERN</a:t>
            </a:r>
          </a:p>
          <a:p>
            <a:endParaRPr lang="en-US" sz="1400" b="1" dirty="0" smtClean="0">
              <a:solidFill>
                <a:schemeClr val="tx2"/>
              </a:solidFill>
            </a:endParaRPr>
          </a:p>
          <a:p>
            <a:r>
              <a:rPr lang="en-US" sz="1400" dirty="0" smtClean="0">
                <a:solidFill>
                  <a:schemeClr val="tx2"/>
                </a:solidFill>
              </a:rPr>
              <a:t>Sharing  of the gain between two or more cascaded amplifiers, each operated at a voltage well below the discharge limit, appears to be a good solution to the problems common to all single-stage micro pattern detectors.</a:t>
            </a:r>
            <a:endParaRPr lang="en-US" sz="1400" dirty="0">
              <a:solidFill>
                <a:schemeClr val="tx2"/>
              </a:solidFill>
            </a:endParaRPr>
          </a:p>
        </p:txBody>
      </p:sp>
      <p:pic>
        <p:nvPicPr>
          <p:cNvPr id="4100" name="Picture 4"/>
          <p:cNvPicPr>
            <a:picLocks noChangeAspect="1" noChangeArrowheads="1"/>
          </p:cNvPicPr>
          <p:nvPr/>
        </p:nvPicPr>
        <p:blipFill>
          <a:blip r:embed="rId3" cstate="print"/>
          <a:srcRect/>
          <a:stretch>
            <a:fillRect/>
          </a:stretch>
        </p:blipFill>
        <p:spPr bwMode="auto">
          <a:xfrm>
            <a:off x="685800" y="1902542"/>
            <a:ext cx="2438553" cy="1869358"/>
          </a:xfrm>
          <a:prstGeom prst="rect">
            <a:avLst/>
          </a:prstGeom>
          <a:noFill/>
          <a:ln w="9525">
            <a:noFill/>
            <a:miter lim="800000"/>
            <a:headEnd/>
            <a:tailEnd/>
          </a:ln>
        </p:spPr>
      </p:pic>
      <p:pic>
        <p:nvPicPr>
          <p:cNvPr id="4101" name="Picture 5"/>
          <p:cNvPicPr>
            <a:picLocks noChangeAspect="1" noChangeArrowheads="1"/>
          </p:cNvPicPr>
          <p:nvPr/>
        </p:nvPicPr>
        <p:blipFill>
          <a:blip r:embed="rId4" cstate="print"/>
          <a:srcRect/>
          <a:stretch>
            <a:fillRect/>
          </a:stretch>
        </p:blipFill>
        <p:spPr bwMode="auto">
          <a:xfrm>
            <a:off x="3390900" y="1905000"/>
            <a:ext cx="2476500" cy="1857375"/>
          </a:xfrm>
          <a:prstGeom prst="rect">
            <a:avLst/>
          </a:prstGeom>
          <a:noFill/>
          <a:ln w="9525">
            <a:noFill/>
            <a:miter lim="800000"/>
            <a:headEnd/>
            <a:tailEnd/>
          </a:ln>
        </p:spPr>
      </p:pic>
      <p:sp>
        <p:nvSpPr>
          <p:cNvPr id="10" name="Rectangle 9"/>
          <p:cNvSpPr/>
          <p:nvPr/>
        </p:nvSpPr>
        <p:spPr>
          <a:xfrm>
            <a:off x="457200" y="1143000"/>
            <a:ext cx="8229600" cy="584775"/>
          </a:xfrm>
          <a:prstGeom prst="rect">
            <a:avLst/>
          </a:prstGeom>
        </p:spPr>
        <p:txBody>
          <a:bodyPr wrap="square">
            <a:spAutoFit/>
          </a:bodyPr>
          <a:lstStyle/>
          <a:p>
            <a:r>
              <a:rPr lang="en-US" sz="1600" dirty="0" smtClean="0">
                <a:solidFill>
                  <a:schemeClr val="tx2"/>
                </a:solidFill>
              </a:rPr>
              <a:t>GEM: A new concept for electron amplification in gas </a:t>
            </a:r>
            <a:r>
              <a:rPr lang="en-US" sz="1600" dirty="0" smtClean="0">
                <a:solidFill>
                  <a:schemeClr val="tx2"/>
                </a:solidFill>
              </a:rPr>
              <a:t>detectors </a:t>
            </a:r>
          </a:p>
          <a:p>
            <a:r>
              <a:rPr lang="en-US" sz="1600" dirty="0" smtClean="0">
                <a:solidFill>
                  <a:schemeClr val="tx2"/>
                </a:solidFill>
              </a:rPr>
              <a:t>F</a:t>
            </a:r>
            <a:r>
              <a:rPr lang="en-US" sz="1600" dirty="0" smtClean="0">
                <a:solidFill>
                  <a:schemeClr val="tx2"/>
                </a:solidFill>
              </a:rPr>
              <a:t>. </a:t>
            </a:r>
            <a:r>
              <a:rPr lang="en-US" sz="1600" dirty="0" smtClean="0">
                <a:solidFill>
                  <a:schemeClr val="tx2"/>
                </a:solidFill>
              </a:rPr>
              <a:t>Sauli, </a:t>
            </a:r>
            <a:r>
              <a:rPr lang="en-US" sz="1600" dirty="0" err="1" smtClean="0">
                <a:solidFill>
                  <a:schemeClr val="tx2"/>
                </a:solidFill>
              </a:rPr>
              <a:t>Nucl</a:t>
            </a:r>
            <a:r>
              <a:rPr lang="en-US" sz="1600" dirty="0" smtClean="0">
                <a:solidFill>
                  <a:schemeClr val="tx2"/>
                </a:solidFill>
              </a:rPr>
              <a:t>. Instr. and Meth. A386(1997)531</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24</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64513" name="Picture 1"/>
          <p:cNvPicPr>
            <a:picLocks noChangeAspect="1" noChangeArrowheads="1"/>
          </p:cNvPicPr>
          <p:nvPr/>
        </p:nvPicPr>
        <p:blipFill>
          <a:blip r:embed="rId2" cstate="print"/>
          <a:srcRect/>
          <a:stretch>
            <a:fillRect/>
          </a:stretch>
        </p:blipFill>
        <p:spPr bwMode="auto">
          <a:xfrm>
            <a:off x="0" y="838200"/>
            <a:ext cx="1645920" cy="1548194"/>
          </a:xfrm>
          <a:prstGeom prst="rect">
            <a:avLst/>
          </a:prstGeom>
          <a:noFill/>
          <a:ln w="9525">
            <a:no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1874520" y="838200"/>
            <a:ext cx="1645920" cy="1568404"/>
          </a:xfrm>
          <a:prstGeom prst="rect">
            <a:avLst/>
          </a:prstGeom>
          <a:noFill/>
          <a:ln w="9525">
            <a:noFill/>
            <a:miter lim="800000"/>
            <a:headEnd/>
            <a:tailEnd/>
          </a:ln>
        </p:spPr>
      </p:pic>
      <p:pic>
        <p:nvPicPr>
          <p:cNvPr id="64516" name="Picture 4"/>
          <p:cNvPicPr>
            <a:picLocks noChangeAspect="1" noChangeArrowheads="1"/>
          </p:cNvPicPr>
          <p:nvPr/>
        </p:nvPicPr>
        <p:blipFill>
          <a:blip r:embed="rId4" cstate="print"/>
          <a:srcRect/>
          <a:stretch>
            <a:fillRect/>
          </a:stretch>
        </p:blipFill>
        <p:spPr bwMode="auto">
          <a:xfrm>
            <a:off x="3749040" y="838200"/>
            <a:ext cx="1645920" cy="1588716"/>
          </a:xfrm>
          <a:prstGeom prst="rect">
            <a:avLst/>
          </a:prstGeom>
          <a:noFill/>
          <a:ln w="9525">
            <a:noFill/>
            <a:miter lim="800000"/>
            <a:headEnd/>
            <a:tailEnd/>
          </a:ln>
        </p:spPr>
      </p:pic>
      <p:pic>
        <p:nvPicPr>
          <p:cNvPr id="64518" name="Picture 6"/>
          <p:cNvPicPr>
            <a:picLocks noChangeAspect="1" noChangeArrowheads="1"/>
          </p:cNvPicPr>
          <p:nvPr/>
        </p:nvPicPr>
        <p:blipFill>
          <a:blip r:embed="rId5" cstate="print"/>
          <a:srcRect/>
          <a:stretch>
            <a:fillRect/>
          </a:stretch>
        </p:blipFill>
        <p:spPr bwMode="auto">
          <a:xfrm>
            <a:off x="5623560" y="838200"/>
            <a:ext cx="1645920" cy="1568404"/>
          </a:xfrm>
          <a:prstGeom prst="rect">
            <a:avLst/>
          </a:prstGeom>
          <a:noFill/>
          <a:ln w="9525">
            <a:noFill/>
            <a:miter lim="800000"/>
            <a:headEnd/>
            <a:tailEnd/>
          </a:ln>
        </p:spPr>
      </p:pic>
      <p:pic>
        <p:nvPicPr>
          <p:cNvPr id="64520" name="Picture 8"/>
          <p:cNvPicPr>
            <a:picLocks noChangeAspect="1" noChangeArrowheads="1"/>
          </p:cNvPicPr>
          <p:nvPr/>
        </p:nvPicPr>
        <p:blipFill>
          <a:blip r:embed="rId6" cstate="print"/>
          <a:srcRect/>
          <a:stretch>
            <a:fillRect/>
          </a:stretch>
        </p:blipFill>
        <p:spPr bwMode="auto">
          <a:xfrm>
            <a:off x="7498080" y="838200"/>
            <a:ext cx="1645920" cy="750270"/>
          </a:xfrm>
          <a:prstGeom prst="rect">
            <a:avLst/>
          </a:prstGeom>
          <a:noFill/>
          <a:ln w="9525">
            <a:noFill/>
            <a:miter lim="800000"/>
            <a:headEnd/>
            <a:tailEnd/>
          </a:ln>
        </p:spPr>
      </p:pic>
      <p:pic>
        <p:nvPicPr>
          <p:cNvPr id="64521" name="Picture 9"/>
          <p:cNvPicPr>
            <a:picLocks noChangeAspect="1" noChangeArrowheads="1"/>
          </p:cNvPicPr>
          <p:nvPr/>
        </p:nvPicPr>
        <p:blipFill>
          <a:blip r:embed="rId7" cstate="print"/>
          <a:srcRect/>
          <a:stretch>
            <a:fillRect/>
          </a:stretch>
        </p:blipFill>
        <p:spPr bwMode="auto">
          <a:xfrm>
            <a:off x="0" y="2784525"/>
            <a:ext cx="1828800" cy="845605"/>
          </a:xfrm>
          <a:prstGeom prst="rect">
            <a:avLst/>
          </a:prstGeom>
          <a:noFill/>
          <a:ln w="9525">
            <a:noFill/>
            <a:miter lim="800000"/>
            <a:headEnd/>
            <a:tailEnd/>
          </a:ln>
        </p:spPr>
      </p:pic>
      <p:pic>
        <p:nvPicPr>
          <p:cNvPr id="64522" name="Picture 10"/>
          <p:cNvPicPr>
            <a:picLocks noChangeAspect="1" noChangeArrowheads="1"/>
          </p:cNvPicPr>
          <p:nvPr/>
        </p:nvPicPr>
        <p:blipFill>
          <a:blip r:embed="rId8" cstate="print"/>
          <a:srcRect/>
          <a:stretch>
            <a:fillRect/>
          </a:stretch>
        </p:blipFill>
        <p:spPr bwMode="auto">
          <a:xfrm>
            <a:off x="7315200" y="2784525"/>
            <a:ext cx="1828800" cy="1711275"/>
          </a:xfrm>
          <a:prstGeom prst="rect">
            <a:avLst/>
          </a:prstGeom>
          <a:noFill/>
          <a:ln w="9525">
            <a:noFill/>
            <a:miter lim="800000"/>
            <a:headEnd/>
            <a:tailEnd/>
          </a:ln>
        </p:spPr>
      </p:pic>
      <p:pic>
        <p:nvPicPr>
          <p:cNvPr id="64523" name="Picture 11"/>
          <p:cNvPicPr>
            <a:picLocks noChangeAspect="1" noChangeArrowheads="1"/>
          </p:cNvPicPr>
          <p:nvPr/>
        </p:nvPicPr>
        <p:blipFill>
          <a:blip r:embed="rId9" cstate="print"/>
          <a:srcRect/>
          <a:stretch>
            <a:fillRect/>
          </a:stretch>
        </p:blipFill>
        <p:spPr bwMode="auto">
          <a:xfrm>
            <a:off x="5486400" y="2784525"/>
            <a:ext cx="1828800" cy="1596252"/>
          </a:xfrm>
          <a:prstGeom prst="rect">
            <a:avLst/>
          </a:prstGeom>
          <a:noFill/>
          <a:ln w="9525">
            <a:noFill/>
            <a:miter lim="800000"/>
            <a:headEnd/>
            <a:tailEnd/>
          </a:ln>
        </p:spPr>
      </p:pic>
      <p:pic>
        <p:nvPicPr>
          <p:cNvPr id="64524" name="Picture 12"/>
          <p:cNvPicPr>
            <a:picLocks noChangeAspect="1" noChangeArrowheads="1"/>
          </p:cNvPicPr>
          <p:nvPr/>
        </p:nvPicPr>
        <p:blipFill>
          <a:blip r:embed="rId10" cstate="print"/>
          <a:srcRect/>
          <a:stretch>
            <a:fillRect/>
          </a:stretch>
        </p:blipFill>
        <p:spPr bwMode="auto">
          <a:xfrm>
            <a:off x="3657600" y="2784525"/>
            <a:ext cx="1828800" cy="1684573"/>
          </a:xfrm>
          <a:prstGeom prst="rect">
            <a:avLst/>
          </a:prstGeom>
          <a:noFill/>
          <a:ln w="9525">
            <a:noFill/>
            <a:miter lim="800000"/>
            <a:headEnd/>
            <a:tailEnd/>
          </a:ln>
        </p:spPr>
      </p:pic>
      <p:pic>
        <p:nvPicPr>
          <p:cNvPr id="64525" name="Picture 13"/>
          <p:cNvPicPr>
            <a:picLocks noChangeAspect="1" noChangeArrowheads="1"/>
          </p:cNvPicPr>
          <p:nvPr/>
        </p:nvPicPr>
        <p:blipFill>
          <a:blip r:embed="rId11" cstate="print"/>
          <a:srcRect/>
          <a:stretch>
            <a:fillRect/>
          </a:stretch>
        </p:blipFill>
        <p:spPr bwMode="auto">
          <a:xfrm>
            <a:off x="1828800" y="2784525"/>
            <a:ext cx="1828800" cy="1093242"/>
          </a:xfrm>
          <a:prstGeom prst="rect">
            <a:avLst/>
          </a:prstGeom>
          <a:noFill/>
          <a:ln w="9525">
            <a:noFill/>
            <a:miter lim="800000"/>
            <a:headEnd/>
            <a:tailEnd/>
          </a:ln>
        </p:spPr>
      </p:pic>
      <p:pic>
        <p:nvPicPr>
          <p:cNvPr id="64526" name="Picture 14"/>
          <p:cNvPicPr>
            <a:picLocks noChangeAspect="1" noChangeArrowheads="1"/>
          </p:cNvPicPr>
          <p:nvPr/>
        </p:nvPicPr>
        <p:blipFill>
          <a:blip r:embed="rId12" cstate="print"/>
          <a:srcRect/>
          <a:stretch>
            <a:fillRect/>
          </a:stretch>
        </p:blipFill>
        <p:spPr bwMode="auto">
          <a:xfrm>
            <a:off x="0" y="5187969"/>
            <a:ext cx="1645920" cy="549500"/>
          </a:xfrm>
          <a:prstGeom prst="rect">
            <a:avLst/>
          </a:prstGeom>
          <a:noFill/>
          <a:ln w="9525">
            <a:noFill/>
            <a:miter lim="800000"/>
            <a:headEnd/>
            <a:tailEnd/>
          </a:ln>
        </p:spPr>
      </p:pic>
      <p:pic>
        <p:nvPicPr>
          <p:cNvPr id="64530" name="Picture 18"/>
          <p:cNvPicPr>
            <a:picLocks noChangeAspect="1" noChangeArrowheads="1"/>
          </p:cNvPicPr>
          <p:nvPr/>
        </p:nvPicPr>
        <p:blipFill>
          <a:blip r:embed="rId13" cstate="print"/>
          <a:srcRect/>
          <a:stretch>
            <a:fillRect/>
          </a:stretch>
        </p:blipFill>
        <p:spPr bwMode="auto">
          <a:xfrm>
            <a:off x="1874520" y="5187969"/>
            <a:ext cx="1645920" cy="533147"/>
          </a:xfrm>
          <a:prstGeom prst="rect">
            <a:avLst/>
          </a:prstGeom>
          <a:noFill/>
          <a:ln w="9525">
            <a:noFill/>
            <a:miter lim="800000"/>
            <a:headEnd/>
            <a:tailEnd/>
          </a:ln>
        </p:spPr>
      </p:pic>
      <p:pic>
        <p:nvPicPr>
          <p:cNvPr id="64534" name="Picture 22"/>
          <p:cNvPicPr>
            <a:picLocks noChangeAspect="1" noChangeArrowheads="1"/>
          </p:cNvPicPr>
          <p:nvPr/>
        </p:nvPicPr>
        <p:blipFill>
          <a:blip r:embed="rId14" cstate="print"/>
          <a:srcRect/>
          <a:stretch>
            <a:fillRect/>
          </a:stretch>
        </p:blipFill>
        <p:spPr bwMode="auto">
          <a:xfrm>
            <a:off x="3749040" y="5187969"/>
            <a:ext cx="1645920" cy="603231"/>
          </a:xfrm>
          <a:prstGeom prst="rect">
            <a:avLst/>
          </a:prstGeom>
          <a:noFill/>
          <a:ln w="9525">
            <a:noFill/>
            <a:miter lim="800000"/>
            <a:headEnd/>
            <a:tailEnd/>
          </a:ln>
        </p:spPr>
      </p:pic>
      <p:pic>
        <p:nvPicPr>
          <p:cNvPr id="64537" name="Picture 25"/>
          <p:cNvPicPr>
            <a:picLocks noChangeAspect="1" noChangeArrowheads="1"/>
          </p:cNvPicPr>
          <p:nvPr/>
        </p:nvPicPr>
        <p:blipFill>
          <a:blip r:embed="rId15" cstate="print"/>
          <a:srcRect/>
          <a:stretch>
            <a:fillRect/>
          </a:stretch>
        </p:blipFill>
        <p:spPr bwMode="auto">
          <a:xfrm>
            <a:off x="5623560" y="5187969"/>
            <a:ext cx="1645920" cy="494870"/>
          </a:xfrm>
          <a:prstGeom prst="rect">
            <a:avLst/>
          </a:prstGeom>
          <a:noFill/>
          <a:ln w="9525">
            <a:noFill/>
            <a:miter lim="800000"/>
            <a:headEnd/>
            <a:tailEnd/>
          </a:ln>
        </p:spPr>
      </p:pic>
      <p:pic>
        <p:nvPicPr>
          <p:cNvPr id="64540" name="Picture 28"/>
          <p:cNvPicPr>
            <a:picLocks noChangeAspect="1" noChangeArrowheads="1"/>
          </p:cNvPicPr>
          <p:nvPr/>
        </p:nvPicPr>
        <p:blipFill>
          <a:blip r:embed="rId16" cstate="print"/>
          <a:srcRect/>
          <a:stretch>
            <a:fillRect/>
          </a:stretch>
        </p:blipFill>
        <p:spPr bwMode="auto">
          <a:xfrm>
            <a:off x="7498080" y="5187969"/>
            <a:ext cx="1645920" cy="544106"/>
          </a:xfrm>
          <a:prstGeom prst="rect">
            <a:avLst/>
          </a:prstGeom>
          <a:noFill/>
          <a:ln w="9525">
            <a:noFill/>
            <a:miter lim="800000"/>
            <a:headEnd/>
            <a:tailEnd/>
          </a:ln>
        </p:spPr>
      </p:pic>
      <p:cxnSp>
        <p:nvCxnSpPr>
          <p:cNvPr id="37" name="Straight Arrow Connector 36"/>
          <p:cNvCxnSpPr/>
          <p:nvPr/>
        </p:nvCxnSpPr>
        <p:spPr>
          <a:xfrm>
            <a:off x="304800" y="835223"/>
            <a:ext cx="8610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62000" y="530423"/>
            <a:ext cx="3510256" cy="369332"/>
          </a:xfrm>
          <a:prstGeom prst="rect">
            <a:avLst/>
          </a:prstGeom>
          <a:noFill/>
        </p:spPr>
        <p:txBody>
          <a:bodyPr wrap="none" rtlCol="0">
            <a:spAutoFit/>
          </a:bodyPr>
          <a:lstStyle/>
          <a:p>
            <a:r>
              <a:rPr lang="en-US" dirty="0" smtClean="0">
                <a:solidFill>
                  <a:schemeClr val="tx2"/>
                </a:solidFill>
              </a:rPr>
              <a:t>Time (</a:t>
            </a:r>
            <a:r>
              <a:rPr lang="en-US" b="1" dirty="0" smtClean="0">
                <a:solidFill>
                  <a:schemeClr val="tx2"/>
                </a:solidFill>
              </a:rPr>
              <a:t>0.2ns/step</a:t>
            </a:r>
            <a:r>
              <a:rPr lang="en-US" dirty="0" smtClean="0">
                <a:solidFill>
                  <a:schemeClr val="tx2"/>
                </a:solidFill>
              </a:rPr>
              <a:t>, From </a:t>
            </a:r>
            <a:r>
              <a:rPr lang="en-US" b="1" dirty="0" smtClean="0">
                <a:solidFill>
                  <a:schemeClr val="tx2"/>
                </a:solidFill>
              </a:rPr>
              <a:t>0 to 0.8ns</a:t>
            </a:r>
            <a:r>
              <a:rPr lang="en-US" dirty="0" smtClean="0">
                <a:solidFill>
                  <a:schemeClr val="tx2"/>
                </a:solidFill>
              </a:rPr>
              <a:t>) </a:t>
            </a:r>
          </a:p>
        </p:txBody>
      </p:sp>
      <p:cxnSp>
        <p:nvCxnSpPr>
          <p:cNvPr id="39" name="Straight Arrow Connector 38"/>
          <p:cNvCxnSpPr/>
          <p:nvPr/>
        </p:nvCxnSpPr>
        <p:spPr>
          <a:xfrm>
            <a:off x="381000" y="2743200"/>
            <a:ext cx="8610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838200" y="2438400"/>
            <a:ext cx="3101490" cy="369332"/>
          </a:xfrm>
          <a:prstGeom prst="rect">
            <a:avLst/>
          </a:prstGeom>
          <a:noFill/>
        </p:spPr>
        <p:txBody>
          <a:bodyPr wrap="none" rtlCol="0">
            <a:spAutoFit/>
          </a:bodyPr>
          <a:lstStyle/>
          <a:p>
            <a:r>
              <a:rPr lang="en-US" dirty="0" smtClean="0">
                <a:solidFill>
                  <a:schemeClr val="tx2"/>
                </a:solidFill>
              </a:rPr>
              <a:t>Time (</a:t>
            </a:r>
            <a:r>
              <a:rPr lang="en-US" b="1" dirty="0" smtClean="0">
                <a:solidFill>
                  <a:schemeClr val="tx2"/>
                </a:solidFill>
              </a:rPr>
              <a:t>1ns/step</a:t>
            </a:r>
            <a:r>
              <a:rPr lang="en-US" dirty="0" smtClean="0">
                <a:solidFill>
                  <a:schemeClr val="tx2"/>
                </a:solidFill>
              </a:rPr>
              <a:t>, From </a:t>
            </a:r>
            <a:r>
              <a:rPr lang="en-US" b="1" dirty="0" smtClean="0">
                <a:solidFill>
                  <a:schemeClr val="tx2"/>
                </a:solidFill>
              </a:rPr>
              <a:t>1 to 5ns</a:t>
            </a:r>
            <a:r>
              <a:rPr lang="en-US" dirty="0" smtClean="0">
                <a:solidFill>
                  <a:schemeClr val="tx2"/>
                </a:solidFill>
              </a:rPr>
              <a:t>)</a:t>
            </a:r>
          </a:p>
        </p:txBody>
      </p:sp>
      <p:cxnSp>
        <p:nvCxnSpPr>
          <p:cNvPr id="41" name="Straight Arrow Connector 40"/>
          <p:cNvCxnSpPr/>
          <p:nvPr/>
        </p:nvCxnSpPr>
        <p:spPr>
          <a:xfrm>
            <a:off x="381000" y="5029200"/>
            <a:ext cx="8610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838200" y="4724400"/>
            <a:ext cx="3803605" cy="369332"/>
          </a:xfrm>
          <a:prstGeom prst="rect">
            <a:avLst/>
          </a:prstGeom>
          <a:noFill/>
        </p:spPr>
        <p:txBody>
          <a:bodyPr wrap="none" rtlCol="0">
            <a:spAutoFit/>
          </a:bodyPr>
          <a:lstStyle/>
          <a:p>
            <a:r>
              <a:rPr lang="en-US" dirty="0" smtClean="0">
                <a:solidFill>
                  <a:schemeClr val="tx2"/>
                </a:solidFill>
              </a:rPr>
              <a:t>Time (</a:t>
            </a:r>
            <a:r>
              <a:rPr lang="en-US" b="1" dirty="0" smtClean="0">
                <a:solidFill>
                  <a:schemeClr val="tx2"/>
                </a:solidFill>
              </a:rPr>
              <a:t>400ns/step</a:t>
            </a:r>
            <a:r>
              <a:rPr lang="en-US" dirty="0" smtClean="0">
                <a:solidFill>
                  <a:schemeClr val="tx2"/>
                </a:solidFill>
              </a:rPr>
              <a:t>, From </a:t>
            </a:r>
            <a:r>
              <a:rPr lang="en-US" b="1" dirty="0" smtClean="0">
                <a:solidFill>
                  <a:schemeClr val="tx2"/>
                </a:solidFill>
              </a:rPr>
              <a:t>10 to 1600ns</a:t>
            </a:r>
            <a:r>
              <a:rPr lang="en-US" dirty="0" smtClean="0">
                <a:solidFill>
                  <a:schemeClr val="tx2"/>
                </a:solidFill>
              </a:rPr>
              <a:t>)</a:t>
            </a:r>
          </a:p>
        </p:txBody>
      </p:sp>
      <p:sp>
        <p:nvSpPr>
          <p:cNvPr id="43" name="TextBox 42"/>
          <p:cNvSpPr txBox="1"/>
          <p:nvPr/>
        </p:nvSpPr>
        <p:spPr>
          <a:xfrm>
            <a:off x="7772400" y="533400"/>
            <a:ext cx="933717" cy="307777"/>
          </a:xfrm>
          <a:prstGeom prst="rect">
            <a:avLst/>
          </a:prstGeom>
          <a:noFill/>
        </p:spPr>
        <p:txBody>
          <a:bodyPr wrap="none" rtlCol="0">
            <a:spAutoFit/>
          </a:bodyPr>
          <a:lstStyle/>
          <a:p>
            <a:r>
              <a:rPr lang="en-US" sz="1400" dirty="0" smtClean="0">
                <a:solidFill>
                  <a:schemeClr val="tx2"/>
                </a:solidFill>
              </a:rPr>
              <a:t>Avalanche</a:t>
            </a:r>
          </a:p>
        </p:txBody>
      </p:sp>
      <p:sp>
        <p:nvSpPr>
          <p:cNvPr id="44" name="TextBox 43"/>
          <p:cNvSpPr txBox="1"/>
          <p:nvPr/>
        </p:nvSpPr>
        <p:spPr>
          <a:xfrm>
            <a:off x="6629400" y="2435423"/>
            <a:ext cx="2241511" cy="307777"/>
          </a:xfrm>
          <a:prstGeom prst="rect">
            <a:avLst/>
          </a:prstGeom>
          <a:noFill/>
        </p:spPr>
        <p:txBody>
          <a:bodyPr wrap="none" rtlCol="0">
            <a:spAutoFit/>
          </a:bodyPr>
          <a:lstStyle/>
          <a:p>
            <a:r>
              <a:rPr lang="en-US" sz="1400" dirty="0" smtClean="0">
                <a:solidFill>
                  <a:schemeClr val="tx2"/>
                </a:solidFill>
              </a:rPr>
              <a:t>Electrons Drift and Diffusion</a:t>
            </a:r>
          </a:p>
        </p:txBody>
      </p:sp>
      <p:sp>
        <p:nvSpPr>
          <p:cNvPr id="45" name="TextBox 44"/>
          <p:cNvSpPr txBox="1"/>
          <p:nvPr/>
        </p:nvSpPr>
        <p:spPr>
          <a:xfrm>
            <a:off x="6968303" y="4721423"/>
            <a:ext cx="1870897" cy="307777"/>
          </a:xfrm>
          <a:prstGeom prst="rect">
            <a:avLst/>
          </a:prstGeom>
          <a:noFill/>
        </p:spPr>
        <p:txBody>
          <a:bodyPr wrap="none" rtlCol="0">
            <a:spAutoFit/>
          </a:bodyPr>
          <a:lstStyle/>
          <a:p>
            <a:r>
              <a:rPr lang="en-US" sz="1400" dirty="0" smtClean="0">
                <a:solidFill>
                  <a:schemeClr val="tx2"/>
                </a:solidFill>
              </a:rPr>
              <a:t>Ions Drift and Diffusion</a:t>
            </a:r>
          </a:p>
        </p:txBody>
      </p:sp>
      <p:sp>
        <p:nvSpPr>
          <p:cNvPr id="46" name="TextBox 45"/>
          <p:cNvSpPr txBox="1"/>
          <p:nvPr/>
        </p:nvSpPr>
        <p:spPr>
          <a:xfrm>
            <a:off x="152400" y="76200"/>
            <a:ext cx="3975127" cy="338554"/>
          </a:xfrm>
          <a:prstGeom prst="rect">
            <a:avLst/>
          </a:prstGeom>
          <a:noFill/>
        </p:spPr>
        <p:txBody>
          <a:bodyPr wrap="none" rtlCol="0">
            <a:spAutoFit/>
          </a:bodyPr>
          <a:lstStyle/>
          <a:p>
            <a:r>
              <a:rPr lang="en-US" sz="1600" b="1" dirty="0" smtClean="0">
                <a:solidFill>
                  <a:schemeClr val="tx2"/>
                </a:solidFill>
              </a:rPr>
              <a:t>Avalanche Process in GEM: microscopic view</a:t>
            </a:r>
          </a:p>
        </p:txBody>
      </p:sp>
      <p:sp>
        <p:nvSpPr>
          <p:cNvPr id="47" name="Rectangle 46"/>
          <p:cNvSpPr/>
          <p:nvPr/>
        </p:nvSpPr>
        <p:spPr>
          <a:xfrm>
            <a:off x="6553200" y="5867400"/>
            <a:ext cx="2253887" cy="369332"/>
          </a:xfrm>
          <a:prstGeom prst="rect">
            <a:avLst/>
          </a:prstGeom>
        </p:spPr>
        <p:txBody>
          <a:bodyPr wrap="none">
            <a:spAutoFit/>
          </a:bodyPr>
          <a:lstStyle/>
          <a:p>
            <a:r>
              <a:rPr lang="en-US" dirty="0" smtClean="0">
                <a:solidFill>
                  <a:schemeClr val="tx2"/>
                </a:solidFill>
              </a:rPr>
              <a:t>S. Dildick &amp; R Veenhof</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25</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34" name="Rectangle 33"/>
          <p:cNvSpPr/>
          <p:nvPr/>
        </p:nvSpPr>
        <p:spPr>
          <a:xfrm>
            <a:off x="152400" y="1295400"/>
            <a:ext cx="8839200" cy="1815882"/>
          </a:xfrm>
          <a:prstGeom prst="rect">
            <a:avLst/>
          </a:prstGeom>
        </p:spPr>
        <p:txBody>
          <a:bodyPr wrap="square">
            <a:spAutoFit/>
          </a:bodyPr>
          <a:lstStyle/>
          <a:p>
            <a:pPr algn="ctr"/>
            <a:r>
              <a:rPr lang="en-US" sz="1600" b="1" dirty="0" smtClean="0">
                <a:solidFill>
                  <a:schemeClr val="tx2"/>
                </a:solidFill>
              </a:rPr>
              <a:t>THGEM Peculiarity </a:t>
            </a:r>
          </a:p>
          <a:p>
            <a:pPr algn="ctr"/>
            <a:r>
              <a:rPr lang="en-US" sz="1600" b="1" dirty="0" smtClean="0">
                <a:solidFill>
                  <a:schemeClr val="tx2"/>
                </a:solidFill>
              </a:rPr>
              <a:t>Geometrical parameters scale respect with standard GEM </a:t>
            </a:r>
          </a:p>
          <a:p>
            <a:pPr algn="ctr"/>
            <a:r>
              <a:rPr lang="en-US" sz="1600" b="1" dirty="0" smtClean="0">
                <a:solidFill>
                  <a:schemeClr val="tx2"/>
                </a:solidFill>
              </a:rPr>
              <a:t>while</a:t>
            </a:r>
          </a:p>
          <a:p>
            <a:pPr algn="ctr"/>
            <a:r>
              <a:rPr lang="en-US" sz="1600" b="1" dirty="0" smtClean="0">
                <a:solidFill>
                  <a:schemeClr val="tx2"/>
                </a:solidFill>
              </a:rPr>
              <a:t>microscopic behavior of the electrons does not (in particular diffusion in the gas) </a:t>
            </a:r>
          </a:p>
          <a:p>
            <a:pPr algn="ctr"/>
            <a:r>
              <a:rPr lang="en-US" sz="1600" b="1" dirty="0" smtClean="0">
                <a:solidFill>
                  <a:schemeClr val="tx2"/>
                </a:solidFill>
              </a:rPr>
              <a:t>therefore</a:t>
            </a:r>
          </a:p>
          <a:p>
            <a:pPr algn="ctr"/>
            <a:r>
              <a:rPr lang="en-US" sz="1600" b="1" dirty="0" smtClean="0">
                <a:solidFill>
                  <a:schemeClr val="tx2"/>
                </a:solidFill>
              </a:rPr>
              <a:t>More effective electron collection and transport between cascaded elements</a:t>
            </a:r>
          </a:p>
          <a:p>
            <a:pPr algn="ctr"/>
            <a:r>
              <a:rPr lang="en-US" sz="1600" b="1" dirty="0" smtClean="0">
                <a:solidFill>
                  <a:schemeClr val="tx2"/>
                </a:solidFill>
              </a:rPr>
              <a:t>(hole diameter is larger than the electron’s diffusion range when approaching the hole)</a:t>
            </a:r>
            <a:endParaRPr lang="en-US" sz="1600" b="1" dirty="0">
              <a:solidFill>
                <a:schemeClr val="tx2"/>
              </a:solidFill>
            </a:endParaRPr>
          </a:p>
        </p:txBody>
      </p:sp>
      <p:sp>
        <p:nvSpPr>
          <p:cNvPr id="35" name="Rectangle 34"/>
          <p:cNvSpPr/>
          <p:nvPr/>
        </p:nvSpPr>
        <p:spPr>
          <a:xfrm>
            <a:off x="152400" y="312003"/>
            <a:ext cx="8077200" cy="1077218"/>
          </a:xfrm>
          <a:prstGeom prst="rect">
            <a:avLst/>
          </a:prstGeom>
        </p:spPr>
        <p:txBody>
          <a:bodyPr wrap="square">
            <a:spAutoFit/>
          </a:bodyPr>
          <a:lstStyle/>
          <a:p>
            <a:r>
              <a:rPr lang="en-US" sz="1600" b="1" dirty="0" err="1" smtClean="0">
                <a:solidFill>
                  <a:schemeClr val="tx2"/>
                </a:solidFill>
              </a:rPr>
              <a:t>ThickGEM</a:t>
            </a:r>
            <a:r>
              <a:rPr lang="en-US" sz="1600" b="1" dirty="0" smtClean="0">
                <a:solidFill>
                  <a:schemeClr val="tx2"/>
                </a:solidFill>
              </a:rPr>
              <a:t> </a:t>
            </a:r>
            <a:endParaRPr lang="en-US" sz="1600" b="1" dirty="0" smtClean="0">
              <a:solidFill>
                <a:schemeClr val="tx2"/>
              </a:solidFill>
            </a:endParaRPr>
          </a:p>
          <a:p>
            <a:r>
              <a:rPr lang="en-US" sz="1600" dirty="0" smtClean="0">
                <a:solidFill>
                  <a:schemeClr val="tx2"/>
                </a:solidFill>
              </a:rPr>
              <a:t>( R. </a:t>
            </a:r>
            <a:r>
              <a:rPr lang="en-US" sz="1600" dirty="0" err="1" smtClean="0">
                <a:solidFill>
                  <a:schemeClr val="tx2"/>
                </a:solidFill>
              </a:rPr>
              <a:t>Chechik</a:t>
            </a:r>
            <a:r>
              <a:rPr lang="en-US" sz="1600" dirty="0" smtClean="0">
                <a:solidFill>
                  <a:schemeClr val="tx2"/>
                </a:solidFill>
              </a:rPr>
              <a:t>, A. Breskin and C. </a:t>
            </a:r>
            <a:r>
              <a:rPr lang="en-US" sz="1600" dirty="0" err="1" smtClean="0">
                <a:solidFill>
                  <a:schemeClr val="tx2"/>
                </a:solidFill>
              </a:rPr>
              <a:t>Shalem,Thick</a:t>
            </a:r>
            <a:r>
              <a:rPr lang="en-US" sz="1600" dirty="0" smtClean="0">
                <a:solidFill>
                  <a:schemeClr val="tx2"/>
                </a:solidFill>
              </a:rPr>
              <a:t> GEM-like multipliers—a simple solution for large area UV-RICH detectors, to be published in NIMA - Similar approach to </a:t>
            </a:r>
            <a:r>
              <a:rPr lang="en-US" sz="1600" dirty="0" err="1" smtClean="0">
                <a:solidFill>
                  <a:schemeClr val="tx2"/>
                </a:solidFill>
              </a:rPr>
              <a:t>Peskov’s</a:t>
            </a:r>
            <a:r>
              <a:rPr lang="en-US" sz="1600" dirty="0" smtClean="0">
                <a:solidFill>
                  <a:schemeClr val="tx2"/>
                </a:solidFill>
              </a:rPr>
              <a:t> “optimized GEM”)</a:t>
            </a:r>
            <a:endParaRPr lang="en-US" sz="1600" dirty="0">
              <a:solidFill>
                <a:schemeClr val="tx2"/>
              </a:solidFill>
            </a:endParaRPr>
          </a:p>
        </p:txBody>
      </p:sp>
      <p:pic>
        <p:nvPicPr>
          <p:cNvPr id="14337" name="Picture 1"/>
          <p:cNvPicPr>
            <a:picLocks noChangeAspect="1" noChangeArrowheads="1"/>
          </p:cNvPicPr>
          <p:nvPr/>
        </p:nvPicPr>
        <p:blipFill>
          <a:blip r:embed="rId2" cstate="print"/>
          <a:srcRect/>
          <a:stretch>
            <a:fillRect/>
          </a:stretch>
        </p:blipFill>
        <p:spPr bwMode="auto">
          <a:xfrm>
            <a:off x="1828800" y="3045247"/>
            <a:ext cx="5486400" cy="3355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99195" y="2057400"/>
            <a:ext cx="5329279" cy="2554545"/>
          </a:xfrm>
          <a:prstGeom prst="rect">
            <a:avLst/>
          </a:prstGeom>
          <a:noFill/>
        </p:spPr>
        <p:txBody>
          <a:bodyPr wrap="none" rtlCol="0">
            <a:spAutoFit/>
          </a:bodyPr>
          <a:lstStyle/>
          <a:p>
            <a:pPr algn="ctr"/>
            <a:r>
              <a:rPr lang="en-US" sz="3200" dirty="0" smtClean="0"/>
              <a:t>Now you may want to ask ….</a:t>
            </a:r>
          </a:p>
          <a:p>
            <a:pPr algn="ctr"/>
            <a:endParaRPr lang="en-US" sz="3200" dirty="0" smtClean="0"/>
          </a:p>
          <a:p>
            <a:pPr algn="ctr"/>
            <a:r>
              <a:rPr lang="en-US" sz="3200" dirty="0" smtClean="0"/>
              <a:t>Which one is the best? </a:t>
            </a:r>
          </a:p>
          <a:p>
            <a:pPr algn="ctr"/>
            <a:endParaRPr lang="en-US" sz="3200" dirty="0" smtClean="0"/>
          </a:p>
          <a:p>
            <a:pPr algn="ctr"/>
            <a:r>
              <a:rPr lang="en-US" sz="3200" dirty="0" smtClean="0"/>
              <a:t>Better GEMs or micromegas…?</a:t>
            </a:r>
            <a:endParaRPr lang="en-US" sz="3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static.sportskeeda.com/wp-content/uploads/2014/05/title-1401519018.jpg"/>
          <p:cNvPicPr>
            <a:picLocks noChangeAspect="1" noChangeArrowheads="1"/>
          </p:cNvPicPr>
          <p:nvPr/>
        </p:nvPicPr>
        <p:blipFill>
          <a:blip r:embed="rId2" cstate="print"/>
          <a:srcRect/>
          <a:stretch>
            <a:fillRect/>
          </a:stretch>
        </p:blipFill>
        <p:spPr bwMode="auto">
          <a:xfrm>
            <a:off x="304800" y="2145268"/>
            <a:ext cx="3724827" cy="2531268"/>
          </a:xfrm>
          <a:prstGeom prst="rect">
            <a:avLst/>
          </a:prstGeom>
          <a:noFill/>
        </p:spPr>
      </p:pic>
      <p:pic>
        <p:nvPicPr>
          <p:cNvPr id="73732" name="Picture 4" descr="http://wpmedia.o.canada.com/2014/06/brazil_soccer_world_cup_preview_216267604.jpg?w=660&amp;h=330&amp;crop=1"/>
          <p:cNvPicPr>
            <a:picLocks noChangeAspect="1" noChangeArrowheads="1"/>
          </p:cNvPicPr>
          <p:nvPr/>
        </p:nvPicPr>
        <p:blipFill>
          <a:blip r:embed="rId3" cstate="print"/>
          <a:srcRect l="5948" r="7807"/>
          <a:stretch>
            <a:fillRect/>
          </a:stretch>
        </p:blipFill>
        <p:spPr bwMode="auto">
          <a:xfrm>
            <a:off x="4572000" y="2145268"/>
            <a:ext cx="4419600" cy="2562225"/>
          </a:xfrm>
          <a:prstGeom prst="rect">
            <a:avLst/>
          </a:prstGeom>
          <a:noFill/>
        </p:spPr>
      </p:pic>
      <p:sp>
        <p:nvSpPr>
          <p:cNvPr id="12" name="TextBox 11"/>
          <p:cNvSpPr txBox="1"/>
          <p:nvPr/>
        </p:nvSpPr>
        <p:spPr>
          <a:xfrm>
            <a:off x="304800" y="4659868"/>
            <a:ext cx="811504" cy="369332"/>
          </a:xfrm>
          <a:prstGeom prst="rect">
            <a:avLst/>
          </a:prstGeom>
          <a:noFill/>
        </p:spPr>
        <p:txBody>
          <a:bodyPr wrap="none" rtlCol="0">
            <a:spAutoFit/>
          </a:bodyPr>
          <a:lstStyle/>
          <a:p>
            <a:r>
              <a:rPr lang="en-US" dirty="0" smtClean="0"/>
              <a:t>France</a:t>
            </a:r>
            <a:endParaRPr lang="en-US" dirty="0"/>
          </a:p>
        </p:txBody>
      </p:sp>
      <p:sp>
        <p:nvSpPr>
          <p:cNvPr id="13" name="TextBox 12"/>
          <p:cNvSpPr txBox="1"/>
          <p:nvPr/>
        </p:nvSpPr>
        <p:spPr>
          <a:xfrm>
            <a:off x="4522496" y="4659868"/>
            <a:ext cx="1042786" cy="369332"/>
          </a:xfrm>
          <a:prstGeom prst="rect">
            <a:avLst/>
          </a:prstGeom>
          <a:noFill/>
        </p:spPr>
        <p:txBody>
          <a:bodyPr wrap="none" rtlCol="0">
            <a:spAutoFit/>
          </a:bodyPr>
          <a:lstStyle/>
          <a:p>
            <a:r>
              <a:rPr lang="en-US" dirty="0" smtClean="0"/>
              <a:t>Germany</a:t>
            </a:r>
            <a:endParaRPr lang="en-US" dirty="0"/>
          </a:p>
        </p:txBody>
      </p:sp>
      <p:sp>
        <p:nvSpPr>
          <p:cNvPr id="14" name="TextBox 13"/>
          <p:cNvSpPr txBox="1"/>
          <p:nvPr/>
        </p:nvSpPr>
        <p:spPr>
          <a:xfrm>
            <a:off x="361020" y="605135"/>
            <a:ext cx="8470909" cy="830997"/>
          </a:xfrm>
          <a:prstGeom prst="rect">
            <a:avLst/>
          </a:prstGeom>
          <a:noFill/>
        </p:spPr>
        <p:txBody>
          <a:bodyPr wrap="none" rtlCol="0">
            <a:spAutoFit/>
          </a:bodyPr>
          <a:lstStyle/>
          <a:p>
            <a:r>
              <a:rPr lang="en-US" sz="2400" dirty="0" smtClean="0"/>
              <a:t>Answering it would be like choosing between France and Germany</a:t>
            </a:r>
          </a:p>
          <a:p>
            <a:r>
              <a:rPr lang="en-US" sz="2400" dirty="0" smtClean="0"/>
              <a:t>	</a:t>
            </a:r>
            <a:endParaRPr lang="en-US" sz="2400" dirty="0"/>
          </a:p>
        </p:txBody>
      </p:sp>
      <p:sp>
        <p:nvSpPr>
          <p:cNvPr id="15" name="Rectangle 14"/>
          <p:cNvSpPr/>
          <p:nvPr/>
        </p:nvSpPr>
        <p:spPr>
          <a:xfrm>
            <a:off x="2209800" y="5638800"/>
            <a:ext cx="5892126" cy="461665"/>
          </a:xfrm>
          <a:prstGeom prst="rect">
            <a:avLst/>
          </a:prstGeom>
        </p:spPr>
        <p:txBody>
          <a:bodyPr wrap="none">
            <a:spAutoFit/>
          </a:bodyPr>
          <a:lstStyle/>
          <a:p>
            <a:r>
              <a:rPr lang="en-US" sz="2400" dirty="0" smtClean="0">
                <a:solidFill>
                  <a:prstClr val="black"/>
                </a:solidFill>
              </a:rPr>
              <a:t>Italy </a:t>
            </a:r>
            <a:r>
              <a:rPr lang="en-US" sz="2400" dirty="0">
                <a:solidFill>
                  <a:prstClr val="black"/>
                </a:solidFill>
              </a:rPr>
              <a:t>is out… so, actually we don’t </a:t>
            </a:r>
            <a:r>
              <a:rPr lang="en-US" sz="2400" dirty="0" smtClean="0">
                <a:solidFill>
                  <a:prstClr val="black"/>
                </a:solidFill>
              </a:rPr>
              <a:t>mind, but….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static.sportskeeda.com/wp-content/uploads/2014/05/title-1401519018.jpg"/>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304800" y="2145268"/>
            <a:ext cx="3724827" cy="2531268"/>
          </a:xfrm>
          <a:prstGeom prst="rect">
            <a:avLst/>
          </a:prstGeom>
          <a:noFill/>
        </p:spPr>
      </p:pic>
      <p:pic>
        <p:nvPicPr>
          <p:cNvPr id="73732" name="Picture 4" descr="http://wpmedia.o.canada.com/2014/06/brazil_soccer_world_cup_preview_216267604.jpg?w=660&amp;h=330&amp;crop=1"/>
          <p:cNvPicPr>
            <a:picLocks noChangeAspect="1" noChangeArrowheads="1"/>
          </p:cNvPicPr>
          <p:nvPr/>
        </p:nvPicPr>
        <p:blipFill>
          <a:blip r:embed="rId3" cstate="print"/>
          <a:srcRect l="5948" r="7807"/>
          <a:stretch>
            <a:fillRect/>
          </a:stretch>
        </p:blipFill>
        <p:spPr bwMode="auto">
          <a:xfrm>
            <a:off x="4572000" y="2145268"/>
            <a:ext cx="4419600" cy="2562225"/>
          </a:xfrm>
          <a:prstGeom prst="rect">
            <a:avLst/>
          </a:prstGeom>
          <a:noFill/>
        </p:spPr>
      </p:pic>
      <p:sp>
        <p:nvSpPr>
          <p:cNvPr id="12" name="TextBox 11"/>
          <p:cNvSpPr txBox="1"/>
          <p:nvPr/>
        </p:nvSpPr>
        <p:spPr>
          <a:xfrm>
            <a:off x="304800" y="4659868"/>
            <a:ext cx="811504" cy="369332"/>
          </a:xfrm>
          <a:prstGeom prst="rect">
            <a:avLst/>
          </a:prstGeom>
          <a:noFill/>
        </p:spPr>
        <p:txBody>
          <a:bodyPr wrap="none" rtlCol="0">
            <a:spAutoFit/>
          </a:bodyPr>
          <a:lstStyle/>
          <a:p>
            <a:r>
              <a:rPr lang="en-US" dirty="0" smtClean="0"/>
              <a:t>France</a:t>
            </a:r>
            <a:endParaRPr lang="en-US" dirty="0"/>
          </a:p>
        </p:txBody>
      </p:sp>
      <p:sp>
        <p:nvSpPr>
          <p:cNvPr id="13" name="TextBox 12"/>
          <p:cNvSpPr txBox="1"/>
          <p:nvPr/>
        </p:nvSpPr>
        <p:spPr>
          <a:xfrm>
            <a:off x="4522496" y="4659868"/>
            <a:ext cx="1042786" cy="369332"/>
          </a:xfrm>
          <a:prstGeom prst="rect">
            <a:avLst/>
          </a:prstGeom>
          <a:noFill/>
        </p:spPr>
        <p:txBody>
          <a:bodyPr wrap="none" rtlCol="0">
            <a:spAutoFit/>
          </a:bodyPr>
          <a:lstStyle/>
          <a:p>
            <a:r>
              <a:rPr lang="en-US" dirty="0" smtClean="0"/>
              <a:t>Germany</a:t>
            </a:r>
            <a:endParaRPr lang="en-US" dirty="0"/>
          </a:p>
        </p:txBody>
      </p:sp>
      <p:pic>
        <p:nvPicPr>
          <p:cNvPr id="7" name="Picture 12" descr="http://www.thehindu.com/multimedia/dynamic/01133/Higgs5_1133573g.jpg"/>
          <p:cNvPicPr>
            <a:picLocks noChangeAspect="1" noChangeArrowheads="1"/>
          </p:cNvPicPr>
          <p:nvPr/>
        </p:nvPicPr>
        <p:blipFill>
          <a:blip r:embed="rId4" cstate="print"/>
          <a:srcRect/>
          <a:stretch>
            <a:fillRect/>
          </a:stretch>
        </p:blipFill>
        <p:spPr bwMode="auto">
          <a:xfrm>
            <a:off x="5715000" y="4876800"/>
            <a:ext cx="2590800" cy="1727200"/>
          </a:xfrm>
          <a:prstGeom prst="rect">
            <a:avLst/>
          </a:prstGeom>
          <a:noFill/>
        </p:spPr>
      </p:pic>
      <p:sp>
        <p:nvSpPr>
          <p:cNvPr id="8" name="Rectangle 7"/>
          <p:cNvSpPr/>
          <p:nvPr/>
        </p:nvSpPr>
        <p:spPr>
          <a:xfrm>
            <a:off x="381000" y="533400"/>
            <a:ext cx="8153400" cy="830997"/>
          </a:xfrm>
          <a:prstGeom prst="rect">
            <a:avLst/>
          </a:prstGeom>
        </p:spPr>
        <p:txBody>
          <a:bodyPr wrap="square">
            <a:spAutoFit/>
          </a:bodyPr>
          <a:lstStyle/>
          <a:p>
            <a:r>
              <a:rPr lang="en-US" dirty="0" smtClean="0"/>
              <a:t>Rolf-Dieter </a:t>
            </a:r>
            <a:r>
              <a:rPr lang="en-US" dirty="0" err="1" smtClean="0"/>
              <a:t>Heuer</a:t>
            </a:r>
            <a:r>
              <a:rPr lang="en-US" dirty="0" smtClean="0"/>
              <a:t> is a </a:t>
            </a:r>
            <a:r>
              <a:rPr lang="en-US" sz="2400" b="1" dirty="0" smtClean="0"/>
              <a:t>GERMAN </a:t>
            </a:r>
            <a:r>
              <a:rPr lang="en-US" dirty="0" smtClean="0"/>
              <a:t>particle physicist and the </a:t>
            </a:r>
            <a:r>
              <a:rPr lang="en-US" sz="2400" b="1" dirty="0" smtClean="0"/>
              <a:t>DIRECTOR GENERAL</a:t>
            </a:r>
            <a:r>
              <a:rPr lang="en-US" dirty="0" smtClean="0"/>
              <a:t> of CERN since 2009 </a:t>
            </a:r>
            <a:endParaRPr lang="en-US" dirty="0"/>
          </a:p>
        </p:txBody>
      </p:sp>
      <p:sp>
        <p:nvSpPr>
          <p:cNvPr id="9" name="TextBox 8"/>
          <p:cNvSpPr txBox="1"/>
          <p:nvPr/>
        </p:nvSpPr>
        <p:spPr>
          <a:xfrm>
            <a:off x="990600" y="5638800"/>
            <a:ext cx="3283463" cy="461665"/>
          </a:xfrm>
          <a:prstGeom prst="rect">
            <a:avLst/>
          </a:prstGeom>
          <a:noFill/>
        </p:spPr>
        <p:txBody>
          <a:bodyPr wrap="none" rtlCol="0">
            <a:spAutoFit/>
          </a:bodyPr>
          <a:lstStyle/>
          <a:p>
            <a:r>
              <a:rPr lang="en-US" sz="2400" dirty="0" smtClean="0"/>
              <a:t>You know what I want ….</a:t>
            </a:r>
            <a:endParaRPr 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More seriously (and polite): </a:t>
            </a:r>
            <a:br>
              <a:rPr lang="en-US" dirty="0" smtClean="0"/>
            </a:br>
            <a:r>
              <a:rPr lang="en-US" dirty="0" smtClean="0"/>
              <a:t>no answer a-priori</a:t>
            </a:r>
            <a:endParaRPr lang="en-US" dirty="0"/>
          </a:p>
        </p:txBody>
      </p:sp>
      <p:sp>
        <p:nvSpPr>
          <p:cNvPr id="3" name="Content Placeholder 2"/>
          <p:cNvSpPr>
            <a:spLocks noGrp="1"/>
          </p:cNvSpPr>
          <p:nvPr>
            <p:ph idx="1"/>
          </p:nvPr>
        </p:nvSpPr>
        <p:spPr>
          <a:xfrm>
            <a:off x="457200" y="2362200"/>
            <a:ext cx="8229600" cy="3429000"/>
          </a:xfrm>
        </p:spPr>
        <p:txBody>
          <a:bodyPr>
            <a:normAutofit fontScale="92500" lnSpcReduction="10000"/>
          </a:bodyPr>
          <a:lstStyle/>
          <a:p>
            <a:r>
              <a:rPr lang="en-US" sz="2000" dirty="0" smtClean="0"/>
              <a:t>Define the single event signal properties that you need (energy, space and time resolution, ions tail, cluster size…)</a:t>
            </a:r>
          </a:p>
          <a:p>
            <a:endParaRPr lang="en-US" sz="2000" dirty="0" smtClean="0"/>
          </a:p>
          <a:p>
            <a:r>
              <a:rPr lang="en-US" sz="2000" dirty="0" smtClean="0"/>
              <a:t>Define the environment where you have to run your detector (flux, highly ionizing particles, occupancy… )</a:t>
            </a:r>
          </a:p>
          <a:p>
            <a:endParaRPr lang="en-US" sz="2000" dirty="0" smtClean="0"/>
          </a:p>
          <a:p>
            <a:r>
              <a:rPr lang="en-US" sz="2000" dirty="0" smtClean="0"/>
              <a:t>Check the properties of the technology that are critical for the specific application that you have in mind  (Ion/photons Back Flow, discharge rate,…)</a:t>
            </a:r>
          </a:p>
          <a:p>
            <a:endParaRPr lang="en-US" sz="2000" dirty="0"/>
          </a:p>
          <a:p>
            <a:r>
              <a:rPr lang="en-US" sz="2000" dirty="0" smtClean="0"/>
              <a:t>At this point you will be probably able to chose the best one for your application or maybe you will mix them or….</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1676400"/>
            <a:ext cx="7162800" cy="2585323"/>
          </a:xfrm>
          <a:prstGeom prst="rect">
            <a:avLst/>
          </a:prstGeom>
          <a:noFill/>
        </p:spPr>
        <p:txBody>
          <a:bodyPr wrap="square" rtlCol="0">
            <a:spAutoFit/>
          </a:bodyPr>
          <a:lstStyle/>
          <a:p>
            <a:pPr>
              <a:buFont typeface="Arial" pitchFamily="34" charset="0"/>
              <a:buChar char="•"/>
            </a:pPr>
            <a:r>
              <a:rPr lang="en-US" dirty="0" smtClean="0">
                <a:solidFill>
                  <a:schemeClr val="tx2"/>
                </a:solidFill>
              </a:rPr>
              <a:t> First Part:</a:t>
            </a:r>
          </a:p>
          <a:p>
            <a:pPr>
              <a:buFont typeface="Arial" pitchFamily="34" charset="0"/>
              <a:buChar char="•"/>
            </a:pPr>
            <a:endParaRPr lang="en-US" dirty="0" smtClean="0">
              <a:solidFill>
                <a:schemeClr val="tx2"/>
              </a:solidFill>
            </a:endParaRPr>
          </a:p>
          <a:p>
            <a:pPr lvl="1">
              <a:buFont typeface="Arial" pitchFamily="34" charset="0"/>
              <a:buChar char="•"/>
            </a:pPr>
            <a:endParaRPr lang="en-US" dirty="0" smtClean="0">
              <a:solidFill>
                <a:schemeClr val="tx2"/>
              </a:solidFill>
            </a:endParaRPr>
          </a:p>
          <a:p>
            <a:pPr lvl="1">
              <a:buFont typeface="Arial" pitchFamily="34" charset="0"/>
              <a:buChar char="•"/>
            </a:pPr>
            <a:r>
              <a:rPr lang="en-US" dirty="0" smtClean="0">
                <a:solidFill>
                  <a:schemeClr val="tx2"/>
                </a:solidFill>
              </a:rPr>
              <a:t> Basic of Gaseous detection and proportional counter</a:t>
            </a:r>
          </a:p>
          <a:p>
            <a:pPr lvl="1">
              <a:buFont typeface="Arial" pitchFamily="34" charset="0"/>
              <a:buChar char="•"/>
            </a:pPr>
            <a:endParaRPr lang="en-US" dirty="0" smtClean="0">
              <a:solidFill>
                <a:schemeClr val="tx2"/>
              </a:solidFill>
            </a:endParaRPr>
          </a:p>
          <a:p>
            <a:pPr lvl="1">
              <a:buFont typeface="Arial" pitchFamily="34" charset="0"/>
              <a:buChar char="•"/>
            </a:pPr>
            <a:r>
              <a:rPr lang="en-US" dirty="0" smtClean="0">
                <a:solidFill>
                  <a:schemeClr val="tx2"/>
                </a:solidFill>
              </a:rPr>
              <a:t> MPGDs, a brief history and different typologies overview</a:t>
            </a:r>
          </a:p>
          <a:p>
            <a:pPr lvl="1">
              <a:buFont typeface="Arial" pitchFamily="34" charset="0"/>
              <a:buChar char="•"/>
            </a:pPr>
            <a:endParaRPr lang="en-US" dirty="0" smtClean="0">
              <a:solidFill>
                <a:schemeClr val="tx2"/>
              </a:solidFill>
            </a:endParaRPr>
          </a:p>
          <a:p>
            <a:pPr lvl="1">
              <a:buFont typeface="Arial" pitchFamily="34" charset="0"/>
              <a:buChar char="•"/>
            </a:pPr>
            <a:r>
              <a:rPr lang="en-US" dirty="0" smtClean="0">
                <a:solidFill>
                  <a:schemeClr val="tx2"/>
                </a:solidFill>
              </a:rPr>
              <a:t> MPGDs @ CERN, detector…running and for upgrades</a:t>
            </a:r>
          </a:p>
          <a:p>
            <a:pPr lvl="1">
              <a:buFont typeface="Arial" pitchFamily="34" charset="0"/>
              <a:buChar char="•"/>
            </a:pPr>
            <a:endParaRPr lang="en-US" dirty="0" smtClean="0">
              <a:solidFill>
                <a:schemeClr val="tx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5600"/>
            <a:ext cx="8229600" cy="1143000"/>
          </a:xfrm>
        </p:spPr>
        <p:txBody>
          <a:bodyPr/>
          <a:lstStyle/>
          <a:p>
            <a:r>
              <a:rPr lang="en-US" dirty="0" smtClean="0"/>
              <a:t>MPGD detectors @ CERN</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1" y="304800"/>
            <a:ext cx="7315200" cy="5355312"/>
          </a:xfrm>
          <a:prstGeom prst="rect">
            <a:avLst/>
          </a:prstGeom>
          <a:noFill/>
        </p:spPr>
        <p:txBody>
          <a:bodyPr wrap="square" rtlCol="0">
            <a:spAutoFit/>
          </a:bodyPr>
          <a:lstStyle/>
          <a:p>
            <a:r>
              <a:rPr lang="en-US" dirty="0" smtClean="0"/>
              <a:t>The mpgd community is becoming a huge community, involving many research institutes, facilities and plenty of applications (not only </a:t>
            </a:r>
            <a:r>
              <a:rPr lang="en-US" dirty="0" err="1" smtClean="0"/>
              <a:t>hep</a:t>
            </a:r>
            <a:r>
              <a:rPr lang="en-US" dirty="0" smtClean="0"/>
              <a: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p:txBody>
      </p:sp>
      <p:pic>
        <p:nvPicPr>
          <p:cNvPr id="5" name="Picture 2"/>
          <p:cNvPicPr>
            <a:picLocks noChangeAspect="1" noChangeArrowheads="1"/>
          </p:cNvPicPr>
          <p:nvPr/>
        </p:nvPicPr>
        <p:blipFill>
          <a:blip r:embed="rId2" cstate="print">
            <a:lum bright="-20000"/>
          </a:blip>
          <a:srcRect l="12500" t="16418" b="3545"/>
          <a:stretch>
            <a:fillRect/>
          </a:stretch>
        </p:blipFill>
        <p:spPr bwMode="auto">
          <a:xfrm>
            <a:off x="152400" y="1435553"/>
            <a:ext cx="2685650"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228600" y="2362200"/>
            <a:ext cx="652743" cy="369332"/>
          </a:xfrm>
          <a:prstGeom prst="rect">
            <a:avLst/>
          </a:prstGeom>
          <a:noFill/>
        </p:spPr>
        <p:txBody>
          <a:bodyPr wrap="none" rtlCol="0">
            <a:spAutoFit/>
          </a:bodyPr>
          <a:lstStyle/>
          <a:p>
            <a:r>
              <a:rPr lang="en-US" dirty="0" smtClean="0"/>
              <a:t>1987</a:t>
            </a:r>
            <a:endParaRPr lang="en-US" dirty="0"/>
          </a:p>
        </p:txBody>
      </p:sp>
      <p:sp>
        <p:nvSpPr>
          <p:cNvPr id="8" name="TextBox 7"/>
          <p:cNvSpPr txBox="1"/>
          <p:nvPr/>
        </p:nvSpPr>
        <p:spPr>
          <a:xfrm>
            <a:off x="6172200" y="990600"/>
            <a:ext cx="2476447" cy="369332"/>
          </a:xfrm>
          <a:prstGeom prst="rect">
            <a:avLst/>
          </a:prstGeom>
          <a:noFill/>
        </p:spPr>
        <p:txBody>
          <a:bodyPr wrap="none" rtlCol="0">
            <a:spAutoFit/>
          </a:bodyPr>
          <a:lstStyle/>
          <a:p>
            <a:r>
              <a:rPr lang="en-US" dirty="0"/>
              <a:t>c</a:t>
            </a:r>
            <a:r>
              <a:rPr lang="en-US" dirty="0" smtClean="0"/>
              <a:t>ollspotting.web.cern.ch</a:t>
            </a:r>
            <a:endParaRPr lang="en-US" dirty="0"/>
          </a:p>
        </p:txBody>
      </p:sp>
      <p:grpSp>
        <p:nvGrpSpPr>
          <p:cNvPr id="12" name="Group 11"/>
          <p:cNvGrpSpPr/>
          <p:nvPr/>
        </p:nvGrpSpPr>
        <p:grpSpPr>
          <a:xfrm>
            <a:off x="3124200" y="1435553"/>
            <a:ext cx="2590800" cy="1371600"/>
            <a:chOff x="0" y="1077686"/>
            <a:chExt cx="9144000" cy="4702629"/>
          </a:xfrm>
        </p:grpSpPr>
        <p:pic>
          <p:nvPicPr>
            <p:cNvPr id="9" name="Picture 2"/>
            <p:cNvPicPr>
              <a:picLocks noChangeAspect="1" noChangeArrowheads="1"/>
            </p:cNvPicPr>
            <p:nvPr/>
          </p:nvPicPr>
          <p:blipFill>
            <a:blip r:embed="rId3" cstate="print">
              <a:lum bright="-20000"/>
            </a:blip>
            <a:srcRect l="12500" t="16304" b="3657"/>
            <a:stretch>
              <a:fillRect/>
            </a:stretch>
          </p:blipFill>
          <p:spPr bwMode="auto">
            <a:xfrm>
              <a:off x="0" y="1077686"/>
              <a:ext cx="9144000" cy="47026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Oval 9"/>
            <p:cNvSpPr/>
            <p:nvPr/>
          </p:nvSpPr>
          <p:spPr>
            <a:xfrm>
              <a:off x="4114800" y="3810000"/>
              <a:ext cx="365760" cy="36576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a:endCxn id="10" idx="1"/>
            </p:cNvCxnSpPr>
            <p:nvPr/>
          </p:nvCxnSpPr>
          <p:spPr>
            <a:xfrm>
              <a:off x="2590800" y="2133600"/>
              <a:ext cx="1577564" cy="1729964"/>
            </a:xfrm>
            <a:prstGeom prst="straightConnector1">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12"/>
          <p:cNvSpPr txBox="1"/>
          <p:nvPr/>
        </p:nvSpPr>
        <p:spPr>
          <a:xfrm>
            <a:off x="3572779" y="1435553"/>
            <a:ext cx="694421" cy="1371600"/>
          </a:xfrm>
          <a:prstGeom prst="rect">
            <a:avLst/>
          </a:prstGeom>
          <a:noFill/>
        </p:spPr>
        <p:txBody>
          <a:bodyPr wrap="none" rtlCol="0">
            <a:spAutoFit/>
          </a:bodyPr>
          <a:lstStyle/>
          <a:p>
            <a:r>
              <a:rPr lang="en-US" dirty="0" smtClean="0"/>
              <a:t>CERN</a:t>
            </a:r>
            <a:endParaRPr lang="en-US" dirty="0"/>
          </a:p>
        </p:txBody>
      </p:sp>
      <p:grpSp>
        <p:nvGrpSpPr>
          <p:cNvPr id="18" name="Group 17"/>
          <p:cNvGrpSpPr/>
          <p:nvPr/>
        </p:nvGrpSpPr>
        <p:grpSpPr>
          <a:xfrm>
            <a:off x="5943600" y="1371600"/>
            <a:ext cx="2819400" cy="1435553"/>
            <a:chOff x="0" y="858419"/>
            <a:chExt cx="9144000" cy="4921896"/>
          </a:xfrm>
        </p:grpSpPr>
        <p:pic>
          <p:nvPicPr>
            <p:cNvPr id="14" name="Picture 2"/>
            <p:cNvPicPr>
              <a:picLocks noChangeAspect="1" noChangeArrowheads="1"/>
            </p:cNvPicPr>
            <p:nvPr/>
          </p:nvPicPr>
          <p:blipFill>
            <a:blip r:embed="rId4" cstate="print">
              <a:lum bright="-20000"/>
            </a:blip>
            <a:srcRect l="12500" t="16304" b="3657"/>
            <a:stretch>
              <a:fillRect/>
            </a:stretch>
          </p:blipFill>
          <p:spPr bwMode="auto">
            <a:xfrm>
              <a:off x="0" y="1077686"/>
              <a:ext cx="9144000" cy="47026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5" name="Oval 14"/>
            <p:cNvSpPr/>
            <p:nvPr/>
          </p:nvSpPr>
          <p:spPr>
            <a:xfrm>
              <a:off x="4114800" y="3810000"/>
              <a:ext cx="365760" cy="36576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a:endCxn id="15" idx="1"/>
            </p:cNvCxnSpPr>
            <p:nvPr/>
          </p:nvCxnSpPr>
          <p:spPr>
            <a:xfrm>
              <a:off x="2590800" y="2133600"/>
              <a:ext cx="1577564" cy="1729964"/>
            </a:xfrm>
            <a:prstGeom prst="straightConnector1">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sp>
          <p:nvSpPr>
            <p:cNvPr id="17" name="TextBox 16"/>
            <p:cNvSpPr txBox="1"/>
            <p:nvPr/>
          </p:nvSpPr>
          <p:spPr>
            <a:xfrm>
              <a:off x="1235676" y="858419"/>
              <a:ext cx="2296297" cy="1266281"/>
            </a:xfrm>
            <a:prstGeom prst="rect">
              <a:avLst/>
            </a:prstGeom>
            <a:noFill/>
          </p:spPr>
          <p:txBody>
            <a:bodyPr wrap="square" rtlCol="0">
              <a:spAutoFit/>
            </a:bodyPr>
            <a:lstStyle/>
            <a:p>
              <a:r>
                <a:rPr lang="en-US" dirty="0" smtClean="0"/>
                <a:t>CERN</a:t>
              </a:r>
              <a:endParaRPr lang="en-US" dirty="0"/>
            </a:p>
          </p:txBody>
        </p:sp>
      </p:grpSp>
      <p:pic>
        <p:nvPicPr>
          <p:cNvPr id="2050" name="Picture 2"/>
          <p:cNvPicPr>
            <a:picLocks noChangeAspect="1" noChangeArrowheads="1"/>
          </p:cNvPicPr>
          <p:nvPr/>
        </p:nvPicPr>
        <p:blipFill>
          <a:blip r:embed="rId5" cstate="print"/>
          <a:srcRect/>
          <a:stretch>
            <a:fillRect/>
          </a:stretch>
        </p:blipFill>
        <p:spPr bwMode="auto">
          <a:xfrm>
            <a:off x="6400800" y="2971800"/>
            <a:ext cx="2319337" cy="19419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5" name="TextBox 24"/>
          <p:cNvSpPr txBox="1"/>
          <p:nvPr/>
        </p:nvSpPr>
        <p:spPr>
          <a:xfrm>
            <a:off x="3233457" y="2373868"/>
            <a:ext cx="652743" cy="369332"/>
          </a:xfrm>
          <a:prstGeom prst="rect">
            <a:avLst/>
          </a:prstGeom>
          <a:noFill/>
        </p:spPr>
        <p:txBody>
          <a:bodyPr wrap="none" rtlCol="0">
            <a:spAutoFit/>
          </a:bodyPr>
          <a:lstStyle/>
          <a:p>
            <a:r>
              <a:rPr lang="en-US" dirty="0" smtClean="0"/>
              <a:t>1996</a:t>
            </a:r>
            <a:endParaRPr lang="en-US" dirty="0"/>
          </a:p>
        </p:txBody>
      </p:sp>
      <p:sp>
        <p:nvSpPr>
          <p:cNvPr id="26" name="TextBox 25"/>
          <p:cNvSpPr txBox="1"/>
          <p:nvPr/>
        </p:nvSpPr>
        <p:spPr>
          <a:xfrm>
            <a:off x="5976657" y="2362200"/>
            <a:ext cx="652743" cy="369332"/>
          </a:xfrm>
          <a:prstGeom prst="rect">
            <a:avLst/>
          </a:prstGeom>
          <a:noFill/>
        </p:spPr>
        <p:txBody>
          <a:bodyPr wrap="none" rtlCol="0">
            <a:spAutoFit/>
          </a:bodyPr>
          <a:lstStyle/>
          <a:p>
            <a:r>
              <a:rPr lang="en-US" dirty="0" smtClean="0"/>
              <a:t>2012</a:t>
            </a:r>
            <a:endParaRPr lang="en-US" dirty="0"/>
          </a:p>
        </p:txBody>
      </p:sp>
      <p:sp>
        <p:nvSpPr>
          <p:cNvPr id="29" name="Rectangle 28"/>
          <p:cNvSpPr/>
          <p:nvPr/>
        </p:nvSpPr>
        <p:spPr>
          <a:xfrm>
            <a:off x="5867400" y="5726668"/>
            <a:ext cx="3003451" cy="369332"/>
          </a:xfrm>
          <a:prstGeom prst="rect">
            <a:avLst/>
          </a:prstGeom>
        </p:spPr>
        <p:txBody>
          <a:bodyPr wrap="none">
            <a:spAutoFit/>
          </a:bodyPr>
          <a:lstStyle/>
          <a:p>
            <a:r>
              <a:rPr lang="en-US" dirty="0" smtClean="0"/>
              <a:t>…Today we will focus on CERN</a:t>
            </a:r>
            <a:endParaRPr lang="en-US" dirty="0"/>
          </a:p>
        </p:txBody>
      </p:sp>
      <p:pic>
        <p:nvPicPr>
          <p:cNvPr id="2052" name="Picture 4"/>
          <p:cNvPicPr>
            <a:picLocks noChangeAspect="1" noChangeArrowheads="1"/>
          </p:cNvPicPr>
          <p:nvPr/>
        </p:nvPicPr>
        <p:blipFill>
          <a:blip r:embed="rId6" cstate="print"/>
          <a:srcRect/>
          <a:stretch>
            <a:fillRect/>
          </a:stretch>
        </p:blipFill>
        <p:spPr bwMode="auto">
          <a:xfrm>
            <a:off x="152401" y="4853428"/>
            <a:ext cx="2057400" cy="1471172"/>
          </a:xfrm>
          <a:prstGeom prst="rect">
            <a:avLst/>
          </a:prstGeom>
          <a:noFill/>
          <a:ln w="9525">
            <a:noFill/>
            <a:miter lim="800000"/>
            <a:headEnd/>
            <a:tailEnd/>
          </a:ln>
        </p:spPr>
      </p:pic>
      <p:pic>
        <p:nvPicPr>
          <p:cNvPr id="2051" name="Picture 3"/>
          <p:cNvPicPr>
            <a:picLocks noChangeAspect="1" noChangeArrowheads="1"/>
          </p:cNvPicPr>
          <p:nvPr/>
        </p:nvPicPr>
        <p:blipFill>
          <a:blip r:embed="rId7" cstate="print"/>
          <a:srcRect r="41011"/>
          <a:stretch>
            <a:fillRect/>
          </a:stretch>
        </p:blipFill>
        <p:spPr bwMode="auto">
          <a:xfrm>
            <a:off x="71438" y="3324225"/>
            <a:ext cx="4500562" cy="714375"/>
          </a:xfrm>
          <a:prstGeom prst="rect">
            <a:avLst/>
          </a:prstGeom>
          <a:noFill/>
          <a:ln w="9525">
            <a:noFill/>
            <a:miter lim="800000"/>
            <a:headEnd/>
            <a:tailEnd/>
          </a:ln>
        </p:spPr>
      </p:pic>
      <p:pic>
        <p:nvPicPr>
          <p:cNvPr id="28" name="Picture 3"/>
          <p:cNvPicPr>
            <a:picLocks noChangeAspect="1" noChangeArrowheads="1"/>
          </p:cNvPicPr>
          <p:nvPr/>
        </p:nvPicPr>
        <p:blipFill>
          <a:blip r:embed="rId7" cstate="print"/>
          <a:srcRect l="58989"/>
          <a:stretch>
            <a:fillRect/>
          </a:stretch>
        </p:blipFill>
        <p:spPr bwMode="auto">
          <a:xfrm>
            <a:off x="76200" y="4086225"/>
            <a:ext cx="3128962" cy="714375"/>
          </a:xfrm>
          <a:prstGeom prst="rect">
            <a:avLst/>
          </a:prstGeom>
          <a:noFill/>
          <a:ln w="9525">
            <a:noFill/>
            <a:miter lim="800000"/>
            <a:headEnd/>
            <a:tailEnd/>
          </a:ln>
        </p:spPr>
      </p:pic>
      <p:sp>
        <p:nvSpPr>
          <p:cNvPr id="31" name="Rectangle 30"/>
          <p:cNvSpPr/>
          <p:nvPr/>
        </p:nvSpPr>
        <p:spPr>
          <a:xfrm>
            <a:off x="2590800" y="5257800"/>
            <a:ext cx="2971800" cy="923330"/>
          </a:xfrm>
          <a:prstGeom prst="rect">
            <a:avLst/>
          </a:prstGeom>
        </p:spPr>
        <p:txBody>
          <a:bodyPr wrap="square">
            <a:spAutoFit/>
          </a:bodyPr>
          <a:lstStyle/>
          <a:p>
            <a:r>
              <a:rPr lang="en-US" dirty="0" smtClean="0"/>
              <a:t>http://rd51-public.web.cern.ch/rd51-public/Welcome.html</a:t>
            </a:r>
            <a:endParaRPr lang="en-US" dirty="0"/>
          </a:p>
        </p:txBody>
      </p:sp>
      <p:sp>
        <p:nvSpPr>
          <p:cNvPr id="32" name="TextBox 31"/>
          <p:cNvSpPr txBox="1"/>
          <p:nvPr/>
        </p:nvSpPr>
        <p:spPr>
          <a:xfrm>
            <a:off x="228600" y="2971800"/>
            <a:ext cx="5181803" cy="369332"/>
          </a:xfrm>
          <a:prstGeom prst="rect">
            <a:avLst/>
          </a:prstGeom>
          <a:noFill/>
        </p:spPr>
        <p:txBody>
          <a:bodyPr wrap="none" rtlCol="0">
            <a:spAutoFit/>
          </a:bodyPr>
          <a:lstStyle/>
          <a:p>
            <a:r>
              <a:rPr lang="en-US" dirty="0" smtClean="0"/>
              <a:t>A key role on MPGD development and dissemination </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1295400" y="762000"/>
            <a:ext cx="7010400" cy="5425161"/>
            <a:chOff x="2133600" y="381000"/>
            <a:chExt cx="7010400" cy="5425161"/>
          </a:xfrm>
        </p:grpSpPr>
        <p:pic>
          <p:nvPicPr>
            <p:cNvPr id="4" name="Picture 4" descr="http://te-epc-lpc.web.cern.ch/te-epc-lpc/machines/pagesources/Cern-Accelerator-Complex.jpg"/>
            <p:cNvPicPr>
              <a:picLocks noChangeAspect="1" noChangeArrowheads="1"/>
            </p:cNvPicPr>
            <p:nvPr/>
          </p:nvPicPr>
          <p:blipFill>
            <a:blip r:embed="rId2" cstate="print"/>
            <a:srcRect/>
            <a:stretch>
              <a:fillRect/>
            </a:stretch>
          </p:blipFill>
          <p:spPr bwMode="auto">
            <a:xfrm>
              <a:off x="2133600" y="1676400"/>
              <a:ext cx="5105400" cy="4129761"/>
            </a:xfrm>
            <a:prstGeom prst="rect">
              <a:avLst/>
            </a:prstGeom>
            <a:noFill/>
          </p:spPr>
        </p:pic>
        <p:sp>
          <p:nvSpPr>
            <p:cNvPr id="6" name="TextBox 5"/>
            <p:cNvSpPr txBox="1"/>
            <p:nvPr/>
          </p:nvSpPr>
          <p:spPr>
            <a:xfrm>
              <a:off x="5562600" y="609600"/>
              <a:ext cx="2924198" cy="369332"/>
            </a:xfrm>
            <a:prstGeom prst="rect">
              <a:avLst/>
            </a:prstGeom>
            <a:solidFill>
              <a:schemeClr val="bg1"/>
            </a:solidFill>
            <a:ln>
              <a:solidFill>
                <a:schemeClr val="tx1"/>
              </a:solidFill>
            </a:ln>
          </p:spPr>
          <p:txBody>
            <a:bodyPr wrap="none" rtlCol="0">
              <a:spAutoFit/>
            </a:bodyPr>
            <a:lstStyle/>
            <a:p>
              <a:r>
                <a:rPr lang="en-US" dirty="0" smtClean="0"/>
                <a:t>Compass (GEM, micromegas)</a:t>
              </a:r>
              <a:endParaRPr lang="en-US" dirty="0"/>
            </a:p>
          </p:txBody>
        </p:sp>
        <p:sp>
          <p:nvSpPr>
            <p:cNvPr id="11" name="TextBox 10"/>
            <p:cNvSpPr txBox="1"/>
            <p:nvPr/>
          </p:nvSpPr>
          <p:spPr>
            <a:xfrm>
              <a:off x="2819400" y="381000"/>
              <a:ext cx="1507207" cy="369332"/>
            </a:xfrm>
            <a:prstGeom prst="rect">
              <a:avLst/>
            </a:prstGeom>
            <a:solidFill>
              <a:schemeClr val="accent1">
                <a:lumMod val="40000"/>
                <a:lumOff val="60000"/>
              </a:schemeClr>
            </a:solidFill>
            <a:ln>
              <a:solidFill>
                <a:schemeClr val="tx1"/>
              </a:solidFill>
            </a:ln>
          </p:spPr>
          <p:txBody>
            <a:bodyPr wrap="none" rtlCol="0">
              <a:spAutoFit/>
            </a:bodyPr>
            <a:lstStyle/>
            <a:p>
              <a:r>
                <a:rPr lang="en-US" dirty="0" smtClean="0"/>
                <a:t>TOTEM (GEM)</a:t>
              </a:r>
              <a:endParaRPr lang="en-US" dirty="0"/>
            </a:p>
          </p:txBody>
        </p:sp>
        <p:sp>
          <p:nvSpPr>
            <p:cNvPr id="12" name="TextBox 11"/>
            <p:cNvSpPr txBox="1"/>
            <p:nvPr/>
          </p:nvSpPr>
          <p:spPr>
            <a:xfrm>
              <a:off x="7391400" y="2209800"/>
              <a:ext cx="1321196" cy="369332"/>
            </a:xfrm>
            <a:prstGeom prst="rect">
              <a:avLst/>
            </a:prstGeom>
            <a:solidFill>
              <a:schemeClr val="accent1">
                <a:lumMod val="40000"/>
                <a:lumOff val="60000"/>
              </a:schemeClr>
            </a:solidFill>
            <a:ln>
              <a:solidFill>
                <a:schemeClr val="tx1"/>
              </a:solidFill>
            </a:ln>
          </p:spPr>
          <p:txBody>
            <a:bodyPr wrap="none" rtlCol="0">
              <a:spAutoFit/>
            </a:bodyPr>
            <a:lstStyle/>
            <a:p>
              <a:r>
                <a:rPr lang="en-US" dirty="0" err="1" smtClean="0"/>
                <a:t>LHCb</a:t>
              </a:r>
              <a:r>
                <a:rPr lang="en-US" dirty="0" smtClean="0"/>
                <a:t> (GEM)</a:t>
              </a:r>
              <a:endParaRPr lang="en-US" dirty="0"/>
            </a:p>
          </p:txBody>
        </p:sp>
        <p:sp>
          <p:nvSpPr>
            <p:cNvPr id="13" name="TextBox 12"/>
            <p:cNvSpPr txBox="1"/>
            <p:nvPr/>
          </p:nvSpPr>
          <p:spPr>
            <a:xfrm>
              <a:off x="7154353" y="3429000"/>
              <a:ext cx="1989647" cy="369332"/>
            </a:xfrm>
            <a:prstGeom prst="rect">
              <a:avLst/>
            </a:prstGeom>
            <a:solidFill>
              <a:schemeClr val="bg1"/>
            </a:solidFill>
            <a:ln>
              <a:solidFill>
                <a:schemeClr val="tx1"/>
              </a:solidFill>
            </a:ln>
          </p:spPr>
          <p:txBody>
            <a:bodyPr wrap="none" rtlCol="0">
              <a:spAutoFit/>
            </a:bodyPr>
            <a:lstStyle/>
            <a:p>
              <a:r>
                <a:rPr lang="en-US" dirty="0" smtClean="0"/>
                <a:t>CAST (micromegas)</a:t>
              </a:r>
              <a:endParaRPr lang="en-US" dirty="0"/>
            </a:p>
          </p:txBody>
        </p:sp>
        <p:sp>
          <p:nvSpPr>
            <p:cNvPr id="14" name="TextBox 13"/>
            <p:cNvSpPr txBox="1"/>
            <p:nvPr/>
          </p:nvSpPr>
          <p:spPr>
            <a:xfrm>
              <a:off x="6425271" y="1459468"/>
              <a:ext cx="2032929" cy="369332"/>
            </a:xfrm>
            <a:prstGeom prst="rect">
              <a:avLst/>
            </a:prstGeom>
            <a:solidFill>
              <a:schemeClr val="bg1"/>
            </a:solidFill>
            <a:ln>
              <a:solidFill>
                <a:schemeClr val="tx1"/>
              </a:solidFill>
            </a:ln>
          </p:spPr>
          <p:txBody>
            <a:bodyPr wrap="none" rtlCol="0">
              <a:spAutoFit/>
            </a:bodyPr>
            <a:lstStyle/>
            <a:p>
              <a:r>
                <a:rPr lang="en-US" dirty="0" smtClean="0"/>
                <a:t>NA48 (micromegas)</a:t>
              </a:r>
              <a:endParaRPr lang="en-US" dirty="0"/>
            </a:p>
          </p:txBody>
        </p:sp>
        <p:sp>
          <p:nvSpPr>
            <p:cNvPr id="15" name="TextBox 14"/>
            <p:cNvSpPr txBox="1"/>
            <p:nvPr/>
          </p:nvSpPr>
          <p:spPr>
            <a:xfrm>
              <a:off x="6400800" y="4724400"/>
              <a:ext cx="2056910" cy="369332"/>
            </a:xfrm>
            <a:prstGeom prst="rect">
              <a:avLst/>
            </a:prstGeom>
            <a:solidFill>
              <a:schemeClr val="bg1"/>
            </a:solidFill>
            <a:ln>
              <a:solidFill>
                <a:schemeClr val="tx1"/>
              </a:solidFill>
            </a:ln>
          </p:spPr>
          <p:txBody>
            <a:bodyPr wrap="none" rtlCol="0">
              <a:spAutoFit/>
            </a:bodyPr>
            <a:lstStyle/>
            <a:p>
              <a:r>
                <a:rPr lang="en-US" dirty="0" smtClean="0"/>
                <a:t>DIRAC (MSGC-GEM)</a:t>
              </a:r>
              <a:endParaRPr lang="en-US" dirty="0"/>
            </a:p>
          </p:txBody>
        </p:sp>
        <p:cxnSp>
          <p:nvCxnSpPr>
            <p:cNvPr id="17" name="Straight Arrow Connector 16"/>
            <p:cNvCxnSpPr>
              <a:stCxn id="11" idx="2"/>
            </p:cNvCxnSpPr>
            <p:nvPr/>
          </p:nvCxnSpPr>
          <p:spPr>
            <a:xfrm>
              <a:off x="3573004" y="750332"/>
              <a:ext cx="998996" cy="11546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2"/>
            </p:cNvCxnSpPr>
            <p:nvPr/>
          </p:nvCxnSpPr>
          <p:spPr>
            <a:xfrm flipH="1">
              <a:off x="4800600" y="978932"/>
              <a:ext cx="2224099" cy="13832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2"/>
            </p:cNvCxnSpPr>
            <p:nvPr/>
          </p:nvCxnSpPr>
          <p:spPr>
            <a:xfrm flipH="1">
              <a:off x="4800600" y="1828800"/>
              <a:ext cx="2641136" cy="533400"/>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2" idx="1"/>
            </p:cNvCxnSpPr>
            <p:nvPr/>
          </p:nvCxnSpPr>
          <p:spPr>
            <a:xfrm flipH="1">
              <a:off x="6781800" y="2394466"/>
              <a:ext cx="609600" cy="196334"/>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0"/>
            </p:cNvCxnSpPr>
            <p:nvPr/>
          </p:nvCxnSpPr>
          <p:spPr>
            <a:xfrm flipH="1" flipV="1">
              <a:off x="6781800" y="2590800"/>
              <a:ext cx="1367377" cy="838200"/>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5" idx="0"/>
            </p:cNvCxnSpPr>
            <p:nvPr/>
          </p:nvCxnSpPr>
          <p:spPr>
            <a:xfrm flipH="1" flipV="1">
              <a:off x="6858000" y="4191000"/>
              <a:ext cx="571255" cy="533400"/>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35" name="TextBox 34"/>
          <p:cNvSpPr txBox="1"/>
          <p:nvPr/>
        </p:nvSpPr>
        <p:spPr>
          <a:xfrm>
            <a:off x="323208" y="152400"/>
            <a:ext cx="4379084" cy="369332"/>
          </a:xfrm>
          <a:prstGeom prst="rect">
            <a:avLst/>
          </a:prstGeom>
          <a:noFill/>
        </p:spPr>
        <p:txBody>
          <a:bodyPr wrap="none" rtlCol="0">
            <a:spAutoFit/>
          </a:bodyPr>
          <a:lstStyle/>
          <a:p>
            <a:r>
              <a:rPr lang="en-US" dirty="0" smtClean="0"/>
              <a:t>MPGD  detectors already running  at CERN….</a:t>
            </a:r>
            <a:endParaRPr lang="en-US" dirty="0"/>
          </a:p>
        </p:txBody>
      </p:sp>
      <p:sp>
        <p:nvSpPr>
          <p:cNvPr id="36" name="TextBox 35"/>
          <p:cNvSpPr txBox="1"/>
          <p:nvPr/>
        </p:nvSpPr>
        <p:spPr>
          <a:xfrm>
            <a:off x="3200400" y="1066800"/>
            <a:ext cx="426720" cy="276999"/>
          </a:xfrm>
          <a:prstGeom prst="rect">
            <a:avLst/>
          </a:prstGeom>
          <a:noFill/>
        </p:spPr>
        <p:txBody>
          <a:bodyPr wrap="none" rtlCol="0">
            <a:spAutoFit/>
          </a:bodyPr>
          <a:lstStyle/>
          <a:p>
            <a:r>
              <a:rPr lang="en-US" sz="1200" dirty="0" smtClean="0"/>
              <a:t>LHC</a:t>
            </a:r>
            <a:endParaRPr lang="en-US" sz="1200" dirty="0"/>
          </a:p>
        </p:txBody>
      </p:sp>
      <p:sp>
        <p:nvSpPr>
          <p:cNvPr id="37" name="TextBox 36"/>
          <p:cNvSpPr txBox="1"/>
          <p:nvPr/>
        </p:nvSpPr>
        <p:spPr>
          <a:xfrm>
            <a:off x="7543800" y="2895600"/>
            <a:ext cx="426720" cy="276999"/>
          </a:xfrm>
          <a:prstGeom prst="rect">
            <a:avLst/>
          </a:prstGeom>
          <a:noFill/>
        </p:spPr>
        <p:txBody>
          <a:bodyPr wrap="none" rtlCol="0">
            <a:spAutoFit/>
          </a:bodyPr>
          <a:lstStyle/>
          <a:p>
            <a:r>
              <a:rPr lang="en-US" sz="1200" dirty="0" smtClean="0"/>
              <a:t>LHC</a:t>
            </a:r>
            <a:endParaRPr lang="en-US" sz="12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te-epc-lpc.web.cern.ch/te-epc-lpc/machines/pagesources/Cern-Accelerator-Complex.jpg"/>
          <p:cNvPicPr>
            <a:picLocks noChangeAspect="1" noChangeArrowheads="1"/>
          </p:cNvPicPr>
          <p:nvPr/>
        </p:nvPicPr>
        <p:blipFill>
          <a:blip r:embed="rId2" cstate="print"/>
          <a:srcRect/>
          <a:stretch>
            <a:fillRect/>
          </a:stretch>
        </p:blipFill>
        <p:spPr bwMode="auto">
          <a:xfrm>
            <a:off x="1295400" y="2057400"/>
            <a:ext cx="5105400" cy="4129761"/>
          </a:xfrm>
          <a:prstGeom prst="rect">
            <a:avLst/>
          </a:prstGeom>
          <a:noFill/>
        </p:spPr>
      </p:pic>
      <p:sp>
        <p:nvSpPr>
          <p:cNvPr id="6" name="TextBox 5"/>
          <p:cNvSpPr txBox="1"/>
          <p:nvPr/>
        </p:nvSpPr>
        <p:spPr>
          <a:xfrm>
            <a:off x="4724400" y="990600"/>
            <a:ext cx="2924198" cy="369332"/>
          </a:xfrm>
          <a:prstGeom prst="rect">
            <a:avLst/>
          </a:prstGeom>
          <a:solidFill>
            <a:schemeClr val="bg1"/>
          </a:solidFill>
          <a:ln>
            <a:solidFill>
              <a:schemeClr val="bg1">
                <a:lumMod val="75000"/>
              </a:schemeClr>
            </a:solidFill>
          </a:ln>
        </p:spPr>
        <p:txBody>
          <a:bodyPr wrap="none" rtlCol="0">
            <a:spAutoFit/>
          </a:bodyPr>
          <a:lstStyle/>
          <a:p>
            <a:r>
              <a:rPr lang="en-US" dirty="0" smtClean="0">
                <a:solidFill>
                  <a:schemeClr val="bg1">
                    <a:lumMod val="75000"/>
                  </a:schemeClr>
                </a:solidFill>
              </a:rPr>
              <a:t>Compass (GEM, micromegas)</a:t>
            </a:r>
            <a:endParaRPr lang="en-US" dirty="0">
              <a:solidFill>
                <a:schemeClr val="bg1">
                  <a:lumMod val="75000"/>
                </a:schemeClr>
              </a:solidFill>
            </a:endParaRPr>
          </a:p>
        </p:txBody>
      </p:sp>
      <p:sp>
        <p:nvSpPr>
          <p:cNvPr id="11" name="TextBox 10"/>
          <p:cNvSpPr txBox="1"/>
          <p:nvPr/>
        </p:nvSpPr>
        <p:spPr>
          <a:xfrm>
            <a:off x="1981200" y="762000"/>
            <a:ext cx="1507207" cy="369332"/>
          </a:xfrm>
          <a:prstGeom prst="rect">
            <a:avLst/>
          </a:prstGeom>
          <a:solidFill>
            <a:schemeClr val="accent1">
              <a:lumMod val="20000"/>
              <a:lumOff val="80000"/>
            </a:schemeClr>
          </a:solidFill>
          <a:ln>
            <a:solidFill>
              <a:schemeClr val="bg1">
                <a:lumMod val="75000"/>
              </a:schemeClr>
            </a:solidFill>
          </a:ln>
        </p:spPr>
        <p:txBody>
          <a:bodyPr wrap="none" rtlCol="0">
            <a:spAutoFit/>
          </a:bodyPr>
          <a:lstStyle/>
          <a:p>
            <a:r>
              <a:rPr lang="en-US" dirty="0" smtClean="0">
                <a:solidFill>
                  <a:schemeClr val="bg1">
                    <a:lumMod val="75000"/>
                  </a:schemeClr>
                </a:solidFill>
              </a:rPr>
              <a:t>TOTEM (GEM)</a:t>
            </a:r>
            <a:endParaRPr lang="en-US" dirty="0">
              <a:solidFill>
                <a:schemeClr val="bg1">
                  <a:lumMod val="75000"/>
                </a:schemeClr>
              </a:solidFill>
            </a:endParaRPr>
          </a:p>
        </p:txBody>
      </p:sp>
      <p:sp>
        <p:nvSpPr>
          <p:cNvPr id="12" name="TextBox 11"/>
          <p:cNvSpPr txBox="1"/>
          <p:nvPr/>
        </p:nvSpPr>
        <p:spPr>
          <a:xfrm>
            <a:off x="6553200" y="2590800"/>
            <a:ext cx="1321196" cy="369332"/>
          </a:xfrm>
          <a:prstGeom prst="rect">
            <a:avLst/>
          </a:prstGeom>
          <a:solidFill>
            <a:schemeClr val="accent1">
              <a:lumMod val="20000"/>
              <a:lumOff val="80000"/>
            </a:schemeClr>
          </a:solidFill>
          <a:ln>
            <a:solidFill>
              <a:schemeClr val="bg1">
                <a:lumMod val="75000"/>
              </a:schemeClr>
            </a:solidFill>
          </a:ln>
        </p:spPr>
        <p:txBody>
          <a:bodyPr wrap="none" rtlCol="0">
            <a:spAutoFit/>
          </a:bodyPr>
          <a:lstStyle/>
          <a:p>
            <a:r>
              <a:rPr lang="en-US" dirty="0" err="1" smtClean="0">
                <a:solidFill>
                  <a:schemeClr val="bg1">
                    <a:lumMod val="75000"/>
                  </a:schemeClr>
                </a:solidFill>
              </a:rPr>
              <a:t>LHCb</a:t>
            </a:r>
            <a:r>
              <a:rPr lang="en-US" dirty="0" smtClean="0">
                <a:solidFill>
                  <a:schemeClr val="bg1">
                    <a:lumMod val="75000"/>
                  </a:schemeClr>
                </a:solidFill>
              </a:rPr>
              <a:t> (GEM)</a:t>
            </a:r>
            <a:endParaRPr lang="en-US" dirty="0">
              <a:solidFill>
                <a:schemeClr val="bg1">
                  <a:lumMod val="75000"/>
                </a:schemeClr>
              </a:solidFill>
            </a:endParaRPr>
          </a:p>
        </p:txBody>
      </p:sp>
      <p:sp>
        <p:nvSpPr>
          <p:cNvPr id="13" name="TextBox 12"/>
          <p:cNvSpPr txBox="1"/>
          <p:nvPr/>
        </p:nvSpPr>
        <p:spPr>
          <a:xfrm>
            <a:off x="6316153" y="3810000"/>
            <a:ext cx="1989647" cy="369332"/>
          </a:xfrm>
          <a:prstGeom prst="rect">
            <a:avLst/>
          </a:prstGeom>
          <a:solidFill>
            <a:schemeClr val="bg1"/>
          </a:solidFill>
          <a:ln>
            <a:solidFill>
              <a:schemeClr val="bg1">
                <a:lumMod val="75000"/>
              </a:schemeClr>
            </a:solidFill>
          </a:ln>
        </p:spPr>
        <p:txBody>
          <a:bodyPr wrap="none" rtlCol="0">
            <a:spAutoFit/>
          </a:bodyPr>
          <a:lstStyle/>
          <a:p>
            <a:r>
              <a:rPr lang="en-US" dirty="0" smtClean="0">
                <a:solidFill>
                  <a:schemeClr val="bg1">
                    <a:lumMod val="75000"/>
                  </a:schemeClr>
                </a:solidFill>
              </a:rPr>
              <a:t>CAST (micromegas)</a:t>
            </a:r>
            <a:endParaRPr lang="en-US" dirty="0">
              <a:solidFill>
                <a:schemeClr val="bg1">
                  <a:lumMod val="75000"/>
                </a:schemeClr>
              </a:solidFill>
            </a:endParaRPr>
          </a:p>
        </p:txBody>
      </p:sp>
      <p:sp>
        <p:nvSpPr>
          <p:cNvPr id="14" name="TextBox 13"/>
          <p:cNvSpPr txBox="1"/>
          <p:nvPr/>
        </p:nvSpPr>
        <p:spPr>
          <a:xfrm>
            <a:off x="5587071" y="1840468"/>
            <a:ext cx="2032929" cy="369332"/>
          </a:xfrm>
          <a:prstGeom prst="rect">
            <a:avLst/>
          </a:prstGeom>
          <a:solidFill>
            <a:schemeClr val="bg1"/>
          </a:solidFill>
          <a:ln>
            <a:solidFill>
              <a:schemeClr val="bg1">
                <a:lumMod val="75000"/>
              </a:schemeClr>
            </a:solidFill>
          </a:ln>
        </p:spPr>
        <p:txBody>
          <a:bodyPr wrap="none" rtlCol="0">
            <a:spAutoFit/>
          </a:bodyPr>
          <a:lstStyle/>
          <a:p>
            <a:r>
              <a:rPr lang="en-US" dirty="0" smtClean="0">
                <a:solidFill>
                  <a:schemeClr val="bg1">
                    <a:lumMod val="75000"/>
                  </a:schemeClr>
                </a:solidFill>
              </a:rPr>
              <a:t>NA48 (micromegas)</a:t>
            </a:r>
            <a:endParaRPr lang="en-US" dirty="0">
              <a:solidFill>
                <a:schemeClr val="bg1">
                  <a:lumMod val="75000"/>
                </a:schemeClr>
              </a:solidFill>
            </a:endParaRPr>
          </a:p>
        </p:txBody>
      </p:sp>
      <p:sp>
        <p:nvSpPr>
          <p:cNvPr id="15" name="TextBox 14"/>
          <p:cNvSpPr txBox="1"/>
          <p:nvPr/>
        </p:nvSpPr>
        <p:spPr>
          <a:xfrm>
            <a:off x="5562600" y="5105400"/>
            <a:ext cx="2056910" cy="369332"/>
          </a:xfrm>
          <a:prstGeom prst="rect">
            <a:avLst/>
          </a:prstGeom>
          <a:solidFill>
            <a:schemeClr val="bg1"/>
          </a:solidFill>
          <a:ln>
            <a:solidFill>
              <a:schemeClr val="bg1">
                <a:lumMod val="75000"/>
              </a:schemeClr>
            </a:solidFill>
          </a:ln>
        </p:spPr>
        <p:txBody>
          <a:bodyPr wrap="none" rtlCol="0">
            <a:spAutoFit/>
          </a:bodyPr>
          <a:lstStyle/>
          <a:p>
            <a:r>
              <a:rPr lang="en-US" dirty="0" smtClean="0">
                <a:solidFill>
                  <a:schemeClr val="bg1">
                    <a:lumMod val="75000"/>
                  </a:schemeClr>
                </a:solidFill>
              </a:rPr>
              <a:t>DIRAC (MSGC-GEM)</a:t>
            </a:r>
            <a:endParaRPr lang="en-US" dirty="0">
              <a:solidFill>
                <a:schemeClr val="bg1">
                  <a:lumMod val="75000"/>
                </a:schemeClr>
              </a:solidFill>
            </a:endParaRPr>
          </a:p>
        </p:txBody>
      </p:sp>
      <p:cxnSp>
        <p:nvCxnSpPr>
          <p:cNvPr id="17" name="Straight Arrow Connector 16"/>
          <p:cNvCxnSpPr>
            <a:stCxn id="11" idx="2"/>
          </p:cNvCxnSpPr>
          <p:nvPr/>
        </p:nvCxnSpPr>
        <p:spPr>
          <a:xfrm>
            <a:off x="2734804" y="1131332"/>
            <a:ext cx="998996" cy="1154668"/>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2"/>
          </p:cNvCxnSpPr>
          <p:nvPr/>
        </p:nvCxnSpPr>
        <p:spPr>
          <a:xfrm flipH="1">
            <a:off x="3962400" y="1359932"/>
            <a:ext cx="2224099" cy="1383268"/>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4" idx="2"/>
          </p:cNvCxnSpPr>
          <p:nvPr/>
        </p:nvCxnSpPr>
        <p:spPr>
          <a:xfrm flipH="1">
            <a:off x="3962400" y="2209800"/>
            <a:ext cx="2641136" cy="533400"/>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2" idx="1"/>
          </p:cNvCxnSpPr>
          <p:nvPr/>
        </p:nvCxnSpPr>
        <p:spPr>
          <a:xfrm flipH="1">
            <a:off x="5943600" y="2775466"/>
            <a:ext cx="609600" cy="196334"/>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3" idx="0"/>
          </p:cNvCxnSpPr>
          <p:nvPr/>
        </p:nvCxnSpPr>
        <p:spPr>
          <a:xfrm flipH="1" flipV="1">
            <a:off x="5943600" y="2971800"/>
            <a:ext cx="1367377" cy="838200"/>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5" idx="0"/>
          </p:cNvCxnSpPr>
          <p:nvPr/>
        </p:nvCxnSpPr>
        <p:spPr>
          <a:xfrm flipH="1" flipV="1">
            <a:off x="6019800" y="4572000"/>
            <a:ext cx="571255" cy="533400"/>
          </a:xfrm>
          <a:prstGeom prst="straightConnector1">
            <a:avLst/>
          </a:prstGeom>
          <a:ln>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23208" y="152400"/>
            <a:ext cx="2545953" cy="369332"/>
          </a:xfrm>
          <a:prstGeom prst="rect">
            <a:avLst/>
          </a:prstGeom>
          <a:noFill/>
        </p:spPr>
        <p:txBody>
          <a:bodyPr wrap="none" rtlCol="0">
            <a:spAutoFit/>
          </a:bodyPr>
          <a:lstStyle/>
          <a:p>
            <a:r>
              <a:rPr lang="en-US" dirty="0" smtClean="0"/>
              <a:t>…. and possible upgrades</a:t>
            </a:r>
            <a:endParaRPr lang="en-US" dirty="0"/>
          </a:p>
        </p:txBody>
      </p:sp>
      <p:sp>
        <p:nvSpPr>
          <p:cNvPr id="36" name="TextBox 35"/>
          <p:cNvSpPr txBox="1"/>
          <p:nvPr/>
        </p:nvSpPr>
        <p:spPr>
          <a:xfrm>
            <a:off x="3200400" y="1066800"/>
            <a:ext cx="426720" cy="276999"/>
          </a:xfrm>
          <a:prstGeom prst="rect">
            <a:avLst/>
          </a:prstGeom>
          <a:noFill/>
          <a:ln>
            <a:noFill/>
          </a:ln>
        </p:spPr>
        <p:txBody>
          <a:bodyPr wrap="none" rtlCol="0">
            <a:spAutoFit/>
          </a:bodyPr>
          <a:lstStyle/>
          <a:p>
            <a:r>
              <a:rPr lang="en-US" sz="1200" dirty="0" smtClean="0">
                <a:solidFill>
                  <a:schemeClr val="bg1">
                    <a:lumMod val="75000"/>
                  </a:schemeClr>
                </a:solidFill>
              </a:rPr>
              <a:t>LHC</a:t>
            </a:r>
            <a:endParaRPr lang="en-US" sz="1200" dirty="0">
              <a:solidFill>
                <a:schemeClr val="bg1">
                  <a:lumMod val="75000"/>
                </a:schemeClr>
              </a:solidFill>
            </a:endParaRPr>
          </a:p>
        </p:txBody>
      </p:sp>
      <p:sp>
        <p:nvSpPr>
          <p:cNvPr id="37" name="TextBox 36"/>
          <p:cNvSpPr txBox="1"/>
          <p:nvPr/>
        </p:nvSpPr>
        <p:spPr>
          <a:xfrm>
            <a:off x="7543800" y="2895600"/>
            <a:ext cx="426720" cy="276999"/>
          </a:xfrm>
          <a:prstGeom prst="rect">
            <a:avLst/>
          </a:prstGeom>
          <a:noFill/>
          <a:ln>
            <a:noFill/>
          </a:ln>
        </p:spPr>
        <p:txBody>
          <a:bodyPr wrap="none" rtlCol="0">
            <a:spAutoFit/>
          </a:bodyPr>
          <a:lstStyle/>
          <a:p>
            <a:r>
              <a:rPr lang="en-US" sz="1200" dirty="0" smtClean="0">
                <a:solidFill>
                  <a:schemeClr val="bg1">
                    <a:lumMod val="75000"/>
                  </a:schemeClr>
                </a:solidFill>
              </a:rPr>
              <a:t>LHC</a:t>
            </a:r>
            <a:endParaRPr lang="en-US" sz="1200" dirty="0">
              <a:solidFill>
                <a:schemeClr val="bg1">
                  <a:lumMod val="75000"/>
                </a:schemeClr>
              </a:solidFill>
            </a:endParaRPr>
          </a:p>
        </p:txBody>
      </p:sp>
      <p:sp>
        <p:nvSpPr>
          <p:cNvPr id="19" name="TextBox 18"/>
          <p:cNvSpPr txBox="1"/>
          <p:nvPr/>
        </p:nvSpPr>
        <p:spPr>
          <a:xfrm>
            <a:off x="4572000" y="609600"/>
            <a:ext cx="3881191" cy="369332"/>
          </a:xfrm>
          <a:prstGeom prst="rect">
            <a:avLst/>
          </a:prstGeom>
          <a:solidFill>
            <a:schemeClr val="bg1"/>
          </a:solidFill>
          <a:ln>
            <a:solidFill>
              <a:schemeClr val="tx1"/>
            </a:solidFill>
          </a:ln>
        </p:spPr>
        <p:txBody>
          <a:bodyPr wrap="none" rtlCol="0">
            <a:spAutoFit/>
          </a:bodyPr>
          <a:lstStyle/>
          <a:p>
            <a:r>
              <a:rPr lang="en-US" dirty="0" smtClean="0"/>
              <a:t>COMPASS(TGEM, micromegas upgrade)</a:t>
            </a:r>
            <a:endParaRPr lang="en-US" dirty="0"/>
          </a:p>
        </p:txBody>
      </p:sp>
      <p:cxnSp>
        <p:nvCxnSpPr>
          <p:cNvPr id="20" name="Straight Arrow Connector 19"/>
          <p:cNvCxnSpPr>
            <a:stCxn id="19" idx="2"/>
          </p:cNvCxnSpPr>
          <p:nvPr/>
        </p:nvCxnSpPr>
        <p:spPr>
          <a:xfrm flipH="1">
            <a:off x="3962402" y="978932"/>
            <a:ext cx="2550194" cy="17642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04800" y="4800600"/>
            <a:ext cx="426720" cy="276999"/>
          </a:xfrm>
          <a:prstGeom prst="rect">
            <a:avLst/>
          </a:prstGeom>
          <a:noFill/>
        </p:spPr>
        <p:txBody>
          <a:bodyPr wrap="none" rtlCol="0">
            <a:spAutoFit/>
          </a:bodyPr>
          <a:lstStyle/>
          <a:p>
            <a:r>
              <a:rPr lang="en-US" sz="1200" dirty="0" smtClean="0"/>
              <a:t>LHC</a:t>
            </a:r>
            <a:endParaRPr lang="en-US" sz="1200" dirty="0"/>
          </a:p>
        </p:txBody>
      </p:sp>
      <p:sp>
        <p:nvSpPr>
          <p:cNvPr id="24" name="TextBox 23"/>
          <p:cNvSpPr txBox="1"/>
          <p:nvPr/>
        </p:nvSpPr>
        <p:spPr>
          <a:xfrm>
            <a:off x="228600" y="4419600"/>
            <a:ext cx="2027735" cy="369332"/>
          </a:xfrm>
          <a:prstGeom prst="rect">
            <a:avLst/>
          </a:prstGeom>
          <a:solidFill>
            <a:schemeClr val="accent1">
              <a:lumMod val="40000"/>
              <a:lumOff val="60000"/>
            </a:schemeClr>
          </a:solidFill>
          <a:ln>
            <a:solidFill>
              <a:schemeClr val="tx1"/>
            </a:solidFill>
          </a:ln>
        </p:spPr>
        <p:txBody>
          <a:bodyPr wrap="none" rtlCol="0">
            <a:spAutoFit/>
          </a:bodyPr>
          <a:lstStyle/>
          <a:p>
            <a:r>
              <a:rPr lang="en-US" dirty="0" smtClean="0"/>
              <a:t>ATLAS(micromegas)</a:t>
            </a:r>
            <a:endParaRPr lang="en-US" dirty="0"/>
          </a:p>
        </p:txBody>
      </p:sp>
      <p:cxnSp>
        <p:nvCxnSpPr>
          <p:cNvPr id="26" name="Straight Arrow Connector 25"/>
          <p:cNvCxnSpPr>
            <a:stCxn id="24" idx="0"/>
          </p:cNvCxnSpPr>
          <p:nvPr/>
        </p:nvCxnSpPr>
        <p:spPr>
          <a:xfrm flipV="1">
            <a:off x="1242468" y="3657600"/>
            <a:ext cx="2491332" cy="762000"/>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848600" y="3533001"/>
            <a:ext cx="426720" cy="276999"/>
          </a:xfrm>
          <a:prstGeom prst="rect">
            <a:avLst/>
          </a:prstGeom>
          <a:noFill/>
        </p:spPr>
        <p:txBody>
          <a:bodyPr wrap="none" rtlCol="0">
            <a:spAutoFit/>
          </a:bodyPr>
          <a:lstStyle/>
          <a:p>
            <a:r>
              <a:rPr lang="en-US" sz="1200" dirty="0" smtClean="0"/>
              <a:t>LHC</a:t>
            </a:r>
            <a:endParaRPr lang="en-US" sz="1200" dirty="0"/>
          </a:p>
        </p:txBody>
      </p:sp>
      <p:sp>
        <p:nvSpPr>
          <p:cNvPr id="32" name="TextBox 31"/>
          <p:cNvSpPr txBox="1"/>
          <p:nvPr/>
        </p:nvSpPr>
        <p:spPr>
          <a:xfrm>
            <a:off x="381000" y="1143000"/>
            <a:ext cx="1207382" cy="369332"/>
          </a:xfrm>
          <a:prstGeom prst="rect">
            <a:avLst/>
          </a:prstGeom>
          <a:solidFill>
            <a:schemeClr val="accent1">
              <a:lumMod val="40000"/>
              <a:lumOff val="60000"/>
            </a:schemeClr>
          </a:solidFill>
          <a:ln>
            <a:solidFill>
              <a:schemeClr val="tx1"/>
            </a:solidFill>
          </a:ln>
        </p:spPr>
        <p:txBody>
          <a:bodyPr wrap="none" rtlCol="0">
            <a:spAutoFit/>
          </a:bodyPr>
          <a:lstStyle/>
          <a:p>
            <a:r>
              <a:rPr lang="en-US" dirty="0" smtClean="0"/>
              <a:t>CMS(GEM)</a:t>
            </a:r>
            <a:endParaRPr lang="en-US" dirty="0"/>
          </a:p>
        </p:txBody>
      </p:sp>
      <p:cxnSp>
        <p:nvCxnSpPr>
          <p:cNvPr id="33" name="Straight Arrow Connector 32"/>
          <p:cNvCxnSpPr>
            <a:stCxn id="32" idx="2"/>
          </p:cNvCxnSpPr>
          <p:nvPr/>
        </p:nvCxnSpPr>
        <p:spPr>
          <a:xfrm>
            <a:off x="984691" y="1512332"/>
            <a:ext cx="2725841" cy="7736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6200" y="3244334"/>
            <a:ext cx="2895600" cy="369332"/>
          </a:xfrm>
          <a:prstGeom prst="rect">
            <a:avLst/>
          </a:prstGeom>
          <a:solidFill>
            <a:schemeClr val="accent1">
              <a:lumMod val="40000"/>
              <a:lumOff val="60000"/>
            </a:schemeClr>
          </a:solidFill>
          <a:ln>
            <a:solidFill>
              <a:schemeClr val="tx1"/>
            </a:solidFill>
          </a:ln>
        </p:spPr>
        <p:txBody>
          <a:bodyPr wrap="square" rtlCol="0">
            <a:spAutoFit/>
          </a:bodyPr>
          <a:lstStyle/>
          <a:p>
            <a:r>
              <a:rPr lang="en-US" dirty="0" smtClean="0"/>
              <a:t>ALICE(GEM or ….)</a:t>
            </a:r>
            <a:endParaRPr lang="en-US" dirty="0"/>
          </a:p>
        </p:txBody>
      </p:sp>
      <p:cxnSp>
        <p:nvCxnSpPr>
          <p:cNvPr id="39" name="Straight Arrow Connector 38"/>
          <p:cNvCxnSpPr>
            <a:stCxn id="38" idx="0"/>
          </p:cNvCxnSpPr>
          <p:nvPr/>
        </p:nvCxnSpPr>
        <p:spPr>
          <a:xfrm flipV="1">
            <a:off x="1524000" y="2895600"/>
            <a:ext cx="0" cy="348734"/>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010400" y="1447800"/>
            <a:ext cx="1526315" cy="369332"/>
          </a:xfrm>
          <a:prstGeom prst="rect">
            <a:avLst/>
          </a:prstGeom>
          <a:solidFill>
            <a:schemeClr val="bg1"/>
          </a:solidFill>
          <a:ln>
            <a:solidFill>
              <a:schemeClr val="tx1"/>
            </a:solidFill>
          </a:ln>
        </p:spPr>
        <p:txBody>
          <a:bodyPr wrap="none" rtlCol="0">
            <a:spAutoFit/>
          </a:bodyPr>
          <a:lstStyle/>
          <a:p>
            <a:r>
              <a:rPr lang="en-US" dirty="0" smtClean="0"/>
              <a:t>GLACIER(LEM)</a:t>
            </a:r>
            <a:endParaRPr lang="en-US" dirty="0"/>
          </a:p>
        </p:txBody>
      </p:sp>
      <p:cxnSp>
        <p:nvCxnSpPr>
          <p:cNvPr id="51" name="Straight Arrow Connector 50"/>
          <p:cNvCxnSpPr>
            <a:stCxn id="50" idx="2"/>
          </p:cNvCxnSpPr>
          <p:nvPr/>
        </p:nvCxnSpPr>
        <p:spPr>
          <a:xfrm flipH="1">
            <a:off x="4038611" y="1817132"/>
            <a:ext cx="3734947" cy="9260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858000" y="4202668"/>
            <a:ext cx="1378904" cy="369332"/>
          </a:xfrm>
          <a:prstGeom prst="rect">
            <a:avLst/>
          </a:prstGeom>
          <a:solidFill>
            <a:schemeClr val="bg1"/>
          </a:solidFill>
          <a:ln>
            <a:solidFill>
              <a:schemeClr val="tx1"/>
            </a:solidFill>
          </a:ln>
        </p:spPr>
        <p:txBody>
          <a:bodyPr wrap="none" rtlCol="0">
            <a:spAutoFit/>
          </a:bodyPr>
          <a:lstStyle/>
          <a:p>
            <a:r>
              <a:rPr lang="en-US" dirty="0" smtClean="0"/>
              <a:t>CAST(</a:t>
            </a:r>
            <a:r>
              <a:rPr lang="en-US" dirty="0" err="1" smtClean="0"/>
              <a:t>InGrid</a:t>
            </a:r>
            <a:r>
              <a:rPr lang="en-US" dirty="0" smtClean="0"/>
              <a:t>)</a:t>
            </a:r>
            <a:endParaRPr lang="en-US" dirty="0"/>
          </a:p>
        </p:txBody>
      </p:sp>
      <p:cxnSp>
        <p:nvCxnSpPr>
          <p:cNvPr id="55" name="Straight Arrow Connector 54"/>
          <p:cNvCxnSpPr>
            <a:stCxn id="54" idx="0"/>
          </p:cNvCxnSpPr>
          <p:nvPr/>
        </p:nvCxnSpPr>
        <p:spPr>
          <a:xfrm flipH="1" flipV="1">
            <a:off x="5943600" y="2971800"/>
            <a:ext cx="1603852" cy="1230868"/>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76200" y="3581400"/>
            <a:ext cx="426720" cy="276999"/>
          </a:xfrm>
          <a:prstGeom prst="rect">
            <a:avLst/>
          </a:prstGeom>
          <a:noFill/>
        </p:spPr>
        <p:txBody>
          <a:bodyPr wrap="none" rtlCol="0">
            <a:spAutoFit/>
          </a:bodyPr>
          <a:lstStyle/>
          <a:p>
            <a:r>
              <a:rPr lang="en-US" sz="1200" dirty="0" smtClean="0"/>
              <a:t>LHC</a:t>
            </a:r>
            <a:endParaRPr lang="en-US" sz="1200" dirty="0"/>
          </a:p>
        </p:txBody>
      </p:sp>
      <p:sp>
        <p:nvSpPr>
          <p:cNvPr id="60" name="TextBox 59"/>
          <p:cNvSpPr txBox="1"/>
          <p:nvPr/>
        </p:nvSpPr>
        <p:spPr>
          <a:xfrm>
            <a:off x="411480" y="1524000"/>
            <a:ext cx="426720" cy="276999"/>
          </a:xfrm>
          <a:prstGeom prst="rect">
            <a:avLst/>
          </a:prstGeom>
          <a:noFill/>
        </p:spPr>
        <p:txBody>
          <a:bodyPr wrap="none" rtlCol="0">
            <a:spAutoFit/>
          </a:bodyPr>
          <a:lstStyle/>
          <a:p>
            <a:r>
              <a:rPr lang="en-US" sz="1200" dirty="0" smtClean="0"/>
              <a:t>LHC</a:t>
            </a:r>
            <a:endParaRPr lang="en-US" sz="1200" dirty="0"/>
          </a:p>
        </p:txBody>
      </p:sp>
      <p:sp>
        <p:nvSpPr>
          <p:cNvPr id="61" name="TextBox 60"/>
          <p:cNvSpPr txBox="1"/>
          <p:nvPr/>
        </p:nvSpPr>
        <p:spPr>
          <a:xfrm>
            <a:off x="7010400" y="3200400"/>
            <a:ext cx="1268296" cy="369332"/>
          </a:xfrm>
          <a:prstGeom prst="rect">
            <a:avLst/>
          </a:prstGeom>
          <a:solidFill>
            <a:schemeClr val="accent1">
              <a:lumMod val="40000"/>
              <a:lumOff val="60000"/>
            </a:schemeClr>
          </a:solidFill>
          <a:ln>
            <a:solidFill>
              <a:schemeClr val="tx1"/>
            </a:solidFill>
          </a:ln>
        </p:spPr>
        <p:txBody>
          <a:bodyPr wrap="none" rtlCol="0">
            <a:spAutoFit/>
          </a:bodyPr>
          <a:lstStyle/>
          <a:p>
            <a:r>
              <a:rPr lang="en-US" dirty="0" err="1" smtClean="0"/>
              <a:t>LHCb</a:t>
            </a:r>
            <a:r>
              <a:rPr lang="en-US" dirty="0" smtClean="0"/>
              <a:t>(GEM)</a:t>
            </a:r>
            <a:endParaRPr lang="en-US" dirty="0"/>
          </a:p>
        </p:txBody>
      </p:sp>
      <p:cxnSp>
        <p:nvCxnSpPr>
          <p:cNvPr id="62" name="Straight Arrow Connector 61"/>
          <p:cNvCxnSpPr>
            <a:stCxn id="61" idx="1"/>
          </p:cNvCxnSpPr>
          <p:nvPr/>
        </p:nvCxnSpPr>
        <p:spPr>
          <a:xfrm flipH="1" flipV="1">
            <a:off x="5943600" y="2971800"/>
            <a:ext cx="1066800" cy="413266"/>
          </a:xfrm>
          <a:prstGeom prst="straightConnector1">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3754910" y="6336268"/>
            <a:ext cx="5236690" cy="369332"/>
          </a:xfrm>
          <a:prstGeom prst="rect">
            <a:avLst/>
          </a:prstGeom>
          <a:noFill/>
        </p:spPr>
        <p:txBody>
          <a:bodyPr wrap="none" rtlCol="0">
            <a:spAutoFit/>
          </a:bodyPr>
          <a:lstStyle/>
          <a:p>
            <a:r>
              <a:rPr lang="en-US" dirty="0" smtClean="0"/>
              <a:t>… and other proposals in progress for future upgrades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762000"/>
            <a:ext cx="7772400" cy="5355312"/>
          </a:xfrm>
          <a:prstGeom prst="rect">
            <a:avLst/>
          </a:prstGeom>
          <a:noFill/>
        </p:spPr>
        <p:txBody>
          <a:bodyPr wrap="square" rtlCol="0">
            <a:spAutoFit/>
          </a:bodyPr>
          <a:lstStyle/>
          <a:p>
            <a:pPr lvl="1"/>
            <a:endParaRPr lang="en-US" dirty="0" smtClean="0"/>
          </a:p>
          <a:p>
            <a:pPr>
              <a:buFont typeface="Arial" pitchFamily="34" charset="0"/>
              <a:buChar char="•"/>
            </a:pPr>
            <a:endParaRPr lang="en-US" dirty="0" smtClean="0"/>
          </a:p>
          <a:p>
            <a:pPr>
              <a:buFont typeface="Arial" pitchFamily="34" charset="0"/>
              <a:buChar char="•"/>
            </a:pPr>
            <a:r>
              <a:rPr lang="en-US" dirty="0" smtClean="0"/>
              <a:t> Second Part</a:t>
            </a:r>
          </a:p>
          <a:p>
            <a:pPr>
              <a:buFont typeface="Arial" pitchFamily="34" charset="0"/>
              <a:buChar char="•"/>
            </a:pPr>
            <a:endParaRPr lang="en-US" dirty="0" smtClean="0"/>
          </a:p>
          <a:p>
            <a:pPr lvl="1">
              <a:buFont typeface="Arial" pitchFamily="34" charset="0"/>
              <a:buChar char="•"/>
            </a:pPr>
            <a:r>
              <a:rPr lang="en-US" dirty="0" smtClean="0"/>
              <a:t> Technology development through real examples:</a:t>
            </a:r>
          </a:p>
          <a:p>
            <a:pPr lvl="1">
              <a:buFont typeface="Arial" pitchFamily="34" charset="0"/>
              <a:buChar char="•"/>
            </a:pPr>
            <a:endParaRPr lang="en-US" dirty="0" smtClean="0"/>
          </a:p>
          <a:p>
            <a:pPr lvl="2">
              <a:buFont typeface="Arial" pitchFamily="34" charset="0"/>
              <a:buChar char="•"/>
            </a:pPr>
            <a:r>
              <a:rPr lang="en-US" dirty="0"/>
              <a:t> </a:t>
            </a:r>
            <a:r>
              <a:rPr lang="en-US" dirty="0" smtClean="0"/>
              <a:t>achieve the performances required by the experiment…one example of playing with the gas (don’t forget that MPGD are still gaseous detectors….)</a:t>
            </a:r>
          </a:p>
          <a:p>
            <a:pPr lvl="2">
              <a:buFont typeface="Arial" pitchFamily="34" charset="0"/>
              <a:buChar char="•"/>
            </a:pPr>
            <a:endParaRPr lang="en-US" dirty="0" smtClean="0"/>
          </a:p>
          <a:p>
            <a:pPr lvl="2">
              <a:buFont typeface="Arial" pitchFamily="34" charset="0"/>
              <a:buChar char="•"/>
            </a:pPr>
            <a:r>
              <a:rPr lang="en-US" dirty="0"/>
              <a:t> </a:t>
            </a:r>
            <a:r>
              <a:rPr lang="en-US" dirty="0" smtClean="0"/>
              <a:t>cover large areas with GEM…one example of p</a:t>
            </a:r>
            <a:r>
              <a:rPr lang="en-US" dirty="0" smtClean="0"/>
              <a:t>laying with the </a:t>
            </a:r>
            <a:r>
              <a:rPr lang="en-US" dirty="0"/>
              <a:t>p</a:t>
            </a:r>
            <a:r>
              <a:rPr lang="en-US" dirty="0" smtClean="0"/>
              <a:t>roduction processes</a:t>
            </a:r>
          </a:p>
          <a:p>
            <a:pPr lvl="2">
              <a:buFont typeface="Arial" pitchFamily="34" charset="0"/>
              <a:buChar char="•"/>
            </a:pPr>
            <a:endParaRPr lang="en-US" dirty="0" smtClean="0"/>
          </a:p>
          <a:p>
            <a:pPr lvl="2">
              <a:buFont typeface="Arial" pitchFamily="34" charset="0"/>
              <a:buChar char="•"/>
            </a:pPr>
            <a:r>
              <a:rPr lang="en-US" dirty="0"/>
              <a:t> </a:t>
            </a:r>
            <a:r>
              <a:rPr lang="en-US" dirty="0" smtClean="0"/>
              <a:t>having  micromegas spark protected… one example of p</a:t>
            </a:r>
            <a:r>
              <a:rPr lang="en-US" dirty="0" smtClean="0"/>
              <a:t>laying with the induction of the signal in your readout</a:t>
            </a:r>
            <a:endParaRPr lang="en-US" dirty="0" smtClean="0"/>
          </a:p>
          <a:p>
            <a:pPr lvl="2">
              <a:buFont typeface="Arial" pitchFamily="34" charset="0"/>
              <a:buChar char="•"/>
            </a:pPr>
            <a:endParaRPr lang="en-US" dirty="0" smtClean="0"/>
          </a:p>
          <a:p>
            <a:pPr lvl="1"/>
            <a:endParaRPr lang="en-US" dirty="0" smtClean="0"/>
          </a:p>
          <a:p>
            <a:pPr lvl="1"/>
            <a:r>
              <a:rPr lang="en-US" dirty="0" smtClean="0"/>
              <a:t>	... and a rapid list of other interesting cases</a:t>
            </a:r>
          </a:p>
          <a:p>
            <a:pPr lvl="1"/>
            <a:endParaRPr lang="en-US"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lstStyle/>
          <a:p>
            <a:r>
              <a:rPr lang="en-US" dirty="0"/>
              <a:t>e</a:t>
            </a:r>
            <a:r>
              <a:rPr lang="en-US" dirty="0" smtClean="0"/>
              <a:t>xample 1: GEM-</a:t>
            </a:r>
            <a:r>
              <a:rPr lang="en-US" dirty="0" err="1" smtClean="0"/>
              <a:t>LHCb</a:t>
            </a:r>
            <a:endParaRPr lang="en-US" dirty="0"/>
          </a:p>
        </p:txBody>
      </p:sp>
      <p:sp>
        <p:nvSpPr>
          <p:cNvPr id="4" name="Rectangle 3"/>
          <p:cNvSpPr/>
          <p:nvPr/>
        </p:nvSpPr>
        <p:spPr>
          <a:xfrm>
            <a:off x="2362200" y="3962400"/>
            <a:ext cx="5257800" cy="646331"/>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dirty="0" err="1" smtClean="0"/>
              <a:t>LHCb</a:t>
            </a:r>
            <a:r>
              <a:rPr lang="en-US" dirty="0" smtClean="0"/>
              <a:t> GEMs for the </a:t>
            </a:r>
            <a:r>
              <a:rPr lang="en-US" dirty="0" err="1" smtClean="0"/>
              <a:t>muons</a:t>
            </a:r>
            <a:r>
              <a:rPr lang="en-US" dirty="0" smtClean="0"/>
              <a:t> apparatus</a:t>
            </a:r>
            <a:endParaRPr lang="en-US" dirty="0"/>
          </a:p>
        </p:txBody>
      </p:sp>
      <p:pic>
        <p:nvPicPr>
          <p:cNvPr id="4" name="Picture 6" descr="http://cds.cern.ch/record/5701/files/LHCB.jpg"/>
          <p:cNvPicPr>
            <a:picLocks noChangeAspect="1" noChangeArrowheads="1"/>
          </p:cNvPicPr>
          <p:nvPr/>
        </p:nvPicPr>
        <p:blipFill>
          <a:blip r:embed="rId2" cstate="print"/>
          <a:srcRect/>
          <a:stretch>
            <a:fillRect/>
          </a:stretch>
        </p:blipFill>
        <p:spPr bwMode="auto">
          <a:xfrm>
            <a:off x="1676400" y="1219200"/>
            <a:ext cx="6124575" cy="3408963"/>
          </a:xfrm>
          <a:prstGeom prst="rect">
            <a:avLst/>
          </a:prstGeom>
          <a:noFill/>
        </p:spPr>
      </p:pic>
      <p:sp>
        <p:nvSpPr>
          <p:cNvPr id="5" name="Rectangle 4"/>
          <p:cNvSpPr/>
          <p:nvPr/>
        </p:nvSpPr>
        <p:spPr>
          <a:xfrm>
            <a:off x="6096000" y="4572000"/>
            <a:ext cx="2144561" cy="276999"/>
          </a:xfrm>
          <a:prstGeom prst="rect">
            <a:avLst/>
          </a:prstGeom>
        </p:spPr>
        <p:txBody>
          <a:bodyPr wrap="none">
            <a:spAutoFit/>
          </a:bodyPr>
          <a:lstStyle/>
          <a:p>
            <a:r>
              <a:rPr lang="en-US" sz="1200" dirty="0" smtClean="0"/>
              <a:t>http://cds.cern.ch/record/5701</a:t>
            </a:r>
            <a:endParaRPr lang="en-US" sz="1200" dirty="0"/>
          </a:p>
        </p:txBody>
      </p:sp>
      <p:sp>
        <p:nvSpPr>
          <p:cNvPr id="6" name="TextBox 5"/>
          <p:cNvSpPr txBox="1"/>
          <p:nvPr/>
        </p:nvSpPr>
        <p:spPr>
          <a:xfrm>
            <a:off x="656465" y="4876800"/>
            <a:ext cx="6887335" cy="1754326"/>
          </a:xfrm>
          <a:prstGeom prst="rect">
            <a:avLst/>
          </a:prstGeom>
          <a:noFill/>
        </p:spPr>
        <p:txBody>
          <a:bodyPr wrap="none" rtlCol="0">
            <a:spAutoFit/>
          </a:bodyPr>
          <a:lstStyle/>
          <a:p>
            <a:r>
              <a:rPr lang="en-US" dirty="0" smtClean="0"/>
              <a:t>High Rate Capability: up to 1MHz/cm2</a:t>
            </a:r>
          </a:p>
          <a:p>
            <a:r>
              <a:rPr lang="en-US" dirty="0" smtClean="0"/>
              <a:t>Radiation hardness: </a:t>
            </a:r>
            <a:r>
              <a:rPr lang="en-US" dirty="0" smtClean="0"/>
              <a:t>1.6C/cm2 in 10 years @6k Gain</a:t>
            </a:r>
            <a:endParaRPr lang="en-US" dirty="0" smtClean="0"/>
          </a:p>
          <a:p>
            <a:r>
              <a:rPr lang="en-US" dirty="0" smtClean="0"/>
              <a:t>Low material budget</a:t>
            </a:r>
          </a:p>
          <a:p>
            <a:r>
              <a:rPr lang="en-US" dirty="0" smtClean="0"/>
              <a:t>Cluster Size &lt; 1.2 for a 10x25mm2pad size</a:t>
            </a:r>
          </a:p>
          <a:p>
            <a:endParaRPr lang="en-US" dirty="0" smtClean="0"/>
          </a:p>
          <a:p>
            <a:r>
              <a:rPr lang="en-US" dirty="0" smtClean="0"/>
              <a:t>Station Efficiency: &gt;96% in 20ns time Window for two detectors in “OR”</a:t>
            </a:r>
          </a:p>
        </p:txBody>
      </p:sp>
      <p:sp>
        <p:nvSpPr>
          <p:cNvPr id="8" name="Rounded Rectangle 7"/>
          <p:cNvSpPr/>
          <p:nvPr/>
        </p:nvSpPr>
        <p:spPr>
          <a:xfrm>
            <a:off x="4876800" y="1295400"/>
            <a:ext cx="304800" cy="32004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8" idx="2"/>
          </p:cNvCxnSpPr>
          <p:nvPr/>
        </p:nvCxnSpPr>
        <p:spPr>
          <a:xfrm flipH="1">
            <a:off x="4572000" y="4495800"/>
            <a:ext cx="457200" cy="609600"/>
          </a:xfrm>
          <a:prstGeom prst="straightConnector1">
            <a:avLst/>
          </a:pr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11" name="TextBox 10"/>
          <p:cNvSpPr txBox="1"/>
          <p:nvPr/>
        </p:nvSpPr>
        <p:spPr>
          <a:xfrm>
            <a:off x="7248071" y="1154668"/>
            <a:ext cx="1819729" cy="369332"/>
          </a:xfrm>
          <a:prstGeom prst="rect">
            <a:avLst/>
          </a:prstGeom>
          <a:noFill/>
        </p:spPr>
        <p:txBody>
          <a:bodyPr wrap="none" rtlCol="0">
            <a:spAutoFit/>
          </a:bodyPr>
          <a:lstStyle/>
          <a:p>
            <a:r>
              <a:rPr lang="en-US" dirty="0" smtClean="0"/>
              <a:t>Small Gap MWPC</a:t>
            </a:r>
            <a:endParaRPr lang="en-US" dirty="0"/>
          </a:p>
        </p:txBody>
      </p:sp>
      <p:cxnSp>
        <p:nvCxnSpPr>
          <p:cNvPr id="12" name="Straight Arrow Connector 11"/>
          <p:cNvCxnSpPr>
            <a:stCxn id="11" idx="1"/>
          </p:cNvCxnSpPr>
          <p:nvPr/>
        </p:nvCxnSpPr>
        <p:spPr>
          <a:xfrm flipH="1">
            <a:off x="6172200" y="1339334"/>
            <a:ext cx="1075871" cy="1175266"/>
          </a:xfrm>
          <a:prstGeom prst="straightConnector1">
            <a:avLst/>
          </a:pr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 name="Straight Arrow Connector 13"/>
          <p:cNvCxnSpPr/>
          <p:nvPr/>
        </p:nvCxnSpPr>
        <p:spPr>
          <a:xfrm>
            <a:off x="5791200" y="5334000"/>
            <a:ext cx="1219200" cy="0"/>
          </a:xfrm>
          <a:prstGeom prst="straightConnector1">
            <a:avLst/>
          </a:pr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18" name="TextBox 17"/>
          <p:cNvSpPr txBox="1"/>
          <p:nvPr/>
        </p:nvSpPr>
        <p:spPr>
          <a:xfrm>
            <a:off x="7162800" y="5105400"/>
            <a:ext cx="1396536" cy="369332"/>
          </a:xfrm>
          <a:prstGeom prst="rect">
            <a:avLst/>
          </a:prstGeom>
          <a:noFill/>
        </p:spPr>
        <p:txBody>
          <a:bodyPr wrap="none" rtlCol="0">
            <a:spAutoFit/>
          </a:bodyPr>
          <a:lstStyle/>
          <a:p>
            <a:r>
              <a:rPr lang="en-US" dirty="0" smtClean="0"/>
              <a:t>MPGD:GEMs</a:t>
            </a:r>
            <a:endParaRPr lang="en-US" dirty="0"/>
          </a:p>
        </p:txBody>
      </p:sp>
      <p:sp>
        <p:nvSpPr>
          <p:cNvPr id="19" name="Rounded Rectangle 18"/>
          <p:cNvSpPr/>
          <p:nvPr/>
        </p:nvSpPr>
        <p:spPr>
          <a:xfrm flipV="1">
            <a:off x="609600" y="6172200"/>
            <a:ext cx="7010400" cy="4572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3701534"/>
            <a:ext cx="8176277" cy="369332"/>
          </a:xfrm>
          <a:prstGeom prst="rect">
            <a:avLst/>
          </a:prstGeom>
          <a:noFill/>
        </p:spPr>
        <p:txBody>
          <a:bodyPr wrap="none" rtlCol="0">
            <a:spAutoFit/>
          </a:bodyPr>
          <a:lstStyle/>
          <a:p>
            <a:r>
              <a:rPr lang="en-US" dirty="0" smtClean="0"/>
              <a:t>Triggering system with 96% of efficiency in 20ns with rate capabilities up to MHz/cm2</a:t>
            </a:r>
            <a:endParaRPr lang="en-US" dirty="0"/>
          </a:p>
        </p:txBody>
      </p:sp>
      <p:sp>
        <p:nvSpPr>
          <p:cNvPr id="6" name="Oval 5"/>
          <p:cNvSpPr/>
          <p:nvPr/>
        </p:nvSpPr>
        <p:spPr>
          <a:xfrm>
            <a:off x="2438400" y="3581400"/>
            <a:ext cx="28956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stCxn id="6" idx="4"/>
          </p:cNvCxnSpPr>
          <p:nvPr/>
        </p:nvCxnSpPr>
        <p:spPr>
          <a:xfrm>
            <a:off x="3886200" y="4114800"/>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990600" y="4572000"/>
            <a:ext cx="4953000" cy="646331"/>
          </a:xfrm>
          <a:prstGeom prst="rect">
            <a:avLst/>
          </a:prstGeom>
          <a:noFill/>
        </p:spPr>
        <p:txBody>
          <a:bodyPr wrap="square" rtlCol="0">
            <a:spAutoFit/>
          </a:bodyPr>
          <a:lstStyle/>
          <a:p>
            <a:r>
              <a:rPr lang="en-US" dirty="0" smtClean="0"/>
              <a:t>You want to be fast to be able to associate the events to the specific bunch crossing</a:t>
            </a:r>
            <a:endParaRPr lang="en-US" dirty="0"/>
          </a:p>
        </p:txBody>
      </p:sp>
      <p:sp>
        <p:nvSpPr>
          <p:cNvPr id="9" name="Oval 8"/>
          <p:cNvSpPr/>
          <p:nvPr/>
        </p:nvSpPr>
        <p:spPr>
          <a:xfrm>
            <a:off x="7162800" y="3590330"/>
            <a:ext cx="15240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stCxn id="9" idx="0"/>
            <a:endCxn id="11" idx="2"/>
          </p:cNvCxnSpPr>
          <p:nvPr/>
        </p:nvCxnSpPr>
        <p:spPr>
          <a:xfrm flipH="1" flipV="1">
            <a:off x="7505700" y="2932331"/>
            <a:ext cx="419100" cy="6579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096000" y="2286000"/>
            <a:ext cx="2819400" cy="646331"/>
          </a:xfrm>
          <a:prstGeom prst="rect">
            <a:avLst/>
          </a:prstGeom>
          <a:noFill/>
        </p:spPr>
        <p:txBody>
          <a:bodyPr wrap="square" rtlCol="0">
            <a:spAutoFit/>
          </a:bodyPr>
          <a:lstStyle/>
          <a:p>
            <a:r>
              <a:rPr lang="en-US" dirty="0" smtClean="0"/>
              <a:t>You need to sustain high rate environment</a:t>
            </a:r>
            <a:endParaRPr lang="en-US" dirty="0"/>
          </a:p>
        </p:txBody>
      </p:sp>
      <p:sp>
        <p:nvSpPr>
          <p:cNvPr id="12" name="TextBox 11"/>
          <p:cNvSpPr txBox="1"/>
          <p:nvPr/>
        </p:nvSpPr>
        <p:spPr>
          <a:xfrm>
            <a:off x="762000" y="2371130"/>
            <a:ext cx="3298019" cy="461665"/>
          </a:xfrm>
          <a:prstGeom prst="rect">
            <a:avLst/>
          </a:prstGeom>
          <a:noFill/>
        </p:spPr>
        <p:txBody>
          <a:bodyPr wrap="none" rtlCol="0">
            <a:spAutoFit/>
          </a:bodyPr>
          <a:lstStyle/>
          <a:p>
            <a:r>
              <a:rPr lang="en-US" sz="2400" u="sng" dirty="0" err="1"/>
              <a:t>n</a:t>
            </a:r>
            <a:r>
              <a:rPr lang="en-US" sz="2400" u="sng" dirty="0" err="1" smtClean="0"/>
              <a:t>b</a:t>
            </a:r>
            <a:r>
              <a:rPr lang="en-US" sz="2400" u="sng" dirty="0" smtClean="0"/>
              <a:t>: </a:t>
            </a:r>
            <a:r>
              <a:rPr lang="en-US" sz="2400" u="sng" dirty="0" smtClean="0"/>
              <a:t>two </a:t>
            </a:r>
            <a:r>
              <a:rPr lang="en-US" sz="2400" u="sng" dirty="0" smtClean="0"/>
              <a:t>different aspects</a:t>
            </a:r>
            <a:endParaRPr lang="en-US" sz="2400" u="sng" dirty="0"/>
          </a:p>
        </p:txBody>
      </p:sp>
      <p:sp>
        <p:nvSpPr>
          <p:cNvPr id="13" name="TextBox 12"/>
          <p:cNvSpPr txBox="1"/>
          <p:nvPr/>
        </p:nvSpPr>
        <p:spPr>
          <a:xfrm>
            <a:off x="381000" y="6031468"/>
            <a:ext cx="8382000" cy="369332"/>
          </a:xfrm>
          <a:prstGeom prst="rect">
            <a:avLst/>
          </a:prstGeom>
          <a:noFill/>
        </p:spPr>
        <p:txBody>
          <a:bodyPr wrap="square" rtlCol="0">
            <a:spAutoFit/>
          </a:bodyPr>
          <a:lstStyle/>
          <a:p>
            <a:r>
              <a:rPr lang="en-US" dirty="0" smtClean="0"/>
              <a:t>Resistive plate chamber: very fast </a:t>
            </a:r>
            <a:r>
              <a:rPr lang="en-US" dirty="0" smtClean="0"/>
              <a:t>(much faster than GEMs) but </a:t>
            </a:r>
            <a:r>
              <a:rPr lang="en-US" dirty="0" smtClean="0"/>
              <a:t>limited rate </a:t>
            </a:r>
            <a:r>
              <a:rPr lang="en-US" dirty="0" smtClean="0"/>
              <a:t>capabilities </a:t>
            </a:r>
            <a:endParaRPr lang="en-US" dirty="0" smtClean="0"/>
          </a:p>
        </p:txBody>
      </p:sp>
      <p:sp>
        <p:nvSpPr>
          <p:cNvPr id="14" name="Rectangle 13"/>
          <p:cNvSpPr/>
          <p:nvPr/>
        </p:nvSpPr>
        <p:spPr>
          <a:xfrm>
            <a:off x="800100" y="533400"/>
            <a:ext cx="7543800" cy="1077218"/>
          </a:xfrm>
          <a:prstGeom prst="rect">
            <a:avLst/>
          </a:prstGeom>
        </p:spPr>
        <p:txBody>
          <a:bodyPr wrap="square">
            <a:spAutoFit/>
          </a:bodyPr>
          <a:lstStyle/>
          <a:p>
            <a:r>
              <a:rPr lang="en-US" sz="3200" dirty="0" smtClean="0">
                <a:latin typeface="+mj-lt"/>
              </a:rPr>
              <a:t>Station Efficiency: &gt;96% in 20ns time window for two detectors in “OR”</a:t>
            </a:r>
            <a:endParaRPr lang="en-US" sz="3200" dirty="0" smtClean="0">
              <a:latin typeface="+mj-lt"/>
            </a:endParaRPr>
          </a:p>
        </p:txBody>
      </p:sp>
      <p:sp>
        <p:nvSpPr>
          <p:cNvPr id="15" name="Rectangle 14"/>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758738" y="1752600"/>
            <a:ext cx="22860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758738" y="3200400"/>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758738" y="3962400"/>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758738" y="4712732"/>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758738" y="5486400"/>
            <a:ext cx="22860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206538" y="1447800"/>
            <a:ext cx="946862" cy="369332"/>
          </a:xfrm>
          <a:prstGeom prst="rect">
            <a:avLst/>
          </a:prstGeom>
          <a:noFill/>
        </p:spPr>
        <p:txBody>
          <a:bodyPr wrap="none" rtlCol="0">
            <a:spAutoFit/>
          </a:bodyPr>
          <a:lstStyle/>
          <a:p>
            <a:r>
              <a:rPr lang="en-US" dirty="0" smtClean="0"/>
              <a:t>cathode</a:t>
            </a:r>
            <a:endParaRPr lang="en-US" dirty="0"/>
          </a:p>
        </p:txBody>
      </p:sp>
      <p:sp>
        <p:nvSpPr>
          <p:cNvPr id="10" name="TextBox 9"/>
          <p:cNvSpPr txBox="1"/>
          <p:nvPr/>
        </p:nvSpPr>
        <p:spPr>
          <a:xfrm>
            <a:off x="7344763" y="5181600"/>
            <a:ext cx="776175" cy="369332"/>
          </a:xfrm>
          <a:prstGeom prst="rect">
            <a:avLst/>
          </a:prstGeom>
          <a:noFill/>
        </p:spPr>
        <p:txBody>
          <a:bodyPr wrap="none" rtlCol="0">
            <a:spAutoFit/>
          </a:bodyPr>
          <a:lstStyle/>
          <a:p>
            <a:r>
              <a:rPr lang="en-US" dirty="0" smtClean="0"/>
              <a:t>anode</a:t>
            </a:r>
            <a:endParaRPr lang="en-US" dirty="0"/>
          </a:p>
        </p:txBody>
      </p:sp>
      <p:sp>
        <p:nvSpPr>
          <p:cNvPr id="11" name="TextBox 10"/>
          <p:cNvSpPr txBox="1"/>
          <p:nvPr/>
        </p:nvSpPr>
        <p:spPr>
          <a:xfrm>
            <a:off x="7358938" y="2895600"/>
            <a:ext cx="756938" cy="369332"/>
          </a:xfrm>
          <a:prstGeom prst="rect">
            <a:avLst/>
          </a:prstGeom>
          <a:noFill/>
        </p:spPr>
        <p:txBody>
          <a:bodyPr wrap="none" rtlCol="0">
            <a:spAutoFit/>
          </a:bodyPr>
          <a:lstStyle/>
          <a:p>
            <a:r>
              <a:rPr lang="en-US" dirty="0" smtClean="0"/>
              <a:t>GEM1</a:t>
            </a:r>
            <a:endParaRPr lang="en-US" dirty="0"/>
          </a:p>
        </p:txBody>
      </p:sp>
      <p:sp>
        <p:nvSpPr>
          <p:cNvPr id="12" name="TextBox 11"/>
          <p:cNvSpPr txBox="1"/>
          <p:nvPr/>
        </p:nvSpPr>
        <p:spPr>
          <a:xfrm>
            <a:off x="7358938" y="3669268"/>
            <a:ext cx="756938" cy="369332"/>
          </a:xfrm>
          <a:prstGeom prst="rect">
            <a:avLst/>
          </a:prstGeom>
          <a:noFill/>
        </p:spPr>
        <p:txBody>
          <a:bodyPr wrap="none" rtlCol="0">
            <a:spAutoFit/>
          </a:bodyPr>
          <a:lstStyle/>
          <a:p>
            <a:r>
              <a:rPr lang="en-US" dirty="0" smtClean="0"/>
              <a:t>GEM2</a:t>
            </a:r>
            <a:endParaRPr lang="en-US" dirty="0"/>
          </a:p>
        </p:txBody>
      </p:sp>
      <p:sp>
        <p:nvSpPr>
          <p:cNvPr id="13" name="TextBox 12"/>
          <p:cNvSpPr txBox="1"/>
          <p:nvPr/>
        </p:nvSpPr>
        <p:spPr>
          <a:xfrm>
            <a:off x="7358938" y="4419600"/>
            <a:ext cx="756938" cy="369332"/>
          </a:xfrm>
          <a:prstGeom prst="rect">
            <a:avLst/>
          </a:prstGeom>
          <a:noFill/>
        </p:spPr>
        <p:txBody>
          <a:bodyPr wrap="none" rtlCol="0">
            <a:spAutoFit/>
          </a:bodyPr>
          <a:lstStyle/>
          <a:p>
            <a:r>
              <a:rPr lang="en-US" dirty="0" smtClean="0"/>
              <a:t>GEM3</a:t>
            </a:r>
            <a:endParaRPr lang="en-US" dirty="0"/>
          </a:p>
        </p:txBody>
      </p:sp>
      <p:cxnSp>
        <p:nvCxnSpPr>
          <p:cNvPr id="15" name="Straight Arrow Connector 14"/>
          <p:cNvCxnSpPr/>
          <p:nvPr/>
        </p:nvCxnSpPr>
        <p:spPr>
          <a:xfrm flipH="1">
            <a:off x="1600200" y="1143000"/>
            <a:ext cx="1524000" cy="5181600"/>
          </a:xfrm>
          <a:prstGeom prst="straightConnector1">
            <a:avLst/>
          </a:prstGeom>
          <a:ln w="28575">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2514600" y="2895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2667000" y="2895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590800" y="29718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2667000" y="2819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590800" y="2057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743200" y="2057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2667000" y="2133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743200" y="1981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6520738" y="2743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6673138" y="2743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6596938" y="2819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6673138" y="2667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596938" y="2438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6749338" y="2438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6673138" y="2514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6749338" y="2362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6596938" y="1905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749338" y="1905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6673138" y="1981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6749338" y="1828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743200" y="2286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895600" y="2286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819400" y="2362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895600" y="2209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p:cNvCxnSpPr/>
          <p:nvPr/>
        </p:nvCxnSpPr>
        <p:spPr>
          <a:xfrm>
            <a:off x="990600" y="28956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453938" y="2743200"/>
            <a:ext cx="1905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2209800" y="2895600"/>
            <a:ext cx="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914400" y="2819400"/>
            <a:ext cx="1264449" cy="369332"/>
          </a:xfrm>
          <a:prstGeom prst="rect">
            <a:avLst/>
          </a:prstGeom>
          <a:noFill/>
        </p:spPr>
        <p:txBody>
          <a:bodyPr wrap="none" rtlCol="0">
            <a:spAutoFit/>
          </a:bodyPr>
          <a:lstStyle/>
          <a:p>
            <a:r>
              <a:rPr lang="en-US" dirty="0" smtClean="0"/>
              <a:t>t</a:t>
            </a:r>
            <a:r>
              <a:rPr lang="en-US" baseline="-25000" dirty="0" smtClean="0"/>
              <a:t>1</a:t>
            </a:r>
            <a:r>
              <a:rPr lang="en-US" dirty="0" smtClean="0"/>
              <a:t>=d</a:t>
            </a:r>
            <a:r>
              <a:rPr lang="en-US" baseline="-25000" dirty="0" smtClean="0"/>
              <a:t>1 </a:t>
            </a:r>
            <a:r>
              <a:rPr lang="en-US" dirty="0" smtClean="0"/>
              <a:t> x </a:t>
            </a:r>
            <a:r>
              <a:rPr lang="en-US" dirty="0" smtClean="0"/>
              <a:t>v</a:t>
            </a:r>
            <a:r>
              <a:rPr lang="en-US" baseline="-25000" dirty="0" smtClean="0"/>
              <a:t>drift</a:t>
            </a:r>
            <a:endParaRPr lang="en-US" baseline="-25000" dirty="0"/>
          </a:p>
        </p:txBody>
      </p:sp>
      <p:sp>
        <p:nvSpPr>
          <p:cNvPr id="48" name="TextBox 47"/>
          <p:cNvSpPr txBox="1"/>
          <p:nvPr/>
        </p:nvSpPr>
        <p:spPr>
          <a:xfrm>
            <a:off x="5410200" y="2819400"/>
            <a:ext cx="1229183" cy="369332"/>
          </a:xfrm>
          <a:prstGeom prst="rect">
            <a:avLst/>
          </a:prstGeom>
          <a:noFill/>
        </p:spPr>
        <p:txBody>
          <a:bodyPr wrap="none" rtlCol="0">
            <a:spAutoFit/>
          </a:bodyPr>
          <a:lstStyle/>
          <a:p>
            <a:r>
              <a:rPr lang="en-US" dirty="0" smtClean="0"/>
              <a:t>t</a:t>
            </a:r>
            <a:r>
              <a:rPr lang="en-US" baseline="-25000" dirty="0" smtClean="0"/>
              <a:t>2</a:t>
            </a:r>
            <a:r>
              <a:rPr lang="en-US" dirty="0" smtClean="0"/>
              <a:t>=d</a:t>
            </a:r>
            <a:r>
              <a:rPr lang="en-US" baseline="-25000" dirty="0" smtClean="0"/>
              <a:t>2</a:t>
            </a:r>
            <a:r>
              <a:rPr lang="en-US" dirty="0" smtClean="0"/>
              <a:t> x v</a:t>
            </a:r>
            <a:r>
              <a:rPr lang="en-US" baseline="-25000" dirty="0" smtClean="0"/>
              <a:t>drift</a:t>
            </a:r>
            <a:endParaRPr lang="en-US" baseline="-25000" dirty="0"/>
          </a:p>
        </p:txBody>
      </p:sp>
      <p:sp>
        <p:nvSpPr>
          <p:cNvPr id="49" name="Rectangle 48"/>
          <p:cNvSpPr/>
          <p:nvPr/>
        </p:nvSpPr>
        <p:spPr>
          <a:xfrm>
            <a:off x="1143000" y="1752600"/>
            <a:ext cx="22860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1143000" y="3200400"/>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143000" y="3962400"/>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1143000" y="4712732"/>
            <a:ext cx="2286000" cy="76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143000" y="5486400"/>
            <a:ext cx="2286000" cy="7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762000" y="1371600"/>
            <a:ext cx="3048000" cy="464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410200" y="1371600"/>
            <a:ext cx="3048000" cy="4648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Straight Arrow Connector 69"/>
          <p:cNvCxnSpPr/>
          <p:nvPr/>
        </p:nvCxnSpPr>
        <p:spPr>
          <a:xfrm flipH="1">
            <a:off x="5638800" y="1143000"/>
            <a:ext cx="1447800" cy="5105400"/>
          </a:xfrm>
          <a:prstGeom prst="straightConnector1">
            <a:avLst/>
          </a:prstGeom>
          <a:ln w="28575">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7162800" y="27432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646117" y="926068"/>
            <a:ext cx="8216288" cy="369332"/>
          </a:xfrm>
          <a:prstGeom prst="rect">
            <a:avLst/>
          </a:prstGeom>
          <a:noFill/>
        </p:spPr>
        <p:txBody>
          <a:bodyPr wrap="none" rtlCol="0">
            <a:spAutoFit/>
          </a:bodyPr>
          <a:lstStyle/>
          <a:p>
            <a:r>
              <a:rPr lang="en-US" dirty="0" smtClean="0"/>
              <a:t>Closest Cluster to the top of first GEM = First contribution (rising) of the induced signal</a:t>
            </a:r>
            <a:endParaRPr lang="en-US" dirty="0"/>
          </a:p>
        </p:txBody>
      </p:sp>
      <p:sp>
        <p:nvSpPr>
          <p:cNvPr id="95" name="TextBox 94"/>
          <p:cNvSpPr txBox="1"/>
          <p:nvPr/>
        </p:nvSpPr>
        <p:spPr>
          <a:xfrm>
            <a:off x="1836481" y="6044625"/>
            <a:ext cx="5768118" cy="584775"/>
          </a:xfrm>
          <a:prstGeom prst="rect">
            <a:avLst/>
          </a:prstGeom>
          <a:noFill/>
        </p:spPr>
        <p:txBody>
          <a:bodyPr wrap="none" rtlCol="0">
            <a:spAutoFit/>
          </a:bodyPr>
          <a:lstStyle/>
          <a:p>
            <a:r>
              <a:rPr lang="en-US" sz="3200" dirty="0" smtClean="0"/>
              <a:t>t</a:t>
            </a:r>
            <a:r>
              <a:rPr lang="en-US" sz="3200" baseline="-25000" dirty="0" smtClean="0"/>
              <a:t>ArrivalOnGEM1Top</a:t>
            </a:r>
            <a:r>
              <a:rPr lang="en-US" sz="3200" dirty="0" smtClean="0"/>
              <a:t> = </a:t>
            </a:r>
            <a:r>
              <a:rPr lang="en-US" sz="3200" dirty="0" err="1" smtClean="0"/>
              <a:t>d</a:t>
            </a:r>
            <a:r>
              <a:rPr lang="en-US" sz="3200" baseline="-25000" dirty="0" err="1" smtClean="0"/>
              <a:t>ClosestCluster</a:t>
            </a:r>
            <a:r>
              <a:rPr lang="en-US" sz="3200" dirty="0" smtClean="0"/>
              <a:t> </a:t>
            </a:r>
            <a:r>
              <a:rPr lang="en-US" dirty="0" smtClean="0"/>
              <a:t>x</a:t>
            </a:r>
            <a:r>
              <a:rPr lang="en-US" sz="3200" baseline="-25000" dirty="0" smtClean="0"/>
              <a:t>  </a:t>
            </a:r>
            <a:r>
              <a:rPr lang="en-US" sz="3200" dirty="0" smtClean="0"/>
              <a:t>v</a:t>
            </a:r>
            <a:r>
              <a:rPr lang="en-US" sz="3200" baseline="-25000" dirty="0" smtClean="0"/>
              <a:t>drift </a:t>
            </a:r>
            <a:endParaRPr lang="en-US" sz="3200" baseline="-25000" dirty="0"/>
          </a:p>
        </p:txBody>
      </p:sp>
      <p:sp>
        <p:nvSpPr>
          <p:cNvPr id="99" name="TextBox 98"/>
          <p:cNvSpPr txBox="1"/>
          <p:nvPr/>
        </p:nvSpPr>
        <p:spPr>
          <a:xfrm>
            <a:off x="914400" y="2133600"/>
            <a:ext cx="1338315" cy="369332"/>
          </a:xfrm>
          <a:prstGeom prst="rect">
            <a:avLst/>
          </a:prstGeom>
          <a:noFill/>
        </p:spPr>
        <p:txBody>
          <a:bodyPr wrap="none" rtlCol="0">
            <a:spAutoFit/>
          </a:bodyPr>
          <a:lstStyle/>
          <a:p>
            <a:r>
              <a:rPr lang="en-US" dirty="0"/>
              <a:t>d</a:t>
            </a:r>
            <a:r>
              <a:rPr lang="en-US" dirty="0" smtClean="0"/>
              <a:t>rift volume</a:t>
            </a:r>
            <a:endParaRPr lang="en-US" dirty="0"/>
          </a:p>
        </p:txBody>
      </p:sp>
      <p:sp>
        <p:nvSpPr>
          <p:cNvPr id="100" name="TextBox 99"/>
          <p:cNvSpPr txBox="1"/>
          <p:nvPr/>
        </p:nvSpPr>
        <p:spPr>
          <a:xfrm rot="16200000">
            <a:off x="-769982" y="3589382"/>
            <a:ext cx="2518895" cy="369332"/>
          </a:xfrm>
          <a:prstGeom prst="rect">
            <a:avLst/>
          </a:prstGeom>
          <a:noFill/>
        </p:spPr>
        <p:txBody>
          <a:bodyPr wrap="none" rtlCol="0">
            <a:spAutoFit/>
          </a:bodyPr>
          <a:lstStyle/>
          <a:p>
            <a:r>
              <a:rPr lang="en-US" dirty="0" smtClean="0"/>
              <a:t>Intrinsic  time Resolution</a:t>
            </a:r>
            <a:endParaRPr lang="en-US" dirty="0"/>
          </a:p>
        </p:txBody>
      </p:sp>
      <p:sp>
        <p:nvSpPr>
          <p:cNvPr id="101" name="Rectangle 100"/>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
        <p:nvSpPr>
          <p:cNvPr id="102" name="TextBox 101"/>
          <p:cNvSpPr txBox="1"/>
          <p:nvPr/>
        </p:nvSpPr>
        <p:spPr>
          <a:xfrm>
            <a:off x="1447800" y="533400"/>
            <a:ext cx="6717032" cy="369332"/>
          </a:xfrm>
          <a:prstGeom prst="rect">
            <a:avLst/>
          </a:prstGeom>
          <a:noFill/>
        </p:spPr>
        <p:txBody>
          <a:bodyPr wrap="none" rtlCol="0">
            <a:spAutoFit/>
          </a:bodyPr>
          <a:lstStyle/>
          <a:p>
            <a:r>
              <a:rPr lang="en-US" dirty="0" smtClean="0"/>
              <a:t>Let’s start with a standard triple GEM Ar/CO2 70/30, 3-2-2-2 mm gaps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838200" y="457200"/>
            <a:ext cx="5747279" cy="762000"/>
            <a:chOff x="1447800" y="457200"/>
            <a:chExt cx="5747279" cy="762000"/>
          </a:xfrm>
        </p:grpSpPr>
        <p:sp>
          <p:nvSpPr>
            <p:cNvPr id="4" name="TextBox 3"/>
            <p:cNvSpPr txBox="1"/>
            <p:nvPr/>
          </p:nvSpPr>
          <p:spPr>
            <a:xfrm>
              <a:off x="1447800" y="457200"/>
              <a:ext cx="5747279" cy="584775"/>
            </a:xfrm>
            <a:prstGeom prst="rect">
              <a:avLst/>
            </a:prstGeom>
            <a:noFill/>
          </p:spPr>
          <p:txBody>
            <a:bodyPr wrap="none" rtlCol="0">
              <a:spAutoFit/>
            </a:bodyPr>
            <a:lstStyle/>
            <a:p>
              <a:r>
                <a:rPr lang="en-US" sz="3200" dirty="0" smtClean="0"/>
                <a:t>t</a:t>
              </a:r>
              <a:r>
                <a:rPr lang="en-US" sz="3200" baseline="-25000" dirty="0" smtClean="0"/>
                <a:t>ArrivalOnGEM1Top</a:t>
              </a:r>
              <a:r>
                <a:rPr lang="en-US" sz="3200" dirty="0" smtClean="0"/>
                <a:t> = </a:t>
              </a:r>
              <a:r>
                <a:rPr lang="en-US" sz="3200" dirty="0" err="1" smtClean="0"/>
                <a:t>d</a:t>
              </a:r>
              <a:r>
                <a:rPr lang="en-US" sz="3200" baseline="-25000" dirty="0" err="1" smtClean="0"/>
                <a:t>ClosestCluster</a:t>
              </a:r>
              <a:r>
                <a:rPr lang="en-US" sz="3200" dirty="0" smtClean="0"/>
                <a:t> x</a:t>
              </a:r>
              <a:r>
                <a:rPr lang="en-US" sz="3200" baseline="-25000" dirty="0" smtClean="0"/>
                <a:t>  </a:t>
              </a:r>
              <a:r>
                <a:rPr lang="en-US" sz="3200" dirty="0" smtClean="0"/>
                <a:t>v</a:t>
              </a:r>
              <a:r>
                <a:rPr lang="en-US" sz="3200" baseline="-25000" dirty="0" smtClean="0"/>
                <a:t>drift </a:t>
              </a:r>
              <a:endParaRPr lang="en-US" sz="3200" baseline="-25000" dirty="0"/>
            </a:p>
          </p:txBody>
        </p:sp>
        <p:sp>
          <p:nvSpPr>
            <p:cNvPr id="7" name="Rounded Rectangle 6"/>
            <p:cNvSpPr/>
            <p:nvPr/>
          </p:nvSpPr>
          <p:spPr>
            <a:xfrm>
              <a:off x="4114800" y="457200"/>
              <a:ext cx="1828800" cy="762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5"/>
          <p:cNvPicPr>
            <a:picLocks noChangeAspect="1" noChangeArrowheads="1"/>
          </p:cNvPicPr>
          <p:nvPr/>
        </p:nvPicPr>
        <p:blipFill>
          <a:blip r:embed="rId2" cstate="print"/>
          <a:srcRect/>
          <a:stretch>
            <a:fillRect/>
          </a:stretch>
        </p:blipFill>
        <p:spPr bwMode="auto">
          <a:xfrm>
            <a:off x="4896265" y="1676400"/>
            <a:ext cx="3881718" cy="4267200"/>
          </a:xfrm>
          <a:prstGeom prst="rect">
            <a:avLst/>
          </a:prstGeom>
          <a:noFill/>
          <a:ln w="9525">
            <a:noFill/>
            <a:miter lim="800000"/>
            <a:headEnd/>
            <a:tailEnd/>
          </a:ln>
        </p:spPr>
      </p:pic>
      <p:sp>
        <p:nvSpPr>
          <p:cNvPr id="18" name="TextBox 17"/>
          <p:cNvSpPr txBox="1"/>
          <p:nvPr/>
        </p:nvSpPr>
        <p:spPr>
          <a:xfrm>
            <a:off x="6725065" y="3657600"/>
            <a:ext cx="538865" cy="369332"/>
          </a:xfrm>
          <a:prstGeom prst="rect">
            <a:avLst/>
          </a:prstGeom>
          <a:noFill/>
          <a:ln>
            <a:noFill/>
          </a:ln>
        </p:spPr>
        <p:txBody>
          <a:bodyPr wrap="none" rtlCol="0">
            <a:spAutoFit/>
          </a:bodyPr>
          <a:lstStyle/>
          <a:p>
            <a:r>
              <a:rPr lang="en-US" b="1" dirty="0" smtClean="0">
                <a:solidFill>
                  <a:srgbClr val="C00000"/>
                </a:solidFill>
              </a:rPr>
              <a:t>CO</a:t>
            </a:r>
            <a:r>
              <a:rPr lang="en-US" b="1" baseline="-25000" dirty="0" smtClean="0">
                <a:solidFill>
                  <a:srgbClr val="C00000"/>
                </a:solidFill>
              </a:rPr>
              <a:t>2</a:t>
            </a:r>
            <a:endParaRPr lang="en-US" b="1" baseline="-25000" dirty="0">
              <a:solidFill>
                <a:srgbClr val="C00000"/>
              </a:solidFill>
            </a:endParaRPr>
          </a:p>
        </p:txBody>
      </p:sp>
      <p:sp>
        <p:nvSpPr>
          <p:cNvPr id="19" name="TextBox 18"/>
          <p:cNvSpPr txBox="1"/>
          <p:nvPr/>
        </p:nvSpPr>
        <p:spPr>
          <a:xfrm>
            <a:off x="5658265" y="3505200"/>
            <a:ext cx="405880" cy="369332"/>
          </a:xfrm>
          <a:prstGeom prst="rect">
            <a:avLst/>
          </a:prstGeom>
          <a:noFill/>
          <a:ln>
            <a:noFill/>
          </a:ln>
        </p:spPr>
        <p:txBody>
          <a:bodyPr wrap="none" rtlCol="0">
            <a:spAutoFit/>
          </a:bodyPr>
          <a:lstStyle/>
          <a:p>
            <a:r>
              <a:rPr lang="en-US" b="1" dirty="0" smtClean="0">
                <a:solidFill>
                  <a:srgbClr val="C00000"/>
                </a:solidFill>
              </a:rPr>
              <a:t>Ar</a:t>
            </a:r>
            <a:endParaRPr lang="en-US" b="1" dirty="0">
              <a:solidFill>
                <a:srgbClr val="C00000"/>
              </a:solidFill>
            </a:endParaRPr>
          </a:p>
        </p:txBody>
      </p:sp>
      <p:sp>
        <p:nvSpPr>
          <p:cNvPr id="20" name="TextBox 19"/>
          <p:cNvSpPr txBox="1"/>
          <p:nvPr/>
        </p:nvSpPr>
        <p:spPr>
          <a:xfrm>
            <a:off x="7563265" y="3200400"/>
            <a:ext cx="490840" cy="369332"/>
          </a:xfrm>
          <a:prstGeom prst="rect">
            <a:avLst/>
          </a:prstGeom>
          <a:noFill/>
          <a:ln>
            <a:noFill/>
          </a:ln>
        </p:spPr>
        <p:txBody>
          <a:bodyPr wrap="none" rtlCol="0">
            <a:spAutoFit/>
          </a:bodyPr>
          <a:lstStyle/>
          <a:p>
            <a:r>
              <a:rPr lang="en-US" b="1" dirty="0" smtClean="0">
                <a:solidFill>
                  <a:srgbClr val="C00000"/>
                </a:solidFill>
              </a:rPr>
              <a:t>CF</a:t>
            </a:r>
            <a:r>
              <a:rPr lang="en-US" b="1" baseline="-25000" dirty="0" smtClean="0">
                <a:solidFill>
                  <a:srgbClr val="C00000"/>
                </a:solidFill>
              </a:rPr>
              <a:t>4</a:t>
            </a:r>
            <a:endParaRPr lang="en-US" b="1" baseline="-25000" dirty="0">
              <a:solidFill>
                <a:srgbClr val="C00000"/>
              </a:solidFill>
            </a:endParaRPr>
          </a:p>
        </p:txBody>
      </p:sp>
      <p:sp>
        <p:nvSpPr>
          <p:cNvPr id="21" name="TextBox 20"/>
          <p:cNvSpPr txBox="1"/>
          <p:nvPr/>
        </p:nvSpPr>
        <p:spPr>
          <a:xfrm>
            <a:off x="8001000" y="2754868"/>
            <a:ext cx="814647" cy="369332"/>
          </a:xfrm>
          <a:prstGeom prst="rect">
            <a:avLst/>
          </a:prstGeom>
          <a:noFill/>
          <a:ln>
            <a:noFill/>
          </a:ln>
        </p:spPr>
        <p:txBody>
          <a:bodyPr wrap="none" rtlCol="0">
            <a:spAutoFit/>
          </a:bodyPr>
          <a:lstStyle/>
          <a:p>
            <a:r>
              <a:rPr lang="en-US" b="1" dirty="0" smtClean="0">
                <a:solidFill>
                  <a:srgbClr val="C00000"/>
                </a:solidFill>
              </a:rPr>
              <a:t>i-C</a:t>
            </a:r>
            <a:r>
              <a:rPr lang="en-US" b="1" baseline="-25000" dirty="0" smtClean="0">
                <a:solidFill>
                  <a:srgbClr val="C00000"/>
                </a:solidFill>
              </a:rPr>
              <a:t>4</a:t>
            </a:r>
            <a:r>
              <a:rPr lang="en-US" b="1" dirty="0" smtClean="0">
                <a:solidFill>
                  <a:srgbClr val="C00000"/>
                </a:solidFill>
              </a:rPr>
              <a:t>H</a:t>
            </a:r>
            <a:r>
              <a:rPr lang="en-US" b="1" baseline="-25000" dirty="0" smtClean="0">
                <a:solidFill>
                  <a:srgbClr val="C00000"/>
                </a:solidFill>
              </a:rPr>
              <a:t>10</a:t>
            </a:r>
            <a:endParaRPr lang="en-US" b="1" baseline="-25000" dirty="0">
              <a:solidFill>
                <a:srgbClr val="C00000"/>
              </a:solidFill>
            </a:endParaRPr>
          </a:p>
        </p:txBody>
      </p:sp>
      <p:sp>
        <p:nvSpPr>
          <p:cNvPr id="24" name="Rectangle 5"/>
          <p:cNvSpPr>
            <a:spLocks noChangeArrowheads="1"/>
          </p:cNvSpPr>
          <p:nvPr/>
        </p:nvSpPr>
        <p:spPr bwMode="auto">
          <a:xfrm>
            <a:off x="381000" y="1447800"/>
            <a:ext cx="3962400" cy="3410164"/>
          </a:xfrm>
          <a:prstGeom prst="rect">
            <a:avLst/>
          </a:prstGeom>
          <a:noFill/>
          <a:ln w="9525">
            <a:noFill/>
            <a:miter lim="800000"/>
            <a:headEnd/>
            <a:tailEnd/>
          </a:ln>
        </p:spPr>
        <p:txBody>
          <a:bodyPr wrap="square">
            <a:spAutoFit/>
          </a:bodyPr>
          <a:lstStyle/>
          <a:p>
            <a:r>
              <a:rPr lang="en-US" sz="1600" dirty="0" smtClean="0"/>
              <a:t>Number </a:t>
            </a:r>
            <a:r>
              <a:rPr lang="en-GB" sz="1600" dirty="0" smtClean="0"/>
              <a:t>of ionisation clusters produced in the drift gap (small number of independent events): Poisson-Like statistic</a:t>
            </a:r>
          </a:p>
          <a:p>
            <a:endParaRPr lang="en-GB" sz="1600" dirty="0" smtClean="0"/>
          </a:p>
          <a:p>
            <a:r>
              <a:rPr lang="en-GB" sz="1600" dirty="0" smtClean="0"/>
              <a:t>Space distribution of the first cluster created at a distance d from the first GEM: </a:t>
            </a:r>
            <a:endParaRPr lang="en-US" sz="1600" dirty="0"/>
          </a:p>
          <a:p>
            <a:pPr>
              <a:lnSpc>
                <a:spcPct val="120000"/>
              </a:lnSpc>
            </a:pPr>
            <a:r>
              <a:rPr lang="en-US" sz="1400" dirty="0"/>
              <a:t>	</a:t>
            </a:r>
            <a:r>
              <a:rPr lang="en-GB" sz="1800" dirty="0"/>
              <a:t>P </a:t>
            </a:r>
            <a:r>
              <a:rPr lang="en-GB" sz="1800" dirty="0" smtClean="0"/>
              <a:t>(d </a:t>
            </a:r>
            <a:r>
              <a:rPr lang="en-GB" sz="1800" dirty="0"/>
              <a:t>)=n ・e</a:t>
            </a:r>
            <a:r>
              <a:rPr lang="en-GB" sz="1800" baseline="30000" dirty="0"/>
              <a:t>( - </a:t>
            </a:r>
            <a:r>
              <a:rPr lang="en-GB" sz="1800" baseline="30000" dirty="0" err="1" smtClean="0"/>
              <a:t>nd</a:t>
            </a:r>
            <a:r>
              <a:rPr lang="en-GB" sz="1800" baseline="30000" dirty="0" smtClean="0"/>
              <a:t> </a:t>
            </a:r>
            <a:r>
              <a:rPr lang="en-GB" sz="1800" baseline="30000" dirty="0"/>
              <a:t>)</a:t>
            </a:r>
            <a:endParaRPr lang="en-GB" sz="1800" dirty="0"/>
          </a:p>
          <a:p>
            <a:endParaRPr lang="en-GB" sz="1600" dirty="0" smtClean="0"/>
          </a:p>
          <a:p>
            <a:r>
              <a:rPr lang="en-GB" sz="1600" dirty="0" smtClean="0"/>
              <a:t>where </a:t>
            </a:r>
            <a:r>
              <a:rPr lang="en-GB" sz="1600" dirty="0"/>
              <a:t>n is the average number of ionisation clusters per unit</a:t>
            </a:r>
            <a:r>
              <a:rPr lang="en-US" sz="1600" dirty="0"/>
              <a:t> </a:t>
            </a:r>
            <a:r>
              <a:rPr lang="en-GB" sz="1600" dirty="0"/>
              <a:t>length</a:t>
            </a:r>
            <a:r>
              <a:rPr lang="en-US" sz="1600" dirty="0"/>
              <a:t> </a:t>
            </a:r>
            <a:endParaRPr lang="en-US" sz="1600" dirty="0" smtClean="0"/>
          </a:p>
          <a:p>
            <a:endParaRPr lang="en-US" sz="1600" dirty="0"/>
          </a:p>
          <a:p>
            <a:r>
              <a:rPr lang="en-US" sz="1600" dirty="0" smtClean="0"/>
              <a:t>St Deviation (spread):</a:t>
            </a:r>
            <a:endParaRPr lang="en-GB" sz="1600" dirty="0"/>
          </a:p>
          <a:p>
            <a:r>
              <a:rPr lang="en-US" sz="1400" dirty="0"/>
              <a:t>	</a:t>
            </a:r>
            <a:r>
              <a:rPr lang="en-GB" sz="1800" dirty="0" smtClean="0">
                <a:latin typeface="Symbol" pitchFamily="18" charset="2"/>
              </a:rPr>
              <a:t>s</a:t>
            </a:r>
            <a:r>
              <a:rPr lang="en-GB" sz="1800" dirty="0" smtClean="0"/>
              <a:t>(d)=</a:t>
            </a:r>
            <a:r>
              <a:rPr lang="en-GB" sz="1800" dirty="0"/>
              <a:t>1 /n</a:t>
            </a:r>
            <a:r>
              <a:rPr lang="en-GB" sz="1400" dirty="0"/>
              <a:t> </a:t>
            </a:r>
            <a:r>
              <a:rPr lang="en-US" sz="1400" dirty="0"/>
              <a:t>	</a:t>
            </a:r>
          </a:p>
        </p:txBody>
      </p:sp>
      <p:pic>
        <p:nvPicPr>
          <p:cNvPr id="4098" name="Picture 2"/>
          <p:cNvPicPr>
            <a:picLocks noChangeAspect="1" noChangeArrowheads="1"/>
          </p:cNvPicPr>
          <p:nvPr/>
        </p:nvPicPr>
        <p:blipFill>
          <a:blip r:embed="rId3" cstate="print"/>
          <a:srcRect/>
          <a:stretch>
            <a:fillRect/>
          </a:stretch>
        </p:blipFill>
        <p:spPr bwMode="auto">
          <a:xfrm>
            <a:off x="2743200" y="4191000"/>
            <a:ext cx="1547812" cy="1686799"/>
          </a:xfrm>
          <a:prstGeom prst="rect">
            <a:avLst/>
          </a:prstGeom>
          <a:noFill/>
          <a:ln w="9525">
            <a:noFill/>
            <a:miter lim="800000"/>
            <a:headEnd/>
            <a:tailEnd/>
          </a:ln>
        </p:spPr>
      </p:pic>
      <p:sp>
        <p:nvSpPr>
          <p:cNvPr id="25" name="Rectangle 24"/>
          <p:cNvSpPr/>
          <p:nvPr/>
        </p:nvSpPr>
        <p:spPr>
          <a:xfrm>
            <a:off x="342900" y="6334780"/>
            <a:ext cx="8648700" cy="523220"/>
          </a:xfrm>
          <a:prstGeom prst="rect">
            <a:avLst/>
          </a:prstGeom>
        </p:spPr>
        <p:txBody>
          <a:bodyPr wrap="square">
            <a:spAutoFit/>
          </a:bodyPr>
          <a:lstStyle/>
          <a:p>
            <a:r>
              <a:rPr lang="en-US" sz="1400" dirty="0" smtClean="0"/>
              <a:t>M. P. Lener, Triple-GEM detectors for the innermost region of the </a:t>
            </a:r>
            <a:r>
              <a:rPr lang="en-US" sz="1400" dirty="0" err="1" smtClean="0"/>
              <a:t>muon</a:t>
            </a:r>
            <a:r>
              <a:rPr lang="en-US" sz="1400" dirty="0" smtClean="0"/>
              <a:t> apparatus at the </a:t>
            </a:r>
            <a:r>
              <a:rPr lang="en-US" sz="1400" dirty="0" err="1" smtClean="0"/>
              <a:t>LHCb</a:t>
            </a:r>
            <a:r>
              <a:rPr lang="en-US" sz="1400" dirty="0" smtClean="0"/>
              <a:t> experiment, Doctoral Thesis, https</a:t>
            </a:r>
            <a:r>
              <a:rPr lang="en-US" sz="1400" dirty="0" smtClean="0"/>
              <a:t>://cds.cern.ch/record/940631/files/thesis-2006-013.pdf</a:t>
            </a:r>
            <a:endParaRPr lang="en-US" sz="1400" dirty="0"/>
          </a:p>
        </p:txBody>
      </p:sp>
      <p:sp>
        <p:nvSpPr>
          <p:cNvPr id="27" name="Rectangle 26"/>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5" name="Picture 3"/>
          <p:cNvPicPr>
            <a:picLocks noChangeAspect="1" noChangeArrowheads="1"/>
          </p:cNvPicPr>
          <p:nvPr/>
        </p:nvPicPr>
        <p:blipFill>
          <a:blip r:embed="rId2" cstate="print"/>
          <a:srcRect t="11312" r="26562"/>
          <a:stretch>
            <a:fillRect/>
          </a:stretch>
        </p:blipFill>
        <p:spPr bwMode="auto">
          <a:xfrm>
            <a:off x="228599" y="1219200"/>
            <a:ext cx="4495046" cy="749791"/>
          </a:xfrm>
          <a:prstGeom prst="rect">
            <a:avLst/>
          </a:prstGeom>
          <a:noFill/>
          <a:ln w="9525">
            <a:noFill/>
            <a:miter lim="800000"/>
            <a:headEnd/>
            <a:tailEnd/>
          </a:ln>
        </p:spPr>
      </p:pic>
      <p:pic>
        <p:nvPicPr>
          <p:cNvPr id="95236" name="Picture 4"/>
          <p:cNvPicPr>
            <a:picLocks noChangeAspect="1" noChangeArrowheads="1"/>
          </p:cNvPicPr>
          <p:nvPr/>
        </p:nvPicPr>
        <p:blipFill>
          <a:blip r:embed="rId3" cstate="print"/>
          <a:srcRect r="62547"/>
          <a:stretch>
            <a:fillRect/>
          </a:stretch>
        </p:blipFill>
        <p:spPr bwMode="auto">
          <a:xfrm>
            <a:off x="152400" y="1905000"/>
            <a:ext cx="2154550" cy="775638"/>
          </a:xfrm>
          <a:prstGeom prst="rect">
            <a:avLst/>
          </a:prstGeom>
          <a:noFill/>
          <a:ln w="9525">
            <a:noFill/>
            <a:miter lim="800000"/>
            <a:headEnd/>
            <a:tailEnd/>
          </a:ln>
        </p:spPr>
      </p:pic>
      <p:pic>
        <p:nvPicPr>
          <p:cNvPr id="95237" name="Picture 5"/>
          <p:cNvPicPr>
            <a:picLocks noChangeAspect="1" noChangeArrowheads="1"/>
          </p:cNvPicPr>
          <p:nvPr/>
        </p:nvPicPr>
        <p:blipFill>
          <a:blip r:embed="rId4" cstate="print"/>
          <a:srcRect t="24242" r="62182"/>
          <a:stretch>
            <a:fillRect/>
          </a:stretch>
        </p:blipFill>
        <p:spPr bwMode="auto">
          <a:xfrm>
            <a:off x="152400" y="2706485"/>
            <a:ext cx="1981200" cy="476250"/>
          </a:xfrm>
          <a:prstGeom prst="rect">
            <a:avLst/>
          </a:prstGeom>
          <a:noFill/>
          <a:ln w="9525">
            <a:noFill/>
            <a:miter lim="800000"/>
            <a:headEnd/>
            <a:tailEnd/>
          </a:ln>
        </p:spPr>
      </p:pic>
      <p:pic>
        <p:nvPicPr>
          <p:cNvPr id="95238" name="Picture 6"/>
          <p:cNvPicPr>
            <a:picLocks noChangeAspect="1" noChangeArrowheads="1"/>
          </p:cNvPicPr>
          <p:nvPr/>
        </p:nvPicPr>
        <p:blipFill>
          <a:blip r:embed="rId5" cstate="print"/>
          <a:srcRect t="10000" r="36542"/>
          <a:stretch>
            <a:fillRect/>
          </a:stretch>
        </p:blipFill>
        <p:spPr bwMode="auto">
          <a:xfrm>
            <a:off x="180975" y="3208582"/>
            <a:ext cx="3705225" cy="514350"/>
          </a:xfrm>
          <a:prstGeom prst="rect">
            <a:avLst/>
          </a:prstGeom>
          <a:noFill/>
          <a:ln w="9525">
            <a:noFill/>
            <a:miter lim="800000"/>
            <a:headEnd/>
            <a:tailEnd/>
          </a:ln>
        </p:spPr>
      </p:pic>
      <p:pic>
        <p:nvPicPr>
          <p:cNvPr id="95239" name="Picture 7"/>
          <p:cNvPicPr>
            <a:picLocks noChangeAspect="1" noChangeArrowheads="1"/>
          </p:cNvPicPr>
          <p:nvPr/>
        </p:nvPicPr>
        <p:blipFill>
          <a:blip r:embed="rId6" cstate="print"/>
          <a:srcRect/>
          <a:stretch>
            <a:fillRect/>
          </a:stretch>
        </p:blipFill>
        <p:spPr bwMode="auto">
          <a:xfrm>
            <a:off x="209550" y="3748779"/>
            <a:ext cx="4362450" cy="971550"/>
          </a:xfrm>
          <a:prstGeom prst="rect">
            <a:avLst/>
          </a:prstGeom>
          <a:noFill/>
          <a:ln w="9525">
            <a:noFill/>
            <a:miter lim="800000"/>
            <a:headEnd/>
            <a:tailEnd/>
          </a:ln>
        </p:spPr>
      </p:pic>
      <p:pic>
        <p:nvPicPr>
          <p:cNvPr id="95240" name="Picture 8"/>
          <p:cNvPicPr>
            <a:picLocks noChangeAspect="1" noChangeArrowheads="1"/>
          </p:cNvPicPr>
          <p:nvPr/>
        </p:nvPicPr>
        <p:blipFill>
          <a:blip r:embed="rId7" cstate="print"/>
          <a:srcRect/>
          <a:stretch>
            <a:fillRect/>
          </a:stretch>
        </p:blipFill>
        <p:spPr bwMode="auto">
          <a:xfrm>
            <a:off x="114300" y="4746176"/>
            <a:ext cx="4305300" cy="790575"/>
          </a:xfrm>
          <a:prstGeom prst="rect">
            <a:avLst/>
          </a:prstGeom>
          <a:noFill/>
          <a:ln w="9525">
            <a:noFill/>
            <a:miter lim="800000"/>
            <a:headEnd/>
            <a:tailEnd/>
          </a:ln>
        </p:spPr>
      </p:pic>
      <p:pic>
        <p:nvPicPr>
          <p:cNvPr id="95241" name="Picture 9"/>
          <p:cNvPicPr>
            <a:picLocks noChangeAspect="1" noChangeArrowheads="1"/>
          </p:cNvPicPr>
          <p:nvPr/>
        </p:nvPicPr>
        <p:blipFill>
          <a:blip r:embed="rId8" cstate="print"/>
          <a:srcRect/>
          <a:stretch>
            <a:fillRect/>
          </a:stretch>
        </p:blipFill>
        <p:spPr bwMode="auto">
          <a:xfrm>
            <a:off x="228600" y="5562600"/>
            <a:ext cx="3981450" cy="1066800"/>
          </a:xfrm>
          <a:prstGeom prst="rect">
            <a:avLst/>
          </a:prstGeom>
          <a:noFill/>
          <a:ln w="9525">
            <a:noFill/>
            <a:miter lim="800000"/>
            <a:headEnd/>
            <a:tailEnd/>
          </a:ln>
        </p:spPr>
      </p:pic>
      <p:pic>
        <p:nvPicPr>
          <p:cNvPr id="95242" name="Picture 10"/>
          <p:cNvPicPr>
            <a:picLocks noChangeAspect="1" noChangeArrowheads="1"/>
          </p:cNvPicPr>
          <p:nvPr/>
        </p:nvPicPr>
        <p:blipFill>
          <a:blip r:embed="rId9" cstate="print"/>
          <a:srcRect/>
          <a:stretch>
            <a:fillRect/>
          </a:stretch>
        </p:blipFill>
        <p:spPr bwMode="auto">
          <a:xfrm>
            <a:off x="4953000" y="0"/>
            <a:ext cx="2190750" cy="523875"/>
          </a:xfrm>
          <a:prstGeom prst="rect">
            <a:avLst/>
          </a:prstGeom>
          <a:noFill/>
          <a:ln w="9525">
            <a:noFill/>
            <a:miter lim="800000"/>
            <a:headEnd/>
            <a:tailEnd/>
          </a:ln>
        </p:spPr>
      </p:pic>
      <p:pic>
        <p:nvPicPr>
          <p:cNvPr id="95243" name="Picture 11"/>
          <p:cNvPicPr>
            <a:picLocks noChangeAspect="1" noChangeArrowheads="1"/>
          </p:cNvPicPr>
          <p:nvPr/>
        </p:nvPicPr>
        <p:blipFill>
          <a:blip r:embed="rId10" cstate="print"/>
          <a:srcRect/>
          <a:stretch>
            <a:fillRect/>
          </a:stretch>
        </p:blipFill>
        <p:spPr bwMode="auto">
          <a:xfrm>
            <a:off x="4953000" y="541867"/>
            <a:ext cx="2505075" cy="581025"/>
          </a:xfrm>
          <a:prstGeom prst="rect">
            <a:avLst/>
          </a:prstGeom>
          <a:noFill/>
          <a:ln w="9525">
            <a:noFill/>
            <a:miter lim="800000"/>
            <a:headEnd/>
            <a:tailEnd/>
          </a:ln>
        </p:spPr>
      </p:pic>
      <p:pic>
        <p:nvPicPr>
          <p:cNvPr id="95244" name="Picture 12"/>
          <p:cNvPicPr>
            <a:picLocks noChangeAspect="1" noChangeArrowheads="1"/>
          </p:cNvPicPr>
          <p:nvPr/>
        </p:nvPicPr>
        <p:blipFill>
          <a:blip r:embed="rId11" cstate="print"/>
          <a:srcRect/>
          <a:stretch>
            <a:fillRect/>
          </a:stretch>
        </p:blipFill>
        <p:spPr bwMode="auto">
          <a:xfrm>
            <a:off x="4953000" y="1226609"/>
            <a:ext cx="2076450" cy="419100"/>
          </a:xfrm>
          <a:prstGeom prst="rect">
            <a:avLst/>
          </a:prstGeom>
          <a:noFill/>
          <a:ln w="9525">
            <a:noFill/>
            <a:miter lim="800000"/>
            <a:headEnd/>
            <a:tailEnd/>
          </a:ln>
        </p:spPr>
      </p:pic>
      <p:pic>
        <p:nvPicPr>
          <p:cNvPr id="95245" name="Picture 13"/>
          <p:cNvPicPr>
            <a:picLocks noChangeAspect="1" noChangeArrowheads="1"/>
          </p:cNvPicPr>
          <p:nvPr/>
        </p:nvPicPr>
        <p:blipFill>
          <a:blip r:embed="rId12" cstate="print"/>
          <a:srcRect/>
          <a:stretch>
            <a:fillRect/>
          </a:stretch>
        </p:blipFill>
        <p:spPr bwMode="auto">
          <a:xfrm>
            <a:off x="4953000" y="1749426"/>
            <a:ext cx="2400300" cy="695325"/>
          </a:xfrm>
          <a:prstGeom prst="rect">
            <a:avLst/>
          </a:prstGeom>
          <a:noFill/>
          <a:ln w="9525">
            <a:noFill/>
            <a:miter lim="800000"/>
            <a:headEnd/>
            <a:tailEnd/>
          </a:ln>
        </p:spPr>
      </p:pic>
      <p:pic>
        <p:nvPicPr>
          <p:cNvPr id="95246" name="Picture 14"/>
          <p:cNvPicPr>
            <a:picLocks noChangeAspect="1" noChangeArrowheads="1"/>
          </p:cNvPicPr>
          <p:nvPr/>
        </p:nvPicPr>
        <p:blipFill>
          <a:blip r:embed="rId13" cstate="print"/>
          <a:srcRect/>
          <a:stretch>
            <a:fillRect/>
          </a:stretch>
        </p:blipFill>
        <p:spPr bwMode="auto">
          <a:xfrm>
            <a:off x="4953000" y="2548468"/>
            <a:ext cx="2771775" cy="581025"/>
          </a:xfrm>
          <a:prstGeom prst="rect">
            <a:avLst/>
          </a:prstGeom>
          <a:noFill/>
          <a:ln w="9525">
            <a:noFill/>
            <a:miter lim="800000"/>
            <a:headEnd/>
            <a:tailEnd/>
          </a:ln>
        </p:spPr>
      </p:pic>
      <p:pic>
        <p:nvPicPr>
          <p:cNvPr id="95247" name="Picture 15"/>
          <p:cNvPicPr>
            <a:picLocks noChangeAspect="1" noChangeArrowheads="1"/>
          </p:cNvPicPr>
          <p:nvPr/>
        </p:nvPicPr>
        <p:blipFill>
          <a:blip r:embed="rId14" cstate="print"/>
          <a:srcRect/>
          <a:stretch>
            <a:fillRect/>
          </a:stretch>
        </p:blipFill>
        <p:spPr bwMode="auto">
          <a:xfrm>
            <a:off x="4953000" y="3233210"/>
            <a:ext cx="3095625" cy="561975"/>
          </a:xfrm>
          <a:prstGeom prst="rect">
            <a:avLst/>
          </a:prstGeom>
          <a:noFill/>
          <a:ln w="9525">
            <a:noFill/>
            <a:miter lim="800000"/>
            <a:headEnd/>
            <a:tailEnd/>
          </a:ln>
        </p:spPr>
      </p:pic>
      <p:pic>
        <p:nvPicPr>
          <p:cNvPr id="95248" name="Picture 16"/>
          <p:cNvPicPr>
            <a:picLocks noChangeAspect="1" noChangeArrowheads="1"/>
          </p:cNvPicPr>
          <p:nvPr/>
        </p:nvPicPr>
        <p:blipFill>
          <a:blip r:embed="rId15" cstate="print"/>
          <a:srcRect/>
          <a:stretch>
            <a:fillRect/>
          </a:stretch>
        </p:blipFill>
        <p:spPr bwMode="auto">
          <a:xfrm>
            <a:off x="4953000" y="3898902"/>
            <a:ext cx="1028700" cy="419100"/>
          </a:xfrm>
          <a:prstGeom prst="rect">
            <a:avLst/>
          </a:prstGeom>
          <a:noFill/>
          <a:ln w="9525">
            <a:noFill/>
            <a:miter lim="800000"/>
            <a:headEnd/>
            <a:tailEnd/>
          </a:ln>
        </p:spPr>
      </p:pic>
      <p:pic>
        <p:nvPicPr>
          <p:cNvPr id="95249" name="Picture 17"/>
          <p:cNvPicPr>
            <a:picLocks noChangeAspect="1" noChangeArrowheads="1"/>
          </p:cNvPicPr>
          <p:nvPr/>
        </p:nvPicPr>
        <p:blipFill>
          <a:blip r:embed="rId16" cstate="print"/>
          <a:srcRect/>
          <a:stretch>
            <a:fillRect/>
          </a:stretch>
        </p:blipFill>
        <p:spPr bwMode="auto">
          <a:xfrm>
            <a:off x="4953000" y="4267200"/>
            <a:ext cx="4038600" cy="723900"/>
          </a:xfrm>
          <a:prstGeom prst="rect">
            <a:avLst/>
          </a:prstGeom>
          <a:noFill/>
          <a:ln w="9525">
            <a:noFill/>
            <a:miter lim="800000"/>
            <a:headEnd/>
            <a:tailEnd/>
          </a:ln>
        </p:spPr>
      </p:pic>
      <p:pic>
        <p:nvPicPr>
          <p:cNvPr id="95250" name="Picture 18"/>
          <p:cNvPicPr>
            <a:picLocks noChangeAspect="1" noChangeArrowheads="1"/>
          </p:cNvPicPr>
          <p:nvPr/>
        </p:nvPicPr>
        <p:blipFill>
          <a:blip r:embed="rId17" cstate="print"/>
          <a:srcRect/>
          <a:stretch>
            <a:fillRect/>
          </a:stretch>
        </p:blipFill>
        <p:spPr bwMode="auto">
          <a:xfrm>
            <a:off x="4953000" y="5029200"/>
            <a:ext cx="3771900" cy="581025"/>
          </a:xfrm>
          <a:prstGeom prst="rect">
            <a:avLst/>
          </a:prstGeom>
          <a:noFill/>
          <a:ln w="9525">
            <a:noFill/>
            <a:miter lim="800000"/>
            <a:headEnd/>
            <a:tailEnd/>
          </a:ln>
        </p:spPr>
      </p:pic>
      <p:sp>
        <p:nvSpPr>
          <p:cNvPr id="22" name="TextBox 21"/>
          <p:cNvSpPr txBox="1"/>
          <p:nvPr/>
        </p:nvSpPr>
        <p:spPr>
          <a:xfrm>
            <a:off x="228600" y="228600"/>
            <a:ext cx="3810000" cy="646331"/>
          </a:xfrm>
          <a:prstGeom prst="rect">
            <a:avLst/>
          </a:prstGeom>
          <a:noFill/>
        </p:spPr>
        <p:txBody>
          <a:bodyPr wrap="square" rtlCol="0">
            <a:spAutoFit/>
          </a:bodyPr>
          <a:lstStyle/>
          <a:p>
            <a:r>
              <a:rPr lang="en-US" dirty="0" smtClean="0"/>
              <a:t>Before entering the MPGD we have to pass through the following formulas…</a:t>
            </a:r>
            <a:endParaRPr lang="en-US" dirty="0"/>
          </a:p>
        </p:txBody>
      </p:sp>
      <p:pic>
        <p:nvPicPr>
          <p:cNvPr id="95252" name="Picture 20"/>
          <p:cNvPicPr>
            <a:picLocks noChangeAspect="1" noChangeArrowheads="1"/>
          </p:cNvPicPr>
          <p:nvPr/>
        </p:nvPicPr>
        <p:blipFill>
          <a:blip r:embed="rId18" cstate="print"/>
          <a:srcRect/>
          <a:stretch>
            <a:fillRect/>
          </a:stretch>
        </p:blipFill>
        <p:spPr bwMode="auto">
          <a:xfrm>
            <a:off x="4876800" y="5632865"/>
            <a:ext cx="3386137" cy="12251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838200" y="685800"/>
            <a:ext cx="5747279" cy="762000"/>
            <a:chOff x="1447800" y="457200"/>
            <a:chExt cx="5747279" cy="762000"/>
          </a:xfrm>
        </p:grpSpPr>
        <p:sp>
          <p:nvSpPr>
            <p:cNvPr id="4" name="TextBox 3"/>
            <p:cNvSpPr txBox="1"/>
            <p:nvPr/>
          </p:nvSpPr>
          <p:spPr>
            <a:xfrm>
              <a:off x="1447800" y="457200"/>
              <a:ext cx="5747279" cy="584775"/>
            </a:xfrm>
            <a:prstGeom prst="rect">
              <a:avLst/>
            </a:prstGeom>
            <a:noFill/>
          </p:spPr>
          <p:txBody>
            <a:bodyPr wrap="none" rtlCol="0">
              <a:spAutoFit/>
            </a:bodyPr>
            <a:lstStyle/>
            <a:p>
              <a:r>
                <a:rPr lang="en-US" sz="3200" dirty="0" smtClean="0"/>
                <a:t>t</a:t>
              </a:r>
              <a:r>
                <a:rPr lang="en-US" sz="3200" baseline="-25000" dirty="0" smtClean="0"/>
                <a:t>ArrivalOnGEM1Top</a:t>
              </a:r>
              <a:r>
                <a:rPr lang="en-US" sz="3200" dirty="0" smtClean="0"/>
                <a:t> = </a:t>
              </a:r>
              <a:r>
                <a:rPr lang="en-US" sz="3200" dirty="0" err="1" smtClean="0"/>
                <a:t>d</a:t>
              </a:r>
              <a:r>
                <a:rPr lang="en-US" sz="3200" baseline="-25000" dirty="0" err="1" smtClean="0"/>
                <a:t>ClosestCluster</a:t>
              </a:r>
              <a:r>
                <a:rPr lang="en-US" sz="3200" dirty="0" smtClean="0"/>
                <a:t> x</a:t>
              </a:r>
              <a:r>
                <a:rPr lang="en-US" sz="3200" baseline="-25000" dirty="0" smtClean="0"/>
                <a:t>  </a:t>
              </a:r>
              <a:r>
                <a:rPr lang="en-US" sz="3200" dirty="0" smtClean="0"/>
                <a:t>v</a:t>
              </a:r>
              <a:r>
                <a:rPr lang="en-US" sz="3200" baseline="-25000" dirty="0" smtClean="0"/>
                <a:t>drift </a:t>
              </a:r>
              <a:endParaRPr lang="en-US" sz="3200" baseline="-25000" dirty="0"/>
            </a:p>
          </p:txBody>
        </p:sp>
        <p:sp>
          <p:nvSpPr>
            <p:cNvPr id="6" name="Rounded Rectangle 5"/>
            <p:cNvSpPr/>
            <p:nvPr/>
          </p:nvSpPr>
          <p:spPr>
            <a:xfrm>
              <a:off x="6248400" y="457200"/>
              <a:ext cx="838200" cy="76200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3"/>
          <p:cNvPicPr>
            <a:picLocks noChangeAspect="1" noChangeArrowheads="1"/>
          </p:cNvPicPr>
          <p:nvPr/>
        </p:nvPicPr>
        <p:blipFill>
          <a:blip r:embed="rId2" cstate="print"/>
          <a:srcRect/>
          <a:stretch>
            <a:fillRect/>
          </a:stretch>
        </p:blipFill>
        <p:spPr bwMode="auto">
          <a:xfrm>
            <a:off x="1846935" y="1676400"/>
            <a:ext cx="5450130" cy="4832762"/>
          </a:xfrm>
          <a:prstGeom prst="rect">
            <a:avLst/>
          </a:prstGeom>
          <a:noFill/>
          <a:ln w="9525">
            <a:noFill/>
            <a:miter lim="800000"/>
            <a:headEnd/>
            <a:tailEnd/>
          </a:ln>
        </p:spPr>
      </p:pic>
      <p:sp>
        <p:nvSpPr>
          <p:cNvPr id="17" name="TextBox 16"/>
          <p:cNvSpPr txBox="1"/>
          <p:nvPr/>
        </p:nvSpPr>
        <p:spPr>
          <a:xfrm>
            <a:off x="4574654" y="3575860"/>
            <a:ext cx="1181911" cy="369332"/>
          </a:xfrm>
          <a:prstGeom prst="rect">
            <a:avLst/>
          </a:prstGeom>
          <a:noFill/>
          <a:ln>
            <a:noFill/>
          </a:ln>
        </p:spPr>
        <p:txBody>
          <a:bodyPr wrap="square" rtlCol="0">
            <a:spAutoFit/>
          </a:bodyPr>
          <a:lstStyle/>
          <a:p>
            <a:r>
              <a:rPr lang="en-US" b="1" dirty="0" smtClean="0">
                <a:solidFill>
                  <a:srgbClr val="C00000"/>
                </a:solidFill>
              </a:rPr>
              <a:t>Ar/CO2</a:t>
            </a:r>
            <a:endParaRPr lang="en-US" b="1" dirty="0">
              <a:solidFill>
                <a:srgbClr val="C00000"/>
              </a:solidFill>
            </a:endParaRPr>
          </a:p>
        </p:txBody>
      </p:sp>
      <p:sp>
        <p:nvSpPr>
          <p:cNvPr id="29" name="Rectangle 28"/>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152400" y="1020730"/>
            <a:ext cx="4572000" cy="2789270"/>
          </a:xfrm>
          <a:prstGeom prst="rect">
            <a:avLst/>
          </a:prstGeom>
          <a:noFill/>
          <a:ln w="9525">
            <a:noFill/>
            <a:miter lim="800000"/>
            <a:headEnd/>
            <a:tailEnd/>
          </a:ln>
        </p:spPr>
      </p:pic>
      <p:sp>
        <p:nvSpPr>
          <p:cNvPr id="6" name="Rectangle 5"/>
          <p:cNvSpPr/>
          <p:nvPr/>
        </p:nvSpPr>
        <p:spPr>
          <a:xfrm>
            <a:off x="247650" y="391180"/>
            <a:ext cx="8648700" cy="523220"/>
          </a:xfrm>
          <a:prstGeom prst="rect">
            <a:avLst/>
          </a:prstGeom>
        </p:spPr>
        <p:txBody>
          <a:bodyPr wrap="square">
            <a:spAutoFit/>
          </a:bodyPr>
          <a:lstStyle/>
          <a:p>
            <a:r>
              <a:rPr lang="en-US" sz="1400" dirty="0" smtClean="0"/>
              <a:t>M. P. Lener, Triple-GEM detectors for the innermost region of the </a:t>
            </a:r>
            <a:r>
              <a:rPr lang="en-US" sz="1400" dirty="0" err="1" smtClean="0"/>
              <a:t>muon</a:t>
            </a:r>
            <a:r>
              <a:rPr lang="en-US" sz="1400" dirty="0" smtClean="0"/>
              <a:t> apparatus at the </a:t>
            </a:r>
            <a:r>
              <a:rPr lang="en-US" sz="1400" dirty="0" err="1" smtClean="0"/>
              <a:t>LHCb</a:t>
            </a:r>
            <a:r>
              <a:rPr lang="en-US" sz="1400" dirty="0" smtClean="0"/>
              <a:t> experiment, Doctoral Thesis, https</a:t>
            </a:r>
            <a:r>
              <a:rPr lang="en-US" sz="1400" dirty="0" smtClean="0"/>
              <a:t>://cds.cern.ch/record/940631/files/thesis-2006-013.pdf</a:t>
            </a:r>
            <a:endParaRPr lang="en-US" sz="1400" dirty="0"/>
          </a:p>
        </p:txBody>
      </p:sp>
      <p:pic>
        <p:nvPicPr>
          <p:cNvPr id="7" name="Picture 4"/>
          <p:cNvPicPr>
            <a:picLocks noChangeAspect="1" noChangeArrowheads="1"/>
          </p:cNvPicPr>
          <p:nvPr/>
        </p:nvPicPr>
        <p:blipFill>
          <a:blip r:embed="rId3" cstate="print"/>
          <a:srcRect/>
          <a:stretch>
            <a:fillRect/>
          </a:stretch>
        </p:blipFill>
        <p:spPr bwMode="auto">
          <a:xfrm>
            <a:off x="228600" y="4164142"/>
            <a:ext cx="8382000" cy="2312858"/>
          </a:xfrm>
          <a:prstGeom prst="rect">
            <a:avLst/>
          </a:prstGeom>
          <a:noFill/>
          <a:ln w="9525">
            <a:noFill/>
            <a:miter lim="800000"/>
            <a:headEnd/>
            <a:tailEnd/>
          </a:ln>
        </p:spPr>
      </p:pic>
      <p:sp>
        <p:nvSpPr>
          <p:cNvPr id="8" name="Rectangle 7"/>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clrChange>
              <a:clrFrom>
                <a:srgbClr val="FFFFFF"/>
              </a:clrFrom>
              <a:clrTo>
                <a:srgbClr val="FFFFFF">
                  <a:alpha val="0"/>
                </a:srgbClr>
              </a:clrTo>
            </a:clrChange>
          </a:blip>
          <a:srcRect b="20060"/>
          <a:stretch>
            <a:fillRect/>
          </a:stretch>
        </p:blipFill>
        <p:spPr bwMode="auto">
          <a:xfrm>
            <a:off x="4876800" y="381000"/>
            <a:ext cx="3276600" cy="1219200"/>
          </a:xfrm>
          <a:prstGeom prst="rect">
            <a:avLst/>
          </a:prstGeom>
          <a:noFill/>
          <a:ln w="9525">
            <a:noFill/>
            <a:miter lim="800000"/>
            <a:headEnd/>
            <a:tailEnd/>
          </a:ln>
        </p:spPr>
      </p:pic>
      <p:pic>
        <p:nvPicPr>
          <p:cNvPr id="5"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76548" y="1591207"/>
            <a:ext cx="5067452" cy="5266793"/>
          </a:xfrm>
          <a:prstGeom prst="rect">
            <a:avLst/>
          </a:prstGeom>
          <a:noFill/>
          <a:ln w="9525">
            <a:noFill/>
            <a:miter lim="800000"/>
            <a:headEnd/>
            <a:tailEnd/>
          </a:ln>
        </p:spPr>
      </p:pic>
      <p:sp>
        <p:nvSpPr>
          <p:cNvPr id="6" name="TextBox 5"/>
          <p:cNvSpPr txBox="1"/>
          <p:nvPr/>
        </p:nvSpPr>
        <p:spPr>
          <a:xfrm>
            <a:off x="609600" y="420469"/>
            <a:ext cx="2911073" cy="646331"/>
          </a:xfrm>
          <a:prstGeom prst="rect">
            <a:avLst/>
          </a:prstGeom>
          <a:noFill/>
        </p:spPr>
        <p:txBody>
          <a:bodyPr wrap="square" rtlCol="0">
            <a:spAutoFit/>
          </a:bodyPr>
          <a:lstStyle/>
          <a:p>
            <a:r>
              <a:rPr lang="en-US" dirty="0" smtClean="0"/>
              <a:t>Proper Gas</a:t>
            </a:r>
            <a:r>
              <a:rPr lang="en-US" dirty="0" smtClean="0">
                <a:sym typeface="Wingdings" pitchFamily="2" charset="2"/>
              </a:rPr>
              <a:t> (to achieve a good intrinsic resolution)</a:t>
            </a:r>
            <a:endParaRPr lang="en-US" dirty="0"/>
          </a:p>
        </p:txBody>
      </p:sp>
      <p:sp>
        <p:nvSpPr>
          <p:cNvPr id="7" name="TextBox 6"/>
          <p:cNvSpPr txBox="1"/>
          <p:nvPr/>
        </p:nvSpPr>
        <p:spPr>
          <a:xfrm>
            <a:off x="1828800" y="921603"/>
            <a:ext cx="490840" cy="830997"/>
          </a:xfrm>
          <a:prstGeom prst="rect">
            <a:avLst/>
          </a:prstGeom>
          <a:noFill/>
        </p:spPr>
        <p:txBody>
          <a:bodyPr wrap="none" rtlCol="0">
            <a:spAutoFit/>
          </a:bodyPr>
          <a:lstStyle/>
          <a:p>
            <a:r>
              <a:rPr lang="en-US" sz="4800" dirty="0" smtClean="0"/>
              <a:t>+</a:t>
            </a:r>
            <a:endParaRPr lang="en-US" sz="4800" dirty="0"/>
          </a:p>
        </p:txBody>
      </p:sp>
      <p:sp>
        <p:nvSpPr>
          <p:cNvPr id="8" name="TextBox 7"/>
          <p:cNvSpPr txBox="1"/>
          <p:nvPr/>
        </p:nvSpPr>
        <p:spPr>
          <a:xfrm>
            <a:off x="2133600" y="1799272"/>
            <a:ext cx="1752600" cy="1477328"/>
          </a:xfrm>
          <a:prstGeom prst="rect">
            <a:avLst/>
          </a:prstGeom>
          <a:noFill/>
        </p:spPr>
        <p:txBody>
          <a:bodyPr wrap="square" rtlCol="0">
            <a:spAutoFit/>
          </a:bodyPr>
          <a:lstStyle/>
          <a:p>
            <a:r>
              <a:rPr lang="en-US" dirty="0" smtClean="0"/>
              <a:t>Smaller Gap  in the first transfer to be protected against Double GEM Signals</a:t>
            </a:r>
            <a:endParaRPr lang="en-US" dirty="0"/>
          </a:p>
        </p:txBody>
      </p:sp>
      <p:sp>
        <p:nvSpPr>
          <p:cNvPr id="9" name="TextBox 8"/>
          <p:cNvSpPr txBox="1"/>
          <p:nvPr/>
        </p:nvSpPr>
        <p:spPr>
          <a:xfrm>
            <a:off x="2209800" y="4667071"/>
            <a:ext cx="1600200" cy="1477328"/>
          </a:xfrm>
          <a:prstGeom prst="rect">
            <a:avLst/>
          </a:prstGeom>
          <a:noFill/>
        </p:spPr>
        <p:txBody>
          <a:bodyPr wrap="square" rtlCol="0">
            <a:spAutoFit/>
          </a:bodyPr>
          <a:lstStyle/>
          <a:p>
            <a:r>
              <a:rPr lang="en-US" dirty="0" smtClean="0"/>
              <a:t>Smaller Induction gap to increase the signal current</a:t>
            </a:r>
          </a:p>
          <a:p>
            <a:r>
              <a:rPr lang="en-US" dirty="0" smtClean="0"/>
              <a:t>(I=-</a:t>
            </a:r>
            <a:r>
              <a:rPr lang="en-US" dirty="0" err="1" smtClean="0"/>
              <a:t>qv</a:t>
            </a:r>
            <a:r>
              <a:rPr lang="en-US" baseline="-25000" dirty="0" err="1" smtClean="0"/>
              <a:t>d</a:t>
            </a:r>
            <a:r>
              <a:rPr lang="en-US" dirty="0" smtClean="0"/>
              <a:t>/</a:t>
            </a:r>
            <a:r>
              <a:rPr lang="en-US" dirty="0" err="1" smtClean="0"/>
              <a:t>Gap</a:t>
            </a:r>
            <a:r>
              <a:rPr lang="en-US" baseline="-25000" dirty="0" err="1" smtClean="0"/>
              <a:t>Ind</a:t>
            </a:r>
            <a:r>
              <a:rPr lang="en-US" dirty="0" smtClean="0"/>
              <a:t>)</a:t>
            </a:r>
            <a:endParaRPr lang="en-US" dirty="0"/>
          </a:p>
        </p:txBody>
      </p:sp>
      <p:pic>
        <p:nvPicPr>
          <p:cNvPr id="10" name="Picture 2"/>
          <p:cNvPicPr>
            <a:picLocks noChangeAspect="1" noChangeArrowheads="1"/>
          </p:cNvPicPr>
          <p:nvPr/>
        </p:nvPicPr>
        <p:blipFill>
          <a:blip r:embed="rId4" cstate="print"/>
          <a:srcRect/>
          <a:stretch>
            <a:fillRect/>
          </a:stretch>
        </p:blipFill>
        <p:spPr bwMode="auto">
          <a:xfrm>
            <a:off x="457200" y="1371600"/>
            <a:ext cx="1371600" cy="2601142"/>
          </a:xfrm>
          <a:prstGeom prst="rect">
            <a:avLst/>
          </a:prstGeom>
          <a:noFill/>
          <a:ln w="9525">
            <a:noFill/>
            <a:miter lim="800000"/>
            <a:headEnd/>
            <a:tailEnd/>
          </a:ln>
        </p:spPr>
      </p:pic>
      <p:sp>
        <p:nvSpPr>
          <p:cNvPr id="12" name="TextBox 11"/>
          <p:cNvSpPr txBox="1"/>
          <p:nvPr/>
        </p:nvSpPr>
        <p:spPr>
          <a:xfrm>
            <a:off x="1828800" y="3512403"/>
            <a:ext cx="490840" cy="830997"/>
          </a:xfrm>
          <a:prstGeom prst="rect">
            <a:avLst/>
          </a:prstGeom>
          <a:noFill/>
        </p:spPr>
        <p:txBody>
          <a:bodyPr wrap="none" rtlCol="0">
            <a:spAutoFit/>
          </a:bodyPr>
          <a:lstStyle/>
          <a:p>
            <a:r>
              <a:rPr lang="en-US" sz="4800" dirty="0" smtClean="0"/>
              <a:t>+</a:t>
            </a:r>
            <a:endParaRPr lang="en-US" sz="4800" dirty="0"/>
          </a:p>
        </p:txBody>
      </p:sp>
      <p:pic>
        <p:nvPicPr>
          <p:cNvPr id="6146" name="Picture 2"/>
          <p:cNvPicPr>
            <a:picLocks noChangeAspect="1" noChangeArrowheads="1"/>
          </p:cNvPicPr>
          <p:nvPr/>
        </p:nvPicPr>
        <p:blipFill>
          <a:blip r:embed="rId5" cstate="print"/>
          <a:srcRect/>
          <a:stretch>
            <a:fillRect/>
          </a:stretch>
        </p:blipFill>
        <p:spPr bwMode="auto">
          <a:xfrm>
            <a:off x="533400" y="4486275"/>
            <a:ext cx="1496207" cy="2066925"/>
          </a:xfrm>
          <a:prstGeom prst="rect">
            <a:avLst/>
          </a:prstGeom>
          <a:noFill/>
          <a:ln w="9525">
            <a:noFill/>
            <a:miter lim="800000"/>
            <a:headEnd/>
            <a:tailEnd/>
          </a:ln>
        </p:spPr>
      </p:pic>
      <p:sp>
        <p:nvSpPr>
          <p:cNvPr id="14" name="Rectangle 13"/>
          <p:cNvSpPr/>
          <p:nvPr/>
        </p:nvSpPr>
        <p:spPr>
          <a:xfrm>
            <a:off x="0" y="0"/>
            <a:ext cx="9144000" cy="369332"/>
          </a:xfrm>
          <a:prstGeom prst="rect">
            <a:avLst/>
          </a:prstGeom>
        </p:spPr>
        <p:txBody>
          <a:bodyPr wrap="square">
            <a:spAutoFit/>
          </a:bodyPr>
          <a:lstStyle/>
          <a:p>
            <a:r>
              <a:rPr lang="en-US" dirty="0" smtClean="0"/>
              <a:t>achieve the performances required by the experiment…one example of playing with the gas </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lstStyle/>
          <a:p>
            <a:r>
              <a:rPr lang="en-US" dirty="0"/>
              <a:t>e</a:t>
            </a:r>
            <a:r>
              <a:rPr lang="en-US" dirty="0" smtClean="0"/>
              <a:t>xample 2: Large GEM-CMS</a:t>
            </a:r>
            <a:endParaRPr lang="en-US" dirty="0"/>
          </a:p>
        </p:txBody>
      </p:sp>
      <p:sp>
        <p:nvSpPr>
          <p:cNvPr id="5" name="Rectangle 4"/>
          <p:cNvSpPr/>
          <p:nvPr/>
        </p:nvSpPr>
        <p:spPr>
          <a:xfrm>
            <a:off x="2286000" y="4114800"/>
            <a:ext cx="4572000" cy="646331"/>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Large GEM proposal</a:t>
            </a:r>
            <a:endParaRPr lang="en-US" dirty="0"/>
          </a:p>
        </p:txBody>
      </p:sp>
      <p:pic>
        <p:nvPicPr>
          <p:cNvPr id="4" name="Picture 2" descr="https://cms-docdb.cern.ch/cgi-bin/PublicDocDB/RetrieveFile?docid=11514&amp;version=1&amp;filename=cms_120918_03.png"/>
          <p:cNvPicPr>
            <a:picLocks noChangeAspect="1" noChangeArrowheads="1"/>
          </p:cNvPicPr>
          <p:nvPr/>
        </p:nvPicPr>
        <p:blipFill>
          <a:blip r:embed="rId2" cstate="print"/>
          <a:srcRect/>
          <a:stretch>
            <a:fillRect/>
          </a:stretch>
        </p:blipFill>
        <p:spPr bwMode="auto">
          <a:xfrm>
            <a:off x="685800" y="1676400"/>
            <a:ext cx="6276975" cy="4429126"/>
          </a:xfrm>
          <a:prstGeom prst="rect">
            <a:avLst/>
          </a:prstGeom>
          <a:noFill/>
        </p:spPr>
      </p:pic>
      <p:sp>
        <p:nvSpPr>
          <p:cNvPr id="5" name="Rounded Rectangle 4"/>
          <p:cNvSpPr/>
          <p:nvPr/>
        </p:nvSpPr>
        <p:spPr>
          <a:xfrm>
            <a:off x="4038600" y="3962400"/>
            <a:ext cx="1143000" cy="685800"/>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5" idx="3"/>
          </p:cNvCxnSpPr>
          <p:nvPr/>
        </p:nvCxnSpPr>
        <p:spPr>
          <a:xfrm flipV="1">
            <a:off x="5181600" y="2209800"/>
            <a:ext cx="1676400" cy="2095500"/>
          </a:xfrm>
          <a:prstGeom prst="straightConnector1">
            <a:avLst/>
          </a:prstGeom>
          <a:noFill/>
          <a:ln w="381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12" name="TextBox 11"/>
          <p:cNvSpPr txBox="1"/>
          <p:nvPr/>
        </p:nvSpPr>
        <p:spPr>
          <a:xfrm>
            <a:off x="5791200" y="1600200"/>
            <a:ext cx="2899255" cy="646331"/>
          </a:xfrm>
          <a:prstGeom prst="rect">
            <a:avLst/>
          </a:prstGeom>
          <a:noFill/>
        </p:spPr>
        <p:txBody>
          <a:bodyPr wrap="none" rtlCol="0">
            <a:spAutoFit/>
          </a:bodyPr>
          <a:lstStyle/>
          <a:p>
            <a:r>
              <a:rPr lang="en-US" dirty="0" smtClean="0"/>
              <a:t>Hundreds of square meters…</a:t>
            </a:r>
          </a:p>
          <a:p>
            <a:r>
              <a:rPr lang="en-US" dirty="0" smtClean="0"/>
              <a:t>Large area detectors needed</a:t>
            </a:r>
            <a:endParaRPr lang="en-US" dirty="0"/>
          </a:p>
        </p:txBody>
      </p:sp>
      <p:sp>
        <p:nvSpPr>
          <p:cNvPr id="13" name="Rectangle 12"/>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dirty="0" smtClean="0"/>
              <a:t>Std (small)GEM </a:t>
            </a:r>
            <a:r>
              <a:rPr lang="en-US" dirty="0" smtClean="0"/>
              <a:t>production: </a:t>
            </a:r>
            <a:br>
              <a:rPr lang="en-US" dirty="0" smtClean="0"/>
            </a:br>
            <a:r>
              <a:rPr lang="en-US" dirty="0" smtClean="0"/>
              <a:t>Double Mask Technique</a:t>
            </a:r>
            <a:endParaRPr lang="en-US" dirty="0"/>
          </a:p>
        </p:txBody>
      </p:sp>
      <p:sp>
        <p:nvSpPr>
          <p:cNvPr id="4" name="Rectangle 3"/>
          <p:cNvSpPr/>
          <p:nvPr/>
        </p:nvSpPr>
        <p:spPr>
          <a:xfrm>
            <a:off x="381001" y="1676400"/>
            <a:ext cx="8077200" cy="923330"/>
          </a:xfrm>
          <a:prstGeom prst="rect">
            <a:avLst/>
          </a:prstGeom>
        </p:spPr>
        <p:txBody>
          <a:bodyPr wrap="square">
            <a:spAutoFit/>
          </a:bodyPr>
          <a:lstStyle/>
          <a:p>
            <a:r>
              <a:rPr lang="en-US" dirty="0" smtClean="0"/>
              <a:t>Progress on large area GEMs Serge Duarte Pinto et al., </a:t>
            </a:r>
            <a:r>
              <a:rPr lang="en-US" dirty="0" err="1" smtClean="0"/>
              <a:t>Jinst</a:t>
            </a:r>
            <a:r>
              <a:rPr lang="en-US" dirty="0" smtClean="0"/>
              <a:t>, November 26, 2009 [http://arxiv.org/pdf/0909.5039v2.pdf]</a:t>
            </a:r>
          </a:p>
          <a:p>
            <a:endParaRPr lang="en-US" dirty="0"/>
          </a:p>
        </p:txBody>
      </p:sp>
      <p:pic>
        <p:nvPicPr>
          <p:cNvPr id="44034" name="Picture 2"/>
          <p:cNvPicPr>
            <a:picLocks noChangeAspect="1" noChangeArrowheads="1"/>
          </p:cNvPicPr>
          <p:nvPr/>
        </p:nvPicPr>
        <p:blipFill>
          <a:blip r:embed="rId2" cstate="print"/>
          <a:srcRect/>
          <a:stretch>
            <a:fillRect/>
          </a:stretch>
        </p:blipFill>
        <p:spPr bwMode="auto">
          <a:xfrm>
            <a:off x="3657600" y="2533650"/>
            <a:ext cx="5172075" cy="4019550"/>
          </a:xfrm>
          <a:prstGeom prst="rect">
            <a:avLst/>
          </a:prstGeom>
          <a:noFill/>
          <a:ln w="9525">
            <a:noFill/>
            <a:miter lim="800000"/>
            <a:headEnd/>
            <a:tailEnd/>
          </a:ln>
        </p:spPr>
      </p:pic>
      <p:pic>
        <p:nvPicPr>
          <p:cNvPr id="15362" name="Picture 2" descr="https://ts-dep-dem.web.cern.ch/ts-dep-dem/images/projects/gem/gemfield.jpg"/>
          <p:cNvPicPr>
            <a:picLocks noChangeAspect="1" noChangeArrowheads="1"/>
          </p:cNvPicPr>
          <p:nvPr/>
        </p:nvPicPr>
        <p:blipFill>
          <a:blip r:embed="rId3" cstate="print"/>
          <a:srcRect/>
          <a:stretch>
            <a:fillRect/>
          </a:stretch>
        </p:blipFill>
        <p:spPr bwMode="auto">
          <a:xfrm>
            <a:off x="533400" y="3048000"/>
            <a:ext cx="2667000" cy="2462390"/>
          </a:xfrm>
          <a:prstGeom prst="rect">
            <a:avLst/>
          </a:prstGeom>
          <a:noFill/>
        </p:spPr>
      </p:pic>
      <p:sp>
        <p:nvSpPr>
          <p:cNvPr id="6" name="TextBox 5"/>
          <p:cNvSpPr txBox="1"/>
          <p:nvPr/>
        </p:nvSpPr>
        <p:spPr>
          <a:xfrm>
            <a:off x="381000" y="5638800"/>
            <a:ext cx="2743200" cy="923330"/>
          </a:xfrm>
          <a:prstGeom prst="rect">
            <a:avLst/>
          </a:prstGeom>
          <a:noFill/>
        </p:spPr>
        <p:txBody>
          <a:bodyPr wrap="square" rtlCol="0">
            <a:spAutoFit/>
          </a:bodyPr>
          <a:lstStyle/>
          <a:p>
            <a:r>
              <a:rPr lang="en-US" dirty="0" smtClean="0"/>
              <a:t>Electric Field and performance strongly related to the hole shape</a:t>
            </a:r>
            <a:endParaRPr lang="en-US" dirty="0"/>
          </a:p>
        </p:txBody>
      </p:sp>
      <p:sp>
        <p:nvSpPr>
          <p:cNvPr id="7" name="Rectangle 6"/>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GEM production: </a:t>
            </a:r>
            <a:br>
              <a:rPr lang="en-US" dirty="0" smtClean="0"/>
            </a:br>
            <a:r>
              <a:rPr lang="en-US" dirty="0" smtClean="0"/>
              <a:t>Double Mask Technique</a:t>
            </a:r>
            <a:endParaRPr lang="en-US" dirty="0"/>
          </a:p>
        </p:txBody>
      </p:sp>
      <p:sp>
        <p:nvSpPr>
          <p:cNvPr id="4" name="Rectangle 3"/>
          <p:cNvSpPr/>
          <p:nvPr/>
        </p:nvSpPr>
        <p:spPr>
          <a:xfrm>
            <a:off x="381001" y="1676400"/>
            <a:ext cx="8077200" cy="923330"/>
          </a:xfrm>
          <a:prstGeom prst="rect">
            <a:avLst/>
          </a:prstGeom>
        </p:spPr>
        <p:txBody>
          <a:bodyPr wrap="square">
            <a:spAutoFit/>
          </a:bodyPr>
          <a:lstStyle/>
          <a:p>
            <a:r>
              <a:rPr lang="en-US" dirty="0" smtClean="0"/>
              <a:t>Progress on large area GEMs Serge Duarte Pinto et al., </a:t>
            </a:r>
            <a:r>
              <a:rPr lang="en-US" dirty="0" err="1" smtClean="0"/>
              <a:t>Jinst</a:t>
            </a:r>
            <a:r>
              <a:rPr lang="en-US" dirty="0" smtClean="0"/>
              <a:t>, November 26, 2009 [http://arxiv.org/pdf/0909.5039v2.pdf]</a:t>
            </a:r>
          </a:p>
          <a:p>
            <a:endParaRPr lang="en-US" dirty="0"/>
          </a:p>
        </p:txBody>
      </p:sp>
      <p:pic>
        <p:nvPicPr>
          <p:cNvPr id="46082" name="Picture 2"/>
          <p:cNvPicPr>
            <a:picLocks noChangeAspect="1" noChangeArrowheads="1"/>
          </p:cNvPicPr>
          <p:nvPr/>
        </p:nvPicPr>
        <p:blipFill>
          <a:blip r:embed="rId2" cstate="print"/>
          <a:srcRect/>
          <a:stretch>
            <a:fillRect/>
          </a:stretch>
        </p:blipFill>
        <p:spPr bwMode="auto">
          <a:xfrm>
            <a:off x="595312" y="2667000"/>
            <a:ext cx="7953375" cy="3552825"/>
          </a:xfrm>
          <a:prstGeom prst="rect">
            <a:avLst/>
          </a:prstGeom>
          <a:noFill/>
          <a:ln w="9525">
            <a:noFill/>
            <a:miter lim="800000"/>
            <a:headEnd/>
            <a:tailEnd/>
          </a:ln>
        </p:spPr>
      </p:pic>
      <p:sp>
        <p:nvSpPr>
          <p:cNvPr id="5" name="Rectangle 4"/>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152400" y="914400"/>
            <a:ext cx="5105400" cy="5105400"/>
          </a:xfrm>
          <a:prstGeom prst="rect">
            <a:avLst/>
          </a:prstGeom>
          <a:noFill/>
          <a:ln w="9525">
            <a:noFill/>
            <a:miter lim="800000"/>
            <a:headEnd/>
            <a:tailEnd/>
          </a:ln>
        </p:spPr>
      </p:pic>
      <p:sp>
        <p:nvSpPr>
          <p:cNvPr id="5" name="Rectangle 4"/>
          <p:cNvSpPr/>
          <p:nvPr/>
        </p:nvSpPr>
        <p:spPr>
          <a:xfrm>
            <a:off x="304800" y="304800"/>
            <a:ext cx="8077200" cy="923330"/>
          </a:xfrm>
          <a:prstGeom prst="rect">
            <a:avLst/>
          </a:prstGeom>
        </p:spPr>
        <p:txBody>
          <a:bodyPr wrap="square">
            <a:spAutoFit/>
          </a:bodyPr>
          <a:lstStyle/>
          <a:p>
            <a:r>
              <a:rPr lang="en-US" dirty="0" smtClean="0"/>
              <a:t>Progress on large area GEMs Serge Duarte Pinto et al., </a:t>
            </a:r>
            <a:r>
              <a:rPr lang="en-US" dirty="0" err="1" smtClean="0"/>
              <a:t>Jinst</a:t>
            </a:r>
            <a:r>
              <a:rPr lang="en-US" dirty="0" smtClean="0"/>
              <a:t>, November 26, 2009 [http://arxiv.org/pdf/0909.5039v2.pdf]</a:t>
            </a:r>
          </a:p>
          <a:p>
            <a:endParaRPr lang="en-US" dirty="0"/>
          </a:p>
        </p:txBody>
      </p:sp>
      <p:pic>
        <p:nvPicPr>
          <p:cNvPr id="47107" name="Picture 3"/>
          <p:cNvPicPr>
            <a:picLocks noChangeAspect="1" noChangeArrowheads="1"/>
          </p:cNvPicPr>
          <p:nvPr/>
        </p:nvPicPr>
        <p:blipFill>
          <a:blip r:embed="rId3" cstate="print"/>
          <a:srcRect/>
          <a:stretch>
            <a:fillRect/>
          </a:stretch>
        </p:blipFill>
        <p:spPr bwMode="auto">
          <a:xfrm>
            <a:off x="228600" y="5943600"/>
            <a:ext cx="5019675" cy="685800"/>
          </a:xfrm>
          <a:prstGeom prst="rect">
            <a:avLst/>
          </a:prstGeom>
          <a:noFill/>
          <a:ln w="9525">
            <a:noFill/>
            <a:miter lim="800000"/>
            <a:headEnd/>
            <a:tailEnd/>
          </a:ln>
        </p:spPr>
      </p:pic>
      <p:pic>
        <p:nvPicPr>
          <p:cNvPr id="47108" name="Picture 4"/>
          <p:cNvPicPr>
            <a:picLocks noChangeAspect="1" noChangeArrowheads="1"/>
          </p:cNvPicPr>
          <p:nvPr/>
        </p:nvPicPr>
        <p:blipFill>
          <a:blip r:embed="rId4" cstate="print"/>
          <a:srcRect/>
          <a:stretch>
            <a:fillRect/>
          </a:stretch>
        </p:blipFill>
        <p:spPr bwMode="auto">
          <a:xfrm>
            <a:off x="5334000" y="1285875"/>
            <a:ext cx="3504088" cy="4286250"/>
          </a:xfrm>
          <a:prstGeom prst="rect">
            <a:avLst/>
          </a:prstGeom>
          <a:noFill/>
          <a:ln w="9525">
            <a:noFill/>
            <a:miter lim="800000"/>
            <a:headEnd/>
            <a:tailEnd/>
          </a:ln>
        </p:spPr>
      </p:pic>
      <p:sp>
        <p:nvSpPr>
          <p:cNvPr id="6" name="Rectangle 5"/>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2070"/>
            <a:ext cx="8229600" cy="1143000"/>
          </a:xfrm>
        </p:spPr>
        <p:txBody>
          <a:bodyPr>
            <a:normAutofit fontScale="90000"/>
          </a:bodyPr>
          <a:lstStyle/>
          <a:p>
            <a:r>
              <a:rPr lang="en-US" dirty="0" smtClean="0"/>
              <a:t>GEM production: </a:t>
            </a:r>
            <a:br>
              <a:rPr lang="en-US" dirty="0" smtClean="0"/>
            </a:br>
            <a:r>
              <a:rPr lang="en-US" dirty="0" smtClean="0"/>
              <a:t>Double &amp; Single </a:t>
            </a:r>
            <a:r>
              <a:rPr lang="en-US" dirty="0" smtClean="0"/>
              <a:t>Mask Technique</a:t>
            </a:r>
            <a:endParaRPr lang="en-US" dirty="0"/>
          </a:p>
        </p:txBody>
      </p:sp>
      <p:sp>
        <p:nvSpPr>
          <p:cNvPr id="4" name="Rectangle 3"/>
          <p:cNvSpPr/>
          <p:nvPr/>
        </p:nvSpPr>
        <p:spPr>
          <a:xfrm>
            <a:off x="533400" y="1515070"/>
            <a:ext cx="8077200" cy="923330"/>
          </a:xfrm>
          <a:prstGeom prst="rect">
            <a:avLst/>
          </a:prstGeom>
        </p:spPr>
        <p:txBody>
          <a:bodyPr wrap="square">
            <a:spAutoFit/>
          </a:bodyPr>
          <a:lstStyle/>
          <a:p>
            <a:r>
              <a:rPr lang="en-US" dirty="0" smtClean="0"/>
              <a:t>Progress on large area GEMs Serge Duarte Pinto et al., </a:t>
            </a:r>
            <a:r>
              <a:rPr lang="en-US" dirty="0" err="1" smtClean="0"/>
              <a:t>Jinst</a:t>
            </a:r>
            <a:r>
              <a:rPr lang="en-US" dirty="0" smtClean="0"/>
              <a:t>, November 26, 2009 [http://arxiv.org/pdf/0909.5039v2.pdf]</a:t>
            </a:r>
          </a:p>
          <a:p>
            <a:endParaRPr lang="en-US" dirty="0"/>
          </a:p>
        </p:txBody>
      </p:sp>
      <p:pic>
        <p:nvPicPr>
          <p:cNvPr id="45058" name="Picture 2"/>
          <p:cNvPicPr>
            <a:picLocks noChangeAspect="1" noChangeArrowheads="1"/>
          </p:cNvPicPr>
          <p:nvPr/>
        </p:nvPicPr>
        <p:blipFill>
          <a:blip r:embed="rId2" cstate="print"/>
          <a:srcRect/>
          <a:stretch>
            <a:fillRect/>
          </a:stretch>
        </p:blipFill>
        <p:spPr bwMode="auto">
          <a:xfrm>
            <a:off x="566737" y="2114550"/>
            <a:ext cx="8010525" cy="4743450"/>
          </a:xfrm>
          <a:prstGeom prst="rect">
            <a:avLst/>
          </a:prstGeom>
          <a:noFill/>
          <a:ln w="9525">
            <a:noFill/>
            <a:miter lim="800000"/>
            <a:headEnd/>
            <a:tailEnd/>
          </a:ln>
        </p:spPr>
      </p:pic>
      <p:sp>
        <p:nvSpPr>
          <p:cNvPr id="5" name="Rectangle 4"/>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0" y="5410200"/>
            <a:ext cx="6400800" cy="923330"/>
          </a:xfrm>
          <a:prstGeom prst="rect">
            <a:avLst/>
          </a:prstGeom>
        </p:spPr>
        <p:txBody>
          <a:bodyPr wrap="square">
            <a:spAutoFit/>
          </a:bodyPr>
          <a:lstStyle/>
          <a:p>
            <a:r>
              <a:rPr lang="en-US" dirty="0" smtClean="0"/>
              <a:t>Rui De Oliveira, Latest MPGD developments and readout board guidelines , Tuesday, 28 April 2009, RD51 Week</a:t>
            </a:r>
          </a:p>
          <a:p>
            <a:endParaRPr lang="en-US" dirty="0"/>
          </a:p>
        </p:txBody>
      </p:sp>
      <p:pic>
        <p:nvPicPr>
          <p:cNvPr id="48130" name="Picture 2"/>
          <p:cNvPicPr>
            <a:picLocks noChangeAspect="1" noChangeArrowheads="1"/>
          </p:cNvPicPr>
          <p:nvPr/>
        </p:nvPicPr>
        <p:blipFill>
          <a:blip r:embed="rId2" cstate="print"/>
          <a:srcRect/>
          <a:stretch>
            <a:fillRect/>
          </a:stretch>
        </p:blipFill>
        <p:spPr bwMode="auto">
          <a:xfrm>
            <a:off x="1447800" y="838200"/>
            <a:ext cx="6098322" cy="4469841"/>
          </a:xfrm>
          <a:prstGeom prst="rect">
            <a:avLst/>
          </a:prstGeom>
          <a:noFill/>
          <a:ln w="9525">
            <a:noFill/>
            <a:miter lim="800000"/>
            <a:headEnd/>
            <a:tailEnd/>
          </a:ln>
        </p:spPr>
      </p:pic>
      <p:sp>
        <p:nvSpPr>
          <p:cNvPr id="6" name="Rectangle 5"/>
          <p:cNvSpPr/>
          <p:nvPr/>
        </p:nvSpPr>
        <p:spPr>
          <a:xfrm>
            <a:off x="0" y="6488668"/>
            <a:ext cx="8305800" cy="369332"/>
          </a:xfrm>
          <a:prstGeom prst="rect">
            <a:avLst/>
          </a:prstGeom>
        </p:spPr>
        <p:txBody>
          <a:bodyPr wrap="square">
            <a:spAutoFit/>
          </a:bodyPr>
          <a:lstStyle/>
          <a:p>
            <a:r>
              <a:rPr lang="en-US" dirty="0" smtClean="0"/>
              <a:t>https://indico.cern.ch/event/56216/session/1/contribution/5/material/slides/1.pdf</a:t>
            </a:r>
            <a:endParaRPr lang="en-US" dirty="0"/>
          </a:p>
        </p:txBody>
      </p:sp>
      <p:sp>
        <p:nvSpPr>
          <p:cNvPr id="5" name="TextBox 4"/>
          <p:cNvSpPr txBox="1"/>
          <p:nvPr/>
        </p:nvSpPr>
        <p:spPr>
          <a:xfrm>
            <a:off x="304800" y="468868"/>
            <a:ext cx="1844864" cy="369332"/>
          </a:xfrm>
          <a:prstGeom prst="rect">
            <a:avLst/>
          </a:prstGeom>
          <a:noFill/>
        </p:spPr>
        <p:txBody>
          <a:bodyPr wrap="none" rtlCol="0">
            <a:spAutoFit/>
          </a:bodyPr>
          <a:lstStyle/>
          <a:p>
            <a:r>
              <a:rPr lang="en-US" dirty="0" smtClean="0"/>
              <a:t>Polyimide Etching</a:t>
            </a:r>
            <a:endParaRPr lang="en-US" dirty="0"/>
          </a:p>
        </p:txBody>
      </p:sp>
      <p:sp>
        <p:nvSpPr>
          <p:cNvPr id="7" name="Rectangle 6"/>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457200"/>
            <a:ext cx="8001000" cy="41148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
            </a:r>
            <a:endParaRPr lang="en-US" dirty="0"/>
          </a:p>
        </p:txBody>
      </p:sp>
      <p:cxnSp>
        <p:nvCxnSpPr>
          <p:cNvPr id="6" name="Straight Arrow Connector 5"/>
          <p:cNvCxnSpPr/>
          <p:nvPr/>
        </p:nvCxnSpPr>
        <p:spPr>
          <a:xfrm flipH="1">
            <a:off x="1219200" y="152400"/>
            <a:ext cx="2590800" cy="56388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rot="17623224">
            <a:off x="620243" y="4525839"/>
            <a:ext cx="1804917" cy="369332"/>
          </a:xfrm>
          <a:prstGeom prst="rect">
            <a:avLst/>
          </a:prstGeom>
        </p:spPr>
        <p:txBody>
          <a:bodyPr wrap="none">
            <a:spAutoFit/>
          </a:bodyPr>
          <a:lstStyle/>
          <a:p>
            <a:pPr algn="ctr"/>
            <a:r>
              <a:rPr lang="en-US" dirty="0" smtClean="0"/>
              <a:t>Charged Particles</a:t>
            </a:r>
            <a:endParaRPr lang="en-US" dirty="0"/>
          </a:p>
        </p:txBody>
      </p:sp>
      <p:sp>
        <p:nvSpPr>
          <p:cNvPr id="8" name="Oval 7"/>
          <p:cNvSpPr/>
          <p:nvPr/>
        </p:nvSpPr>
        <p:spPr>
          <a:xfrm>
            <a:off x="2743200" y="1981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743200" y="1905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2743200" y="2209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895600" y="22098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2819400" y="2286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2895600" y="2133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048000" y="1371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048000" y="1295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048000" y="1600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200400" y="1600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3124200" y="1676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3200400" y="1524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flipV="1">
            <a:off x="4724400" y="1600200"/>
            <a:ext cx="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4038600" y="2667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038600" y="121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038600" y="1524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4191000" y="2743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114800" y="29718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191000" y="1447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343400" y="2438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4343400" y="990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43400" y="1295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4495800" y="2514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419600" y="2286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495800" y="121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p:nvSpPr>
        <p:spPr>
          <a:xfrm>
            <a:off x="4724400" y="1752600"/>
            <a:ext cx="695832" cy="369332"/>
          </a:xfrm>
          <a:prstGeom prst="rect">
            <a:avLst/>
          </a:prstGeom>
          <a:noFill/>
        </p:spPr>
        <p:txBody>
          <a:bodyPr wrap="none" rtlCol="0">
            <a:spAutoFit/>
          </a:bodyPr>
          <a:lstStyle/>
          <a:p>
            <a:r>
              <a:rPr lang="en-US" dirty="0" err="1" smtClean="0"/>
              <a:t>Edrift</a:t>
            </a:r>
            <a:endParaRPr lang="en-US" dirty="0"/>
          </a:p>
        </p:txBody>
      </p:sp>
      <p:sp>
        <p:nvSpPr>
          <p:cNvPr id="51" name="TextBox 50"/>
          <p:cNvSpPr txBox="1"/>
          <p:nvPr/>
        </p:nvSpPr>
        <p:spPr>
          <a:xfrm>
            <a:off x="7249032" y="2895600"/>
            <a:ext cx="686919" cy="369332"/>
          </a:xfrm>
          <a:prstGeom prst="rect">
            <a:avLst/>
          </a:prstGeom>
          <a:noFill/>
        </p:spPr>
        <p:txBody>
          <a:bodyPr wrap="none" rtlCol="0">
            <a:spAutoFit/>
          </a:bodyPr>
          <a:lstStyle/>
          <a:p>
            <a:r>
              <a:rPr lang="en-US" dirty="0" err="1" smtClean="0"/>
              <a:t>Egain</a:t>
            </a:r>
            <a:endParaRPr lang="en-US" dirty="0"/>
          </a:p>
        </p:txBody>
      </p:sp>
      <p:sp>
        <p:nvSpPr>
          <p:cNvPr id="60" name="Oval 59"/>
          <p:cNvSpPr/>
          <p:nvPr/>
        </p:nvSpPr>
        <p:spPr>
          <a:xfrm>
            <a:off x="6475881" y="3200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6247281" y="29718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6094881" y="3200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2" name="Straight Arrow Connector 81"/>
          <p:cNvCxnSpPr/>
          <p:nvPr/>
        </p:nvCxnSpPr>
        <p:spPr>
          <a:xfrm flipV="1">
            <a:off x="8153400" y="2819400"/>
            <a:ext cx="0" cy="5334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9" name="Oval 118"/>
          <p:cNvSpPr/>
          <p:nvPr/>
        </p:nvSpPr>
        <p:spPr>
          <a:xfrm>
            <a:off x="6780681" y="3505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p:cNvSpPr/>
          <p:nvPr/>
        </p:nvSpPr>
        <p:spPr>
          <a:xfrm>
            <a:off x="6399681" y="3505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p:cNvSpPr/>
          <p:nvPr/>
        </p:nvSpPr>
        <p:spPr>
          <a:xfrm>
            <a:off x="6094881" y="3505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p:cNvSpPr/>
          <p:nvPr/>
        </p:nvSpPr>
        <p:spPr>
          <a:xfrm>
            <a:off x="5713881" y="3505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Straight Arrow Connector 124"/>
          <p:cNvCxnSpPr>
            <a:stCxn id="66" idx="3"/>
            <a:endCxn id="72" idx="7"/>
          </p:cNvCxnSpPr>
          <p:nvPr/>
        </p:nvCxnSpPr>
        <p:spPr>
          <a:xfrm flipH="1">
            <a:off x="6159922" y="3036841"/>
            <a:ext cx="98518" cy="1747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Straight Arrow Connector 126"/>
          <p:cNvCxnSpPr>
            <a:stCxn id="66" idx="5"/>
            <a:endCxn id="60" idx="1"/>
          </p:cNvCxnSpPr>
          <p:nvPr/>
        </p:nvCxnSpPr>
        <p:spPr>
          <a:xfrm>
            <a:off x="6312322" y="3036841"/>
            <a:ext cx="174718" cy="1747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9" name="Straight Arrow Connector 128"/>
          <p:cNvCxnSpPr>
            <a:stCxn id="72" idx="1"/>
            <a:endCxn id="122" idx="7"/>
          </p:cNvCxnSpPr>
          <p:nvPr/>
        </p:nvCxnSpPr>
        <p:spPr>
          <a:xfrm flipH="1">
            <a:off x="5778922" y="3211559"/>
            <a:ext cx="327118"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a:stCxn id="72" idx="5"/>
            <a:endCxn id="121" idx="0"/>
          </p:cNvCxnSpPr>
          <p:nvPr/>
        </p:nvCxnSpPr>
        <p:spPr>
          <a:xfrm flipH="1">
            <a:off x="6132981" y="3265441"/>
            <a:ext cx="26941" cy="2397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3" name="Straight Arrow Connector 132"/>
          <p:cNvCxnSpPr>
            <a:stCxn id="60" idx="5"/>
            <a:endCxn id="120" idx="7"/>
          </p:cNvCxnSpPr>
          <p:nvPr/>
        </p:nvCxnSpPr>
        <p:spPr>
          <a:xfrm flipH="1">
            <a:off x="6464722" y="3265441"/>
            <a:ext cx="76200" cy="250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5" name="Straight Arrow Connector 134"/>
          <p:cNvCxnSpPr>
            <a:stCxn id="60" idx="6"/>
            <a:endCxn id="119" idx="0"/>
          </p:cNvCxnSpPr>
          <p:nvPr/>
        </p:nvCxnSpPr>
        <p:spPr>
          <a:xfrm>
            <a:off x="6552081" y="3238500"/>
            <a:ext cx="266700" cy="26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62472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58662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55614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a:off x="51804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76188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72378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a:off x="69330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a:off x="6552081" y="3810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5" name="Straight Arrow Connector 144"/>
          <p:cNvCxnSpPr>
            <a:stCxn id="122" idx="1"/>
            <a:endCxn id="139" idx="7"/>
          </p:cNvCxnSpPr>
          <p:nvPr/>
        </p:nvCxnSpPr>
        <p:spPr>
          <a:xfrm flipH="1">
            <a:off x="5245522" y="3516359"/>
            <a:ext cx="479518"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stCxn id="122" idx="5"/>
            <a:endCxn id="138" idx="6"/>
          </p:cNvCxnSpPr>
          <p:nvPr/>
        </p:nvCxnSpPr>
        <p:spPr>
          <a:xfrm flipH="1">
            <a:off x="5637681" y="3570241"/>
            <a:ext cx="141241" cy="27785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21" idx="5"/>
            <a:endCxn id="137" idx="7"/>
          </p:cNvCxnSpPr>
          <p:nvPr/>
        </p:nvCxnSpPr>
        <p:spPr>
          <a:xfrm flipH="1">
            <a:off x="5931322" y="3570241"/>
            <a:ext cx="228600" cy="2509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a:stCxn id="121" idx="4"/>
            <a:endCxn id="136" idx="2"/>
          </p:cNvCxnSpPr>
          <p:nvPr/>
        </p:nvCxnSpPr>
        <p:spPr>
          <a:xfrm>
            <a:off x="6132981" y="3581400"/>
            <a:ext cx="114300" cy="26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3" name="Straight Arrow Connector 152"/>
          <p:cNvCxnSpPr>
            <a:stCxn id="120" idx="4"/>
            <a:endCxn id="143" idx="0"/>
          </p:cNvCxnSpPr>
          <p:nvPr/>
        </p:nvCxnSpPr>
        <p:spPr>
          <a:xfrm>
            <a:off x="6437781" y="3581400"/>
            <a:ext cx="1524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a:stCxn id="120" idx="4"/>
            <a:endCxn id="142" idx="2"/>
          </p:cNvCxnSpPr>
          <p:nvPr/>
        </p:nvCxnSpPr>
        <p:spPr>
          <a:xfrm>
            <a:off x="6437781" y="3581400"/>
            <a:ext cx="495300" cy="26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7" name="Straight Arrow Connector 156"/>
          <p:cNvCxnSpPr>
            <a:stCxn id="119" idx="6"/>
            <a:endCxn id="141" idx="0"/>
          </p:cNvCxnSpPr>
          <p:nvPr/>
        </p:nvCxnSpPr>
        <p:spPr>
          <a:xfrm>
            <a:off x="6856881" y="3543300"/>
            <a:ext cx="419100" cy="266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a:stCxn id="119" idx="7"/>
            <a:endCxn id="140" idx="1"/>
          </p:cNvCxnSpPr>
          <p:nvPr/>
        </p:nvCxnSpPr>
        <p:spPr>
          <a:xfrm>
            <a:off x="6845722" y="3516359"/>
            <a:ext cx="784318"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Straight Arrow Connector 159"/>
          <p:cNvCxnSpPr/>
          <p:nvPr/>
        </p:nvCxnSpPr>
        <p:spPr>
          <a:xfrm flipV="1">
            <a:off x="6858000" y="1600200"/>
            <a:ext cx="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1" name="Oval 160"/>
          <p:cNvSpPr/>
          <p:nvPr/>
        </p:nvSpPr>
        <p:spPr>
          <a:xfrm>
            <a:off x="6172200" y="2667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6172200" y="121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162"/>
          <p:cNvSpPr/>
          <p:nvPr/>
        </p:nvSpPr>
        <p:spPr>
          <a:xfrm>
            <a:off x="6172200" y="15240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p:cNvSpPr/>
          <p:nvPr/>
        </p:nvSpPr>
        <p:spPr>
          <a:xfrm>
            <a:off x="6324600" y="27432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6248400" y="29718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6324600" y="1447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p:cNvSpPr/>
          <p:nvPr/>
        </p:nvSpPr>
        <p:spPr>
          <a:xfrm>
            <a:off x="6477000" y="24384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6477000" y="990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p:cNvSpPr/>
          <p:nvPr/>
        </p:nvSpPr>
        <p:spPr>
          <a:xfrm>
            <a:off x="6477000" y="1295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p:cNvSpPr/>
          <p:nvPr/>
        </p:nvSpPr>
        <p:spPr>
          <a:xfrm>
            <a:off x="6629400" y="25146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6553200" y="2286000"/>
            <a:ext cx="76200" cy="762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p:cNvSpPr/>
          <p:nvPr/>
        </p:nvSpPr>
        <p:spPr>
          <a:xfrm>
            <a:off x="6629400" y="1219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TextBox 172"/>
          <p:cNvSpPr txBox="1"/>
          <p:nvPr/>
        </p:nvSpPr>
        <p:spPr>
          <a:xfrm>
            <a:off x="6858000" y="1752600"/>
            <a:ext cx="695832" cy="369332"/>
          </a:xfrm>
          <a:prstGeom prst="rect">
            <a:avLst/>
          </a:prstGeom>
          <a:noFill/>
        </p:spPr>
        <p:txBody>
          <a:bodyPr wrap="none" rtlCol="0">
            <a:spAutoFit/>
          </a:bodyPr>
          <a:lstStyle/>
          <a:p>
            <a:r>
              <a:rPr lang="en-US" dirty="0" err="1" smtClean="0"/>
              <a:t>Edrift</a:t>
            </a:r>
            <a:endParaRPr lang="en-US" dirty="0"/>
          </a:p>
        </p:txBody>
      </p:sp>
      <p:cxnSp>
        <p:nvCxnSpPr>
          <p:cNvPr id="175" name="Straight Arrow Connector 174"/>
          <p:cNvCxnSpPr/>
          <p:nvPr/>
        </p:nvCxnSpPr>
        <p:spPr>
          <a:xfrm>
            <a:off x="4419600" y="2743200"/>
            <a:ext cx="0" cy="1676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7" name="TextBox 176"/>
          <p:cNvSpPr txBox="1"/>
          <p:nvPr/>
        </p:nvSpPr>
        <p:spPr>
          <a:xfrm>
            <a:off x="4025285" y="4648200"/>
            <a:ext cx="851515" cy="369332"/>
          </a:xfrm>
          <a:prstGeom prst="rect">
            <a:avLst/>
          </a:prstGeom>
          <a:noFill/>
        </p:spPr>
        <p:txBody>
          <a:bodyPr wrap="none" rtlCol="0">
            <a:spAutoFit/>
          </a:bodyPr>
          <a:lstStyle/>
          <a:p>
            <a:r>
              <a:rPr lang="en-US" dirty="0" smtClean="0"/>
              <a:t>Anode </a:t>
            </a:r>
            <a:endParaRPr lang="en-US" dirty="0"/>
          </a:p>
        </p:txBody>
      </p:sp>
      <p:sp>
        <p:nvSpPr>
          <p:cNvPr id="178" name="TextBox 177"/>
          <p:cNvSpPr txBox="1"/>
          <p:nvPr/>
        </p:nvSpPr>
        <p:spPr>
          <a:xfrm>
            <a:off x="3886200" y="76200"/>
            <a:ext cx="974434" cy="369332"/>
          </a:xfrm>
          <a:prstGeom prst="rect">
            <a:avLst/>
          </a:prstGeom>
          <a:noFill/>
        </p:spPr>
        <p:txBody>
          <a:bodyPr wrap="none" rtlCol="0">
            <a:spAutoFit/>
          </a:bodyPr>
          <a:lstStyle/>
          <a:p>
            <a:r>
              <a:rPr lang="en-US" dirty="0" smtClean="0"/>
              <a:t>Cathode</a:t>
            </a:r>
            <a:endParaRPr lang="en-US" dirty="0"/>
          </a:p>
        </p:txBody>
      </p:sp>
      <p:sp>
        <p:nvSpPr>
          <p:cNvPr id="179" name="TextBox 178"/>
          <p:cNvSpPr txBox="1"/>
          <p:nvPr/>
        </p:nvSpPr>
        <p:spPr>
          <a:xfrm>
            <a:off x="4572000" y="2590800"/>
            <a:ext cx="255198" cy="369332"/>
          </a:xfrm>
          <a:prstGeom prst="rect">
            <a:avLst/>
          </a:prstGeom>
          <a:noFill/>
        </p:spPr>
        <p:txBody>
          <a:bodyPr wrap="none" rtlCol="0">
            <a:spAutoFit/>
          </a:bodyPr>
          <a:lstStyle/>
          <a:p>
            <a:r>
              <a:rPr lang="en-US" dirty="0" smtClean="0"/>
              <a:t>-</a:t>
            </a:r>
            <a:endParaRPr lang="en-US" dirty="0"/>
          </a:p>
        </p:txBody>
      </p:sp>
      <p:sp>
        <p:nvSpPr>
          <p:cNvPr id="180" name="TextBox 179"/>
          <p:cNvSpPr txBox="1"/>
          <p:nvPr/>
        </p:nvSpPr>
        <p:spPr>
          <a:xfrm>
            <a:off x="4495800" y="2209800"/>
            <a:ext cx="255198" cy="369332"/>
          </a:xfrm>
          <a:prstGeom prst="rect">
            <a:avLst/>
          </a:prstGeom>
          <a:noFill/>
        </p:spPr>
        <p:txBody>
          <a:bodyPr wrap="none" rtlCol="0">
            <a:spAutoFit/>
          </a:bodyPr>
          <a:lstStyle/>
          <a:p>
            <a:r>
              <a:rPr lang="en-US" dirty="0" smtClean="0"/>
              <a:t>-</a:t>
            </a:r>
            <a:endParaRPr lang="en-US" dirty="0"/>
          </a:p>
        </p:txBody>
      </p:sp>
      <p:sp>
        <p:nvSpPr>
          <p:cNvPr id="181" name="TextBox 180"/>
          <p:cNvSpPr txBox="1"/>
          <p:nvPr/>
        </p:nvSpPr>
        <p:spPr>
          <a:xfrm>
            <a:off x="4072436" y="2286000"/>
            <a:ext cx="255198" cy="369332"/>
          </a:xfrm>
          <a:prstGeom prst="rect">
            <a:avLst/>
          </a:prstGeom>
          <a:noFill/>
        </p:spPr>
        <p:txBody>
          <a:bodyPr wrap="none" rtlCol="0">
            <a:spAutoFit/>
          </a:bodyPr>
          <a:lstStyle/>
          <a:p>
            <a:r>
              <a:rPr lang="en-US" dirty="0" smtClean="0"/>
              <a:t>-</a:t>
            </a:r>
            <a:endParaRPr lang="en-US" dirty="0"/>
          </a:p>
        </p:txBody>
      </p:sp>
      <p:sp>
        <p:nvSpPr>
          <p:cNvPr id="182" name="TextBox 181"/>
          <p:cNvSpPr txBox="1"/>
          <p:nvPr/>
        </p:nvSpPr>
        <p:spPr>
          <a:xfrm>
            <a:off x="3886200" y="2754868"/>
            <a:ext cx="255198" cy="369332"/>
          </a:xfrm>
          <a:prstGeom prst="rect">
            <a:avLst/>
          </a:prstGeom>
          <a:noFill/>
        </p:spPr>
        <p:txBody>
          <a:bodyPr wrap="none" rtlCol="0">
            <a:spAutoFit/>
          </a:bodyPr>
          <a:lstStyle/>
          <a:p>
            <a:r>
              <a:rPr lang="en-US" dirty="0" smtClean="0"/>
              <a:t>-</a:t>
            </a:r>
            <a:endParaRPr lang="en-US" dirty="0"/>
          </a:p>
        </p:txBody>
      </p:sp>
      <p:sp>
        <p:nvSpPr>
          <p:cNvPr id="183" name="TextBox 182"/>
          <p:cNvSpPr txBox="1"/>
          <p:nvPr/>
        </p:nvSpPr>
        <p:spPr>
          <a:xfrm>
            <a:off x="4038600" y="1066800"/>
            <a:ext cx="300082" cy="369332"/>
          </a:xfrm>
          <a:prstGeom prst="rect">
            <a:avLst/>
          </a:prstGeom>
          <a:noFill/>
        </p:spPr>
        <p:txBody>
          <a:bodyPr wrap="none" rtlCol="0">
            <a:spAutoFit/>
          </a:bodyPr>
          <a:lstStyle/>
          <a:p>
            <a:r>
              <a:rPr lang="en-US" dirty="0" smtClean="0"/>
              <a:t>+</a:t>
            </a:r>
            <a:endParaRPr lang="en-US" dirty="0"/>
          </a:p>
        </p:txBody>
      </p:sp>
      <p:sp>
        <p:nvSpPr>
          <p:cNvPr id="184" name="TextBox 183"/>
          <p:cNvSpPr txBox="1"/>
          <p:nvPr/>
        </p:nvSpPr>
        <p:spPr>
          <a:xfrm>
            <a:off x="4191000" y="1383268"/>
            <a:ext cx="300082" cy="369332"/>
          </a:xfrm>
          <a:prstGeom prst="rect">
            <a:avLst/>
          </a:prstGeom>
          <a:noFill/>
        </p:spPr>
        <p:txBody>
          <a:bodyPr wrap="none" rtlCol="0">
            <a:spAutoFit/>
          </a:bodyPr>
          <a:lstStyle/>
          <a:p>
            <a:r>
              <a:rPr lang="en-US" dirty="0" smtClean="0"/>
              <a:t>+</a:t>
            </a:r>
            <a:endParaRPr lang="en-US" dirty="0"/>
          </a:p>
        </p:txBody>
      </p:sp>
      <p:sp>
        <p:nvSpPr>
          <p:cNvPr id="185" name="TextBox 184"/>
          <p:cNvSpPr txBox="1"/>
          <p:nvPr/>
        </p:nvSpPr>
        <p:spPr>
          <a:xfrm>
            <a:off x="4343400" y="1295400"/>
            <a:ext cx="300082" cy="369332"/>
          </a:xfrm>
          <a:prstGeom prst="rect">
            <a:avLst/>
          </a:prstGeom>
          <a:noFill/>
        </p:spPr>
        <p:txBody>
          <a:bodyPr wrap="none" rtlCol="0">
            <a:spAutoFit/>
          </a:bodyPr>
          <a:lstStyle/>
          <a:p>
            <a:r>
              <a:rPr lang="en-US" dirty="0" smtClean="0"/>
              <a:t>+</a:t>
            </a:r>
            <a:endParaRPr lang="en-US" dirty="0"/>
          </a:p>
        </p:txBody>
      </p:sp>
      <p:sp>
        <p:nvSpPr>
          <p:cNvPr id="186" name="TextBox 185"/>
          <p:cNvSpPr txBox="1"/>
          <p:nvPr/>
        </p:nvSpPr>
        <p:spPr>
          <a:xfrm>
            <a:off x="4419600" y="914400"/>
            <a:ext cx="300082" cy="369332"/>
          </a:xfrm>
          <a:prstGeom prst="rect">
            <a:avLst/>
          </a:prstGeom>
          <a:noFill/>
        </p:spPr>
        <p:txBody>
          <a:bodyPr wrap="none" rtlCol="0">
            <a:spAutoFit/>
          </a:bodyPr>
          <a:lstStyle/>
          <a:p>
            <a:r>
              <a:rPr lang="en-US" dirty="0" smtClean="0"/>
              <a:t>+</a:t>
            </a:r>
            <a:endParaRPr lang="en-US" dirty="0"/>
          </a:p>
        </p:txBody>
      </p:sp>
      <p:sp>
        <p:nvSpPr>
          <p:cNvPr id="187" name="TextBox 186"/>
          <p:cNvSpPr txBox="1"/>
          <p:nvPr/>
        </p:nvSpPr>
        <p:spPr>
          <a:xfrm>
            <a:off x="3048000" y="990600"/>
            <a:ext cx="300082" cy="369332"/>
          </a:xfrm>
          <a:prstGeom prst="rect">
            <a:avLst/>
          </a:prstGeom>
          <a:noFill/>
        </p:spPr>
        <p:txBody>
          <a:bodyPr wrap="none" rtlCol="0">
            <a:spAutoFit/>
          </a:bodyPr>
          <a:lstStyle/>
          <a:p>
            <a:r>
              <a:rPr lang="en-US" dirty="0" smtClean="0"/>
              <a:t>+</a:t>
            </a:r>
            <a:endParaRPr lang="en-US" dirty="0"/>
          </a:p>
        </p:txBody>
      </p:sp>
      <p:sp>
        <p:nvSpPr>
          <p:cNvPr id="188" name="TextBox 187"/>
          <p:cNvSpPr txBox="1"/>
          <p:nvPr/>
        </p:nvSpPr>
        <p:spPr>
          <a:xfrm>
            <a:off x="3281318" y="1230868"/>
            <a:ext cx="300082" cy="369332"/>
          </a:xfrm>
          <a:prstGeom prst="rect">
            <a:avLst/>
          </a:prstGeom>
          <a:noFill/>
        </p:spPr>
        <p:txBody>
          <a:bodyPr wrap="none" rtlCol="0">
            <a:spAutoFit/>
          </a:bodyPr>
          <a:lstStyle/>
          <a:p>
            <a:r>
              <a:rPr lang="en-US" dirty="0" smtClean="0"/>
              <a:t>+</a:t>
            </a:r>
            <a:endParaRPr lang="en-US" dirty="0"/>
          </a:p>
        </p:txBody>
      </p:sp>
      <p:sp>
        <p:nvSpPr>
          <p:cNvPr id="189" name="TextBox 188"/>
          <p:cNvSpPr txBox="1"/>
          <p:nvPr/>
        </p:nvSpPr>
        <p:spPr>
          <a:xfrm>
            <a:off x="2819400" y="1295400"/>
            <a:ext cx="300082" cy="369332"/>
          </a:xfrm>
          <a:prstGeom prst="rect">
            <a:avLst/>
          </a:prstGeom>
          <a:noFill/>
        </p:spPr>
        <p:txBody>
          <a:bodyPr wrap="none" rtlCol="0">
            <a:spAutoFit/>
          </a:bodyPr>
          <a:lstStyle/>
          <a:p>
            <a:r>
              <a:rPr lang="en-US" dirty="0" smtClean="0"/>
              <a:t>+</a:t>
            </a:r>
            <a:endParaRPr lang="en-US" dirty="0"/>
          </a:p>
        </p:txBody>
      </p:sp>
      <p:sp>
        <p:nvSpPr>
          <p:cNvPr id="190" name="TextBox 189"/>
          <p:cNvSpPr txBox="1"/>
          <p:nvPr/>
        </p:nvSpPr>
        <p:spPr>
          <a:xfrm>
            <a:off x="2590800" y="1535668"/>
            <a:ext cx="300082" cy="369332"/>
          </a:xfrm>
          <a:prstGeom prst="rect">
            <a:avLst/>
          </a:prstGeom>
          <a:noFill/>
        </p:spPr>
        <p:txBody>
          <a:bodyPr wrap="none" rtlCol="0">
            <a:spAutoFit/>
          </a:bodyPr>
          <a:lstStyle/>
          <a:p>
            <a:r>
              <a:rPr lang="en-US" dirty="0" smtClean="0"/>
              <a:t>+</a:t>
            </a:r>
            <a:endParaRPr lang="en-US" dirty="0"/>
          </a:p>
        </p:txBody>
      </p:sp>
      <p:sp>
        <p:nvSpPr>
          <p:cNvPr id="191" name="TextBox 190"/>
          <p:cNvSpPr txBox="1"/>
          <p:nvPr/>
        </p:nvSpPr>
        <p:spPr>
          <a:xfrm>
            <a:off x="2514600" y="1840468"/>
            <a:ext cx="300082" cy="369332"/>
          </a:xfrm>
          <a:prstGeom prst="rect">
            <a:avLst/>
          </a:prstGeom>
          <a:noFill/>
        </p:spPr>
        <p:txBody>
          <a:bodyPr wrap="none" rtlCol="0">
            <a:spAutoFit/>
          </a:bodyPr>
          <a:lstStyle/>
          <a:p>
            <a:r>
              <a:rPr lang="en-US" dirty="0" smtClean="0"/>
              <a:t>+</a:t>
            </a:r>
            <a:endParaRPr lang="en-US" dirty="0"/>
          </a:p>
        </p:txBody>
      </p:sp>
      <p:sp>
        <p:nvSpPr>
          <p:cNvPr id="192" name="TextBox 191"/>
          <p:cNvSpPr txBox="1"/>
          <p:nvPr/>
        </p:nvSpPr>
        <p:spPr>
          <a:xfrm>
            <a:off x="3200400" y="1600200"/>
            <a:ext cx="255198" cy="369332"/>
          </a:xfrm>
          <a:prstGeom prst="rect">
            <a:avLst/>
          </a:prstGeom>
          <a:noFill/>
        </p:spPr>
        <p:txBody>
          <a:bodyPr wrap="none" rtlCol="0">
            <a:spAutoFit/>
          </a:bodyPr>
          <a:lstStyle/>
          <a:p>
            <a:r>
              <a:rPr lang="en-US" dirty="0" smtClean="0"/>
              <a:t>-</a:t>
            </a:r>
            <a:endParaRPr lang="en-US" dirty="0"/>
          </a:p>
        </p:txBody>
      </p:sp>
      <p:sp>
        <p:nvSpPr>
          <p:cNvPr id="193" name="TextBox 192"/>
          <p:cNvSpPr txBox="1"/>
          <p:nvPr/>
        </p:nvSpPr>
        <p:spPr>
          <a:xfrm>
            <a:off x="3352800" y="1447800"/>
            <a:ext cx="255198" cy="369332"/>
          </a:xfrm>
          <a:prstGeom prst="rect">
            <a:avLst/>
          </a:prstGeom>
          <a:noFill/>
        </p:spPr>
        <p:txBody>
          <a:bodyPr wrap="none" rtlCol="0">
            <a:spAutoFit/>
          </a:bodyPr>
          <a:lstStyle/>
          <a:p>
            <a:r>
              <a:rPr lang="en-US" dirty="0" smtClean="0"/>
              <a:t>-</a:t>
            </a:r>
            <a:endParaRPr lang="en-US" dirty="0"/>
          </a:p>
        </p:txBody>
      </p:sp>
      <p:sp>
        <p:nvSpPr>
          <p:cNvPr id="194" name="TextBox 193"/>
          <p:cNvSpPr txBox="1"/>
          <p:nvPr/>
        </p:nvSpPr>
        <p:spPr>
          <a:xfrm>
            <a:off x="2945202" y="2057400"/>
            <a:ext cx="255198" cy="369332"/>
          </a:xfrm>
          <a:prstGeom prst="rect">
            <a:avLst/>
          </a:prstGeom>
          <a:noFill/>
        </p:spPr>
        <p:txBody>
          <a:bodyPr wrap="none" rtlCol="0">
            <a:spAutoFit/>
          </a:bodyPr>
          <a:lstStyle/>
          <a:p>
            <a:r>
              <a:rPr lang="en-US" dirty="0" smtClean="0"/>
              <a:t>-</a:t>
            </a:r>
            <a:endParaRPr lang="en-US" dirty="0"/>
          </a:p>
        </p:txBody>
      </p:sp>
      <p:sp>
        <p:nvSpPr>
          <p:cNvPr id="195" name="TextBox 194"/>
          <p:cNvSpPr txBox="1"/>
          <p:nvPr/>
        </p:nvSpPr>
        <p:spPr>
          <a:xfrm>
            <a:off x="2895600" y="2225566"/>
            <a:ext cx="255198" cy="369332"/>
          </a:xfrm>
          <a:prstGeom prst="rect">
            <a:avLst/>
          </a:prstGeom>
          <a:noFill/>
        </p:spPr>
        <p:txBody>
          <a:bodyPr wrap="none" rtlCol="0">
            <a:spAutoFit/>
          </a:bodyPr>
          <a:lstStyle/>
          <a:p>
            <a:r>
              <a:rPr lang="en-US" dirty="0" smtClean="0"/>
              <a:t>-</a:t>
            </a:r>
            <a:endParaRPr lang="en-US" dirty="0"/>
          </a:p>
        </p:txBody>
      </p:sp>
      <p:sp>
        <p:nvSpPr>
          <p:cNvPr id="196" name="Oval 195"/>
          <p:cNvSpPr/>
          <p:nvPr/>
        </p:nvSpPr>
        <p:spPr>
          <a:xfrm>
            <a:off x="7162800" y="3352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Oval 196"/>
          <p:cNvSpPr/>
          <p:nvPr/>
        </p:nvSpPr>
        <p:spPr>
          <a:xfrm>
            <a:off x="7162800" y="3657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Oval 197"/>
          <p:cNvSpPr/>
          <p:nvPr/>
        </p:nvSpPr>
        <p:spPr>
          <a:xfrm>
            <a:off x="7315200" y="35814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Oval 198"/>
          <p:cNvSpPr/>
          <p:nvPr/>
        </p:nvSpPr>
        <p:spPr>
          <a:xfrm>
            <a:off x="5486400" y="3352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Oval 199"/>
          <p:cNvSpPr/>
          <p:nvPr/>
        </p:nvSpPr>
        <p:spPr>
          <a:xfrm>
            <a:off x="6096000" y="37338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Oval 200"/>
          <p:cNvSpPr/>
          <p:nvPr/>
        </p:nvSpPr>
        <p:spPr>
          <a:xfrm>
            <a:off x="6248400" y="36576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2" name="Oval 201"/>
          <p:cNvSpPr/>
          <p:nvPr/>
        </p:nvSpPr>
        <p:spPr>
          <a:xfrm>
            <a:off x="6553200" y="3505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3" name="Oval 202"/>
          <p:cNvSpPr/>
          <p:nvPr/>
        </p:nvSpPr>
        <p:spPr>
          <a:xfrm>
            <a:off x="5943600" y="3505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Oval 203"/>
          <p:cNvSpPr/>
          <p:nvPr/>
        </p:nvSpPr>
        <p:spPr>
          <a:xfrm>
            <a:off x="5867400" y="3124200"/>
            <a:ext cx="76200" cy="76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TextBox 204"/>
          <p:cNvSpPr txBox="1"/>
          <p:nvPr/>
        </p:nvSpPr>
        <p:spPr>
          <a:xfrm>
            <a:off x="685800" y="609600"/>
            <a:ext cx="1282210" cy="369332"/>
          </a:xfrm>
          <a:prstGeom prst="rect">
            <a:avLst/>
          </a:prstGeom>
          <a:noFill/>
        </p:spPr>
        <p:txBody>
          <a:bodyPr wrap="none" rtlCol="0">
            <a:spAutoFit/>
          </a:bodyPr>
          <a:lstStyle/>
          <a:p>
            <a:r>
              <a:rPr lang="en-US" dirty="0" smtClean="0"/>
              <a:t>Gas volume</a:t>
            </a:r>
            <a:endParaRPr lang="en-US" dirty="0"/>
          </a:p>
        </p:txBody>
      </p:sp>
      <p:pic>
        <p:nvPicPr>
          <p:cNvPr id="206" name="Picture 5"/>
          <p:cNvPicPr>
            <a:picLocks noChangeAspect="1" noChangeArrowheads="1"/>
          </p:cNvPicPr>
          <p:nvPr/>
        </p:nvPicPr>
        <p:blipFill>
          <a:blip r:embed="rId2" cstate="print">
            <a:lum bright="-52000" contrast="78000"/>
          </a:blip>
          <a:srcRect/>
          <a:stretch>
            <a:fillRect/>
          </a:stretch>
        </p:blipFill>
        <p:spPr bwMode="auto">
          <a:xfrm>
            <a:off x="1905000" y="5105400"/>
            <a:ext cx="2389015" cy="1371600"/>
          </a:xfrm>
          <a:prstGeom prst="rect">
            <a:avLst/>
          </a:prstGeom>
          <a:noFill/>
          <a:ln w="9525">
            <a:noFill/>
            <a:miter lim="800000"/>
            <a:headEnd/>
            <a:tailEnd/>
          </a:ln>
        </p:spPr>
      </p:pic>
      <p:sp>
        <p:nvSpPr>
          <p:cNvPr id="207" name="Oval 206"/>
          <p:cNvSpPr/>
          <p:nvPr/>
        </p:nvSpPr>
        <p:spPr>
          <a:xfrm>
            <a:off x="2286000" y="914400"/>
            <a:ext cx="1524000" cy="1676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9" name="Straight Arrow Connector 208"/>
          <p:cNvCxnSpPr>
            <a:stCxn id="207" idx="4"/>
          </p:cNvCxnSpPr>
          <p:nvPr/>
        </p:nvCxnSpPr>
        <p:spPr>
          <a:xfrm flipH="1">
            <a:off x="2971800" y="2590800"/>
            <a:ext cx="76200" cy="25146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2" name="Oval 211"/>
          <p:cNvSpPr/>
          <p:nvPr/>
        </p:nvSpPr>
        <p:spPr>
          <a:xfrm>
            <a:off x="2514600" y="5867400"/>
            <a:ext cx="685800" cy="609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TextBox 212"/>
          <p:cNvSpPr txBox="1"/>
          <p:nvPr/>
        </p:nvSpPr>
        <p:spPr>
          <a:xfrm>
            <a:off x="4572000" y="6019800"/>
            <a:ext cx="3842719" cy="369332"/>
          </a:xfrm>
          <a:prstGeom prst="rect">
            <a:avLst/>
          </a:prstGeom>
          <a:noFill/>
        </p:spPr>
        <p:txBody>
          <a:bodyPr wrap="none" rtlCol="0">
            <a:spAutoFit/>
          </a:bodyPr>
          <a:lstStyle/>
          <a:p>
            <a:r>
              <a:rPr lang="en-US" dirty="0" smtClean="0"/>
              <a:t>MIP</a:t>
            </a:r>
            <a:r>
              <a:rPr lang="en-US" dirty="0" smtClean="0">
                <a:latin typeface="Calibri"/>
              </a:rPr>
              <a:t>≈</a:t>
            </a:r>
            <a:r>
              <a:rPr lang="en-US" dirty="0" smtClean="0">
                <a:latin typeface="Comic Sans MS" pitchFamily="66" charset="0"/>
              </a:rPr>
              <a:t> 2 </a:t>
            </a:r>
            <a:r>
              <a:rPr lang="en-US" dirty="0" err="1" smtClean="0">
                <a:latin typeface="Comic Sans MS" pitchFamily="66" charset="0"/>
              </a:rPr>
              <a:t>Mev</a:t>
            </a:r>
            <a:r>
              <a:rPr lang="en-US" dirty="0" smtClean="0">
                <a:latin typeface="Comic Sans MS" pitchFamily="66" charset="0"/>
              </a:rPr>
              <a:t> cm</a:t>
            </a:r>
            <a:r>
              <a:rPr lang="en-US" baseline="30000" dirty="0" smtClean="0">
                <a:latin typeface="Comic Sans MS" pitchFamily="66" charset="0"/>
              </a:rPr>
              <a:t>2</a:t>
            </a:r>
            <a:r>
              <a:rPr lang="en-US" dirty="0" smtClean="0">
                <a:latin typeface="Comic Sans MS" pitchFamily="66" charset="0"/>
              </a:rPr>
              <a:t> /g… gas density… </a:t>
            </a:r>
            <a:endParaRPr lang="en-US" dirty="0"/>
          </a:p>
        </p:txBody>
      </p:sp>
      <p:cxnSp>
        <p:nvCxnSpPr>
          <p:cNvPr id="214" name="Straight Arrow Connector 213"/>
          <p:cNvCxnSpPr>
            <a:stCxn id="212" idx="6"/>
            <a:endCxn id="213" idx="1"/>
          </p:cNvCxnSpPr>
          <p:nvPr/>
        </p:nvCxnSpPr>
        <p:spPr>
          <a:xfrm>
            <a:off x="3200400" y="6172200"/>
            <a:ext cx="1371600" cy="32266"/>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7" name="TextBox 216"/>
          <p:cNvSpPr txBox="1"/>
          <p:nvPr/>
        </p:nvSpPr>
        <p:spPr>
          <a:xfrm>
            <a:off x="76200" y="6400800"/>
            <a:ext cx="4542782" cy="369332"/>
          </a:xfrm>
          <a:prstGeom prst="rect">
            <a:avLst/>
          </a:prstGeom>
          <a:noFill/>
        </p:spPr>
        <p:txBody>
          <a:bodyPr wrap="none" rtlCol="0">
            <a:spAutoFit/>
          </a:bodyPr>
          <a:lstStyle/>
          <a:p>
            <a:r>
              <a:rPr lang="en-US" dirty="0" smtClean="0"/>
              <a:t>Energy loss due to electromagnetic interaction</a:t>
            </a:r>
            <a:endParaRPr lang="en-US" dirty="0"/>
          </a:p>
        </p:txBody>
      </p:sp>
      <p:sp>
        <p:nvSpPr>
          <p:cNvPr id="218" name="TextBox 217"/>
          <p:cNvSpPr txBox="1"/>
          <p:nvPr/>
        </p:nvSpPr>
        <p:spPr>
          <a:xfrm>
            <a:off x="4953000" y="5257800"/>
            <a:ext cx="3979616" cy="369332"/>
          </a:xfrm>
          <a:prstGeom prst="rect">
            <a:avLst/>
          </a:prstGeom>
          <a:noFill/>
        </p:spPr>
        <p:txBody>
          <a:bodyPr wrap="none" rtlCol="0">
            <a:spAutoFit/>
          </a:bodyPr>
          <a:lstStyle/>
          <a:p>
            <a:r>
              <a:rPr lang="en-US" dirty="0" smtClean="0"/>
              <a:t>You have to learn how to play with fields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0" y="5410200"/>
            <a:ext cx="6400800" cy="923330"/>
          </a:xfrm>
          <a:prstGeom prst="rect">
            <a:avLst/>
          </a:prstGeom>
        </p:spPr>
        <p:txBody>
          <a:bodyPr wrap="square">
            <a:spAutoFit/>
          </a:bodyPr>
          <a:lstStyle/>
          <a:p>
            <a:r>
              <a:rPr lang="en-US" dirty="0" smtClean="0"/>
              <a:t>Rui De Oliveira, Latest MPGD developments and readout board guidelines , Tuesday, 28 April 2009, RD51 Week</a:t>
            </a:r>
          </a:p>
          <a:p>
            <a:endParaRPr lang="en-US" dirty="0"/>
          </a:p>
        </p:txBody>
      </p:sp>
      <p:sp>
        <p:nvSpPr>
          <p:cNvPr id="5" name="Rectangle 4"/>
          <p:cNvSpPr/>
          <p:nvPr/>
        </p:nvSpPr>
        <p:spPr>
          <a:xfrm>
            <a:off x="0" y="6412468"/>
            <a:ext cx="9144000" cy="369332"/>
          </a:xfrm>
          <a:prstGeom prst="rect">
            <a:avLst/>
          </a:prstGeom>
        </p:spPr>
        <p:txBody>
          <a:bodyPr wrap="square">
            <a:spAutoFit/>
          </a:bodyPr>
          <a:lstStyle/>
          <a:p>
            <a:r>
              <a:rPr lang="en-US" dirty="0" smtClean="0"/>
              <a:t>https://indico.cern.ch/event/56216/session/1/contribution/5/material/slides/1.pdf</a:t>
            </a:r>
            <a:endParaRPr lang="en-US" dirty="0"/>
          </a:p>
        </p:txBody>
      </p:sp>
      <p:pic>
        <p:nvPicPr>
          <p:cNvPr id="10241" name="Picture 1"/>
          <p:cNvPicPr>
            <a:picLocks noChangeAspect="1" noChangeArrowheads="1"/>
          </p:cNvPicPr>
          <p:nvPr/>
        </p:nvPicPr>
        <p:blipFill>
          <a:blip r:embed="rId2" cstate="print"/>
          <a:srcRect/>
          <a:stretch>
            <a:fillRect/>
          </a:stretch>
        </p:blipFill>
        <p:spPr bwMode="auto">
          <a:xfrm>
            <a:off x="304799" y="2556258"/>
            <a:ext cx="4095563" cy="2853942"/>
          </a:xfrm>
          <a:prstGeom prst="rect">
            <a:avLst/>
          </a:prstGeom>
          <a:noFill/>
          <a:ln w="9525">
            <a:noFill/>
            <a:miter lim="800000"/>
            <a:headEnd/>
            <a:tailEnd/>
          </a:ln>
        </p:spPr>
      </p:pic>
      <p:pic>
        <p:nvPicPr>
          <p:cNvPr id="10242" name="Picture 2"/>
          <p:cNvPicPr>
            <a:picLocks noChangeAspect="1" noChangeArrowheads="1"/>
          </p:cNvPicPr>
          <p:nvPr/>
        </p:nvPicPr>
        <p:blipFill>
          <a:blip r:embed="rId3" cstate="print"/>
          <a:srcRect/>
          <a:stretch>
            <a:fillRect/>
          </a:stretch>
        </p:blipFill>
        <p:spPr bwMode="auto">
          <a:xfrm>
            <a:off x="4572000" y="2556258"/>
            <a:ext cx="4327126" cy="2819400"/>
          </a:xfrm>
          <a:prstGeom prst="rect">
            <a:avLst/>
          </a:prstGeom>
          <a:noFill/>
          <a:ln w="9525">
            <a:noFill/>
            <a:miter lim="800000"/>
            <a:headEnd/>
            <a:tailEnd/>
          </a:ln>
        </p:spPr>
      </p:pic>
      <p:sp>
        <p:nvSpPr>
          <p:cNvPr id="7" name="Rectangle 6"/>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
        <p:nvSpPr>
          <p:cNvPr id="8" name="TextBox 7"/>
          <p:cNvSpPr txBox="1"/>
          <p:nvPr/>
        </p:nvSpPr>
        <p:spPr>
          <a:xfrm>
            <a:off x="356936" y="609600"/>
            <a:ext cx="8430128" cy="369332"/>
          </a:xfrm>
          <a:prstGeom prst="rect">
            <a:avLst/>
          </a:prstGeom>
          <a:noFill/>
        </p:spPr>
        <p:txBody>
          <a:bodyPr wrap="none" rtlCol="0">
            <a:spAutoFit/>
          </a:bodyPr>
          <a:lstStyle/>
          <a:p>
            <a:r>
              <a:rPr lang="en-US" dirty="0" smtClean="0"/>
              <a:t>Now you have to remove the copper on the bottom without affecting the one in the top</a:t>
            </a:r>
            <a:endParaRPr lang="en-US" dirty="0"/>
          </a:p>
        </p:txBody>
      </p:sp>
      <p:pic>
        <p:nvPicPr>
          <p:cNvPr id="10243" name="Picture 3"/>
          <p:cNvPicPr>
            <a:picLocks noChangeAspect="1" noChangeArrowheads="1"/>
          </p:cNvPicPr>
          <p:nvPr/>
        </p:nvPicPr>
        <p:blipFill>
          <a:blip r:embed="rId4" cstate="print"/>
          <a:srcRect/>
          <a:stretch>
            <a:fillRect/>
          </a:stretch>
        </p:blipFill>
        <p:spPr bwMode="auto">
          <a:xfrm>
            <a:off x="3569804" y="1219200"/>
            <a:ext cx="2004391" cy="76200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76400" y="5706070"/>
            <a:ext cx="6400800" cy="923330"/>
          </a:xfrm>
          <a:prstGeom prst="rect">
            <a:avLst/>
          </a:prstGeom>
        </p:spPr>
        <p:txBody>
          <a:bodyPr wrap="square">
            <a:spAutoFit/>
          </a:bodyPr>
          <a:lstStyle/>
          <a:p>
            <a:r>
              <a:rPr lang="en-US" dirty="0" smtClean="0"/>
              <a:t>Rui De Oliveira, Latest MPGD developments and readout board guidelines , Tuesday, 28 April 2009, RD51 Week</a:t>
            </a:r>
          </a:p>
          <a:p>
            <a:endParaRPr lang="en-US" dirty="0"/>
          </a:p>
        </p:txBody>
      </p:sp>
      <p:sp>
        <p:nvSpPr>
          <p:cNvPr id="5" name="Rectangle 4"/>
          <p:cNvSpPr/>
          <p:nvPr/>
        </p:nvSpPr>
        <p:spPr>
          <a:xfrm>
            <a:off x="0" y="6412468"/>
            <a:ext cx="9144000" cy="369332"/>
          </a:xfrm>
          <a:prstGeom prst="rect">
            <a:avLst/>
          </a:prstGeom>
        </p:spPr>
        <p:txBody>
          <a:bodyPr wrap="square">
            <a:spAutoFit/>
          </a:bodyPr>
          <a:lstStyle/>
          <a:p>
            <a:r>
              <a:rPr lang="en-US" dirty="0" smtClean="0"/>
              <a:t>https://indico.cern.ch/event/56216/session/1/contribution/5/material/slides/1.pdf</a:t>
            </a:r>
            <a:endParaRPr lang="en-US" dirty="0"/>
          </a:p>
        </p:txBody>
      </p:sp>
      <p:pic>
        <p:nvPicPr>
          <p:cNvPr id="65538" name="Picture 2"/>
          <p:cNvPicPr>
            <a:picLocks noChangeAspect="1" noChangeArrowheads="1"/>
          </p:cNvPicPr>
          <p:nvPr/>
        </p:nvPicPr>
        <p:blipFill>
          <a:blip r:embed="rId2" cstate="print"/>
          <a:srcRect/>
          <a:stretch>
            <a:fillRect/>
          </a:stretch>
        </p:blipFill>
        <p:spPr bwMode="auto">
          <a:xfrm>
            <a:off x="1066800" y="524470"/>
            <a:ext cx="7467600" cy="5143624"/>
          </a:xfrm>
          <a:prstGeom prst="rect">
            <a:avLst/>
          </a:prstGeom>
          <a:noFill/>
          <a:ln w="9525">
            <a:noFill/>
            <a:miter lim="800000"/>
            <a:headEnd/>
            <a:tailEnd/>
          </a:ln>
        </p:spPr>
      </p:pic>
      <p:sp>
        <p:nvSpPr>
          <p:cNvPr id="7" name="Rectangle 6"/>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1800" y="4876800"/>
            <a:ext cx="4953000" cy="1200329"/>
          </a:xfrm>
          <a:prstGeom prst="rect">
            <a:avLst/>
          </a:prstGeom>
        </p:spPr>
        <p:txBody>
          <a:bodyPr wrap="square">
            <a:spAutoFit/>
          </a:bodyPr>
          <a:lstStyle/>
          <a:p>
            <a:r>
              <a:rPr lang="en-US" dirty="0" smtClean="0"/>
              <a:t>Rui De Oliveira, Latest MPGD developments and readout board guidelines , Tuesday, 28 April 2009, RD51 Week</a:t>
            </a:r>
          </a:p>
          <a:p>
            <a:endParaRPr lang="en-US" dirty="0"/>
          </a:p>
        </p:txBody>
      </p:sp>
      <p:sp>
        <p:nvSpPr>
          <p:cNvPr id="5" name="Rectangle 4"/>
          <p:cNvSpPr/>
          <p:nvPr/>
        </p:nvSpPr>
        <p:spPr>
          <a:xfrm>
            <a:off x="228600" y="6211669"/>
            <a:ext cx="8763000" cy="369332"/>
          </a:xfrm>
          <a:prstGeom prst="rect">
            <a:avLst/>
          </a:prstGeom>
        </p:spPr>
        <p:txBody>
          <a:bodyPr wrap="square">
            <a:spAutoFit/>
          </a:bodyPr>
          <a:lstStyle/>
          <a:p>
            <a:r>
              <a:rPr lang="en-US" dirty="0" smtClean="0"/>
              <a:t>https://indico.cern.ch/event/56216/session/1/contribution/5/material/slides/1.pdf</a:t>
            </a:r>
            <a:endParaRPr lang="en-US" dirty="0"/>
          </a:p>
        </p:txBody>
      </p:sp>
      <p:pic>
        <p:nvPicPr>
          <p:cNvPr id="66562" name="Picture 2"/>
          <p:cNvPicPr>
            <a:picLocks noChangeAspect="1" noChangeArrowheads="1"/>
          </p:cNvPicPr>
          <p:nvPr/>
        </p:nvPicPr>
        <p:blipFill>
          <a:blip r:embed="rId2" cstate="print"/>
          <a:srcRect/>
          <a:stretch>
            <a:fillRect/>
          </a:stretch>
        </p:blipFill>
        <p:spPr bwMode="auto">
          <a:xfrm>
            <a:off x="380999" y="412783"/>
            <a:ext cx="2286000" cy="1144453"/>
          </a:xfrm>
          <a:prstGeom prst="rect">
            <a:avLst/>
          </a:prstGeom>
          <a:noFill/>
          <a:ln w="9525">
            <a:noFill/>
            <a:miter lim="800000"/>
            <a:headEnd/>
            <a:tailEnd/>
          </a:ln>
        </p:spPr>
      </p:pic>
      <p:pic>
        <p:nvPicPr>
          <p:cNvPr id="66563" name="Picture 3"/>
          <p:cNvPicPr>
            <a:picLocks noChangeAspect="1" noChangeArrowheads="1"/>
          </p:cNvPicPr>
          <p:nvPr/>
        </p:nvPicPr>
        <p:blipFill>
          <a:blip r:embed="rId3" cstate="print"/>
          <a:srcRect/>
          <a:stretch>
            <a:fillRect/>
          </a:stretch>
        </p:blipFill>
        <p:spPr bwMode="auto">
          <a:xfrm>
            <a:off x="380999" y="1555782"/>
            <a:ext cx="2286000" cy="1185771"/>
          </a:xfrm>
          <a:prstGeom prst="rect">
            <a:avLst/>
          </a:prstGeom>
          <a:noFill/>
          <a:ln w="9525">
            <a:noFill/>
            <a:miter lim="800000"/>
            <a:headEnd/>
            <a:tailEnd/>
          </a:ln>
        </p:spPr>
      </p:pic>
      <p:pic>
        <p:nvPicPr>
          <p:cNvPr id="66564" name="Picture 4"/>
          <p:cNvPicPr>
            <a:picLocks noChangeAspect="1" noChangeArrowheads="1"/>
          </p:cNvPicPr>
          <p:nvPr/>
        </p:nvPicPr>
        <p:blipFill>
          <a:blip r:embed="rId4" cstate="print"/>
          <a:srcRect/>
          <a:stretch>
            <a:fillRect/>
          </a:stretch>
        </p:blipFill>
        <p:spPr bwMode="auto">
          <a:xfrm>
            <a:off x="381000" y="2698782"/>
            <a:ext cx="2286000" cy="1156005"/>
          </a:xfrm>
          <a:prstGeom prst="rect">
            <a:avLst/>
          </a:prstGeom>
          <a:noFill/>
          <a:ln w="9525">
            <a:noFill/>
            <a:miter lim="800000"/>
            <a:headEnd/>
            <a:tailEnd/>
          </a:ln>
        </p:spPr>
      </p:pic>
      <p:pic>
        <p:nvPicPr>
          <p:cNvPr id="66565" name="Picture 5"/>
          <p:cNvPicPr>
            <a:picLocks noChangeAspect="1" noChangeArrowheads="1"/>
          </p:cNvPicPr>
          <p:nvPr/>
        </p:nvPicPr>
        <p:blipFill>
          <a:blip r:embed="rId5" cstate="print"/>
          <a:srcRect/>
          <a:stretch>
            <a:fillRect/>
          </a:stretch>
        </p:blipFill>
        <p:spPr bwMode="auto">
          <a:xfrm>
            <a:off x="381000" y="3841782"/>
            <a:ext cx="2286000" cy="1124071"/>
          </a:xfrm>
          <a:prstGeom prst="rect">
            <a:avLst/>
          </a:prstGeom>
          <a:noFill/>
          <a:ln w="9525">
            <a:noFill/>
            <a:miter lim="800000"/>
            <a:headEnd/>
            <a:tailEnd/>
          </a:ln>
        </p:spPr>
      </p:pic>
      <p:pic>
        <p:nvPicPr>
          <p:cNvPr id="66566" name="Picture 6"/>
          <p:cNvPicPr>
            <a:picLocks noChangeAspect="1" noChangeArrowheads="1"/>
          </p:cNvPicPr>
          <p:nvPr/>
        </p:nvPicPr>
        <p:blipFill>
          <a:blip r:embed="rId6" cstate="print"/>
          <a:srcRect/>
          <a:stretch>
            <a:fillRect/>
          </a:stretch>
        </p:blipFill>
        <p:spPr bwMode="auto">
          <a:xfrm>
            <a:off x="381000" y="4908582"/>
            <a:ext cx="2286000" cy="1263618"/>
          </a:xfrm>
          <a:prstGeom prst="rect">
            <a:avLst/>
          </a:prstGeom>
          <a:noFill/>
          <a:ln w="9525">
            <a:noFill/>
            <a:miter lim="800000"/>
            <a:headEnd/>
            <a:tailEnd/>
          </a:ln>
        </p:spPr>
      </p:pic>
      <p:pic>
        <p:nvPicPr>
          <p:cNvPr id="66567" name="Picture 7"/>
          <p:cNvPicPr>
            <a:picLocks noChangeAspect="1" noChangeArrowheads="1"/>
          </p:cNvPicPr>
          <p:nvPr/>
        </p:nvPicPr>
        <p:blipFill>
          <a:blip r:embed="rId7" cstate="print"/>
          <a:srcRect/>
          <a:stretch>
            <a:fillRect/>
          </a:stretch>
        </p:blipFill>
        <p:spPr bwMode="auto">
          <a:xfrm>
            <a:off x="3047999" y="457200"/>
            <a:ext cx="5892149" cy="4267200"/>
          </a:xfrm>
          <a:prstGeom prst="rect">
            <a:avLst/>
          </a:prstGeom>
          <a:noFill/>
          <a:ln w="9525">
            <a:noFill/>
            <a:miter lim="800000"/>
            <a:headEnd/>
            <a:tailEnd/>
          </a:ln>
        </p:spPr>
      </p:pic>
      <p:sp>
        <p:nvSpPr>
          <p:cNvPr id="11" name="Rectangle 10"/>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p:cNvPicPr>
            <a:picLocks noChangeAspect="1" noChangeArrowheads="1"/>
          </p:cNvPicPr>
          <p:nvPr/>
        </p:nvPicPr>
        <p:blipFill>
          <a:blip r:embed="rId2" cstate="print"/>
          <a:srcRect/>
          <a:stretch>
            <a:fillRect/>
          </a:stretch>
        </p:blipFill>
        <p:spPr bwMode="auto">
          <a:xfrm>
            <a:off x="4953000" y="1066800"/>
            <a:ext cx="3800475" cy="5067300"/>
          </a:xfrm>
          <a:prstGeom prst="rect">
            <a:avLst/>
          </a:prstGeom>
          <a:noFill/>
          <a:ln w="9525">
            <a:noFill/>
            <a:miter lim="800000"/>
            <a:headEnd/>
            <a:tailEnd/>
          </a:ln>
        </p:spPr>
      </p:pic>
      <p:pic>
        <p:nvPicPr>
          <p:cNvPr id="16386" name="Picture 2"/>
          <p:cNvPicPr>
            <a:picLocks noChangeAspect="1" noChangeArrowheads="1"/>
          </p:cNvPicPr>
          <p:nvPr/>
        </p:nvPicPr>
        <p:blipFill>
          <a:blip r:embed="rId3" cstate="print"/>
          <a:srcRect/>
          <a:stretch>
            <a:fillRect/>
          </a:stretch>
        </p:blipFill>
        <p:spPr bwMode="auto">
          <a:xfrm>
            <a:off x="609600" y="361159"/>
            <a:ext cx="3633788" cy="2763041"/>
          </a:xfrm>
          <a:prstGeom prst="rect">
            <a:avLst/>
          </a:prstGeom>
          <a:noFill/>
          <a:ln w="9525">
            <a:noFill/>
            <a:miter lim="800000"/>
            <a:headEnd/>
            <a:tailEnd/>
          </a:ln>
        </p:spPr>
      </p:pic>
      <p:sp>
        <p:nvSpPr>
          <p:cNvPr id="6" name="Rectangle 5"/>
          <p:cNvSpPr/>
          <p:nvPr/>
        </p:nvSpPr>
        <p:spPr>
          <a:xfrm>
            <a:off x="228600" y="6321623"/>
            <a:ext cx="8077200" cy="307777"/>
          </a:xfrm>
          <a:prstGeom prst="rect">
            <a:avLst/>
          </a:prstGeom>
        </p:spPr>
        <p:txBody>
          <a:bodyPr wrap="square">
            <a:spAutoFit/>
          </a:bodyPr>
          <a:lstStyle/>
          <a:p>
            <a:r>
              <a:rPr lang="en-US" sz="1400" dirty="0" smtClean="0"/>
              <a:t>S. Colafranceschi, http://indico.cern.ch/event/176664/session/3/contribution/15/material/slides/0.pdf</a:t>
            </a:r>
            <a:endParaRPr lang="en-US" sz="1400" dirty="0"/>
          </a:p>
        </p:txBody>
      </p:sp>
      <p:pic>
        <p:nvPicPr>
          <p:cNvPr id="16387" name="Picture 3"/>
          <p:cNvPicPr>
            <a:picLocks noChangeAspect="1" noChangeArrowheads="1"/>
          </p:cNvPicPr>
          <p:nvPr/>
        </p:nvPicPr>
        <p:blipFill>
          <a:blip r:embed="rId4" cstate="print"/>
          <a:srcRect/>
          <a:stretch>
            <a:fillRect/>
          </a:stretch>
        </p:blipFill>
        <p:spPr bwMode="auto">
          <a:xfrm>
            <a:off x="304800" y="3042356"/>
            <a:ext cx="4267200" cy="3206044"/>
          </a:xfrm>
          <a:prstGeom prst="rect">
            <a:avLst/>
          </a:prstGeom>
          <a:noFill/>
          <a:ln w="9525">
            <a:noFill/>
            <a:miter lim="800000"/>
            <a:headEnd/>
            <a:tailEnd/>
          </a:ln>
        </p:spPr>
      </p:pic>
      <p:sp>
        <p:nvSpPr>
          <p:cNvPr id="8" name="Rectangle 7"/>
          <p:cNvSpPr/>
          <p:nvPr/>
        </p:nvSpPr>
        <p:spPr>
          <a:xfrm>
            <a:off x="5105400" y="609600"/>
            <a:ext cx="3560590" cy="369332"/>
          </a:xfrm>
          <a:prstGeom prst="rect">
            <a:avLst/>
          </a:prstGeom>
        </p:spPr>
        <p:txBody>
          <a:bodyPr wrap="none">
            <a:spAutoFit/>
          </a:bodyPr>
          <a:lstStyle/>
          <a:p>
            <a:r>
              <a:rPr lang="da-DK" dirty="0" smtClean="0"/>
              <a:t>Single Mask GEMs (420cm x 990cm)</a:t>
            </a:r>
            <a:endParaRPr lang="en-US" dirty="0"/>
          </a:p>
        </p:txBody>
      </p:sp>
      <p:sp>
        <p:nvSpPr>
          <p:cNvPr id="9" name="Rectangle 8"/>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p:cNvPicPr>
            <a:picLocks noChangeAspect="1" noChangeArrowheads="1"/>
          </p:cNvPicPr>
          <p:nvPr/>
        </p:nvPicPr>
        <p:blipFill>
          <a:blip r:embed="rId2" cstate="print"/>
          <a:srcRect/>
          <a:stretch>
            <a:fillRect/>
          </a:stretch>
        </p:blipFill>
        <p:spPr bwMode="auto">
          <a:xfrm>
            <a:off x="4953000" y="3766280"/>
            <a:ext cx="3581400" cy="2710720"/>
          </a:xfrm>
          <a:prstGeom prst="rect">
            <a:avLst/>
          </a:prstGeom>
          <a:noFill/>
          <a:ln w="9525">
            <a:noFill/>
            <a:miter lim="800000"/>
            <a:headEnd/>
            <a:tailEnd/>
          </a:ln>
        </p:spPr>
      </p:pic>
      <p:pic>
        <p:nvPicPr>
          <p:cNvPr id="67587" name="Picture 3"/>
          <p:cNvPicPr>
            <a:picLocks noChangeAspect="1" noChangeArrowheads="1"/>
          </p:cNvPicPr>
          <p:nvPr/>
        </p:nvPicPr>
        <p:blipFill>
          <a:blip r:embed="rId3" cstate="print"/>
          <a:srcRect/>
          <a:stretch>
            <a:fillRect/>
          </a:stretch>
        </p:blipFill>
        <p:spPr bwMode="auto">
          <a:xfrm>
            <a:off x="152400" y="3753710"/>
            <a:ext cx="3581400" cy="2691827"/>
          </a:xfrm>
          <a:prstGeom prst="rect">
            <a:avLst/>
          </a:prstGeom>
          <a:noFill/>
          <a:ln w="9525">
            <a:noFill/>
            <a:miter lim="800000"/>
            <a:headEnd/>
            <a:tailEnd/>
          </a:ln>
        </p:spPr>
      </p:pic>
      <p:pic>
        <p:nvPicPr>
          <p:cNvPr id="67589" name="Picture 5"/>
          <p:cNvPicPr>
            <a:picLocks noChangeAspect="1" noChangeArrowheads="1"/>
          </p:cNvPicPr>
          <p:nvPr/>
        </p:nvPicPr>
        <p:blipFill>
          <a:blip r:embed="rId4" cstate="print"/>
          <a:srcRect/>
          <a:stretch>
            <a:fillRect/>
          </a:stretch>
        </p:blipFill>
        <p:spPr bwMode="auto">
          <a:xfrm>
            <a:off x="4953000" y="977326"/>
            <a:ext cx="3581400" cy="2680274"/>
          </a:xfrm>
          <a:prstGeom prst="rect">
            <a:avLst/>
          </a:prstGeom>
          <a:noFill/>
          <a:ln w="9525">
            <a:noFill/>
            <a:miter lim="800000"/>
            <a:headEnd/>
            <a:tailEnd/>
          </a:ln>
        </p:spPr>
      </p:pic>
      <p:grpSp>
        <p:nvGrpSpPr>
          <p:cNvPr id="8" name="Grouper 1"/>
          <p:cNvGrpSpPr/>
          <p:nvPr/>
        </p:nvGrpSpPr>
        <p:grpSpPr>
          <a:xfrm>
            <a:off x="2209800" y="1165190"/>
            <a:ext cx="2321278" cy="1994843"/>
            <a:chOff x="64491" y="1332030"/>
            <a:chExt cx="3820215" cy="3236234"/>
          </a:xfrm>
        </p:grpSpPr>
        <p:pic>
          <p:nvPicPr>
            <p:cNvPr id="9" name="Image 21" descr="Capture d’écran 2014-06-13 à 11.16.42.png"/>
            <p:cNvPicPr>
              <a:picLocks noChangeAspect="1"/>
            </p:cNvPicPr>
            <p:nvPr/>
          </p:nvPicPr>
          <p:blipFill>
            <a:blip r:embed="rId5" cstate="print">
              <a:extLst>
                <a:ext uri="{28A0092B-C50C-407E-A947-70E740481C1C}">
                  <a14:useLocalDpi xmlns:a14="http://schemas.microsoft.com/office/drawing/2010/main" xmlns=""/>
                </a:ext>
              </a:extLst>
            </a:blip>
            <a:stretch>
              <a:fillRect/>
            </a:stretch>
          </p:blipFill>
          <p:spPr>
            <a:xfrm>
              <a:off x="64491" y="1332030"/>
              <a:ext cx="3820215" cy="3236234"/>
            </a:xfrm>
            <a:prstGeom prst="rect">
              <a:avLst/>
            </a:prstGeom>
          </p:spPr>
        </p:pic>
        <p:sp>
          <p:nvSpPr>
            <p:cNvPr id="10" name="Rectangle 9"/>
            <p:cNvSpPr/>
            <p:nvPr/>
          </p:nvSpPr>
          <p:spPr>
            <a:xfrm>
              <a:off x="64491" y="1332030"/>
              <a:ext cx="637744" cy="371264"/>
            </a:xfrm>
            <a:prstGeom prst="rect">
              <a:avLst/>
            </a:pr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 name="TextBox 10"/>
          <p:cNvSpPr txBox="1"/>
          <p:nvPr/>
        </p:nvSpPr>
        <p:spPr>
          <a:xfrm>
            <a:off x="0" y="468868"/>
            <a:ext cx="8153400" cy="369332"/>
          </a:xfrm>
          <a:prstGeom prst="rect">
            <a:avLst/>
          </a:prstGeom>
          <a:noFill/>
        </p:spPr>
        <p:txBody>
          <a:bodyPr wrap="square" rtlCol="0">
            <a:spAutoFit/>
          </a:bodyPr>
          <a:lstStyle/>
          <a:p>
            <a:r>
              <a:rPr lang="en-US" dirty="0" smtClean="0"/>
              <a:t>Measurement with the Large GEM Single Mask CMS Prototype</a:t>
            </a:r>
            <a:endParaRPr lang="en-US" dirty="0"/>
          </a:p>
        </p:txBody>
      </p:sp>
      <p:sp>
        <p:nvSpPr>
          <p:cNvPr id="12" name="TextBox 11"/>
          <p:cNvSpPr txBox="1"/>
          <p:nvPr/>
        </p:nvSpPr>
        <p:spPr>
          <a:xfrm>
            <a:off x="228600" y="1371600"/>
            <a:ext cx="1219200" cy="830997"/>
          </a:xfrm>
          <a:prstGeom prst="rect">
            <a:avLst/>
          </a:prstGeom>
          <a:noFill/>
        </p:spPr>
        <p:txBody>
          <a:bodyPr wrap="square" rtlCol="0">
            <a:spAutoFit/>
          </a:bodyPr>
          <a:lstStyle/>
          <a:p>
            <a:r>
              <a:rPr lang="en-US" sz="1600" dirty="0" smtClean="0"/>
              <a:t>Mechanical stretching Method</a:t>
            </a:r>
            <a:endParaRPr lang="en-US" sz="1600" dirty="0"/>
          </a:p>
        </p:txBody>
      </p:sp>
      <p:sp>
        <p:nvSpPr>
          <p:cNvPr id="13" name="Rectangle 12"/>
          <p:cNvSpPr/>
          <p:nvPr/>
        </p:nvSpPr>
        <p:spPr>
          <a:xfrm>
            <a:off x="266700" y="6488668"/>
            <a:ext cx="8610600" cy="369332"/>
          </a:xfrm>
          <a:prstGeom prst="rect">
            <a:avLst/>
          </a:prstGeom>
        </p:spPr>
        <p:txBody>
          <a:bodyPr wrap="square">
            <a:spAutoFit/>
          </a:bodyPr>
          <a:lstStyle/>
          <a:p>
            <a:r>
              <a:rPr lang="en-US" dirty="0" smtClean="0"/>
              <a:t>https://indico.cern.ch/event/323839/session/4/contribution/47/material/slides/1.pdf</a:t>
            </a:r>
            <a:endParaRPr lang="en-US" dirty="0"/>
          </a:p>
        </p:txBody>
      </p:sp>
      <p:pic>
        <p:nvPicPr>
          <p:cNvPr id="67590" name="Picture 6"/>
          <p:cNvPicPr>
            <a:picLocks noChangeAspect="1" noChangeArrowheads="1"/>
          </p:cNvPicPr>
          <p:nvPr/>
        </p:nvPicPr>
        <p:blipFill>
          <a:blip r:embed="rId6" cstate="print"/>
          <a:srcRect/>
          <a:stretch>
            <a:fillRect/>
          </a:stretch>
        </p:blipFill>
        <p:spPr bwMode="auto">
          <a:xfrm>
            <a:off x="76200" y="1078088"/>
            <a:ext cx="1926637" cy="2122311"/>
          </a:xfrm>
          <a:prstGeom prst="rect">
            <a:avLst/>
          </a:prstGeom>
          <a:noFill/>
          <a:ln w="9525">
            <a:noFill/>
            <a:miter lim="800000"/>
            <a:headEnd/>
            <a:tailEnd/>
          </a:ln>
        </p:spPr>
      </p:pic>
      <p:sp>
        <p:nvSpPr>
          <p:cNvPr id="15" name="Rectangle 14"/>
          <p:cNvSpPr/>
          <p:nvPr/>
        </p:nvSpPr>
        <p:spPr>
          <a:xfrm>
            <a:off x="0" y="0"/>
            <a:ext cx="9144000" cy="369332"/>
          </a:xfrm>
          <a:prstGeom prst="rect">
            <a:avLst/>
          </a:prstGeom>
        </p:spPr>
        <p:txBody>
          <a:bodyPr wrap="square">
            <a:spAutoFit/>
          </a:bodyPr>
          <a:lstStyle/>
          <a:p>
            <a:r>
              <a:rPr lang="en-US" dirty="0" smtClean="0"/>
              <a:t>cover large areas with GEM…one example of playing with the production processes</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1143000"/>
          </a:xfrm>
        </p:spPr>
        <p:txBody>
          <a:bodyPr/>
          <a:lstStyle/>
          <a:p>
            <a:r>
              <a:rPr lang="en-US" dirty="0"/>
              <a:t>e</a:t>
            </a:r>
            <a:r>
              <a:rPr lang="en-US" dirty="0" smtClean="0"/>
              <a:t>xample 3: micromegas-ATLAS</a:t>
            </a:r>
            <a:endParaRPr lang="en-US" dirty="0"/>
          </a:p>
        </p:txBody>
      </p:sp>
      <p:sp>
        <p:nvSpPr>
          <p:cNvPr id="4" name="Rectangle 3"/>
          <p:cNvSpPr/>
          <p:nvPr/>
        </p:nvSpPr>
        <p:spPr>
          <a:xfrm>
            <a:off x="2286000" y="4267200"/>
            <a:ext cx="4572000" cy="923330"/>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609600" y="609600"/>
            <a:ext cx="7315200" cy="4433907"/>
          </a:xfrm>
          <a:prstGeom prst="rect">
            <a:avLst/>
          </a:prstGeom>
          <a:noFill/>
          <a:ln w="9525">
            <a:noFill/>
            <a:miter lim="800000"/>
            <a:headEnd/>
            <a:tailEnd/>
          </a:ln>
        </p:spPr>
      </p:pic>
      <p:pic>
        <p:nvPicPr>
          <p:cNvPr id="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943600" y="4038600"/>
            <a:ext cx="2971800" cy="2500255"/>
          </a:xfrm>
          <a:prstGeom prst="rect">
            <a:avLst/>
          </a:prstGeom>
          <a:solidFill>
            <a:schemeClr val="bg1"/>
          </a:solidFill>
          <a:ln w="9525">
            <a:solidFill>
              <a:srgbClr val="C00000"/>
            </a:solidFill>
            <a:miter lim="800000"/>
            <a:headEnd/>
            <a:tailEnd/>
          </a:ln>
        </p:spPr>
      </p:pic>
      <p:cxnSp>
        <p:nvCxnSpPr>
          <p:cNvPr id="8" name="Straight Arrow Connector 7"/>
          <p:cNvCxnSpPr>
            <a:stCxn id="4" idx="0"/>
          </p:cNvCxnSpPr>
          <p:nvPr/>
        </p:nvCxnSpPr>
        <p:spPr>
          <a:xfrm flipH="1" flipV="1">
            <a:off x="5791200" y="2362200"/>
            <a:ext cx="1638300" cy="16764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0" name="Title 1"/>
          <p:cNvSpPr>
            <a:spLocks noGrp="1"/>
          </p:cNvSpPr>
          <p:nvPr>
            <p:ph type="title"/>
          </p:nvPr>
        </p:nvSpPr>
        <p:spPr>
          <a:xfrm>
            <a:off x="0" y="5715000"/>
            <a:ext cx="6019800" cy="685800"/>
          </a:xfrm>
        </p:spPr>
        <p:txBody>
          <a:bodyPr>
            <a:normAutofit fontScale="90000"/>
          </a:bodyPr>
          <a:lstStyle/>
          <a:p>
            <a:r>
              <a:rPr lang="en-US" dirty="0" smtClean="0"/>
              <a:t>micromegas for the </a:t>
            </a:r>
            <a:br>
              <a:rPr lang="en-US" dirty="0" smtClean="0"/>
            </a:br>
            <a:r>
              <a:rPr lang="en-US" dirty="0" smtClean="0"/>
              <a:t>ATLAS </a:t>
            </a:r>
            <a:r>
              <a:rPr lang="en-US" dirty="0" smtClean="0"/>
              <a:t>New Small Wheel</a:t>
            </a:r>
            <a:endParaRPr lang="en-US" dirty="0"/>
          </a:p>
        </p:txBody>
      </p:sp>
      <p:sp>
        <p:nvSpPr>
          <p:cNvPr id="12" name="Rectangle 11"/>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Sparks Effects</a:t>
            </a:r>
            <a:endParaRPr lang="en-US" dirty="0"/>
          </a:p>
        </p:txBody>
      </p:sp>
      <p:sp>
        <p:nvSpPr>
          <p:cNvPr id="8" name="Content Placeholder 12"/>
          <p:cNvSpPr>
            <a:spLocks noGrp="1"/>
          </p:cNvSpPr>
          <p:nvPr>
            <p:ph sz="half" idx="4294967295"/>
          </p:nvPr>
        </p:nvSpPr>
        <p:spPr>
          <a:xfrm>
            <a:off x="304800" y="1371601"/>
            <a:ext cx="8305800" cy="457200"/>
          </a:xfrm>
          <a:prstGeom prst="rect">
            <a:avLst/>
          </a:prstGeom>
        </p:spPr>
        <p:txBody>
          <a:bodyPr>
            <a:noAutofit/>
          </a:bodyPr>
          <a:lstStyle/>
          <a:p>
            <a:pPr marL="0" indent="0">
              <a:buClr>
                <a:srgbClr val="FF6600"/>
              </a:buClr>
              <a:buNone/>
            </a:pPr>
            <a:r>
              <a:rPr lang="en-US" sz="2000" dirty="0"/>
              <a:t>S</a:t>
            </a:r>
            <a:r>
              <a:rPr lang="en-US" sz="2000" dirty="0" smtClean="0"/>
              <a:t>park </a:t>
            </a:r>
            <a:r>
              <a:rPr lang="en-US" sz="2000" dirty="0" smtClean="0"/>
              <a:t>signals as seen on the oscilloscope (on 50 Ω, attenuated 1:100</a:t>
            </a:r>
            <a:r>
              <a:rPr lang="en-US" sz="2000" dirty="0" smtClean="0"/>
              <a:t>)</a:t>
            </a:r>
          </a:p>
          <a:p>
            <a:pPr marL="0" indent="0">
              <a:buClr>
                <a:srgbClr val="FF6600"/>
              </a:buClr>
              <a:buNone/>
            </a:pPr>
            <a:endParaRPr lang="en-US" sz="2000" dirty="0" smtClean="0"/>
          </a:p>
        </p:txBody>
      </p:sp>
      <p:pic>
        <p:nvPicPr>
          <p:cNvPr id="13" name="Picture 12" descr="C1_sparks.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00400" y="2209800"/>
            <a:ext cx="5289550" cy="3733800"/>
          </a:xfrm>
          <a:prstGeom prst="rect">
            <a:avLst/>
          </a:prstGeom>
        </p:spPr>
      </p:pic>
      <p:sp>
        <p:nvSpPr>
          <p:cNvPr id="14" name="Rectangle 13"/>
          <p:cNvSpPr/>
          <p:nvPr/>
        </p:nvSpPr>
        <p:spPr>
          <a:xfrm>
            <a:off x="228600" y="6334780"/>
            <a:ext cx="8686800" cy="523220"/>
          </a:xfrm>
          <a:prstGeom prst="rect">
            <a:avLst/>
          </a:prstGeom>
        </p:spPr>
        <p:txBody>
          <a:bodyPr wrap="square">
            <a:spAutoFit/>
          </a:bodyPr>
          <a:lstStyle/>
          <a:p>
            <a:r>
              <a:rPr lang="en-US" sz="1400" dirty="0" smtClean="0"/>
              <a:t>J. </a:t>
            </a:r>
            <a:r>
              <a:rPr lang="de-DE" sz="1400" dirty="0" smtClean="0"/>
              <a:t>Wotschack  et al,  </a:t>
            </a:r>
            <a:r>
              <a:rPr lang="en-US" sz="1400" dirty="0" smtClean="0"/>
              <a:t>Large-size micromegas for ATLAS (MAMMA), status and prospect, </a:t>
            </a:r>
            <a:r>
              <a:rPr lang="de-CH" sz="1400" dirty="0" smtClean="0"/>
              <a:t>RD51 mini week, 17/01/2011</a:t>
            </a:r>
            <a:r>
              <a:rPr lang="en-US" sz="1400" dirty="0" smtClean="0"/>
              <a:t>	</a:t>
            </a:r>
            <a:endParaRPr lang="en-US" sz="1400" dirty="0"/>
          </a:p>
        </p:txBody>
      </p:sp>
      <p:sp>
        <p:nvSpPr>
          <p:cNvPr id="6" name="TextBox 5"/>
          <p:cNvSpPr txBox="1"/>
          <p:nvPr/>
        </p:nvSpPr>
        <p:spPr>
          <a:xfrm>
            <a:off x="533400" y="3200400"/>
            <a:ext cx="2133600" cy="1477328"/>
          </a:xfrm>
          <a:prstGeom prst="rect">
            <a:avLst/>
          </a:prstGeom>
          <a:noFill/>
        </p:spPr>
        <p:txBody>
          <a:bodyPr wrap="square" rtlCol="0">
            <a:spAutoFit/>
          </a:bodyPr>
          <a:lstStyle/>
          <a:p>
            <a:r>
              <a:rPr lang="en-US" dirty="0" smtClean="0"/>
              <a:t>Dead time,</a:t>
            </a:r>
          </a:p>
          <a:p>
            <a:endParaRPr lang="en-US" dirty="0" smtClean="0"/>
          </a:p>
          <a:p>
            <a:r>
              <a:rPr lang="en-US" dirty="0" smtClean="0"/>
              <a:t>Critical for the FE chips (need to be very well protected)</a:t>
            </a:r>
            <a:endParaRPr lang="en-US" dirty="0"/>
          </a:p>
        </p:txBody>
      </p:sp>
      <p:sp>
        <p:nvSpPr>
          <p:cNvPr id="7" name="Rectangle 6"/>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Sparks effects</a:t>
            </a:r>
            <a:endParaRPr lang="en-US" dirty="0"/>
          </a:p>
        </p:txBody>
      </p:sp>
      <p:sp>
        <p:nvSpPr>
          <p:cNvPr id="5" name="TextBox 4"/>
          <p:cNvSpPr txBox="1"/>
          <p:nvPr/>
        </p:nvSpPr>
        <p:spPr>
          <a:xfrm>
            <a:off x="228600" y="4823936"/>
            <a:ext cx="3733800" cy="738664"/>
          </a:xfrm>
          <a:prstGeom prst="rect">
            <a:avLst/>
          </a:prstGeom>
          <a:noFill/>
        </p:spPr>
        <p:txBody>
          <a:bodyPr wrap="square" rtlCol="0">
            <a:spAutoFit/>
          </a:bodyPr>
          <a:lstStyle/>
          <a:p>
            <a:r>
              <a:rPr lang="en-US" sz="1400" dirty="0" smtClean="0"/>
              <a:t>Monitored HV (continuous line) and current (point) as a function of HV mesh under neutron irradiation </a:t>
            </a:r>
            <a:endParaRPr lang="en-US" sz="1400" dirty="0"/>
          </a:p>
        </p:txBody>
      </p:sp>
      <p:sp>
        <p:nvSpPr>
          <p:cNvPr id="6" name="Rectangle 5"/>
          <p:cNvSpPr/>
          <p:nvPr/>
        </p:nvSpPr>
        <p:spPr>
          <a:xfrm>
            <a:off x="304800" y="1143000"/>
            <a:ext cx="3276600" cy="523220"/>
          </a:xfrm>
          <a:prstGeom prst="rect">
            <a:avLst/>
          </a:prstGeom>
        </p:spPr>
        <p:txBody>
          <a:bodyPr wrap="square">
            <a:spAutoFit/>
          </a:bodyPr>
          <a:lstStyle/>
          <a:p>
            <a:r>
              <a:rPr lang="en-US" sz="1400" dirty="0" smtClean="0">
                <a:solidFill>
                  <a:schemeClr val="tx2"/>
                </a:solidFill>
              </a:rPr>
              <a:t>G. Iakovidis, arXiv:1310.0734v1 [</a:t>
            </a:r>
            <a:r>
              <a:rPr lang="en-US" sz="1400" dirty="0" err="1" smtClean="0">
                <a:solidFill>
                  <a:schemeClr val="tx2"/>
                </a:solidFill>
              </a:rPr>
              <a:t>physics.ins-det</a:t>
            </a:r>
            <a:r>
              <a:rPr lang="en-US" sz="1400" dirty="0" smtClean="0">
                <a:solidFill>
                  <a:schemeClr val="tx2"/>
                </a:solidFill>
              </a:rPr>
              <a:t>] 2 Oct 2013</a:t>
            </a:r>
          </a:p>
        </p:txBody>
      </p:sp>
      <p:pic>
        <p:nvPicPr>
          <p:cNvPr id="36866" name="Picture 2"/>
          <p:cNvPicPr>
            <a:picLocks noChangeAspect="1" noChangeArrowheads="1"/>
          </p:cNvPicPr>
          <p:nvPr/>
        </p:nvPicPr>
        <p:blipFill>
          <a:blip r:embed="rId2" cstate="print"/>
          <a:srcRect/>
          <a:stretch>
            <a:fillRect/>
          </a:stretch>
        </p:blipFill>
        <p:spPr bwMode="auto">
          <a:xfrm>
            <a:off x="304801" y="1691640"/>
            <a:ext cx="4028178" cy="2423160"/>
          </a:xfrm>
          <a:prstGeom prst="rect">
            <a:avLst/>
          </a:prstGeom>
          <a:noFill/>
          <a:ln w="9525">
            <a:noFill/>
            <a:miter lim="800000"/>
            <a:headEnd/>
            <a:tailEnd/>
          </a:ln>
        </p:spPr>
      </p:pic>
      <p:sp>
        <p:nvSpPr>
          <p:cNvPr id="8" name="Rectangle 7"/>
          <p:cNvSpPr/>
          <p:nvPr/>
        </p:nvSpPr>
        <p:spPr>
          <a:xfrm>
            <a:off x="228600" y="4201180"/>
            <a:ext cx="2895600" cy="523220"/>
          </a:xfrm>
          <a:prstGeom prst="rect">
            <a:avLst/>
          </a:prstGeom>
        </p:spPr>
        <p:txBody>
          <a:bodyPr wrap="square">
            <a:spAutoFit/>
          </a:bodyPr>
          <a:lstStyle/>
          <a:p>
            <a:r>
              <a:rPr lang="pt-BR" sz="1400" dirty="0" smtClean="0"/>
              <a:t>Gas: Ar:CO2 (85:15) </a:t>
            </a:r>
          </a:p>
          <a:p>
            <a:r>
              <a:rPr lang="pt-BR" sz="1400" dirty="0" smtClean="0"/>
              <a:t>Neutron flux: ≈ 10^6 n/cm2/sec</a:t>
            </a:r>
            <a:endParaRPr lang="pt-BR" sz="1400" dirty="0"/>
          </a:p>
        </p:txBody>
      </p:sp>
      <p:sp>
        <p:nvSpPr>
          <p:cNvPr id="9" name="Rectangle 8"/>
          <p:cNvSpPr/>
          <p:nvPr/>
        </p:nvSpPr>
        <p:spPr>
          <a:xfrm>
            <a:off x="228600" y="5675293"/>
            <a:ext cx="4343400" cy="954107"/>
          </a:xfrm>
          <a:prstGeom prst="rect">
            <a:avLst/>
          </a:prstGeom>
        </p:spPr>
        <p:txBody>
          <a:bodyPr wrap="square">
            <a:spAutoFit/>
          </a:bodyPr>
          <a:lstStyle/>
          <a:p>
            <a:pPr>
              <a:buClr>
                <a:srgbClr val="008000"/>
              </a:buClr>
            </a:pPr>
            <a:r>
              <a:rPr lang="en-US" sz="1400" dirty="0" smtClean="0"/>
              <a:t>HV break-down and currents exceeding several µA already for gains of order 1000–2000 (J, Wotschack  et al.,  Micromegas for the ATLAS </a:t>
            </a:r>
            <a:r>
              <a:rPr lang="en-US" sz="1400" dirty="0" err="1" smtClean="0"/>
              <a:t>Muon</a:t>
            </a:r>
            <a:r>
              <a:rPr lang="en-US" sz="1400" dirty="0" smtClean="0"/>
              <a:t> System Upgrade, </a:t>
            </a:r>
            <a:r>
              <a:rPr lang="de-CH" sz="1400" dirty="0" smtClean="0"/>
              <a:t>Hefei, 5 Sept. 2011</a:t>
            </a:r>
            <a:r>
              <a:rPr lang="en-US" sz="1400" dirty="0" smtClean="0"/>
              <a:t>)</a:t>
            </a:r>
            <a:endParaRPr lang="en-US" sz="1400" dirty="0"/>
          </a:p>
        </p:txBody>
      </p:sp>
      <p:sp>
        <p:nvSpPr>
          <p:cNvPr id="10" name="Rectangle 9"/>
          <p:cNvSpPr/>
          <p:nvPr/>
        </p:nvSpPr>
        <p:spPr>
          <a:xfrm>
            <a:off x="4876800" y="5791200"/>
            <a:ext cx="3886200" cy="523220"/>
          </a:xfrm>
          <a:prstGeom prst="rect">
            <a:avLst/>
          </a:prstGeom>
        </p:spPr>
        <p:txBody>
          <a:bodyPr wrap="square">
            <a:spAutoFit/>
          </a:bodyPr>
          <a:lstStyle/>
          <a:p>
            <a:pPr>
              <a:buClr>
                <a:srgbClr val="008000"/>
              </a:buClr>
            </a:pPr>
            <a:r>
              <a:rPr lang="en-US" sz="1400" dirty="0" smtClean="0"/>
              <a:t>J, Wotschack  et al.,  Micromegas for the ATLAS </a:t>
            </a:r>
            <a:r>
              <a:rPr lang="en-US" sz="1400" dirty="0" err="1" smtClean="0"/>
              <a:t>Muon</a:t>
            </a:r>
            <a:r>
              <a:rPr lang="en-US" sz="1400" dirty="0" smtClean="0"/>
              <a:t> System Upgrade, </a:t>
            </a:r>
            <a:r>
              <a:rPr lang="de-CH" sz="1400" dirty="0" smtClean="0"/>
              <a:t>Hefei, 5 Sept. 2011</a:t>
            </a:r>
            <a:endParaRPr lang="en-US" sz="1400" dirty="0"/>
          </a:p>
        </p:txBody>
      </p:sp>
      <p:sp>
        <p:nvSpPr>
          <p:cNvPr id="11" name="Content Placeholder 7"/>
          <p:cNvSpPr>
            <a:spLocks noGrp="1"/>
          </p:cNvSpPr>
          <p:nvPr>
            <p:ph sz="half" idx="1"/>
          </p:nvPr>
        </p:nvSpPr>
        <p:spPr>
          <a:xfrm>
            <a:off x="5029200" y="4527755"/>
            <a:ext cx="2667000" cy="806245"/>
          </a:xfrm>
        </p:spPr>
        <p:txBody>
          <a:bodyPr>
            <a:normAutofit/>
          </a:bodyPr>
          <a:lstStyle/>
          <a:p>
            <a:pPr>
              <a:buClr>
                <a:srgbClr val="FF6600"/>
              </a:buClr>
              <a:buNone/>
            </a:pPr>
            <a:r>
              <a:rPr lang="en-US" sz="1400" dirty="0" err="1" smtClean="0"/>
              <a:t>Pions</a:t>
            </a:r>
            <a:r>
              <a:rPr lang="en-US" sz="1400" dirty="0" smtClean="0"/>
              <a:t>, no beam, </a:t>
            </a:r>
            <a:r>
              <a:rPr lang="en-US" sz="1400" dirty="0" err="1" smtClean="0"/>
              <a:t>muons</a:t>
            </a:r>
            <a:endParaRPr lang="en-US" sz="1400" dirty="0" smtClean="0"/>
          </a:p>
          <a:p>
            <a:pPr marL="0" indent="0">
              <a:buClr>
                <a:srgbClr val="FF6600"/>
              </a:buClr>
              <a:buNone/>
            </a:pPr>
            <a:r>
              <a:rPr lang="en-US" sz="1400" dirty="0" smtClean="0"/>
              <a:t>Chamber inefficient for </a:t>
            </a:r>
            <a:r>
              <a:rPr lang="en-US" sz="1400" dirty="0" smtClean="0"/>
              <a:t>O(1s) when </a:t>
            </a:r>
            <a:r>
              <a:rPr lang="en-US" sz="1400" dirty="0" smtClean="0"/>
              <a:t>sparks occur </a:t>
            </a:r>
            <a:endParaRPr lang="en-US" sz="1400" dirty="0"/>
          </a:p>
        </p:txBody>
      </p:sp>
      <p:pic>
        <p:nvPicPr>
          <p:cNvPr id="12" name="Picture 11" descr="H6_S3_HV_currents_br.jpg"/>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4620491" y="1524000"/>
            <a:ext cx="4201628" cy="2771399"/>
          </a:xfrm>
          <a:prstGeom prst="rect">
            <a:avLst/>
          </a:prstGeom>
        </p:spPr>
      </p:pic>
      <p:sp>
        <p:nvSpPr>
          <p:cNvPr id="13" name="Rectangle 12"/>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86800" cy="1143000"/>
          </a:xfrm>
        </p:spPr>
        <p:txBody>
          <a:bodyPr>
            <a:normAutofit fontScale="90000"/>
          </a:bodyPr>
          <a:lstStyle/>
          <a:p>
            <a:r>
              <a:rPr lang="en-US" dirty="0" smtClean="0"/>
              <a:t>Spark Protection: Resistive </a:t>
            </a:r>
            <a:r>
              <a:rPr lang="en-US" dirty="0" err="1" smtClean="0"/>
              <a:t>MicroMegas</a:t>
            </a:r>
            <a:endParaRPr lang="en-US" dirty="0"/>
          </a:p>
        </p:txBody>
      </p:sp>
      <p:sp>
        <p:nvSpPr>
          <p:cNvPr id="6" name="Rectangle 5"/>
          <p:cNvSpPr/>
          <p:nvPr/>
        </p:nvSpPr>
        <p:spPr>
          <a:xfrm>
            <a:off x="4114800" y="1292423"/>
            <a:ext cx="4608954" cy="307777"/>
          </a:xfrm>
          <a:prstGeom prst="rect">
            <a:avLst/>
          </a:prstGeom>
        </p:spPr>
        <p:txBody>
          <a:bodyPr wrap="none">
            <a:spAutoFit/>
          </a:bodyPr>
          <a:lstStyle/>
          <a:p>
            <a:r>
              <a:rPr lang="en-US" sz="1400" dirty="0" smtClean="0">
                <a:solidFill>
                  <a:schemeClr val="tx2"/>
                </a:solidFill>
              </a:rPr>
              <a:t>G. Iakovidis, arXiv:1310.0734v1 [</a:t>
            </a:r>
            <a:r>
              <a:rPr lang="en-US" sz="1400" dirty="0" err="1" smtClean="0">
                <a:solidFill>
                  <a:schemeClr val="tx2"/>
                </a:solidFill>
              </a:rPr>
              <a:t>physics.ins-det</a:t>
            </a:r>
            <a:r>
              <a:rPr lang="en-US" sz="1400" dirty="0" smtClean="0">
                <a:solidFill>
                  <a:schemeClr val="tx2"/>
                </a:solidFill>
              </a:rPr>
              <a:t>] 2 Oct 2013</a:t>
            </a:r>
          </a:p>
        </p:txBody>
      </p:sp>
      <p:pic>
        <p:nvPicPr>
          <p:cNvPr id="38914" name="Picture 2"/>
          <p:cNvPicPr>
            <a:picLocks noChangeAspect="1" noChangeArrowheads="1"/>
          </p:cNvPicPr>
          <p:nvPr/>
        </p:nvPicPr>
        <p:blipFill>
          <a:blip r:embed="rId2" cstate="print"/>
          <a:srcRect/>
          <a:stretch>
            <a:fillRect/>
          </a:stretch>
        </p:blipFill>
        <p:spPr bwMode="auto">
          <a:xfrm>
            <a:off x="533400" y="1600200"/>
            <a:ext cx="6235163" cy="4191000"/>
          </a:xfrm>
          <a:prstGeom prst="rect">
            <a:avLst/>
          </a:prstGeom>
          <a:noFill/>
          <a:ln w="9525">
            <a:noFill/>
            <a:miter lim="800000"/>
            <a:headEnd/>
            <a:tailEnd/>
          </a:ln>
        </p:spPr>
      </p:pic>
      <p:sp>
        <p:nvSpPr>
          <p:cNvPr id="7" name="Rectangle 6"/>
          <p:cNvSpPr/>
          <p:nvPr/>
        </p:nvSpPr>
        <p:spPr>
          <a:xfrm>
            <a:off x="609600" y="5906869"/>
            <a:ext cx="7848600" cy="646331"/>
          </a:xfrm>
          <a:prstGeom prst="rect">
            <a:avLst/>
          </a:prstGeom>
        </p:spPr>
        <p:txBody>
          <a:bodyPr wrap="square">
            <a:spAutoFit/>
          </a:bodyPr>
          <a:lstStyle/>
          <a:p>
            <a:r>
              <a:rPr lang="en-US" dirty="0" smtClean="0"/>
              <a:t>A sketch (not in scale) of the resistive-strip protection principle with a view along and orthogonal to the strip direction</a:t>
            </a:r>
            <a:endParaRPr lang="en-US" dirty="0"/>
          </a:p>
        </p:txBody>
      </p:sp>
      <p:sp>
        <p:nvSpPr>
          <p:cNvPr id="8" name="Rectangle 7"/>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
        <p:nvSpPr>
          <p:cNvPr id="9" name="TextBox 8"/>
          <p:cNvSpPr txBox="1"/>
          <p:nvPr/>
        </p:nvSpPr>
        <p:spPr>
          <a:xfrm>
            <a:off x="6858000" y="3429000"/>
            <a:ext cx="2286000" cy="1200329"/>
          </a:xfrm>
          <a:prstGeom prst="rect">
            <a:avLst/>
          </a:prstGeom>
          <a:noFill/>
        </p:spPr>
        <p:txBody>
          <a:bodyPr wrap="square" rtlCol="0">
            <a:spAutoFit/>
          </a:bodyPr>
          <a:lstStyle/>
          <a:p>
            <a:r>
              <a:rPr lang="en-US" dirty="0" smtClean="0"/>
              <a:t>Induced signal because of the charge movement (no charge collected)</a:t>
            </a:r>
            <a:endParaRPr lang="en-US" dirty="0"/>
          </a:p>
        </p:txBody>
      </p:sp>
      <p:cxnSp>
        <p:nvCxnSpPr>
          <p:cNvPr id="11" name="Straight Arrow Connector 10"/>
          <p:cNvCxnSpPr>
            <a:stCxn id="38914" idx="3"/>
          </p:cNvCxnSpPr>
          <p:nvPr/>
        </p:nvCxnSpPr>
        <p:spPr>
          <a:xfrm flipH="1">
            <a:off x="6629400" y="3695700"/>
            <a:ext cx="139163" cy="1143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7772400" cy="457200"/>
          </a:xfrm>
        </p:spPr>
        <p:txBody>
          <a:bodyPr>
            <a:noAutofit/>
          </a:bodyPr>
          <a:lstStyle/>
          <a:p>
            <a:pPr>
              <a:buNone/>
            </a:pPr>
            <a:r>
              <a:rPr lang="en-US" sz="2000" b="1" dirty="0" smtClean="0">
                <a:solidFill>
                  <a:schemeClr val="tx2"/>
                </a:solidFill>
              </a:rPr>
              <a:t> </a:t>
            </a:r>
            <a:r>
              <a:rPr lang="en-US" sz="2000" b="1" dirty="0" smtClean="0">
                <a:solidFill>
                  <a:schemeClr val="tx2"/>
                </a:solidFill>
              </a:rPr>
              <a:t>Single Wire Proportional Counter </a:t>
            </a:r>
            <a:r>
              <a:rPr lang="en-US" sz="2000" b="1" dirty="0" smtClean="0">
                <a:solidFill>
                  <a:schemeClr val="tx2"/>
                </a:solidFill>
              </a:rPr>
              <a:t>[</a:t>
            </a:r>
            <a:r>
              <a:rPr lang="en-US" sz="2000" b="1" i="1" dirty="0" smtClean="0">
                <a:solidFill>
                  <a:schemeClr val="tx2"/>
                </a:solidFill>
              </a:rPr>
              <a:t>Rutherford, E. and Geiger, H. (1908)]</a:t>
            </a:r>
          </a:p>
          <a:p>
            <a:pPr>
              <a:buNone/>
            </a:pPr>
            <a:endParaRPr lang="en-US" sz="2000" dirty="0" smtClean="0"/>
          </a:p>
          <a:p>
            <a:endParaRPr lang="en-US" sz="20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6</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10" name="Picture 2"/>
          <p:cNvPicPr>
            <a:picLocks noChangeAspect="1" noChangeArrowheads="1"/>
          </p:cNvPicPr>
          <p:nvPr/>
        </p:nvPicPr>
        <p:blipFill>
          <a:blip r:embed="rId2" cstate="print"/>
          <a:stretch>
            <a:fillRect/>
          </a:stretch>
        </p:blipFill>
        <p:spPr bwMode="auto">
          <a:xfrm>
            <a:off x="609600" y="1219200"/>
            <a:ext cx="2657247" cy="1557913"/>
          </a:xfrm>
          <a:prstGeom prst="rect">
            <a:avLst/>
          </a:prstGeom>
          <a:noFill/>
          <a:ln>
            <a:noFill/>
          </a:ln>
        </p:spPr>
      </p:pic>
      <p:pic>
        <p:nvPicPr>
          <p:cNvPr id="5124" name="Picture 4"/>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304800" y="3733800"/>
            <a:ext cx="3742358" cy="2438400"/>
          </a:xfrm>
          <a:prstGeom prst="rect">
            <a:avLst/>
          </a:prstGeom>
          <a:noFill/>
          <a:ln w="9525">
            <a:noFill/>
            <a:miter lim="800000"/>
            <a:headEnd/>
            <a:tailEnd/>
          </a:ln>
        </p:spPr>
      </p:pic>
      <p:pic>
        <p:nvPicPr>
          <p:cNvPr id="5125" name="Picture 5"/>
          <p:cNvPicPr>
            <a:picLocks noChangeAspect="1" noChangeArrowheads="1"/>
          </p:cNvPicPr>
          <p:nvPr/>
        </p:nvPicPr>
        <p:blipFill>
          <a:blip r:embed="rId4" cstate="print">
            <a:clrChange>
              <a:clrFrom>
                <a:srgbClr val="FFFDE0"/>
              </a:clrFrom>
              <a:clrTo>
                <a:srgbClr val="FFFDE0">
                  <a:alpha val="0"/>
                </a:srgbClr>
              </a:clrTo>
            </a:clrChange>
          </a:blip>
          <a:srcRect/>
          <a:stretch>
            <a:fillRect/>
          </a:stretch>
        </p:blipFill>
        <p:spPr bwMode="auto">
          <a:xfrm>
            <a:off x="4724400" y="1143000"/>
            <a:ext cx="4071937" cy="1804987"/>
          </a:xfrm>
          <a:prstGeom prst="rect">
            <a:avLst/>
          </a:prstGeom>
          <a:noFill/>
          <a:ln w="9525">
            <a:noFill/>
            <a:miter lim="800000"/>
            <a:headEnd/>
            <a:tailEnd/>
          </a:ln>
        </p:spPr>
      </p:pic>
      <p:sp>
        <p:nvSpPr>
          <p:cNvPr id="11" name="TextBox 10"/>
          <p:cNvSpPr txBox="1"/>
          <p:nvPr/>
        </p:nvSpPr>
        <p:spPr>
          <a:xfrm>
            <a:off x="228600" y="2819400"/>
            <a:ext cx="5923416" cy="707886"/>
          </a:xfrm>
          <a:prstGeom prst="rect">
            <a:avLst/>
          </a:prstGeom>
          <a:noFill/>
          <a:ln>
            <a:noFill/>
          </a:ln>
        </p:spPr>
        <p:txBody>
          <a:bodyPr wrap="none" rtlCol="0">
            <a:spAutoFit/>
          </a:bodyPr>
          <a:lstStyle/>
          <a:p>
            <a:r>
              <a:rPr lang="en-US" sz="2000" b="1" i="1" dirty="0" smtClean="0">
                <a:solidFill>
                  <a:schemeClr val="tx2"/>
                </a:solidFill>
              </a:rPr>
              <a:t>Signal proportional to the original </a:t>
            </a:r>
            <a:r>
              <a:rPr lang="en-US" sz="2000" b="1" i="1" dirty="0" smtClean="0">
                <a:solidFill>
                  <a:schemeClr val="tx2"/>
                </a:solidFill>
              </a:rPr>
              <a:t>ionization</a:t>
            </a:r>
          </a:p>
          <a:p>
            <a:r>
              <a:rPr lang="en-US" sz="2000" b="1" i="1" dirty="0" smtClean="0">
                <a:solidFill>
                  <a:schemeClr val="tx2"/>
                </a:solidFill>
              </a:rPr>
              <a:t>(large collection volume – small amplification volume)</a:t>
            </a:r>
            <a:endParaRPr lang="en-US" sz="2000" b="1" i="1" dirty="0">
              <a:solidFill>
                <a:schemeClr val="tx2"/>
              </a:solidFill>
            </a:endParaRPr>
          </a:p>
        </p:txBody>
      </p:sp>
      <p:pic>
        <p:nvPicPr>
          <p:cNvPr id="37889" name="Picture 1"/>
          <p:cNvPicPr>
            <a:picLocks noChangeAspect="1" noChangeArrowheads="1"/>
          </p:cNvPicPr>
          <p:nvPr/>
        </p:nvPicPr>
        <p:blipFill>
          <a:blip r:embed="rId5" cstate="print"/>
          <a:srcRect/>
          <a:stretch>
            <a:fillRect/>
          </a:stretch>
        </p:blipFill>
        <p:spPr bwMode="auto">
          <a:xfrm>
            <a:off x="3581400" y="3657600"/>
            <a:ext cx="1238250" cy="1152525"/>
          </a:xfrm>
          <a:prstGeom prst="rect">
            <a:avLst/>
          </a:prstGeom>
          <a:noFill/>
          <a:ln w="9525">
            <a:noFill/>
            <a:miter lim="800000"/>
            <a:headEnd/>
            <a:tailEnd/>
          </a:ln>
        </p:spPr>
      </p:pic>
      <p:pic>
        <p:nvPicPr>
          <p:cNvPr id="48130" name="Picture 2" descr="http://upload.wikimedia.org/wikipedia/commons/thumb/f/f7/Detector_regions.gif/800px-Detector_regions.gif"/>
          <p:cNvPicPr>
            <a:picLocks noChangeAspect="1" noChangeArrowheads="1"/>
          </p:cNvPicPr>
          <p:nvPr/>
        </p:nvPicPr>
        <p:blipFill>
          <a:blip r:embed="rId6" cstate="print"/>
          <a:srcRect/>
          <a:stretch>
            <a:fillRect/>
          </a:stretch>
        </p:blipFill>
        <p:spPr bwMode="auto">
          <a:xfrm>
            <a:off x="4876942" y="3429000"/>
            <a:ext cx="4090846" cy="3066705"/>
          </a:xfrm>
          <a:prstGeom prst="rect">
            <a:avLst/>
          </a:prstGeom>
          <a:noFill/>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Resistive m</a:t>
            </a:r>
            <a:r>
              <a:rPr lang="en-US" sz="3600" dirty="0" smtClean="0"/>
              <a:t>icromegas </a:t>
            </a:r>
            <a:r>
              <a:rPr lang="en-US" sz="3600" dirty="0" smtClean="0"/>
              <a:t>and </a:t>
            </a:r>
            <a:r>
              <a:rPr lang="en-US" sz="3600" dirty="0" smtClean="0"/>
              <a:t>sparks</a:t>
            </a:r>
            <a:endParaRPr lang="en-US" sz="3600" dirty="0"/>
          </a:p>
        </p:txBody>
      </p:sp>
      <p:sp>
        <p:nvSpPr>
          <p:cNvPr id="6" name="Rectangle 5"/>
          <p:cNvSpPr/>
          <p:nvPr/>
        </p:nvSpPr>
        <p:spPr>
          <a:xfrm>
            <a:off x="4114800" y="1371600"/>
            <a:ext cx="4608954" cy="307777"/>
          </a:xfrm>
          <a:prstGeom prst="rect">
            <a:avLst/>
          </a:prstGeom>
        </p:spPr>
        <p:txBody>
          <a:bodyPr wrap="none">
            <a:spAutoFit/>
          </a:bodyPr>
          <a:lstStyle/>
          <a:p>
            <a:r>
              <a:rPr lang="en-US" sz="1400" dirty="0" smtClean="0">
                <a:solidFill>
                  <a:schemeClr val="tx2"/>
                </a:solidFill>
              </a:rPr>
              <a:t>G. Iakovidis, arXiv:1310.0734v1 [</a:t>
            </a:r>
            <a:r>
              <a:rPr lang="en-US" sz="1400" dirty="0" err="1" smtClean="0">
                <a:solidFill>
                  <a:schemeClr val="tx2"/>
                </a:solidFill>
              </a:rPr>
              <a:t>physics.ins-det</a:t>
            </a:r>
            <a:r>
              <a:rPr lang="en-US" sz="1400" dirty="0" smtClean="0">
                <a:solidFill>
                  <a:schemeClr val="tx2"/>
                </a:solidFill>
              </a:rPr>
              <a:t>] 2 Oct 2013</a:t>
            </a:r>
          </a:p>
        </p:txBody>
      </p:sp>
      <p:sp>
        <p:nvSpPr>
          <p:cNvPr id="8" name="Rectangle 7"/>
          <p:cNvSpPr/>
          <p:nvPr/>
        </p:nvSpPr>
        <p:spPr>
          <a:xfrm>
            <a:off x="647700" y="5867400"/>
            <a:ext cx="7848600" cy="646331"/>
          </a:xfrm>
          <a:prstGeom prst="rect">
            <a:avLst/>
          </a:prstGeom>
        </p:spPr>
        <p:txBody>
          <a:bodyPr wrap="square">
            <a:spAutoFit/>
          </a:bodyPr>
          <a:lstStyle/>
          <a:p>
            <a:r>
              <a:rPr lang="en-US" dirty="0" smtClean="0"/>
              <a:t>Oscilloscope screen shot of about 10 spark signals as seen on the readout strips with 50 termination.</a:t>
            </a:r>
            <a:endParaRPr lang="en-US" dirty="0"/>
          </a:p>
        </p:txBody>
      </p:sp>
      <p:pic>
        <p:nvPicPr>
          <p:cNvPr id="39938" name="Picture 2"/>
          <p:cNvPicPr>
            <a:picLocks noChangeAspect="1" noChangeArrowheads="1"/>
          </p:cNvPicPr>
          <p:nvPr/>
        </p:nvPicPr>
        <p:blipFill>
          <a:blip r:embed="rId2" cstate="print"/>
          <a:srcRect/>
          <a:stretch>
            <a:fillRect/>
          </a:stretch>
        </p:blipFill>
        <p:spPr bwMode="auto">
          <a:xfrm>
            <a:off x="5029200" y="2590800"/>
            <a:ext cx="3408264" cy="2392136"/>
          </a:xfrm>
          <a:prstGeom prst="rect">
            <a:avLst/>
          </a:prstGeom>
          <a:noFill/>
          <a:ln w="9525">
            <a:noFill/>
            <a:miter lim="800000"/>
            <a:headEnd/>
            <a:tailEnd/>
          </a:ln>
        </p:spPr>
      </p:pic>
      <p:sp>
        <p:nvSpPr>
          <p:cNvPr id="7" name="Rectangle 6"/>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pic>
        <p:nvPicPr>
          <p:cNvPr id="9" name="Picture 8" descr="C1_sparks.jp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9600" y="2590800"/>
            <a:ext cx="3454400" cy="2438400"/>
          </a:xfrm>
          <a:prstGeom prst="rect">
            <a:avLst/>
          </a:prstGeom>
        </p:spPr>
      </p:pic>
      <p:sp>
        <p:nvSpPr>
          <p:cNvPr id="10" name="TextBox 9"/>
          <p:cNvSpPr txBox="1"/>
          <p:nvPr/>
        </p:nvSpPr>
        <p:spPr>
          <a:xfrm>
            <a:off x="6096000" y="1916668"/>
            <a:ext cx="954300" cy="369332"/>
          </a:xfrm>
          <a:prstGeom prst="rect">
            <a:avLst/>
          </a:prstGeom>
          <a:noFill/>
        </p:spPr>
        <p:txBody>
          <a:bodyPr wrap="none" rtlCol="0">
            <a:spAutoFit/>
          </a:bodyPr>
          <a:lstStyle/>
          <a:p>
            <a:r>
              <a:rPr lang="en-US" dirty="0" smtClean="0"/>
              <a:t>resistive</a:t>
            </a:r>
            <a:endParaRPr lang="en-US" dirty="0"/>
          </a:p>
        </p:txBody>
      </p:sp>
      <p:sp>
        <p:nvSpPr>
          <p:cNvPr id="11" name="TextBox 10"/>
          <p:cNvSpPr txBox="1"/>
          <p:nvPr/>
        </p:nvSpPr>
        <p:spPr>
          <a:xfrm>
            <a:off x="1752600" y="1916668"/>
            <a:ext cx="1390317" cy="369332"/>
          </a:xfrm>
          <a:prstGeom prst="rect">
            <a:avLst/>
          </a:prstGeom>
          <a:noFill/>
        </p:spPr>
        <p:txBody>
          <a:bodyPr wrap="none" rtlCol="0">
            <a:spAutoFit/>
          </a:bodyPr>
          <a:lstStyle/>
          <a:p>
            <a:r>
              <a:rPr lang="en-US" dirty="0"/>
              <a:t>n</a:t>
            </a:r>
            <a:r>
              <a:rPr lang="en-US" dirty="0" smtClean="0"/>
              <a:t>on-resistive</a:t>
            </a:r>
            <a:endParaRPr lang="en-US" dirty="0"/>
          </a:p>
        </p:txBody>
      </p:sp>
      <p:sp>
        <p:nvSpPr>
          <p:cNvPr id="12" name="TextBox 11"/>
          <p:cNvSpPr txBox="1"/>
          <p:nvPr/>
        </p:nvSpPr>
        <p:spPr>
          <a:xfrm>
            <a:off x="355490" y="2514600"/>
            <a:ext cx="635110" cy="369332"/>
          </a:xfrm>
          <a:prstGeom prst="rect">
            <a:avLst/>
          </a:prstGeom>
          <a:noFill/>
        </p:spPr>
        <p:txBody>
          <a:bodyPr wrap="none" rtlCol="0">
            <a:spAutoFit/>
          </a:bodyPr>
          <a:lstStyle/>
          <a:p>
            <a:r>
              <a:rPr lang="en-US" dirty="0" smtClean="0"/>
              <a:t>x100</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Resistive micromegas and sparks</a:t>
            </a:r>
            <a:endParaRPr lang="en-US" dirty="0"/>
          </a:p>
        </p:txBody>
      </p:sp>
      <p:sp>
        <p:nvSpPr>
          <p:cNvPr id="5" name="TextBox 4"/>
          <p:cNvSpPr txBox="1"/>
          <p:nvPr/>
        </p:nvSpPr>
        <p:spPr>
          <a:xfrm>
            <a:off x="1143001" y="5257800"/>
            <a:ext cx="7620000" cy="646331"/>
          </a:xfrm>
          <a:prstGeom prst="rect">
            <a:avLst/>
          </a:prstGeom>
          <a:noFill/>
        </p:spPr>
        <p:txBody>
          <a:bodyPr wrap="square" rtlCol="0">
            <a:spAutoFit/>
          </a:bodyPr>
          <a:lstStyle/>
          <a:p>
            <a:r>
              <a:rPr lang="en-US" dirty="0" smtClean="0"/>
              <a:t>Monitored HV (continuous line) and current (point) as a function of HV mesh under neutron irradiation  for a micromegas with resistive-strip protection layer</a:t>
            </a:r>
            <a:endParaRPr lang="en-US" dirty="0"/>
          </a:p>
        </p:txBody>
      </p:sp>
      <p:sp>
        <p:nvSpPr>
          <p:cNvPr id="6" name="Rectangle 5"/>
          <p:cNvSpPr/>
          <p:nvPr/>
        </p:nvSpPr>
        <p:spPr>
          <a:xfrm>
            <a:off x="4114800" y="1371600"/>
            <a:ext cx="4608954" cy="307777"/>
          </a:xfrm>
          <a:prstGeom prst="rect">
            <a:avLst/>
          </a:prstGeom>
        </p:spPr>
        <p:txBody>
          <a:bodyPr wrap="none">
            <a:spAutoFit/>
          </a:bodyPr>
          <a:lstStyle/>
          <a:p>
            <a:r>
              <a:rPr lang="en-US" sz="1400" dirty="0" smtClean="0">
                <a:solidFill>
                  <a:schemeClr val="tx2"/>
                </a:solidFill>
              </a:rPr>
              <a:t>G. Iakovidis, arXiv:1310.0734v1 [</a:t>
            </a:r>
            <a:r>
              <a:rPr lang="en-US" sz="1400" dirty="0" err="1" smtClean="0">
                <a:solidFill>
                  <a:schemeClr val="tx2"/>
                </a:solidFill>
              </a:rPr>
              <a:t>physics.ins-det</a:t>
            </a:r>
            <a:r>
              <a:rPr lang="en-US" sz="1400" dirty="0" smtClean="0">
                <a:solidFill>
                  <a:schemeClr val="tx2"/>
                </a:solidFill>
              </a:rPr>
              <a:t>] 2 Oct 2013</a:t>
            </a:r>
          </a:p>
        </p:txBody>
      </p:sp>
      <p:pic>
        <p:nvPicPr>
          <p:cNvPr id="37890" name="Picture 2"/>
          <p:cNvPicPr>
            <a:picLocks noChangeAspect="1" noChangeArrowheads="1"/>
          </p:cNvPicPr>
          <p:nvPr/>
        </p:nvPicPr>
        <p:blipFill>
          <a:blip r:embed="rId2" cstate="print"/>
          <a:srcRect/>
          <a:stretch>
            <a:fillRect/>
          </a:stretch>
        </p:blipFill>
        <p:spPr bwMode="auto">
          <a:xfrm>
            <a:off x="4800600" y="2331720"/>
            <a:ext cx="3641835" cy="2194560"/>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685800" y="2331720"/>
            <a:ext cx="3648162" cy="2194560"/>
          </a:xfrm>
          <a:prstGeom prst="rect">
            <a:avLst/>
          </a:prstGeom>
          <a:noFill/>
          <a:ln w="9525">
            <a:noFill/>
            <a:miter lim="800000"/>
            <a:headEnd/>
            <a:tailEnd/>
          </a:ln>
        </p:spPr>
      </p:pic>
      <p:sp>
        <p:nvSpPr>
          <p:cNvPr id="8" name="Rectangle 7"/>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
        <p:nvSpPr>
          <p:cNvPr id="9" name="TextBox 8"/>
          <p:cNvSpPr txBox="1"/>
          <p:nvPr/>
        </p:nvSpPr>
        <p:spPr>
          <a:xfrm>
            <a:off x="6096000" y="1916668"/>
            <a:ext cx="954300" cy="369332"/>
          </a:xfrm>
          <a:prstGeom prst="rect">
            <a:avLst/>
          </a:prstGeom>
          <a:noFill/>
        </p:spPr>
        <p:txBody>
          <a:bodyPr wrap="none" rtlCol="0">
            <a:spAutoFit/>
          </a:bodyPr>
          <a:lstStyle/>
          <a:p>
            <a:r>
              <a:rPr lang="en-US" dirty="0" smtClean="0"/>
              <a:t>resistive</a:t>
            </a:r>
            <a:endParaRPr lang="en-US" dirty="0"/>
          </a:p>
        </p:txBody>
      </p:sp>
      <p:sp>
        <p:nvSpPr>
          <p:cNvPr id="10" name="TextBox 9"/>
          <p:cNvSpPr txBox="1"/>
          <p:nvPr/>
        </p:nvSpPr>
        <p:spPr>
          <a:xfrm>
            <a:off x="1752600" y="1916668"/>
            <a:ext cx="1390317" cy="369332"/>
          </a:xfrm>
          <a:prstGeom prst="rect">
            <a:avLst/>
          </a:prstGeom>
          <a:noFill/>
        </p:spPr>
        <p:txBody>
          <a:bodyPr wrap="none" rtlCol="0">
            <a:spAutoFit/>
          </a:bodyPr>
          <a:lstStyle/>
          <a:p>
            <a:r>
              <a:rPr lang="en-US" dirty="0"/>
              <a:t>n</a:t>
            </a:r>
            <a:r>
              <a:rPr lang="en-US" dirty="0" smtClean="0"/>
              <a:t>on-resistive</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Resistive micromegas and sparks</a:t>
            </a:r>
            <a:endParaRPr lang="en-US" dirty="0"/>
          </a:p>
        </p:txBody>
      </p:sp>
      <p:sp>
        <p:nvSpPr>
          <p:cNvPr id="9" name="Content Placeholder 7"/>
          <p:cNvSpPr>
            <a:spLocks noGrp="1"/>
          </p:cNvSpPr>
          <p:nvPr>
            <p:ph sz="half" idx="1"/>
          </p:nvPr>
        </p:nvSpPr>
        <p:spPr>
          <a:xfrm>
            <a:off x="457200" y="4714114"/>
            <a:ext cx="4038600" cy="1686685"/>
          </a:xfrm>
        </p:spPr>
        <p:txBody>
          <a:bodyPr>
            <a:normAutofit/>
          </a:bodyPr>
          <a:lstStyle/>
          <a:p>
            <a:pPr>
              <a:buClr>
                <a:srgbClr val="FF6600"/>
              </a:buClr>
              <a:buFont typeface="Wingdings" charset="2"/>
              <a:buChar char="§"/>
            </a:pPr>
            <a:r>
              <a:rPr lang="en-US" sz="2000" dirty="0" err="1" smtClean="0"/>
              <a:t>Pions</a:t>
            </a:r>
            <a:r>
              <a:rPr lang="en-US" sz="2000" dirty="0" smtClean="0"/>
              <a:t>, no beam, </a:t>
            </a:r>
            <a:r>
              <a:rPr lang="en-US" sz="2000" dirty="0" err="1" smtClean="0"/>
              <a:t>muons</a:t>
            </a:r>
            <a:endParaRPr lang="en-US" sz="2000" dirty="0" smtClean="0"/>
          </a:p>
          <a:p>
            <a:pPr>
              <a:buClr>
                <a:srgbClr val="FF6600"/>
              </a:buClr>
              <a:buFont typeface="Wingdings" charset="2"/>
              <a:buChar char="§"/>
            </a:pPr>
            <a:r>
              <a:rPr lang="en-US" sz="2000" dirty="0" smtClean="0"/>
              <a:t>Chamber inefficient for O(1s) when sparks occur </a:t>
            </a:r>
            <a:endParaRPr lang="en-US" sz="2000" dirty="0"/>
          </a:p>
        </p:txBody>
      </p:sp>
      <p:sp>
        <p:nvSpPr>
          <p:cNvPr id="10" name="Content Placeholder 8"/>
          <p:cNvSpPr txBox="1">
            <a:spLocks/>
          </p:cNvSpPr>
          <p:nvPr/>
        </p:nvSpPr>
        <p:spPr>
          <a:xfrm>
            <a:off x="4648200" y="4714114"/>
            <a:ext cx="4038600" cy="1686686"/>
          </a:xfrm>
          <a:prstGeom prst="rect">
            <a:avLst/>
          </a:prstGeom>
        </p:spPr>
        <p:txBody>
          <a:bodyPr>
            <a:normAutofit/>
          </a:bodyPr>
          <a:lstStyle/>
          <a:p>
            <a:pPr marL="342900" marR="0" lvl="0" indent="-342900" algn="l" defTabSz="914400" rtl="0" eaLnBrk="1" fontAlgn="auto" latinLnBrk="0" hangingPunct="1">
              <a:lnSpc>
                <a:spcPct val="100000"/>
              </a:lnSpc>
              <a:spcBef>
                <a:spcPct val="20000"/>
              </a:spcBef>
              <a:spcAft>
                <a:spcPts val="0"/>
              </a:spcAft>
              <a:buClr>
                <a:srgbClr val="FF6600"/>
              </a:buClr>
              <a:buSzTx/>
              <a:buFont typeface="Wingdings" charset="2"/>
              <a:buChar char="§"/>
              <a:tabLst/>
              <a:defRPr/>
            </a:pPr>
            <a:r>
              <a:rPr kumimoji="0" lang="en-US" sz="2000" b="0" i="0" u="none" strike="noStrike" kern="1200" cap="none" spc="0" normalizeH="0" baseline="0" noProof="0" smtClean="0">
                <a:ln>
                  <a:noFill/>
                </a:ln>
                <a:solidFill>
                  <a:schemeClr val="tx1"/>
                </a:solidFill>
                <a:effectLst/>
                <a:uLnTx/>
                <a:uFillTx/>
                <a:latin typeface="+mn-lt"/>
                <a:ea typeface="+mn-ea"/>
                <a:cs typeface="+mn-cs"/>
              </a:rPr>
              <a:t>Stable, no HV drops, low currents for resistive MM</a:t>
            </a:r>
          </a:p>
          <a:p>
            <a:pPr marL="342900" marR="0" lvl="0" indent="-342900" algn="l" defTabSz="914400" rtl="0" eaLnBrk="1" fontAlgn="auto" latinLnBrk="0" hangingPunct="1">
              <a:lnSpc>
                <a:spcPct val="100000"/>
              </a:lnSpc>
              <a:spcBef>
                <a:spcPct val="20000"/>
              </a:spcBef>
              <a:spcAft>
                <a:spcPts val="0"/>
              </a:spcAft>
              <a:buClr>
                <a:srgbClr val="FF6600"/>
              </a:buClr>
              <a:buSzTx/>
              <a:buFont typeface="Wingdings" charset="2"/>
              <a:buChar char="§"/>
              <a:tabLst/>
              <a:defRPr/>
            </a:pPr>
            <a:r>
              <a:rPr kumimoji="0" lang="en-US" sz="2000" b="0" i="0" u="none" strike="noStrike" kern="1200" cap="none" spc="0" normalizeH="0" baseline="0" noProof="0" smtClean="0">
                <a:ln>
                  <a:noFill/>
                </a:ln>
                <a:solidFill>
                  <a:schemeClr val="tx1"/>
                </a:solidFill>
                <a:effectLst/>
                <a:uLnTx/>
                <a:uFillTx/>
                <a:latin typeface="+mn-lt"/>
                <a:ea typeface="+mn-ea"/>
                <a:cs typeface="+mn-cs"/>
              </a:rPr>
              <a:t>Same behaviour up to gas gains of &gt; 10</a:t>
            </a:r>
            <a:r>
              <a:rPr kumimoji="0" lang="en-US" sz="2000" b="0" i="0" u="none" strike="noStrike" kern="1200" cap="none" spc="0" normalizeH="0" baseline="30000" noProof="0" smtClean="0">
                <a:ln>
                  <a:noFill/>
                </a:ln>
                <a:solidFill>
                  <a:schemeClr val="tx1"/>
                </a:solidFill>
                <a:effectLst/>
                <a:uLnTx/>
                <a:uFillTx/>
                <a:latin typeface="+mn-lt"/>
                <a:ea typeface="+mn-ea"/>
                <a:cs typeface="+mn-cs"/>
              </a:rPr>
              <a:t>4</a:t>
            </a:r>
            <a:endParaRPr kumimoji="0" lang="en-US" sz="2000" b="0" i="0" u="none" strike="noStrike" kern="1200" cap="none" spc="0" normalizeH="0" baseline="30000" noProof="0" dirty="0">
              <a:ln>
                <a:noFill/>
              </a:ln>
              <a:solidFill>
                <a:schemeClr val="tx1"/>
              </a:solidFill>
              <a:effectLst/>
              <a:uLnTx/>
              <a:uFillTx/>
              <a:latin typeface="+mn-lt"/>
              <a:ea typeface="+mn-ea"/>
              <a:cs typeface="+mn-cs"/>
            </a:endParaRPr>
          </a:p>
        </p:txBody>
      </p:sp>
      <p:pic>
        <p:nvPicPr>
          <p:cNvPr id="14" name="Picture 13" descr="H6_S3_HV_currents_br.jpg"/>
          <p:cNvPicPr>
            <a:picLocks noChangeAspect="1"/>
          </p:cNvPicPr>
          <p:nvPr/>
        </p:nvPicPr>
        <p:blipFill rotWithShape="1">
          <a:blip r:embed="rId2" cstate="screen">
            <a:extLst>
              <a:ext uri="{28A0092B-C50C-407E-A947-70E740481C1C}">
                <a14:useLocalDpi xmlns:a14="http://schemas.microsoft.com/office/drawing/2010/main" xmlns=""/>
              </a:ext>
            </a:extLst>
          </a:blip>
          <a:srcRect/>
          <a:stretch/>
        </p:blipFill>
        <p:spPr>
          <a:xfrm>
            <a:off x="277091" y="1710359"/>
            <a:ext cx="4201628" cy="2999999"/>
          </a:xfrm>
          <a:prstGeom prst="rect">
            <a:avLst/>
          </a:prstGeom>
        </p:spPr>
      </p:pic>
      <p:pic>
        <p:nvPicPr>
          <p:cNvPr id="15" name="Picture 14" descr="R12_93-7_540V_201007012.jpg"/>
          <p:cNvPicPr>
            <a:picLocks noChangeAspect="1"/>
          </p:cNvPicPr>
          <p:nvPr/>
        </p:nvPicPr>
        <p:blipFill rotWithShape="1">
          <a:blip r:embed="rId3" cstate="screen">
            <a:extLst>
              <a:ext uri="{28A0092B-C50C-407E-A947-70E740481C1C}">
                <a14:useLocalDpi xmlns:a14="http://schemas.microsoft.com/office/drawing/2010/main" xmlns=""/>
              </a:ext>
            </a:extLst>
          </a:blip>
          <a:srcRect/>
          <a:stretch/>
        </p:blipFill>
        <p:spPr>
          <a:xfrm>
            <a:off x="4572000" y="1780158"/>
            <a:ext cx="4428978" cy="2797658"/>
          </a:xfrm>
          <a:prstGeom prst="rect">
            <a:avLst/>
          </a:prstGeom>
        </p:spPr>
      </p:pic>
      <p:sp>
        <p:nvSpPr>
          <p:cNvPr id="16" name="TextBox 15"/>
          <p:cNvSpPr txBox="1"/>
          <p:nvPr/>
        </p:nvSpPr>
        <p:spPr>
          <a:xfrm>
            <a:off x="7460590" y="2058926"/>
            <a:ext cx="1043876" cy="338554"/>
          </a:xfrm>
          <a:prstGeom prst="rect">
            <a:avLst/>
          </a:prstGeom>
          <a:noFill/>
        </p:spPr>
        <p:txBody>
          <a:bodyPr wrap="none" rtlCol="0">
            <a:spAutoFit/>
          </a:bodyPr>
          <a:lstStyle/>
          <a:p>
            <a:r>
              <a:rPr lang="en-US" sz="1600" dirty="0" smtClean="0">
                <a:solidFill>
                  <a:srgbClr val="FF0000"/>
                </a:solidFill>
              </a:rPr>
              <a:t>Gain ≈ 10</a:t>
            </a:r>
            <a:r>
              <a:rPr lang="en-US" sz="1600" baseline="30000" dirty="0" smtClean="0">
                <a:solidFill>
                  <a:srgbClr val="FF0000"/>
                </a:solidFill>
              </a:rPr>
              <a:t>4</a:t>
            </a:r>
            <a:endParaRPr lang="en-US" sz="1600" baseline="30000" dirty="0">
              <a:solidFill>
                <a:srgbClr val="FF0000"/>
              </a:solidFill>
            </a:endParaRPr>
          </a:p>
        </p:txBody>
      </p:sp>
      <p:sp>
        <p:nvSpPr>
          <p:cNvPr id="17" name="TextBox 16"/>
          <p:cNvSpPr txBox="1"/>
          <p:nvPr/>
        </p:nvSpPr>
        <p:spPr>
          <a:xfrm>
            <a:off x="995218" y="2020432"/>
            <a:ext cx="1178227" cy="338554"/>
          </a:xfrm>
          <a:prstGeom prst="rect">
            <a:avLst/>
          </a:prstGeom>
          <a:noFill/>
        </p:spPr>
        <p:txBody>
          <a:bodyPr wrap="none" rtlCol="0">
            <a:spAutoFit/>
          </a:bodyPr>
          <a:lstStyle/>
          <a:p>
            <a:r>
              <a:rPr lang="en-US" sz="1600" dirty="0" smtClean="0">
                <a:solidFill>
                  <a:srgbClr val="FF0000"/>
                </a:solidFill>
              </a:rPr>
              <a:t>Gain ≈ 4000</a:t>
            </a:r>
            <a:endParaRPr lang="en-US" sz="1600" baseline="30000" dirty="0">
              <a:solidFill>
                <a:srgbClr val="FF0000"/>
              </a:solidFill>
            </a:endParaRPr>
          </a:p>
        </p:txBody>
      </p:sp>
      <p:sp>
        <p:nvSpPr>
          <p:cNvPr id="18" name="TextBox 17"/>
          <p:cNvSpPr txBox="1"/>
          <p:nvPr/>
        </p:nvSpPr>
        <p:spPr>
          <a:xfrm>
            <a:off x="3283508" y="1968920"/>
            <a:ext cx="600645" cy="338554"/>
          </a:xfrm>
          <a:prstGeom prst="rect">
            <a:avLst/>
          </a:prstGeom>
          <a:noFill/>
        </p:spPr>
        <p:txBody>
          <a:bodyPr wrap="none" rtlCol="0">
            <a:spAutoFit/>
          </a:bodyPr>
          <a:lstStyle/>
          <a:p>
            <a:r>
              <a:rPr lang="en-US" sz="1600" dirty="0">
                <a:solidFill>
                  <a:srgbClr val="FF0000"/>
                </a:solidFill>
              </a:rPr>
              <a:t>8</a:t>
            </a:r>
            <a:r>
              <a:rPr lang="en-US" sz="1600" dirty="0" smtClean="0">
                <a:solidFill>
                  <a:srgbClr val="FF0000"/>
                </a:solidFill>
              </a:rPr>
              <a:t>000</a:t>
            </a:r>
            <a:endParaRPr lang="en-US" sz="1600" baseline="30000" dirty="0">
              <a:solidFill>
                <a:srgbClr val="FF0000"/>
              </a:solidFill>
            </a:endParaRPr>
          </a:p>
        </p:txBody>
      </p:sp>
      <p:sp>
        <p:nvSpPr>
          <p:cNvPr id="19" name="Rectangle 18"/>
          <p:cNvSpPr/>
          <p:nvPr/>
        </p:nvSpPr>
        <p:spPr>
          <a:xfrm>
            <a:off x="228600" y="6096000"/>
            <a:ext cx="8686800" cy="369332"/>
          </a:xfrm>
          <a:prstGeom prst="rect">
            <a:avLst/>
          </a:prstGeom>
        </p:spPr>
        <p:txBody>
          <a:bodyPr wrap="square">
            <a:spAutoFit/>
          </a:bodyPr>
          <a:lstStyle/>
          <a:p>
            <a:pPr>
              <a:buClr>
                <a:srgbClr val="008000"/>
              </a:buClr>
            </a:pPr>
            <a:r>
              <a:rPr lang="en-US" dirty="0" smtClean="0"/>
              <a:t>J, Wotschack  et al.,  Micromegas for the ATLAS </a:t>
            </a:r>
            <a:r>
              <a:rPr lang="en-US" dirty="0" err="1" smtClean="0"/>
              <a:t>Muon</a:t>
            </a:r>
            <a:r>
              <a:rPr lang="en-US" dirty="0" smtClean="0"/>
              <a:t> System Upgrade, </a:t>
            </a:r>
            <a:r>
              <a:rPr lang="de-CH" dirty="0" smtClean="0"/>
              <a:t>Hefei, 5 Sept. 2011</a:t>
            </a:r>
            <a:endParaRPr lang="en-US" dirty="0"/>
          </a:p>
        </p:txBody>
      </p:sp>
      <p:sp>
        <p:nvSpPr>
          <p:cNvPr id="12" name="Rectangle 11"/>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
        <p:nvSpPr>
          <p:cNvPr id="13" name="TextBox 12"/>
          <p:cNvSpPr txBox="1"/>
          <p:nvPr/>
        </p:nvSpPr>
        <p:spPr>
          <a:xfrm>
            <a:off x="6096000" y="1295400"/>
            <a:ext cx="954300" cy="369332"/>
          </a:xfrm>
          <a:prstGeom prst="rect">
            <a:avLst/>
          </a:prstGeom>
          <a:noFill/>
        </p:spPr>
        <p:txBody>
          <a:bodyPr wrap="none" rtlCol="0">
            <a:spAutoFit/>
          </a:bodyPr>
          <a:lstStyle/>
          <a:p>
            <a:r>
              <a:rPr lang="en-US" dirty="0" smtClean="0"/>
              <a:t>resistive</a:t>
            </a:r>
            <a:endParaRPr lang="en-US" dirty="0"/>
          </a:p>
        </p:txBody>
      </p:sp>
      <p:sp>
        <p:nvSpPr>
          <p:cNvPr id="20" name="TextBox 19"/>
          <p:cNvSpPr txBox="1"/>
          <p:nvPr/>
        </p:nvSpPr>
        <p:spPr>
          <a:xfrm>
            <a:off x="1752600" y="1295400"/>
            <a:ext cx="1390317" cy="369332"/>
          </a:xfrm>
          <a:prstGeom prst="rect">
            <a:avLst/>
          </a:prstGeom>
          <a:noFill/>
        </p:spPr>
        <p:txBody>
          <a:bodyPr wrap="none" rtlCol="0">
            <a:spAutoFit/>
          </a:bodyPr>
          <a:lstStyle/>
          <a:p>
            <a:r>
              <a:rPr lang="en-US" dirty="0"/>
              <a:t>n</a:t>
            </a:r>
            <a:r>
              <a:rPr lang="en-US" dirty="0" smtClean="0"/>
              <a:t>on-resistive</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normAutofit fontScale="90000"/>
          </a:bodyPr>
          <a:lstStyle/>
          <a:p>
            <a:r>
              <a:rPr lang="en-US" dirty="0" smtClean="0"/>
              <a:t>Spark Protection – one step more: mesh to </a:t>
            </a:r>
            <a:r>
              <a:rPr lang="en-US" dirty="0" err="1" smtClean="0"/>
              <a:t>gnd</a:t>
            </a:r>
            <a:endParaRPr lang="en-US" dirty="0"/>
          </a:p>
        </p:txBody>
      </p:sp>
      <p:pic>
        <p:nvPicPr>
          <p:cNvPr id="68610" name="Picture 2"/>
          <p:cNvPicPr>
            <a:picLocks noChangeAspect="1" noChangeArrowheads="1"/>
          </p:cNvPicPr>
          <p:nvPr/>
        </p:nvPicPr>
        <p:blipFill>
          <a:blip r:embed="rId2" cstate="print"/>
          <a:srcRect/>
          <a:stretch>
            <a:fillRect/>
          </a:stretch>
        </p:blipFill>
        <p:spPr bwMode="auto">
          <a:xfrm>
            <a:off x="1524000" y="2286000"/>
            <a:ext cx="5791200" cy="1981200"/>
          </a:xfrm>
          <a:prstGeom prst="rect">
            <a:avLst/>
          </a:prstGeom>
          <a:noFill/>
          <a:ln w="9525">
            <a:noFill/>
            <a:miter lim="800000"/>
            <a:headEnd/>
            <a:tailEnd/>
          </a:ln>
        </p:spPr>
      </p:pic>
      <p:cxnSp>
        <p:nvCxnSpPr>
          <p:cNvPr id="10" name="Straight Connector 9"/>
          <p:cNvCxnSpPr/>
          <p:nvPr/>
        </p:nvCxnSpPr>
        <p:spPr>
          <a:xfrm>
            <a:off x="533400" y="2514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09600" y="2362200"/>
            <a:ext cx="0" cy="45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85800" y="22098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85800" y="2667000"/>
            <a:ext cx="1219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781800" y="3048000"/>
            <a:ext cx="1219200"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85800" y="2373868"/>
            <a:ext cx="537327" cy="369332"/>
          </a:xfrm>
          <a:prstGeom prst="rect">
            <a:avLst/>
          </a:prstGeom>
          <a:noFill/>
        </p:spPr>
        <p:txBody>
          <a:bodyPr wrap="none" rtlCol="0">
            <a:spAutoFit/>
          </a:bodyPr>
          <a:lstStyle/>
          <a:p>
            <a:r>
              <a:rPr lang="en-US" dirty="0" err="1" smtClean="0"/>
              <a:t>gnd</a:t>
            </a:r>
            <a:endParaRPr lang="en-US" dirty="0"/>
          </a:p>
        </p:txBody>
      </p:sp>
      <p:sp>
        <p:nvSpPr>
          <p:cNvPr id="20" name="TextBox 19"/>
          <p:cNvSpPr txBox="1"/>
          <p:nvPr/>
        </p:nvSpPr>
        <p:spPr>
          <a:xfrm>
            <a:off x="7425201" y="2678668"/>
            <a:ext cx="575799" cy="369332"/>
          </a:xfrm>
          <a:prstGeom prst="rect">
            <a:avLst/>
          </a:prstGeom>
          <a:noFill/>
        </p:spPr>
        <p:txBody>
          <a:bodyPr wrap="none" rtlCol="0">
            <a:spAutoFit/>
          </a:bodyPr>
          <a:lstStyle/>
          <a:p>
            <a:r>
              <a:rPr lang="en-US" dirty="0" smtClean="0"/>
              <a:t>+HV</a:t>
            </a:r>
            <a:endParaRPr lang="en-US" dirty="0"/>
          </a:p>
        </p:txBody>
      </p:sp>
      <p:sp>
        <p:nvSpPr>
          <p:cNvPr id="21" name="TextBox 20"/>
          <p:cNvSpPr txBox="1"/>
          <p:nvPr/>
        </p:nvSpPr>
        <p:spPr>
          <a:xfrm>
            <a:off x="1205884" y="4876800"/>
            <a:ext cx="7404716" cy="1200329"/>
          </a:xfrm>
          <a:prstGeom prst="rect">
            <a:avLst/>
          </a:prstGeom>
          <a:noFill/>
        </p:spPr>
        <p:txBody>
          <a:bodyPr wrap="square" rtlCol="0">
            <a:spAutoFit/>
          </a:bodyPr>
          <a:lstStyle/>
          <a:p>
            <a:r>
              <a:rPr lang="en-US" dirty="0" smtClean="0"/>
              <a:t>More stable, reduced dead area after a discharge</a:t>
            </a:r>
          </a:p>
          <a:p>
            <a:endParaRPr lang="en-US" dirty="0"/>
          </a:p>
          <a:p>
            <a:r>
              <a:rPr lang="en-US" dirty="0" smtClean="0"/>
              <a:t>Mesh at constant voltage (</a:t>
            </a:r>
            <a:r>
              <a:rPr lang="en-US" dirty="0" err="1" smtClean="0"/>
              <a:t>gnd</a:t>
            </a:r>
            <a:r>
              <a:rPr lang="en-US" dirty="0" smtClean="0"/>
              <a:t>) – only part of the involved strip discharged, all the rest operative</a:t>
            </a:r>
            <a:endParaRPr lang="en-US" dirty="0"/>
          </a:p>
        </p:txBody>
      </p:sp>
      <p:sp>
        <p:nvSpPr>
          <p:cNvPr id="22" name="Freeform 21"/>
          <p:cNvSpPr/>
          <p:nvPr/>
        </p:nvSpPr>
        <p:spPr>
          <a:xfrm>
            <a:off x="4360606" y="2694039"/>
            <a:ext cx="132736" cy="294967"/>
          </a:xfrm>
          <a:custGeom>
            <a:avLst/>
            <a:gdLst>
              <a:gd name="connsiteX0" fmla="*/ 44246 w 132736"/>
              <a:gd name="connsiteY0" fmla="*/ 0 h 294967"/>
              <a:gd name="connsiteX1" fmla="*/ 58994 w 132736"/>
              <a:gd name="connsiteY1" fmla="*/ 44245 h 294967"/>
              <a:gd name="connsiteX2" fmla="*/ 88491 w 132736"/>
              <a:gd name="connsiteY2" fmla="*/ 88490 h 294967"/>
              <a:gd name="connsiteX3" fmla="*/ 0 w 132736"/>
              <a:gd name="connsiteY3" fmla="*/ 117987 h 294967"/>
              <a:gd name="connsiteX4" fmla="*/ 29497 w 132736"/>
              <a:gd name="connsiteY4" fmla="*/ 162232 h 294967"/>
              <a:gd name="connsiteX5" fmla="*/ 117988 w 132736"/>
              <a:gd name="connsiteY5" fmla="*/ 191729 h 294967"/>
              <a:gd name="connsiteX6" fmla="*/ 58994 w 132736"/>
              <a:gd name="connsiteY6" fmla="*/ 221226 h 294967"/>
              <a:gd name="connsiteX7" fmla="*/ 117988 w 132736"/>
              <a:gd name="connsiteY7" fmla="*/ 280219 h 294967"/>
              <a:gd name="connsiteX8" fmla="*/ 132736 w 132736"/>
              <a:gd name="connsiteY8" fmla="*/ 294967 h 29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736" h="294967">
                <a:moveTo>
                  <a:pt x="44246" y="0"/>
                </a:moveTo>
                <a:cubicBezTo>
                  <a:pt x="49162" y="14748"/>
                  <a:pt x="52042" y="30340"/>
                  <a:pt x="58994" y="44245"/>
                </a:cubicBezTo>
                <a:cubicBezTo>
                  <a:pt x="66921" y="60099"/>
                  <a:pt x="99564" y="74649"/>
                  <a:pt x="88491" y="88490"/>
                </a:cubicBezTo>
                <a:cubicBezTo>
                  <a:pt x="69068" y="112769"/>
                  <a:pt x="0" y="117987"/>
                  <a:pt x="0" y="117987"/>
                </a:cubicBezTo>
                <a:cubicBezTo>
                  <a:pt x="9832" y="132735"/>
                  <a:pt x="14466" y="152838"/>
                  <a:pt x="29497" y="162232"/>
                </a:cubicBezTo>
                <a:cubicBezTo>
                  <a:pt x="55863" y="178711"/>
                  <a:pt x="117988" y="191729"/>
                  <a:pt x="117988" y="191729"/>
                </a:cubicBezTo>
                <a:cubicBezTo>
                  <a:pt x="98323" y="201561"/>
                  <a:pt x="70306" y="202373"/>
                  <a:pt x="58994" y="221226"/>
                </a:cubicBezTo>
                <a:cubicBezTo>
                  <a:pt x="31765" y="266606"/>
                  <a:pt x="105887" y="274169"/>
                  <a:pt x="117988" y="280219"/>
                </a:cubicBezTo>
                <a:cubicBezTo>
                  <a:pt x="124206" y="283328"/>
                  <a:pt x="127820" y="290051"/>
                  <a:pt x="132736" y="294967"/>
                </a:cubicBezTo>
              </a:path>
            </a:pathLst>
          </a:custGeom>
          <a:ln>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4191000" y="2438400"/>
            <a:ext cx="533400" cy="838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p:nvPr/>
        </p:nvCxnSpPr>
        <p:spPr>
          <a:xfrm flipV="1">
            <a:off x="4876800" y="2590800"/>
            <a:ext cx="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print"/>
          <a:srcRect/>
          <a:stretch>
            <a:fillRect/>
          </a:stretch>
        </p:blipFill>
        <p:spPr bwMode="auto">
          <a:xfrm>
            <a:off x="304800" y="845744"/>
            <a:ext cx="4648200" cy="3497656"/>
          </a:xfrm>
          <a:prstGeom prst="rect">
            <a:avLst/>
          </a:prstGeom>
          <a:noFill/>
          <a:ln w="9525">
            <a:noFill/>
            <a:miter lim="800000"/>
            <a:headEnd/>
            <a:tailEnd/>
          </a:ln>
        </p:spPr>
      </p:pic>
      <p:sp>
        <p:nvSpPr>
          <p:cNvPr id="5" name="Rectangle 4"/>
          <p:cNvSpPr/>
          <p:nvPr/>
        </p:nvSpPr>
        <p:spPr>
          <a:xfrm>
            <a:off x="5181600" y="1970782"/>
            <a:ext cx="2743200" cy="830997"/>
          </a:xfrm>
          <a:prstGeom prst="rect">
            <a:avLst/>
          </a:prstGeom>
        </p:spPr>
        <p:txBody>
          <a:bodyPr wrap="square">
            <a:spAutoFit/>
          </a:bodyPr>
          <a:lstStyle/>
          <a:p>
            <a:r>
              <a:rPr lang="en-US" sz="1200" dirty="0" smtClean="0"/>
              <a:t>M. Bianco, https://indico.cern.ch/event/323839/session/4/contribution/48/material/slides/1.pdf</a:t>
            </a:r>
            <a:endParaRPr lang="en-US" sz="1200" dirty="0"/>
          </a:p>
        </p:txBody>
      </p:sp>
      <p:pic>
        <p:nvPicPr>
          <p:cNvPr id="69635" name="Picture 3"/>
          <p:cNvPicPr>
            <a:picLocks noChangeAspect="1" noChangeArrowheads="1"/>
          </p:cNvPicPr>
          <p:nvPr/>
        </p:nvPicPr>
        <p:blipFill>
          <a:blip r:embed="rId3" cstate="print"/>
          <a:srcRect/>
          <a:stretch>
            <a:fillRect/>
          </a:stretch>
        </p:blipFill>
        <p:spPr bwMode="auto">
          <a:xfrm>
            <a:off x="5181600" y="980182"/>
            <a:ext cx="2505075" cy="762000"/>
          </a:xfrm>
          <a:prstGeom prst="rect">
            <a:avLst/>
          </a:prstGeom>
          <a:noFill/>
          <a:ln w="9525">
            <a:noFill/>
            <a:miter lim="800000"/>
            <a:headEnd/>
            <a:tailEnd/>
          </a:ln>
        </p:spPr>
      </p:pic>
      <p:pic>
        <p:nvPicPr>
          <p:cNvPr id="69636" name="Picture 4"/>
          <p:cNvPicPr>
            <a:picLocks noChangeAspect="1" noChangeArrowheads="1"/>
          </p:cNvPicPr>
          <p:nvPr/>
        </p:nvPicPr>
        <p:blipFill>
          <a:blip r:embed="rId4" cstate="print"/>
          <a:srcRect/>
          <a:stretch>
            <a:fillRect/>
          </a:stretch>
        </p:blipFill>
        <p:spPr bwMode="auto">
          <a:xfrm>
            <a:off x="4038600" y="3390550"/>
            <a:ext cx="5029200" cy="3236353"/>
          </a:xfrm>
          <a:prstGeom prst="rect">
            <a:avLst/>
          </a:prstGeom>
          <a:noFill/>
          <a:ln w="9525">
            <a:noFill/>
            <a:miter lim="800000"/>
            <a:headEnd/>
            <a:tailEnd/>
          </a:ln>
        </p:spPr>
      </p:pic>
      <p:sp>
        <p:nvSpPr>
          <p:cNvPr id="8" name="Rectangle 7"/>
          <p:cNvSpPr/>
          <p:nvPr/>
        </p:nvSpPr>
        <p:spPr>
          <a:xfrm>
            <a:off x="1143000" y="5791200"/>
            <a:ext cx="2667000" cy="830997"/>
          </a:xfrm>
          <a:prstGeom prst="rect">
            <a:avLst/>
          </a:prstGeom>
        </p:spPr>
        <p:txBody>
          <a:bodyPr wrap="square">
            <a:spAutoFit/>
          </a:bodyPr>
          <a:lstStyle/>
          <a:p>
            <a:r>
              <a:rPr lang="en-US" sz="1200" dirty="0" smtClean="0"/>
              <a:t>S. Franchino, https://indico.cern.ch/event/218341/session/2/contribution/0/material/slides/0.pdf</a:t>
            </a:r>
            <a:endParaRPr lang="en-US" sz="1200" dirty="0"/>
          </a:p>
        </p:txBody>
      </p:sp>
      <p:sp>
        <p:nvSpPr>
          <p:cNvPr id="9" name="TextBox 8"/>
          <p:cNvSpPr txBox="1"/>
          <p:nvPr/>
        </p:nvSpPr>
        <p:spPr>
          <a:xfrm>
            <a:off x="381000" y="468868"/>
            <a:ext cx="7299627" cy="369332"/>
          </a:xfrm>
          <a:prstGeom prst="rect">
            <a:avLst/>
          </a:prstGeom>
          <a:noFill/>
        </p:spPr>
        <p:txBody>
          <a:bodyPr wrap="none" rtlCol="0">
            <a:spAutoFit/>
          </a:bodyPr>
          <a:lstStyle/>
          <a:p>
            <a:r>
              <a:rPr lang="en-US" dirty="0" smtClean="0"/>
              <a:t>Resistive… i.e. be careful on the rate… accurate studies and “smart solution”</a:t>
            </a:r>
            <a:endParaRPr lang="en-US" dirty="0"/>
          </a:p>
        </p:txBody>
      </p:sp>
      <p:sp>
        <p:nvSpPr>
          <p:cNvPr id="10" name="TextBox 9"/>
          <p:cNvSpPr txBox="1"/>
          <p:nvPr/>
        </p:nvSpPr>
        <p:spPr>
          <a:xfrm>
            <a:off x="838200" y="4419600"/>
            <a:ext cx="3048000" cy="923330"/>
          </a:xfrm>
          <a:prstGeom prst="rect">
            <a:avLst/>
          </a:prstGeom>
          <a:noFill/>
        </p:spPr>
        <p:txBody>
          <a:bodyPr wrap="square" rtlCol="0">
            <a:spAutoFit/>
          </a:bodyPr>
          <a:lstStyle/>
          <a:p>
            <a:r>
              <a:rPr lang="en-US" dirty="0" smtClean="0"/>
              <a:t>High Impedance Locally preserved but globally reduced</a:t>
            </a:r>
            <a:endParaRPr lang="en-US" dirty="0"/>
          </a:p>
        </p:txBody>
      </p:sp>
      <p:sp>
        <p:nvSpPr>
          <p:cNvPr id="11" name="Rectangle 10"/>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4800" y="6019800"/>
            <a:ext cx="6503191" cy="523220"/>
          </a:xfrm>
          <a:prstGeom prst="rect">
            <a:avLst/>
          </a:prstGeom>
        </p:spPr>
        <p:txBody>
          <a:bodyPr wrap="none">
            <a:spAutoFit/>
          </a:bodyPr>
          <a:lstStyle/>
          <a:p>
            <a:r>
              <a:rPr lang="en-US" sz="1400" dirty="0" err="1" smtClean="0">
                <a:solidFill>
                  <a:schemeClr val="tx2"/>
                </a:solidFill>
              </a:rPr>
              <a:t>M.Bianco</a:t>
            </a:r>
            <a:r>
              <a:rPr lang="en-US" sz="1400" dirty="0" smtClean="0">
                <a:solidFill>
                  <a:schemeClr val="tx2"/>
                </a:solidFill>
              </a:rPr>
              <a:t>, </a:t>
            </a:r>
            <a:r>
              <a:rPr lang="en-US" sz="1400" dirty="0" smtClean="0"/>
              <a:t>Large Area MM: ATLAS Experience, RD51/ALICE-TPC workshop</a:t>
            </a:r>
          </a:p>
          <a:p>
            <a:r>
              <a:rPr lang="en-US" sz="1400" dirty="0" smtClean="0">
                <a:solidFill>
                  <a:schemeClr val="tx2"/>
                </a:solidFill>
              </a:rPr>
              <a:t>[https://indico.cern.ch/event/323839/session/4/contribution/48/material/slides/1.pdf]</a:t>
            </a:r>
          </a:p>
        </p:txBody>
      </p:sp>
      <p:pic>
        <p:nvPicPr>
          <p:cNvPr id="70658" name="Picture 2"/>
          <p:cNvPicPr>
            <a:picLocks noChangeAspect="1" noChangeArrowheads="1"/>
          </p:cNvPicPr>
          <p:nvPr/>
        </p:nvPicPr>
        <p:blipFill>
          <a:blip r:embed="rId2" cstate="print"/>
          <a:srcRect/>
          <a:stretch>
            <a:fillRect/>
          </a:stretch>
        </p:blipFill>
        <p:spPr bwMode="auto">
          <a:xfrm>
            <a:off x="5867400" y="1238754"/>
            <a:ext cx="3276600" cy="2799846"/>
          </a:xfrm>
          <a:prstGeom prst="rect">
            <a:avLst/>
          </a:prstGeom>
          <a:noFill/>
          <a:ln w="9525">
            <a:noFill/>
            <a:miter lim="800000"/>
            <a:headEnd/>
            <a:tailEnd/>
          </a:ln>
        </p:spPr>
      </p:pic>
      <p:pic>
        <p:nvPicPr>
          <p:cNvPr id="70659" name="Picture 3"/>
          <p:cNvPicPr>
            <a:picLocks noChangeAspect="1" noChangeArrowheads="1"/>
          </p:cNvPicPr>
          <p:nvPr/>
        </p:nvPicPr>
        <p:blipFill>
          <a:blip r:embed="rId3" cstate="print"/>
          <a:srcRect/>
          <a:stretch>
            <a:fillRect/>
          </a:stretch>
        </p:blipFill>
        <p:spPr bwMode="auto">
          <a:xfrm>
            <a:off x="304800" y="2209800"/>
            <a:ext cx="2438400" cy="2801566"/>
          </a:xfrm>
          <a:prstGeom prst="rect">
            <a:avLst/>
          </a:prstGeom>
          <a:noFill/>
          <a:ln w="9525">
            <a:noFill/>
            <a:miter lim="800000"/>
            <a:headEnd/>
            <a:tailEnd/>
          </a:ln>
        </p:spPr>
      </p:pic>
      <p:pic>
        <p:nvPicPr>
          <p:cNvPr id="70660" name="Picture 4"/>
          <p:cNvPicPr>
            <a:picLocks noChangeAspect="1" noChangeArrowheads="1"/>
          </p:cNvPicPr>
          <p:nvPr/>
        </p:nvPicPr>
        <p:blipFill>
          <a:blip r:embed="rId4" cstate="print"/>
          <a:srcRect/>
          <a:stretch>
            <a:fillRect/>
          </a:stretch>
        </p:blipFill>
        <p:spPr bwMode="auto">
          <a:xfrm>
            <a:off x="3200400" y="2286000"/>
            <a:ext cx="2209800" cy="1876425"/>
          </a:xfrm>
          <a:prstGeom prst="rect">
            <a:avLst/>
          </a:prstGeom>
          <a:noFill/>
          <a:ln w="9525">
            <a:noFill/>
            <a:miter lim="800000"/>
            <a:headEnd/>
            <a:tailEnd/>
          </a:ln>
        </p:spPr>
      </p:pic>
      <p:pic>
        <p:nvPicPr>
          <p:cNvPr id="70661" name="Picture 5"/>
          <p:cNvPicPr>
            <a:picLocks noChangeAspect="1" noChangeArrowheads="1"/>
          </p:cNvPicPr>
          <p:nvPr/>
        </p:nvPicPr>
        <p:blipFill>
          <a:blip r:embed="rId5" cstate="print"/>
          <a:srcRect/>
          <a:stretch>
            <a:fillRect/>
          </a:stretch>
        </p:blipFill>
        <p:spPr bwMode="auto">
          <a:xfrm>
            <a:off x="304800" y="390525"/>
            <a:ext cx="6629400" cy="1819275"/>
          </a:xfrm>
          <a:prstGeom prst="rect">
            <a:avLst/>
          </a:prstGeom>
          <a:noFill/>
          <a:ln w="9525">
            <a:noFill/>
            <a:miter lim="800000"/>
            <a:headEnd/>
            <a:tailEnd/>
          </a:ln>
        </p:spPr>
      </p:pic>
      <p:pic>
        <p:nvPicPr>
          <p:cNvPr id="10" name="Picture 9" descr="Drift_electrode_glueing_3_P1010407.jp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0" y="3962400"/>
            <a:ext cx="2514600" cy="1885950"/>
          </a:xfrm>
          <a:prstGeom prst="rect">
            <a:avLst/>
          </a:prstGeom>
        </p:spPr>
      </p:pic>
      <p:pic>
        <p:nvPicPr>
          <p:cNvPr id="11" name="Picture 10" descr="L2_assembled_CR_P1010458.jpg"/>
          <p:cNvPicPr>
            <a:picLocks noChangeAspect="1"/>
          </p:cNvPicPr>
          <p:nvPr/>
        </p:nvPicPr>
        <p:blipFill rotWithShape="1">
          <a:blip r:embed="rId7" cstate="print">
            <a:extLst>
              <a:ext uri="{28A0092B-C50C-407E-A947-70E740481C1C}">
                <a14:useLocalDpi xmlns:a14="http://schemas.microsoft.com/office/drawing/2010/main" xmlns="" val="0"/>
              </a:ext>
            </a:extLst>
          </a:blip>
          <a:srcRect l="32278" t="6231" r="19370"/>
          <a:stretch/>
        </p:blipFill>
        <p:spPr>
          <a:xfrm>
            <a:off x="7467600" y="4495800"/>
            <a:ext cx="1466935" cy="2133600"/>
          </a:xfrm>
          <a:prstGeom prst="rect">
            <a:avLst/>
          </a:prstGeom>
        </p:spPr>
      </p:pic>
      <p:pic>
        <p:nvPicPr>
          <p:cNvPr id="12" name="Picture 11" descr="Drift_electrode_glueing_4_P1010409.jp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4876800" y="4038600"/>
            <a:ext cx="2362200" cy="1771651"/>
          </a:xfrm>
          <a:prstGeom prst="rect">
            <a:avLst/>
          </a:prstGeom>
        </p:spPr>
      </p:pic>
      <p:sp>
        <p:nvSpPr>
          <p:cNvPr id="13" name="Rectangle 12"/>
          <p:cNvSpPr/>
          <p:nvPr/>
        </p:nvSpPr>
        <p:spPr>
          <a:xfrm>
            <a:off x="0" y="0"/>
            <a:ext cx="9144000" cy="369332"/>
          </a:xfrm>
          <a:prstGeom prst="rect">
            <a:avLst/>
          </a:prstGeom>
        </p:spPr>
        <p:txBody>
          <a:bodyPr wrap="square">
            <a:spAutoFit/>
          </a:bodyPr>
          <a:lstStyle/>
          <a:p>
            <a:pPr marL="63500" lvl="2"/>
            <a:r>
              <a:rPr lang="en-US" dirty="0" smtClean="0"/>
              <a:t>having  micromegas spark protected… playing with the induction of the signal in your readout</a:t>
            </a:r>
            <a:endParaRPr lang="en-US"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normAutofit fontScale="90000"/>
          </a:bodyPr>
          <a:lstStyle/>
          <a:p>
            <a:pPr lvl="1" algn="ctr" rtl="0">
              <a:spcBef>
                <a:spcPct val="0"/>
              </a:spcBef>
            </a:pPr>
            <a:r>
              <a:rPr lang="en-US" sz="2800" dirty="0" smtClean="0"/>
              <a:t>…and now a</a:t>
            </a:r>
            <a:r>
              <a:rPr lang="en-US" sz="2800" dirty="0" smtClean="0"/>
              <a:t> rapid list of other (existing, in progress or proposed) interesting MPGDs @ CERN</a:t>
            </a:r>
            <a:endParaRPr lang="en-US" sz="2800"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4300" y="6096000"/>
            <a:ext cx="8915400" cy="584775"/>
          </a:xfrm>
          <a:prstGeom prst="rect">
            <a:avLst/>
          </a:prstGeom>
        </p:spPr>
        <p:txBody>
          <a:bodyPr wrap="square">
            <a:spAutoFit/>
          </a:bodyPr>
          <a:lstStyle/>
          <a:p>
            <a:r>
              <a:rPr lang="en-US" sz="1600" dirty="0" err="1"/>
              <a:t>Harald</a:t>
            </a:r>
            <a:r>
              <a:rPr lang="en-US" sz="1600" dirty="0"/>
              <a:t>  </a:t>
            </a:r>
            <a:r>
              <a:rPr lang="en-US" sz="1600" dirty="0" err="1"/>
              <a:t>Appelshäuser</a:t>
            </a:r>
            <a:r>
              <a:rPr lang="en-US" sz="1600" dirty="0"/>
              <a:t>,  RD51  </a:t>
            </a:r>
            <a:r>
              <a:rPr lang="en-US" sz="1600" dirty="0" smtClean="0"/>
              <a:t> Collaboration Meeting</a:t>
            </a:r>
            <a:r>
              <a:rPr lang="en-US" sz="1600" dirty="0"/>
              <a:t>,  CERN,  June  18,  </a:t>
            </a:r>
            <a:r>
              <a:rPr lang="en-US" sz="1600" dirty="0" smtClean="0"/>
              <a:t>2</a:t>
            </a:r>
          </a:p>
          <a:p>
            <a:r>
              <a:rPr lang="en-US" sz="1600" dirty="0" smtClean="0"/>
              <a:t>https://indico.cern.ch/event/323839/session/4/contribution/43/material/slides/0.pdf</a:t>
            </a:r>
            <a:endParaRPr lang="en-US" sz="1600" dirty="0"/>
          </a:p>
        </p:txBody>
      </p:sp>
      <p:pic>
        <p:nvPicPr>
          <p:cNvPr id="96258" name="Picture 2"/>
          <p:cNvPicPr>
            <a:picLocks noChangeAspect="1" noChangeArrowheads="1"/>
          </p:cNvPicPr>
          <p:nvPr/>
        </p:nvPicPr>
        <p:blipFill>
          <a:blip r:embed="rId2" cstate="print"/>
          <a:srcRect/>
          <a:stretch>
            <a:fillRect/>
          </a:stretch>
        </p:blipFill>
        <p:spPr bwMode="auto">
          <a:xfrm>
            <a:off x="223838" y="2941196"/>
            <a:ext cx="4195762" cy="3154804"/>
          </a:xfrm>
          <a:prstGeom prst="rect">
            <a:avLst/>
          </a:prstGeom>
          <a:noFill/>
          <a:ln w="9525">
            <a:noFill/>
            <a:miter lim="800000"/>
            <a:headEnd/>
            <a:tailEnd/>
          </a:ln>
        </p:spPr>
      </p:pic>
      <p:sp>
        <p:nvSpPr>
          <p:cNvPr id="9" name="TextBox 8"/>
          <p:cNvSpPr txBox="1"/>
          <p:nvPr/>
        </p:nvSpPr>
        <p:spPr>
          <a:xfrm>
            <a:off x="1752600" y="3352800"/>
            <a:ext cx="2004588" cy="369332"/>
          </a:xfrm>
          <a:prstGeom prst="rect">
            <a:avLst/>
          </a:prstGeom>
          <a:noFill/>
        </p:spPr>
        <p:txBody>
          <a:bodyPr wrap="none" rtlCol="0">
            <a:spAutoFit/>
          </a:bodyPr>
          <a:lstStyle/>
          <a:p>
            <a:r>
              <a:rPr lang="en-US" dirty="0" smtClean="0"/>
              <a:t>Choice of the gas….</a:t>
            </a:r>
            <a:endParaRPr lang="en-US" dirty="0"/>
          </a:p>
        </p:txBody>
      </p:sp>
      <p:pic>
        <p:nvPicPr>
          <p:cNvPr id="96259" name="Picture 3"/>
          <p:cNvPicPr>
            <a:picLocks noChangeAspect="1" noChangeArrowheads="1"/>
          </p:cNvPicPr>
          <p:nvPr/>
        </p:nvPicPr>
        <p:blipFill>
          <a:blip r:embed="rId3" cstate="print"/>
          <a:srcRect/>
          <a:stretch>
            <a:fillRect/>
          </a:stretch>
        </p:blipFill>
        <p:spPr bwMode="auto">
          <a:xfrm>
            <a:off x="533400" y="228600"/>
            <a:ext cx="3581400" cy="2659243"/>
          </a:xfrm>
          <a:prstGeom prst="rect">
            <a:avLst/>
          </a:prstGeom>
          <a:noFill/>
          <a:ln w="9525">
            <a:noFill/>
            <a:miter lim="800000"/>
            <a:headEnd/>
            <a:tailEnd/>
          </a:ln>
        </p:spPr>
      </p:pic>
      <p:pic>
        <p:nvPicPr>
          <p:cNvPr id="96260" name="Picture 4"/>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181600" y="90534"/>
            <a:ext cx="3505200" cy="3262266"/>
          </a:xfrm>
          <a:prstGeom prst="rect">
            <a:avLst/>
          </a:prstGeom>
          <a:noFill/>
          <a:ln w="9525">
            <a:noFill/>
            <a:miter lim="800000"/>
            <a:headEnd/>
            <a:tailEnd/>
          </a:ln>
        </p:spPr>
      </p:pic>
      <p:pic>
        <p:nvPicPr>
          <p:cNvPr id="96261" name="Picture 5"/>
          <p:cNvPicPr>
            <a:picLocks noChangeAspect="1" noChangeArrowheads="1"/>
          </p:cNvPicPr>
          <p:nvPr/>
        </p:nvPicPr>
        <p:blipFill>
          <a:blip r:embed="rId5" cstate="print"/>
          <a:srcRect/>
          <a:stretch>
            <a:fillRect/>
          </a:stretch>
        </p:blipFill>
        <p:spPr bwMode="auto">
          <a:xfrm>
            <a:off x="5334000" y="3885061"/>
            <a:ext cx="3048000" cy="2287139"/>
          </a:xfrm>
          <a:prstGeom prst="rect">
            <a:avLst/>
          </a:prstGeom>
          <a:noFill/>
          <a:ln w="9525">
            <a:noFill/>
            <a:miter lim="800000"/>
            <a:headEnd/>
            <a:tailEnd/>
          </a:ln>
        </p:spPr>
      </p:pic>
      <p:sp>
        <p:nvSpPr>
          <p:cNvPr id="13" name="TextBox 12"/>
          <p:cNvSpPr txBox="1"/>
          <p:nvPr/>
        </p:nvSpPr>
        <p:spPr>
          <a:xfrm>
            <a:off x="4953001" y="3352800"/>
            <a:ext cx="4191000" cy="646331"/>
          </a:xfrm>
          <a:prstGeom prst="rect">
            <a:avLst/>
          </a:prstGeom>
          <a:noFill/>
        </p:spPr>
        <p:txBody>
          <a:bodyPr wrap="square" rtlCol="0">
            <a:spAutoFit/>
          </a:bodyPr>
          <a:lstStyle/>
          <a:p>
            <a:r>
              <a:rPr lang="en-US" dirty="0" smtClean="0"/>
              <a:t>Field Optimization to trap ions (mpgd) in the amplification stage</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3" name="Picture 3"/>
          <p:cNvPicPr>
            <a:picLocks noChangeAspect="1" noChangeArrowheads="1"/>
          </p:cNvPicPr>
          <p:nvPr/>
        </p:nvPicPr>
        <p:blipFill>
          <a:blip r:embed="rId2" cstate="print"/>
          <a:srcRect/>
          <a:stretch>
            <a:fillRect/>
          </a:stretch>
        </p:blipFill>
        <p:spPr bwMode="auto">
          <a:xfrm>
            <a:off x="323850" y="2710953"/>
            <a:ext cx="4248150" cy="3156447"/>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152400" y="76200"/>
            <a:ext cx="3657600" cy="2708072"/>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4800600" y="179128"/>
            <a:ext cx="3870796" cy="2945072"/>
          </a:xfrm>
          <a:prstGeom prst="rect">
            <a:avLst/>
          </a:prstGeom>
          <a:noFill/>
          <a:ln w="9525">
            <a:noFill/>
            <a:miter lim="800000"/>
            <a:headEnd/>
            <a:tailEnd/>
          </a:ln>
        </p:spPr>
      </p:pic>
      <p:sp>
        <p:nvSpPr>
          <p:cNvPr id="7" name="Rectangle 6"/>
          <p:cNvSpPr/>
          <p:nvPr/>
        </p:nvSpPr>
        <p:spPr>
          <a:xfrm>
            <a:off x="190500" y="2905780"/>
            <a:ext cx="8763000" cy="523220"/>
          </a:xfrm>
          <a:prstGeom prst="rect">
            <a:avLst/>
          </a:prstGeom>
        </p:spPr>
        <p:txBody>
          <a:bodyPr wrap="square">
            <a:spAutoFit/>
          </a:bodyPr>
          <a:lstStyle/>
          <a:p>
            <a:r>
              <a:rPr lang="en-US" sz="1400" dirty="0" smtClean="0"/>
              <a:t>GEM-Based Readout Chambers for the ALICE TPC Upgrade  https://indico.cern.ch/event/323839/session/4/contribution/44/material/slides/0.pdf</a:t>
            </a:r>
            <a:endParaRPr lang="en-US" sz="1400" dirty="0"/>
          </a:p>
        </p:txBody>
      </p:sp>
      <p:pic>
        <p:nvPicPr>
          <p:cNvPr id="97282" name="Picture 2"/>
          <p:cNvPicPr>
            <a:picLocks noChangeAspect="1" noChangeArrowheads="1"/>
          </p:cNvPicPr>
          <p:nvPr/>
        </p:nvPicPr>
        <p:blipFill>
          <a:blip r:embed="rId5" cstate="print"/>
          <a:srcRect/>
          <a:stretch>
            <a:fillRect/>
          </a:stretch>
        </p:blipFill>
        <p:spPr bwMode="auto">
          <a:xfrm>
            <a:off x="4876800" y="3886200"/>
            <a:ext cx="3743707" cy="2719388"/>
          </a:xfrm>
          <a:prstGeom prst="rect">
            <a:avLst/>
          </a:prstGeom>
          <a:noFill/>
          <a:ln w="9525">
            <a:noFill/>
            <a:miter lim="800000"/>
            <a:headEnd/>
            <a:tailEnd/>
          </a:ln>
        </p:spPr>
      </p:pic>
      <p:sp>
        <p:nvSpPr>
          <p:cNvPr id="8" name="TextBox 7"/>
          <p:cNvSpPr txBox="1"/>
          <p:nvPr/>
        </p:nvSpPr>
        <p:spPr>
          <a:xfrm>
            <a:off x="1143000" y="609600"/>
            <a:ext cx="1354282" cy="369332"/>
          </a:xfrm>
          <a:prstGeom prst="rect">
            <a:avLst/>
          </a:prstGeom>
          <a:noFill/>
        </p:spPr>
        <p:txBody>
          <a:bodyPr wrap="none" rtlCol="0">
            <a:spAutoFit/>
          </a:bodyPr>
          <a:lstStyle/>
          <a:p>
            <a:r>
              <a:rPr lang="en-US" dirty="0" smtClean="0"/>
              <a:t>4-GEM stack</a:t>
            </a:r>
            <a:endParaRPr lang="en-US" dirty="0"/>
          </a:p>
        </p:txBody>
      </p:sp>
      <p:sp>
        <p:nvSpPr>
          <p:cNvPr id="9" name="TextBox 8"/>
          <p:cNvSpPr txBox="1"/>
          <p:nvPr/>
        </p:nvSpPr>
        <p:spPr>
          <a:xfrm>
            <a:off x="1524000" y="5334000"/>
            <a:ext cx="1873654" cy="369332"/>
          </a:xfrm>
          <a:prstGeom prst="rect">
            <a:avLst/>
          </a:prstGeom>
          <a:noFill/>
        </p:spPr>
        <p:txBody>
          <a:bodyPr wrap="none" rtlCol="0">
            <a:spAutoFit/>
          </a:bodyPr>
          <a:lstStyle/>
          <a:p>
            <a:r>
              <a:rPr lang="en-US" dirty="0"/>
              <a:t>2</a:t>
            </a:r>
            <a:r>
              <a:rPr lang="en-US" dirty="0" smtClean="0"/>
              <a:t>GEM + mm stack</a:t>
            </a:r>
            <a:endParaRPr lang="en-US" dirty="0"/>
          </a:p>
        </p:txBody>
      </p:sp>
      <p:sp>
        <p:nvSpPr>
          <p:cNvPr id="10" name="Rectangle 9"/>
          <p:cNvSpPr/>
          <p:nvPr/>
        </p:nvSpPr>
        <p:spPr>
          <a:xfrm>
            <a:off x="152400" y="5943600"/>
            <a:ext cx="5715000" cy="738664"/>
          </a:xfrm>
          <a:prstGeom prst="rect">
            <a:avLst/>
          </a:prstGeom>
        </p:spPr>
        <p:txBody>
          <a:bodyPr wrap="square">
            <a:spAutoFit/>
          </a:bodyPr>
          <a:lstStyle/>
          <a:p>
            <a:r>
              <a:rPr lang="en-US" sz="1400" dirty="0" smtClean="0"/>
              <a:t>Combined GEM and Micromegas as Gain Elements in a High Rate TPC https://indico.cern.ch/event/323839/session/4/contribution/45/material/slides/0.pdf</a:t>
            </a:r>
            <a:endParaRPr lang="en-US" sz="1400" dirty="0"/>
          </a:p>
        </p:txBody>
      </p:sp>
      <p:sp>
        <p:nvSpPr>
          <p:cNvPr id="11" name="TextBox 10"/>
          <p:cNvSpPr txBox="1"/>
          <p:nvPr/>
        </p:nvSpPr>
        <p:spPr>
          <a:xfrm>
            <a:off x="228600" y="152400"/>
            <a:ext cx="1781257" cy="369332"/>
          </a:xfrm>
          <a:prstGeom prst="rect">
            <a:avLst/>
          </a:prstGeom>
          <a:solidFill>
            <a:schemeClr val="accent2">
              <a:lumMod val="20000"/>
              <a:lumOff val="80000"/>
            </a:schemeClr>
          </a:solidFill>
          <a:ln>
            <a:solidFill>
              <a:schemeClr val="tx1"/>
            </a:solidFill>
          </a:ln>
        </p:spPr>
        <p:txBody>
          <a:bodyPr wrap="none" rtlCol="0">
            <a:spAutoFit/>
          </a:bodyPr>
          <a:lstStyle/>
          <a:p>
            <a:r>
              <a:rPr lang="en-US" dirty="0"/>
              <a:t>Baseline solution</a:t>
            </a:r>
          </a:p>
        </p:txBody>
      </p:sp>
      <p:sp>
        <p:nvSpPr>
          <p:cNvPr id="12" name="TextBox 11"/>
          <p:cNvSpPr txBox="1"/>
          <p:nvPr/>
        </p:nvSpPr>
        <p:spPr>
          <a:xfrm>
            <a:off x="228600" y="4267200"/>
            <a:ext cx="1582549" cy="369332"/>
          </a:xfrm>
          <a:prstGeom prst="rect">
            <a:avLst/>
          </a:prstGeom>
          <a:solidFill>
            <a:schemeClr val="accent2">
              <a:lumMod val="20000"/>
              <a:lumOff val="80000"/>
            </a:schemeClr>
          </a:solidFill>
          <a:ln>
            <a:solidFill>
              <a:schemeClr val="tx1"/>
            </a:solidFill>
          </a:ln>
        </p:spPr>
        <p:txBody>
          <a:bodyPr wrap="none" rtlCol="0">
            <a:spAutoFit/>
          </a:bodyPr>
          <a:lstStyle/>
          <a:p>
            <a:r>
              <a:rPr lang="en-US" dirty="0" smtClean="0"/>
              <a:t>R&amp;D in parallel</a:t>
            </a:r>
            <a:endParaRPr lang="en-US" dirty="0"/>
          </a:p>
        </p:txBody>
      </p:sp>
      <p:cxnSp>
        <p:nvCxnSpPr>
          <p:cNvPr id="14" name="Straight Connector 13"/>
          <p:cNvCxnSpPr/>
          <p:nvPr/>
        </p:nvCxnSpPr>
        <p:spPr>
          <a:xfrm flipV="1">
            <a:off x="1447800" y="3581400"/>
            <a:ext cx="65532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3151" y="685800"/>
            <a:ext cx="8544649" cy="5715000"/>
          </a:xfrm>
          <a:prstGeom prst="rect">
            <a:avLst/>
          </a:prstGeom>
          <a:noFill/>
          <a:ln w="9525">
            <a:noFill/>
            <a:miter lim="800000"/>
            <a:headEnd/>
            <a:tailEnd/>
          </a:ln>
        </p:spPr>
      </p:pic>
      <p:sp>
        <p:nvSpPr>
          <p:cNvPr id="7" name="TextBox 6"/>
          <p:cNvSpPr txBox="1"/>
          <p:nvPr/>
        </p:nvSpPr>
        <p:spPr>
          <a:xfrm>
            <a:off x="228600" y="228600"/>
            <a:ext cx="5911939" cy="369332"/>
          </a:xfrm>
          <a:prstGeom prst="rect">
            <a:avLst/>
          </a:prstGeom>
          <a:noFill/>
        </p:spPr>
        <p:txBody>
          <a:bodyPr wrap="none" rtlCol="0">
            <a:spAutoFit/>
          </a:bodyPr>
          <a:lstStyle/>
          <a:p>
            <a:r>
              <a:rPr lang="en-US" dirty="0" smtClean="0"/>
              <a:t>COMPASS… GEM, micromegas, THGEM… almost everything….</a:t>
            </a:r>
            <a:endParaRPr lang="en-US" dirty="0"/>
          </a:p>
        </p:txBody>
      </p:sp>
      <p:sp>
        <p:nvSpPr>
          <p:cNvPr id="8" name="Rectangle 7"/>
          <p:cNvSpPr/>
          <p:nvPr/>
        </p:nvSpPr>
        <p:spPr>
          <a:xfrm>
            <a:off x="228600" y="1295400"/>
            <a:ext cx="4572000" cy="923330"/>
          </a:xfrm>
          <a:prstGeom prst="rect">
            <a:avLst/>
          </a:prstGeom>
        </p:spPr>
        <p:txBody>
          <a:bodyPr>
            <a:spAutoFit/>
          </a:bodyPr>
          <a:lstStyle/>
          <a:p>
            <a:r>
              <a:rPr lang="en-US" dirty="0" smtClean="0"/>
              <a:t>study of hadrons structure and hadrons spectroscopy with high intensity </a:t>
            </a:r>
            <a:r>
              <a:rPr lang="en-US" dirty="0" err="1" smtClean="0"/>
              <a:t>muons</a:t>
            </a:r>
            <a:r>
              <a:rPr lang="en-US" dirty="0" smtClean="0"/>
              <a:t> and hadrons beams (@SPS)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9144000" cy="4953000"/>
          </a:xfrm>
        </p:spPr>
        <p:txBody>
          <a:bodyPr>
            <a:noAutofit/>
          </a:bodyPr>
          <a:lstStyle/>
          <a:p>
            <a:pPr>
              <a:buNone/>
            </a:pPr>
            <a:r>
              <a:rPr lang="en-US" sz="2000" b="1" dirty="0" smtClean="0">
                <a:solidFill>
                  <a:schemeClr val="tx2"/>
                </a:solidFill>
              </a:rPr>
              <a:t> MWPC (Multi Wire Proportional Counter) [</a:t>
            </a:r>
            <a:r>
              <a:rPr lang="en-US" sz="2000" b="1" i="1" dirty="0" smtClean="0">
                <a:solidFill>
                  <a:schemeClr val="tx2"/>
                </a:solidFill>
              </a:rPr>
              <a:t>Charpak, G. et al. (1968</a:t>
            </a:r>
            <a:r>
              <a:rPr lang="en-US" sz="2000" b="1" i="1" dirty="0" smtClean="0">
                <a:solidFill>
                  <a:schemeClr val="tx2"/>
                </a:solidFill>
              </a:rPr>
              <a:t>)]</a:t>
            </a:r>
          </a:p>
          <a:p>
            <a:pPr>
              <a:buNone/>
            </a:pPr>
            <a:endParaRPr lang="en-US" sz="2000" b="1" dirty="0" smtClean="0">
              <a:solidFill>
                <a:schemeClr val="tx2"/>
              </a:solidFill>
            </a:endParaRPr>
          </a:p>
          <a:p>
            <a:pPr>
              <a:buNone/>
            </a:pPr>
            <a:endParaRPr lang="en-US" sz="2000" b="1" i="1" dirty="0" smtClean="0">
              <a:solidFill>
                <a:schemeClr val="tx2"/>
              </a:solidFill>
            </a:endParaRPr>
          </a:p>
          <a:p>
            <a:pPr>
              <a:buNone/>
            </a:pPr>
            <a:r>
              <a:rPr lang="en-US" sz="2000" b="1" i="1" dirty="0" smtClean="0">
                <a:solidFill>
                  <a:schemeClr val="tx2"/>
                </a:solidFill>
              </a:rPr>
              <a:t>	fast position-sensitive detectors (1968)</a:t>
            </a:r>
          </a:p>
          <a:p>
            <a:pPr marL="633413" indent="280988"/>
            <a:r>
              <a:rPr lang="en-US" sz="2000" b="1" i="1" dirty="0" smtClean="0">
                <a:solidFill>
                  <a:schemeClr val="tx2"/>
                </a:solidFill>
              </a:rPr>
              <a:t>Continuously active, </a:t>
            </a:r>
          </a:p>
          <a:p>
            <a:pPr marL="633413" indent="280988"/>
            <a:r>
              <a:rPr lang="en-US" sz="2000" b="1" i="1" dirty="0" smtClean="0">
                <a:solidFill>
                  <a:schemeClr val="tx2"/>
                </a:solidFill>
              </a:rPr>
              <a:t>Efficient at particle fluxes up to several MHz/cm2 </a:t>
            </a:r>
          </a:p>
          <a:p>
            <a:pPr marL="633413" indent="280988"/>
            <a:r>
              <a:rPr lang="en-US" sz="2000" b="1" i="1" dirty="0" smtClean="0">
                <a:solidFill>
                  <a:schemeClr val="tx2"/>
                </a:solidFill>
              </a:rPr>
              <a:t>Sub-mm position accuracy</a:t>
            </a:r>
          </a:p>
          <a:p>
            <a:endParaRPr lang="en-US" sz="20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7</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grpSp>
        <p:nvGrpSpPr>
          <p:cNvPr id="2" name="Group 19"/>
          <p:cNvGrpSpPr/>
          <p:nvPr/>
        </p:nvGrpSpPr>
        <p:grpSpPr>
          <a:xfrm>
            <a:off x="5029200" y="3657600"/>
            <a:ext cx="2971800" cy="1981200"/>
            <a:chOff x="3048000" y="2266950"/>
            <a:chExt cx="5838825" cy="4457700"/>
          </a:xfrm>
        </p:grpSpPr>
        <p:pic>
          <p:nvPicPr>
            <p:cNvPr id="7172" name="Picture 4"/>
            <p:cNvPicPr>
              <a:picLocks noChangeAspect="1" noChangeArrowheads="1"/>
            </p:cNvPicPr>
            <p:nvPr/>
          </p:nvPicPr>
          <p:blipFill>
            <a:blip r:embed="rId2" cstate="print"/>
            <a:srcRect/>
            <a:stretch>
              <a:fillRect/>
            </a:stretch>
          </p:blipFill>
          <p:spPr bwMode="auto">
            <a:xfrm>
              <a:off x="3048000" y="2266950"/>
              <a:ext cx="5838825" cy="2228850"/>
            </a:xfrm>
            <a:prstGeom prst="rect">
              <a:avLst/>
            </a:prstGeom>
            <a:noFill/>
            <a:ln w="9525">
              <a:noFill/>
              <a:miter lim="800000"/>
              <a:headEnd/>
              <a:tailEnd/>
            </a:ln>
          </p:spPr>
        </p:pic>
        <p:pic>
          <p:nvPicPr>
            <p:cNvPr id="7173" name="Picture 5"/>
            <p:cNvPicPr>
              <a:picLocks noChangeAspect="1" noChangeArrowheads="1"/>
            </p:cNvPicPr>
            <p:nvPr/>
          </p:nvPicPr>
          <p:blipFill>
            <a:blip r:embed="rId3" cstate="print"/>
            <a:srcRect/>
            <a:stretch>
              <a:fillRect/>
            </a:stretch>
          </p:blipFill>
          <p:spPr bwMode="auto">
            <a:xfrm>
              <a:off x="3048000" y="4495800"/>
              <a:ext cx="5838825" cy="2228850"/>
            </a:xfrm>
            <a:prstGeom prst="rect">
              <a:avLst/>
            </a:prstGeom>
            <a:noFill/>
            <a:ln w="9525">
              <a:noFill/>
              <a:miter lim="800000"/>
              <a:headEnd/>
              <a:tailEnd/>
            </a:ln>
          </p:spPr>
        </p:pic>
      </p:grpSp>
      <p:grpSp>
        <p:nvGrpSpPr>
          <p:cNvPr id="4" name="Group 22"/>
          <p:cNvGrpSpPr/>
          <p:nvPr/>
        </p:nvGrpSpPr>
        <p:grpSpPr>
          <a:xfrm>
            <a:off x="685800" y="3581400"/>
            <a:ext cx="3505200" cy="2286000"/>
            <a:chOff x="-228600" y="3038475"/>
            <a:chExt cx="5467350" cy="3409950"/>
          </a:xfrm>
        </p:grpSpPr>
        <p:pic>
          <p:nvPicPr>
            <p:cNvPr id="7174" name="Picture 6"/>
            <p:cNvPicPr>
              <a:picLocks noChangeAspect="1" noChangeArrowheads="1"/>
            </p:cNvPicPr>
            <p:nvPr/>
          </p:nvPicPr>
          <p:blipFill>
            <a:blip r:embed="rId4" cstate="print"/>
            <a:stretch>
              <a:fillRect/>
            </a:stretch>
          </p:blipFill>
          <p:spPr bwMode="auto">
            <a:xfrm>
              <a:off x="-228600" y="3038475"/>
              <a:ext cx="5467350" cy="3057525"/>
            </a:xfrm>
            <a:prstGeom prst="rect">
              <a:avLst/>
            </a:prstGeom>
            <a:noFill/>
            <a:ln>
              <a:noFill/>
            </a:ln>
          </p:spPr>
        </p:pic>
        <p:pic>
          <p:nvPicPr>
            <p:cNvPr id="7175" name="Picture 7"/>
            <p:cNvPicPr>
              <a:picLocks noChangeAspect="1" noChangeArrowheads="1"/>
            </p:cNvPicPr>
            <p:nvPr/>
          </p:nvPicPr>
          <p:blipFill>
            <a:blip r:embed="rId5" cstate="print"/>
            <a:srcRect/>
            <a:stretch>
              <a:fillRect/>
            </a:stretch>
          </p:blipFill>
          <p:spPr bwMode="auto">
            <a:xfrm>
              <a:off x="457200" y="6096000"/>
              <a:ext cx="4781550" cy="352425"/>
            </a:xfrm>
            <a:prstGeom prst="rect">
              <a:avLst/>
            </a:prstGeom>
            <a:noFill/>
            <a:ln w="9525">
              <a:noFill/>
              <a:miter lim="800000"/>
              <a:headEnd/>
              <a:tailEnd/>
            </a:ln>
          </p:spPr>
        </p:pic>
      </p:grpSp>
      <p:sp>
        <p:nvSpPr>
          <p:cNvPr id="14" name="Rectangle 13"/>
          <p:cNvSpPr/>
          <p:nvPr/>
        </p:nvSpPr>
        <p:spPr>
          <a:xfrm>
            <a:off x="6629400" y="1981200"/>
            <a:ext cx="2019207" cy="369332"/>
          </a:xfrm>
          <a:prstGeom prst="rect">
            <a:avLst/>
          </a:prstGeom>
        </p:spPr>
        <p:txBody>
          <a:bodyPr wrap="none">
            <a:spAutoFit/>
          </a:bodyPr>
          <a:lstStyle/>
          <a:p>
            <a:r>
              <a:rPr lang="en-US" b="1" i="1" dirty="0" smtClean="0">
                <a:solidFill>
                  <a:schemeClr val="tx2"/>
                </a:solidFill>
              </a:rPr>
              <a:t>Noble Prize in 1992</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wwwcompass.cern.ch/compass/detector/gem/images/compass_triple_gem3red.jpg"/>
          <p:cNvPicPr>
            <a:picLocks noChangeAspect="1" noChangeArrowheads="1"/>
          </p:cNvPicPr>
          <p:nvPr/>
        </p:nvPicPr>
        <p:blipFill>
          <a:blip r:embed="rId2" cstate="print"/>
          <a:srcRect/>
          <a:stretch>
            <a:fillRect/>
          </a:stretch>
        </p:blipFill>
        <p:spPr bwMode="auto">
          <a:xfrm>
            <a:off x="228600" y="838200"/>
            <a:ext cx="4126700" cy="3276600"/>
          </a:xfrm>
          <a:prstGeom prst="rect">
            <a:avLst/>
          </a:prstGeom>
          <a:noFill/>
        </p:spPr>
      </p:pic>
      <p:sp>
        <p:nvSpPr>
          <p:cNvPr id="5" name="Rectangle 4"/>
          <p:cNvSpPr/>
          <p:nvPr/>
        </p:nvSpPr>
        <p:spPr>
          <a:xfrm>
            <a:off x="304800" y="4267200"/>
            <a:ext cx="4572000" cy="276999"/>
          </a:xfrm>
          <a:prstGeom prst="rect">
            <a:avLst/>
          </a:prstGeom>
        </p:spPr>
        <p:txBody>
          <a:bodyPr>
            <a:spAutoFit/>
          </a:bodyPr>
          <a:lstStyle/>
          <a:p>
            <a:r>
              <a:rPr lang="en-US" sz="1200" dirty="0" smtClean="0"/>
              <a:t>http://wwwcompass.cern.ch/compass/detector/gem/welcome.html</a:t>
            </a:r>
            <a:endParaRPr lang="en-US" sz="1200" dirty="0"/>
          </a:p>
        </p:txBody>
      </p:sp>
      <p:pic>
        <p:nvPicPr>
          <p:cNvPr id="66563" name="Picture 3"/>
          <p:cNvPicPr>
            <a:picLocks noChangeAspect="1" noChangeArrowheads="1"/>
          </p:cNvPicPr>
          <p:nvPr/>
        </p:nvPicPr>
        <p:blipFill>
          <a:blip r:embed="rId3" cstate="print"/>
          <a:srcRect/>
          <a:stretch>
            <a:fillRect/>
          </a:stretch>
        </p:blipFill>
        <p:spPr bwMode="auto">
          <a:xfrm>
            <a:off x="4346171" y="685800"/>
            <a:ext cx="4721629" cy="1828800"/>
          </a:xfrm>
          <a:prstGeom prst="rect">
            <a:avLst/>
          </a:prstGeom>
          <a:noFill/>
          <a:ln w="9525">
            <a:noFill/>
            <a:miter lim="800000"/>
            <a:headEnd/>
            <a:tailEnd/>
          </a:ln>
        </p:spPr>
      </p:pic>
      <p:pic>
        <p:nvPicPr>
          <p:cNvPr id="66567" name="Picture 7" descr="https://gdd.web.cern.ch/GDD/compass.res/tgemtest.jpg"/>
          <p:cNvPicPr>
            <a:picLocks noChangeAspect="1" noChangeArrowheads="1"/>
          </p:cNvPicPr>
          <p:nvPr/>
        </p:nvPicPr>
        <p:blipFill>
          <a:blip r:embed="rId4" cstate="print"/>
          <a:srcRect/>
          <a:stretch>
            <a:fillRect/>
          </a:stretch>
        </p:blipFill>
        <p:spPr bwMode="auto">
          <a:xfrm>
            <a:off x="3474243" y="4724400"/>
            <a:ext cx="2195513" cy="1465519"/>
          </a:xfrm>
          <a:prstGeom prst="rect">
            <a:avLst/>
          </a:prstGeom>
          <a:noFill/>
        </p:spPr>
      </p:pic>
      <p:pic>
        <p:nvPicPr>
          <p:cNvPr id="66569" name="Picture 9" descr="https://gdd.web.cern.ch/GDD/compass.res/beamkiller.jpg"/>
          <p:cNvPicPr>
            <a:picLocks noChangeAspect="1" noChangeArrowheads="1"/>
          </p:cNvPicPr>
          <p:nvPr/>
        </p:nvPicPr>
        <p:blipFill>
          <a:blip r:embed="rId5" cstate="print"/>
          <a:srcRect/>
          <a:stretch>
            <a:fillRect/>
          </a:stretch>
        </p:blipFill>
        <p:spPr bwMode="auto">
          <a:xfrm>
            <a:off x="457200" y="4800600"/>
            <a:ext cx="2054106" cy="1352550"/>
          </a:xfrm>
          <a:prstGeom prst="rect">
            <a:avLst/>
          </a:prstGeom>
          <a:noFill/>
        </p:spPr>
      </p:pic>
      <p:pic>
        <p:nvPicPr>
          <p:cNvPr id="66571" name="Picture 11" descr="https://gdd.web.cern.ch/GDD/compass.res/trackdensity.jpg"/>
          <p:cNvPicPr>
            <a:picLocks noChangeAspect="1" noChangeArrowheads="1"/>
          </p:cNvPicPr>
          <p:nvPr/>
        </p:nvPicPr>
        <p:blipFill>
          <a:blip r:embed="rId6" cstate="print"/>
          <a:srcRect/>
          <a:stretch>
            <a:fillRect/>
          </a:stretch>
        </p:blipFill>
        <p:spPr bwMode="auto">
          <a:xfrm>
            <a:off x="5943600" y="2819400"/>
            <a:ext cx="3200400" cy="3009901"/>
          </a:xfrm>
          <a:prstGeom prst="rect">
            <a:avLst/>
          </a:prstGeom>
          <a:noFill/>
        </p:spPr>
      </p:pic>
      <p:sp>
        <p:nvSpPr>
          <p:cNvPr id="12" name="Rectangle 11"/>
          <p:cNvSpPr/>
          <p:nvPr/>
        </p:nvSpPr>
        <p:spPr>
          <a:xfrm>
            <a:off x="6096000" y="5715000"/>
            <a:ext cx="3048000" cy="923330"/>
          </a:xfrm>
          <a:prstGeom prst="rect">
            <a:avLst/>
          </a:prstGeom>
        </p:spPr>
        <p:txBody>
          <a:bodyPr wrap="square">
            <a:spAutoFit/>
          </a:bodyPr>
          <a:lstStyle/>
          <a:p>
            <a:r>
              <a:rPr lang="en-US" dirty="0" smtClean="0"/>
              <a:t>Detected tracks density in running conditions, peaking at 10</a:t>
            </a:r>
            <a:r>
              <a:rPr lang="en-US" baseline="30000" dirty="0" smtClean="0"/>
              <a:t>4</a:t>
            </a:r>
            <a:r>
              <a:rPr lang="en-US" dirty="0" smtClean="0"/>
              <a:t>mm</a:t>
            </a:r>
            <a:r>
              <a:rPr lang="en-US" baseline="30000" dirty="0" smtClean="0"/>
              <a:t>2</a:t>
            </a:r>
            <a:r>
              <a:rPr lang="en-US" dirty="0" smtClean="0"/>
              <a:t>s</a:t>
            </a:r>
            <a:r>
              <a:rPr lang="en-US" baseline="30000" dirty="0" smtClean="0"/>
              <a:t>-1</a:t>
            </a:r>
            <a:endParaRPr lang="en-US" baseline="30000" dirty="0"/>
          </a:p>
        </p:txBody>
      </p:sp>
      <p:sp>
        <p:nvSpPr>
          <p:cNvPr id="13" name="Rectangle 12"/>
          <p:cNvSpPr/>
          <p:nvPr/>
        </p:nvSpPr>
        <p:spPr>
          <a:xfrm>
            <a:off x="381000" y="6172200"/>
            <a:ext cx="1778051" cy="338554"/>
          </a:xfrm>
          <a:prstGeom prst="rect">
            <a:avLst/>
          </a:prstGeom>
        </p:spPr>
        <p:txBody>
          <a:bodyPr wrap="none">
            <a:spAutoFit/>
          </a:bodyPr>
          <a:lstStyle/>
          <a:p>
            <a:r>
              <a:rPr lang="en-US" sz="1600" dirty="0" smtClean="0"/>
              <a:t>Beam killer, 5 cm Ø</a:t>
            </a:r>
            <a:endParaRPr lang="en-US" sz="1600" dirty="0"/>
          </a:p>
        </p:txBody>
      </p:sp>
      <p:sp>
        <p:nvSpPr>
          <p:cNvPr id="14" name="Rectangle 13"/>
          <p:cNvSpPr/>
          <p:nvPr/>
        </p:nvSpPr>
        <p:spPr>
          <a:xfrm>
            <a:off x="1752600" y="6488668"/>
            <a:ext cx="4366773" cy="369332"/>
          </a:xfrm>
          <a:prstGeom prst="rect">
            <a:avLst/>
          </a:prstGeom>
        </p:spPr>
        <p:txBody>
          <a:bodyPr wrap="none">
            <a:spAutoFit/>
          </a:bodyPr>
          <a:lstStyle/>
          <a:p>
            <a:r>
              <a:rPr lang="en-US" dirty="0" smtClean="0"/>
              <a:t>https://gdd.web.cern.ch/GDD/compass.html</a:t>
            </a:r>
            <a:endParaRPr lang="en-US" dirty="0"/>
          </a:p>
        </p:txBody>
      </p:sp>
      <p:sp>
        <p:nvSpPr>
          <p:cNvPr id="11" name="TextBox 10"/>
          <p:cNvSpPr txBox="1"/>
          <p:nvPr/>
        </p:nvSpPr>
        <p:spPr>
          <a:xfrm>
            <a:off x="228600" y="152400"/>
            <a:ext cx="5221494" cy="369332"/>
          </a:xfrm>
          <a:prstGeom prst="rect">
            <a:avLst/>
          </a:prstGeom>
          <a:noFill/>
        </p:spPr>
        <p:txBody>
          <a:bodyPr wrap="none" rtlCol="0">
            <a:spAutoFit/>
          </a:bodyPr>
          <a:lstStyle/>
          <a:p>
            <a:r>
              <a:rPr lang="en-US" dirty="0" smtClean="0"/>
              <a:t>Compass GEM: a “reference” for triple GEM detectors</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505200" y="1962363"/>
            <a:ext cx="5410200" cy="369332"/>
          </a:xfrm>
          <a:prstGeom prst="rect">
            <a:avLst/>
          </a:prstGeom>
        </p:spPr>
        <p:txBody>
          <a:bodyPr wrap="square">
            <a:spAutoFit/>
          </a:bodyPr>
          <a:lstStyle/>
          <a:p>
            <a:r>
              <a:rPr lang="en-US" dirty="0" smtClean="0"/>
              <a:t>http://arxiv.org/ftp/arxiv/papers/0909/0909.5402.pdf</a:t>
            </a:r>
            <a:endParaRPr lang="en-US" dirty="0"/>
          </a:p>
        </p:txBody>
      </p:sp>
      <p:pic>
        <p:nvPicPr>
          <p:cNvPr id="67586" name="Picture 2"/>
          <p:cNvPicPr>
            <a:picLocks noChangeAspect="1" noChangeArrowheads="1"/>
          </p:cNvPicPr>
          <p:nvPr/>
        </p:nvPicPr>
        <p:blipFill>
          <a:blip r:embed="rId2" cstate="print"/>
          <a:srcRect/>
          <a:stretch>
            <a:fillRect/>
          </a:stretch>
        </p:blipFill>
        <p:spPr bwMode="auto">
          <a:xfrm>
            <a:off x="3505200" y="2641381"/>
            <a:ext cx="5410200" cy="3149819"/>
          </a:xfrm>
          <a:prstGeom prst="rect">
            <a:avLst/>
          </a:prstGeom>
          <a:noFill/>
          <a:ln w="9525">
            <a:noFill/>
            <a:miter lim="800000"/>
            <a:headEnd/>
            <a:tailEnd/>
          </a:ln>
        </p:spPr>
      </p:pic>
      <p:sp>
        <p:nvSpPr>
          <p:cNvPr id="8" name="Rectangle 7"/>
          <p:cNvSpPr/>
          <p:nvPr/>
        </p:nvSpPr>
        <p:spPr>
          <a:xfrm>
            <a:off x="4800600" y="5858470"/>
            <a:ext cx="3962400" cy="646331"/>
          </a:xfrm>
          <a:prstGeom prst="rect">
            <a:avLst/>
          </a:prstGeom>
        </p:spPr>
        <p:txBody>
          <a:bodyPr wrap="square">
            <a:spAutoFit/>
          </a:bodyPr>
          <a:lstStyle/>
          <a:p>
            <a:r>
              <a:rPr lang="pt-BR" dirty="0" smtClean="0"/>
              <a:t>Rui de Oliveira, Antonio Texeira and Olivier Pizzirusso</a:t>
            </a:r>
            <a:endParaRPr lang="pt-BR" dirty="0"/>
          </a:p>
        </p:txBody>
      </p:sp>
      <p:sp>
        <p:nvSpPr>
          <p:cNvPr id="11" name="Rectangle 10"/>
          <p:cNvSpPr/>
          <p:nvPr/>
        </p:nvSpPr>
        <p:spPr>
          <a:xfrm>
            <a:off x="381000" y="5782270"/>
            <a:ext cx="4572000" cy="923330"/>
          </a:xfrm>
          <a:prstGeom prst="rect">
            <a:avLst/>
          </a:prstGeom>
        </p:spPr>
        <p:txBody>
          <a:bodyPr>
            <a:spAutoFit/>
          </a:bodyPr>
          <a:lstStyle/>
          <a:p>
            <a:r>
              <a:rPr lang="en-US" dirty="0" smtClean="0"/>
              <a:t>Alan </a:t>
            </a:r>
            <a:r>
              <a:rPr lang="en-US" dirty="0" err="1" smtClean="0"/>
              <a:t>Honma</a:t>
            </a:r>
            <a:r>
              <a:rPr lang="en-US" dirty="0" smtClean="0"/>
              <a:t> and Ian McGill of the CERN bonding laboratory for the production of the</a:t>
            </a:r>
          </a:p>
          <a:p>
            <a:r>
              <a:rPr lang="en-US" dirty="0" smtClean="0"/>
              <a:t>electronic readout cards</a:t>
            </a:r>
            <a:endParaRPr lang="en-US" dirty="0"/>
          </a:p>
        </p:txBody>
      </p:sp>
      <p:sp>
        <p:nvSpPr>
          <p:cNvPr id="7" name="TextBox 6"/>
          <p:cNvSpPr txBox="1"/>
          <p:nvPr/>
        </p:nvSpPr>
        <p:spPr>
          <a:xfrm>
            <a:off x="6553200" y="649069"/>
            <a:ext cx="2264335" cy="646331"/>
          </a:xfrm>
          <a:prstGeom prst="rect">
            <a:avLst/>
          </a:prstGeom>
          <a:noFill/>
        </p:spPr>
        <p:txBody>
          <a:bodyPr wrap="square" rtlCol="0">
            <a:spAutoFit/>
          </a:bodyPr>
          <a:lstStyle/>
          <a:p>
            <a:r>
              <a:rPr lang="en-US" dirty="0" smtClean="0"/>
              <a:t>Compass micromegas: new </a:t>
            </a:r>
            <a:r>
              <a:rPr lang="en-US" dirty="0" err="1" smtClean="0"/>
              <a:t>pixelized</a:t>
            </a:r>
            <a:r>
              <a:rPr lang="en-US" dirty="0" smtClean="0"/>
              <a:t> readout</a:t>
            </a:r>
            <a:endParaRPr lang="en-US" dirty="0"/>
          </a:p>
        </p:txBody>
      </p:sp>
      <p:pic>
        <p:nvPicPr>
          <p:cNvPr id="10" name="Picture 5"/>
          <p:cNvPicPr>
            <a:picLocks noChangeAspect="1" noChangeArrowheads="1"/>
          </p:cNvPicPr>
          <p:nvPr/>
        </p:nvPicPr>
        <p:blipFill>
          <a:blip r:embed="rId3" cstate="print"/>
          <a:srcRect/>
          <a:stretch>
            <a:fillRect/>
          </a:stretch>
        </p:blipFill>
        <p:spPr bwMode="auto">
          <a:xfrm>
            <a:off x="228600" y="2709862"/>
            <a:ext cx="2667000" cy="2166938"/>
          </a:xfrm>
          <a:prstGeom prst="rect">
            <a:avLst/>
          </a:prstGeom>
          <a:noFill/>
          <a:ln w="9525">
            <a:noFill/>
            <a:miter lim="800000"/>
            <a:headEnd/>
            <a:tailEnd/>
          </a:ln>
        </p:spPr>
      </p:pic>
      <p:sp>
        <p:nvSpPr>
          <p:cNvPr id="12" name="Rectangle 11"/>
          <p:cNvSpPr/>
          <p:nvPr/>
        </p:nvSpPr>
        <p:spPr>
          <a:xfrm>
            <a:off x="0" y="2310496"/>
            <a:ext cx="4572000" cy="307777"/>
          </a:xfrm>
          <a:prstGeom prst="rect">
            <a:avLst/>
          </a:prstGeom>
        </p:spPr>
        <p:txBody>
          <a:bodyPr>
            <a:spAutoFit/>
          </a:bodyPr>
          <a:lstStyle/>
          <a:p>
            <a:r>
              <a:rPr lang="en-US" sz="1400" dirty="0" smtClean="0"/>
              <a:t>http://arxiv.org/ftp/arxiv/papers/0909/0909.5402.pdf</a:t>
            </a:r>
            <a:endParaRPr lang="en-US" sz="1400" dirty="0"/>
          </a:p>
        </p:txBody>
      </p:sp>
      <p:pic>
        <p:nvPicPr>
          <p:cNvPr id="13"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514600" y="42862"/>
            <a:ext cx="3962400" cy="1831676"/>
          </a:xfrm>
          <a:prstGeom prst="rect">
            <a:avLst/>
          </a:prstGeom>
          <a:noFill/>
          <a:ln w="9525">
            <a:noFill/>
            <a:miter lim="800000"/>
            <a:headEnd/>
            <a:tailEnd/>
          </a:ln>
        </p:spPr>
      </p:pic>
      <p:pic>
        <p:nvPicPr>
          <p:cNvPr id="14" name="Picture 4" descr="magnon.jpg"/>
          <p:cNvPicPr>
            <a:picLocks noChangeAspect="1" noChangeArrowheads="1"/>
          </p:cNvPicPr>
          <p:nvPr/>
        </p:nvPicPr>
        <p:blipFill>
          <a:blip r:embed="rId5" cstate="print"/>
          <a:srcRect/>
          <a:stretch>
            <a:fillRect/>
          </a:stretch>
        </p:blipFill>
        <p:spPr bwMode="auto">
          <a:xfrm>
            <a:off x="304800" y="152400"/>
            <a:ext cx="1981200" cy="1544281"/>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cstate="print"/>
          <a:srcRect b="44551"/>
          <a:stretch>
            <a:fillRect/>
          </a:stretch>
        </p:blipFill>
        <p:spPr bwMode="auto">
          <a:xfrm>
            <a:off x="1905000" y="4724400"/>
            <a:ext cx="5334000" cy="1524000"/>
          </a:xfrm>
          <a:prstGeom prst="rect">
            <a:avLst/>
          </a:prstGeom>
          <a:noFill/>
          <a:ln w="9525">
            <a:noFill/>
            <a:miter lim="800000"/>
            <a:headEnd/>
            <a:tailEnd/>
          </a:ln>
        </p:spPr>
      </p:pic>
      <p:pic>
        <p:nvPicPr>
          <p:cNvPr id="68611" name="Picture 3"/>
          <p:cNvPicPr>
            <a:picLocks noChangeAspect="1" noChangeArrowheads="1"/>
          </p:cNvPicPr>
          <p:nvPr/>
        </p:nvPicPr>
        <p:blipFill>
          <a:blip r:embed="rId3" cstate="print"/>
          <a:srcRect/>
          <a:stretch>
            <a:fillRect/>
          </a:stretch>
        </p:blipFill>
        <p:spPr bwMode="auto">
          <a:xfrm>
            <a:off x="533400" y="533400"/>
            <a:ext cx="8405143" cy="3810000"/>
          </a:xfrm>
          <a:prstGeom prst="rect">
            <a:avLst/>
          </a:prstGeom>
          <a:noFill/>
          <a:ln w="9525">
            <a:noFill/>
            <a:miter lim="800000"/>
            <a:headEnd/>
            <a:tailEnd/>
          </a:ln>
        </p:spPr>
      </p:pic>
      <p:sp>
        <p:nvSpPr>
          <p:cNvPr id="4" name="TextBox 3"/>
          <p:cNvSpPr txBox="1"/>
          <p:nvPr/>
        </p:nvSpPr>
        <p:spPr>
          <a:xfrm>
            <a:off x="152400" y="76200"/>
            <a:ext cx="5195589" cy="369332"/>
          </a:xfrm>
          <a:prstGeom prst="rect">
            <a:avLst/>
          </a:prstGeom>
          <a:noFill/>
        </p:spPr>
        <p:txBody>
          <a:bodyPr wrap="none" rtlCol="0">
            <a:spAutoFit/>
          </a:bodyPr>
          <a:lstStyle/>
          <a:p>
            <a:r>
              <a:rPr lang="en-US" dirty="0" smtClean="0"/>
              <a:t>Compass micromegas – discharges: Hybrid &amp; Resistive</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381000" y="3886200"/>
            <a:ext cx="3657600" cy="2516056"/>
          </a:xfrm>
          <a:prstGeom prst="rect">
            <a:avLst/>
          </a:prstGeom>
          <a:noFill/>
          <a:ln w="9525">
            <a:noFill/>
            <a:miter lim="800000"/>
            <a:headEnd/>
            <a:tailEnd/>
          </a:ln>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457201"/>
            <a:ext cx="2057400" cy="15163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4" descr="C:\Users\Stefano Levorato\Desktop\WP_000429.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81800" y="1905000"/>
            <a:ext cx="2057400" cy="1542419"/>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572000" y="3824613"/>
            <a:ext cx="2057400" cy="15093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858000" y="5029200"/>
            <a:ext cx="2057400" cy="152478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6629401" y="432137"/>
            <a:ext cx="2286000" cy="1015663"/>
          </a:xfrm>
          <a:prstGeom prst="rect">
            <a:avLst/>
          </a:prstGeom>
        </p:spPr>
        <p:txBody>
          <a:bodyPr wrap="square">
            <a:spAutoFit/>
          </a:bodyPr>
          <a:lstStyle/>
          <a:p>
            <a:r>
              <a:rPr lang="en-GB" sz="1200" dirty="0"/>
              <a:t>First step mechanical brushing using pumice stone plus </a:t>
            </a:r>
            <a:r>
              <a:rPr lang="en-GB" sz="1200" dirty="0" smtClean="0"/>
              <a:t>water 3 types are used I 0-40 </a:t>
            </a:r>
            <a:r>
              <a:rPr lang="en-GB" sz="1200" dirty="0" smtClean="0">
                <a:latin typeface="Symbol" pitchFamily="18" charset="2"/>
              </a:rPr>
              <a:t>m</a:t>
            </a:r>
            <a:r>
              <a:rPr lang="en-GB" sz="1200" dirty="0" smtClean="0"/>
              <a:t>m II 90-300 </a:t>
            </a:r>
            <a:r>
              <a:rPr lang="en-GB" sz="1200" dirty="0" smtClean="0">
                <a:latin typeface="Symbol" pitchFamily="18" charset="2"/>
              </a:rPr>
              <a:t>m</a:t>
            </a:r>
            <a:r>
              <a:rPr lang="en-GB" sz="1200" dirty="0" smtClean="0"/>
              <a:t>m III  (coarse)  </a:t>
            </a:r>
            <a:r>
              <a:rPr lang="it-IT" sz="1200" dirty="0" err="1"/>
              <a:t>Hinrichs</a:t>
            </a:r>
            <a:r>
              <a:rPr lang="it-IT" sz="1200" dirty="0"/>
              <a:t> </a:t>
            </a:r>
            <a:r>
              <a:rPr lang="it-IT" sz="1200" dirty="0" err="1"/>
              <a:t>Pumice</a:t>
            </a:r>
            <a:r>
              <a:rPr lang="it-IT" sz="1200" dirty="0"/>
              <a:t> </a:t>
            </a:r>
            <a:r>
              <a:rPr lang="it-IT" sz="1200" dirty="0" err="1"/>
              <a:t>Powder</a:t>
            </a:r>
            <a:r>
              <a:rPr lang="it-IT" sz="1200" dirty="0"/>
              <a:t>, </a:t>
            </a:r>
            <a:r>
              <a:rPr lang="it-IT" sz="1200" dirty="0" err="1"/>
              <a:t>Coarse</a:t>
            </a:r>
            <a:r>
              <a:rPr lang="it-IT" sz="1200" dirty="0"/>
              <a:t> </a:t>
            </a:r>
          </a:p>
        </p:txBody>
      </p:sp>
      <p:sp>
        <p:nvSpPr>
          <p:cNvPr id="10" name="Rectangle 9"/>
          <p:cNvSpPr/>
          <p:nvPr/>
        </p:nvSpPr>
        <p:spPr>
          <a:xfrm>
            <a:off x="6781800" y="3581400"/>
            <a:ext cx="2286000" cy="1384995"/>
          </a:xfrm>
          <a:prstGeom prst="rect">
            <a:avLst/>
          </a:prstGeom>
        </p:spPr>
        <p:txBody>
          <a:bodyPr wrap="square">
            <a:spAutoFit/>
          </a:bodyPr>
          <a:lstStyle/>
          <a:p>
            <a:r>
              <a:rPr lang="en-GB" sz="1200" dirty="0"/>
              <a:t>Cleaning with high pressure water to remove all pumice residuals a/o other materials, </a:t>
            </a:r>
          </a:p>
          <a:p>
            <a:r>
              <a:rPr lang="en-GB" sz="1200" dirty="0"/>
              <a:t>Result after first polishing, reduced irregularities, smoothened borders, still scratches </a:t>
            </a:r>
            <a:endParaRPr lang="it-IT" sz="1200" dirty="0"/>
          </a:p>
        </p:txBody>
      </p:sp>
      <p:sp>
        <p:nvSpPr>
          <p:cNvPr id="11" name="Rectangle 10"/>
          <p:cNvSpPr/>
          <p:nvPr/>
        </p:nvSpPr>
        <p:spPr>
          <a:xfrm>
            <a:off x="4572000" y="2057400"/>
            <a:ext cx="1905000" cy="1569660"/>
          </a:xfrm>
          <a:prstGeom prst="rect">
            <a:avLst/>
          </a:prstGeom>
        </p:spPr>
        <p:txBody>
          <a:bodyPr wrap="square">
            <a:spAutoFit/>
          </a:bodyPr>
          <a:lstStyle/>
          <a:p>
            <a:r>
              <a:rPr lang="en-GB" sz="1200" dirty="0" smtClean="0"/>
              <a:t>Ultrasonic </a:t>
            </a:r>
            <a:r>
              <a:rPr lang="en-GB" sz="1200" dirty="0"/>
              <a:t>bath @ 50-60 C in Sonica pcb solution, long bath ~1h or more ( check every 20 min) </a:t>
            </a:r>
            <a:r>
              <a:rPr lang="en-GB" sz="1200" dirty="0" smtClean="0"/>
              <a:t>extremely mild chemical attack</a:t>
            </a:r>
          </a:p>
          <a:p>
            <a:r>
              <a:rPr lang="en-GB" sz="1200" dirty="0" smtClean="0"/>
              <a:t>Sonica PCB </a:t>
            </a:r>
            <a:r>
              <a:rPr lang="en-GB" sz="1200" dirty="0"/>
              <a:t>is alkaline pH11 </a:t>
            </a:r>
            <a:r>
              <a:rPr lang="en-GB" sz="1200" dirty="0" smtClean="0"/>
              <a:t>ultrasonic cleaning solution</a:t>
            </a:r>
            <a:r>
              <a:rPr lang="en-GB" sz="1200" dirty="0"/>
              <a:t> </a:t>
            </a:r>
            <a:endParaRPr lang="it-IT" sz="1200" dirty="0"/>
          </a:p>
        </p:txBody>
      </p:sp>
      <p:sp>
        <p:nvSpPr>
          <p:cNvPr id="12" name="Rectangle 11"/>
          <p:cNvSpPr/>
          <p:nvPr/>
        </p:nvSpPr>
        <p:spPr>
          <a:xfrm>
            <a:off x="4876800" y="5638800"/>
            <a:ext cx="1716140" cy="830997"/>
          </a:xfrm>
          <a:prstGeom prst="rect">
            <a:avLst/>
          </a:prstGeom>
        </p:spPr>
        <p:txBody>
          <a:bodyPr wrap="square">
            <a:spAutoFit/>
          </a:bodyPr>
          <a:lstStyle/>
          <a:p>
            <a:r>
              <a:rPr lang="en-GB" sz="1200" dirty="0" smtClean="0"/>
              <a:t>After washing with demineralized water plus oven at 180 C for 24 h</a:t>
            </a:r>
            <a:endParaRPr lang="it-IT" sz="1200" dirty="0"/>
          </a:p>
        </p:txBody>
      </p:sp>
      <p:pic>
        <p:nvPicPr>
          <p:cNvPr id="13" name="Picture 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228600" y="1447800"/>
            <a:ext cx="4455885" cy="1676400"/>
          </a:xfrm>
          <a:prstGeom prst="rect">
            <a:avLst/>
          </a:prstGeom>
          <a:noFill/>
          <a:ln w="9525">
            <a:noFill/>
            <a:miter lim="800000"/>
            <a:headEnd/>
            <a:tailEnd/>
          </a:ln>
        </p:spPr>
      </p:pic>
      <p:sp>
        <p:nvSpPr>
          <p:cNvPr id="14" name="TextBox 13"/>
          <p:cNvSpPr txBox="1"/>
          <p:nvPr/>
        </p:nvSpPr>
        <p:spPr>
          <a:xfrm>
            <a:off x="447617" y="914400"/>
            <a:ext cx="3590983" cy="369332"/>
          </a:xfrm>
          <a:prstGeom prst="rect">
            <a:avLst/>
          </a:prstGeom>
          <a:noFill/>
        </p:spPr>
        <p:txBody>
          <a:bodyPr wrap="none" rtlCol="0">
            <a:spAutoFit/>
          </a:bodyPr>
          <a:lstStyle/>
          <a:p>
            <a:r>
              <a:rPr lang="en-US" dirty="0" smtClean="0"/>
              <a:t>THGEM: looking for the </a:t>
            </a:r>
            <a:r>
              <a:rPr lang="en-US" dirty="0" err="1" smtClean="0"/>
              <a:t>pashen</a:t>
            </a:r>
            <a:r>
              <a:rPr lang="en-US" dirty="0" smtClean="0"/>
              <a:t> limit</a:t>
            </a:r>
            <a:endParaRPr lang="en-US" dirty="0"/>
          </a:p>
        </p:txBody>
      </p:sp>
      <p:sp>
        <p:nvSpPr>
          <p:cNvPr id="15" name="TextBox 14"/>
          <p:cNvSpPr txBox="1"/>
          <p:nvPr/>
        </p:nvSpPr>
        <p:spPr>
          <a:xfrm>
            <a:off x="381000" y="3429000"/>
            <a:ext cx="3883627" cy="369332"/>
          </a:xfrm>
          <a:prstGeom prst="rect">
            <a:avLst/>
          </a:prstGeom>
          <a:noFill/>
        </p:spPr>
        <p:txBody>
          <a:bodyPr wrap="none" rtlCol="0">
            <a:spAutoFit/>
          </a:bodyPr>
          <a:lstStyle/>
          <a:p>
            <a:r>
              <a:rPr lang="en-US" dirty="0" smtClean="0"/>
              <a:t>Polyurethane Coating (CERN workshop)</a:t>
            </a:r>
            <a:endParaRPr lang="en-US" dirty="0"/>
          </a:p>
        </p:txBody>
      </p:sp>
      <p:sp>
        <p:nvSpPr>
          <p:cNvPr id="16" name="TextBox 15"/>
          <p:cNvSpPr txBox="1"/>
          <p:nvPr/>
        </p:nvSpPr>
        <p:spPr>
          <a:xfrm>
            <a:off x="4800600" y="0"/>
            <a:ext cx="3625351" cy="369332"/>
          </a:xfrm>
          <a:prstGeom prst="rect">
            <a:avLst/>
          </a:prstGeom>
          <a:noFill/>
        </p:spPr>
        <p:txBody>
          <a:bodyPr wrap="none" rtlCol="0">
            <a:spAutoFit/>
          </a:bodyPr>
          <a:lstStyle/>
          <a:p>
            <a:r>
              <a:rPr lang="en-US" dirty="0" smtClean="0"/>
              <a:t>Mechanical cleaning (Trieste Group)</a:t>
            </a:r>
            <a:endParaRPr lang="en-US" dirty="0"/>
          </a:p>
        </p:txBody>
      </p:sp>
      <p:sp>
        <p:nvSpPr>
          <p:cNvPr id="17" name="TextBox 16"/>
          <p:cNvSpPr txBox="1"/>
          <p:nvPr/>
        </p:nvSpPr>
        <p:spPr>
          <a:xfrm>
            <a:off x="228600" y="457200"/>
            <a:ext cx="3505200" cy="523220"/>
          </a:xfrm>
          <a:prstGeom prst="rect">
            <a:avLst/>
          </a:prstGeom>
          <a:noFill/>
        </p:spPr>
        <p:txBody>
          <a:bodyPr wrap="square" rtlCol="0">
            <a:spAutoFit/>
          </a:bodyPr>
          <a:lstStyle/>
          <a:p>
            <a:r>
              <a:rPr lang="en-US" sz="2800" dirty="0" smtClean="0"/>
              <a:t>Thick GEM</a:t>
            </a:r>
            <a:endParaRPr lang="en-US" sz="2800" dirty="0"/>
          </a:p>
        </p:txBody>
      </p:sp>
      <p:cxnSp>
        <p:nvCxnSpPr>
          <p:cNvPr id="19" name="Straight Arrow Connector 18"/>
          <p:cNvCxnSpPr/>
          <p:nvPr/>
        </p:nvCxnSpPr>
        <p:spPr>
          <a:xfrm>
            <a:off x="2895600" y="2286000"/>
            <a:ext cx="16764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572000" y="6581001"/>
            <a:ext cx="3408369" cy="276999"/>
          </a:xfrm>
          <a:prstGeom prst="rect">
            <a:avLst/>
          </a:prstGeom>
        </p:spPr>
        <p:txBody>
          <a:bodyPr wrap="none">
            <a:spAutoFit/>
          </a:bodyPr>
          <a:lstStyle/>
          <a:p>
            <a:r>
              <a:rPr lang="en-US" sz="1200" dirty="0" smtClean="0"/>
              <a:t>S. Levorato 22-24 April 2013 CERN, RD51 mini week</a:t>
            </a:r>
            <a:endParaRPr lang="en-US" sz="1200" dirty="0" smtClean="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4572000" y="304800"/>
            <a:ext cx="4354513" cy="1477328"/>
          </a:xfrm>
          <a:prstGeom prst="rect">
            <a:avLst/>
          </a:prstGeom>
          <a:noFill/>
          <a:ln w="9525">
            <a:noFill/>
            <a:miter lim="800000"/>
            <a:headEnd/>
            <a:tailEnd/>
          </a:ln>
        </p:spPr>
        <p:txBody>
          <a:bodyPr wrap="square">
            <a:spAutoFit/>
          </a:bodyPr>
          <a:lstStyle/>
          <a:p>
            <a:r>
              <a:rPr lang="en-GB" dirty="0">
                <a:solidFill>
                  <a:srgbClr val="FF0000"/>
                </a:solidFill>
                <a:latin typeface="Calibri" pitchFamily="34" charset="0"/>
              </a:rPr>
              <a:t>introduced in // by different groups:</a:t>
            </a:r>
          </a:p>
          <a:p>
            <a:r>
              <a:rPr lang="it-IT" dirty="0">
                <a:solidFill>
                  <a:srgbClr val="000000"/>
                </a:solidFill>
                <a:latin typeface="Calibri" pitchFamily="34" charset="0"/>
              </a:rPr>
              <a:t>L. Periale et al., NIM A478 (2002) 377.</a:t>
            </a:r>
          </a:p>
          <a:p>
            <a:r>
              <a:rPr lang="it-IT" dirty="0">
                <a:solidFill>
                  <a:srgbClr val="000000"/>
                </a:solidFill>
                <a:latin typeface="Calibri" pitchFamily="34" charset="0"/>
              </a:rPr>
              <a:t>P. Jeanneret, PhD thesis, Neuchatel U., 2001.</a:t>
            </a:r>
          </a:p>
          <a:p>
            <a:r>
              <a:rPr lang="fr-FR" dirty="0">
                <a:solidFill>
                  <a:srgbClr val="000000"/>
                </a:solidFill>
                <a:latin typeface="Calibri" pitchFamily="34" charset="0"/>
              </a:rPr>
              <a:t>P.S. Barbeau et al, IEEE NS50 (2003) 1285</a:t>
            </a:r>
          </a:p>
          <a:p>
            <a:r>
              <a:rPr lang="it-IT" dirty="0">
                <a:solidFill>
                  <a:srgbClr val="000000"/>
                </a:solidFill>
                <a:latin typeface="Calibri" pitchFamily="34" charset="0"/>
              </a:rPr>
              <a:t>R. Chechik et al, .NIMA 535 (2004) </a:t>
            </a:r>
            <a:r>
              <a:rPr lang="it-IT" dirty="0" smtClean="0">
                <a:solidFill>
                  <a:srgbClr val="000000"/>
                </a:solidFill>
                <a:latin typeface="Calibri" pitchFamily="34" charset="0"/>
              </a:rPr>
              <a:t>303</a:t>
            </a:r>
            <a:endParaRPr lang="it-IT" dirty="0" smtClean="0">
              <a:solidFill>
                <a:srgbClr val="000000"/>
              </a:solidFill>
              <a:latin typeface="Calibri" pitchFamily="34" charset="0"/>
            </a:endParaRPr>
          </a:p>
        </p:txBody>
      </p:sp>
      <p:pic>
        <p:nvPicPr>
          <p:cNvPr id="5" name="Picture 8"/>
          <p:cNvPicPr>
            <a:picLocks noChangeAspect="1"/>
          </p:cNvPicPr>
          <p:nvPr/>
        </p:nvPicPr>
        <p:blipFill>
          <a:blip r:embed="rId2" cstate="print"/>
          <a:srcRect/>
          <a:stretch>
            <a:fillRect/>
          </a:stretch>
        </p:blipFill>
        <p:spPr bwMode="auto">
          <a:xfrm>
            <a:off x="5181600" y="2112258"/>
            <a:ext cx="3581400" cy="3345236"/>
          </a:xfrm>
          <a:prstGeom prst="rect">
            <a:avLst/>
          </a:prstGeom>
          <a:noFill/>
          <a:ln w="9525">
            <a:noFill/>
            <a:miter lim="800000"/>
            <a:headEnd/>
            <a:tailEnd/>
          </a:ln>
        </p:spPr>
      </p:pic>
      <p:pic>
        <p:nvPicPr>
          <p:cNvPr id="8" name="Picture 4"/>
          <p:cNvPicPr>
            <a:picLocks noChangeAspect="1" noChangeArrowheads="1"/>
          </p:cNvPicPr>
          <p:nvPr/>
        </p:nvPicPr>
        <p:blipFill>
          <a:blip r:embed="rId3" cstate="print"/>
          <a:srcRect/>
          <a:stretch>
            <a:fillRect/>
          </a:stretch>
        </p:blipFill>
        <p:spPr bwMode="auto">
          <a:xfrm>
            <a:off x="304800" y="2175428"/>
            <a:ext cx="4038600" cy="1253572"/>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228600" y="3105150"/>
            <a:ext cx="3930212" cy="3676650"/>
          </a:xfrm>
          <a:prstGeom prst="rect">
            <a:avLst/>
          </a:prstGeom>
          <a:noFill/>
          <a:ln w="9525">
            <a:noFill/>
            <a:miter lim="800000"/>
            <a:headEnd/>
            <a:tailEnd/>
          </a:ln>
        </p:spPr>
      </p:pic>
      <p:sp>
        <p:nvSpPr>
          <p:cNvPr id="7" name="TextBox 6"/>
          <p:cNvSpPr txBox="1"/>
          <p:nvPr/>
        </p:nvSpPr>
        <p:spPr>
          <a:xfrm>
            <a:off x="228600" y="228600"/>
            <a:ext cx="2393604" cy="369332"/>
          </a:xfrm>
          <a:prstGeom prst="rect">
            <a:avLst/>
          </a:prstGeom>
          <a:noFill/>
        </p:spPr>
        <p:txBody>
          <a:bodyPr wrap="none" rtlCol="0">
            <a:spAutoFit/>
          </a:bodyPr>
          <a:lstStyle/>
          <a:p>
            <a:r>
              <a:rPr lang="en-US" dirty="0" smtClean="0"/>
              <a:t>Compass Rich: THGEMs</a:t>
            </a:r>
            <a:endParaRPr lang="en-US" dirty="0"/>
          </a:p>
        </p:txBody>
      </p:sp>
      <p:sp>
        <p:nvSpPr>
          <p:cNvPr id="10" name="Rectangle 9"/>
          <p:cNvSpPr/>
          <p:nvPr/>
        </p:nvSpPr>
        <p:spPr>
          <a:xfrm>
            <a:off x="4572000" y="5968425"/>
            <a:ext cx="4419600" cy="584775"/>
          </a:xfrm>
          <a:prstGeom prst="rect">
            <a:avLst/>
          </a:prstGeom>
        </p:spPr>
        <p:txBody>
          <a:bodyPr wrap="square">
            <a:spAutoFit/>
          </a:bodyPr>
          <a:lstStyle/>
          <a:p>
            <a:r>
              <a:rPr lang="en-GB" sz="1600" dirty="0" smtClean="0">
                <a:solidFill>
                  <a:srgbClr val="0070C0"/>
                </a:solidFill>
              </a:rPr>
              <a:t>S. Levorato  </a:t>
            </a:r>
            <a:r>
              <a:rPr lang="en-GB" sz="1600" dirty="0" smtClean="0">
                <a:solidFill>
                  <a:srgbClr val="0070C0"/>
                </a:solidFill>
              </a:rPr>
              <a:t> </a:t>
            </a:r>
            <a:r>
              <a:rPr lang="en-GB" sz="1600" dirty="0" smtClean="0">
                <a:solidFill>
                  <a:srgbClr val="0070C0"/>
                </a:solidFill>
              </a:rPr>
              <a:t>INSTR-2014 International Conference on Instrumentation for Colliding Beam Physics</a:t>
            </a:r>
            <a:endParaRPr lang="en-US" sz="1600" dirty="0"/>
          </a:p>
        </p:txBody>
      </p:sp>
      <p:pic>
        <p:nvPicPr>
          <p:cNvPr id="11" name="Picture 2"/>
          <p:cNvPicPr>
            <a:picLocks noChangeAspect="1" noChangeArrowheads="1"/>
          </p:cNvPicPr>
          <p:nvPr/>
        </p:nvPicPr>
        <p:blipFill>
          <a:blip r:embed="rId5" cstate="print"/>
          <a:srcRect/>
          <a:stretch>
            <a:fillRect/>
          </a:stretch>
        </p:blipFill>
        <p:spPr bwMode="auto">
          <a:xfrm>
            <a:off x="1447800" y="685800"/>
            <a:ext cx="1447799" cy="1442924"/>
          </a:xfrm>
          <a:prstGeom prst="rect">
            <a:avLst/>
          </a:prstGeom>
          <a:noFill/>
          <a:ln w="9525">
            <a:noFill/>
            <a:miter lim="800000"/>
            <a:headEnd/>
            <a:tailEnd/>
          </a:ln>
        </p:spPr>
      </p:pic>
      <p:sp>
        <p:nvSpPr>
          <p:cNvPr id="12" name="Freeform 11"/>
          <p:cNvSpPr/>
          <p:nvPr/>
        </p:nvSpPr>
        <p:spPr>
          <a:xfrm>
            <a:off x="1540872" y="3996705"/>
            <a:ext cx="287927" cy="559529"/>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noFill/>
          <a:ln>
            <a:solidFill>
              <a:schemeClr val="accent4">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Connector 14"/>
          <p:cNvCxnSpPr/>
          <p:nvPr/>
        </p:nvCxnSpPr>
        <p:spPr>
          <a:xfrm flipV="1">
            <a:off x="2286000" y="3733800"/>
            <a:ext cx="381000" cy="1066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1828800" y="3810000"/>
            <a:ext cx="228600" cy="99060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flipV="1">
            <a:off x="2226672" y="4385295"/>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flipH="1" flipV="1">
            <a:off x="1981200" y="4267200"/>
            <a:ext cx="228600" cy="304800"/>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reeform 19"/>
          <p:cNvSpPr/>
          <p:nvPr/>
        </p:nvSpPr>
        <p:spPr>
          <a:xfrm flipV="1">
            <a:off x="2226672" y="4114800"/>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reeform 20"/>
          <p:cNvSpPr/>
          <p:nvPr/>
        </p:nvSpPr>
        <p:spPr>
          <a:xfrm flipV="1">
            <a:off x="2150472" y="5756895"/>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flipH="1" flipV="1">
            <a:off x="1905000" y="5638800"/>
            <a:ext cx="228600" cy="304800"/>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flipV="1">
            <a:off x="2150472" y="5486400"/>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flipV="1">
            <a:off x="2150472" y="5223495"/>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flipH="1" flipV="1">
            <a:off x="1905000" y="5105400"/>
            <a:ext cx="228600" cy="304800"/>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reeform 25"/>
          <p:cNvSpPr/>
          <p:nvPr/>
        </p:nvSpPr>
        <p:spPr>
          <a:xfrm flipV="1">
            <a:off x="2150472" y="4953000"/>
            <a:ext cx="287928" cy="186705"/>
          </a:xfrm>
          <a:custGeom>
            <a:avLst/>
            <a:gdLst>
              <a:gd name="connsiteX0" fmla="*/ 19914 w 287927"/>
              <a:gd name="connsiteY0" fmla="*/ 7736 h 559529"/>
              <a:gd name="connsiteX1" fmla="*/ 146038 w 287927"/>
              <a:gd name="connsiteY1" fmla="*/ 23502 h 559529"/>
              <a:gd name="connsiteX2" fmla="*/ 114507 w 287927"/>
              <a:gd name="connsiteY2" fmla="*/ 70798 h 559529"/>
              <a:gd name="connsiteX3" fmla="*/ 67211 w 287927"/>
              <a:gd name="connsiteY3" fmla="*/ 118095 h 559529"/>
              <a:gd name="connsiteX4" fmla="*/ 82976 w 287927"/>
              <a:gd name="connsiteY4" fmla="*/ 228454 h 559529"/>
              <a:gd name="connsiteX5" fmla="*/ 224866 w 287927"/>
              <a:gd name="connsiteY5" fmla="*/ 244219 h 559529"/>
              <a:gd name="connsiteX6" fmla="*/ 193335 w 287927"/>
              <a:gd name="connsiteY6" fmla="*/ 307281 h 559529"/>
              <a:gd name="connsiteX7" fmla="*/ 98742 w 287927"/>
              <a:gd name="connsiteY7" fmla="*/ 386109 h 559529"/>
              <a:gd name="connsiteX8" fmla="*/ 272162 w 287927"/>
              <a:gd name="connsiteY8" fmla="*/ 449171 h 559529"/>
              <a:gd name="connsiteX9" fmla="*/ 256397 w 287927"/>
              <a:gd name="connsiteY9" fmla="*/ 496467 h 559529"/>
              <a:gd name="connsiteX10" fmla="*/ 209100 w 287927"/>
              <a:gd name="connsiteY10" fmla="*/ 527998 h 559529"/>
              <a:gd name="connsiteX11" fmla="*/ 177569 w 287927"/>
              <a:gd name="connsiteY11" fmla="*/ 559529 h 55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7927" h="559529">
                <a:moveTo>
                  <a:pt x="19914" y="7736"/>
                </a:moveTo>
                <a:cubicBezTo>
                  <a:pt x="61955" y="12991"/>
                  <a:pt x="110785" y="0"/>
                  <a:pt x="146038" y="23502"/>
                </a:cubicBezTo>
                <a:cubicBezTo>
                  <a:pt x="161803" y="34012"/>
                  <a:pt x="126637" y="56242"/>
                  <a:pt x="114507" y="70798"/>
                </a:cubicBezTo>
                <a:cubicBezTo>
                  <a:pt x="100234" y="87926"/>
                  <a:pt x="82976" y="102329"/>
                  <a:pt x="67211" y="118095"/>
                </a:cubicBezTo>
                <a:cubicBezTo>
                  <a:pt x="38723" y="203558"/>
                  <a:pt x="0" y="214625"/>
                  <a:pt x="82976" y="228454"/>
                </a:cubicBezTo>
                <a:cubicBezTo>
                  <a:pt x="129916" y="236277"/>
                  <a:pt x="177569" y="238964"/>
                  <a:pt x="224866" y="244219"/>
                </a:cubicBezTo>
                <a:cubicBezTo>
                  <a:pt x="214356" y="265240"/>
                  <a:pt x="206995" y="288157"/>
                  <a:pt x="193335" y="307281"/>
                </a:cubicBezTo>
                <a:cubicBezTo>
                  <a:pt x="165747" y="345905"/>
                  <a:pt x="136455" y="360967"/>
                  <a:pt x="98742" y="386109"/>
                </a:cubicBezTo>
                <a:cubicBezTo>
                  <a:pt x="20546" y="503402"/>
                  <a:pt x="79626" y="384992"/>
                  <a:pt x="272162" y="449171"/>
                </a:cubicBezTo>
                <a:cubicBezTo>
                  <a:pt x="287927" y="454426"/>
                  <a:pt x="266778" y="483490"/>
                  <a:pt x="256397" y="496467"/>
                </a:cubicBezTo>
                <a:cubicBezTo>
                  <a:pt x="244560" y="511263"/>
                  <a:pt x="223896" y="516161"/>
                  <a:pt x="209100" y="527998"/>
                </a:cubicBezTo>
                <a:cubicBezTo>
                  <a:pt x="197493" y="537283"/>
                  <a:pt x="188079" y="549019"/>
                  <a:pt x="177569" y="559529"/>
                </a:cubicBezTo>
              </a:path>
            </a:pathLst>
          </a:custGeom>
          <a:solidFill>
            <a:schemeClr val="accent4">
              <a:lumMod val="60000"/>
              <a:lumOff val="40000"/>
            </a:schemeClr>
          </a:solidFill>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rot="21235410">
            <a:off x="45229" y="5669207"/>
            <a:ext cx="5424305" cy="369332"/>
          </a:xfrm>
          <a:prstGeom prst="rect">
            <a:avLst/>
          </a:prstGeom>
          <a:solidFill>
            <a:schemeClr val="bg1"/>
          </a:solidFill>
        </p:spPr>
        <p:txBody>
          <a:bodyPr wrap="none" rtlCol="0">
            <a:spAutoFit/>
          </a:bodyPr>
          <a:lstStyle/>
          <a:p>
            <a:r>
              <a:rPr lang="en-US" dirty="0" smtClean="0"/>
              <a:t>Photon </a:t>
            </a:r>
            <a:r>
              <a:rPr lang="en-US" dirty="0" smtClean="0"/>
              <a:t> (UV produced in the avalanche)</a:t>
            </a:r>
            <a:r>
              <a:rPr lang="en-US" dirty="0" smtClean="0"/>
              <a:t> Feedback killed</a:t>
            </a:r>
            <a:endParaRPr lang="en-US" dirty="0"/>
          </a:p>
        </p:txBody>
      </p:sp>
      <p:sp>
        <p:nvSpPr>
          <p:cNvPr id="27" name="TextBox 26"/>
          <p:cNvSpPr txBox="1"/>
          <p:nvPr/>
        </p:nvSpPr>
        <p:spPr>
          <a:xfrm>
            <a:off x="4876800" y="2133600"/>
            <a:ext cx="1608967" cy="369332"/>
          </a:xfrm>
          <a:prstGeom prst="rect">
            <a:avLst/>
          </a:prstGeom>
          <a:noFill/>
        </p:spPr>
        <p:txBody>
          <a:bodyPr wrap="none" rtlCol="0">
            <a:spAutoFit/>
          </a:bodyPr>
          <a:lstStyle/>
          <a:p>
            <a:r>
              <a:rPr lang="en-US" dirty="0" smtClean="0"/>
              <a:t>Test beam data</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cstate="print"/>
          <a:srcRect/>
          <a:stretch>
            <a:fillRect/>
          </a:stretch>
        </p:blipFill>
        <p:spPr bwMode="auto">
          <a:xfrm>
            <a:off x="228600" y="3800669"/>
            <a:ext cx="4320160" cy="2981131"/>
          </a:xfrm>
          <a:prstGeom prst="rect">
            <a:avLst/>
          </a:prstGeom>
          <a:noFill/>
          <a:ln w="9525">
            <a:noFill/>
            <a:miter lim="800000"/>
            <a:headEnd/>
            <a:tailEnd/>
          </a:ln>
        </p:spPr>
      </p:pic>
      <p:pic>
        <p:nvPicPr>
          <p:cNvPr id="5" name="Picture 5"/>
          <p:cNvPicPr>
            <a:picLocks noChangeAspect="1" noChangeArrowheads="1"/>
          </p:cNvPicPr>
          <p:nvPr/>
        </p:nvPicPr>
        <p:blipFill>
          <a:blip r:embed="rId3" cstate="print"/>
          <a:srcRect/>
          <a:stretch>
            <a:fillRect/>
          </a:stretch>
        </p:blipFill>
        <p:spPr bwMode="auto">
          <a:xfrm>
            <a:off x="212271" y="762000"/>
            <a:ext cx="3954027" cy="2743200"/>
          </a:xfrm>
          <a:prstGeom prst="rect">
            <a:avLst/>
          </a:prstGeom>
          <a:noFill/>
          <a:ln w="9525">
            <a:noFill/>
            <a:miter lim="800000"/>
            <a:headEnd/>
            <a:tailEnd/>
          </a:ln>
        </p:spPr>
      </p:pic>
      <p:sp>
        <p:nvSpPr>
          <p:cNvPr id="6" name="Rectangle 5"/>
          <p:cNvSpPr/>
          <p:nvPr/>
        </p:nvSpPr>
        <p:spPr>
          <a:xfrm>
            <a:off x="153723" y="164068"/>
            <a:ext cx="4951677" cy="369332"/>
          </a:xfrm>
          <a:prstGeom prst="rect">
            <a:avLst/>
          </a:prstGeom>
        </p:spPr>
        <p:txBody>
          <a:bodyPr wrap="none">
            <a:spAutoFit/>
          </a:bodyPr>
          <a:lstStyle/>
          <a:p>
            <a:r>
              <a:rPr lang="en-US" dirty="0" smtClean="0"/>
              <a:t>Compass Rich - IBF Suppression: Flowers &amp; Hybrids</a:t>
            </a:r>
            <a:endParaRPr lang="en-US" dirty="0"/>
          </a:p>
        </p:txBody>
      </p:sp>
      <p:pic>
        <p:nvPicPr>
          <p:cNvPr id="7" name="Picture 8"/>
          <p:cNvPicPr>
            <a:picLocks noChangeAspect="1" noChangeArrowheads="1"/>
          </p:cNvPicPr>
          <p:nvPr/>
        </p:nvPicPr>
        <p:blipFill>
          <a:blip r:embed="rId4" cstate="print"/>
          <a:srcRect/>
          <a:stretch>
            <a:fillRect/>
          </a:stretch>
        </p:blipFill>
        <p:spPr bwMode="auto">
          <a:xfrm>
            <a:off x="5486400" y="762000"/>
            <a:ext cx="3230563" cy="2427244"/>
          </a:xfrm>
          <a:prstGeom prst="rect">
            <a:avLst/>
          </a:prstGeom>
          <a:noFill/>
          <a:ln w="9525">
            <a:noFill/>
            <a:miter lim="800000"/>
            <a:headEnd/>
            <a:tailEnd/>
          </a:ln>
        </p:spPr>
      </p:pic>
      <p:sp>
        <p:nvSpPr>
          <p:cNvPr id="8" name="TextBox 3"/>
          <p:cNvSpPr txBox="1">
            <a:spLocks noChangeArrowheads="1"/>
          </p:cNvSpPr>
          <p:nvPr/>
        </p:nvSpPr>
        <p:spPr bwMode="auto">
          <a:xfrm>
            <a:off x="5257800" y="228600"/>
            <a:ext cx="3643626" cy="369332"/>
          </a:xfrm>
          <a:prstGeom prst="rect">
            <a:avLst/>
          </a:prstGeom>
          <a:noFill/>
          <a:ln w="9525">
            <a:noFill/>
            <a:miter lim="800000"/>
            <a:headEnd/>
            <a:tailEnd/>
          </a:ln>
        </p:spPr>
        <p:txBody>
          <a:bodyPr wrap="none">
            <a:spAutoFit/>
          </a:bodyPr>
          <a:lstStyle/>
          <a:p>
            <a:r>
              <a:rPr lang="en-GB" dirty="0" smtClean="0">
                <a:latin typeface="Calibri" pitchFamily="34" charset="0"/>
              </a:rPr>
              <a:t>Intrinsic micromegas IBF suppression</a:t>
            </a:r>
            <a:endParaRPr lang="en-GB" dirty="0">
              <a:latin typeface="Calibri" pitchFamily="34" charset="0"/>
            </a:endParaRPr>
          </a:p>
        </p:txBody>
      </p:sp>
      <p:grpSp>
        <p:nvGrpSpPr>
          <p:cNvPr id="9" name="Group 74"/>
          <p:cNvGrpSpPr>
            <a:grpSpLocks/>
          </p:cNvGrpSpPr>
          <p:nvPr/>
        </p:nvGrpSpPr>
        <p:grpSpPr bwMode="auto">
          <a:xfrm>
            <a:off x="5181600" y="4038600"/>
            <a:ext cx="3581400" cy="2590800"/>
            <a:chOff x="1464624" y="2424499"/>
            <a:chExt cx="3652134" cy="2644557"/>
          </a:xfrm>
        </p:grpSpPr>
        <p:grpSp>
          <p:nvGrpSpPr>
            <p:cNvPr id="10" name="Group 75"/>
            <p:cNvGrpSpPr>
              <a:grpSpLocks/>
            </p:cNvGrpSpPr>
            <p:nvPr/>
          </p:nvGrpSpPr>
          <p:grpSpPr bwMode="auto">
            <a:xfrm>
              <a:off x="1464624" y="2783056"/>
              <a:ext cx="3199783" cy="2286000"/>
              <a:chOff x="1607552" y="3862874"/>
              <a:chExt cx="3199783" cy="2286000"/>
            </a:xfrm>
          </p:grpSpPr>
          <p:grpSp>
            <p:nvGrpSpPr>
              <p:cNvPr id="13" name="Group 79"/>
              <p:cNvGrpSpPr>
                <a:grpSpLocks/>
              </p:cNvGrpSpPr>
              <p:nvPr/>
            </p:nvGrpSpPr>
            <p:grpSpPr bwMode="auto">
              <a:xfrm>
                <a:off x="1828800" y="3862874"/>
                <a:ext cx="2743200" cy="2286000"/>
                <a:chOff x="4800600" y="1676400"/>
                <a:chExt cx="2819400" cy="1115199"/>
              </a:xfrm>
            </p:grpSpPr>
            <p:grpSp>
              <p:nvGrpSpPr>
                <p:cNvPr id="15" name="Group 85"/>
                <p:cNvGrpSpPr>
                  <a:grpSpLocks/>
                </p:cNvGrpSpPr>
                <p:nvPr/>
              </p:nvGrpSpPr>
              <p:grpSpPr bwMode="auto">
                <a:xfrm>
                  <a:off x="4800600" y="1905000"/>
                  <a:ext cx="2819400" cy="641717"/>
                  <a:chOff x="2011743" y="2438400"/>
                  <a:chExt cx="2819400" cy="641717"/>
                </a:xfrm>
              </p:grpSpPr>
              <p:cxnSp>
                <p:nvCxnSpPr>
                  <p:cNvPr id="24" name="Straight Connector 23"/>
                  <p:cNvCxnSpPr/>
                  <p:nvPr/>
                </p:nvCxnSpPr>
                <p:spPr>
                  <a:xfrm>
                    <a:off x="2056774" y="2438337"/>
                    <a:ext cx="2742186" cy="0"/>
                  </a:xfrm>
                  <a:prstGeom prst="line">
                    <a:avLst/>
                  </a:prstGeom>
                  <a:ln w="38100" cap="rnd">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011098" y="2483251"/>
                    <a:ext cx="76670" cy="2284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Rectangle 25"/>
                  <p:cNvSpPr/>
                  <p:nvPr/>
                </p:nvSpPr>
                <p:spPr>
                  <a:xfrm>
                    <a:off x="4748390" y="2483251"/>
                    <a:ext cx="76670" cy="2284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27" name="Straight Connector 26"/>
                  <p:cNvCxnSpPr/>
                  <p:nvPr/>
                </p:nvCxnSpPr>
                <p:spPr>
                  <a:xfrm>
                    <a:off x="2056774" y="2749637"/>
                    <a:ext cx="2742186" cy="0"/>
                  </a:xfrm>
                  <a:prstGeom prst="line">
                    <a:avLst/>
                  </a:prstGeom>
                  <a:ln w="3810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011098" y="2788356"/>
                    <a:ext cx="76670" cy="1370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4753283" y="2788356"/>
                    <a:ext cx="76671" cy="13706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0" name="Straight Connector 29"/>
                  <p:cNvCxnSpPr/>
                  <p:nvPr/>
                </p:nvCxnSpPr>
                <p:spPr>
                  <a:xfrm>
                    <a:off x="2056774" y="2963365"/>
                    <a:ext cx="2742186" cy="0"/>
                  </a:xfrm>
                  <a:prstGeom prst="line">
                    <a:avLst/>
                  </a:prstGeom>
                  <a:ln w="3810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2011098" y="2988919"/>
                    <a:ext cx="76670" cy="4568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a:off x="4748390" y="2996663"/>
                    <a:ext cx="76670" cy="4568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3" name="Straight Connector 32"/>
                  <p:cNvCxnSpPr/>
                  <p:nvPr/>
                </p:nvCxnSpPr>
                <p:spPr>
                  <a:xfrm>
                    <a:off x="2056774" y="3080296"/>
                    <a:ext cx="2742186" cy="0"/>
                  </a:xfrm>
                  <a:prstGeom prst="line">
                    <a:avLst/>
                  </a:prstGeom>
                  <a:ln w="38100">
                    <a:solidFill>
                      <a:schemeClr val="accent2">
                        <a:lumMod val="75000"/>
                      </a:schemeClr>
                    </a:solidFill>
                    <a:prstDash val="lgDash"/>
                  </a:ln>
                </p:spPr>
                <p:style>
                  <a:lnRef idx="1">
                    <a:schemeClr val="accent1"/>
                  </a:lnRef>
                  <a:fillRef idx="0">
                    <a:schemeClr val="accent1"/>
                  </a:fillRef>
                  <a:effectRef idx="0">
                    <a:schemeClr val="accent1"/>
                  </a:effectRef>
                  <a:fontRef idx="minor">
                    <a:schemeClr val="tx1"/>
                  </a:fontRef>
                </p:style>
              </p:cxnSp>
            </p:grpSp>
            <p:sp>
              <p:nvSpPr>
                <p:cNvPr id="16" name="TextBox 86"/>
                <p:cNvSpPr txBox="1">
                  <a:spLocks noChangeArrowheads="1"/>
                </p:cNvSpPr>
                <p:nvPr/>
              </p:nvSpPr>
              <p:spPr bwMode="auto">
                <a:xfrm>
                  <a:off x="5257800" y="1676400"/>
                  <a:ext cx="835037" cy="276999"/>
                </a:xfrm>
                <a:prstGeom prst="rect">
                  <a:avLst/>
                </a:prstGeom>
                <a:noFill/>
                <a:ln w="9525">
                  <a:noFill/>
                  <a:miter lim="800000"/>
                  <a:headEnd/>
                  <a:tailEnd/>
                </a:ln>
              </p:spPr>
              <p:txBody>
                <a:bodyPr wrap="none">
                  <a:spAutoFit/>
                </a:bodyPr>
                <a:lstStyle/>
                <a:p>
                  <a:r>
                    <a:rPr lang="en-US" sz="1200">
                      <a:latin typeface="Calibri" pitchFamily="34" charset="0"/>
                    </a:rPr>
                    <a:t>Drift wires</a:t>
                  </a:r>
                </a:p>
              </p:txBody>
            </p:sp>
            <p:sp>
              <p:nvSpPr>
                <p:cNvPr id="17" name="TextBox 87"/>
                <p:cNvSpPr txBox="1">
                  <a:spLocks noChangeArrowheads="1"/>
                </p:cNvSpPr>
                <p:nvPr/>
              </p:nvSpPr>
              <p:spPr bwMode="auto">
                <a:xfrm>
                  <a:off x="5410200" y="1981200"/>
                  <a:ext cx="660758" cy="276999"/>
                </a:xfrm>
                <a:prstGeom prst="rect">
                  <a:avLst/>
                </a:prstGeom>
                <a:noFill/>
                <a:ln w="9525">
                  <a:noFill/>
                  <a:miter lim="800000"/>
                  <a:headEnd/>
                  <a:tailEnd/>
                </a:ln>
              </p:spPr>
              <p:txBody>
                <a:bodyPr wrap="none">
                  <a:spAutoFit/>
                </a:bodyPr>
                <a:lstStyle/>
                <a:p>
                  <a:r>
                    <a:rPr lang="en-US" sz="1200">
                      <a:latin typeface="Calibri" pitchFamily="34" charset="0"/>
                    </a:rPr>
                    <a:t>THGEM</a:t>
                  </a:r>
                </a:p>
              </p:txBody>
            </p:sp>
            <p:sp>
              <p:nvSpPr>
                <p:cNvPr id="18" name="TextBox 88"/>
                <p:cNvSpPr txBox="1">
                  <a:spLocks noChangeArrowheads="1"/>
                </p:cNvSpPr>
                <p:nvPr/>
              </p:nvSpPr>
              <p:spPr bwMode="auto">
                <a:xfrm>
                  <a:off x="5562600" y="2209800"/>
                  <a:ext cx="933974" cy="276999"/>
                </a:xfrm>
                <a:prstGeom prst="rect">
                  <a:avLst/>
                </a:prstGeom>
                <a:noFill/>
                <a:ln w="9525">
                  <a:noFill/>
                  <a:miter lim="800000"/>
                  <a:headEnd/>
                  <a:tailEnd/>
                </a:ln>
              </p:spPr>
              <p:txBody>
                <a:bodyPr wrap="none">
                  <a:spAutoFit/>
                </a:bodyPr>
                <a:lstStyle/>
                <a:p>
                  <a:r>
                    <a:rPr lang="en-US" sz="1200">
                      <a:latin typeface="Calibri" pitchFamily="34" charset="0"/>
                    </a:rPr>
                    <a:t>Micro Mesh</a:t>
                  </a:r>
                </a:p>
              </p:txBody>
            </p:sp>
            <p:sp>
              <p:nvSpPr>
                <p:cNvPr id="19" name="TextBox 89"/>
                <p:cNvSpPr txBox="1">
                  <a:spLocks noChangeArrowheads="1"/>
                </p:cNvSpPr>
                <p:nvPr/>
              </p:nvSpPr>
              <p:spPr bwMode="auto">
                <a:xfrm>
                  <a:off x="5715000" y="2514600"/>
                  <a:ext cx="593432" cy="276999"/>
                </a:xfrm>
                <a:prstGeom prst="rect">
                  <a:avLst/>
                </a:prstGeom>
                <a:noFill/>
                <a:ln w="9525">
                  <a:noFill/>
                  <a:miter lim="800000"/>
                  <a:headEnd/>
                  <a:tailEnd/>
                </a:ln>
              </p:spPr>
              <p:txBody>
                <a:bodyPr wrap="none">
                  <a:spAutoFit/>
                </a:bodyPr>
                <a:lstStyle/>
                <a:p>
                  <a:r>
                    <a:rPr lang="en-US" sz="1200">
                      <a:latin typeface="Calibri" pitchFamily="34" charset="0"/>
                    </a:rPr>
                    <a:t>Anode</a:t>
                  </a:r>
                </a:p>
              </p:txBody>
            </p:sp>
            <p:cxnSp>
              <p:nvCxnSpPr>
                <p:cNvPr id="20" name="Straight Arrow Connector 19"/>
                <p:cNvCxnSpPr>
                  <a:stCxn id="16" idx="3"/>
                </p:cNvCxnSpPr>
                <p:nvPr/>
              </p:nvCxnSpPr>
              <p:spPr>
                <a:xfrm>
                  <a:off x="6091931" y="1815109"/>
                  <a:ext cx="125608" cy="898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7" idx="3"/>
                </p:cNvCxnSpPr>
                <p:nvPr/>
              </p:nvCxnSpPr>
              <p:spPr>
                <a:xfrm>
                  <a:off x="6070723" y="2119439"/>
                  <a:ext cx="236536" cy="906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 idx="3"/>
                </p:cNvCxnSpPr>
                <p:nvPr/>
              </p:nvCxnSpPr>
              <p:spPr>
                <a:xfrm>
                  <a:off x="6494857" y="2348655"/>
                  <a:ext cx="285475" cy="81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9" idx="3"/>
                </p:cNvCxnSpPr>
                <p:nvPr/>
              </p:nvCxnSpPr>
              <p:spPr>
                <a:xfrm flipV="1">
                  <a:off x="6307260" y="2546896"/>
                  <a:ext cx="456759" cy="371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cxnSp>
            <p:nvCxnSpPr>
              <p:cNvPr id="14" name="Straight Connector 13"/>
              <p:cNvCxnSpPr/>
              <p:nvPr/>
            </p:nvCxnSpPr>
            <p:spPr bwMode="auto">
              <a:xfrm>
                <a:off x="1607552" y="3863070"/>
                <a:ext cx="3199783" cy="0"/>
              </a:xfrm>
              <a:prstGeom prst="line">
                <a:avLst/>
              </a:prstGeom>
              <a:ln w="571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77"/>
            <p:cNvSpPr txBox="1">
              <a:spLocks noChangeArrowheads="1"/>
            </p:cNvSpPr>
            <p:nvPr/>
          </p:nvSpPr>
          <p:spPr bwMode="auto">
            <a:xfrm>
              <a:off x="3152951" y="2424499"/>
              <a:ext cx="1963807" cy="276999"/>
            </a:xfrm>
            <a:prstGeom prst="rect">
              <a:avLst/>
            </a:prstGeom>
            <a:noFill/>
            <a:ln w="9525">
              <a:noFill/>
              <a:miter lim="800000"/>
              <a:headEnd/>
              <a:tailEnd/>
            </a:ln>
          </p:spPr>
          <p:txBody>
            <a:bodyPr wrap="none">
              <a:spAutoFit/>
            </a:bodyPr>
            <a:lstStyle/>
            <a:p>
              <a:r>
                <a:rPr lang="en-US" sz="1200" dirty="0">
                  <a:latin typeface="Calibri" pitchFamily="34" charset="0"/>
                </a:rPr>
                <a:t>Kapton/Fused Silica Window</a:t>
              </a:r>
            </a:p>
          </p:txBody>
        </p:sp>
        <p:cxnSp>
          <p:nvCxnSpPr>
            <p:cNvPr id="12" name="Straight Arrow Connector 11"/>
            <p:cNvCxnSpPr/>
            <p:nvPr/>
          </p:nvCxnSpPr>
          <p:spPr>
            <a:xfrm>
              <a:off x="3753358" y="2654676"/>
              <a:ext cx="130150" cy="1047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4" name="Rectangle 1"/>
          <p:cNvSpPr>
            <a:spLocks noChangeArrowheads="1"/>
          </p:cNvSpPr>
          <p:nvPr/>
        </p:nvSpPr>
        <p:spPr bwMode="auto">
          <a:xfrm>
            <a:off x="4953000" y="3200400"/>
            <a:ext cx="4191000" cy="1169551"/>
          </a:xfrm>
          <a:prstGeom prst="rect">
            <a:avLst/>
          </a:prstGeom>
          <a:noFill/>
          <a:ln w="9525">
            <a:noFill/>
            <a:miter lim="800000"/>
            <a:headEnd/>
            <a:tailEnd/>
          </a:ln>
        </p:spPr>
        <p:txBody>
          <a:bodyPr wrap="square">
            <a:spAutoFit/>
          </a:bodyPr>
          <a:lstStyle/>
          <a:p>
            <a:r>
              <a:rPr lang="en-GB" sz="1400" i="1" dirty="0">
                <a:latin typeface="Calibri" pitchFamily="34" charset="0"/>
              </a:rPr>
              <a:t>A spark-resistant bulk-micromegas chamber for high-rate applications</a:t>
            </a:r>
            <a:br>
              <a:rPr lang="en-GB" sz="1400" i="1" dirty="0">
                <a:latin typeface="Calibri" pitchFamily="34" charset="0"/>
              </a:rPr>
            </a:br>
            <a:r>
              <a:rPr lang="en-GB" sz="1400" i="1" dirty="0">
                <a:latin typeface="Calibri" pitchFamily="34" charset="0"/>
              </a:rPr>
              <a:t>NIM A  640, Issue 1, 1 June 2011, Pages 110–118 </a:t>
            </a:r>
            <a:r>
              <a:rPr lang="en-GB" sz="1400" dirty="0">
                <a:latin typeface="Calibri" pitchFamily="34" charset="0"/>
              </a:rPr>
              <a:t> </a:t>
            </a:r>
            <a:br>
              <a:rPr lang="en-GB" sz="1400" dirty="0">
                <a:latin typeface="Calibri" pitchFamily="34" charset="0"/>
              </a:rPr>
            </a:br>
            <a:r>
              <a:rPr lang="en-GB" sz="1400" dirty="0">
                <a:latin typeface="Calibri" pitchFamily="34" charset="0"/>
              </a:rPr>
              <a:t/>
            </a:r>
            <a:br>
              <a:rPr lang="en-GB" sz="1400" dirty="0">
                <a:latin typeface="Calibri" pitchFamily="34" charset="0"/>
              </a:rPr>
            </a:br>
            <a:endParaRPr lang="en-GB" sz="1400" dirty="0">
              <a:latin typeface="Calibri" pitchFamily="34"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ct 2"/>
          <p:cNvGraphicFramePr>
            <a:graphicFrameLocks noChangeAspect="1"/>
          </p:cNvGraphicFramePr>
          <p:nvPr/>
        </p:nvGraphicFramePr>
        <p:xfrm>
          <a:off x="2934493" y="1295400"/>
          <a:ext cx="3275013" cy="989012"/>
        </p:xfrm>
        <a:graphic>
          <a:graphicData uri="http://schemas.openxmlformats.org/presentationml/2006/ole">
            <p:oleObj spid="_x0000_s71682" name="Equation" r:id="rId3" imgW="1892160" imgH="571320" progId="Equation.3">
              <p:embed/>
            </p:oleObj>
          </a:graphicData>
        </a:graphic>
      </p:graphicFrame>
      <p:pic>
        <p:nvPicPr>
          <p:cNvPr id="19" name="Picture 6"/>
          <p:cNvPicPr>
            <a:picLocks noChangeAspect="1" noChangeArrowheads="1"/>
          </p:cNvPicPr>
          <p:nvPr/>
        </p:nvPicPr>
        <p:blipFill>
          <a:blip r:embed="rId4" cstate="print">
            <a:clrChange>
              <a:clrFrom>
                <a:srgbClr val="CBCBCB"/>
              </a:clrFrom>
              <a:clrTo>
                <a:srgbClr val="CBCBCB">
                  <a:alpha val="0"/>
                </a:srgbClr>
              </a:clrTo>
            </a:clrChange>
            <a:duotone>
              <a:prstClr val="black"/>
              <a:schemeClr val="accent2">
                <a:tint val="45000"/>
                <a:satMod val="400000"/>
              </a:schemeClr>
            </a:duotone>
            <a:lum bright="40000" contrast="-40000"/>
          </a:blip>
          <a:srcRect/>
          <a:stretch>
            <a:fillRect/>
          </a:stretch>
        </p:blipFill>
        <p:spPr bwMode="auto">
          <a:xfrm>
            <a:off x="152400" y="2332800"/>
            <a:ext cx="8640000" cy="1889160"/>
          </a:xfrm>
          <a:prstGeom prst="rect">
            <a:avLst/>
          </a:prstGeom>
          <a:ln>
            <a:noFill/>
          </a:ln>
          <a:effectLst>
            <a:outerShdw blurRad="292100" dist="139700" dir="2700000" algn="tl" rotWithShape="0">
              <a:srgbClr val="333333">
                <a:alpha val="65000"/>
              </a:srgbClr>
            </a:outerShdw>
          </a:effectLst>
        </p:spPr>
      </p:pic>
      <p:pic>
        <p:nvPicPr>
          <p:cNvPr id="21" name="Picture 6"/>
          <p:cNvPicPr>
            <a:picLocks noChangeAspect="1" noChangeArrowheads="1"/>
          </p:cNvPicPr>
          <p:nvPr/>
        </p:nvPicPr>
        <p:blipFill>
          <a:blip r:embed="rId4" cstate="print">
            <a:clrChange>
              <a:clrFrom>
                <a:srgbClr val="CBCBCB"/>
              </a:clrFrom>
              <a:clrTo>
                <a:srgbClr val="CBCBCB">
                  <a:alpha val="0"/>
                </a:srgbClr>
              </a:clrTo>
            </a:clrChange>
            <a:duotone>
              <a:prstClr val="black"/>
              <a:schemeClr val="accent1">
                <a:tint val="45000"/>
                <a:satMod val="400000"/>
              </a:schemeClr>
            </a:duotone>
            <a:lum bright="10000"/>
          </a:blip>
          <a:srcRect l="32632" r="31208"/>
          <a:stretch>
            <a:fillRect/>
          </a:stretch>
        </p:blipFill>
        <p:spPr bwMode="auto">
          <a:xfrm>
            <a:off x="2971800" y="2343600"/>
            <a:ext cx="3124200" cy="1889160"/>
          </a:xfrm>
          <a:prstGeom prst="rect">
            <a:avLst/>
          </a:prstGeom>
          <a:noFill/>
          <a:ln>
            <a:noFill/>
          </a:ln>
          <a:effectLst>
            <a:outerShdw blurRad="292100" dist="139700" dir="2700000" algn="tl" rotWithShape="0">
              <a:srgbClr val="333333">
                <a:alpha val="65000"/>
              </a:srgbClr>
            </a:outerShdw>
          </a:effectLst>
        </p:spPr>
      </p:pic>
      <p:sp>
        <p:nvSpPr>
          <p:cNvPr id="22" name="Title 15"/>
          <p:cNvSpPr txBox="1">
            <a:spLocks/>
          </p:cNvSpPr>
          <p:nvPr/>
        </p:nvSpPr>
        <p:spPr>
          <a:xfrm>
            <a:off x="533400" y="457200"/>
            <a:ext cx="8229600" cy="838200"/>
          </a:xfrm>
          <a:prstGeom prst="rect">
            <a:avLst/>
          </a:prstGeom>
        </p:spPr>
        <p:txBody>
          <a:bodyPr vert="horz" lIns="91440" tIns="45720" rIns="91440" bIns="45720" rtlCol="0" anchor="ctr">
            <a:normAutofit/>
          </a:bodyPr>
          <a:lstStyle/>
          <a:p>
            <a:pPr algn="ctr"/>
            <a:r>
              <a:rPr lang="en-US" sz="1600" dirty="0" smtClean="0"/>
              <a:t>IP5(CMS)</a:t>
            </a:r>
            <a:endParaRPr lang="en-US" sz="1600" dirty="0" smtClean="0"/>
          </a:p>
          <a:p>
            <a:pPr algn="ctr"/>
            <a:r>
              <a:rPr lang="en-US" sz="1600" dirty="0" smtClean="0"/>
              <a:t>The Interaction Point 5</a:t>
            </a:r>
          </a:p>
        </p:txBody>
      </p:sp>
      <p:sp>
        <p:nvSpPr>
          <p:cNvPr id="23" name="Rectangle 22"/>
          <p:cNvSpPr/>
          <p:nvPr/>
        </p:nvSpPr>
        <p:spPr>
          <a:xfrm>
            <a:off x="0" y="0"/>
            <a:ext cx="4572000" cy="707886"/>
          </a:xfrm>
          <a:prstGeom prst="rect">
            <a:avLst/>
          </a:prstGeom>
        </p:spPr>
        <p:txBody>
          <a:bodyPr>
            <a:spAutoFit/>
          </a:bodyPr>
          <a:lstStyle/>
          <a:p>
            <a:r>
              <a:rPr lang="en-US" sz="4000" dirty="0" smtClean="0"/>
              <a:t>TOTEM Triple GEM</a:t>
            </a:r>
            <a:endParaRPr lang="en-US" sz="4000" dirty="0" smtClean="0"/>
          </a:p>
        </p:txBody>
      </p:sp>
      <p:grpSp>
        <p:nvGrpSpPr>
          <p:cNvPr id="2" name="Group 23"/>
          <p:cNvGrpSpPr/>
          <p:nvPr/>
        </p:nvGrpSpPr>
        <p:grpSpPr>
          <a:xfrm>
            <a:off x="41931" y="2667000"/>
            <a:ext cx="8983938" cy="2362200"/>
            <a:chOff x="41931" y="2667000"/>
            <a:chExt cx="8983938" cy="2362200"/>
          </a:xfrm>
        </p:grpSpPr>
        <p:sp>
          <p:nvSpPr>
            <p:cNvPr id="25" name="TextBox 24"/>
            <p:cNvSpPr txBox="1"/>
            <p:nvPr/>
          </p:nvSpPr>
          <p:spPr>
            <a:xfrm>
              <a:off x="7924800" y="4050268"/>
              <a:ext cx="745717" cy="523220"/>
            </a:xfrm>
            <a:prstGeom prst="rect">
              <a:avLst/>
            </a:prstGeom>
            <a:noFill/>
          </p:spPr>
          <p:txBody>
            <a:bodyPr wrap="none" rtlCol="0">
              <a:spAutoFit/>
            </a:bodyPr>
            <a:lstStyle/>
            <a:p>
              <a:r>
                <a:rPr lang="en-US" sz="2800" dirty="0" smtClean="0"/>
                <a:t>RP+</a:t>
              </a:r>
              <a:endParaRPr lang="en-US" sz="2800" dirty="0"/>
            </a:p>
          </p:txBody>
        </p:sp>
        <p:grpSp>
          <p:nvGrpSpPr>
            <p:cNvPr id="3" name="Group 54"/>
            <p:cNvGrpSpPr/>
            <p:nvPr/>
          </p:nvGrpSpPr>
          <p:grpSpPr>
            <a:xfrm>
              <a:off x="41931" y="2667000"/>
              <a:ext cx="8983938" cy="2362200"/>
              <a:chOff x="41931" y="2667000"/>
              <a:chExt cx="8983938" cy="2362200"/>
            </a:xfrm>
          </p:grpSpPr>
          <p:sp>
            <p:nvSpPr>
              <p:cNvPr id="27" name="TextBox 26"/>
              <p:cNvSpPr txBox="1"/>
              <p:nvPr/>
            </p:nvSpPr>
            <p:spPr>
              <a:xfrm>
                <a:off x="5029200" y="4191000"/>
                <a:ext cx="721672" cy="523220"/>
              </a:xfrm>
              <a:prstGeom prst="rect">
                <a:avLst/>
              </a:prstGeom>
              <a:noFill/>
            </p:spPr>
            <p:txBody>
              <a:bodyPr wrap="none" rtlCol="0">
                <a:spAutoFit/>
              </a:bodyPr>
              <a:lstStyle/>
              <a:p>
                <a:r>
                  <a:rPr lang="en-US" sz="2800" dirty="0" smtClean="0"/>
                  <a:t>T1+</a:t>
                </a:r>
                <a:endParaRPr lang="en-US" sz="2800" dirty="0"/>
              </a:p>
            </p:txBody>
          </p:sp>
          <p:sp>
            <p:nvSpPr>
              <p:cNvPr id="28" name="TextBox 27"/>
              <p:cNvSpPr txBox="1"/>
              <p:nvPr/>
            </p:nvSpPr>
            <p:spPr>
              <a:xfrm>
                <a:off x="5983928" y="3581400"/>
                <a:ext cx="721672" cy="523220"/>
              </a:xfrm>
              <a:prstGeom prst="rect">
                <a:avLst/>
              </a:prstGeom>
              <a:noFill/>
            </p:spPr>
            <p:txBody>
              <a:bodyPr wrap="none" rtlCol="0">
                <a:spAutoFit/>
              </a:bodyPr>
              <a:lstStyle/>
              <a:p>
                <a:r>
                  <a:rPr lang="en-US" sz="2800" dirty="0" smtClean="0"/>
                  <a:t>T2+</a:t>
                </a:r>
                <a:endParaRPr lang="en-US" sz="2800" dirty="0"/>
              </a:p>
            </p:txBody>
          </p:sp>
          <p:sp>
            <p:nvSpPr>
              <p:cNvPr id="29" name="TextBox 28"/>
              <p:cNvSpPr txBox="1"/>
              <p:nvPr/>
            </p:nvSpPr>
            <p:spPr>
              <a:xfrm>
                <a:off x="3462057" y="4201180"/>
                <a:ext cx="652743" cy="523220"/>
              </a:xfrm>
              <a:prstGeom prst="rect">
                <a:avLst/>
              </a:prstGeom>
              <a:noFill/>
            </p:spPr>
            <p:txBody>
              <a:bodyPr wrap="none" rtlCol="0">
                <a:spAutoFit/>
              </a:bodyPr>
              <a:lstStyle/>
              <a:p>
                <a:r>
                  <a:rPr lang="en-US" sz="2800" dirty="0" smtClean="0"/>
                  <a:t>T1-</a:t>
                </a:r>
                <a:endParaRPr lang="en-US" sz="2800" dirty="0"/>
              </a:p>
            </p:txBody>
          </p:sp>
          <p:sp>
            <p:nvSpPr>
              <p:cNvPr id="30" name="TextBox 29"/>
              <p:cNvSpPr txBox="1"/>
              <p:nvPr/>
            </p:nvSpPr>
            <p:spPr>
              <a:xfrm>
                <a:off x="2514600" y="3581400"/>
                <a:ext cx="652743" cy="523220"/>
              </a:xfrm>
              <a:prstGeom prst="rect">
                <a:avLst/>
              </a:prstGeom>
              <a:noFill/>
            </p:spPr>
            <p:txBody>
              <a:bodyPr wrap="none" rtlCol="0">
                <a:spAutoFit/>
              </a:bodyPr>
              <a:lstStyle/>
              <a:p>
                <a:r>
                  <a:rPr lang="en-US" sz="2800" dirty="0" smtClean="0"/>
                  <a:t>T2-</a:t>
                </a:r>
                <a:endParaRPr lang="en-US" sz="2800" dirty="0"/>
              </a:p>
            </p:txBody>
          </p:sp>
          <p:sp>
            <p:nvSpPr>
              <p:cNvPr id="31" name="TextBox 30"/>
              <p:cNvSpPr txBox="1"/>
              <p:nvPr/>
            </p:nvSpPr>
            <p:spPr>
              <a:xfrm>
                <a:off x="685800" y="4050268"/>
                <a:ext cx="676788" cy="523220"/>
              </a:xfrm>
              <a:prstGeom prst="rect">
                <a:avLst/>
              </a:prstGeom>
              <a:noFill/>
            </p:spPr>
            <p:txBody>
              <a:bodyPr wrap="none" rtlCol="0">
                <a:spAutoFit/>
              </a:bodyPr>
              <a:lstStyle/>
              <a:p>
                <a:r>
                  <a:rPr lang="en-US" sz="2800" dirty="0" smtClean="0"/>
                  <a:t>RP-</a:t>
                </a:r>
                <a:endParaRPr lang="en-US" sz="2800" dirty="0"/>
              </a:p>
            </p:txBody>
          </p:sp>
          <p:sp>
            <p:nvSpPr>
              <p:cNvPr id="32" name="TextBox 31"/>
              <p:cNvSpPr txBox="1"/>
              <p:nvPr/>
            </p:nvSpPr>
            <p:spPr>
              <a:xfrm>
                <a:off x="8305800" y="2678668"/>
                <a:ext cx="720069" cy="369332"/>
              </a:xfrm>
              <a:prstGeom prst="rect">
                <a:avLst/>
              </a:prstGeom>
              <a:noFill/>
            </p:spPr>
            <p:txBody>
              <a:bodyPr wrap="none" rtlCol="0">
                <a:spAutoFit/>
              </a:bodyPr>
              <a:lstStyle/>
              <a:p>
                <a:r>
                  <a:rPr lang="en-US" dirty="0" smtClean="0"/>
                  <a:t>220m</a:t>
                </a:r>
                <a:endParaRPr lang="en-US" dirty="0"/>
              </a:p>
            </p:txBody>
          </p:sp>
          <p:sp>
            <p:nvSpPr>
              <p:cNvPr id="33" name="TextBox 32"/>
              <p:cNvSpPr txBox="1"/>
              <p:nvPr/>
            </p:nvSpPr>
            <p:spPr>
              <a:xfrm>
                <a:off x="7848600" y="3440668"/>
                <a:ext cx="720069" cy="369332"/>
              </a:xfrm>
              <a:prstGeom prst="rect">
                <a:avLst/>
              </a:prstGeom>
              <a:noFill/>
            </p:spPr>
            <p:txBody>
              <a:bodyPr wrap="none" rtlCol="0">
                <a:spAutoFit/>
              </a:bodyPr>
              <a:lstStyle/>
              <a:p>
                <a:r>
                  <a:rPr lang="en-US" dirty="0" smtClean="0"/>
                  <a:t>180m</a:t>
                </a:r>
                <a:endParaRPr lang="en-US" dirty="0"/>
              </a:p>
            </p:txBody>
          </p:sp>
          <p:sp>
            <p:nvSpPr>
              <p:cNvPr id="34" name="TextBox 33"/>
              <p:cNvSpPr txBox="1"/>
              <p:nvPr/>
            </p:nvSpPr>
            <p:spPr>
              <a:xfrm>
                <a:off x="7433331" y="2678668"/>
                <a:ext cx="720069" cy="369332"/>
              </a:xfrm>
              <a:prstGeom prst="rect">
                <a:avLst/>
              </a:prstGeom>
              <a:noFill/>
            </p:spPr>
            <p:txBody>
              <a:bodyPr wrap="none" rtlCol="0">
                <a:spAutoFit/>
              </a:bodyPr>
              <a:lstStyle/>
              <a:p>
                <a:r>
                  <a:rPr lang="en-US" dirty="0" smtClean="0"/>
                  <a:t>147m</a:t>
                </a:r>
                <a:endParaRPr lang="en-US" dirty="0"/>
              </a:p>
            </p:txBody>
          </p:sp>
          <p:sp>
            <p:nvSpPr>
              <p:cNvPr id="35" name="TextBox 34"/>
              <p:cNvSpPr txBox="1"/>
              <p:nvPr/>
            </p:nvSpPr>
            <p:spPr>
              <a:xfrm>
                <a:off x="41931" y="2667000"/>
                <a:ext cx="790601" cy="369332"/>
              </a:xfrm>
              <a:prstGeom prst="rect">
                <a:avLst/>
              </a:prstGeom>
              <a:noFill/>
            </p:spPr>
            <p:txBody>
              <a:bodyPr wrap="none" rtlCol="0">
                <a:spAutoFit/>
              </a:bodyPr>
              <a:lstStyle/>
              <a:p>
                <a:r>
                  <a:rPr lang="en-US" dirty="0" smtClean="0"/>
                  <a:t>-220m</a:t>
                </a:r>
                <a:endParaRPr lang="en-US" dirty="0"/>
              </a:p>
            </p:txBody>
          </p:sp>
          <p:sp>
            <p:nvSpPr>
              <p:cNvPr id="36" name="TextBox 35"/>
              <p:cNvSpPr txBox="1"/>
              <p:nvPr/>
            </p:nvSpPr>
            <p:spPr>
              <a:xfrm>
                <a:off x="609600" y="3429000"/>
                <a:ext cx="790601" cy="369332"/>
              </a:xfrm>
              <a:prstGeom prst="rect">
                <a:avLst/>
              </a:prstGeom>
              <a:noFill/>
            </p:spPr>
            <p:txBody>
              <a:bodyPr wrap="none" rtlCol="0">
                <a:spAutoFit/>
              </a:bodyPr>
              <a:lstStyle/>
              <a:p>
                <a:r>
                  <a:rPr lang="en-US" dirty="0" smtClean="0"/>
                  <a:t>-180m</a:t>
                </a:r>
                <a:endParaRPr lang="en-US" dirty="0"/>
              </a:p>
            </p:txBody>
          </p:sp>
          <p:sp>
            <p:nvSpPr>
              <p:cNvPr id="37" name="TextBox 36"/>
              <p:cNvSpPr txBox="1"/>
              <p:nvPr/>
            </p:nvSpPr>
            <p:spPr>
              <a:xfrm>
                <a:off x="1032531" y="2678668"/>
                <a:ext cx="790601" cy="369332"/>
              </a:xfrm>
              <a:prstGeom prst="rect">
                <a:avLst/>
              </a:prstGeom>
              <a:noFill/>
            </p:spPr>
            <p:txBody>
              <a:bodyPr wrap="none" rtlCol="0">
                <a:spAutoFit/>
              </a:bodyPr>
              <a:lstStyle/>
              <a:p>
                <a:r>
                  <a:rPr lang="en-US" dirty="0" smtClean="0"/>
                  <a:t>-147m</a:t>
                </a:r>
                <a:endParaRPr lang="en-US" dirty="0"/>
              </a:p>
            </p:txBody>
          </p:sp>
          <p:sp>
            <p:nvSpPr>
              <p:cNvPr id="38" name="TextBox 37"/>
              <p:cNvSpPr txBox="1"/>
              <p:nvPr/>
            </p:nvSpPr>
            <p:spPr>
              <a:xfrm>
                <a:off x="5797750" y="4050268"/>
                <a:ext cx="603050" cy="369332"/>
              </a:xfrm>
              <a:prstGeom prst="rect">
                <a:avLst/>
              </a:prstGeom>
              <a:noFill/>
            </p:spPr>
            <p:txBody>
              <a:bodyPr wrap="none" rtlCol="0">
                <a:spAutoFit/>
              </a:bodyPr>
              <a:lstStyle/>
              <a:p>
                <a:r>
                  <a:rPr lang="en-US" dirty="0" smtClean="0"/>
                  <a:t>14m</a:t>
                </a:r>
                <a:endParaRPr lang="en-US" dirty="0"/>
              </a:p>
            </p:txBody>
          </p:sp>
          <p:sp>
            <p:nvSpPr>
              <p:cNvPr id="39" name="TextBox 38"/>
              <p:cNvSpPr txBox="1"/>
              <p:nvPr/>
            </p:nvSpPr>
            <p:spPr>
              <a:xfrm>
                <a:off x="5228970" y="4659868"/>
                <a:ext cx="486030" cy="369332"/>
              </a:xfrm>
              <a:prstGeom prst="rect">
                <a:avLst/>
              </a:prstGeom>
              <a:noFill/>
            </p:spPr>
            <p:txBody>
              <a:bodyPr wrap="none" rtlCol="0">
                <a:spAutoFit/>
              </a:bodyPr>
              <a:lstStyle/>
              <a:p>
                <a:r>
                  <a:rPr lang="en-US" dirty="0" smtClean="0"/>
                  <a:t>9m</a:t>
                </a:r>
                <a:endParaRPr lang="en-US" dirty="0"/>
              </a:p>
            </p:txBody>
          </p:sp>
          <p:sp>
            <p:nvSpPr>
              <p:cNvPr id="40" name="TextBox 39"/>
              <p:cNvSpPr txBox="1"/>
              <p:nvPr/>
            </p:nvSpPr>
            <p:spPr>
              <a:xfrm>
                <a:off x="3352800" y="4659868"/>
                <a:ext cx="556563" cy="369332"/>
              </a:xfrm>
              <a:prstGeom prst="rect">
                <a:avLst/>
              </a:prstGeom>
              <a:noFill/>
            </p:spPr>
            <p:txBody>
              <a:bodyPr wrap="none" rtlCol="0">
                <a:spAutoFit/>
              </a:bodyPr>
              <a:lstStyle/>
              <a:p>
                <a:r>
                  <a:rPr lang="en-US" dirty="0" smtClean="0"/>
                  <a:t>-9m</a:t>
                </a:r>
                <a:endParaRPr lang="en-US" dirty="0"/>
              </a:p>
            </p:txBody>
          </p:sp>
          <p:sp>
            <p:nvSpPr>
              <p:cNvPr id="41" name="TextBox 40"/>
              <p:cNvSpPr txBox="1"/>
              <p:nvPr/>
            </p:nvSpPr>
            <p:spPr>
              <a:xfrm>
                <a:off x="2667000" y="4050268"/>
                <a:ext cx="673582" cy="369332"/>
              </a:xfrm>
              <a:prstGeom prst="rect">
                <a:avLst/>
              </a:prstGeom>
              <a:noFill/>
            </p:spPr>
            <p:txBody>
              <a:bodyPr wrap="none" rtlCol="0">
                <a:spAutoFit/>
              </a:bodyPr>
              <a:lstStyle/>
              <a:p>
                <a:r>
                  <a:rPr lang="en-US" dirty="0" smtClean="0"/>
                  <a:t>-14m</a:t>
                </a:r>
                <a:endParaRPr lang="en-US" dirty="0"/>
              </a:p>
            </p:txBody>
          </p:sp>
        </p:grpSp>
      </p:grpSp>
      <p:grpSp>
        <p:nvGrpSpPr>
          <p:cNvPr id="4" name="Group 41"/>
          <p:cNvGrpSpPr/>
          <p:nvPr/>
        </p:nvGrpSpPr>
        <p:grpSpPr>
          <a:xfrm>
            <a:off x="76200" y="3124199"/>
            <a:ext cx="8915400" cy="381001"/>
            <a:chOff x="76200" y="3124199"/>
            <a:chExt cx="8915400" cy="381001"/>
          </a:xfrm>
        </p:grpSpPr>
        <p:grpSp>
          <p:nvGrpSpPr>
            <p:cNvPr id="5" name="Group 15"/>
            <p:cNvGrpSpPr/>
            <p:nvPr/>
          </p:nvGrpSpPr>
          <p:grpSpPr>
            <a:xfrm>
              <a:off x="2590800" y="3124199"/>
              <a:ext cx="3962400" cy="381001"/>
              <a:chOff x="2590800" y="3124200"/>
              <a:chExt cx="3962400" cy="381001"/>
            </a:xfrm>
            <a:gradFill flip="none" rotWithShape="1">
              <a:gsLst>
                <a:gs pos="0">
                  <a:schemeClr val="accent1">
                    <a:lumMod val="20000"/>
                    <a:lumOff val="80000"/>
                  </a:schemeClr>
                </a:gs>
                <a:gs pos="30000">
                  <a:schemeClr val="tx2">
                    <a:lumMod val="20000"/>
                    <a:lumOff val="80000"/>
                  </a:schemeClr>
                </a:gs>
                <a:gs pos="64999">
                  <a:schemeClr val="tx2">
                    <a:lumMod val="40000"/>
                    <a:lumOff val="60000"/>
                  </a:schemeClr>
                </a:gs>
                <a:gs pos="89999">
                  <a:schemeClr val="tx2">
                    <a:lumMod val="60000"/>
                    <a:lumOff val="40000"/>
                  </a:schemeClr>
                </a:gs>
                <a:gs pos="100000">
                  <a:schemeClr val="tx2">
                    <a:lumMod val="75000"/>
                  </a:schemeClr>
                </a:gs>
              </a:gsLst>
              <a:path path="circle">
                <a:fillToRect l="50000" t="50000" r="50000" b="50000"/>
              </a:path>
              <a:tileRect/>
            </a:gradFill>
          </p:grpSpPr>
          <p:sp>
            <p:nvSpPr>
              <p:cNvPr id="50" name="Isosceles Triangle 49"/>
              <p:cNvSpPr/>
              <p:nvPr/>
            </p:nvSpPr>
            <p:spPr>
              <a:xfrm rot="5400000">
                <a:off x="3390900" y="2324100"/>
                <a:ext cx="381000" cy="1981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Isosceles Triangle 50"/>
              <p:cNvSpPr/>
              <p:nvPr/>
            </p:nvSpPr>
            <p:spPr>
              <a:xfrm rot="16200000">
                <a:off x="5372100" y="2324101"/>
                <a:ext cx="381000" cy="1981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 name="Group 68"/>
            <p:cNvGrpSpPr/>
            <p:nvPr/>
          </p:nvGrpSpPr>
          <p:grpSpPr>
            <a:xfrm>
              <a:off x="1981200" y="3235202"/>
              <a:ext cx="5181600" cy="152401"/>
              <a:chOff x="2590800" y="3020708"/>
              <a:chExt cx="3962401" cy="381007"/>
            </a:xfrm>
          </p:grpSpPr>
          <p:sp>
            <p:nvSpPr>
              <p:cNvPr id="48" name="Isosceles Triangle 47"/>
              <p:cNvSpPr/>
              <p:nvPr/>
            </p:nvSpPr>
            <p:spPr>
              <a:xfrm rot="5400000">
                <a:off x="3390899" y="2220609"/>
                <a:ext cx="381002" cy="1981200"/>
              </a:xfrm>
              <a:prstGeom prst="triangle">
                <a:avLst/>
              </a:prstGeom>
              <a:gradFill flip="none" rotWithShape="1">
                <a:gsLst>
                  <a:gs pos="0">
                    <a:schemeClr val="accent4">
                      <a:lumMod val="20000"/>
                      <a:lumOff val="80000"/>
                    </a:schemeClr>
                  </a:gs>
                  <a:gs pos="30000">
                    <a:schemeClr val="accent4">
                      <a:lumMod val="40000"/>
                      <a:lumOff val="60000"/>
                    </a:schemeClr>
                  </a:gs>
                  <a:gs pos="64999">
                    <a:schemeClr val="accent4">
                      <a:lumMod val="60000"/>
                      <a:lumOff val="40000"/>
                    </a:schemeClr>
                  </a:gs>
                  <a:gs pos="89999">
                    <a:schemeClr val="accent4">
                      <a:lumMod val="75000"/>
                    </a:schemeClr>
                  </a:gs>
                  <a:gs pos="100000">
                    <a:schemeClr val="accent4">
                      <a:lumMod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Isosceles Triangle 48"/>
              <p:cNvSpPr/>
              <p:nvPr/>
            </p:nvSpPr>
            <p:spPr>
              <a:xfrm rot="16200000">
                <a:off x="5372100" y="2220614"/>
                <a:ext cx="381002" cy="1981200"/>
              </a:xfrm>
              <a:prstGeom prst="triangle">
                <a:avLst/>
              </a:prstGeom>
              <a:gradFill flip="none" rotWithShape="1">
                <a:gsLst>
                  <a:gs pos="0">
                    <a:schemeClr val="accent4">
                      <a:lumMod val="20000"/>
                      <a:lumOff val="80000"/>
                    </a:schemeClr>
                  </a:gs>
                  <a:gs pos="30000">
                    <a:schemeClr val="accent4">
                      <a:lumMod val="40000"/>
                      <a:lumOff val="60000"/>
                    </a:schemeClr>
                  </a:gs>
                  <a:gs pos="64999">
                    <a:schemeClr val="accent4">
                      <a:lumMod val="60000"/>
                      <a:lumOff val="40000"/>
                    </a:schemeClr>
                  </a:gs>
                  <a:gs pos="89999">
                    <a:schemeClr val="accent4">
                      <a:lumMod val="75000"/>
                    </a:schemeClr>
                  </a:gs>
                  <a:gs pos="100000">
                    <a:schemeClr val="accent4">
                      <a:lumMod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 name="Group 18"/>
            <p:cNvGrpSpPr/>
            <p:nvPr/>
          </p:nvGrpSpPr>
          <p:grpSpPr>
            <a:xfrm>
              <a:off x="76200" y="3276600"/>
              <a:ext cx="8915400" cy="76200"/>
              <a:chOff x="2590800" y="3124200"/>
              <a:chExt cx="3962400" cy="381001"/>
            </a:xfrm>
            <a:gradFill flip="none" rotWithShape="1">
              <a:gsLst>
                <a:gs pos="0">
                  <a:srgbClr val="FFFF00"/>
                </a:gs>
                <a:gs pos="45000">
                  <a:srgbClr val="FF7A00"/>
                </a:gs>
                <a:gs pos="70000">
                  <a:srgbClr val="FF0300"/>
                </a:gs>
                <a:gs pos="100000">
                  <a:srgbClr val="4D0808"/>
                </a:gs>
              </a:gsLst>
              <a:path path="circle">
                <a:fillToRect l="50000" t="50000" r="50000" b="50000"/>
              </a:path>
              <a:tileRect/>
            </a:gradFill>
          </p:grpSpPr>
          <p:sp>
            <p:nvSpPr>
              <p:cNvPr id="46" name="Isosceles Triangle 45"/>
              <p:cNvSpPr/>
              <p:nvPr/>
            </p:nvSpPr>
            <p:spPr>
              <a:xfrm rot="5400000">
                <a:off x="3390900" y="2324100"/>
                <a:ext cx="381000" cy="1981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Isosceles Triangle 46"/>
              <p:cNvSpPr/>
              <p:nvPr/>
            </p:nvSpPr>
            <p:spPr>
              <a:xfrm rot="16200000">
                <a:off x="5372100" y="2324101"/>
                <a:ext cx="381000" cy="1981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8" name="Group 57"/>
          <p:cNvGrpSpPr/>
          <p:nvPr/>
        </p:nvGrpSpPr>
        <p:grpSpPr>
          <a:xfrm>
            <a:off x="533400" y="3186000"/>
            <a:ext cx="7970519" cy="243000"/>
            <a:chOff x="533400" y="3186000"/>
            <a:chExt cx="7970519" cy="243000"/>
          </a:xfrm>
        </p:grpSpPr>
        <p:sp>
          <p:nvSpPr>
            <p:cNvPr id="53" name="Trapezoid 52"/>
            <p:cNvSpPr/>
            <p:nvPr/>
          </p:nvSpPr>
          <p:spPr>
            <a:xfrm rot="5400000">
              <a:off x="3505200" y="3200400"/>
              <a:ext cx="228600" cy="228600"/>
            </a:xfrm>
            <a:prstGeom prst="trapezoid">
              <a:avLst>
                <a:gd name="adj" fmla="val 10058"/>
              </a:avLst>
            </a:prstGeom>
            <a:solidFill>
              <a:schemeClr val="accent1">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rapezoid 53"/>
            <p:cNvSpPr/>
            <p:nvPr/>
          </p:nvSpPr>
          <p:spPr>
            <a:xfrm rot="16200000">
              <a:off x="5364000" y="3186000"/>
              <a:ext cx="228600" cy="228600"/>
            </a:xfrm>
            <a:prstGeom prst="trapezoid">
              <a:avLst>
                <a:gd name="adj" fmla="val 10058"/>
              </a:avLst>
            </a:prstGeom>
            <a:solidFill>
              <a:schemeClr val="accent1">
                <a:lumMod val="75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p:cNvSpPr/>
            <p:nvPr/>
          </p:nvSpPr>
          <p:spPr>
            <a:xfrm>
              <a:off x="2971800" y="3276600"/>
              <a:ext cx="76200" cy="76200"/>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p:cNvSpPr/>
            <p:nvPr/>
          </p:nvSpPr>
          <p:spPr>
            <a:xfrm>
              <a:off x="6019800" y="3276600"/>
              <a:ext cx="76200" cy="76200"/>
            </a:xfrm>
            <a:prstGeom prst="rect">
              <a:avLst/>
            </a:prstGeom>
            <a:solidFill>
              <a:srgbClr val="FFC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23"/>
            <p:cNvSpPr/>
            <p:nvPr/>
          </p:nvSpPr>
          <p:spPr>
            <a:xfrm>
              <a:off x="8458200"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p:cNvSpPr/>
            <p:nvPr/>
          </p:nvSpPr>
          <p:spPr>
            <a:xfrm>
              <a:off x="8153400"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p:cNvSpPr/>
            <p:nvPr/>
          </p:nvSpPr>
          <p:spPr>
            <a:xfrm>
              <a:off x="7924800"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p:cNvSpPr/>
            <p:nvPr/>
          </p:nvSpPr>
          <p:spPr>
            <a:xfrm>
              <a:off x="1143000"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p:cNvSpPr/>
            <p:nvPr/>
          </p:nvSpPr>
          <p:spPr>
            <a:xfrm flipH="1">
              <a:off x="914399"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p:cNvSpPr/>
            <p:nvPr/>
          </p:nvSpPr>
          <p:spPr>
            <a:xfrm>
              <a:off x="533400" y="3276600"/>
              <a:ext cx="45719" cy="76200"/>
            </a:xfrm>
            <a:prstGeom prst="rect">
              <a:avLst/>
            </a:prstGeom>
            <a:solidFill>
              <a:srgbClr val="BAC2E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62"/>
          <p:cNvGrpSpPr/>
          <p:nvPr/>
        </p:nvGrpSpPr>
        <p:grpSpPr>
          <a:xfrm>
            <a:off x="228600" y="1447801"/>
            <a:ext cx="8610601" cy="1676399"/>
            <a:chOff x="-1" y="2450734"/>
            <a:chExt cx="8906378" cy="649278"/>
          </a:xfrm>
        </p:grpSpPr>
        <p:sp>
          <p:nvSpPr>
            <p:cNvPr id="64" name="TextBox 63"/>
            <p:cNvSpPr txBox="1"/>
            <p:nvPr/>
          </p:nvSpPr>
          <p:spPr>
            <a:xfrm>
              <a:off x="7487661" y="2450734"/>
              <a:ext cx="1418716" cy="250327"/>
            </a:xfrm>
            <a:prstGeom prst="rect">
              <a:avLst/>
            </a:prstGeom>
            <a:noFill/>
          </p:spPr>
          <p:txBody>
            <a:bodyPr wrap="square" rtlCol="0">
              <a:spAutoFit/>
            </a:bodyPr>
            <a:lstStyle/>
            <a:p>
              <a:pPr algn="ctr"/>
              <a:r>
                <a:rPr lang="en-US" sz="1200" dirty="0" smtClean="0"/>
                <a:t>Elastically </a:t>
              </a:r>
            </a:p>
            <a:p>
              <a:pPr algn="ctr"/>
              <a:r>
                <a:rPr lang="en-US" sz="1200" dirty="0" smtClean="0"/>
                <a:t>(or quasi)</a:t>
              </a:r>
            </a:p>
            <a:p>
              <a:pPr algn="ctr"/>
              <a:r>
                <a:rPr lang="en-US" sz="1200" dirty="0" smtClean="0"/>
                <a:t>Scattered protons</a:t>
              </a:r>
              <a:endParaRPr lang="en-US" sz="1200" dirty="0"/>
            </a:p>
          </p:txBody>
        </p:sp>
        <p:sp>
          <p:nvSpPr>
            <p:cNvPr id="65" name="TextBox 64"/>
            <p:cNvSpPr txBox="1"/>
            <p:nvPr/>
          </p:nvSpPr>
          <p:spPr>
            <a:xfrm>
              <a:off x="-1" y="2450734"/>
              <a:ext cx="1339897" cy="250327"/>
            </a:xfrm>
            <a:prstGeom prst="rect">
              <a:avLst/>
            </a:prstGeom>
            <a:noFill/>
          </p:spPr>
          <p:txBody>
            <a:bodyPr wrap="square" rtlCol="0">
              <a:spAutoFit/>
            </a:bodyPr>
            <a:lstStyle/>
            <a:p>
              <a:pPr algn="ctr"/>
              <a:r>
                <a:rPr lang="en-US" sz="1200" dirty="0" smtClean="0"/>
                <a:t>Elastically </a:t>
              </a:r>
            </a:p>
            <a:p>
              <a:pPr algn="ctr"/>
              <a:r>
                <a:rPr lang="en-US" sz="1200" dirty="0" smtClean="0"/>
                <a:t>(or quasi)</a:t>
              </a:r>
            </a:p>
            <a:p>
              <a:pPr algn="ctr"/>
              <a:r>
                <a:rPr lang="en-US" sz="1200" dirty="0" smtClean="0"/>
                <a:t>Scattered protons</a:t>
              </a:r>
              <a:endParaRPr lang="en-US" sz="1200" dirty="0"/>
            </a:p>
          </p:txBody>
        </p:sp>
        <p:sp>
          <p:nvSpPr>
            <p:cNvPr id="66" name="TextBox 65"/>
            <p:cNvSpPr txBox="1"/>
            <p:nvPr/>
          </p:nvSpPr>
          <p:spPr>
            <a:xfrm>
              <a:off x="6161537" y="2849685"/>
              <a:ext cx="1010854" cy="250327"/>
            </a:xfrm>
            <a:prstGeom prst="rect">
              <a:avLst/>
            </a:prstGeom>
            <a:noFill/>
          </p:spPr>
          <p:txBody>
            <a:bodyPr wrap="square" rtlCol="0">
              <a:spAutoFit/>
            </a:bodyPr>
            <a:lstStyle/>
            <a:p>
              <a:pPr algn="r"/>
              <a:r>
                <a:rPr lang="en-US" dirty="0" smtClean="0"/>
                <a:t>Inelastic </a:t>
              </a:r>
            </a:p>
            <a:p>
              <a:pPr algn="r"/>
              <a:r>
                <a:rPr lang="en-US" dirty="0" smtClean="0"/>
                <a:t>Events</a:t>
              </a:r>
              <a:endParaRPr lang="en-US" dirty="0"/>
            </a:p>
          </p:txBody>
        </p:sp>
        <p:sp>
          <p:nvSpPr>
            <p:cNvPr id="67" name="TextBox 66"/>
            <p:cNvSpPr txBox="1"/>
            <p:nvPr/>
          </p:nvSpPr>
          <p:spPr>
            <a:xfrm>
              <a:off x="1812801" y="2849685"/>
              <a:ext cx="1010854" cy="250327"/>
            </a:xfrm>
            <a:prstGeom prst="rect">
              <a:avLst/>
            </a:prstGeom>
            <a:noFill/>
          </p:spPr>
          <p:txBody>
            <a:bodyPr wrap="square" rtlCol="0">
              <a:spAutoFit/>
            </a:bodyPr>
            <a:lstStyle/>
            <a:p>
              <a:r>
                <a:rPr lang="en-US" dirty="0" smtClean="0"/>
                <a:t>Inelastic </a:t>
              </a:r>
            </a:p>
            <a:p>
              <a:r>
                <a:rPr lang="en-US" dirty="0" smtClean="0"/>
                <a:t>Events</a:t>
              </a:r>
              <a:endParaRPr lang="en-US" dirty="0"/>
            </a:p>
          </p:txBody>
        </p:sp>
      </p:grpSp>
      <p:sp>
        <p:nvSpPr>
          <p:cNvPr id="68" name="TextBox 67"/>
          <p:cNvSpPr txBox="1"/>
          <p:nvPr/>
        </p:nvSpPr>
        <p:spPr>
          <a:xfrm>
            <a:off x="6019800" y="228600"/>
            <a:ext cx="2971800" cy="923330"/>
          </a:xfrm>
          <a:prstGeom prst="rect">
            <a:avLst/>
          </a:prstGeom>
          <a:noFill/>
        </p:spPr>
        <p:txBody>
          <a:bodyPr wrap="square" rtlCol="0">
            <a:spAutoFit/>
          </a:bodyPr>
          <a:lstStyle/>
          <a:p>
            <a:r>
              <a:rPr lang="en-US" u="sng" dirty="0" smtClean="0"/>
              <a:t>Inelastic</a:t>
            </a:r>
          </a:p>
          <a:p>
            <a:r>
              <a:rPr lang="en-US" dirty="0" smtClean="0"/>
              <a:t>Fully inclusive trigger</a:t>
            </a:r>
          </a:p>
          <a:p>
            <a:r>
              <a:rPr lang="en-US" dirty="0" smtClean="0"/>
              <a:t>Tracking Capabilities</a:t>
            </a:r>
            <a:endParaRPr lang="en-US" dirty="0"/>
          </a:p>
        </p:txBody>
      </p:sp>
      <p:sp>
        <p:nvSpPr>
          <p:cNvPr id="69" name="TextBox 68"/>
          <p:cNvSpPr txBox="1"/>
          <p:nvPr/>
        </p:nvSpPr>
        <p:spPr>
          <a:xfrm>
            <a:off x="152400" y="4549676"/>
            <a:ext cx="3124200" cy="1384995"/>
          </a:xfrm>
          <a:prstGeom prst="rect">
            <a:avLst/>
          </a:prstGeom>
          <a:noFill/>
        </p:spPr>
        <p:txBody>
          <a:bodyPr wrap="square" rtlCol="0">
            <a:spAutoFit/>
          </a:bodyPr>
          <a:lstStyle/>
          <a:p>
            <a:r>
              <a:rPr lang="en-US" sz="1400" u="sng" dirty="0" smtClean="0"/>
              <a:t>Elastic</a:t>
            </a:r>
          </a:p>
          <a:p>
            <a:pPr>
              <a:buFont typeface="Arial" pitchFamily="34" charset="0"/>
              <a:buChar char="•"/>
            </a:pPr>
            <a:r>
              <a:rPr lang="en-US" sz="1400" dirty="0" smtClean="0"/>
              <a:t> Scattering angle and fractional momentum lost </a:t>
            </a:r>
            <a:r>
              <a:rPr lang="en-US" sz="1400" dirty="0" smtClean="0">
                <a:cs typeface="Rod" pitchFamily="49" charset="-79"/>
              </a:rPr>
              <a:t>reconstruction</a:t>
            </a:r>
            <a:endParaRPr lang="en-US" sz="1400" u="sng" dirty="0" smtClean="0"/>
          </a:p>
          <a:p>
            <a:pPr>
              <a:buFont typeface="Arial" pitchFamily="34" charset="0"/>
              <a:buChar char="•"/>
            </a:pPr>
            <a:r>
              <a:rPr lang="en-US" sz="1400" dirty="0" smtClean="0"/>
              <a:t> Wide range in momentum transfer (-t≈10</a:t>
            </a:r>
            <a:r>
              <a:rPr lang="en-US" sz="1400" baseline="30000" dirty="0" smtClean="0"/>
              <a:t>-3</a:t>
            </a:r>
            <a:r>
              <a:rPr lang="en-US" sz="1400" dirty="0" smtClean="0"/>
              <a:t>GeV</a:t>
            </a:r>
            <a:r>
              <a:rPr lang="en-US" sz="1400" baseline="30000" dirty="0" smtClean="0"/>
              <a:t>2</a:t>
            </a:r>
            <a:r>
              <a:rPr lang="en-US" sz="1400" dirty="0" smtClean="0"/>
              <a:t> ÷10GeV</a:t>
            </a:r>
            <a:r>
              <a:rPr lang="en-US" sz="1400" baseline="30000" dirty="0" smtClean="0"/>
              <a:t>2</a:t>
            </a:r>
            <a:r>
              <a:rPr lang="en-US" sz="1400" dirty="0" smtClean="0"/>
              <a:t>)</a:t>
            </a:r>
          </a:p>
          <a:p>
            <a:endParaRPr lang="en-US" sz="1400" u="sng" dirty="0"/>
          </a:p>
        </p:txBody>
      </p:sp>
      <p:grpSp>
        <p:nvGrpSpPr>
          <p:cNvPr id="10" name="Group 69"/>
          <p:cNvGrpSpPr/>
          <p:nvPr/>
        </p:nvGrpSpPr>
        <p:grpSpPr>
          <a:xfrm>
            <a:off x="6400800" y="5256927"/>
            <a:ext cx="2286000" cy="839073"/>
            <a:chOff x="228600" y="2971800"/>
            <a:chExt cx="8610600" cy="2812228"/>
          </a:xfrm>
        </p:grpSpPr>
        <p:cxnSp>
          <p:nvCxnSpPr>
            <p:cNvPr id="71" name="Straight Arrow Connector 70"/>
            <p:cNvCxnSpPr/>
            <p:nvPr/>
          </p:nvCxnSpPr>
          <p:spPr>
            <a:xfrm flipV="1">
              <a:off x="228600" y="4419600"/>
              <a:ext cx="4343400" cy="381000"/>
            </a:xfrm>
            <a:prstGeom prst="straightConnector1">
              <a:avLst/>
            </a:prstGeom>
            <a:ln w="28575">
              <a:solidFill>
                <a:schemeClr val="tx2"/>
              </a:solidFill>
              <a:headEnd w="lg" len="lg"/>
              <a:tailEnd type="arrow" w="lg" len="lg"/>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rot="10800000" flipV="1">
              <a:off x="4572000" y="4038600"/>
              <a:ext cx="4267200" cy="381000"/>
            </a:xfrm>
            <a:prstGeom prst="straightConnector1">
              <a:avLst/>
            </a:prstGeom>
            <a:ln w="28575">
              <a:solidFill>
                <a:srgbClr val="FF0000"/>
              </a:solidFill>
              <a:headEnd w="lg" len="lg"/>
              <a:tailEnd type="arrow" w="lg" len="lg"/>
            </a:ln>
          </p:spPr>
          <p:style>
            <a:lnRef idx="1">
              <a:schemeClr val="accent1"/>
            </a:lnRef>
            <a:fillRef idx="0">
              <a:schemeClr val="accent1"/>
            </a:fillRef>
            <a:effectRef idx="0">
              <a:schemeClr val="accent1"/>
            </a:effectRef>
            <a:fontRef idx="minor">
              <a:schemeClr val="tx1"/>
            </a:fontRef>
          </p:style>
        </p:cxnSp>
        <p:pic>
          <p:nvPicPr>
            <p:cNvPr id="73" name="Picture 3"/>
            <p:cNvPicPr>
              <a:picLocks noChangeAspect="1" noChangeArrowheads="1"/>
            </p:cNvPicPr>
            <p:nvPr/>
          </p:nvPicPr>
          <p:blipFill>
            <a:blip r:embed="rId5" cstate="print">
              <a:lum bright="-40000"/>
              <a:clrChange>
                <a:clrFrom>
                  <a:srgbClr val="FFFFFF"/>
                </a:clrFrom>
                <a:clrTo>
                  <a:srgbClr val="FFFFFF">
                    <a:alpha val="0"/>
                  </a:srgbClr>
                </a:clrTo>
              </a:clrChange>
            </a:blip>
            <a:srcRect/>
            <a:stretch>
              <a:fillRect/>
            </a:stretch>
          </p:blipFill>
          <p:spPr bwMode="auto">
            <a:xfrm>
              <a:off x="5715000" y="2971800"/>
              <a:ext cx="2743200" cy="2431228"/>
            </a:xfrm>
            <a:prstGeom prst="rect">
              <a:avLst/>
            </a:prstGeom>
            <a:ln>
              <a:noFill/>
            </a:ln>
            <a:effectLst>
              <a:outerShdw blurRad="292100" dist="139700" dir="2700000" algn="tl" rotWithShape="0">
                <a:srgbClr val="333333">
                  <a:alpha val="65000"/>
                </a:srgbClr>
              </a:outerShdw>
            </a:effectLst>
          </p:spPr>
        </p:pic>
        <p:pic>
          <p:nvPicPr>
            <p:cNvPr id="74" name="Picture 3"/>
            <p:cNvPicPr>
              <a:picLocks noChangeAspect="1" noChangeArrowheads="1"/>
            </p:cNvPicPr>
            <p:nvPr/>
          </p:nvPicPr>
          <p:blipFill>
            <a:blip r:embed="rId5" cstate="print">
              <a:lum bright="-40000"/>
              <a:clrChange>
                <a:clrFrom>
                  <a:srgbClr val="FFFFFF"/>
                </a:clrFrom>
                <a:clrTo>
                  <a:srgbClr val="FFFFFF">
                    <a:alpha val="0"/>
                  </a:srgbClr>
                </a:clrTo>
              </a:clrChange>
            </a:blip>
            <a:srcRect/>
            <a:stretch>
              <a:fillRect/>
            </a:stretch>
          </p:blipFill>
          <p:spPr bwMode="auto">
            <a:xfrm>
              <a:off x="685800" y="3352800"/>
              <a:ext cx="2743200" cy="2431228"/>
            </a:xfrm>
            <a:prstGeom prst="rect">
              <a:avLst/>
            </a:prstGeom>
            <a:ln>
              <a:noFill/>
            </a:ln>
            <a:effectLst>
              <a:outerShdw blurRad="292100" dist="139700" dir="2700000" algn="tl" rotWithShape="0">
                <a:srgbClr val="333333">
                  <a:alpha val="65000"/>
                </a:srgbClr>
              </a:outerShdw>
            </a:effectLst>
          </p:spPr>
        </p:pic>
        <p:sp>
          <p:nvSpPr>
            <p:cNvPr id="75" name="TextBox 74"/>
            <p:cNvSpPr txBox="1"/>
            <p:nvPr/>
          </p:nvSpPr>
          <p:spPr>
            <a:xfrm>
              <a:off x="4233675" y="3886200"/>
              <a:ext cx="643125" cy="523220"/>
            </a:xfrm>
            <a:prstGeom prst="rect">
              <a:avLst/>
            </a:prstGeom>
            <a:noFill/>
          </p:spPr>
          <p:txBody>
            <a:bodyPr wrap="none" rtlCol="0">
              <a:spAutoFit/>
            </a:bodyPr>
            <a:lstStyle/>
            <a:p>
              <a:r>
                <a:rPr lang="en-US" sz="2800" dirty="0" smtClean="0"/>
                <a:t>IP5</a:t>
              </a:r>
              <a:endParaRPr lang="en-US" sz="2800" dirty="0"/>
            </a:p>
          </p:txBody>
        </p:sp>
        <p:cxnSp>
          <p:nvCxnSpPr>
            <p:cNvPr id="76" name="Straight Arrow Connector 75"/>
            <p:cNvCxnSpPr/>
            <p:nvPr/>
          </p:nvCxnSpPr>
          <p:spPr>
            <a:xfrm rot="10800000" flipV="1">
              <a:off x="4572001" y="4267200"/>
              <a:ext cx="1600200" cy="152400"/>
            </a:xfrm>
            <a:prstGeom prst="straightConnector1">
              <a:avLst/>
            </a:prstGeom>
            <a:ln w="28575">
              <a:solidFill>
                <a:srgbClr val="FF0000"/>
              </a:solidFill>
              <a:headEnd w="lg" len="lg"/>
              <a:tailEnd type="arrow" w="lg"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228600" y="4724400"/>
              <a:ext cx="990600" cy="76200"/>
            </a:xfrm>
            <a:prstGeom prst="straightConnector1">
              <a:avLst/>
            </a:prstGeom>
            <a:ln w="28575">
              <a:solidFill>
                <a:schemeClr val="tx2"/>
              </a:solidFill>
              <a:headEnd w="lg" len="lg"/>
              <a:tailEnd type="none" w="lg" len="lg"/>
            </a:ln>
          </p:spPr>
          <p:style>
            <a:lnRef idx="1">
              <a:schemeClr val="accent1"/>
            </a:lnRef>
            <a:fillRef idx="0">
              <a:schemeClr val="accent1"/>
            </a:fillRef>
            <a:effectRef idx="0">
              <a:schemeClr val="accent1"/>
            </a:effectRef>
            <a:fontRef idx="minor">
              <a:schemeClr val="tx1"/>
            </a:fontRef>
          </p:style>
        </p:cxnSp>
      </p:grpSp>
      <p:cxnSp>
        <p:nvCxnSpPr>
          <p:cNvPr id="79" name="Straight Arrow Connector 78"/>
          <p:cNvCxnSpPr>
            <a:stCxn id="73" idx="0"/>
            <a:endCxn id="56" idx="3"/>
          </p:cNvCxnSpPr>
          <p:nvPr/>
        </p:nvCxnSpPr>
        <p:spPr>
          <a:xfrm flipH="1" flipV="1">
            <a:off x="6096000" y="3314700"/>
            <a:ext cx="2125508" cy="19422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74" idx="0"/>
          </p:cNvCxnSpPr>
          <p:nvPr/>
        </p:nvCxnSpPr>
        <p:spPr>
          <a:xfrm flipH="1" flipV="1">
            <a:off x="3124201" y="3429001"/>
            <a:ext cx="3762122" cy="19416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82" name="Picture 4"/>
          <p:cNvPicPr>
            <a:picLocks noChangeAspect="1" noChangeArrowheads="1"/>
          </p:cNvPicPr>
          <p:nvPr/>
        </p:nvPicPr>
        <p:blipFill>
          <a:blip r:embed="rId6" cstate="print"/>
          <a:srcRect l="2662" t="17431" r="4170" b="2882"/>
          <a:stretch>
            <a:fillRect/>
          </a:stretch>
        </p:blipFill>
        <p:spPr bwMode="auto">
          <a:xfrm>
            <a:off x="3390900" y="4267200"/>
            <a:ext cx="2362200" cy="2159726"/>
          </a:xfrm>
          <a:prstGeom prst="rect">
            <a:avLst/>
          </a:prstGeom>
          <a:ln>
            <a:noFill/>
          </a:ln>
          <a:effectLst>
            <a:outerShdw blurRad="292100" dist="139700" dir="2700000" sx="102000" sy="102000" algn="tl" rotWithShape="0">
              <a:srgbClr val="333333">
                <a:alpha val="71000"/>
              </a:srgbClr>
            </a:outerShdw>
          </a:effectLst>
        </p:spPr>
      </p:pic>
      <p:sp>
        <p:nvSpPr>
          <p:cNvPr id="70" name="Oval 69"/>
          <p:cNvSpPr/>
          <p:nvPr/>
        </p:nvSpPr>
        <p:spPr>
          <a:xfrm>
            <a:off x="5486400" y="1828800"/>
            <a:ext cx="685800" cy="533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19"/>
                                        </p:tgtEl>
                                        <p:attrNameLst>
                                          <p:attrName>style.opacity</p:attrName>
                                        </p:attrNameLst>
                                      </p:cBhvr>
                                      <p:to>
                                        <p:strVal val="0.25"/>
                                      </p:to>
                                    </p:set>
                                    <p:animEffect filter="image" prLst="opacity: 0.25">
                                      <p:cBhvr rctx="IE">
                                        <p:cTn id="7" dur="indefinite"/>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000"/>
                                        <p:tgtEl>
                                          <p:spTgt spid="21"/>
                                        </p:tgtEl>
                                      </p:cBhvr>
                                    </p:animEffect>
                                  </p:childTnLst>
                                </p:cTn>
                              </p:par>
                              <p:par>
                                <p:cTn id="11" presetID="10" presetClass="exit" presetSubtype="0" fill="hold" nodeType="withEffect">
                                  <p:stCondLst>
                                    <p:cond delay="0"/>
                                  </p:stCondLst>
                                  <p:childTnLst>
                                    <p:animEffect transition="out" filter="fade">
                                      <p:cBhvr>
                                        <p:cTn id="12" dur="2000"/>
                                        <p:tgtEl>
                                          <p:spTgt spid="21"/>
                                        </p:tgtEl>
                                      </p:cBhvr>
                                    </p:animEffect>
                                    <p:set>
                                      <p:cBhvr>
                                        <p:cTn id="13" dur="1" fill="hold">
                                          <p:stCondLst>
                                            <p:cond delay="1999"/>
                                          </p:stCondLst>
                                        </p:cTn>
                                        <p:tgtEl>
                                          <p:spTgt spid="21"/>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20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2000"/>
                                        <p:tgtEl>
                                          <p:spTgt spid="4"/>
                                        </p:tgtEl>
                                      </p:cBhvr>
                                    </p:animEffect>
                                  </p:childTnLst>
                                </p:cTn>
                              </p:par>
                              <p:par>
                                <p:cTn id="28" presetID="10"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2000"/>
                                        <p:tgtEl>
                                          <p:spTgt spid="6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68" grpId="0"/>
      <p:bldP spid="6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clrChange>
              <a:clrFrom>
                <a:srgbClr val="FEFEFE"/>
              </a:clrFrom>
              <a:clrTo>
                <a:srgbClr val="FEFEFE">
                  <a:alpha val="0"/>
                </a:srgbClr>
              </a:clrTo>
            </a:clrChange>
            <a:lum/>
          </a:blip>
          <a:srcRect/>
          <a:stretch>
            <a:fillRect/>
          </a:stretch>
        </p:blipFill>
        <p:spPr bwMode="auto">
          <a:xfrm>
            <a:off x="5791200" y="1143000"/>
            <a:ext cx="2390775" cy="2117671"/>
          </a:xfrm>
          <a:prstGeom prst="rect">
            <a:avLst/>
          </a:prstGeom>
          <a:noFill/>
          <a:ln w="9525">
            <a:noFill/>
            <a:miter lim="800000"/>
            <a:headEnd/>
            <a:tailEnd/>
          </a:ln>
        </p:spPr>
      </p:pic>
      <p:pic>
        <p:nvPicPr>
          <p:cNvPr id="6" name="Picture 4" descr="final003"/>
          <p:cNvPicPr>
            <a:picLocks noChangeAspect="1" noChangeArrowheads="1"/>
          </p:cNvPicPr>
          <p:nvPr/>
        </p:nvPicPr>
        <p:blipFill>
          <a:blip r:embed="rId3" cstate="print"/>
          <a:srcRect/>
          <a:stretch>
            <a:fillRect/>
          </a:stretch>
        </p:blipFill>
        <p:spPr bwMode="auto">
          <a:xfrm>
            <a:off x="228600" y="762000"/>
            <a:ext cx="4343400" cy="4343400"/>
          </a:xfrm>
          <a:prstGeom prst="rect">
            <a:avLst/>
          </a:prstGeom>
          <a:noFill/>
        </p:spPr>
      </p:pic>
      <p:pic>
        <p:nvPicPr>
          <p:cNvPr id="3075" name="Picture 3"/>
          <p:cNvPicPr>
            <a:picLocks noChangeAspect="1" noChangeArrowheads="1"/>
          </p:cNvPicPr>
          <p:nvPr/>
        </p:nvPicPr>
        <p:blipFill>
          <a:blip r:embed="rId4" cstate="print"/>
          <a:srcRect/>
          <a:stretch>
            <a:fillRect/>
          </a:stretch>
        </p:blipFill>
        <p:spPr bwMode="auto">
          <a:xfrm>
            <a:off x="200025" y="342900"/>
            <a:ext cx="8743950" cy="6172200"/>
          </a:xfrm>
          <a:prstGeom prst="rect">
            <a:avLst/>
          </a:prstGeom>
          <a:noFill/>
          <a:ln w="9525">
            <a:noFill/>
            <a:miter lim="800000"/>
            <a:headEnd/>
            <a:tailEnd/>
          </a:ln>
        </p:spPr>
      </p:pic>
      <p:pic>
        <p:nvPicPr>
          <p:cNvPr id="4098" name="Picture 2"/>
          <p:cNvPicPr>
            <a:picLocks noChangeAspect="1" noChangeArrowheads="1"/>
          </p:cNvPicPr>
          <p:nvPr/>
        </p:nvPicPr>
        <p:blipFill>
          <a:blip r:embed="rId5" cstate="print"/>
          <a:srcRect/>
          <a:stretch>
            <a:fillRect/>
          </a:stretch>
        </p:blipFill>
        <p:spPr bwMode="auto">
          <a:xfrm>
            <a:off x="579977" y="4648200"/>
            <a:ext cx="5897023" cy="1447800"/>
          </a:xfrm>
          <a:prstGeom prst="rect">
            <a:avLst/>
          </a:prstGeom>
          <a:noFill/>
          <a:ln w="9525">
            <a:noFill/>
            <a:miter lim="800000"/>
            <a:headEnd/>
            <a:tailEnd/>
          </a:ln>
        </p:spPr>
      </p:pic>
      <p:pic>
        <p:nvPicPr>
          <p:cNvPr id="4099" name="Picture 3"/>
          <p:cNvPicPr>
            <a:picLocks noChangeAspect="1" noChangeArrowheads="1"/>
          </p:cNvPicPr>
          <p:nvPr/>
        </p:nvPicPr>
        <p:blipFill>
          <a:blip r:embed="rId6" cstate="print"/>
          <a:srcRect/>
          <a:stretch>
            <a:fillRect/>
          </a:stretch>
        </p:blipFill>
        <p:spPr bwMode="auto">
          <a:xfrm>
            <a:off x="545335" y="609600"/>
            <a:ext cx="1207265" cy="1143000"/>
          </a:xfrm>
          <a:prstGeom prst="rect">
            <a:avLst/>
          </a:prstGeom>
          <a:noFill/>
          <a:ln w="9525">
            <a:noFill/>
            <a:miter lim="800000"/>
            <a:headEnd/>
            <a:tailEnd/>
          </a:ln>
        </p:spPr>
      </p:pic>
      <p:pic>
        <p:nvPicPr>
          <p:cNvPr id="7" name="Picture 6"/>
          <p:cNvPicPr>
            <a:picLocks noChangeAspect="1" noChangeArrowheads="1"/>
          </p:cNvPicPr>
          <p:nvPr/>
        </p:nvPicPr>
        <p:blipFill>
          <a:blip r:embed="rId7" cstate="print"/>
          <a:srcRect/>
          <a:stretch>
            <a:fillRect/>
          </a:stretch>
        </p:blipFill>
        <p:spPr bwMode="auto">
          <a:xfrm>
            <a:off x="6248400" y="167270"/>
            <a:ext cx="2743200" cy="1890130"/>
          </a:xfrm>
          <a:prstGeom prst="rect">
            <a:avLst/>
          </a:prstGeom>
          <a:ln>
            <a:noFill/>
          </a:ln>
          <a:effectLst>
            <a:outerShdw blurRad="292100" dist="139700" dir="2700000" sx="102000" sy="102000" algn="tl" rotWithShape="0">
              <a:srgbClr val="333333">
                <a:alpha val="71000"/>
              </a:srgbClr>
            </a:outerShdw>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lum bright="-40000" contrast="-40000"/>
            <a:clrChange>
              <a:clrFrom>
                <a:srgbClr val="FFFFFF"/>
              </a:clrFrom>
              <a:clrTo>
                <a:srgbClr val="FFFFFF">
                  <a:alpha val="0"/>
                </a:srgbClr>
              </a:clrTo>
            </a:clrChange>
          </a:blip>
          <a:srcRect r="6613"/>
          <a:stretch>
            <a:fillRect/>
          </a:stretch>
        </p:blipFill>
        <p:spPr bwMode="auto">
          <a:xfrm rot="5400000">
            <a:off x="5625463" y="354815"/>
            <a:ext cx="1639722" cy="2832248"/>
          </a:xfrm>
          <a:prstGeom prst="rect">
            <a:avLst/>
          </a:prstGeom>
          <a:ln>
            <a:noFill/>
          </a:ln>
          <a:effectLst>
            <a:outerShdw blurRad="292100" dist="139700" dir="2700000" algn="tl" rotWithShape="0">
              <a:srgbClr val="333333">
                <a:alpha val="65000"/>
              </a:srgbClr>
            </a:outerShdw>
          </a:effectLst>
        </p:spPr>
      </p:pic>
      <p:pic>
        <p:nvPicPr>
          <p:cNvPr id="8" name="Picture 2"/>
          <p:cNvPicPr>
            <a:picLocks noChangeAspect="1" noChangeArrowheads="1"/>
          </p:cNvPicPr>
          <p:nvPr/>
        </p:nvPicPr>
        <p:blipFill>
          <a:blip r:embed="rId3" cstate="print">
            <a:clrChange>
              <a:clrFrom>
                <a:srgbClr val="FFFFFF"/>
              </a:clrFrom>
              <a:clrTo>
                <a:srgbClr val="FFFFFF">
                  <a:alpha val="0"/>
                </a:srgbClr>
              </a:clrTo>
            </a:clrChange>
            <a:lum bright="-40000" contrast="-40000"/>
          </a:blip>
          <a:srcRect/>
          <a:stretch>
            <a:fillRect/>
          </a:stretch>
        </p:blipFill>
        <p:spPr bwMode="auto">
          <a:xfrm rot="5400000">
            <a:off x="1400861" y="330970"/>
            <a:ext cx="1819870" cy="2986730"/>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987575" y="2474893"/>
            <a:ext cx="2456121" cy="810478"/>
          </a:xfrm>
          <a:prstGeom prst="rect">
            <a:avLst/>
          </a:prstGeom>
          <a:noFill/>
        </p:spPr>
        <p:txBody>
          <a:bodyPr wrap="none" rtlCol="0">
            <a:spAutoFit/>
          </a:bodyPr>
          <a:lstStyle/>
          <a:p>
            <a:pPr algn="ctr"/>
            <a:r>
              <a:rPr lang="en-US" sz="1000" dirty="0" smtClean="0"/>
              <a:t>Pads per Detector:  1560 </a:t>
            </a:r>
          </a:p>
          <a:p>
            <a:pPr algn="ctr"/>
            <a:r>
              <a:rPr lang="en-US" sz="1000" dirty="0" smtClean="0"/>
              <a:t>24 rows x 13 columns</a:t>
            </a:r>
          </a:p>
          <a:p>
            <a:pPr algn="ctr"/>
            <a:r>
              <a:rPr lang="en-US" sz="1000" dirty="0" smtClean="0"/>
              <a:t>Pad </a:t>
            </a:r>
            <a:r>
              <a:rPr lang="en-US" sz="1000" dirty="0" smtClean="0">
                <a:latin typeface="Symbol" pitchFamily="18" charset="2"/>
              </a:rPr>
              <a:t>dh</a:t>
            </a:r>
            <a:r>
              <a:rPr lang="en-US" sz="1000" dirty="0" smtClean="0">
                <a:cs typeface="Calibri"/>
              </a:rPr>
              <a:t>≈0.05 (from ≈ 2x2mm</a:t>
            </a:r>
            <a:r>
              <a:rPr lang="en-US" sz="1000" baseline="30000" dirty="0" smtClean="0">
                <a:cs typeface="Calibri"/>
              </a:rPr>
              <a:t>2</a:t>
            </a:r>
            <a:r>
              <a:rPr lang="en-US" sz="1000" dirty="0" smtClean="0">
                <a:cs typeface="Calibri"/>
              </a:rPr>
              <a:t> to ≈ 7x7mm</a:t>
            </a:r>
            <a:r>
              <a:rPr lang="en-US" sz="1000" baseline="30000" dirty="0" smtClean="0">
                <a:cs typeface="Calibri"/>
              </a:rPr>
              <a:t>2</a:t>
            </a:r>
            <a:r>
              <a:rPr lang="en-US" sz="1000" dirty="0" smtClean="0">
                <a:cs typeface="Calibri"/>
              </a:rPr>
              <a:t>)</a:t>
            </a:r>
            <a:endParaRPr lang="en-US" sz="1000" dirty="0" smtClean="0"/>
          </a:p>
          <a:p>
            <a:pPr algn="ctr"/>
            <a:r>
              <a:rPr lang="en-US" sz="1000" dirty="0" smtClean="0"/>
              <a:t>Pad </a:t>
            </a:r>
            <a:r>
              <a:rPr lang="en-US" sz="1000" dirty="0" smtClean="0">
                <a:latin typeface="Symbol" pitchFamily="18" charset="2"/>
              </a:rPr>
              <a:t>dj</a:t>
            </a:r>
            <a:r>
              <a:rPr lang="en-US" sz="1000" dirty="0" smtClean="0">
                <a:latin typeface="Calibri"/>
                <a:cs typeface="Calibri"/>
              </a:rPr>
              <a:t>≈2.9</a:t>
            </a:r>
            <a:r>
              <a:rPr lang="en-US" sz="1000" baseline="30000" dirty="0" smtClean="0">
                <a:latin typeface="Calibri"/>
                <a:cs typeface="Calibri"/>
              </a:rPr>
              <a:t>o</a:t>
            </a:r>
          </a:p>
          <a:p>
            <a:pPr algn="ctr"/>
            <a:endParaRPr lang="en-US" sz="1000" baseline="30000" dirty="0"/>
          </a:p>
        </p:txBody>
      </p:sp>
      <p:sp>
        <p:nvSpPr>
          <p:cNvPr id="11" name="TextBox 10"/>
          <p:cNvSpPr txBox="1"/>
          <p:nvPr/>
        </p:nvSpPr>
        <p:spPr>
          <a:xfrm>
            <a:off x="5739451" y="2514600"/>
            <a:ext cx="1460656" cy="861774"/>
          </a:xfrm>
          <a:prstGeom prst="rect">
            <a:avLst/>
          </a:prstGeom>
          <a:noFill/>
        </p:spPr>
        <p:txBody>
          <a:bodyPr wrap="none" rtlCol="0">
            <a:spAutoFit/>
          </a:bodyPr>
          <a:lstStyle/>
          <a:p>
            <a:pPr algn="ctr"/>
            <a:r>
              <a:rPr lang="en-US" sz="1000" dirty="0" smtClean="0"/>
              <a:t>Strips per Detector: 512 </a:t>
            </a:r>
          </a:p>
          <a:p>
            <a:pPr algn="ctr"/>
            <a:r>
              <a:rPr lang="en-US" sz="1000" dirty="0" smtClean="0"/>
              <a:t>Four Sectors of 128 </a:t>
            </a:r>
          </a:p>
          <a:p>
            <a:pPr algn="ctr"/>
            <a:r>
              <a:rPr lang="en-US" sz="1000" dirty="0" smtClean="0"/>
              <a:t>256 rows x 2 columns</a:t>
            </a:r>
          </a:p>
          <a:p>
            <a:pPr algn="ctr"/>
            <a:r>
              <a:rPr lang="en-US" sz="1000" dirty="0" smtClean="0"/>
              <a:t>Strip width = 80</a:t>
            </a:r>
            <a:r>
              <a:rPr lang="en-US" sz="1000" dirty="0" smtClean="0">
                <a:latin typeface="Symbol" pitchFamily="18" charset="2"/>
              </a:rPr>
              <a:t>m</a:t>
            </a:r>
            <a:r>
              <a:rPr lang="en-US" sz="1000" dirty="0" smtClean="0"/>
              <a:t>m</a:t>
            </a:r>
          </a:p>
          <a:p>
            <a:pPr algn="ctr"/>
            <a:r>
              <a:rPr lang="en-US" sz="1000" dirty="0" smtClean="0"/>
              <a:t>Pitch = 400</a:t>
            </a:r>
            <a:r>
              <a:rPr lang="en-US" sz="1000" dirty="0" smtClean="0">
                <a:latin typeface="Symbol" pitchFamily="18" charset="2"/>
              </a:rPr>
              <a:t>m</a:t>
            </a:r>
            <a:r>
              <a:rPr lang="en-US" sz="1000" dirty="0" smtClean="0"/>
              <a:t>m</a:t>
            </a:r>
            <a:endParaRPr lang="en-US" sz="1000" dirty="0"/>
          </a:p>
        </p:txBody>
      </p:sp>
      <p:sp>
        <p:nvSpPr>
          <p:cNvPr id="13" name="Rectangle 12"/>
          <p:cNvSpPr/>
          <p:nvPr/>
        </p:nvSpPr>
        <p:spPr>
          <a:xfrm>
            <a:off x="284031" y="609600"/>
            <a:ext cx="2191434" cy="276999"/>
          </a:xfrm>
          <a:prstGeom prst="rect">
            <a:avLst/>
          </a:prstGeom>
        </p:spPr>
        <p:txBody>
          <a:bodyPr wrap="none">
            <a:spAutoFit/>
          </a:bodyPr>
          <a:lstStyle/>
          <a:p>
            <a:r>
              <a:rPr lang="en-US" sz="1200" dirty="0" smtClean="0"/>
              <a:t>Pads: hit angular</a:t>
            </a:r>
            <a:r>
              <a:rPr lang="en-US" sz="1200" dirty="0" smtClean="0">
                <a:latin typeface="Symbol" pitchFamily="18" charset="2"/>
              </a:rPr>
              <a:t> </a:t>
            </a:r>
            <a:r>
              <a:rPr lang="en-US" sz="1200" dirty="0" smtClean="0"/>
              <a:t>coordinate “</a:t>
            </a:r>
            <a:r>
              <a:rPr lang="en-US" sz="1200" dirty="0" smtClean="0">
                <a:latin typeface="Symbol" pitchFamily="18" charset="2"/>
              </a:rPr>
              <a:t>j</a:t>
            </a:r>
            <a:r>
              <a:rPr lang="en-US" sz="1200" dirty="0" smtClean="0"/>
              <a:t>”</a:t>
            </a:r>
            <a:endParaRPr lang="en-US" sz="1200" dirty="0"/>
          </a:p>
        </p:txBody>
      </p:sp>
      <p:sp>
        <p:nvSpPr>
          <p:cNvPr id="14" name="Rectangle 13"/>
          <p:cNvSpPr/>
          <p:nvPr/>
        </p:nvSpPr>
        <p:spPr>
          <a:xfrm>
            <a:off x="4724400" y="609600"/>
            <a:ext cx="2131994" cy="276999"/>
          </a:xfrm>
          <a:prstGeom prst="rect">
            <a:avLst/>
          </a:prstGeom>
        </p:spPr>
        <p:txBody>
          <a:bodyPr wrap="none">
            <a:spAutoFit/>
          </a:bodyPr>
          <a:lstStyle/>
          <a:p>
            <a:r>
              <a:rPr lang="en-US" sz="1200" dirty="0" smtClean="0"/>
              <a:t>Strips: hit radial</a:t>
            </a:r>
            <a:r>
              <a:rPr lang="en-US" sz="1200" dirty="0" smtClean="0">
                <a:latin typeface="Symbol" pitchFamily="18" charset="2"/>
              </a:rPr>
              <a:t> </a:t>
            </a:r>
            <a:r>
              <a:rPr lang="en-US" sz="1200" dirty="0" smtClean="0"/>
              <a:t>coordinate “r” </a:t>
            </a:r>
            <a:endParaRPr lang="en-US" sz="1200" dirty="0"/>
          </a:p>
        </p:txBody>
      </p:sp>
      <p:sp>
        <p:nvSpPr>
          <p:cNvPr id="15" name="TextBox 14"/>
          <p:cNvSpPr txBox="1"/>
          <p:nvPr/>
        </p:nvSpPr>
        <p:spPr>
          <a:xfrm>
            <a:off x="1600200" y="0"/>
            <a:ext cx="5947975" cy="646331"/>
          </a:xfrm>
          <a:prstGeom prst="rect">
            <a:avLst/>
          </a:prstGeom>
          <a:noFill/>
        </p:spPr>
        <p:txBody>
          <a:bodyPr wrap="none" rtlCol="0">
            <a:spAutoFit/>
          </a:bodyPr>
          <a:lstStyle/>
          <a:p>
            <a:r>
              <a:rPr lang="en-US" sz="3600" dirty="0" smtClean="0"/>
              <a:t>Strips and Pads  Readout Plane</a:t>
            </a:r>
            <a:endParaRPr lang="en-US" sz="3600" dirty="0"/>
          </a:p>
        </p:txBody>
      </p:sp>
      <p:pic>
        <p:nvPicPr>
          <p:cNvPr id="17" name="Picture 4"/>
          <p:cNvPicPr>
            <a:picLocks noChangeAspect="1" noChangeArrowheads="1"/>
          </p:cNvPicPr>
          <p:nvPr/>
        </p:nvPicPr>
        <p:blipFill>
          <a:blip r:embed="rId4" cstate="print">
            <a:clrChange>
              <a:clrFrom>
                <a:srgbClr val="FFFFFF"/>
              </a:clrFrom>
              <a:clrTo>
                <a:srgbClr val="FFFFFF">
                  <a:alpha val="0"/>
                </a:srgbClr>
              </a:clrTo>
            </a:clrChange>
            <a:lum bright="-20000" contrast="-40000"/>
          </a:blip>
          <a:srcRect b="1679"/>
          <a:stretch>
            <a:fillRect/>
          </a:stretch>
        </p:blipFill>
        <p:spPr bwMode="auto">
          <a:xfrm>
            <a:off x="457200" y="4114800"/>
            <a:ext cx="3429000" cy="2286000"/>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1371600" y="3429000"/>
            <a:ext cx="1569982" cy="369332"/>
          </a:xfrm>
          <a:prstGeom prst="rect">
            <a:avLst/>
          </a:prstGeom>
          <a:noFill/>
        </p:spPr>
        <p:txBody>
          <a:bodyPr wrap="none" rtlCol="0">
            <a:spAutoFit/>
          </a:bodyPr>
          <a:lstStyle/>
          <a:p>
            <a:r>
              <a:rPr lang="en-US" dirty="0" smtClean="0"/>
              <a:t>Trigger Pattern</a:t>
            </a:r>
            <a:endParaRPr lang="en-US" dirty="0"/>
          </a:p>
        </p:txBody>
      </p:sp>
      <p:pic>
        <p:nvPicPr>
          <p:cNvPr id="19" name="Picture 6"/>
          <p:cNvPicPr>
            <a:picLocks noChangeAspect="1" noChangeArrowheads="1"/>
          </p:cNvPicPr>
          <p:nvPr/>
        </p:nvPicPr>
        <p:blipFill>
          <a:blip r:embed="rId5" cstate="print"/>
          <a:srcRect/>
          <a:stretch>
            <a:fillRect/>
          </a:stretch>
        </p:blipFill>
        <p:spPr bwMode="auto">
          <a:xfrm>
            <a:off x="4552674" y="3429000"/>
            <a:ext cx="4503668" cy="3429000"/>
          </a:xfrm>
          <a:prstGeom prst="rect">
            <a:avLst/>
          </a:prstGeom>
          <a:noFill/>
          <a:ln w="9525">
            <a:noFill/>
            <a:miter lim="800000"/>
            <a:headEnd/>
            <a:tailEnd/>
          </a:ln>
        </p:spPr>
      </p:pic>
      <p:sp>
        <p:nvSpPr>
          <p:cNvPr id="20" name="Rectangle 19"/>
          <p:cNvSpPr/>
          <p:nvPr/>
        </p:nvSpPr>
        <p:spPr>
          <a:xfrm>
            <a:off x="2438400" y="6581001"/>
            <a:ext cx="6705600" cy="276999"/>
          </a:xfrm>
          <a:prstGeom prst="rect">
            <a:avLst/>
          </a:prstGeom>
          <a:solidFill>
            <a:schemeClr val="bg1"/>
          </a:solidFill>
        </p:spPr>
        <p:txBody>
          <a:bodyPr wrap="square">
            <a:spAutoFit/>
          </a:bodyPr>
          <a:lstStyle/>
          <a:p>
            <a:r>
              <a:rPr lang="en-US" sz="1200" dirty="0" smtClean="0"/>
              <a:t>M. Berretti, http</a:t>
            </a:r>
            <a:r>
              <a:rPr lang="en-US" sz="1200" dirty="0" smtClean="0"/>
              <a:t>://indico.cern.ch/event/252473/session/0/contribution/5/material/slides/0.pdf</a:t>
            </a:r>
            <a:endParaRPr lang="en-US" sz="12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p:cNvPicPr>
            <a:picLocks noChangeAspect="1" noChangeArrowheads="1"/>
          </p:cNvPicPr>
          <p:nvPr/>
        </p:nvPicPr>
        <p:blipFill>
          <a:blip r:embed="rId2" cstate="print"/>
          <a:srcRect/>
          <a:stretch>
            <a:fillRect/>
          </a:stretch>
        </p:blipFill>
        <p:spPr bwMode="auto">
          <a:xfrm>
            <a:off x="3448050" y="609600"/>
            <a:ext cx="5695950" cy="4333875"/>
          </a:xfrm>
          <a:prstGeom prst="rect">
            <a:avLst/>
          </a:prstGeom>
          <a:noFill/>
          <a:ln w="9525">
            <a:noFill/>
            <a:miter lim="800000"/>
            <a:headEnd/>
            <a:tailEnd/>
          </a:ln>
        </p:spPr>
      </p:pic>
      <p:sp>
        <p:nvSpPr>
          <p:cNvPr id="5" name="TextBox 4"/>
          <p:cNvSpPr txBox="1"/>
          <p:nvPr/>
        </p:nvSpPr>
        <p:spPr>
          <a:xfrm>
            <a:off x="228600" y="152400"/>
            <a:ext cx="4768741" cy="369332"/>
          </a:xfrm>
          <a:prstGeom prst="rect">
            <a:avLst/>
          </a:prstGeom>
          <a:noFill/>
        </p:spPr>
        <p:txBody>
          <a:bodyPr wrap="none" rtlCol="0">
            <a:spAutoFit/>
          </a:bodyPr>
          <a:lstStyle/>
          <a:p>
            <a:r>
              <a:rPr lang="en-US" dirty="0" smtClean="0"/>
              <a:t>CAST: </a:t>
            </a:r>
            <a:r>
              <a:rPr lang="en-US" dirty="0" err="1" smtClean="0"/>
              <a:t>InGrid</a:t>
            </a:r>
            <a:r>
              <a:rPr lang="en-US" dirty="0" smtClean="0"/>
              <a:t>(micromegas &amp; Silicon Pixel readout)</a:t>
            </a:r>
            <a:endParaRPr lang="en-US" dirty="0"/>
          </a:p>
        </p:txBody>
      </p:sp>
      <p:pic>
        <p:nvPicPr>
          <p:cNvPr id="6" name="Picture 6" descr="http://irfu.cea.fr/Images/astImg/613_3.jpg"/>
          <p:cNvPicPr>
            <a:picLocks noChangeAspect="1" noChangeArrowheads="1"/>
          </p:cNvPicPr>
          <p:nvPr/>
        </p:nvPicPr>
        <p:blipFill>
          <a:blip r:embed="rId3" cstate="print"/>
          <a:srcRect/>
          <a:stretch>
            <a:fillRect/>
          </a:stretch>
        </p:blipFill>
        <p:spPr bwMode="auto">
          <a:xfrm>
            <a:off x="381000" y="2743200"/>
            <a:ext cx="2895600" cy="1272677"/>
          </a:xfrm>
          <a:prstGeom prst="rect">
            <a:avLst/>
          </a:prstGeom>
          <a:noFill/>
        </p:spPr>
      </p:pic>
      <p:pic>
        <p:nvPicPr>
          <p:cNvPr id="7" name="Picture 2" descr="http://cds.cern.ch/record/5791/files/cast.jpg"/>
          <p:cNvPicPr>
            <a:picLocks noChangeAspect="1" noChangeArrowheads="1"/>
          </p:cNvPicPr>
          <p:nvPr/>
        </p:nvPicPr>
        <p:blipFill>
          <a:blip r:embed="rId4" cstate="print"/>
          <a:srcRect/>
          <a:stretch>
            <a:fillRect/>
          </a:stretch>
        </p:blipFill>
        <p:spPr bwMode="auto">
          <a:xfrm>
            <a:off x="228600" y="609600"/>
            <a:ext cx="2914650" cy="1891284"/>
          </a:xfrm>
          <a:prstGeom prst="rect">
            <a:avLst/>
          </a:prstGeom>
          <a:noFill/>
        </p:spPr>
      </p:pic>
      <p:pic>
        <p:nvPicPr>
          <p:cNvPr id="72707" name="Picture 3"/>
          <p:cNvPicPr>
            <a:picLocks noChangeAspect="1" noChangeArrowheads="1"/>
          </p:cNvPicPr>
          <p:nvPr/>
        </p:nvPicPr>
        <p:blipFill>
          <a:blip r:embed="rId5" cstate="print"/>
          <a:srcRect/>
          <a:stretch>
            <a:fillRect/>
          </a:stretch>
        </p:blipFill>
        <p:spPr bwMode="auto">
          <a:xfrm>
            <a:off x="5257800" y="4648200"/>
            <a:ext cx="3657600" cy="1666875"/>
          </a:xfrm>
          <a:prstGeom prst="rect">
            <a:avLst/>
          </a:prstGeom>
          <a:noFill/>
          <a:ln w="9525">
            <a:noFill/>
            <a:miter lim="800000"/>
            <a:headEnd/>
            <a:tailEnd/>
          </a:ln>
        </p:spPr>
      </p:pic>
      <p:pic>
        <p:nvPicPr>
          <p:cNvPr id="72708" name="Picture 4"/>
          <p:cNvPicPr>
            <a:picLocks noChangeAspect="1" noChangeArrowheads="1"/>
          </p:cNvPicPr>
          <p:nvPr/>
        </p:nvPicPr>
        <p:blipFill>
          <a:blip r:embed="rId6" cstate="print"/>
          <a:srcRect/>
          <a:stretch>
            <a:fillRect/>
          </a:stretch>
        </p:blipFill>
        <p:spPr bwMode="auto">
          <a:xfrm>
            <a:off x="1905000" y="5468257"/>
            <a:ext cx="1828800" cy="1084943"/>
          </a:xfrm>
          <a:prstGeom prst="rect">
            <a:avLst/>
          </a:prstGeom>
          <a:noFill/>
          <a:ln w="9525">
            <a:noFill/>
            <a:miter lim="800000"/>
            <a:headEnd/>
            <a:tailEnd/>
          </a:ln>
        </p:spPr>
      </p:pic>
      <p:pic>
        <p:nvPicPr>
          <p:cNvPr id="72709" name="Picture 5"/>
          <p:cNvPicPr>
            <a:picLocks noChangeAspect="1" noChangeArrowheads="1"/>
          </p:cNvPicPr>
          <p:nvPr/>
        </p:nvPicPr>
        <p:blipFill>
          <a:blip r:embed="rId7" cstate="print"/>
          <a:srcRect/>
          <a:stretch>
            <a:fillRect/>
          </a:stretch>
        </p:blipFill>
        <p:spPr bwMode="auto">
          <a:xfrm>
            <a:off x="228600" y="5479783"/>
            <a:ext cx="1683657" cy="997217"/>
          </a:xfrm>
          <a:prstGeom prst="rect">
            <a:avLst/>
          </a:prstGeom>
          <a:noFill/>
          <a:ln w="9525">
            <a:noFill/>
            <a:miter lim="800000"/>
            <a:headEnd/>
            <a:tailEnd/>
          </a:ln>
        </p:spPr>
      </p:pic>
      <p:pic>
        <p:nvPicPr>
          <p:cNvPr id="72710" name="Picture 6"/>
          <p:cNvPicPr>
            <a:picLocks noChangeAspect="1" noChangeArrowheads="1"/>
          </p:cNvPicPr>
          <p:nvPr/>
        </p:nvPicPr>
        <p:blipFill>
          <a:blip r:embed="rId8" cstate="print"/>
          <a:srcRect/>
          <a:stretch>
            <a:fillRect/>
          </a:stretch>
        </p:blipFill>
        <p:spPr bwMode="auto">
          <a:xfrm>
            <a:off x="328613" y="4314454"/>
            <a:ext cx="3100387" cy="943346"/>
          </a:xfrm>
          <a:prstGeom prst="rect">
            <a:avLst/>
          </a:prstGeom>
          <a:noFill/>
          <a:ln w="9525">
            <a:noFill/>
            <a:miter lim="800000"/>
            <a:headEnd/>
            <a:tailEnd/>
          </a:ln>
        </p:spPr>
      </p:pic>
      <p:sp>
        <p:nvSpPr>
          <p:cNvPr id="12" name="Rectangle 11"/>
          <p:cNvSpPr/>
          <p:nvPr/>
        </p:nvSpPr>
        <p:spPr>
          <a:xfrm>
            <a:off x="0" y="6581001"/>
            <a:ext cx="9144000" cy="276999"/>
          </a:xfrm>
          <a:prstGeom prst="rect">
            <a:avLst/>
          </a:prstGeom>
        </p:spPr>
        <p:txBody>
          <a:bodyPr wrap="square">
            <a:spAutoFit/>
          </a:bodyPr>
          <a:lstStyle/>
          <a:p>
            <a:r>
              <a:rPr lang="en-US" sz="1200" dirty="0" smtClean="0"/>
              <a:t>C. Krieger, https://indico.cern.ch/event/323839/session/7/contribution/7/material/slides/0.pdf</a:t>
            </a:r>
            <a:endParaRPr lang="en-US"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14400"/>
            <a:ext cx="9144000" cy="533400"/>
          </a:xfrm>
        </p:spPr>
        <p:txBody>
          <a:bodyPr>
            <a:noAutofit/>
          </a:bodyPr>
          <a:lstStyle/>
          <a:p>
            <a:pPr>
              <a:buNone/>
            </a:pPr>
            <a:r>
              <a:rPr lang="en-US" sz="2000" b="1" dirty="0" smtClean="0">
                <a:solidFill>
                  <a:schemeClr val="tx2"/>
                </a:solidFill>
              </a:rPr>
              <a:t>MWPC</a:t>
            </a:r>
          </a:p>
          <a:p>
            <a:pPr>
              <a:buNone/>
            </a:pPr>
            <a:endParaRPr lang="en-US" sz="2000" b="1" dirty="0" smtClean="0">
              <a:solidFill>
                <a:schemeClr val="tx2"/>
              </a:solidFill>
            </a:endParaRPr>
          </a:p>
          <a:p>
            <a:pPr>
              <a:buNone/>
            </a:pPr>
            <a:endParaRPr lang="en-US" sz="2000" b="1" dirty="0" smtClean="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8</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7" name="Rectangle 16"/>
          <p:cNvSpPr/>
          <p:nvPr/>
        </p:nvSpPr>
        <p:spPr>
          <a:xfrm>
            <a:off x="228600" y="1451789"/>
            <a:ext cx="8610600" cy="2739211"/>
          </a:xfrm>
          <a:prstGeom prst="rect">
            <a:avLst/>
          </a:prstGeom>
        </p:spPr>
        <p:txBody>
          <a:bodyPr wrap="square">
            <a:spAutoFit/>
          </a:bodyPr>
          <a:lstStyle/>
          <a:p>
            <a:pPr>
              <a:buFont typeface="Arial" pitchFamily="34" charset="0"/>
              <a:buChar char="•"/>
            </a:pPr>
            <a:r>
              <a:rPr lang="en-US" sz="2000" b="1" i="1" dirty="0" smtClean="0">
                <a:solidFill>
                  <a:schemeClr val="tx2"/>
                </a:solidFill>
              </a:rPr>
              <a:t>Limited multi-track separation </a:t>
            </a:r>
          </a:p>
          <a:p>
            <a:pPr lvl="4"/>
            <a:r>
              <a:rPr lang="en-US" sz="1600" i="1" dirty="0" smtClean="0">
                <a:solidFill>
                  <a:schemeClr val="tx2"/>
                </a:solidFill>
              </a:rPr>
              <a:t>mechanical instabilities due to electrostatic repulsion  -  critical length  of about 25cm for 10mm wires and 1mm spacing]</a:t>
            </a:r>
          </a:p>
          <a:p>
            <a:r>
              <a:rPr lang="en-US" sz="1600" i="1" dirty="0" smtClean="0">
                <a:solidFill>
                  <a:schemeClr val="tx2"/>
                </a:solidFill>
              </a:rPr>
              <a:t> </a:t>
            </a:r>
          </a:p>
          <a:p>
            <a:pPr>
              <a:buFont typeface="Arial" pitchFamily="34" charset="0"/>
              <a:buChar char="•"/>
            </a:pPr>
            <a:r>
              <a:rPr lang="en-US" sz="2000" b="1" i="1" dirty="0" smtClean="0">
                <a:solidFill>
                  <a:schemeClr val="tx2"/>
                </a:solidFill>
              </a:rPr>
              <a:t>Fast gain drop at high fluxes </a:t>
            </a:r>
          </a:p>
          <a:p>
            <a:pPr lvl="4"/>
            <a:r>
              <a:rPr lang="en-US" sz="1600" i="1" dirty="0" smtClean="0">
                <a:solidFill>
                  <a:schemeClr val="tx2"/>
                </a:solidFill>
              </a:rPr>
              <a:t>field-distorting space charge accumulation  due to the long time taken by the ions produced in the avalanches to clear the region of multiplication] </a:t>
            </a:r>
            <a:endParaRPr lang="en-US" sz="2000" b="1" i="1" dirty="0" smtClean="0">
              <a:solidFill>
                <a:schemeClr val="tx2"/>
              </a:solidFill>
            </a:endParaRPr>
          </a:p>
          <a:p>
            <a:pPr>
              <a:buFont typeface="Arial" pitchFamily="34" charset="0"/>
              <a:buChar char="•"/>
            </a:pPr>
            <a:r>
              <a:rPr lang="en-US" sz="2000" b="1" i="1" dirty="0" smtClean="0">
                <a:solidFill>
                  <a:schemeClr val="tx2"/>
                </a:solidFill>
              </a:rPr>
              <a:t>Aging</a:t>
            </a:r>
          </a:p>
          <a:p>
            <a:pPr lvl="4"/>
            <a:r>
              <a:rPr lang="en-US" sz="1600" i="1" dirty="0" smtClean="0">
                <a:solidFill>
                  <a:schemeClr val="tx2"/>
                </a:solidFill>
              </a:rPr>
              <a:t>permanent damage of the structures after long-term exposure to radiation  due to the formation of solid deposits on electrodes.</a:t>
            </a:r>
          </a:p>
        </p:txBody>
      </p:sp>
      <p:pic>
        <p:nvPicPr>
          <p:cNvPr id="7170" name="Picture 2"/>
          <p:cNvPicPr>
            <a:picLocks noChangeAspect="1" noChangeArrowheads="1"/>
          </p:cNvPicPr>
          <p:nvPr/>
        </p:nvPicPr>
        <p:blipFill>
          <a:blip r:embed="rId2" cstate="print"/>
          <a:srcRect/>
          <a:stretch>
            <a:fillRect/>
          </a:stretch>
        </p:blipFill>
        <p:spPr bwMode="auto">
          <a:xfrm>
            <a:off x="2133600" y="4572000"/>
            <a:ext cx="882463" cy="114300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04800" y="4572000"/>
            <a:ext cx="1691268" cy="1143000"/>
          </a:xfrm>
          <a:prstGeom prst="rect">
            <a:avLst/>
          </a:prstGeom>
          <a:noFill/>
          <a:ln w="9525">
            <a:noFill/>
            <a:miter lim="800000"/>
            <a:headEnd/>
            <a:tailEnd/>
          </a:ln>
        </p:spPr>
      </p:pic>
      <p:pic>
        <p:nvPicPr>
          <p:cNvPr id="12" name="Picture 4"/>
          <p:cNvPicPr>
            <a:picLocks noChangeAspect="1" noChangeArrowheads="1"/>
          </p:cNvPicPr>
          <p:nvPr/>
        </p:nvPicPr>
        <p:blipFill>
          <a:blip r:embed="rId4" cstate="print"/>
          <a:srcRect/>
          <a:stretch>
            <a:fillRect/>
          </a:stretch>
        </p:blipFill>
        <p:spPr bwMode="auto">
          <a:xfrm>
            <a:off x="3158587" y="4572000"/>
            <a:ext cx="1413413" cy="1143000"/>
          </a:xfrm>
          <a:prstGeom prst="rect">
            <a:avLst/>
          </a:prstGeom>
          <a:noFill/>
          <a:ln w="9525">
            <a:noFill/>
            <a:miter lim="800000"/>
            <a:headEnd/>
            <a:tailEnd/>
          </a:ln>
        </p:spPr>
      </p:pic>
      <p:sp>
        <p:nvSpPr>
          <p:cNvPr id="13" name="TextBox 12"/>
          <p:cNvSpPr txBox="1"/>
          <p:nvPr/>
        </p:nvSpPr>
        <p:spPr>
          <a:xfrm>
            <a:off x="4800600" y="4800600"/>
            <a:ext cx="4114800" cy="584775"/>
          </a:xfrm>
          <a:prstGeom prst="rect">
            <a:avLst/>
          </a:prstGeom>
          <a:noFill/>
        </p:spPr>
        <p:txBody>
          <a:bodyPr wrap="square" rtlCol="0">
            <a:spAutoFit/>
          </a:bodyPr>
          <a:lstStyle/>
          <a:p>
            <a:r>
              <a:rPr lang="en-US" sz="1600" i="1" dirty="0" smtClean="0">
                <a:solidFill>
                  <a:schemeClr val="tx2"/>
                </a:solidFill>
              </a:rPr>
              <a:t>Anode Aging: drop of the gain, discharges</a:t>
            </a:r>
          </a:p>
          <a:p>
            <a:r>
              <a:rPr lang="en-US" sz="1600" i="1" dirty="0" smtClean="0">
                <a:solidFill>
                  <a:schemeClr val="tx2"/>
                </a:solidFill>
              </a:rPr>
              <a:t>Cathode Aging: Malter effects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5"/>
          <p:cNvSpPr>
            <a:spLocks noGrp="1"/>
          </p:cNvSpPr>
          <p:nvPr>
            <p:ph type="dt" sz="half" idx="10"/>
          </p:nvPr>
        </p:nvSpPr>
        <p:spPr>
          <a:xfrm>
            <a:off x="457200" y="6356350"/>
            <a:ext cx="2133600" cy="365125"/>
          </a:xfrm>
        </p:spPr>
        <p:txBody>
          <a:bodyPr/>
          <a:lstStyle/>
          <a:p>
            <a:r>
              <a:rPr lang="en-US" smtClean="0"/>
              <a:t>3rd July 2014</a:t>
            </a:r>
            <a:endParaRPr lang="en-US" dirty="0"/>
          </a:p>
        </p:txBody>
      </p:sp>
      <p:sp>
        <p:nvSpPr>
          <p:cNvPr id="5" name="Slide Number Placeholder 6"/>
          <p:cNvSpPr>
            <a:spLocks noGrp="1"/>
          </p:cNvSpPr>
          <p:nvPr>
            <p:ph type="sldNum" sz="quarter" idx="12"/>
          </p:nvPr>
        </p:nvSpPr>
        <p:spPr>
          <a:xfrm>
            <a:off x="6553200" y="6356350"/>
            <a:ext cx="2133600" cy="365125"/>
          </a:xfrm>
        </p:spPr>
        <p:txBody>
          <a:bodyPr/>
          <a:lstStyle/>
          <a:p>
            <a:fld id="{C9F05DD2-B773-4D52-BA40-E8C9AEDB195F}" type="slidenum">
              <a:rPr lang="en-US" smtClean="0"/>
              <a:pPr/>
              <a:t>80</a:t>
            </a:fld>
            <a:endParaRPr lang="en-US"/>
          </a:p>
        </p:txBody>
      </p:sp>
      <p:sp>
        <p:nvSpPr>
          <p:cNvPr id="6"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pic>
        <p:nvPicPr>
          <p:cNvPr id="7" name="Picture 2"/>
          <p:cNvPicPr>
            <a:picLocks noChangeAspect="1" noChangeArrowheads="1"/>
          </p:cNvPicPr>
          <p:nvPr/>
        </p:nvPicPr>
        <p:blipFill>
          <a:blip r:embed="rId2" cstate="print"/>
          <a:srcRect/>
          <a:stretch>
            <a:fillRect/>
          </a:stretch>
        </p:blipFill>
        <p:spPr bwMode="auto">
          <a:xfrm>
            <a:off x="304800" y="762000"/>
            <a:ext cx="1997075" cy="1295400"/>
          </a:xfrm>
          <a:prstGeom prst="rect">
            <a:avLst/>
          </a:prstGeom>
          <a:noFill/>
          <a:ln w="9525">
            <a:noFill/>
            <a:miter lim="800000"/>
            <a:headEnd/>
            <a:tailEnd/>
          </a:ln>
        </p:spPr>
      </p:pic>
      <p:pic>
        <p:nvPicPr>
          <p:cNvPr id="8" name="Picture 3" descr="ingrid on medipix9"/>
          <p:cNvPicPr>
            <a:picLocks noChangeAspect="1" noChangeArrowheads="1"/>
          </p:cNvPicPr>
          <p:nvPr/>
        </p:nvPicPr>
        <p:blipFill>
          <a:blip r:embed="rId3" cstate="print">
            <a:lum bright="20000"/>
            <a:extLst>
              <a:ext uri="{28A0092B-C50C-407E-A947-70E740481C1C}">
                <a14:useLocalDpi xmlns:a14="http://schemas.microsoft.com/office/drawing/2010/main" xmlns="" val="0"/>
              </a:ext>
            </a:extLst>
          </a:blip>
          <a:srcRect/>
          <a:stretch>
            <a:fillRect/>
          </a:stretch>
        </p:blipFill>
        <p:spPr bwMode="auto">
          <a:xfrm>
            <a:off x="6705600" y="2590800"/>
            <a:ext cx="1828800" cy="1371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9" name="Picture 2" descr="picture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05600" y="1066800"/>
            <a:ext cx="1828800" cy="13711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10" name="Rectangle 9"/>
          <p:cNvSpPr/>
          <p:nvPr/>
        </p:nvSpPr>
        <p:spPr>
          <a:xfrm>
            <a:off x="6629400" y="685800"/>
            <a:ext cx="2012154" cy="307777"/>
          </a:xfrm>
          <a:prstGeom prst="rect">
            <a:avLst/>
          </a:prstGeom>
        </p:spPr>
        <p:txBody>
          <a:bodyPr wrap="none">
            <a:spAutoFit/>
          </a:bodyPr>
          <a:lstStyle/>
          <a:p>
            <a:r>
              <a:rPr lang="en-US" sz="1400" dirty="0" smtClean="0">
                <a:solidFill>
                  <a:schemeClr val="accent1"/>
                </a:solidFill>
                <a:latin typeface="Times New Roman" pitchFamily="18" charset="0"/>
              </a:rPr>
              <a:t>Ingrid ( &amp; </a:t>
            </a:r>
            <a:r>
              <a:rPr lang="en-US" sz="1400" dirty="0" err="1" smtClean="0">
                <a:solidFill>
                  <a:schemeClr val="accent1"/>
                </a:solidFill>
                <a:latin typeface="Times New Roman" pitchFamily="18" charset="0"/>
              </a:rPr>
              <a:t>Timepix</a:t>
            </a:r>
            <a:r>
              <a:rPr lang="en-US" sz="1400" dirty="0" smtClean="0">
                <a:solidFill>
                  <a:schemeClr val="accent1"/>
                </a:solidFill>
                <a:latin typeface="Times New Roman" pitchFamily="18" charset="0"/>
              </a:rPr>
              <a:t> chip )</a:t>
            </a:r>
            <a:endParaRPr lang="en-US" sz="1400" dirty="0">
              <a:solidFill>
                <a:schemeClr val="accent1"/>
              </a:solidFill>
              <a:latin typeface="Times New Roman" pitchFamily="18" charset="0"/>
            </a:endParaRPr>
          </a:p>
        </p:txBody>
      </p:sp>
      <p:pic>
        <p:nvPicPr>
          <p:cNvPr id="11" name="Picture 3"/>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057400" y="638175"/>
            <a:ext cx="3276600" cy="1952625"/>
          </a:xfrm>
          <a:prstGeom prst="rect">
            <a:avLst/>
          </a:prstGeom>
          <a:noFill/>
          <a:ln w="9525">
            <a:noFill/>
            <a:miter lim="800000"/>
            <a:headEnd/>
            <a:tailEnd/>
          </a:ln>
        </p:spPr>
      </p:pic>
      <p:pic>
        <p:nvPicPr>
          <p:cNvPr id="12" name="Picture 4"/>
          <p:cNvPicPr>
            <a:picLocks noChangeAspect="1" noChangeArrowheads="1"/>
          </p:cNvPicPr>
          <p:nvPr/>
        </p:nvPicPr>
        <p:blipFill>
          <a:blip r:embed="rId6" cstate="print"/>
          <a:srcRect/>
          <a:stretch>
            <a:fillRect/>
          </a:stretch>
        </p:blipFill>
        <p:spPr bwMode="auto">
          <a:xfrm>
            <a:off x="0" y="2209800"/>
            <a:ext cx="1780794" cy="1447800"/>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rot="5400000">
            <a:off x="7205990" y="2329190"/>
            <a:ext cx="3352800" cy="523220"/>
          </a:xfrm>
          <a:prstGeom prst="rect">
            <a:avLst/>
          </a:prstGeom>
        </p:spPr>
        <p:txBody>
          <a:bodyPr wrap="square">
            <a:spAutoFit/>
          </a:bodyPr>
          <a:lstStyle/>
          <a:p>
            <a:r>
              <a:rPr lang="en-US" sz="1400" dirty="0" smtClean="0">
                <a:solidFill>
                  <a:schemeClr val="accent1"/>
                </a:solidFill>
                <a:latin typeface="Times New Roman" pitchFamily="18" charset="0"/>
              </a:rPr>
              <a:t>M. </a:t>
            </a:r>
            <a:r>
              <a:rPr lang="en-US" sz="1400" dirty="0" err="1" smtClean="0">
                <a:solidFill>
                  <a:schemeClr val="accent1"/>
                </a:solidFill>
                <a:latin typeface="Times New Roman" pitchFamily="18" charset="0"/>
              </a:rPr>
              <a:t>Cambell</a:t>
            </a:r>
            <a:r>
              <a:rPr lang="en-US" sz="1400" dirty="0" smtClean="0">
                <a:solidFill>
                  <a:schemeClr val="accent1"/>
                </a:solidFill>
                <a:latin typeface="Times New Roman" pitchFamily="18" charset="0"/>
              </a:rPr>
              <a:t> et al, NIMA540(2005)295 </a:t>
            </a:r>
          </a:p>
          <a:p>
            <a:r>
              <a:rPr lang="en-US" sz="1400" dirty="0" smtClean="0">
                <a:solidFill>
                  <a:schemeClr val="accent1"/>
                </a:solidFill>
                <a:latin typeface="Times New Roman" pitchFamily="18" charset="0"/>
              </a:rPr>
              <a:t>M. Chefdeville et al., NIMA556(2006)490</a:t>
            </a:r>
            <a:endParaRPr lang="en-US" sz="1400" dirty="0">
              <a:solidFill>
                <a:schemeClr val="accent1"/>
              </a:solidFill>
              <a:latin typeface="Times New Roman" pitchFamily="18" charset="0"/>
            </a:endParaRPr>
          </a:p>
        </p:txBody>
      </p:sp>
      <p:pic>
        <p:nvPicPr>
          <p:cNvPr id="14" name="Picture 14" descr="helix_jv"/>
          <p:cNvPicPr>
            <a:picLocks noChangeAspect="1" noChangeArrowheads="1"/>
          </p:cNvPicPr>
          <p:nvPr/>
        </p:nvPicPr>
        <p:blipFill>
          <a:blip r:embed="rId7" cstate="print">
            <a:clrChange>
              <a:clrFrom>
                <a:srgbClr val="000000"/>
              </a:clrFrom>
              <a:clrTo>
                <a:srgbClr val="000000">
                  <a:alpha val="0"/>
                </a:srgbClr>
              </a:clrTo>
            </a:clrChange>
          </a:blip>
          <a:srcRect/>
          <a:stretch>
            <a:fillRect/>
          </a:stretch>
        </p:blipFill>
        <p:spPr bwMode="auto">
          <a:xfrm>
            <a:off x="4648200" y="457200"/>
            <a:ext cx="2061595" cy="2535237"/>
          </a:xfrm>
          <a:prstGeom prst="rect">
            <a:avLst/>
          </a:prstGeom>
          <a:noFill/>
          <a:ln w="9525">
            <a:noFill/>
            <a:miter lim="800000"/>
            <a:headEnd/>
            <a:tailEnd/>
          </a:ln>
        </p:spPr>
      </p:pic>
      <p:sp>
        <p:nvSpPr>
          <p:cNvPr id="15" name="Rectangle 14"/>
          <p:cNvSpPr/>
          <p:nvPr/>
        </p:nvSpPr>
        <p:spPr>
          <a:xfrm>
            <a:off x="0" y="5943600"/>
            <a:ext cx="4800600" cy="307777"/>
          </a:xfrm>
          <a:prstGeom prst="rect">
            <a:avLst/>
          </a:prstGeom>
        </p:spPr>
        <p:txBody>
          <a:bodyPr wrap="square">
            <a:spAutoFit/>
          </a:bodyPr>
          <a:lstStyle/>
          <a:p>
            <a:r>
              <a:rPr lang="en-US" sz="1400" dirty="0" err="1" smtClean="0">
                <a:solidFill>
                  <a:schemeClr val="accent1"/>
                </a:solidFill>
                <a:latin typeface="Times New Roman" pitchFamily="18" charset="0"/>
              </a:rPr>
              <a:t>Bellazzini</a:t>
            </a:r>
            <a:r>
              <a:rPr lang="en-US" sz="1400" dirty="0" smtClean="0">
                <a:solidFill>
                  <a:schemeClr val="accent1"/>
                </a:solidFill>
                <a:latin typeface="Times New Roman" pitchFamily="18" charset="0"/>
              </a:rPr>
              <a:t>, R et al. (2007a)  Nucl. Instr. and Meth. A 572, 160</a:t>
            </a:r>
          </a:p>
        </p:txBody>
      </p:sp>
      <p:sp>
        <p:nvSpPr>
          <p:cNvPr id="16" name="Rectangle 15"/>
          <p:cNvSpPr/>
          <p:nvPr/>
        </p:nvSpPr>
        <p:spPr>
          <a:xfrm>
            <a:off x="0" y="5486400"/>
            <a:ext cx="4572000" cy="307777"/>
          </a:xfrm>
          <a:prstGeom prst="rect">
            <a:avLst/>
          </a:prstGeom>
        </p:spPr>
        <p:txBody>
          <a:bodyPr>
            <a:spAutoFit/>
          </a:bodyPr>
          <a:lstStyle/>
          <a:p>
            <a:r>
              <a:rPr lang="en-US" sz="1400" dirty="0" err="1" smtClean="0">
                <a:solidFill>
                  <a:schemeClr val="accent1"/>
                </a:solidFill>
                <a:latin typeface="Times New Roman" pitchFamily="18" charset="0"/>
              </a:rPr>
              <a:t>Black, J. K. et al . (2003). </a:t>
            </a:r>
            <a:r>
              <a:rPr lang="en-US" sz="1400" dirty="0" smtClean="0">
                <a:solidFill>
                  <a:schemeClr val="accent1"/>
                </a:solidFill>
                <a:latin typeface="Times New Roman" pitchFamily="18" charset="0"/>
              </a:rPr>
              <a:t>Nucl. </a:t>
            </a:r>
            <a:r>
              <a:rPr lang="en-US" sz="1400" dirty="0" err="1" smtClean="0">
                <a:solidFill>
                  <a:schemeClr val="accent1"/>
                </a:solidFill>
                <a:latin typeface="Times New Roman" pitchFamily="18" charset="0"/>
              </a:rPr>
              <a:t>Instr. and Meth. A513, 639.</a:t>
            </a:r>
          </a:p>
        </p:txBody>
      </p:sp>
      <p:sp>
        <p:nvSpPr>
          <p:cNvPr id="17" name="Rectangle 16"/>
          <p:cNvSpPr/>
          <p:nvPr/>
        </p:nvSpPr>
        <p:spPr>
          <a:xfrm>
            <a:off x="0" y="5715000"/>
            <a:ext cx="4572000" cy="307777"/>
          </a:xfrm>
          <a:prstGeom prst="rect">
            <a:avLst/>
          </a:prstGeom>
        </p:spPr>
        <p:txBody>
          <a:bodyPr>
            <a:spAutoFit/>
          </a:bodyPr>
          <a:lstStyle/>
          <a:p>
            <a:r>
              <a:rPr lang="it-IT" sz="1400" dirty="0" err="1" smtClean="0">
                <a:solidFill>
                  <a:schemeClr val="accent1"/>
                </a:solidFill>
                <a:latin typeface="Times New Roman" pitchFamily="18" charset="0"/>
              </a:rPr>
              <a:t>Bellazzini et al. (2004)  </a:t>
            </a:r>
            <a:r>
              <a:rPr lang="en-US" sz="1400" dirty="0" smtClean="0">
                <a:solidFill>
                  <a:schemeClr val="accent1"/>
                </a:solidFill>
                <a:latin typeface="Times New Roman" pitchFamily="18" charset="0"/>
              </a:rPr>
              <a:t>Nucl. </a:t>
            </a:r>
            <a:r>
              <a:rPr lang="en-US" sz="1400" dirty="0" err="1" smtClean="0">
                <a:solidFill>
                  <a:schemeClr val="accent1"/>
                </a:solidFill>
                <a:latin typeface="Times New Roman" pitchFamily="18" charset="0"/>
              </a:rPr>
              <a:t>Instr. </a:t>
            </a:r>
            <a:r>
              <a:rPr lang="en-US" sz="1400" dirty="0" smtClean="0">
                <a:solidFill>
                  <a:schemeClr val="accent1"/>
                </a:solidFill>
                <a:latin typeface="Times New Roman" pitchFamily="18" charset="0"/>
              </a:rPr>
              <a:t>and Meth. A 535, 477.</a:t>
            </a:r>
            <a:endParaRPr lang="en-US" sz="1400" dirty="0" err="1" smtClean="0">
              <a:solidFill>
                <a:schemeClr val="accent1"/>
              </a:solidFill>
              <a:latin typeface="Times New Roman" pitchFamily="18" charset="0"/>
            </a:endParaRPr>
          </a:p>
        </p:txBody>
      </p:sp>
      <p:sp>
        <p:nvSpPr>
          <p:cNvPr id="18" name="Title 3"/>
          <p:cNvSpPr txBox="1">
            <a:spLocks/>
          </p:cNvSpPr>
          <p:nvPr/>
        </p:nvSpPr>
        <p:spPr>
          <a:xfrm>
            <a:off x="0" y="0"/>
            <a:ext cx="5410200" cy="523220"/>
          </a:xfrm>
          <a:prstGeom prst="rect">
            <a:avLst/>
          </a:prstGeom>
        </p:spPr>
        <p:txBody>
          <a:bodyPr vert="horz" wrap="square" lIns="91440" tIns="45720" rIns="91440" bIns="45720" rtlCol="0" anchor="ctr">
            <a:spAutoFit/>
          </a:bodyPr>
          <a:lstStyle/>
          <a:p>
            <a:pPr marL="0" marR="0" lvl="0" indent="0" algn="ctr" defTabSz="913520" rtl="0" eaLnBrk="1" fontAlgn="auto" latinLnBrk="0" hangingPunct="1">
              <a:lnSpc>
                <a:spcPct val="100000"/>
              </a:lnSpc>
              <a:spcBef>
                <a:spcPct val="0"/>
              </a:spcBef>
              <a:spcAft>
                <a:spcPts val="0"/>
              </a:spcAft>
              <a:buClrTx/>
              <a:buSzTx/>
              <a:buFontTx/>
              <a:buNone/>
              <a:tabLst/>
              <a:defRPr/>
            </a:pPr>
            <a:r>
              <a:rPr kumimoji="0" lang="en-US" sz="2800" i="0" u="none" strike="noStrike" kern="1200" cap="none" spc="0" normalizeH="0" baseline="0" noProof="0" dirty="0" smtClean="0">
                <a:ln>
                  <a:noFill/>
                </a:ln>
                <a:solidFill>
                  <a:schemeClr val="tx2"/>
                </a:solidFill>
                <a:effectLst/>
                <a:uLnTx/>
                <a:uFillTx/>
                <a:latin typeface="+mj-lt"/>
                <a:ea typeface="+mj-ea"/>
                <a:cs typeface="+mj-cs"/>
              </a:rPr>
              <a:t>MPGD and silicon</a:t>
            </a:r>
            <a:endParaRPr kumimoji="0" lang="en-US" sz="2800" i="0" u="none" strike="noStrike" kern="1200" cap="none" spc="0" normalizeH="0" baseline="0" noProof="0" dirty="0">
              <a:ln>
                <a:noFill/>
              </a:ln>
              <a:solidFill>
                <a:schemeClr val="tx2"/>
              </a:solidFill>
              <a:effectLst/>
              <a:uLnTx/>
              <a:uFillTx/>
              <a:latin typeface="+mj-lt"/>
              <a:ea typeface="+mj-ea"/>
              <a:cs typeface="+mj-cs"/>
            </a:endParaRPr>
          </a:p>
        </p:txBody>
      </p:sp>
      <p:pic>
        <p:nvPicPr>
          <p:cNvPr id="19"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4572000" y="5067600"/>
            <a:ext cx="1676400" cy="1256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Rectangle 19"/>
          <p:cNvSpPr/>
          <p:nvPr/>
        </p:nvSpPr>
        <p:spPr>
          <a:xfrm>
            <a:off x="3203644" y="4800600"/>
            <a:ext cx="2736711" cy="307777"/>
          </a:xfrm>
          <a:prstGeom prst="rect">
            <a:avLst/>
          </a:prstGeom>
        </p:spPr>
        <p:txBody>
          <a:bodyPr wrap="none">
            <a:spAutoFit/>
          </a:bodyPr>
          <a:lstStyle/>
          <a:p>
            <a:r>
              <a:rPr lang="en-US" sz="1400" dirty="0" err="1" smtClean="0">
                <a:solidFill>
                  <a:schemeClr val="accent1"/>
                </a:solidFill>
                <a:latin typeface="Times New Roman" pitchFamily="18" charset="0"/>
              </a:rPr>
              <a:t>GEMPIx</a:t>
            </a:r>
            <a:r>
              <a:rPr lang="en-US" sz="1400" dirty="0" smtClean="0">
                <a:solidFill>
                  <a:schemeClr val="accent1"/>
                </a:solidFill>
                <a:latin typeface="Times New Roman" pitchFamily="18" charset="0"/>
              </a:rPr>
              <a:t> ( &amp; </a:t>
            </a:r>
            <a:r>
              <a:rPr lang="en-US" sz="1400" dirty="0" err="1" smtClean="0">
                <a:solidFill>
                  <a:schemeClr val="accent1"/>
                </a:solidFill>
                <a:latin typeface="Times New Roman" pitchFamily="18" charset="0"/>
              </a:rPr>
              <a:t>TimePix</a:t>
            </a:r>
            <a:r>
              <a:rPr lang="en-US" sz="1400" dirty="0" smtClean="0">
                <a:solidFill>
                  <a:schemeClr val="accent1"/>
                </a:solidFill>
                <a:latin typeface="Times New Roman" pitchFamily="18" charset="0"/>
              </a:rPr>
              <a:t>) Murtas et al</a:t>
            </a:r>
            <a:endParaRPr lang="en-US" sz="1400" dirty="0">
              <a:solidFill>
                <a:schemeClr val="accent1"/>
              </a:solidFill>
              <a:latin typeface="Times New Roman" pitchFamily="18" charset="0"/>
            </a:endParaRPr>
          </a:p>
        </p:txBody>
      </p:sp>
      <p:pic>
        <p:nvPicPr>
          <p:cNvPr id="21" name="Picture 34" descr="IMG_0005_resize"/>
          <p:cNvPicPr>
            <a:picLocks noChangeAspect="1" noChangeArrowheads="1"/>
          </p:cNvPicPr>
          <p:nvPr/>
        </p:nvPicPr>
        <p:blipFill>
          <a:blip r:embed="rId9" cstate="print"/>
          <a:srcRect/>
          <a:stretch>
            <a:fillRect/>
          </a:stretch>
        </p:blipFill>
        <p:spPr bwMode="auto">
          <a:xfrm>
            <a:off x="6705600" y="4419600"/>
            <a:ext cx="1871477" cy="1295400"/>
          </a:xfrm>
          <a:prstGeom prst="rect">
            <a:avLst/>
          </a:prstGeom>
          <a:ln>
            <a:noFill/>
          </a:ln>
          <a:effectLst>
            <a:outerShdw blurRad="292100" dist="139700" dir="2700000" algn="tl" rotWithShape="0">
              <a:srgbClr val="333333">
                <a:alpha val="65000"/>
              </a:srgbClr>
            </a:outerShdw>
          </a:effectLst>
        </p:spPr>
      </p:pic>
      <p:sp>
        <p:nvSpPr>
          <p:cNvPr id="22" name="Rectangle 21"/>
          <p:cNvSpPr/>
          <p:nvPr/>
        </p:nvSpPr>
        <p:spPr>
          <a:xfrm>
            <a:off x="6399979" y="5791200"/>
            <a:ext cx="2744021" cy="307777"/>
          </a:xfrm>
          <a:prstGeom prst="rect">
            <a:avLst/>
          </a:prstGeom>
        </p:spPr>
        <p:txBody>
          <a:bodyPr wrap="none">
            <a:spAutoFit/>
          </a:bodyPr>
          <a:lstStyle/>
          <a:p>
            <a:r>
              <a:rPr lang="en-US" sz="1400" dirty="0" smtClean="0">
                <a:solidFill>
                  <a:schemeClr val="accent1"/>
                </a:solidFill>
                <a:latin typeface="Times New Roman" pitchFamily="18" charset="0"/>
              </a:rPr>
              <a:t>P. Colas et al., NIMA535(2004)506</a:t>
            </a:r>
            <a:endParaRPr lang="en-US" sz="1400" dirty="0">
              <a:solidFill>
                <a:schemeClr val="accent1"/>
              </a:solidFill>
              <a:latin typeface="Times New Roman" pitchFamily="18" charset="0"/>
            </a:endParaRPr>
          </a:p>
        </p:txBody>
      </p:sp>
      <p:pic>
        <p:nvPicPr>
          <p:cNvPr id="23" name="Picture 7"/>
          <p:cNvPicPr>
            <a:picLocks noChangeAspect="1" noChangeArrowheads="1"/>
          </p:cNvPicPr>
          <p:nvPr/>
        </p:nvPicPr>
        <p:blipFill>
          <a:blip r:embed="rId10" cstate="print"/>
          <a:srcRect l="3247"/>
          <a:stretch>
            <a:fillRect/>
          </a:stretch>
        </p:blipFill>
        <p:spPr bwMode="auto">
          <a:xfrm>
            <a:off x="2851727" y="2895600"/>
            <a:ext cx="3440545" cy="1905000"/>
          </a:xfrm>
          <a:prstGeom prst="rect">
            <a:avLst/>
          </a:prstGeom>
          <a:ln>
            <a:noFill/>
          </a:ln>
          <a:effectLst>
            <a:outerShdw blurRad="292100" dist="139700" dir="2700000" algn="tl" rotWithShape="0">
              <a:srgbClr val="333333">
                <a:alpha val="65000"/>
              </a:srgbClr>
            </a:outerShdw>
          </a:effectLst>
        </p:spPr>
      </p:pic>
      <p:sp>
        <p:nvSpPr>
          <p:cNvPr id="24" name="Rectangle 23"/>
          <p:cNvSpPr/>
          <p:nvPr/>
        </p:nvSpPr>
        <p:spPr>
          <a:xfrm>
            <a:off x="6705600" y="4114800"/>
            <a:ext cx="1861407" cy="307777"/>
          </a:xfrm>
          <a:prstGeom prst="rect">
            <a:avLst/>
          </a:prstGeom>
        </p:spPr>
        <p:txBody>
          <a:bodyPr wrap="none">
            <a:spAutoFit/>
          </a:bodyPr>
          <a:lstStyle/>
          <a:p>
            <a:r>
              <a:rPr lang="en-US" sz="1400" dirty="0" smtClean="0">
                <a:solidFill>
                  <a:schemeClr val="accent1"/>
                </a:solidFill>
                <a:latin typeface="Times New Roman" pitchFamily="18" charset="0"/>
              </a:rPr>
              <a:t>MM( &amp; </a:t>
            </a:r>
            <a:r>
              <a:rPr lang="en-US" sz="1400" dirty="0" err="1" smtClean="0">
                <a:solidFill>
                  <a:schemeClr val="accent1"/>
                </a:solidFill>
                <a:latin typeface="Times New Roman" pitchFamily="18" charset="0"/>
              </a:rPr>
              <a:t>Medipix</a:t>
            </a:r>
            <a:r>
              <a:rPr lang="en-US" sz="1400" dirty="0" smtClean="0">
                <a:solidFill>
                  <a:schemeClr val="accent1"/>
                </a:solidFill>
                <a:latin typeface="Times New Roman" pitchFamily="18" charset="0"/>
              </a:rPr>
              <a:t> chip )</a:t>
            </a:r>
            <a:endParaRPr lang="en-US" sz="1400" dirty="0">
              <a:solidFill>
                <a:schemeClr val="accent1"/>
              </a:solidFill>
              <a:latin typeface="Times New Roman" pitchFamily="18" charset="0"/>
            </a:endParaRPr>
          </a:p>
        </p:txBody>
      </p:sp>
      <p:pic>
        <p:nvPicPr>
          <p:cNvPr id="25" name="Picture 9"/>
          <p:cNvPicPr>
            <a:picLocks noChangeAspect="1" noChangeArrowheads="1"/>
          </p:cNvPicPr>
          <p:nvPr/>
        </p:nvPicPr>
        <p:blipFill>
          <a:blip r:embed="rId11" cstate="print"/>
          <a:srcRect/>
          <a:stretch>
            <a:fillRect/>
          </a:stretch>
        </p:blipFill>
        <p:spPr bwMode="auto">
          <a:xfrm>
            <a:off x="1447800" y="2590800"/>
            <a:ext cx="1252408" cy="1195388"/>
          </a:xfrm>
          <a:prstGeom prst="rect">
            <a:avLst/>
          </a:prstGeom>
          <a:ln>
            <a:noFill/>
          </a:ln>
          <a:effectLst>
            <a:outerShdw blurRad="292100" dist="139700" dir="2700000" algn="tl" rotWithShape="0">
              <a:srgbClr val="333333">
                <a:alpha val="65000"/>
              </a:srgbClr>
            </a:outerShdw>
          </a:effectLst>
        </p:spPr>
      </p:pic>
      <p:pic>
        <p:nvPicPr>
          <p:cNvPr id="26" name="Picture 10"/>
          <p:cNvPicPr>
            <a:picLocks noChangeAspect="1" noChangeArrowheads="1"/>
          </p:cNvPicPr>
          <p:nvPr/>
        </p:nvPicPr>
        <p:blipFill>
          <a:blip r:embed="rId12" cstate="print"/>
          <a:srcRect/>
          <a:stretch>
            <a:fillRect/>
          </a:stretch>
        </p:blipFill>
        <p:spPr bwMode="auto">
          <a:xfrm>
            <a:off x="109538" y="3858695"/>
            <a:ext cx="2100262" cy="155150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MPGD(@CERN)</a:t>
            </a:r>
            <a:endParaRPr lang="en-US" dirty="0">
              <a:solidFill>
                <a:schemeClr val="tx2"/>
              </a:solidFill>
            </a:endParaRPr>
          </a:p>
        </p:txBody>
      </p:sp>
      <p:sp>
        <p:nvSpPr>
          <p:cNvPr id="5" name="TextBox 4"/>
          <p:cNvSpPr txBox="1"/>
          <p:nvPr/>
        </p:nvSpPr>
        <p:spPr>
          <a:xfrm>
            <a:off x="609600" y="1447800"/>
            <a:ext cx="7924800" cy="5078313"/>
          </a:xfrm>
          <a:prstGeom prst="rect">
            <a:avLst/>
          </a:prstGeom>
          <a:noFill/>
        </p:spPr>
        <p:txBody>
          <a:bodyPr wrap="square" rtlCol="0">
            <a:spAutoFit/>
          </a:bodyPr>
          <a:lstStyle/>
          <a:p>
            <a:r>
              <a:rPr lang="en-US" dirty="0" smtClean="0"/>
              <a:t>MPGD are growing up consistently….</a:t>
            </a:r>
          </a:p>
          <a:p>
            <a:endParaRPr lang="en-US" dirty="0"/>
          </a:p>
          <a:p>
            <a:r>
              <a:rPr lang="en-US" dirty="0" smtClean="0"/>
              <a:t>CERN is probably the only place where everything needed to progress with this kind of technology is available </a:t>
            </a:r>
          </a:p>
          <a:p>
            <a:endParaRPr lang="en-US" dirty="0"/>
          </a:p>
          <a:p>
            <a:r>
              <a:rPr lang="en-US" dirty="0" smtClean="0"/>
              <a:t>Facilities and first of all… PEOPLE  </a:t>
            </a:r>
          </a:p>
          <a:p>
            <a:r>
              <a:rPr lang="en-US" dirty="0" smtClean="0"/>
              <a:t>detectors, mpgd workshop, electronics, gas system, mechanical engineering and workshop  experts….</a:t>
            </a:r>
          </a:p>
          <a:p>
            <a:endParaRPr lang="en-US" dirty="0"/>
          </a:p>
          <a:p>
            <a:endParaRPr lang="en-US" dirty="0" smtClean="0"/>
          </a:p>
          <a:p>
            <a:endParaRPr lang="en-US" dirty="0" smtClean="0"/>
          </a:p>
          <a:p>
            <a:endParaRPr lang="en-US" dirty="0" smtClean="0"/>
          </a:p>
          <a:p>
            <a:r>
              <a:rPr lang="en-US" dirty="0" smtClean="0"/>
              <a:t>The mpgd future …</a:t>
            </a:r>
            <a:endParaRPr lang="en-US" dirty="0"/>
          </a:p>
          <a:p>
            <a:r>
              <a:rPr lang="en-US" dirty="0" smtClean="0"/>
              <a:t>consolidation of existing detectors and upgrades of new ones…</a:t>
            </a:r>
          </a:p>
          <a:p>
            <a:endParaRPr lang="en-US" dirty="0"/>
          </a:p>
          <a:p>
            <a:r>
              <a:rPr lang="en-US" dirty="0" smtClean="0"/>
              <a:t>and </a:t>
            </a:r>
          </a:p>
          <a:p>
            <a:endParaRPr lang="en-US" dirty="0"/>
          </a:p>
          <a:p>
            <a:r>
              <a:rPr lang="en-US" dirty="0" smtClean="0"/>
              <a:t>R&amp;D with new structures, material to go for the next generation of detection</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3rd July 2014</a:t>
            </a:r>
            <a:endParaRPr lang="en-US"/>
          </a:p>
        </p:txBody>
      </p:sp>
      <p:sp>
        <p:nvSpPr>
          <p:cNvPr id="5" name="Footer Placeholder 4"/>
          <p:cNvSpPr>
            <a:spLocks noGrp="1"/>
          </p:cNvSpPr>
          <p:nvPr>
            <p:ph type="ftr" sz="quarter" idx="11"/>
          </p:nvPr>
        </p:nvSpPr>
        <p:spPr/>
        <p:txBody>
          <a:bodyPr/>
          <a:lstStyle/>
          <a:p>
            <a:r>
              <a:rPr lang="en-US" smtClean="0"/>
              <a:t>DT Training Seminar</a:t>
            </a:r>
            <a:endParaRPr lang="en-US"/>
          </a:p>
        </p:txBody>
      </p:sp>
      <p:sp>
        <p:nvSpPr>
          <p:cNvPr id="6" name="Slide Number Placeholder 5"/>
          <p:cNvSpPr>
            <a:spLocks noGrp="1"/>
          </p:cNvSpPr>
          <p:nvPr>
            <p:ph type="sldNum" sz="quarter" idx="12"/>
          </p:nvPr>
        </p:nvSpPr>
        <p:spPr/>
        <p:txBody>
          <a:bodyPr/>
          <a:lstStyle/>
          <a:p>
            <a:fld id="{C9F05DD2-B773-4D52-BA40-E8C9AEDB195F}" type="slidenum">
              <a:rPr lang="en-US" smtClean="0"/>
              <a:pPr/>
              <a:t>82</a:t>
            </a:fld>
            <a:endParaRPr lang="en-US"/>
          </a:p>
        </p:txBody>
      </p:sp>
      <p:sp>
        <p:nvSpPr>
          <p:cNvPr id="7" name="Footer Placeholder 4"/>
          <p:cNvSpPr txBox="1">
            <a:spLocks/>
          </p:cNvSpPr>
          <p:nvPr/>
        </p:nvSpPr>
        <p:spPr>
          <a:xfrm>
            <a:off x="5105400" y="6553200"/>
            <a:ext cx="3886200" cy="304800"/>
          </a:xfrm>
          <a:prstGeom prst="rect">
            <a:avLst/>
          </a:prstGeom>
          <a:noFill/>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schemeClr val="tx1">
                    <a:tint val="75000"/>
                  </a:schemeClr>
                </a:solidFill>
                <a:effectLst/>
                <a:uLnTx/>
                <a:uFillTx/>
                <a:latin typeface="+mn-lt"/>
                <a:ea typeface="+mn-ea"/>
                <a:cs typeface="+mn-cs"/>
              </a:rPr>
              <a:t>F. Sauli - Gas Detectors - KEK March 14, 2009</a:t>
            </a:r>
            <a:endParaRPr kumimoji="0" lang="en-GB"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Rectangle 2"/>
          <p:cNvSpPr>
            <a:spLocks noGrp="1" noChangeArrowheads="1"/>
          </p:cNvSpPr>
          <p:nvPr>
            <p:ph type="title"/>
          </p:nvPr>
        </p:nvSpPr>
        <p:spPr>
          <a:xfrm>
            <a:off x="381000" y="228600"/>
            <a:ext cx="7772400" cy="914400"/>
          </a:xfrm>
        </p:spPr>
        <p:txBody>
          <a:bodyPr>
            <a:noAutofit/>
          </a:bodyPr>
          <a:lstStyle/>
          <a:p>
            <a:pPr lvl="0"/>
            <a:r>
              <a:rPr lang="en-GB" sz="1800" dirty="0">
                <a:solidFill>
                  <a:schemeClr val="tx2"/>
                </a:solidFill>
              </a:rPr>
              <a:t>BIBLIOGRAPHY (from </a:t>
            </a:r>
            <a:r>
              <a:rPr lang="en-US" sz="1800" dirty="0">
                <a:solidFill>
                  <a:schemeClr val="tx2"/>
                </a:solidFill>
              </a:rPr>
              <a:t>F. Sauli - Gas Detectors - KEK March 14, 2009</a:t>
            </a:r>
            <a:r>
              <a:rPr lang="en-GB" sz="1800" dirty="0">
                <a:solidFill>
                  <a:schemeClr val="tx2"/>
                </a:solidFill>
              </a:rPr>
              <a:t>)</a:t>
            </a:r>
          </a:p>
        </p:txBody>
      </p:sp>
      <p:sp>
        <p:nvSpPr>
          <p:cNvPr id="10" name="Rectangle 3"/>
          <p:cNvSpPr>
            <a:spLocks noChangeArrowheads="1"/>
          </p:cNvSpPr>
          <p:nvPr/>
        </p:nvSpPr>
        <p:spPr bwMode="auto">
          <a:xfrm>
            <a:off x="527851" y="1360063"/>
            <a:ext cx="7625549" cy="4659737"/>
          </a:xfrm>
          <a:prstGeom prst="rect">
            <a:avLst/>
          </a:prstGeom>
          <a:noFill/>
          <a:ln w="9525">
            <a:noFill/>
            <a:miter lim="800000"/>
            <a:headEnd/>
            <a:tailEnd/>
          </a:ln>
        </p:spPr>
        <p:txBody>
          <a:bodyPr wrap="none">
            <a:spAutoFit/>
          </a:bodyPr>
          <a:lstStyle/>
          <a:p>
            <a:pPr marL="342900" indent="-342900">
              <a:lnSpc>
                <a:spcPct val="120000"/>
              </a:lnSpc>
              <a:spcBef>
                <a:spcPct val="20000"/>
              </a:spcBef>
            </a:pPr>
            <a:r>
              <a:rPr lang="en-US" sz="1400" dirty="0">
                <a:solidFill>
                  <a:schemeClr val="tx2"/>
                </a:solidFill>
              </a:rPr>
              <a:t>D.H. Wilkinson: Ionization Chambers and Counters (Cambridge Univ. Press, 1950) </a:t>
            </a:r>
          </a:p>
          <a:p>
            <a:pPr marL="342900" indent="-342900">
              <a:lnSpc>
                <a:spcPct val="120000"/>
              </a:lnSpc>
              <a:spcBef>
                <a:spcPct val="20000"/>
              </a:spcBef>
            </a:pPr>
            <a:r>
              <a:rPr lang="en-US" sz="1400" dirty="0">
                <a:solidFill>
                  <a:schemeClr val="tx2"/>
                </a:solidFill>
              </a:rPr>
              <a:t>S.A. </a:t>
            </a:r>
            <a:r>
              <a:rPr lang="en-US" sz="1400" dirty="0" err="1">
                <a:solidFill>
                  <a:schemeClr val="tx2"/>
                </a:solidFill>
              </a:rPr>
              <a:t>Korff</a:t>
            </a:r>
            <a:r>
              <a:rPr lang="en-US" sz="1400" dirty="0">
                <a:solidFill>
                  <a:schemeClr val="tx2"/>
                </a:solidFill>
              </a:rPr>
              <a:t>: Electron and Nuclear Counters (Van </a:t>
            </a:r>
            <a:r>
              <a:rPr lang="en-US" sz="1400" dirty="0" err="1">
                <a:solidFill>
                  <a:schemeClr val="tx2"/>
                </a:solidFill>
              </a:rPr>
              <a:t>Nostrand</a:t>
            </a:r>
            <a:r>
              <a:rPr lang="en-US" sz="1400" dirty="0">
                <a:solidFill>
                  <a:schemeClr val="tx2"/>
                </a:solidFill>
              </a:rPr>
              <a:t>, 1955)</a:t>
            </a:r>
          </a:p>
          <a:p>
            <a:pPr marL="342900" indent="-342900">
              <a:lnSpc>
                <a:spcPct val="120000"/>
              </a:lnSpc>
              <a:spcBef>
                <a:spcPct val="20000"/>
              </a:spcBef>
            </a:pPr>
            <a:r>
              <a:rPr lang="en-US" sz="1400" dirty="0">
                <a:solidFill>
                  <a:schemeClr val="tx2"/>
                </a:solidFill>
              </a:rPr>
              <a:t>P. Rice-Evans: Spark, Streamer, Proportional and Drift Chambers (Richelieu, 1974)</a:t>
            </a:r>
          </a:p>
          <a:p>
            <a:pPr marL="342900" indent="-342900">
              <a:lnSpc>
                <a:spcPct val="120000"/>
              </a:lnSpc>
              <a:spcBef>
                <a:spcPct val="20000"/>
              </a:spcBef>
            </a:pPr>
            <a:r>
              <a:rPr lang="en-US" sz="1400" dirty="0">
                <a:solidFill>
                  <a:schemeClr val="tx2"/>
                </a:solidFill>
              </a:rPr>
              <a:t>F. Sauli: Principles of Operation of Multiwire Proportional and Drift Chambers (CERN 77-09, 1977)</a:t>
            </a:r>
          </a:p>
          <a:p>
            <a:pPr marL="342900" indent="-342900">
              <a:lnSpc>
                <a:spcPct val="120000"/>
              </a:lnSpc>
              <a:spcBef>
                <a:spcPct val="20000"/>
              </a:spcBef>
            </a:pPr>
            <a:r>
              <a:rPr lang="en-US" sz="1400" dirty="0">
                <a:solidFill>
                  <a:schemeClr val="tx2"/>
                </a:solidFill>
              </a:rPr>
              <a:t>Th. </a:t>
            </a:r>
            <a:r>
              <a:rPr lang="en-US" sz="1400" dirty="0" err="1">
                <a:solidFill>
                  <a:schemeClr val="tx2"/>
                </a:solidFill>
              </a:rPr>
              <a:t>Ferbel</a:t>
            </a:r>
            <a:r>
              <a:rPr lang="en-US" sz="1400" dirty="0">
                <a:solidFill>
                  <a:schemeClr val="tx2"/>
                </a:solidFill>
              </a:rPr>
              <a:t>, Editor: Techniques and Concepts of High-energy Physics (Plenum, 1983)</a:t>
            </a:r>
          </a:p>
          <a:p>
            <a:pPr marL="342900" indent="-342900">
              <a:lnSpc>
                <a:spcPct val="120000"/>
              </a:lnSpc>
              <a:spcBef>
                <a:spcPct val="20000"/>
              </a:spcBef>
            </a:pPr>
            <a:r>
              <a:rPr lang="en-US" sz="1400" dirty="0">
                <a:solidFill>
                  <a:schemeClr val="tx2"/>
                </a:solidFill>
              </a:rPr>
              <a:t>R.C. </a:t>
            </a:r>
            <a:r>
              <a:rPr lang="en-US" sz="1400" dirty="0" err="1">
                <a:solidFill>
                  <a:schemeClr val="tx2"/>
                </a:solidFill>
              </a:rPr>
              <a:t>Fernow</a:t>
            </a:r>
            <a:r>
              <a:rPr lang="en-US" sz="1400" dirty="0">
                <a:solidFill>
                  <a:schemeClr val="tx2"/>
                </a:solidFill>
              </a:rPr>
              <a:t>: Introduction to Experimental Particle Physics (Cambridge Univ. Press, 1986)</a:t>
            </a:r>
          </a:p>
          <a:p>
            <a:pPr marL="342900" indent="-342900">
              <a:lnSpc>
                <a:spcPct val="120000"/>
              </a:lnSpc>
              <a:spcBef>
                <a:spcPct val="20000"/>
              </a:spcBef>
            </a:pPr>
            <a:r>
              <a:rPr lang="en-US" sz="1400" dirty="0">
                <a:solidFill>
                  <a:schemeClr val="tx2"/>
                </a:solidFill>
              </a:rPr>
              <a:t>W.R. Leo: Techniques for Nuclear and Particle Physics Experiments (Springer, 1987)</a:t>
            </a:r>
          </a:p>
          <a:p>
            <a:pPr marL="342900" indent="-342900">
              <a:lnSpc>
                <a:spcPct val="120000"/>
              </a:lnSpc>
              <a:spcBef>
                <a:spcPct val="20000"/>
              </a:spcBef>
            </a:pPr>
            <a:r>
              <a:rPr lang="en-US" sz="1400" dirty="0">
                <a:solidFill>
                  <a:schemeClr val="tx2"/>
                </a:solidFill>
              </a:rPr>
              <a:t>C. </a:t>
            </a:r>
            <a:r>
              <a:rPr lang="en-US" sz="1400" dirty="0" err="1">
                <a:solidFill>
                  <a:schemeClr val="tx2"/>
                </a:solidFill>
              </a:rPr>
              <a:t>Fabjan</a:t>
            </a:r>
            <a:r>
              <a:rPr lang="en-US" sz="1400" dirty="0">
                <a:solidFill>
                  <a:schemeClr val="tx2"/>
                </a:solidFill>
              </a:rPr>
              <a:t> and J. </a:t>
            </a:r>
            <a:r>
              <a:rPr lang="en-US" sz="1400" dirty="0" err="1">
                <a:solidFill>
                  <a:schemeClr val="tx2"/>
                </a:solidFill>
              </a:rPr>
              <a:t>Pilcher</a:t>
            </a:r>
            <a:r>
              <a:rPr lang="en-US" sz="1400" dirty="0">
                <a:solidFill>
                  <a:schemeClr val="tx2"/>
                </a:solidFill>
              </a:rPr>
              <a:t>, ed.: Instrumentation in Elementary Particle Physics (World Scientific, 1988)</a:t>
            </a:r>
          </a:p>
          <a:p>
            <a:pPr marL="342900" indent="-342900">
              <a:lnSpc>
                <a:spcPct val="120000"/>
              </a:lnSpc>
              <a:spcBef>
                <a:spcPct val="20000"/>
              </a:spcBef>
            </a:pPr>
            <a:r>
              <a:rPr lang="en-US" sz="1400" dirty="0">
                <a:solidFill>
                  <a:schemeClr val="tx2"/>
                </a:solidFill>
              </a:rPr>
              <a:t>C.F.G. Delaney and E.C. Finch: Radiation Detectors (Clarendon Press, 1992) </a:t>
            </a:r>
          </a:p>
          <a:p>
            <a:pPr marL="342900" indent="-342900">
              <a:lnSpc>
                <a:spcPct val="120000"/>
              </a:lnSpc>
              <a:spcBef>
                <a:spcPct val="20000"/>
              </a:spcBef>
            </a:pPr>
            <a:r>
              <a:rPr lang="en-US" sz="1400" dirty="0">
                <a:solidFill>
                  <a:schemeClr val="tx2"/>
                </a:solidFill>
              </a:rPr>
              <a:t>R. Gilmore: Single Particle Detection and Measurement (Taylor and Francis, 1992)</a:t>
            </a:r>
          </a:p>
          <a:p>
            <a:pPr marL="342900" indent="-342900">
              <a:lnSpc>
                <a:spcPct val="120000"/>
              </a:lnSpc>
              <a:spcBef>
                <a:spcPct val="20000"/>
              </a:spcBef>
            </a:pPr>
            <a:r>
              <a:rPr lang="en-US" sz="1400" dirty="0">
                <a:solidFill>
                  <a:schemeClr val="tx2"/>
                </a:solidFill>
              </a:rPr>
              <a:t>F. Sauli, ed.: Instrumentation in High Energy Physics (World Scientific, 1992)</a:t>
            </a:r>
          </a:p>
          <a:p>
            <a:pPr marL="342900" indent="-342900">
              <a:lnSpc>
                <a:spcPct val="120000"/>
              </a:lnSpc>
              <a:spcBef>
                <a:spcPct val="20000"/>
              </a:spcBef>
            </a:pPr>
            <a:r>
              <a:rPr lang="en-US" sz="1400" dirty="0">
                <a:solidFill>
                  <a:schemeClr val="tx2"/>
                </a:solidFill>
              </a:rPr>
              <a:t>K. </a:t>
            </a:r>
            <a:r>
              <a:rPr lang="en-US" sz="1400" dirty="0" err="1">
                <a:solidFill>
                  <a:schemeClr val="tx2"/>
                </a:solidFill>
              </a:rPr>
              <a:t>Grupen</a:t>
            </a:r>
            <a:r>
              <a:rPr lang="en-US" sz="1400" dirty="0">
                <a:solidFill>
                  <a:schemeClr val="tx2"/>
                </a:solidFill>
              </a:rPr>
              <a:t>: Particle Detectors (Cambridge Monographs on Part. Phys. 1996)</a:t>
            </a:r>
          </a:p>
          <a:p>
            <a:pPr marL="342900" indent="-342900">
              <a:lnSpc>
                <a:spcPct val="120000"/>
              </a:lnSpc>
              <a:spcBef>
                <a:spcPct val="20000"/>
              </a:spcBef>
            </a:pPr>
            <a:r>
              <a:rPr lang="en-US" sz="1400" dirty="0">
                <a:solidFill>
                  <a:schemeClr val="tx2"/>
                </a:solidFill>
              </a:rPr>
              <a:t>K. </a:t>
            </a:r>
            <a:r>
              <a:rPr lang="en-US" sz="1400" dirty="0" err="1">
                <a:solidFill>
                  <a:schemeClr val="tx2"/>
                </a:solidFill>
              </a:rPr>
              <a:t>Kleinknecht</a:t>
            </a:r>
            <a:r>
              <a:rPr lang="en-US" sz="1400" dirty="0">
                <a:solidFill>
                  <a:schemeClr val="tx2"/>
                </a:solidFill>
              </a:rPr>
              <a:t>: Detectors for Particle Radiation (Cambridge Univ. Press 1998)</a:t>
            </a:r>
          </a:p>
          <a:p>
            <a:pPr marL="342900" indent="-342900">
              <a:lnSpc>
                <a:spcPct val="120000"/>
              </a:lnSpc>
              <a:spcBef>
                <a:spcPct val="20000"/>
              </a:spcBef>
            </a:pPr>
            <a:r>
              <a:rPr lang="en-US" sz="1400" dirty="0">
                <a:solidFill>
                  <a:schemeClr val="tx2"/>
                </a:solidFill>
              </a:rPr>
              <a:t>G.F. Knoll: Radiation Detection and Measurements, 3d Ed. (Wiley, 2000)</a:t>
            </a:r>
          </a:p>
          <a:p>
            <a:pPr marL="342900" indent="-342900">
              <a:lnSpc>
                <a:spcPct val="120000"/>
              </a:lnSpc>
              <a:spcBef>
                <a:spcPct val="20000"/>
              </a:spcBef>
            </a:pPr>
            <a:r>
              <a:rPr lang="en-US" sz="1400" dirty="0">
                <a:solidFill>
                  <a:schemeClr val="tx2"/>
                </a:solidFill>
              </a:rPr>
              <a:t>W. Blum, W. </a:t>
            </a:r>
            <a:r>
              <a:rPr lang="en-US" sz="1400" dirty="0" err="1">
                <a:solidFill>
                  <a:schemeClr val="tx2"/>
                </a:solidFill>
              </a:rPr>
              <a:t>Riegler</a:t>
            </a:r>
            <a:r>
              <a:rPr lang="en-US" sz="1400" dirty="0">
                <a:solidFill>
                  <a:schemeClr val="tx2"/>
                </a:solidFill>
              </a:rPr>
              <a:t> and L. </a:t>
            </a:r>
            <a:r>
              <a:rPr lang="en-US" sz="1400" dirty="0" err="1">
                <a:solidFill>
                  <a:schemeClr val="tx2"/>
                </a:solidFill>
              </a:rPr>
              <a:t>Rolandi</a:t>
            </a:r>
            <a:r>
              <a:rPr lang="en-US" sz="1400" dirty="0">
                <a:solidFill>
                  <a:schemeClr val="tx2"/>
                </a:solidFill>
              </a:rPr>
              <a:t>: Particle Detection with Drift Chambers, 2d Ed. (Springer 2008)</a:t>
            </a:r>
            <a:endParaRPr lang="en-GB" sz="1400" dirty="0">
              <a:solidFill>
                <a:schemeClr val="tx2"/>
              </a:solidFil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vert="horz" lIns="91440" tIns="45720" rIns="91440" bIns="45720" rtlCol="0" anchor="ctr">
            <a:noAutofit/>
          </a:bodyPr>
          <a:lstStyle/>
          <a:p>
            <a:r>
              <a:rPr lang="en-US" sz="1800" dirty="0">
                <a:solidFill>
                  <a:schemeClr val="tx2"/>
                </a:solidFill>
              </a:rPr>
              <a:t>and something </a:t>
            </a:r>
            <a:r>
              <a:rPr lang="en-US" sz="1800" dirty="0" smtClean="0">
                <a:solidFill>
                  <a:schemeClr val="tx2"/>
                </a:solidFill>
              </a:rPr>
              <a:t>more specific on mpgd…</a:t>
            </a:r>
            <a:endParaRPr lang="en-US" sz="1800" dirty="0">
              <a:solidFill>
                <a:schemeClr val="tx2"/>
              </a:solidFill>
            </a:endParaRPr>
          </a:p>
        </p:txBody>
      </p:sp>
      <p:sp>
        <p:nvSpPr>
          <p:cNvPr id="3" name="Content Placeholder 2"/>
          <p:cNvSpPr>
            <a:spLocks noGrp="1"/>
          </p:cNvSpPr>
          <p:nvPr>
            <p:ph idx="1"/>
          </p:nvPr>
        </p:nvSpPr>
        <p:spPr>
          <a:xfrm>
            <a:off x="381000" y="609600"/>
            <a:ext cx="8305800" cy="5791200"/>
          </a:xfrm>
        </p:spPr>
        <p:txBody>
          <a:bodyPr>
            <a:noAutofit/>
          </a:bodyPr>
          <a:lstStyle/>
          <a:p>
            <a:pPr>
              <a:buNone/>
            </a:pPr>
            <a:r>
              <a:rPr lang="en-US" sz="1200" dirty="0" err="1" smtClean="0">
                <a:solidFill>
                  <a:schemeClr val="tx2"/>
                </a:solidFill>
              </a:rPr>
              <a:t>F,Sauli</a:t>
            </a:r>
            <a:r>
              <a:rPr lang="en-US" sz="1200" dirty="0" smtClean="0">
                <a:solidFill>
                  <a:schemeClr val="tx2"/>
                </a:solidFill>
              </a:rPr>
              <a:t>, A. Sharma, MICROPATTERN GASEOUS DETECTORS , </a:t>
            </a:r>
            <a:r>
              <a:rPr lang="en-US" sz="1200" dirty="0" err="1" smtClean="0">
                <a:solidFill>
                  <a:schemeClr val="tx2"/>
                </a:solidFill>
              </a:rPr>
              <a:t>Annu</a:t>
            </a:r>
            <a:r>
              <a:rPr lang="en-US" sz="1200" dirty="0" smtClean="0">
                <a:solidFill>
                  <a:schemeClr val="tx2"/>
                </a:solidFill>
              </a:rPr>
              <a:t>. Rev. </a:t>
            </a:r>
            <a:r>
              <a:rPr lang="en-US" sz="1200" dirty="0" err="1" smtClean="0">
                <a:solidFill>
                  <a:schemeClr val="tx2"/>
                </a:solidFill>
              </a:rPr>
              <a:t>Nucl</a:t>
            </a:r>
            <a:r>
              <a:rPr lang="en-US" sz="1200" dirty="0" smtClean="0">
                <a:solidFill>
                  <a:schemeClr val="tx2"/>
                </a:solidFill>
              </a:rPr>
              <a:t>. Part. Sci. 1999. 49:341–88</a:t>
            </a:r>
          </a:p>
          <a:p>
            <a:pPr>
              <a:buNone/>
            </a:pPr>
            <a:r>
              <a:rPr lang="en-US" sz="1200" dirty="0" smtClean="0">
                <a:solidFill>
                  <a:schemeClr val="tx2"/>
                </a:solidFill>
              </a:rPr>
              <a:t>L</a:t>
            </a:r>
            <a:r>
              <a:rPr lang="en-US" sz="1200" dirty="0" smtClean="0">
                <a:solidFill>
                  <a:schemeClr val="tx2"/>
                </a:solidFill>
              </a:rPr>
              <a:t>. Ropelewski, Gas </a:t>
            </a:r>
            <a:r>
              <a:rPr lang="en-US" sz="1200" dirty="0" err="1" smtClean="0">
                <a:solidFill>
                  <a:schemeClr val="tx2"/>
                </a:solidFill>
              </a:rPr>
              <a:t>Micropattern</a:t>
            </a:r>
            <a:r>
              <a:rPr lang="en-US" sz="1200" dirty="0" smtClean="0">
                <a:solidFill>
                  <a:schemeClr val="tx2"/>
                </a:solidFill>
              </a:rPr>
              <a:t> Detectors for Tracking</a:t>
            </a:r>
          </a:p>
          <a:p>
            <a:pPr>
              <a:buNone/>
            </a:pPr>
            <a:r>
              <a:rPr lang="en-US" sz="1200" dirty="0" smtClean="0">
                <a:solidFill>
                  <a:schemeClr val="tx2"/>
                </a:solidFill>
              </a:rPr>
              <a:t>The </a:t>
            </a:r>
            <a:r>
              <a:rPr lang="en-US" sz="1200" dirty="0" smtClean="0">
                <a:solidFill>
                  <a:schemeClr val="tx2"/>
                </a:solidFill>
              </a:rPr>
              <a:t>RD51 Collaboration: Development of Micro-Pattern Gas Detector Technologies, L. Ropelewski,  M. Titov,  114th LHCC </a:t>
            </a:r>
            <a:r>
              <a:rPr lang="en-US" sz="1200" dirty="0" smtClean="0">
                <a:solidFill>
                  <a:schemeClr val="tx2"/>
                </a:solidFill>
              </a:rPr>
              <a:t>Meeting, CERN</a:t>
            </a:r>
            <a:r>
              <a:rPr lang="en-US" sz="1200" dirty="0" smtClean="0">
                <a:solidFill>
                  <a:schemeClr val="tx2"/>
                </a:solidFill>
              </a:rPr>
              <a:t>, 12-13 June 2013</a:t>
            </a:r>
          </a:p>
          <a:p>
            <a:pPr>
              <a:buNone/>
            </a:pPr>
            <a:r>
              <a:rPr lang="en-US" sz="1200" dirty="0" smtClean="0">
                <a:solidFill>
                  <a:schemeClr val="tx2"/>
                </a:solidFill>
              </a:rPr>
              <a:t> </a:t>
            </a:r>
            <a:r>
              <a:rPr lang="en-US" sz="1200" dirty="0" smtClean="0">
                <a:solidFill>
                  <a:schemeClr val="tx2"/>
                </a:solidFill>
              </a:rPr>
              <a:t>S. </a:t>
            </a:r>
            <a:r>
              <a:rPr lang="en-US" sz="1200" dirty="0" err="1" smtClean="0">
                <a:solidFill>
                  <a:schemeClr val="tx2"/>
                </a:solidFill>
              </a:rPr>
              <a:t>Dalla</a:t>
            </a:r>
            <a:r>
              <a:rPr lang="en-US" sz="1200" dirty="0" smtClean="0">
                <a:solidFill>
                  <a:schemeClr val="tx2"/>
                </a:solidFill>
              </a:rPr>
              <a:t> Torre, State of the Art of MPGD detection techniques, RD51 Special Workshop "Detecting Neutrons with MPGDs" (October 14 - 15, 2013) </a:t>
            </a:r>
          </a:p>
          <a:p>
            <a:pPr>
              <a:buNone/>
            </a:pPr>
            <a:r>
              <a:rPr lang="en-US" sz="1200" dirty="0" smtClean="0">
                <a:solidFill>
                  <a:schemeClr val="tx2"/>
                </a:solidFill>
              </a:rPr>
              <a:t>M</a:t>
            </a:r>
            <a:r>
              <a:rPr lang="en-US" sz="1200" dirty="0" smtClean="0">
                <a:solidFill>
                  <a:schemeClr val="tx2"/>
                </a:solidFill>
              </a:rPr>
              <a:t>. Titov, New developments and future perspective for gaseous detector, 11th Vienna Conf on Instr. (2007)</a:t>
            </a:r>
          </a:p>
          <a:p>
            <a:pPr>
              <a:buNone/>
            </a:pPr>
            <a:r>
              <a:rPr lang="en-US" sz="1200" dirty="0" smtClean="0">
                <a:solidFill>
                  <a:schemeClr val="tx2"/>
                </a:solidFill>
              </a:rPr>
              <a:t>F</a:t>
            </a:r>
            <a:r>
              <a:rPr lang="en-US" sz="1200" dirty="0" smtClean="0">
                <a:solidFill>
                  <a:schemeClr val="tx2"/>
                </a:solidFill>
              </a:rPr>
              <a:t>. Sauli, Gas electron multiplier (gem) detectors: principles of operation and applications, RD51-note-2012-007 revised 21.09.2012 </a:t>
            </a:r>
          </a:p>
          <a:p>
            <a:pPr>
              <a:buNone/>
            </a:pPr>
            <a:r>
              <a:rPr lang="en-US" sz="1200" dirty="0" smtClean="0">
                <a:solidFill>
                  <a:schemeClr val="tx2"/>
                </a:solidFill>
              </a:rPr>
              <a:t>Y</a:t>
            </a:r>
            <a:r>
              <a:rPr lang="en-US" sz="1200" dirty="0" smtClean="0">
                <a:solidFill>
                  <a:schemeClr val="tx2"/>
                </a:solidFill>
              </a:rPr>
              <a:t>. </a:t>
            </a:r>
            <a:r>
              <a:rPr lang="en-US" sz="1200" dirty="0" err="1" smtClean="0">
                <a:solidFill>
                  <a:schemeClr val="tx2"/>
                </a:solidFill>
              </a:rPr>
              <a:t>Giomataris</a:t>
            </a:r>
            <a:r>
              <a:rPr lang="en-US" sz="1200" dirty="0" smtClean="0">
                <a:solidFill>
                  <a:schemeClr val="tx2"/>
                </a:solidFill>
              </a:rPr>
              <a:t>, Development and prospects of the new gaseous detector Micromegas, Nuclear Instruments and Methods in Physics Research A 419 (1998) 239</a:t>
            </a:r>
          </a:p>
          <a:p>
            <a:pPr>
              <a:buNone/>
            </a:pPr>
            <a:r>
              <a:rPr lang="en-US" sz="1200" dirty="0" smtClean="0">
                <a:solidFill>
                  <a:schemeClr val="tx2"/>
                </a:solidFill>
              </a:rPr>
              <a:t>R</a:t>
            </a:r>
            <a:r>
              <a:rPr lang="en-US" sz="1200" dirty="0">
                <a:solidFill>
                  <a:schemeClr val="tx2"/>
                </a:solidFill>
              </a:rPr>
              <a:t>. </a:t>
            </a:r>
            <a:r>
              <a:rPr lang="en-US" sz="1200" dirty="0" err="1">
                <a:solidFill>
                  <a:schemeClr val="tx2"/>
                </a:solidFill>
              </a:rPr>
              <a:t>Chechik</a:t>
            </a:r>
            <a:r>
              <a:rPr lang="en-US" sz="1200" dirty="0">
                <a:solidFill>
                  <a:schemeClr val="tx2"/>
                </a:solidFill>
              </a:rPr>
              <a:t>, A. Breskin and C. </a:t>
            </a:r>
            <a:r>
              <a:rPr lang="en-US" sz="1200" dirty="0" err="1">
                <a:solidFill>
                  <a:schemeClr val="tx2"/>
                </a:solidFill>
              </a:rPr>
              <a:t>Shalem,Thick</a:t>
            </a:r>
            <a:r>
              <a:rPr lang="en-US" sz="1200" dirty="0">
                <a:solidFill>
                  <a:schemeClr val="tx2"/>
                </a:solidFill>
              </a:rPr>
              <a:t> GEM-like </a:t>
            </a:r>
            <a:r>
              <a:rPr lang="en-US" sz="1200" dirty="0" smtClean="0">
                <a:solidFill>
                  <a:schemeClr val="tx2"/>
                </a:solidFill>
              </a:rPr>
              <a:t>multipliers</a:t>
            </a:r>
          </a:p>
          <a:p>
            <a:pPr>
              <a:buNone/>
            </a:pPr>
            <a:r>
              <a:rPr lang="en-US" sz="1200" dirty="0" smtClean="0">
                <a:solidFill>
                  <a:schemeClr val="tx2"/>
                </a:solidFill>
              </a:rPr>
              <a:t>F</a:t>
            </a:r>
            <a:r>
              <a:rPr lang="en-US" sz="1200" dirty="0">
                <a:solidFill>
                  <a:schemeClr val="tx2"/>
                </a:solidFill>
              </a:rPr>
              <a:t>. Sauli, Gaseous Radiation Detectors: Fundamentals and </a:t>
            </a:r>
            <a:r>
              <a:rPr lang="en-US" sz="1200" dirty="0" smtClean="0">
                <a:solidFill>
                  <a:schemeClr val="tx2"/>
                </a:solidFill>
              </a:rPr>
              <a:t>Applications, Cambridge Monographs</a:t>
            </a:r>
          </a:p>
          <a:p>
            <a:pPr marL="0" indent="0">
              <a:buNone/>
            </a:pPr>
            <a:r>
              <a:rPr lang="en-US" sz="1200" dirty="0" smtClean="0">
                <a:solidFill>
                  <a:schemeClr val="tx2"/>
                </a:solidFill>
              </a:rPr>
              <a:t>S</a:t>
            </a:r>
            <a:r>
              <a:rPr lang="en-US" sz="1200" dirty="0">
                <a:solidFill>
                  <a:schemeClr val="tx2"/>
                </a:solidFill>
              </a:rPr>
              <a:t>. </a:t>
            </a:r>
            <a:r>
              <a:rPr lang="en-US" sz="1200" dirty="0">
                <a:solidFill>
                  <a:schemeClr val="tx2"/>
                </a:solidFill>
              </a:rPr>
              <a:t>Della Torre, State of the Art of MPGDs Detection Techniques,. Academia-Industry Matching Event Special Workshop on Neutron Detection with MPGDs, 14-15 October 2013,  CERN  (</a:t>
            </a:r>
            <a:r>
              <a:rPr lang="en-US" sz="1200" dirty="0">
                <a:solidFill>
                  <a:schemeClr val="tx2"/>
                </a:solidFill>
                <a:hlinkClick r:id="rId2"/>
              </a:rPr>
              <a:t>https://indico.cern.ch/getFile.py/access?contribId=19&amp;sessionId=4&amp;resId=0&amp;materialId=slides&amp;confId=265187</a:t>
            </a:r>
            <a:r>
              <a:rPr lang="en-US" sz="1200" dirty="0">
                <a:solidFill>
                  <a:schemeClr val="tx2"/>
                </a:solidFill>
              </a:rPr>
              <a:t>)</a:t>
            </a:r>
          </a:p>
          <a:p>
            <a:pPr marL="514350" indent="-514350">
              <a:buNone/>
            </a:pPr>
            <a:r>
              <a:rPr lang="en-US" sz="1200" dirty="0" smtClean="0">
                <a:solidFill>
                  <a:schemeClr val="tx2"/>
                </a:solidFill>
              </a:rPr>
              <a:t>R&amp;D </a:t>
            </a:r>
            <a:r>
              <a:rPr lang="en-US" sz="1200" dirty="0">
                <a:solidFill>
                  <a:schemeClr val="tx2"/>
                </a:solidFill>
              </a:rPr>
              <a:t>on </a:t>
            </a:r>
            <a:r>
              <a:rPr lang="en-US" sz="1200" dirty="0" err="1">
                <a:solidFill>
                  <a:schemeClr val="tx2"/>
                </a:solidFill>
              </a:rPr>
              <a:t>Micropattern</a:t>
            </a:r>
            <a:r>
              <a:rPr lang="en-US" sz="1200" dirty="0">
                <a:solidFill>
                  <a:schemeClr val="tx2"/>
                </a:solidFill>
              </a:rPr>
              <a:t> Gas Detectors &amp; Summary of MPGD Workshop Leszek Ropelewski CERN PH-DT2 </a:t>
            </a:r>
          </a:p>
          <a:p>
            <a:pPr marL="0" indent="0">
              <a:buNone/>
            </a:pPr>
            <a:r>
              <a:rPr lang="en-US" sz="1200" dirty="0">
                <a:solidFill>
                  <a:schemeClr val="tx2"/>
                </a:solidFill>
              </a:rPr>
              <a:t>( </a:t>
            </a:r>
            <a:r>
              <a:rPr lang="en-US" sz="1200" dirty="0">
                <a:solidFill>
                  <a:schemeClr val="tx2"/>
                </a:solidFill>
                <a:hlinkClick r:id="rId3"/>
              </a:rPr>
              <a:t>http://ph-dep.web.cern.ch/ph-dep/NewsMeetings/FM/FM15Nov07/Leszek.pdf</a:t>
            </a:r>
            <a:r>
              <a:rPr lang="en-US" sz="1200" dirty="0">
                <a:solidFill>
                  <a:schemeClr val="tx2"/>
                </a:solidFill>
              </a:rPr>
              <a:t>)</a:t>
            </a:r>
          </a:p>
          <a:p>
            <a:pPr marL="0" indent="0">
              <a:buNone/>
            </a:pPr>
            <a:r>
              <a:rPr lang="en-US" sz="1200" dirty="0" smtClean="0">
                <a:solidFill>
                  <a:schemeClr val="tx2"/>
                </a:solidFill>
              </a:rPr>
              <a:t>Academic </a:t>
            </a:r>
            <a:r>
              <a:rPr lang="en-US" sz="1200" dirty="0">
                <a:solidFill>
                  <a:schemeClr val="tx2"/>
                </a:solidFill>
              </a:rPr>
              <a:t>Training Lectures: Particle Detectors - Principles and Techniques  (April 2005) </a:t>
            </a:r>
            <a:r>
              <a:rPr lang="en-US" sz="1200" dirty="0">
                <a:solidFill>
                  <a:schemeClr val="tx2"/>
                </a:solidFill>
                <a:hlinkClick r:id="rId2"/>
              </a:rPr>
              <a:t>(http://indico.cern.ch/getFile.py/access?resId=1&amp;materialId=6&amp;confId=a042930</a:t>
            </a:r>
            <a:r>
              <a:rPr lang="en-US" sz="1200" dirty="0" smtClean="0">
                <a:solidFill>
                  <a:schemeClr val="tx2"/>
                </a:solidFill>
                <a:hlinkClick r:id="rId2"/>
              </a:rPr>
              <a:t>)</a:t>
            </a:r>
          </a:p>
          <a:p>
            <a:pPr marL="0" indent="0">
              <a:buNone/>
            </a:pPr>
            <a:endParaRPr lang="en-US" sz="1200" dirty="0">
              <a:solidFill>
                <a:schemeClr val="tx2"/>
              </a:solidFill>
              <a:hlinkClick r:id="rId2"/>
            </a:endParaRPr>
          </a:p>
          <a:p>
            <a:pPr>
              <a:buNone/>
            </a:pPr>
            <a:r>
              <a:rPr lang="en-US" sz="1200" u="sng" dirty="0" smtClean="0">
                <a:hlinkClick r:id="rId4"/>
              </a:rPr>
              <a:t>http://gdd.web.cern.ch/GDD/</a:t>
            </a:r>
            <a:endParaRPr lang="en-US" sz="1200" dirty="0" smtClean="0"/>
          </a:p>
          <a:p>
            <a:pPr>
              <a:buNone/>
            </a:pPr>
            <a:r>
              <a:rPr lang="en-US" sz="1200" u="sng" dirty="0" smtClean="0">
                <a:hlinkClick r:id="rId5"/>
              </a:rPr>
              <a:t>https://dl.dropboxusercontent.com/u/5091297/CAT2005_2a.pdf</a:t>
            </a:r>
            <a:endParaRPr lang="en-US" sz="1200" dirty="0" smtClean="0"/>
          </a:p>
          <a:p>
            <a:pPr>
              <a:buNone/>
            </a:pPr>
            <a:r>
              <a:rPr lang="en-US" sz="1200" u="sng" dirty="0" smtClean="0">
                <a:hlinkClick r:id="rId6"/>
              </a:rPr>
              <a:t>https://dl.dropboxusercontent.com/u/5091297/Sauli_77-09.pdf</a:t>
            </a:r>
            <a:endParaRPr lang="en-US" sz="1200" u="sng" dirty="0" smtClean="0"/>
          </a:p>
          <a:p>
            <a:pPr>
              <a:buNone/>
            </a:pPr>
            <a:r>
              <a:rPr lang="en-US" sz="1200" u="sng" dirty="0" smtClean="0">
                <a:hlinkClick r:id="rId7"/>
              </a:rPr>
              <a:t>https://dl.dropboxusercontent.com/u/5091297/RD51-NOTE-2012-007.pdf</a:t>
            </a:r>
            <a:endParaRPr lang="en-US" sz="1200" dirty="0" smtClean="0"/>
          </a:p>
          <a:p>
            <a:pPr marL="0" indent="0">
              <a:buNone/>
            </a:pPr>
            <a:r>
              <a:rPr lang="en-US" sz="1200" b="1" dirty="0" smtClean="0">
                <a:hlinkClick r:id="rId8"/>
              </a:rPr>
              <a:t>Charge amplification and transfer processes in the gas electron multiplier</a:t>
            </a:r>
            <a:r>
              <a:rPr lang="en-US" sz="1200" dirty="0" smtClean="0"/>
              <a:t> (</a:t>
            </a:r>
            <a:r>
              <a:rPr lang="en-US" sz="1200" i="1" dirty="0" smtClean="0"/>
              <a:t>http://ac.els-cdn.com/S0168900299008207/1-s2.0-S0168900299008207-main.pdf?_tid=3e8ed35a-47ab-11e3-8e31-00000aab0f01&amp;acdnat=1383828836_0eb49d8da4b254b121259f63b1dce214)</a:t>
            </a:r>
            <a:endParaRPr lang="en-US" sz="1200" dirty="0" smtClean="0"/>
          </a:p>
          <a:p>
            <a:pPr marL="0" indent="0">
              <a:buNone/>
            </a:pPr>
            <a:endParaRPr lang="en-US" sz="1200" dirty="0">
              <a:solidFill>
                <a:schemeClr val="tx2"/>
              </a:solidFill>
              <a:hlinkClick r:id="rId2"/>
            </a:endParaRPr>
          </a:p>
          <a:p>
            <a:pPr>
              <a:buNone/>
            </a:pPr>
            <a:endParaRPr lang="en-US" sz="1200" dirty="0">
              <a:solidFill>
                <a:schemeClr val="tx2"/>
              </a:solidFill>
            </a:endParaRPr>
          </a:p>
          <a:p>
            <a:pPr>
              <a:buNone/>
            </a:pPr>
            <a:endParaRPr lang="en-US" sz="1200" dirty="0" smtClean="0">
              <a:solidFill>
                <a:schemeClr val="tx2"/>
              </a:solidFill>
            </a:endParaRPr>
          </a:p>
          <a:p>
            <a:pPr>
              <a:buNone/>
            </a:pPr>
            <a:endParaRPr lang="en-US" sz="1200" dirty="0">
              <a:solidFill>
                <a:schemeClr val="tx2"/>
              </a:solidFill>
            </a:endParaRPr>
          </a:p>
          <a:p>
            <a:pPr>
              <a:buNone/>
            </a:pPr>
            <a:endParaRPr lang="en-US" sz="1200" dirty="0" smtClean="0">
              <a:solidFill>
                <a:schemeClr val="tx2"/>
              </a:solidFill>
            </a:endParaRPr>
          </a:p>
          <a:p>
            <a:pPr>
              <a:buNone/>
            </a:pPr>
            <a:endParaRPr lang="en-US" sz="1200" dirty="0" smtClean="0">
              <a:solidFill>
                <a:schemeClr val="tx2"/>
              </a:solidFill>
            </a:endParaRPr>
          </a:p>
          <a:p>
            <a:pPr>
              <a:buNone/>
            </a:pPr>
            <a:endParaRPr lang="en-US" sz="1200" dirty="0" smtClean="0">
              <a:solidFill>
                <a:schemeClr val="tx2"/>
              </a:solidFill>
            </a:endParaRPr>
          </a:p>
        </p:txBody>
      </p:sp>
      <p:sp>
        <p:nvSpPr>
          <p:cNvPr id="4" name="Date Placeholder 3"/>
          <p:cNvSpPr>
            <a:spLocks noGrp="1"/>
          </p:cNvSpPr>
          <p:nvPr>
            <p:ph type="dt" sz="half" idx="10"/>
          </p:nvPr>
        </p:nvSpPr>
        <p:spPr/>
        <p:txBody>
          <a:bodyPr/>
          <a:lstStyle/>
          <a:p>
            <a:r>
              <a:rPr lang="en-US" smtClean="0"/>
              <a:t>3rd July 2014</a:t>
            </a:r>
            <a:endParaRPr lang="en-US"/>
          </a:p>
        </p:txBody>
      </p:sp>
      <p:sp>
        <p:nvSpPr>
          <p:cNvPr id="5" name="Footer Placeholder 4"/>
          <p:cNvSpPr>
            <a:spLocks noGrp="1"/>
          </p:cNvSpPr>
          <p:nvPr>
            <p:ph type="ftr" sz="quarter" idx="11"/>
          </p:nvPr>
        </p:nvSpPr>
        <p:spPr>
          <a:xfrm>
            <a:off x="2438400" y="6356350"/>
            <a:ext cx="4343400" cy="365125"/>
          </a:xfrm>
        </p:spPr>
        <p:txBody>
          <a:bodyPr/>
          <a:lstStyle/>
          <a:p>
            <a:r>
              <a:rPr lang="en-US" smtClean="0"/>
              <a:t>DT Training Seminar</a:t>
            </a:r>
            <a:endParaRPr lang="en-US" dirty="0"/>
          </a:p>
        </p:txBody>
      </p:sp>
      <p:sp>
        <p:nvSpPr>
          <p:cNvPr id="6" name="Slide Number Placeholder 5"/>
          <p:cNvSpPr>
            <a:spLocks noGrp="1"/>
          </p:cNvSpPr>
          <p:nvPr>
            <p:ph type="sldNum" sz="quarter" idx="12"/>
          </p:nvPr>
        </p:nvSpPr>
        <p:spPr/>
        <p:txBody>
          <a:bodyPr/>
          <a:lstStyle/>
          <a:p>
            <a:fld id="{C9F05DD2-B773-4D52-BA40-E8C9AEDB195F}" type="slidenum">
              <a:rPr lang="en-US" smtClean="0"/>
              <a:pPr/>
              <a:t>83</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3900" y="2305617"/>
            <a:ext cx="7696200" cy="2246769"/>
          </a:xfrm>
          <a:prstGeom prst="rect">
            <a:avLst/>
          </a:prstGeom>
        </p:spPr>
        <p:txBody>
          <a:bodyPr wrap="square">
            <a:spAutoFit/>
          </a:bodyPr>
          <a:lstStyle/>
          <a:p>
            <a:pPr algn="ctr" defTabSz="913520"/>
            <a:r>
              <a:rPr lang="en-US" sz="2800" b="1" i="1" dirty="0" smtClean="0">
                <a:solidFill>
                  <a:schemeClr val="tx2"/>
                </a:solidFill>
              </a:rPr>
              <a:t>Faster Ions Evacuation</a:t>
            </a:r>
            <a:br>
              <a:rPr lang="en-US" sz="2800" b="1" i="1" dirty="0" smtClean="0">
                <a:solidFill>
                  <a:schemeClr val="tx2"/>
                </a:solidFill>
              </a:rPr>
            </a:br>
            <a:r>
              <a:rPr lang="en-US" sz="2800" b="1" i="1" dirty="0" smtClean="0">
                <a:solidFill>
                  <a:schemeClr val="tx2"/>
                </a:solidFill>
              </a:rPr>
              <a:t>Higher Spatial resolution</a:t>
            </a:r>
            <a:br>
              <a:rPr lang="en-US" sz="2800" b="1" i="1" dirty="0" smtClean="0">
                <a:solidFill>
                  <a:schemeClr val="tx2"/>
                </a:solidFill>
              </a:rPr>
            </a:br>
            <a:r>
              <a:rPr lang="en-US" sz="2800" b="1" i="1" dirty="0" smtClean="0">
                <a:solidFill>
                  <a:schemeClr val="tx2"/>
                </a:solidFill>
              </a:rPr>
              <a:t/>
            </a:r>
            <a:br>
              <a:rPr lang="en-US" sz="2800" b="1" i="1" dirty="0" smtClean="0">
                <a:solidFill>
                  <a:schemeClr val="tx2"/>
                </a:solidFill>
              </a:rPr>
            </a:br>
            <a:r>
              <a:rPr lang="en-US" sz="2800" b="1" i="1" dirty="0" smtClean="0">
                <a:solidFill>
                  <a:schemeClr val="tx2"/>
                </a:solidFill>
              </a:rPr>
              <a:t>the first Micro Pattern Gaseous Detector:</a:t>
            </a:r>
            <a:br>
              <a:rPr lang="en-US" sz="2800" b="1" i="1" dirty="0" smtClean="0">
                <a:solidFill>
                  <a:schemeClr val="tx2"/>
                </a:solidFill>
              </a:rPr>
            </a:br>
            <a:r>
              <a:rPr lang="en-US" sz="2800" b="1" i="1" dirty="0" smtClean="0">
                <a:solidFill>
                  <a:schemeClr val="tx2"/>
                </a:solidFill>
              </a:rPr>
              <a:t>MSGC (OED, 1988)</a:t>
            </a:r>
            <a:endParaRPr lang="en-US" sz="2800" b="1" dirty="0">
              <a:solidFill>
                <a:schemeClr val="tx2"/>
              </a:solidFill>
            </a:endParaRPr>
          </a:p>
        </p:txBody>
      </p:sp>
      <p:sp>
        <p:nvSpPr>
          <p:cNvPr id="6" name="Date Placeholder 5"/>
          <p:cNvSpPr>
            <a:spLocks noGrp="1"/>
          </p:cNvSpPr>
          <p:nvPr>
            <p:ph type="dt" sz="half" idx="10"/>
          </p:nvPr>
        </p:nvSpPr>
        <p:spPr/>
        <p:txBody>
          <a:bodyPr/>
          <a:lstStyle/>
          <a:p>
            <a:r>
              <a:rPr lang="en-US" smtClean="0"/>
              <a:t>3rd July 2014</a:t>
            </a:r>
            <a:endParaRPr lang="en-US" dirty="0"/>
          </a:p>
        </p:txBody>
      </p:sp>
      <p:sp>
        <p:nvSpPr>
          <p:cNvPr id="7" name="Slide Number Placeholder 6"/>
          <p:cNvSpPr>
            <a:spLocks noGrp="1"/>
          </p:cNvSpPr>
          <p:nvPr>
            <p:ph type="sldNum" sz="quarter" idx="12"/>
          </p:nvPr>
        </p:nvSpPr>
        <p:spPr/>
        <p:txBody>
          <a:bodyPr/>
          <a:lstStyle/>
          <a:p>
            <a:fld id="{C9F05DD2-B773-4D52-BA40-E8C9AEDB195F}" type="slidenum">
              <a:rPr lang="en-US" smtClean="0"/>
              <a:pPr/>
              <a:t>9</a:t>
            </a:fld>
            <a:endParaRPr lang="en-US"/>
          </a:p>
        </p:txBody>
      </p:sp>
      <p:sp>
        <p:nvSpPr>
          <p:cNvPr id="8" name="Footer Placeholder 7"/>
          <p:cNvSpPr>
            <a:spLocks noGrp="1"/>
          </p:cNvSpPr>
          <p:nvPr>
            <p:ph type="ftr" sz="quarter" idx="11"/>
          </p:nvPr>
        </p:nvSpPr>
        <p:spPr>
          <a:xfrm>
            <a:off x="2286000" y="6356350"/>
            <a:ext cx="4572000" cy="365125"/>
          </a:xfrm>
        </p:spPr>
        <p:txBody>
          <a:bodyPr/>
          <a:lstStyle/>
          <a:p>
            <a:r>
              <a:rPr lang="en-US" smtClean="0"/>
              <a:t>DT Training Seminar</a:t>
            </a:r>
            <a:endParaRPr lang="en-US" dirty="0"/>
          </a:p>
        </p:txBody>
      </p:sp>
      <p:sp>
        <p:nvSpPr>
          <p:cNvPr id="10" name="Rectangle 9"/>
          <p:cNvSpPr/>
          <p:nvPr/>
        </p:nvSpPr>
        <p:spPr>
          <a:xfrm>
            <a:off x="1371601" y="5029200"/>
            <a:ext cx="6858000" cy="646331"/>
          </a:xfrm>
          <a:prstGeom prst="rect">
            <a:avLst/>
          </a:prstGeom>
        </p:spPr>
        <p:txBody>
          <a:bodyPr wrap="square">
            <a:spAutoFit/>
          </a:bodyPr>
          <a:lstStyle/>
          <a:p>
            <a:r>
              <a:rPr lang="en-US" b="1" i="1" dirty="0" smtClean="0">
                <a:solidFill>
                  <a:schemeClr val="tx2"/>
                </a:solidFill>
              </a:rPr>
              <a:t>(material </a:t>
            </a:r>
            <a:r>
              <a:rPr lang="en-US" b="1" i="1" dirty="0" smtClean="0">
                <a:solidFill>
                  <a:schemeClr val="tx2"/>
                </a:solidFill>
              </a:rPr>
              <a:t>in between anode and cathode… with many consequences to take into account)</a:t>
            </a:r>
            <a:endParaRPr lang="en-US" dirty="0"/>
          </a:p>
        </p:txBody>
      </p:sp>
      <p:sp>
        <p:nvSpPr>
          <p:cNvPr id="11" name="Rectangle 10"/>
          <p:cNvSpPr/>
          <p:nvPr/>
        </p:nvSpPr>
        <p:spPr>
          <a:xfrm>
            <a:off x="685800" y="1143000"/>
            <a:ext cx="6858000" cy="400110"/>
          </a:xfrm>
          <a:prstGeom prst="rect">
            <a:avLst/>
          </a:prstGeom>
        </p:spPr>
        <p:txBody>
          <a:bodyPr wrap="square">
            <a:spAutoFit/>
          </a:bodyPr>
          <a:lstStyle/>
          <a:p>
            <a:r>
              <a:rPr lang="en-US" sz="2000" b="1" i="1" dirty="0" smtClean="0">
                <a:solidFill>
                  <a:schemeClr val="tx2"/>
                </a:solidFill>
              </a:rPr>
              <a:t>The basic idea: move down in size </a:t>
            </a:r>
            <a:endParaRPr lang="en-US"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1147</TotalTime>
  <Words>5025</Words>
  <Application>Microsoft Office PowerPoint</Application>
  <PresentationFormat>On-screen Show (4:3)</PresentationFormat>
  <Paragraphs>690</Paragraphs>
  <Slides>83</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83</vt:i4>
      </vt:variant>
    </vt:vector>
  </HeadingPairs>
  <TitlesOfParts>
    <vt:vector size="86" baseType="lpstr">
      <vt:lpstr>Office Theme</vt:lpstr>
      <vt:lpstr>Picture</vt:lpstr>
      <vt:lpstr>Equation</vt:lpstr>
      <vt:lpstr>Slide 1</vt:lpstr>
      <vt:lpstr>Slide 2</vt:lpstr>
      <vt:lpstr>Slide 3</vt:lpstr>
      <vt:lpstr>Slide 4</vt:lpstr>
      <vt:lpstr>Slide 5</vt:lpstr>
      <vt:lpstr>Slide 6</vt:lpstr>
      <vt:lpstr>Slide 7</vt:lpstr>
      <vt:lpstr>Slide 8</vt:lpstr>
      <vt:lpstr>Faster Ions Evacuation Higher Spatial resolution  the first Micro Pattern Gaseous Detector: MSGC (OED, 1988)</vt:lpstr>
      <vt:lpstr>Slide 10</vt:lpstr>
      <vt:lpstr>Slide 11</vt:lpstr>
      <vt:lpstr>Slide 12</vt:lpstr>
      <vt:lpstr>Slide 13</vt:lpstr>
      <vt:lpstr>Slide 14</vt:lpstr>
      <vt:lpstr>Slide 15</vt:lpstr>
      <vt:lpstr>“Parallel Plate” Amplification</vt:lpstr>
      <vt:lpstr>“Parallel Plate” Amplification  (single stage devices… micromegas family)</vt:lpstr>
      <vt:lpstr>Slide 18</vt:lpstr>
      <vt:lpstr>Slide 19</vt:lpstr>
      <vt:lpstr>Slide 20</vt:lpstr>
      <vt:lpstr>“Parallel Plate” Amplification and Transfer (multi stage devices… GEMs Family)</vt:lpstr>
      <vt:lpstr>Slide 22</vt:lpstr>
      <vt:lpstr>Slide 23</vt:lpstr>
      <vt:lpstr>Slide 24</vt:lpstr>
      <vt:lpstr>Slide 25</vt:lpstr>
      <vt:lpstr>Slide 26</vt:lpstr>
      <vt:lpstr>Slide 27</vt:lpstr>
      <vt:lpstr>Slide 28</vt:lpstr>
      <vt:lpstr>More seriously (and polite):  no answer a-priori</vt:lpstr>
      <vt:lpstr>MPGD detectors @ CERN</vt:lpstr>
      <vt:lpstr>Slide 31</vt:lpstr>
      <vt:lpstr>Slide 32</vt:lpstr>
      <vt:lpstr>Slide 33</vt:lpstr>
      <vt:lpstr>Slide 34</vt:lpstr>
      <vt:lpstr>example 1: GEM-LHCb</vt:lpstr>
      <vt:lpstr>LHCb GEMs for the muons apparatus</vt:lpstr>
      <vt:lpstr>Slide 37</vt:lpstr>
      <vt:lpstr>Slide 38</vt:lpstr>
      <vt:lpstr>Slide 39</vt:lpstr>
      <vt:lpstr>Slide 40</vt:lpstr>
      <vt:lpstr>Slide 41</vt:lpstr>
      <vt:lpstr>Slide 42</vt:lpstr>
      <vt:lpstr>example 2: Large GEM-CMS</vt:lpstr>
      <vt:lpstr>CMS, Large GEM proposal</vt:lpstr>
      <vt:lpstr>Std (small)GEM production:  Double Mask Technique</vt:lpstr>
      <vt:lpstr>GEM production:  Double Mask Technique</vt:lpstr>
      <vt:lpstr>Slide 47</vt:lpstr>
      <vt:lpstr>GEM production:  Double &amp; Single Mask Technique</vt:lpstr>
      <vt:lpstr>Slide 49</vt:lpstr>
      <vt:lpstr>Slide 50</vt:lpstr>
      <vt:lpstr>Slide 51</vt:lpstr>
      <vt:lpstr>Slide 52</vt:lpstr>
      <vt:lpstr>Slide 53</vt:lpstr>
      <vt:lpstr>Slide 54</vt:lpstr>
      <vt:lpstr>example 3: micromegas-ATLAS</vt:lpstr>
      <vt:lpstr>micromegas for the  ATLAS New Small Wheel</vt:lpstr>
      <vt:lpstr>Sparks Effects</vt:lpstr>
      <vt:lpstr>Sparks effects</vt:lpstr>
      <vt:lpstr>Spark Protection: Resistive MicroMegas</vt:lpstr>
      <vt:lpstr>Resistive micromegas and sparks</vt:lpstr>
      <vt:lpstr>Resistive micromegas and sparks</vt:lpstr>
      <vt:lpstr>Resistive micromegas and sparks</vt:lpstr>
      <vt:lpstr>Spark Protection – one step more: mesh to gnd</vt:lpstr>
      <vt:lpstr>Slide 64</vt:lpstr>
      <vt:lpstr>Slide 65</vt:lpstr>
      <vt:lpstr>…and now a rapid list of other (existing, in progress or proposed) interesting MPGDs @ CERN</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MPGD(@CERN)</vt:lpstr>
      <vt:lpstr>BIBLIOGRAPHY (from F. Sauli - Gas Detectors - KEK March 14, 2009)</vt:lpstr>
      <vt:lpstr>and something more specific on mpgd…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eoliveri</dc:creator>
  <cp:lastModifiedBy>eoliveri</cp:lastModifiedBy>
  <cp:revision>171</cp:revision>
  <dcterms:created xsi:type="dcterms:W3CDTF">2014-07-02T16:20:09Z</dcterms:created>
  <dcterms:modified xsi:type="dcterms:W3CDTF">2014-07-03T11:27:52Z</dcterms:modified>
</cp:coreProperties>
</file>