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96" r:id="rId4"/>
    <p:sldId id="295" r:id="rId5"/>
    <p:sldId id="297" r:id="rId6"/>
    <p:sldId id="298" r:id="rId7"/>
    <p:sldId id="299" r:id="rId8"/>
    <p:sldId id="302" r:id="rId9"/>
    <p:sldId id="301" r:id="rId10"/>
    <p:sldId id="300" r:id="rId11"/>
    <p:sldId id="303" r:id="rId12"/>
    <p:sldId id="258" r:id="rId13"/>
    <p:sldId id="259" r:id="rId14"/>
    <p:sldId id="260" r:id="rId15"/>
    <p:sldId id="287" r:id="rId16"/>
    <p:sldId id="279" r:id="rId17"/>
    <p:sldId id="304" r:id="rId18"/>
    <p:sldId id="305" r:id="rId19"/>
    <p:sldId id="311" r:id="rId20"/>
    <p:sldId id="261" r:id="rId21"/>
    <p:sldId id="310" r:id="rId22"/>
    <p:sldId id="307" r:id="rId23"/>
    <p:sldId id="308" r:id="rId24"/>
    <p:sldId id="309" r:id="rId25"/>
    <p:sldId id="312" r:id="rId26"/>
    <p:sldId id="269" r:id="rId27"/>
    <p:sldId id="290" r:id="rId28"/>
    <p:sldId id="278" r:id="rId29"/>
    <p:sldId id="313" r:id="rId30"/>
    <p:sldId id="292" r:id="rId31"/>
    <p:sldId id="294" r:id="rId32"/>
    <p:sldId id="314" r:id="rId33"/>
    <p:sldId id="293" r:id="rId34"/>
    <p:sldId id="262" r:id="rId35"/>
    <p:sldId id="272" r:id="rId36"/>
    <p:sldId id="276" r:id="rId37"/>
    <p:sldId id="265" r:id="rId38"/>
    <p:sldId id="273" r:id="rId39"/>
    <p:sldId id="280" r:id="rId40"/>
    <p:sldId id="264" r:id="rId41"/>
    <p:sldId id="274" r:id="rId42"/>
    <p:sldId id="281" r:id="rId43"/>
    <p:sldId id="268" r:id="rId44"/>
    <p:sldId id="289" r:id="rId4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99FF"/>
    <a:srgbClr val="FF9900"/>
    <a:srgbClr val="00FF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8C728-679A-4ACE-A107-D989C87335E0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01124-3E7A-4193-A89A-C4B325E116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472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00521-D67A-400D-9712-A4E3AE1BFD80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6B35D-E18A-4BC5-9F8D-2B92CCE75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87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09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7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67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57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47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01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24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24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15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FFC14-B0F8-4D7D-828A-EE3EEAA5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38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Relationship Id="rId9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201622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ystems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article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etectors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981844" y="4653136"/>
            <a:ext cx="7180312" cy="720080"/>
          </a:xfrm>
        </p:spPr>
        <p:txBody>
          <a:bodyPr>
            <a:normAutofit/>
          </a:bodyPr>
          <a:lstStyle/>
          <a:p>
            <a:r>
              <a:rPr lang="en-GB" sz="1800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R.Guida</a:t>
            </a:r>
            <a:endParaRPr lang="en-GB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on behalf of the PH-DT-DI/Gas Service Team</a:t>
            </a:r>
            <a:endParaRPr lang="en-GB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6355448"/>
            <a:ext cx="8832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PH-DT Seminar 					          CERN September 4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2014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70085"/>
            <a:ext cx="3089963" cy="7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10</a:t>
            </a:fld>
            <a:endParaRPr lang="en-GB"/>
          </a:p>
        </p:txBody>
      </p:sp>
      <p:pic>
        <p:nvPicPr>
          <p:cNvPr id="6146" name="Picture 7" descr="C:\Users\guidar\Documents\IEEE2013\CLOUD\schema CLOUD IEEE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14" y="2037745"/>
            <a:ext cx="5971486" cy="405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12984" r="3347" b="9848"/>
          <a:stretch/>
        </p:blipFill>
        <p:spPr bwMode="auto">
          <a:xfrm>
            <a:off x="3686040" y="3656900"/>
            <a:ext cx="1279821" cy="199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C:\Users\guidar\Documents\CLOUD gas system\foti\DSC093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123" y="1628800"/>
            <a:ext cx="3022881" cy="273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>
            <a:normAutofit/>
          </a:bodyPr>
          <a:lstStyle/>
          <a:p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Beyond particle detection…</a:t>
            </a:r>
          </a:p>
        </p:txBody>
      </p:sp>
      <p:pic>
        <p:nvPicPr>
          <p:cNvPr id="10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1560" y="1052736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CLOUD experiment: tackling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most challenging problems in atmospheric science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6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67544" y="940658"/>
            <a:ext cx="8935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LINAC4: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linear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stage of LHC injector complex. </a:t>
            </a:r>
          </a:p>
        </p:txBody>
      </p:sp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1" t="30560" r="34488"/>
          <a:stretch>
            <a:fillRect/>
          </a:stretch>
        </p:blipFill>
        <p:spPr bwMode="auto">
          <a:xfrm>
            <a:off x="587681" y="1607211"/>
            <a:ext cx="4395082" cy="335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8" t="33510" r="12723" b="5434"/>
          <a:stretch>
            <a:fillRect/>
          </a:stretch>
        </p:blipFill>
        <p:spPr bwMode="auto">
          <a:xfrm>
            <a:off x="5652120" y="1700807"/>
            <a:ext cx="3061629" cy="3408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>
            <a:normAutofit/>
          </a:bodyPr>
          <a:lstStyle/>
          <a:p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Beyond particle detection…</a:t>
            </a:r>
          </a:p>
        </p:txBody>
      </p:sp>
      <p:pic>
        <p:nvPicPr>
          <p:cNvPr id="11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13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66661" y="5485874"/>
            <a:ext cx="3400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Pandora's box: the good side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6" t="48021" r="26270" b="-2"/>
          <a:stretch>
            <a:fillRect/>
          </a:stretch>
        </p:blipFill>
        <p:spPr bwMode="auto">
          <a:xfrm>
            <a:off x="2208165" y="4653136"/>
            <a:ext cx="3335064" cy="178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6588224" y="4221088"/>
            <a:ext cx="360040" cy="1264786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2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12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133347"/>
            <a:ext cx="6759639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systems for the LHC experiments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4436" y="877069"/>
            <a:ext cx="849005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basic function of the gas system is to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mix the different gas components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the appropriate proportion and to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distribute the mixture to the individual chambers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30 gas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systems (about 300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racks)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delivering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required mixture to the particle detectors of all LHC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experiments.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82" y="2420888"/>
            <a:ext cx="6030354" cy="396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4436" y="2654910"/>
            <a:ext cx="30894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mixture is the sensitive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 where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charge multiplication is producing the signal.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stable mixture composition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good and stable long term operation of all detectors.</a:t>
            </a: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Gas Systems</a:t>
            </a:r>
            <a:endParaRPr lang="en-GB" sz="1400" dirty="0"/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22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13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systems for the LHC experiments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1067772"/>
            <a:ext cx="8424936" cy="242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systems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extend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surface building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service balcony on the experiment following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route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few hundred meters long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gas supply point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located in surface building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system distributed in three levels: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Surface (SG)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Gas Service room (USC)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experimental cavern (UXC)</a:t>
            </a: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Gas systems</a:t>
            </a:r>
            <a:endParaRPr lang="en-GB" sz="1400" dirty="0"/>
          </a:p>
        </p:txBody>
      </p:sp>
      <p:pic>
        <p:nvPicPr>
          <p:cNvPr id="11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3967511" y="2636912"/>
            <a:ext cx="5068985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845947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volume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(from 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several 100 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majority is operated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closed loop gas circulation with a recirculation fraction higher than 90-95 %.</a:t>
            </a:r>
          </a:p>
        </p:txBody>
      </p:sp>
    </p:spTree>
    <p:extLst>
      <p:ext uri="{BB962C8B-B14F-4D97-AF65-F5344CB8AC3E}">
        <p14:creationId xmlns:p14="http://schemas.microsoft.com/office/powerpoint/2010/main" val="179838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14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The “CERN </a:t>
            </a:r>
            <a:r>
              <a:rPr lang="en-US" sz="3000" i="1" dirty="0" smtClean="0">
                <a:latin typeface="Times New Roman" pitchFamily="18" charset="0"/>
              </a:rPr>
              <a:t>Gas Service Team”</a:t>
            </a:r>
            <a:endParaRPr lang="en-US" sz="3000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971085"/>
            <a:ext cx="8604448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gas systems were built according to a common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standard allowing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minimization of manpower and costs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maintenance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operation.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Construction started early 2000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Operational since 2005-2006</a:t>
            </a: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CERN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service team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(PH-DT-DI, EN-ICE, EN-MEF)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903685"/>
              </p:ext>
            </p:extLst>
          </p:nvPr>
        </p:nvGraphicFramePr>
        <p:xfrm>
          <a:off x="683568" y="3362144"/>
          <a:ext cx="2088232" cy="28725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8232"/>
              </a:tblGrid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Patrick Carrie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 Capeans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Andrea D‘Auria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Louis-Philippe De Menezes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Roberto Guida</a:t>
                      </a:r>
                      <a:endParaRPr lang="en-GB" sz="1400" u="none" strike="noStrike" noProof="0" dirty="0" smtClean="0">
                        <a:effectLst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Ferdinand Hahn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Stefan Haider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Beatrice Mandelli</a:t>
                      </a:r>
                      <a:endParaRPr lang="en-GB" sz="14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Frederic Merlet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Steven Pavis</a:t>
                      </a:r>
                    </a:p>
                    <a:p>
                      <a:pPr algn="l" fontAlgn="b"/>
                      <a:r>
                        <a:rPr lang="en-GB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Ernesto Regano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 smtClean="0">
                          <a:effectLst/>
                        </a:rPr>
                        <a:t>Albin Wasem</a:t>
                      </a:r>
                    </a:p>
                    <a:p>
                      <a:pPr algn="l" fontAlgn="b"/>
                      <a:r>
                        <a:rPr lang="en-GB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Several trainee, students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64088" y="4045385"/>
            <a:ext cx="32111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in 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EN-ICE</a:t>
            </a:r>
          </a:p>
          <a:p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supply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ensured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EN-MEF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32419"/>
              </p:ext>
            </p:extLst>
          </p:nvPr>
        </p:nvGraphicFramePr>
        <p:xfrm>
          <a:off x="2915816" y="4029176"/>
          <a:ext cx="2160240" cy="1538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40"/>
              </a:tblGrid>
              <a:tr h="18867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u="none" strike="noStrike" dirty="0" smtClean="0">
                          <a:effectLst/>
                        </a:rPr>
                        <a:t>Jonathan Dumollard</a:t>
                      </a:r>
                      <a:endParaRPr lang="fr-C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8867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u="none" strike="noStrike" dirty="0" smtClean="0">
                          <a:effectLst/>
                        </a:rPr>
                        <a:t>Abdelmajid Laassiri</a:t>
                      </a:r>
                      <a:endParaRPr lang="fr-C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8867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u="none" strike="noStrike" dirty="0" smtClean="0">
                          <a:effectLst/>
                        </a:rPr>
                        <a:t>Benjamin Philippe </a:t>
                      </a:r>
                      <a:r>
                        <a:rPr lang="fr-CH" sz="1400" u="none" strike="noStrike" dirty="0" err="1" smtClean="0">
                          <a:effectLst/>
                        </a:rPr>
                        <a:t>Marichy</a:t>
                      </a:r>
                      <a:endParaRPr lang="fr-C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8867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u="none" strike="noStrike" dirty="0" smtClean="0">
                          <a:effectLst/>
                        </a:rPr>
                        <a:t>Herve Martinati</a:t>
                      </a:r>
                      <a:endParaRPr lang="fr-C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  <a:tr h="188670">
                <a:tc>
                  <a:txBody>
                    <a:bodyPr/>
                    <a:lstStyle/>
                    <a:p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+ support </a:t>
                      </a:r>
                      <a:r>
                        <a:rPr lang="fr-CH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CERN </a:t>
                      </a:r>
                      <a:r>
                        <a:rPr lang="fr-CH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users</a:t>
                      </a:r>
                      <a:endParaRPr lang="fr-CH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Andrei Kiver</a:t>
                      </a:r>
                    </a:p>
                    <a:p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Ace</a:t>
                      </a:r>
                      <a:r>
                        <a:rPr lang="fr-CH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Ordanov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noFill/>
                  </a:tcPr>
                </a:tc>
              </a:tr>
            </a:tbl>
          </a:graphicData>
        </a:graphic>
      </p:graphicFrame>
      <p:sp>
        <p:nvSpPr>
          <p:cNvPr id="14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construction</a:t>
            </a:r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72" y="3339640"/>
            <a:ext cx="2286000" cy="52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93218"/>
            <a:ext cx="2867546" cy="41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32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15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759639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system: </a:t>
            </a:r>
            <a:r>
              <a:rPr lang="en-US" sz="3000" dirty="0">
                <a:latin typeface="Times New Roman" pitchFamily="18" charset="0"/>
              </a:rPr>
              <a:t>d</a:t>
            </a:r>
            <a:r>
              <a:rPr lang="en-US" sz="3000" dirty="0" smtClean="0">
                <a:latin typeface="Times New Roman" pitchFamily="18" charset="0"/>
              </a:rPr>
              <a:t>esign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1111496"/>
            <a:ext cx="8604448" cy="577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Gas systems (as detectors) are subject to severe requirements on material &amp; gas for safe detector operation: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Mainly (if needed only) stainless steel pipe and components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Need to validate most of the gas system components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Documentation for QA and easy operation/maintenance follow up</a:t>
            </a:r>
            <a:endParaRPr lang="en-GB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Monitoring of gas system operation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Monitor of supply gases and mixture composition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Evaluation of operational cost</a:t>
            </a: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Flexible design to accommodate detector requirements/upgrades</a:t>
            </a:r>
            <a:endParaRPr lang="en-GB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Careful evaluation of </a:t>
            </a:r>
            <a:endParaRPr lang="en-GB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resources 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operation</a:t>
            </a:r>
            <a:endParaRPr lang="en-GB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resources 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maintenance </a:t>
            </a: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activity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Stability required 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Balance requirements vs safety (as much as possible)</a:t>
            </a:r>
            <a:endParaRPr lang="en-GB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GB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GB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construction</a:t>
            </a:r>
          </a:p>
        </p:txBody>
      </p:sp>
      <p:pic>
        <p:nvPicPr>
          <p:cNvPr id="18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79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16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759639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system construction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836712"/>
            <a:ext cx="8604448" cy="236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Gas systems are made of several modules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building blocks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): mixer, pre-distribution, distribution, circulation pump, purifier, humidifier, membrane, liquefier, gas analysis, etc.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Functional modules are equal between different gas systems, but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they can be configured to satisfy the specific needs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of all particle detector.</a:t>
            </a: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Implementation: control rack and crates (flexible during installation phase and max modularity for large systems)</a:t>
            </a:r>
            <a:endParaRPr lang="en-GB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construction</a:t>
            </a:r>
          </a:p>
        </p:txBody>
      </p:sp>
      <p:pic>
        <p:nvPicPr>
          <p:cNvPr id="12302" name="Picture 14" descr="C:\Users\guidar\Documents\IEEE2013\gas system\last foti\DSC093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65128" y="3543984"/>
            <a:ext cx="3224129" cy="241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3" name="Picture 15" descr="C:\Users\guidar\Documents\IEEE2013\gas system\last foti\DSC093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396917" y="3558577"/>
            <a:ext cx="3226463" cy="241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3356992"/>
            <a:ext cx="20446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rack</a:t>
            </a: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crate</a:t>
            </a: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(PLC)</a:t>
            </a: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Modules crates</a:t>
            </a:r>
          </a:p>
          <a:p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Profibus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connection to control crate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051720" y="3543557"/>
            <a:ext cx="1008112" cy="6520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979712" y="4437112"/>
            <a:ext cx="1008112" cy="6520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296169" y="5229200"/>
            <a:ext cx="691655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eft Brace 13"/>
          <p:cNvSpPr/>
          <p:nvPr/>
        </p:nvSpPr>
        <p:spPr>
          <a:xfrm>
            <a:off x="3059832" y="4797152"/>
            <a:ext cx="288032" cy="129614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833664" y="4539917"/>
            <a:ext cx="2754560" cy="94347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04425" y="5337212"/>
            <a:ext cx="2783799" cy="574325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17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20858" y="133347"/>
            <a:ext cx="696351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Example: Gas supply monitoring system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613" y="82742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it?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t="5034" r="72678" b="63184"/>
          <a:stretch/>
        </p:blipFill>
        <p:spPr bwMode="auto">
          <a:xfrm>
            <a:off x="1331640" y="1412776"/>
            <a:ext cx="1267544" cy="157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1329073" y="1194423"/>
            <a:ext cx="6412037" cy="473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97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18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133347"/>
            <a:ext cx="683164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supply monitoring system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1222530"/>
            <a:ext cx="8424936" cy="476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Monitoring for 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Gas quality (via analysis devices) before in service operation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Replaced battery availability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Gas flow for each gas supply </a:t>
            </a: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Operational Warnings and Alarms:</a:t>
            </a: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Battery failed to change over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Low pressure/weight in active supply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High flow demand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Flammable gas interlock active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I/O faults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O levels in analysed gas too high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levels in analysed gas too high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Backup gas supply not enabled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Dewar full but not in service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Implemented in collaboration with EN-MEF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6"/>
          <a:stretch/>
        </p:blipFill>
        <p:spPr bwMode="auto">
          <a:xfrm>
            <a:off x="4139952" y="2420575"/>
            <a:ext cx="4994430" cy="360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0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39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0" t="5034" r="63379" b="61454"/>
          <a:stretch/>
        </p:blipFill>
        <p:spPr bwMode="auto">
          <a:xfrm>
            <a:off x="2363881" y="1520409"/>
            <a:ext cx="1044116" cy="166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19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20858" y="133347"/>
            <a:ext cx="696351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Example: </a:t>
            </a:r>
            <a:r>
              <a:rPr lang="en-US" sz="3000" dirty="0">
                <a:latin typeface="Times New Roman" pitchFamily="18" charset="0"/>
              </a:rPr>
              <a:t>Mixer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613" y="82742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it?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1331640" y="1268760"/>
            <a:ext cx="6412037" cy="473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05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R. Guida CERN/PH-DT-DI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Outlook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71600" y="836712"/>
            <a:ext cx="74148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detectors: working principle 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mixtures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systems: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 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blocks. Examples: mixer, purifiers, analysis, recuperation, …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systems performances: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eliability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Shutdown 1: 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aintenance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consolidation and upgrades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emissions from particle detectors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lab applications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Outlook</a:t>
            </a:r>
            <a:endParaRPr lang="en-GB" sz="1400" dirty="0"/>
          </a:p>
        </p:txBody>
      </p:sp>
      <p:pic>
        <p:nvPicPr>
          <p:cNvPr id="11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3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575" y="3140969"/>
            <a:ext cx="555167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20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759639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Mixer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2552" y="980728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Standard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Mixer module can have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up to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4 input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(gas and liquid).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rimary task: provide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sub-detector with a suitable gas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mixture during run.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 needs for filling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purging (i.e. high flow or different mixture)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Mixture injection regulated according to detector need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Correction for atmospheric pressure change (majority of detector are operated at constant relative pressure, i.e. the quantity of gas in the detector follow the atmospheric pressure changes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mixture need to be stored)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2727" y="3006118"/>
            <a:ext cx="3165177" cy="256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Mixture replacement in the detector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Recuperation efficiency or leak rate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Warning/Alarms available: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Gas supply pressures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Flow not stable/reliable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Flow regulation (Mixing ratio)</a:t>
            </a: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00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21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20858" y="133347"/>
            <a:ext cx="696351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Example: </a:t>
            </a:r>
            <a:r>
              <a:rPr lang="en-US" sz="3000" dirty="0" smtClean="0">
                <a:latin typeface="Times New Roman" pitchFamily="18" charset="0"/>
              </a:rPr>
              <a:t>Gas </a:t>
            </a:r>
            <a:r>
              <a:rPr lang="en-US" sz="3000" dirty="0">
                <a:latin typeface="Times New Roman" pitchFamily="18" charset="0"/>
              </a:rPr>
              <a:t>analysis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1329073" y="1484784"/>
            <a:ext cx="6412037" cy="473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5613" y="827420"/>
            <a:ext cx="78548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it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Many connections in SGX, but also in US or UX…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basically everywhere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0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22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analysis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2178" y="909059"/>
            <a:ext cx="8569410" cy="124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analyze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gas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mixture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types: gas source selected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 means of standard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valves or special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n-way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valves.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Several sample chains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may be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organized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several physical location. 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Each sample chain completely independent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51751"/>
            <a:ext cx="4467580" cy="362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2177" y="2128553"/>
            <a:ext cx="4173839" cy="412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module operated in automatic mode: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sample the gas streams or the reference gases selected by experts.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experts are able to trigger sampling of selected sources.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length of the sampling lines taken in considerations to define flushing delays.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Alarm and data exchange with detector DCS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Used for safety (flammability level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chromatographs connected for more specific analysis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66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23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analysis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2178" y="909059"/>
            <a:ext cx="8569410" cy="374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Fully automated O2 + H2O analysis module</a:t>
            </a: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9" descr="C:\Users\guidar\Documents\IEEE2012\analisi\foto\191020124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2" b="28755"/>
          <a:stretch>
            <a:fillRect/>
          </a:stretch>
        </p:blipFill>
        <p:spPr bwMode="auto">
          <a:xfrm rot="5400000">
            <a:off x="4346156" y="2555084"/>
            <a:ext cx="520421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" t="15799" r="8624" b="13284"/>
          <a:stretch>
            <a:fillRect/>
          </a:stretch>
        </p:blipFill>
        <p:spPr bwMode="auto">
          <a:xfrm>
            <a:off x="542178" y="1412776"/>
            <a:ext cx="4461870" cy="240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2" t="18321" r="10394" b="17603"/>
          <a:stretch>
            <a:fillRect/>
          </a:stretch>
        </p:blipFill>
        <p:spPr bwMode="auto">
          <a:xfrm>
            <a:off x="755576" y="3861568"/>
            <a:ext cx="4321490" cy="230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99592" y="152975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</a:t>
            </a:r>
            <a:r>
              <a:rPr lang="en-GB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supply: </a:t>
            </a: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usually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below 50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ppm</a:t>
            </a: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 contamination up to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thousand ppm. </a:t>
            </a:r>
          </a:p>
        </p:txBody>
      </p:sp>
    </p:spTree>
    <p:extLst>
      <p:ext uri="{BB962C8B-B14F-4D97-AF65-F5344CB8AC3E}">
        <p14:creationId xmlns:p14="http://schemas.microsoft.com/office/powerpoint/2010/main" val="35550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24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analysis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864002"/>
            <a:ext cx="60486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chromatographs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used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monitor: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Stability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mixture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composition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Presence of more complex impurities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CMS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LHCb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equipped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GC connected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the selection manifold of the standard analysis rack.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Others GC are directly operated by users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C:\Users\guidar\Documents\IEEE2012\analisi\foto\VarianCP490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70001"/>
            <a:ext cx="2606975" cy="199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4" y="3531828"/>
            <a:ext cx="4720578" cy="212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12" y="3380672"/>
            <a:ext cx="3970142" cy="235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3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8812" y="3579548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SF6 in RPC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2249" y="3695865"/>
            <a:ext cx="19181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CO2 in DT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5889147"/>
            <a:ext cx="6847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monitoring system based on detector are under development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179926" y="3724640"/>
            <a:ext cx="0" cy="1288536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507606" y="3708348"/>
            <a:ext cx="0" cy="68400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789513" y="5061434"/>
            <a:ext cx="12961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19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9" t="5034" r="52477" b="81093"/>
          <a:stretch/>
        </p:blipFill>
        <p:spPr bwMode="auto">
          <a:xfrm>
            <a:off x="3111335" y="1520409"/>
            <a:ext cx="1258784" cy="68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1331640" y="1268760"/>
            <a:ext cx="6412037" cy="473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25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20858" y="133347"/>
            <a:ext cx="696351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Example: </a:t>
            </a:r>
            <a:r>
              <a:rPr lang="en-US" sz="3000" dirty="0" smtClean="0">
                <a:latin typeface="Times New Roman" pitchFamily="18" charset="0"/>
              </a:rPr>
              <a:t>Purifier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613" y="82742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it?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36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26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759639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Purifier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981883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of the most complex modules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to remove 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more from mixture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Fully automated cycle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 24 l columns filled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with suited absorber: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Molecular sieves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Metallic catalysts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" t="2105" r="1934" b="1317"/>
          <a:stretch/>
        </p:blipFill>
        <p:spPr bwMode="auto">
          <a:xfrm rot="5400000">
            <a:off x="4160427" y="1401794"/>
            <a:ext cx="4295957" cy="563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0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9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27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759639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Purifier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981883"/>
            <a:ext cx="842493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Many modules operational with many different gas mixtures and cleaning agents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0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guidar\Documenti\WorkshopGasDetectors\GIF_PurifierSet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76" y="1504528"/>
            <a:ext cx="3657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uidar\Documenti\WorkshopGasDetectors\PurifierBac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04528"/>
            <a:ext cx="3610574" cy="485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84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052" y="4221088"/>
            <a:ext cx="3439412" cy="22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28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Purifier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8178" y="980728"/>
            <a:ext cx="3951814" cy="310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Many development tricks: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Cleaning agents absorb not only impurities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mixture was destabilized at the beginning of each cycle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Gas used during regeneration remains trapped in the cleaning agents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Too much gas was absorbed right at the beginning of the cycle  pressure destabilized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" t="3581" r="2382" b="4180"/>
          <a:stretch/>
        </p:blipFill>
        <p:spPr bwMode="auto">
          <a:xfrm>
            <a:off x="4373906" y="908720"/>
            <a:ext cx="4734598" cy="279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10386" y="1016940"/>
            <a:ext cx="187220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GB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absorbed at the beginning of the cycle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2080" y="3882534"/>
            <a:ext cx="35283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Argon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released by molecular sieves: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69850" y="1700808"/>
            <a:ext cx="504056" cy="32601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022250" y="2780928"/>
            <a:ext cx="1286802" cy="144016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8177" y="4489839"/>
            <a:ext cx="4117473" cy="124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 Operation sequence was completely reviewed and still under discussion: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Preparation for Run phases introduced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Optimization of regeneration sequence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6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06" t="47690" r="14248" b="4583"/>
          <a:stretch/>
        </p:blipFill>
        <p:spPr bwMode="auto">
          <a:xfrm>
            <a:off x="5427505" y="3637017"/>
            <a:ext cx="2316171" cy="23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1331640" y="1268760"/>
            <a:ext cx="6412037" cy="473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29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20858" y="133347"/>
            <a:ext cx="696351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Example: </a:t>
            </a:r>
            <a:r>
              <a:rPr lang="en-US" sz="3000" dirty="0" smtClean="0">
                <a:latin typeface="Times New Roman" pitchFamily="18" charset="0"/>
              </a:rPr>
              <a:t>Distribution 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613" y="82742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it?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6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</a:t>
            </a:fld>
            <a:endParaRPr lang="en-GB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51512" y="908720"/>
            <a:ext cx="7220888" cy="7017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GB" altLang="en-US" dirty="0">
                <a:latin typeface="Times New Roman" pitchFamily="18" charset="0"/>
              </a:rPr>
              <a:t>Ionizing particles </a:t>
            </a:r>
            <a:r>
              <a:rPr lang="en-GB" altLang="en-US" dirty="0" smtClean="0">
                <a:latin typeface="Times New Roman" pitchFamily="18" charset="0"/>
              </a:rPr>
              <a:t>are </a:t>
            </a:r>
            <a:r>
              <a:rPr lang="en-GB" altLang="en-US" dirty="0">
                <a:latin typeface="Times New Roman" pitchFamily="18" charset="0"/>
              </a:rPr>
              <a:t>producing primary </a:t>
            </a:r>
            <a:r>
              <a:rPr lang="en-GB" altLang="en-US" dirty="0" smtClean="0">
                <a:latin typeface="Times New Roman" pitchFamily="18" charset="0"/>
              </a:rPr>
              <a:t>ionization (free electrons and ions)</a:t>
            </a:r>
          </a:p>
          <a:p>
            <a:pPr eaLnBrk="0" hangingPunct="0">
              <a:lnSpc>
                <a:spcPct val="110000"/>
              </a:lnSpc>
            </a:pPr>
            <a:r>
              <a:rPr lang="en-GB" altLang="en-US" dirty="0" smtClean="0">
                <a:latin typeface="Times New Roman" pitchFamily="18" charset="0"/>
              </a:rPr>
              <a:t>Few primary electrons can gain enough energy to produce further ionization</a:t>
            </a:r>
            <a:endParaRPr lang="en-GB" altLang="en-US" dirty="0">
              <a:latin typeface="Times New Roman" pitchFamily="18" charset="0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154465"/>
              </p:ext>
            </p:extLst>
          </p:nvPr>
        </p:nvGraphicFramePr>
        <p:xfrm>
          <a:off x="969332" y="4874914"/>
          <a:ext cx="1729184" cy="847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Equation" r:id="rId3" imgW="1244520" imgH="609480" progId="Equation.3">
                  <p:embed/>
                </p:oleObj>
              </mc:Choice>
              <mc:Fallback>
                <p:oleObj name="Equation" r:id="rId3" imgW="12445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332" y="4874914"/>
                        <a:ext cx="1729184" cy="8471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439521"/>
              </p:ext>
            </p:extLst>
          </p:nvPr>
        </p:nvGraphicFramePr>
        <p:xfrm>
          <a:off x="3294459" y="5157192"/>
          <a:ext cx="2020975" cy="415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Equation" r:id="rId5" imgW="1168200" imgH="241200" progId="Equation.3">
                  <p:embed/>
                </p:oleObj>
              </mc:Choice>
              <mc:Fallback>
                <p:oleObj name="Equation" r:id="rId5" imgW="1168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4459" y="5157192"/>
                        <a:ext cx="2020975" cy="4159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64791" y="3429000"/>
            <a:ext cx="4859337" cy="121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>
              <a:lnSpc>
                <a:spcPct val="140000"/>
              </a:lnSpc>
            </a:pPr>
            <a:r>
              <a:rPr lang="en-GB" altLang="en-US" dirty="0" err="1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en-GB" altLang="en-US" baseline="-25000" dirty="0" err="1">
                <a:solidFill>
                  <a:srgbClr val="FF0000"/>
                </a:solidFill>
                <a:latin typeface="Times New Roman" pitchFamily="18" charset="0"/>
              </a:rPr>
              <a:t>total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</a:rPr>
              <a:t>: total number e</a:t>
            </a:r>
            <a:r>
              <a:rPr lang="en-GB" altLang="en-US" baseline="30000" dirty="0">
                <a:solidFill>
                  <a:schemeClr val="accent2"/>
                </a:solidFill>
                <a:latin typeface="Times New Roman" pitchFamily="18" charset="0"/>
              </a:rPr>
              <a:t>-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</a:rPr>
              <a:t>/Ion</a:t>
            </a:r>
          </a:p>
          <a:p>
            <a:pPr eaLnBrk="0" hangingPunct="0">
              <a:lnSpc>
                <a:spcPct val="140000"/>
              </a:lnSpc>
            </a:pPr>
            <a:r>
              <a:rPr lang="en-GB" altLang="en-US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E: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total energy loss</a:t>
            </a:r>
          </a:p>
          <a:p>
            <a:pPr eaLnBrk="0" hangingPunct="0">
              <a:lnSpc>
                <a:spcPct val="140000"/>
              </a:lnSpc>
            </a:pPr>
            <a:r>
              <a:rPr lang="en-GB" altLang="en-US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W</a:t>
            </a:r>
            <a:r>
              <a:rPr lang="en-GB" altLang="en-US" baseline="-25000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i</a:t>
            </a:r>
            <a:r>
              <a:rPr lang="en-GB" altLang="en-US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: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&lt;energy loss&gt;/(total number 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</a:rPr>
              <a:t>e</a:t>
            </a:r>
            <a:r>
              <a:rPr lang="en-GB" altLang="en-US" baseline="30000" dirty="0">
                <a:solidFill>
                  <a:schemeClr val="accent2"/>
                </a:solidFill>
                <a:latin typeface="Times New Roman" pitchFamily="18" charset="0"/>
              </a:rPr>
              <a:t>-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</a:rPr>
              <a:t>/Ion</a:t>
            </a:r>
            <a:r>
              <a:rPr lang="en-GB" alt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Ionization chambers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4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16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rimary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52477"/>
            <a:ext cx="3581400" cy="34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480763" y="2399185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ionization</a:t>
            </a:r>
            <a:endParaRPr lang="en-GB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9948" y="2398595"/>
            <a:ext cx="1793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ionization</a:t>
            </a:r>
            <a:endParaRPr lang="en-GB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310108" y="1693292"/>
            <a:ext cx="2349500" cy="166370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stealth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>
            <a:spLocks noChangeAspect="1"/>
          </p:cNvSpPr>
          <p:nvPr/>
        </p:nvSpPr>
        <p:spPr>
          <a:xfrm>
            <a:off x="2513308" y="30775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773708" y="30235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3034108" y="26933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3329308" y="25853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3535708" y="23377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3796108" y="22837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3948508" y="20456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4183408" y="20043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2980108" y="280139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306211" y="1652550"/>
            <a:ext cx="2349500" cy="166370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stealth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>
            <a:spLocks noChangeAspect="1"/>
          </p:cNvSpPr>
          <p:nvPr/>
        </p:nvSpPr>
        <p:spPr>
          <a:xfrm>
            <a:off x="5509411" y="30368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5769811" y="29828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6030211" y="26526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325411" y="25446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531811" y="22970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92211" y="22430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6944611" y="20049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179511" y="19636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5976211" y="276065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5452411" y="31924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5541311" y="31416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6288690" y="268517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5633511" y="29288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5715811" y="28430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5681411" y="30368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6138511" y="27032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084511" y="27606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6221411" y="24749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6329411" y="24874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5855311" y="27638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6684211" y="22081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6423811" y="24334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6792211" y="21129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7287511" y="19096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7275411" y="17571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7065311" y="19191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6862711" y="21382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6585811" y="23891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7071511" y="202715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7017511" y="2100100"/>
            <a:ext cx="108000" cy="1080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43492" y="2996952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latin typeface="Times New Roman" pitchFamily="18" charset="0"/>
              </a:rPr>
              <a:t>Ionizing </a:t>
            </a:r>
            <a:r>
              <a:rPr lang="en-GB" altLang="en-US" dirty="0" smtClean="0">
                <a:latin typeface="Times New Roman" pitchFamily="18" charset="0"/>
              </a:rPr>
              <a:t>particle</a:t>
            </a:r>
            <a:endParaRPr lang="en-GB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331640" y="3324150"/>
            <a:ext cx="972000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53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30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Example: distribution </a:t>
            </a:r>
            <a:r>
              <a:rPr lang="en-US" sz="3000" dirty="0" smtClean="0">
                <a:latin typeface="Times New Roman" pitchFamily="18" charset="0"/>
              </a:rPr>
              <a:t>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guidar\Documents\Foto\S73025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956" y="2132856"/>
            <a:ext cx="3200988" cy="4267984"/>
          </a:xfrm>
          <a:prstGeom prst="rect">
            <a:avLst/>
          </a:prstGeom>
          <a:noFill/>
        </p:spPr>
      </p:pic>
      <p:pic>
        <p:nvPicPr>
          <p:cNvPr id="3074" name="Picture 2" descr="F:\DCIM\101MSDCF\DSC020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38" y="2258005"/>
            <a:ext cx="2822462" cy="376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55576" y="908720"/>
            <a:ext cx="6224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Mixture distribution modules equipped with:</a:t>
            </a: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Supply and return flow read-out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developed in the team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 regulation system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channel/chamber level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499992" y="1412776"/>
            <a:ext cx="1944216" cy="1512168"/>
          </a:xfrm>
          <a:prstGeom prst="straightConnector1">
            <a:avLst/>
          </a:prstGeom>
          <a:ln w="3810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47864" y="1700808"/>
            <a:ext cx="2664296" cy="216024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0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31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Example: distribution </a:t>
            </a:r>
            <a:r>
              <a:rPr lang="en-US" sz="3000" dirty="0" smtClean="0">
                <a:latin typeface="Times New Roman" pitchFamily="18" charset="0"/>
              </a:rPr>
              <a:t>module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1" b="7385"/>
          <a:stretch/>
        </p:blipFill>
        <p:spPr bwMode="auto">
          <a:xfrm>
            <a:off x="514823" y="859983"/>
            <a:ext cx="5364541" cy="300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72" b="7197"/>
          <a:stretch/>
        </p:blipFill>
        <p:spPr bwMode="auto">
          <a:xfrm>
            <a:off x="3923928" y="3506326"/>
            <a:ext cx="5070215" cy="283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928277" y="1017111"/>
            <a:ext cx="3159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 of control system for mixture distribution of one gas system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9945" y="4942909"/>
            <a:ext cx="3159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monitored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unit</a:t>
            </a:r>
          </a:p>
        </p:txBody>
      </p:sp>
    </p:spTree>
    <p:extLst>
      <p:ext uri="{BB962C8B-B14F-4D97-AF65-F5344CB8AC3E}">
        <p14:creationId xmlns:p14="http://schemas.microsoft.com/office/powerpoint/2010/main" val="182780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0" r="14389" b="4546"/>
          <a:stretch/>
        </p:blipFill>
        <p:spPr bwMode="auto">
          <a:xfrm>
            <a:off x="1436706" y="1488162"/>
            <a:ext cx="6412037" cy="473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32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20858" y="133347"/>
            <a:ext cx="696351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Example: </a:t>
            </a:r>
            <a:r>
              <a:rPr lang="en-US" sz="3000" dirty="0">
                <a:latin typeface="Times New Roman" pitchFamily="18" charset="0"/>
              </a:rPr>
              <a:t>Recuperation plants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613" y="82742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it?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448581" y="1192396"/>
            <a:ext cx="3360926" cy="1200190"/>
            <a:chOff x="1448581" y="1192396"/>
            <a:chExt cx="3360926" cy="120019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93" t="-36" r="48823" b="81810"/>
            <a:stretch/>
          </p:blipFill>
          <p:spPr bwMode="auto">
            <a:xfrm>
              <a:off x="1448581" y="1488163"/>
              <a:ext cx="3360926" cy="904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>
              <a:off x="4200843" y="1928707"/>
              <a:ext cx="324000" cy="0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>
              <a:off x="4215388" y="1622707"/>
              <a:ext cx="612000" cy="0"/>
            </a:xfrm>
            <a:prstGeom prst="line">
              <a:avLst/>
            </a:prstGeom>
            <a:ln w="38100">
              <a:solidFill>
                <a:srgbClr val="00FF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223835" y="1317018"/>
              <a:ext cx="288000" cy="0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375377" y="1192396"/>
              <a:ext cx="1831142" cy="292388"/>
            </a:xfrm>
            <a:prstGeom prst="rect">
              <a:avLst/>
            </a:prstGeom>
            <a:noFill/>
            <a:ln w="38100">
              <a:solidFill>
                <a:srgbClr val="00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3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Gas recuperation plant</a:t>
              </a:r>
              <a:endParaRPr lang="en-GB" sz="13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584047" y="1317018"/>
              <a:ext cx="792000" cy="0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>
              <a:off x="1302931" y="1587019"/>
              <a:ext cx="540000" cy="0"/>
            </a:xfrm>
            <a:prstGeom prst="line">
              <a:avLst/>
            </a:prstGeom>
            <a:ln w="38100">
              <a:solidFill>
                <a:srgbClr val="00FF00"/>
              </a:solidFill>
              <a:headEnd type="stealth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00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33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Recuperation systems: CF</a:t>
            </a:r>
            <a:r>
              <a:rPr lang="en-US" sz="3000" baseline="-25000" dirty="0" smtClean="0">
                <a:latin typeface="Times New Roman" pitchFamily="18" charset="0"/>
              </a:rPr>
              <a:t>4</a:t>
            </a:r>
            <a:endParaRPr lang="en-US" sz="3000" baseline="-25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1132752"/>
            <a:ext cx="8424936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Recuperation systems: needed for empting and regulating impurity levels reducing as much as possible gas consumption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Example: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CMS-CSC CF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warm adsorption: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39552" y="2363278"/>
            <a:ext cx="4320480" cy="3613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90" tIns="45695" rIns="91390" bIns="45695" anchor="ctr">
            <a:spAutoFit/>
          </a:bodyPr>
          <a:lstStyle/>
          <a:p>
            <a:pPr marL="342900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built and fully commissioned during 2011-2012. </a:t>
            </a:r>
          </a:p>
          <a:p>
            <a:pPr marL="342900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fully automated system running on a dedicated PLC. All the parameters can be monitored and controlled through a PVSS remotely accessible software interface. </a:t>
            </a:r>
          </a:p>
          <a:p>
            <a:pPr marL="342900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 system consists of 5 physical racks </a:t>
            </a:r>
          </a:p>
          <a:p>
            <a:pPr marL="342900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it was built following the standard used for the construction of the gas systems for the LHC experiments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lant is paid back in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about two years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operation.</a:t>
            </a:r>
          </a:p>
          <a:p>
            <a:pPr marL="342900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perational since June 2011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S73027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256086" y="2191325"/>
            <a:ext cx="3326710" cy="248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ject 4"/>
          <p:cNvPicPr>
            <a:picLocks noChangeAspect="1" noChangeArrowheads="1"/>
          </p:cNvPicPr>
          <p:nvPr/>
        </p:nvPicPr>
        <p:blipFill>
          <a:blip r:embed="rId5" cstate="print"/>
          <a:srcRect l="-4112" t="6351" r="-4375" b="-209"/>
          <a:stretch>
            <a:fillRect/>
          </a:stretch>
        </p:blipFill>
        <p:spPr bwMode="auto">
          <a:xfrm>
            <a:off x="6864381" y="3575381"/>
            <a:ext cx="2439525" cy="266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341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34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Recuperation systems: CF</a:t>
            </a:r>
            <a:r>
              <a:rPr lang="en-US" sz="3000" baseline="-25000" dirty="0" smtClean="0">
                <a:latin typeface="Times New Roman" pitchFamily="18" charset="0"/>
              </a:rPr>
              <a:t>4</a:t>
            </a:r>
            <a:endParaRPr lang="en-US" sz="3000" baseline="-25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14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1504" y="878632"/>
            <a:ext cx="50927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5"/>
          <p:cNvSpPr>
            <a:spLocks noChangeShapeType="1"/>
          </p:cNvSpPr>
          <p:nvPr/>
        </p:nvSpPr>
        <p:spPr bwMode="auto">
          <a:xfrm flipH="1">
            <a:off x="3836417" y="1927969"/>
            <a:ext cx="1296987" cy="21748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flipH="1">
            <a:off x="3836417" y="3080494"/>
            <a:ext cx="1296987" cy="3048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H="1">
            <a:off x="307404" y="1412776"/>
            <a:ext cx="160140" cy="659656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7930" y="854642"/>
            <a:ext cx="105137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u="sng" dirty="0">
                <a:solidFill>
                  <a:srgbClr val="993300"/>
                </a:solidFill>
              </a:rPr>
              <a:t>Input </a:t>
            </a:r>
            <a:r>
              <a:rPr lang="en-GB" b="1" u="sng" dirty="0" smtClean="0">
                <a:solidFill>
                  <a:srgbClr val="993300"/>
                </a:solidFill>
              </a:rPr>
              <a:t>to </a:t>
            </a:r>
          </a:p>
          <a:p>
            <a:r>
              <a:rPr lang="en-GB" b="1" u="sng" dirty="0" smtClean="0">
                <a:solidFill>
                  <a:srgbClr val="993300"/>
                </a:solidFill>
              </a:rPr>
              <a:t>the </a:t>
            </a:r>
            <a:r>
              <a:rPr lang="en-GB" b="1" u="sng" dirty="0">
                <a:solidFill>
                  <a:srgbClr val="993300"/>
                </a:solidFill>
              </a:rPr>
              <a:t>plant</a:t>
            </a:r>
            <a:endParaRPr lang="en-GB" dirty="0">
              <a:solidFill>
                <a:srgbClr val="993300"/>
              </a:solidFill>
              <a:cs typeface="Arial" charset="0"/>
              <a:sym typeface="Wingdings" pitchFamily="2" charset="2"/>
            </a:endParaRP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 flipH="1">
            <a:off x="4355529" y="4199682"/>
            <a:ext cx="777875" cy="460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783654" y="3942507"/>
            <a:ext cx="0" cy="12239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55179" y="4029819"/>
            <a:ext cx="27670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02779" y="4828332"/>
            <a:ext cx="34925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82104" y="4128244"/>
            <a:ext cx="5032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74167" y="5007719"/>
            <a:ext cx="50323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767779" y="4283819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767779" y="5156944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4839717" y="1713657"/>
            <a:ext cx="4268787" cy="4454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u="sng">
                <a:solidFill>
                  <a:srgbClr val="008000"/>
                </a:solidFill>
                <a:latin typeface="Times New Roman" pitchFamily="18" charset="0"/>
              </a:rPr>
              <a:t>Phase 1: </a:t>
            </a:r>
          </a:p>
          <a:p>
            <a:r>
              <a:rPr lang="en-GB">
                <a:latin typeface="Times New Roman" pitchFamily="18" charset="0"/>
              </a:rPr>
              <a:t>Bulk CF</a:t>
            </a:r>
            <a:r>
              <a:rPr lang="en-GB" baseline="-25000">
                <a:latin typeface="Times New Roman" pitchFamily="18" charset="0"/>
              </a:rPr>
              <a:t>4</a:t>
            </a:r>
            <a:r>
              <a:rPr lang="en-GB">
                <a:latin typeface="Times New Roman" pitchFamily="18" charset="0"/>
              </a:rPr>
              <a:t> separation from the mixture</a:t>
            </a:r>
          </a:p>
          <a:p>
            <a:r>
              <a:rPr lang="en-GB">
                <a:latin typeface="Times New Roman" pitchFamily="18" charset="0"/>
              </a:rPr>
              <a:t>    </a:t>
            </a:r>
            <a:r>
              <a:rPr lang="en-GB">
                <a:latin typeface="Times New Roman" pitchFamily="18" charset="0"/>
                <a:sym typeface="Wingdings" pitchFamily="2" charset="2"/>
              </a:rPr>
              <a:t> membrane</a:t>
            </a:r>
          </a:p>
          <a:p>
            <a:r>
              <a:rPr lang="en-GB" sz="2400">
                <a:latin typeface="Times New Roman" pitchFamily="18" charset="0"/>
                <a:sym typeface="Wingdings" pitchFamily="2" charset="2"/>
              </a:rPr>
              <a:t> </a:t>
            </a:r>
          </a:p>
          <a:p>
            <a:r>
              <a:rPr lang="en-GB" b="1" u="sng">
                <a:solidFill>
                  <a:srgbClr val="3333CC"/>
                </a:solidFill>
                <a:latin typeface="Times New Roman" pitchFamily="18" charset="0"/>
                <a:sym typeface="Wingdings" pitchFamily="2" charset="2"/>
              </a:rPr>
              <a:t>Phase 2:</a:t>
            </a:r>
            <a:r>
              <a:rPr lang="en-GB">
                <a:solidFill>
                  <a:srgbClr val="3333CC"/>
                </a:solidFill>
                <a:latin typeface="Times New Roman" pitchFamily="18" charset="0"/>
                <a:sym typeface="Wingdings" pitchFamily="2" charset="2"/>
              </a:rPr>
              <a:t> </a:t>
            </a:r>
          </a:p>
          <a:p>
            <a:r>
              <a:rPr lang="en-GB">
                <a:latin typeface="Times New Roman" pitchFamily="18" charset="0"/>
                <a:sym typeface="Wingdings" pitchFamily="2" charset="2"/>
              </a:rPr>
              <a:t>adsorption of remaining CO</a:t>
            </a:r>
            <a:r>
              <a:rPr lang="en-GB" baseline="-25000">
                <a:latin typeface="Times New Roman" pitchFamily="18" charset="0"/>
                <a:sym typeface="Wingdings" pitchFamily="2" charset="2"/>
              </a:rPr>
              <a:t>2</a:t>
            </a:r>
            <a:endParaRPr lang="en-GB">
              <a:latin typeface="Times New Roman" pitchFamily="18" charset="0"/>
              <a:sym typeface="Wingdings" pitchFamily="2" charset="2"/>
            </a:endParaRPr>
          </a:p>
          <a:p>
            <a:r>
              <a:rPr lang="en-GB">
                <a:latin typeface="Times New Roman" pitchFamily="18" charset="0"/>
                <a:sym typeface="Wingdings" pitchFamily="2" charset="2"/>
              </a:rPr>
              <a:t>     Molecular Sieve 4</a:t>
            </a:r>
            <a:r>
              <a:rPr lang="en-GB">
                <a:latin typeface="Times New Roman" pitchFamily="18" charset="0"/>
                <a:cs typeface="Arial" charset="0"/>
                <a:sym typeface="Wingdings" pitchFamily="2" charset="2"/>
              </a:rPr>
              <a:t>Å</a:t>
            </a:r>
          </a:p>
          <a:p>
            <a:r>
              <a:rPr lang="en-GB" sz="1000">
                <a:latin typeface="Times New Roman" pitchFamily="18" charset="0"/>
                <a:cs typeface="Arial" charset="0"/>
                <a:sym typeface="Wingdings" pitchFamily="2" charset="2"/>
              </a:rPr>
              <a:t> </a:t>
            </a:r>
          </a:p>
          <a:p>
            <a:r>
              <a:rPr lang="en-GB" b="1" u="sng">
                <a:solidFill>
                  <a:srgbClr val="FF3300"/>
                </a:solidFill>
                <a:latin typeface="Times New Roman" pitchFamily="18" charset="0"/>
                <a:cs typeface="Arial" charset="0"/>
                <a:sym typeface="Wingdings" pitchFamily="2" charset="2"/>
              </a:rPr>
              <a:t>Phase 3a:</a:t>
            </a:r>
            <a:r>
              <a:rPr lang="en-GB">
                <a:solidFill>
                  <a:srgbClr val="FF3300"/>
                </a:solidFill>
                <a:latin typeface="Times New Roman" pitchFamily="18" charset="0"/>
                <a:cs typeface="Arial" charset="0"/>
                <a:sym typeface="Wingdings" pitchFamily="2" charset="2"/>
              </a:rPr>
              <a:t> </a:t>
            </a:r>
          </a:p>
          <a:p>
            <a:r>
              <a:rPr lang="en-GB">
                <a:latin typeface="Times New Roman" pitchFamily="18" charset="0"/>
                <a:cs typeface="Arial" charset="0"/>
                <a:sym typeface="Wingdings" pitchFamily="2" charset="2"/>
              </a:rPr>
              <a:t>CF</a:t>
            </a:r>
            <a:r>
              <a:rPr lang="en-GB" baseline="-25000">
                <a:latin typeface="Times New Roman" pitchFamily="18" charset="0"/>
                <a:cs typeface="Arial" charset="0"/>
                <a:sym typeface="Wingdings" pitchFamily="2" charset="2"/>
              </a:rPr>
              <a:t>4</a:t>
            </a:r>
            <a:r>
              <a:rPr lang="en-GB">
                <a:latin typeface="Times New Roman" pitchFamily="18" charset="0"/>
                <a:cs typeface="Arial" charset="0"/>
                <a:sym typeface="Wingdings" pitchFamily="2" charset="2"/>
              </a:rPr>
              <a:t> adsorption</a:t>
            </a:r>
          </a:p>
          <a:p>
            <a:r>
              <a:rPr lang="en-GB">
                <a:latin typeface="Times New Roman" pitchFamily="18" charset="0"/>
                <a:cs typeface="Arial" charset="0"/>
                <a:sym typeface="Wingdings" pitchFamily="2" charset="2"/>
              </a:rPr>
              <a:t>     filling Mol. Sieve 13X from -1 to 0 bar</a:t>
            </a:r>
          </a:p>
          <a:p>
            <a:endParaRPr lang="en-GB">
              <a:latin typeface="Times New Roman" pitchFamily="18" charset="0"/>
              <a:cs typeface="Arial" charset="0"/>
              <a:sym typeface="Wingdings" pitchFamily="2" charset="2"/>
            </a:endParaRPr>
          </a:p>
          <a:p>
            <a:r>
              <a:rPr lang="en-GB" b="1" u="sng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>Phase 3b: </a:t>
            </a:r>
          </a:p>
          <a:p>
            <a:r>
              <a:rPr lang="en-GB">
                <a:latin typeface="Times New Roman" pitchFamily="18" charset="0"/>
                <a:sym typeface="Wingdings" pitchFamily="2" charset="2"/>
              </a:rPr>
              <a:t>CF</a:t>
            </a:r>
            <a:r>
              <a:rPr lang="en-GB" baseline="-25000">
                <a:latin typeface="Times New Roman" pitchFamily="18" charset="0"/>
                <a:sym typeface="Wingdings" pitchFamily="2" charset="2"/>
              </a:rPr>
              <a:t>4</a:t>
            </a:r>
            <a:r>
              <a:rPr lang="en-GB">
                <a:latin typeface="Times New Roman" pitchFamily="18" charset="0"/>
                <a:sym typeface="Wingdings" pitchFamily="2" charset="2"/>
              </a:rPr>
              <a:t> recovery</a:t>
            </a:r>
          </a:p>
          <a:p>
            <a:r>
              <a:rPr lang="en-GB">
                <a:latin typeface="Times New Roman" pitchFamily="18" charset="0"/>
                <a:sym typeface="Wingdings" pitchFamily="2" charset="2"/>
              </a:rPr>
              <a:t>   extraction from Mol. Sieve 13X </a:t>
            </a:r>
          </a:p>
          <a:p>
            <a:r>
              <a:rPr lang="en-GB">
                <a:latin typeface="Times New Roman" pitchFamily="18" charset="0"/>
                <a:sym typeface="Wingdings" pitchFamily="2" charset="2"/>
              </a:rPr>
              <a:t>       (0  -1 bar)</a:t>
            </a:r>
            <a:endParaRPr lang="en-GB">
              <a:latin typeface="Times New Roman" pitchFamily="18" charset="0"/>
              <a:cs typeface="Arial" charset="0"/>
              <a:sym typeface="Wingdings" pitchFamily="2" charset="2"/>
            </a:endParaRPr>
          </a:p>
        </p:txBody>
      </p:sp>
      <p:sp>
        <p:nvSpPr>
          <p:cNvPr id="29" name="Line 20"/>
          <p:cNvSpPr>
            <a:spLocks noChangeShapeType="1"/>
          </p:cNvSpPr>
          <p:nvPr/>
        </p:nvSpPr>
        <p:spPr bwMode="auto">
          <a:xfrm flipH="1">
            <a:off x="4642867" y="5182344"/>
            <a:ext cx="217487" cy="4318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1104329" y="4267944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0000"/>
                </a:solidFill>
                <a:latin typeface="Times New Roman" pitchFamily="18" charset="0"/>
              </a:rPr>
              <a:t>open</a:t>
            </a: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1091629" y="5136307"/>
            <a:ext cx="4984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close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3542" y="3889514"/>
            <a:ext cx="9051572" cy="2924944"/>
          </a:xfrm>
          <a:prstGeom prst="rect">
            <a:avLst/>
          </a:prstGeom>
          <a:solidFill>
            <a:srgbClr val="FF00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6021288"/>
            <a:ext cx="3894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en-US" sz="22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adsorption and extraction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486264" y="846329"/>
            <a:ext cx="3600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challenge: </a:t>
            </a: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built for CF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warm adsorption</a:t>
            </a: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completely non-standard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95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35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>
                <a:latin typeface="Times New Roman" pitchFamily="18" charset="0"/>
              </a:rPr>
              <a:t>Recuperation systems: </a:t>
            </a:r>
            <a:r>
              <a:rPr lang="en-US" sz="3000" dirty="0" err="1" smtClean="0">
                <a:latin typeface="Times New Roman" pitchFamily="18" charset="0"/>
              </a:rPr>
              <a:t>Xe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2260" y="904945"/>
            <a:ext cx="6630654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Xe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cold trapping (ALICE-TRD, ATLAS-TRT)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7" y="1484787"/>
            <a:ext cx="3384423" cy="7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" t="9839" r="1403" b="3984"/>
          <a:stretch/>
        </p:blipFill>
        <p:spPr bwMode="auto">
          <a:xfrm>
            <a:off x="539552" y="2855342"/>
            <a:ext cx="4080294" cy="3174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3074" name="Picture 2" descr="C:\Users\guidar\Documents\IEEE2013\gas system\last foti\DSC093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87054" y="3502528"/>
            <a:ext cx="3207762" cy="240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uidar\Documents\IEEE2013\gas system\last foti\DSC0932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8" t="13289" b="31680"/>
          <a:stretch/>
        </p:blipFill>
        <p:spPr bwMode="auto">
          <a:xfrm rot="5400000">
            <a:off x="6531015" y="1917202"/>
            <a:ext cx="3441954" cy="156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3419872" y="4581128"/>
            <a:ext cx="2664296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48064" y="1281534"/>
            <a:ext cx="23762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control rack and interface for automated operation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192180" y="1916832"/>
            <a:ext cx="1404156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22329" y="2769302"/>
            <a:ext cx="237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 distillation column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1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36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87631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>
                <a:latin typeface="Times New Roman" pitchFamily="18" charset="0"/>
              </a:rPr>
              <a:t>Recuperation systems: </a:t>
            </a:r>
            <a:r>
              <a:rPr lang="en-US" sz="3000" dirty="0" smtClean="0">
                <a:latin typeface="Times New Roman" pitchFamily="18" charset="0"/>
              </a:rPr>
              <a:t>nC</a:t>
            </a:r>
            <a:r>
              <a:rPr lang="en-US" sz="3000" baseline="-25000" dirty="0" smtClean="0">
                <a:latin typeface="Times New Roman" pitchFamily="18" charset="0"/>
              </a:rPr>
              <a:t>5</a:t>
            </a:r>
            <a:r>
              <a:rPr lang="en-US" sz="3000" dirty="0" smtClean="0">
                <a:latin typeface="Times New Roman" pitchFamily="18" charset="0"/>
              </a:rPr>
              <a:t>H</a:t>
            </a:r>
            <a:r>
              <a:rPr lang="en-US" sz="3000" baseline="-25000" dirty="0" smtClean="0">
                <a:latin typeface="Times New Roman" pitchFamily="18" charset="0"/>
              </a:rPr>
              <a:t>12</a:t>
            </a:r>
            <a:endParaRPr lang="en-US" sz="3000" baseline="-25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874068"/>
            <a:ext cx="842493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cold trapping (ATLAS-TGC)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528392" cy="468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building blocks</a:t>
            </a:r>
          </a:p>
        </p:txBody>
      </p:sp>
      <p:pic>
        <p:nvPicPr>
          <p:cNvPr id="2050" name="Picture 2" descr="C:\Users\guidar\Documents\IEEE2013\gas system\last foti\DSC093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28910"/>
            <a:ext cx="4096512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uidar\Documents\IEEE2013\gas system\last foti\DSC0932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73" b="15360"/>
          <a:stretch/>
        </p:blipFill>
        <p:spPr bwMode="auto">
          <a:xfrm rot="5400000">
            <a:off x="6725299" y="1521011"/>
            <a:ext cx="2829434" cy="159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85774" y="148478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Liquefier</a:t>
            </a: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6835" y="2636912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Storage tank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488475" y="1844824"/>
            <a:ext cx="1107861" cy="607575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429455" y="3006244"/>
            <a:ext cx="6698" cy="157488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61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37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133347"/>
            <a:ext cx="683164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>
            <a:normAutofit/>
          </a:bodyPr>
          <a:lstStyle/>
          <a:p>
            <a:r>
              <a:rPr lang="en-US" sz="3000" dirty="0" smtClean="0">
                <a:latin typeface="Times New Roman" pitchFamily="18" charset="0"/>
              </a:rPr>
              <a:t>Reliability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the past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07010"/>
            <a:ext cx="4368676" cy="262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" t="1159" r="7091" b="5651"/>
          <a:stretch/>
        </p:blipFill>
        <p:spPr bwMode="auto">
          <a:xfrm>
            <a:off x="5562025" y="2765648"/>
            <a:ext cx="3110882" cy="231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60" y="3933056"/>
            <a:ext cx="4084746" cy="245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9552" y="839564"/>
            <a:ext cx="8473132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Results from analysis of the interventions performed during 2010-2012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40699" y="1479836"/>
            <a:ext cx="462819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average only 1.5 h/year/system of downtime</a:t>
            </a: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(power-cuts and outside events excluded)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27984" y="1818946"/>
            <a:ext cx="144016" cy="260807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68658" y="5158933"/>
            <a:ext cx="4267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 are </a:t>
            </a: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Equally distributed between experiments</a:t>
            </a: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Decreasing with time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5247" y="2146780"/>
            <a:ext cx="3375225" cy="83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24/24h on-call service provided</a:t>
            </a:r>
          </a:p>
          <a:p>
            <a:pPr>
              <a:lnSpc>
                <a:spcPct val="150000"/>
              </a:lnSpc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Intervention triggered by:</a:t>
            </a:r>
          </a:p>
        </p:txBody>
      </p:sp>
      <p:sp>
        <p:nvSpPr>
          <p:cNvPr id="17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performances</a:t>
            </a:r>
          </a:p>
        </p:txBody>
      </p:sp>
      <p:pic>
        <p:nvPicPr>
          <p:cNvPr id="19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5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38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133347"/>
            <a:ext cx="683164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2800" dirty="0">
                <a:latin typeface="Times New Roman" pitchFamily="18" charset="0"/>
              </a:rPr>
              <a:t>Reliability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the past years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9592" y="1320267"/>
            <a:ext cx="352839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Sources of down-time, analysis: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Issues with gas system modules account only for about 30 h / 150 h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57757"/>
            <a:ext cx="3816424" cy="240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6336704" cy="299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331640" y="3441774"/>
            <a:ext cx="3240360" cy="614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Known issues (partially related to detector weaknesses)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563888" y="3803772"/>
            <a:ext cx="1224136" cy="130403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63888" y="3803772"/>
            <a:ext cx="792088" cy="63334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performances</a:t>
            </a:r>
          </a:p>
        </p:txBody>
      </p:sp>
      <p:pic>
        <p:nvPicPr>
          <p:cNvPr id="15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7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39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133347"/>
            <a:ext cx="683164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LS1 maintenance activities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836712"/>
            <a:ext cx="835292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Extensive maintenance program on going during LS1 including:</a:t>
            </a:r>
          </a:p>
          <a:p>
            <a:pPr marL="742950" lvl="1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maintenance (yearly maintenance), i.e. circulation pumps, safety valves, power supply, …</a:t>
            </a:r>
          </a:p>
          <a:p>
            <a:pPr marL="742950" lvl="1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LS1 extraordinary maintenance, i.e. analysis devices, flow-cells calibration, MFCs calibration, …</a:t>
            </a:r>
          </a:p>
          <a:p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Consolidation/upgrade program during LS1: </a:t>
            </a:r>
          </a:p>
          <a:p>
            <a:pPr marL="742950" lvl="1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upgrade circulation pump modules (one pump redundancy)</a:t>
            </a:r>
          </a:p>
          <a:p>
            <a:pPr marL="742950" lvl="1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 H</a:t>
            </a:r>
            <a:r>
              <a:rPr lang="en-GB" sz="1600" baseline="-25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analysers </a:t>
            </a:r>
          </a:p>
          <a:p>
            <a:pPr marL="742950" lvl="1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analysis modules for gas supply monitoring system</a:t>
            </a:r>
          </a:p>
          <a:p>
            <a:pPr marL="742950" lvl="1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Modify system from open mode to recirculation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757" y="3573016"/>
            <a:ext cx="4146143" cy="276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9592" y="4149080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150 MFCs need to be checked/calibrated</a:t>
            </a: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 started</a:t>
            </a:r>
          </a:p>
          <a:p>
            <a:pPr marL="285750" indent="-285750">
              <a:buFont typeface="Times New Roman" panose="02020603050405020304" pitchFamily="18" charset="0"/>
              <a:buChar char="▫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 important discrepancy especially in high flow MFCs (used during detector fill)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systems  performances</a:t>
            </a:r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14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>
                <a:latin typeface="Times New Roman" pitchFamily="18" charset="0"/>
              </a:rPr>
              <a:t>Ionization chambers</a:t>
            </a:r>
            <a:endParaRPr lang="en-US" sz="3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1709" y="1137518"/>
            <a:ext cx="3836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ions/electrons start drifting under the effect of the applied electric field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guidar\Documenti\DTseminar\1280px-Electron_avalanche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" t="16057" r="4331" b="1155"/>
          <a:stretch/>
        </p:blipFill>
        <p:spPr bwMode="auto">
          <a:xfrm>
            <a:off x="455669" y="3452750"/>
            <a:ext cx="4824536" cy="300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uidar\Documenti\DTseminar\Ion_chamber_operation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 t="11934" r="4640" b="2148"/>
          <a:stretch/>
        </p:blipFill>
        <p:spPr bwMode="auto">
          <a:xfrm>
            <a:off x="4619500" y="848587"/>
            <a:ext cx="4531746" cy="288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28213" y="5013176"/>
            <a:ext cx="3836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 can gain enough energy to produce secondary ionization and finally electron avalanche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979712" y="1916832"/>
            <a:ext cx="2736304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868416" y="4954043"/>
            <a:ext cx="2736304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260000">
            <a:off x="6725962" y="1696207"/>
            <a:ext cx="1277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electrons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260000">
            <a:off x="6289546" y="2160365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ions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16188" y="4839543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12332" y="4530278"/>
            <a:ext cx="87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364260" y="4954043"/>
            <a:ext cx="288032" cy="0"/>
          </a:xfrm>
          <a:prstGeom prst="straightConnector1">
            <a:avLst/>
          </a:prstGeom>
          <a:ln w="19050">
            <a:solidFill>
              <a:srgbClr val="FF99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844566" y="4772644"/>
            <a:ext cx="288032" cy="0"/>
          </a:xfrm>
          <a:prstGeom prst="straightConnector1">
            <a:avLst/>
          </a:prstGeom>
          <a:ln w="19050">
            <a:solidFill>
              <a:srgbClr val="3399FF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4185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40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133347"/>
            <a:ext cx="683164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emissions from particle detectors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980728"/>
            <a:ext cx="828092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Operational costs and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Greenhouse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Gas (GHG) emission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Total emission: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  <a:sym typeface="Symbol"/>
              </a:rPr>
              <a:t>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127100 tCO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Main contribution C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(R134a), CF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SF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en-GB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5845513" cy="3939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55" y="2050951"/>
            <a:ext cx="3371041" cy="217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</a:t>
            </a:r>
            <a:r>
              <a:rPr lang="en-GB" sz="1400" dirty="0" smtClean="0"/>
              <a:t>emissions from particle detectors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17053" y="2854677"/>
            <a:ext cx="189673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ATLAS and CMS 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RPC systems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563888" y="3356992"/>
            <a:ext cx="2016224" cy="44678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752297" y="2230742"/>
            <a:ext cx="121219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Upgrade activities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668344" y="2492896"/>
            <a:ext cx="360040" cy="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752297" y="3048708"/>
            <a:ext cx="120417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 operation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7668344" y="3284984"/>
            <a:ext cx="360040" cy="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6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41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133347"/>
            <a:ext cx="691262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consumption: cost and GHG emission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9552" y="836712"/>
            <a:ext cx="8424936" cy="578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13 gas systems already equipped with gas recirculation: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nevertheless they represent </a:t>
            </a:r>
            <a:r>
              <a:rPr lang="en-US" sz="17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85% of total tCO</a:t>
            </a:r>
            <a:r>
              <a:rPr lang="en-US" sz="1700" i="1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7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 emission </a:t>
            </a:r>
            <a:endParaRPr lang="en-US" sz="1700" i="1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but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emissions already reduced by more than 90%.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Remaining 10% due to:</a:t>
            </a:r>
          </a:p>
          <a:p>
            <a:pPr marL="1200150" lvl="2" indent="-285750">
              <a:lnSpc>
                <a:spcPct val="110000"/>
              </a:lnSpc>
              <a:buFont typeface="Times New Roman" pitchFamily="18" charset="0"/>
              <a:buChar char="∙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Leaks in detector: 74 % (mainly ATLAS and CMS RPC systems)</a:t>
            </a:r>
          </a:p>
          <a:p>
            <a:pPr marL="1200150" lvl="2" indent="-285750">
              <a:lnSpc>
                <a:spcPct val="110000"/>
              </a:lnSpc>
              <a:buFont typeface="Times New Roman" pitchFamily="18" charset="0"/>
              <a:buChar char="∙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Need of controlling N</a:t>
            </a:r>
            <a:r>
              <a:rPr lang="en-US" sz="17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sz="17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O, O</a:t>
            </a:r>
            <a:r>
              <a:rPr lang="en-US" sz="17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levels and purifiers: 11% (mainly CMS-CSC)</a:t>
            </a:r>
          </a:p>
          <a:p>
            <a:pPr>
              <a:lnSpc>
                <a:spcPct val="11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12 gas systems without gas recirculation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7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15% of total tCO</a:t>
            </a:r>
            <a:r>
              <a:rPr lang="en-US" sz="1700" i="1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7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 emission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some room for improvement (details in the following)</a:t>
            </a: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Ø"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3 ID flushing systems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negligible contribution (&lt; 1%)</a:t>
            </a:r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21" y="2636332"/>
            <a:ext cx="3969479" cy="216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333" y="2636332"/>
            <a:ext cx="3941262" cy="216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</a:t>
            </a:r>
            <a:r>
              <a:rPr lang="en-GB" sz="1400" dirty="0" smtClean="0"/>
              <a:t>emissions from particle detectors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1092738" y="2731652"/>
            <a:ext cx="21654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Recirculation efficiency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50951" y="3284984"/>
            <a:ext cx="209813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tCO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 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wrt</a:t>
            </a: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recirculation efficiency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9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42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11560" y="89942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GHG emission by detector: expectation after LS1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53" y="1700808"/>
            <a:ext cx="8580347" cy="367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ight Brace 32"/>
          <p:cNvSpPr/>
          <p:nvPr/>
        </p:nvSpPr>
        <p:spPr>
          <a:xfrm rot="16200000" flipV="1">
            <a:off x="2204822" y="648098"/>
            <a:ext cx="306356" cy="226776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Brace 33"/>
          <p:cNvSpPr/>
          <p:nvPr/>
        </p:nvSpPr>
        <p:spPr>
          <a:xfrm rot="16200000" flipV="1">
            <a:off x="4352977" y="780029"/>
            <a:ext cx="306357" cy="2003897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Brace 34"/>
          <p:cNvSpPr/>
          <p:nvPr/>
        </p:nvSpPr>
        <p:spPr>
          <a:xfrm rot="16200000" flipV="1">
            <a:off x="6382326" y="774830"/>
            <a:ext cx="288032" cy="199597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Brace 35"/>
          <p:cNvSpPr/>
          <p:nvPr/>
        </p:nvSpPr>
        <p:spPr>
          <a:xfrm rot="16200000" flipV="1">
            <a:off x="8004783" y="1156971"/>
            <a:ext cx="306356" cy="125001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3491880" y="1576516"/>
            <a:ext cx="0" cy="30046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08104" y="1556792"/>
            <a:ext cx="0" cy="30046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524328" y="1530914"/>
            <a:ext cx="0" cy="30046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782968" y="1556792"/>
            <a:ext cx="0" cy="30046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23680" y="1305882"/>
            <a:ext cx="90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ATLAS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7944" y="128723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ALICE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04277" y="129652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99673" y="129652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LHCb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197345" y="2584585"/>
            <a:ext cx="169273" cy="7950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69858" y="21050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Very 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optimistic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206766" y="2511480"/>
            <a:ext cx="319576" cy="7099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06344" y="1772816"/>
            <a:ext cx="14670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Very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Optimistic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(almost achieved)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609087" y="3356992"/>
            <a:ext cx="682993" cy="95321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78530" y="2852936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Easily achievable: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on-going upgrade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004048" y="2386675"/>
            <a:ext cx="754095" cy="145813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61774" y="2060848"/>
            <a:ext cx="1406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en-GB" sz="1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recuperation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Plant operational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912794" y="4016902"/>
            <a:ext cx="89305" cy="30129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04207" y="3734284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itchFamily="18" charset="0"/>
                <a:cs typeface="Times New Roman" pitchFamily="18" charset="0"/>
              </a:rPr>
              <a:t>High [SF</a:t>
            </a:r>
            <a:r>
              <a:rPr lang="fr-CH" sz="14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CH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051291" y="3723401"/>
            <a:ext cx="227031" cy="569695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45292" y="3385574"/>
            <a:ext cx="1179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Short term activity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858990" y="3676056"/>
            <a:ext cx="169394" cy="5783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504843" y="3165605"/>
            <a:ext cx="1387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Not clear plan for future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3652" y="5589240"/>
            <a:ext cx="8580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Possible overall reduction by 40%... However,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strongly dependent on results from leak search campaign on RPC systems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4"/>
          <p:cNvSpPr>
            <a:spLocks noGrp="1" noChangeArrowheads="1"/>
          </p:cNvSpPr>
          <p:nvPr>
            <p:ph type="title"/>
          </p:nvPr>
        </p:nvSpPr>
        <p:spPr>
          <a:xfrm>
            <a:off x="878326" y="133347"/>
            <a:ext cx="7044095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Gas consumption: cost and GHG emission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9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Gas </a:t>
            </a:r>
            <a:r>
              <a:rPr lang="en-GB" sz="1400" dirty="0" smtClean="0"/>
              <a:t>emissions from particle detectors</a:t>
            </a:r>
            <a:endParaRPr lang="en-GB" sz="1400" dirty="0"/>
          </a:p>
        </p:txBody>
      </p:sp>
      <p:pic>
        <p:nvPicPr>
          <p:cNvPr id="41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98438" y="200540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4644766" y="322743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82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43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47160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Small recirculation system for R&amp;D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908720"/>
            <a:ext cx="8424936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small systems developed: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Prototype used at GIF (2003) </a:t>
            </a:r>
          </a:p>
          <a:p>
            <a:pPr marL="285750" indent="-285750" algn="r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simplified version for lab R&amp;D (2012-2014)</a:t>
            </a:r>
          </a:p>
          <a:p>
            <a:pPr>
              <a:lnSpc>
                <a:spcPct val="11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Conclusions</a:t>
            </a:r>
            <a:endParaRPr lang="en-GB" sz="1400" dirty="0"/>
          </a:p>
        </p:txBody>
      </p:sp>
      <p:pic>
        <p:nvPicPr>
          <p:cNvPr id="13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245054" cy="75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pic>
        <p:nvPicPr>
          <p:cNvPr id="2051" name="Picture 3" descr="C:\Users\guidar\Documenti\WorkshopGasDetectors\20140624_1524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03582" y="2612909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1979712" y="1599072"/>
            <a:ext cx="0" cy="89382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139952" y="1928764"/>
            <a:ext cx="2304256" cy="780156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C:\Users\guidar\Documenti\WorkshopGasDetectors\20140624_1524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159" y="3319589"/>
            <a:ext cx="3890297" cy="291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6444208" y="1928764"/>
            <a:ext cx="504056" cy="128421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1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44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471607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Conclusions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836712"/>
            <a:ext cx="842493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 gas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systems (about 300 racks) delivering the required mixture to the particle detectors of all LHC experiments.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Designed and built according to functional modules: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Simplified maintenance and operation activities for the team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Fully automated systems with remote control/monitoring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few examples (mixer, purifier, analysis, recuperation, …) were briefly discussed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systems have demonstrated an impressive availability level: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average 1.5 h downtime/year (excluded external causes, i.e. power-cuts, …)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LS1 maintenance and consolidation plan (trying to improve, prepare for new detector requirements, anticipate ageing of components)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Strategy for reducing gas emissions due to particle physics activities at CERN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(reduce operational costs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greenhouse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gases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Small prototype systems developed for R&amp;D applications in any lab</a:t>
            </a:r>
          </a:p>
          <a:p>
            <a:pPr marL="285750" lvl="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Thanks for your attention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7135" y="3428760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Conclusions</a:t>
            </a:r>
            <a:endParaRPr lang="en-GB" sz="1400" dirty="0"/>
          </a:p>
        </p:txBody>
      </p:sp>
      <p:pic>
        <p:nvPicPr>
          <p:cNvPr id="13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245054" cy="75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2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1560" y="776579"/>
            <a:ext cx="7622600" cy="564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ionization process depends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strongly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gas type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is not a good medium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mixture can be quite complex and difficult to find</a:t>
            </a: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gas mixture components: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Bulk gas: Argon – common, not toxic, …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quenching gas added for stability (photons absorption): CO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CH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iC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Others: CF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SF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is affected even by presence of very low concentration of impurities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guidar\Documenti\DTseminar\Spread_of_avalanches_in_G-M_tub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" t="13104" r="2487" b="7922"/>
          <a:stretch/>
        </p:blipFill>
        <p:spPr bwMode="auto">
          <a:xfrm>
            <a:off x="3131840" y="2953887"/>
            <a:ext cx="5421510" cy="306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>
                <a:latin typeface="Times New Roman" pitchFamily="18" charset="0"/>
              </a:rPr>
              <a:t>Ionization chambers</a:t>
            </a:r>
            <a:endParaRPr lang="en-US" sz="3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0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12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8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6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02" y="1772816"/>
            <a:ext cx="807756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>
                <a:latin typeface="Times New Roman" pitchFamily="18" charset="0"/>
              </a:rPr>
              <a:t>Ionization chambers</a:t>
            </a:r>
            <a:endParaRPr lang="en-US" sz="3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11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25784" y="908720"/>
            <a:ext cx="6888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 applications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geometries, gas mixtures, combination of effects, …</a:t>
            </a:r>
          </a:p>
        </p:txBody>
      </p:sp>
    </p:spTree>
    <p:extLst>
      <p:ext uri="{BB962C8B-B14F-4D97-AF65-F5344CB8AC3E}">
        <p14:creationId xmlns:p14="http://schemas.microsoft.com/office/powerpoint/2010/main" val="371680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7424" y="1025441"/>
            <a:ext cx="39885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only gas for ionization chambers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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 gas as radiator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RICH detector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5" descr="y-LHCb-reoptimiz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95"/>
          <a:stretch>
            <a:fillRect/>
          </a:stretch>
        </p:blipFill>
        <p:spPr bwMode="auto">
          <a:xfrm>
            <a:off x="467508" y="3065670"/>
            <a:ext cx="5751298" cy="309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 descr="rich2_schemat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3" t="35756" r="29825" b="27205"/>
          <a:stretch>
            <a:fillRect/>
          </a:stretch>
        </p:blipFill>
        <p:spPr bwMode="auto">
          <a:xfrm>
            <a:off x="5724128" y="1412776"/>
            <a:ext cx="3430790" cy="505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Cherenkov radiation</a:t>
            </a:r>
            <a:endParaRPr lang="en-US" sz="3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4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36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/>
          <p:cNvSpPr/>
          <p:nvPr/>
        </p:nvSpPr>
        <p:spPr>
          <a:xfrm>
            <a:off x="7704727" y="2204864"/>
            <a:ext cx="93610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783941" y="2609917"/>
            <a:ext cx="3158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experiment: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1547664" y="3065670"/>
            <a:ext cx="72008" cy="72337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840480" y="3065670"/>
            <a:ext cx="1363368" cy="361685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660232" y="1196752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RICH2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3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8</a:t>
            </a:fld>
            <a:endParaRPr lang="en-GB"/>
          </a:p>
        </p:txBody>
      </p:sp>
      <p:pic>
        <p:nvPicPr>
          <p:cNvPr id="5122" name="Picture 2" descr="C:\Users\guidar\Documenti\DTseminar\Mean_Cherenkov_angle_vs_momentu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13" y="3023825"/>
            <a:ext cx="4188638" cy="314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Cherenkov radiation</a:t>
            </a:r>
            <a:endParaRPr lang="en-US" sz="3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4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26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4847146" y="1699990"/>
            <a:ext cx="4165600" cy="4177283"/>
            <a:chOff x="3068" y="481"/>
            <a:chExt cx="2204" cy="2142"/>
          </a:xfrm>
        </p:grpSpPr>
        <p:pic>
          <p:nvPicPr>
            <p:cNvPr id="28" name="Picture 6" descr="rich1-rings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00" r="-1098"/>
            <a:stretch/>
          </p:blipFill>
          <p:spPr bwMode="auto">
            <a:xfrm>
              <a:off x="3075" y="592"/>
              <a:ext cx="24" cy="2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7" descr="rich2-ring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8" y="481"/>
              <a:ext cx="2204" cy="2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4" name="Picture 4" descr="C:\Users\guidar\Documenti\DTseminar\rich-indico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03" y="980728"/>
            <a:ext cx="372041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5445224"/>
            <a:ext cx="2392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identification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6132" y="1012606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Cherenkov rings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059832" y="1381938"/>
            <a:ext cx="1224136" cy="31805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824028" y="1381938"/>
            <a:ext cx="828092" cy="96694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80000">
            <a:off x="2983416" y="2212183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Charged particle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995936" y="2780928"/>
            <a:ext cx="247193" cy="111369"/>
          </a:xfrm>
          <a:prstGeom prst="straightConnector1">
            <a:avLst/>
          </a:prstGeom>
          <a:ln w="38100">
            <a:solidFill>
              <a:srgbClr val="FF9933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128249" y="1253907"/>
            <a:ext cx="247193" cy="111369"/>
          </a:xfrm>
          <a:prstGeom prst="straightConnector1">
            <a:avLst/>
          </a:prstGeom>
          <a:ln w="38100">
            <a:solidFill>
              <a:srgbClr val="FF9933">
                <a:alpha val="75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899592" y="1612973"/>
            <a:ext cx="792088" cy="303487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26450" y="1817405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2903" y="2382241"/>
            <a:ext cx="1561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Radiator volume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995696" y="2186737"/>
            <a:ext cx="479960" cy="213603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6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Guida CERN/PH-DT-DI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9553" y="84536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environmental conditioning: 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Inert gas flushing system ensuring dry environment allowing operation of pixel detector at temperature as low as -40 °C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" t="15341" r="61324" b="9638"/>
          <a:stretch/>
        </p:blipFill>
        <p:spPr bwMode="auto">
          <a:xfrm>
            <a:off x="1010042" y="1772816"/>
            <a:ext cx="6874326" cy="443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6615623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/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Inner detectors flushing</a:t>
            </a:r>
            <a:endParaRPr lang="en-US" sz="3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Gases for particle detectors</a:t>
            </a:r>
            <a:endParaRPr lang="en-GB" sz="1400" dirty="0"/>
          </a:p>
        </p:txBody>
      </p:sp>
      <p:pic>
        <p:nvPicPr>
          <p:cNvPr id="11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2"/>
            <a:ext cx="1173046" cy="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4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6185</TotalTime>
  <Words>2675</Words>
  <Application>Microsoft Office PowerPoint</Application>
  <PresentationFormat>On-screen Show (4:3)</PresentationFormat>
  <Paragraphs>579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Office Theme</vt:lpstr>
      <vt:lpstr>Microsoft Equation 3.0</vt:lpstr>
      <vt:lpstr>Gas Systems  for  Particle Detectors</vt:lpstr>
      <vt:lpstr>Outlook</vt:lpstr>
      <vt:lpstr>Ionization chambers</vt:lpstr>
      <vt:lpstr>Ionization chambers</vt:lpstr>
      <vt:lpstr>Ionization chambers</vt:lpstr>
      <vt:lpstr>Ionization chambers</vt:lpstr>
      <vt:lpstr>Cherenkov radiation</vt:lpstr>
      <vt:lpstr>Cherenkov radiation</vt:lpstr>
      <vt:lpstr>Inner detectors flushing</vt:lpstr>
      <vt:lpstr>Beyond particle detection…</vt:lpstr>
      <vt:lpstr>Beyond particle detection…</vt:lpstr>
      <vt:lpstr>Gas systems for the LHC experiments</vt:lpstr>
      <vt:lpstr>Gas systems for the LHC experiments</vt:lpstr>
      <vt:lpstr>The “CERN Gas Service Team”</vt:lpstr>
      <vt:lpstr>Gas system: design</vt:lpstr>
      <vt:lpstr>Gas system construction</vt:lpstr>
      <vt:lpstr>Example: Gas supply monitoring system</vt:lpstr>
      <vt:lpstr>Gas supply monitoring system</vt:lpstr>
      <vt:lpstr>Example: Mixer module</vt:lpstr>
      <vt:lpstr>Mixer module</vt:lpstr>
      <vt:lpstr>Example: Gas analysis module</vt:lpstr>
      <vt:lpstr>Gas analysis module</vt:lpstr>
      <vt:lpstr>Gas analysis module</vt:lpstr>
      <vt:lpstr>Gas analysis module</vt:lpstr>
      <vt:lpstr>Example: Purifier module</vt:lpstr>
      <vt:lpstr>Purifier module</vt:lpstr>
      <vt:lpstr>Purifier module</vt:lpstr>
      <vt:lpstr>Purifier module</vt:lpstr>
      <vt:lpstr>Example: Distribution module</vt:lpstr>
      <vt:lpstr>Example: distribution module</vt:lpstr>
      <vt:lpstr>Example: distribution module</vt:lpstr>
      <vt:lpstr>Example: Recuperation plants</vt:lpstr>
      <vt:lpstr>Recuperation systems: CF4</vt:lpstr>
      <vt:lpstr>Recuperation systems: CF4</vt:lpstr>
      <vt:lpstr>Recuperation systems: Xe</vt:lpstr>
      <vt:lpstr>Recuperation systems: nC5H12</vt:lpstr>
      <vt:lpstr>Reliability over the past years</vt:lpstr>
      <vt:lpstr>Reliability over the past years</vt:lpstr>
      <vt:lpstr>LS1 maintenance activities</vt:lpstr>
      <vt:lpstr>Gas emissions from particle detectors</vt:lpstr>
      <vt:lpstr>Gas consumption: cost and GHG emission</vt:lpstr>
      <vt:lpstr>Gas consumption: cost and GHG emission</vt:lpstr>
      <vt:lpstr>Small recirculation system for R&amp;D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 systems for  the LHC experiments</dc:title>
  <dc:creator>Roberto Guida</dc:creator>
  <cp:lastModifiedBy>Roberto Guida</cp:lastModifiedBy>
  <cp:revision>232</cp:revision>
  <cp:lastPrinted>2014-09-04T08:25:13Z</cp:lastPrinted>
  <dcterms:created xsi:type="dcterms:W3CDTF">2013-10-24T13:53:59Z</dcterms:created>
  <dcterms:modified xsi:type="dcterms:W3CDTF">2014-09-04T08:41:48Z</dcterms:modified>
</cp:coreProperties>
</file>