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8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10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1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2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3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  <p:sldMasterId id="2147483709" r:id="rId5"/>
    <p:sldMasterId id="2147483722" r:id="rId6"/>
    <p:sldMasterId id="2147483734" r:id="rId7"/>
    <p:sldMasterId id="2147483747" r:id="rId8"/>
    <p:sldMasterId id="2147483760" r:id="rId9"/>
    <p:sldMasterId id="2147483799" r:id="rId10"/>
    <p:sldMasterId id="2147483811" r:id="rId11"/>
    <p:sldMasterId id="2147483823" r:id="rId12"/>
    <p:sldMasterId id="2147483848" r:id="rId13"/>
    <p:sldMasterId id="2147483872" r:id="rId14"/>
  </p:sldMasterIdLst>
  <p:notesMasterIdLst>
    <p:notesMasterId r:id="rId64"/>
  </p:notesMasterIdLst>
  <p:sldIdLst>
    <p:sldId id="256" r:id="rId15"/>
    <p:sldId id="258" r:id="rId16"/>
    <p:sldId id="259" r:id="rId17"/>
    <p:sldId id="260" r:id="rId18"/>
    <p:sldId id="261" r:id="rId19"/>
    <p:sldId id="262" r:id="rId20"/>
    <p:sldId id="441" r:id="rId21"/>
    <p:sldId id="273" r:id="rId22"/>
    <p:sldId id="275" r:id="rId23"/>
    <p:sldId id="435" r:id="rId24"/>
    <p:sldId id="436" r:id="rId25"/>
    <p:sldId id="268" r:id="rId26"/>
    <p:sldId id="269" r:id="rId27"/>
    <p:sldId id="442" r:id="rId28"/>
    <p:sldId id="270" r:id="rId29"/>
    <p:sldId id="286" r:id="rId30"/>
    <p:sldId id="434" r:id="rId31"/>
    <p:sldId id="429" r:id="rId32"/>
    <p:sldId id="433" r:id="rId33"/>
    <p:sldId id="432" r:id="rId34"/>
    <p:sldId id="316" r:id="rId35"/>
    <p:sldId id="322" r:id="rId36"/>
    <p:sldId id="325" r:id="rId37"/>
    <p:sldId id="338" r:id="rId38"/>
    <p:sldId id="341" r:id="rId39"/>
    <p:sldId id="359" r:id="rId40"/>
    <p:sldId id="375" r:id="rId41"/>
    <p:sldId id="377" r:id="rId42"/>
    <p:sldId id="379" r:id="rId43"/>
    <p:sldId id="384" r:id="rId44"/>
    <p:sldId id="393" r:id="rId45"/>
    <p:sldId id="395" r:id="rId46"/>
    <p:sldId id="401" r:id="rId47"/>
    <p:sldId id="443" r:id="rId48"/>
    <p:sldId id="444" r:id="rId49"/>
    <p:sldId id="445" r:id="rId50"/>
    <p:sldId id="437" r:id="rId51"/>
    <p:sldId id="410" r:id="rId52"/>
    <p:sldId id="413" r:id="rId53"/>
    <p:sldId id="440" r:id="rId54"/>
    <p:sldId id="418" r:id="rId55"/>
    <p:sldId id="419" r:id="rId56"/>
    <p:sldId id="420" r:id="rId57"/>
    <p:sldId id="421" r:id="rId58"/>
    <p:sldId id="422" r:id="rId59"/>
    <p:sldId id="424" r:id="rId60"/>
    <p:sldId id="425" r:id="rId61"/>
    <p:sldId id="426" r:id="rId62"/>
    <p:sldId id="427" r:id="rId6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63" Type="http://schemas.openxmlformats.org/officeDocument/2006/relationships/slide" Target="slides/slide49.xml"/><Relationship Id="rId68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3" Type="http://schemas.openxmlformats.org/officeDocument/2006/relationships/slide" Target="slides/slide39.xml"/><Relationship Id="rId58" Type="http://schemas.openxmlformats.org/officeDocument/2006/relationships/slide" Target="slides/slide44.xml"/><Relationship Id="rId66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slide" Target="slides/slide35.xml"/><Relationship Id="rId57" Type="http://schemas.openxmlformats.org/officeDocument/2006/relationships/slide" Target="slides/slide43.xml"/><Relationship Id="rId61" Type="http://schemas.openxmlformats.org/officeDocument/2006/relationships/slide" Target="slides/slide4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slide" Target="slides/slide38.xml"/><Relationship Id="rId60" Type="http://schemas.openxmlformats.org/officeDocument/2006/relationships/slide" Target="slides/slide46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56" Type="http://schemas.openxmlformats.org/officeDocument/2006/relationships/slide" Target="slides/slide42.xml"/><Relationship Id="rId64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59" Type="http://schemas.openxmlformats.org/officeDocument/2006/relationships/slide" Target="slides/slide45.xml"/><Relationship Id="rId67" Type="http://schemas.openxmlformats.org/officeDocument/2006/relationships/theme" Target="theme/theme1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54" Type="http://schemas.openxmlformats.org/officeDocument/2006/relationships/slide" Target="slides/slide40.xml"/><Relationship Id="rId62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010080-8F10-4CB5-BFD5-45AF8BDBC667}" type="datetimeFigureOut">
              <a:rPr lang="en-GB" smtClean="0"/>
              <a:t>06/11/2014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8E9BF-BC29-4E15-9FC7-20F82395C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788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8E9BF-BC29-4E15-9FC7-20F82395C3C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473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74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smtClean="0"/>
          </a:p>
        </p:txBody>
      </p:sp>
      <p:sp>
        <p:nvSpPr>
          <p:cNvPr id="174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fld id="{22F39543-9704-4FF4-B14E-69EEC7085E89}" type="slidenum">
              <a:rPr lang="en-GB" altLang="en-US" sz="1200" b="0" smtClean="0">
                <a:solidFill>
                  <a:prstClr val="black"/>
                </a:solidFill>
              </a:rPr>
              <a:pPr/>
              <a:t>18</a:t>
            </a:fld>
            <a:endParaRPr lang="en-GB" altLang="en-US" sz="1200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smtClean="0"/>
          </a:p>
        </p:txBody>
      </p:sp>
      <p:sp>
        <p:nvSpPr>
          <p:cNvPr id="38916" name="Espace réservé du numéro de diapositive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900">
                <a:solidFill>
                  <a:schemeClr val="tx2"/>
                </a:solidFill>
                <a:latin typeface="Times New Roman" pitchFamily="18" charset="0"/>
              </a:defRPr>
            </a:lvl1pPr>
            <a:lvl2pPr marL="719027" indent="-276549">
              <a:defRPr sz="1900">
                <a:solidFill>
                  <a:schemeClr val="tx2"/>
                </a:solidFill>
                <a:latin typeface="Times New Roman" pitchFamily="18" charset="0"/>
              </a:defRPr>
            </a:lvl2pPr>
            <a:lvl3pPr marL="1106195" indent="-221239">
              <a:defRPr sz="1900">
                <a:solidFill>
                  <a:schemeClr val="tx2"/>
                </a:solidFill>
                <a:latin typeface="Times New Roman" pitchFamily="18" charset="0"/>
              </a:defRPr>
            </a:lvl3pPr>
            <a:lvl4pPr marL="1548674" indent="-221239">
              <a:defRPr sz="1900">
                <a:solidFill>
                  <a:schemeClr val="tx2"/>
                </a:solidFill>
                <a:latin typeface="Times New Roman" pitchFamily="18" charset="0"/>
              </a:defRPr>
            </a:lvl4pPr>
            <a:lvl5pPr marL="1991152" indent="-221239">
              <a:defRPr sz="1900">
                <a:solidFill>
                  <a:schemeClr val="tx2"/>
                </a:solidFill>
                <a:latin typeface="Times New Roman" pitchFamily="18" charset="0"/>
              </a:defRPr>
            </a:lvl5pPr>
            <a:lvl6pPr marL="2433630" indent="-221239" algn="ctr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2"/>
                </a:solidFill>
                <a:latin typeface="Times New Roman" pitchFamily="18" charset="0"/>
              </a:defRPr>
            </a:lvl6pPr>
            <a:lvl7pPr marL="2876108" indent="-221239" algn="ctr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2"/>
                </a:solidFill>
                <a:latin typeface="Times New Roman" pitchFamily="18" charset="0"/>
              </a:defRPr>
            </a:lvl7pPr>
            <a:lvl8pPr marL="3318586" indent="-221239" algn="ctr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2"/>
                </a:solidFill>
                <a:latin typeface="Times New Roman" pitchFamily="18" charset="0"/>
              </a:defRPr>
            </a:lvl8pPr>
            <a:lvl9pPr marL="3761064" indent="-221239" algn="ctr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fld id="{14620E96-7654-4745-A9F0-E58C3F9997F9}" type="slidenum">
              <a:rPr lang="en-GB" altLang="en-US" sz="1200">
                <a:solidFill>
                  <a:prstClr val="black"/>
                </a:solidFill>
              </a:rPr>
              <a:pPr/>
              <a:t>24</a:t>
            </a:fld>
            <a:endParaRPr lang="en-GB" alt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altLang="en-US">
                <a:solidFill>
                  <a:srgbClr val="1F497D"/>
                </a:solidFill>
              </a:rPr>
              <a:t>USAGE DES RESINES EPOXYDE</a:t>
            </a:r>
          </a:p>
        </p:txBody>
      </p:sp>
      <p:sp>
        <p:nvSpPr>
          <p:cNvPr id="20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smtClean="0">
              <a:latin typeface="Arial" pitchFamily="34" charset="0"/>
            </a:endParaRPr>
          </a:p>
        </p:txBody>
      </p:sp>
      <p:sp>
        <p:nvSpPr>
          <p:cNvPr id="33796" name="Espace réservé du pied de page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fr-F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smtClean="0">
              <a:latin typeface="Arial" pitchFamily="34" charset="0"/>
            </a:endParaRPr>
          </a:p>
        </p:txBody>
      </p:sp>
      <p:sp>
        <p:nvSpPr>
          <p:cNvPr id="40964" name="Espace réservé du pied de page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fr-F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smtClean="0">
              <a:latin typeface="Arial" pitchFamily="34" charset="0"/>
            </a:endParaRPr>
          </a:p>
        </p:txBody>
      </p:sp>
      <p:sp>
        <p:nvSpPr>
          <p:cNvPr id="35844" name="Espace réservé du pied de page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fr-F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8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BA16-32F1-4BD2-8805-323D4AC39468}" type="datetimeFigureOut">
              <a:rPr lang="en-GB" smtClean="0"/>
              <a:t>06/11/2014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D1A29-5694-4407-8865-87EC190A6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214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BA16-32F1-4BD2-8805-323D4AC39468}" type="datetimeFigureOut">
              <a:rPr lang="en-GB" smtClean="0"/>
              <a:t>06/11/2014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D1A29-5694-4407-8865-87EC190A6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03850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5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105" y="27309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56" y="143514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99539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1498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13394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3" y="381000"/>
            <a:ext cx="1943100" cy="57150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3" y="381000"/>
            <a:ext cx="5676900" cy="57150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0424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381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35205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53717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0648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875219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48469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8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8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12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95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5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BA16-32F1-4BD2-8805-323D4AC39468}" type="datetimeFigureOut">
              <a:rPr lang="en-GB" smtClean="0"/>
              <a:t>06/11/2014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D1A29-5694-4407-8865-87EC190A6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51935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93978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193015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5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105" y="27309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56" y="143514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309987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598011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69899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3" y="381000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3" y="381000"/>
            <a:ext cx="5676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0101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67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5CA46-5686-40DB-B868-FC394BD595BB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02951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17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AED61-7D85-4614-AED4-797EDE4BA4B0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74581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2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C582E-E857-4C40-9938-C6EE265931DF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16555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17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17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0CDB8-C6CF-4E67-8398-E99F8652266D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14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028"/>
            <a:ext cx="7772400" cy="147042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8B534-E82E-44C8-8673-61DBE66DDF6E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24195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81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81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C8EF4-819D-41B4-9C8A-1425440D7CD7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51828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9E36B-C03F-48A4-8138-BBF3D3A38480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84602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51C87-4B00-4173-BD03-D0BD06B668AF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37263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5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105" y="273092"/>
            <a:ext cx="5111751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56" y="143514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C1B9-DB46-4ABE-A71F-4C43ECD13CA6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42277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6FA5E-CCA4-440A-B2BF-CA588366026D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71167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17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92FDF-6353-4EC0-A383-6A91C7C7BED9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80479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80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8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8397B-1CF9-4B33-B7F7-6689883CB051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12327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6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B49CF-C193-4A6E-A62E-971A78F93146}" type="slidenum">
              <a:rPr lang="en-US"/>
              <a:pPr>
                <a:defRPr/>
              </a:pPr>
              <a:t>‹#›</a:t>
            </a:fld>
            <a:r>
              <a:rPr lang="en-US"/>
              <a:t>  |    |  Confidential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59977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17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C662D-274E-4915-A7DE-67512CDB676B}" type="slidenum">
              <a:rPr lang="en-US"/>
              <a:pPr>
                <a:defRPr/>
              </a:pPr>
              <a:t>‹#›</a:t>
            </a:fld>
            <a:r>
              <a:rPr lang="en-US"/>
              <a:t>  |    |  Confidential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6340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2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5F3C2-C1BA-4A9F-92E0-B4B46734FE1F}" type="slidenum">
              <a:rPr lang="en-US"/>
              <a:pPr>
                <a:defRPr/>
              </a:pPr>
              <a:t>‹#›</a:t>
            </a:fld>
            <a:r>
              <a:rPr lang="en-US"/>
              <a:t>  |    |  Confidential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594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5F56C-E2FC-44D6-AF3A-94A153A2A298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58819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17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17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CFAA9-D851-4916-94E4-C3DE4C49DF4B}" type="slidenum">
              <a:rPr lang="en-US"/>
              <a:pPr>
                <a:defRPr/>
              </a:pPr>
              <a:t>‹#›</a:t>
            </a:fld>
            <a:r>
              <a:rPr lang="en-US"/>
              <a:t>  |    |  Confidential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4885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81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81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08ECC-8F88-469F-8D5F-9CB81AEBDD0E}" type="slidenum">
              <a:rPr lang="en-US"/>
              <a:pPr>
                <a:defRPr/>
              </a:pPr>
              <a:t>‹#›</a:t>
            </a:fld>
            <a:r>
              <a:rPr lang="en-US"/>
              <a:t>  |    |  Confidential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9779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55F63-F81C-48B5-B79A-EEB3E99C27F5}" type="slidenum">
              <a:rPr lang="en-US"/>
              <a:pPr>
                <a:defRPr/>
              </a:pPr>
              <a:t>‹#›</a:t>
            </a:fld>
            <a:r>
              <a:rPr lang="en-US"/>
              <a:t>  |    |  Confidential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38232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C3A18-EA5B-4F94-B212-4194540537AF}" type="slidenum">
              <a:rPr lang="en-US"/>
              <a:pPr>
                <a:defRPr/>
              </a:pPr>
              <a:t>‹#›</a:t>
            </a:fld>
            <a:r>
              <a:rPr lang="en-US"/>
              <a:t>  |    |  Confidential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8291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56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105" y="273092"/>
            <a:ext cx="5111751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56" y="143514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9656A-58C6-418C-B055-F13153560E6E}" type="slidenum">
              <a:rPr lang="en-US"/>
              <a:pPr>
                <a:defRPr/>
              </a:pPr>
              <a:t>‹#›</a:t>
            </a:fld>
            <a:r>
              <a:rPr lang="en-US"/>
              <a:t>  |    |  Confidential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68410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72AAE-0DA5-496E-BA97-6DDEB05C9DB8}" type="slidenum">
              <a:rPr lang="en-US"/>
              <a:pPr>
                <a:defRPr/>
              </a:pPr>
              <a:t>‹#›</a:t>
            </a:fld>
            <a:r>
              <a:rPr lang="en-US"/>
              <a:t>  |    |  Confidential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84751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17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965CC-36C9-4280-9EC2-6D2D04613D01}" type="slidenum">
              <a:rPr lang="en-US"/>
              <a:pPr>
                <a:defRPr/>
              </a:pPr>
              <a:t>‹#›</a:t>
            </a:fld>
            <a:r>
              <a:rPr lang="en-US"/>
              <a:t>  |    |  Confidential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51763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8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8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3743F-0476-4CC9-ADDA-A4CFFBF873F7}" type="slidenum">
              <a:rPr lang="en-US"/>
              <a:pPr>
                <a:defRPr/>
              </a:pPr>
              <a:t>‹#›</a:t>
            </a:fld>
            <a:r>
              <a:rPr lang="en-US"/>
              <a:t>  |    |  Confidential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55699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re. 2 contenus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57200" y="3938630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3"/>
          </p:nvPr>
        </p:nvSpPr>
        <p:spPr>
          <a:xfrm>
            <a:off x="4648200" y="1600217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55747-6E1F-4473-BAF6-55C595D7F5B8}" type="slidenum">
              <a:rPr lang="en-US"/>
              <a:pPr>
                <a:defRPr/>
              </a:pPr>
              <a:t>‹#›</a:t>
            </a:fld>
            <a:r>
              <a:rPr lang="en-US"/>
              <a:t>  |    |  Confidential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9033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028"/>
            <a:ext cx="7772400" cy="14704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B3D34-138A-4A21-8597-EDF657791AF1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8045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1784" y="44065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1784" y="2906317"/>
            <a:ext cx="7772400" cy="15001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28DB2-1BCD-49C7-A115-D0C811A27C6C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8052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126CE-D94F-4CB6-9E9A-F7BF5EDD1A1B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64915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784" y="44065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784" y="2906317"/>
            <a:ext cx="7772400" cy="15001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D48031-5147-4A3D-8D2A-8D583881AE80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06746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784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981200"/>
            <a:ext cx="3784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CDAB0-49CF-4405-8DCD-B7EBA93C4315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20990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03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716"/>
            <a:ext cx="4040717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272"/>
            <a:ext cx="4040717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6087" y="1534716"/>
            <a:ext cx="4040716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087" y="2175272"/>
            <a:ext cx="4040716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1D538-B7F7-41C0-BA0B-2A70EC3024FC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343572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195E0-C49A-4D58-AF5C-0FA73058CA06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83946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23A872-2199-4D02-8362-B916AE335CCB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66706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654"/>
            <a:ext cx="30077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2668"/>
            <a:ext cx="51117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4718"/>
            <a:ext cx="30077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C2980-4CEB-4012-82A0-C374C5062D03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02336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17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17" y="61317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17" y="536735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B03A2-6D8A-40E3-8004-DEEBCB8D4F25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75301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9BB43-8E85-450F-9F14-9708EFB9D081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15009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3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3" y="609600"/>
            <a:ext cx="5626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F67EF-3D56-47C0-BD79-26AA74975D7D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9957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784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73600" y="1981200"/>
            <a:ext cx="3784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B3944-98C2-4CE6-9F05-DAA875E67C30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92617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67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718711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80426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2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799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28639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8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8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01704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6019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02137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5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105" y="27309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56" y="143514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716725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98114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783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503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4716"/>
            <a:ext cx="4040717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5272"/>
            <a:ext cx="4040717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6087" y="1534716"/>
            <a:ext cx="4040716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6087" y="2175272"/>
            <a:ext cx="4040716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0C595-25E6-4565-8B8B-EBE3617B8DD9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255084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3" y="381000"/>
            <a:ext cx="1943100" cy="57150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3" y="381000"/>
            <a:ext cx="5676900" cy="57150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880876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r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381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420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D2440-FE30-4495-A879-136ECDFF3A25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0500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5A1A4-7373-476E-BAD6-3648B76945FD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2225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2654"/>
            <a:ext cx="30077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2" y="272708"/>
            <a:ext cx="51117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4750"/>
            <a:ext cx="30077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7B8B2-509D-4035-9EAD-B15627ED9596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290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BA16-32F1-4BD2-8805-323D4AC39468}" type="datetimeFigureOut">
              <a:rPr lang="en-GB" smtClean="0"/>
              <a:t>06/11/2014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D1A29-5694-4407-8865-87EC190A6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797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817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817" y="61317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817" y="536739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189C1-B2C4-4975-9A56-3FF71358E19F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4619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F8A29-C598-4311-8FB3-C9557788AF2E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6253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3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3" y="609600"/>
            <a:ext cx="56261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9981F-6708-495F-B586-68868EBED7CA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8024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028"/>
            <a:ext cx="7772400" cy="147042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8B534-E82E-44C8-8673-61DBE66DDF6E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525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5F56C-E2FC-44D6-AF3A-94A153A2A298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766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1784" y="44065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1784" y="2906317"/>
            <a:ext cx="7772400" cy="15001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28DB2-1BCD-49C7-A115-D0C811A27C6C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2667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784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73600" y="1981200"/>
            <a:ext cx="3784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B3944-98C2-4CE6-9F05-DAA875E67C30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9130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503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4716"/>
            <a:ext cx="4040717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5272"/>
            <a:ext cx="4040717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6087" y="1534716"/>
            <a:ext cx="4040716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6087" y="2175272"/>
            <a:ext cx="4040716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0C595-25E6-4565-8B8B-EBE3617B8DD9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9929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D2440-FE30-4495-A879-136ECDFF3A25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1165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5A1A4-7373-476E-BAD6-3648B76945FD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885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BA16-32F1-4BD2-8805-323D4AC39468}" type="datetimeFigureOut">
              <a:rPr lang="en-GB" smtClean="0"/>
              <a:t>06/11/2014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D1A29-5694-4407-8865-87EC190A6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0336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2654"/>
            <a:ext cx="30077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2" y="272705"/>
            <a:ext cx="51117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4750"/>
            <a:ext cx="30077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7B8B2-509D-4035-9EAD-B15627ED9596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8980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817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817" y="61317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817" y="536738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189C1-B2C4-4975-9A56-3FF71358E19F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127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F8A29-C598-4311-8FB3-C9557788AF2E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0814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3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3" y="609600"/>
            <a:ext cx="56261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9981F-6708-495F-B586-68868EBED7CA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1932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77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1013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632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2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8931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6641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9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9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3129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889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BA16-32F1-4BD2-8805-323D4AC39468}" type="datetimeFigureOut">
              <a:rPr lang="en-GB" smtClean="0"/>
              <a:t>06/11/2014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D1A29-5694-4407-8865-87EC190A6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5563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5633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69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118" y="27310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69" y="143515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4854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803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9618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3" y="381000"/>
            <a:ext cx="1943100" cy="57150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3" y="381000"/>
            <a:ext cx="5676900" cy="57150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0124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381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5689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77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0971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12108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2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0129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717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0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0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BA16-32F1-4BD2-8805-323D4AC39468}" type="datetimeFigureOut">
              <a:rPr lang="en-GB" smtClean="0"/>
              <a:t>06/11/2014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D1A29-5694-4407-8865-87EC190A6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174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9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9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1690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67491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382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69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118" y="27310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69" y="143515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29976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94353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96556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3" y="381000"/>
            <a:ext cx="1943100" cy="57150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3" y="381000"/>
            <a:ext cx="5676900" cy="57150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1255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381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4369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028"/>
            <a:ext cx="7772400" cy="147042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D49A8-851C-4EED-A7CD-9DE08E7E8395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491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F91A0-24A4-4399-BFC7-475DE3302D07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013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BA16-32F1-4BD2-8805-323D4AC39468}" type="datetimeFigureOut">
              <a:rPr lang="en-GB" smtClean="0"/>
              <a:t>06/11/2014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D1A29-5694-4407-8865-87EC190A6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76907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1784" y="44065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1784" y="2906317"/>
            <a:ext cx="7772400" cy="15001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48507-DA5F-412B-BCCE-BCF385C9C57B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6066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784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73600" y="1981200"/>
            <a:ext cx="3784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561A-3F16-42F6-BEC2-A3BD7A772EEF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0373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503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4716"/>
            <a:ext cx="4040717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5272"/>
            <a:ext cx="4040717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6087" y="1534716"/>
            <a:ext cx="4040716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6087" y="2175272"/>
            <a:ext cx="4040716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0B40C-2B53-436E-BC47-2BC4F07B3584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0030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CC7BD-60E0-4891-A11F-0EEF0E626A25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90908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FCB17-C330-418D-AEBC-5808E4FF99DB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2521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2654"/>
            <a:ext cx="30077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2" y="272695"/>
            <a:ext cx="51117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4745"/>
            <a:ext cx="30077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905CA-40CA-4E9C-A877-2C483982DAE9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79890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817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817" y="61317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817" y="536737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3DE40-97C4-4F7D-BEB4-964F61B28CE1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41252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A7666-1559-45D9-AF3D-E2C8AF999FDF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74421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3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3" y="609600"/>
            <a:ext cx="56261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C2447-6909-48FD-91C3-B91F2D94DBAD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9118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67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265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BA16-32F1-4BD2-8805-323D4AC39468}" type="datetimeFigureOut">
              <a:rPr lang="en-GB" smtClean="0"/>
              <a:t>06/11/2014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D1A29-5694-4407-8865-87EC190A6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88889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11792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2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0785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15302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8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8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71498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54936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53927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5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105" y="27309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56" y="143514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66301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71911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26680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3" y="381000"/>
            <a:ext cx="1943100" cy="57150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3" y="381000"/>
            <a:ext cx="5676900" cy="57150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974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7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125" y="273107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76" y="143515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BA16-32F1-4BD2-8805-323D4AC39468}" type="datetimeFigureOut">
              <a:rPr lang="en-GB" smtClean="0"/>
              <a:t>06/11/2014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D1A29-5694-4407-8865-87EC190A6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92947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381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7073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67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21311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04854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2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2181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5204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8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8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87903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12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25085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5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105" y="27309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56" y="143514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65197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866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BA16-32F1-4BD2-8805-323D4AC39468}" type="datetimeFigureOut">
              <a:rPr lang="en-GB" smtClean="0"/>
              <a:t>06/11/2014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D1A29-5694-4407-8865-87EC190A6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34910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39220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3" y="381000"/>
            <a:ext cx="1943100" cy="57150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3" y="381000"/>
            <a:ext cx="5676900" cy="57150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50917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381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18618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67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52080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9009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2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4533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63470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8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8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95890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76420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617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12" Type="http://schemas.openxmlformats.org/officeDocument/2006/relationships/slideLayout" Target="../slideLayouts/slideLayout138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3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Relationship Id="rId14" Type="http://schemas.openxmlformats.org/officeDocument/2006/relationships/image" Target="../media/image1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0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1BA16-32F1-4BD2-8805-323D4AC39468}" type="datetimeFigureOut">
              <a:rPr lang="en-GB" smtClean="0"/>
              <a:t>06/11/2014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0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0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D1A29-5694-4407-8865-87EC190A6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884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695325" y="6321425"/>
            <a:ext cx="7791451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000000"/>
                </a:solidFill>
              </a:rPr>
              <a:t>Formation Epotecny - La Technologie du Collage                                                          </a:t>
            </a:r>
            <a:fld id="{CF09A1D9-397F-459F-A84B-2CBCDA24C200}" type="slidenum">
              <a:rPr lang="en-US" altLang="en-US" sz="1400" b="1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4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91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274638"/>
            <a:ext cx="67056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Cliquez pour modifier le style du titre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5225"/>
            <a:ext cx="609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457200" y="762000"/>
            <a:ext cx="8229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DC2B1E-BC09-4B52-99E0-B9E793370AE6}" type="slidenum">
              <a:rPr 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540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8" descr="PPT-Background-Nordson-EFD-no-logo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42"/>
            <a:ext cx="91440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 flipV="1">
            <a:off x="0" y="6656430"/>
            <a:ext cx="9144000" cy="204787"/>
          </a:xfrm>
          <a:prstGeom prst="rect">
            <a:avLst/>
          </a:prstGeom>
          <a:solidFill>
            <a:srgbClr val="0065A5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3076" name="Picture 9" descr="Nordson EFD_cmyk.eps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48603" y="5999205"/>
            <a:ext cx="91598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4893" y="3032125"/>
            <a:ext cx="18473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cs typeface="ＭＳ Ｐゴシック" charset="-128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4027" y="6105567"/>
            <a:ext cx="2389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262626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582FAE-9EA2-47C3-976F-A13D1CACC537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>
                <a:latin typeface="Arial" charset="0"/>
              </a:rPr>
              <a:t>  |    |  Confidential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503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Arial" charset="0"/>
          <a:ea typeface="ＭＳ Ｐゴシック" pitchFamily="1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Arial" charset="0"/>
          <a:ea typeface="ＭＳ Ｐゴシック" pitchFamily="1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Arial" charset="0"/>
          <a:ea typeface="ＭＳ Ｐゴシック" pitchFamily="1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Arial" charset="0"/>
          <a:ea typeface="ＭＳ Ｐゴシック" pitchFamily="1" charset="-128"/>
        </a:defRPr>
      </a:lvl5pPr>
      <a:lvl6pPr marL="457200"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Arial" charset="0"/>
          <a:ea typeface="ＭＳ Ｐゴシック" pitchFamily="1" charset="-128"/>
        </a:defRPr>
      </a:lvl6pPr>
      <a:lvl7pPr marL="914400"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Arial" charset="0"/>
          <a:ea typeface="ＭＳ Ｐゴシック" pitchFamily="1" charset="-128"/>
        </a:defRPr>
      </a:lvl7pPr>
      <a:lvl8pPr marL="1371600"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Arial" charset="0"/>
          <a:ea typeface="ＭＳ Ｐゴシック" pitchFamily="1" charset="-128"/>
        </a:defRPr>
      </a:lvl8pPr>
      <a:lvl9pPr marL="1828800"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949FE9-A3EB-4269-82C8-0DC8534F191C}" type="slidenum">
              <a:rPr lang="fr-F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82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b="1">
                <a:solidFill>
                  <a:srgbClr val="000000"/>
                </a:solidFill>
              </a:rPr>
              <a:t>Formation Epotecny - La Technologie du Collage</a:t>
            </a:r>
            <a:endParaRPr lang="en-GB" b="1">
              <a:solidFill>
                <a:srgbClr val="000000"/>
              </a:solidFill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400" b="1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4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641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  <p:sldLayoutId id="2147483884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 style du titre du masque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138A74-4646-49D6-8DE0-EC099554059B}" type="slidenum">
              <a:rPr 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247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 style du titre du masque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138A74-4646-49D6-8DE0-EC099554059B}" type="slidenum">
              <a:rPr 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19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tx1"/>
                </a:solidFill>
              </a:defRPr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2" name="Line 7"/>
          <p:cNvSpPr>
            <a:spLocks noChangeShapeType="1"/>
          </p:cNvSpPr>
          <p:nvPr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>
              <a:solidFill>
                <a:srgbClr val="000000"/>
              </a:solidFill>
            </a:endParaRPr>
          </a:p>
        </p:txBody>
      </p:sp>
      <p:sp>
        <p:nvSpPr>
          <p:cNvPr id="1030" name="Line 8"/>
          <p:cNvSpPr>
            <a:spLocks noChangeShapeType="1"/>
          </p:cNvSpPr>
          <p:nvPr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81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tx1"/>
                </a:solidFill>
              </a:defRPr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2" name="Line 7"/>
          <p:cNvSpPr>
            <a:spLocks noChangeShapeType="1"/>
          </p:cNvSpPr>
          <p:nvPr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>
              <a:solidFill>
                <a:srgbClr val="000000"/>
              </a:solidFill>
            </a:endParaRPr>
          </a:p>
        </p:txBody>
      </p:sp>
      <p:sp>
        <p:nvSpPr>
          <p:cNvPr id="1030" name="Line 8"/>
          <p:cNvSpPr>
            <a:spLocks noChangeShapeType="1"/>
          </p:cNvSpPr>
          <p:nvPr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58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 style du titre du masque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DD0816-FB9E-42AF-80DA-C31D5878F0E3}" type="slidenum">
              <a:rPr 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112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tx1"/>
                </a:solidFill>
              </a:defRPr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2" name="Line 7"/>
          <p:cNvSpPr>
            <a:spLocks noChangeShapeType="1"/>
          </p:cNvSpPr>
          <p:nvPr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000">
              <a:solidFill>
                <a:srgbClr val="000000"/>
              </a:solidFill>
            </a:endParaRPr>
          </a:p>
        </p:txBody>
      </p:sp>
      <p:sp>
        <p:nvSpPr>
          <p:cNvPr id="1030" name="Line 8"/>
          <p:cNvSpPr>
            <a:spLocks noChangeShapeType="1"/>
          </p:cNvSpPr>
          <p:nvPr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7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chemeClr val="tx1"/>
                </a:solidFill>
              </a:defRPr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00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07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chemeClr val="tx1"/>
                </a:solidFill>
              </a:defRPr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000000"/>
                </a:solidFill>
              </a:rPr>
              <a:t>Formation Epotecny - La Technologie du collage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00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121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0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file:///\\cern.ch\dfs\Users\t\tfg4\Public\Gluing%20_cours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stauf.de/images/image93.jpg" TargetMode="Externa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google.fr/imgres?imgurl=www.matierepremiere.fr/Elements_perles/Perles_JPG/Perles_outils_JPG/COLLE%201%20PT.jpg&amp;imgrefurl=http://www.matierepremiere.fr/Perles_P_1_OUTILS.htm&amp;h=252&amp;w=174&amp;sz=28&amp;tbnid=TCF8iNgz9l8J:&amp;tbnh=105&amp;tbnw=73&amp;start=1&amp;prev=/images?q%3Dcolle%2Bepoxy%26hl%3Dfr%26lr%3D%26ie%3DUTF-8%26sa%3DN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fr/imgres?imgurl=www.afrik.com/IMG/arton6651.jpg&amp;imgrefurl=http://www.afrik.com/article6651.html&amp;h=123&amp;w=89&amp;sz=3&amp;tbnid=_jKzIgF332QJ:&amp;tbnh=82&amp;tbnw=60&amp;start=27&amp;prev=/images?q%3Dtimbre%2Bposte%2Bfrancais%26start%3D20%26hl%3Dfr%26lr%3D%26ie%3DUTF-8%26sa%3DN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fr/imgres?imgurl=www.cybevasion.fr/pho/france/04/extraction-du-miel.jpg&amp;imgrefurl=http://www.cybevasion.com/photos/france/photos.php?photo_id%3D6&amp;h=298&amp;w=444&amp;sz=48&amp;tbnid=ZyKZTXv348wJ:&amp;tbnh=83&amp;tbnw=123&amp;start=9&amp;prev=/images?q%3Dmiel%26hl%3Dfr%26lr%3D%26cr%3DcountryFR%26ie%3DUTF-8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images.google.fr/imgres?imgurl=www.pattayafrancophone.com/pattaya/200212rayong/0101.jpg&amp;imgrefurl=http://www.pattayafrancophone.com/pattaya/200212rayong/rayong_e.html&amp;h=525&amp;w=700&amp;sz=92&amp;tbnid=911NSkgPUNcJ:&amp;tbnh=103&amp;tbnw=137&amp;start=3&amp;prev=/images?q%3Dh%C3%A9veas%26hl%3Dfr%26lr%3D%26ie%3DUTF-8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images.google.fr/imgres?imgurl=www.igdesign.fr/imgf/struct/benedicta-oeuf.gif&amp;imgrefurl=http://www.igdesign.fr/pge/brand1.htm&amp;h=235&amp;w=200&amp;sz=27&amp;tbnid=9t_n6GXnz0sJ:&amp;tbnh=103&amp;tbnw=88&amp;start=22&amp;prev=/images?q%3Doeuf%26start%3D20%26hl%3Dfr%26lr%3D%26cr%3DcountryFR%26ie%3DUTF-8%26sa%3DN" TargetMode="External"/><Relationship Id="rId11" Type="http://schemas.openxmlformats.org/officeDocument/2006/relationships/image" Target="../media/image10.jpeg"/><Relationship Id="rId5" Type="http://schemas.openxmlformats.org/officeDocument/2006/relationships/image" Target="../media/image7.jpeg"/><Relationship Id="rId10" Type="http://schemas.openxmlformats.org/officeDocument/2006/relationships/hyperlink" Target="http://images.google.fr/imgres?imgurl=membres.lycos.fr/cigale76/picto/photos%20aliments/verre%20lait.jpg&amp;imgrefurl=http://membres.lycos.fr/cigale76/picto/main3.html&amp;h=546&amp;w=423&amp;sz=46&amp;tbnid=w6OuYdITrgMJ:&amp;tbnh=129&amp;tbnw=100&amp;start=2&amp;prev=/images?q%3Dlait%26hl%3Dfr%26lr%3D%26cr%3DcountryFR%26ie%3DUTF-8%26sa%3DN" TargetMode="External"/><Relationship Id="rId4" Type="http://schemas.openxmlformats.org/officeDocument/2006/relationships/hyperlink" Target="http://images.google.fr/imgres?imgurl=lejardinet.free.fr/images/ail.jpg&amp;imgrefurl=http://lejardinet.free.fr/ail.htm&amp;h=565&amp;w=465&amp;sz=122&amp;tbnid=5atscu4OVDUJ:&amp;tbnh=130&amp;tbnw=107&amp;start=12&amp;prev=/images?q%3Dail%26hl%3Dfr%26lr%3D%26ie%3DUTF-8%26sa%3DN" TargetMode="External"/><Relationship Id="rId9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7.xml"/><Relationship Id="rId4" Type="http://schemas.openxmlformats.org/officeDocument/2006/relationships/image" Target="../media/image3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7.xml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4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4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fr/imgres?imgurl=www.bethanie-be.com/~galerie/cartes_fichiers/Escargot.jpg&amp;imgrefurl=http://www.bethanie-be.com/~galerie/cartes_fichiers/&amp;h=480&amp;w=640&amp;sz=68&amp;tbnid=vpi3isewdp0J:&amp;tbnh=101&amp;tbnw=134&amp;start=14&amp;prev=/images?q%3Descargot%26hl%3Dfr%26lr%3D%26ie%3DUTF-8%26sa%3DG" TargetMode="External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images.google.fr/imgres?imgurl=v.tomeno.free.fr/seychelles/images/araignee.jpg&amp;imgrefurl=http://v.tomeno.free.fr/seychelles/&amp;h=600&amp;w=800&amp;sz=100&amp;tbnid=fbXwEu0L5MsJ:&amp;tbnh=106&amp;tbnw=141&amp;start=1&amp;prev=/images?q%3Daraignee%26hl%3Dfr%26lr%3D%26cr%3DcountryFR%26ie%3DUTF-8%26sa%3DG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images.google.fr/imgres?imgurl=www.clubsnautiques.com/antifouling.electronique/documentation/images/balanes.JPG&amp;imgrefurl=http://www.clubsnautiques.com/antifouling.electronique/documentation/balane.html&amp;h=255&amp;w=252&amp;sz=16&amp;tbnid=t9x5FQX5eBUJ:&amp;tbnh=105&amp;tbnw=104&amp;start=5&amp;prev=/images?q%3Dbalanes%26hl%3Dfr%26lr%3D%26ie%3DUTF-8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0" Type="http://schemas.openxmlformats.org/officeDocument/2006/relationships/hyperlink" Target="http://images.google.fr/imgres?imgurl=www.momes.net/dictionnaire/c/cameleon.jpg&amp;imgrefurl=http://www.momes.net/dictionnaire/c/cameleon.html&amp;h=190&amp;w=300&amp;sz=10&amp;tbnid=fgc8fTTo-DEJ:&amp;tbnh=70&amp;tbnw=110&amp;start=211&amp;prev=/images?q%3Dcameleon%26start%3D200%26hl%3Dfr%26lr%3D%26ie%3DUTF-8%26sa%3DN" TargetMode="External"/><Relationship Id="rId4" Type="http://schemas.openxmlformats.org/officeDocument/2006/relationships/hyperlink" Target="http://images.google.fr/imgres?imgurl=www.csdm.qc.ca/FSeguin/Pedagogie/2e%20et%203e/Camille%20%20Sarah%20Moule/images/Moule.GIF&amp;imgrefurl=http://www.csdm.qc.ca/FSeguin/Pedagogie/2e%20et%203e/Camille%20%20Sarah%20Moule/lamoule.htm&amp;h=241&amp;w=177&amp;sz=17&amp;tbnid=E6DTbySC8_QJ:&amp;tbnh=104&amp;tbnw=77&amp;start=204&amp;prev=/images?q%3Dmoule%2B%26start%3D200%26hl%3Dfr%26lr%3D%26ie%3DUTF-8%26sa%3DN" TargetMode="External"/><Relationship Id="rId9" Type="http://schemas.openxmlformats.org/officeDocument/2006/relationships/image" Target="../media/image14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45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fr/imgres?imgurl=www.helioscopie.fr/imagesweb/grp/produits/heliogast/heliocal_02.jpg&amp;imgrefurl=http://www.helioscopie.fr/pagesfr/grp/haga_04.asp&amp;h=242&amp;w=320&amp;sz=6&amp;tbnid=CuMI70k8i84J:&amp;tbnh=85&amp;tbnw=112&amp;start=160&amp;prev=/images?q%3Daiguille%26start%3D140%26hl%3Dfr%26lr%3D%26cr%3DcountryFR%26ie%3DUTF-8%26sa%3DN" TargetMode="External"/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images.google.fr/imgres?imgurl=www.alrf.asso.fr/patients_2001/image/perfusion4.gif&amp;imgrefurl=http://www.alrf.asso.fr/patients_2001/site/b_anesth_perf.htm&amp;h=210&amp;w=280&amp;sz=20&amp;tbnid=DZqZQTnucswJ:&amp;tbnh=81&amp;tbnw=108&amp;start=7&amp;prev=/images?q%3Dperfusion%26hl%3Dfr%26lr%3D%26cr%3DcountryFR%26ie%3DUTF-8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images.google.fr/imgres?imgurl=www.barange.fr/images/bouchon.gif&amp;imgrefurl=http://www.barange.fr/presentation.asp&amp;h=156&amp;w=116&amp;sz=9&amp;tbnid=8Pp6JRL6aFIJ:&amp;tbnh=90&amp;tbnw=67&amp;start=40&amp;prev=/images?q%3Dbouchon%2Bde%2Bchampagne%26start%3D20%26hl%3Dfr%26lr%3D%26cr%3DcountryFR%26ie%3DUTF-8%26sa%3DN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images.google.fr/imgres?imgurl=haeon.free.fr/images/post-it2.JPG&amp;imgrefurl=http://haeon.free.fr/2003_08_01_archives.php&amp;h=150&amp;w=150&amp;sz=6&amp;tbnid=v5HW8bJh5rsJ:&amp;tbnh=90&amp;tbnw=90&amp;start=57&amp;prev=/images?q%3Dpost%2Bit%26start%3D40%26hl%3Dfr%26lr%3D%26cr%3DcountryFR%26ie%3DUTF-8%26sa%3DN" TargetMode="External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impact-adhesives.com/images/cyano2.jpg" TargetMode="Externa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99992" y="5013176"/>
            <a:ext cx="4388024" cy="2520280"/>
          </a:xfrm>
        </p:spPr>
        <p:txBody>
          <a:bodyPr>
            <a:normAutofit fontScale="90000"/>
          </a:bodyPr>
          <a:lstStyle/>
          <a:p>
            <a:r>
              <a:rPr lang="en-GB" sz="2700" dirty="0" err="1" smtClean="0"/>
              <a:t>L’intégralité</a:t>
            </a:r>
            <a:r>
              <a:rPr lang="en-GB" sz="2700" dirty="0" smtClean="0"/>
              <a:t> du </a:t>
            </a:r>
            <a:r>
              <a:rPr lang="en-GB" sz="2700" dirty="0" err="1" smtClean="0"/>
              <a:t>cours</a:t>
            </a:r>
            <a:r>
              <a:rPr lang="en-GB" sz="2700" dirty="0" smtClean="0"/>
              <a:t> </a:t>
            </a:r>
            <a:r>
              <a:rPr lang="en-GB" sz="2700" dirty="0" err="1" smtClean="0"/>
              <a:t>vous</a:t>
            </a:r>
            <a:r>
              <a:rPr lang="en-GB" sz="2700" dirty="0" smtClean="0"/>
              <a:t/>
            </a:r>
            <a:br>
              <a:rPr lang="en-GB" sz="2700" dirty="0" smtClean="0"/>
            </a:br>
            <a:r>
              <a:rPr lang="en-GB" sz="2700" dirty="0" smtClean="0"/>
              <a:t>  </a:t>
            </a:r>
            <a:r>
              <a:rPr lang="en-GB" sz="2700" dirty="0" err="1" smtClean="0"/>
              <a:t>trouver</a:t>
            </a:r>
            <a:r>
              <a:rPr lang="en-GB" sz="2700" dirty="0" smtClean="0"/>
              <a:t> </a:t>
            </a:r>
            <a:r>
              <a:rPr lang="en-GB" sz="2700" dirty="0" err="1" smtClean="0"/>
              <a:t>sur</a:t>
            </a:r>
            <a:r>
              <a:rPr lang="en-GB" sz="2700" dirty="0"/>
              <a:t> </a:t>
            </a:r>
            <a:r>
              <a:rPr lang="en-GB" sz="2700" dirty="0" smtClean="0"/>
              <a:t>:</a:t>
            </a:r>
            <a:br>
              <a:rPr lang="en-GB" sz="2700" dirty="0" smtClean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>
                <a:hlinkClick r:id="rId3" action="ppaction://hlinkfile"/>
              </a:rPr>
              <a:t>G:\Users\t\tfg4\Public\Gluing _</a:t>
            </a:r>
            <a:r>
              <a:rPr lang="en-GB" sz="2000" dirty="0" smtClean="0">
                <a:hlinkClick r:id="rId3" action="ppaction://hlinkfile"/>
              </a:rPr>
              <a:t>course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/>
              <a:t/>
            </a:r>
            <a:br>
              <a:rPr lang="en-GB" sz="2000" dirty="0"/>
            </a:br>
            <a:endParaRPr lang="en-GB" sz="2000" u="sng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39"/>
            <a:ext cx="4779171" cy="6759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0" y="404664"/>
            <a:ext cx="4572000" cy="41588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 smtClean="0"/>
              <a:t>Résume </a:t>
            </a:r>
            <a:r>
              <a:rPr lang="fr-FR" sz="3200" b="1" dirty="0"/>
              <a:t>du cours </a:t>
            </a:r>
            <a:endParaRPr lang="fr-FR" sz="3200" b="1" dirty="0" smtClean="0"/>
          </a:p>
          <a:p>
            <a:r>
              <a:rPr lang="fr-FR" sz="3200" b="1" dirty="0" smtClean="0"/>
              <a:t>« Technologie </a:t>
            </a:r>
            <a:r>
              <a:rPr lang="fr-FR" sz="3200" b="1" dirty="0"/>
              <a:t>du </a:t>
            </a:r>
            <a:r>
              <a:rPr lang="fr-FR" sz="3200" b="1" dirty="0" smtClean="0"/>
              <a:t>collage »</a:t>
            </a:r>
          </a:p>
          <a:p>
            <a:r>
              <a:rPr lang="fr-FR" sz="3200" b="1" dirty="0" smtClean="0"/>
              <a:t> 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fr-FR" sz="3200" dirty="0" smtClean="0"/>
              <a:t>Histoire</a:t>
            </a:r>
          </a:p>
          <a:p>
            <a:pPr algn="l"/>
            <a:endParaRPr lang="fr-FR" sz="900" dirty="0" smtClean="0"/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GB" sz="3200" dirty="0" smtClean="0"/>
              <a:t>Classification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en-GB" sz="1000" dirty="0" smtClean="0"/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GB" sz="3200" dirty="0" smtClean="0"/>
              <a:t>Usage/Application</a:t>
            </a:r>
            <a:endParaRPr lang="en-GB" sz="3200" dirty="0" smtClean="0"/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en-GB" sz="1000" dirty="0" smtClean="0"/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GB" sz="3200" dirty="0" err="1" smtClean="0"/>
              <a:t>Traitment</a:t>
            </a:r>
            <a:r>
              <a:rPr lang="en-GB" sz="3200" dirty="0" smtClean="0"/>
              <a:t> de surface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en-GB" sz="1000" dirty="0" smtClean="0"/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GB" sz="3200" dirty="0" err="1" smtClean="0"/>
              <a:t>Resines</a:t>
            </a:r>
            <a:r>
              <a:rPr lang="en-GB" sz="3200" dirty="0" smtClean="0"/>
              <a:t> Photo-</a:t>
            </a:r>
            <a:r>
              <a:rPr lang="en-GB" sz="3200" dirty="0" err="1" smtClean="0"/>
              <a:t>reticulable</a:t>
            </a:r>
            <a:endParaRPr lang="en-GB" sz="3200" dirty="0" smtClean="0"/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en-GB" sz="1200" dirty="0" smtClean="0"/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GB" sz="3200" dirty="0" err="1" smtClean="0"/>
              <a:t>Exemple</a:t>
            </a:r>
            <a:endParaRPr lang="en-GB" sz="3200" dirty="0" smtClean="0"/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en-GB" sz="1000" dirty="0" smtClean="0"/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GB" sz="3200" dirty="0" err="1" smtClean="0"/>
              <a:t>Hygiène</a:t>
            </a:r>
            <a:r>
              <a:rPr lang="en-GB" sz="3200" dirty="0" smtClean="0"/>
              <a:t> /</a:t>
            </a:r>
            <a:r>
              <a:rPr lang="en-GB" sz="3200" dirty="0" err="1" smtClean="0"/>
              <a:t>Sécurité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2098" y="6381328"/>
            <a:ext cx="5910061" cy="43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smtClean="0"/>
              <a:t>DT Training Seminar 6/11/2014   Thomas Schneider</a:t>
            </a:r>
            <a:endParaRPr lang="en-GB" sz="1800" u="sng" dirty="0">
              <a:solidFill>
                <a:srgbClr val="0070C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0" y="116632"/>
            <a:ext cx="0" cy="62646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966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B07B4B0-D15A-4926-A128-E9BAA7AAF4A0}" type="slidenum">
              <a:rPr lang="fr-FR" altLang="en-US" sz="1400">
                <a:solidFill>
                  <a:srgbClr val="000000"/>
                </a:solidFill>
              </a:rPr>
              <a:pPr eaLnBrk="1" hangingPunct="1"/>
              <a:t>10</a:t>
            </a:fld>
            <a:endParaRPr lang="fr-FR" altLang="en-US" sz="1400">
              <a:solidFill>
                <a:srgbClr val="000000"/>
              </a:solidFill>
            </a:endParaRPr>
          </a:p>
        </p:txBody>
      </p:sp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452968" y="228652"/>
            <a:ext cx="25218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b="1">
                <a:solidFill>
                  <a:srgbClr val="3333CC"/>
                </a:solidFill>
              </a:rPr>
              <a:t>LES SILICONES</a:t>
            </a:r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160332" y="690308"/>
            <a:ext cx="593784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>
                <a:solidFill>
                  <a:srgbClr val="000000"/>
                </a:solidFill>
              </a:rPr>
              <a:t>Polymères à base de silicium et de carbone qui</a:t>
            </a:r>
          </a:p>
          <a:p>
            <a:pPr eaLnBrk="1" hangingPunct="1"/>
            <a:r>
              <a:rPr lang="fr-FR" altLang="en-US" dirty="0">
                <a:solidFill>
                  <a:srgbClr val="000000"/>
                </a:solidFill>
              </a:rPr>
              <a:t>durcissent par action de l’humidité de l’air.</a:t>
            </a:r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56013" y="1649075"/>
            <a:ext cx="601318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>
                <a:solidFill>
                  <a:srgbClr val="000000"/>
                </a:solidFill>
              </a:rPr>
              <a:t>Le silicone est constitué d’un enchaînement de </a:t>
            </a:r>
          </a:p>
          <a:p>
            <a:pPr eaLnBrk="1" hangingPunct="1"/>
            <a:r>
              <a:rPr lang="fr-FR" altLang="en-US" dirty="0">
                <a:solidFill>
                  <a:srgbClr val="000000"/>
                </a:solidFill>
              </a:rPr>
              <a:t>silicium et d’oxygène auquel sont rattachés des</a:t>
            </a:r>
          </a:p>
          <a:p>
            <a:pPr eaLnBrk="1" hangingPunct="1"/>
            <a:r>
              <a:rPr lang="fr-FR" altLang="en-US" dirty="0">
                <a:solidFill>
                  <a:srgbClr val="000000"/>
                </a:solidFill>
              </a:rPr>
              <a:t>groupements méthyles.</a:t>
            </a:r>
          </a:p>
          <a:p>
            <a:pPr eaLnBrk="1" hangingPunct="1"/>
            <a:endParaRPr lang="fr-FR" altLang="en-US" dirty="0">
              <a:solidFill>
                <a:srgbClr val="000000"/>
              </a:solidFill>
            </a:endParaRPr>
          </a:p>
        </p:txBody>
      </p:sp>
      <p:pic>
        <p:nvPicPr>
          <p:cNvPr id="29704" name="Picture 8" descr="image9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16041"/>
            <a:ext cx="1982688" cy="1411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3635896" y="3265625"/>
            <a:ext cx="11416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>
                <a:solidFill>
                  <a:srgbClr val="000000"/>
                </a:solidFill>
              </a:rPr>
              <a:t>2 types 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1331640" y="3995633"/>
            <a:ext cx="588013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>
                <a:solidFill>
                  <a:srgbClr val="000000"/>
                </a:solidFill>
              </a:rPr>
              <a:t>Les dérivés linéaires : fluides, huiles, </a:t>
            </a:r>
            <a:r>
              <a:rPr lang="fr-FR" altLang="en-US" dirty="0" smtClean="0">
                <a:solidFill>
                  <a:srgbClr val="000000"/>
                </a:solidFill>
              </a:rPr>
              <a:t>graisses</a:t>
            </a:r>
            <a:r>
              <a:rPr lang="fr-FR" altLang="en-US" dirty="0">
                <a:solidFill>
                  <a:srgbClr val="000000"/>
                </a:solidFill>
                <a:sym typeface="Wingdings" pitchFamily="2" charset="2"/>
              </a:rPr>
              <a:t> </a:t>
            </a:r>
            <a:endParaRPr lang="fr-FR" altLang="en-US" dirty="0" smtClean="0">
              <a:solidFill>
                <a:srgbClr val="000000"/>
              </a:solidFill>
              <a:sym typeface="Wingdings" pitchFamily="2" charset="2"/>
            </a:endParaRPr>
          </a:p>
          <a:p>
            <a:pPr eaLnBrk="1" hangingPunct="1"/>
            <a:r>
              <a:rPr lang="fr-FR" altLang="en-US" dirty="0" smtClean="0">
                <a:solidFill>
                  <a:srgbClr val="000000"/>
                </a:solidFill>
                <a:sym typeface="Wingdings" pitchFamily="2" charset="2"/>
              </a:rPr>
              <a:t>		 </a:t>
            </a:r>
            <a:r>
              <a:rPr lang="fr-FR" altLang="en-US" dirty="0">
                <a:solidFill>
                  <a:srgbClr val="000000"/>
                </a:solidFill>
                <a:sym typeface="Wingdings" pitchFamily="2" charset="2"/>
              </a:rPr>
              <a:t>Agent de </a:t>
            </a:r>
            <a:r>
              <a:rPr lang="fr-FR" altLang="en-US" dirty="0" smtClean="0">
                <a:solidFill>
                  <a:srgbClr val="000000"/>
                </a:solidFill>
                <a:sym typeface="Wingdings" pitchFamily="2" charset="2"/>
              </a:rPr>
              <a:t>démoulage</a:t>
            </a:r>
          </a:p>
          <a:p>
            <a:pPr eaLnBrk="1" hangingPunct="1"/>
            <a:endParaRPr lang="fr-FR" altLang="en-US" dirty="0">
              <a:solidFill>
                <a:srgbClr val="000000"/>
              </a:solidFill>
            </a:endParaRPr>
          </a:p>
          <a:p>
            <a:pPr eaLnBrk="1" hangingPunct="1"/>
            <a:r>
              <a:rPr lang="fr-FR" altLang="en-US" dirty="0">
                <a:solidFill>
                  <a:srgbClr val="000000"/>
                </a:solidFill>
              </a:rPr>
              <a:t>Les dérivés tridimensionnels : </a:t>
            </a:r>
            <a:r>
              <a:rPr lang="fr-FR" altLang="en-US" dirty="0" smtClean="0">
                <a:solidFill>
                  <a:srgbClr val="000000"/>
                </a:solidFill>
              </a:rPr>
              <a:t>résines</a:t>
            </a:r>
            <a:r>
              <a:rPr lang="fr-FR" altLang="en-US" dirty="0">
                <a:solidFill>
                  <a:srgbClr val="000000"/>
                </a:solidFill>
                <a:sym typeface="Wingdings" pitchFamily="2" charset="2"/>
              </a:rPr>
              <a:t> </a:t>
            </a:r>
            <a:endParaRPr lang="fr-FR" altLang="en-US" dirty="0" smtClean="0">
              <a:solidFill>
                <a:srgbClr val="000000"/>
              </a:solidFill>
              <a:sym typeface="Wingdings" pitchFamily="2" charset="2"/>
            </a:endParaRPr>
          </a:p>
          <a:p>
            <a:pPr eaLnBrk="1" hangingPunct="1"/>
            <a:r>
              <a:rPr lang="fr-FR" altLang="en-US" dirty="0" smtClean="0">
                <a:solidFill>
                  <a:srgbClr val="000000"/>
                </a:solidFill>
                <a:sym typeface="Wingdings" pitchFamily="2" charset="2"/>
              </a:rPr>
              <a:t>		 </a:t>
            </a:r>
            <a:r>
              <a:rPr lang="fr-FR" altLang="en-US" dirty="0">
                <a:solidFill>
                  <a:srgbClr val="000000"/>
                </a:solidFill>
                <a:sym typeface="Wingdings" pitchFamily="2" charset="2"/>
              </a:rPr>
              <a:t>Agent de collage</a:t>
            </a:r>
            <a:endParaRPr lang="fr-FR" altLang="en-US" dirty="0">
              <a:solidFill>
                <a:srgbClr val="000000"/>
              </a:solidFill>
            </a:endParaRPr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539552" y="4221088"/>
            <a:ext cx="711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539552" y="5373216"/>
            <a:ext cx="711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10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2D5EA77-5A18-4572-9C65-534D25DBF336}" type="slidenum">
              <a:rPr lang="fr-FR" altLang="en-US" sz="1400">
                <a:solidFill>
                  <a:srgbClr val="000000"/>
                </a:solidFill>
              </a:rPr>
              <a:pPr eaLnBrk="1" hangingPunct="1"/>
              <a:t>11</a:t>
            </a:fld>
            <a:endParaRPr lang="fr-FR" altLang="en-US" sz="1400">
              <a:solidFill>
                <a:srgbClr val="000000"/>
              </a:solidFill>
            </a:endParaRPr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283633" y="373857"/>
            <a:ext cx="596028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>
                <a:solidFill>
                  <a:srgbClr val="000000"/>
                </a:solidFill>
              </a:rPr>
              <a:t>Applications :		Etanchéité</a:t>
            </a:r>
          </a:p>
          <a:p>
            <a:pPr eaLnBrk="1" hangingPunct="1"/>
            <a:r>
              <a:rPr lang="fr-FR" altLang="en-US" dirty="0">
                <a:solidFill>
                  <a:srgbClr val="000000"/>
                </a:solidFill>
              </a:rPr>
              <a:t>			</a:t>
            </a:r>
            <a:r>
              <a:rPr lang="fr-FR" altLang="en-US" dirty="0" smtClean="0">
                <a:solidFill>
                  <a:srgbClr val="000000"/>
                </a:solidFill>
              </a:rPr>
              <a:t>Collage (élastique)</a:t>
            </a:r>
          </a:p>
          <a:p>
            <a:pPr eaLnBrk="1" hangingPunct="1"/>
            <a:r>
              <a:rPr lang="fr-FR" altLang="en-US" dirty="0" smtClean="0">
                <a:solidFill>
                  <a:srgbClr val="000000"/>
                </a:solidFill>
              </a:rPr>
              <a:t>			Enrobage</a:t>
            </a:r>
          </a:p>
          <a:p>
            <a:pPr eaLnBrk="1" hangingPunct="1"/>
            <a:r>
              <a:rPr lang="fr-FR" altLang="en-US" dirty="0">
                <a:solidFill>
                  <a:srgbClr val="000000"/>
                </a:solidFill>
              </a:rPr>
              <a:t>			Fabrication de prothèses</a:t>
            </a: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742951" y="2297958"/>
            <a:ext cx="1964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>
                <a:solidFill>
                  <a:srgbClr val="00CC99"/>
                </a:solidFill>
              </a:rPr>
              <a:t>AVANTAGES</a:t>
            </a:r>
          </a:p>
        </p:txBody>
      </p:sp>
      <p:sp>
        <p:nvSpPr>
          <p:cNvPr id="30725" name="Text Box 4"/>
          <p:cNvSpPr txBox="1">
            <a:spLocks noChangeArrowheads="1"/>
          </p:cNvSpPr>
          <p:nvPr/>
        </p:nvSpPr>
        <p:spPr bwMode="auto">
          <a:xfrm>
            <a:off x="438151" y="2697957"/>
            <a:ext cx="570540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>
                <a:solidFill>
                  <a:srgbClr val="000000"/>
                </a:solidFill>
              </a:rPr>
              <a:t> Elasticité élevée (jusqu’à 700%)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>
                <a:solidFill>
                  <a:srgbClr val="000000"/>
                </a:solidFill>
              </a:rPr>
              <a:t> Stabilité en température, de –80 à +250°C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>
                <a:solidFill>
                  <a:srgbClr val="000000"/>
                </a:solidFill>
              </a:rPr>
              <a:t> Grande inertie chimique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>
                <a:solidFill>
                  <a:srgbClr val="000000"/>
                </a:solidFill>
              </a:rPr>
              <a:t> Bonne résistance à l’eau</a:t>
            </a:r>
          </a:p>
        </p:txBody>
      </p:sp>
      <p:sp>
        <p:nvSpPr>
          <p:cNvPr id="30726" name="Text Box 5"/>
          <p:cNvSpPr txBox="1">
            <a:spLocks noChangeArrowheads="1"/>
          </p:cNvSpPr>
          <p:nvPr/>
        </p:nvSpPr>
        <p:spPr bwMode="auto">
          <a:xfrm>
            <a:off x="4356100" y="4355358"/>
            <a:ext cx="26661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>
                <a:solidFill>
                  <a:srgbClr val="FF0000"/>
                </a:solidFill>
              </a:rPr>
              <a:t>INCONVENIENTS</a:t>
            </a:r>
          </a:p>
        </p:txBody>
      </p:sp>
      <p:sp>
        <p:nvSpPr>
          <p:cNvPr id="30727" name="Text Box 6"/>
          <p:cNvSpPr txBox="1">
            <a:spLocks noChangeArrowheads="1"/>
          </p:cNvSpPr>
          <p:nvPr/>
        </p:nvSpPr>
        <p:spPr bwMode="auto">
          <a:xfrm>
            <a:off x="2719986" y="4857798"/>
            <a:ext cx="487184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>
                <a:solidFill>
                  <a:srgbClr val="000000"/>
                </a:solidFill>
              </a:rPr>
              <a:t> Faible propriétés mécaniques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>
                <a:solidFill>
                  <a:srgbClr val="000000"/>
                </a:solidFill>
              </a:rPr>
              <a:t> Nécessité d’utiliser un primaire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None/>
            </a:pPr>
            <a:r>
              <a:rPr lang="fr-FR" altLang="en-US" dirty="0">
                <a:solidFill>
                  <a:srgbClr val="000000"/>
                </a:solidFill>
              </a:rPr>
              <a:t>    d’adhérence sur matières plastiques</a:t>
            </a:r>
          </a:p>
        </p:txBody>
      </p:sp>
    </p:spTree>
    <p:extLst>
      <p:ext uri="{BB962C8B-B14F-4D97-AF65-F5344CB8AC3E}">
        <p14:creationId xmlns:p14="http://schemas.microsoft.com/office/powerpoint/2010/main" val="116000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68BC6D5-0A6E-4B8D-A662-85405065C602}" type="slidenum">
              <a:rPr lang="fr-FR" altLang="en-US" sz="1400"/>
              <a:pPr eaLnBrk="1" hangingPunct="1"/>
              <a:t>12</a:t>
            </a:fld>
            <a:endParaRPr lang="fr-FR" altLang="en-US" sz="1400"/>
          </a:p>
        </p:txBody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452967" y="228655"/>
            <a:ext cx="25202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b="1">
                <a:solidFill>
                  <a:schemeClr val="accent2"/>
                </a:solidFill>
              </a:rPr>
              <a:t>LES EPOXYDES</a:t>
            </a: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139701" y="1533525"/>
            <a:ext cx="678025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Il existe un nombre incalculable de résines époxydes,</a:t>
            </a:r>
          </a:p>
          <a:p>
            <a:pPr eaLnBrk="1" hangingPunct="1"/>
            <a:r>
              <a:rPr lang="fr-FR" altLang="en-US"/>
              <a:t>Parmi les plus utilisées, nous retrouvons les résines</a:t>
            </a:r>
          </a:p>
          <a:p>
            <a:pPr eaLnBrk="1" hangingPunct="1"/>
            <a:r>
              <a:rPr lang="fr-FR" altLang="en-US"/>
              <a:t>de type Bisphénol A, Bisphénol F, Novolaque…</a:t>
            </a:r>
          </a:p>
          <a:p>
            <a:pPr eaLnBrk="1" hangingPunct="1"/>
            <a:endParaRPr lang="fr-FR" altLang="en-US"/>
          </a:p>
          <a:p>
            <a:pPr eaLnBrk="1" hangingPunct="1"/>
            <a:endParaRPr lang="fr-FR" altLang="en-US"/>
          </a:p>
          <a:p>
            <a:pPr eaLnBrk="1" hangingPunct="1"/>
            <a:r>
              <a:rPr lang="fr-FR" altLang="en-US"/>
              <a:t>Les </a:t>
            </a:r>
            <a:r>
              <a:rPr lang="fr-FR" altLang="en-US" b="1"/>
              <a:t>résines</a:t>
            </a:r>
            <a:r>
              <a:rPr lang="fr-FR" altLang="en-US"/>
              <a:t> époxydes sont généralement associées </a:t>
            </a:r>
          </a:p>
          <a:p>
            <a:pPr eaLnBrk="1" hangingPunct="1"/>
            <a:r>
              <a:rPr lang="fr-FR" altLang="en-US"/>
              <a:t>à des </a:t>
            </a:r>
            <a:r>
              <a:rPr lang="fr-FR" altLang="en-US" b="1"/>
              <a:t>durcisseurs</a:t>
            </a:r>
            <a:r>
              <a:rPr lang="fr-FR" altLang="en-US"/>
              <a:t> de type amine, alcool, anhydride…</a:t>
            </a: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1" y="4832748"/>
            <a:ext cx="680506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/>
              <a:t>Applications :		Collage structural tous secteurs</a:t>
            </a:r>
          </a:p>
          <a:p>
            <a:pPr eaLnBrk="1" hangingPunct="1"/>
            <a:r>
              <a:rPr lang="fr-FR" altLang="en-US" dirty="0"/>
              <a:t>			Electronique</a:t>
            </a:r>
          </a:p>
          <a:p>
            <a:pPr eaLnBrk="1" hangingPunct="1"/>
            <a:r>
              <a:rPr lang="fr-FR" altLang="en-US" dirty="0"/>
              <a:t>			Aéronautique</a:t>
            </a:r>
          </a:p>
          <a:p>
            <a:pPr eaLnBrk="1" hangingPunct="1"/>
            <a:r>
              <a:rPr lang="fr-FR" altLang="en-US" dirty="0"/>
              <a:t>			Constructions navales</a:t>
            </a:r>
          </a:p>
        </p:txBody>
      </p:sp>
      <p:pic>
        <p:nvPicPr>
          <p:cNvPr id="21510" name="Picture 17" descr="COLLE%25201%2520P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107" y="104826"/>
            <a:ext cx="1979084" cy="238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270" y="4221088"/>
            <a:ext cx="1671270" cy="1269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ZoneTexte 1"/>
          <p:cNvSpPr txBox="1">
            <a:spLocks noChangeArrowheads="1"/>
          </p:cNvSpPr>
          <p:nvPr/>
        </p:nvSpPr>
        <p:spPr bwMode="auto">
          <a:xfrm>
            <a:off x="6852988" y="5490407"/>
            <a:ext cx="22910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Groupement époxy </a:t>
            </a:r>
          </a:p>
        </p:txBody>
      </p:sp>
      <p:sp>
        <p:nvSpPr>
          <p:cNvPr id="2" name="Rectangle 1"/>
          <p:cNvSpPr/>
          <p:nvPr/>
        </p:nvSpPr>
        <p:spPr>
          <a:xfrm>
            <a:off x="6805069" y="4293096"/>
            <a:ext cx="2231427" cy="1597421"/>
          </a:xfrm>
          <a:prstGeom prst="rect">
            <a:avLst/>
          </a:prstGeom>
          <a:solidFill>
            <a:schemeClr val="bg1">
              <a:lumMod val="95000"/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250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93B68C6-F44F-4276-A021-AB9757A6E952}" type="slidenum">
              <a:rPr lang="fr-FR" altLang="en-US" sz="1400">
                <a:solidFill>
                  <a:srgbClr val="000000"/>
                </a:solidFill>
              </a:rPr>
              <a:pPr eaLnBrk="1" hangingPunct="1"/>
              <a:t>13</a:t>
            </a:fld>
            <a:endParaRPr lang="fr-FR" altLang="en-US" sz="1400">
              <a:solidFill>
                <a:srgbClr val="000000"/>
              </a:solidFill>
            </a:endParaRP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2010833" y="114353"/>
            <a:ext cx="36022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2 types de résines époxydes</a:t>
            </a:r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164280" y="590676"/>
            <a:ext cx="18678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2 composants</a:t>
            </a: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6994394" y="605334"/>
            <a:ext cx="17475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1 composant</a:t>
            </a:r>
          </a:p>
        </p:txBody>
      </p:sp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46895" y="1124744"/>
            <a:ext cx="4784323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dirty="0">
                <a:solidFill>
                  <a:srgbClr val="000000"/>
                </a:solidFill>
              </a:rPr>
              <a:t>Durcisseur ajouté au moment de l’emploi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dirty="0">
                <a:solidFill>
                  <a:srgbClr val="000000"/>
                </a:solidFill>
              </a:rPr>
              <a:t>Réaction exothermique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dirty="0">
                <a:solidFill>
                  <a:srgbClr val="000000"/>
                </a:solidFill>
              </a:rPr>
              <a:t>Accélération possible par la chaleur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dirty="0">
                <a:solidFill>
                  <a:srgbClr val="000000"/>
                </a:solidFill>
              </a:rPr>
              <a:t>Vitesse de réaction dépendante du durcisseur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z="2000" dirty="0">
              <a:solidFill>
                <a:srgbClr val="000000"/>
              </a:solidFill>
            </a:endParaRPr>
          </a:p>
        </p:txBody>
      </p:sp>
      <p:sp>
        <p:nvSpPr>
          <p:cNvPr id="22535" name="Text Box 6"/>
          <p:cNvSpPr txBox="1">
            <a:spLocks noChangeArrowheads="1"/>
          </p:cNvSpPr>
          <p:nvPr/>
        </p:nvSpPr>
        <p:spPr bwMode="auto">
          <a:xfrm>
            <a:off x="5405476" y="1124744"/>
            <a:ext cx="373852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dirty="0">
                <a:solidFill>
                  <a:srgbClr val="000000"/>
                </a:solidFill>
              </a:rPr>
              <a:t>Durcisseur déjà dans la résine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dirty="0">
                <a:solidFill>
                  <a:srgbClr val="000000"/>
                </a:solidFill>
              </a:rPr>
              <a:t>Réaction exclusivement thermique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dirty="0">
                <a:solidFill>
                  <a:srgbClr val="000000"/>
                </a:solidFill>
              </a:rPr>
              <a:t>Conservation à basse température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z="1400" dirty="0">
              <a:solidFill>
                <a:srgbClr val="000000"/>
              </a:solidFill>
            </a:endParaRPr>
          </a:p>
        </p:txBody>
      </p:sp>
      <p:sp>
        <p:nvSpPr>
          <p:cNvPr id="22536" name="Line 7"/>
          <p:cNvSpPr>
            <a:spLocks noChangeShapeType="1"/>
          </p:cNvSpPr>
          <p:nvPr/>
        </p:nvSpPr>
        <p:spPr bwMode="auto">
          <a:xfrm flipH="1">
            <a:off x="2032000" y="483394"/>
            <a:ext cx="2032000" cy="400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</a:endParaRPr>
          </a:p>
        </p:txBody>
      </p:sp>
      <p:sp>
        <p:nvSpPr>
          <p:cNvPr id="22537" name="Line 8"/>
          <p:cNvSpPr>
            <a:spLocks noChangeShapeType="1"/>
          </p:cNvSpPr>
          <p:nvPr/>
        </p:nvSpPr>
        <p:spPr bwMode="auto">
          <a:xfrm>
            <a:off x="4064000" y="483394"/>
            <a:ext cx="284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</a:endParaRPr>
          </a:p>
        </p:txBody>
      </p:sp>
      <p:sp>
        <p:nvSpPr>
          <p:cNvPr id="12" name="Text Box 1026"/>
          <p:cNvSpPr txBox="1">
            <a:spLocks noChangeArrowheads="1"/>
          </p:cNvSpPr>
          <p:nvPr/>
        </p:nvSpPr>
        <p:spPr bwMode="auto">
          <a:xfrm>
            <a:off x="46895" y="3388930"/>
            <a:ext cx="4325222" cy="400110"/>
          </a:xfrm>
          <a:prstGeom prst="rect">
            <a:avLst/>
          </a:prstGeom>
          <a:solidFill>
            <a:srgbClr val="33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CHOIX : MONO OU BICOMPOSANT</a:t>
            </a:r>
          </a:p>
        </p:txBody>
      </p:sp>
      <p:graphicFrame>
        <p:nvGraphicFramePr>
          <p:cNvPr id="13" name="Group 10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744539"/>
              </p:ext>
            </p:extLst>
          </p:nvPr>
        </p:nvGraphicFramePr>
        <p:xfrm>
          <a:off x="1115616" y="3865463"/>
          <a:ext cx="6019800" cy="2957786"/>
        </p:xfrm>
        <a:graphic>
          <a:graphicData uri="http://schemas.openxmlformats.org/drawingml/2006/table">
            <a:tbl>
              <a:tblPr/>
              <a:tblGrid>
                <a:gridCol w="1905000"/>
                <a:gridCol w="1905000"/>
                <a:gridCol w="2209800"/>
              </a:tblGrid>
              <a:tr h="3975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06" marB="45706" anchor="ctr" anchorCtr="1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MONO</a:t>
                      </a:r>
                    </a:p>
                  </a:txBody>
                  <a:tcPr marT="45706" marB="4570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BICOMPOSANT</a:t>
                      </a:r>
                    </a:p>
                  </a:txBody>
                  <a:tcPr marT="45706" marB="4570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96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Facilité d’emploi</a:t>
                      </a:r>
                    </a:p>
                  </a:txBody>
                  <a:tcPr marT="45706" marB="45706" anchor="ctr" anchorCtr="1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Mélange</a:t>
                      </a:r>
                    </a:p>
                  </a:txBody>
                  <a:tcPr marT="45706" marB="4570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Dosage + mélange</a:t>
                      </a:r>
                    </a:p>
                  </a:txBody>
                  <a:tcPr marT="45706" marB="4570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3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Conservation</a:t>
                      </a:r>
                    </a:p>
                  </a:txBody>
                  <a:tcPr marT="45706" marB="45706" anchor="ctr" anchorCtr="1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Au froid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De –40°C à 4°C</a:t>
                      </a:r>
                    </a:p>
                  </a:txBody>
                  <a:tcPr marT="45706" marB="4570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 température ambiante : 20°C</a:t>
                      </a:r>
                    </a:p>
                  </a:txBody>
                  <a:tcPr marT="45706" marB="4570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96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Durée de conservation</a:t>
                      </a:r>
                    </a:p>
                  </a:txBody>
                  <a:tcPr marT="45706" marB="45706" anchor="ctr" anchorCtr="1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De 1 à 6 mois</a:t>
                      </a:r>
                    </a:p>
                  </a:txBody>
                  <a:tcPr marT="45706" marB="4570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&gt; 1an</a:t>
                      </a:r>
                    </a:p>
                  </a:txBody>
                  <a:tcPr marT="45706" marB="4570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Cuisson</a:t>
                      </a:r>
                    </a:p>
                  </a:txBody>
                  <a:tcPr marT="45706" marB="45706" anchor="ctr" anchorCtr="1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 partir de 60°C</a:t>
                      </a:r>
                    </a:p>
                  </a:txBody>
                  <a:tcPr marT="45706" marB="4570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 partir de 25°C</a:t>
                      </a:r>
                    </a:p>
                  </a:txBody>
                  <a:tcPr marT="45706" marB="4570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74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A872-2199-4D02-8362-B916AE335CCB}" type="slidenum">
              <a:rPr lang="fr-FR" altLang="en-US" smtClean="0">
                <a:solidFill>
                  <a:srgbClr val="000000"/>
                </a:solidFill>
              </a:rPr>
              <a:pPr/>
              <a:t>14</a:t>
            </a:fld>
            <a:endParaRPr lang="fr-FR" altLang="en-US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294" y="-99392"/>
            <a:ext cx="9465822" cy="7056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431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446BED5-CAD7-43B3-9864-322EC3FAA676}" type="slidenum">
              <a:rPr lang="fr-FR" altLang="en-US" sz="1400"/>
              <a:pPr eaLnBrk="1" hangingPunct="1"/>
              <a:t>15</a:t>
            </a:fld>
            <a:endParaRPr lang="fr-FR" altLang="en-US" sz="1400"/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605725" y="667240"/>
            <a:ext cx="1964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>
                <a:solidFill>
                  <a:schemeClr val="accent1"/>
                </a:solidFill>
              </a:rPr>
              <a:t>AVANTAGES</a:t>
            </a:r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300975" y="1067252"/>
            <a:ext cx="535114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/>
              <a:t> Adhérence sur de nombreux matériaux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/>
              <a:t> Bon vieillissement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/>
              <a:t> Faible retrait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/>
              <a:t> Bonne résistance aux agents chimiques</a:t>
            </a: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5516382" y="3627708"/>
            <a:ext cx="26661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>
                <a:solidFill>
                  <a:srgbClr val="FF0000"/>
                </a:solidFill>
              </a:rPr>
              <a:t>INCONVENIENTS</a:t>
            </a:r>
          </a:p>
        </p:txBody>
      </p:sp>
      <p:sp>
        <p:nvSpPr>
          <p:cNvPr id="23558" name="Text Box 5"/>
          <p:cNvSpPr txBox="1">
            <a:spLocks noChangeArrowheads="1"/>
          </p:cNvSpPr>
          <p:nvPr/>
        </p:nvSpPr>
        <p:spPr bwMode="auto">
          <a:xfrm>
            <a:off x="3275856" y="4091588"/>
            <a:ext cx="543931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/>
              <a:t> Mélange de 2 composants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/>
              <a:t> température élevée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/>
              <a:t> Dégagement de vapeurs des durcisseurs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/>
              <a:t> Durée des cycles</a:t>
            </a:r>
          </a:p>
        </p:txBody>
      </p:sp>
    </p:spTree>
    <p:extLst>
      <p:ext uri="{BB962C8B-B14F-4D97-AF65-F5344CB8AC3E}">
        <p14:creationId xmlns:p14="http://schemas.microsoft.com/office/powerpoint/2010/main" val="73408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COLLES ET RESINES– Définitions</a:t>
            </a:r>
          </a:p>
        </p:txBody>
      </p:sp>
      <p:sp>
        <p:nvSpPr>
          <p:cNvPr id="16387" name="Espace réservé du pied de page 27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en-US" sz="1400" smtClean="0">
                <a:solidFill>
                  <a:srgbClr val="000000"/>
                </a:solidFill>
              </a:rPr>
              <a:t>Formation Epotecny - La Technologie du collage</a:t>
            </a:r>
            <a:endParaRPr lang="en-GB" altLang="en-US" sz="1400" b="0" smtClean="0">
              <a:solidFill>
                <a:srgbClr val="000000"/>
              </a:solidFill>
            </a:endParaRPr>
          </a:p>
        </p:txBody>
      </p:sp>
      <p:sp>
        <p:nvSpPr>
          <p:cNvPr id="16388" name="ZoneTexte 5"/>
          <p:cNvSpPr txBox="1">
            <a:spLocks noChangeArrowheads="1"/>
          </p:cNvSpPr>
          <p:nvPr/>
        </p:nvSpPr>
        <p:spPr bwMode="auto">
          <a:xfrm>
            <a:off x="635069" y="1063625"/>
            <a:ext cx="225414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Procédé de collage :</a:t>
            </a:r>
          </a:p>
        </p:txBody>
      </p:sp>
      <p:sp>
        <p:nvSpPr>
          <p:cNvPr id="16389" name="Rectangle 2"/>
          <p:cNvSpPr>
            <a:spLocks noChangeArrowheads="1"/>
          </p:cNvSpPr>
          <p:nvPr/>
        </p:nvSpPr>
        <p:spPr bwMode="auto">
          <a:xfrm>
            <a:off x="1139894" y="1608138"/>
            <a:ext cx="2220913" cy="2667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613099" y="2657475"/>
            <a:ext cx="170591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1 – l’encollage</a:t>
            </a:r>
          </a:p>
        </p:txBody>
      </p:sp>
      <p:sp>
        <p:nvSpPr>
          <p:cNvPr id="16391" name="Rectangle 9"/>
          <p:cNvSpPr>
            <a:spLocks noChangeArrowheads="1"/>
          </p:cNvSpPr>
          <p:nvPr/>
        </p:nvSpPr>
        <p:spPr bwMode="auto">
          <a:xfrm>
            <a:off x="1141413" y="3436938"/>
            <a:ext cx="2220912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16392" name="Line 12"/>
          <p:cNvSpPr>
            <a:spLocks noChangeShapeType="1"/>
          </p:cNvSpPr>
          <p:nvPr/>
        </p:nvSpPr>
        <p:spPr bwMode="auto">
          <a:xfrm flipH="1">
            <a:off x="3424239" y="340360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>
              <a:solidFill>
                <a:srgbClr val="000000"/>
              </a:solidFill>
            </a:endParaRPr>
          </a:p>
        </p:txBody>
      </p:sp>
      <p:sp>
        <p:nvSpPr>
          <p:cNvPr id="16393" name="Text Box 18"/>
          <p:cNvSpPr txBox="1">
            <a:spLocks noChangeArrowheads="1"/>
          </p:cNvSpPr>
          <p:nvPr/>
        </p:nvSpPr>
        <p:spPr bwMode="auto">
          <a:xfrm>
            <a:off x="685856" y="4103688"/>
            <a:ext cx="43204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2 – la mise en contact et le durcissement</a:t>
            </a:r>
          </a:p>
        </p:txBody>
      </p:sp>
      <p:sp>
        <p:nvSpPr>
          <p:cNvPr id="16394" name="Rectangle 2"/>
          <p:cNvSpPr>
            <a:spLocks noChangeArrowheads="1"/>
          </p:cNvSpPr>
          <p:nvPr/>
        </p:nvSpPr>
        <p:spPr bwMode="auto">
          <a:xfrm>
            <a:off x="1139894" y="2006600"/>
            <a:ext cx="2220913" cy="2667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16395" name="Rectangle 2"/>
          <p:cNvSpPr>
            <a:spLocks noChangeArrowheads="1"/>
          </p:cNvSpPr>
          <p:nvPr/>
        </p:nvSpPr>
        <p:spPr bwMode="auto">
          <a:xfrm>
            <a:off x="1141413" y="3114675"/>
            <a:ext cx="2220912" cy="2667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16396" name="Rectangle 2"/>
          <p:cNvSpPr>
            <a:spLocks noChangeArrowheads="1"/>
          </p:cNvSpPr>
          <p:nvPr/>
        </p:nvSpPr>
        <p:spPr bwMode="auto">
          <a:xfrm>
            <a:off x="1141413" y="3513138"/>
            <a:ext cx="2220912" cy="2667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16397" name="ZoneTexte 6"/>
          <p:cNvSpPr txBox="1">
            <a:spLocks noChangeArrowheads="1"/>
          </p:cNvSpPr>
          <p:nvPr/>
        </p:nvSpPr>
        <p:spPr bwMode="auto">
          <a:xfrm>
            <a:off x="4033930" y="3124200"/>
            <a:ext cx="16562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Résine liquide</a:t>
            </a:r>
          </a:p>
        </p:txBody>
      </p:sp>
      <p:grpSp>
        <p:nvGrpSpPr>
          <p:cNvPr id="16398" name="Groupe 8"/>
          <p:cNvGrpSpPr>
            <a:grpSpLocks/>
          </p:cNvGrpSpPr>
          <p:nvPr/>
        </p:nvGrpSpPr>
        <p:grpSpPr bwMode="auto">
          <a:xfrm>
            <a:off x="1141413" y="4740327"/>
            <a:ext cx="2220912" cy="620713"/>
            <a:chOff x="1141367" y="4739580"/>
            <a:chExt cx="2220958" cy="621027"/>
          </a:xfrm>
        </p:grpSpPr>
        <p:sp>
          <p:nvSpPr>
            <p:cNvPr id="16401" name="Rectangle 9"/>
            <p:cNvSpPr>
              <a:spLocks noChangeArrowheads="1"/>
            </p:cNvSpPr>
            <p:nvPr/>
          </p:nvSpPr>
          <p:spPr bwMode="auto">
            <a:xfrm>
              <a:off x="1141367" y="5017707"/>
              <a:ext cx="2220958" cy="762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6402" name="Rectangle 2"/>
            <p:cNvSpPr>
              <a:spLocks noChangeArrowheads="1"/>
            </p:cNvSpPr>
            <p:nvPr/>
          </p:nvSpPr>
          <p:spPr bwMode="auto">
            <a:xfrm>
              <a:off x="1141367" y="4739580"/>
              <a:ext cx="2220958" cy="2667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6403" name="Rectangle 2"/>
            <p:cNvSpPr>
              <a:spLocks noChangeArrowheads="1"/>
            </p:cNvSpPr>
            <p:nvPr/>
          </p:nvSpPr>
          <p:spPr bwMode="auto">
            <a:xfrm>
              <a:off x="1141367" y="5093907"/>
              <a:ext cx="2220958" cy="2667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399" name="ZoneTexte 7"/>
          <p:cNvSpPr txBox="1">
            <a:spLocks noChangeArrowheads="1"/>
          </p:cNvSpPr>
          <p:nvPr/>
        </p:nvSpPr>
        <p:spPr bwMode="auto">
          <a:xfrm>
            <a:off x="3729107" y="1263725"/>
            <a:ext cx="531748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Le collage est un procédé qui permet de maintenir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solidement et durablement deux matériaux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ensembles au moyen d’une colle.</a:t>
            </a:r>
          </a:p>
        </p:txBody>
      </p:sp>
      <p:pic>
        <p:nvPicPr>
          <p:cNvPr id="16400" name="Picture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75" y="2778125"/>
            <a:ext cx="1816100" cy="120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013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COLLES ET RESINES– </a:t>
            </a:r>
            <a:r>
              <a:rPr lang="fr-FR" altLang="en-US" smtClean="0">
                <a:solidFill>
                  <a:schemeClr val="tx1"/>
                </a:solidFill>
                <a:cs typeface="Times New Roman" pitchFamily="18" charset="0"/>
              </a:rPr>
              <a:t>Polymérisation - réticulation</a:t>
            </a:r>
            <a:endParaRPr lang="fr-FR" altLang="en-US" smtClean="0"/>
          </a:p>
        </p:txBody>
      </p:sp>
      <p:sp>
        <p:nvSpPr>
          <p:cNvPr id="34819" name="Espace réservé du pied de page 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en-US" sz="1400" smtClean="0">
                <a:solidFill>
                  <a:srgbClr val="000000"/>
                </a:solidFill>
              </a:rPr>
              <a:t>Formation Epotecny - La Technologie du collage</a:t>
            </a:r>
            <a:endParaRPr lang="en-GB" altLang="en-US" sz="1400" b="0" smtClean="0">
              <a:solidFill>
                <a:srgbClr val="000000"/>
              </a:solidFill>
            </a:endParaRPr>
          </a:p>
        </p:txBody>
      </p:sp>
      <p:sp>
        <p:nvSpPr>
          <p:cNvPr id="34820" name="ZoneTexte 1"/>
          <p:cNvSpPr txBox="1">
            <a:spLocks noChangeArrowheads="1"/>
          </p:cNvSpPr>
          <p:nvPr/>
        </p:nvSpPr>
        <p:spPr bwMode="auto">
          <a:xfrm>
            <a:off x="107504" y="914451"/>
            <a:ext cx="3538148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Il existe 3 formes de polymères 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</a:t>
            </a:r>
            <a:r>
              <a:rPr lang="fr-FR" altLang="en-US" dirty="0" smtClean="0">
                <a:solidFill>
                  <a:srgbClr val="000000"/>
                </a:solidFill>
              </a:rPr>
              <a:t>- </a:t>
            </a:r>
            <a:r>
              <a:rPr lang="fr-FR" altLang="en-US" dirty="0">
                <a:solidFill>
                  <a:srgbClr val="000000"/>
                </a:solidFill>
              </a:rPr>
              <a:t>Polymère linéaire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- Polymère ramifié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- Polymère réticulé </a:t>
            </a:r>
          </a:p>
        </p:txBody>
      </p:sp>
      <p:grpSp>
        <p:nvGrpSpPr>
          <p:cNvPr id="34821" name="Groupe 4"/>
          <p:cNvGrpSpPr>
            <a:grpSpLocks/>
          </p:cNvGrpSpPr>
          <p:nvPr/>
        </p:nvGrpSpPr>
        <p:grpSpPr bwMode="auto">
          <a:xfrm>
            <a:off x="3419872" y="1495477"/>
            <a:ext cx="1982788" cy="307975"/>
            <a:chOff x="4203656" y="1870008"/>
            <a:chExt cx="1983297" cy="307436"/>
          </a:xfrm>
        </p:grpSpPr>
        <p:sp>
          <p:nvSpPr>
            <p:cNvPr id="34885" name="Ellipse 3"/>
            <p:cNvSpPr>
              <a:spLocks noChangeArrowheads="1"/>
            </p:cNvSpPr>
            <p:nvPr/>
          </p:nvSpPr>
          <p:spPr bwMode="auto">
            <a:xfrm>
              <a:off x="4203656" y="2020387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86" name="Ellipse 9"/>
            <p:cNvSpPr>
              <a:spLocks noChangeArrowheads="1"/>
            </p:cNvSpPr>
            <p:nvPr/>
          </p:nvSpPr>
          <p:spPr bwMode="auto">
            <a:xfrm>
              <a:off x="4325632" y="1948387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87" name="Ellipse 10"/>
            <p:cNvSpPr>
              <a:spLocks noChangeArrowheads="1"/>
            </p:cNvSpPr>
            <p:nvPr/>
          </p:nvSpPr>
          <p:spPr bwMode="auto">
            <a:xfrm>
              <a:off x="4460923" y="1887425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88" name="Ellipse 11"/>
            <p:cNvSpPr>
              <a:spLocks noChangeArrowheads="1"/>
            </p:cNvSpPr>
            <p:nvPr/>
          </p:nvSpPr>
          <p:spPr bwMode="auto">
            <a:xfrm>
              <a:off x="4604923" y="1876387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89" name="Ellipse 12"/>
            <p:cNvSpPr>
              <a:spLocks noChangeArrowheads="1"/>
            </p:cNvSpPr>
            <p:nvPr/>
          </p:nvSpPr>
          <p:spPr bwMode="auto">
            <a:xfrm>
              <a:off x="4748923" y="1870008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90" name="Ellipse 13"/>
            <p:cNvSpPr>
              <a:spLocks noChangeArrowheads="1"/>
            </p:cNvSpPr>
            <p:nvPr/>
          </p:nvSpPr>
          <p:spPr bwMode="auto">
            <a:xfrm>
              <a:off x="4892670" y="1870008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91" name="Ellipse 14"/>
            <p:cNvSpPr>
              <a:spLocks noChangeArrowheads="1"/>
            </p:cNvSpPr>
            <p:nvPr/>
          </p:nvSpPr>
          <p:spPr bwMode="auto">
            <a:xfrm>
              <a:off x="5032064" y="1887425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92" name="Ellipse 15"/>
            <p:cNvSpPr>
              <a:spLocks noChangeArrowheads="1"/>
            </p:cNvSpPr>
            <p:nvPr/>
          </p:nvSpPr>
          <p:spPr bwMode="auto">
            <a:xfrm>
              <a:off x="5176064" y="1935629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93" name="Ellipse 16"/>
            <p:cNvSpPr>
              <a:spLocks noChangeArrowheads="1"/>
            </p:cNvSpPr>
            <p:nvPr/>
          </p:nvSpPr>
          <p:spPr bwMode="auto">
            <a:xfrm>
              <a:off x="5320064" y="1959425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94" name="Ellipse 17"/>
            <p:cNvSpPr>
              <a:spLocks noChangeArrowheads="1"/>
            </p:cNvSpPr>
            <p:nvPr/>
          </p:nvSpPr>
          <p:spPr bwMode="auto">
            <a:xfrm>
              <a:off x="5463812" y="1953046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95" name="Ellipse 18"/>
            <p:cNvSpPr>
              <a:spLocks noChangeArrowheads="1"/>
            </p:cNvSpPr>
            <p:nvPr/>
          </p:nvSpPr>
          <p:spPr bwMode="auto">
            <a:xfrm>
              <a:off x="5611205" y="1961444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96" name="Ellipse 19"/>
            <p:cNvSpPr>
              <a:spLocks noChangeArrowheads="1"/>
            </p:cNvSpPr>
            <p:nvPr/>
          </p:nvSpPr>
          <p:spPr bwMode="auto">
            <a:xfrm>
              <a:off x="5755205" y="2009648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97" name="Ellipse 20"/>
            <p:cNvSpPr>
              <a:spLocks noChangeArrowheads="1"/>
            </p:cNvSpPr>
            <p:nvPr/>
          </p:nvSpPr>
          <p:spPr bwMode="auto">
            <a:xfrm>
              <a:off x="5899205" y="2033444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98" name="Ellipse 21"/>
            <p:cNvSpPr>
              <a:spLocks noChangeArrowheads="1"/>
            </p:cNvSpPr>
            <p:nvPr/>
          </p:nvSpPr>
          <p:spPr bwMode="auto">
            <a:xfrm>
              <a:off x="6042953" y="2027065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34822" name="Ellipse 24"/>
          <p:cNvSpPr>
            <a:spLocks noChangeArrowheads="1"/>
          </p:cNvSpPr>
          <p:nvPr/>
        </p:nvSpPr>
        <p:spPr bwMode="auto">
          <a:xfrm>
            <a:off x="3419872" y="3165527"/>
            <a:ext cx="144463" cy="144463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23" name="Ellipse 25"/>
          <p:cNvSpPr>
            <a:spLocks noChangeArrowheads="1"/>
          </p:cNvSpPr>
          <p:nvPr/>
        </p:nvSpPr>
        <p:spPr bwMode="auto">
          <a:xfrm>
            <a:off x="3542104" y="3094038"/>
            <a:ext cx="144463" cy="144462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24" name="Ellipse 26"/>
          <p:cNvSpPr>
            <a:spLocks noChangeArrowheads="1"/>
          </p:cNvSpPr>
          <p:nvPr/>
        </p:nvSpPr>
        <p:spPr bwMode="auto">
          <a:xfrm>
            <a:off x="3677088" y="3032177"/>
            <a:ext cx="144463" cy="144463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25" name="Ellipse 27"/>
          <p:cNvSpPr>
            <a:spLocks noChangeArrowheads="1"/>
          </p:cNvSpPr>
          <p:nvPr/>
        </p:nvSpPr>
        <p:spPr bwMode="auto">
          <a:xfrm>
            <a:off x="3821485" y="3021013"/>
            <a:ext cx="142875" cy="144462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26" name="Ellipse 28"/>
          <p:cNvSpPr>
            <a:spLocks noChangeArrowheads="1"/>
          </p:cNvSpPr>
          <p:nvPr/>
        </p:nvSpPr>
        <p:spPr bwMode="auto">
          <a:xfrm>
            <a:off x="3964360" y="3014663"/>
            <a:ext cx="144463" cy="144462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27" name="Ellipse 29"/>
          <p:cNvSpPr>
            <a:spLocks noChangeArrowheads="1"/>
          </p:cNvSpPr>
          <p:nvPr/>
        </p:nvSpPr>
        <p:spPr bwMode="auto">
          <a:xfrm>
            <a:off x="4108868" y="3014663"/>
            <a:ext cx="144463" cy="144462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28" name="Ellipse 30"/>
          <p:cNvSpPr>
            <a:spLocks noChangeArrowheads="1"/>
          </p:cNvSpPr>
          <p:nvPr/>
        </p:nvSpPr>
        <p:spPr bwMode="auto">
          <a:xfrm>
            <a:off x="4248588" y="3032177"/>
            <a:ext cx="144463" cy="144463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29" name="Ellipse 31"/>
          <p:cNvSpPr>
            <a:spLocks noChangeArrowheads="1"/>
          </p:cNvSpPr>
          <p:nvPr/>
        </p:nvSpPr>
        <p:spPr bwMode="auto">
          <a:xfrm>
            <a:off x="4392985" y="3081338"/>
            <a:ext cx="142875" cy="142875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30" name="Ellipse 32"/>
          <p:cNvSpPr>
            <a:spLocks noChangeArrowheads="1"/>
          </p:cNvSpPr>
          <p:nvPr/>
        </p:nvSpPr>
        <p:spPr bwMode="auto">
          <a:xfrm>
            <a:off x="4535930" y="3105152"/>
            <a:ext cx="144463" cy="142875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31" name="Ellipse 33"/>
          <p:cNvSpPr>
            <a:spLocks noChangeArrowheads="1"/>
          </p:cNvSpPr>
          <p:nvPr/>
        </p:nvSpPr>
        <p:spPr bwMode="auto">
          <a:xfrm>
            <a:off x="4680391" y="3098801"/>
            <a:ext cx="144463" cy="142875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32" name="Ellipse 34"/>
          <p:cNvSpPr>
            <a:spLocks noChangeArrowheads="1"/>
          </p:cNvSpPr>
          <p:nvPr/>
        </p:nvSpPr>
        <p:spPr bwMode="auto">
          <a:xfrm>
            <a:off x="4827961" y="3106738"/>
            <a:ext cx="142875" cy="144462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33" name="Ellipse 35"/>
          <p:cNvSpPr>
            <a:spLocks noChangeArrowheads="1"/>
          </p:cNvSpPr>
          <p:nvPr/>
        </p:nvSpPr>
        <p:spPr bwMode="auto">
          <a:xfrm>
            <a:off x="4970905" y="3154363"/>
            <a:ext cx="144463" cy="144462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34" name="Ellipse 36"/>
          <p:cNvSpPr>
            <a:spLocks noChangeArrowheads="1"/>
          </p:cNvSpPr>
          <p:nvPr/>
        </p:nvSpPr>
        <p:spPr bwMode="auto">
          <a:xfrm>
            <a:off x="5115366" y="3178227"/>
            <a:ext cx="144463" cy="144463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35" name="Ellipse 37"/>
          <p:cNvSpPr>
            <a:spLocks noChangeArrowheads="1"/>
          </p:cNvSpPr>
          <p:nvPr/>
        </p:nvSpPr>
        <p:spPr bwMode="auto">
          <a:xfrm>
            <a:off x="5259761" y="3171877"/>
            <a:ext cx="142875" cy="144463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36" name="Ellipse 38"/>
          <p:cNvSpPr>
            <a:spLocks noChangeArrowheads="1"/>
          </p:cNvSpPr>
          <p:nvPr/>
        </p:nvSpPr>
        <p:spPr bwMode="auto">
          <a:xfrm>
            <a:off x="5123305" y="3333802"/>
            <a:ext cx="144463" cy="144463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37" name="Ellipse 39"/>
          <p:cNvSpPr>
            <a:spLocks noChangeArrowheads="1"/>
          </p:cNvSpPr>
          <p:nvPr/>
        </p:nvSpPr>
        <p:spPr bwMode="auto">
          <a:xfrm>
            <a:off x="5154985" y="3476666"/>
            <a:ext cx="142875" cy="144463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38" name="Ellipse 40"/>
          <p:cNvSpPr>
            <a:spLocks noChangeArrowheads="1"/>
          </p:cNvSpPr>
          <p:nvPr/>
        </p:nvSpPr>
        <p:spPr bwMode="auto">
          <a:xfrm>
            <a:off x="5202613" y="3611563"/>
            <a:ext cx="142875" cy="144462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39" name="Ellipse 41"/>
          <p:cNvSpPr>
            <a:spLocks noChangeArrowheads="1"/>
          </p:cNvSpPr>
          <p:nvPr/>
        </p:nvSpPr>
        <p:spPr bwMode="auto">
          <a:xfrm>
            <a:off x="5250305" y="3746522"/>
            <a:ext cx="144463" cy="144463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40" name="Ellipse 42"/>
          <p:cNvSpPr>
            <a:spLocks noChangeArrowheads="1"/>
          </p:cNvSpPr>
          <p:nvPr/>
        </p:nvSpPr>
        <p:spPr bwMode="auto">
          <a:xfrm>
            <a:off x="5324849" y="3873500"/>
            <a:ext cx="142875" cy="144463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41" name="Ellipse 43"/>
          <p:cNvSpPr>
            <a:spLocks noChangeArrowheads="1"/>
          </p:cNvSpPr>
          <p:nvPr/>
        </p:nvSpPr>
        <p:spPr bwMode="auto">
          <a:xfrm>
            <a:off x="3902517" y="2732088"/>
            <a:ext cx="144463" cy="144462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42" name="Ellipse 44"/>
          <p:cNvSpPr>
            <a:spLocks noChangeArrowheads="1"/>
          </p:cNvSpPr>
          <p:nvPr/>
        </p:nvSpPr>
        <p:spPr bwMode="auto">
          <a:xfrm>
            <a:off x="3948554" y="2871788"/>
            <a:ext cx="144463" cy="142875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43" name="Ellipse 45"/>
          <p:cNvSpPr>
            <a:spLocks noChangeArrowheads="1"/>
          </p:cNvSpPr>
          <p:nvPr/>
        </p:nvSpPr>
        <p:spPr bwMode="auto">
          <a:xfrm>
            <a:off x="3804056" y="2619427"/>
            <a:ext cx="144463" cy="144463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44" name="Ellipse 46"/>
          <p:cNvSpPr>
            <a:spLocks noChangeArrowheads="1"/>
          </p:cNvSpPr>
          <p:nvPr/>
        </p:nvSpPr>
        <p:spPr bwMode="auto">
          <a:xfrm>
            <a:off x="3732648" y="2484438"/>
            <a:ext cx="144463" cy="144462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45" name="Ellipse 47"/>
          <p:cNvSpPr>
            <a:spLocks noChangeArrowheads="1"/>
          </p:cNvSpPr>
          <p:nvPr/>
        </p:nvSpPr>
        <p:spPr bwMode="auto">
          <a:xfrm>
            <a:off x="3650036" y="2362252"/>
            <a:ext cx="144463" cy="144463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46" name="Ellipse 48"/>
          <p:cNvSpPr>
            <a:spLocks noChangeArrowheads="1"/>
          </p:cNvSpPr>
          <p:nvPr/>
        </p:nvSpPr>
        <p:spPr bwMode="auto">
          <a:xfrm>
            <a:off x="3710361" y="3178227"/>
            <a:ext cx="142875" cy="144463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47" name="Ellipse 49"/>
          <p:cNvSpPr>
            <a:spLocks noChangeArrowheads="1"/>
          </p:cNvSpPr>
          <p:nvPr/>
        </p:nvSpPr>
        <p:spPr bwMode="auto">
          <a:xfrm>
            <a:off x="3758054" y="3313113"/>
            <a:ext cx="144463" cy="144462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48" name="Ellipse 50"/>
          <p:cNvSpPr>
            <a:spLocks noChangeArrowheads="1"/>
          </p:cNvSpPr>
          <p:nvPr/>
        </p:nvSpPr>
        <p:spPr bwMode="auto">
          <a:xfrm>
            <a:off x="3831016" y="3440113"/>
            <a:ext cx="144463" cy="144462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grpSp>
        <p:nvGrpSpPr>
          <p:cNvPr id="34849" name="Groupe 52"/>
          <p:cNvGrpSpPr>
            <a:grpSpLocks/>
          </p:cNvGrpSpPr>
          <p:nvPr/>
        </p:nvGrpSpPr>
        <p:grpSpPr bwMode="auto">
          <a:xfrm>
            <a:off x="3203848" y="4722815"/>
            <a:ext cx="1982787" cy="306387"/>
            <a:chOff x="4203656" y="1870008"/>
            <a:chExt cx="1983297" cy="307436"/>
          </a:xfrm>
        </p:grpSpPr>
        <p:sp>
          <p:nvSpPr>
            <p:cNvPr id="34871" name="Ellipse 53"/>
            <p:cNvSpPr>
              <a:spLocks noChangeArrowheads="1"/>
            </p:cNvSpPr>
            <p:nvPr/>
          </p:nvSpPr>
          <p:spPr bwMode="auto">
            <a:xfrm>
              <a:off x="4203656" y="2020387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72" name="Ellipse 54"/>
            <p:cNvSpPr>
              <a:spLocks noChangeArrowheads="1"/>
            </p:cNvSpPr>
            <p:nvPr/>
          </p:nvSpPr>
          <p:spPr bwMode="auto">
            <a:xfrm>
              <a:off x="4325632" y="1948387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73" name="Ellipse 55"/>
            <p:cNvSpPr>
              <a:spLocks noChangeArrowheads="1"/>
            </p:cNvSpPr>
            <p:nvPr/>
          </p:nvSpPr>
          <p:spPr bwMode="auto">
            <a:xfrm>
              <a:off x="4460923" y="1887425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74" name="Ellipse 56"/>
            <p:cNvSpPr>
              <a:spLocks noChangeArrowheads="1"/>
            </p:cNvSpPr>
            <p:nvPr/>
          </p:nvSpPr>
          <p:spPr bwMode="auto">
            <a:xfrm>
              <a:off x="4604923" y="1876387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75" name="Ellipse 57"/>
            <p:cNvSpPr>
              <a:spLocks noChangeArrowheads="1"/>
            </p:cNvSpPr>
            <p:nvPr/>
          </p:nvSpPr>
          <p:spPr bwMode="auto">
            <a:xfrm>
              <a:off x="4748923" y="1870008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76" name="Ellipse 58"/>
            <p:cNvSpPr>
              <a:spLocks noChangeArrowheads="1"/>
            </p:cNvSpPr>
            <p:nvPr/>
          </p:nvSpPr>
          <p:spPr bwMode="auto">
            <a:xfrm>
              <a:off x="4892670" y="1870008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77" name="Ellipse 59"/>
            <p:cNvSpPr>
              <a:spLocks noChangeArrowheads="1"/>
            </p:cNvSpPr>
            <p:nvPr/>
          </p:nvSpPr>
          <p:spPr bwMode="auto">
            <a:xfrm>
              <a:off x="5032064" y="1887425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78" name="Ellipse 60"/>
            <p:cNvSpPr>
              <a:spLocks noChangeArrowheads="1"/>
            </p:cNvSpPr>
            <p:nvPr/>
          </p:nvSpPr>
          <p:spPr bwMode="auto">
            <a:xfrm>
              <a:off x="5176064" y="1935629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79" name="Ellipse 61"/>
            <p:cNvSpPr>
              <a:spLocks noChangeArrowheads="1"/>
            </p:cNvSpPr>
            <p:nvPr/>
          </p:nvSpPr>
          <p:spPr bwMode="auto">
            <a:xfrm>
              <a:off x="5320064" y="1959425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80" name="Ellipse 62"/>
            <p:cNvSpPr>
              <a:spLocks noChangeArrowheads="1"/>
            </p:cNvSpPr>
            <p:nvPr/>
          </p:nvSpPr>
          <p:spPr bwMode="auto">
            <a:xfrm>
              <a:off x="5463812" y="1953046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81" name="Ellipse 63"/>
            <p:cNvSpPr>
              <a:spLocks noChangeArrowheads="1"/>
            </p:cNvSpPr>
            <p:nvPr/>
          </p:nvSpPr>
          <p:spPr bwMode="auto">
            <a:xfrm>
              <a:off x="5611205" y="1961444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82" name="Ellipse 64"/>
            <p:cNvSpPr>
              <a:spLocks noChangeArrowheads="1"/>
            </p:cNvSpPr>
            <p:nvPr/>
          </p:nvSpPr>
          <p:spPr bwMode="auto">
            <a:xfrm>
              <a:off x="5755205" y="2009648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83" name="Ellipse 65"/>
            <p:cNvSpPr>
              <a:spLocks noChangeArrowheads="1"/>
            </p:cNvSpPr>
            <p:nvPr/>
          </p:nvSpPr>
          <p:spPr bwMode="auto">
            <a:xfrm>
              <a:off x="5899205" y="2033444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84" name="Ellipse 66"/>
            <p:cNvSpPr>
              <a:spLocks noChangeArrowheads="1"/>
            </p:cNvSpPr>
            <p:nvPr/>
          </p:nvSpPr>
          <p:spPr bwMode="auto">
            <a:xfrm>
              <a:off x="6042953" y="2027065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4850" name="Groupe 67"/>
          <p:cNvGrpSpPr>
            <a:grpSpLocks/>
          </p:cNvGrpSpPr>
          <p:nvPr/>
        </p:nvGrpSpPr>
        <p:grpSpPr bwMode="auto">
          <a:xfrm>
            <a:off x="3313386" y="5248327"/>
            <a:ext cx="1982788" cy="307975"/>
            <a:chOff x="4203656" y="1870008"/>
            <a:chExt cx="1983297" cy="307436"/>
          </a:xfrm>
        </p:grpSpPr>
        <p:sp>
          <p:nvSpPr>
            <p:cNvPr id="34857" name="Ellipse 68"/>
            <p:cNvSpPr>
              <a:spLocks noChangeArrowheads="1"/>
            </p:cNvSpPr>
            <p:nvPr/>
          </p:nvSpPr>
          <p:spPr bwMode="auto">
            <a:xfrm>
              <a:off x="4203656" y="2020387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58" name="Ellipse 69"/>
            <p:cNvSpPr>
              <a:spLocks noChangeArrowheads="1"/>
            </p:cNvSpPr>
            <p:nvPr/>
          </p:nvSpPr>
          <p:spPr bwMode="auto">
            <a:xfrm>
              <a:off x="4325632" y="1948387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59" name="Ellipse 70"/>
            <p:cNvSpPr>
              <a:spLocks noChangeArrowheads="1"/>
            </p:cNvSpPr>
            <p:nvPr/>
          </p:nvSpPr>
          <p:spPr bwMode="auto">
            <a:xfrm>
              <a:off x="4460923" y="1887425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60" name="Ellipse 71"/>
            <p:cNvSpPr>
              <a:spLocks noChangeArrowheads="1"/>
            </p:cNvSpPr>
            <p:nvPr/>
          </p:nvSpPr>
          <p:spPr bwMode="auto">
            <a:xfrm>
              <a:off x="4604923" y="1876387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61" name="Ellipse 72"/>
            <p:cNvSpPr>
              <a:spLocks noChangeArrowheads="1"/>
            </p:cNvSpPr>
            <p:nvPr/>
          </p:nvSpPr>
          <p:spPr bwMode="auto">
            <a:xfrm>
              <a:off x="4748923" y="1870008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62" name="Ellipse 73"/>
            <p:cNvSpPr>
              <a:spLocks noChangeArrowheads="1"/>
            </p:cNvSpPr>
            <p:nvPr/>
          </p:nvSpPr>
          <p:spPr bwMode="auto">
            <a:xfrm>
              <a:off x="4892670" y="1870008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63" name="Ellipse 74"/>
            <p:cNvSpPr>
              <a:spLocks noChangeArrowheads="1"/>
            </p:cNvSpPr>
            <p:nvPr/>
          </p:nvSpPr>
          <p:spPr bwMode="auto">
            <a:xfrm>
              <a:off x="5032064" y="1887425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64" name="Ellipse 75"/>
            <p:cNvSpPr>
              <a:spLocks noChangeArrowheads="1"/>
            </p:cNvSpPr>
            <p:nvPr/>
          </p:nvSpPr>
          <p:spPr bwMode="auto">
            <a:xfrm>
              <a:off x="5176064" y="1935629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65" name="Ellipse 76"/>
            <p:cNvSpPr>
              <a:spLocks noChangeArrowheads="1"/>
            </p:cNvSpPr>
            <p:nvPr/>
          </p:nvSpPr>
          <p:spPr bwMode="auto">
            <a:xfrm>
              <a:off x="5320064" y="1959425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66" name="Ellipse 77"/>
            <p:cNvSpPr>
              <a:spLocks noChangeArrowheads="1"/>
            </p:cNvSpPr>
            <p:nvPr/>
          </p:nvSpPr>
          <p:spPr bwMode="auto">
            <a:xfrm>
              <a:off x="5463812" y="1953046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67" name="Ellipse 78"/>
            <p:cNvSpPr>
              <a:spLocks noChangeArrowheads="1"/>
            </p:cNvSpPr>
            <p:nvPr/>
          </p:nvSpPr>
          <p:spPr bwMode="auto">
            <a:xfrm>
              <a:off x="5611205" y="1961444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68" name="Ellipse 79"/>
            <p:cNvSpPr>
              <a:spLocks noChangeArrowheads="1"/>
            </p:cNvSpPr>
            <p:nvPr/>
          </p:nvSpPr>
          <p:spPr bwMode="auto">
            <a:xfrm>
              <a:off x="5755205" y="2009648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69" name="Ellipse 80"/>
            <p:cNvSpPr>
              <a:spLocks noChangeArrowheads="1"/>
            </p:cNvSpPr>
            <p:nvPr/>
          </p:nvSpPr>
          <p:spPr bwMode="auto">
            <a:xfrm>
              <a:off x="5899205" y="2033444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34870" name="Ellipse 81"/>
            <p:cNvSpPr>
              <a:spLocks noChangeArrowheads="1"/>
            </p:cNvSpPr>
            <p:nvPr/>
          </p:nvSpPr>
          <p:spPr bwMode="auto">
            <a:xfrm>
              <a:off x="6042953" y="2027065"/>
              <a:ext cx="144000" cy="14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34851" name="Ellipse 82"/>
          <p:cNvSpPr>
            <a:spLocks noChangeArrowheads="1"/>
          </p:cNvSpPr>
          <p:nvPr/>
        </p:nvSpPr>
        <p:spPr bwMode="auto">
          <a:xfrm>
            <a:off x="3521417" y="4862513"/>
            <a:ext cx="144463" cy="142875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52" name="Ellipse 83"/>
          <p:cNvSpPr>
            <a:spLocks noChangeArrowheads="1"/>
          </p:cNvSpPr>
          <p:nvPr/>
        </p:nvSpPr>
        <p:spPr bwMode="auto">
          <a:xfrm>
            <a:off x="3569041" y="4997502"/>
            <a:ext cx="144463" cy="144463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53" name="Ellipse 84"/>
          <p:cNvSpPr>
            <a:spLocks noChangeArrowheads="1"/>
          </p:cNvSpPr>
          <p:nvPr/>
        </p:nvSpPr>
        <p:spPr bwMode="auto">
          <a:xfrm>
            <a:off x="3643654" y="5122863"/>
            <a:ext cx="144463" cy="144462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54" name="Ellipse 85"/>
          <p:cNvSpPr>
            <a:spLocks noChangeArrowheads="1"/>
          </p:cNvSpPr>
          <p:nvPr/>
        </p:nvSpPr>
        <p:spPr bwMode="auto">
          <a:xfrm>
            <a:off x="4377012" y="4941888"/>
            <a:ext cx="142875" cy="144462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55" name="Ellipse 86"/>
          <p:cNvSpPr>
            <a:spLocks noChangeArrowheads="1"/>
          </p:cNvSpPr>
          <p:nvPr/>
        </p:nvSpPr>
        <p:spPr bwMode="auto">
          <a:xfrm>
            <a:off x="4424647" y="5076877"/>
            <a:ext cx="144463" cy="144463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4856" name="Ellipse 87"/>
          <p:cNvSpPr>
            <a:spLocks noChangeArrowheads="1"/>
          </p:cNvSpPr>
          <p:nvPr/>
        </p:nvSpPr>
        <p:spPr bwMode="auto">
          <a:xfrm>
            <a:off x="4499248" y="5203877"/>
            <a:ext cx="142875" cy="144463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pic>
        <p:nvPicPr>
          <p:cNvPr id="8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145908"/>
            <a:ext cx="1592263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4" name="ZoneTexte 28672"/>
          <p:cNvSpPr txBox="1">
            <a:spLocks noChangeArrowheads="1"/>
          </p:cNvSpPr>
          <p:nvPr/>
        </p:nvSpPr>
        <p:spPr bwMode="auto">
          <a:xfrm>
            <a:off x="6372200" y="5761058"/>
            <a:ext cx="25939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Réseau tridimensionnel</a:t>
            </a:r>
          </a:p>
        </p:txBody>
      </p:sp>
    </p:spTree>
    <p:extLst>
      <p:ext uri="{BB962C8B-B14F-4D97-AF65-F5344CB8AC3E}">
        <p14:creationId xmlns:p14="http://schemas.microsoft.com/office/powerpoint/2010/main" val="164502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pied de page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en-US" sz="1400">
                <a:solidFill>
                  <a:srgbClr val="000000"/>
                </a:solidFill>
              </a:rPr>
              <a:t>Formation Epotecny - La Technologie du Collage</a:t>
            </a:r>
            <a:endParaRPr lang="en-GB" altLang="en-US" sz="1400">
              <a:solidFill>
                <a:srgbClr val="000000"/>
              </a:solidFill>
            </a:endParaRP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fr-FR" altLang="en-US" smtClean="0"/>
              <a:t>RET. ET PERF. – Réglage de la cuisson </a:t>
            </a:r>
            <a:endParaRPr lang="el-GR" altLang="en-US" smtClean="0"/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352481" y="6038850"/>
            <a:ext cx="1962151" cy="1905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endParaRPr lang="fr-FR" altLang="en-US">
              <a:solidFill>
                <a:srgbClr val="FFFFFF"/>
              </a:solidFill>
            </a:endParaRPr>
          </a:p>
        </p:txBody>
      </p:sp>
      <p:sp>
        <p:nvSpPr>
          <p:cNvPr id="4101" name="Rectangle 7"/>
          <p:cNvSpPr>
            <a:spLocks noChangeArrowheads="1"/>
          </p:cNvSpPr>
          <p:nvPr/>
        </p:nvSpPr>
        <p:spPr bwMode="auto">
          <a:xfrm>
            <a:off x="314324" y="6019800"/>
            <a:ext cx="2000251" cy="2095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endParaRPr lang="fr-FR" altLang="en-US">
              <a:solidFill>
                <a:srgbClr val="FFFFFF"/>
              </a:solidFill>
            </a:endParaRPr>
          </a:p>
        </p:txBody>
      </p:sp>
      <p:sp>
        <p:nvSpPr>
          <p:cNvPr id="4102" name="Rectangle 10"/>
          <p:cNvSpPr>
            <a:spLocks noChangeArrowheads="1"/>
          </p:cNvSpPr>
          <p:nvPr/>
        </p:nvSpPr>
        <p:spPr bwMode="auto">
          <a:xfrm>
            <a:off x="285753" y="5943600"/>
            <a:ext cx="1971675" cy="2476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endParaRPr lang="fr-FR" altLang="en-US">
              <a:solidFill>
                <a:srgbClr val="FFFFFF"/>
              </a:solidFill>
            </a:endParaRPr>
          </a:p>
        </p:txBody>
      </p:sp>
      <p:sp>
        <p:nvSpPr>
          <p:cNvPr id="4103" name="Rectangle 11"/>
          <p:cNvSpPr>
            <a:spLocks noChangeArrowheads="1"/>
          </p:cNvSpPr>
          <p:nvPr/>
        </p:nvSpPr>
        <p:spPr bwMode="auto">
          <a:xfrm>
            <a:off x="271520" y="5924552"/>
            <a:ext cx="2014537" cy="2381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4104" name="Oval 12"/>
          <p:cNvSpPr>
            <a:spLocks noChangeArrowheads="1"/>
          </p:cNvSpPr>
          <p:nvPr/>
        </p:nvSpPr>
        <p:spPr bwMode="auto">
          <a:xfrm>
            <a:off x="342956" y="5962652"/>
            <a:ext cx="1952625" cy="200025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4105" name="Rectangle 13"/>
          <p:cNvSpPr>
            <a:spLocks noChangeArrowheads="1"/>
          </p:cNvSpPr>
          <p:nvPr/>
        </p:nvSpPr>
        <p:spPr bwMode="auto">
          <a:xfrm>
            <a:off x="271463" y="5924552"/>
            <a:ext cx="1943100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pic>
        <p:nvPicPr>
          <p:cNvPr id="4106" name="Picture 15" descr="DSC IS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5" y="1019175"/>
            <a:ext cx="782161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7" name="ZoneTexte 18"/>
          <p:cNvSpPr txBox="1">
            <a:spLocks noChangeArrowheads="1"/>
          </p:cNvSpPr>
          <p:nvPr/>
        </p:nvSpPr>
        <p:spPr bwMode="auto">
          <a:xfrm>
            <a:off x="8020052" y="6257925"/>
            <a:ext cx="6953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fld id="{FFE038D7-C8B5-41E0-922E-DEB70E82BEB0}" type="slidenum">
              <a:rPr lang="fr-FR" altLang="en-US" sz="2000" b="0">
                <a:solidFill>
                  <a:srgbClr val="000000"/>
                </a:solidFill>
              </a:rPr>
              <a:pPr/>
              <a:t>18</a:t>
            </a:fld>
            <a:endParaRPr lang="fr-FR" altLang="en-US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51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en-US" sz="1400">
                <a:solidFill>
                  <a:srgbClr val="000000"/>
                </a:solidFill>
              </a:rPr>
              <a:t>Formation Epotecny - La Technologie du Collage</a:t>
            </a:r>
            <a:endParaRPr lang="en-GB" altLang="en-US" sz="1400">
              <a:solidFill>
                <a:srgbClr val="000000"/>
              </a:solidFill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1800" smtClean="0"/>
              <a:t>RET. ET PERF. – adaptation du client par la loi d’Arrhenius</a:t>
            </a: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3124255" y="1317629"/>
            <a:ext cx="2495551" cy="83099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FF3300"/>
                </a:solidFill>
              </a:rPr>
              <a:t>Loi d’ARRHENIUS</a:t>
            </a:r>
            <a:r>
              <a:rPr lang="fr-FR" altLang="en-US">
                <a:solidFill>
                  <a:srgbClr val="000000"/>
                </a:solidFill>
              </a:rPr>
              <a:t> </a:t>
            </a:r>
            <a:r>
              <a:rPr lang="fr-FR" altLang="en-US">
                <a:solidFill>
                  <a:srgbClr val="FF3300"/>
                </a:solidFill>
              </a:rPr>
              <a:t>:</a:t>
            </a:r>
            <a:r>
              <a:rPr lang="fr-FR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4341" name="Line 4"/>
          <p:cNvSpPr>
            <a:spLocks noChangeShapeType="1"/>
          </p:cNvSpPr>
          <p:nvPr/>
        </p:nvSpPr>
        <p:spPr bwMode="auto">
          <a:xfrm>
            <a:off x="2219327" y="2762250"/>
            <a:ext cx="342900" cy="36195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14342" name="Text Box 5"/>
          <p:cNvSpPr txBox="1">
            <a:spLocks noChangeArrowheads="1"/>
          </p:cNvSpPr>
          <p:nvPr/>
        </p:nvSpPr>
        <p:spPr bwMode="auto">
          <a:xfrm>
            <a:off x="2554393" y="2689266"/>
            <a:ext cx="36351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de la température de </a:t>
            </a:r>
            <a:r>
              <a:rPr lang="fr-FR" altLang="en-US">
                <a:solidFill>
                  <a:srgbClr val="FF3300"/>
                </a:solidFill>
              </a:rPr>
              <a:t>10°C</a:t>
            </a:r>
          </a:p>
        </p:txBody>
      </p:sp>
      <p:sp>
        <p:nvSpPr>
          <p:cNvPr id="14343" name="AutoShape 6"/>
          <p:cNvSpPr>
            <a:spLocks noChangeArrowheads="1"/>
          </p:cNvSpPr>
          <p:nvPr/>
        </p:nvSpPr>
        <p:spPr bwMode="auto">
          <a:xfrm>
            <a:off x="4210049" y="3333750"/>
            <a:ext cx="323851" cy="590550"/>
          </a:xfrm>
          <a:prstGeom prst="downArrow">
            <a:avLst>
              <a:gd name="adj1" fmla="val 50000"/>
              <a:gd name="adj2" fmla="val 45588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14344" name="Text Box 7"/>
          <p:cNvSpPr txBox="1">
            <a:spLocks noChangeArrowheads="1"/>
          </p:cNvSpPr>
          <p:nvPr/>
        </p:nvSpPr>
        <p:spPr bwMode="auto">
          <a:xfrm>
            <a:off x="2530395" y="4041816"/>
            <a:ext cx="36848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FF3300"/>
                </a:solidFill>
              </a:rPr>
              <a:t>x par 2</a:t>
            </a:r>
            <a:r>
              <a:rPr lang="fr-FR" altLang="en-US">
                <a:solidFill>
                  <a:srgbClr val="000000"/>
                </a:solidFill>
              </a:rPr>
              <a:t> le temps de cuisson</a:t>
            </a:r>
          </a:p>
        </p:txBody>
      </p:sp>
      <p:sp>
        <p:nvSpPr>
          <p:cNvPr id="14345" name="Rectangle 8"/>
          <p:cNvSpPr>
            <a:spLocks noChangeArrowheads="1"/>
          </p:cNvSpPr>
          <p:nvPr/>
        </p:nvSpPr>
        <p:spPr bwMode="auto">
          <a:xfrm>
            <a:off x="1981255" y="2514600"/>
            <a:ext cx="4781551" cy="230505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14346" name="ZoneTexte 10"/>
          <p:cNvSpPr txBox="1">
            <a:spLocks noChangeArrowheads="1"/>
          </p:cNvSpPr>
          <p:nvPr/>
        </p:nvSpPr>
        <p:spPr bwMode="auto">
          <a:xfrm>
            <a:off x="8020052" y="6257925"/>
            <a:ext cx="6953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fld id="{D791A05A-19FF-47ED-8A73-B2FD374D6451}" type="slidenum">
              <a:rPr lang="fr-FR" altLang="en-US" sz="2000" b="0">
                <a:solidFill>
                  <a:srgbClr val="000000"/>
                </a:solidFill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fr-FR" altLang="en-US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67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7C7AC48-3135-4CF5-B9FD-94D066BAC5FD}" type="slidenum">
              <a:rPr lang="fr-FR" altLang="en-US" sz="1400">
                <a:solidFill>
                  <a:srgbClr val="000000"/>
                </a:solidFill>
              </a:rPr>
              <a:pPr eaLnBrk="1" hangingPunct="1"/>
              <a:t>2</a:t>
            </a:fld>
            <a:endParaRPr lang="fr-FR" altLang="en-US" sz="1400">
              <a:solidFill>
                <a:srgbClr val="000000"/>
              </a:solidFill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03275" y="2286000"/>
            <a:ext cx="667843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La préhistoire des colles commence à la période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néolithique.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Les haches de pierre étaient fixées à leur manche par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des mastics résineux.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Jusqu’à la révolution chimique du XXè siècle, les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adhésifs proviennent exclusivement de la nature.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283709" y="945412"/>
            <a:ext cx="29835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Du premier outil collé,</a:t>
            </a:r>
          </a:p>
        </p:txBody>
      </p:sp>
      <p:pic>
        <p:nvPicPr>
          <p:cNvPr id="5125" name="Picture 7" descr="Outils en bois de cerf. Réal. I. SIDERA. Cl GR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0" y="857252"/>
            <a:ext cx="2389088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3506965" y="5011567"/>
            <a:ext cx="21659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Au timbre poste</a:t>
            </a:r>
          </a:p>
        </p:txBody>
      </p:sp>
      <p:pic>
        <p:nvPicPr>
          <p:cNvPr id="5127" name="Picture 10" descr="arton665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816" y="5013176"/>
            <a:ext cx="843117" cy="105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Rectangle 11"/>
          <p:cNvSpPr>
            <a:spLocks noChangeArrowheads="1"/>
          </p:cNvSpPr>
          <p:nvPr/>
        </p:nvSpPr>
        <p:spPr bwMode="auto">
          <a:xfrm>
            <a:off x="2267063" y="242944"/>
            <a:ext cx="3479671" cy="46166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HISTOIRES DE COLLES</a:t>
            </a:r>
          </a:p>
        </p:txBody>
      </p:sp>
    </p:spTree>
    <p:extLst>
      <p:ext uri="{BB962C8B-B14F-4D97-AF65-F5344CB8AC3E}">
        <p14:creationId xmlns:p14="http://schemas.microsoft.com/office/powerpoint/2010/main" val="142186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en-US" sz="1400">
                <a:solidFill>
                  <a:srgbClr val="000000"/>
                </a:solidFill>
              </a:rPr>
              <a:t>Formation Epotecny - La Technologie du Collage</a:t>
            </a:r>
            <a:endParaRPr lang="en-GB" altLang="en-US" sz="1400">
              <a:solidFill>
                <a:srgbClr val="000000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RET. ET PERF. – Influence de la cuisson – adhésion</a:t>
            </a: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55" y="2648934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b="0">
              <a:solidFill>
                <a:srgbClr val="000000"/>
              </a:solidFill>
            </a:endParaRPr>
          </a:p>
        </p:txBody>
      </p:sp>
      <p:graphicFrame>
        <p:nvGraphicFramePr>
          <p:cNvPr id="26624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526733"/>
              </p:ext>
            </p:extLst>
          </p:nvPr>
        </p:nvGraphicFramePr>
        <p:xfrm>
          <a:off x="831849" y="2328863"/>
          <a:ext cx="7381875" cy="3760574"/>
        </p:xfrm>
        <a:graphic>
          <a:graphicData uri="http://schemas.openxmlformats.org/drawingml/2006/table">
            <a:tbl>
              <a:tblPr/>
              <a:tblGrid>
                <a:gridCol w="2460625"/>
                <a:gridCol w="2460625"/>
                <a:gridCol w="2460625"/>
              </a:tblGrid>
              <a:tr h="163451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Conditions de cuisson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Tg (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de transition vitreuse.)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Tests d’arrachement (silicium/Al)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68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heures @ RT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– 35°C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 kg/cm²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68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heures @ RT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– 35°C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 kg/cm²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68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minutes @ 80°C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9933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– 35°C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9933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345 kg/cm²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9933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9" name="Rectangle 26"/>
          <p:cNvSpPr>
            <a:spLocks noChangeArrowheads="1"/>
          </p:cNvSpPr>
          <p:nvPr/>
        </p:nvSpPr>
        <p:spPr bwMode="auto">
          <a:xfrm>
            <a:off x="55" y="3747485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b="0">
              <a:solidFill>
                <a:srgbClr val="000000"/>
              </a:solidFill>
            </a:endParaRPr>
          </a:p>
        </p:txBody>
      </p:sp>
      <p:sp>
        <p:nvSpPr>
          <p:cNvPr id="8220" name="Text Box 27"/>
          <p:cNvSpPr txBox="1">
            <a:spLocks noChangeArrowheads="1"/>
          </p:cNvSpPr>
          <p:nvPr/>
        </p:nvSpPr>
        <p:spPr bwMode="auto">
          <a:xfrm>
            <a:off x="930265" y="1317667"/>
            <a:ext cx="718504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Influence de la cuisson sur les propriétés d’adhésion :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 cas d’une résine époxyde </a:t>
            </a:r>
          </a:p>
        </p:txBody>
      </p:sp>
      <p:sp>
        <p:nvSpPr>
          <p:cNvPr id="8221" name="ZoneTexte 8"/>
          <p:cNvSpPr txBox="1">
            <a:spLocks noChangeArrowheads="1"/>
          </p:cNvSpPr>
          <p:nvPr/>
        </p:nvSpPr>
        <p:spPr bwMode="auto">
          <a:xfrm>
            <a:off x="8020052" y="6257925"/>
            <a:ext cx="6953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fld id="{C69FDC6C-B540-477C-8458-A2D57ADE88E6}" type="slidenum">
              <a:rPr lang="fr-FR" altLang="en-US" sz="2000" b="0">
                <a:solidFill>
                  <a:srgbClr val="000000"/>
                </a:solidFill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fr-FR" altLang="en-US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75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E0581BB-1B85-47A8-83F0-7BE43A00B642}" type="slidenum">
              <a:rPr lang="fr-FR" altLang="en-US" sz="1400">
                <a:solidFill>
                  <a:srgbClr val="000000"/>
                </a:solidFill>
              </a:rPr>
              <a:pPr eaLnBrk="1" hangingPunct="1"/>
              <a:t>21</a:t>
            </a:fld>
            <a:endParaRPr lang="fr-FR" altLang="en-US" sz="1400">
              <a:solidFill>
                <a:srgbClr val="000000"/>
              </a:solidFill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508000" y="285750"/>
            <a:ext cx="3149600" cy="514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609684" y="342943"/>
            <a:ext cx="20874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1.2 Le mélange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462111" y="805603"/>
            <a:ext cx="652550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u="sng" dirty="0">
                <a:solidFill>
                  <a:srgbClr val="FF0000"/>
                </a:solidFill>
              </a:rPr>
              <a:t>Proportion</a:t>
            </a:r>
            <a:r>
              <a:rPr lang="fr-FR" altLang="en-US" dirty="0">
                <a:solidFill>
                  <a:srgbClr val="000000"/>
                </a:solidFill>
              </a:rPr>
              <a:t>	Le mélange doit se faire selon les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	proportions indiquées en poids ou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	en volume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</a:t>
            </a:r>
            <a:r>
              <a:rPr lang="fr-FR" altLang="en-US" dirty="0" smtClean="0">
                <a:solidFill>
                  <a:srgbClr val="000000"/>
                </a:solidFill>
              </a:rPr>
              <a:t>	Tolérance </a:t>
            </a:r>
            <a:r>
              <a:rPr lang="fr-FR" altLang="en-US" dirty="0">
                <a:solidFill>
                  <a:srgbClr val="000000"/>
                </a:solidFill>
              </a:rPr>
              <a:t>: 10% sur la part présente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	                    en plus faible quantité</a:t>
            </a: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508000" y="3113927"/>
            <a:ext cx="6647974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u="sng" dirty="0">
                <a:solidFill>
                  <a:srgbClr val="FF0000"/>
                </a:solidFill>
              </a:rPr>
              <a:t>Ajout de charge ou colorant</a:t>
            </a:r>
            <a:r>
              <a:rPr lang="fr-FR" altLang="en-US" dirty="0">
                <a:solidFill>
                  <a:srgbClr val="000000"/>
                </a:solidFill>
              </a:rPr>
              <a:t>	</a:t>
            </a:r>
            <a:endParaRPr lang="fr-FR" altLang="en-US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z="800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	Il est judicieux de faire l’ajout dans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	la résine (part A) avant de procéder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	au mélange avec le durcisseur		</a:t>
            </a:r>
          </a:p>
        </p:txBody>
      </p:sp>
      <p:sp>
        <p:nvSpPr>
          <p:cNvPr id="7175" name="Text Box 6"/>
          <p:cNvSpPr txBox="1">
            <a:spLocks noChangeArrowheads="1"/>
          </p:cNvSpPr>
          <p:nvPr/>
        </p:nvSpPr>
        <p:spPr bwMode="auto">
          <a:xfrm>
            <a:off x="497474" y="5269638"/>
            <a:ext cx="648126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u="sng" dirty="0">
                <a:solidFill>
                  <a:srgbClr val="FF0000"/>
                </a:solidFill>
              </a:rPr>
              <a:t>Agitation</a:t>
            </a:r>
            <a:r>
              <a:rPr lang="fr-FR" altLang="en-US" dirty="0">
                <a:solidFill>
                  <a:srgbClr val="000000"/>
                </a:solidFill>
              </a:rPr>
              <a:t>	* Plus on mélange plus on introduit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	de l’air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	* Le mélange est exothermique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	</a:t>
            </a:r>
            <a:r>
              <a:rPr lang="fr-FR" altLang="en-US" dirty="0">
                <a:solidFill>
                  <a:srgbClr val="3333CC"/>
                </a:solidFill>
                <a:sym typeface="Wingdings" pitchFamily="2" charset="2"/>
              </a:rPr>
              <a:t></a:t>
            </a:r>
            <a:r>
              <a:rPr lang="fr-FR" altLang="en-US" dirty="0">
                <a:solidFill>
                  <a:srgbClr val="000000"/>
                </a:solidFill>
                <a:sym typeface="Wingdings" pitchFamily="2" charset="2"/>
              </a:rPr>
              <a:t> diminution de la durée de vie</a:t>
            </a:r>
            <a:endParaRPr lang="fr-FR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96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428184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AE35CA1-8699-40C3-B6BD-119E3242193D}" type="slidenum">
              <a:rPr lang="fr-FR" altLang="en-US" sz="1400">
                <a:solidFill>
                  <a:srgbClr val="000000"/>
                </a:solidFill>
              </a:rPr>
              <a:pPr eaLnBrk="1" hangingPunct="1"/>
              <a:t>22</a:t>
            </a:fld>
            <a:endParaRPr lang="fr-FR" altLang="en-US" sz="1400">
              <a:solidFill>
                <a:srgbClr val="000000"/>
              </a:solidFill>
            </a:endParaRP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185457" y="692696"/>
            <a:ext cx="40607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Quelques valeurs de référence :</a:t>
            </a: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1259653" y="1298377"/>
            <a:ext cx="5142755" cy="30469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Eau à 20°C		1 </a:t>
            </a:r>
            <a:r>
              <a:rPr lang="fr-FR" altLang="en-US" dirty="0" err="1">
                <a:solidFill>
                  <a:srgbClr val="000000"/>
                </a:solidFill>
              </a:rPr>
              <a:t>mPa.s</a:t>
            </a:r>
            <a:endParaRPr lang="fr-FR" altLang="en-US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Mercure		1,5 </a:t>
            </a:r>
            <a:r>
              <a:rPr lang="fr-FR" altLang="en-US" dirty="0" err="1">
                <a:solidFill>
                  <a:srgbClr val="000000"/>
                </a:solidFill>
              </a:rPr>
              <a:t>mPa.s</a:t>
            </a:r>
            <a:endParaRPr lang="fr-FR" altLang="en-US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Lait			3 </a:t>
            </a:r>
            <a:r>
              <a:rPr lang="fr-FR" altLang="en-US" dirty="0" err="1">
                <a:solidFill>
                  <a:srgbClr val="000000"/>
                </a:solidFill>
              </a:rPr>
              <a:t>mPa.s</a:t>
            </a:r>
            <a:endParaRPr lang="fr-FR" altLang="en-US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Huile			80 à 1000 </a:t>
            </a:r>
            <a:r>
              <a:rPr lang="fr-FR" altLang="en-US" dirty="0" err="1">
                <a:solidFill>
                  <a:srgbClr val="000000"/>
                </a:solidFill>
              </a:rPr>
              <a:t>mPa.s</a:t>
            </a:r>
            <a:endParaRPr lang="fr-FR" altLang="en-US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Peinture		100 à 1000 </a:t>
            </a:r>
            <a:r>
              <a:rPr lang="fr-FR" altLang="en-US" dirty="0" err="1">
                <a:solidFill>
                  <a:srgbClr val="000000"/>
                </a:solidFill>
              </a:rPr>
              <a:t>mPa.s</a:t>
            </a:r>
            <a:endParaRPr lang="fr-FR" altLang="en-US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Miel			10 000 </a:t>
            </a:r>
            <a:r>
              <a:rPr lang="fr-FR" altLang="en-US" dirty="0" err="1">
                <a:solidFill>
                  <a:srgbClr val="000000"/>
                </a:solidFill>
              </a:rPr>
              <a:t>mPa.s</a:t>
            </a:r>
            <a:endParaRPr lang="fr-FR" altLang="en-US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Ketchup		50 000 </a:t>
            </a:r>
            <a:r>
              <a:rPr lang="fr-FR" altLang="en-US" dirty="0" err="1">
                <a:solidFill>
                  <a:srgbClr val="000000"/>
                </a:solidFill>
              </a:rPr>
              <a:t>mPa.s</a:t>
            </a:r>
            <a:endParaRPr lang="fr-FR" altLang="en-US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Moutarde		70 000 </a:t>
            </a:r>
            <a:r>
              <a:rPr lang="fr-FR" altLang="en-US" dirty="0" err="1">
                <a:solidFill>
                  <a:srgbClr val="000000"/>
                </a:solidFill>
              </a:rPr>
              <a:t>mPa.s</a:t>
            </a:r>
            <a:endParaRPr lang="fr-FR" altLang="en-US" dirty="0">
              <a:solidFill>
                <a:srgbClr val="000000"/>
              </a:solidFill>
            </a:endParaRP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203200" y="5044479"/>
            <a:ext cx="169629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Tableau de </a:t>
            </a:r>
            <a:endParaRPr lang="fr-FR" altLang="en-US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 smtClean="0">
                <a:solidFill>
                  <a:srgbClr val="000000"/>
                </a:solidFill>
              </a:rPr>
              <a:t>conversion </a:t>
            </a:r>
            <a:r>
              <a:rPr lang="fr-FR" altLang="en-US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13318" name="Text Box 5"/>
          <p:cNvSpPr txBox="1">
            <a:spLocks noChangeArrowheads="1"/>
          </p:cNvSpPr>
          <p:nvPr/>
        </p:nvSpPr>
        <p:spPr bwMode="auto">
          <a:xfrm>
            <a:off x="2666281" y="4872588"/>
            <a:ext cx="5812367" cy="156966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100 centipoise (CPs) = 1 Poise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1 Cps = 1 mPa.s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1 Poise = 0,1 Pa.s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Centipoise = Centistoke x Densité</a:t>
            </a:r>
          </a:p>
        </p:txBody>
      </p:sp>
      <p:sp>
        <p:nvSpPr>
          <p:cNvPr id="7" name="Oval 23"/>
          <p:cNvSpPr>
            <a:spLocks noChangeArrowheads="1"/>
          </p:cNvSpPr>
          <p:nvPr/>
        </p:nvSpPr>
        <p:spPr bwMode="auto">
          <a:xfrm>
            <a:off x="4171528" y="228600"/>
            <a:ext cx="3352800" cy="51435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679586" y="285793"/>
            <a:ext cx="19463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RHEOLOGIE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088958" y="254942"/>
            <a:ext cx="22044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 smtClean="0">
                <a:solidFill>
                  <a:srgbClr val="000000"/>
                </a:solidFill>
              </a:rPr>
              <a:t>VISCOSITE	=</a:t>
            </a:r>
            <a:endParaRPr lang="fr-FR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74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F4BF387-06E7-4D13-9653-576EDDDCD6AE}" type="slidenum">
              <a:rPr lang="fr-FR" altLang="en-US" sz="1400">
                <a:solidFill>
                  <a:srgbClr val="000000"/>
                </a:solidFill>
              </a:rPr>
              <a:pPr eaLnBrk="1" hangingPunct="1"/>
              <a:t>23</a:t>
            </a:fld>
            <a:endParaRPr lang="fr-FR" altLang="en-US" sz="1400">
              <a:solidFill>
                <a:srgbClr val="000000"/>
              </a:solidFill>
            </a:endParaRPr>
          </a:p>
        </p:txBody>
      </p:sp>
      <p:sp>
        <p:nvSpPr>
          <p:cNvPr id="15363" name="Oval 50"/>
          <p:cNvSpPr>
            <a:spLocks noChangeArrowheads="1"/>
          </p:cNvSpPr>
          <p:nvPr/>
        </p:nvSpPr>
        <p:spPr bwMode="auto">
          <a:xfrm>
            <a:off x="0" y="57150"/>
            <a:ext cx="4673600" cy="5715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508058" y="171493"/>
            <a:ext cx="28360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GRANULOMETRIE</a:t>
            </a:r>
          </a:p>
        </p:txBody>
      </p:sp>
      <p:sp>
        <p:nvSpPr>
          <p:cNvPr id="15365" name="Oval 17"/>
          <p:cNvSpPr>
            <a:spLocks noChangeArrowheads="1"/>
          </p:cNvSpPr>
          <p:nvPr/>
        </p:nvSpPr>
        <p:spPr bwMode="auto">
          <a:xfrm>
            <a:off x="2743200" y="2228850"/>
            <a:ext cx="406400" cy="285750"/>
          </a:xfrm>
          <a:prstGeom prst="ellipse">
            <a:avLst/>
          </a:prstGeom>
          <a:solidFill>
            <a:srgbClr val="FF5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5366" name="Oval 18"/>
          <p:cNvSpPr>
            <a:spLocks noChangeArrowheads="1"/>
          </p:cNvSpPr>
          <p:nvPr/>
        </p:nvSpPr>
        <p:spPr bwMode="auto">
          <a:xfrm>
            <a:off x="1930400" y="2343150"/>
            <a:ext cx="406400" cy="285750"/>
          </a:xfrm>
          <a:prstGeom prst="ellipse">
            <a:avLst/>
          </a:prstGeom>
          <a:solidFill>
            <a:srgbClr val="FF5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5367" name="Oval 19"/>
          <p:cNvSpPr>
            <a:spLocks noChangeArrowheads="1"/>
          </p:cNvSpPr>
          <p:nvPr/>
        </p:nvSpPr>
        <p:spPr bwMode="auto">
          <a:xfrm>
            <a:off x="1117600" y="2400300"/>
            <a:ext cx="406400" cy="285750"/>
          </a:xfrm>
          <a:prstGeom prst="ellipse">
            <a:avLst/>
          </a:prstGeom>
          <a:solidFill>
            <a:srgbClr val="FF5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5368" name="Oval 20"/>
          <p:cNvSpPr>
            <a:spLocks noChangeArrowheads="1"/>
          </p:cNvSpPr>
          <p:nvPr/>
        </p:nvSpPr>
        <p:spPr bwMode="auto">
          <a:xfrm>
            <a:off x="3556000" y="2171700"/>
            <a:ext cx="406400" cy="285750"/>
          </a:xfrm>
          <a:prstGeom prst="ellipse">
            <a:avLst/>
          </a:prstGeom>
          <a:solidFill>
            <a:srgbClr val="FF5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5369" name="Line 33"/>
          <p:cNvSpPr>
            <a:spLocks noChangeShapeType="1"/>
          </p:cNvSpPr>
          <p:nvPr/>
        </p:nvSpPr>
        <p:spPr bwMode="auto">
          <a:xfrm>
            <a:off x="812800" y="2171700"/>
            <a:ext cx="690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</a:endParaRPr>
          </a:p>
        </p:txBody>
      </p:sp>
      <p:sp>
        <p:nvSpPr>
          <p:cNvPr id="15370" name="Line 34"/>
          <p:cNvSpPr>
            <a:spLocks noChangeShapeType="1"/>
          </p:cNvSpPr>
          <p:nvPr/>
        </p:nvSpPr>
        <p:spPr bwMode="auto">
          <a:xfrm>
            <a:off x="812800" y="3143250"/>
            <a:ext cx="690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</a:endParaRPr>
          </a:p>
        </p:txBody>
      </p:sp>
      <p:sp>
        <p:nvSpPr>
          <p:cNvPr id="15371" name="Line 35"/>
          <p:cNvSpPr>
            <a:spLocks noChangeShapeType="1"/>
          </p:cNvSpPr>
          <p:nvPr/>
        </p:nvSpPr>
        <p:spPr bwMode="auto">
          <a:xfrm>
            <a:off x="812800" y="2171700"/>
            <a:ext cx="0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</a:endParaRPr>
          </a:p>
        </p:txBody>
      </p:sp>
      <p:sp>
        <p:nvSpPr>
          <p:cNvPr id="15372" name="Line 36"/>
          <p:cNvSpPr>
            <a:spLocks noChangeShapeType="1"/>
          </p:cNvSpPr>
          <p:nvPr/>
        </p:nvSpPr>
        <p:spPr bwMode="auto">
          <a:xfrm>
            <a:off x="7721600" y="2171700"/>
            <a:ext cx="0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</a:endParaRPr>
          </a:p>
        </p:txBody>
      </p:sp>
      <p:sp>
        <p:nvSpPr>
          <p:cNvPr id="15373" name="Line 37"/>
          <p:cNvSpPr>
            <a:spLocks noChangeShapeType="1"/>
          </p:cNvSpPr>
          <p:nvPr/>
        </p:nvSpPr>
        <p:spPr bwMode="auto">
          <a:xfrm flipV="1">
            <a:off x="812800" y="2171700"/>
            <a:ext cx="6197600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</a:endParaRPr>
          </a:p>
        </p:txBody>
      </p:sp>
      <p:sp>
        <p:nvSpPr>
          <p:cNvPr id="15374" name="Oval 38"/>
          <p:cNvSpPr>
            <a:spLocks noChangeArrowheads="1"/>
          </p:cNvSpPr>
          <p:nvPr/>
        </p:nvSpPr>
        <p:spPr bwMode="auto">
          <a:xfrm>
            <a:off x="4368800" y="2114550"/>
            <a:ext cx="406400" cy="285750"/>
          </a:xfrm>
          <a:prstGeom prst="ellipse">
            <a:avLst/>
          </a:prstGeom>
          <a:solidFill>
            <a:srgbClr val="FF5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5375" name="Oval 39"/>
          <p:cNvSpPr>
            <a:spLocks noChangeArrowheads="1"/>
          </p:cNvSpPr>
          <p:nvPr/>
        </p:nvSpPr>
        <p:spPr bwMode="auto">
          <a:xfrm>
            <a:off x="5283200" y="2057400"/>
            <a:ext cx="406400" cy="285750"/>
          </a:xfrm>
          <a:prstGeom prst="ellipse">
            <a:avLst/>
          </a:prstGeom>
          <a:solidFill>
            <a:srgbClr val="FF5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5376" name="AutoShape 41"/>
          <p:cNvSpPr>
            <a:spLocks noChangeArrowheads="1"/>
          </p:cNvSpPr>
          <p:nvPr/>
        </p:nvSpPr>
        <p:spPr bwMode="auto">
          <a:xfrm>
            <a:off x="4267200" y="1028700"/>
            <a:ext cx="304800" cy="1143000"/>
          </a:xfrm>
          <a:prstGeom prst="flowChartOffpageConnector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5377" name="Text Box 42"/>
          <p:cNvSpPr txBox="1">
            <a:spLocks noChangeArrowheads="1"/>
          </p:cNvSpPr>
          <p:nvPr/>
        </p:nvSpPr>
        <p:spPr bwMode="auto">
          <a:xfrm>
            <a:off x="4652443" y="1173999"/>
            <a:ext cx="11897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Raclette</a:t>
            </a:r>
          </a:p>
        </p:txBody>
      </p:sp>
      <p:sp>
        <p:nvSpPr>
          <p:cNvPr id="15378" name="Text Box 43"/>
          <p:cNvSpPr txBox="1">
            <a:spLocks noChangeArrowheads="1"/>
          </p:cNvSpPr>
          <p:nvPr/>
        </p:nvSpPr>
        <p:spPr bwMode="auto">
          <a:xfrm>
            <a:off x="783175" y="1745499"/>
            <a:ext cx="10214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FF5050"/>
                </a:solidFill>
              </a:rPr>
              <a:t>Résine</a:t>
            </a:r>
          </a:p>
        </p:txBody>
      </p:sp>
      <p:sp>
        <p:nvSpPr>
          <p:cNvPr id="15379" name="Text Box 44"/>
          <p:cNvSpPr txBox="1">
            <a:spLocks noChangeArrowheads="1"/>
          </p:cNvSpPr>
          <p:nvPr/>
        </p:nvSpPr>
        <p:spPr bwMode="auto">
          <a:xfrm>
            <a:off x="203257" y="3429014"/>
            <a:ext cx="637225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Utilisation d’une jauge fraisée de 0 à 50 microns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                                             ou de 0 à 250 microns</a:t>
            </a:r>
          </a:p>
        </p:txBody>
      </p:sp>
      <p:sp>
        <p:nvSpPr>
          <p:cNvPr id="15380" name="Text Box 45"/>
          <p:cNvSpPr txBox="1">
            <a:spLocks noChangeArrowheads="1"/>
          </p:cNvSpPr>
          <p:nvPr/>
        </p:nvSpPr>
        <p:spPr bwMode="auto">
          <a:xfrm>
            <a:off x="203258" y="4114843"/>
            <a:ext cx="12089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u="sng">
                <a:solidFill>
                  <a:srgbClr val="000000"/>
                </a:solidFill>
              </a:rPr>
              <a:t>Principe</a:t>
            </a:r>
          </a:p>
        </p:txBody>
      </p:sp>
      <p:sp>
        <p:nvSpPr>
          <p:cNvPr id="15381" name="Text Box 46"/>
          <p:cNvSpPr txBox="1">
            <a:spLocks noChangeArrowheads="1"/>
          </p:cNvSpPr>
          <p:nvPr/>
        </p:nvSpPr>
        <p:spPr bwMode="auto">
          <a:xfrm>
            <a:off x="-35984" y="4514893"/>
            <a:ext cx="700704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Après dépôt de la résine, on vient racler sur la jauge.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Lorsque les grains sont &gt; l’épaisseur de la « raclette »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Ils sont alors entraînés et forment une rayure en surface</a:t>
            </a:r>
          </a:p>
        </p:txBody>
      </p:sp>
      <p:sp>
        <p:nvSpPr>
          <p:cNvPr id="15382" name="Text Box 48"/>
          <p:cNvSpPr txBox="1">
            <a:spLocks noChangeArrowheads="1"/>
          </p:cNvSpPr>
          <p:nvPr/>
        </p:nvSpPr>
        <p:spPr bwMode="auto">
          <a:xfrm>
            <a:off x="347191" y="5694362"/>
            <a:ext cx="62472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Cette mesure va nous permettre de déterminer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l’épaisseur du dépôt possible de la résine choisie.</a:t>
            </a:r>
          </a:p>
        </p:txBody>
      </p:sp>
      <p:pic>
        <p:nvPicPr>
          <p:cNvPr id="15383" name="Picture 51" descr="DSCN65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201" y="188119"/>
            <a:ext cx="2472267" cy="1858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912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TRAITEMENT DE SURFACE- PLAN</a:t>
            </a:r>
          </a:p>
        </p:txBody>
      </p:sp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1665288" y="939842"/>
            <a:ext cx="6081712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  <a:cs typeface="Times New Roman" pitchFamily="18" charset="0"/>
              </a:rPr>
              <a:t>I) But du traitement de surface</a:t>
            </a:r>
            <a:endParaRPr lang="fr-FR" altLang="en-US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dirty="0">
              <a:solidFill>
                <a:srgbClr val="000000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  <a:cs typeface="Times New Roman" pitchFamily="18" charset="0"/>
              </a:rPr>
              <a:t>II) Mouillabilité et adhésion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dirty="0">
              <a:solidFill>
                <a:srgbClr val="000000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III) Les différents types de traitement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- Traitement mécanique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- Dégraissage solvant et alcalins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- Décapage chimique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- Traitements physico-chimiques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		- </a:t>
            </a:r>
            <a:r>
              <a:rPr lang="fr-FR" altLang="en-US" dirty="0" err="1">
                <a:solidFill>
                  <a:srgbClr val="000000"/>
                </a:solidFill>
              </a:rPr>
              <a:t>Flammage</a:t>
            </a:r>
            <a:endParaRPr lang="fr-FR" altLang="en-US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		- Plasma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		- Corona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- Primaires et promoteurs d’adhérence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IV) Etudes de cas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- Alliages d’aluminium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</a:t>
            </a:r>
          </a:p>
        </p:txBody>
      </p:sp>
      <p:sp>
        <p:nvSpPr>
          <p:cNvPr id="14340" name="Espace réservé du pied de page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en-US" sz="1400" smtClean="0">
                <a:solidFill>
                  <a:srgbClr val="000000"/>
                </a:solidFill>
              </a:rPr>
              <a:t>Formation Epotecny - La Technologie du collage</a:t>
            </a:r>
            <a:endParaRPr lang="en-GB" altLang="en-US" sz="1400" b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14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TRAITEMENT DE SURFACE – Mouillabilité et adhésion</a:t>
            </a:r>
          </a:p>
        </p:txBody>
      </p:sp>
      <p:sp>
        <p:nvSpPr>
          <p:cNvPr id="17411" name="ZoneTexte 1"/>
          <p:cNvSpPr txBox="1">
            <a:spLocks noChangeArrowheads="1"/>
          </p:cNvSpPr>
          <p:nvPr/>
        </p:nvSpPr>
        <p:spPr bwMode="auto">
          <a:xfrm>
            <a:off x="727130" y="893825"/>
            <a:ext cx="759534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L’énergie superficielle d’un liquide, aussi appelée tension superficielle,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caractérise l’aptitude qu’à la surface d’un liquide à prendre la plus petite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valeur possible dans un milieu donné.</a:t>
            </a:r>
          </a:p>
        </p:txBody>
      </p:sp>
      <p:sp>
        <p:nvSpPr>
          <p:cNvPr id="17412" name="ZoneTexte 2"/>
          <p:cNvSpPr txBox="1">
            <a:spLocks noChangeArrowheads="1"/>
          </p:cNvSpPr>
          <p:nvPr/>
        </p:nvSpPr>
        <p:spPr bwMode="auto">
          <a:xfrm>
            <a:off x="729369" y="2059048"/>
            <a:ext cx="70502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Un bon mouillage sera réalisé si :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FF0000"/>
                </a:solidFill>
              </a:rPr>
              <a:t>Tension superficielle de l’adhésif </a:t>
            </a:r>
            <a:r>
              <a:rPr lang="fr-FR" altLang="en-US" u="sng" dirty="0">
                <a:solidFill>
                  <a:srgbClr val="FF0000"/>
                </a:solidFill>
              </a:rPr>
              <a:t>&lt;</a:t>
            </a:r>
            <a:r>
              <a:rPr lang="fr-FR" altLang="en-US" dirty="0">
                <a:solidFill>
                  <a:srgbClr val="FF0000"/>
                </a:solidFill>
              </a:rPr>
              <a:t> l’énergie de surface du substrat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232937"/>
              </p:ext>
            </p:extLst>
          </p:nvPr>
        </p:nvGraphicFramePr>
        <p:xfrm>
          <a:off x="1652872" y="3241294"/>
          <a:ext cx="5743864" cy="194739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20552"/>
                <a:gridCol w="820552"/>
                <a:gridCol w="820552"/>
                <a:gridCol w="820552"/>
                <a:gridCol w="820552"/>
                <a:gridCol w="820552"/>
                <a:gridCol w="820552"/>
              </a:tblGrid>
              <a:tr h="249612">
                <a:tc gridSpan="7"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000000"/>
                          </a:solidFill>
                        </a:rPr>
                        <a:t>Energie</a:t>
                      </a:r>
                      <a:r>
                        <a:rPr lang="fr-FR" sz="1200" baseline="0" dirty="0" smtClean="0">
                          <a:solidFill>
                            <a:srgbClr val="000000"/>
                          </a:solidFill>
                        </a:rPr>
                        <a:t> de surface des substrats (en mN/m)</a:t>
                      </a:r>
                      <a:endParaRPr lang="fr-FR" sz="1200" dirty="0">
                        <a:solidFill>
                          <a:srgbClr val="000000"/>
                        </a:solidFill>
                      </a:endParaRPr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82257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000000"/>
                          </a:solidFill>
                        </a:rPr>
                        <a:t>Métaux</a:t>
                      </a:r>
                      <a:endParaRPr lang="fr-FR" sz="1200" dirty="0">
                        <a:solidFill>
                          <a:srgbClr val="000000"/>
                        </a:solidFill>
                      </a:endParaRPr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000000"/>
                          </a:solidFill>
                        </a:rPr>
                        <a:t>PA</a:t>
                      </a:r>
                      <a:endParaRPr lang="fr-FR" sz="1200" dirty="0">
                        <a:solidFill>
                          <a:srgbClr val="000000"/>
                        </a:solidFill>
                      </a:endParaRPr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solidFill>
                            <a:srgbClr val="000000"/>
                          </a:solidFill>
                        </a:rPr>
                        <a:t>PVC</a:t>
                      </a:r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solidFill>
                            <a:srgbClr val="000000"/>
                          </a:solidFill>
                        </a:rPr>
                        <a:t>PMMA</a:t>
                      </a:r>
                    </a:p>
                    <a:p>
                      <a:pPr algn="ctr"/>
                      <a:endParaRPr lang="fr-FR" sz="1200" dirty="0"/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solidFill>
                            <a:srgbClr val="000000"/>
                          </a:solidFill>
                        </a:rPr>
                        <a:t>POM</a:t>
                      </a:r>
                    </a:p>
                    <a:p>
                      <a:pPr algn="ctr"/>
                      <a:endParaRPr lang="fr-FR" sz="1200" dirty="0"/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solidFill>
                            <a:srgbClr val="000000"/>
                          </a:solidFill>
                        </a:rPr>
                        <a:t>PE - PP</a:t>
                      </a:r>
                    </a:p>
                    <a:p>
                      <a:pPr algn="ctr"/>
                      <a:endParaRPr lang="fr-FR" sz="1200" dirty="0"/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solidFill>
                            <a:srgbClr val="000000"/>
                          </a:solidFill>
                        </a:rPr>
                        <a:t>PTFE</a:t>
                      </a:r>
                    </a:p>
                    <a:p>
                      <a:pPr algn="ctr"/>
                      <a:endParaRPr lang="fr-FR" sz="1200" dirty="0"/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1590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40 à</a:t>
                      </a:r>
                      <a:r>
                        <a:rPr lang="fr-FR" sz="1200" baseline="0" dirty="0" smtClean="0"/>
                        <a:t> 150</a:t>
                      </a:r>
                      <a:endParaRPr lang="fr-FR" sz="1200" dirty="0"/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46</a:t>
                      </a:r>
                      <a:endParaRPr lang="fr-FR" sz="1200" dirty="0"/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40</a:t>
                      </a:r>
                      <a:endParaRPr lang="fr-FR" sz="1200" dirty="0"/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39</a:t>
                      </a:r>
                      <a:endParaRPr lang="fr-FR" sz="1200" dirty="0"/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30*</a:t>
                      </a:r>
                      <a:endParaRPr lang="fr-FR" sz="1200" dirty="0"/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25*</a:t>
                      </a:r>
                      <a:endParaRPr lang="fr-FR" sz="1200" dirty="0"/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18*</a:t>
                      </a:r>
                      <a:endParaRPr lang="fr-FR" sz="1200" dirty="0"/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37439">
                <a:tc gridSpan="7"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Tension superficielle</a:t>
                      </a:r>
                      <a:r>
                        <a:rPr lang="fr-FR" sz="1200" b="1" baseline="0" dirty="0" smtClean="0"/>
                        <a:t> des adhésifs (en mN/m) </a:t>
                      </a:r>
                      <a:endParaRPr lang="fr-FR" sz="1200" b="1" dirty="0"/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37439">
                <a:tc gridSpan="7"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30 à 47</a:t>
                      </a:r>
                      <a:endParaRPr lang="fr-FR" sz="1200" dirty="0"/>
                    </a:p>
                  </a:txBody>
                  <a:tcPr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445" name="ZoneTexte 6"/>
          <p:cNvSpPr txBox="1">
            <a:spLocks noChangeArrowheads="1"/>
          </p:cNvSpPr>
          <p:nvPr/>
        </p:nvSpPr>
        <p:spPr bwMode="auto">
          <a:xfrm>
            <a:off x="668339" y="5537200"/>
            <a:ext cx="80241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* Valeurs à faible énergie de surface, ce qui explique que certains plastiques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    sont difficiles à coller et nécessitent un traitement spécifique.</a:t>
            </a:r>
          </a:p>
        </p:txBody>
      </p:sp>
      <p:sp>
        <p:nvSpPr>
          <p:cNvPr id="17446" name="Espace réservé du pied de page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en-US" sz="1400" smtClean="0">
                <a:solidFill>
                  <a:srgbClr val="000000"/>
                </a:solidFill>
              </a:rPr>
              <a:t>Formation Epotecny - La Technologie du collage</a:t>
            </a:r>
            <a:endParaRPr lang="en-GB" altLang="en-US" sz="1400" b="0" smtClean="0">
              <a:solidFill>
                <a:srgbClr val="000000"/>
              </a:solidFill>
            </a:endParaRPr>
          </a:p>
        </p:txBody>
      </p:sp>
      <p:grpSp>
        <p:nvGrpSpPr>
          <p:cNvPr id="8" name="Groupe 1"/>
          <p:cNvGrpSpPr>
            <a:grpSpLocks/>
          </p:cNvGrpSpPr>
          <p:nvPr/>
        </p:nvGrpSpPr>
        <p:grpSpPr bwMode="auto">
          <a:xfrm>
            <a:off x="22616" y="3861048"/>
            <a:ext cx="1453040" cy="1122363"/>
            <a:chOff x="1928828" y="1393825"/>
            <a:chExt cx="1746250" cy="1122363"/>
          </a:xfrm>
        </p:grpSpPr>
        <p:sp>
          <p:nvSpPr>
            <p:cNvPr id="9" name="Rectangle 8"/>
            <p:cNvSpPr/>
            <p:nvPr/>
          </p:nvSpPr>
          <p:spPr bwMode="auto">
            <a:xfrm>
              <a:off x="1928828" y="2297113"/>
              <a:ext cx="1746250" cy="219075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000">
                <a:solidFill>
                  <a:srgbClr val="00000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1928828" y="2259013"/>
              <a:ext cx="1746250" cy="66675"/>
            </a:xfrm>
            <a:prstGeom prst="rect">
              <a:avLst/>
            </a:prstGeom>
            <a:solidFill>
              <a:schemeClr val="accent4">
                <a:lumMod val="65000"/>
                <a:lumOff val="35000"/>
              </a:schemeClr>
            </a:solidFill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000">
                <a:solidFill>
                  <a:srgbClr val="00000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1928828" y="2151063"/>
              <a:ext cx="1746250" cy="109537"/>
            </a:xfrm>
            <a:prstGeom prst="rect">
              <a:avLst/>
            </a:prstGeom>
            <a:solidFill>
              <a:srgbClr val="FF9900"/>
            </a:solidFill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000">
                <a:solidFill>
                  <a:srgbClr val="000000"/>
                </a:solidFill>
              </a:endParaRP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2165136" y="1393825"/>
              <a:ext cx="116409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dirty="0">
                  <a:solidFill>
                    <a:srgbClr val="000000"/>
                  </a:solidFill>
                </a:rPr>
                <a:t>Liquide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dirty="0">
                  <a:solidFill>
                    <a:srgbClr val="000000"/>
                  </a:solidFill>
                </a:rPr>
                <a:t>mouillant</a:t>
              </a:r>
            </a:p>
          </p:txBody>
        </p:sp>
      </p:grpSp>
      <p:grpSp>
        <p:nvGrpSpPr>
          <p:cNvPr id="13" name="Groupe 5"/>
          <p:cNvGrpSpPr>
            <a:grpSpLocks/>
          </p:cNvGrpSpPr>
          <p:nvPr/>
        </p:nvGrpSpPr>
        <p:grpSpPr bwMode="auto">
          <a:xfrm>
            <a:off x="7454903" y="3577617"/>
            <a:ext cx="1689097" cy="1405794"/>
            <a:chOff x="5708666" y="3271838"/>
            <a:chExt cx="1844675" cy="1474787"/>
          </a:xfrm>
        </p:grpSpPr>
        <p:sp>
          <p:nvSpPr>
            <p:cNvPr id="14" name="Rectangle 13"/>
            <p:cNvSpPr/>
            <p:nvPr/>
          </p:nvSpPr>
          <p:spPr bwMode="auto">
            <a:xfrm>
              <a:off x="5708666" y="4527550"/>
              <a:ext cx="1746250" cy="219075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000">
                <a:solidFill>
                  <a:srgbClr val="00000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5708666" y="4487863"/>
              <a:ext cx="1746250" cy="68262"/>
            </a:xfrm>
            <a:prstGeom prst="rect">
              <a:avLst/>
            </a:prstGeom>
            <a:solidFill>
              <a:schemeClr val="accent4">
                <a:lumMod val="65000"/>
                <a:lumOff val="35000"/>
              </a:schemeClr>
            </a:solidFill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000">
                <a:solidFill>
                  <a:srgbClr val="000000"/>
                </a:solidFill>
              </a:endParaRPr>
            </a:p>
          </p:txBody>
        </p:sp>
        <p:sp>
          <p:nvSpPr>
            <p:cNvPr id="16" name="Ellipse 6"/>
            <p:cNvSpPr>
              <a:spLocks noChangeArrowheads="1"/>
            </p:cNvSpPr>
            <p:nvPr/>
          </p:nvSpPr>
          <p:spPr bwMode="auto">
            <a:xfrm>
              <a:off x="6242066" y="3860800"/>
              <a:ext cx="679450" cy="63658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7" name="Rectangle 64"/>
            <p:cNvSpPr>
              <a:spLocks noChangeArrowheads="1"/>
            </p:cNvSpPr>
            <p:nvPr/>
          </p:nvSpPr>
          <p:spPr bwMode="auto">
            <a:xfrm>
              <a:off x="5740415" y="3271838"/>
              <a:ext cx="181292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>
                  <a:solidFill>
                    <a:srgbClr val="000000"/>
                  </a:solidFill>
                </a:rPr>
                <a:t>Mouillage nul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57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TRAITEMENT DE SURFACE – Etudes de cas</a:t>
            </a:r>
            <a:endParaRPr lang="fr-FR" altLang="en-US" smtClean="0"/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658856" y="919163"/>
            <a:ext cx="31309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>
                <a:solidFill>
                  <a:srgbClr val="FF0000"/>
                </a:solidFill>
              </a:rPr>
              <a:t>Les alliages d’aluminium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27052" y="1398588"/>
            <a:ext cx="8442325" cy="47101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000" dirty="0">
                <a:solidFill>
                  <a:srgbClr val="000000"/>
                </a:solidFill>
              </a:rPr>
              <a:t>Matériaux ayant en surface une couche d’oxydes plus ou moins stables.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000" dirty="0">
                <a:solidFill>
                  <a:srgbClr val="000000"/>
                </a:solidFill>
              </a:rPr>
              <a:t>Une préparation de surface de type conversion chimique s’avère indispensable en cas d’utilisation en environnement agressif.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000" dirty="0">
              <a:solidFill>
                <a:srgbClr val="000000"/>
              </a:solidFill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sz="2000" u="sng" dirty="0">
                <a:solidFill>
                  <a:srgbClr val="000000"/>
                </a:solidFill>
              </a:rPr>
              <a:t>Préparation minimale</a:t>
            </a:r>
            <a:r>
              <a:rPr lang="fr-FR" sz="2000" dirty="0">
                <a:solidFill>
                  <a:srgbClr val="000000"/>
                </a:solidFill>
              </a:rPr>
              <a:t>		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000" dirty="0">
                <a:solidFill>
                  <a:srgbClr val="000000"/>
                </a:solidFill>
              </a:rPr>
              <a:t>		* Dégraissage solvant :	Insuffisante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000" dirty="0">
              <a:solidFill>
                <a:srgbClr val="000000"/>
              </a:solidFill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sz="2000" u="sng" dirty="0">
                <a:solidFill>
                  <a:srgbClr val="000000"/>
                </a:solidFill>
              </a:rPr>
              <a:t>Préparation courante</a:t>
            </a:r>
            <a:r>
              <a:rPr lang="fr-FR" sz="2000" dirty="0">
                <a:solidFill>
                  <a:srgbClr val="000000"/>
                </a:solidFill>
              </a:rPr>
              <a:t>		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000" dirty="0">
                <a:solidFill>
                  <a:srgbClr val="000000"/>
                </a:solidFill>
              </a:rPr>
              <a:t>		* Décapage mécanique :	Difficile car matériau fragile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000" dirty="0">
                <a:solidFill>
                  <a:srgbClr val="000000"/>
                </a:solidFill>
              </a:rPr>
              <a:t> 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sz="2000" u="sng" dirty="0">
                <a:solidFill>
                  <a:srgbClr val="000000"/>
                </a:solidFill>
              </a:rPr>
              <a:t>Préparation optimale</a:t>
            </a:r>
            <a:r>
              <a:rPr lang="fr-FR" sz="2000" dirty="0">
                <a:solidFill>
                  <a:srgbClr val="000000"/>
                </a:solidFill>
              </a:rPr>
              <a:t>	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000" dirty="0">
                <a:solidFill>
                  <a:srgbClr val="000000"/>
                </a:solidFill>
              </a:rPr>
              <a:t>		* Décapage </a:t>
            </a:r>
            <a:r>
              <a:rPr lang="fr-FR" sz="2000" dirty="0" err="1">
                <a:solidFill>
                  <a:srgbClr val="000000"/>
                </a:solidFill>
              </a:rPr>
              <a:t>sulfochromique</a:t>
            </a:r>
            <a:r>
              <a:rPr lang="fr-FR" sz="2000" dirty="0">
                <a:solidFill>
                  <a:srgbClr val="000000"/>
                </a:solidFill>
              </a:rPr>
              <a:t> : Immersion dans une solution – Durée de vie du traitement court (environ 8 heures).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000" dirty="0">
                <a:solidFill>
                  <a:srgbClr val="000000"/>
                </a:solidFill>
              </a:rPr>
              <a:t>		* Traitement de conversion :  Dépose d’un revêtement à base de chromate de chrome – Longue résistance à la corrosion.</a:t>
            </a:r>
          </a:p>
        </p:txBody>
      </p:sp>
      <p:sp>
        <p:nvSpPr>
          <p:cNvPr id="35845" name="Espace réservé du pied de page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en-US" sz="1400" smtClean="0">
                <a:solidFill>
                  <a:srgbClr val="000000"/>
                </a:solidFill>
              </a:rPr>
              <a:t>Formation Epotecny - La Technologie du collage</a:t>
            </a:r>
            <a:endParaRPr lang="en-GB" altLang="en-US" sz="1400" b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57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/>
              <a:t>USAGE DES RESINES EPOXYDE - Underfill</a:t>
            </a:r>
            <a:endParaRPr lang="en-GB" altLang="en-US"/>
          </a:p>
        </p:txBody>
      </p:sp>
      <p:sp>
        <p:nvSpPr>
          <p:cNvPr id="203779" name="Rectangle 2051"/>
          <p:cNvSpPr>
            <a:spLocks noChangeArrowheads="1"/>
          </p:cNvSpPr>
          <p:nvPr/>
        </p:nvSpPr>
        <p:spPr bwMode="auto">
          <a:xfrm>
            <a:off x="1105722" y="1308102"/>
            <a:ext cx="393700" cy="130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2000">
              <a:solidFill>
                <a:srgbClr val="000000"/>
              </a:solidFill>
            </a:endParaRPr>
          </a:p>
        </p:txBody>
      </p:sp>
      <p:sp>
        <p:nvSpPr>
          <p:cNvPr id="203780" name="Rectangle 2052"/>
          <p:cNvSpPr>
            <a:spLocks noChangeArrowheads="1"/>
          </p:cNvSpPr>
          <p:nvPr/>
        </p:nvSpPr>
        <p:spPr bwMode="auto">
          <a:xfrm>
            <a:off x="673919" y="1155700"/>
            <a:ext cx="431800" cy="162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2000">
              <a:solidFill>
                <a:srgbClr val="000000"/>
              </a:solidFill>
            </a:endParaRPr>
          </a:p>
        </p:txBody>
      </p:sp>
      <p:sp>
        <p:nvSpPr>
          <p:cNvPr id="203781" name="AutoShape 2053"/>
          <p:cNvSpPr>
            <a:spLocks noChangeArrowheads="1"/>
          </p:cNvSpPr>
          <p:nvPr/>
        </p:nvSpPr>
        <p:spPr bwMode="auto">
          <a:xfrm>
            <a:off x="673919" y="2781301"/>
            <a:ext cx="431800" cy="4445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782" name="Rectangle 2054"/>
          <p:cNvSpPr>
            <a:spLocks noChangeArrowheads="1"/>
          </p:cNvSpPr>
          <p:nvPr/>
        </p:nvSpPr>
        <p:spPr bwMode="auto">
          <a:xfrm>
            <a:off x="673922" y="3225802"/>
            <a:ext cx="2159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783" name="Rectangle 2055"/>
          <p:cNvSpPr>
            <a:spLocks noChangeArrowheads="1"/>
          </p:cNvSpPr>
          <p:nvPr/>
        </p:nvSpPr>
        <p:spPr bwMode="auto">
          <a:xfrm>
            <a:off x="889819" y="3225800"/>
            <a:ext cx="74613" cy="7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784" name="Oval 2056"/>
          <p:cNvSpPr>
            <a:spLocks noChangeArrowheads="1"/>
          </p:cNvSpPr>
          <p:nvPr/>
        </p:nvSpPr>
        <p:spPr bwMode="auto">
          <a:xfrm>
            <a:off x="758060" y="3965576"/>
            <a:ext cx="280987" cy="23812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2000">
              <a:solidFill>
                <a:srgbClr val="808080"/>
              </a:solidFill>
            </a:endParaRPr>
          </a:p>
        </p:txBody>
      </p:sp>
      <p:sp>
        <p:nvSpPr>
          <p:cNvPr id="203785" name="Rectangle 2057"/>
          <p:cNvSpPr>
            <a:spLocks noChangeArrowheads="1"/>
          </p:cNvSpPr>
          <p:nvPr/>
        </p:nvSpPr>
        <p:spPr bwMode="auto">
          <a:xfrm>
            <a:off x="824788" y="3225816"/>
            <a:ext cx="134937" cy="758825"/>
          </a:xfrm>
          <a:prstGeom prst="rect">
            <a:avLst/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cxnSp>
        <p:nvCxnSpPr>
          <p:cNvPr id="203786" name="AutoShape 2058"/>
          <p:cNvCxnSpPr>
            <a:cxnSpLocks noChangeShapeType="1"/>
          </p:cNvCxnSpPr>
          <p:nvPr/>
        </p:nvCxnSpPr>
        <p:spPr bwMode="auto">
          <a:xfrm rot="10800000" flipV="1">
            <a:off x="1324795" y="3213100"/>
            <a:ext cx="619125" cy="24765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787" name="AutoShape 2059"/>
          <p:cNvCxnSpPr>
            <a:cxnSpLocks noChangeShapeType="1"/>
          </p:cNvCxnSpPr>
          <p:nvPr/>
        </p:nvCxnSpPr>
        <p:spPr bwMode="auto">
          <a:xfrm rot="10800000" flipV="1">
            <a:off x="1334319" y="3460750"/>
            <a:ext cx="619125" cy="24765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788" name="AutoShape 2060"/>
          <p:cNvCxnSpPr>
            <a:cxnSpLocks noChangeShapeType="1"/>
          </p:cNvCxnSpPr>
          <p:nvPr/>
        </p:nvCxnSpPr>
        <p:spPr bwMode="auto">
          <a:xfrm rot="10800000" flipV="1">
            <a:off x="1343847" y="3708400"/>
            <a:ext cx="619125" cy="24765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3789" name="Rectangle 2061"/>
          <p:cNvSpPr>
            <a:spLocks noChangeArrowheads="1"/>
          </p:cNvSpPr>
          <p:nvPr/>
        </p:nvSpPr>
        <p:spPr bwMode="auto">
          <a:xfrm>
            <a:off x="1173983" y="4797425"/>
            <a:ext cx="1330325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790" name="Rectangle 2062"/>
          <p:cNvSpPr>
            <a:spLocks noChangeArrowheads="1"/>
          </p:cNvSpPr>
          <p:nvPr/>
        </p:nvSpPr>
        <p:spPr bwMode="auto">
          <a:xfrm>
            <a:off x="1042219" y="4694240"/>
            <a:ext cx="1812925" cy="7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791" name="Rectangle 2063"/>
          <p:cNvSpPr>
            <a:spLocks noChangeArrowheads="1"/>
          </p:cNvSpPr>
          <p:nvPr/>
        </p:nvSpPr>
        <p:spPr bwMode="auto">
          <a:xfrm>
            <a:off x="977171" y="4572002"/>
            <a:ext cx="1552575" cy="7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792" name="Rectangle 2064"/>
          <p:cNvSpPr>
            <a:spLocks noChangeArrowheads="1"/>
          </p:cNvSpPr>
          <p:nvPr/>
        </p:nvSpPr>
        <p:spPr bwMode="auto">
          <a:xfrm>
            <a:off x="950144" y="4546601"/>
            <a:ext cx="1670051" cy="74613"/>
          </a:xfrm>
          <a:prstGeom prst="rect">
            <a:avLst/>
          </a:prstGeom>
          <a:solidFill>
            <a:srgbClr val="339966"/>
          </a:solidFill>
          <a:ln w="9525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793" name="Oval 2065"/>
          <p:cNvSpPr>
            <a:spLocks noChangeArrowheads="1"/>
          </p:cNvSpPr>
          <p:nvPr/>
        </p:nvSpPr>
        <p:spPr bwMode="auto">
          <a:xfrm>
            <a:off x="964488" y="4624390"/>
            <a:ext cx="130175" cy="7461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794" name="Oval 2066"/>
          <p:cNvSpPr>
            <a:spLocks noChangeArrowheads="1"/>
          </p:cNvSpPr>
          <p:nvPr/>
        </p:nvSpPr>
        <p:spPr bwMode="auto">
          <a:xfrm>
            <a:off x="951734" y="4624390"/>
            <a:ext cx="74612" cy="7461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795" name="Oval 2067"/>
          <p:cNvSpPr>
            <a:spLocks noChangeArrowheads="1"/>
          </p:cNvSpPr>
          <p:nvPr/>
        </p:nvSpPr>
        <p:spPr bwMode="auto">
          <a:xfrm>
            <a:off x="1321619" y="4629152"/>
            <a:ext cx="74613" cy="746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796" name="Oval 2068"/>
          <p:cNvSpPr>
            <a:spLocks noChangeArrowheads="1"/>
          </p:cNvSpPr>
          <p:nvPr/>
        </p:nvSpPr>
        <p:spPr bwMode="auto">
          <a:xfrm>
            <a:off x="1121595" y="4625975"/>
            <a:ext cx="74613" cy="746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797" name="Oval 2069"/>
          <p:cNvSpPr>
            <a:spLocks noChangeArrowheads="1"/>
          </p:cNvSpPr>
          <p:nvPr/>
        </p:nvSpPr>
        <p:spPr bwMode="auto">
          <a:xfrm>
            <a:off x="1531170" y="4629152"/>
            <a:ext cx="74613" cy="746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798" name="Oval 2070"/>
          <p:cNvSpPr>
            <a:spLocks noChangeArrowheads="1"/>
          </p:cNvSpPr>
          <p:nvPr/>
        </p:nvSpPr>
        <p:spPr bwMode="auto">
          <a:xfrm>
            <a:off x="2128071" y="4624390"/>
            <a:ext cx="74613" cy="7461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799" name="Oval 2071"/>
          <p:cNvSpPr>
            <a:spLocks noChangeArrowheads="1"/>
          </p:cNvSpPr>
          <p:nvPr/>
        </p:nvSpPr>
        <p:spPr bwMode="auto">
          <a:xfrm>
            <a:off x="1728019" y="4630738"/>
            <a:ext cx="74613" cy="7461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00" name="Oval 2072"/>
          <p:cNvSpPr>
            <a:spLocks noChangeArrowheads="1"/>
          </p:cNvSpPr>
          <p:nvPr/>
        </p:nvSpPr>
        <p:spPr bwMode="auto">
          <a:xfrm>
            <a:off x="1932810" y="4625975"/>
            <a:ext cx="74612" cy="746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01" name="Oval 2073"/>
          <p:cNvSpPr>
            <a:spLocks noChangeArrowheads="1"/>
          </p:cNvSpPr>
          <p:nvPr/>
        </p:nvSpPr>
        <p:spPr bwMode="auto">
          <a:xfrm>
            <a:off x="2321747" y="4635500"/>
            <a:ext cx="74613" cy="746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02" name="Oval 2074"/>
          <p:cNvSpPr>
            <a:spLocks noChangeArrowheads="1"/>
          </p:cNvSpPr>
          <p:nvPr/>
        </p:nvSpPr>
        <p:spPr bwMode="auto">
          <a:xfrm>
            <a:off x="2509071" y="4627564"/>
            <a:ext cx="74613" cy="7461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03" name="Rectangle 2075"/>
          <p:cNvSpPr>
            <a:spLocks noChangeArrowheads="1"/>
          </p:cNvSpPr>
          <p:nvPr/>
        </p:nvSpPr>
        <p:spPr bwMode="auto">
          <a:xfrm>
            <a:off x="467544" y="4679992"/>
            <a:ext cx="2260600" cy="920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04" name="Rectangle 2076"/>
          <p:cNvSpPr>
            <a:spLocks noChangeArrowheads="1"/>
          </p:cNvSpPr>
          <p:nvPr/>
        </p:nvSpPr>
        <p:spPr bwMode="auto">
          <a:xfrm>
            <a:off x="977188" y="4610102"/>
            <a:ext cx="1603375" cy="7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cxnSp>
        <p:nvCxnSpPr>
          <p:cNvPr id="203805" name="AutoShape 2077"/>
          <p:cNvCxnSpPr>
            <a:cxnSpLocks noChangeShapeType="1"/>
          </p:cNvCxnSpPr>
          <p:nvPr/>
        </p:nvCxnSpPr>
        <p:spPr bwMode="auto">
          <a:xfrm rot="16200000">
            <a:off x="743770" y="5151479"/>
            <a:ext cx="520700" cy="3016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806" name="AutoShape 2078"/>
          <p:cNvCxnSpPr>
            <a:cxnSpLocks noChangeShapeType="1"/>
          </p:cNvCxnSpPr>
          <p:nvPr/>
        </p:nvCxnSpPr>
        <p:spPr bwMode="auto">
          <a:xfrm rot="16200000">
            <a:off x="1162870" y="5151479"/>
            <a:ext cx="520700" cy="3016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807" name="AutoShape 2079"/>
          <p:cNvCxnSpPr>
            <a:cxnSpLocks noChangeShapeType="1"/>
          </p:cNvCxnSpPr>
          <p:nvPr/>
        </p:nvCxnSpPr>
        <p:spPr bwMode="auto">
          <a:xfrm rot="16200000">
            <a:off x="1581970" y="5151479"/>
            <a:ext cx="520700" cy="3016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808" name="AutoShape 2080"/>
          <p:cNvCxnSpPr>
            <a:cxnSpLocks noChangeShapeType="1"/>
          </p:cNvCxnSpPr>
          <p:nvPr/>
        </p:nvCxnSpPr>
        <p:spPr bwMode="auto">
          <a:xfrm rot="16200000">
            <a:off x="2001070" y="5151479"/>
            <a:ext cx="520700" cy="3016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3809" name="Rectangle 2081"/>
          <p:cNvSpPr>
            <a:spLocks noChangeArrowheads="1"/>
          </p:cNvSpPr>
          <p:nvPr/>
        </p:nvSpPr>
        <p:spPr bwMode="auto">
          <a:xfrm>
            <a:off x="3914034" y="1308102"/>
            <a:ext cx="393700" cy="130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2000">
              <a:solidFill>
                <a:srgbClr val="000000"/>
              </a:solidFill>
            </a:endParaRPr>
          </a:p>
        </p:txBody>
      </p:sp>
      <p:sp>
        <p:nvSpPr>
          <p:cNvPr id="203810" name="Rectangle 2082"/>
          <p:cNvSpPr>
            <a:spLocks noChangeArrowheads="1"/>
          </p:cNvSpPr>
          <p:nvPr/>
        </p:nvSpPr>
        <p:spPr bwMode="auto">
          <a:xfrm>
            <a:off x="3482231" y="1155700"/>
            <a:ext cx="431800" cy="162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2000">
              <a:solidFill>
                <a:srgbClr val="000000"/>
              </a:solidFill>
            </a:endParaRPr>
          </a:p>
        </p:txBody>
      </p:sp>
      <p:sp>
        <p:nvSpPr>
          <p:cNvPr id="203811" name="AutoShape 2083"/>
          <p:cNvSpPr>
            <a:spLocks noChangeArrowheads="1"/>
          </p:cNvSpPr>
          <p:nvPr/>
        </p:nvSpPr>
        <p:spPr bwMode="auto">
          <a:xfrm>
            <a:off x="3482231" y="2781301"/>
            <a:ext cx="431800" cy="4445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12" name="Rectangle 2084"/>
          <p:cNvSpPr>
            <a:spLocks noChangeArrowheads="1"/>
          </p:cNvSpPr>
          <p:nvPr/>
        </p:nvSpPr>
        <p:spPr bwMode="auto">
          <a:xfrm>
            <a:off x="3482234" y="3225802"/>
            <a:ext cx="2159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13" name="Rectangle 2085"/>
          <p:cNvSpPr>
            <a:spLocks noChangeArrowheads="1"/>
          </p:cNvSpPr>
          <p:nvPr/>
        </p:nvSpPr>
        <p:spPr bwMode="auto">
          <a:xfrm>
            <a:off x="3698131" y="3225800"/>
            <a:ext cx="74613" cy="7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14" name="Rectangle 2086"/>
          <p:cNvSpPr>
            <a:spLocks noChangeArrowheads="1"/>
          </p:cNvSpPr>
          <p:nvPr/>
        </p:nvSpPr>
        <p:spPr bwMode="auto">
          <a:xfrm>
            <a:off x="3633100" y="3225816"/>
            <a:ext cx="134937" cy="758825"/>
          </a:xfrm>
          <a:prstGeom prst="rect">
            <a:avLst/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cxnSp>
        <p:nvCxnSpPr>
          <p:cNvPr id="203815" name="AutoShape 2087"/>
          <p:cNvCxnSpPr>
            <a:cxnSpLocks noChangeShapeType="1"/>
          </p:cNvCxnSpPr>
          <p:nvPr/>
        </p:nvCxnSpPr>
        <p:spPr bwMode="auto">
          <a:xfrm rot="10800000" flipV="1">
            <a:off x="4133107" y="3213100"/>
            <a:ext cx="619125" cy="24765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816" name="AutoShape 2088"/>
          <p:cNvCxnSpPr>
            <a:cxnSpLocks noChangeShapeType="1"/>
          </p:cNvCxnSpPr>
          <p:nvPr/>
        </p:nvCxnSpPr>
        <p:spPr bwMode="auto">
          <a:xfrm rot="10800000" flipV="1">
            <a:off x="4142631" y="3460750"/>
            <a:ext cx="619125" cy="24765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817" name="AutoShape 2089"/>
          <p:cNvCxnSpPr>
            <a:cxnSpLocks noChangeShapeType="1"/>
          </p:cNvCxnSpPr>
          <p:nvPr/>
        </p:nvCxnSpPr>
        <p:spPr bwMode="auto">
          <a:xfrm rot="10800000" flipV="1">
            <a:off x="4152159" y="3708400"/>
            <a:ext cx="619125" cy="24765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3818" name="Rectangle 2090"/>
          <p:cNvSpPr>
            <a:spLocks noChangeArrowheads="1"/>
          </p:cNvSpPr>
          <p:nvPr/>
        </p:nvSpPr>
        <p:spPr bwMode="auto">
          <a:xfrm>
            <a:off x="3982295" y="4797425"/>
            <a:ext cx="1330325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19" name="Rectangle 2091"/>
          <p:cNvSpPr>
            <a:spLocks noChangeArrowheads="1"/>
          </p:cNvSpPr>
          <p:nvPr/>
        </p:nvSpPr>
        <p:spPr bwMode="auto">
          <a:xfrm>
            <a:off x="3850531" y="4694240"/>
            <a:ext cx="1812925" cy="7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20" name="Rectangle 2092"/>
          <p:cNvSpPr>
            <a:spLocks noChangeArrowheads="1"/>
          </p:cNvSpPr>
          <p:nvPr/>
        </p:nvSpPr>
        <p:spPr bwMode="auto">
          <a:xfrm>
            <a:off x="3785500" y="4572002"/>
            <a:ext cx="1552575" cy="7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21" name="Oval 2093"/>
          <p:cNvSpPr>
            <a:spLocks noChangeArrowheads="1"/>
          </p:cNvSpPr>
          <p:nvPr/>
        </p:nvSpPr>
        <p:spPr bwMode="auto">
          <a:xfrm>
            <a:off x="3772800" y="4624390"/>
            <a:ext cx="130175" cy="74612"/>
          </a:xfrm>
          <a:prstGeom prst="ellipse">
            <a:avLst/>
          </a:pr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22" name="Oval 2094"/>
          <p:cNvSpPr>
            <a:spLocks noChangeArrowheads="1"/>
          </p:cNvSpPr>
          <p:nvPr/>
        </p:nvSpPr>
        <p:spPr bwMode="auto">
          <a:xfrm>
            <a:off x="3760046" y="4624390"/>
            <a:ext cx="74612" cy="74612"/>
          </a:xfrm>
          <a:prstGeom prst="ellipse">
            <a:avLst/>
          </a:pr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23" name="Oval 2095"/>
          <p:cNvSpPr>
            <a:spLocks noChangeArrowheads="1"/>
          </p:cNvSpPr>
          <p:nvPr/>
        </p:nvSpPr>
        <p:spPr bwMode="auto">
          <a:xfrm>
            <a:off x="4129931" y="4629152"/>
            <a:ext cx="74613" cy="74613"/>
          </a:xfrm>
          <a:prstGeom prst="ellipse">
            <a:avLst/>
          </a:pr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24" name="Oval 2096"/>
          <p:cNvSpPr>
            <a:spLocks noChangeArrowheads="1"/>
          </p:cNvSpPr>
          <p:nvPr/>
        </p:nvSpPr>
        <p:spPr bwMode="auto">
          <a:xfrm>
            <a:off x="3929907" y="4625975"/>
            <a:ext cx="74613" cy="74613"/>
          </a:xfrm>
          <a:prstGeom prst="ellipse">
            <a:avLst/>
          </a:pr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25" name="Oval 2097"/>
          <p:cNvSpPr>
            <a:spLocks noChangeArrowheads="1"/>
          </p:cNvSpPr>
          <p:nvPr/>
        </p:nvSpPr>
        <p:spPr bwMode="auto">
          <a:xfrm>
            <a:off x="4339483" y="4629152"/>
            <a:ext cx="74613" cy="74613"/>
          </a:xfrm>
          <a:prstGeom prst="ellipse">
            <a:avLst/>
          </a:pr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26" name="Oval 2098"/>
          <p:cNvSpPr>
            <a:spLocks noChangeArrowheads="1"/>
          </p:cNvSpPr>
          <p:nvPr/>
        </p:nvSpPr>
        <p:spPr bwMode="auto">
          <a:xfrm>
            <a:off x="4936383" y="4624390"/>
            <a:ext cx="74613" cy="74612"/>
          </a:xfrm>
          <a:prstGeom prst="ellipse">
            <a:avLst/>
          </a:pr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27" name="Oval 2099"/>
          <p:cNvSpPr>
            <a:spLocks noChangeArrowheads="1"/>
          </p:cNvSpPr>
          <p:nvPr/>
        </p:nvSpPr>
        <p:spPr bwMode="auto">
          <a:xfrm>
            <a:off x="4536331" y="4630738"/>
            <a:ext cx="74613" cy="74612"/>
          </a:xfrm>
          <a:prstGeom prst="ellipse">
            <a:avLst/>
          </a:pr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28" name="Oval 2100"/>
          <p:cNvSpPr>
            <a:spLocks noChangeArrowheads="1"/>
          </p:cNvSpPr>
          <p:nvPr/>
        </p:nvSpPr>
        <p:spPr bwMode="auto">
          <a:xfrm>
            <a:off x="4741122" y="4625975"/>
            <a:ext cx="74612" cy="74613"/>
          </a:xfrm>
          <a:prstGeom prst="ellipse">
            <a:avLst/>
          </a:pr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29" name="Oval 2101"/>
          <p:cNvSpPr>
            <a:spLocks noChangeArrowheads="1"/>
          </p:cNvSpPr>
          <p:nvPr/>
        </p:nvSpPr>
        <p:spPr bwMode="auto">
          <a:xfrm>
            <a:off x="5130059" y="4635500"/>
            <a:ext cx="74613" cy="746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30" name="Oval 2102"/>
          <p:cNvSpPr>
            <a:spLocks noChangeArrowheads="1"/>
          </p:cNvSpPr>
          <p:nvPr/>
        </p:nvSpPr>
        <p:spPr bwMode="auto">
          <a:xfrm>
            <a:off x="5317383" y="4627564"/>
            <a:ext cx="74613" cy="7461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31" name="Rectangle 2103"/>
          <p:cNvSpPr>
            <a:spLocks noChangeArrowheads="1"/>
          </p:cNvSpPr>
          <p:nvPr/>
        </p:nvSpPr>
        <p:spPr bwMode="auto">
          <a:xfrm>
            <a:off x="3785500" y="4610102"/>
            <a:ext cx="1603375" cy="7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cxnSp>
        <p:nvCxnSpPr>
          <p:cNvPr id="203832" name="AutoShape 2104"/>
          <p:cNvCxnSpPr>
            <a:cxnSpLocks noChangeShapeType="1"/>
          </p:cNvCxnSpPr>
          <p:nvPr/>
        </p:nvCxnSpPr>
        <p:spPr bwMode="auto">
          <a:xfrm rot="16200000">
            <a:off x="3552082" y="5151479"/>
            <a:ext cx="520700" cy="3016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833" name="AutoShape 2105"/>
          <p:cNvCxnSpPr>
            <a:cxnSpLocks noChangeShapeType="1"/>
          </p:cNvCxnSpPr>
          <p:nvPr/>
        </p:nvCxnSpPr>
        <p:spPr bwMode="auto">
          <a:xfrm rot="16200000">
            <a:off x="3971182" y="5151479"/>
            <a:ext cx="520700" cy="3016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834" name="AutoShape 2106"/>
          <p:cNvCxnSpPr>
            <a:cxnSpLocks noChangeShapeType="1"/>
          </p:cNvCxnSpPr>
          <p:nvPr/>
        </p:nvCxnSpPr>
        <p:spPr bwMode="auto">
          <a:xfrm rot="16200000">
            <a:off x="4390282" y="5151479"/>
            <a:ext cx="520700" cy="3016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835" name="AutoShape 2107"/>
          <p:cNvCxnSpPr>
            <a:cxnSpLocks noChangeShapeType="1"/>
          </p:cNvCxnSpPr>
          <p:nvPr/>
        </p:nvCxnSpPr>
        <p:spPr bwMode="auto">
          <a:xfrm rot="16200000">
            <a:off x="4809382" y="5151479"/>
            <a:ext cx="520700" cy="3016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3836" name="Rectangle 2108"/>
          <p:cNvSpPr>
            <a:spLocks noChangeArrowheads="1"/>
          </p:cNvSpPr>
          <p:nvPr/>
        </p:nvSpPr>
        <p:spPr bwMode="auto">
          <a:xfrm>
            <a:off x="3647334" y="4597402"/>
            <a:ext cx="1435100" cy="101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37" name="Oval 2109"/>
          <p:cNvSpPr>
            <a:spLocks noChangeArrowheads="1"/>
          </p:cNvSpPr>
          <p:nvPr/>
        </p:nvSpPr>
        <p:spPr bwMode="auto">
          <a:xfrm>
            <a:off x="3477472" y="4473575"/>
            <a:ext cx="280987" cy="23812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2000">
              <a:solidFill>
                <a:srgbClr val="808080"/>
              </a:solidFill>
            </a:endParaRPr>
          </a:p>
        </p:txBody>
      </p:sp>
      <p:sp>
        <p:nvSpPr>
          <p:cNvPr id="203838" name="Rectangle 2110"/>
          <p:cNvSpPr>
            <a:spLocks noChangeArrowheads="1"/>
          </p:cNvSpPr>
          <p:nvPr/>
        </p:nvSpPr>
        <p:spPr bwMode="auto">
          <a:xfrm>
            <a:off x="3275856" y="4679992"/>
            <a:ext cx="2260600" cy="920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39" name="Rectangle 2111"/>
          <p:cNvSpPr>
            <a:spLocks noChangeArrowheads="1"/>
          </p:cNvSpPr>
          <p:nvPr/>
        </p:nvSpPr>
        <p:spPr bwMode="auto">
          <a:xfrm>
            <a:off x="3758456" y="4546601"/>
            <a:ext cx="1670051" cy="74613"/>
          </a:xfrm>
          <a:prstGeom prst="rect">
            <a:avLst/>
          </a:prstGeom>
          <a:solidFill>
            <a:srgbClr val="339966"/>
          </a:solidFill>
          <a:ln w="9525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203840" name="Text Box 2112"/>
          <p:cNvSpPr txBox="1">
            <a:spLocks noChangeArrowheads="1"/>
          </p:cNvSpPr>
          <p:nvPr/>
        </p:nvSpPr>
        <p:spPr bwMode="auto">
          <a:xfrm>
            <a:off x="1290363" y="1375245"/>
            <a:ext cx="16706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2400" b="1" dirty="0">
                <a:solidFill>
                  <a:srgbClr val="000000"/>
                </a:solidFill>
              </a:rPr>
              <a:t>Dépose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2400" b="1" dirty="0">
                <a:solidFill>
                  <a:srgbClr val="000000"/>
                </a:solidFill>
              </a:rPr>
              <a:t>de la résine</a:t>
            </a:r>
          </a:p>
        </p:txBody>
      </p:sp>
      <p:sp>
        <p:nvSpPr>
          <p:cNvPr id="203841" name="Text Box 2113"/>
          <p:cNvSpPr txBox="1">
            <a:spLocks noChangeArrowheads="1"/>
          </p:cNvSpPr>
          <p:nvPr/>
        </p:nvSpPr>
        <p:spPr bwMode="auto">
          <a:xfrm>
            <a:off x="4395436" y="1914477"/>
            <a:ext cx="226299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2400" b="1">
                <a:solidFill>
                  <a:srgbClr val="000000"/>
                </a:solidFill>
              </a:rPr>
              <a:t>Remplissage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2400" b="1">
                <a:solidFill>
                  <a:srgbClr val="000000"/>
                </a:solidFill>
              </a:rPr>
              <a:t>de la cavité par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2400" b="1">
                <a:solidFill>
                  <a:srgbClr val="000000"/>
                </a:solidFill>
              </a:rPr>
              <a:t>capillarité</a:t>
            </a:r>
          </a:p>
        </p:txBody>
      </p:sp>
      <p:sp>
        <p:nvSpPr>
          <p:cNvPr id="67" name="Text Box 5"/>
          <p:cNvSpPr txBox="1">
            <a:spLocks noChangeArrowheads="1"/>
          </p:cNvSpPr>
          <p:nvPr/>
        </p:nvSpPr>
        <p:spPr bwMode="auto">
          <a:xfrm>
            <a:off x="1283611" y="5230208"/>
            <a:ext cx="3894015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2400" b="1" dirty="0">
                <a:solidFill>
                  <a:srgbClr val="000000"/>
                </a:solidFill>
              </a:rPr>
              <a:t>Résine époxyde « </a:t>
            </a:r>
            <a:r>
              <a:rPr lang="fr-FR" altLang="en-US" sz="2400" b="1" dirty="0" err="1">
                <a:solidFill>
                  <a:srgbClr val="000000"/>
                </a:solidFill>
              </a:rPr>
              <a:t>underfill</a:t>
            </a:r>
            <a:r>
              <a:rPr lang="fr-FR" altLang="en-US" sz="2400" b="1" dirty="0">
                <a:solidFill>
                  <a:srgbClr val="000000"/>
                </a:solidFill>
              </a:rPr>
              <a:t> »</a:t>
            </a:r>
          </a:p>
        </p:txBody>
      </p:sp>
      <p:pic>
        <p:nvPicPr>
          <p:cNvPr id="68" name="Picture 3" descr="DSCN07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213100"/>
            <a:ext cx="2314624" cy="1587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91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457200" y="6248442"/>
            <a:ext cx="8229600" cy="396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altLang="en-US" smtClean="0">
                <a:solidFill>
                  <a:srgbClr val="000000"/>
                </a:solidFill>
              </a:rPr>
              <a:t>Formation Epotecny - La Technologie du Collage</a:t>
            </a: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3075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E8CBF6F-CDB1-4E46-8C78-5025CE9E8EEE}" type="slidenum">
              <a:rPr lang="fr-FR" altLang="en-US" smtClean="0">
                <a:solidFill>
                  <a:srgbClr val="000000"/>
                </a:solidFill>
              </a:rPr>
              <a:pPr eaLnBrk="1" hangingPunct="1"/>
              <a:t>28</a:t>
            </a:fld>
            <a:endParaRPr lang="fr-FR" altLang="en-US" smtClean="0">
              <a:solidFill>
                <a:srgbClr val="000000"/>
              </a:solidFill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 smtClean="0"/>
              <a:t>Résines Photo-réticulables     -     Historique</a:t>
            </a: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414170" y="1112838"/>
            <a:ext cx="838883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1979 : </a:t>
            </a:r>
            <a:r>
              <a:rPr lang="fr-FR" altLang="en-US" b="1" dirty="0">
                <a:solidFill>
                  <a:srgbClr val="000000"/>
                </a:solidFill>
              </a:rPr>
              <a:t>Convention de Genève sur la pollution atmosphérique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b="1" dirty="0">
                <a:solidFill>
                  <a:srgbClr val="000000"/>
                </a:solidFill>
              </a:rPr>
              <a:t>transfrontalière à longue distance</a:t>
            </a:r>
            <a:endParaRPr lang="fr-FR" altLang="en-US" sz="2400" dirty="0">
              <a:solidFill>
                <a:srgbClr val="00000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		    </a:t>
            </a:r>
            <a:r>
              <a:rPr lang="fr-FR" altLang="en-US" sz="2400" b="1" dirty="0">
                <a:solidFill>
                  <a:srgbClr val="000000"/>
                </a:solidFill>
                <a:sym typeface="Symbol" pitchFamily="18" charset="2"/>
              </a:rPr>
              <a:t></a:t>
            </a:r>
            <a:r>
              <a:rPr lang="fr-FR" altLang="en-US" sz="2400" dirty="0">
                <a:solidFill>
                  <a:srgbClr val="000000"/>
                </a:solidFill>
                <a:sym typeface="Symbol" pitchFamily="18" charset="2"/>
              </a:rPr>
              <a:t>   </a:t>
            </a:r>
            <a:r>
              <a:rPr lang="fr-FR" altLang="en-US" sz="2400" dirty="0">
                <a:solidFill>
                  <a:srgbClr val="FF3300"/>
                </a:solidFill>
                <a:sym typeface="Symbol" pitchFamily="18" charset="2"/>
              </a:rPr>
              <a:t>r</a:t>
            </a:r>
            <a:r>
              <a:rPr lang="fr-FR" altLang="en-US" sz="2400" dirty="0">
                <a:solidFill>
                  <a:srgbClr val="FF3300"/>
                </a:solidFill>
              </a:rPr>
              <a:t>éduction des COV (</a:t>
            </a:r>
            <a:r>
              <a:rPr lang="fr-FR" altLang="en-US" sz="2000" dirty="0">
                <a:solidFill>
                  <a:srgbClr val="FF3300"/>
                </a:solidFill>
              </a:rPr>
              <a:t>composés organiques volatiles)</a:t>
            </a: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1955001" y="2819441"/>
            <a:ext cx="523252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>
                <a:solidFill>
                  <a:srgbClr val="000000"/>
                </a:solidFill>
              </a:rPr>
              <a:t>Impact sur industrie des revêtements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>
                <a:solidFill>
                  <a:srgbClr val="000000"/>
                </a:solidFill>
              </a:rPr>
              <a:t>(peinture, imprimerie, …)</a:t>
            </a:r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1066800" y="3962400"/>
            <a:ext cx="7010400" cy="200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 i="1" dirty="0">
                <a:solidFill>
                  <a:srgbClr val="33CC33"/>
                </a:solidFill>
              </a:rPr>
              <a:t>Solution 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polymérisation UV (produit sans solvant)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z="2400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 i="1" dirty="0">
                <a:solidFill>
                  <a:srgbClr val="33CC33"/>
                </a:solidFill>
              </a:rPr>
              <a:t>Débouchés et applications :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Vernis, peintures, encres, adhésifs, …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343400" y="2362241"/>
            <a:ext cx="3706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 b="1">
                <a:solidFill>
                  <a:srgbClr val="000000"/>
                </a:solidFill>
                <a:sym typeface="Symbol" pitchFamily="18" charset="2"/>
              </a:rPr>
              <a:t></a:t>
            </a:r>
          </a:p>
        </p:txBody>
      </p:sp>
    </p:spTree>
    <p:extLst>
      <p:ext uri="{BB962C8B-B14F-4D97-AF65-F5344CB8AC3E}">
        <p14:creationId xmlns:p14="http://schemas.microsoft.com/office/powerpoint/2010/main" val="28801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457200" y="6245225"/>
            <a:ext cx="8229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altLang="en-US" smtClean="0">
                <a:solidFill>
                  <a:srgbClr val="000000"/>
                </a:solidFill>
              </a:rPr>
              <a:t>Formation Epotecny - La Technologie du Collage</a:t>
            </a: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123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14AE892-C7CD-4B3D-983D-DDA05A05624F}" type="slidenum">
              <a:rPr lang="fr-FR" altLang="en-US" smtClean="0">
                <a:solidFill>
                  <a:srgbClr val="000000"/>
                </a:solidFill>
              </a:rPr>
              <a:pPr eaLnBrk="1" hangingPunct="1"/>
              <a:t>29</a:t>
            </a:fld>
            <a:endParaRPr lang="fr-FR" altLang="en-US" smtClean="0">
              <a:solidFill>
                <a:srgbClr val="000000"/>
              </a:solidFill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 smtClean="0"/>
              <a:t>Résines Photo-réticulables     -     Généralités</a:t>
            </a:r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362255" y="868405"/>
            <a:ext cx="45368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3200">
                <a:solidFill>
                  <a:srgbClr val="000000"/>
                </a:solidFill>
              </a:rPr>
              <a:t>Polymérisation sous UV</a:t>
            </a:r>
          </a:p>
        </p:txBody>
      </p:sp>
      <p:sp>
        <p:nvSpPr>
          <p:cNvPr id="5128" name="Text Box 9"/>
          <p:cNvSpPr txBox="1">
            <a:spLocks noChangeArrowheads="1"/>
          </p:cNvSpPr>
          <p:nvPr/>
        </p:nvSpPr>
        <p:spPr bwMode="auto">
          <a:xfrm>
            <a:off x="6377887" y="5713511"/>
            <a:ext cx="2514593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1400" dirty="0">
                <a:solidFill>
                  <a:srgbClr val="000000"/>
                </a:solidFill>
              </a:rPr>
              <a:t>Energie = Puissance x temps</a:t>
            </a:r>
          </a:p>
        </p:txBody>
      </p:sp>
      <p:sp>
        <p:nvSpPr>
          <p:cNvPr id="5129" name="Text Box 10"/>
          <p:cNvSpPr txBox="1">
            <a:spLocks noChangeArrowheads="1"/>
          </p:cNvSpPr>
          <p:nvPr/>
        </p:nvSpPr>
        <p:spPr bwMode="auto">
          <a:xfrm>
            <a:off x="516107" y="3820344"/>
            <a:ext cx="5678156" cy="1865126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>
                <a:solidFill>
                  <a:srgbClr val="000000"/>
                </a:solidFill>
              </a:rPr>
              <a:t>Puissance électrique de lampe UV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(Watt ou Watt/cm)</a:t>
            </a:r>
          </a:p>
          <a:p>
            <a:pPr algn="ctr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fr-FR" altLang="en-US" sz="3600" b="1">
                <a:solidFill>
                  <a:srgbClr val="000000"/>
                </a:solidFill>
                <a:sym typeface="Symbol" pitchFamily="18" charset="2"/>
              </a:rPr>
              <a:t>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>
                <a:solidFill>
                  <a:srgbClr val="000000"/>
                </a:solidFill>
              </a:rPr>
              <a:t>Puissance reçue par la résine (mW/cm²)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>
                <a:solidFill>
                  <a:srgbClr val="000000"/>
                </a:solidFill>
              </a:rPr>
              <a:t>Energie reçue par le résine (J/cm²)</a:t>
            </a:r>
          </a:p>
        </p:txBody>
      </p:sp>
      <p:sp>
        <p:nvSpPr>
          <p:cNvPr id="5130" name="AutoShape 11"/>
          <p:cNvSpPr>
            <a:spLocks noChangeArrowheads="1"/>
          </p:cNvSpPr>
          <p:nvPr/>
        </p:nvSpPr>
        <p:spPr bwMode="auto">
          <a:xfrm flipV="1">
            <a:off x="7315200" y="4429943"/>
            <a:ext cx="1143000" cy="914400"/>
          </a:xfrm>
          <a:prstGeom prst="flowChartManualOperation">
            <a:avLst/>
          </a:prstGeom>
          <a:gradFill rotWithShape="1">
            <a:gsLst>
              <a:gs pos="0">
                <a:srgbClr val="FFEBFA"/>
              </a:gs>
              <a:gs pos="14999">
                <a:srgbClr val="C4D6EB"/>
              </a:gs>
              <a:gs pos="30000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1">
                <a:srgbClr val="C4D6EB"/>
              </a:gs>
              <a:gs pos="100000">
                <a:srgbClr val="FFEBFA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131" name="Oval 13"/>
          <p:cNvSpPr>
            <a:spLocks noChangeArrowheads="1"/>
          </p:cNvSpPr>
          <p:nvPr/>
        </p:nvSpPr>
        <p:spPr bwMode="auto">
          <a:xfrm>
            <a:off x="7429500" y="5191943"/>
            <a:ext cx="914400" cy="3048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781800" y="5344343"/>
            <a:ext cx="2209800" cy="22860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133" name="AutoShape 14"/>
          <p:cNvSpPr>
            <a:spLocks noChangeArrowheads="1"/>
          </p:cNvSpPr>
          <p:nvPr/>
        </p:nvSpPr>
        <p:spPr bwMode="auto">
          <a:xfrm>
            <a:off x="7543800" y="3972743"/>
            <a:ext cx="685800" cy="457200"/>
          </a:xfrm>
          <a:prstGeom prst="flowChartProcess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b="1">
                <a:solidFill>
                  <a:srgbClr val="000000"/>
                </a:solidFill>
              </a:rPr>
              <a:t>UV</a:t>
            </a:r>
          </a:p>
        </p:txBody>
      </p:sp>
      <p:grpSp>
        <p:nvGrpSpPr>
          <p:cNvPr id="5134" name="Group 19"/>
          <p:cNvGrpSpPr>
            <a:grpSpLocks/>
          </p:cNvGrpSpPr>
          <p:nvPr/>
        </p:nvGrpSpPr>
        <p:grpSpPr bwMode="auto">
          <a:xfrm>
            <a:off x="5791200" y="3820343"/>
            <a:ext cx="1752600" cy="762000"/>
            <a:chOff x="3648" y="2160"/>
            <a:chExt cx="1104" cy="480"/>
          </a:xfrm>
        </p:grpSpPr>
        <p:sp>
          <p:nvSpPr>
            <p:cNvPr id="5138" name="AutoShape 17"/>
            <p:cNvSpPr>
              <a:spLocks/>
            </p:cNvSpPr>
            <p:nvPr/>
          </p:nvSpPr>
          <p:spPr bwMode="auto">
            <a:xfrm>
              <a:off x="3648" y="2160"/>
              <a:ext cx="48" cy="480"/>
            </a:xfrm>
            <a:prstGeom prst="rightBrace">
              <a:avLst>
                <a:gd name="adj1" fmla="val 83333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5139" name="Line 18"/>
            <p:cNvSpPr>
              <a:spLocks noChangeShapeType="1"/>
            </p:cNvSpPr>
            <p:nvPr/>
          </p:nvSpPr>
          <p:spPr bwMode="auto">
            <a:xfrm>
              <a:off x="3696" y="2400"/>
              <a:ext cx="10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</p:grpSp>
      <p:grpSp>
        <p:nvGrpSpPr>
          <p:cNvPr id="5135" name="Group 20"/>
          <p:cNvGrpSpPr>
            <a:grpSpLocks/>
          </p:cNvGrpSpPr>
          <p:nvPr/>
        </p:nvGrpSpPr>
        <p:grpSpPr bwMode="auto">
          <a:xfrm>
            <a:off x="6096000" y="4887143"/>
            <a:ext cx="1752600" cy="762000"/>
            <a:chOff x="3648" y="2160"/>
            <a:chExt cx="1104" cy="480"/>
          </a:xfrm>
        </p:grpSpPr>
        <p:sp>
          <p:nvSpPr>
            <p:cNvPr id="5136" name="AutoShape 21"/>
            <p:cNvSpPr>
              <a:spLocks/>
            </p:cNvSpPr>
            <p:nvPr/>
          </p:nvSpPr>
          <p:spPr bwMode="auto">
            <a:xfrm>
              <a:off x="3648" y="2160"/>
              <a:ext cx="48" cy="480"/>
            </a:xfrm>
            <a:prstGeom prst="rightBrace">
              <a:avLst>
                <a:gd name="adj1" fmla="val 83333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5137" name="Line 22"/>
            <p:cNvSpPr>
              <a:spLocks noChangeShapeType="1"/>
            </p:cNvSpPr>
            <p:nvPr/>
          </p:nvSpPr>
          <p:spPr bwMode="auto">
            <a:xfrm>
              <a:off x="3696" y="2400"/>
              <a:ext cx="10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</p:grp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505252" y="1628800"/>
            <a:ext cx="7315200" cy="1260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fr-FR" altLang="en-US" sz="2800" i="1" dirty="0">
                <a:solidFill>
                  <a:srgbClr val="000000"/>
                </a:solidFill>
              </a:rPr>
              <a:t>Principe :</a:t>
            </a:r>
            <a:r>
              <a:rPr lang="fr-FR" altLang="en-US" sz="2800" dirty="0">
                <a:solidFill>
                  <a:srgbClr val="000000"/>
                </a:solidFill>
              </a:rPr>
              <a:t> </a:t>
            </a:r>
            <a:endParaRPr lang="fr-FR" altLang="en-US" sz="2800" dirty="0" smtClean="0">
              <a:solidFill>
                <a:srgbClr val="000000"/>
              </a:solidFill>
            </a:endParaRPr>
          </a:p>
          <a:p>
            <a:pPr algn="just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fr-FR" altLang="en-US" sz="2800" dirty="0" smtClean="0">
                <a:solidFill>
                  <a:srgbClr val="000000"/>
                </a:solidFill>
              </a:rPr>
              <a:t>transformer </a:t>
            </a:r>
            <a:r>
              <a:rPr lang="fr-FR" altLang="en-US" sz="2800" dirty="0">
                <a:solidFill>
                  <a:srgbClr val="000000"/>
                </a:solidFill>
              </a:rPr>
              <a:t>une résine </a:t>
            </a:r>
            <a:r>
              <a:rPr lang="fr-FR" altLang="en-US" sz="2800" b="1" dirty="0" smtClean="0">
                <a:solidFill>
                  <a:srgbClr val="000000"/>
                </a:solidFill>
              </a:rPr>
              <a:t>liquide </a:t>
            </a:r>
            <a:r>
              <a:rPr lang="fr-FR" altLang="en-US" sz="2800" dirty="0" smtClean="0">
                <a:solidFill>
                  <a:srgbClr val="000000"/>
                </a:solidFill>
              </a:rPr>
              <a:t>en </a:t>
            </a:r>
            <a:r>
              <a:rPr lang="fr-FR" altLang="en-US" sz="2800" dirty="0">
                <a:solidFill>
                  <a:srgbClr val="000000"/>
                </a:solidFill>
              </a:rPr>
              <a:t>un matériau </a:t>
            </a:r>
            <a:r>
              <a:rPr lang="fr-FR" altLang="en-US" sz="2800" b="1" dirty="0" smtClean="0">
                <a:solidFill>
                  <a:srgbClr val="000000"/>
                </a:solidFill>
              </a:rPr>
              <a:t>solide </a:t>
            </a:r>
            <a:r>
              <a:rPr lang="fr-FR" altLang="en-US" sz="2800" dirty="0" smtClean="0">
                <a:solidFill>
                  <a:srgbClr val="000000"/>
                </a:solidFill>
              </a:rPr>
              <a:t>par </a:t>
            </a:r>
            <a:r>
              <a:rPr lang="fr-FR" altLang="en-US" sz="2800" dirty="0">
                <a:solidFill>
                  <a:srgbClr val="000000"/>
                </a:solidFill>
              </a:rPr>
              <a:t>l’action de la </a:t>
            </a:r>
            <a:r>
              <a:rPr lang="fr-FR" altLang="en-US" sz="2800" b="1" dirty="0">
                <a:solidFill>
                  <a:srgbClr val="000000"/>
                </a:solidFill>
              </a:rPr>
              <a:t>lumière UV</a:t>
            </a:r>
            <a:r>
              <a:rPr lang="fr-FR" altLang="en-US" sz="2800" dirty="0">
                <a:solidFill>
                  <a:srgbClr val="000000"/>
                </a:solidFill>
              </a:rPr>
              <a:t> ou visible</a:t>
            </a:r>
          </a:p>
        </p:txBody>
      </p:sp>
    </p:spTree>
    <p:extLst>
      <p:ext uri="{BB962C8B-B14F-4D97-AF65-F5344CB8AC3E}">
        <p14:creationId xmlns:p14="http://schemas.microsoft.com/office/powerpoint/2010/main" val="91119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69DADEF-6621-4A77-A9C5-7C424DCDDB8B}" type="slidenum">
              <a:rPr lang="fr-FR" altLang="en-US" sz="1400"/>
              <a:pPr eaLnBrk="1" hangingPunct="1"/>
              <a:t>3</a:t>
            </a:fld>
            <a:endParaRPr lang="fr-FR" altLang="en-US" sz="1400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35310" y="228655"/>
            <a:ext cx="34115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>
                <a:solidFill>
                  <a:srgbClr val="FF0000"/>
                </a:solidFill>
              </a:rPr>
              <a:t>Quelques colles naturelles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09600" y="914455"/>
            <a:ext cx="24801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>
                <a:solidFill>
                  <a:schemeClr val="accent2"/>
                </a:solidFill>
              </a:rPr>
              <a:t>D’origine végétale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332568" y="1543051"/>
            <a:ext cx="377218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Gomme arabique</a:t>
            </a:r>
          </a:p>
          <a:p>
            <a:pPr eaLnBrk="1" hangingPunct="1"/>
            <a:r>
              <a:rPr lang="fr-FR" altLang="en-US"/>
              <a:t>Latex des hévéas</a:t>
            </a:r>
          </a:p>
          <a:p>
            <a:pPr eaLnBrk="1" hangingPunct="1"/>
            <a:r>
              <a:rPr lang="fr-FR" altLang="en-US"/>
              <a:t>Sève résineuse des conifères </a:t>
            </a:r>
          </a:p>
          <a:p>
            <a:pPr eaLnBrk="1" hangingPunct="1"/>
            <a:r>
              <a:rPr lang="fr-FR" altLang="en-US"/>
              <a:t>Jus de gousse d’ail</a:t>
            </a:r>
          </a:p>
        </p:txBody>
      </p:sp>
      <p:pic>
        <p:nvPicPr>
          <p:cNvPr id="6150" name="Picture 7" descr="010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337" y="850717"/>
            <a:ext cx="2051775" cy="138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9" descr="ail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" y="1543050"/>
            <a:ext cx="1823981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Text Box 10"/>
          <p:cNvSpPr txBox="1">
            <a:spLocks noChangeArrowheads="1"/>
          </p:cNvSpPr>
          <p:nvPr/>
        </p:nvSpPr>
        <p:spPr bwMode="auto">
          <a:xfrm>
            <a:off x="609600" y="3429055"/>
            <a:ext cx="24288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>
                <a:solidFill>
                  <a:schemeClr val="accent2"/>
                </a:solidFill>
              </a:rPr>
              <a:t>D’origine animale</a:t>
            </a:r>
          </a:p>
        </p:txBody>
      </p:sp>
      <p:sp>
        <p:nvSpPr>
          <p:cNvPr id="6153" name="Text Box 11"/>
          <p:cNvSpPr txBox="1">
            <a:spLocks noChangeArrowheads="1"/>
          </p:cNvSpPr>
          <p:nvPr/>
        </p:nvSpPr>
        <p:spPr bwMode="auto">
          <a:xfrm>
            <a:off x="2133603" y="3979069"/>
            <a:ext cx="275428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Blanc et jaune d’œuf</a:t>
            </a:r>
          </a:p>
          <a:p>
            <a:pPr eaLnBrk="1" hangingPunct="1"/>
            <a:r>
              <a:rPr lang="fr-FR" altLang="en-US"/>
              <a:t>Miel</a:t>
            </a:r>
          </a:p>
          <a:p>
            <a:pPr eaLnBrk="1" hangingPunct="1"/>
            <a:r>
              <a:rPr lang="fr-FR" altLang="en-US"/>
              <a:t>Cire d’abeille </a:t>
            </a:r>
          </a:p>
          <a:p>
            <a:pPr eaLnBrk="1" hangingPunct="1"/>
            <a:r>
              <a:rPr lang="fr-FR" altLang="en-US"/>
              <a:t>Caséine du lait</a:t>
            </a:r>
          </a:p>
        </p:txBody>
      </p:sp>
      <p:pic>
        <p:nvPicPr>
          <p:cNvPr id="6154" name="Picture 13" descr="benedicta-oeuf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90705"/>
            <a:ext cx="1166403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5" descr="extraction-du-miel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401" y="3925134"/>
            <a:ext cx="2429647" cy="1272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17" descr="verre%2520lait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92" y="5254744"/>
            <a:ext cx="1482688" cy="139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96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457200" y="6245225"/>
            <a:ext cx="8229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altLang="en-US" smtClean="0">
                <a:solidFill>
                  <a:srgbClr val="000000"/>
                </a:solidFill>
              </a:rPr>
              <a:t>Formation Epotecny - La Technologie du Collage</a:t>
            </a: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243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5613A49-2150-4F01-845F-17D3DABF033D}" type="slidenum">
              <a:rPr lang="fr-FR" altLang="en-US" smtClean="0">
                <a:solidFill>
                  <a:srgbClr val="000000"/>
                </a:solidFill>
              </a:rPr>
              <a:pPr eaLnBrk="1" hangingPunct="1"/>
              <a:t>30</a:t>
            </a:fld>
            <a:endParaRPr lang="fr-FR" altLang="en-US" smtClean="0">
              <a:solidFill>
                <a:srgbClr val="000000"/>
              </a:solidFill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 smtClean="0"/>
              <a:t>Résines Photo-réticulables     -     photo-amorceurs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1630364" y="944605"/>
            <a:ext cx="59699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3200" dirty="0">
                <a:solidFill>
                  <a:srgbClr val="000000"/>
                </a:solidFill>
              </a:rPr>
              <a:t>Polymérisation amorcée par UV</a:t>
            </a:r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838200" y="2422567"/>
            <a:ext cx="6750566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altLang="en-US" sz="2400" dirty="0">
                <a:solidFill>
                  <a:srgbClr val="000000"/>
                </a:solidFill>
              </a:rPr>
              <a:t> </a:t>
            </a:r>
            <a:r>
              <a:rPr lang="fr-FR" altLang="en-US" sz="2400" dirty="0">
                <a:solidFill>
                  <a:srgbClr val="6600CC"/>
                </a:solidFill>
              </a:rPr>
              <a:t>photo-amorceur de type radicalaire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 Arrêt de la polymérisation avec arrêt de l'exposition UV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altLang="en-US" sz="2400" dirty="0">
                <a:solidFill>
                  <a:srgbClr val="000000"/>
                </a:solidFill>
              </a:rPr>
              <a:t> </a:t>
            </a:r>
            <a:r>
              <a:rPr lang="fr-FR" altLang="en-US" sz="2400" dirty="0">
                <a:solidFill>
                  <a:srgbClr val="6600CC"/>
                </a:solidFill>
              </a:rPr>
              <a:t>photo-amorceur de type cationique</a:t>
            </a:r>
            <a:endParaRPr lang="fr-FR" altLang="en-US" dirty="0">
              <a:solidFill>
                <a:srgbClr val="6600CC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        polymérisation en chaîne cationique	(système époxyde)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33CC33"/>
                </a:solidFill>
              </a:rPr>
              <a:t>	Propagation qui continue après l’insolation</a:t>
            </a:r>
          </a:p>
        </p:txBody>
      </p:sp>
      <p:grpSp>
        <p:nvGrpSpPr>
          <p:cNvPr id="10247" name="Group 9"/>
          <p:cNvGrpSpPr>
            <a:grpSpLocks/>
          </p:cNvGrpSpPr>
          <p:nvPr/>
        </p:nvGrpSpPr>
        <p:grpSpPr bwMode="auto">
          <a:xfrm>
            <a:off x="1295402" y="4800599"/>
            <a:ext cx="6654800" cy="830262"/>
            <a:chOff x="720" y="3082"/>
            <a:chExt cx="4192" cy="523"/>
          </a:xfrm>
        </p:grpSpPr>
        <p:sp>
          <p:nvSpPr>
            <p:cNvPr id="10249" name="Text Box 6"/>
            <p:cNvSpPr txBox="1">
              <a:spLocks noChangeArrowheads="1"/>
            </p:cNvSpPr>
            <p:nvPr/>
          </p:nvSpPr>
          <p:spPr bwMode="auto">
            <a:xfrm>
              <a:off x="1377" y="3082"/>
              <a:ext cx="3535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2400">
                  <a:solidFill>
                    <a:srgbClr val="000000"/>
                  </a:solidFill>
                </a:rPr>
                <a:t>Minimum d’énergie UV nécessaire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2400">
                  <a:solidFill>
                    <a:srgbClr val="000000"/>
                  </a:solidFill>
                </a:rPr>
                <a:t>pour polymériser correctement la résine</a:t>
              </a:r>
            </a:p>
          </p:txBody>
        </p:sp>
        <p:sp>
          <p:nvSpPr>
            <p:cNvPr id="10250" name="AutoShape 7"/>
            <p:cNvSpPr>
              <a:spLocks noChangeArrowheads="1"/>
            </p:cNvSpPr>
            <p:nvPr/>
          </p:nvSpPr>
          <p:spPr bwMode="auto">
            <a:xfrm>
              <a:off x="720" y="3101"/>
              <a:ext cx="528" cy="480"/>
            </a:xfrm>
            <a:prstGeom prst="flowChartExtract">
              <a:avLst/>
            </a:prstGeom>
            <a:solidFill>
              <a:schemeClr val="bg1"/>
            </a:solidFill>
            <a:ln w="76200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bIns="19080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4400">
                  <a:solidFill>
                    <a:srgbClr val="000000"/>
                  </a:solidFill>
                  <a:sym typeface="Symbol" pitchFamily="18" charset="2"/>
                </a:rPr>
                <a:t></a:t>
              </a:r>
            </a:p>
          </p:txBody>
        </p:sp>
      </p:grpSp>
      <p:sp>
        <p:nvSpPr>
          <p:cNvPr id="10248" name="Text Box 10"/>
          <p:cNvSpPr txBox="1">
            <a:spLocks noChangeArrowheads="1"/>
          </p:cNvSpPr>
          <p:nvPr/>
        </p:nvSpPr>
        <p:spPr bwMode="auto">
          <a:xfrm>
            <a:off x="1259250" y="1905041"/>
            <a:ext cx="66223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 i="1">
                <a:solidFill>
                  <a:srgbClr val="000000"/>
                </a:solidFill>
              </a:rPr>
              <a:t>2 types d’amorçage de polymérisation sous UV</a:t>
            </a:r>
          </a:p>
        </p:txBody>
      </p:sp>
    </p:spTree>
    <p:extLst>
      <p:ext uri="{BB962C8B-B14F-4D97-AF65-F5344CB8AC3E}">
        <p14:creationId xmlns:p14="http://schemas.microsoft.com/office/powerpoint/2010/main" val="383111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457200" y="6245225"/>
            <a:ext cx="8229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altLang="en-US" smtClean="0">
                <a:solidFill>
                  <a:srgbClr val="000000"/>
                </a:solidFill>
              </a:rPr>
              <a:t>Formation Epotecny - La Technologie du Collage</a:t>
            </a: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9459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E8ABE34-A8B6-4B6B-BB33-B103A671C2D9}" type="slidenum">
              <a:rPr lang="fr-FR" altLang="en-US" smtClean="0">
                <a:solidFill>
                  <a:srgbClr val="000000"/>
                </a:solidFill>
              </a:rPr>
              <a:pPr eaLnBrk="1" hangingPunct="1"/>
              <a:t>31</a:t>
            </a:fld>
            <a:endParaRPr lang="fr-FR" altLang="en-US" smtClean="0">
              <a:solidFill>
                <a:srgbClr val="000000"/>
              </a:solidFill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 smtClean="0"/>
              <a:t>Résines Photo-réticulables     -     Chimie     -     par Etape Thiol-Polyène</a:t>
            </a:r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457200" y="868363"/>
            <a:ext cx="8229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3200">
                <a:solidFill>
                  <a:srgbClr val="000000"/>
                </a:solidFill>
              </a:rPr>
              <a:t>Exemples d’Application: collage optique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381000" y="3687760"/>
            <a:ext cx="8077200" cy="2297111"/>
            <a:chOff x="240" y="2323"/>
            <a:chExt cx="5088" cy="1447"/>
          </a:xfrm>
        </p:grpSpPr>
        <p:sp>
          <p:nvSpPr>
            <p:cNvPr id="19472" name="Text Box 11"/>
            <p:cNvSpPr txBox="1">
              <a:spLocks noChangeArrowheads="1"/>
            </p:cNvSpPr>
            <p:nvPr/>
          </p:nvSpPr>
          <p:spPr bwMode="auto">
            <a:xfrm>
              <a:off x="240" y="2323"/>
              <a:ext cx="3065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2400">
                  <a:solidFill>
                    <a:srgbClr val="000000"/>
                  </a:solidFill>
                </a:rPr>
                <a:t>Capteurs optiques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>
                  <a:solidFill>
                    <a:srgbClr val="000000"/>
                  </a:solidFill>
                </a:rPr>
                <a:t>assemblage d’une plaque protectrice en verre</a:t>
              </a:r>
            </a:p>
          </p:txBody>
        </p:sp>
        <p:sp>
          <p:nvSpPr>
            <p:cNvPr id="19473" name="Rectangle 12"/>
            <p:cNvSpPr>
              <a:spLocks noChangeArrowheads="1"/>
            </p:cNvSpPr>
            <p:nvPr/>
          </p:nvSpPr>
          <p:spPr bwMode="auto">
            <a:xfrm>
              <a:off x="3456" y="3216"/>
              <a:ext cx="1872" cy="192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9474" name="Rectangle 13"/>
            <p:cNvSpPr>
              <a:spLocks noChangeArrowheads="1"/>
            </p:cNvSpPr>
            <p:nvPr/>
          </p:nvSpPr>
          <p:spPr bwMode="auto">
            <a:xfrm>
              <a:off x="3744" y="3120"/>
              <a:ext cx="1296" cy="96"/>
            </a:xfrm>
            <a:prstGeom prst="rect">
              <a:avLst/>
            </a:prstGeom>
            <a:solidFill>
              <a:srgbClr val="66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9475" name="Rectangle 14"/>
            <p:cNvSpPr>
              <a:spLocks noChangeArrowheads="1"/>
            </p:cNvSpPr>
            <p:nvPr/>
          </p:nvSpPr>
          <p:spPr bwMode="auto">
            <a:xfrm>
              <a:off x="3456" y="3024"/>
              <a:ext cx="96" cy="192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9476" name="Rectangle 15"/>
            <p:cNvSpPr>
              <a:spLocks noChangeArrowheads="1"/>
            </p:cNvSpPr>
            <p:nvPr/>
          </p:nvSpPr>
          <p:spPr bwMode="auto">
            <a:xfrm>
              <a:off x="5232" y="3024"/>
              <a:ext cx="96" cy="192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9477" name="Rectangle 16"/>
            <p:cNvSpPr>
              <a:spLocks noChangeArrowheads="1"/>
            </p:cNvSpPr>
            <p:nvPr/>
          </p:nvSpPr>
          <p:spPr bwMode="auto">
            <a:xfrm>
              <a:off x="3456" y="2976"/>
              <a:ext cx="1872" cy="96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9478" name="Line 17"/>
            <p:cNvSpPr>
              <a:spLocks noChangeShapeType="1"/>
            </p:cNvSpPr>
            <p:nvPr/>
          </p:nvSpPr>
          <p:spPr bwMode="auto">
            <a:xfrm>
              <a:off x="3408" y="2928"/>
              <a:ext cx="28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9479" name="Line 18"/>
            <p:cNvSpPr>
              <a:spLocks noChangeShapeType="1"/>
            </p:cNvSpPr>
            <p:nvPr/>
          </p:nvSpPr>
          <p:spPr bwMode="auto">
            <a:xfrm flipV="1">
              <a:off x="4416" y="3168"/>
              <a:ext cx="432" cy="3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9480" name="Line 19"/>
            <p:cNvSpPr>
              <a:spLocks noChangeShapeType="1"/>
            </p:cNvSpPr>
            <p:nvPr/>
          </p:nvSpPr>
          <p:spPr bwMode="auto">
            <a:xfrm flipH="1">
              <a:off x="2976" y="2928"/>
              <a:ext cx="43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9481" name="Line 20"/>
            <p:cNvSpPr>
              <a:spLocks noChangeShapeType="1"/>
            </p:cNvSpPr>
            <p:nvPr/>
          </p:nvSpPr>
          <p:spPr bwMode="auto">
            <a:xfrm flipH="1">
              <a:off x="3984" y="3552"/>
              <a:ext cx="43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9482" name="Line 21"/>
            <p:cNvSpPr>
              <a:spLocks noChangeShapeType="1"/>
            </p:cNvSpPr>
            <p:nvPr/>
          </p:nvSpPr>
          <p:spPr bwMode="auto">
            <a:xfrm flipV="1">
              <a:off x="3312" y="3120"/>
              <a:ext cx="33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9483" name="Text Box 22"/>
            <p:cNvSpPr txBox="1">
              <a:spLocks noChangeArrowheads="1"/>
            </p:cNvSpPr>
            <p:nvPr/>
          </p:nvSpPr>
          <p:spPr bwMode="auto">
            <a:xfrm>
              <a:off x="2618" y="3440"/>
              <a:ext cx="2203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400" i="1">
                  <a:solidFill>
                    <a:srgbClr val="000000"/>
                  </a:solidFill>
                </a:rPr>
                <a:t>capteur optoélectronique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400" i="1">
                  <a:solidFill>
                    <a:srgbClr val="000000"/>
                  </a:solidFill>
                </a:rPr>
                <a:t>converti les photons en courant électrique</a:t>
              </a:r>
            </a:p>
          </p:txBody>
        </p:sp>
        <p:sp>
          <p:nvSpPr>
            <p:cNvPr id="19484" name="Text Box 23"/>
            <p:cNvSpPr txBox="1">
              <a:spLocks noChangeArrowheads="1"/>
            </p:cNvSpPr>
            <p:nvPr/>
          </p:nvSpPr>
          <p:spPr bwMode="auto">
            <a:xfrm>
              <a:off x="2025" y="2825"/>
              <a:ext cx="91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400" i="1">
                  <a:solidFill>
                    <a:srgbClr val="000000"/>
                  </a:solidFill>
                </a:rPr>
                <a:t>verre protecteur</a:t>
              </a:r>
            </a:p>
          </p:txBody>
        </p:sp>
        <p:sp>
          <p:nvSpPr>
            <p:cNvPr id="19485" name="Text Box 24"/>
            <p:cNvSpPr txBox="1">
              <a:spLocks noChangeArrowheads="1"/>
            </p:cNvSpPr>
            <p:nvPr/>
          </p:nvSpPr>
          <p:spPr bwMode="auto">
            <a:xfrm>
              <a:off x="1130" y="3152"/>
              <a:ext cx="220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400" i="1">
                  <a:solidFill>
                    <a:srgbClr val="000000"/>
                  </a:solidFill>
                </a:rPr>
                <a:t>résine photo-réticulable type thiol-polyène</a:t>
              </a:r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914400" y="1066800"/>
            <a:ext cx="8001000" cy="2133600"/>
            <a:chOff x="1532" y="672"/>
            <a:chExt cx="4084" cy="1344"/>
          </a:xfrm>
        </p:grpSpPr>
        <p:sp>
          <p:nvSpPr>
            <p:cNvPr id="19464" name="Text Box 4"/>
            <p:cNvSpPr txBox="1">
              <a:spLocks noChangeArrowheads="1"/>
            </p:cNvSpPr>
            <p:nvPr/>
          </p:nvSpPr>
          <p:spPr bwMode="auto">
            <a:xfrm>
              <a:off x="1532" y="1056"/>
              <a:ext cx="2713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2400">
                  <a:solidFill>
                    <a:srgbClr val="000000"/>
                  </a:solidFill>
                </a:rPr>
                <a:t>Assemblage de 2 lentilles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>
                  <a:solidFill>
                    <a:srgbClr val="000000"/>
                  </a:solidFill>
                </a:rPr>
                <a:t>pour l’objectif photo dans les téléphones portables</a:t>
              </a:r>
            </a:p>
          </p:txBody>
        </p:sp>
        <p:sp>
          <p:nvSpPr>
            <p:cNvPr id="19465" name="Text Box 5"/>
            <p:cNvSpPr txBox="1">
              <a:spLocks noChangeArrowheads="1"/>
            </p:cNvSpPr>
            <p:nvPr/>
          </p:nvSpPr>
          <p:spPr bwMode="auto">
            <a:xfrm>
              <a:off x="1676" y="1584"/>
              <a:ext cx="2398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>
                  <a:solidFill>
                    <a:srgbClr val="000000"/>
                  </a:solidFill>
                </a:rPr>
                <a:t>centrage laser de l’axe optique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>
                  <a:solidFill>
                    <a:srgbClr val="000000"/>
                  </a:solidFill>
                </a:rPr>
                <a:t>des 2 lentilles avant polymérisation sous UV</a:t>
              </a:r>
            </a:p>
          </p:txBody>
        </p:sp>
        <p:grpSp>
          <p:nvGrpSpPr>
            <p:cNvPr id="19466" name="Group 27"/>
            <p:cNvGrpSpPr>
              <a:grpSpLocks/>
            </p:cNvGrpSpPr>
            <p:nvPr/>
          </p:nvGrpSpPr>
          <p:grpSpPr bwMode="auto">
            <a:xfrm>
              <a:off x="4896" y="672"/>
              <a:ext cx="720" cy="1344"/>
              <a:chOff x="4800" y="672"/>
              <a:chExt cx="720" cy="1344"/>
            </a:xfrm>
          </p:grpSpPr>
          <p:grpSp>
            <p:nvGrpSpPr>
              <p:cNvPr id="19467" name="Group 9"/>
              <p:cNvGrpSpPr>
                <a:grpSpLocks/>
              </p:cNvGrpSpPr>
              <p:nvPr/>
            </p:nvGrpSpPr>
            <p:grpSpPr bwMode="auto">
              <a:xfrm>
                <a:off x="4992" y="672"/>
                <a:ext cx="336" cy="1344"/>
                <a:chOff x="2160" y="1728"/>
                <a:chExt cx="528" cy="1632"/>
              </a:xfrm>
            </p:grpSpPr>
            <p:sp>
              <p:nvSpPr>
                <p:cNvPr id="19469" name="AutoShape 6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528" cy="1632"/>
                </a:xfrm>
                <a:prstGeom prst="moon">
                  <a:avLst>
                    <a:gd name="adj" fmla="val 4253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470" name="AutoShape 7" descr="noir)"/>
                <p:cNvSpPr>
                  <a:spLocks noChangeArrowheads="1"/>
                </p:cNvSpPr>
                <p:nvPr/>
              </p:nvSpPr>
              <p:spPr bwMode="auto">
                <a:xfrm>
                  <a:off x="2352" y="1728"/>
                  <a:ext cx="336" cy="1632"/>
                </a:xfrm>
                <a:prstGeom prst="moon">
                  <a:avLst>
                    <a:gd name="adj" fmla="val 36903"/>
                  </a:avLst>
                </a:prstGeom>
                <a:pattFill prst="ltDnDiag">
                  <a:fgClr>
                    <a:srgbClr val="FF0000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471" name="AutoShape 8"/>
                <p:cNvSpPr>
                  <a:spLocks noChangeArrowheads="1"/>
                </p:cNvSpPr>
                <p:nvPr/>
              </p:nvSpPr>
              <p:spPr bwMode="auto">
                <a:xfrm>
                  <a:off x="2448" y="1728"/>
                  <a:ext cx="240" cy="163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9468" name="Line 10"/>
              <p:cNvSpPr>
                <a:spLocks noChangeShapeType="1"/>
              </p:cNvSpPr>
              <p:nvPr/>
            </p:nvSpPr>
            <p:spPr bwMode="auto">
              <a:xfrm>
                <a:off x="4800" y="1344"/>
                <a:ext cx="720" cy="0"/>
              </a:xfrm>
              <a:prstGeom prst="line">
                <a:avLst/>
              </a:prstGeom>
              <a:noFill/>
              <a:ln w="38100" cap="rnd">
                <a:solidFill>
                  <a:srgbClr val="FF33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448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457200" y="6245225"/>
            <a:ext cx="8229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altLang="en-US" smtClean="0">
                <a:solidFill>
                  <a:srgbClr val="000000"/>
                </a:solidFill>
              </a:rPr>
              <a:t>Formation Epotecny - La Technologie du Collage</a:t>
            </a: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21507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757D453-1F32-4C92-B896-4E1441227DD3}" type="slidenum">
              <a:rPr lang="fr-FR" altLang="en-US" smtClean="0">
                <a:solidFill>
                  <a:srgbClr val="000000"/>
                </a:solidFill>
              </a:rPr>
              <a:pPr eaLnBrk="1" hangingPunct="1"/>
              <a:t>32</a:t>
            </a:fld>
            <a:endParaRPr lang="fr-FR" altLang="en-US" smtClean="0">
              <a:solidFill>
                <a:srgbClr val="000000"/>
              </a:solidFill>
            </a:endParaRPr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 smtClean="0"/>
              <a:t>Collage Optique     -     Application     -     Connecteur Fibre Optique </a:t>
            </a:r>
          </a:p>
        </p:txBody>
      </p:sp>
      <p:sp>
        <p:nvSpPr>
          <p:cNvPr id="21509" name="Rectangle 3"/>
          <p:cNvSpPr>
            <a:spLocks noChangeArrowheads="1"/>
          </p:cNvSpPr>
          <p:nvPr/>
        </p:nvSpPr>
        <p:spPr bwMode="auto">
          <a:xfrm>
            <a:off x="5562600" y="838200"/>
            <a:ext cx="2971800" cy="76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1676402" y="868405"/>
            <a:ext cx="59009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3200">
                <a:solidFill>
                  <a:srgbClr val="000000"/>
                </a:solidFill>
              </a:rPr>
              <a:t>Montage d’un Connecteur SMA</a:t>
            </a:r>
          </a:p>
        </p:txBody>
      </p:sp>
      <p:grpSp>
        <p:nvGrpSpPr>
          <p:cNvPr id="21511" name="Group 69"/>
          <p:cNvGrpSpPr>
            <a:grpSpLocks/>
          </p:cNvGrpSpPr>
          <p:nvPr/>
        </p:nvGrpSpPr>
        <p:grpSpPr bwMode="auto">
          <a:xfrm>
            <a:off x="1981200" y="1905000"/>
            <a:ext cx="2362200" cy="609600"/>
            <a:chOff x="768" y="1200"/>
            <a:chExt cx="1488" cy="384"/>
          </a:xfrm>
        </p:grpSpPr>
        <p:sp>
          <p:nvSpPr>
            <p:cNvPr id="21556" name="Line 7"/>
            <p:cNvSpPr>
              <a:spLocks noChangeShapeType="1"/>
            </p:cNvSpPr>
            <p:nvPr/>
          </p:nvSpPr>
          <p:spPr bwMode="auto">
            <a:xfrm>
              <a:off x="768" y="1392"/>
              <a:ext cx="1056" cy="0"/>
            </a:xfrm>
            <a:prstGeom prst="line">
              <a:avLst/>
            </a:prstGeom>
            <a:noFill/>
            <a:ln w="76200">
              <a:solidFill>
                <a:srgbClr val="CC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1557" name="Line 8"/>
            <p:cNvSpPr>
              <a:spLocks noChangeShapeType="1"/>
            </p:cNvSpPr>
            <p:nvPr/>
          </p:nvSpPr>
          <p:spPr bwMode="auto">
            <a:xfrm>
              <a:off x="1344" y="1392"/>
              <a:ext cx="912" cy="0"/>
            </a:xfrm>
            <a:prstGeom prst="line">
              <a:avLst/>
            </a:prstGeom>
            <a:noFill/>
            <a:ln w="4572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21558" name="Group 12"/>
            <p:cNvGrpSpPr>
              <a:grpSpLocks/>
            </p:cNvGrpSpPr>
            <p:nvPr/>
          </p:nvGrpSpPr>
          <p:grpSpPr bwMode="auto">
            <a:xfrm>
              <a:off x="960" y="1200"/>
              <a:ext cx="864" cy="144"/>
              <a:chOff x="1248" y="1200"/>
              <a:chExt cx="864" cy="144"/>
            </a:xfrm>
          </p:grpSpPr>
          <p:sp>
            <p:nvSpPr>
              <p:cNvPr id="21563" name="Rectangle 9"/>
              <p:cNvSpPr>
                <a:spLocks noChangeArrowheads="1"/>
              </p:cNvSpPr>
              <p:nvPr/>
            </p:nvSpPr>
            <p:spPr bwMode="auto">
              <a:xfrm>
                <a:off x="1248" y="1296"/>
                <a:ext cx="288" cy="4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4" name="Rectangle 10"/>
              <p:cNvSpPr>
                <a:spLocks noChangeArrowheads="1"/>
              </p:cNvSpPr>
              <p:nvPr/>
            </p:nvSpPr>
            <p:spPr bwMode="auto">
              <a:xfrm>
                <a:off x="1632" y="1200"/>
                <a:ext cx="480" cy="4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5" name="AutoShape 11"/>
              <p:cNvSpPr>
                <a:spLocks noChangeArrowheads="1"/>
              </p:cNvSpPr>
              <p:nvPr/>
            </p:nvSpPr>
            <p:spPr bwMode="auto">
              <a:xfrm>
                <a:off x="1488" y="1200"/>
                <a:ext cx="192" cy="144"/>
              </a:xfrm>
              <a:prstGeom prst="parallelogram">
                <a:avLst>
                  <a:gd name="adj" fmla="val 100000"/>
                </a:avLst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559" name="Group 17"/>
            <p:cNvGrpSpPr>
              <a:grpSpLocks/>
            </p:cNvGrpSpPr>
            <p:nvPr/>
          </p:nvGrpSpPr>
          <p:grpSpPr bwMode="auto">
            <a:xfrm flipV="1">
              <a:off x="960" y="1440"/>
              <a:ext cx="864" cy="144"/>
              <a:chOff x="1248" y="1200"/>
              <a:chExt cx="864" cy="144"/>
            </a:xfrm>
          </p:grpSpPr>
          <p:sp>
            <p:nvSpPr>
              <p:cNvPr id="21560" name="Rectangle 18"/>
              <p:cNvSpPr>
                <a:spLocks noChangeArrowheads="1"/>
              </p:cNvSpPr>
              <p:nvPr/>
            </p:nvSpPr>
            <p:spPr bwMode="auto">
              <a:xfrm>
                <a:off x="1248" y="1296"/>
                <a:ext cx="288" cy="4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1" name="Rectangle 19"/>
              <p:cNvSpPr>
                <a:spLocks noChangeArrowheads="1"/>
              </p:cNvSpPr>
              <p:nvPr/>
            </p:nvSpPr>
            <p:spPr bwMode="auto">
              <a:xfrm>
                <a:off x="1632" y="1200"/>
                <a:ext cx="480" cy="4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2" name="AutoShape 20"/>
              <p:cNvSpPr>
                <a:spLocks noChangeArrowheads="1"/>
              </p:cNvSpPr>
              <p:nvPr/>
            </p:nvSpPr>
            <p:spPr bwMode="auto">
              <a:xfrm>
                <a:off x="1488" y="1200"/>
                <a:ext cx="192" cy="144"/>
              </a:xfrm>
              <a:prstGeom prst="parallelogram">
                <a:avLst>
                  <a:gd name="adj" fmla="val 100000"/>
                </a:avLst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5" name="Group 70"/>
          <p:cNvGrpSpPr>
            <a:grpSpLocks/>
          </p:cNvGrpSpPr>
          <p:nvPr/>
        </p:nvGrpSpPr>
        <p:grpSpPr bwMode="auto">
          <a:xfrm>
            <a:off x="2844800" y="2971800"/>
            <a:ext cx="2336800" cy="609600"/>
            <a:chOff x="1600" y="1872"/>
            <a:chExt cx="1472" cy="384"/>
          </a:xfrm>
        </p:grpSpPr>
        <p:sp>
          <p:nvSpPr>
            <p:cNvPr id="21544" name="Oval 59"/>
            <p:cNvSpPr>
              <a:spLocks noChangeArrowheads="1"/>
            </p:cNvSpPr>
            <p:nvPr/>
          </p:nvSpPr>
          <p:spPr bwMode="auto">
            <a:xfrm>
              <a:off x="1680" y="1968"/>
              <a:ext cx="240" cy="192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1545" name="Rectangle 60"/>
            <p:cNvSpPr>
              <a:spLocks noChangeArrowheads="1"/>
            </p:cNvSpPr>
            <p:nvPr/>
          </p:nvSpPr>
          <p:spPr bwMode="auto">
            <a:xfrm>
              <a:off x="1791" y="1872"/>
              <a:ext cx="144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1546" name="Line 21"/>
            <p:cNvSpPr>
              <a:spLocks noChangeShapeType="1"/>
            </p:cNvSpPr>
            <p:nvPr/>
          </p:nvSpPr>
          <p:spPr bwMode="auto">
            <a:xfrm>
              <a:off x="1600" y="2064"/>
              <a:ext cx="1056" cy="0"/>
            </a:xfrm>
            <a:prstGeom prst="line">
              <a:avLst/>
            </a:prstGeom>
            <a:noFill/>
            <a:ln w="76200">
              <a:solidFill>
                <a:srgbClr val="CC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1547" name="Line 22"/>
            <p:cNvSpPr>
              <a:spLocks noChangeShapeType="1"/>
            </p:cNvSpPr>
            <p:nvPr/>
          </p:nvSpPr>
          <p:spPr bwMode="auto">
            <a:xfrm>
              <a:off x="2178" y="2064"/>
              <a:ext cx="894" cy="0"/>
            </a:xfrm>
            <a:prstGeom prst="line">
              <a:avLst/>
            </a:prstGeom>
            <a:noFill/>
            <a:ln w="4572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21548" name="Group 23"/>
            <p:cNvGrpSpPr>
              <a:grpSpLocks/>
            </p:cNvGrpSpPr>
            <p:nvPr/>
          </p:nvGrpSpPr>
          <p:grpSpPr bwMode="auto">
            <a:xfrm>
              <a:off x="1792" y="1872"/>
              <a:ext cx="864" cy="144"/>
              <a:chOff x="1248" y="1200"/>
              <a:chExt cx="864" cy="144"/>
            </a:xfrm>
          </p:grpSpPr>
          <p:sp>
            <p:nvSpPr>
              <p:cNvPr id="21553" name="Rectangle 24"/>
              <p:cNvSpPr>
                <a:spLocks noChangeArrowheads="1"/>
              </p:cNvSpPr>
              <p:nvPr/>
            </p:nvSpPr>
            <p:spPr bwMode="auto">
              <a:xfrm>
                <a:off x="1248" y="1296"/>
                <a:ext cx="288" cy="4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4" name="Rectangle 25"/>
              <p:cNvSpPr>
                <a:spLocks noChangeArrowheads="1"/>
              </p:cNvSpPr>
              <p:nvPr/>
            </p:nvSpPr>
            <p:spPr bwMode="auto">
              <a:xfrm>
                <a:off x="1632" y="1200"/>
                <a:ext cx="480" cy="4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5" name="AutoShape 26"/>
              <p:cNvSpPr>
                <a:spLocks noChangeArrowheads="1"/>
              </p:cNvSpPr>
              <p:nvPr/>
            </p:nvSpPr>
            <p:spPr bwMode="auto">
              <a:xfrm>
                <a:off x="1488" y="1200"/>
                <a:ext cx="192" cy="144"/>
              </a:xfrm>
              <a:prstGeom prst="parallelogram">
                <a:avLst>
                  <a:gd name="adj" fmla="val 100000"/>
                </a:avLst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549" name="Group 27"/>
            <p:cNvGrpSpPr>
              <a:grpSpLocks/>
            </p:cNvGrpSpPr>
            <p:nvPr/>
          </p:nvGrpSpPr>
          <p:grpSpPr bwMode="auto">
            <a:xfrm flipV="1">
              <a:off x="1792" y="2112"/>
              <a:ext cx="864" cy="144"/>
              <a:chOff x="1248" y="1200"/>
              <a:chExt cx="864" cy="144"/>
            </a:xfrm>
          </p:grpSpPr>
          <p:sp>
            <p:nvSpPr>
              <p:cNvPr id="21550" name="Rectangle 28"/>
              <p:cNvSpPr>
                <a:spLocks noChangeArrowheads="1"/>
              </p:cNvSpPr>
              <p:nvPr/>
            </p:nvSpPr>
            <p:spPr bwMode="auto">
              <a:xfrm>
                <a:off x="1248" y="1296"/>
                <a:ext cx="288" cy="4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1" name="Rectangle 29"/>
              <p:cNvSpPr>
                <a:spLocks noChangeArrowheads="1"/>
              </p:cNvSpPr>
              <p:nvPr/>
            </p:nvSpPr>
            <p:spPr bwMode="auto">
              <a:xfrm>
                <a:off x="1632" y="1200"/>
                <a:ext cx="480" cy="4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2" name="AutoShape 30"/>
              <p:cNvSpPr>
                <a:spLocks noChangeArrowheads="1"/>
              </p:cNvSpPr>
              <p:nvPr/>
            </p:nvSpPr>
            <p:spPr bwMode="auto">
              <a:xfrm>
                <a:off x="1488" y="1200"/>
                <a:ext cx="192" cy="144"/>
              </a:xfrm>
              <a:prstGeom prst="parallelogram">
                <a:avLst>
                  <a:gd name="adj" fmla="val 100000"/>
                </a:avLst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" name="Group 71"/>
          <p:cNvGrpSpPr>
            <a:grpSpLocks/>
          </p:cNvGrpSpPr>
          <p:nvPr/>
        </p:nvGrpSpPr>
        <p:grpSpPr bwMode="auto">
          <a:xfrm>
            <a:off x="4013200" y="4038600"/>
            <a:ext cx="2387600" cy="609600"/>
            <a:chOff x="2432" y="2544"/>
            <a:chExt cx="1504" cy="384"/>
          </a:xfrm>
        </p:grpSpPr>
        <p:sp>
          <p:nvSpPr>
            <p:cNvPr id="21532" name="Rectangle 62"/>
            <p:cNvSpPr>
              <a:spLocks noChangeArrowheads="1"/>
            </p:cNvSpPr>
            <p:nvPr/>
          </p:nvSpPr>
          <p:spPr bwMode="auto">
            <a:xfrm>
              <a:off x="2640" y="2640"/>
              <a:ext cx="144" cy="19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1533" name="Oval 61"/>
            <p:cNvSpPr>
              <a:spLocks noChangeArrowheads="1"/>
            </p:cNvSpPr>
            <p:nvPr/>
          </p:nvSpPr>
          <p:spPr bwMode="auto">
            <a:xfrm>
              <a:off x="2574" y="2640"/>
              <a:ext cx="144" cy="192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1534" name="Line 31"/>
            <p:cNvSpPr>
              <a:spLocks noChangeShapeType="1"/>
            </p:cNvSpPr>
            <p:nvPr/>
          </p:nvSpPr>
          <p:spPr bwMode="auto">
            <a:xfrm>
              <a:off x="2432" y="2736"/>
              <a:ext cx="1056" cy="0"/>
            </a:xfrm>
            <a:prstGeom prst="line">
              <a:avLst/>
            </a:prstGeom>
            <a:noFill/>
            <a:ln w="76200">
              <a:solidFill>
                <a:srgbClr val="CC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1535" name="Line 32"/>
            <p:cNvSpPr>
              <a:spLocks noChangeShapeType="1"/>
            </p:cNvSpPr>
            <p:nvPr/>
          </p:nvSpPr>
          <p:spPr bwMode="auto">
            <a:xfrm>
              <a:off x="3009" y="2736"/>
              <a:ext cx="927" cy="0"/>
            </a:xfrm>
            <a:prstGeom prst="line">
              <a:avLst/>
            </a:prstGeom>
            <a:noFill/>
            <a:ln w="4572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21536" name="Group 33"/>
            <p:cNvGrpSpPr>
              <a:grpSpLocks/>
            </p:cNvGrpSpPr>
            <p:nvPr/>
          </p:nvGrpSpPr>
          <p:grpSpPr bwMode="auto">
            <a:xfrm>
              <a:off x="2624" y="2544"/>
              <a:ext cx="864" cy="144"/>
              <a:chOff x="1248" y="1200"/>
              <a:chExt cx="864" cy="144"/>
            </a:xfrm>
          </p:grpSpPr>
          <p:sp>
            <p:nvSpPr>
              <p:cNvPr id="21541" name="Rectangle 34"/>
              <p:cNvSpPr>
                <a:spLocks noChangeArrowheads="1"/>
              </p:cNvSpPr>
              <p:nvPr/>
            </p:nvSpPr>
            <p:spPr bwMode="auto">
              <a:xfrm>
                <a:off x="1248" y="1296"/>
                <a:ext cx="288" cy="4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2" name="Rectangle 35"/>
              <p:cNvSpPr>
                <a:spLocks noChangeArrowheads="1"/>
              </p:cNvSpPr>
              <p:nvPr/>
            </p:nvSpPr>
            <p:spPr bwMode="auto">
              <a:xfrm>
                <a:off x="1632" y="1200"/>
                <a:ext cx="480" cy="4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3" name="AutoShape 36"/>
              <p:cNvSpPr>
                <a:spLocks noChangeArrowheads="1"/>
              </p:cNvSpPr>
              <p:nvPr/>
            </p:nvSpPr>
            <p:spPr bwMode="auto">
              <a:xfrm>
                <a:off x="1488" y="1200"/>
                <a:ext cx="192" cy="144"/>
              </a:xfrm>
              <a:prstGeom prst="parallelogram">
                <a:avLst>
                  <a:gd name="adj" fmla="val 100000"/>
                </a:avLst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537" name="Group 37"/>
            <p:cNvGrpSpPr>
              <a:grpSpLocks/>
            </p:cNvGrpSpPr>
            <p:nvPr/>
          </p:nvGrpSpPr>
          <p:grpSpPr bwMode="auto">
            <a:xfrm flipV="1">
              <a:off x="2624" y="2784"/>
              <a:ext cx="864" cy="144"/>
              <a:chOff x="1248" y="1200"/>
              <a:chExt cx="864" cy="144"/>
            </a:xfrm>
          </p:grpSpPr>
          <p:sp>
            <p:nvSpPr>
              <p:cNvPr id="21538" name="Rectangle 38"/>
              <p:cNvSpPr>
                <a:spLocks noChangeArrowheads="1"/>
              </p:cNvSpPr>
              <p:nvPr/>
            </p:nvSpPr>
            <p:spPr bwMode="auto">
              <a:xfrm>
                <a:off x="1248" y="1296"/>
                <a:ext cx="288" cy="4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9" name="Rectangle 39"/>
              <p:cNvSpPr>
                <a:spLocks noChangeArrowheads="1"/>
              </p:cNvSpPr>
              <p:nvPr/>
            </p:nvSpPr>
            <p:spPr bwMode="auto">
              <a:xfrm>
                <a:off x="1632" y="1200"/>
                <a:ext cx="480" cy="4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0" name="AutoShape 40"/>
              <p:cNvSpPr>
                <a:spLocks noChangeArrowheads="1"/>
              </p:cNvSpPr>
              <p:nvPr/>
            </p:nvSpPr>
            <p:spPr bwMode="auto">
              <a:xfrm>
                <a:off x="1488" y="1200"/>
                <a:ext cx="192" cy="144"/>
              </a:xfrm>
              <a:prstGeom prst="parallelogram">
                <a:avLst>
                  <a:gd name="adj" fmla="val 100000"/>
                </a:avLst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1" name="Group 72"/>
          <p:cNvGrpSpPr>
            <a:grpSpLocks/>
          </p:cNvGrpSpPr>
          <p:nvPr/>
        </p:nvGrpSpPr>
        <p:grpSpPr bwMode="auto">
          <a:xfrm>
            <a:off x="5486400" y="5105400"/>
            <a:ext cx="2057400" cy="609600"/>
            <a:chOff x="3456" y="3216"/>
            <a:chExt cx="1296" cy="384"/>
          </a:xfrm>
        </p:grpSpPr>
        <p:sp>
          <p:nvSpPr>
            <p:cNvPr id="21521" name="Rectangle 63"/>
            <p:cNvSpPr>
              <a:spLocks noChangeArrowheads="1"/>
            </p:cNvSpPr>
            <p:nvPr/>
          </p:nvSpPr>
          <p:spPr bwMode="auto">
            <a:xfrm>
              <a:off x="3456" y="3312"/>
              <a:ext cx="144" cy="19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1522" name="Line 41"/>
            <p:cNvSpPr>
              <a:spLocks noChangeShapeType="1"/>
            </p:cNvSpPr>
            <p:nvPr/>
          </p:nvSpPr>
          <p:spPr bwMode="auto">
            <a:xfrm>
              <a:off x="3456" y="3408"/>
              <a:ext cx="864" cy="0"/>
            </a:xfrm>
            <a:prstGeom prst="line">
              <a:avLst/>
            </a:prstGeom>
            <a:noFill/>
            <a:ln w="76200">
              <a:solidFill>
                <a:srgbClr val="CC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1523" name="Line 42"/>
            <p:cNvSpPr>
              <a:spLocks noChangeShapeType="1"/>
            </p:cNvSpPr>
            <p:nvPr/>
          </p:nvSpPr>
          <p:spPr bwMode="auto">
            <a:xfrm>
              <a:off x="3840" y="3408"/>
              <a:ext cx="912" cy="0"/>
            </a:xfrm>
            <a:prstGeom prst="line">
              <a:avLst/>
            </a:prstGeom>
            <a:noFill/>
            <a:ln w="4572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21524" name="Group 43"/>
            <p:cNvGrpSpPr>
              <a:grpSpLocks/>
            </p:cNvGrpSpPr>
            <p:nvPr/>
          </p:nvGrpSpPr>
          <p:grpSpPr bwMode="auto">
            <a:xfrm>
              <a:off x="3456" y="3216"/>
              <a:ext cx="864" cy="144"/>
              <a:chOff x="1248" y="1200"/>
              <a:chExt cx="864" cy="144"/>
            </a:xfrm>
          </p:grpSpPr>
          <p:sp>
            <p:nvSpPr>
              <p:cNvPr id="21529" name="Rectangle 44"/>
              <p:cNvSpPr>
                <a:spLocks noChangeArrowheads="1"/>
              </p:cNvSpPr>
              <p:nvPr/>
            </p:nvSpPr>
            <p:spPr bwMode="auto">
              <a:xfrm>
                <a:off x="1248" y="1296"/>
                <a:ext cx="288" cy="4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0" name="Rectangle 45"/>
              <p:cNvSpPr>
                <a:spLocks noChangeArrowheads="1"/>
              </p:cNvSpPr>
              <p:nvPr/>
            </p:nvSpPr>
            <p:spPr bwMode="auto">
              <a:xfrm>
                <a:off x="1632" y="1200"/>
                <a:ext cx="480" cy="4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1" name="AutoShape 46"/>
              <p:cNvSpPr>
                <a:spLocks noChangeArrowheads="1"/>
              </p:cNvSpPr>
              <p:nvPr/>
            </p:nvSpPr>
            <p:spPr bwMode="auto">
              <a:xfrm>
                <a:off x="1488" y="1200"/>
                <a:ext cx="192" cy="144"/>
              </a:xfrm>
              <a:prstGeom prst="parallelogram">
                <a:avLst>
                  <a:gd name="adj" fmla="val 100000"/>
                </a:avLst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525" name="Group 47"/>
            <p:cNvGrpSpPr>
              <a:grpSpLocks/>
            </p:cNvGrpSpPr>
            <p:nvPr/>
          </p:nvGrpSpPr>
          <p:grpSpPr bwMode="auto">
            <a:xfrm flipV="1">
              <a:off x="3456" y="3456"/>
              <a:ext cx="864" cy="144"/>
              <a:chOff x="1248" y="1200"/>
              <a:chExt cx="864" cy="144"/>
            </a:xfrm>
          </p:grpSpPr>
          <p:sp>
            <p:nvSpPr>
              <p:cNvPr id="21526" name="Rectangle 48"/>
              <p:cNvSpPr>
                <a:spLocks noChangeArrowheads="1"/>
              </p:cNvSpPr>
              <p:nvPr/>
            </p:nvSpPr>
            <p:spPr bwMode="auto">
              <a:xfrm>
                <a:off x="1248" y="1296"/>
                <a:ext cx="288" cy="4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27" name="Rectangle 49"/>
              <p:cNvSpPr>
                <a:spLocks noChangeArrowheads="1"/>
              </p:cNvSpPr>
              <p:nvPr/>
            </p:nvSpPr>
            <p:spPr bwMode="auto">
              <a:xfrm>
                <a:off x="1632" y="1200"/>
                <a:ext cx="480" cy="4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28" name="AutoShape 50"/>
              <p:cNvSpPr>
                <a:spLocks noChangeArrowheads="1"/>
              </p:cNvSpPr>
              <p:nvPr/>
            </p:nvSpPr>
            <p:spPr bwMode="auto">
              <a:xfrm>
                <a:off x="1488" y="1200"/>
                <a:ext cx="192" cy="144"/>
              </a:xfrm>
              <a:prstGeom prst="parallelogram">
                <a:avLst>
                  <a:gd name="adj" fmla="val 100000"/>
                </a:avLst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1515" name="Text Box 55"/>
          <p:cNvSpPr txBox="1">
            <a:spLocks noChangeArrowheads="1"/>
          </p:cNvSpPr>
          <p:nvPr/>
        </p:nvSpPr>
        <p:spPr bwMode="auto">
          <a:xfrm>
            <a:off x="4419600" y="1995488"/>
            <a:ext cx="21595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Montage de la fibre</a:t>
            </a:r>
          </a:p>
        </p:txBody>
      </p:sp>
      <p:sp>
        <p:nvSpPr>
          <p:cNvPr id="51256" name="Text Box 56"/>
          <p:cNvSpPr txBox="1">
            <a:spLocks noChangeArrowheads="1"/>
          </p:cNvSpPr>
          <p:nvPr/>
        </p:nvSpPr>
        <p:spPr bwMode="auto">
          <a:xfrm>
            <a:off x="5410255" y="3008313"/>
            <a:ext cx="31085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Dépose de la goutte de colle</a:t>
            </a:r>
          </a:p>
        </p:txBody>
      </p:sp>
      <p:sp>
        <p:nvSpPr>
          <p:cNvPr id="51257" name="Text Box 57"/>
          <p:cNvSpPr txBox="1">
            <a:spLocks noChangeArrowheads="1"/>
          </p:cNvSpPr>
          <p:nvPr/>
        </p:nvSpPr>
        <p:spPr bwMode="auto">
          <a:xfrm>
            <a:off x="768405" y="4114801"/>
            <a:ext cx="29931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Colle pénètre par capillarité</a:t>
            </a:r>
          </a:p>
        </p:txBody>
      </p:sp>
      <p:sp>
        <p:nvSpPr>
          <p:cNvPr id="51258" name="Text Box 58"/>
          <p:cNvSpPr txBox="1">
            <a:spLocks noChangeArrowheads="1"/>
          </p:cNvSpPr>
          <p:nvPr/>
        </p:nvSpPr>
        <p:spPr bwMode="auto">
          <a:xfrm>
            <a:off x="2584450" y="5029200"/>
            <a:ext cx="223651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Après réticulation,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polissage de la fibre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et de la colle</a:t>
            </a:r>
          </a:p>
        </p:txBody>
      </p:sp>
      <p:pic>
        <p:nvPicPr>
          <p:cNvPr id="21519" name="Picture 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3" y="838242"/>
            <a:ext cx="1384300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0" name="Picture 7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447801"/>
            <a:ext cx="19812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905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6" grpId="0"/>
      <p:bldP spid="51257" grpId="0"/>
      <p:bldP spid="5125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457200" y="6245225"/>
            <a:ext cx="8229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altLang="en-US" smtClean="0">
                <a:solidFill>
                  <a:srgbClr val="000000"/>
                </a:solidFill>
              </a:rPr>
              <a:t>Formation Epotecny - La Technologie du Collage</a:t>
            </a: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27651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6B541E1-B066-4D69-9B24-10C74FCCD9EC}" type="slidenum">
              <a:rPr lang="fr-FR" altLang="en-US" smtClean="0">
                <a:solidFill>
                  <a:srgbClr val="000000"/>
                </a:solidFill>
              </a:rPr>
              <a:pPr eaLnBrk="1" hangingPunct="1"/>
              <a:t>33</a:t>
            </a:fld>
            <a:endParaRPr lang="fr-FR" altLang="en-US" smtClean="0">
              <a:solidFill>
                <a:srgbClr val="000000"/>
              </a:solidFill>
            </a:endParaRPr>
          </a:p>
        </p:txBody>
      </p:sp>
      <p:sp>
        <p:nvSpPr>
          <p:cNvPr id="27652" name="Rectangle 113"/>
          <p:cNvSpPr>
            <a:spLocks noChangeArrowheads="1"/>
          </p:cNvSpPr>
          <p:nvPr/>
        </p:nvSpPr>
        <p:spPr bwMode="auto">
          <a:xfrm>
            <a:off x="55" y="231247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grpSp>
        <p:nvGrpSpPr>
          <p:cNvPr id="27653" name="Group 4"/>
          <p:cNvGrpSpPr>
            <a:grpSpLocks noChangeAspect="1"/>
          </p:cNvGrpSpPr>
          <p:nvPr/>
        </p:nvGrpSpPr>
        <p:grpSpPr bwMode="auto">
          <a:xfrm>
            <a:off x="3697213" y="1133227"/>
            <a:ext cx="6275387" cy="1863725"/>
            <a:chOff x="0" y="0"/>
            <a:chExt cx="9882" cy="2934"/>
          </a:xfrm>
        </p:grpSpPr>
        <p:sp>
          <p:nvSpPr>
            <p:cNvPr id="27665" name="AutoShape 112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9882" cy="2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27666" name="Group 107"/>
            <p:cNvGrpSpPr>
              <a:grpSpLocks/>
            </p:cNvGrpSpPr>
            <p:nvPr/>
          </p:nvGrpSpPr>
          <p:grpSpPr bwMode="auto">
            <a:xfrm>
              <a:off x="6401" y="1392"/>
              <a:ext cx="1667" cy="397"/>
              <a:chOff x="6401" y="1392"/>
              <a:chExt cx="1667" cy="397"/>
            </a:xfrm>
          </p:grpSpPr>
          <p:grpSp>
            <p:nvGrpSpPr>
              <p:cNvPr id="27769" name="Group 109"/>
              <p:cNvGrpSpPr>
                <a:grpSpLocks/>
              </p:cNvGrpSpPr>
              <p:nvPr/>
            </p:nvGrpSpPr>
            <p:grpSpPr bwMode="auto">
              <a:xfrm>
                <a:off x="6574" y="1392"/>
                <a:ext cx="1316" cy="295"/>
                <a:chOff x="6574" y="1392"/>
                <a:chExt cx="1316" cy="295"/>
              </a:xfrm>
            </p:grpSpPr>
            <p:sp>
              <p:nvSpPr>
                <p:cNvPr id="27771" name="Freeform 111"/>
                <p:cNvSpPr>
                  <a:spLocks/>
                </p:cNvSpPr>
                <p:nvPr/>
              </p:nvSpPr>
              <p:spPr bwMode="auto">
                <a:xfrm>
                  <a:off x="6574" y="1392"/>
                  <a:ext cx="1316" cy="295"/>
                </a:xfrm>
                <a:custGeom>
                  <a:avLst/>
                  <a:gdLst>
                    <a:gd name="T0" fmla="*/ 44 w 1316"/>
                    <a:gd name="T1" fmla="*/ 0 h 295"/>
                    <a:gd name="T2" fmla="*/ 34 w 1316"/>
                    <a:gd name="T3" fmla="*/ 2 h 295"/>
                    <a:gd name="T4" fmla="*/ 27 w 1316"/>
                    <a:gd name="T5" fmla="*/ 5 h 295"/>
                    <a:gd name="T6" fmla="*/ 12 w 1316"/>
                    <a:gd name="T7" fmla="*/ 13 h 295"/>
                    <a:gd name="T8" fmla="*/ 5 w 1316"/>
                    <a:gd name="T9" fmla="*/ 30 h 295"/>
                    <a:gd name="T10" fmla="*/ 3 w 1316"/>
                    <a:gd name="T11" fmla="*/ 38 h 295"/>
                    <a:gd name="T12" fmla="*/ 0 w 1316"/>
                    <a:gd name="T13" fmla="*/ 49 h 295"/>
                    <a:gd name="T14" fmla="*/ 0 w 1316"/>
                    <a:gd name="T15" fmla="*/ 246 h 295"/>
                    <a:gd name="T16" fmla="*/ 3 w 1316"/>
                    <a:gd name="T17" fmla="*/ 257 h 295"/>
                    <a:gd name="T18" fmla="*/ 5 w 1316"/>
                    <a:gd name="T19" fmla="*/ 265 h 295"/>
                    <a:gd name="T20" fmla="*/ 12 w 1316"/>
                    <a:gd name="T21" fmla="*/ 282 h 295"/>
                    <a:gd name="T22" fmla="*/ 27 w 1316"/>
                    <a:gd name="T23" fmla="*/ 290 h 295"/>
                    <a:gd name="T24" fmla="*/ 34 w 1316"/>
                    <a:gd name="T25" fmla="*/ 295 h 295"/>
                    <a:gd name="T26" fmla="*/ 44 w 1316"/>
                    <a:gd name="T27" fmla="*/ 295 h 295"/>
                    <a:gd name="T28" fmla="*/ 1272 w 1316"/>
                    <a:gd name="T29" fmla="*/ 295 h 295"/>
                    <a:gd name="T30" fmla="*/ 1279 w 1316"/>
                    <a:gd name="T31" fmla="*/ 295 h 295"/>
                    <a:gd name="T32" fmla="*/ 1286 w 1316"/>
                    <a:gd name="T33" fmla="*/ 290 h 295"/>
                    <a:gd name="T34" fmla="*/ 1301 w 1316"/>
                    <a:gd name="T35" fmla="*/ 282 h 295"/>
                    <a:gd name="T36" fmla="*/ 1311 w 1316"/>
                    <a:gd name="T37" fmla="*/ 265 h 295"/>
                    <a:gd name="T38" fmla="*/ 1316 w 1316"/>
                    <a:gd name="T39" fmla="*/ 257 h 295"/>
                    <a:gd name="T40" fmla="*/ 1316 w 1316"/>
                    <a:gd name="T41" fmla="*/ 246 h 295"/>
                    <a:gd name="T42" fmla="*/ 1316 w 1316"/>
                    <a:gd name="T43" fmla="*/ 49 h 295"/>
                    <a:gd name="T44" fmla="*/ 1316 w 1316"/>
                    <a:gd name="T45" fmla="*/ 38 h 295"/>
                    <a:gd name="T46" fmla="*/ 1311 w 1316"/>
                    <a:gd name="T47" fmla="*/ 30 h 295"/>
                    <a:gd name="T48" fmla="*/ 1301 w 1316"/>
                    <a:gd name="T49" fmla="*/ 13 h 295"/>
                    <a:gd name="T50" fmla="*/ 1286 w 1316"/>
                    <a:gd name="T51" fmla="*/ 5 h 295"/>
                    <a:gd name="T52" fmla="*/ 1279 w 1316"/>
                    <a:gd name="T53" fmla="*/ 2 h 295"/>
                    <a:gd name="T54" fmla="*/ 1272 w 1316"/>
                    <a:gd name="T55" fmla="*/ 0 h 295"/>
                    <a:gd name="T56" fmla="*/ 44 w 1316"/>
                    <a:gd name="T57" fmla="*/ 0 h 29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16"/>
                    <a:gd name="T88" fmla="*/ 0 h 295"/>
                    <a:gd name="T89" fmla="*/ 1316 w 1316"/>
                    <a:gd name="T90" fmla="*/ 295 h 295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16" h="295">
                      <a:moveTo>
                        <a:pt x="44" y="0"/>
                      </a:moveTo>
                      <a:lnTo>
                        <a:pt x="34" y="2"/>
                      </a:lnTo>
                      <a:lnTo>
                        <a:pt x="27" y="5"/>
                      </a:lnTo>
                      <a:lnTo>
                        <a:pt x="12" y="13"/>
                      </a:lnTo>
                      <a:lnTo>
                        <a:pt x="5" y="30"/>
                      </a:lnTo>
                      <a:lnTo>
                        <a:pt x="3" y="38"/>
                      </a:lnTo>
                      <a:lnTo>
                        <a:pt x="0" y="49"/>
                      </a:lnTo>
                      <a:lnTo>
                        <a:pt x="0" y="246"/>
                      </a:lnTo>
                      <a:lnTo>
                        <a:pt x="3" y="257"/>
                      </a:lnTo>
                      <a:lnTo>
                        <a:pt x="5" y="265"/>
                      </a:lnTo>
                      <a:lnTo>
                        <a:pt x="12" y="282"/>
                      </a:lnTo>
                      <a:lnTo>
                        <a:pt x="27" y="290"/>
                      </a:lnTo>
                      <a:lnTo>
                        <a:pt x="34" y="295"/>
                      </a:lnTo>
                      <a:lnTo>
                        <a:pt x="44" y="295"/>
                      </a:lnTo>
                      <a:lnTo>
                        <a:pt x="1272" y="295"/>
                      </a:lnTo>
                      <a:lnTo>
                        <a:pt x="1279" y="295"/>
                      </a:lnTo>
                      <a:lnTo>
                        <a:pt x="1286" y="290"/>
                      </a:lnTo>
                      <a:lnTo>
                        <a:pt x="1301" y="282"/>
                      </a:lnTo>
                      <a:lnTo>
                        <a:pt x="1311" y="265"/>
                      </a:lnTo>
                      <a:lnTo>
                        <a:pt x="1316" y="257"/>
                      </a:lnTo>
                      <a:lnTo>
                        <a:pt x="1316" y="246"/>
                      </a:lnTo>
                      <a:lnTo>
                        <a:pt x="1316" y="49"/>
                      </a:lnTo>
                      <a:lnTo>
                        <a:pt x="1316" y="38"/>
                      </a:lnTo>
                      <a:lnTo>
                        <a:pt x="1311" y="30"/>
                      </a:lnTo>
                      <a:lnTo>
                        <a:pt x="1301" y="13"/>
                      </a:lnTo>
                      <a:lnTo>
                        <a:pt x="1286" y="5"/>
                      </a:lnTo>
                      <a:lnTo>
                        <a:pt x="1279" y="2"/>
                      </a:lnTo>
                      <a:lnTo>
                        <a:pt x="1272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blipFill dpi="0" rotWithShape="0">
                  <a:blip r:embed="rId2"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72" name="Freeform 110"/>
                <p:cNvSpPr>
                  <a:spLocks/>
                </p:cNvSpPr>
                <p:nvPr/>
              </p:nvSpPr>
              <p:spPr bwMode="auto">
                <a:xfrm>
                  <a:off x="6574" y="1392"/>
                  <a:ext cx="1316" cy="295"/>
                </a:xfrm>
                <a:custGeom>
                  <a:avLst/>
                  <a:gdLst>
                    <a:gd name="T0" fmla="*/ 44 w 1316"/>
                    <a:gd name="T1" fmla="*/ 0 h 295"/>
                    <a:gd name="T2" fmla="*/ 34 w 1316"/>
                    <a:gd name="T3" fmla="*/ 2 h 295"/>
                    <a:gd name="T4" fmla="*/ 27 w 1316"/>
                    <a:gd name="T5" fmla="*/ 5 h 295"/>
                    <a:gd name="T6" fmla="*/ 12 w 1316"/>
                    <a:gd name="T7" fmla="*/ 13 h 295"/>
                    <a:gd name="T8" fmla="*/ 5 w 1316"/>
                    <a:gd name="T9" fmla="*/ 30 h 295"/>
                    <a:gd name="T10" fmla="*/ 3 w 1316"/>
                    <a:gd name="T11" fmla="*/ 38 h 295"/>
                    <a:gd name="T12" fmla="*/ 0 w 1316"/>
                    <a:gd name="T13" fmla="*/ 49 h 295"/>
                    <a:gd name="T14" fmla="*/ 0 w 1316"/>
                    <a:gd name="T15" fmla="*/ 246 h 295"/>
                    <a:gd name="T16" fmla="*/ 3 w 1316"/>
                    <a:gd name="T17" fmla="*/ 257 h 295"/>
                    <a:gd name="T18" fmla="*/ 5 w 1316"/>
                    <a:gd name="T19" fmla="*/ 265 h 295"/>
                    <a:gd name="T20" fmla="*/ 12 w 1316"/>
                    <a:gd name="T21" fmla="*/ 282 h 295"/>
                    <a:gd name="T22" fmla="*/ 27 w 1316"/>
                    <a:gd name="T23" fmla="*/ 290 h 295"/>
                    <a:gd name="T24" fmla="*/ 34 w 1316"/>
                    <a:gd name="T25" fmla="*/ 295 h 295"/>
                    <a:gd name="T26" fmla="*/ 44 w 1316"/>
                    <a:gd name="T27" fmla="*/ 295 h 295"/>
                    <a:gd name="T28" fmla="*/ 1272 w 1316"/>
                    <a:gd name="T29" fmla="*/ 295 h 295"/>
                    <a:gd name="T30" fmla="*/ 1279 w 1316"/>
                    <a:gd name="T31" fmla="*/ 295 h 295"/>
                    <a:gd name="T32" fmla="*/ 1286 w 1316"/>
                    <a:gd name="T33" fmla="*/ 290 h 295"/>
                    <a:gd name="T34" fmla="*/ 1301 w 1316"/>
                    <a:gd name="T35" fmla="*/ 282 h 295"/>
                    <a:gd name="T36" fmla="*/ 1311 w 1316"/>
                    <a:gd name="T37" fmla="*/ 265 h 295"/>
                    <a:gd name="T38" fmla="*/ 1316 w 1316"/>
                    <a:gd name="T39" fmla="*/ 257 h 295"/>
                    <a:gd name="T40" fmla="*/ 1316 w 1316"/>
                    <a:gd name="T41" fmla="*/ 246 h 295"/>
                    <a:gd name="T42" fmla="*/ 1316 w 1316"/>
                    <a:gd name="T43" fmla="*/ 49 h 295"/>
                    <a:gd name="T44" fmla="*/ 1316 w 1316"/>
                    <a:gd name="T45" fmla="*/ 38 h 295"/>
                    <a:gd name="T46" fmla="*/ 1311 w 1316"/>
                    <a:gd name="T47" fmla="*/ 30 h 295"/>
                    <a:gd name="T48" fmla="*/ 1301 w 1316"/>
                    <a:gd name="T49" fmla="*/ 13 h 295"/>
                    <a:gd name="T50" fmla="*/ 1286 w 1316"/>
                    <a:gd name="T51" fmla="*/ 5 h 295"/>
                    <a:gd name="T52" fmla="*/ 1279 w 1316"/>
                    <a:gd name="T53" fmla="*/ 2 h 295"/>
                    <a:gd name="T54" fmla="*/ 1272 w 1316"/>
                    <a:gd name="T55" fmla="*/ 0 h 295"/>
                    <a:gd name="T56" fmla="*/ 44 w 1316"/>
                    <a:gd name="T57" fmla="*/ 0 h 29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16"/>
                    <a:gd name="T88" fmla="*/ 0 h 295"/>
                    <a:gd name="T89" fmla="*/ 1316 w 1316"/>
                    <a:gd name="T90" fmla="*/ 295 h 295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16" h="295">
                      <a:moveTo>
                        <a:pt x="44" y="0"/>
                      </a:moveTo>
                      <a:lnTo>
                        <a:pt x="34" y="2"/>
                      </a:lnTo>
                      <a:lnTo>
                        <a:pt x="27" y="5"/>
                      </a:lnTo>
                      <a:lnTo>
                        <a:pt x="12" y="13"/>
                      </a:lnTo>
                      <a:lnTo>
                        <a:pt x="5" y="30"/>
                      </a:lnTo>
                      <a:lnTo>
                        <a:pt x="3" y="38"/>
                      </a:lnTo>
                      <a:lnTo>
                        <a:pt x="0" y="49"/>
                      </a:lnTo>
                      <a:lnTo>
                        <a:pt x="0" y="246"/>
                      </a:lnTo>
                      <a:lnTo>
                        <a:pt x="3" y="257"/>
                      </a:lnTo>
                      <a:lnTo>
                        <a:pt x="5" y="265"/>
                      </a:lnTo>
                      <a:lnTo>
                        <a:pt x="12" y="282"/>
                      </a:lnTo>
                      <a:lnTo>
                        <a:pt x="27" y="290"/>
                      </a:lnTo>
                      <a:lnTo>
                        <a:pt x="34" y="295"/>
                      </a:lnTo>
                      <a:lnTo>
                        <a:pt x="44" y="295"/>
                      </a:lnTo>
                      <a:lnTo>
                        <a:pt x="1272" y="295"/>
                      </a:lnTo>
                      <a:lnTo>
                        <a:pt x="1279" y="295"/>
                      </a:lnTo>
                      <a:lnTo>
                        <a:pt x="1286" y="290"/>
                      </a:lnTo>
                      <a:lnTo>
                        <a:pt x="1301" y="282"/>
                      </a:lnTo>
                      <a:lnTo>
                        <a:pt x="1311" y="265"/>
                      </a:lnTo>
                      <a:lnTo>
                        <a:pt x="1316" y="257"/>
                      </a:lnTo>
                      <a:lnTo>
                        <a:pt x="1316" y="246"/>
                      </a:lnTo>
                      <a:lnTo>
                        <a:pt x="1316" y="49"/>
                      </a:lnTo>
                      <a:lnTo>
                        <a:pt x="1316" y="38"/>
                      </a:lnTo>
                      <a:lnTo>
                        <a:pt x="1311" y="30"/>
                      </a:lnTo>
                      <a:lnTo>
                        <a:pt x="1301" y="13"/>
                      </a:lnTo>
                      <a:lnTo>
                        <a:pt x="1286" y="5"/>
                      </a:lnTo>
                      <a:lnTo>
                        <a:pt x="1279" y="2"/>
                      </a:lnTo>
                      <a:lnTo>
                        <a:pt x="1272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70" name="Rectangle 108"/>
              <p:cNvSpPr>
                <a:spLocks noChangeArrowheads="1"/>
              </p:cNvSpPr>
              <p:nvPr/>
            </p:nvSpPr>
            <p:spPr bwMode="auto">
              <a:xfrm>
                <a:off x="6401" y="1490"/>
                <a:ext cx="1667" cy="299"/>
              </a:xfrm>
              <a:prstGeom prst="rect">
                <a:avLst/>
              </a:prstGeom>
              <a:solidFill>
                <a:srgbClr val="B2B2B2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667" name="Group 102"/>
            <p:cNvGrpSpPr>
              <a:grpSpLocks/>
            </p:cNvGrpSpPr>
            <p:nvPr/>
          </p:nvGrpSpPr>
          <p:grpSpPr bwMode="auto">
            <a:xfrm>
              <a:off x="4210" y="1392"/>
              <a:ext cx="1669" cy="397"/>
              <a:chOff x="4210" y="1392"/>
              <a:chExt cx="1669" cy="397"/>
            </a:xfrm>
          </p:grpSpPr>
          <p:grpSp>
            <p:nvGrpSpPr>
              <p:cNvPr id="27765" name="Group 104"/>
              <p:cNvGrpSpPr>
                <a:grpSpLocks/>
              </p:cNvGrpSpPr>
              <p:nvPr/>
            </p:nvGrpSpPr>
            <p:grpSpPr bwMode="auto">
              <a:xfrm>
                <a:off x="4385" y="1392"/>
                <a:ext cx="1313" cy="295"/>
                <a:chOff x="4385" y="1392"/>
                <a:chExt cx="1313" cy="295"/>
              </a:xfrm>
            </p:grpSpPr>
            <p:sp>
              <p:nvSpPr>
                <p:cNvPr id="27767" name="Freeform 106"/>
                <p:cNvSpPr>
                  <a:spLocks/>
                </p:cNvSpPr>
                <p:nvPr/>
              </p:nvSpPr>
              <p:spPr bwMode="auto">
                <a:xfrm>
                  <a:off x="4385" y="1392"/>
                  <a:ext cx="1313" cy="295"/>
                </a:xfrm>
                <a:custGeom>
                  <a:avLst/>
                  <a:gdLst>
                    <a:gd name="T0" fmla="*/ 44 w 1313"/>
                    <a:gd name="T1" fmla="*/ 0 h 295"/>
                    <a:gd name="T2" fmla="*/ 34 w 1313"/>
                    <a:gd name="T3" fmla="*/ 2 h 295"/>
                    <a:gd name="T4" fmla="*/ 27 w 1313"/>
                    <a:gd name="T5" fmla="*/ 5 h 295"/>
                    <a:gd name="T6" fmla="*/ 12 w 1313"/>
                    <a:gd name="T7" fmla="*/ 13 h 295"/>
                    <a:gd name="T8" fmla="*/ 3 w 1313"/>
                    <a:gd name="T9" fmla="*/ 30 h 295"/>
                    <a:gd name="T10" fmla="*/ 0 w 1313"/>
                    <a:gd name="T11" fmla="*/ 38 h 295"/>
                    <a:gd name="T12" fmla="*/ 0 w 1313"/>
                    <a:gd name="T13" fmla="*/ 49 h 295"/>
                    <a:gd name="T14" fmla="*/ 0 w 1313"/>
                    <a:gd name="T15" fmla="*/ 246 h 295"/>
                    <a:gd name="T16" fmla="*/ 0 w 1313"/>
                    <a:gd name="T17" fmla="*/ 257 h 295"/>
                    <a:gd name="T18" fmla="*/ 3 w 1313"/>
                    <a:gd name="T19" fmla="*/ 265 h 295"/>
                    <a:gd name="T20" fmla="*/ 12 w 1313"/>
                    <a:gd name="T21" fmla="*/ 282 h 295"/>
                    <a:gd name="T22" fmla="*/ 27 w 1313"/>
                    <a:gd name="T23" fmla="*/ 290 h 295"/>
                    <a:gd name="T24" fmla="*/ 34 w 1313"/>
                    <a:gd name="T25" fmla="*/ 295 h 295"/>
                    <a:gd name="T26" fmla="*/ 44 w 1313"/>
                    <a:gd name="T27" fmla="*/ 295 h 295"/>
                    <a:gd name="T28" fmla="*/ 1269 w 1313"/>
                    <a:gd name="T29" fmla="*/ 295 h 295"/>
                    <a:gd name="T30" fmla="*/ 1279 w 1313"/>
                    <a:gd name="T31" fmla="*/ 295 h 295"/>
                    <a:gd name="T32" fmla="*/ 1286 w 1313"/>
                    <a:gd name="T33" fmla="*/ 290 h 295"/>
                    <a:gd name="T34" fmla="*/ 1301 w 1313"/>
                    <a:gd name="T35" fmla="*/ 282 h 295"/>
                    <a:gd name="T36" fmla="*/ 1311 w 1313"/>
                    <a:gd name="T37" fmla="*/ 265 h 295"/>
                    <a:gd name="T38" fmla="*/ 1313 w 1313"/>
                    <a:gd name="T39" fmla="*/ 257 h 295"/>
                    <a:gd name="T40" fmla="*/ 1313 w 1313"/>
                    <a:gd name="T41" fmla="*/ 246 h 295"/>
                    <a:gd name="T42" fmla="*/ 1313 w 1313"/>
                    <a:gd name="T43" fmla="*/ 49 h 295"/>
                    <a:gd name="T44" fmla="*/ 1313 w 1313"/>
                    <a:gd name="T45" fmla="*/ 38 h 295"/>
                    <a:gd name="T46" fmla="*/ 1311 w 1313"/>
                    <a:gd name="T47" fmla="*/ 30 h 295"/>
                    <a:gd name="T48" fmla="*/ 1301 w 1313"/>
                    <a:gd name="T49" fmla="*/ 13 h 295"/>
                    <a:gd name="T50" fmla="*/ 1286 w 1313"/>
                    <a:gd name="T51" fmla="*/ 5 h 295"/>
                    <a:gd name="T52" fmla="*/ 1279 w 1313"/>
                    <a:gd name="T53" fmla="*/ 2 h 295"/>
                    <a:gd name="T54" fmla="*/ 1269 w 1313"/>
                    <a:gd name="T55" fmla="*/ 0 h 295"/>
                    <a:gd name="T56" fmla="*/ 44 w 1313"/>
                    <a:gd name="T57" fmla="*/ 0 h 29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13"/>
                    <a:gd name="T88" fmla="*/ 0 h 295"/>
                    <a:gd name="T89" fmla="*/ 1313 w 1313"/>
                    <a:gd name="T90" fmla="*/ 295 h 295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13" h="295">
                      <a:moveTo>
                        <a:pt x="44" y="0"/>
                      </a:moveTo>
                      <a:lnTo>
                        <a:pt x="34" y="2"/>
                      </a:lnTo>
                      <a:lnTo>
                        <a:pt x="27" y="5"/>
                      </a:lnTo>
                      <a:lnTo>
                        <a:pt x="12" y="13"/>
                      </a:lnTo>
                      <a:lnTo>
                        <a:pt x="3" y="30"/>
                      </a:lnTo>
                      <a:lnTo>
                        <a:pt x="0" y="38"/>
                      </a:lnTo>
                      <a:lnTo>
                        <a:pt x="0" y="49"/>
                      </a:lnTo>
                      <a:lnTo>
                        <a:pt x="0" y="246"/>
                      </a:lnTo>
                      <a:lnTo>
                        <a:pt x="0" y="257"/>
                      </a:lnTo>
                      <a:lnTo>
                        <a:pt x="3" y="265"/>
                      </a:lnTo>
                      <a:lnTo>
                        <a:pt x="12" y="282"/>
                      </a:lnTo>
                      <a:lnTo>
                        <a:pt x="27" y="290"/>
                      </a:lnTo>
                      <a:lnTo>
                        <a:pt x="34" y="295"/>
                      </a:lnTo>
                      <a:lnTo>
                        <a:pt x="44" y="295"/>
                      </a:lnTo>
                      <a:lnTo>
                        <a:pt x="1269" y="295"/>
                      </a:lnTo>
                      <a:lnTo>
                        <a:pt x="1279" y="295"/>
                      </a:lnTo>
                      <a:lnTo>
                        <a:pt x="1286" y="290"/>
                      </a:lnTo>
                      <a:lnTo>
                        <a:pt x="1301" y="282"/>
                      </a:lnTo>
                      <a:lnTo>
                        <a:pt x="1311" y="265"/>
                      </a:lnTo>
                      <a:lnTo>
                        <a:pt x="1313" y="257"/>
                      </a:lnTo>
                      <a:lnTo>
                        <a:pt x="1313" y="246"/>
                      </a:lnTo>
                      <a:lnTo>
                        <a:pt x="1313" y="49"/>
                      </a:lnTo>
                      <a:lnTo>
                        <a:pt x="1313" y="38"/>
                      </a:lnTo>
                      <a:lnTo>
                        <a:pt x="1311" y="30"/>
                      </a:lnTo>
                      <a:lnTo>
                        <a:pt x="1301" y="13"/>
                      </a:lnTo>
                      <a:lnTo>
                        <a:pt x="1286" y="5"/>
                      </a:lnTo>
                      <a:lnTo>
                        <a:pt x="1279" y="2"/>
                      </a:lnTo>
                      <a:lnTo>
                        <a:pt x="1269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blipFill dpi="0" rotWithShape="0">
                  <a:blip r:embed="rId3"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68" name="Freeform 105"/>
                <p:cNvSpPr>
                  <a:spLocks/>
                </p:cNvSpPr>
                <p:nvPr/>
              </p:nvSpPr>
              <p:spPr bwMode="auto">
                <a:xfrm>
                  <a:off x="4385" y="1392"/>
                  <a:ext cx="1313" cy="295"/>
                </a:xfrm>
                <a:custGeom>
                  <a:avLst/>
                  <a:gdLst>
                    <a:gd name="T0" fmla="*/ 44 w 1313"/>
                    <a:gd name="T1" fmla="*/ 0 h 295"/>
                    <a:gd name="T2" fmla="*/ 34 w 1313"/>
                    <a:gd name="T3" fmla="*/ 2 h 295"/>
                    <a:gd name="T4" fmla="*/ 27 w 1313"/>
                    <a:gd name="T5" fmla="*/ 5 h 295"/>
                    <a:gd name="T6" fmla="*/ 12 w 1313"/>
                    <a:gd name="T7" fmla="*/ 13 h 295"/>
                    <a:gd name="T8" fmla="*/ 3 w 1313"/>
                    <a:gd name="T9" fmla="*/ 30 h 295"/>
                    <a:gd name="T10" fmla="*/ 0 w 1313"/>
                    <a:gd name="T11" fmla="*/ 38 h 295"/>
                    <a:gd name="T12" fmla="*/ 0 w 1313"/>
                    <a:gd name="T13" fmla="*/ 49 h 295"/>
                    <a:gd name="T14" fmla="*/ 0 w 1313"/>
                    <a:gd name="T15" fmla="*/ 246 h 295"/>
                    <a:gd name="T16" fmla="*/ 0 w 1313"/>
                    <a:gd name="T17" fmla="*/ 257 h 295"/>
                    <a:gd name="T18" fmla="*/ 3 w 1313"/>
                    <a:gd name="T19" fmla="*/ 265 h 295"/>
                    <a:gd name="T20" fmla="*/ 12 w 1313"/>
                    <a:gd name="T21" fmla="*/ 282 h 295"/>
                    <a:gd name="T22" fmla="*/ 27 w 1313"/>
                    <a:gd name="T23" fmla="*/ 290 h 295"/>
                    <a:gd name="T24" fmla="*/ 34 w 1313"/>
                    <a:gd name="T25" fmla="*/ 295 h 295"/>
                    <a:gd name="T26" fmla="*/ 44 w 1313"/>
                    <a:gd name="T27" fmla="*/ 295 h 295"/>
                    <a:gd name="T28" fmla="*/ 1269 w 1313"/>
                    <a:gd name="T29" fmla="*/ 295 h 295"/>
                    <a:gd name="T30" fmla="*/ 1279 w 1313"/>
                    <a:gd name="T31" fmla="*/ 295 h 295"/>
                    <a:gd name="T32" fmla="*/ 1286 w 1313"/>
                    <a:gd name="T33" fmla="*/ 290 h 295"/>
                    <a:gd name="T34" fmla="*/ 1301 w 1313"/>
                    <a:gd name="T35" fmla="*/ 282 h 295"/>
                    <a:gd name="T36" fmla="*/ 1311 w 1313"/>
                    <a:gd name="T37" fmla="*/ 265 h 295"/>
                    <a:gd name="T38" fmla="*/ 1313 w 1313"/>
                    <a:gd name="T39" fmla="*/ 257 h 295"/>
                    <a:gd name="T40" fmla="*/ 1313 w 1313"/>
                    <a:gd name="T41" fmla="*/ 246 h 295"/>
                    <a:gd name="T42" fmla="*/ 1313 w 1313"/>
                    <a:gd name="T43" fmla="*/ 49 h 295"/>
                    <a:gd name="T44" fmla="*/ 1313 w 1313"/>
                    <a:gd name="T45" fmla="*/ 38 h 295"/>
                    <a:gd name="T46" fmla="*/ 1311 w 1313"/>
                    <a:gd name="T47" fmla="*/ 30 h 295"/>
                    <a:gd name="T48" fmla="*/ 1301 w 1313"/>
                    <a:gd name="T49" fmla="*/ 13 h 295"/>
                    <a:gd name="T50" fmla="*/ 1286 w 1313"/>
                    <a:gd name="T51" fmla="*/ 5 h 295"/>
                    <a:gd name="T52" fmla="*/ 1279 w 1313"/>
                    <a:gd name="T53" fmla="*/ 2 h 295"/>
                    <a:gd name="T54" fmla="*/ 1269 w 1313"/>
                    <a:gd name="T55" fmla="*/ 0 h 295"/>
                    <a:gd name="T56" fmla="*/ 44 w 1313"/>
                    <a:gd name="T57" fmla="*/ 0 h 29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13"/>
                    <a:gd name="T88" fmla="*/ 0 h 295"/>
                    <a:gd name="T89" fmla="*/ 1313 w 1313"/>
                    <a:gd name="T90" fmla="*/ 295 h 295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13" h="295">
                      <a:moveTo>
                        <a:pt x="44" y="0"/>
                      </a:moveTo>
                      <a:lnTo>
                        <a:pt x="34" y="2"/>
                      </a:lnTo>
                      <a:lnTo>
                        <a:pt x="27" y="5"/>
                      </a:lnTo>
                      <a:lnTo>
                        <a:pt x="12" y="13"/>
                      </a:lnTo>
                      <a:lnTo>
                        <a:pt x="3" y="30"/>
                      </a:lnTo>
                      <a:lnTo>
                        <a:pt x="0" y="38"/>
                      </a:lnTo>
                      <a:lnTo>
                        <a:pt x="0" y="49"/>
                      </a:lnTo>
                      <a:lnTo>
                        <a:pt x="0" y="246"/>
                      </a:lnTo>
                      <a:lnTo>
                        <a:pt x="0" y="257"/>
                      </a:lnTo>
                      <a:lnTo>
                        <a:pt x="3" y="265"/>
                      </a:lnTo>
                      <a:lnTo>
                        <a:pt x="12" y="282"/>
                      </a:lnTo>
                      <a:lnTo>
                        <a:pt x="27" y="290"/>
                      </a:lnTo>
                      <a:lnTo>
                        <a:pt x="34" y="295"/>
                      </a:lnTo>
                      <a:lnTo>
                        <a:pt x="44" y="295"/>
                      </a:lnTo>
                      <a:lnTo>
                        <a:pt x="1269" y="295"/>
                      </a:lnTo>
                      <a:lnTo>
                        <a:pt x="1279" y="295"/>
                      </a:lnTo>
                      <a:lnTo>
                        <a:pt x="1286" y="290"/>
                      </a:lnTo>
                      <a:lnTo>
                        <a:pt x="1301" y="282"/>
                      </a:lnTo>
                      <a:lnTo>
                        <a:pt x="1311" y="265"/>
                      </a:lnTo>
                      <a:lnTo>
                        <a:pt x="1313" y="257"/>
                      </a:lnTo>
                      <a:lnTo>
                        <a:pt x="1313" y="246"/>
                      </a:lnTo>
                      <a:lnTo>
                        <a:pt x="1313" y="49"/>
                      </a:lnTo>
                      <a:lnTo>
                        <a:pt x="1313" y="38"/>
                      </a:lnTo>
                      <a:lnTo>
                        <a:pt x="1311" y="30"/>
                      </a:lnTo>
                      <a:lnTo>
                        <a:pt x="1301" y="13"/>
                      </a:lnTo>
                      <a:lnTo>
                        <a:pt x="1286" y="5"/>
                      </a:lnTo>
                      <a:lnTo>
                        <a:pt x="1279" y="2"/>
                      </a:lnTo>
                      <a:lnTo>
                        <a:pt x="1269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66" name="Rectangle 103"/>
              <p:cNvSpPr>
                <a:spLocks noChangeArrowheads="1"/>
              </p:cNvSpPr>
              <p:nvPr/>
            </p:nvSpPr>
            <p:spPr bwMode="auto">
              <a:xfrm>
                <a:off x="4210" y="1490"/>
                <a:ext cx="1669" cy="299"/>
              </a:xfrm>
              <a:prstGeom prst="rect">
                <a:avLst/>
              </a:prstGeom>
              <a:solidFill>
                <a:srgbClr val="B2B2B2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668" name="Group 97"/>
            <p:cNvGrpSpPr>
              <a:grpSpLocks/>
            </p:cNvGrpSpPr>
            <p:nvPr/>
          </p:nvGrpSpPr>
          <p:grpSpPr bwMode="auto">
            <a:xfrm>
              <a:off x="181" y="1293"/>
              <a:ext cx="1669" cy="496"/>
              <a:chOff x="181" y="1293"/>
              <a:chExt cx="1669" cy="496"/>
            </a:xfrm>
          </p:grpSpPr>
          <p:grpSp>
            <p:nvGrpSpPr>
              <p:cNvPr id="27761" name="Group 99"/>
              <p:cNvGrpSpPr>
                <a:grpSpLocks/>
              </p:cNvGrpSpPr>
              <p:nvPr/>
            </p:nvGrpSpPr>
            <p:grpSpPr bwMode="auto">
              <a:xfrm>
                <a:off x="617" y="1293"/>
                <a:ext cx="706" cy="397"/>
                <a:chOff x="617" y="1293"/>
                <a:chExt cx="706" cy="397"/>
              </a:xfrm>
            </p:grpSpPr>
            <p:sp>
              <p:nvSpPr>
                <p:cNvPr id="27763" name="Oval 101"/>
                <p:cNvSpPr>
                  <a:spLocks noChangeArrowheads="1"/>
                </p:cNvSpPr>
                <p:nvPr/>
              </p:nvSpPr>
              <p:spPr bwMode="auto">
                <a:xfrm>
                  <a:off x="617" y="1293"/>
                  <a:ext cx="706" cy="397"/>
                </a:xfrm>
                <a:prstGeom prst="ellipse">
                  <a:avLst/>
                </a:prstGeom>
                <a:blipFill dpi="0" rotWithShape="0">
                  <a:blip r:embed="rId3"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64" name="Oval 100"/>
                <p:cNvSpPr>
                  <a:spLocks noChangeArrowheads="1"/>
                </p:cNvSpPr>
                <p:nvPr/>
              </p:nvSpPr>
              <p:spPr bwMode="auto">
                <a:xfrm>
                  <a:off x="617" y="1293"/>
                  <a:ext cx="706" cy="397"/>
                </a:xfrm>
                <a:prstGeom prst="ellips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62" name="Rectangle 98"/>
              <p:cNvSpPr>
                <a:spLocks noChangeArrowheads="1"/>
              </p:cNvSpPr>
              <p:nvPr/>
            </p:nvSpPr>
            <p:spPr bwMode="auto">
              <a:xfrm>
                <a:off x="181" y="1490"/>
                <a:ext cx="1669" cy="299"/>
              </a:xfrm>
              <a:prstGeom prst="rect">
                <a:avLst/>
              </a:prstGeom>
              <a:solidFill>
                <a:srgbClr val="B2B2B2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7669" name="Rectangle 96"/>
            <p:cNvSpPr>
              <a:spLocks noChangeArrowheads="1"/>
            </p:cNvSpPr>
            <p:nvPr/>
          </p:nvSpPr>
          <p:spPr bwMode="auto">
            <a:xfrm>
              <a:off x="4210" y="652"/>
              <a:ext cx="788" cy="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670" name="Rectangle 95"/>
            <p:cNvSpPr>
              <a:spLocks noChangeArrowheads="1"/>
            </p:cNvSpPr>
            <p:nvPr/>
          </p:nvSpPr>
          <p:spPr bwMode="auto">
            <a:xfrm>
              <a:off x="6838" y="1342"/>
              <a:ext cx="788" cy="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27671" name="Group 92"/>
            <p:cNvGrpSpPr>
              <a:grpSpLocks/>
            </p:cNvGrpSpPr>
            <p:nvPr/>
          </p:nvGrpSpPr>
          <p:grpSpPr bwMode="auto">
            <a:xfrm>
              <a:off x="4737" y="800"/>
              <a:ext cx="397" cy="493"/>
              <a:chOff x="4737" y="800"/>
              <a:chExt cx="397" cy="493"/>
            </a:xfrm>
          </p:grpSpPr>
          <p:sp>
            <p:nvSpPr>
              <p:cNvPr id="27759" name="Freeform 94"/>
              <p:cNvSpPr>
                <a:spLocks/>
              </p:cNvSpPr>
              <p:nvPr/>
            </p:nvSpPr>
            <p:spPr bwMode="auto">
              <a:xfrm>
                <a:off x="4737" y="800"/>
                <a:ext cx="349" cy="493"/>
              </a:xfrm>
              <a:custGeom>
                <a:avLst/>
                <a:gdLst>
                  <a:gd name="T0" fmla="*/ 0 w 349"/>
                  <a:gd name="T1" fmla="*/ 0 h 493"/>
                  <a:gd name="T2" fmla="*/ 36 w 349"/>
                  <a:gd name="T3" fmla="*/ 3 h 493"/>
                  <a:gd name="T4" fmla="*/ 70 w 349"/>
                  <a:gd name="T5" fmla="*/ 11 h 493"/>
                  <a:gd name="T6" fmla="*/ 102 w 349"/>
                  <a:gd name="T7" fmla="*/ 22 h 493"/>
                  <a:gd name="T8" fmla="*/ 136 w 349"/>
                  <a:gd name="T9" fmla="*/ 38 h 493"/>
                  <a:gd name="T10" fmla="*/ 168 w 349"/>
                  <a:gd name="T11" fmla="*/ 60 h 493"/>
                  <a:gd name="T12" fmla="*/ 195 w 349"/>
                  <a:gd name="T13" fmla="*/ 85 h 493"/>
                  <a:gd name="T14" fmla="*/ 222 w 349"/>
                  <a:gd name="T15" fmla="*/ 112 h 493"/>
                  <a:gd name="T16" fmla="*/ 246 w 349"/>
                  <a:gd name="T17" fmla="*/ 142 h 493"/>
                  <a:gd name="T18" fmla="*/ 268 w 349"/>
                  <a:gd name="T19" fmla="*/ 178 h 493"/>
                  <a:gd name="T20" fmla="*/ 290 w 349"/>
                  <a:gd name="T21" fmla="*/ 216 h 493"/>
                  <a:gd name="T22" fmla="*/ 307 w 349"/>
                  <a:gd name="T23" fmla="*/ 257 h 493"/>
                  <a:gd name="T24" fmla="*/ 322 w 349"/>
                  <a:gd name="T25" fmla="*/ 298 h 493"/>
                  <a:gd name="T26" fmla="*/ 334 w 349"/>
                  <a:gd name="T27" fmla="*/ 345 h 493"/>
                  <a:gd name="T28" fmla="*/ 341 w 349"/>
                  <a:gd name="T29" fmla="*/ 394 h 493"/>
                  <a:gd name="T30" fmla="*/ 349 w 349"/>
                  <a:gd name="T31" fmla="*/ 441 h 493"/>
                  <a:gd name="T32" fmla="*/ 349 w 349"/>
                  <a:gd name="T33" fmla="*/ 493 h 4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49"/>
                  <a:gd name="T52" fmla="*/ 0 h 493"/>
                  <a:gd name="T53" fmla="*/ 349 w 349"/>
                  <a:gd name="T54" fmla="*/ 493 h 49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49" h="493">
                    <a:moveTo>
                      <a:pt x="0" y="0"/>
                    </a:moveTo>
                    <a:lnTo>
                      <a:pt x="36" y="3"/>
                    </a:lnTo>
                    <a:lnTo>
                      <a:pt x="70" y="11"/>
                    </a:lnTo>
                    <a:lnTo>
                      <a:pt x="102" y="22"/>
                    </a:lnTo>
                    <a:lnTo>
                      <a:pt x="136" y="38"/>
                    </a:lnTo>
                    <a:lnTo>
                      <a:pt x="168" y="60"/>
                    </a:lnTo>
                    <a:lnTo>
                      <a:pt x="195" y="85"/>
                    </a:lnTo>
                    <a:lnTo>
                      <a:pt x="222" y="112"/>
                    </a:lnTo>
                    <a:lnTo>
                      <a:pt x="246" y="142"/>
                    </a:lnTo>
                    <a:lnTo>
                      <a:pt x="268" y="178"/>
                    </a:lnTo>
                    <a:lnTo>
                      <a:pt x="290" y="216"/>
                    </a:lnTo>
                    <a:lnTo>
                      <a:pt x="307" y="257"/>
                    </a:lnTo>
                    <a:lnTo>
                      <a:pt x="322" y="298"/>
                    </a:lnTo>
                    <a:lnTo>
                      <a:pt x="334" y="345"/>
                    </a:lnTo>
                    <a:lnTo>
                      <a:pt x="341" y="394"/>
                    </a:lnTo>
                    <a:lnTo>
                      <a:pt x="349" y="441"/>
                    </a:lnTo>
                    <a:lnTo>
                      <a:pt x="349" y="493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60" name="Freeform 93"/>
              <p:cNvSpPr>
                <a:spLocks/>
              </p:cNvSpPr>
              <p:nvPr/>
            </p:nvSpPr>
            <p:spPr bwMode="auto">
              <a:xfrm>
                <a:off x="5017" y="1159"/>
                <a:ext cx="117" cy="134"/>
              </a:xfrm>
              <a:custGeom>
                <a:avLst/>
                <a:gdLst>
                  <a:gd name="T0" fmla="*/ 0 w 117"/>
                  <a:gd name="T1" fmla="*/ 11 h 134"/>
                  <a:gd name="T2" fmla="*/ 69 w 117"/>
                  <a:gd name="T3" fmla="*/ 134 h 134"/>
                  <a:gd name="T4" fmla="*/ 117 w 117"/>
                  <a:gd name="T5" fmla="*/ 0 h 134"/>
                  <a:gd name="T6" fmla="*/ 0 60000 65536"/>
                  <a:gd name="T7" fmla="*/ 0 60000 65536"/>
                  <a:gd name="T8" fmla="*/ 0 60000 65536"/>
                  <a:gd name="T9" fmla="*/ 0 w 117"/>
                  <a:gd name="T10" fmla="*/ 0 h 134"/>
                  <a:gd name="T11" fmla="*/ 117 w 117"/>
                  <a:gd name="T12" fmla="*/ 134 h 13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7" h="134">
                    <a:moveTo>
                      <a:pt x="0" y="11"/>
                    </a:moveTo>
                    <a:lnTo>
                      <a:pt x="69" y="134"/>
                    </a:lnTo>
                    <a:lnTo>
                      <a:pt x="117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7672" name="Rectangle 91"/>
            <p:cNvSpPr>
              <a:spLocks noChangeArrowheads="1"/>
            </p:cNvSpPr>
            <p:nvPr/>
          </p:nvSpPr>
          <p:spPr bwMode="auto">
            <a:xfrm>
              <a:off x="4210" y="115"/>
              <a:ext cx="766" cy="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673" name="Rectangle 90"/>
            <p:cNvSpPr>
              <a:spLocks noChangeArrowheads="1"/>
            </p:cNvSpPr>
            <p:nvPr/>
          </p:nvSpPr>
          <p:spPr bwMode="auto">
            <a:xfrm>
              <a:off x="5" y="211"/>
              <a:ext cx="2101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674" name="Rectangle 89"/>
            <p:cNvSpPr>
              <a:spLocks noChangeArrowheads="1"/>
            </p:cNvSpPr>
            <p:nvPr/>
          </p:nvSpPr>
          <p:spPr bwMode="auto">
            <a:xfrm>
              <a:off x="161" y="1980"/>
              <a:ext cx="1769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675" name="Rectangle 88"/>
            <p:cNvSpPr>
              <a:spLocks noChangeArrowheads="1"/>
            </p:cNvSpPr>
            <p:nvPr/>
          </p:nvSpPr>
          <p:spPr bwMode="auto">
            <a:xfrm>
              <a:off x="2370" y="1980"/>
              <a:ext cx="1232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676" name="Rectangle 87"/>
            <p:cNvSpPr>
              <a:spLocks noChangeArrowheads="1"/>
            </p:cNvSpPr>
            <p:nvPr/>
          </p:nvSpPr>
          <p:spPr bwMode="auto">
            <a:xfrm>
              <a:off x="2477" y="2060"/>
              <a:ext cx="68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677" name="Rectangle 86"/>
            <p:cNvSpPr>
              <a:spLocks noChangeArrowheads="1"/>
            </p:cNvSpPr>
            <p:nvPr/>
          </p:nvSpPr>
          <p:spPr bwMode="auto">
            <a:xfrm>
              <a:off x="2477" y="2077"/>
              <a:ext cx="73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just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>
                  <a:solidFill>
                    <a:srgbClr val="000000"/>
                  </a:solidFill>
                  <a:cs typeface="Times New Roman" pitchFamily="18" charset="0"/>
                </a:rPr>
                <a:t>t</a:t>
              </a: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7678" name="Rectangle 85"/>
            <p:cNvSpPr>
              <a:spLocks noChangeArrowheads="1"/>
            </p:cNvSpPr>
            <p:nvPr/>
          </p:nvSpPr>
          <p:spPr bwMode="auto">
            <a:xfrm>
              <a:off x="2867" y="2060"/>
              <a:ext cx="454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679" name="Rectangle 84"/>
            <p:cNvSpPr>
              <a:spLocks noChangeArrowheads="1"/>
            </p:cNvSpPr>
            <p:nvPr/>
          </p:nvSpPr>
          <p:spPr bwMode="auto">
            <a:xfrm>
              <a:off x="2864" y="2077"/>
              <a:ext cx="578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just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>
                  <a:solidFill>
                    <a:srgbClr val="000000"/>
                  </a:solidFill>
                  <a:cs typeface="Times New Roman" pitchFamily="18" charset="0"/>
                </a:rPr>
                <a:t>~ 1 s</a:t>
              </a: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7680" name="Rectangle 83"/>
            <p:cNvSpPr>
              <a:spLocks noChangeArrowheads="1"/>
            </p:cNvSpPr>
            <p:nvPr/>
          </p:nvSpPr>
          <p:spPr bwMode="auto">
            <a:xfrm>
              <a:off x="5330" y="227"/>
              <a:ext cx="1205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27681" name="Group 80"/>
            <p:cNvGrpSpPr>
              <a:grpSpLocks/>
            </p:cNvGrpSpPr>
            <p:nvPr/>
          </p:nvGrpSpPr>
          <p:grpSpPr bwMode="auto">
            <a:xfrm>
              <a:off x="5349" y="652"/>
              <a:ext cx="613" cy="789"/>
              <a:chOff x="5349" y="652"/>
              <a:chExt cx="613" cy="789"/>
            </a:xfrm>
          </p:grpSpPr>
          <p:sp>
            <p:nvSpPr>
              <p:cNvPr id="27757" name="Line 82"/>
              <p:cNvSpPr>
                <a:spLocks noChangeShapeType="1"/>
              </p:cNvSpPr>
              <p:nvPr/>
            </p:nvSpPr>
            <p:spPr bwMode="auto">
              <a:xfrm flipH="1">
                <a:off x="5420" y="652"/>
                <a:ext cx="542" cy="69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27758" name="Freeform 81"/>
              <p:cNvSpPr>
                <a:spLocks/>
              </p:cNvSpPr>
              <p:nvPr/>
            </p:nvSpPr>
            <p:spPr bwMode="auto">
              <a:xfrm>
                <a:off x="5349" y="1301"/>
                <a:ext cx="120" cy="140"/>
              </a:xfrm>
              <a:custGeom>
                <a:avLst/>
                <a:gdLst>
                  <a:gd name="T0" fmla="*/ 32 w 120"/>
                  <a:gd name="T1" fmla="*/ 0 h 140"/>
                  <a:gd name="T2" fmla="*/ 0 w 120"/>
                  <a:gd name="T3" fmla="*/ 140 h 140"/>
                  <a:gd name="T4" fmla="*/ 120 w 120"/>
                  <a:gd name="T5" fmla="*/ 88 h 140"/>
                  <a:gd name="T6" fmla="*/ 32 w 120"/>
                  <a:gd name="T7" fmla="*/ 0 h 1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140"/>
                  <a:gd name="T14" fmla="*/ 120 w 120"/>
                  <a:gd name="T15" fmla="*/ 140 h 1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140">
                    <a:moveTo>
                      <a:pt x="32" y="0"/>
                    </a:moveTo>
                    <a:lnTo>
                      <a:pt x="0" y="140"/>
                    </a:lnTo>
                    <a:lnTo>
                      <a:pt x="120" y="8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682" name="Group 77"/>
            <p:cNvGrpSpPr>
              <a:grpSpLocks/>
            </p:cNvGrpSpPr>
            <p:nvPr/>
          </p:nvGrpSpPr>
          <p:grpSpPr bwMode="auto">
            <a:xfrm>
              <a:off x="6125" y="646"/>
              <a:ext cx="549" cy="814"/>
              <a:chOff x="6125" y="646"/>
              <a:chExt cx="549" cy="814"/>
            </a:xfrm>
          </p:grpSpPr>
          <p:sp>
            <p:nvSpPr>
              <p:cNvPr id="27755" name="Line 79"/>
              <p:cNvSpPr>
                <a:spLocks noChangeShapeType="1"/>
              </p:cNvSpPr>
              <p:nvPr/>
            </p:nvSpPr>
            <p:spPr bwMode="auto">
              <a:xfrm>
                <a:off x="6125" y="646"/>
                <a:ext cx="486" cy="71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27756" name="Freeform 78"/>
              <p:cNvSpPr>
                <a:spLocks/>
              </p:cNvSpPr>
              <p:nvPr/>
            </p:nvSpPr>
            <p:spPr bwMode="auto">
              <a:xfrm>
                <a:off x="6560" y="1318"/>
                <a:ext cx="114" cy="142"/>
              </a:xfrm>
              <a:custGeom>
                <a:avLst/>
                <a:gdLst>
                  <a:gd name="T0" fmla="*/ 0 w 114"/>
                  <a:gd name="T1" fmla="*/ 76 h 142"/>
                  <a:gd name="T2" fmla="*/ 114 w 114"/>
                  <a:gd name="T3" fmla="*/ 142 h 142"/>
                  <a:gd name="T4" fmla="*/ 92 w 114"/>
                  <a:gd name="T5" fmla="*/ 0 h 142"/>
                  <a:gd name="T6" fmla="*/ 0 w 114"/>
                  <a:gd name="T7" fmla="*/ 76 h 1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42"/>
                  <a:gd name="T14" fmla="*/ 114 w 114"/>
                  <a:gd name="T15" fmla="*/ 142 h 1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42">
                    <a:moveTo>
                      <a:pt x="0" y="76"/>
                    </a:moveTo>
                    <a:lnTo>
                      <a:pt x="114" y="142"/>
                    </a:lnTo>
                    <a:lnTo>
                      <a:pt x="92" y="0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683" name="Group 74"/>
            <p:cNvGrpSpPr>
              <a:grpSpLocks/>
            </p:cNvGrpSpPr>
            <p:nvPr/>
          </p:nvGrpSpPr>
          <p:grpSpPr bwMode="auto">
            <a:xfrm>
              <a:off x="6574" y="1392"/>
              <a:ext cx="1316" cy="295"/>
              <a:chOff x="6574" y="1392"/>
              <a:chExt cx="1316" cy="295"/>
            </a:xfrm>
          </p:grpSpPr>
          <p:sp>
            <p:nvSpPr>
              <p:cNvPr id="27753" name="Freeform 76"/>
              <p:cNvSpPr>
                <a:spLocks/>
              </p:cNvSpPr>
              <p:nvPr/>
            </p:nvSpPr>
            <p:spPr bwMode="auto">
              <a:xfrm>
                <a:off x="6574" y="1392"/>
                <a:ext cx="1316" cy="295"/>
              </a:xfrm>
              <a:custGeom>
                <a:avLst/>
                <a:gdLst>
                  <a:gd name="T0" fmla="*/ 44 w 1316"/>
                  <a:gd name="T1" fmla="*/ 0 h 295"/>
                  <a:gd name="T2" fmla="*/ 34 w 1316"/>
                  <a:gd name="T3" fmla="*/ 2 h 295"/>
                  <a:gd name="T4" fmla="*/ 27 w 1316"/>
                  <a:gd name="T5" fmla="*/ 5 h 295"/>
                  <a:gd name="T6" fmla="*/ 12 w 1316"/>
                  <a:gd name="T7" fmla="*/ 13 h 295"/>
                  <a:gd name="T8" fmla="*/ 5 w 1316"/>
                  <a:gd name="T9" fmla="*/ 30 h 295"/>
                  <a:gd name="T10" fmla="*/ 3 w 1316"/>
                  <a:gd name="T11" fmla="*/ 38 h 295"/>
                  <a:gd name="T12" fmla="*/ 0 w 1316"/>
                  <a:gd name="T13" fmla="*/ 49 h 295"/>
                  <a:gd name="T14" fmla="*/ 0 w 1316"/>
                  <a:gd name="T15" fmla="*/ 246 h 295"/>
                  <a:gd name="T16" fmla="*/ 3 w 1316"/>
                  <a:gd name="T17" fmla="*/ 257 h 295"/>
                  <a:gd name="T18" fmla="*/ 5 w 1316"/>
                  <a:gd name="T19" fmla="*/ 265 h 295"/>
                  <a:gd name="T20" fmla="*/ 12 w 1316"/>
                  <a:gd name="T21" fmla="*/ 282 h 295"/>
                  <a:gd name="T22" fmla="*/ 27 w 1316"/>
                  <a:gd name="T23" fmla="*/ 290 h 295"/>
                  <a:gd name="T24" fmla="*/ 34 w 1316"/>
                  <a:gd name="T25" fmla="*/ 295 h 295"/>
                  <a:gd name="T26" fmla="*/ 44 w 1316"/>
                  <a:gd name="T27" fmla="*/ 295 h 295"/>
                  <a:gd name="T28" fmla="*/ 1272 w 1316"/>
                  <a:gd name="T29" fmla="*/ 295 h 295"/>
                  <a:gd name="T30" fmla="*/ 1279 w 1316"/>
                  <a:gd name="T31" fmla="*/ 295 h 295"/>
                  <a:gd name="T32" fmla="*/ 1286 w 1316"/>
                  <a:gd name="T33" fmla="*/ 290 h 295"/>
                  <a:gd name="T34" fmla="*/ 1301 w 1316"/>
                  <a:gd name="T35" fmla="*/ 282 h 295"/>
                  <a:gd name="T36" fmla="*/ 1311 w 1316"/>
                  <a:gd name="T37" fmla="*/ 265 h 295"/>
                  <a:gd name="T38" fmla="*/ 1316 w 1316"/>
                  <a:gd name="T39" fmla="*/ 257 h 295"/>
                  <a:gd name="T40" fmla="*/ 1316 w 1316"/>
                  <a:gd name="T41" fmla="*/ 246 h 295"/>
                  <a:gd name="T42" fmla="*/ 1316 w 1316"/>
                  <a:gd name="T43" fmla="*/ 49 h 295"/>
                  <a:gd name="T44" fmla="*/ 1316 w 1316"/>
                  <a:gd name="T45" fmla="*/ 38 h 295"/>
                  <a:gd name="T46" fmla="*/ 1311 w 1316"/>
                  <a:gd name="T47" fmla="*/ 30 h 295"/>
                  <a:gd name="T48" fmla="*/ 1301 w 1316"/>
                  <a:gd name="T49" fmla="*/ 13 h 295"/>
                  <a:gd name="T50" fmla="*/ 1286 w 1316"/>
                  <a:gd name="T51" fmla="*/ 5 h 295"/>
                  <a:gd name="T52" fmla="*/ 1279 w 1316"/>
                  <a:gd name="T53" fmla="*/ 2 h 295"/>
                  <a:gd name="T54" fmla="*/ 1272 w 1316"/>
                  <a:gd name="T55" fmla="*/ 0 h 295"/>
                  <a:gd name="T56" fmla="*/ 44 w 1316"/>
                  <a:gd name="T57" fmla="*/ 0 h 2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6"/>
                  <a:gd name="T88" fmla="*/ 0 h 295"/>
                  <a:gd name="T89" fmla="*/ 1316 w 1316"/>
                  <a:gd name="T90" fmla="*/ 295 h 29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6" h="295">
                    <a:moveTo>
                      <a:pt x="44" y="0"/>
                    </a:moveTo>
                    <a:lnTo>
                      <a:pt x="34" y="2"/>
                    </a:lnTo>
                    <a:lnTo>
                      <a:pt x="27" y="5"/>
                    </a:lnTo>
                    <a:lnTo>
                      <a:pt x="12" y="13"/>
                    </a:lnTo>
                    <a:lnTo>
                      <a:pt x="5" y="30"/>
                    </a:lnTo>
                    <a:lnTo>
                      <a:pt x="3" y="38"/>
                    </a:lnTo>
                    <a:lnTo>
                      <a:pt x="0" y="49"/>
                    </a:lnTo>
                    <a:lnTo>
                      <a:pt x="0" y="246"/>
                    </a:lnTo>
                    <a:lnTo>
                      <a:pt x="3" y="257"/>
                    </a:lnTo>
                    <a:lnTo>
                      <a:pt x="5" y="265"/>
                    </a:lnTo>
                    <a:lnTo>
                      <a:pt x="12" y="282"/>
                    </a:lnTo>
                    <a:lnTo>
                      <a:pt x="27" y="290"/>
                    </a:lnTo>
                    <a:lnTo>
                      <a:pt x="34" y="295"/>
                    </a:lnTo>
                    <a:lnTo>
                      <a:pt x="44" y="295"/>
                    </a:lnTo>
                    <a:lnTo>
                      <a:pt x="1272" y="295"/>
                    </a:lnTo>
                    <a:lnTo>
                      <a:pt x="1279" y="295"/>
                    </a:lnTo>
                    <a:lnTo>
                      <a:pt x="1286" y="290"/>
                    </a:lnTo>
                    <a:lnTo>
                      <a:pt x="1301" y="282"/>
                    </a:lnTo>
                    <a:lnTo>
                      <a:pt x="1311" y="265"/>
                    </a:lnTo>
                    <a:lnTo>
                      <a:pt x="1316" y="257"/>
                    </a:lnTo>
                    <a:lnTo>
                      <a:pt x="1316" y="246"/>
                    </a:lnTo>
                    <a:lnTo>
                      <a:pt x="1316" y="49"/>
                    </a:lnTo>
                    <a:lnTo>
                      <a:pt x="1316" y="38"/>
                    </a:lnTo>
                    <a:lnTo>
                      <a:pt x="1311" y="30"/>
                    </a:lnTo>
                    <a:lnTo>
                      <a:pt x="1301" y="13"/>
                    </a:lnTo>
                    <a:lnTo>
                      <a:pt x="1286" y="5"/>
                    </a:lnTo>
                    <a:lnTo>
                      <a:pt x="1279" y="2"/>
                    </a:lnTo>
                    <a:lnTo>
                      <a:pt x="1272" y="0"/>
                    </a:lnTo>
                    <a:lnTo>
                      <a:pt x="44" y="0"/>
                    </a:lnTo>
                    <a:close/>
                  </a:path>
                </a:pathLst>
              </a:cu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54" name="Freeform 75"/>
              <p:cNvSpPr>
                <a:spLocks/>
              </p:cNvSpPr>
              <p:nvPr/>
            </p:nvSpPr>
            <p:spPr bwMode="auto">
              <a:xfrm>
                <a:off x="6574" y="1392"/>
                <a:ext cx="1316" cy="295"/>
              </a:xfrm>
              <a:custGeom>
                <a:avLst/>
                <a:gdLst>
                  <a:gd name="T0" fmla="*/ 44 w 1316"/>
                  <a:gd name="T1" fmla="*/ 0 h 295"/>
                  <a:gd name="T2" fmla="*/ 34 w 1316"/>
                  <a:gd name="T3" fmla="*/ 2 h 295"/>
                  <a:gd name="T4" fmla="*/ 27 w 1316"/>
                  <a:gd name="T5" fmla="*/ 5 h 295"/>
                  <a:gd name="T6" fmla="*/ 12 w 1316"/>
                  <a:gd name="T7" fmla="*/ 13 h 295"/>
                  <a:gd name="T8" fmla="*/ 5 w 1316"/>
                  <a:gd name="T9" fmla="*/ 30 h 295"/>
                  <a:gd name="T10" fmla="*/ 3 w 1316"/>
                  <a:gd name="T11" fmla="*/ 38 h 295"/>
                  <a:gd name="T12" fmla="*/ 0 w 1316"/>
                  <a:gd name="T13" fmla="*/ 49 h 295"/>
                  <a:gd name="T14" fmla="*/ 0 w 1316"/>
                  <a:gd name="T15" fmla="*/ 246 h 295"/>
                  <a:gd name="T16" fmla="*/ 3 w 1316"/>
                  <a:gd name="T17" fmla="*/ 257 h 295"/>
                  <a:gd name="T18" fmla="*/ 5 w 1316"/>
                  <a:gd name="T19" fmla="*/ 265 h 295"/>
                  <a:gd name="T20" fmla="*/ 12 w 1316"/>
                  <a:gd name="T21" fmla="*/ 282 h 295"/>
                  <a:gd name="T22" fmla="*/ 27 w 1316"/>
                  <a:gd name="T23" fmla="*/ 290 h 295"/>
                  <a:gd name="T24" fmla="*/ 34 w 1316"/>
                  <a:gd name="T25" fmla="*/ 295 h 295"/>
                  <a:gd name="T26" fmla="*/ 44 w 1316"/>
                  <a:gd name="T27" fmla="*/ 295 h 295"/>
                  <a:gd name="T28" fmla="*/ 1272 w 1316"/>
                  <a:gd name="T29" fmla="*/ 295 h 295"/>
                  <a:gd name="T30" fmla="*/ 1279 w 1316"/>
                  <a:gd name="T31" fmla="*/ 295 h 295"/>
                  <a:gd name="T32" fmla="*/ 1286 w 1316"/>
                  <a:gd name="T33" fmla="*/ 290 h 295"/>
                  <a:gd name="T34" fmla="*/ 1301 w 1316"/>
                  <a:gd name="T35" fmla="*/ 282 h 295"/>
                  <a:gd name="T36" fmla="*/ 1311 w 1316"/>
                  <a:gd name="T37" fmla="*/ 265 h 295"/>
                  <a:gd name="T38" fmla="*/ 1316 w 1316"/>
                  <a:gd name="T39" fmla="*/ 257 h 295"/>
                  <a:gd name="T40" fmla="*/ 1316 w 1316"/>
                  <a:gd name="T41" fmla="*/ 246 h 295"/>
                  <a:gd name="T42" fmla="*/ 1316 w 1316"/>
                  <a:gd name="T43" fmla="*/ 49 h 295"/>
                  <a:gd name="T44" fmla="*/ 1316 w 1316"/>
                  <a:gd name="T45" fmla="*/ 38 h 295"/>
                  <a:gd name="T46" fmla="*/ 1311 w 1316"/>
                  <a:gd name="T47" fmla="*/ 30 h 295"/>
                  <a:gd name="T48" fmla="*/ 1301 w 1316"/>
                  <a:gd name="T49" fmla="*/ 13 h 295"/>
                  <a:gd name="T50" fmla="*/ 1286 w 1316"/>
                  <a:gd name="T51" fmla="*/ 5 h 295"/>
                  <a:gd name="T52" fmla="*/ 1279 w 1316"/>
                  <a:gd name="T53" fmla="*/ 2 h 295"/>
                  <a:gd name="T54" fmla="*/ 1272 w 1316"/>
                  <a:gd name="T55" fmla="*/ 0 h 295"/>
                  <a:gd name="T56" fmla="*/ 44 w 1316"/>
                  <a:gd name="T57" fmla="*/ 0 h 2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6"/>
                  <a:gd name="T88" fmla="*/ 0 h 295"/>
                  <a:gd name="T89" fmla="*/ 1316 w 1316"/>
                  <a:gd name="T90" fmla="*/ 295 h 29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6" h="295">
                    <a:moveTo>
                      <a:pt x="44" y="0"/>
                    </a:moveTo>
                    <a:lnTo>
                      <a:pt x="34" y="2"/>
                    </a:lnTo>
                    <a:lnTo>
                      <a:pt x="27" y="5"/>
                    </a:lnTo>
                    <a:lnTo>
                      <a:pt x="12" y="13"/>
                    </a:lnTo>
                    <a:lnTo>
                      <a:pt x="5" y="30"/>
                    </a:lnTo>
                    <a:lnTo>
                      <a:pt x="3" y="38"/>
                    </a:lnTo>
                    <a:lnTo>
                      <a:pt x="0" y="49"/>
                    </a:lnTo>
                    <a:lnTo>
                      <a:pt x="0" y="246"/>
                    </a:lnTo>
                    <a:lnTo>
                      <a:pt x="3" y="257"/>
                    </a:lnTo>
                    <a:lnTo>
                      <a:pt x="5" y="265"/>
                    </a:lnTo>
                    <a:lnTo>
                      <a:pt x="12" y="282"/>
                    </a:lnTo>
                    <a:lnTo>
                      <a:pt x="27" y="290"/>
                    </a:lnTo>
                    <a:lnTo>
                      <a:pt x="34" y="295"/>
                    </a:lnTo>
                    <a:lnTo>
                      <a:pt x="44" y="295"/>
                    </a:lnTo>
                    <a:lnTo>
                      <a:pt x="1272" y="295"/>
                    </a:lnTo>
                    <a:lnTo>
                      <a:pt x="1279" y="295"/>
                    </a:lnTo>
                    <a:lnTo>
                      <a:pt x="1286" y="290"/>
                    </a:lnTo>
                    <a:lnTo>
                      <a:pt x="1301" y="282"/>
                    </a:lnTo>
                    <a:lnTo>
                      <a:pt x="1311" y="265"/>
                    </a:lnTo>
                    <a:lnTo>
                      <a:pt x="1316" y="257"/>
                    </a:lnTo>
                    <a:lnTo>
                      <a:pt x="1316" y="246"/>
                    </a:lnTo>
                    <a:lnTo>
                      <a:pt x="1316" y="49"/>
                    </a:lnTo>
                    <a:lnTo>
                      <a:pt x="1316" y="38"/>
                    </a:lnTo>
                    <a:lnTo>
                      <a:pt x="1311" y="30"/>
                    </a:lnTo>
                    <a:lnTo>
                      <a:pt x="1301" y="13"/>
                    </a:lnTo>
                    <a:lnTo>
                      <a:pt x="1286" y="5"/>
                    </a:lnTo>
                    <a:lnTo>
                      <a:pt x="1279" y="2"/>
                    </a:lnTo>
                    <a:lnTo>
                      <a:pt x="1272" y="0"/>
                    </a:lnTo>
                    <a:lnTo>
                      <a:pt x="44" y="0"/>
                    </a:lnTo>
                    <a:close/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7684" name="Rectangle 73"/>
            <p:cNvSpPr>
              <a:spLocks noChangeArrowheads="1"/>
            </p:cNvSpPr>
            <p:nvPr/>
          </p:nvSpPr>
          <p:spPr bwMode="auto">
            <a:xfrm>
              <a:off x="6406" y="1496"/>
              <a:ext cx="1657" cy="287"/>
            </a:xfrm>
            <a:prstGeom prst="rect">
              <a:avLst/>
            </a:prstGeom>
            <a:solidFill>
              <a:srgbClr val="B2B2B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27685" name="Group 70"/>
            <p:cNvGrpSpPr>
              <a:grpSpLocks/>
            </p:cNvGrpSpPr>
            <p:nvPr/>
          </p:nvGrpSpPr>
          <p:grpSpPr bwMode="auto">
            <a:xfrm>
              <a:off x="6574" y="1392"/>
              <a:ext cx="1316" cy="295"/>
              <a:chOff x="6574" y="1392"/>
              <a:chExt cx="1316" cy="295"/>
            </a:xfrm>
          </p:grpSpPr>
          <p:sp>
            <p:nvSpPr>
              <p:cNvPr id="27751" name="Freeform 72"/>
              <p:cNvSpPr>
                <a:spLocks/>
              </p:cNvSpPr>
              <p:nvPr/>
            </p:nvSpPr>
            <p:spPr bwMode="auto">
              <a:xfrm>
                <a:off x="6574" y="1392"/>
                <a:ext cx="1316" cy="295"/>
              </a:xfrm>
              <a:custGeom>
                <a:avLst/>
                <a:gdLst>
                  <a:gd name="T0" fmla="*/ 44 w 1316"/>
                  <a:gd name="T1" fmla="*/ 0 h 295"/>
                  <a:gd name="T2" fmla="*/ 34 w 1316"/>
                  <a:gd name="T3" fmla="*/ 2 h 295"/>
                  <a:gd name="T4" fmla="*/ 27 w 1316"/>
                  <a:gd name="T5" fmla="*/ 5 h 295"/>
                  <a:gd name="T6" fmla="*/ 12 w 1316"/>
                  <a:gd name="T7" fmla="*/ 13 h 295"/>
                  <a:gd name="T8" fmla="*/ 5 w 1316"/>
                  <a:gd name="T9" fmla="*/ 30 h 295"/>
                  <a:gd name="T10" fmla="*/ 3 w 1316"/>
                  <a:gd name="T11" fmla="*/ 38 h 295"/>
                  <a:gd name="T12" fmla="*/ 0 w 1316"/>
                  <a:gd name="T13" fmla="*/ 49 h 295"/>
                  <a:gd name="T14" fmla="*/ 0 w 1316"/>
                  <a:gd name="T15" fmla="*/ 246 h 295"/>
                  <a:gd name="T16" fmla="*/ 3 w 1316"/>
                  <a:gd name="T17" fmla="*/ 257 h 295"/>
                  <a:gd name="T18" fmla="*/ 5 w 1316"/>
                  <a:gd name="T19" fmla="*/ 265 h 295"/>
                  <a:gd name="T20" fmla="*/ 12 w 1316"/>
                  <a:gd name="T21" fmla="*/ 282 h 295"/>
                  <a:gd name="T22" fmla="*/ 27 w 1316"/>
                  <a:gd name="T23" fmla="*/ 290 h 295"/>
                  <a:gd name="T24" fmla="*/ 34 w 1316"/>
                  <a:gd name="T25" fmla="*/ 295 h 295"/>
                  <a:gd name="T26" fmla="*/ 44 w 1316"/>
                  <a:gd name="T27" fmla="*/ 295 h 295"/>
                  <a:gd name="T28" fmla="*/ 1272 w 1316"/>
                  <a:gd name="T29" fmla="*/ 295 h 295"/>
                  <a:gd name="T30" fmla="*/ 1279 w 1316"/>
                  <a:gd name="T31" fmla="*/ 295 h 295"/>
                  <a:gd name="T32" fmla="*/ 1286 w 1316"/>
                  <a:gd name="T33" fmla="*/ 290 h 295"/>
                  <a:gd name="T34" fmla="*/ 1301 w 1316"/>
                  <a:gd name="T35" fmla="*/ 282 h 295"/>
                  <a:gd name="T36" fmla="*/ 1311 w 1316"/>
                  <a:gd name="T37" fmla="*/ 265 h 295"/>
                  <a:gd name="T38" fmla="*/ 1316 w 1316"/>
                  <a:gd name="T39" fmla="*/ 257 h 295"/>
                  <a:gd name="T40" fmla="*/ 1316 w 1316"/>
                  <a:gd name="T41" fmla="*/ 246 h 295"/>
                  <a:gd name="T42" fmla="*/ 1316 w 1316"/>
                  <a:gd name="T43" fmla="*/ 49 h 295"/>
                  <a:gd name="T44" fmla="*/ 1316 w 1316"/>
                  <a:gd name="T45" fmla="*/ 38 h 295"/>
                  <a:gd name="T46" fmla="*/ 1311 w 1316"/>
                  <a:gd name="T47" fmla="*/ 30 h 295"/>
                  <a:gd name="T48" fmla="*/ 1301 w 1316"/>
                  <a:gd name="T49" fmla="*/ 13 h 295"/>
                  <a:gd name="T50" fmla="*/ 1286 w 1316"/>
                  <a:gd name="T51" fmla="*/ 5 h 295"/>
                  <a:gd name="T52" fmla="*/ 1279 w 1316"/>
                  <a:gd name="T53" fmla="*/ 2 h 295"/>
                  <a:gd name="T54" fmla="*/ 1272 w 1316"/>
                  <a:gd name="T55" fmla="*/ 0 h 295"/>
                  <a:gd name="T56" fmla="*/ 44 w 1316"/>
                  <a:gd name="T57" fmla="*/ 0 h 2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6"/>
                  <a:gd name="T88" fmla="*/ 0 h 295"/>
                  <a:gd name="T89" fmla="*/ 1316 w 1316"/>
                  <a:gd name="T90" fmla="*/ 295 h 29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6" h="295">
                    <a:moveTo>
                      <a:pt x="44" y="0"/>
                    </a:moveTo>
                    <a:lnTo>
                      <a:pt x="34" y="2"/>
                    </a:lnTo>
                    <a:lnTo>
                      <a:pt x="27" y="5"/>
                    </a:lnTo>
                    <a:lnTo>
                      <a:pt x="12" y="13"/>
                    </a:lnTo>
                    <a:lnTo>
                      <a:pt x="5" y="30"/>
                    </a:lnTo>
                    <a:lnTo>
                      <a:pt x="3" y="38"/>
                    </a:lnTo>
                    <a:lnTo>
                      <a:pt x="0" y="49"/>
                    </a:lnTo>
                    <a:lnTo>
                      <a:pt x="0" y="246"/>
                    </a:lnTo>
                    <a:lnTo>
                      <a:pt x="3" y="257"/>
                    </a:lnTo>
                    <a:lnTo>
                      <a:pt x="5" y="265"/>
                    </a:lnTo>
                    <a:lnTo>
                      <a:pt x="12" y="282"/>
                    </a:lnTo>
                    <a:lnTo>
                      <a:pt x="27" y="290"/>
                    </a:lnTo>
                    <a:lnTo>
                      <a:pt x="34" y="295"/>
                    </a:lnTo>
                    <a:lnTo>
                      <a:pt x="44" y="295"/>
                    </a:lnTo>
                    <a:lnTo>
                      <a:pt x="1272" y="295"/>
                    </a:lnTo>
                    <a:lnTo>
                      <a:pt x="1279" y="295"/>
                    </a:lnTo>
                    <a:lnTo>
                      <a:pt x="1286" y="290"/>
                    </a:lnTo>
                    <a:lnTo>
                      <a:pt x="1301" y="282"/>
                    </a:lnTo>
                    <a:lnTo>
                      <a:pt x="1311" y="265"/>
                    </a:lnTo>
                    <a:lnTo>
                      <a:pt x="1316" y="257"/>
                    </a:lnTo>
                    <a:lnTo>
                      <a:pt x="1316" y="246"/>
                    </a:lnTo>
                    <a:lnTo>
                      <a:pt x="1316" y="49"/>
                    </a:lnTo>
                    <a:lnTo>
                      <a:pt x="1316" y="38"/>
                    </a:lnTo>
                    <a:lnTo>
                      <a:pt x="1311" y="30"/>
                    </a:lnTo>
                    <a:lnTo>
                      <a:pt x="1301" y="13"/>
                    </a:lnTo>
                    <a:lnTo>
                      <a:pt x="1286" y="5"/>
                    </a:lnTo>
                    <a:lnTo>
                      <a:pt x="1279" y="2"/>
                    </a:lnTo>
                    <a:lnTo>
                      <a:pt x="1272" y="0"/>
                    </a:lnTo>
                    <a:lnTo>
                      <a:pt x="44" y="0"/>
                    </a:lnTo>
                    <a:close/>
                  </a:path>
                </a:pathLst>
              </a:cu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52" name="Freeform 71"/>
              <p:cNvSpPr>
                <a:spLocks/>
              </p:cNvSpPr>
              <p:nvPr/>
            </p:nvSpPr>
            <p:spPr bwMode="auto">
              <a:xfrm>
                <a:off x="6574" y="1392"/>
                <a:ext cx="1316" cy="295"/>
              </a:xfrm>
              <a:custGeom>
                <a:avLst/>
                <a:gdLst>
                  <a:gd name="T0" fmla="*/ 44 w 1316"/>
                  <a:gd name="T1" fmla="*/ 0 h 295"/>
                  <a:gd name="T2" fmla="*/ 34 w 1316"/>
                  <a:gd name="T3" fmla="*/ 2 h 295"/>
                  <a:gd name="T4" fmla="*/ 27 w 1316"/>
                  <a:gd name="T5" fmla="*/ 5 h 295"/>
                  <a:gd name="T6" fmla="*/ 12 w 1316"/>
                  <a:gd name="T7" fmla="*/ 13 h 295"/>
                  <a:gd name="T8" fmla="*/ 5 w 1316"/>
                  <a:gd name="T9" fmla="*/ 30 h 295"/>
                  <a:gd name="T10" fmla="*/ 3 w 1316"/>
                  <a:gd name="T11" fmla="*/ 38 h 295"/>
                  <a:gd name="T12" fmla="*/ 0 w 1316"/>
                  <a:gd name="T13" fmla="*/ 49 h 295"/>
                  <a:gd name="T14" fmla="*/ 0 w 1316"/>
                  <a:gd name="T15" fmla="*/ 246 h 295"/>
                  <a:gd name="T16" fmla="*/ 3 w 1316"/>
                  <a:gd name="T17" fmla="*/ 257 h 295"/>
                  <a:gd name="T18" fmla="*/ 5 w 1316"/>
                  <a:gd name="T19" fmla="*/ 265 h 295"/>
                  <a:gd name="T20" fmla="*/ 12 w 1316"/>
                  <a:gd name="T21" fmla="*/ 282 h 295"/>
                  <a:gd name="T22" fmla="*/ 27 w 1316"/>
                  <a:gd name="T23" fmla="*/ 290 h 295"/>
                  <a:gd name="T24" fmla="*/ 34 w 1316"/>
                  <a:gd name="T25" fmla="*/ 295 h 295"/>
                  <a:gd name="T26" fmla="*/ 44 w 1316"/>
                  <a:gd name="T27" fmla="*/ 295 h 295"/>
                  <a:gd name="T28" fmla="*/ 1272 w 1316"/>
                  <a:gd name="T29" fmla="*/ 295 h 295"/>
                  <a:gd name="T30" fmla="*/ 1279 w 1316"/>
                  <a:gd name="T31" fmla="*/ 295 h 295"/>
                  <a:gd name="T32" fmla="*/ 1286 w 1316"/>
                  <a:gd name="T33" fmla="*/ 290 h 295"/>
                  <a:gd name="T34" fmla="*/ 1301 w 1316"/>
                  <a:gd name="T35" fmla="*/ 282 h 295"/>
                  <a:gd name="T36" fmla="*/ 1311 w 1316"/>
                  <a:gd name="T37" fmla="*/ 265 h 295"/>
                  <a:gd name="T38" fmla="*/ 1316 w 1316"/>
                  <a:gd name="T39" fmla="*/ 257 h 295"/>
                  <a:gd name="T40" fmla="*/ 1316 w 1316"/>
                  <a:gd name="T41" fmla="*/ 246 h 295"/>
                  <a:gd name="T42" fmla="*/ 1316 w 1316"/>
                  <a:gd name="T43" fmla="*/ 49 h 295"/>
                  <a:gd name="T44" fmla="*/ 1316 w 1316"/>
                  <a:gd name="T45" fmla="*/ 38 h 295"/>
                  <a:gd name="T46" fmla="*/ 1311 w 1316"/>
                  <a:gd name="T47" fmla="*/ 30 h 295"/>
                  <a:gd name="T48" fmla="*/ 1301 w 1316"/>
                  <a:gd name="T49" fmla="*/ 13 h 295"/>
                  <a:gd name="T50" fmla="*/ 1286 w 1316"/>
                  <a:gd name="T51" fmla="*/ 5 h 295"/>
                  <a:gd name="T52" fmla="*/ 1279 w 1316"/>
                  <a:gd name="T53" fmla="*/ 2 h 295"/>
                  <a:gd name="T54" fmla="*/ 1272 w 1316"/>
                  <a:gd name="T55" fmla="*/ 0 h 295"/>
                  <a:gd name="T56" fmla="*/ 44 w 1316"/>
                  <a:gd name="T57" fmla="*/ 0 h 2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6"/>
                  <a:gd name="T88" fmla="*/ 0 h 295"/>
                  <a:gd name="T89" fmla="*/ 1316 w 1316"/>
                  <a:gd name="T90" fmla="*/ 295 h 29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6" h="295">
                    <a:moveTo>
                      <a:pt x="44" y="0"/>
                    </a:moveTo>
                    <a:lnTo>
                      <a:pt x="34" y="2"/>
                    </a:lnTo>
                    <a:lnTo>
                      <a:pt x="27" y="5"/>
                    </a:lnTo>
                    <a:lnTo>
                      <a:pt x="12" y="13"/>
                    </a:lnTo>
                    <a:lnTo>
                      <a:pt x="5" y="30"/>
                    </a:lnTo>
                    <a:lnTo>
                      <a:pt x="3" y="38"/>
                    </a:lnTo>
                    <a:lnTo>
                      <a:pt x="0" y="49"/>
                    </a:lnTo>
                    <a:lnTo>
                      <a:pt x="0" y="246"/>
                    </a:lnTo>
                    <a:lnTo>
                      <a:pt x="3" y="257"/>
                    </a:lnTo>
                    <a:lnTo>
                      <a:pt x="5" y="265"/>
                    </a:lnTo>
                    <a:lnTo>
                      <a:pt x="12" y="282"/>
                    </a:lnTo>
                    <a:lnTo>
                      <a:pt x="27" y="290"/>
                    </a:lnTo>
                    <a:lnTo>
                      <a:pt x="34" y="295"/>
                    </a:lnTo>
                    <a:lnTo>
                      <a:pt x="44" y="295"/>
                    </a:lnTo>
                    <a:lnTo>
                      <a:pt x="1272" y="295"/>
                    </a:lnTo>
                    <a:lnTo>
                      <a:pt x="1279" y="295"/>
                    </a:lnTo>
                    <a:lnTo>
                      <a:pt x="1286" y="290"/>
                    </a:lnTo>
                    <a:lnTo>
                      <a:pt x="1301" y="282"/>
                    </a:lnTo>
                    <a:lnTo>
                      <a:pt x="1311" y="265"/>
                    </a:lnTo>
                    <a:lnTo>
                      <a:pt x="1316" y="257"/>
                    </a:lnTo>
                    <a:lnTo>
                      <a:pt x="1316" y="246"/>
                    </a:lnTo>
                    <a:lnTo>
                      <a:pt x="1316" y="49"/>
                    </a:lnTo>
                    <a:lnTo>
                      <a:pt x="1316" y="38"/>
                    </a:lnTo>
                    <a:lnTo>
                      <a:pt x="1311" y="30"/>
                    </a:lnTo>
                    <a:lnTo>
                      <a:pt x="1301" y="13"/>
                    </a:lnTo>
                    <a:lnTo>
                      <a:pt x="1286" y="5"/>
                    </a:lnTo>
                    <a:lnTo>
                      <a:pt x="1279" y="2"/>
                    </a:lnTo>
                    <a:lnTo>
                      <a:pt x="1272" y="0"/>
                    </a:lnTo>
                    <a:lnTo>
                      <a:pt x="44" y="0"/>
                    </a:lnTo>
                    <a:close/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7686" name="Rectangle 69"/>
            <p:cNvSpPr>
              <a:spLocks noChangeArrowheads="1"/>
            </p:cNvSpPr>
            <p:nvPr/>
          </p:nvSpPr>
          <p:spPr bwMode="auto">
            <a:xfrm>
              <a:off x="6406" y="1496"/>
              <a:ext cx="1657" cy="287"/>
            </a:xfrm>
            <a:prstGeom prst="rect">
              <a:avLst/>
            </a:prstGeom>
            <a:solidFill>
              <a:srgbClr val="B2B2B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27687" name="Group 66"/>
            <p:cNvGrpSpPr>
              <a:grpSpLocks/>
            </p:cNvGrpSpPr>
            <p:nvPr/>
          </p:nvGrpSpPr>
          <p:grpSpPr bwMode="auto">
            <a:xfrm>
              <a:off x="4385" y="1392"/>
              <a:ext cx="1313" cy="295"/>
              <a:chOff x="4385" y="1392"/>
              <a:chExt cx="1313" cy="295"/>
            </a:xfrm>
          </p:grpSpPr>
          <p:sp>
            <p:nvSpPr>
              <p:cNvPr id="27749" name="Freeform 68"/>
              <p:cNvSpPr>
                <a:spLocks/>
              </p:cNvSpPr>
              <p:nvPr/>
            </p:nvSpPr>
            <p:spPr bwMode="auto">
              <a:xfrm>
                <a:off x="4385" y="1392"/>
                <a:ext cx="1313" cy="295"/>
              </a:xfrm>
              <a:custGeom>
                <a:avLst/>
                <a:gdLst>
                  <a:gd name="T0" fmla="*/ 44 w 1313"/>
                  <a:gd name="T1" fmla="*/ 0 h 295"/>
                  <a:gd name="T2" fmla="*/ 34 w 1313"/>
                  <a:gd name="T3" fmla="*/ 2 h 295"/>
                  <a:gd name="T4" fmla="*/ 27 w 1313"/>
                  <a:gd name="T5" fmla="*/ 5 h 295"/>
                  <a:gd name="T6" fmla="*/ 12 w 1313"/>
                  <a:gd name="T7" fmla="*/ 13 h 295"/>
                  <a:gd name="T8" fmla="*/ 3 w 1313"/>
                  <a:gd name="T9" fmla="*/ 30 h 295"/>
                  <a:gd name="T10" fmla="*/ 0 w 1313"/>
                  <a:gd name="T11" fmla="*/ 38 h 295"/>
                  <a:gd name="T12" fmla="*/ 0 w 1313"/>
                  <a:gd name="T13" fmla="*/ 49 h 295"/>
                  <a:gd name="T14" fmla="*/ 0 w 1313"/>
                  <a:gd name="T15" fmla="*/ 246 h 295"/>
                  <a:gd name="T16" fmla="*/ 0 w 1313"/>
                  <a:gd name="T17" fmla="*/ 257 h 295"/>
                  <a:gd name="T18" fmla="*/ 3 w 1313"/>
                  <a:gd name="T19" fmla="*/ 265 h 295"/>
                  <a:gd name="T20" fmla="*/ 12 w 1313"/>
                  <a:gd name="T21" fmla="*/ 282 h 295"/>
                  <a:gd name="T22" fmla="*/ 27 w 1313"/>
                  <a:gd name="T23" fmla="*/ 290 h 295"/>
                  <a:gd name="T24" fmla="*/ 34 w 1313"/>
                  <a:gd name="T25" fmla="*/ 295 h 295"/>
                  <a:gd name="T26" fmla="*/ 44 w 1313"/>
                  <a:gd name="T27" fmla="*/ 295 h 295"/>
                  <a:gd name="T28" fmla="*/ 1269 w 1313"/>
                  <a:gd name="T29" fmla="*/ 295 h 295"/>
                  <a:gd name="T30" fmla="*/ 1279 w 1313"/>
                  <a:gd name="T31" fmla="*/ 295 h 295"/>
                  <a:gd name="T32" fmla="*/ 1286 w 1313"/>
                  <a:gd name="T33" fmla="*/ 290 h 295"/>
                  <a:gd name="T34" fmla="*/ 1301 w 1313"/>
                  <a:gd name="T35" fmla="*/ 282 h 295"/>
                  <a:gd name="T36" fmla="*/ 1311 w 1313"/>
                  <a:gd name="T37" fmla="*/ 265 h 295"/>
                  <a:gd name="T38" fmla="*/ 1313 w 1313"/>
                  <a:gd name="T39" fmla="*/ 257 h 295"/>
                  <a:gd name="T40" fmla="*/ 1313 w 1313"/>
                  <a:gd name="T41" fmla="*/ 246 h 295"/>
                  <a:gd name="T42" fmla="*/ 1313 w 1313"/>
                  <a:gd name="T43" fmla="*/ 49 h 295"/>
                  <a:gd name="T44" fmla="*/ 1313 w 1313"/>
                  <a:gd name="T45" fmla="*/ 38 h 295"/>
                  <a:gd name="T46" fmla="*/ 1311 w 1313"/>
                  <a:gd name="T47" fmla="*/ 30 h 295"/>
                  <a:gd name="T48" fmla="*/ 1301 w 1313"/>
                  <a:gd name="T49" fmla="*/ 13 h 295"/>
                  <a:gd name="T50" fmla="*/ 1286 w 1313"/>
                  <a:gd name="T51" fmla="*/ 5 h 295"/>
                  <a:gd name="T52" fmla="*/ 1279 w 1313"/>
                  <a:gd name="T53" fmla="*/ 2 h 295"/>
                  <a:gd name="T54" fmla="*/ 1269 w 1313"/>
                  <a:gd name="T55" fmla="*/ 0 h 295"/>
                  <a:gd name="T56" fmla="*/ 44 w 1313"/>
                  <a:gd name="T57" fmla="*/ 0 h 2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3"/>
                  <a:gd name="T88" fmla="*/ 0 h 295"/>
                  <a:gd name="T89" fmla="*/ 1313 w 1313"/>
                  <a:gd name="T90" fmla="*/ 295 h 29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3" h="295">
                    <a:moveTo>
                      <a:pt x="44" y="0"/>
                    </a:moveTo>
                    <a:lnTo>
                      <a:pt x="34" y="2"/>
                    </a:lnTo>
                    <a:lnTo>
                      <a:pt x="27" y="5"/>
                    </a:lnTo>
                    <a:lnTo>
                      <a:pt x="12" y="13"/>
                    </a:lnTo>
                    <a:lnTo>
                      <a:pt x="3" y="30"/>
                    </a:lnTo>
                    <a:lnTo>
                      <a:pt x="0" y="38"/>
                    </a:lnTo>
                    <a:lnTo>
                      <a:pt x="0" y="49"/>
                    </a:lnTo>
                    <a:lnTo>
                      <a:pt x="0" y="246"/>
                    </a:lnTo>
                    <a:lnTo>
                      <a:pt x="0" y="257"/>
                    </a:lnTo>
                    <a:lnTo>
                      <a:pt x="3" y="265"/>
                    </a:lnTo>
                    <a:lnTo>
                      <a:pt x="12" y="282"/>
                    </a:lnTo>
                    <a:lnTo>
                      <a:pt x="27" y="290"/>
                    </a:lnTo>
                    <a:lnTo>
                      <a:pt x="34" y="295"/>
                    </a:lnTo>
                    <a:lnTo>
                      <a:pt x="44" y="295"/>
                    </a:lnTo>
                    <a:lnTo>
                      <a:pt x="1269" y="295"/>
                    </a:lnTo>
                    <a:lnTo>
                      <a:pt x="1279" y="295"/>
                    </a:lnTo>
                    <a:lnTo>
                      <a:pt x="1286" y="290"/>
                    </a:lnTo>
                    <a:lnTo>
                      <a:pt x="1301" y="282"/>
                    </a:lnTo>
                    <a:lnTo>
                      <a:pt x="1311" y="265"/>
                    </a:lnTo>
                    <a:lnTo>
                      <a:pt x="1313" y="257"/>
                    </a:lnTo>
                    <a:lnTo>
                      <a:pt x="1313" y="246"/>
                    </a:lnTo>
                    <a:lnTo>
                      <a:pt x="1313" y="49"/>
                    </a:lnTo>
                    <a:lnTo>
                      <a:pt x="1313" y="38"/>
                    </a:lnTo>
                    <a:lnTo>
                      <a:pt x="1311" y="30"/>
                    </a:lnTo>
                    <a:lnTo>
                      <a:pt x="1301" y="13"/>
                    </a:lnTo>
                    <a:lnTo>
                      <a:pt x="1286" y="5"/>
                    </a:lnTo>
                    <a:lnTo>
                      <a:pt x="1279" y="2"/>
                    </a:lnTo>
                    <a:lnTo>
                      <a:pt x="1269" y="0"/>
                    </a:lnTo>
                    <a:lnTo>
                      <a:pt x="44" y="0"/>
                    </a:lnTo>
                    <a:close/>
                  </a:path>
                </a:pathLst>
              </a:cu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50" name="Freeform 67"/>
              <p:cNvSpPr>
                <a:spLocks/>
              </p:cNvSpPr>
              <p:nvPr/>
            </p:nvSpPr>
            <p:spPr bwMode="auto">
              <a:xfrm>
                <a:off x="4385" y="1392"/>
                <a:ext cx="1313" cy="295"/>
              </a:xfrm>
              <a:custGeom>
                <a:avLst/>
                <a:gdLst>
                  <a:gd name="T0" fmla="*/ 44 w 1313"/>
                  <a:gd name="T1" fmla="*/ 0 h 295"/>
                  <a:gd name="T2" fmla="*/ 34 w 1313"/>
                  <a:gd name="T3" fmla="*/ 2 h 295"/>
                  <a:gd name="T4" fmla="*/ 27 w 1313"/>
                  <a:gd name="T5" fmla="*/ 5 h 295"/>
                  <a:gd name="T6" fmla="*/ 12 w 1313"/>
                  <a:gd name="T7" fmla="*/ 13 h 295"/>
                  <a:gd name="T8" fmla="*/ 3 w 1313"/>
                  <a:gd name="T9" fmla="*/ 30 h 295"/>
                  <a:gd name="T10" fmla="*/ 0 w 1313"/>
                  <a:gd name="T11" fmla="*/ 38 h 295"/>
                  <a:gd name="T12" fmla="*/ 0 w 1313"/>
                  <a:gd name="T13" fmla="*/ 49 h 295"/>
                  <a:gd name="T14" fmla="*/ 0 w 1313"/>
                  <a:gd name="T15" fmla="*/ 246 h 295"/>
                  <a:gd name="T16" fmla="*/ 0 w 1313"/>
                  <a:gd name="T17" fmla="*/ 257 h 295"/>
                  <a:gd name="T18" fmla="*/ 3 w 1313"/>
                  <a:gd name="T19" fmla="*/ 265 h 295"/>
                  <a:gd name="T20" fmla="*/ 12 w 1313"/>
                  <a:gd name="T21" fmla="*/ 282 h 295"/>
                  <a:gd name="T22" fmla="*/ 27 w 1313"/>
                  <a:gd name="T23" fmla="*/ 290 h 295"/>
                  <a:gd name="T24" fmla="*/ 34 w 1313"/>
                  <a:gd name="T25" fmla="*/ 295 h 295"/>
                  <a:gd name="T26" fmla="*/ 44 w 1313"/>
                  <a:gd name="T27" fmla="*/ 295 h 295"/>
                  <a:gd name="T28" fmla="*/ 1269 w 1313"/>
                  <a:gd name="T29" fmla="*/ 295 h 295"/>
                  <a:gd name="T30" fmla="*/ 1279 w 1313"/>
                  <a:gd name="T31" fmla="*/ 295 h 295"/>
                  <a:gd name="T32" fmla="*/ 1286 w 1313"/>
                  <a:gd name="T33" fmla="*/ 290 h 295"/>
                  <a:gd name="T34" fmla="*/ 1301 w 1313"/>
                  <a:gd name="T35" fmla="*/ 282 h 295"/>
                  <a:gd name="T36" fmla="*/ 1311 w 1313"/>
                  <a:gd name="T37" fmla="*/ 265 h 295"/>
                  <a:gd name="T38" fmla="*/ 1313 w 1313"/>
                  <a:gd name="T39" fmla="*/ 257 h 295"/>
                  <a:gd name="T40" fmla="*/ 1313 w 1313"/>
                  <a:gd name="T41" fmla="*/ 246 h 295"/>
                  <a:gd name="T42" fmla="*/ 1313 w 1313"/>
                  <a:gd name="T43" fmla="*/ 49 h 295"/>
                  <a:gd name="T44" fmla="*/ 1313 w 1313"/>
                  <a:gd name="T45" fmla="*/ 38 h 295"/>
                  <a:gd name="T46" fmla="*/ 1311 w 1313"/>
                  <a:gd name="T47" fmla="*/ 30 h 295"/>
                  <a:gd name="T48" fmla="*/ 1301 w 1313"/>
                  <a:gd name="T49" fmla="*/ 13 h 295"/>
                  <a:gd name="T50" fmla="*/ 1286 w 1313"/>
                  <a:gd name="T51" fmla="*/ 5 h 295"/>
                  <a:gd name="T52" fmla="*/ 1279 w 1313"/>
                  <a:gd name="T53" fmla="*/ 2 h 295"/>
                  <a:gd name="T54" fmla="*/ 1269 w 1313"/>
                  <a:gd name="T55" fmla="*/ 0 h 295"/>
                  <a:gd name="T56" fmla="*/ 44 w 1313"/>
                  <a:gd name="T57" fmla="*/ 0 h 2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3"/>
                  <a:gd name="T88" fmla="*/ 0 h 295"/>
                  <a:gd name="T89" fmla="*/ 1313 w 1313"/>
                  <a:gd name="T90" fmla="*/ 295 h 29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3" h="295">
                    <a:moveTo>
                      <a:pt x="44" y="0"/>
                    </a:moveTo>
                    <a:lnTo>
                      <a:pt x="34" y="2"/>
                    </a:lnTo>
                    <a:lnTo>
                      <a:pt x="27" y="5"/>
                    </a:lnTo>
                    <a:lnTo>
                      <a:pt x="12" y="13"/>
                    </a:lnTo>
                    <a:lnTo>
                      <a:pt x="3" y="30"/>
                    </a:lnTo>
                    <a:lnTo>
                      <a:pt x="0" y="38"/>
                    </a:lnTo>
                    <a:lnTo>
                      <a:pt x="0" y="49"/>
                    </a:lnTo>
                    <a:lnTo>
                      <a:pt x="0" y="246"/>
                    </a:lnTo>
                    <a:lnTo>
                      <a:pt x="0" y="257"/>
                    </a:lnTo>
                    <a:lnTo>
                      <a:pt x="3" y="265"/>
                    </a:lnTo>
                    <a:lnTo>
                      <a:pt x="12" y="282"/>
                    </a:lnTo>
                    <a:lnTo>
                      <a:pt x="27" y="290"/>
                    </a:lnTo>
                    <a:lnTo>
                      <a:pt x="34" y="295"/>
                    </a:lnTo>
                    <a:lnTo>
                      <a:pt x="44" y="295"/>
                    </a:lnTo>
                    <a:lnTo>
                      <a:pt x="1269" y="295"/>
                    </a:lnTo>
                    <a:lnTo>
                      <a:pt x="1279" y="295"/>
                    </a:lnTo>
                    <a:lnTo>
                      <a:pt x="1286" y="290"/>
                    </a:lnTo>
                    <a:lnTo>
                      <a:pt x="1301" y="282"/>
                    </a:lnTo>
                    <a:lnTo>
                      <a:pt x="1311" y="265"/>
                    </a:lnTo>
                    <a:lnTo>
                      <a:pt x="1313" y="257"/>
                    </a:lnTo>
                    <a:lnTo>
                      <a:pt x="1313" y="246"/>
                    </a:lnTo>
                    <a:lnTo>
                      <a:pt x="1313" y="49"/>
                    </a:lnTo>
                    <a:lnTo>
                      <a:pt x="1313" y="38"/>
                    </a:lnTo>
                    <a:lnTo>
                      <a:pt x="1311" y="30"/>
                    </a:lnTo>
                    <a:lnTo>
                      <a:pt x="1301" y="13"/>
                    </a:lnTo>
                    <a:lnTo>
                      <a:pt x="1286" y="5"/>
                    </a:lnTo>
                    <a:lnTo>
                      <a:pt x="1279" y="2"/>
                    </a:lnTo>
                    <a:lnTo>
                      <a:pt x="1269" y="0"/>
                    </a:lnTo>
                    <a:lnTo>
                      <a:pt x="44" y="0"/>
                    </a:lnTo>
                    <a:close/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7688" name="Rectangle 65"/>
            <p:cNvSpPr>
              <a:spLocks noChangeArrowheads="1"/>
            </p:cNvSpPr>
            <p:nvPr/>
          </p:nvSpPr>
          <p:spPr bwMode="auto">
            <a:xfrm>
              <a:off x="4214" y="1496"/>
              <a:ext cx="1660" cy="287"/>
            </a:xfrm>
            <a:prstGeom prst="rect">
              <a:avLst/>
            </a:prstGeom>
            <a:solidFill>
              <a:srgbClr val="B2B2B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27689" name="Group 62"/>
            <p:cNvGrpSpPr>
              <a:grpSpLocks/>
            </p:cNvGrpSpPr>
            <p:nvPr/>
          </p:nvGrpSpPr>
          <p:grpSpPr bwMode="auto">
            <a:xfrm>
              <a:off x="4385" y="1392"/>
              <a:ext cx="1313" cy="295"/>
              <a:chOff x="4385" y="1392"/>
              <a:chExt cx="1313" cy="295"/>
            </a:xfrm>
          </p:grpSpPr>
          <p:sp>
            <p:nvSpPr>
              <p:cNvPr id="27747" name="Freeform 64"/>
              <p:cNvSpPr>
                <a:spLocks/>
              </p:cNvSpPr>
              <p:nvPr/>
            </p:nvSpPr>
            <p:spPr bwMode="auto">
              <a:xfrm>
                <a:off x="4385" y="1392"/>
                <a:ext cx="1313" cy="295"/>
              </a:xfrm>
              <a:custGeom>
                <a:avLst/>
                <a:gdLst>
                  <a:gd name="T0" fmla="*/ 44 w 1313"/>
                  <a:gd name="T1" fmla="*/ 0 h 295"/>
                  <a:gd name="T2" fmla="*/ 34 w 1313"/>
                  <a:gd name="T3" fmla="*/ 2 h 295"/>
                  <a:gd name="T4" fmla="*/ 27 w 1313"/>
                  <a:gd name="T5" fmla="*/ 5 h 295"/>
                  <a:gd name="T6" fmla="*/ 12 w 1313"/>
                  <a:gd name="T7" fmla="*/ 13 h 295"/>
                  <a:gd name="T8" fmla="*/ 3 w 1313"/>
                  <a:gd name="T9" fmla="*/ 30 h 295"/>
                  <a:gd name="T10" fmla="*/ 0 w 1313"/>
                  <a:gd name="T11" fmla="*/ 38 h 295"/>
                  <a:gd name="T12" fmla="*/ 0 w 1313"/>
                  <a:gd name="T13" fmla="*/ 49 h 295"/>
                  <a:gd name="T14" fmla="*/ 0 w 1313"/>
                  <a:gd name="T15" fmla="*/ 246 h 295"/>
                  <a:gd name="T16" fmla="*/ 0 w 1313"/>
                  <a:gd name="T17" fmla="*/ 257 h 295"/>
                  <a:gd name="T18" fmla="*/ 3 w 1313"/>
                  <a:gd name="T19" fmla="*/ 265 h 295"/>
                  <a:gd name="T20" fmla="*/ 12 w 1313"/>
                  <a:gd name="T21" fmla="*/ 282 h 295"/>
                  <a:gd name="T22" fmla="*/ 27 w 1313"/>
                  <a:gd name="T23" fmla="*/ 290 h 295"/>
                  <a:gd name="T24" fmla="*/ 34 w 1313"/>
                  <a:gd name="T25" fmla="*/ 295 h 295"/>
                  <a:gd name="T26" fmla="*/ 44 w 1313"/>
                  <a:gd name="T27" fmla="*/ 295 h 295"/>
                  <a:gd name="T28" fmla="*/ 1269 w 1313"/>
                  <a:gd name="T29" fmla="*/ 295 h 295"/>
                  <a:gd name="T30" fmla="*/ 1279 w 1313"/>
                  <a:gd name="T31" fmla="*/ 295 h 295"/>
                  <a:gd name="T32" fmla="*/ 1286 w 1313"/>
                  <a:gd name="T33" fmla="*/ 290 h 295"/>
                  <a:gd name="T34" fmla="*/ 1301 w 1313"/>
                  <a:gd name="T35" fmla="*/ 282 h 295"/>
                  <a:gd name="T36" fmla="*/ 1311 w 1313"/>
                  <a:gd name="T37" fmla="*/ 265 h 295"/>
                  <a:gd name="T38" fmla="*/ 1313 w 1313"/>
                  <a:gd name="T39" fmla="*/ 257 h 295"/>
                  <a:gd name="T40" fmla="*/ 1313 w 1313"/>
                  <a:gd name="T41" fmla="*/ 246 h 295"/>
                  <a:gd name="T42" fmla="*/ 1313 w 1313"/>
                  <a:gd name="T43" fmla="*/ 49 h 295"/>
                  <a:gd name="T44" fmla="*/ 1313 w 1313"/>
                  <a:gd name="T45" fmla="*/ 38 h 295"/>
                  <a:gd name="T46" fmla="*/ 1311 w 1313"/>
                  <a:gd name="T47" fmla="*/ 30 h 295"/>
                  <a:gd name="T48" fmla="*/ 1301 w 1313"/>
                  <a:gd name="T49" fmla="*/ 13 h 295"/>
                  <a:gd name="T50" fmla="*/ 1286 w 1313"/>
                  <a:gd name="T51" fmla="*/ 5 h 295"/>
                  <a:gd name="T52" fmla="*/ 1279 w 1313"/>
                  <a:gd name="T53" fmla="*/ 2 h 295"/>
                  <a:gd name="T54" fmla="*/ 1269 w 1313"/>
                  <a:gd name="T55" fmla="*/ 0 h 295"/>
                  <a:gd name="T56" fmla="*/ 44 w 1313"/>
                  <a:gd name="T57" fmla="*/ 0 h 2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3"/>
                  <a:gd name="T88" fmla="*/ 0 h 295"/>
                  <a:gd name="T89" fmla="*/ 1313 w 1313"/>
                  <a:gd name="T90" fmla="*/ 295 h 29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3" h="295">
                    <a:moveTo>
                      <a:pt x="44" y="0"/>
                    </a:moveTo>
                    <a:lnTo>
                      <a:pt x="34" y="2"/>
                    </a:lnTo>
                    <a:lnTo>
                      <a:pt x="27" y="5"/>
                    </a:lnTo>
                    <a:lnTo>
                      <a:pt x="12" y="13"/>
                    </a:lnTo>
                    <a:lnTo>
                      <a:pt x="3" y="30"/>
                    </a:lnTo>
                    <a:lnTo>
                      <a:pt x="0" y="38"/>
                    </a:lnTo>
                    <a:lnTo>
                      <a:pt x="0" y="49"/>
                    </a:lnTo>
                    <a:lnTo>
                      <a:pt x="0" y="246"/>
                    </a:lnTo>
                    <a:lnTo>
                      <a:pt x="0" y="257"/>
                    </a:lnTo>
                    <a:lnTo>
                      <a:pt x="3" y="265"/>
                    </a:lnTo>
                    <a:lnTo>
                      <a:pt x="12" y="282"/>
                    </a:lnTo>
                    <a:lnTo>
                      <a:pt x="27" y="290"/>
                    </a:lnTo>
                    <a:lnTo>
                      <a:pt x="34" y="295"/>
                    </a:lnTo>
                    <a:lnTo>
                      <a:pt x="44" y="295"/>
                    </a:lnTo>
                    <a:lnTo>
                      <a:pt x="1269" y="295"/>
                    </a:lnTo>
                    <a:lnTo>
                      <a:pt x="1279" y="295"/>
                    </a:lnTo>
                    <a:lnTo>
                      <a:pt x="1286" y="290"/>
                    </a:lnTo>
                    <a:lnTo>
                      <a:pt x="1301" y="282"/>
                    </a:lnTo>
                    <a:lnTo>
                      <a:pt x="1311" y="265"/>
                    </a:lnTo>
                    <a:lnTo>
                      <a:pt x="1313" y="257"/>
                    </a:lnTo>
                    <a:lnTo>
                      <a:pt x="1313" y="246"/>
                    </a:lnTo>
                    <a:lnTo>
                      <a:pt x="1313" y="49"/>
                    </a:lnTo>
                    <a:lnTo>
                      <a:pt x="1313" y="38"/>
                    </a:lnTo>
                    <a:lnTo>
                      <a:pt x="1311" y="30"/>
                    </a:lnTo>
                    <a:lnTo>
                      <a:pt x="1301" y="13"/>
                    </a:lnTo>
                    <a:lnTo>
                      <a:pt x="1286" y="5"/>
                    </a:lnTo>
                    <a:lnTo>
                      <a:pt x="1279" y="2"/>
                    </a:lnTo>
                    <a:lnTo>
                      <a:pt x="1269" y="0"/>
                    </a:lnTo>
                    <a:lnTo>
                      <a:pt x="44" y="0"/>
                    </a:lnTo>
                    <a:close/>
                  </a:path>
                </a:pathLst>
              </a:cu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48" name="Freeform 63"/>
              <p:cNvSpPr>
                <a:spLocks/>
              </p:cNvSpPr>
              <p:nvPr/>
            </p:nvSpPr>
            <p:spPr bwMode="auto">
              <a:xfrm>
                <a:off x="4385" y="1392"/>
                <a:ext cx="1313" cy="295"/>
              </a:xfrm>
              <a:custGeom>
                <a:avLst/>
                <a:gdLst>
                  <a:gd name="T0" fmla="*/ 44 w 1313"/>
                  <a:gd name="T1" fmla="*/ 0 h 295"/>
                  <a:gd name="T2" fmla="*/ 34 w 1313"/>
                  <a:gd name="T3" fmla="*/ 2 h 295"/>
                  <a:gd name="T4" fmla="*/ 27 w 1313"/>
                  <a:gd name="T5" fmla="*/ 5 h 295"/>
                  <a:gd name="T6" fmla="*/ 12 w 1313"/>
                  <a:gd name="T7" fmla="*/ 13 h 295"/>
                  <a:gd name="T8" fmla="*/ 3 w 1313"/>
                  <a:gd name="T9" fmla="*/ 30 h 295"/>
                  <a:gd name="T10" fmla="*/ 0 w 1313"/>
                  <a:gd name="T11" fmla="*/ 38 h 295"/>
                  <a:gd name="T12" fmla="*/ 0 w 1313"/>
                  <a:gd name="T13" fmla="*/ 49 h 295"/>
                  <a:gd name="T14" fmla="*/ 0 w 1313"/>
                  <a:gd name="T15" fmla="*/ 246 h 295"/>
                  <a:gd name="T16" fmla="*/ 0 w 1313"/>
                  <a:gd name="T17" fmla="*/ 257 h 295"/>
                  <a:gd name="T18" fmla="*/ 3 w 1313"/>
                  <a:gd name="T19" fmla="*/ 265 h 295"/>
                  <a:gd name="T20" fmla="*/ 12 w 1313"/>
                  <a:gd name="T21" fmla="*/ 282 h 295"/>
                  <a:gd name="T22" fmla="*/ 27 w 1313"/>
                  <a:gd name="T23" fmla="*/ 290 h 295"/>
                  <a:gd name="T24" fmla="*/ 34 w 1313"/>
                  <a:gd name="T25" fmla="*/ 295 h 295"/>
                  <a:gd name="T26" fmla="*/ 44 w 1313"/>
                  <a:gd name="T27" fmla="*/ 295 h 295"/>
                  <a:gd name="T28" fmla="*/ 1269 w 1313"/>
                  <a:gd name="T29" fmla="*/ 295 h 295"/>
                  <a:gd name="T30" fmla="*/ 1279 w 1313"/>
                  <a:gd name="T31" fmla="*/ 295 h 295"/>
                  <a:gd name="T32" fmla="*/ 1286 w 1313"/>
                  <a:gd name="T33" fmla="*/ 290 h 295"/>
                  <a:gd name="T34" fmla="*/ 1301 w 1313"/>
                  <a:gd name="T35" fmla="*/ 282 h 295"/>
                  <a:gd name="T36" fmla="*/ 1311 w 1313"/>
                  <a:gd name="T37" fmla="*/ 265 h 295"/>
                  <a:gd name="T38" fmla="*/ 1313 w 1313"/>
                  <a:gd name="T39" fmla="*/ 257 h 295"/>
                  <a:gd name="T40" fmla="*/ 1313 w 1313"/>
                  <a:gd name="T41" fmla="*/ 246 h 295"/>
                  <a:gd name="T42" fmla="*/ 1313 w 1313"/>
                  <a:gd name="T43" fmla="*/ 49 h 295"/>
                  <a:gd name="T44" fmla="*/ 1313 w 1313"/>
                  <a:gd name="T45" fmla="*/ 38 h 295"/>
                  <a:gd name="T46" fmla="*/ 1311 w 1313"/>
                  <a:gd name="T47" fmla="*/ 30 h 295"/>
                  <a:gd name="T48" fmla="*/ 1301 w 1313"/>
                  <a:gd name="T49" fmla="*/ 13 h 295"/>
                  <a:gd name="T50" fmla="*/ 1286 w 1313"/>
                  <a:gd name="T51" fmla="*/ 5 h 295"/>
                  <a:gd name="T52" fmla="*/ 1279 w 1313"/>
                  <a:gd name="T53" fmla="*/ 2 h 295"/>
                  <a:gd name="T54" fmla="*/ 1269 w 1313"/>
                  <a:gd name="T55" fmla="*/ 0 h 295"/>
                  <a:gd name="T56" fmla="*/ 44 w 1313"/>
                  <a:gd name="T57" fmla="*/ 0 h 2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3"/>
                  <a:gd name="T88" fmla="*/ 0 h 295"/>
                  <a:gd name="T89" fmla="*/ 1313 w 1313"/>
                  <a:gd name="T90" fmla="*/ 295 h 29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3" h="295">
                    <a:moveTo>
                      <a:pt x="44" y="0"/>
                    </a:moveTo>
                    <a:lnTo>
                      <a:pt x="34" y="2"/>
                    </a:lnTo>
                    <a:lnTo>
                      <a:pt x="27" y="5"/>
                    </a:lnTo>
                    <a:lnTo>
                      <a:pt x="12" y="13"/>
                    </a:lnTo>
                    <a:lnTo>
                      <a:pt x="3" y="30"/>
                    </a:lnTo>
                    <a:lnTo>
                      <a:pt x="0" y="38"/>
                    </a:lnTo>
                    <a:lnTo>
                      <a:pt x="0" y="49"/>
                    </a:lnTo>
                    <a:lnTo>
                      <a:pt x="0" y="246"/>
                    </a:lnTo>
                    <a:lnTo>
                      <a:pt x="0" y="257"/>
                    </a:lnTo>
                    <a:lnTo>
                      <a:pt x="3" y="265"/>
                    </a:lnTo>
                    <a:lnTo>
                      <a:pt x="12" y="282"/>
                    </a:lnTo>
                    <a:lnTo>
                      <a:pt x="27" y="290"/>
                    </a:lnTo>
                    <a:lnTo>
                      <a:pt x="34" y="295"/>
                    </a:lnTo>
                    <a:lnTo>
                      <a:pt x="44" y="295"/>
                    </a:lnTo>
                    <a:lnTo>
                      <a:pt x="1269" y="295"/>
                    </a:lnTo>
                    <a:lnTo>
                      <a:pt x="1279" y="295"/>
                    </a:lnTo>
                    <a:lnTo>
                      <a:pt x="1286" y="290"/>
                    </a:lnTo>
                    <a:lnTo>
                      <a:pt x="1301" y="282"/>
                    </a:lnTo>
                    <a:lnTo>
                      <a:pt x="1311" y="265"/>
                    </a:lnTo>
                    <a:lnTo>
                      <a:pt x="1313" y="257"/>
                    </a:lnTo>
                    <a:lnTo>
                      <a:pt x="1313" y="246"/>
                    </a:lnTo>
                    <a:lnTo>
                      <a:pt x="1313" y="49"/>
                    </a:lnTo>
                    <a:lnTo>
                      <a:pt x="1313" y="38"/>
                    </a:lnTo>
                    <a:lnTo>
                      <a:pt x="1311" y="30"/>
                    </a:lnTo>
                    <a:lnTo>
                      <a:pt x="1301" y="13"/>
                    </a:lnTo>
                    <a:lnTo>
                      <a:pt x="1286" y="5"/>
                    </a:lnTo>
                    <a:lnTo>
                      <a:pt x="1279" y="2"/>
                    </a:lnTo>
                    <a:lnTo>
                      <a:pt x="1269" y="0"/>
                    </a:lnTo>
                    <a:lnTo>
                      <a:pt x="44" y="0"/>
                    </a:lnTo>
                    <a:close/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7690" name="Rectangle 61"/>
            <p:cNvSpPr>
              <a:spLocks noChangeArrowheads="1"/>
            </p:cNvSpPr>
            <p:nvPr/>
          </p:nvSpPr>
          <p:spPr bwMode="auto">
            <a:xfrm>
              <a:off x="4214" y="1496"/>
              <a:ext cx="1660" cy="287"/>
            </a:xfrm>
            <a:prstGeom prst="rect">
              <a:avLst/>
            </a:prstGeom>
            <a:solidFill>
              <a:srgbClr val="B2B2B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27691" name="Group 58"/>
            <p:cNvGrpSpPr>
              <a:grpSpLocks/>
            </p:cNvGrpSpPr>
            <p:nvPr/>
          </p:nvGrpSpPr>
          <p:grpSpPr bwMode="auto">
            <a:xfrm>
              <a:off x="617" y="1293"/>
              <a:ext cx="706" cy="397"/>
              <a:chOff x="617" y="1293"/>
              <a:chExt cx="706" cy="397"/>
            </a:xfrm>
          </p:grpSpPr>
          <p:sp>
            <p:nvSpPr>
              <p:cNvPr id="27745" name="Oval 60"/>
              <p:cNvSpPr>
                <a:spLocks noChangeArrowheads="1"/>
              </p:cNvSpPr>
              <p:nvPr/>
            </p:nvSpPr>
            <p:spPr bwMode="auto">
              <a:xfrm>
                <a:off x="617" y="1293"/>
                <a:ext cx="706" cy="397"/>
              </a:xfrm>
              <a:prstGeom prst="ellipse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46" name="Oval 59"/>
              <p:cNvSpPr>
                <a:spLocks noChangeArrowheads="1"/>
              </p:cNvSpPr>
              <p:nvPr/>
            </p:nvSpPr>
            <p:spPr bwMode="auto">
              <a:xfrm>
                <a:off x="622" y="1298"/>
                <a:ext cx="696" cy="387"/>
              </a:xfrm>
              <a:prstGeom prst="ellips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7692" name="Rectangle 57"/>
            <p:cNvSpPr>
              <a:spLocks noChangeArrowheads="1"/>
            </p:cNvSpPr>
            <p:nvPr/>
          </p:nvSpPr>
          <p:spPr bwMode="auto">
            <a:xfrm>
              <a:off x="185" y="1496"/>
              <a:ext cx="1660" cy="287"/>
            </a:xfrm>
            <a:prstGeom prst="rect">
              <a:avLst/>
            </a:prstGeom>
            <a:solidFill>
              <a:srgbClr val="B2B2B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27693" name="Group 54"/>
            <p:cNvGrpSpPr>
              <a:grpSpLocks/>
            </p:cNvGrpSpPr>
            <p:nvPr/>
          </p:nvGrpSpPr>
          <p:grpSpPr bwMode="auto">
            <a:xfrm>
              <a:off x="617" y="1293"/>
              <a:ext cx="706" cy="397"/>
              <a:chOff x="617" y="1293"/>
              <a:chExt cx="706" cy="397"/>
            </a:xfrm>
          </p:grpSpPr>
          <p:sp>
            <p:nvSpPr>
              <p:cNvPr id="27743" name="Oval 56"/>
              <p:cNvSpPr>
                <a:spLocks noChangeArrowheads="1"/>
              </p:cNvSpPr>
              <p:nvPr/>
            </p:nvSpPr>
            <p:spPr bwMode="auto">
              <a:xfrm>
                <a:off x="617" y="1293"/>
                <a:ext cx="706" cy="397"/>
              </a:xfrm>
              <a:prstGeom prst="ellipse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44" name="Oval 55"/>
              <p:cNvSpPr>
                <a:spLocks noChangeArrowheads="1"/>
              </p:cNvSpPr>
              <p:nvPr/>
            </p:nvSpPr>
            <p:spPr bwMode="auto">
              <a:xfrm>
                <a:off x="622" y="1298"/>
                <a:ext cx="696" cy="387"/>
              </a:xfrm>
              <a:prstGeom prst="ellips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7694" name="Rectangle 53"/>
            <p:cNvSpPr>
              <a:spLocks noChangeArrowheads="1"/>
            </p:cNvSpPr>
            <p:nvPr/>
          </p:nvSpPr>
          <p:spPr bwMode="auto">
            <a:xfrm>
              <a:off x="185" y="1496"/>
              <a:ext cx="1660" cy="287"/>
            </a:xfrm>
            <a:prstGeom prst="rect">
              <a:avLst/>
            </a:prstGeom>
            <a:solidFill>
              <a:srgbClr val="B2B2B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27695" name="Group 48"/>
            <p:cNvGrpSpPr>
              <a:grpSpLocks/>
            </p:cNvGrpSpPr>
            <p:nvPr/>
          </p:nvGrpSpPr>
          <p:grpSpPr bwMode="auto">
            <a:xfrm>
              <a:off x="2199" y="1392"/>
              <a:ext cx="1659" cy="391"/>
              <a:chOff x="2199" y="1392"/>
              <a:chExt cx="1659" cy="391"/>
            </a:xfrm>
          </p:grpSpPr>
          <p:grpSp>
            <p:nvGrpSpPr>
              <p:cNvPr id="27739" name="Group 50"/>
              <p:cNvGrpSpPr>
                <a:grpSpLocks/>
              </p:cNvGrpSpPr>
              <p:nvPr/>
            </p:nvGrpSpPr>
            <p:grpSpPr bwMode="auto">
              <a:xfrm>
                <a:off x="2370" y="1392"/>
                <a:ext cx="1315" cy="295"/>
                <a:chOff x="2370" y="1392"/>
                <a:chExt cx="1315" cy="295"/>
              </a:xfrm>
            </p:grpSpPr>
            <p:sp>
              <p:nvSpPr>
                <p:cNvPr id="27741" name="Freeform 52"/>
                <p:cNvSpPr>
                  <a:spLocks/>
                </p:cNvSpPr>
                <p:nvPr/>
              </p:nvSpPr>
              <p:spPr bwMode="auto">
                <a:xfrm>
                  <a:off x="2370" y="1392"/>
                  <a:ext cx="1315" cy="295"/>
                </a:xfrm>
                <a:custGeom>
                  <a:avLst/>
                  <a:gdLst>
                    <a:gd name="T0" fmla="*/ 43 w 1315"/>
                    <a:gd name="T1" fmla="*/ 0 h 295"/>
                    <a:gd name="T2" fmla="*/ 34 w 1315"/>
                    <a:gd name="T3" fmla="*/ 2 h 295"/>
                    <a:gd name="T4" fmla="*/ 26 w 1315"/>
                    <a:gd name="T5" fmla="*/ 5 h 295"/>
                    <a:gd name="T6" fmla="*/ 12 w 1315"/>
                    <a:gd name="T7" fmla="*/ 13 h 295"/>
                    <a:gd name="T8" fmla="*/ 2 w 1315"/>
                    <a:gd name="T9" fmla="*/ 30 h 295"/>
                    <a:gd name="T10" fmla="*/ 2 w 1315"/>
                    <a:gd name="T11" fmla="*/ 38 h 295"/>
                    <a:gd name="T12" fmla="*/ 0 w 1315"/>
                    <a:gd name="T13" fmla="*/ 49 h 295"/>
                    <a:gd name="T14" fmla="*/ 0 w 1315"/>
                    <a:gd name="T15" fmla="*/ 246 h 295"/>
                    <a:gd name="T16" fmla="*/ 2 w 1315"/>
                    <a:gd name="T17" fmla="*/ 257 h 295"/>
                    <a:gd name="T18" fmla="*/ 2 w 1315"/>
                    <a:gd name="T19" fmla="*/ 265 h 295"/>
                    <a:gd name="T20" fmla="*/ 12 w 1315"/>
                    <a:gd name="T21" fmla="*/ 282 h 295"/>
                    <a:gd name="T22" fmla="*/ 26 w 1315"/>
                    <a:gd name="T23" fmla="*/ 290 h 295"/>
                    <a:gd name="T24" fmla="*/ 34 w 1315"/>
                    <a:gd name="T25" fmla="*/ 295 h 295"/>
                    <a:gd name="T26" fmla="*/ 43 w 1315"/>
                    <a:gd name="T27" fmla="*/ 295 h 295"/>
                    <a:gd name="T28" fmla="*/ 1271 w 1315"/>
                    <a:gd name="T29" fmla="*/ 295 h 295"/>
                    <a:gd name="T30" fmla="*/ 1281 w 1315"/>
                    <a:gd name="T31" fmla="*/ 295 h 295"/>
                    <a:gd name="T32" fmla="*/ 1288 w 1315"/>
                    <a:gd name="T33" fmla="*/ 290 h 295"/>
                    <a:gd name="T34" fmla="*/ 1303 w 1315"/>
                    <a:gd name="T35" fmla="*/ 282 h 295"/>
                    <a:gd name="T36" fmla="*/ 1310 w 1315"/>
                    <a:gd name="T37" fmla="*/ 265 h 295"/>
                    <a:gd name="T38" fmla="*/ 1315 w 1315"/>
                    <a:gd name="T39" fmla="*/ 257 h 295"/>
                    <a:gd name="T40" fmla="*/ 1315 w 1315"/>
                    <a:gd name="T41" fmla="*/ 246 h 295"/>
                    <a:gd name="T42" fmla="*/ 1315 w 1315"/>
                    <a:gd name="T43" fmla="*/ 49 h 295"/>
                    <a:gd name="T44" fmla="*/ 1315 w 1315"/>
                    <a:gd name="T45" fmla="*/ 38 h 295"/>
                    <a:gd name="T46" fmla="*/ 1310 w 1315"/>
                    <a:gd name="T47" fmla="*/ 30 h 295"/>
                    <a:gd name="T48" fmla="*/ 1303 w 1315"/>
                    <a:gd name="T49" fmla="*/ 13 h 295"/>
                    <a:gd name="T50" fmla="*/ 1288 w 1315"/>
                    <a:gd name="T51" fmla="*/ 5 h 295"/>
                    <a:gd name="T52" fmla="*/ 1281 w 1315"/>
                    <a:gd name="T53" fmla="*/ 2 h 295"/>
                    <a:gd name="T54" fmla="*/ 1271 w 1315"/>
                    <a:gd name="T55" fmla="*/ 0 h 295"/>
                    <a:gd name="T56" fmla="*/ 43 w 1315"/>
                    <a:gd name="T57" fmla="*/ 0 h 29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15"/>
                    <a:gd name="T88" fmla="*/ 0 h 295"/>
                    <a:gd name="T89" fmla="*/ 1315 w 1315"/>
                    <a:gd name="T90" fmla="*/ 295 h 295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15" h="295">
                      <a:moveTo>
                        <a:pt x="43" y="0"/>
                      </a:moveTo>
                      <a:lnTo>
                        <a:pt x="34" y="2"/>
                      </a:lnTo>
                      <a:lnTo>
                        <a:pt x="26" y="5"/>
                      </a:lnTo>
                      <a:lnTo>
                        <a:pt x="12" y="13"/>
                      </a:lnTo>
                      <a:lnTo>
                        <a:pt x="2" y="30"/>
                      </a:lnTo>
                      <a:lnTo>
                        <a:pt x="2" y="38"/>
                      </a:lnTo>
                      <a:lnTo>
                        <a:pt x="0" y="49"/>
                      </a:lnTo>
                      <a:lnTo>
                        <a:pt x="0" y="246"/>
                      </a:lnTo>
                      <a:lnTo>
                        <a:pt x="2" y="257"/>
                      </a:lnTo>
                      <a:lnTo>
                        <a:pt x="2" y="265"/>
                      </a:lnTo>
                      <a:lnTo>
                        <a:pt x="12" y="282"/>
                      </a:lnTo>
                      <a:lnTo>
                        <a:pt x="26" y="290"/>
                      </a:lnTo>
                      <a:lnTo>
                        <a:pt x="34" y="295"/>
                      </a:lnTo>
                      <a:lnTo>
                        <a:pt x="43" y="295"/>
                      </a:lnTo>
                      <a:lnTo>
                        <a:pt x="1271" y="295"/>
                      </a:lnTo>
                      <a:lnTo>
                        <a:pt x="1281" y="295"/>
                      </a:lnTo>
                      <a:lnTo>
                        <a:pt x="1288" y="290"/>
                      </a:lnTo>
                      <a:lnTo>
                        <a:pt x="1303" y="282"/>
                      </a:lnTo>
                      <a:lnTo>
                        <a:pt x="1310" y="265"/>
                      </a:lnTo>
                      <a:lnTo>
                        <a:pt x="1315" y="257"/>
                      </a:lnTo>
                      <a:lnTo>
                        <a:pt x="1315" y="246"/>
                      </a:lnTo>
                      <a:lnTo>
                        <a:pt x="1315" y="49"/>
                      </a:lnTo>
                      <a:lnTo>
                        <a:pt x="1315" y="38"/>
                      </a:lnTo>
                      <a:lnTo>
                        <a:pt x="1310" y="30"/>
                      </a:lnTo>
                      <a:lnTo>
                        <a:pt x="1303" y="13"/>
                      </a:lnTo>
                      <a:lnTo>
                        <a:pt x="1288" y="5"/>
                      </a:lnTo>
                      <a:lnTo>
                        <a:pt x="1281" y="2"/>
                      </a:lnTo>
                      <a:lnTo>
                        <a:pt x="1271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blipFill dpi="0" rotWithShape="0">
                  <a:blip r:embed="rId4"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42" name="Freeform 51"/>
                <p:cNvSpPr>
                  <a:spLocks/>
                </p:cNvSpPr>
                <p:nvPr/>
              </p:nvSpPr>
              <p:spPr bwMode="auto">
                <a:xfrm>
                  <a:off x="2370" y="1392"/>
                  <a:ext cx="1315" cy="295"/>
                </a:xfrm>
                <a:custGeom>
                  <a:avLst/>
                  <a:gdLst>
                    <a:gd name="T0" fmla="*/ 43 w 1315"/>
                    <a:gd name="T1" fmla="*/ 0 h 295"/>
                    <a:gd name="T2" fmla="*/ 34 w 1315"/>
                    <a:gd name="T3" fmla="*/ 2 h 295"/>
                    <a:gd name="T4" fmla="*/ 26 w 1315"/>
                    <a:gd name="T5" fmla="*/ 5 h 295"/>
                    <a:gd name="T6" fmla="*/ 12 w 1315"/>
                    <a:gd name="T7" fmla="*/ 13 h 295"/>
                    <a:gd name="T8" fmla="*/ 2 w 1315"/>
                    <a:gd name="T9" fmla="*/ 30 h 295"/>
                    <a:gd name="T10" fmla="*/ 2 w 1315"/>
                    <a:gd name="T11" fmla="*/ 38 h 295"/>
                    <a:gd name="T12" fmla="*/ 0 w 1315"/>
                    <a:gd name="T13" fmla="*/ 49 h 295"/>
                    <a:gd name="T14" fmla="*/ 0 w 1315"/>
                    <a:gd name="T15" fmla="*/ 246 h 295"/>
                    <a:gd name="T16" fmla="*/ 2 w 1315"/>
                    <a:gd name="T17" fmla="*/ 257 h 295"/>
                    <a:gd name="T18" fmla="*/ 2 w 1315"/>
                    <a:gd name="T19" fmla="*/ 265 h 295"/>
                    <a:gd name="T20" fmla="*/ 12 w 1315"/>
                    <a:gd name="T21" fmla="*/ 282 h 295"/>
                    <a:gd name="T22" fmla="*/ 26 w 1315"/>
                    <a:gd name="T23" fmla="*/ 290 h 295"/>
                    <a:gd name="T24" fmla="*/ 34 w 1315"/>
                    <a:gd name="T25" fmla="*/ 295 h 295"/>
                    <a:gd name="T26" fmla="*/ 43 w 1315"/>
                    <a:gd name="T27" fmla="*/ 295 h 295"/>
                    <a:gd name="T28" fmla="*/ 1271 w 1315"/>
                    <a:gd name="T29" fmla="*/ 295 h 295"/>
                    <a:gd name="T30" fmla="*/ 1281 w 1315"/>
                    <a:gd name="T31" fmla="*/ 295 h 295"/>
                    <a:gd name="T32" fmla="*/ 1288 w 1315"/>
                    <a:gd name="T33" fmla="*/ 290 h 295"/>
                    <a:gd name="T34" fmla="*/ 1303 w 1315"/>
                    <a:gd name="T35" fmla="*/ 282 h 295"/>
                    <a:gd name="T36" fmla="*/ 1310 w 1315"/>
                    <a:gd name="T37" fmla="*/ 265 h 295"/>
                    <a:gd name="T38" fmla="*/ 1315 w 1315"/>
                    <a:gd name="T39" fmla="*/ 257 h 295"/>
                    <a:gd name="T40" fmla="*/ 1315 w 1315"/>
                    <a:gd name="T41" fmla="*/ 246 h 295"/>
                    <a:gd name="T42" fmla="*/ 1315 w 1315"/>
                    <a:gd name="T43" fmla="*/ 49 h 295"/>
                    <a:gd name="T44" fmla="*/ 1315 w 1315"/>
                    <a:gd name="T45" fmla="*/ 38 h 295"/>
                    <a:gd name="T46" fmla="*/ 1310 w 1315"/>
                    <a:gd name="T47" fmla="*/ 30 h 295"/>
                    <a:gd name="T48" fmla="*/ 1303 w 1315"/>
                    <a:gd name="T49" fmla="*/ 13 h 295"/>
                    <a:gd name="T50" fmla="*/ 1288 w 1315"/>
                    <a:gd name="T51" fmla="*/ 5 h 295"/>
                    <a:gd name="T52" fmla="*/ 1281 w 1315"/>
                    <a:gd name="T53" fmla="*/ 2 h 295"/>
                    <a:gd name="T54" fmla="*/ 1271 w 1315"/>
                    <a:gd name="T55" fmla="*/ 0 h 295"/>
                    <a:gd name="T56" fmla="*/ 43 w 1315"/>
                    <a:gd name="T57" fmla="*/ 0 h 29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15"/>
                    <a:gd name="T88" fmla="*/ 0 h 295"/>
                    <a:gd name="T89" fmla="*/ 1315 w 1315"/>
                    <a:gd name="T90" fmla="*/ 295 h 295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15" h="295">
                      <a:moveTo>
                        <a:pt x="43" y="0"/>
                      </a:moveTo>
                      <a:lnTo>
                        <a:pt x="34" y="2"/>
                      </a:lnTo>
                      <a:lnTo>
                        <a:pt x="26" y="5"/>
                      </a:lnTo>
                      <a:lnTo>
                        <a:pt x="12" y="13"/>
                      </a:lnTo>
                      <a:lnTo>
                        <a:pt x="2" y="30"/>
                      </a:lnTo>
                      <a:lnTo>
                        <a:pt x="2" y="38"/>
                      </a:lnTo>
                      <a:lnTo>
                        <a:pt x="0" y="49"/>
                      </a:lnTo>
                      <a:lnTo>
                        <a:pt x="0" y="246"/>
                      </a:lnTo>
                      <a:lnTo>
                        <a:pt x="2" y="257"/>
                      </a:lnTo>
                      <a:lnTo>
                        <a:pt x="2" y="265"/>
                      </a:lnTo>
                      <a:lnTo>
                        <a:pt x="12" y="282"/>
                      </a:lnTo>
                      <a:lnTo>
                        <a:pt x="26" y="290"/>
                      </a:lnTo>
                      <a:lnTo>
                        <a:pt x="34" y="295"/>
                      </a:lnTo>
                      <a:lnTo>
                        <a:pt x="43" y="295"/>
                      </a:lnTo>
                      <a:lnTo>
                        <a:pt x="1271" y="295"/>
                      </a:lnTo>
                      <a:lnTo>
                        <a:pt x="1281" y="295"/>
                      </a:lnTo>
                      <a:lnTo>
                        <a:pt x="1288" y="290"/>
                      </a:lnTo>
                      <a:lnTo>
                        <a:pt x="1303" y="282"/>
                      </a:lnTo>
                      <a:lnTo>
                        <a:pt x="1310" y="265"/>
                      </a:lnTo>
                      <a:lnTo>
                        <a:pt x="1315" y="257"/>
                      </a:lnTo>
                      <a:lnTo>
                        <a:pt x="1315" y="246"/>
                      </a:lnTo>
                      <a:lnTo>
                        <a:pt x="1315" y="49"/>
                      </a:lnTo>
                      <a:lnTo>
                        <a:pt x="1315" y="38"/>
                      </a:lnTo>
                      <a:lnTo>
                        <a:pt x="1310" y="30"/>
                      </a:lnTo>
                      <a:lnTo>
                        <a:pt x="1303" y="13"/>
                      </a:lnTo>
                      <a:lnTo>
                        <a:pt x="1288" y="5"/>
                      </a:lnTo>
                      <a:lnTo>
                        <a:pt x="1281" y="2"/>
                      </a:lnTo>
                      <a:lnTo>
                        <a:pt x="1271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40" name="Rectangle 49"/>
              <p:cNvSpPr>
                <a:spLocks noChangeArrowheads="1"/>
              </p:cNvSpPr>
              <p:nvPr/>
            </p:nvSpPr>
            <p:spPr bwMode="auto">
              <a:xfrm>
                <a:off x="2199" y="1496"/>
                <a:ext cx="1659" cy="287"/>
              </a:xfrm>
              <a:prstGeom prst="rect">
                <a:avLst/>
              </a:prstGeom>
              <a:solidFill>
                <a:srgbClr val="B2B2B2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696" name="Group 45"/>
            <p:cNvGrpSpPr>
              <a:grpSpLocks/>
            </p:cNvGrpSpPr>
            <p:nvPr/>
          </p:nvGrpSpPr>
          <p:grpSpPr bwMode="auto">
            <a:xfrm>
              <a:off x="2370" y="1392"/>
              <a:ext cx="1315" cy="295"/>
              <a:chOff x="2370" y="1392"/>
              <a:chExt cx="1315" cy="295"/>
            </a:xfrm>
          </p:grpSpPr>
          <p:sp>
            <p:nvSpPr>
              <p:cNvPr id="27737" name="Freeform 47"/>
              <p:cNvSpPr>
                <a:spLocks/>
              </p:cNvSpPr>
              <p:nvPr/>
            </p:nvSpPr>
            <p:spPr bwMode="auto">
              <a:xfrm>
                <a:off x="2370" y="1392"/>
                <a:ext cx="1315" cy="295"/>
              </a:xfrm>
              <a:custGeom>
                <a:avLst/>
                <a:gdLst>
                  <a:gd name="T0" fmla="*/ 43 w 1315"/>
                  <a:gd name="T1" fmla="*/ 0 h 295"/>
                  <a:gd name="T2" fmla="*/ 34 w 1315"/>
                  <a:gd name="T3" fmla="*/ 2 h 295"/>
                  <a:gd name="T4" fmla="*/ 26 w 1315"/>
                  <a:gd name="T5" fmla="*/ 5 h 295"/>
                  <a:gd name="T6" fmla="*/ 12 w 1315"/>
                  <a:gd name="T7" fmla="*/ 13 h 295"/>
                  <a:gd name="T8" fmla="*/ 2 w 1315"/>
                  <a:gd name="T9" fmla="*/ 30 h 295"/>
                  <a:gd name="T10" fmla="*/ 2 w 1315"/>
                  <a:gd name="T11" fmla="*/ 38 h 295"/>
                  <a:gd name="T12" fmla="*/ 0 w 1315"/>
                  <a:gd name="T13" fmla="*/ 49 h 295"/>
                  <a:gd name="T14" fmla="*/ 0 w 1315"/>
                  <a:gd name="T15" fmla="*/ 246 h 295"/>
                  <a:gd name="T16" fmla="*/ 2 w 1315"/>
                  <a:gd name="T17" fmla="*/ 257 h 295"/>
                  <a:gd name="T18" fmla="*/ 2 w 1315"/>
                  <a:gd name="T19" fmla="*/ 265 h 295"/>
                  <a:gd name="T20" fmla="*/ 12 w 1315"/>
                  <a:gd name="T21" fmla="*/ 282 h 295"/>
                  <a:gd name="T22" fmla="*/ 26 w 1315"/>
                  <a:gd name="T23" fmla="*/ 290 h 295"/>
                  <a:gd name="T24" fmla="*/ 34 w 1315"/>
                  <a:gd name="T25" fmla="*/ 295 h 295"/>
                  <a:gd name="T26" fmla="*/ 43 w 1315"/>
                  <a:gd name="T27" fmla="*/ 295 h 295"/>
                  <a:gd name="T28" fmla="*/ 1271 w 1315"/>
                  <a:gd name="T29" fmla="*/ 295 h 295"/>
                  <a:gd name="T30" fmla="*/ 1281 w 1315"/>
                  <a:gd name="T31" fmla="*/ 295 h 295"/>
                  <a:gd name="T32" fmla="*/ 1288 w 1315"/>
                  <a:gd name="T33" fmla="*/ 290 h 295"/>
                  <a:gd name="T34" fmla="*/ 1303 w 1315"/>
                  <a:gd name="T35" fmla="*/ 282 h 295"/>
                  <a:gd name="T36" fmla="*/ 1310 w 1315"/>
                  <a:gd name="T37" fmla="*/ 265 h 295"/>
                  <a:gd name="T38" fmla="*/ 1315 w 1315"/>
                  <a:gd name="T39" fmla="*/ 257 h 295"/>
                  <a:gd name="T40" fmla="*/ 1315 w 1315"/>
                  <a:gd name="T41" fmla="*/ 246 h 295"/>
                  <a:gd name="T42" fmla="*/ 1315 w 1315"/>
                  <a:gd name="T43" fmla="*/ 49 h 295"/>
                  <a:gd name="T44" fmla="*/ 1315 w 1315"/>
                  <a:gd name="T45" fmla="*/ 38 h 295"/>
                  <a:gd name="T46" fmla="*/ 1310 w 1315"/>
                  <a:gd name="T47" fmla="*/ 30 h 295"/>
                  <a:gd name="T48" fmla="*/ 1303 w 1315"/>
                  <a:gd name="T49" fmla="*/ 13 h 295"/>
                  <a:gd name="T50" fmla="*/ 1288 w 1315"/>
                  <a:gd name="T51" fmla="*/ 5 h 295"/>
                  <a:gd name="T52" fmla="*/ 1281 w 1315"/>
                  <a:gd name="T53" fmla="*/ 2 h 295"/>
                  <a:gd name="T54" fmla="*/ 1271 w 1315"/>
                  <a:gd name="T55" fmla="*/ 0 h 295"/>
                  <a:gd name="T56" fmla="*/ 43 w 1315"/>
                  <a:gd name="T57" fmla="*/ 0 h 2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5"/>
                  <a:gd name="T88" fmla="*/ 0 h 295"/>
                  <a:gd name="T89" fmla="*/ 1315 w 1315"/>
                  <a:gd name="T90" fmla="*/ 295 h 29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5" h="295">
                    <a:moveTo>
                      <a:pt x="43" y="0"/>
                    </a:moveTo>
                    <a:lnTo>
                      <a:pt x="34" y="2"/>
                    </a:lnTo>
                    <a:lnTo>
                      <a:pt x="26" y="5"/>
                    </a:lnTo>
                    <a:lnTo>
                      <a:pt x="12" y="13"/>
                    </a:lnTo>
                    <a:lnTo>
                      <a:pt x="2" y="30"/>
                    </a:lnTo>
                    <a:lnTo>
                      <a:pt x="2" y="38"/>
                    </a:lnTo>
                    <a:lnTo>
                      <a:pt x="0" y="49"/>
                    </a:lnTo>
                    <a:lnTo>
                      <a:pt x="0" y="246"/>
                    </a:lnTo>
                    <a:lnTo>
                      <a:pt x="2" y="257"/>
                    </a:lnTo>
                    <a:lnTo>
                      <a:pt x="2" y="265"/>
                    </a:lnTo>
                    <a:lnTo>
                      <a:pt x="12" y="282"/>
                    </a:lnTo>
                    <a:lnTo>
                      <a:pt x="26" y="290"/>
                    </a:lnTo>
                    <a:lnTo>
                      <a:pt x="34" y="295"/>
                    </a:lnTo>
                    <a:lnTo>
                      <a:pt x="43" y="295"/>
                    </a:lnTo>
                    <a:lnTo>
                      <a:pt x="1271" y="295"/>
                    </a:lnTo>
                    <a:lnTo>
                      <a:pt x="1281" y="295"/>
                    </a:lnTo>
                    <a:lnTo>
                      <a:pt x="1288" y="290"/>
                    </a:lnTo>
                    <a:lnTo>
                      <a:pt x="1303" y="282"/>
                    </a:lnTo>
                    <a:lnTo>
                      <a:pt x="1310" y="265"/>
                    </a:lnTo>
                    <a:lnTo>
                      <a:pt x="1315" y="257"/>
                    </a:lnTo>
                    <a:lnTo>
                      <a:pt x="1315" y="246"/>
                    </a:lnTo>
                    <a:lnTo>
                      <a:pt x="1315" y="49"/>
                    </a:lnTo>
                    <a:lnTo>
                      <a:pt x="1315" y="38"/>
                    </a:lnTo>
                    <a:lnTo>
                      <a:pt x="1310" y="30"/>
                    </a:lnTo>
                    <a:lnTo>
                      <a:pt x="1303" y="13"/>
                    </a:lnTo>
                    <a:lnTo>
                      <a:pt x="1288" y="5"/>
                    </a:lnTo>
                    <a:lnTo>
                      <a:pt x="1281" y="2"/>
                    </a:lnTo>
                    <a:lnTo>
                      <a:pt x="1271" y="0"/>
                    </a:lnTo>
                    <a:lnTo>
                      <a:pt x="43" y="0"/>
                    </a:lnTo>
                    <a:close/>
                  </a:path>
                </a:pathLst>
              </a:cu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38" name="Freeform 46"/>
              <p:cNvSpPr>
                <a:spLocks/>
              </p:cNvSpPr>
              <p:nvPr/>
            </p:nvSpPr>
            <p:spPr bwMode="auto">
              <a:xfrm>
                <a:off x="2370" y="1392"/>
                <a:ext cx="1315" cy="295"/>
              </a:xfrm>
              <a:custGeom>
                <a:avLst/>
                <a:gdLst>
                  <a:gd name="T0" fmla="*/ 43 w 1315"/>
                  <a:gd name="T1" fmla="*/ 0 h 295"/>
                  <a:gd name="T2" fmla="*/ 34 w 1315"/>
                  <a:gd name="T3" fmla="*/ 2 h 295"/>
                  <a:gd name="T4" fmla="*/ 26 w 1315"/>
                  <a:gd name="T5" fmla="*/ 5 h 295"/>
                  <a:gd name="T6" fmla="*/ 12 w 1315"/>
                  <a:gd name="T7" fmla="*/ 13 h 295"/>
                  <a:gd name="T8" fmla="*/ 2 w 1315"/>
                  <a:gd name="T9" fmla="*/ 30 h 295"/>
                  <a:gd name="T10" fmla="*/ 2 w 1315"/>
                  <a:gd name="T11" fmla="*/ 38 h 295"/>
                  <a:gd name="T12" fmla="*/ 0 w 1315"/>
                  <a:gd name="T13" fmla="*/ 49 h 295"/>
                  <a:gd name="T14" fmla="*/ 0 w 1315"/>
                  <a:gd name="T15" fmla="*/ 246 h 295"/>
                  <a:gd name="T16" fmla="*/ 2 w 1315"/>
                  <a:gd name="T17" fmla="*/ 257 h 295"/>
                  <a:gd name="T18" fmla="*/ 2 w 1315"/>
                  <a:gd name="T19" fmla="*/ 265 h 295"/>
                  <a:gd name="T20" fmla="*/ 12 w 1315"/>
                  <a:gd name="T21" fmla="*/ 282 h 295"/>
                  <a:gd name="T22" fmla="*/ 26 w 1315"/>
                  <a:gd name="T23" fmla="*/ 290 h 295"/>
                  <a:gd name="T24" fmla="*/ 34 w 1315"/>
                  <a:gd name="T25" fmla="*/ 295 h 295"/>
                  <a:gd name="T26" fmla="*/ 43 w 1315"/>
                  <a:gd name="T27" fmla="*/ 295 h 295"/>
                  <a:gd name="T28" fmla="*/ 1271 w 1315"/>
                  <a:gd name="T29" fmla="*/ 295 h 295"/>
                  <a:gd name="T30" fmla="*/ 1281 w 1315"/>
                  <a:gd name="T31" fmla="*/ 295 h 295"/>
                  <a:gd name="T32" fmla="*/ 1288 w 1315"/>
                  <a:gd name="T33" fmla="*/ 290 h 295"/>
                  <a:gd name="T34" fmla="*/ 1303 w 1315"/>
                  <a:gd name="T35" fmla="*/ 282 h 295"/>
                  <a:gd name="T36" fmla="*/ 1310 w 1315"/>
                  <a:gd name="T37" fmla="*/ 265 h 295"/>
                  <a:gd name="T38" fmla="*/ 1315 w 1315"/>
                  <a:gd name="T39" fmla="*/ 257 h 295"/>
                  <a:gd name="T40" fmla="*/ 1315 w 1315"/>
                  <a:gd name="T41" fmla="*/ 246 h 295"/>
                  <a:gd name="T42" fmla="*/ 1315 w 1315"/>
                  <a:gd name="T43" fmla="*/ 49 h 295"/>
                  <a:gd name="T44" fmla="*/ 1315 w 1315"/>
                  <a:gd name="T45" fmla="*/ 38 h 295"/>
                  <a:gd name="T46" fmla="*/ 1310 w 1315"/>
                  <a:gd name="T47" fmla="*/ 30 h 295"/>
                  <a:gd name="T48" fmla="*/ 1303 w 1315"/>
                  <a:gd name="T49" fmla="*/ 13 h 295"/>
                  <a:gd name="T50" fmla="*/ 1288 w 1315"/>
                  <a:gd name="T51" fmla="*/ 5 h 295"/>
                  <a:gd name="T52" fmla="*/ 1281 w 1315"/>
                  <a:gd name="T53" fmla="*/ 2 h 295"/>
                  <a:gd name="T54" fmla="*/ 1271 w 1315"/>
                  <a:gd name="T55" fmla="*/ 0 h 295"/>
                  <a:gd name="T56" fmla="*/ 43 w 1315"/>
                  <a:gd name="T57" fmla="*/ 0 h 2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5"/>
                  <a:gd name="T88" fmla="*/ 0 h 295"/>
                  <a:gd name="T89" fmla="*/ 1315 w 1315"/>
                  <a:gd name="T90" fmla="*/ 295 h 29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5" h="295">
                    <a:moveTo>
                      <a:pt x="43" y="0"/>
                    </a:moveTo>
                    <a:lnTo>
                      <a:pt x="34" y="2"/>
                    </a:lnTo>
                    <a:lnTo>
                      <a:pt x="26" y="5"/>
                    </a:lnTo>
                    <a:lnTo>
                      <a:pt x="12" y="13"/>
                    </a:lnTo>
                    <a:lnTo>
                      <a:pt x="2" y="30"/>
                    </a:lnTo>
                    <a:lnTo>
                      <a:pt x="2" y="38"/>
                    </a:lnTo>
                    <a:lnTo>
                      <a:pt x="0" y="49"/>
                    </a:lnTo>
                    <a:lnTo>
                      <a:pt x="0" y="246"/>
                    </a:lnTo>
                    <a:lnTo>
                      <a:pt x="2" y="257"/>
                    </a:lnTo>
                    <a:lnTo>
                      <a:pt x="2" y="265"/>
                    </a:lnTo>
                    <a:lnTo>
                      <a:pt x="12" y="282"/>
                    </a:lnTo>
                    <a:lnTo>
                      <a:pt x="26" y="290"/>
                    </a:lnTo>
                    <a:lnTo>
                      <a:pt x="34" y="295"/>
                    </a:lnTo>
                    <a:lnTo>
                      <a:pt x="43" y="295"/>
                    </a:lnTo>
                    <a:lnTo>
                      <a:pt x="1271" y="295"/>
                    </a:lnTo>
                    <a:lnTo>
                      <a:pt x="1281" y="295"/>
                    </a:lnTo>
                    <a:lnTo>
                      <a:pt x="1288" y="290"/>
                    </a:lnTo>
                    <a:lnTo>
                      <a:pt x="1303" y="282"/>
                    </a:lnTo>
                    <a:lnTo>
                      <a:pt x="1310" y="265"/>
                    </a:lnTo>
                    <a:lnTo>
                      <a:pt x="1315" y="257"/>
                    </a:lnTo>
                    <a:lnTo>
                      <a:pt x="1315" y="246"/>
                    </a:lnTo>
                    <a:lnTo>
                      <a:pt x="1315" y="49"/>
                    </a:lnTo>
                    <a:lnTo>
                      <a:pt x="1315" y="38"/>
                    </a:lnTo>
                    <a:lnTo>
                      <a:pt x="1310" y="30"/>
                    </a:lnTo>
                    <a:lnTo>
                      <a:pt x="1303" y="13"/>
                    </a:lnTo>
                    <a:lnTo>
                      <a:pt x="1288" y="5"/>
                    </a:lnTo>
                    <a:lnTo>
                      <a:pt x="1281" y="2"/>
                    </a:lnTo>
                    <a:lnTo>
                      <a:pt x="1271" y="0"/>
                    </a:lnTo>
                    <a:lnTo>
                      <a:pt x="43" y="0"/>
                    </a:lnTo>
                    <a:close/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7697" name="Rectangle 44"/>
            <p:cNvSpPr>
              <a:spLocks noChangeArrowheads="1"/>
            </p:cNvSpPr>
            <p:nvPr/>
          </p:nvSpPr>
          <p:spPr bwMode="auto">
            <a:xfrm>
              <a:off x="2199" y="1496"/>
              <a:ext cx="1659" cy="287"/>
            </a:xfrm>
            <a:prstGeom prst="rect">
              <a:avLst/>
            </a:prstGeom>
            <a:solidFill>
              <a:srgbClr val="B2B2B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27698" name="Group 41"/>
            <p:cNvGrpSpPr>
              <a:grpSpLocks/>
            </p:cNvGrpSpPr>
            <p:nvPr/>
          </p:nvGrpSpPr>
          <p:grpSpPr bwMode="auto">
            <a:xfrm>
              <a:off x="2370" y="1392"/>
              <a:ext cx="1315" cy="295"/>
              <a:chOff x="2370" y="1392"/>
              <a:chExt cx="1315" cy="295"/>
            </a:xfrm>
          </p:grpSpPr>
          <p:sp>
            <p:nvSpPr>
              <p:cNvPr id="27735" name="Freeform 43"/>
              <p:cNvSpPr>
                <a:spLocks/>
              </p:cNvSpPr>
              <p:nvPr/>
            </p:nvSpPr>
            <p:spPr bwMode="auto">
              <a:xfrm>
                <a:off x="2370" y="1392"/>
                <a:ext cx="1315" cy="295"/>
              </a:xfrm>
              <a:custGeom>
                <a:avLst/>
                <a:gdLst>
                  <a:gd name="T0" fmla="*/ 43 w 1315"/>
                  <a:gd name="T1" fmla="*/ 0 h 295"/>
                  <a:gd name="T2" fmla="*/ 34 w 1315"/>
                  <a:gd name="T3" fmla="*/ 2 h 295"/>
                  <a:gd name="T4" fmla="*/ 26 w 1315"/>
                  <a:gd name="T5" fmla="*/ 5 h 295"/>
                  <a:gd name="T6" fmla="*/ 12 w 1315"/>
                  <a:gd name="T7" fmla="*/ 13 h 295"/>
                  <a:gd name="T8" fmla="*/ 2 w 1315"/>
                  <a:gd name="T9" fmla="*/ 30 h 295"/>
                  <a:gd name="T10" fmla="*/ 2 w 1315"/>
                  <a:gd name="T11" fmla="*/ 38 h 295"/>
                  <a:gd name="T12" fmla="*/ 0 w 1315"/>
                  <a:gd name="T13" fmla="*/ 49 h 295"/>
                  <a:gd name="T14" fmla="*/ 0 w 1315"/>
                  <a:gd name="T15" fmla="*/ 246 h 295"/>
                  <a:gd name="T16" fmla="*/ 2 w 1315"/>
                  <a:gd name="T17" fmla="*/ 257 h 295"/>
                  <a:gd name="T18" fmla="*/ 2 w 1315"/>
                  <a:gd name="T19" fmla="*/ 265 h 295"/>
                  <a:gd name="T20" fmla="*/ 12 w 1315"/>
                  <a:gd name="T21" fmla="*/ 282 h 295"/>
                  <a:gd name="T22" fmla="*/ 26 w 1315"/>
                  <a:gd name="T23" fmla="*/ 290 h 295"/>
                  <a:gd name="T24" fmla="*/ 34 w 1315"/>
                  <a:gd name="T25" fmla="*/ 295 h 295"/>
                  <a:gd name="T26" fmla="*/ 43 w 1315"/>
                  <a:gd name="T27" fmla="*/ 295 h 295"/>
                  <a:gd name="T28" fmla="*/ 1271 w 1315"/>
                  <a:gd name="T29" fmla="*/ 295 h 295"/>
                  <a:gd name="T30" fmla="*/ 1281 w 1315"/>
                  <a:gd name="T31" fmla="*/ 295 h 295"/>
                  <a:gd name="T32" fmla="*/ 1288 w 1315"/>
                  <a:gd name="T33" fmla="*/ 290 h 295"/>
                  <a:gd name="T34" fmla="*/ 1303 w 1315"/>
                  <a:gd name="T35" fmla="*/ 282 h 295"/>
                  <a:gd name="T36" fmla="*/ 1310 w 1315"/>
                  <a:gd name="T37" fmla="*/ 265 h 295"/>
                  <a:gd name="T38" fmla="*/ 1315 w 1315"/>
                  <a:gd name="T39" fmla="*/ 257 h 295"/>
                  <a:gd name="T40" fmla="*/ 1315 w 1315"/>
                  <a:gd name="T41" fmla="*/ 246 h 295"/>
                  <a:gd name="T42" fmla="*/ 1315 w 1315"/>
                  <a:gd name="T43" fmla="*/ 49 h 295"/>
                  <a:gd name="T44" fmla="*/ 1315 w 1315"/>
                  <a:gd name="T45" fmla="*/ 38 h 295"/>
                  <a:gd name="T46" fmla="*/ 1310 w 1315"/>
                  <a:gd name="T47" fmla="*/ 30 h 295"/>
                  <a:gd name="T48" fmla="*/ 1303 w 1315"/>
                  <a:gd name="T49" fmla="*/ 13 h 295"/>
                  <a:gd name="T50" fmla="*/ 1288 w 1315"/>
                  <a:gd name="T51" fmla="*/ 5 h 295"/>
                  <a:gd name="T52" fmla="*/ 1281 w 1315"/>
                  <a:gd name="T53" fmla="*/ 2 h 295"/>
                  <a:gd name="T54" fmla="*/ 1271 w 1315"/>
                  <a:gd name="T55" fmla="*/ 0 h 295"/>
                  <a:gd name="T56" fmla="*/ 43 w 1315"/>
                  <a:gd name="T57" fmla="*/ 0 h 2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5"/>
                  <a:gd name="T88" fmla="*/ 0 h 295"/>
                  <a:gd name="T89" fmla="*/ 1315 w 1315"/>
                  <a:gd name="T90" fmla="*/ 295 h 29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5" h="295">
                    <a:moveTo>
                      <a:pt x="43" y="0"/>
                    </a:moveTo>
                    <a:lnTo>
                      <a:pt x="34" y="2"/>
                    </a:lnTo>
                    <a:lnTo>
                      <a:pt x="26" y="5"/>
                    </a:lnTo>
                    <a:lnTo>
                      <a:pt x="12" y="13"/>
                    </a:lnTo>
                    <a:lnTo>
                      <a:pt x="2" y="30"/>
                    </a:lnTo>
                    <a:lnTo>
                      <a:pt x="2" y="38"/>
                    </a:lnTo>
                    <a:lnTo>
                      <a:pt x="0" y="49"/>
                    </a:lnTo>
                    <a:lnTo>
                      <a:pt x="0" y="246"/>
                    </a:lnTo>
                    <a:lnTo>
                      <a:pt x="2" y="257"/>
                    </a:lnTo>
                    <a:lnTo>
                      <a:pt x="2" y="265"/>
                    </a:lnTo>
                    <a:lnTo>
                      <a:pt x="12" y="282"/>
                    </a:lnTo>
                    <a:lnTo>
                      <a:pt x="26" y="290"/>
                    </a:lnTo>
                    <a:lnTo>
                      <a:pt x="34" y="295"/>
                    </a:lnTo>
                    <a:lnTo>
                      <a:pt x="43" y="295"/>
                    </a:lnTo>
                    <a:lnTo>
                      <a:pt x="1271" y="295"/>
                    </a:lnTo>
                    <a:lnTo>
                      <a:pt x="1281" y="295"/>
                    </a:lnTo>
                    <a:lnTo>
                      <a:pt x="1288" y="290"/>
                    </a:lnTo>
                    <a:lnTo>
                      <a:pt x="1303" y="282"/>
                    </a:lnTo>
                    <a:lnTo>
                      <a:pt x="1310" y="265"/>
                    </a:lnTo>
                    <a:lnTo>
                      <a:pt x="1315" y="257"/>
                    </a:lnTo>
                    <a:lnTo>
                      <a:pt x="1315" y="246"/>
                    </a:lnTo>
                    <a:lnTo>
                      <a:pt x="1315" y="49"/>
                    </a:lnTo>
                    <a:lnTo>
                      <a:pt x="1315" y="38"/>
                    </a:lnTo>
                    <a:lnTo>
                      <a:pt x="1310" y="30"/>
                    </a:lnTo>
                    <a:lnTo>
                      <a:pt x="1303" y="13"/>
                    </a:lnTo>
                    <a:lnTo>
                      <a:pt x="1288" y="5"/>
                    </a:lnTo>
                    <a:lnTo>
                      <a:pt x="1281" y="2"/>
                    </a:lnTo>
                    <a:lnTo>
                      <a:pt x="1271" y="0"/>
                    </a:lnTo>
                    <a:lnTo>
                      <a:pt x="43" y="0"/>
                    </a:lnTo>
                    <a:close/>
                  </a:path>
                </a:pathLst>
              </a:cu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36" name="Freeform 42"/>
              <p:cNvSpPr>
                <a:spLocks/>
              </p:cNvSpPr>
              <p:nvPr/>
            </p:nvSpPr>
            <p:spPr bwMode="auto">
              <a:xfrm>
                <a:off x="2370" y="1392"/>
                <a:ext cx="1315" cy="295"/>
              </a:xfrm>
              <a:custGeom>
                <a:avLst/>
                <a:gdLst>
                  <a:gd name="T0" fmla="*/ 43 w 1315"/>
                  <a:gd name="T1" fmla="*/ 0 h 295"/>
                  <a:gd name="T2" fmla="*/ 34 w 1315"/>
                  <a:gd name="T3" fmla="*/ 2 h 295"/>
                  <a:gd name="T4" fmla="*/ 26 w 1315"/>
                  <a:gd name="T5" fmla="*/ 5 h 295"/>
                  <a:gd name="T6" fmla="*/ 12 w 1315"/>
                  <a:gd name="T7" fmla="*/ 13 h 295"/>
                  <a:gd name="T8" fmla="*/ 2 w 1315"/>
                  <a:gd name="T9" fmla="*/ 30 h 295"/>
                  <a:gd name="T10" fmla="*/ 2 w 1315"/>
                  <a:gd name="T11" fmla="*/ 38 h 295"/>
                  <a:gd name="T12" fmla="*/ 0 w 1315"/>
                  <a:gd name="T13" fmla="*/ 49 h 295"/>
                  <a:gd name="T14" fmla="*/ 0 w 1315"/>
                  <a:gd name="T15" fmla="*/ 246 h 295"/>
                  <a:gd name="T16" fmla="*/ 2 w 1315"/>
                  <a:gd name="T17" fmla="*/ 257 h 295"/>
                  <a:gd name="T18" fmla="*/ 2 w 1315"/>
                  <a:gd name="T19" fmla="*/ 265 h 295"/>
                  <a:gd name="T20" fmla="*/ 12 w 1315"/>
                  <a:gd name="T21" fmla="*/ 282 h 295"/>
                  <a:gd name="T22" fmla="*/ 26 w 1315"/>
                  <a:gd name="T23" fmla="*/ 290 h 295"/>
                  <a:gd name="T24" fmla="*/ 34 w 1315"/>
                  <a:gd name="T25" fmla="*/ 295 h 295"/>
                  <a:gd name="T26" fmla="*/ 43 w 1315"/>
                  <a:gd name="T27" fmla="*/ 295 h 295"/>
                  <a:gd name="T28" fmla="*/ 1271 w 1315"/>
                  <a:gd name="T29" fmla="*/ 295 h 295"/>
                  <a:gd name="T30" fmla="*/ 1281 w 1315"/>
                  <a:gd name="T31" fmla="*/ 295 h 295"/>
                  <a:gd name="T32" fmla="*/ 1288 w 1315"/>
                  <a:gd name="T33" fmla="*/ 290 h 295"/>
                  <a:gd name="T34" fmla="*/ 1303 w 1315"/>
                  <a:gd name="T35" fmla="*/ 282 h 295"/>
                  <a:gd name="T36" fmla="*/ 1310 w 1315"/>
                  <a:gd name="T37" fmla="*/ 265 h 295"/>
                  <a:gd name="T38" fmla="*/ 1315 w 1315"/>
                  <a:gd name="T39" fmla="*/ 257 h 295"/>
                  <a:gd name="T40" fmla="*/ 1315 w 1315"/>
                  <a:gd name="T41" fmla="*/ 246 h 295"/>
                  <a:gd name="T42" fmla="*/ 1315 w 1315"/>
                  <a:gd name="T43" fmla="*/ 49 h 295"/>
                  <a:gd name="T44" fmla="*/ 1315 w 1315"/>
                  <a:gd name="T45" fmla="*/ 38 h 295"/>
                  <a:gd name="T46" fmla="*/ 1310 w 1315"/>
                  <a:gd name="T47" fmla="*/ 30 h 295"/>
                  <a:gd name="T48" fmla="*/ 1303 w 1315"/>
                  <a:gd name="T49" fmla="*/ 13 h 295"/>
                  <a:gd name="T50" fmla="*/ 1288 w 1315"/>
                  <a:gd name="T51" fmla="*/ 5 h 295"/>
                  <a:gd name="T52" fmla="*/ 1281 w 1315"/>
                  <a:gd name="T53" fmla="*/ 2 h 295"/>
                  <a:gd name="T54" fmla="*/ 1271 w 1315"/>
                  <a:gd name="T55" fmla="*/ 0 h 295"/>
                  <a:gd name="T56" fmla="*/ 43 w 1315"/>
                  <a:gd name="T57" fmla="*/ 0 h 2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5"/>
                  <a:gd name="T88" fmla="*/ 0 h 295"/>
                  <a:gd name="T89" fmla="*/ 1315 w 1315"/>
                  <a:gd name="T90" fmla="*/ 295 h 29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5" h="295">
                    <a:moveTo>
                      <a:pt x="43" y="0"/>
                    </a:moveTo>
                    <a:lnTo>
                      <a:pt x="34" y="2"/>
                    </a:lnTo>
                    <a:lnTo>
                      <a:pt x="26" y="5"/>
                    </a:lnTo>
                    <a:lnTo>
                      <a:pt x="12" y="13"/>
                    </a:lnTo>
                    <a:lnTo>
                      <a:pt x="2" y="30"/>
                    </a:lnTo>
                    <a:lnTo>
                      <a:pt x="2" y="38"/>
                    </a:lnTo>
                    <a:lnTo>
                      <a:pt x="0" y="49"/>
                    </a:lnTo>
                    <a:lnTo>
                      <a:pt x="0" y="246"/>
                    </a:lnTo>
                    <a:lnTo>
                      <a:pt x="2" y="257"/>
                    </a:lnTo>
                    <a:lnTo>
                      <a:pt x="2" y="265"/>
                    </a:lnTo>
                    <a:lnTo>
                      <a:pt x="12" y="282"/>
                    </a:lnTo>
                    <a:lnTo>
                      <a:pt x="26" y="290"/>
                    </a:lnTo>
                    <a:lnTo>
                      <a:pt x="34" y="295"/>
                    </a:lnTo>
                    <a:lnTo>
                      <a:pt x="43" y="295"/>
                    </a:lnTo>
                    <a:lnTo>
                      <a:pt x="1271" y="295"/>
                    </a:lnTo>
                    <a:lnTo>
                      <a:pt x="1281" y="295"/>
                    </a:lnTo>
                    <a:lnTo>
                      <a:pt x="1288" y="290"/>
                    </a:lnTo>
                    <a:lnTo>
                      <a:pt x="1303" y="282"/>
                    </a:lnTo>
                    <a:lnTo>
                      <a:pt x="1310" y="265"/>
                    </a:lnTo>
                    <a:lnTo>
                      <a:pt x="1315" y="257"/>
                    </a:lnTo>
                    <a:lnTo>
                      <a:pt x="1315" y="246"/>
                    </a:lnTo>
                    <a:lnTo>
                      <a:pt x="1315" y="49"/>
                    </a:lnTo>
                    <a:lnTo>
                      <a:pt x="1315" y="38"/>
                    </a:lnTo>
                    <a:lnTo>
                      <a:pt x="1310" y="30"/>
                    </a:lnTo>
                    <a:lnTo>
                      <a:pt x="1303" y="13"/>
                    </a:lnTo>
                    <a:lnTo>
                      <a:pt x="1288" y="5"/>
                    </a:lnTo>
                    <a:lnTo>
                      <a:pt x="1281" y="2"/>
                    </a:lnTo>
                    <a:lnTo>
                      <a:pt x="1271" y="0"/>
                    </a:lnTo>
                    <a:lnTo>
                      <a:pt x="43" y="0"/>
                    </a:lnTo>
                    <a:close/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7699" name="Rectangle 40"/>
            <p:cNvSpPr>
              <a:spLocks noChangeArrowheads="1"/>
            </p:cNvSpPr>
            <p:nvPr/>
          </p:nvSpPr>
          <p:spPr bwMode="auto">
            <a:xfrm>
              <a:off x="2199" y="1496"/>
              <a:ext cx="1659" cy="287"/>
            </a:xfrm>
            <a:prstGeom prst="rect">
              <a:avLst/>
            </a:prstGeom>
            <a:solidFill>
              <a:srgbClr val="B2B2B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00" name="Rectangle 39"/>
            <p:cNvSpPr>
              <a:spLocks noChangeArrowheads="1"/>
            </p:cNvSpPr>
            <p:nvPr/>
          </p:nvSpPr>
          <p:spPr bwMode="auto">
            <a:xfrm>
              <a:off x="2443" y="611"/>
              <a:ext cx="1244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01" name="Rectangle 38"/>
            <p:cNvSpPr>
              <a:spLocks noChangeArrowheads="1"/>
            </p:cNvSpPr>
            <p:nvPr/>
          </p:nvSpPr>
          <p:spPr bwMode="auto">
            <a:xfrm>
              <a:off x="2443" y="627"/>
              <a:ext cx="0" cy="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02" name="Rectangle 37"/>
            <p:cNvSpPr>
              <a:spLocks noChangeArrowheads="1"/>
            </p:cNvSpPr>
            <p:nvPr/>
          </p:nvSpPr>
          <p:spPr bwMode="auto">
            <a:xfrm>
              <a:off x="4210" y="652"/>
              <a:ext cx="788" cy="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03" name="Rectangle 36"/>
            <p:cNvSpPr>
              <a:spLocks noChangeArrowheads="1"/>
            </p:cNvSpPr>
            <p:nvPr/>
          </p:nvSpPr>
          <p:spPr bwMode="auto">
            <a:xfrm>
              <a:off x="6838" y="1342"/>
              <a:ext cx="788" cy="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27704" name="Group 33"/>
            <p:cNvGrpSpPr>
              <a:grpSpLocks/>
            </p:cNvGrpSpPr>
            <p:nvPr/>
          </p:nvGrpSpPr>
          <p:grpSpPr bwMode="auto">
            <a:xfrm>
              <a:off x="4737" y="800"/>
              <a:ext cx="397" cy="493"/>
              <a:chOff x="4737" y="800"/>
              <a:chExt cx="397" cy="493"/>
            </a:xfrm>
          </p:grpSpPr>
          <p:sp>
            <p:nvSpPr>
              <p:cNvPr id="27733" name="Freeform 35"/>
              <p:cNvSpPr>
                <a:spLocks/>
              </p:cNvSpPr>
              <p:nvPr/>
            </p:nvSpPr>
            <p:spPr bwMode="auto">
              <a:xfrm>
                <a:off x="4737" y="800"/>
                <a:ext cx="349" cy="493"/>
              </a:xfrm>
              <a:custGeom>
                <a:avLst/>
                <a:gdLst>
                  <a:gd name="T0" fmla="*/ 0 w 349"/>
                  <a:gd name="T1" fmla="*/ 0 h 493"/>
                  <a:gd name="T2" fmla="*/ 36 w 349"/>
                  <a:gd name="T3" fmla="*/ 3 h 493"/>
                  <a:gd name="T4" fmla="*/ 70 w 349"/>
                  <a:gd name="T5" fmla="*/ 11 h 493"/>
                  <a:gd name="T6" fmla="*/ 102 w 349"/>
                  <a:gd name="T7" fmla="*/ 22 h 493"/>
                  <a:gd name="T8" fmla="*/ 136 w 349"/>
                  <a:gd name="T9" fmla="*/ 38 h 493"/>
                  <a:gd name="T10" fmla="*/ 168 w 349"/>
                  <a:gd name="T11" fmla="*/ 60 h 493"/>
                  <a:gd name="T12" fmla="*/ 195 w 349"/>
                  <a:gd name="T13" fmla="*/ 85 h 493"/>
                  <a:gd name="T14" fmla="*/ 222 w 349"/>
                  <a:gd name="T15" fmla="*/ 112 h 493"/>
                  <a:gd name="T16" fmla="*/ 246 w 349"/>
                  <a:gd name="T17" fmla="*/ 142 h 493"/>
                  <a:gd name="T18" fmla="*/ 268 w 349"/>
                  <a:gd name="T19" fmla="*/ 178 h 493"/>
                  <a:gd name="T20" fmla="*/ 290 w 349"/>
                  <a:gd name="T21" fmla="*/ 216 h 493"/>
                  <a:gd name="T22" fmla="*/ 307 w 349"/>
                  <a:gd name="T23" fmla="*/ 257 h 493"/>
                  <a:gd name="T24" fmla="*/ 322 w 349"/>
                  <a:gd name="T25" fmla="*/ 298 h 493"/>
                  <a:gd name="T26" fmla="*/ 334 w 349"/>
                  <a:gd name="T27" fmla="*/ 345 h 493"/>
                  <a:gd name="T28" fmla="*/ 341 w 349"/>
                  <a:gd name="T29" fmla="*/ 394 h 493"/>
                  <a:gd name="T30" fmla="*/ 349 w 349"/>
                  <a:gd name="T31" fmla="*/ 441 h 493"/>
                  <a:gd name="T32" fmla="*/ 349 w 349"/>
                  <a:gd name="T33" fmla="*/ 493 h 4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49"/>
                  <a:gd name="T52" fmla="*/ 0 h 493"/>
                  <a:gd name="T53" fmla="*/ 349 w 349"/>
                  <a:gd name="T54" fmla="*/ 493 h 49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49" h="493">
                    <a:moveTo>
                      <a:pt x="0" y="0"/>
                    </a:moveTo>
                    <a:lnTo>
                      <a:pt x="36" y="3"/>
                    </a:lnTo>
                    <a:lnTo>
                      <a:pt x="70" y="11"/>
                    </a:lnTo>
                    <a:lnTo>
                      <a:pt x="102" y="22"/>
                    </a:lnTo>
                    <a:lnTo>
                      <a:pt x="136" y="38"/>
                    </a:lnTo>
                    <a:lnTo>
                      <a:pt x="168" y="60"/>
                    </a:lnTo>
                    <a:lnTo>
                      <a:pt x="195" y="85"/>
                    </a:lnTo>
                    <a:lnTo>
                      <a:pt x="222" y="112"/>
                    </a:lnTo>
                    <a:lnTo>
                      <a:pt x="246" y="142"/>
                    </a:lnTo>
                    <a:lnTo>
                      <a:pt x="268" y="178"/>
                    </a:lnTo>
                    <a:lnTo>
                      <a:pt x="290" y="216"/>
                    </a:lnTo>
                    <a:lnTo>
                      <a:pt x="307" y="257"/>
                    </a:lnTo>
                    <a:lnTo>
                      <a:pt x="322" y="298"/>
                    </a:lnTo>
                    <a:lnTo>
                      <a:pt x="334" y="345"/>
                    </a:lnTo>
                    <a:lnTo>
                      <a:pt x="341" y="394"/>
                    </a:lnTo>
                    <a:lnTo>
                      <a:pt x="349" y="441"/>
                    </a:lnTo>
                    <a:lnTo>
                      <a:pt x="349" y="493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34" name="Freeform 34"/>
              <p:cNvSpPr>
                <a:spLocks/>
              </p:cNvSpPr>
              <p:nvPr/>
            </p:nvSpPr>
            <p:spPr bwMode="auto">
              <a:xfrm>
                <a:off x="5017" y="1159"/>
                <a:ext cx="117" cy="134"/>
              </a:xfrm>
              <a:custGeom>
                <a:avLst/>
                <a:gdLst>
                  <a:gd name="T0" fmla="*/ 0 w 117"/>
                  <a:gd name="T1" fmla="*/ 11 h 134"/>
                  <a:gd name="T2" fmla="*/ 69 w 117"/>
                  <a:gd name="T3" fmla="*/ 134 h 134"/>
                  <a:gd name="T4" fmla="*/ 117 w 117"/>
                  <a:gd name="T5" fmla="*/ 0 h 134"/>
                  <a:gd name="T6" fmla="*/ 0 60000 65536"/>
                  <a:gd name="T7" fmla="*/ 0 60000 65536"/>
                  <a:gd name="T8" fmla="*/ 0 60000 65536"/>
                  <a:gd name="T9" fmla="*/ 0 w 117"/>
                  <a:gd name="T10" fmla="*/ 0 h 134"/>
                  <a:gd name="T11" fmla="*/ 117 w 117"/>
                  <a:gd name="T12" fmla="*/ 134 h 13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7" h="134">
                    <a:moveTo>
                      <a:pt x="0" y="11"/>
                    </a:moveTo>
                    <a:lnTo>
                      <a:pt x="69" y="134"/>
                    </a:lnTo>
                    <a:lnTo>
                      <a:pt x="117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7705" name="Rectangle 32"/>
            <p:cNvSpPr>
              <a:spLocks noChangeArrowheads="1"/>
            </p:cNvSpPr>
            <p:nvPr/>
          </p:nvSpPr>
          <p:spPr bwMode="auto">
            <a:xfrm>
              <a:off x="5" y="211"/>
              <a:ext cx="2101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06" name="Rectangle 31"/>
            <p:cNvSpPr>
              <a:spLocks noChangeArrowheads="1"/>
            </p:cNvSpPr>
            <p:nvPr/>
          </p:nvSpPr>
          <p:spPr bwMode="auto">
            <a:xfrm>
              <a:off x="373" y="244"/>
              <a:ext cx="1260" cy="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07" name="Rectangle 30"/>
            <p:cNvSpPr>
              <a:spLocks noChangeArrowheads="1"/>
            </p:cNvSpPr>
            <p:nvPr/>
          </p:nvSpPr>
          <p:spPr bwMode="auto">
            <a:xfrm>
              <a:off x="373" y="260"/>
              <a:ext cx="0" cy="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08" name="Rectangle 29"/>
            <p:cNvSpPr>
              <a:spLocks noChangeArrowheads="1"/>
            </p:cNvSpPr>
            <p:nvPr/>
          </p:nvSpPr>
          <p:spPr bwMode="auto">
            <a:xfrm>
              <a:off x="456" y="575"/>
              <a:ext cx="0" cy="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09" name="Rectangle 28"/>
            <p:cNvSpPr>
              <a:spLocks noChangeArrowheads="1"/>
            </p:cNvSpPr>
            <p:nvPr/>
          </p:nvSpPr>
          <p:spPr bwMode="auto">
            <a:xfrm>
              <a:off x="161" y="1980"/>
              <a:ext cx="1769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10" name="Rectangle 27"/>
            <p:cNvSpPr>
              <a:spLocks noChangeArrowheads="1"/>
            </p:cNvSpPr>
            <p:nvPr/>
          </p:nvSpPr>
          <p:spPr bwMode="auto">
            <a:xfrm>
              <a:off x="334" y="2057"/>
              <a:ext cx="1103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11" name="Rectangle 26"/>
            <p:cNvSpPr>
              <a:spLocks noChangeArrowheads="1"/>
            </p:cNvSpPr>
            <p:nvPr/>
          </p:nvSpPr>
          <p:spPr bwMode="auto">
            <a:xfrm>
              <a:off x="334" y="2073"/>
              <a:ext cx="0" cy="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12" name="Rectangle 25"/>
            <p:cNvSpPr>
              <a:spLocks noChangeArrowheads="1"/>
            </p:cNvSpPr>
            <p:nvPr/>
          </p:nvSpPr>
          <p:spPr bwMode="auto">
            <a:xfrm>
              <a:off x="2370" y="1980"/>
              <a:ext cx="1232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13" name="Rectangle 24"/>
            <p:cNvSpPr>
              <a:spLocks noChangeArrowheads="1"/>
            </p:cNvSpPr>
            <p:nvPr/>
          </p:nvSpPr>
          <p:spPr bwMode="auto">
            <a:xfrm>
              <a:off x="2477" y="2060"/>
              <a:ext cx="293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14" name="Rectangle 23"/>
            <p:cNvSpPr>
              <a:spLocks noChangeArrowheads="1"/>
            </p:cNvSpPr>
            <p:nvPr/>
          </p:nvSpPr>
          <p:spPr bwMode="auto">
            <a:xfrm>
              <a:off x="2477" y="2077"/>
              <a:ext cx="73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just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>
                  <a:solidFill>
                    <a:srgbClr val="000000"/>
                  </a:solidFill>
                  <a:cs typeface="Times New Roman" pitchFamily="18" charset="0"/>
                </a:rPr>
                <a:t>t</a:t>
              </a: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7715" name="Rectangle 22"/>
            <p:cNvSpPr>
              <a:spLocks noChangeArrowheads="1"/>
            </p:cNvSpPr>
            <p:nvPr/>
          </p:nvSpPr>
          <p:spPr bwMode="auto">
            <a:xfrm>
              <a:off x="2541" y="2219"/>
              <a:ext cx="252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just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900">
                  <a:solidFill>
                    <a:srgbClr val="000000"/>
                  </a:solidFill>
                  <a:cs typeface="Times New Roman" pitchFamily="18" charset="0"/>
                </a:rPr>
                <a:t>UV</a:t>
              </a: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7716" name="Rectangle 21"/>
            <p:cNvSpPr>
              <a:spLocks noChangeArrowheads="1"/>
            </p:cNvSpPr>
            <p:nvPr/>
          </p:nvSpPr>
          <p:spPr bwMode="auto">
            <a:xfrm>
              <a:off x="2867" y="2060"/>
              <a:ext cx="454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17" name="Rectangle 20"/>
            <p:cNvSpPr>
              <a:spLocks noChangeArrowheads="1"/>
            </p:cNvSpPr>
            <p:nvPr/>
          </p:nvSpPr>
          <p:spPr bwMode="auto">
            <a:xfrm>
              <a:off x="2864" y="2077"/>
              <a:ext cx="578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just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>
                  <a:solidFill>
                    <a:srgbClr val="000000"/>
                  </a:solidFill>
                  <a:cs typeface="Times New Roman" pitchFamily="18" charset="0"/>
                </a:rPr>
                <a:t>~ 1 s</a:t>
              </a: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7718" name="Rectangle 19"/>
            <p:cNvSpPr>
              <a:spLocks noChangeArrowheads="1"/>
            </p:cNvSpPr>
            <p:nvPr/>
          </p:nvSpPr>
          <p:spPr bwMode="auto">
            <a:xfrm>
              <a:off x="5330" y="227"/>
              <a:ext cx="1205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27719" name="Group 16"/>
            <p:cNvGrpSpPr>
              <a:grpSpLocks/>
            </p:cNvGrpSpPr>
            <p:nvPr/>
          </p:nvGrpSpPr>
          <p:grpSpPr bwMode="auto">
            <a:xfrm>
              <a:off x="5349" y="652"/>
              <a:ext cx="613" cy="789"/>
              <a:chOff x="5349" y="652"/>
              <a:chExt cx="613" cy="789"/>
            </a:xfrm>
          </p:grpSpPr>
          <p:sp>
            <p:nvSpPr>
              <p:cNvPr id="27731" name="Line 18"/>
              <p:cNvSpPr>
                <a:spLocks noChangeShapeType="1"/>
              </p:cNvSpPr>
              <p:nvPr/>
            </p:nvSpPr>
            <p:spPr bwMode="auto">
              <a:xfrm flipH="1">
                <a:off x="5420" y="652"/>
                <a:ext cx="542" cy="69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27732" name="Freeform 17"/>
              <p:cNvSpPr>
                <a:spLocks/>
              </p:cNvSpPr>
              <p:nvPr/>
            </p:nvSpPr>
            <p:spPr bwMode="auto">
              <a:xfrm>
                <a:off x="5349" y="1301"/>
                <a:ext cx="120" cy="140"/>
              </a:xfrm>
              <a:custGeom>
                <a:avLst/>
                <a:gdLst>
                  <a:gd name="T0" fmla="*/ 32 w 120"/>
                  <a:gd name="T1" fmla="*/ 0 h 140"/>
                  <a:gd name="T2" fmla="*/ 0 w 120"/>
                  <a:gd name="T3" fmla="*/ 140 h 140"/>
                  <a:gd name="T4" fmla="*/ 120 w 120"/>
                  <a:gd name="T5" fmla="*/ 88 h 140"/>
                  <a:gd name="T6" fmla="*/ 32 w 120"/>
                  <a:gd name="T7" fmla="*/ 0 h 1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140"/>
                  <a:gd name="T14" fmla="*/ 120 w 120"/>
                  <a:gd name="T15" fmla="*/ 140 h 1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140">
                    <a:moveTo>
                      <a:pt x="32" y="0"/>
                    </a:moveTo>
                    <a:lnTo>
                      <a:pt x="0" y="140"/>
                    </a:lnTo>
                    <a:lnTo>
                      <a:pt x="120" y="8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720" name="Group 13"/>
            <p:cNvGrpSpPr>
              <a:grpSpLocks/>
            </p:cNvGrpSpPr>
            <p:nvPr/>
          </p:nvGrpSpPr>
          <p:grpSpPr bwMode="auto">
            <a:xfrm>
              <a:off x="6125" y="646"/>
              <a:ext cx="549" cy="814"/>
              <a:chOff x="6125" y="646"/>
              <a:chExt cx="549" cy="814"/>
            </a:xfrm>
          </p:grpSpPr>
          <p:sp>
            <p:nvSpPr>
              <p:cNvPr id="27729" name="Line 15"/>
              <p:cNvSpPr>
                <a:spLocks noChangeShapeType="1"/>
              </p:cNvSpPr>
              <p:nvPr/>
            </p:nvSpPr>
            <p:spPr bwMode="auto">
              <a:xfrm>
                <a:off x="6125" y="646"/>
                <a:ext cx="486" cy="71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27730" name="Freeform 14"/>
              <p:cNvSpPr>
                <a:spLocks/>
              </p:cNvSpPr>
              <p:nvPr/>
            </p:nvSpPr>
            <p:spPr bwMode="auto">
              <a:xfrm>
                <a:off x="6560" y="1318"/>
                <a:ext cx="114" cy="142"/>
              </a:xfrm>
              <a:custGeom>
                <a:avLst/>
                <a:gdLst>
                  <a:gd name="T0" fmla="*/ 0 w 114"/>
                  <a:gd name="T1" fmla="*/ 76 h 142"/>
                  <a:gd name="T2" fmla="*/ 114 w 114"/>
                  <a:gd name="T3" fmla="*/ 142 h 142"/>
                  <a:gd name="T4" fmla="*/ 92 w 114"/>
                  <a:gd name="T5" fmla="*/ 0 h 142"/>
                  <a:gd name="T6" fmla="*/ 0 w 114"/>
                  <a:gd name="T7" fmla="*/ 76 h 1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42"/>
                  <a:gd name="T14" fmla="*/ 114 w 114"/>
                  <a:gd name="T15" fmla="*/ 142 h 1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42">
                    <a:moveTo>
                      <a:pt x="0" y="76"/>
                    </a:moveTo>
                    <a:lnTo>
                      <a:pt x="114" y="142"/>
                    </a:lnTo>
                    <a:lnTo>
                      <a:pt x="92" y="0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7721" name="Freeform 12"/>
            <p:cNvSpPr>
              <a:spLocks noEditPoints="1"/>
            </p:cNvSpPr>
            <p:nvPr/>
          </p:nvSpPr>
          <p:spPr bwMode="auto">
            <a:xfrm>
              <a:off x="2157" y="463"/>
              <a:ext cx="1794" cy="690"/>
            </a:xfrm>
            <a:custGeom>
              <a:avLst/>
              <a:gdLst>
                <a:gd name="T0" fmla="*/ 1477 w 1794"/>
                <a:gd name="T1" fmla="*/ 8 h 690"/>
                <a:gd name="T2" fmla="*/ 1472 w 1794"/>
                <a:gd name="T3" fmla="*/ 0 h 690"/>
                <a:gd name="T4" fmla="*/ 1464 w 1794"/>
                <a:gd name="T5" fmla="*/ 0 h 690"/>
                <a:gd name="T6" fmla="*/ 330 w 1794"/>
                <a:gd name="T7" fmla="*/ 0 h 690"/>
                <a:gd name="T8" fmla="*/ 322 w 1794"/>
                <a:gd name="T9" fmla="*/ 0 h 690"/>
                <a:gd name="T10" fmla="*/ 320 w 1794"/>
                <a:gd name="T11" fmla="*/ 8 h 690"/>
                <a:gd name="T12" fmla="*/ 12 w 1794"/>
                <a:gd name="T13" fmla="*/ 666 h 690"/>
                <a:gd name="T14" fmla="*/ 0 w 1794"/>
                <a:gd name="T15" fmla="*/ 690 h 690"/>
                <a:gd name="T16" fmla="*/ 22 w 1794"/>
                <a:gd name="T17" fmla="*/ 690 h 690"/>
                <a:gd name="T18" fmla="*/ 1772 w 1794"/>
                <a:gd name="T19" fmla="*/ 690 h 690"/>
                <a:gd name="T20" fmla="*/ 1794 w 1794"/>
                <a:gd name="T21" fmla="*/ 690 h 690"/>
                <a:gd name="T22" fmla="*/ 1784 w 1794"/>
                <a:gd name="T23" fmla="*/ 666 h 690"/>
                <a:gd name="T24" fmla="*/ 1477 w 1794"/>
                <a:gd name="T25" fmla="*/ 8 h 690"/>
                <a:gd name="T26" fmla="*/ 1762 w 1794"/>
                <a:gd name="T27" fmla="*/ 685 h 690"/>
                <a:gd name="T28" fmla="*/ 1772 w 1794"/>
                <a:gd name="T29" fmla="*/ 674 h 690"/>
                <a:gd name="T30" fmla="*/ 1772 w 1794"/>
                <a:gd name="T31" fmla="*/ 657 h 690"/>
                <a:gd name="T32" fmla="*/ 22 w 1794"/>
                <a:gd name="T33" fmla="*/ 657 h 690"/>
                <a:gd name="T34" fmla="*/ 22 w 1794"/>
                <a:gd name="T35" fmla="*/ 674 h 690"/>
                <a:gd name="T36" fmla="*/ 34 w 1794"/>
                <a:gd name="T37" fmla="*/ 685 h 690"/>
                <a:gd name="T38" fmla="*/ 342 w 1794"/>
                <a:gd name="T39" fmla="*/ 27 h 690"/>
                <a:gd name="T40" fmla="*/ 330 w 1794"/>
                <a:gd name="T41" fmla="*/ 16 h 690"/>
                <a:gd name="T42" fmla="*/ 330 w 1794"/>
                <a:gd name="T43" fmla="*/ 33 h 690"/>
                <a:gd name="T44" fmla="*/ 1464 w 1794"/>
                <a:gd name="T45" fmla="*/ 33 h 690"/>
                <a:gd name="T46" fmla="*/ 1464 w 1794"/>
                <a:gd name="T47" fmla="*/ 16 h 690"/>
                <a:gd name="T48" fmla="*/ 1455 w 1794"/>
                <a:gd name="T49" fmla="*/ 27 h 690"/>
                <a:gd name="T50" fmla="*/ 1762 w 1794"/>
                <a:gd name="T51" fmla="*/ 685 h 69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94"/>
                <a:gd name="T79" fmla="*/ 0 h 690"/>
                <a:gd name="T80" fmla="*/ 1794 w 1794"/>
                <a:gd name="T81" fmla="*/ 690 h 69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94" h="690">
                  <a:moveTo>
                    <a:pt x="1477" y="8"/>
                  </a:moveTo>
                  <a:lnTo>
                    <a:pt x="1472" y="0"/>
                  </a:lnTo>
                  <a:lnTo>
                    <a:pt x="1464" y="0"/>
                  </a:lnTo>
                  <a:lnTo>
                    <a:pt x="330" y="0"/>
                  </a:lnTo>
                  <a:lnTo>
                    <a:pt x="322" y="0"/>
                  </a:lnTo>
                  <a:lnTo>
                    <a:pt x="320" y="8"/>
                  </a:lnTo>
                  <a:lnTo>
                    <a:pt x="12" y="666"/>
                  </a:lnTo>
                  <a:lnTo>
                    <a:pt x="0" y="690"/>
                  </a:lnTo>
                  <a:lnTo>
                    <a:pt x="22" y="690"/>
                  </a:lnTo>
                  <a:lnTo>
                    <a:pt x="1772" y="690"/>
                  </a:lnTo>
                  <a:lnTo>
                    <a:pt x="1794" y="690"/>
                  </a:lnTo>
                  <a:lnTo>
                    <a:pt x="1784" y="666"/>
                  </a:lnTo>
                  <a:lnTo>
                    <a:pt x="1477" y="8"/>
                  </a:lnTo>
                  <a:close/>
                  <a:moveTo>
                    <a:pt x="1762" y="685"/>
                  </a:moveTo>
                  <a:lnTo>
                    <a:pt x="1772" y="674"/>
                  </a:lnTo>
                  <a:lnTo>
                    <a:pt x="1772" y="657"/>
                  </a:lnTo>
                  <a:lnTo>
                    <a:pt x="22" y="657"/>
                  </a:lnTo>
                  <a:lnTo>
                    <a:pt x="22" y="674"/>
                  </a:lnTo>
                  <a:lnTo>
                    <a:pt x="34" y="685"/>
                  </a:lnTo>
                  <a:lnTo>
                    <a:pt x="342" y="27"/>
                  </a:lnTo>
                  <a:lnTo>
                    <a:pt x="330" y="16"/>
                  </a:lnTo>
                  <a:lnTo>
                    <a:pt x="330" y="33"/>
                  </a:lnTo>
                  <a:lnTo>
                    <a:pt x="1464" y="33"/>
                  </a:lnTo>
                  <a:lnTo>
                    <a:pt x="1464" y="16"/>
                  </a:lnTo>
                  <a:lnTo>
                    <a:pt x="1455" y="27"/>
                  </a:lnTo>
                  <a:lnTo>
                    <a:pt x="1762" y="6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22" name="Rectangle 11"/>
            <p:cNvSpPr>
              <a:spLocks noChangeArrowheads="1"/>
            </p:cNvSpPr>
            <p:nvPr/>
          </p:nvSpPr>
          <p:spPr bwMode="auto">
            <a:xfrm>
              <a:off x="3966" y="5"/>
              <a:ext cx="1386" cy="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23" name="Rectangle 10"/>
            <p:cNvSpPr>
              <a:spLocks noChangeArrowheads="1"/>
            </p:cNvSpPr>
            <p:nvPr/>
          </p:nvSpPr>
          <p:spPr bwMode="auto">
            <a:xfrm>
              <a:off x="4107" y="101"/>
              <a:ext cx="0" cy="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24" name="Rectangle 9"/>
            <p:cNvSpPr>
              <a:spLocks noChangeArrowheads="1"/>
            </p:cNvSpPr>
            <p:nvPr/>
          </p:nvSpPr>
          <p:spPr bwMode="auto">
            <a:xfrm>
              <a:off x="5488" y="216"/>
              <a:ext cx="1533" cy="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25" name="Rectangle 8"/>
            <p:cNvSpPr>
              <a:spLocks noChangeArrowheads="1"/>
            </p:cNvSpPr>
            <p:nvPr/>
          </p:nvSpPr>
          <p:spPr bwMode="auto">
            <a:xfrm>
              <a:off x="5211" y="312"/>
              <a:ext cx="1770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just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>
                  <a:solidFill>
                    <a:srgbClr val="000000"/>
                  </a:solidFill>
                  <a:cs typeface="Times New Roman" pitchFamily="18" charset="0"/>
                </a:rPr>
                <a:t>Surface “tacky”</a:t>
              </a: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7726" name="Rectangle 7"/>
            <p:cNvSpPr>
              <a:spLocks noChangeArrowheads="1"/>
            </p:cNvSpPr>
            <p:nvPr/>
          </p:nvSpPr>
          <p:spPr bwMode="auto">
            <a:xfrm>
              <a:off x="5640" y="1926"/>
              <a:ext cx="3990" cy="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27" name="Rectangle 6"/>
            <p:cNvSpPr>
              <a:spLocks noChangeArrowheads="1"/>
            </p:cNvSpPr>
            <p:nvPr/>
          </p:nvSpPr>
          <p:spPr bwMode="auto">
            <a:xfrm>
              <a:off x="5864" y="2021"/>
              <a:ext cx="0" cy="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27728" name="Rectangle 5"/>
            <p:cNvSpPr>
              <a:spLocks noChangeArrowheads="1"/>
            </p:cNvSpPr>
            <p:nvPr/>
          </p:nvSpPr>
          <p:spPr bwMode="auto">
            <a:xfrm>
              <a:off x="5781" y="2336"/>
              <a:ext cx="0" cy="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7654" name="Text Box 127"/>
          <p:cNvSpPr txBox="1">
            <a:spLocks noChangeArrowheads="1"/>
          </p:cNvSpPr>
          <p:nvPr/>
        </p:nvSpPr>
        <p:spPr bwMode="auto">
          <a:xfrm>
            <a:off x="179512" y="1339247"/>
            <a:ext cx="31165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sz="2400" b="1" i="1" dirty="0" err="1">
                <a:solidFill>
                  <a:srgbClr val="000000"/>
                </a:solidFill>
                <a:latin typeface="Times New Roman" pitchFamily="18" charset="0"/>
              </a:rPr>
              <a:t>Procédé</a:t>
            </a:r>
            <a:r>
              <a:rPr lang="en-GB" altLang="en-US" sz="2400" b="1" i="1" dirty="0">
                <a:solidFill>
                  <a:srgbClr val="000000"/>
                </a:solidFill>
                <a:latin typeface="Times New Roman" pitchFamily="18" charset="0"/>
              </a:rPr>
              <a:t> “Flash Cure”</a:t>
            </a:r>
            <a:r>
              <a:rPr lang="en-GB" altLang="en-US" sz="24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7655" name="Text Box 128"/>
          <p:cNvSpPr txBox="1">
            <a:spLocks noChangeArrowheads="1"/>
          </p:cNvSpPr>
          <p:nvPr/>
        </p:nvSpPr>
        <p:spPr bwMode="auto">
          <a:xfrm>
            <a:off x="540639" y="1979584"/>
            <a:ext cx="23022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sz="2000" i="1" dirty="0" err="1">
                <a:solidFill>
                  <a:srgbClr val="000000"/>
                </a:solidFill>
                <a:latin typeface="Times New Roman" pitchFamily="18" charset="0"/>
              </a:rPr>
              <a:t>Résines</a:t>
            </a:r>
            <a:r>
              <a:rPr lang="en-GB" altLang="en-US" sz="2000" i="1" dirty="0">
                <a:solidFill>
                  <a:srgbClr val="000000"/>
                </a:solidFill>
                <a:latin typeface="Times New Roman" pitchFamily="18" charset="0"/>
              </a:rPr>
              <a:t> EPOXYDES</a:t>
            </a:r>
            <a:endParaRPr lang="fr-FR" altLang="en-US" dirty="0">
              <a:solidFill>
                <a:srgbClr val="000000"/>
              </a:solidFill>
            </a:endParaRPr>
          </a:p>
        </p:txBody>
      </p:sp>
      <p:sp>
        <p:nvSpPr>
          <p:cNvPr id="27656" name="Rectangle 129"/>
          <p:cNvSpPr>
            <a:spLocks noGrp="1" noChangeArrowheads="1"/>
          </p:cNvSpPr>
          <p:nvPr>
            <p:ph type="title"/>
          </p:nvPr>
        </p:nvSpPr>
        <p:spPr>
          <a:xfrm>
            <a:off x="1371600" y="274638"/>
            <a:ext cx="6705600" cy="487362"/>
          </a:xfrm>
          <a:noFill/>
        </p:spPr>
        <p:txBody>
          <a:bodyPr/>
          <a:lstStyle/>
          <a:p>
            <a:pPr eaLnBrk="1" hangingPunct="1"/>
            <a:r>
              <a:rPr lang="fr-FR" altLang="en-US" smtClean="0"/>
              <a:t>Résines Photo-réticulables     -     Chimie     -     en Chaîne Cationique</a:t>
            </a:r>
          </a:p>
        </p:txBody>
      </p:sp>
      <p:sp>
        <p:nvSpPr>
          <p:cNvPr id="27657" name="Text Box 130"/>
          <p:cNvSpPr txBox="1">
            <a:spLocks noChangeArrowheads="1"/>
          </p:cNvSpPr>
          <p:nvPr/>
        </p:nvSpPr>
        <p:spPr bwMode="auto">
          <a:xfrm>
            <a:off x="5356230" y="1487238"/>
            <a:ext cx="5052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UV</a:t>
            </a:r>
          </a:p>
        </p:txBody>
      </p:sp>
      <p:sp>
        <p:nvSpPr>
          <p:cNvPr id="27658" name="Freeform 131"/>
          <p:cNvSpPr>
            <a:spLocks/>
          </p:cNvSpPr>
          <p:nvPr/>
        </p:nvSpPr>
        <p:spPr bwMode="auto">
          <a:xfrm>
            <a:off x="5235503" y="1853949"/>
            <a:ext cx="88900" cy="152400"/>
          </a:xfrm>
          <a:custGeom>
            <a:avLst/>
            <a:gdLst>
              <a:gd name="T0" fmla="*/ 2147483647 w 56"/>
              <a:gd name="T1" fmla="*/ 0 h 96"/>
              <a:gd name="T2" fmla="*/ 2147483647 w 56"/>
              <a:gd name="T3" fmla="*/ 2147483647 h 96"/>
              <a:gd name="T4" fmla="*/ 2147483647 w 56"/>
              <a:gd name="T5" fmla="*/ 2147483647 h 96"/>
              <a:gd name="T6" fmla="*/ 2147483647 w 56"/>
              <a:gd name="T7" fmla="*/ 214748364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56"/>
              <a:gd name="T13" fmla="*/ 0 h 96"/>
              <a:gd name="T14" fmla="*/ 56 w 56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6" h="96">
                <a:moveTo>
                  <a:pt x="8" y="0"/>
                </a:moveTo>
                <a:cubicBezTo>
                  <a:pt x="32" y="20"/>
                  <a:pt x="56" y="40"/>
                  <a:pt x="56" y="48"/>
                </a:cubicBezTo>
                <a:cubicBezTo>
                  <a:pt x="56" y="56"/>
                  <a:pt x="16" y="40"/>
                  <a:pt x="8" y="48"/>
                </a:cubicBezTo>
                <a:cubicBezTo>
                  <a:pt x="0" y="56"/>
                  <a:pt x="8" y="88"/>
                  <a:pt x="8" y="96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27659" name="Freeform 132"/>
          <p:cNvSpPr>
            <a:spLocks/>
          </p:cNvSpPr>
          <p:nvPr/>
        </p:nvSpPr>
        <p:spPr bwMode="auto">
          <a:xfrm>
            <a:off x="5387903" y="1853949"/>
            <a:ext cx="88900" cy="152400"/>
          </a:xfrm>
          <a:custGeom>
            <a:avLst/>
            <a:gdLst>
              <a:gd name="T0" fmla="*/ 2147483647 w 56"/>
              <a:gd name="T1" fmla="*/ 0 h 96"/>
              <a:gd name="T2" fmla="*/ 2147483647 w 56"/>
              <a:gd name="T3" fmla="*/ 2147483647 h 96"/>
              <a:gd name="T4" fmla="*/ 2147483647 w 56"/>
              <a:gd name="T5" fmla="*/ 2147483647 h 96"/>
              <a:gd name="T6" fmla="*/ 2147483647 w 56"/>
              <a:gd name="T7" fmla="*/ 214748364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56"/>
              <a:gd name="T13" fmla="*/ 0 h 96"/>
              <a:gd name="T14" fmla="*/ 56 w 56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6" h="96">
                <a:moveTo>
                  <a:pt x="8" y="0"/>
                </a:moveTo>
                <a:cubicBezTo>
                  <a:pt x="32" y="20"/>
                  <a:pt x="56" y="40"/>
                  <a:pt x="56" y="48"/>
                </a:cubicBezTo>
                <a:cubicBezTo>
                  <a:pt x="56" y="56"/>
                  <a:pt x="16" y="40"/>
                  <a:pt x="8" y="48"/>
                </a:cubicBezTo>
                <a:cubicBezTo>
                  <a:pt x="0" y="56"/>
                  <a:pt x="8" y="88"/>
                  <a:pt x="8" y="96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27660" name="Freeform 133"/>
          <p:cNvSpPr>
            <a:spLocks/>
          </p:cNvSpPr>
          <p:nvPr/>
        </p:nvSpPr>
        <p:spPr bwMode="auto">
          <a:xfrm>
            <a:off x="5540303" y="1853949"/>
            <a:ext cx="88900" cy="152400"/>
          </a:xfrm>
          <a:custGeom>
            <a:avLst/>
            <a:gdLst>
              <a:gd name="T0" fmla="*/ 2147483647 w 56"/>
              <a:gd name="T1" fmla="*/ 0 h 96"/>
              <a:gd name="T2" fmla="*/ 2147483647 w 56"/>
              <a:gd name="T3" fmla="*/ 2147483647 h 96"/>
              <a:gd name="T4" fmla="*/ 2147483647 w 56"/>
              <a:gd name="T5" fmla="*/ 2147483647 h 96"/>
              <a:gd name="T6" fmla="*/ 2147483647 w 56"/>
              <a:gd name="T7" fmla="*/ 214748364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56"/>
              <a:gd name="T13" fmla="*/ 0 h 96"/>
              <a:gd name="T14" fmla="*/ 56 w 56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6" h="96">
                <a:moveTo>
                  <a:pt x="8" y="0"/>
                </a:moveTo>
                <a:cubicBezTo>
                  <a:pt x="32" y="20"/>
                  <a:pt x="56" y="40"/>
                  <a:pt x="56" y="48"/>
                </a:cubicBezTo>
                <a:cubicBezTo>
                  <a:pt x="56" y="56"/>
                  <a:pt x="16" y="40"/>
                  <a:pt x="8" y="48"/>
                </a:cubicBezTo>
                <a:cubicBezTo>
                  <a:pt x="0" y="56"/>
                  <a:pt x="8" y="88"/>
                  <a:pt x="8" y="96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27661" name="Freeform 134"/>
          <p:cNvSpPr>
            <a:spLocks/>
          </p:cNvSpPr>
          <p:nvPr/>
        </p:nvSpPr>
        <p:spPr bwMode="auto">
          <a:xfrm>
            <a:off x="5692703" y="1853949"/>
            <a:ext cx="88900" cy="152400"/>
          </a:xfrm>
          <a:custGeom>
            <a:avLst/>
            <a:gdLst>
              <a:gd name="T0" fmla="*/ 2147483647 w 56"/>
              <a:gd name="T1" fmla="*/ 0 h 96"/>
              <a:gd name="T2" fmla="*/ 2147483647 w 56"/>
              <a:gd name="T3" fmla="*/ 2147483647 h 96"/>
              <a:gd name="T4" fmla="*/ 2147483647 w 56"/>
              <a:gd name="T5" fmla="*/ 2147483647 h 96"/>
              <a:gd name="T6" fmla="*/ 2147483647 w 56"/>
              <a:gd name="T7" fmla="*/ 214748364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56"/>
              <a:gd name="T13" fmla="*/ 0 h 96"/>
              <a:gd name="T14" fmla="*/ 56 w 56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6" h="96">
                <a:moveTo>
                  <a:pt x="8" y="0"/>
                </a:moveTo>
                <a:cubicBezTo>
                  <a:pt x="32" y="20"/>
                  <a:pt x="56" y="40"/>
                  <a:pt x="56" y="48"/>
                </a:cubicBezTo>
                <a:cubicBezTo>
                  <a:pt x="56" y="56"/>
                  <a:pt x="16" y="40"/>
                  <a:pt x="8" y="48"/>
                </a:cubicBezTo>
                <a:cubicBezTo>
                  <a:pt x="0" y="56"/>
                  <a:pt x="8" y="88"/>
                  <a:pt x="8" y="96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27662" name="Freeform 135"/>
          <p:cNvSpPr>
            <a:spLocks/>
          </p:cNvSpPr>
          <p:nvPr/>
        </p:nvSpPr>
        <p:spPr bwMode="auto">
          <a:xfrm>
            <a:off x="5845103" y="1853949"/>
            <a:ext cx="88900" cy="152400"/>
          </a:xfrm>
          <a:custGeom>
            <a:avLst/>
            <a:gdLst>
              <a:gd name="T0" fmla="*/ 2147483647 w 56"/>
              <a:gd name="T1" fmla="*/ 0 h 96"/>
              <a:gd name="T2" fmla="*/ 2147483647 w 56"/>
              <a:gd name="T3" fmla="*/ 2147483647 h 96"/>
              <a:gd name="T4" fmla="*/ 2147483647 w 56"/>
              <a:gd name="T5" fmla="*/ 2147483647 h 96"/>
              <a:gd name="T6" fmla="*/ 2147483647 w 56"/>
              <a:gd name="T7" fmla="*/ 214748364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56"/>
              <a:gd name="T13" fmla="*/ 0 h 96"/>
              <a:gd name="T14" fmla="*/ 56 w 56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6" h="96">
                <a:moveTo>
                  <a:pt x="8" y="0"/>
                </a:moveTo>
                <a:cubicBezTo>
                  <a:pt x="32" y="20"/>
                  <a:pt x="56" y="40"/>
                  <a:pt x="56" y="48"/>
                </a:cubicBezTo>
                <a:cubicBezTo>
                  <a:pt x="56" y="56"/>
                  <a:pt x="16" y="40"/>
                  <a:pt x="8" y="48"/>
                </a:cubicBezTo>
                <a:cubicBezTo>
                  <a:pt x="0" y="56"/>
                  <a:pt x="8" y="88"/>
                  <a:pt x="8" y="96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27663" name="Freeform 136"/>
          <p:cNvSpPr>
            <a:spLocks/>
          </p:cNvSpPr>
          <p:nvPr/>
        </p:nvSpPr>
        <p:spPr bwMode="auto">
          <a:xfrm>
            <a:off x="5997503" y="1853949"/>
            <a:ext cx="88900" cy="152400"/>
          </a:xfrm>
          <a:custGeom>
            <a:avLst/>
            <a:gdLst>
              <a:gd name="T0" fmla="*/ 2147483647 w 56"/>
              <a:gd name="T1" fmla="*/ 0 h 96"/>
              <a:gd name="T2" fmla="*/ 2147483647 w 56"/>
              <a:gd name="T3" fmla="*/ 2147483647 h 96"/>
              <a:gd name="T4" fmla="*/ 2147483647 w 56"/>
              <a:gd name="T5" fmla="*/ 2147483647 h 96"/>
              <a:gd name="T6" fmla="*/ 2147483647 w 56"/>
              <a:gd name="T7" fmla="*/ 214748364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56"/>
              <a:gd name="T13" fmla="*/ 0 h 96"/>
              <a:gd name="T14" fmla="*/ 56 w 56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6" h="96">
                <a:moveTo>
                  <a:pt x="8" y="0"/>
                </a:moveTo>
                <a:cubicBezTo>
                  <a:pt x="32" y="20"/>
                  <a:pt x="56" y="40"/>
                  <a:pt x="56" y="48"/>
                </a:cubicBezTo>
                <a:cubicBezTo>
                  <a:pt x="56" y="56"/>
                  <a:pt x="16" y="40"/>
                  <a:pt x="8" y="48"/>
                </a:cubicBezTo>
                <a:cubicBezTo>
                  <a:pt x="0" y="56"/>
                  <a:pt x="8" y="88"/>
                  <a:pt x="8" y="96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27664" name="Text Box 137"/>
          <p:cNvSpPr txBox="1">
            <a:spLocks noChangeArrowheads="1"/>
          </p:cNvSpPr>
          <p:nvPr/>
        </p:nvSpPr>
        <p:spPr bwMode="auto">
          <a:xfrm>
            <a:off x="1133270" y="2647264"/>
            <a:ext cx="64684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33CC33"/>
                </a:solidFill>
              </a:rPr>
              <a:t>La polymérisation continue plusieurs heures après l’insolation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 smtClean="0">
                <a:solidFill>
                  <a:srgbClr val="FF6600"/>
                </a:solidFill>
              </a:rPr>
              <a:t>Le </a:t>
            </a:r>
            <a:r>
              <a:rPr lang="fr-FR" altLang="en-US" dirty="0">
                <a:solidFill>
                  <a:srgbClr val="FF6600"/>
                </a:solidFill>
              </a:rPr>
              <a:t>montage est manipulable après plusieurs minutes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 smtClean="0">
                <a:solidFill>
                  <a:srgbClr val="FF3300"/>
                </a:solidFill>
              </a:rPr>
              <a:t>Il </a:t>
            </a:r>
            <a:r>
              <a:rPr lang="fr-FR" altLang="en-US" dirty="0">
                <a:solidFill>
                  <a:srgbClr val="FF3300"/>
                </a:solidFill>
              </a:rPr>
              <a:t>acquiert ses propriétés définitives après plusieurs heures</a:t>
            </a:r>
          </a:p>
        </p:txBody>
      </p:sp>
      <p:sp>
        <p:nvSpPr>
          <p:cNvPr id="125" name="Text Box 97"/>
          <p:cNvSpPr txBox="1">
            <a:spLocks noChangeArrowheads="1"/>
          </p:cNvSpPr>
          <p:nvPr/>
        </p:nvSpPr>
        <p:spPr bwMode="auto">
          <a:xfrm>
            <a:off x="153871" y="4109010"/>
            <a:ext cx="30315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sz="2400" b="1" i="1" dirty="0" err="1">
                <a:solidFill>
                  <a:srgbClr val="000000"/>
                </a:solidFill>
                <a:latin typeface="Times New Roman" pitchFamily="18" charset="0"/>
              </a:rPr>
              <a:t>Procédé</a:t>
            </a:r>
            <a:r>
              <a:rPr lang="en-GB" altLang="en-US" sz="2400" b="1" i="1" dirty="0">
                <a:solidFill>
                  <a:srgbClr val="000000"/>
                </a:solidFill>
                <a:latin typeface="Times New Roman" pitchFamily="18" charset="0"/>
              </a:rPr>
              <a:t> “Dark Cure”</a:t>
            </a:r>
            <a:r>
              <a:rPr lang="en-GB" altLang="en-US" sz="24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26" name="Text Box 98"/>
          <p:cNvSpPr txBox="1">
            <a:spLocks noChangeArrowheads="1"/>
          </p:cNvSpPr>
          <p:nvPr/>
        </p:nvSpPr>
        <p:spPr bwMode="auto">
          <a:xfrm>
            <a:off x="518553" y="4685074"/>
            <a:ext cx="23022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sz="2000" i="1" dirty="0" err="1">
                <a:solidFill>
                  <a:srgbClr val="000000"/>
                </a:solidFill>
                <a:latin typeface="Times New Roman" pitchFamily="18" charset="0"/>
              </a:rPr>
              <a:t>Résines</a:t>
            </a:r>
            <a:r>
              <a:rPr lang="en-GB" altLang="en-US" sz="2000" i="1" dirty="0">
                <a:solidFill>
                  <a:srgbClr val="000000"/>
                </a:solidFill>
                <a:latin typeface="Times New Roman" pitchFamily="18" charset="0"/>
              </a:rPr>
              <a:t> EPOXYDES</a:t>
            </a:r>
            <a:endParaRPr lang="fr-FR" altLang="en-US" dirty="0">
              <a:solidFill>
                <a:srgbClr val="000000"/>
              </a:solidFill>
            </a:endParaRPr>
          </a:p>
        </p:txBody>
      </p:sp>
      <p:sp>
        <p:nvSpPr>
          <p:cNvPr id="127" name="Rectangle 91"/>
          <p:cNvSpPr>
            <a:spLocks noChangeArrowheads="1"/>
          </p:cNvSpPr>
          <p:nvPr/>
        </p:nvSpPr>
        <p:spPr bwMode="auto">
          <a:xfrm>
            <a:off x="3563928" y="380177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grpSp>
        <p:nvGrpSpPr>
          <p:cNvPr id="128" name="Group 4"/>
          <p:cNvGrpSpPr>
            <a:grpSpLocks noChangeAspect="1"/>
          </p:cNvGrpSpPr>
          <p:nvPr/>
        </p:nvGrpSpPr>
        <p:grpSpPr bwMode="auto">
          <a:xfrm>
            <a:off x="3563888" y="3986436"/>
            <a:ext cx="6118225" cy="1674812"/>
            <a:chOff x="0" y="0"/>
            <a:chExt cx="9636" cy="2638"/>
          </a:xfrm>
        </p:grpSpPr>
        <p:sp>
          <p:nvSpPr>
            <p:cNvPr id="129" name="AutoShape 90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9636" cy="2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30" name="Group 85"/>
            <p:cNvGrpSpPr>
              <a:grpSpLocks/>
            </p:cNvGrpSpPr>
            <p:nvPr/>
          </p:nvGrpSpPr>
          <p:grpSpPr bwMode="auto">
            <a:xfrm>
              <a:off x="4500" y="1242"/>
              <a:ext cx="1666" cy="355"/>
              <a:chOff x="6398" y="1242"/>
              <a:chExt cx="1666" cy="355"/>
            </a:xfrm>
          </p:grpSpPr>
          <p:grpSp>
            <p:nvGrpSpPr>
              <p:cNvPr id="211" name="Group 87"/>
              <p:cNvGrpSpPr>
                <a:grpSpLocks/>
              </p:cNvGrpSpPr>
              <p:nvPr/>
            </p:nvGrpSpPr>
            <p:grpSpPr bwMode="auto">
              <a:xfrm>
                <a:off x="6572" y="1242"/>
                <a:ext cx="1314" cy="264"/>
                <a:chOff x="6572" y="1242"/>
                <a:chExt cx="1314" cy="264"/>
              </a:xfrm>
            </p:grpSpPr>
            <p:sp>
              <p:nvSpPr>
                <p:cNvPr id="213" name="Freeform 89"/>
                <p:cNvSpPr>
                  <a:spLocks/>
                </p:cNvSpPr>
                <p:nvPr/>
              </p:nvSpPr>
              <p:spPr bwMode="auto">
                <a:xfrm>
                  <a:off x="6572" y="1242"/>
                  <a:ext cx="1314" cy="264"/>
                </a:xfrm>
                <a:custGeom>
                  <a:avLst/>
                  <a:gdLst>
                    <a:gd name="T0" fmla="*/ 43 w 1314"/>
                    <a:gd name="T1" fmla="*/ 0 h 264"/>
                    <a:gd name="T2" fmla="*/ 34 w 1314"/>
                    <a:gd name="T3" fmla="*/ 3 h 264"/>
                    <a:gd name="T4" fmla="*/ 26 w 1314"/>
                    <a:gd name="T5" fmla="*/ 5 h 264"/>
                    <a:gd name="T6" fmla="*/ 12 w 1314"/>
                    <a:gd name="T7" fmla="*/ 12 h 264"/>
                    <a:gd name="T8" fmla="*/ 4 w 1314"/>
                    <a:gd name="T9" fmla="*/ 27 h 264"/>
                    <a:gd name="T10" fmla="*/ 2 w 1314"/>
                    <a:gd name="T11" fmla="*/ 34 h 264"/>
                    <a:gd name="T12" fmla="*/ 0 w 1314"/>
                    <a:gd name="T13" fmla="*/ 44 h 264"/>
                    <a:gd name="T14" fmla="*/ 0 w 1314"/>
                    <a:gd name="T15" fmla="*/ 220 h 264"/>
                    <a:gd name="T16" fmla="*/ 2 w 1314"/>
                    <a:gd name="T17" fmla="*/ 230 h 264"/>
                    <a:gd name="T18" fmla="*/ 4 w 1314"/>
                    <a:gd name="T19" fmla="*/ 237 h 264"/>
                    <a:gd name="T20" fmla="*/ 12 w 1314"/>
                    <a:gd name="T21" fmla="*/ 252 h 264"/>
                    <a:gd name="T22" fmla="*/ 26 w 1314"/>
                    <a:gd name="T23" fmla="*/ 259 h 264"/>
                    <a:gd name="T24" fmla="*/ 34 w 1314"/>
                    <a:gd name="T25" fmla="*/ 264 h 264"/>
                    <a:gd name="T26" fmla="*/ 43 w 1314"/>
                    <a:gd name="T27" fmla="*/ 264 h 264"/>
                    <a:gd name="T28" fmla="*/ 1270 w 1314"/>
                    <a:gd name="T29" fmla="*/ 264 h 264"/>
                    <a:gd name="T30" fmla="*/ 1278 w 1314"/>
                    <a:gd name="T31" fmla="*/ 264 h 264"/>
                    <a:gd name="T32" fmla="*/ 1285 w 1314"/>
                    <a:gd name="T33" fmla="*/ 259 h 264"/>
                    <a:gd name="T34" fmla="*/ 1300 w 1314"/>
                    <a:gd name="T35" fmla="*/ 252 h 264"/>
                    <a:gd name="T36" fmla="*/ 1309 w 1314"/>
                    <a:gd name="T37" fmla="*/ 237 h 264"/>
                    <a:gd name="T38" fmla="*/ 1314 w 1314"/>
                    <a:gd name="T39" fmla="*/ 230 h 264"/>
                    <a:gd name="T40" fmla="*/ 1314 w 1314"/>
                    <a:gd name="T41" fmla="*/ 220 h 264"/>
                    <a:gd name="T42" fmla="*/ 1314 w 1314"/>
                    <a:gd name="T43" fmla="*/ 44 h 264"/>
                    <a:gd name="T44" fmla="*/ 1314 w 1314"/>
                    <a:gd name="T45" fmla="*/ 34 h 264"/>
                    <a:gd name="T46" fmla="*/ 1309 w 1314"/>
                    <a:gd name="T47" fmla="*/ 27 h 264"/>
                    <a:gd name="T48" fmla="*/ 1300 w 1314"/>
                    <a:gd name="T49" fmla="*/ 12 h 264"/>
                    <a:gd name="T50" fmla="*/ 1285 w 1314"/>
                    <a:gd name="T51" fmla="*/ 5 h 264"/>
                    <a:gd name="T52" fmla="*/ 1278 w 1314"/>
                    <a:gd name="T53" fmla="*/ 3 h 264"/>
                    <a:gd name="T54" fmla="*/ 1270 w 1314"/>
                    <a:gd name="T55" fmla="*/ 0 h 264"/>
                    <a:gd name="T56" fmla="*/ 43 w 1314"/>
                    <a:gd name="T57" fmla="*/ 0 h 26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14"/>
                    <a:gd name="T88" fmla="*/ 0 h 264"/>
                    <a:gd name="T89" fmla="*/ 1314 w 1314"/>
                    <a:gd name="T90" fmla="*/ 264 h 264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14" h="264">
                      <a:moveTo>
                        <a:pt x="43" y="0"/>
                      </a:moveTo>
                      <a:lnTo>
                        <a:pt x="34" y="3"/>
                      </a:lnTo>
                      <a:lnTo>
                        <a:pt x="26" y="5"/>
                      </a:lnTo>
                      <a:lnTo>
                        <a:pt x="12" y="12"/>
                      </a:lnTo>
                      <a:lnTo>
                        <a:pt x="4" y="27"/>
                      </a:lnTo>
                      <a:lnTo>
                        <a:pt x="2" y="34"/>
                      </a:lnTo>
                      <a:lnTo>
                        <a:pt x="0" y="44"/>
                      </a:lnTo>
                      <a:lnTo>
                        <a:pt x="0" y="220"/>
                      </a:lnTo>
                      <a:lnTo>
                        <a:pt x="2" y="230"/>
                      </a:lnTo>
                      <a:lnTo>
                        <a:pt x="4" y="237"/>
                      </a:lnTo>
                      <a:lnTo>
                        <a:pt x="12" y="252"/>
                      </a:lnTo>
                      <a:lnTo>
                        <a:pt x="26" y="259"/>
                      </a:lnTo>
                      <a:lnTo>
                        <a:pt x="34" y="264"/>
                      </a:lnTo>
                      <a:lnTo>
                        <a:pt x="43" y="264"/>
                      </a:lnTo>
                      <a:lnTo>
                        <a:pt x="1270" y="264"/>
                      </a:lnTo>
                      <a:lnTo>
                        <a:pt x="1278" y="264"/>
                      </a:lnTo>
                      <a:lnTo>
                        <a:pt x="1285" y="259"/>
                      </a:lnTo>
                      <a:lnTo>
                        <a:pt x="1300" y="252"/>
                      </a:lnTo>
                      <a:lnTo>
                        <a:pt x="1309" y="237"/>
                      </a:lnTo>
                      <a:lnTo>
                        <a:pt x="1314" y="230"/>
                      </a:lnTo>
                      <a:lnTo>
                        <a:pt x="1314" y="220"/>
                      </a:lnTo>
                      <a:lnTo>
                        <a:pt x="1314" y="44"/>
                      </a:lnTo>
                      <a:lnTo>
                        <a:pt x="1314" y="34"/>
                      </a:lnTo>
                      <a:lnTo>
                        <a:pt x="1309" y="27"/>
                      </a:lnTo>
                      <a:lnTo>
                        <a:pt x="1300" y="12"/>
                      </a:lnTo>
                      <a:lnTo>
                        <a:pt x="1285" y="5"/>
                      </a:lnTo>
                      <a:lnTo>
                        <a:pt x="1278" y="3"/>
                      </a:lnTo>
                      <a:lnTo>
                        <a:pt x="1270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blipFill dpi="0" rotWithShape="0">
                  <a:blip r:embed="rId2"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4" name="Freeform 88"/>
                <p:cNvSpPr>
                  <a:spLocks/>
                </p:cNvSpPr>
                <p:nvPr/>
              </p:nvSpPr>
              <p:spPr bwMode="auto">
                <a:xfrm>
                  <a:off x="6572" y="1242"/>
                  <a:ext cx="1314" cy="264"/>
                </a:xfrm>
                <a:custGeom>
                  <a:avLst/>
                  <a:gdLst>
                    <a:gd name="T0" fmla="*/ 43 w 1314"/>
                    <a:gd name="T1" fmla="*/ 0 h 264"/>
                    <a:gd name="T2" fmla="*/ 34 w 1314"/>
                    <a:gd name="T3" fmla="*/ 3 h 264"/>
                    <a:gd name="T4" fmla="*/ 26 w 1314"/>
                    <a:gd name="T5" fmla="*/ 5 h 264"/>
                    <a:gd name="T6" fmla="*/ 12 w 1314"/>
                    <a:gd name="T7" fmla="*/ 12 h 264"/>
                    <a:gd name="T8" fmla="*/ 4 w 1314"/>
                    <a:gd name="T9" fmla="*/ 27 h 264"/>
                    <a:gd name="T10" fmla="*/ 2 w 1314"/>
                    <a:gd name="T11" fmla="*/ 34 h 264"/>
                    <a:gd name="T12" fmla="*/ 0 w 1314"/>
                    <a:gd name="T13" fmla="*/ 44 h 264"/>
                    <a:gd name="T14" fmla="*/ 0 w 1314"/>
                    <a:gd name="T15" fmla="*/ 220 h 264"/>
                    <a:gd name="T16" fmla="*/ 2 w 1314"/>
                    <a:gd name="T17" fmla="*/ 230 h 264"/>
                    <a:gd name="T18" fmla="*/ 4 w 1314"/>
                    <a:gd name="T19" fmla="*/ 237 h 264"/>
                    <a:gd name="T20" fmla="*/ 12 w 1314"/>
                    <a:gd name="T21" fmla="*/ 252 h 264"/>
                    <a:gd name="T22" fmla="*/ 26 w 1314"/>
                    <a:gd name="T23" fmla="*/ 259 h 264"/>
                    <a:gd name="T24" fmla="*/ 34 w 1314"/>
                    <a:gd name="T25" fmla="*/ 264 h 264"/>
                    <a:gd name="T26" fmla="*/ 43 w 1314"/>
                    <a:gd name="T27" fmla="*/ 264 h 264"/>
                    <a:gd name="T28" fmla="*/ 1270 w 1314"/>
                    <a:gd name="T29" fmla="*/ 264 h 264"/>
                    <a:gd name="T30" fmla="*/ 1278 w 1314"/>
                    <a:gd name="T31" fmla="*/ 264 h 264"/>
                    <a:gd name="T32" fmla="*/ 1285 w 1314"/>
                    <a:gd name="T33" fmla="*/ 259 h 264"/>
                    <a:gd name="T34" fmla="*/ 1300 w 1314"/>
                    <a:gd name="T35" fmla="*/ 252 h 264"/>
                    <a:gd name="T36" fmla="*/ 1309 w 1314"/>
                    <a:gd name="T37" fmla="*/ 237 h 264"/>
                    <a:gd name="T38" fmla="*/ 1314 w 1314"/>
                    <a:gd name="T39" fmla="*/ 230 h 264"/>
                    <a:gd name="T40" fmla="*/ 1314 w 1314"/>
                    <a:gd name="T41" fmla="*/ 220 h 264"/>
                    <a:gd name="T42" fmla="*/ 1314 w 1314"/>
                    <a:gd name="T43" fmla="*/ 44 h 264"/>
                    <a:gd name="T44" fmla="*/ 1314 w 1314"/>
                    <a:gd name="T45" fmla="*/ 34 h 264"/>
                    <a:gd name="T46" fmla="*/ 1309 w 1314"/>
                    <a:gd name="T47" fmla="*/ 27 h 264"/>
                    <a:gd name="T48" fmla="*/ 1300 w 1314"/>
                    <a:gd name="T49" fmla="*/ 12 h 264"/>
                    <a:gd name="T50" fmla="*/ 1285 w 1314"/>
                    <a:gd name="T51" fmla="*/ 5 h 264"/>
                    <a:gd name="T52" fmla="*/ 1278 w 1314"/>
                    <a:gd name="T53" fmla="*/ 3 h 264"/>
                    <a:gd name="T54" fmla="*/ 1270 w 1314"/>
                    <a:gd name="T55" fmla="*/ 0 h 264"/>
                    <a:gd name="T56" fmla="*/ 43 w 1314"/>
                    <a:gd name="T57" fmla="*/ 0 h 26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14"/>
                    <a:gd name="T88" fmla="*/ 0 h 264"/>
                    <a:gd name="T89" fmla="*/ 1314 w 1314"/>
                    <a:gd name="T90" fmla="*/ 264 h 264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14" h="264">
                      <a:moveTo>
                        <a:pt x="43" y="0"/>
                      </a:moveTo>
                      <a:lnTo>
                        <a:pt x="34" y="3"/>
                      </a:lnTo>
                      <a:lnTo>
                        <a:pt x="26" y="5"/>
                      </a:lnTo>
                      <a:lnTo>
                        <a:pt x="12" y="12"/>
                      </a:lnTo>
                      <a:lnTo>
                        <a:pt x="4" y="27"/>
                      </a:lnTo>
                      <a:lnTo>
                        <a:pt x="2" y="34"/>
                      </a:lnTo>
                      <a:lnTo>
                        <a:pt x="0" y="44"/>
                      </a:lnTo>
                      <a:lnTo>
                        <a:pt x="0" y="220"/>
                      </a:lnTo>
                      <a:lnTo>
                        <a:pt x="2" y="230"/>
                      </a:lnTo>
                      <a:lnTo>
                        <a:pt x="4" y="237"/>
                      </a:lnTo>
                      <a:lnTo>
                        <a:pt x="12" y="252"/>
                      </a:lnTo>
                      <a:lnTo>
                        <a:pt x="26" y="259"/>
                      </a:lnTo>
                      <a:lnTo>
                        <a:pt x="34" y="264"/>
                      </a:lnTo>
                      <a:lnTo>
                        <a:pt x="43" y="264"/>
                      </a:lnTo>
                      <a:lnTo>
                        <a:pt x="1270" y="264"/>
                      </a:lnTo>
                      <a:lnTo>
                        <a:pt x="1278" y="264"/>
                      </a:lnTo>
                      <a:lnTo>
                        <a:pt x="1285" y="259"/>
                      </a:lnTo>
                      <a:lnTo>
                        <a:pt x="1300" y="252"/>
                      </a:lnTo>
                      <a:lnTo>
                        <a:pt x="1309" y="237"/>
                      </a:lnTo>
                      <a:lnTo>
                        <a:pt x="1314" y="230"/>
                      </a:lnTo>
                      <a:lnTo>
                        <a:pt x="1314" y="220"/>
                      </a:lnTo>
                      <a:lnTo>
                        <a:pt x="1314" y="44"/>
                      </a:lnTo>
                      <a:lnTo>
                        <a:pt x="1314" y="34"/>
                      </a:lnTo>
                      <a:lnTo>
                        <a:pt x="1309" y="27"/>
                      </a:lnTo>
                      <a:lnTo>
                        <a:pt x="1300" y="12"/>
                      </a:lnTo>
                      <a:lnTo>
                        <a:pt x="1285" y="5"/>
                      </a:lnTo>
                      <a:lnTo>
                        <a:pt x="1278" y="3"/>
                      </a:lnTo>
                      <a:lnTo>
                        <a:pt x="1270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2" name="Rectangle 86"/>
              <p:cNvSpPr>
                <a:spLocks noChangeArrowheads="1"/>
              </p:cNvSpPr>
              <p:nvPr/>
            </p:nvSpPr>
            <p:spPr bwMode="auto">
              <a:xfrm>
                <a:off x="6398" y="1330"/>
                <a:ext cx="1666" cy="267"/>
              </a:xfrm>
              <a:prstGeom prst="rect">
                <a:avLst/>
              </a:prstGeom>
              <a:solidFill>
                <a:srgbClr val="B2B2B2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1" name="Group 80"/>
            <p:cNvGrpSpPr>
              <a:grpSpLocks/>
            </p:cNvGrpSpPr>
            <p:nvPr/>
          </p:nvGrpSpPr>
          <p:grpSpPr bwMode="auto">
            <a:xfrm>
              <a:off x="2340" y="1242"/>
              <a:ext cx="1668" cy="355"/>
              <a:chOff x="4208" y="1242"/>
              <a:chExt cx="1668" cy="355"/>
            </a:xfrm>
          </p:grpSpPr>
          <p:grpSp>
            <p:nvGrpSpPr>
              <p:cNvPr id="207" name="Group 82"/>
              <p:cNvGrpSpPr>
                <a:grpSpLocks/>
              </p:cNvGrpSpPr>
              <p:nvPr/>
            </p:nvGrpSpPr>
            <p:grpSpPr bwMode="auto">
              <a:xfrm>
                <a:off x="4383" y="1242"/>
                <a:ext cx="1313" cy="264"/>
                <a:chOff x="4383" y="1242"/>
                <a:chExt cx="1313" cy="264"/>
              </a:xfrm>
            </p:grpSpPr>
            <p:sp>
              <p:nvSpPr>
                <p:cNvPr id="209" name="Freeform 84"/>
                <p:cNvSpPr>
                  <a:spLocks/>
                </p:cNvSpPr>
                <p:nvPr/>
              </p:nvSpPr>
              <p:spPr bwMode="auto">
                <a:xfrm>
                  <a:off x="4383" y="1242"/>
                  <a:ext cx="1313" cy="264"/>
                </a:xfrm>
                <a:custGeom>
                  <a:avLst/>
                  <a:gdLst>
                    <a:gd name="T0" fmla="*/ 44 w 1313"/>
                    <a:gd name="T1" fmla="*/ 0 h 264"/>
                    <a:gd name="T2" fmla="*/ 35 w 1313"/>
                    <a:gd name="T3" fmla="*/ 3 h 264"/>
                    <a:gd name="T4" fmla="*/ 27 w 1313"/>
                    <a:gd name="T5" fmla="*/ 5 h 264"/>
                    <a:gd name="T6" fmla="*/ 13 w 1313"/>
                    <a:gd name="T7" fmla="*/ 12 h 264"/>
                    <a:gd name="T8" fmla="*/ 3 w 1313"/>
                    <a:gd name="T9" fmla="*/ 27 h 264"/>
                    <a:gd name="T10" fmla="*/ 0 w 1313"/>
                    <a:gd name="T11" fmla="*/ 34 h 264"/>
                    <a:gd name="T12" fmla="*/ 0 w 1313"/>
                    <a:gd name="T13" fmla="*/ 44 h 264"/>
                    <a:gd name="T14" fmla="*/ 0 w 1313"/>
                    <a:gd name="T15" fmla="*/ 220 h 264"/>
                    <a:gd name="T16" fmla="*/ 0 w 1313"/>
                    <a:gd name="T17" fmla="*/ 230 h 264"/>
                    <a:gd name="T18" fmla="*/ 3 w 1313"/>
                    <a:gd name="T19" fmla="*/ 237 h 264"/>
                    <a:gd name="T20" fmla="*/ 13 w 1313"/>
                    <a:gd name="T21" fmla="*/ 252 h 264"/>
                    <a:gd name="T22" fmla="*/ 27 w 1313"/>
                    <a:gd name="T23" fmla="*/ 259 h 264"/>
                    <a:gd name="T24" fmla="*/ 35 w 1313"/>
                    <a:gd name="T25" fmla="*/ 264 h 264"/>
                    <a:gd name="T26" fmla="*/ 44 w 1313"/>
                    <a:gd name="T27" fmla="*/ 264 h 264"/>
                    <a:gd name="T28" fmla="*/ 1269 w 1313"/>
                    <a:gd name="T29" fmla="*/ 264 h 264"/>
                    <a:gd name="T30" fmla="*/ 1279 w 1313"/>
                    <a:gd name="T31" fmla="*/ 264 h 264"/>
                    <a:gd name="T32" fmla="*/ 1286 w 1313"/>
                    <a:gd name="T33" fmla="*/ 259 h 264"/>
                    <a:gd name="T34" fmla="*/ 1301 w 1313"/>
                    <a:gd name="T35" fmla="*/ 252 h 264"/>
                    <a:gd name="T36" fmla="*/ 1310 w 1313"/>
                    <a:gd name="T37" fmla="*/ 237 h 264"/>
                    <a:gd name="T38" fmla="*/ 1313 w 1313"/>
                    <a:gd name="T39" fmla="*/ 230 h 264"/>
                    <a:gd name="T40" fmla="*/ 1313 w 1313"/>
                    <a:gd name="T41" fmla="*/ 220 h 264"/>
                    <a:gd name="T42" fmla="*/ 1313 w 1313"/>
                    <a:gd name="T43" fmla="*/ 44 h 264"/>
                    <a:gd name="T44" fmla="*/ 1313 w 1313"/>
                    <a:gd name="T45" fmla="*/ 34 h 264"/>
                    <a:gd name="T46" fmla="*/ 1310 w 1313"/>
                    <a:gd name="T47" fmla="*/ 27 h 264"/>
                    <a:gd name="T48" fmla="*/ 1301 w 1313"/>
                    <a:gd name="T49" fmla="*/ 12 h 264"/>
                    <a:gd name="T50" fmla="*/ 1286 w 1313"/>
                    <a:gd name="T51" fmla="*/ 5 h 264"/>
                    <a:gd name="T52" fmla="*/ 1279 w 1313"/>
                    <a:gd name="T53" fmla="*/ 3 h 264"/>
                    <a:gd name="T54" fmla="*/ 1269 w 1313"/>
                    <a:gd name="T55" fmla="*/ 0 h 264"/>
                    <a:gd name="T56" fmla="*/ 44 w 1313"/>
                    <a:gd name="T57" fmla="*/ 0 h 26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13"/>
                    <a:gd name="T88" fmla="*/ 0 h 264"/>
                    <a:gd name="T89" fmla="*/ 1313 w 1313"/>
                    <a:gd name="T90" fmla="*/ 264 h 264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13" h="264">
                      <a:moveTo>
                        <a:pt x="44" y="0"/>
                      </a:moveTo>
                      <a:lnTo>
                        <a:pt x="35" y="3"/>
                      </a:lnTo>
                      <a:lnTo>
                        <a:pt x="27" y="5"/>
                      </a:lnTo>
                      <a:lnTo>
                        <a:pt x="13" y="12"/>
                      </a:lnTo>
                      <a:lnTo>
                        <a:pt x="3" y="27"/>
                      </a:lnTo>
                      <a:lnTo>
                        <a:pt x="0" y="34"/>
                      </a:lnTo>
                      <a:lnTo>
                        <a:pt x="0" y="44"/>
                      </a:lnTo>
                      <a:lnTo>
                        <a:pt x="0" y="220"/>
                      </a:lnTo>
                      <a:lnTo>
                        <a:pt x="0" y="230"/>
                      </a:lnTo>
                      <a:lnTo>
                        <a:pt x="3" y="237"/>
                      </a:lnTo>
                      <a:lnTo>
                        <a:pt x="13" y="252"/>
                      </a:lnTo>
                      <a:lnTo>
                        <a:pt x="27" y="259"/>
                      </a:lnTo>
                      <a:lnTo>
                        <a:pt x="35" y="264"/>
                      </a:lnTo>
                      <a:lnTo>
                        <a:pt x="44" y="264"/>
                      </a:lnTo>
                      <a:lnTo>
                        <a:pt x="1269" y="264"/>
                      </a:lnTo>
                      <a:lnTo>
                        <a:pt x="1279" y="264"/>
                      </a:lnTo>
                      <a:lnTo>
                        <a:pt x="1286" y="259"/>
                      </a:lnTo>
                      <a:lnTo>
                        <a:pt x="1301" y="252"/>
                      </a:lnTo>
                      <a:lnTo>
                        <a:pt x="1310" y="237"/>
                      </a:lnTo>
                      <a:lnTo>
                        <a:pt x="1313" y="230"/>
                      </a:lnTo>
                      <a:lnTo>
                        <a:pt x="1313" y="220"/>
                      </a:lnTo>
                      <a:lnTo>
                        <a:pt x="1313" y="44"/>
                      </a:lnTo>
                      <a:lnTo>
                        <a:pt x="1313" y="34"/>
                      </a:lnTo>
                      <a:lnTo>
                        <a:pt x="1310" y="27"/>
                      </a:lnTo>
                      <a:lnTo>
                        <a:pt x="1301" y="12"/>
                      </a:lnTo>
                      <a:lnTo>
                        <a:pt x="1286" y="5"/>
                      </a:lnTo>
                      <a:lnTo>
                        <a:pt x="1279" y="3"/>
                      </a:lnTo>
                      <a:lnTo>
                        <a:pt x="1269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blipFill dpi="0" rotWithShape="0">
                  <a:blip r:embed="rId3"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0" name="Freeform 83"/>
                <p:cNvSpPr>
                  <a:spLocks/>
                </p:cNvSpPr>
                <p:nvPr/>
              </p:nvSpPr>
              <p:spPr bwMode="auto">
                <a:xfrm>
                  <a:off x="4383" y="1242"/>
                  <a:ext cx="1313" cy="264"/>
                </a:xfrm>
                <a:custGeom>
                  <a:avLst/>
                  <a:gdLst>
                    <a:gd name="T0" fmla="*/ 44 w 1313"/>
                    <a:gd name="T1" fmla="*/ 0 h 264"/>
                    <a:gd name="T2" fmla="*/ 35 w 1313"/>
                    <a:gd name="T3" fmla="*/ 3 h 264"/>
                    <a:gd name="T4" fmla="*/ 27 w 1313"/>
                    <a:gd name="T5" fmla="*/ 5 h 264"/>
                    <a:gd name="T6" fmla="*/ 13 w 1313"/>
                    <a:gd name="T7" fmla="*/ 12 h 264"/>
                    <a:gd name="T8" fmla="*/ 3 w 1313"/>
                    <a:gd name="T9" fmla="*/ 27 h 264"/>
                    <a:gd name="T10" fmla="*/ 0 w 1313"/>
                    <a:gd name="T11" fmla="*/ 34 h 264"/>
                    <a:gd name="T12" fmla="*/ 0 w 1313"/>
                    <a:gd name="T13" fmla="*/ 44 h 264"/>
                    <a:gd name="T14" fmla="*/ 0 w 1313"/>
                    <a:gd name="T15" fmla="*/ 220 h 264"/>
                    <a:gd name="T16" fmla="*/ 0 w 1313"/>
                    <a:gd name="T17" fmla="*/ 230 h 264"/>
                    <a:gd name="T18" fmla="*/ 3 w 1313"/>
                    <a:gd name="T19" fmla="*/ 237 h 264"/>
                    <a:gd name="T20" fmla="*/ 13 w 1313"/>
                    <a:gd name="T21" fmla="*/ 252 h 264"/>
                    <a:gd name="T22" fmla="*/ 27 w 1313"/>
                    <a:gd name="T23" fmla="*/ 259 h 264"/>
                    <a:gd name="T24" fmla="*/ 35 w 1313"/>
                    <a:gd name="T25" fmla="*/ 264 h 264"/>
                    <a:gd name="T26" fmla="*/ 44 w 1313"/>
                    <a:gd name="T27" fmla="*/ 264 h 264"/>
                    <a:gd name="T28" fmla="*/ 1269 w 1313"/>
                    <a:gd name="T29" fmla="*/ 264 h 264"/>
                    <a:gd name="T30" fmla="*/ 1279 w 1313"/>
                    <a:gd name="T31" fmla="*/ 264 h 264"/>
                    <a:gd name="T32" fmla="*/ 1286 w 1313"/>
                    <a:gd name="T33" fmla="*/ 259 h 264"/>
                    <a:gd name="T34" fmla="*/ 1301 w 1313"/>
                    <a:gd name="T35" fmla="*/ 252 h 264"/>
                    <a:gd name="T36" fmla="*/ 1310 w 1313"/>
                    <a:gd name="T37" fmla="*/ 237 h 264"/>
                    <a:gd name="T38" fmla="*/ 1313 w 1313"/>
                    <a:gd name="T39" fmla="*/ 230 h 264"/>
                    <a:gd name="T40" fmla="*/ 1313 w 1313"/>
                    <a:gd name="T41" fmla="*/ 220 h 264"/>
                    <a:gd name="T42" fmla="*/ 1313 w 1313"/>
                    <a:gd name="T43" fmla="*/ 44 h 264"/>
                    <a:gd name="T44" fmla="*/ 1313 w 1313"/>
                    <a:gd name="T45" fmla="*/ 34 h 264"/>
                    <a:gd name="T46" fmla="*/ 1310 w 1313"/>
                    <a:gd name="T47" fmla="*/ 27 h 264"/>
                    <a:gd name="T48" fmla="*/ 1301 w 1313"/>
                    <a:gd name="T49" fmla="*/ 12 h 264"/>
                    <a:gd name="T50" fmla="*/ 1286 w 1313"/>
                    <a:gd name="T51" fmla="*/ 5 h 264"/>
                    <a:gd name="T52" fmla="*/ 1279 w 1313"/>
                    <a:gd name="T53" fmla="*/ 3 h 264"/>
                    <a:gd name="T54" fmla="*/ 1269 w 1313"/>
                    <a:gd name="T55" fmla="*/ 0 h 264"/>
                    <a:gd name="T56" fmla="*/ 44 w 1313"/>
                    <a:gd name="T57" fmla="*/ 0 h 26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13"/>
                    <a:gd name="T88" fmla="*/ 0 h 264"/>
                    <a:gd name="T89" fmla="*/ 1313 w 1313"/>
                    <a:gd name="T90" fmla="*/ 264 h 264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13" h="264">
                      <a:moveTo>
                        <a:pt x="44" y="0"/>
                      </a:moveTo>
                      <a:lnTo>
                        <a:pt x="35" y="3"/>
                      </a:lnTo>
                      <a:lnTo>
                        <a:pt x="27" y="5"/>
                      </a:lnTo>
                      <a:lnTo>
                        <a:pt x="13" y="12"/>
                      </a:lnTo>
                      <a:lnTo>
                        <a:pt x="3" y="27"/>
                      </a:lnTo>
                      <a:lnTo>
                        <a:pt x="0" y="34"/>
                      </a:lnTo>
                      <a:lnTo>
                        <a:pt x="0" y="44"/>
                      </a:lnTo>
                      <a:lnTo>
                        <a:pt x="0" y="220"/>
                      </a:lnTo>
                      <a:lnTo>
                        <a:pt x="0" y="230"/>
                      </a:lnTo>
                      <a:lnTo>
                        <a:pt x="3" y="237"/>
                      </a:lnTo>
                      <a:lnTo>
                        <a:pt x="13" y="252"/>
                      </a:lnTo>
                      <a:lnTo>
                        <a:pt x="27" y="259"/>
                      </a:lnTo>
                      <a:lnTo>
                        <a:pt x="35" y="264"/>
                      </a:lnTo>
                      <a:lnTo>
                        <a:pt x="44" y="264"/>
                      </a:lnTo>
                      <a:lnTo>
                        <a:pt x="1269" y="264"/>
                      </a:lnTo>
                      <a:lnTo>
                        <a:pt x="1279" y="264"/>
                      </a:lnTo>
                      <a:lnTo>
                        <a:pt x="1286" y="259"/>
                      </a:lnTo>
                      <a:lnTo>
                        <a:pt x="1301" y="252"/>
                      </a:lnTo>
                      <a:lnTo>
                        <a:pt x="1310" y="237"/>
                      </a:lnTo>
                      <a:lnTo>
                        <a:pt x="1313" y="230"/>
                      </a:lnTo>
                      <a:lnTo>
                        <a:pt x="1313" y="220"/>
                      </a:lnTo>
                      <a:lnTo>
                        <a:pt x="1313" y="44"/>
                      </a:lnTo>
                      <a:lnTo>
                        <a:pt x="1313" y="34"/>
                      </a:lnTo>
                      <a:lnTo>
                        <a:pt x="1310" y="27"/>
                      </a:lnTo>
                      <a:lnTo>
                        <a:pt x="1301" y="12"/>
                      </a:lnTo>
                      <a:lnTo>
                        <a:pt x="1286" y="5"/>
                      </a:lnTo>
                      <a:lnTo>
                        <a:pt x="1279" y="3"/>
                      </a:lnTo>
                      <a:lnTo>
                        <a:pt x="1269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08" name="Rectangle 81"/>
              <p:cNvSpPr>
                <a:spLocks noChangeArrowheads="1"/>
              </p:cNvSpPr>
              <p:nvPr/>
            </p:nvSpPr>
            <p:spPr bwMode="auto">
              <a:xfrm>
                <a:off x="4208" y="1330"/>
                <a:ext cx="1668" cy="267"/>
              </a:xfrm>
              <a:prstGeom prst="rect">
                <a:avLst/>
              </a:prstGeom>
              <a:solidFill>
                <a:srgbClr val="B2B2B2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2" name="Group 75"/>
            <p:cNvGrpSpPr>
              <a:grpSpLocks/>
            </p:cNvGrpSpPr>
            <p:nvPr/>
          </p:nvGrpSpPr>
          <p:grpSpPr bwMode="auto">
            <a:xfrm>
              <a:off x="181" y="1154"/>
              <a:ext cx="1668" cy="443"/>
              <a:chOff x="181" y="1154"/>
              <a:chExt cx="1668" cy="443"/>
            </a:xfrm>
          </p:grpSpPr>
          <p:grpSp>
            <p:nvGrpSpPr>
              <p:cNvPr id="203" name="Group 77"/>
              <p:cNvGrpSpPr>
                <a:grpSpLocks/>
              </p:cNvGrpSpPr>
              <p:nvPr/>
            </p:nvGrpSpPr>
            <p:grpSpPr bwMode="auto">
              <a:xfrm>
                <a:off x="617" y="1154"/>
                <a:ext cx="705" cy="355"/>
                <a:chOff x="617" y="1154"/>
                <a:chExt cx="705" cy="355"/>
              </a:xfrm>
            </p:grpSpPr>
            <p:sp>
              <p:nvSpPr>
                <p:cNvPr id="205" name="Oval 79"/>
                <p:cNvSpPr>
                  <a:spLocks noChangeArrowheads="1"/>
                </p:cNvSpPr>
                <p:nvPr/>
              </p:nvSpPr>
              <p:spPr bwMode="auto">
                <a:xfrm>
                  <a:off x="617" y="1154"/>
                  <a:ext cx="705" cy="355"/>
                </a:xfrm>
                <a:prstGeom prst="ellipse">
                  <a:avLst/>
                </a:prstGeom>
                <a:blipFill dpi="0" rotWithShape="0">
                  <a:blip r:embed="rId3"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6" name="Oval 78"/>
                <p:cNvSpPr>
                  <a:spLocks noChangeArrowheads="1"/>
                </p:cNvSpPr>
                <p:nvPr/>
              </p:nvSpPr>
              <p:spPr bwMode="auto">
                <a:xfrm>
                  <a:off x="617" y="1154"/>
                  <a:ext cx="705" cy="355"/>
                </a:xfrm>
                <a:prstGeom prst="ellips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04" name="Rectangle 76"/>
              <p:cNvSpPr>
                <a:spLocks noChangeArrowheads="1"/>
              </p:cNvSpPr>
              <p:nvPr/>
            </p:nvSpPr>
            <p:spPr bwMode="auto">
              <a:xfrm>
                <a:off x="181" y="1330"/>
                <a:ext cx="1668" cy="267"/>
              </a:xfrm>
              <a:prstGeom prst="rect">
                <a:avLst/>
              </a:prstGeom>
              <a:solidFill>
                <a:srgbClr val="B2B2B2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33" name="Rectangle 74"/>
            <p:cNvSpPr>
              <a:spLocks noChangeArrowheads="1"/>
            </p:cNvSpPr>
            <p:nvPr/>
          </p:nvSpPr>
          <p:spPr bwMode="auto">
            <a:xfrm>
              <a:off x="2340" y="582"/>
              <a:ext cx="788" cy="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34" name="Rectangle 73"/>
            <p:cNvSpPr>
              <a:spLocks noChangeArrowheads="1"/>
            </p:cNvSpPr>
            <p:nvPr/>
          </p:nvSpPr>
          <p:spPr bwMode="auto">
            <a:xfrm>
              <a:off x="4937" y="1198"/>
              <a:ext cx="788" cy="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135" name="Group 70"/>
            <p:cNvGrpSpPr>
              <a:grpSpLocks/>
            </p:cNvGrpSpPr>
            <p:nvPr/>
          </p:nvGrpSpPr>
          <p:grpSpPr bwMode="auto">
            <a:xfrm>
              <a:off x="2867" y="714"/>
              <a:ext cx="397" cy="440"/>
              <a:chOff x="4735" y="714"/>
              <a:chExt cx="397" cy="440"/>
            </a:xfrm>
          </p:grpSpPr>
          <p:sp>
            <p:nvSpPr>
              <p:cNvPr id="201" name="Freeform 72"/>
              <p:cNvSpPr>
                <a:spLocks/>
              </p:cNvSpPr>
              <p:nvPr/>
            </p:nvSpPr>
            <p:spPr bwMode="auto">
              <a:xfrm>
                <a:off x="4735" y="714"/>
                <a:ext cx="349" cy="440"/>
              </a:xfrm>
              <a:custGeom>
                <a:avLst/>
                <a:gdLst>
                  <a:gd name="T0" fmla="*/ 0 w 349"/>
                  <a:gd name="T1" fmla="*/ 0 h 440"/>
                  <a:gd name="T2" fmla="*/ 36 w 349"/>
                  <a:gd name="T3" fmla="*/ 2 h 440"/>
                  <a:gd name="T4" fmla="*/ 70 w 349"/>
                  <a:gd name="T5" fmla="*/ 10 h 440"/>
                  <a:gd name="T6" fmla="*/ 102 w 349"/>
                  <a:gd name="T7" fmla="*/ 20 h 440"/>
                  <a:gd name="T8" fmla="*/ 136 w 349"/>
                  <a:gd name="T9" fmla="*/ 34 h 440"/>
                  <a:gd name="T10" fmla="*/ 168 w 349"/>
                  <a:gd name="T11" fmla="*/ 54 h 440"/>
                  <a:gd name="T12" fmla="*/ 195 w 349"/>
                  <a:gd name="T13" fmla="*/ 76 h 440"/>
                  <a:gd name="T14" fmla="*/ 222 w 349"/>
                  <a:gd name="T15" fmla="*/ 100 h 440"/>
                  <a:gd name="T16" fmla="*/ 246 w 349"/>
                  <a:gd name="T17" fmla="*/ 127 h 440"/>
                  <a:gd name="T18" fmla="*/ 268 w 349"/>
                  <a:gd name="T19" fmla="*/ 159 h 440"/>
                  <a:gd name="T20" fmla="*/ 290 w 349"/>
                  <a:gd name="T21" fmla="*/ 193 h 440"/>
                  <a:gd name="T22" fmla="*/ 307 w 349"/>
                  <a:gd name="T23" fmla="*/ 230 h 440"/>
                  <a:gd name="T24" fmla="*/ 322 w 349"/>
                  <a:gd name="T25" fmla="*/ 266 h 440"/>
                  <a:gd name="T26" fmla="*/ 334 w 349"/>
                  <a:gd name="T27" fmla="*/ 308 h 440"/>
                  <a:gd name="T28" fmla="*/ 341 w 349"/>
                  <a:gd name="T29" fmla="*/ 352 h 440"/>
                  <a:gd name="T30" fmla="*/ 349 w 349"/>
                  <a:gd name="T31" fmla="*/ 394 h 440"/>
                  <a:gd name="T32" fmla="*/ 349 w 349"/>
                  <a:gd name="T33" fmla="*/ 440 h 4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49"/>
                  <a:gd name="T52" fmla="*/ 0 h 440"/>
                  <a:gd name="T53" fmla="*/ 349 w 349"/>
                  <a:gd name="T54" fmla="*/ 440 h 4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49" h="440">
                    <a:moveTo>
                      <a:pt x="0" y="0"/>
                    </a:moveTo>
                    <a:lnTo>
                      <a:pt x="36" y="2"/>
                    </a:lnTo>
                    <a:lnTo>
                      <a:pt x="70" y="10"/>
                    </a:lnTo>
                    <a:lnTo>
                      <a:pt x="102" y="20"/>
                    </a:lnTo>
                    <a:lnTo>
                      <a:pt x="136" y="34"/>
                    </a:lnTo>
                    <a:lnTo>
                      <a:pt x="168" y="54"/>
                    </a:lnTo>
                    <a:lnTo>
                      <a:pt x="195" y="76"/>
                    </a:lnTo>
                    <a:lnTo>
                      <a:pt x="222" y="100"/>
                    </a:lnTo>
                    <a:lnTo>
                      <a:pt x="246" y="127"/>
                    </a:lnTo>
                    <a:lnTo>
                      <a:pt x="268" y="159"/>
                    </a:lnTo>
                    <a:lnTo>
                      <a:pt x="290" y="193"/>
                    </a:lnTo>
                    <a:lnTo>
                      <a:pt x="307" y="230"/>
                    </a:lnTo>
                    <a:lnTo>
                      <a:pt x="322" y="266"/>
                    </a:lnTo>
                    <a:lnTo>
                      <a:pt x="334" y="308"/>
                    </a:lnTo>
                    <a:lnTo>
                      <a:pt x="341" y="352"/>
                    </a:lnTo>
                    <a:lnTo>
                      <a:pt x="349" y="394"/>
                    </a:lnTo>
                    <a:lnTo>
                      <a:pt x="349" y="44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2" name="Freeform 71"/>
              <p:cNvSpPr>
                <a:spLocks/>
              </p:cNvSpPr>
              <p:nvPr/>
            </p:nvSpPr>
            <p:spPr bwMode="auto">
              <a:xfrm>
                <a:off x="5015" y="1034"/>
                <a:ext cx="117" cy="120"/>
              </a:xfrm>
              <a:custGeom>
                <a:avLst/>
                <a:gdLst>
                  <a:gd name="T0" fmla="*/ 0 w 117"/>
                  <a:gd name="T1" fmla="*/ 10 h 120"/>
                  <a:gd name="T2" fmla="*/ 69 w 117"/>
                  <a:gd name="T3" fmla="*/ 120 h 120"/>
                  <a:gd name="T4" fmla="*/ 117 w 117"/>
                  <a:gd name="T5" fmla="*/ 0 h 120"/>
                  <a:gd name="T6" fmla="*/ 0 60000 65536"/>
                  <a:gd name="T7" fmla="*/ 0 60000 65536"/>
                  <a:gd name="T8" fmla="*/ 0 60000 65536"/>
                  <a:gd name="T9" fmla="*/ 0 w 117"/>
                  <a:gd name="T10" fmla="*/ 0 h 120"/>
                  <a:gd name="T11" fmla="*/ 117 w 117"/>
                  <a:gd name="T12" fmla="*/ 120 h 1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7" h="120">
                    <a:moveTo>
                      <a:pt x="0" y="10"/>
                    </a:moveTo>
                    <a:lnTo>
                      <a:pt x="69" y="120"/>
                    </a:lnTo>
                    <a:lnTo>
                      <a:pt x="117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36" name="Rectangle 69"/>
            <p:cNvSpPr>
              <a:spLocks noChangeArrowheads="1"/>
            </p:cNvSpPr>
            <p:nvPr/>
          </p:nvSpPr>
          <p:spPr bwMode="auto">
            <a:xfrm>
              <a:off x="4208" y="103"/>
              <a:ext cx="766" cy="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37" name="Rectangle 68"/>
            <p:cNvSpPr>
              <a:spLocks noChangeArrowheads="1"/>
            </p:cNvSpPr>
            <p:nvPr/>
          </p:nvSpPr>
          <p:spPr bwMode="auto">
            <a:xfrm>
              <a:off x="5" y="188"/>
              <a:ext cx="2100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38" name="Rectangle 67"/>
            <p:cNvSpPr>
              <a:spLocks noChangeArrowheads="1"/>
            </p:cNvSpPr>
            <p:nvPr/>
          </p:nvSpPr>
          <p:spPr bwMode="auto">
            <a:xfrm>
              <a:off x="161" y="1768"/>
              <a:ext cx="1769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39" name="Rectangle 66"/>
            <p:cNvSpPr>
              <a:spLocks noChangeArrowheads="1"/>
            </p:cNvSpPr>
            <p:nvPr/>
          </p:nvSpPr>
          <p:spPr bwMode="auto">
            <a:xfrm>
              <a:off x="2369" y="1768"/>
              <a:ext cx="1231" cy="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40" name="Rectangle 65"/>
            <p:cNvSpPr>
              <a:spLocks noChangeArrowheads="1"/>
            </p:cNvSpPr>
            <p:nvPr/>
          </p:nvSpPr>
          <p:spPr bwMode="auto">
            <a:xfrm>
              <a:off x="2476" y="1839"/>
              <a:ext cx="68" cy="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41" name="Rectangle 64"/>
            <p:cNvSpPr>
              <a:spLocks noChangeArrowheads="1"/>
            </p:cNvSpPr>
            <p:nvPr/>
          </p:nvSpPr>
          <p:spPr bwMode="auto">
            <a:xfrm>
              <a:off x="2475" y="1853"/>
              <a:ext cx="6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just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>
                  <a:solidFill>
                    <a:srgbClr val="000000"/>
                  </a:solidFill>
                  <a:cs typeface="Times New Roman" pitchFamily="18" charset="0"/>
                </a:rPr>
                <a:t>t</a:t>
              </a: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42" name="Rectangle 63"/>
            <p:cNvSpPr>
              <a:spLocks noChangeArrowheads="1"/>
            </p:cNvSpPr>
            <p:nvPr/>
          </p:nvSpPr>
          <p:spPr bwMode="auto">
            <a:xfrm>
              <a:off x="2866" y="1839"/>
              <a:ext cx="454" cy="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43" name="Rectangle 62"/>
            <p:cNvSpPr>
              <a:spLocks noChangeArrowheads="1"/>
            </p:cNvSpPr>
            <p:nvPr/>
          </p:nvSpPr>
          <p:spPr bwMode="auto">
            <a:xfrm>
              <a:off x="2863" y="1853"/>
              <a:ext cx="53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just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>
                  <a:solidFill>
                    <a:srgbClr val="000000"/>
                  </a:solidFill>
                  <a:cs typeface="Times New Roman" pitchFamily="18" charset="0"/>
                </a:rPr>
                <a:t>~ 1 s</a:t>
              </a: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44" name="Rectangle 61"/>
            <p:cNvSpPr>
              <a:spLocks noChangeArrowheads="1"/>
            </p:cNvSpPr>
            <p:nvPr/>
          </p:nvSpPr>
          <p:spPr bwMode="auto">
            <a:xfrm>
              <a:off x="5327" y="203"/>
              <a:ext cx="1206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5" name="Group 58"/>
            <p:cNvGrpSpPr>
              <a:grpSpLocks/>
            </p:cNvGrpSpPr>
            <p:nvPr/>
          </p:nvGrpSpPr>
          <p:grpSpPr bwMode="auto">
            <a:xfrm>
              <a:off x="4674" y="1242"/>
              <a:ext cx="1314" cy="264"/>
              <a:chOff x="6572" y="1242"/>
              <a:chExt cx="1314" cy="264"/>
            </a:xfrm>
          </p:grpSpPr>
          <p:sp>
            <p:nvSpPr>
              <p:cNvPr id="199" name="Freeform 60"/>
              <p:cNvSpPr>
                <a:spLocks/>
              </p:cNvSpPr>
              <p:nvPr/>
            </p:nvSpPr>
            <p:spPr bwMode="auto">
              <a:xfrm>
                <a:off x="6572" y="1242"/>
                <a:ext cx="1314" cy="264"/>
              </a:xfrm>
              <a:custGeom>
                <a:avLst/>
                <a:gdLst>
                  <a:gd name="T0" fmla="*/ 43 w 1314"/>
                  <a:gd name="T1" fmla="*/ 0 h 264"/>
                  <a:gd name="T2" fmla="*/ 34 w 1314"/>
                  <a:gd name="T3" fmla="*/ 3 h 264"/>
                  <a:gd name="T4" fmla="*/ 26 w 1314"/>
                  <a:gd name="T5" fmla="*/ 5 h 264"/>
                  <a:gd name="T6" fmla="*/ 12 w 1314"/>
                  <a:gd name="T7" fmla="*/ 12 h 264"/>
                  <a:gd name="T8" fmla="*/ 4 w 1314"/>
                  <a:gd name="T9" fmla="*/ 27 h 264"/>
                  <a:gd name="T10" fmla="*/ 2 w 1314"/>
                  <a:gd name="T11" fmla="*/ 34 h 264"/>
                  <a:gd name="T12" fmla="*/ 0 w 1314"/>
                  <a:gd name="T13" fmla="*/ 44 h 264"/>
                  <a:gd name="T14" fmla="*/ 0 w 1314"/>
                  <a:gd name="T15" fmla="*/ 220 h 264"/>
                  <a:gd name="T16" fmla="*/ 2 w 1314"/>
                  <a:gd name="T17" fmla="*/ 230 h 264"/>
                  <a:gd name="T18" fmla="*/ 4 w 1314"/>
                  <a:gd name="T19" fmla="*/ 237 h 264"/>
                  <a:gd name="T20" fmla="*/ 12 w 1314"/>
                  <a:gd name="T21" fmla="*/ 252 h 264"/>
                  <a:gd name="T22" fmla="*/ 26 w 1314"/>
                  <a:gd name="T23" fmla="*/ 259 h 264"/>
                  <a:gd name="T24" fmla="*/ 34 w 1314"/>
                  <a:gd name="T25" fmla="*/ 264 h 264"/>
                  <a:gd name="T26" fmla="*/ 43 w 1314"/>
                  <a:gd name="T27" fmla="*/ 264 h 264"/>
                  <a:gd name="T28" fmla="*/ 1270 w 1314"/>
                  <a:gd name="T29" fmla="*/ 264 h 264"/>
                  <a:gd name="T30" fmla="*/ 1278 w 1314"/>
                  <a:gd name="T31" fmla="*/ 264 h 264"/>
                  <a:gd name="T32" fmla="*/ 1285 w 1314"/>
                  <a:gd name="T33" fmla="*/ 259 h 264"/>
                  <a:gd name="T34" fmla="*/ 1300 w 1314"/>
                  <a:gd name="T35" fmla="*/ 252 h 264"/>
                  <a:gd name="T36" fmla="*/ 1309 w 1314"/>
                  <a:gd name="T37" fmla="*/ 237 h 264"/>
                  <a:gd name="T38" fmla="*/ 1314 w 1314"/>
                  <a:gd name="T39" fmla="*/ 230 h 264"/>
                  <a:gd name="T40" fmla="*/ 1314 w 1314"/>
                  <a:gd name="T41" fmla="*/ 220 h 264"/>
                  <a:gd name="T42" fmla="*/ 1314 w 1314"/>
                  <a:gd name="T43" fmla="*/ 44 h 264"/>
                  <a:gd name="T44" fmla="*/ 1314 w 1314"/>
                  <a:gd name="T45" fmla="*/ 34 h 264"/>
                  <a:gd name="T46" fmla="*/ 1309 w 1314"/>
                  <a:gd name="T47" fmla="*/ 27 h 264"/>
                  <a:gd name="T48" fmla="*/ 1300 w 1314"/>
                  <a:gd name="T49" fmla="*/ 12 h 264"/>
                  <a:gd name="T50" fmla="*/ 1285 w 1314"/>
                  <a:gd name="T51" fmla="*/ 5 h 264"/>
                  <a:gd name="T52" fmla="*/ 1278 w 1314"/>
                  <a:gd name="T53" fmla="*/ 3 h 264"/>
                  <a:gd name="T54" fmla="*/ 1270 w 1314"/>
                  <a:gd name="T55" fmla="*/ 0 h 264"/>
                  <a:gd name="T56" fmla="*/ 43 w 1314"/>
                  <a:gd name="T57" fmla="*/ 0 h 26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4"/>
                  <a:gd name="T88" fmla="*/ 0 h 264"/>
                  <a:gd name="T89" fmla="*/ 1314 w 1314"/>
                  <a:gd name="T90" fmla="*/ 264 h 26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4" h="264">
                    <a:moveTo>
                      <a:pt x="43" y="0"/>
                    </a:moveTo>
                    <a:lnTo>
                      <a:pt x="34" y="3"/>
                    </a:lnTo>
                    <a:lnTo>
                      <a:pt x="26" y="5"/>
                    </a:lnTo>
                    <a:lnTo>
                      <a:pt x="12" y="12"/>
                    </a:lnTo>
                    <a:lnTo>
                      <a:pt x="4" y="27"/>
                    </a:lnTo>
                    <a:lnTo>
                      <a:pt x="2" y="34"/>
                    </a:lnTo>
                    <a:lnTo>
                      <a:pt x="0" y="44"/>
                    </a:lnTo>
                    <a:lnTo>
                      <a:pt x="0" y="220"/>
                    </a:lnTo>
                    <a:lnTo>
                      <a:pt x="2" y="230"/>
                    </a:lnTo>
                    <a:lnTo>
                      <a:pt x="4" y="237"/>
                    </a:lnTo>
                    <a:lnTo>
                      <a:pt x="12" y="252"/>
                    </a:lnTo>
                    <a:lnTo>
                      <a:pt x="26" y="259"/>
                    </a:lnTo>
                    <a:lnTo>
                      <a:pt x="34" y="264"/>
                    </a:lnTo>
                    <a:lnTo>
                      <a:pt x="43" y="264"/>
                    </a:lnTo>
                    <a:lnTo>
                      <a:pt x="1270" y="264"/>
                    </a:lnTo>
                    <a:lnTo>
                      <a:pt x="1278" y="264"/>
                    </a:lnTo>
                    <a:lnTo>
                      <a:pt x="1285" y="259"/>
                    </a:lnTo>
                    <a:lnTo>
                      <a:pt x="1300" y="252"/>
                    </a:lnTo>
                    <a:lnTo>
                      <a:pt x="1309" y="237"/>
                    </a:lnTo>
                    <a:lnTo>
                      <a:pt x="1314" y="230"/>
                    </a:lnTo>
                    <a:lnTo>
                      <a:pt x="1314" y="220"/>
                    </a:lnTo>
                    <a:lnTo>
                      <a:pt x="1314" y="44"/>
                    </a:lnTo>
                    <a:lnTo>
                      <a:pt x="1314" y="34"/>
                    </a:lnTo>
                    <a:lnTo>
                      <a:pt x="1309" y="27"/>
                    </a:lnTo>
                    <a:lnTo>
                      <a:pt x="1300" y="12"/>
                    </a:lnTo>
                    <a:lnTo>
                      <a:pt x="1285" y="5"/>
                    </a:lnTo>
                    <a:lnTo>
                      <a:pt x="1278" y="3"/>
                    </a:lnTo>
                    <a:lnTo>
                      <a:pt x="1270" y="0"/>
                    </a:lnTo>
                    <a:lnTo>
                      <a:pt x="43" y="0"/>
                    </a:lnTo>
                    <a:close/>
                  </a:path>
                </a:pathLst>
              </a:cu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0" name="Freeform 59"/>
              <p:cNvSpPr>
                <a:spLocks/>
              </p:cNvSpPr>
              <p:nvPr/>
            </p:nvSpPr>
            <p:spPr bwMode="auto">
              <a:xfrm>
                <a:off x="6572" y="1242"/>
                <a:ext cx="1314" cy="264"/>
              </a:xfrm>
              <a:custGeom>
                <a:avLst/>
                <a:gdLst>
                  <a:gd name="T0" fmla="*/ 43 w 1314"/>
                  <a:gd name="T1" fmla="*/ 0 h 264"/>
                  <a:gd name="T2" fmla="*/ 34 w 1314"/>
                  <a:gd name="T3" fmla="*/ 3 h 264"/>
                  <a:gd name="T4" fmla="*/ 26 w 1314"/>
                  <a:gd name="T5" fmla="*/ 5 h 264"/>
                  <a:gd name="T6" fmla="*/ 12 w 1314"/>
                  <a:gd name="T7" fmla="*/ 12 h 264"/>
                  <a:gd name="T8" fmla="*/ 4 w 1314"/>
                  <a:gd name="T9" fmla="*/ 27 h 264"/>
                  <a:gd name="T10" fmla="*/ 2 w 1314"/>
                  <a:gd name="T11" fmla="*/ 34 h 264"/>
                  <a:gd name="T12" fmla="*/ 0 w 1314"/>
                  <a:gd name="T13" fmla="*/ 44 h 264"/>
                  <a:gd name="T14" fmla="*/ 0 w 1314"/>
                  <a:gd name="T15" fmla="*/ 220 h 264"/>
                  <a:gd name="T16" fmla="*/ 2 w 1314"/>
                  <a:gd name="T17" fmla="*/ 230 h 264"/>
                  <a:gd name="T18" fmla="*/ 4 w 1314"/>
                  <a:gd name="T19" fmla="*/ 237 h 264"/>
                  <a:gd name="T20" fmla="*/ 12 w 1314"/>
                  <a:gd name="T21" fmla="*/ 252 h 264"/>
                  <a:gd name="T22" fmla="*/ 26 w 1314"/>
                  <a:gd name="T23" fmla="*/ 259 h 264"/>
                  <a:gd name="T24" fmla="*/ 34 w 1314"/>
                  <a:gd name="T25" fmla="*/ 264 h 264"/>
                  <a:gd name="T26" fmla="*/ 43 w 1314"/>
                  <a:gd name="T27" fmla="*/ 264 h 264"/>
                  <a:gd name="T28" fmla="*/ 1270 w 1314"/>
                  <a:gd name="T29" fmla="*/ 264 h 264"/>
                  <a:gd name="T30" fmla="*/ 1278 w 1314"/>
                  <a:gd name="T31" fmla="*/ 264 h 264"/>
                  <a:gd name="T32" fmla="*/ 1285 w 1314"/>
                  <a:gd name="T33" fmla="*/ 259 h 264"/>
                  <a:gd name="T34" fmla="*/ 1300 w 1314"/>
                  <a:gd name="T35" fmla="*/ 252 h 264"/>
                  <a:gd name="T36" fmla="*/ 1309 w 1314"/>
                  <a:gd name="T37" fmla="*/ 237 h 264"/>
                  <a:gd name="T38" fmla="*/ 1314 w 1314"/>
                  <a:gd name="T39" fmla="*/ 230 h 264"/>
                  <a:gd name="T40" fmla="*/ 1314 w 1314"/>
                  <a:gd name="T41" fmla="*/ 220 h 264"/>
                  <a:gd name="T42" fmla="*/ 1314 w 1314"/>
                  <a:gd name="T43" fmla="*/ 44 h 264"/>
                  <a:gd name="T44" fmla="*/ 1314 w 1314"/>
                  <a:gd name="T45" fmla="*/ 34 h 264"/>
                  <a:gd name="T46" fmla="*/ 1309 w 1314"/>
                  <a:gd name="T47" fmla="*/ 27 h 264"/>
                  <a:gd name="T48" fmla="*/ 1300 w 1314"/>
                  <a:gd name="T49" fmla="*/ 12 h 264"/>
                  <a:gd name="T50" fmla="*/ 1285 w 1314"/>
                  <a:gd name="T51" fmla="*/ 5 h 264"/>
                  <a:gd name="T52" fmla="*/ 1278 w 1314"/>
                  <a:gd name="T53" fmla="*/ 3 h 264"/>
                  <a:gd name="T54" fmla="*/ 1270 w 1314"/>
                  <a:gd name="T55" fmla="*/ 0 h 264"/>
                  <a:gd name="T56" fmla="*/ 43 w 1314"/>
                  <a:gd name="T57" fmla="*/ 0 h 26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4"/>
                  <a:gd name="T88" fmla="*/ 0 h 264"/>
                  <a:gd name="T89" fmla="*/ 1314 w 1314"/>
                  <a:gd name="T90" fmla="*/ 264 h 26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4" h="264">
                    <a:moveTo>
                      <a:pt x="43" y="0"/>
                    </a:moveTo>
                    <a:lnTo>
                      <a:pt x="34" y="3"/>
                    </a:lnTo>
                    <a:lnTo>
                      <a:pt x="26" y="5"/>
                    </a:lnTo>
                    <a:lnTo>
                      <a:pt x="12" y="12"/>
                    </a:lnTo>
                    <a:lnTo>
                      <a:pt x="4" y="27"/>
                    </a:lnTo>
                    <a:lnTo>
                      <a:pt x="2" y="34"/>
                    </a:lnTo>
                    <a:lnTo>
                      <a:pt x="0" y="44"/>
                    </a:lnTo>
                    <a:lnTo>
                      <a:pt x="0" y="220"/>
                    </a:lnTo>
                    <a:lnTo>
                      <a:pt x="2" y="230"/>
                    </a:lnTo>
                    <a:lnTo>
                      <a:pt x="4" y="237"/>
                    </a:lnTo>
                    <a:lnTo>
                      <a:pt x="12" y="252"/>
                    </a:lnTo>
                    <a:lnTo>
                      <a:pt x="26" y="259"/>
                    </a:lnTo>
                    <a:lnTo>
                      <a:pt x="34" y="264"/>
                    </a:lnTo>
                    <a:lnTo>
                      <a:pt x="43" y="264"/>
                    </a:lnTo>
                    <a:lnTo>
                      <a:pt x="1270" y="264"/>
                    </a:lnTo>
                    <a:lnTo>
                      <a:pt x="1278" y="264"/>
                    </a:lnTo>
                    <a:lnTo>
                      <a:pt x="1285" y="259"/>
                    </a:lnTo>
                    <a:lnTo>
                      <a:pt x="1300" y="252"/>
                    </a:lnTo>
                    <a:lnTo>
                      <a:pt x="1309" y="237"/>
                    </a:lnTo>
                    <a:lnTo>
                      <a:pt x="1314" y="230"/>
                    </a:lnTo>
                    <a:lnTo>
                      <a:pt x="1314" y="220"/>
                    </a:lnTo>
                    <a:lnTo>
                      <a:pt x="1314" y="44"/>
                    </a:lnTo>
                    <a:lnTo>
                      <a:pt x="1314" y="34"/>
                    </a:lnTo>
                    <a:lnTo>
                      <a:pt x="1309" y="27"/>
                    </a:lnTo>
                    <a:lnTo>
                      <a:pt x="1300" y="12"/>
                    </a:lnTo>
                    <a:lnTo>
                      <a:pt x="1285" y="5"/>
                    </a:lnTo>
                    <a:lnTo>
                      <a:pt x="1278" y="3"/>
                    </a:lnTo>
                    <a:lnTo>
                      <a:pt x="1270" y="0"/>
                    </a:lnTo>
                    <a:lnTo>
                      <a:pt x="43" y="0"/>
                    </a:lnTo>
                    <a:close/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6" name="Rectangle 57"/>
            <p:cNvSpPr>
              <a:spLocks noChangeArrowheads="1"/>
            </p:cNvSpPr>
            <p:nvPr/>
          </p:nvSpPr>
          <p:spPr bwMode="auto">
            <a:xfrm>
              <a:off x="4505" y="1335"/>
              <a:ext cx="1657" cy="257"/>
            </a:xfrm>
            <a:prstGeom prst="rect">
              <a:avLst/>
            </a:prstGeom>
            <a:solidFill>
              <a:srgbClr val="B2B2B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7" name="Group 54"/>
            <p:cNvGrpSpPr>
              <a:grpSpLocks/>
            </p:cNvGrpSpPr>
            <p:nvPr/>
          </p:nvGrpSpPr>
          <p:grpSpPr bwMode="auto">
            <a:xfrm>
              <a:off x="4674" y="1242"/>
              <a:ext cx="1314" cy="264"/>
              <a:chOff x="6572" y="1242"/>
              <a:chExt cx="1314" cy="264"/>
            </a:xfrm>
          </p:grpSpPr>
          <p:sp>
            <p:nvSpPr>
              <p:cNvPr id="197" name="Freeform 56"/>
              <p:cNvSpPr>
                <a:spLocks/>
              </p:cNvSpPr>
              <p:nvPr/>
            </p:nvSpPr>
            <p:spPr bwMode="auto">
              <a:xfrm>
                <a:off x="6572" y="1242"/>
                <a:ext cx="1314" cy="264"/>
              </a:xfrm>
              <a:custGeom>
                <a:avLst/>
                <a:gdLst>
                  <a:gd name="T0" fmla="*/ 43 w 1314"/>
                  <a:gd name="T1" fmla="*/ 0 h 264"/>
                  <a:gd name="T2" fmla="*/ 34 w 1314"/>
                  <a:gd name="T3" fmla="*/ 3 h 264"/>
                  <a:gd name="T4" fmla="*/ 26 w 1314"/>
                  <a:gd name="T5" fmla="*/ 5 h 264"/>
                  <a:gd name="T6" fmla="*/ 12 w 1314"/>
                  <a:gd name="T7" fmla="*/ 12 h 264"/>
                  <a:gd name="T8" fmla="*/ 4 w 1314"/>
                  <a:gd name="T9" fmla="*/ 27 h 264"/>
                  <a:gd name="T10" fmla="*/ 2 w 1314"/>
                  <a:gd name="T11" fmla="*/ 34 h 264"/>
                  <a:gd name="T12" fmla="*/ 0 w 1314"/>
                  <a:gd name="T13" fmla="*/ 44 h 264"/>
                  <a:gd name="T14" fmla="*/ 0 w 1314"/>
                  <a:gd name="T15" fmla="*/ 220 h 264"/>
                  <a:gd name="T16" fmla="*/ 2 w 1314"/>
                  <a:gd name="T17" fmla="*/ 230 h 264"/>
                  <a:gd name="T18" fmla="*/ 4 w 1314"/>
                  <a:gd name="T19" fmla="*/ 237 h 264"/>
                  <a:gd name="T20" fmla="*/ 12 w 1314"/>
                  <a:gd name="T21" fmla="*/ 252 h 264"/>
                  <a:gd name="T22" fmla="*/ 26 w 1314"/>
                  <a:gd name="T23" fmla="*/ 259 h 264"/>
                  <a:gd name="T24" fmla="*/ 34 w 1314"/>
                  <a:gd name="T25" fmla="*/ 264 h 264"/>
                  <a:gd name="T26" fmla="*/ 43 w 1314"/>
                  <a:gd name="T27" fmla="*/ 264 h 264"/>
                  <a:gd name="T28" fmla="*/ 1270 w 1314"/>
                  <a:gd name="T29" fmla="*/ 264 h 264"/>
                  <a:gd name="T30" fmla="*/ 1278 w 1314"/>
                  <a:gd name="T31" fmla="*/ 264 h 264"/>
                  <a:gd name="T32" fmla="*/ 1285 w 1314"/>
                  <a:gd name="T33" fmla="*/ 259 h 264"/>
                  <a:gd name="T34" fmla="*/ 1300 w 1314"/>
                  <a:gd name="T35" fmla="*/ 252 h 264"/>
                  <a:gd name="T36" fmla="*/ 1309 w 1314"/>
                  <a:gd name="T37" fmla="*/ 237 h 264"/>
                  <a:gd name="T38" fmla="*/ 1314 w 1314"/>
                  <a:gd name="T39" fmla="*/ 230 h 264"/>
                  <a:gd name="T40" fmla="*/ 1314 w 1314"/>
                  <a:gd name="T41" fmla="*/ 220 h 264"/>
                  <a:gd name="T42" fmla="*/ 1314 w 1314"/>
                  <a:gd name="T43" fmla="*/ 44 h 264"/>
                  <a:gd name="T44" fmla="*/ 1314 w 1314"/>
                  <a:gd name="T45" fmla="*/ 34 h 264"/>
                  <a:gd name="T46" fmla="*/ 1309 w 1314"/>
                  <a:gd name="T47" fmla="*/ 27 h 264"/>
                  <a:gd name="T48" fmla="*/ 1300 w 1314"/>
                  <a:gd name="T49" fmla="*/ 12 h 264"/>
                  <a:gd name="T50" fmla="*/ 1285 w 1314"/>
                  <a:gd name="T51" fmla="*/ 5 h 264"/>
                  <a:gd name="T52" fmla="*/ 1278 w 1314"/>
                  <a:gd name="T53" fmla="*/ 3 h 264"/>
                  <a:gd name="T54" fmla="*/ 1270 w 1314"/>
                  <a:gd name="T55" fmla="*/ 0 h 264"/>
                  <a:gd name="T56" fmla="*/ 43 w 1314"/>
                  <a:gd name="T57" fmla="*/ 0 h 26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4"/>
                  <a:gd name="T88" fmla="*/ 0 h 264"/>
                  <a:gd name="T89" fmla="*/ 1314 w 1314"/>
                  <a:gd name="T90" fmla="*/ 264 h 26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4" h="264">
                    <a:moveTo>
                      <a:pt x="43" y="0"/>
                    </a:moveTo>
                    <a:lnTo>
                      <a:pt x="34" y="3"/>
                    </a:lnTo>
                    <a:lnTo>
                      <a:pt x="26" y="5"/>
                    </a:lnTo>
                    <a:lnTo>
                      <a:pt x="12" y="12"/>
                    </a:lnTo>
                    <a:lnTo>
                      <a:pt x="4" y="27"/>
                    </a:lnTo>
                    <a:lnTo>
                      <a:pt x="2" y="34"/>
                    </a:lnTo>
                    <a:lnTo>
                      <a:pt x="0" y="44"/>
                    </a:lnTo>
                    <a:lnTo>
                      <a:pt x="0" y="220"/>
                    </a:lnTo>
                    <a:lnTo>
                      <a:pt x="2" y="230"/>
                    </a:lnTo>
                    <a:lnTo>
                      <a:pt x="4" y="237"/>
                    </a:lnTo>
                    <a:lnTo>
                      <a:pt x="12" y="252"/>
                    </a:lnTo>
                    <a:lnTo>
                      <a:pt x="26" y="259"/>
                    </a:lnTo>
                    <a:lnTo>
                      <a:pt x="34" y="264"/>
                    </a:lnTo>
                    <a:lnTo>
                      <a:pt x="43" y="264"/>
                    </a:lnTo>
                    <a:lnTo>
                      <a:pt x="1270" y="264"/>
                    </a:lnTo>
                    <a:lnTo>
                      <a:pt x="1278" y="264"/>
                    </a:lnTo>
                    <a:lnTo>
                      <a:pt x="1285" y="259"/>
                    </a:lnTo>
                    <a:lnTo>
                      <a:pt x="1300" y="252"/>
                    </a:lnTo>
                    <a:lnTo>
                      <a:pt x="1309" y="237"/>
                    </a:lnTo>
                    <a:lnTo>
                      <a:pt x="1314" y="230"/>
                    </a:lnTo>
                    <a:lnTo>
                      <a:pt x="1314" y="220"/>
                    </a:lnTo>
                    <a:lnTo>
                      <a:pt x="1314" y="44"/>
                    </a:lnTo>
                    <a:lnTo>
                      <a:pt x="1314" y="34"/>
                    </a:lnTo>
                    <a:lnTo>
                      <a:pt x="1309" y="27"/>
                    </a:lnTo>
                    <a:lnTo>
                      <a:pt x="1300" y="12"/>
                    </a:lnTo>
                    <a:lnTo>
                      <a:pt x="1285" y="5"/>
                    </a:lnTo>
                    <a:lnTo>
                      <a:pt x="1278" y="3"/>
                    </a:lnTo>
                    <a:lnTo>
                      <a:pt x="1270" y="0"/>
                    </a:lnTo>
                    <a:lnTo>
                      <a:pt x="43" y="0"/>
                    </a:lnTo>
                    <a:close/>
                  </a:path>
                </a:pathLst>
              </a:cu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8" name="Freeform 55"/>
              <p:cNvSpPr>
                <a:spLocks/>
              </p:cNvSpPr>
              <p:nvPr/>
            </p:nvSpPr>
            <p:spPr bwMode="auto">
              <a:xfrm>
                <a:off x="6572" y="1242"/>
                <a:ext cx="1314" cy="264"/>
              </a:xfrm>
              <a:custGeom>
                <a:avLst/>
                <a:gdLst>
                  <a:gd name="T0" fmla="*/ 43 w 1314"/>
                  <a:gd name="T1" fmla="*/ 0 h 264"/>
                  <a:gd name="T2" fmla="*/ 34 w 1314"/>
                  <a:gd name="T3" fmla="*/ 3 h 264"/>
                  <a:gd name="T4" fmla="*/ 26 w 1314"/>
                  <a:gd name="T5" fmla="*/ 5 h 264"/>
                  <a:gd name="T6" fmla="*/ 12 w 1314"/>
                  <a:gd name="T7" fmla="*/ 12 h 264"/>
                  <a:gd name="T8" fmla="*/ 4 w 1314"/>
                  <a:gd name="T9" fmla="*/ 27 h 264"/>
                  <a:gd name="T10" fmla="*/ 2 w 1314"/>
                  <a:gd name="T11" fmla="*/ 34 h 264"/>
                  <a:gd name="T12" fmla="*/ 0 w 1314"/>
                  <a:gd name="T13" fmla="*/ 44 h 264"/>
                  <a:gd name="T14" fmla="*/ 0 w 1314"/>
                  <a:gd name="T15" fmla="*/ 220 h 264"/>
                  <a:gd name="T16" fmla="*/ 2 w 1314"/>
                  <a:gd name="T17" fmla="*/ 230 h 264"/>
                  <a:gd name="T18" fmla="*/ 4 w 1314"/>
                  <a:gd name="T19" fmla="*/ 237 h 264"/>
                  <a:gd name="T20" fmla="*/ 12 w 1314"/>
                  <a:gd name="T21" fmla="*/ 252 h 264"/>
                  <a:gd name="T22" fmla="*/ 26 w 1314"/>
                  <a:gd name="T23" fmla="*/ 259 h 264"/>
                  <a:gd name="T24" fmla="*/ 34 w 1314"/>
                  <a:gd name="T25" fmla="*/ 264 h 264"/>
                  <a:gd name="T26" fmla="*/ 43 w 1314"/>
                  <a:gd name="T27" fmla="*/ 264 h 264"/>
                  <a:gd name="T28" fmla="*/ 1270 w 1314"/>
                  <a:gd name="T29" fmla="*/ 264 h 264"/>
                  <a:gd name="T30" fmla="*/ 1278 w 1314"/>
                  <a:gd name="T31" fmla="*/ 264 h 264"/>
                  <a:gd name="T32" fmla="*/ 1285 w 1314"/>
                  <a:gd name="T33" fmla="*/ 259 h 264"/>
                  <a:gd name="T34" fmla="*/ 1300 w 1314"/>
                  <a:gd name="T35" fmla="*/ 252 h 264"/>
                  <a:gd name="T36" fmla="*/ 1309 w 1314"/>
                  <a:gd name="T37" fmla="*/ 237 h 264"/>
                  <a:gd name="T38" fmla="*/ 1314 w 1314"/>
                  <a:gd name="T39" fmla="*/ 230 h 264"/>
                  <a:gd name="T40" fmla="*/ 1314 w 1314"/>
                  <a:gd name="T41" fmla="*/ 220 h 264"/>
                  <a:gd name="T42" fmla="*/ 1314 w 1314"/>
                  <a:gd name="T43" fmla="*/ 44 h 264"/>
                  <a:gd name="T44" fmla="*/ 1314 w 1314"/>
                  <a:gd name="T45" fmla="*/ 34 h 264"/>
                  <a:gd name="T46" fmla="*/ 1309 w 1314"/>
                  <a:gd name="T47" fmla="*/ 27 h 264"/>
                  <a:gd name="T48" fmla="*/ 1300 w 1314"/>
                  <a:gd name="T49" fmla="*/ 12 h 264"/>
                  <a:gd name="T50" fmla="*/ 1285 w 1314"/>
                  <a:gd name="T51" fmla="*/ 5 h 264"/>
                  <a:gd name="T52" fmla="*/ 1278 w 1314"/>
                  <a:gd name="T53" fmla="*/ 3 h 264"/>
                  <a:gd name="T54" fmla="*/ 1270 w 1314"/>
                  <a:gd name="T55" fmla="*/ 0 h 264"/>
                  <a:gd name="T56" fmla="*/ 43 w 1314"/>
                  <a:gd name="T57" fmla="*/ 0 h 26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4"/>
                  <a:gd name="T88" fmla="*/ 0 h 264"/>
                  <a:gd name="T89" fmla="*/ 1314 w 1314"/>
                  <a:gd name="T90" fmla="*/ 264 h 26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4" h="264">
                    <a:moveTo>
                      <a:pt x="43" y="0"/>
                    </a:moveTo>
                    <a:lnTo>
                      <a:pt x="34" y="3"/>
                    </a:lnTo>
                    <a:lnTo>
                      <a:pt x="26" y="5"/>
                    </a:lnTo>
                    <a:lnTo>
                      <a:pt x="12" y="12"/>
                    </a:lnTo>
                    <a:lnTo>
                      <a:pt x="4" y="27"/>
                    </a:lnTo>
                    <a:lnTo>
                      <a:pt x="2" y="34"/>
                    </a:lnTo>
                    <a:lnTo>
                      <a:pt x="0" y="44"/>
                    </a:lnTo>
                    <a:lnTo>
                      <a:pt x="0" y="220"/>
                    </a:lnTo>
                    <a:lnTo>
                      <a:pt x="2" y="230"/>
                    </a:lnTo>
                    <a:lnTo>
                      <a:pt x="4" y="237"/>
                    </a:lnTo>
                    <a:lnTo>
                      <a:pt x="12" y="252"/>
                    </a:lnTo>
                    <a:lnTo>
                      <a:pt x="26" y="259"/>
                    </a:lnTo>
                    <a:lnTo>
                      <a:pt x="34" y="264"/>
                    </a:lnTo>
                    <a:lnTo>
                      <a:pt x="43" y="264"/>
                    </a:lnTo>
                    <a:lnTo>
                      <a:pt x="1270" y="264"/>
                    </a:lnTo>
                    <a:lnTo>
                      <a:pt x="1278" y="264"/>
                    </a:lnTo>
                    <a:lnTo>
                      <a:pt x="1285" y="259"/>
                    </a:lnTo>
                    <a:lnTo>
                      <a:pt x="1300" y="252"/>
                    </a:lnTo>
                    <a:lnTo>
                      <a:pt x="1309" y="237"/>
                    </a:lnTo>
                    <a:lnTo>
                      <a:pt x="1314" y="230"/>
                    </a:lnTo>
                    <a:lnTo>
                      <a:pt x="1314" y="220"/>
                    </a:lnTo>
                    <a:lnTo>
                      <a:pt x="1314" y="44"/>
                    </a:lnTo>
                    <a:lnTo>
                      <a:pt x="1314" y="34"/>
                    </a:lnTo>
                    <a:lnTo>
                      <a:pt x="1309" y="27"/>
                    </a:lnTo>
                    <a:lnTo>
                      <a:pt x="1300" y="12"/>
                    </a:lnTo>
                    <a:lnTo>
                      <a:pt x="1285" y="5"/>
                    </a:lnTo>
                    <a:lnTo>
                      <a:pt x="1278" y="3"/>
                    </a:lnTo>
                    <a:lnTo>
                      <a:pt x="1270" y="0"/>
                    </a:lnTo>
                    <a:lnTo>
                      <a:pt x="43" y="0"/>
                    </a:lnTo>
                    <a:close/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8" name="Rectangle 53"/>
            <p:cNvSpPr>
              <a:spLocks noChangeArrowheads="1"/>
            </p:cNvSpPr>
            <p:nvPr/>
          </p:nvSpPr>
          <p:spPr bwMode="auto">
            <a:xfrm>
              <a:off x="4505" y="1335"/>
              <a:ext cx="1657" cy="257"/>
            </a:xfrm>
            <a:prstGeom prst="rect">
              <a:avLst/>
            </a:prstGeom>
            <a:solidFill>
              <a:srgbClr val="B2B2B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9" name="Group 50"/>
            <p:cNvGrpSpPr>
              <a:grpSpLocks/>
            </p:cNvGrpSpPr>
            <p:nvPr/>
          </p:nvGrpSpPr>
          <p:grpSpPr bwMode="auto">
            <a:xfrm>
              <a:off x="2515" y="1242"/>
              <a:ext cx="1313" cy="264"/>
              <a:chOff x="4383" y="1242"/>
              <a:chExt cx="1313" cy="264"/>
            </a:xfrm>
          </p:grpSpPr>
          <p:sp>
            <p:nvSpPr>
              <p:cNvPr id="195" name="Freeform 52"/>
              <p:cNvSpPr>
                <a:spLocks/>
              </p:cNvSpPr>
              <p:nvPr/>
            </p:nvSpPr>
            <p:spPr bwMode="auto">
              <a:xfrm>
                <a:off x="4383" y="1242"/>
                <a:ext cx="1313" cy="264"/>
              </a:xfrm>
              <a:custGeom>
                <a:avLst/>
                <a:gdLst>
                  <a:gd name="T0" fmla="*/ 44 w 1313"/>
                  <a:gd name="T1" fmla="*/ 0 h 264"/>
                  <a:gd name="T2" fmla="*/ 35 w 1313"/>
                  <a:gd name="T3" fmla="*/ 3 h 264"/>
                  <a:gd name="T4" fmla="*/ 27 w 1313"/>
                  <a:gd name="T5" fmla="*/ 5 h 264"/>
                  <a:gd name="T6" fmla="*/ 13 w 1313"/>
                  <a:gd name="T7" fmla="*/ 12 h 264"/>
                  <a:gd name="T8" fmla="*/ 3 w 1313"/>
                  <a:gd name="T9" fmla="*/ 27 h 264"/>
                  <a:gd name="T10" fmla="*/ 0 w 1313"/>
                  <a:gd name="T11" fmla="*/ 34 h 264"/>
                  <a:gd name="T12" fmla="*/ 0 w 1313"/>
                  <a:gd name="T13" fmla="*/ 44 h 264"/>
                  <a:gd name="T14" fmla="*/ 0 w 1313"/>
                  <a:gd name="T15" fmla="*/ 220 h 264"/>
                  <a:gd name="T16" fmla="*/ 0 w 1313"/>
                  <a:gd name="T17" fmla="*/ 230 h 264"/>
                  <a:gd name="T18" fmla="*/ 3 w 1313"/>
                  <a:gd name="T19" fmla="*/ 237 h 264"/>
                  <a:gd name="T20" fmla="*/ 13 w 1313"/>
                  <a:gd name="T21" fmla="*/ 252 h 264"/>
                  <a:gd name="T22" fmla="*/ 27 w 1313"/>
                  <a:gd name="T23" fmla="*/ 259 h 264"/>
                  <a:gd name="T24" fmla="*/ 35 w 1313"/>
                  <a:gd name="T25" fmla="*/ 264 h 264"/>
                  <a:gd name="T26" fmla="*/ 44 w 1313"/>
                  <a:gd name="T27" fmla="*/ 264 h 264"/>
                  <a:gd name="T28" fmla="*/ 1269 w 1313"/>
                  <a:gd name="T29" fmla="*/ 264 h 264"/>
                  <a:gd name="T30" fmla="*/ 1279 w 1313"/>
                  <a:gd name="T31" fmla="*/ 264 h 264"/>
                  <a:gd name="T32" fmla="*/ 1286 w 1313"/>
                  <a:gd name="T33" fmla="*/ 259 h 264"/>
                  <a:gd name="T34" fmla="*/ 1301 w 1313"/>
                  <a:gd name="T35" fmla="*/ 252 h 264"/>
                  <a:gd name="T36" fmla="*/ 1310 w 1313"/>
                  <a:gd name="T37" fmla="*/ 237 h 264"/>
                  <a:gd name="T38" fmla="*/ 1313 w 1313"/>
                  <a:gd name="T39" fmla="*/ 230 h 264"/>
                  <a:gd name="T40" fmla="*/ 1313 w 1313"/>
                  <a:gd name="T41" fmla="*/ 220 h 264"/>
                  <a:gd name="T42" fmla="*/ 1313 w 1313"/>
                  <a:gd name="T43" fmla="*/ 44 h 264"/>
                  <a:gd name="T44" fmla="*/ 1313 w 1313"/>
                  <a:gd name="T45" fmla="*/ 34 h 264"/>
                  <a:gd name="T46" fmla="*/ 1310 w 1313"/>
                  <a:gd name="T47" fmla="*/ 27 h 264"/>
                  <a:gd name="T48" fmla="*/ 1301 w 1313"/>
                  <a:gd name="T49" fmla="*/ 12 h 264"/>
                  <a:gd name="T50" fmla="*/ 1286 w 1313"/>
                  <a:gd name="T51" fmla="*/ 5 h 264"/>
                  <a:gd name="T52" fmla="*/ 1279 w 1313"/>
                  <a:gd name="T53" fmla="*/ 3 h 264"/>
                  <a:gd name="T54" fmla="*/ 1269 w 1313"/>
                  <a:gd name="T55" fmla="*/ 0 h 264"/>
                  <a:gd name="T56" fmla="*/ 44 w 1313"/>
                  <a:gd name="T57" fmla="*/ 0 h 26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3"/>
                  <a:gd name="T88" fmla="*/ 0 h 264"/>
                  <a:gd name="T89" fmla="*/ 1313 w 1313"/>
                  <a:gd name="T90" fmla="*/ 264 h 26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3" h="264">
                    <a:moveTo>
                      <a:pt x="44" y="0"/>
                    </a:moveTo>
                    <a:lnTo>
                      <a:pt x="35" y="3"/>
                    </a:lnTo>
                    <a:lnTo>
                      <a:pt x="27" y="5"/>
                    </a:lnTo>
                    <a:lnTo>
                      <a:pt x="13" y="12"/>
                    </a:lnTo>
                    <a:lnTo>
                      <a:pt x="3" y="27"/>
                    </a:lnTo>
                    <a:lnTo>
                      <a:pt x="0" y="34"/>
                    </a:lnTo>
                    <a:lnTo>
                      <a:pt x="0" y="44"/>
                    </a:lnTo>
                    <a:lnTo>
                      <a:pt x="0" y="220"/>
                    </a:lnTo>
                    <a:lnTo>
                      <a:pt x="0" y="230"/>
                    </a:lnTo>
                    <a:lnTo>
                      <a:pt x="3" y="237"/>
                    </a:lnTo>
                    <a:lnTo>
                      <a:pt x="13" y="252"/>
                    </a:lnTo>
                    <a:lnTo>
                      <a:pt x="27" y="259"/>
                    </a:lnTo>
                    <a:lnTo>
                      <a:pt x="35" y="264"/>
                    </a:lnTo>
                    <a:lnTo>
                      <a:pt x="44" y="264"/>
                    </a:lnTo>
                    <a:lnTo>
                      <a:pt x="1269" y="264"/>
                    </a:lnTo>
                    <a:lnTo>
                      <a:pt x="1279" y="264"/>
                    </a:lnTo>
                    <a:lnTo>
                      <a:pt x="1286" y="259"/>
                    </a:lnTo>
                    <a:lnTo>
                      <a:pt x="1301" y="252"/>
                    </a:lnTo>
                    <a:lnTo>
                      <a:pt x="1310" y="237"/>
                    </a:lnTo>
                    <a:lnTo>
                      <a:pt x="1313" y="230"/>
                    </a:lnTo>
                    <a:lnTo>
                      <a:pt x="1313" y="220"/>
                    </a:lnTo>
                    <a:lnTo>
                      <a:pt x="1313" y="44"/>
                    </a:lnTo>
                    <a:lnTo>
                      <a:pt x="1313" y="34"/>
                    </a:lnTo>
                    <a:lnTo>
                      <a:pt x="1310" y="27"/>
                    </a:lnTo>
                    <a:lnTo>
                      <a:pt x="1301" y="12"/>
                    </a:lnTo>
                    <a:lnTo>
                      <a:pt x="1286" y="5"/>
                    </a:lnTo>
                    <a:lnTo>
                      <a:pt x="1279" y="3"/>
                    </a:lnTo>
                    <a:lnTo>
                      <a:pt x="1269" y="0"/>
                    </a:lnTo>
                    <a:lnTo>
                      <a:pt x="44" y="0"/>
                    </a:lnTo>
                    <a:close/>
                  </a:path>
                </a:pathLst>
              </a:cu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6" name="Freeform 51"/>
              <p:cNvSpPr>
                <a:spLocks/>
              </p:cNvSpPr>
              <p:nvPr/>
            </p:nvSpPr>
            <p:spPr bwMode="auto">
              <a:xfrm>
                <a:off x="4383" y="1242"/>
                <a:ext cx="1313" cy="264"/>
              </a:xfrm>
              <a:custGeom>
                <a:avLst/>
                <a:gdLst>
                  <a:gd name="T0" fmla="*/ 44 w 1313"/>
                  <a:gd name="T1" fmla="*/ 0 h 264"/>
                  <a:gd name="T2" fmla="*/ 35 w 1313"/>
                  <a:gd name="T3" fmla="*/ 3 h 264"/>
                  <a:gd name="T4" fmla="*/ 27 w 1313"/>
                  <a:gd name="T5" fmla="*/ 5 h 264"/>
                  <a:gd name="T6" fmla="*/ 13 w 1313"/>
                  <a:gd name="T7" fmla="*/ 12 h 264"/>
                  <a:gd name="T8" fmla="*/ 3 w 1313"/>
                  <a:gd name="T9" fmla="*/ 27 h 264"/>
                  <a:gd name="T10" fmla="*/ 0 w 1313"/>
                  <a:gd name="T11" fmla="*/ 34 h 264"/>
                  <a:gd name="T12" fmla="*/ 0 w 1313"/>
                  <a:gd name="T13" fmla="*/ 44 h 264"/>
                  <a:gd name="T14" fmla="*/ 0 w 1313"/>
                  <a:gd name="T15" fmla="*/ 220 h 264"/>
                  <a:gd name="T16" fmla="*/ 0 w 1313"/>
                  <a:gd name="T17" fmla="*/ 230 h 264"/>
                  <a:gd name="T18" fmla="*/ 3 w 1313"/>
                  <a:gd name="T19" fmla="*/ 237 h 264"/>
                  <a:gd name="T20" fmla="*/ 13 w 1313"/>
                  <a:gd name="T21" fmla="*/ 252 h 264"/>
                  <a:gd name="T22" fmla="*/ 27 w 1313"/>
                  <a:gd name="T23" fmla="*/ 259 h 264"/>
                  <a:gd name="T24" fmla="*/ 35 w 1313"/>
                  <a:gd name="T25" fmla="*/ 264 h 264"/>
                  <a:gd name="T26" fmla="*/ 44 w 1313"/>
                  <a:gd name="T27" fmla="*/ 264 h 264"/>
                  <a:gd name="T28" fmla="*/ 1269 w 1313"/>
                  <a:gd name="T29" fmla="*/ 264 h 264"/>
                  <a:gd name="T30" fmla="*/ 1279 w 1313"/>
                  <a:gd name="T31" fmla="*/ 264 h 264"/>
                  <a:gd name="T32" fmla="*/ 1286 w 1313"/>
                  <a:gd name="T33" fmla="*/ 259 h 264"/>
                  <a:gd name="T34" fmla="*/ 1301 w 1313"/>
                  <a:gd name="T35" fmla="*/ 252 h 264"/>
                  <a:gd name="T36" fmla="*/ 1310 w 1313"/>
                  <a:gd name="T37" fmla="*/ 237 h 264"/>
                  <a:gd name="T38" fmla="*/ 1313 w 1313"/>
                  <a:gd name="T39" fmla="*/ 230 h 264"/>
                  <a:gd name="T40" fmla="*/ 1313 w 1313"/>
                  <a:gd name="T41" fmla="*/ 220 h 264"/>
                  <a:gd name="T42" fmla="*/ 1313 w 1313"/>
                  <a:gd name="T43" fmla="*/ 44 h 264"/>
                  <a:gd name="T44" fmla="*/ 1313 w 1313"/>
                  <a:gd name="T45" fmla="*/ 34 h 264"/>
                  <a:gd name="T46" fmla="*/ 1310 w 1313"/>
                  <a:gd name="T47" fmla="*/ 27 h 264"/>
                  <a:gd name="T48" fmla="*/ 1301 w 1313"/>
                  <a:gd name="T49" fmla="*/ 12 h 264"/>
                  <a:gd name="T50" fmla="*/ 1286 w 1313"/>
                  <a:gd name="T51" fmla="*/ 5 h 264"/>
                  <a:gd name="T52" fmla="*/ 1279 w 1313"/>
                  <a:gd name="T53" fmla="*/ 3 h 264"/>
                  <a:gd name="T54" fmla="*/ 1269 w 1313"/>
                  <a:gd name="T55" fmla="*/ 0 h 264"/>
                  <a:gd name="T56" fmla="*/ 44 w 1313"/>
                  <a:gd name="T57" fmla="*/ 0 h 26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3"/>
                  <a:gd name="T88" fmla="*/ 0 h 264"/>
                  <a:gd name="T89" fmla="*/ 1313 w 1313"/>
                  <a:gd name="T90" fmla="*/ 264 h 26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3" h="264">
                    <a:moveTo>
                      <a:pt x="44" y="0"/>
                    </a:moveTo>
                    <a:lnTo>
                      <a:pt x="35" y="3"/>
                    </a:lnTo>
                    <a:lnTo>
                      <a:pt x="27" y="5"/>
                    </a:lnTo>
                    <a:lnTo>
                      <a:pt x="13" y="12"/>
                    </a:lnTo>
                    <a:lnTo>
                      <a:pt x="3" y="27"/>
                    </a:lnTo>
                    <a:lnTo>
                      <a:pt x="0" y="34"/>
                    </a:lnTo>
                    <a:lnTo>
                      <a:pt x="0" y="44"/>
                    </a:lnTo>
                    <a:lnTo>
                      <a:pt x="0" y="220"/>
                    </a:lnTo>
                    <a:lnTo>
                      <a:pt x="0" y="230"/>
                    </a:lnTo>
                    <a:lnTo>
                      <a:pt x="3" y="237"/>
                    </a:lnTo>
                    <a:lnTo>
                      <a:pt x="13" y="252"/>
                    </a:lnTo>
                    <a:lnTo>
                      <a:pt x="27" y="259"/>
                    </a:lnTo>
                    <a:lnTo>
                      <a:pt x="35" y="264"/>
                    </a:lnTo>
                    <a:lnTo>
                      <a:pt x="44" y="264"/>
                    </a:lnTo>
                    <a:lnTo>
                      <a:pt x="1269" y="264"/>
                    </a:lnTo>
                    <a:lnTo>
                      <a:pt x="1279" y="264"/>
                    </a:lnTo>
                    <a:lnTo>
                      <a:pt x="1286" y="259"/>
                    </a:lnTo>
                    <a:lnTo>
                      <a:pt x="1301" y="252"/>
                    </a:lnTo>
                    <a:lnTo>
                      <a:pt x="1310" y="237"/>
                    </a:lnTo>
                    <a:lnTo>
                      <a:pt x="1313" y="230"/>
                    </a:lnTo>
                    <a:lnTo>
                      <a:pt x="1313" y="220"/>
                    </a:lnTo>
                    <a:lnTo>
                      <a:pt x="1313" y="44"/>
                    </a:lnTo>
                    <a:lnTo>
                      <a:pt x="1313" y="34"/>
                    </a:lnTo>
                    <a:lnTo>
                      <a:pt x="1310" y="27"/>
                    </a:lnTo>
                    <a:lnTo>
                      <a:pt x="1301" y="12"/>
                    </a:lnTo>
                    <a:lnTo>
                      <a:pt x="1286" y="5"/>
                    </a:lnTo>
                    <a:lnTo>
                      <a:pt x="1279" y="3"/>
                    </a:lnTo>
                    <a:lnTo>
                      <a:pt x="1269" y="0"/>
                    </a:lnTo>
                    <a:lnTo>
                      <a:pt x="44" y="0"/>
                    </a:lnTo>
                    <a:close/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0" name="Rectangle 49"/>
            <p:cNvSpPr>
              <a:spLocks noChangeArrowheads="1"/>
            </p:cNvSpPr>
            <p:nvPr/>
          </p:nvSpPr>
          <p:spPr bwMode="auto">
            <a:xfrm>
              <a:off x="2345" y="1335"/>
              <a:ext cx="1658" cy="257"/>
            </a:xfrm>
            <a:prstGeom prst="rect">
              <a:avLst/>
            </a:prstGeom>
            <a:solidFill>
              <a:srgbClr val="B2B2B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151" name="Group 46"/>
            <p:cNvGrpSpPr>
              <a:grpSpLocks/>
            </p:cNvGrpSpPr>
            <p:nvPr/>
          </p:nvGrpSpPr>
          <p:grpSpPr bwMode="auto">
            <a:xfrm>
              <a:off x="2515" y="1242"/>
              <a:ext cx="1313" cy="264"/>
              <a:chOff x="4383" y="1242"/>
              <a:chExt cx="1313" cy="264"/>
            </a:xfrm>
          </p:grpSpPr>
          <p:sp>
            <p:nvSpPr>
              <p:cNvPr id="193" name="Freeform 48"/>
              <p:cNvSpPr>
                <a:spLocks/>
              </p:cNvSpPr>
              <p:nvPr/>
            </p:nvSpPr>
            <p:spPr bwMode="auto">
              <a:xfrm>
                <a:off x="4383" y="1242"/>
                <a:ext cx="1313" cy="264"/>
              </a:xfrm>
              <a:custGeom>
                <a:avLst/>
                <a:gdLst>
                  <a:gd name="T0" fmla="*/ 44 w 1313"/>
                  <a:gd name="T1" fmla="*/ 0 h 264"/>
                  <a:gd name="T2" fmla="*/ 35 w 1313"/>
                  <a:gd name="T3" fmla="*/ 3 h 264"/>
                  <a:gd name="T4" fmla="*/ 27 w 1313"/>
                  <a:gd name="T5" fmla="*/ 5 h 264"/>
                  <a:gd name="T6" fmla="*/ 13 w 1313"/>
                  <a:gd name="T7" fmla="*/ 12 h 264"/>
                  <a:gd name="T8" fmla="*/ 3 w 1313"/>
                  <a:gd name="T9" fmla="*/ 27 h 264"/>
                  <a:gd name="T10" fmla="*/ 0 w 1313"/>
                  <a:gd name="T11" fmla="*/ 34 h 264"/>
                  <a:gd name="T12" fmla="*/ 0 w 1313"/>
                  <a:gd name="T13" fmla="*/ 44 h 264"/>
                  <a:gd name="T14" fmla="*/ 0 w 1313"/>
                  <a:gd name="T15" fmla="*/ 220 h 264"/>
                  <a:gd name="T16" fmla="*/ 0 w 1313"/>
                  <a:gd name="T17" fmla="*/ 230 h 264"/>
                  <a:gd name="T18" fmla="*/ 3 w 1313"/>
                  <a:gd name="T19" fmla="*/ 237 h 264"/>
                  <a:gd name="T20" fmla="*/ 13 w 1313"/>
                  <a:gd name="T21" fmla="*/ 252 h 264"/>
                  <a:gd name="T22" fmla="*/ 27 w 1313"/>
                  <a:gd name="T23" fmla="*/ 259 h 264"/>
                  <a:gd name="T24" fmla="*/ 35 w 1313"/>
                  <a:gd name="T25" fmla="*/ 264 h 264"/>
                  <a:gd name="T26" fmla="*/ 44 w 1313"/>
                  <a:gd name="T27" fmla="*/ 264 h 264"/>
                  <a:gd name="T28" fmla="*/ 1269 w 1313"/>
                  <a:gd name="T29" fmla="*/ 264 h 264"/>
                  <a:gd name="T30" fmla="*/ 1279 w 1313"/>
                  <a:gd name="T31" fmla="*/ 264 h 264"/>
                  <a:gd name="T32" fmla="*/ 1286 w 1313"/>
                  <a:gd name="T33" fmla="*/ 259 h 264"/>
                  <a:gd name="T34" fmla="*/ 1301 w 1313"/>
                  <a:gd name="T35" fmla="*/ 252 h 264"/>
                  <a:gd name="T36" fmla="*/ 1310 w 1313"/>
                  <a:gd name="T37" fmla="*/ 237 h 264"/>
                  <a:gd name="T38" fmla="*/ 1313 w 1313"/>
                  <a:gd name="T39" fmla="*/ 230 h 264"/>
                  <a:gd name="T40" fmla="*/ 1313 w 1313"/>
                  <a:gd name="T41" fmla="*/ 220 h 264"/>
                  <a:gd name="T42" fmla="*/ 1313 w 1313"/>
                  <a:gd name="T43" fmla="*/ 44 h 264"/>
                  <a:gd name="T44" fmla="*/ 1313 w 1313"/>
                  <a:gd name="T45" fmla="*/ 34 h 264"/>
                  <a:gd name="T46" fmla="*/ 1310 w 1313"/>
                  <a:gd name="T47" fmla="*/ 27 h 264"/>
                  <a:gd name="T48" fmla="*/ 1301 w 1313"/>
                  <a:gd name="T49" fmla="*/ 12 h 264"/>
                  <a:gd name="T50" fmla="*/ 1286 w 1313"/>
                  <a:gd name="T51" fmla="*/ 5 h 264"/>
                  <a:gd name="T52" fmla="*/ 1279 w 1313"/>
                  <a:gd name="T53" fmla="*/ 3 h 264"/>
                  <a:gd name="T54" fmla="*/ 1269 w 1313"/>
                  <a:gd name="T55" fmla="*/ 0 h 264"/>
                  <a:gd name="T56" fmla="*/ 44 w 1313"/>
                  <a:gd name="T57" fmla="*/ 0 h 26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3"/>
                  <a:gd name="T88" fmla="*/ 0 h 264"/>
                  <a:gd name="T89" fmla="*/ 1313 w 1313"/>
                  <a:gd name="T90" fmla="*/ 264 h 26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3" h="264">
                    <a:moveTo>
                      <a:pt x="44" y="0"/>
                    </a:moveTo>
                    <a:lnTo>
                      <a:pt x="35" y="3"/>
                    </a:lnTo>
                    <a:lnTo>
                      <a:pt x="27" y="5"/>
                    </a:lnTo>
                    <a:lnTo>
                      <a:pt x="13" y="12"/>
                    </a:lnTo>
                    <a:lnTo>
                      <a:pt x="3" y="27"/>
                    </a:lnTo>
                    <a:lnTo>
                      <a:pt x="0" y="34"/>
                    </a:lnTo>
                    <a:lnTo>
                      <a:pt x="0" y="44"/>
                    </a:lnTo>
                    <a:lnTo>
                      <a:pt x="0" y="220"/>
                    </a:lnTo>
                    <a:lnTo>
                      <a:pt x="0" y="230"/>
                    </a:lnTo>
                    <a:lnTo>
                      <a:pt x="3" y="237"/>
                    </a:lnTo>
                    <a:lnTo>
                      <a:pt x="13" y="252"/>
                    </a:lnTo>
                    <a:lnTo>
                      <a:pt x="27" y="259"/>
                    </a:lnTo>
                    <a:lnTo>
                      <a:pt x="35" y="264"/>
                    </a:lnTo>
                    <a:lnTo>
                      <a:pt x="44" y="264"/>
                    </a:lnTo>
                    <a:lnTo>
                      <a:pt x="1269" y="264"/>
                    </a:lnTo>
                    <a:lnTo>
                      <a:pt x="1279" y="264"/>
                    </a:lnTo>
                    <a:lnTo>
                      <a:pt x="1286" y="259"/>
                    </a:lnTo>
                    <a:lnTo>
                      <a:pt x="1301" y="252"/>
                    </a:lnTo>
                    <a:lnTo>
                      <a:pt x="1310" y="237"/>
                    </a:lnTo>
                    <a:lnTo>
                      <a:pt x="1313" y="230"/>
                    </a:lnTo>
                    <a:lnTo>
                      <a:pt x="1313" y="220"/>
                    </a:lnTo>
                    <a:lnTo>
                      <a:pt x="1313" y="44"/>
                    </a:lnTo>
                    <a:lnTo>
                      <a:pt x="1313" y="34"/>
                    </a:lnTo>
                    <a:lnTo>
                      <a:pt x="1310" y="27"/>
                    </a:lnTo>
                    <a:lnTo>
                      <a:pt x="1301" y="12"/>
                    </a:lnTo>
                    <a:lnTo>
                      <a:pt x="1286" y="5"/>
                    </a:lnTo>
                    <a:lnTo>
                      <a:pt x="1279" y="3"/>
                    </a:lnTo>
                    <a:lnTo>
                      <a:pt x="1269" y="0"/>
                    </a:lnTo>
                    <a:lnTo>
                      <a:pt x="44" y="0"/>
                    </a:lnTo>
                    <a:close/>
                  </a:path>
                </a:pathLst>
              </a:cu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4" name="Freeform 47"/>
              <p:cNvSpPr>
                <a:spLocks/>
              </p:cNvSpPr>
              <p:nvPr/>
            </p:nvSpPr>
            <p:spPr bwMode="auto">
              <a:xfrm>
                <a:off x="4383" y="1242"/>
                <a:ext cx="1313" cy="264"/>
              </a:xfrm>
              <a:custGeom>
                <a:avLst/>
                <a:gdLst>
                  <a:gd name="T0" fmla="*/ 44 w 1313"/>
                  <a:gd name="T1" fmla="*/ 0 h 264"/>
                  <a:gd name="T2" fmla="*/ 35 w 1313"/>
                  <a:gd name="T3" fmla="*/ 3 h 264"/>
                  <a:gd name="T4" fmla="*/ 27 w 1313"/>
                  <a:gd name="T5" fmla="*/ 5 h 264"/>
                  <a:gd name="T6" fmla="*/ 13 w 1313"/>
                  <a:gd name="T7" fmla="*/ 12 h 264"/>
                  <a:gd name="T8" fmla="*/ 3 w 1313"/>
                  <a:gd name="T9" fmla="*/ 27 h 264"/>
                  <a:gd name="T10" fmla="*/ 0 w 1313"/>
                  <a:gd name="T11" fmla="*/ 34 h 264"/>
                  <a:gd name="T12" fmla="*/ 0 w 1313"/>
                  <a:gd name="T13" fmla="*/ 44 h 264"/>
                  <a:gd name="T14" fmla="*/ 0 w 1313"/>
                  <a:gd name="T15" fmla="*/ 220 h 264"/>
                  <a:gd name="T16" fmla="*/ 0 w 1313"/>
                  <a:gd name="T17" fmla="*/ 230 h 264"/>
                  <a:gd name="T18" fmla="*/ 3 w 1313"/>
                  <a:gd name="T19" fmla="*/ 237 h 264"/>
                  <a:gd name="T20" fmla="*/ 13 w 1313"/>
                  <a:gd name="T21" fmla="*/ 252 h 264"/>
                  <a:gd name="T22" fmla="*/ 27 w 1313"/>
                  <a:gd name="T23" fmla="*/ 259 h 264"/>
                  <a:gd name="T24" fmla="*/ 35 w 1313"/>
                  <a:gd name="T25" fmla="*/ 264 h 264"/>
                  <a:gd name="T26" fmla="*/ 44 w 1313"/>
                  <a:gd name="T27" fmla="*/ 264 h 264"/>
                  <a:gd name="T28" fmla="*/ 1269 w 1313"/>
                  <a:gd name="T29" fmla="*/ 264 h 264"/>
                  <a:gd name="T30" fmla="*/ 1279 w 1313"/>
                  <a:gd name="T31" fmla="*/ 264 h 264"/>
                  <a:gd name="T32" fmla="*/ 1286 w 1313"/>
                  <a:gd name="T33" fmla="*/ 259 h 264"/>
                  <a:gd name="T34" fmla="*/ 1301 w 1313"/>
                  <a:gd name="T35" fmla="*/ 252 h 264"/>
                  <a:gd name="T36" fmla="*/ 1310 w 1313"/>
                  <a:gd name="T37" fmla="*/ 237 h 264"/>
                  <a:gd name="T38" fmla="*/ 1313 w 1313"/>
                  <a:gd name="T39" fmla="*/ 230 h 264"/>
                  <a:gd name="T40" fmla="*/ 1313 w 1313"/>
                  <a:gd name="T41" fmla="*/ 220 h 264"/>
                  <a:gd name="T42" fmla="*/ 1313 w 1313"/>
                  <a:gd name="T43" fmla="*/ 44 h 264"/>
                  <a:gd name="T44" fmla="*/ 1313 w 1313"/>
                  <a:gd name="T45" fmla="*/ 34 h 264"/>
                  <a:gd name="T46" fmla="*/ 1310 w 1313"/>
                  <a:gd name="T47" fmla="*/ 27 h 264"/>
                  <a:gd name="T48" fmla="*/ 1301 w 1313"/>
                  <a:gd name="T49" fmla="*/ 12 h 264"/>
                  <a:gd name="T50" fmla="*/ 1286 w 1313"/>
                  <a:gd name="T51" fmla="*/ 5 h 264"/>
                  <a:gd name="T52" fmla="*/ 1279 w 1313"/>
                  <a:gd name="T53" fmla="*/ 3 h 264"/>
                  <a:gd name="T54" fmla="*/ 1269 w 1313"/>
                  <a:gd name="T55" fmla="*/ 0 h 264"/>
                  <a:gd name="T56" fmla="*/ 44 w 1313"/>
                  <a:gd name="T57" fmla="*/ 0 h 26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3"/>
                  <a:gd name="T88" fmla="*/ 0 h 264"/>
                  <a:gd name="T89" fmla="*/ 1313 w 1313"/>
                  <a:gd name="T90" fmla="*/ 264 h 26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3" h="264">
                    <a:moveTo>
                      <a:pt x="44" y="0"/>
                    </a:moveTo>
                    <a:lnTo>
                      <a:pt x="35" y="3"/>
                    </a:lnTo>
                    <a:lnTo>
                      <a:pt x="27" y="5"/>
                    </a:lnTo>
                    <a:lnTo>
                      <a:pt x="13" y="12"/>
                    </a:lnTo>
                    <a:lnTo>
                      <a:pt x="3" y="27"/>
                    </a:lnTo>
                    <a:lnTo>
                      <a:pt x="0" y="34"/>
                    </a:lnTo>
                    <a:lnTo>
                      <a:pt x="0" y="44"/>
                    </a:lnTo>
                    <a:lnTo>
                      <a:pt x="0" y="220"/>
                    </a:lnTo>
                    <a:lnTo>
                      <a:pt x="0" y="230"/>
                    </a:lnTo>
                    <a:lnTo>
                      <a:pt x="3" y="237"/>
                    </a:lnTo>
                    <a:lnTo>
                      <a:pt x="13" y="252"/>
                    </a:lnTo>
                    <a:lnTo>
                      <a:pt x="27" y="259"/>
                    </a:lnTo>
                    <a:lnTo>
                      <a:pt x="35" y="264"/>
                    </a:lnTo>
                    <a:lnTo>
                      <a:pt x="44" y="264"/>
                    </a:lnTo>
                    <a:lnTo>
                      <a:pt x="1269" y="264"/>
                    </a:lnTo>
                    <a:lnTo>
                      <a:pt x="1279" y="264"/>
                    </a:lnTo>
                    <a:lnTo>
                      <a:pt x="1286" y="259"/>
                    </a:lnTo>
                    <a:lnTo>
                      <a:pt x="1301" y="252"/>
                    </a:lnTo>
                    <a:lnTo>
                      <a:pt x="1310" y="237"/>
                    </a:lnTo>
                    <a:lnTo>
                      <a:pt x="1313" y="230"/>
                    </a:lnTo>
                    <a:lnTo>
                      <a:pt x="1313" y="220"/>
                    </a:lnTo>
                    <a:lnTo>
                      <a:pt x="1313" y="44"/>
                    </a:lnTo>
                    <a:lnTo>
                      <a:pt x="1313" y="34"/>
                    </a:lnTo>
                    <a:lnTo>
                      <a:pt x="1310" y="27"/>
                    </a:lnTo>
                    <a:lnTo>
                      <a:pt x="1301" y="12"/>
                    </a:lnTo>
                    <a:lnTo>
                      <a:pt x="1286" y="5"/>
                    </a:lnTo>
                    <a:lnTo>
                      <a:pt x="1279" y="3"/>
                    </a:lnTo>
                    <a:lnTo>
                      <a:pt x="1269" y="0"/>
                    </a:lnTo>
                    <a:lnTo>
                      <a:pt x="44" y="0"/>
                    </a:lnTo>
                    <a:close/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2" name="Rectangle 45"/>
            <p:cNvSpPr>
              <a:spLocks noChangeArrowheads="1"/>
            </p:cNvSpPr>
            <p:nvPr/>
          </p:nvSpPr>
          <p:spPr bwMode="auto">
            <a:xfrm>
              <a:off x="2345" y="1335"/>
              <a:ext cx="1658" cy="257"/>
            </a:xfrm>
            <a:prstGeom prst="rect">
              <a:avLst/>
            </a:prstGeom>
            <a:solidFill>
              <a:srgbClr val="B2B2B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153" name="Group 42"/>
            <p:cNvGrpSpPr>
              <a:grpSpLocks/>
            </p:cNvGrpSpPr>
            <p:nvPr/>
          </p:nvGrpSpPr>
          <p:grpSpPr bwMode="auto">
            <a:xfrm>
              <a:off x="617" y="1154"/>
              <a:ext cx="705" cy="355"/>
              <a:chOff x="617" y="1154"/>
              <a:chExt cx="705" cy="355"/>
            </a:xfrm>
          </p:grpSpPr>
          <p:sp>
            <p:nvSpPr>
              <p:cNvPr id="191" name="Oval 44"/>
              <p:cNvSpPr>
                <a:spLocks noChangeArrowheads="1"/>
              </p:cNvSpPr>
              <p:nvPr/>
            </p:nvSpPr>
            <p:spPr bwMode="auto">
              <a:xfrm>
                <a:off x="617" y="1154"/>
                <a:ext cx="705" cy="355"/>
              </a:xfrm>
              <a:prstGeom prst="ellipse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2" name="Oval 43"/>
              <p:cNvSpPr>
                <a:spLocks noChangeArrowheads="1"/>
              </p:cNvSpPr>
              <p:nvPr/>
            </p:nvSpPr>
            <p:spPr bwMode="auto">
              <a:xfrm>
                <a:off x="622" y="1159"/>
                <a:ext cx="695" cy="345"/>
              </a:xfrm>
              <a:prstGeom prst="ellips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4" name="Rectangle 41"/>
            <p:cNvSpPr>
              <a:spLocks noChangeArrowheads="1"/>
            </p:cNvSpPr>
            <p:nvPr/>
          </p:nvSpPr>
          <p:spPr bwMode="auto">
            <a:xfrm>
              <a:off x="185" y="1335"/>
              <a:ext cx="1659" cy="257"/>
            </a:xfrm>
            <a:prstGeom prst="rect">
              <a:avLst/>
            </a:prstGeom>
            <a:solidFill>
              <a:srgbClr val="B2B2B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155" name="Group 38"/>
            <p:cNvGrpSpPr>
              <a:grpSpLocks/>
            </p:cNvGrpSpPr>
            <p:nvPr/>
          </p:nvGrpSpPr>
          <p:grpSpPr bwMode="auto">
            <a:xfrm>
              <a:off x="617" y="1154"/>
              <a:ext cx="705" cy="355"/>
              <a:chOff x="617" y="1154"/>
              <a:chExt cx="705" cy="355"/>
            </a:xfrm>
          </p:grpSpPr>
          <p:sp>
            <p:nvSpPr>
              <p:cNvPr id="189" name="Oval 40"/>
              <p:cNvSpPr>
                <a:spLocks noChangeArrowheads="1"/>
              </p:cNvSpPr>
              <p:nvPr/>
            </p:nvSpPr>
            <p:spPr bwMode="auto">
              <a:xfrm>
                <a:off x="617" y="1154"/>
                <a:ext cx="705" cy="355"/>
              </a:xfrm>
              <a:prstGeom prst="ellipse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0" name="Oval 39"/>
              <p:cNvSpPr>
                <a:spLocks noChangeArrowheads="1"/>
              </p:cNvSpPr>
              <p:nvPr/>
            </p:nvSpPr>
            <p:spPr bwMode="auto">
              <a:xfrm>
                <a:off x="622" y="1159"/>
                <a:ext cx="695" cy="345"/>
              </a:xfrm>
              <a:prstGeom prst="ellips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6" name="Rectangle 37"/>
            <p:cNvSpPr>
              <a:spLocks noChangeArrowheads="1"/>
            </p:cNvSpPr>
            <p:nvPr/>
          </p:nvSpPr>
          <p:spPr bwMode="auto">
            <a:xfrm>
              <a:off x="185" y="1335"/>
              <a:ext cx="1659" cy="257"/>
            </a:xfrm>
            <a:prstGeom prst="rect">
              <a:avLst/>
            </a:prstGeom>
            <a:solidFill>
              <a:srgbClr val="B2B2B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57" name="Rectangle 36"/>
            <p:cNvSpPr>
              <a:spLocks noChangeArrowheads="1"/>
            </p:cNvSpPr>
            <p:nvPr/>
          </p:nvSpPr>
          <p:spPr bwMode="auto">
            <a:xfrm>
              <a:off x="2442" y="545"/>
              <a:ext cx="1244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58" name="Rectangle 35"/>
            <p:cNvSpPr>
              <a:spLocks noChangeArrowheads="1"/>
            </p:cNvSpPr>
            <p:nvPr/>
          </p:nvSpPr>
          <p:spPr bwMode="auto">
            <a:xfrm>
              <a:off x="2340" y="582"/>
              <a:ext cx="788" cy="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59" name="Rectangle 34"/>
            <p:cNvSpPr>
              <a:spLocks noChangeArrowheads="1"/>
            </p:cNvSpPr>
            <p:nvPr/>
          </p:nvSpPr>
          <p:spPr bwMode="auto">
            <a:xfrm>
              <a:off x="4937" y="1198"/>
              <a:ext cx="788" cy="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160" name="Group 31"/>
            <p:cNvGrpSpPr>
              <a:grpSpLocks/>
            </p:cNvGrpSpPr>
            <p:nvPr/>
          </p:nvGrpSpPr>
          <p:grpSpPr bwMode="auto">
            <a:xfrm>
              <a:off x="2867" y="714"/>
              <a:ext cx="397" cy="440"/>
              <a:chOff x="4735" y="714"/>
              <a:chExt cx="397" cy="440"/>
            </a:xfrm>
          </p:grpSpPr>
          <p:sp>
            <p:nvSpPr>
              <p:cNvPr id="187" name="Freeform 33"/>
              <p:cNvSpPr>
                <a:spLocks/>
              </p:cNvSpPr>
              <p:nvPr/>
            </p:nvSpPr>
            <p:spPr bwMode="auto">
              <a:xfrm>
                <a:off x="4735" y="714"/>
                <a:ext cx="349" cy="440"/>
              </a:xfrm>
              <a:custGeom>
                <a:avLst/>
                <a:gdLst>
                  <a:gd name="T0" fmla="*/ 0 w 349"/>
                  <a:gd name="T1" fmla="*/ 0 h 440"/>
                  <a:gd name="T2" fmla="*/ 36 w 349"/>
                  <a:gd name="T3" fmla="*/ 2 h 440"/>
                  <a:gd name="T4" fmla="*/ 70 w 349"/>
                  <a:gd name="T5" fmla="*/ 10 h 440"/>
                  <a:gd name="T6" fmla="*/ 102 w 349"/>
                  <a:gd name="T7" fmla="*/ 20 h 440"/>
                  <a:gd name="T8" fmla="*/ 136 w 349"/>
                  <a:gd name="T9" fmla="*/ 34 h 440"/>
                  <a:gd name="T10" fmla="*/ 168 w 349"/>
                  <a:gd name="T11" fmla="*/ 54 h 440"/>
                  <a:gd name="T12" fmla="*/ 195 w 349"/>
                  <a:gd name="T13" fmla="*/ 76 h 440"/>
                  <a:gd name="T14" fmla="*/ 222 w 349"/>
                  <a:gd name="T15" fmla="*/ 100 h 440"/>
                  <a:gd name="T16" fmla="*/ 246 w 349"/>
                  <a:gd name="T17" fmla="*/ 127 h 440"/>
                  <a:gd name="T18" fmla="*/ 268 w 349"/>
                  <a:gd name="T19" fmla="*/ 159 h 440"/>
                  <a:gd name="T20" fmla="*/ 290 w 349"/>
                  <a:gd name="T21" fmla="*/ 193 h 440"/>
                  <a:gd name="T22" fmla="*/ 307 w 349"/>
                  <a:gd name="T23" fmla="*/ 230 h 440"/>
                  <a:gd name="T24" fmla="*/ 322 w 349"/>
                  <a:gd name="T25" fmla="*/ 266 h 440"/>
                  <a:gd name="T26" fmla="*/ 334 w 349"/>
                  <a:gd name="T27" fmla="*/ 308 h 440"/>
                  <a:gd name="T28" fmla="*/ 341 w 349"/>
                  <a:gd name="T29" fmla="*/ 352 h 440"/>
                  <a:gd name="T30" fmla="*/ 349 w 349"/>
                  <a:gd name="T31" fmla="*/ 394 h 440"/>
                  <a:gd name="T32" fmla="*/ 349 w 349"/>
                  <a:gd name="T33" fmla="*/ 440 h 4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49"/>
                  <a:gd name="T52" fmla="*/ 0 h 440"/>
                  <a:gd name="T53" fmla="*/ 349 w 349"/>
                  <a:gd name="T54" fmla="*/ 440 h 4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49" h="440">
                    <a:moveTo>
                      <a:pt x="0" y="0"/>
                    </a:moveTo>
                    <a:lnTo>
                      <a:pt x="36" y="2"/>
                    </a:lnTo>
                    <a:lnTo>
                      <a:pt x="70" y="10"/>
                    </a:lnTo>
                    <a:lnTo>
                      <a:pt x="102" y="20"/>
                    </a:lnTo>
                    <a:lnTo>
                      <a:pt x="136" y="34"/>
                    </a:lnTo>
                    <a:lnTo>
                      <a:pt x="168" y="54"/>
                    </a:lnTo>
                    <a:lnTo>
                      <a:pt x="195" y="76"/>
                    </a:lnTo>
                    <a:lnTo>
                      <a:pt x="222" y="100"/>
                    </a:lnTo>
                    <a:lnTo>
                      <a:pt x="246" y="127"/>
                    </a:lnTo>
                    <a:lnTo>
                      <a:pt x="268" y="159"/>
                    </a:lnTo>
                    <a:lnTo>
                      <a:pt x="290" y="193"/>
                    </a:lnTo>
                    <a:lnTo>
                      <a:pt x="307" y="230"/>
                    </a:lnTo>
                    <a:lnTo>
                      <a:pt x="322" y="266"/>
                    </a:lnTo>
                    <a:lnTo>
                      <a:pt x="334" y="308"/>
                    </a:lnTo>
                    <a:lnTo>
                      <a:pt x="341" y="352"/>
                    </a:lnTo>
                    <a:lnTo>
                      <a:pt x="349" y="394"/>
                    </a:lnTo>
                    <a:lnTo>
                      <a:pt x="349" y="44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8" name="Freeform 32"/>
              <p:cNvSpPr>
                <a:spLocks/>
              </p:cNvSpPr>
              <p:nvPr/>
            </p:nvSpPr>
            <p:spPr bwMode="auto">
              <a:xfrm>
                <a:off x="5015" y="1034"/>
                <a:ext cx="117" cy="120"/>
              </a:xfrm>
              <a:custGeom>
                <a:avLst/>
                <a:gdLst>
                  <a:gd name="T0" fmla="*/ 0 w 117"/>
                  <a:gd name="T1" fmla="*/ 10 h 120"/>
                  <a:gd name="T2" fmla="*/ 69 w 117"/>
                  <a:gd name="T3" fmla="*/ 120 h 120"/>
                  <a:gd name="T4" fmla="*/ 117 w 117"/>
                  <a:gd name="T5" fmla="*/ 0 h 120"/>
                  <a:gd name="T6" fmla="*/ 0 60000 65536"/>
                  <a:gd name="T7" fmla="*/ 0 60000 65536"/>
                  <a:gd name="T8" fmla="*/ 0 60000 65536"/>
                  <a:gd name="T9" fmla="*/ 0 w 117"/>
                  <a:gd name="T10" fmla="*/ 0 h 120"/>
                  <a:gd name="T11" fmla="*/ 117 w 117"/>
                  <a:gd name="T12" fmla="*/ 120 h 1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7" h="120">
                    <a:moveTo>
                      <a:pt x="0" y="10"/>
                    </a:moveTo>
                    <a:lnTo>
                      <a:pt x="69" y="120"/>
                    </a:lnTo>
                    <a:lnTo>
                      <a:pt x="117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61" name="Rectangle 30"/>
            <p:cNvSpPr>
              <a:spLocks noChangeArrowheads="1"/>
            </p:cNvSpPr>
            <p:nvPr/>
          </p:nvSpPr>
          <p:spPr bwMode="auto">
            <a:xfrm>
              <a:off x="5" y="188"/>
              <a:ext cx="2100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62" name="Rectangle 29"/>
            <p:cNvSpPr>
              <a:spLocks noChangeArrowheads="1"/>
            </p:cNvSpPr>
            <p:nvPr/>
          </p:nvSpPr>
          <p:spPr bwMode="auto">
            <a:xfrm>
              <a:off x="373" y="218"/>
              <a:ext cx="1259" cy="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63" name="Rectangle 28"/>
            <p:cNvSpPr>
              <a:spLocks noChangeArrowheads="1"/>
            </p:cNvSpPr>
            <p:nvPr/>
          </p:nvSpPr>
          <p:spPr bwMode="auto">
            <a:xfrm>
              <a:off x="161" y="1768"/>
              <a:ext cx="1769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64" name="Rectangle 27"/>
            <p:cNvSpPr>
              <a:spLocks noChangeArrowheads="1"/>
            </p:cNvSpPr>
            <p:nvPr/>
          </p:nvSpPr>
          <p:spPr bwMode="auto">
            <a:xfrm>
              <a:off x="334" y="1836"/>
              <a:ext cx="1103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65" name="Rectangle 26"/>
            <p:cNvSpPr>
              <a:spLocks noChangeArrowheads="1"/>
            </p:cNvSpPr>
            <p:nvPr/>
          </p:nvSpPr>
          <p:spPr bwMode="auto">
            <a:xfrm>
              <a:off x="2369" y="1768"/>
              <a:ext cx="1231" cy="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66" name="Rectangle 25"/>
            <p:cNvSpPr>
              <a:spLocks noChangeArrowheads="1"/>
            </p:cNvSpPr>
            <p:nvPr/>
          </p:nvSpPr>
          <p:spPr bwMode="auto">
            <a:xfrm>
              <a:off x="2583" y="1980"/>
              <a:ext cx="225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just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800">
                  <a:solidFill>
                    <a:srgbClr val="000000"/>
                  </a:solidFill>
                  <a:cs typeface="Times New Roman" pitchFamily="18" charset="0"/>
                </a:rPr>
                <a:t>UV</a:t>
              </a: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67" name="Rectangle 24"/>
            <p:cNvSpPr>
              <a:spLocks noChangeArrowheads="1"/>
            </p:cNvSpPr>
            <p:nvPr/>
          </p:nvSpPr>
          <p:spPr bwMode="auto">
            <a:xfrm>
              <a:off x="2866" y="1839"/>
              <a:ext cx="454" cy="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68" name="Rectangle 23"/>
            <p:cNvSpPr>
              <a:spLocks noChangeArrowheads="1"/>
            </p:cNvSpPr>
            <p:nvPr/>
          </p:nvSpPr>
          <p:spPr bwMode="auto">
            <a:xfrm>
              <a:off x="2863" y="1853"/>
              <a:ext cx="53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just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>
                  <a:solidFill>
                    <a:srgbClr val="000000"/>
                  </a:solidFill>
                  <a:cs typeface="Times New Roman" pitchFamily="18" charset="0"/>
                </a:rPr>
                <a:t>~ 1 s</a:t>
              </a: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69" name="Rectangle 22"/>
            <p:cNvSpPr>
              <a:spLocks noChangeArrowheads="1"/>
            </p:cNvSpPr>
            <p:nvPr/>
          </p:nvSpPr>
          <p:spPr bwMode="auto">
            <a:xfrm>
              <a:off x="3964" y="5"/>
              <a:ext cx="1385" cy="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70" name="Rectangle 21"/>
            <p:cNvSpPr>
              <a:spLocks noChangeArrowheads="1"/>
            </p:cNvSpPr>
            <p:nvPr/>
          </p:nvSpPr>
          <p:spPr bwMode="auto">
            <a:xfrm>
              <a:off x="5637" y="1719"/>
              <a:ext cx="3989" cy="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71" name="Freeform 20"/>
            <p:cNvSpPr>
              <a:spLocks noEditPoints="1"/>
            </p:cNvSpPr>
            <p:nvPr/>
          </p:nvSpPr>
          <p:spPr bwMode="auto">
            <a:xfrm>
              <a:off x="6480" y="180"/>
              <a:ext cx="1793" cy="616"/>
            </a:xfrm>
            <a:custGeom>
              <a:avLst/>
              <a:gdLst>
                <a:gd name="T0" fmla="*/ 1476 w 1793"/>
                <a:gd name="T1" fmla="*/ 8 h 616"/>
                <a:gd name="T2" fmla="*/ 1471 w 1793"/>
                <a:gd name="T3" fmla="*/ 0 h 616"/>
                <a:gd name="T4" fmla="*/ 1464 w 1793"/>
                <a:gd name="T5" fmla="*/ 0 h 616"/>
                <a:gd name="T6" fmla="*/ 330 w 1793"/>
                <a:gd name="T7" fmla="*/ 0 h 616"/>
                <a:gd name="T8" fmla="*/ 322 w 1793"/>
                <a:gd name="T9" fmla="*/ 0 h 616"/>
                <a:gd name="T10" fmla="*/ 320 w 1793"/>
                <a:gd name="T11" fmla="*/ 8 h 616"/>
                <a:gd name="T12" fmla="*/ 13 w 1793"/>
                <a:gd name="T13" fmla="*/ 594 h 616"/>
                <a:gd name="T14" fmla="*/ 0 w 1793"/>
                <a:gd name="T15" fmla="*/ 616 h 616"/>
                <a:gd name="T16" fmla="*/ 22 w 1793"/>
                <a:gd name="T17" fmla="*/ 616 h 616"/>
                <a:gd name="T18" fmla="*/ 1771 w 1793"/>
                <a:gd name="T19" fmla="*/ 616 h 616"/>
                <a:gd name="T20" fmla="*/ 1793 w 1793"/>
                <a:gd name="T21" fmla="*/ 616 h 616"/>
                <a:gd name="T22" fmla="*/ 1784 w 1793"/>
                <a:gd name="T23" fmla="*/ 594 h 616"/>
                <a:gd name="T24" fmla="*/ 1476 w 1793"/>
                <a:gd name="T25" fmla="*/ 8 h 616"/>
                <a:gd name="T26" fmla="*/ 1762 w 1793"/>
                <a:gd name="T27" fmla="*/ 612 h 616"/>
                <a:gd name="T28" fmla="*/ 1771 w 1793"/>
                <a:gd name="T29" fmla="*/ 602 h 616"/>
                <a:gd name="T30" fmla="*/ 1771 w 1793"/>
                <a:gd name="T31" fmla="*/ 587 h 616"/>
                <a:gd name="T32" fmla="*/ 22 w 1793"/>
                <a:gd name="T33" fmla="*/ 587 h 616"/>
                <a:gd name="T34" fmla="*/ 22 w 1793"/>
                <a:gd name="T35" fmla="*/ 602 h 616"/>
                <a:gd name="T36" fmla="*/ 35 w 1793"/>
                <a:gd name="T37" fmla="*/ 612 h 616"/>
                <a:gd name="T38" fmla="*/ 342 w 1793"/>
                <a:gd name="T39" fmla="*/ 25 h 616"/>
                <a:gd name="T40" fmla="*/ 330 w 1793"/>
                <a:gd name="T41" fmla="*/ 15 h 616"/>
                <a:gd name="T42" fmla="*/ 330 w 1793"/>
                <a:gd name="T43" fmla="*/ 30 h 616"/>
                <a:gd name="T44" fmla="*/ 1464 w 1793"/>
                <a:gd name="T45" fmla="*/ 30 h 616"/>
                <a:gd name="T46" fmla="*/ 1464 w 1793"/>
                <a:gd name="T47" fmla="*/ 15 h 616"/>
                <a:gd name="T48" fmla="*/ 1454 w 1793"/>
                <a:gd name="T49" fmla="*/ 25 h 616"/>
                <a:gd name="T50" fmla="*/ 1762 w 1793"/>
                <a:gd name="T51" fmla="*/ 612 h 61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93"/>
                <a:gd name="T79" fmla="*/ 0 h 616"/>
                <a:gd name="T80" fmla="*/ 1793 w 1793"/>
                <a:gd name="T81" fmla="*/ 616 h 61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93" h="616">
                  <a:moveTo>
                    <a:pt x="1476" y="8"/>
                  </a:moveTo>
                  <a:lnTo>
                    <a:pt x="1471" y="0"/>
                  </a:lnTo>
                  <a:lnTo>
                    <a:pt x="1464" y="0"/>
                  </a:lnTo>
                  <a:lnTo>
                    <a:pt x="330" y="0"/>
                  </a:lnTo>
                  <a:lnTo>
                    <a:pt x="322" y="0"/>
                  </a:lnTo>
                  <a:lnTo>
                    <a:pt x="320" y="8"/>
                  </a:lnTo>
                  <a:lnTo>
                    <a:pt x="13" y="594"/>
                  </a:lnTo>
                  <a:lnTo>
                    <a:pt x="0" y="616"/>
                  </a:lnTo>
                  <a:lnTo>
                    <a:pt x="22" y="616"/>
                  </a:lnTo>
                  <a:lnTo>
                    <a:pt x="1771" y="616"/>
                  </a:lnTo>
                  <a:lnTo>
                    <a:pt x="1793" y="616"/>
                  </a:lnTo>
                  <a:lnTo>
                    <a:pt x="1784" y="594"/>
                  </a:lnTo>
                  <a:lnTo>
                    <a:pt x="1476" y="8"/>
                  </a:lnTo>
                  <a:close/>
                  <a:moveTo>
                    <a:pt x="1762" y="612"/>
                  </a:moveTo>
                  <a:lnTo>
                    <a:pt x="1771" y="602"/>
                  </a:lnTo>
                  <a:lnTo>
                    <a:pt x="1771" y="587"/>
                  </a:lnTo>
                  <a:lnTo>
                    <a:pt x="22" y="587"/>
                  </a:lnTo>
                  <a:lnTo>
                    <a:pt x="22" y="602"/>
                  </a:lnTo>
                  <a:lnTo>
                    <a:pt x="35" y="612"/>
                  </a:lnTo>
                  <a:lnTo>
                    <a:pt x="342" y="25"/>
                  </a:lnTo>
                  <a:lnTo>
                    <a:pt x="330" y="15"/>
                  </a:lnTo>
                  <a:lnTo>
                    <a:pt x="330" y="30"/>
                  </a:lnTo>
                  <a:lnTo>
                    <a:pt x="1464" y="30"/>
                  </a:lnTo>
                  <a:lnTo>
                    <a:pt x="1464" y="15"/>
                  </a:lnTo>
                  <a:lnTo>
                    <a:pt x="1454" y="25"/>
                  </a:lnTo>
                  <a:lnTo>
                    <a:pt x="1762" y="6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2" name="Group 15"/>
            <p:cNvGrpSpPr>
              <a:grpSpLocks/>
            </p:cNvGrpSpPr>
            <p:nvPr/>
          </p:nvGrpSpPr>
          <p:grpSpPr bwMode="auto">
            <a:xfrm>
              <a:off x="6660" y="1265"/>
              <a:ext cx="1666" cy="355"/>
              <a:chOff x="6398" y="1242"/>
              <a:chExt cx="1666" cy="355"/>
            </a:xfrm>
          </p:grpSpPr>
          <p:grpSp>
            <p:nvGrpSpPr>
              <p:cNvPr id="183" name="Group 17"/>
              <p:cNvGrpSpPr>
                <a:grpSpLocks/>
              </p:cNvGrpSpPr>
              <p:nvPr/>
            </p:nvGrpSpPr>
            <p:grpSpPr bwMode="auto">
              <a:xfrm>
                <a:off x="6572" y="1242"/>
                <a:ext cx="1314" cy="264"/>
                <a:chOff x="6572" y="1242"/>
                <a:chExt cx="1314" cy="264"/>
              </a:xfrm>
            </p:grpSpPr>
            <p:sp>
              <p:nvSpPr>
                <p:cNvPr id="185" name="Freeform 19"/>
                <p:cNvSpPr>
                  <a:spLocks/>
                </p:cNvSpPr>
                <p:nvPr/>
              </p:nvSpPr>
              <p:spPr bwMode="auto">
                <a:xfrm>
                  <a:off x="6572" y="1242"/>
                  <a:ext cx="1314" cy="264"/>
                </a:xfrm>
                <a:custGeom>
                  <a:avLst/>
                  <a:gdLst>
                    <a:gd name="T0" fmla="*/ 43 w 1314"/>
                    <a:gd name="T1" fmla="*/ 0 h 264"/>
                    <a:gd name="T2" fmla="*/ 34 w 1314"/>
                    <a:gd name="T3" fmla="*/ 3 h 264"/>
                    <a:gd name="T4" fmla="*/ 26 w 1314"/>
                    <a:gd name="T5" fmla="*/ 5 h 264"/>
                    <a:gd name="T6" fmla="*/ 12 w 1314"/>
                    <a:gd name="T7" fmla="*/ 12 h 264"/>
                    <a:gd name="T8" fmla="*/ 4 w 1314"/>
                    <a:gd name="T9" fmla="*/ 27 h 264"/>
                    <a:gd name="T10" fmla="*/ 2 w 1314"/>
                    <a:gd name="T11" fmla="*/ 34 h 264"/>
                    <a:gd name="T12" fmla="*/ 0 w 1314"/>
                    <a:gd name="T13" fmla="*/ 44 h 264"/>
                    <a:gd name="T14" fmla="*/ 0 w 1314"/>
                    <a:gd name="T15" fmla="*/ 220 h 264"/>
                    <a:gd name="T16" fmla="*/ 2 w 1314"/>
                    <a:gd name="T17" fmla="*/ 230 h 264"/>
                    <a:gd name="T18" fmla="*/ 4 w 1314"/>
                    <a:gd name="T19" fmla="*/ 237 h 264"/>
                    <a:gd name="T20" fmla="*/ 12 w 1314"/>
                    <a:gd name="T21" fmla="*/ 252 h 264"/>
                    <a:gd name="T22" fmla="*/ 26 w 1314"/>
                    <a:gd name="T23" fmla="*/ 259 h 264"/>
                    <a:gd name="T24" fmla="*/ 34 w 1314"/>
                    <a:gd name="T25" fmla="*/ 264 h 264"/>
                    <a:gd name="T26" fmla="*/ 43 w 1314"/>
                    <a:gd name="T27" fmla="*/ 264 h 264"/>
                    <a:gd name="T28" fmla="*/ 1270 w 1314"/>
                    <a:gd name="T29" fmla="*/ 264 h 264"/>
                    <a:gd name="T30" fmla="*/ 1278 w 1314"/>
                    <a:gd name="T31" fmla="*/ 264 h 264"/>
                    <a:gd name="T32" fmla="*/ 1285 w 1314"/>
                    <a:gd name="T33" fmla="*/ 259 h 264"/>
                    <a:gd name="T34" fmla="*/ 1300 w 1314"/>
                    <a:gd name="T35" fmla="*/ 252 h 264"/>
                    <a:gd name="T36" fmla="*/ 1309 w 1314"/>
                    <a:gd name="T37" fmla="*/ 237 h 264"/>
                    <a:gd name="T38" fmla="*/ 1314 w 1314"/>
                    <a:gd name="T39" fmla="*/ 230 h 264"/>
                    <a:gd name="T40" fmla="*/ 1314 w 1314"/>
                    <a:gd name="T41" fmla="*/ 220 h 264"/>
                    <a:gd name="T42" fmla="*/ 1314 w 1314"/>
                    <a:gd name="T43" fmla="*/ 44 h 264"/>
                    <a:gd name="T44" fmla="*/ 1314 w 1314"/>
                    <a:gd name="T45" fmla="*/ 34 h 264"/>
                    <a:gd name="T46" fmla="*/ 1309 w 1314"/>
                    <a:gd name="T47" fmla="*/ 27 h 264"/>
                    <a:gd name="T48" fmla="*/ 1300 w 1314"/>
                    <a:gd name="T49" fmla="*/ 12 h 264"/>
                    <a:gd name="T50" fmla="*/ 1285 w 1314"/>
                    <a:gd name="T51" fmla="*/ 5 h 264"/>
                    <a:gd name="T52" fmla="*/ 1278 w 1314"/>
                    <a:gd name="T53" fmla="*/ 3 h 264"/>
                    <a:gd name="T54" fmla="*/ 1270 w 1314"/>
                    <a:gd name="T55" fmla="*/ 0 h 264"/>
                    <a:gd name="T56" fmla="*/ 43 w 1314"/>
                    <a:gd name="T57" fmla="*/ 0 h 26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14"/>
                    <a:gd name="T88" fmla="*/ 0 h 264"/>
                    <a:gd name="T89" fmla="*/ 1314 w 1314"/>
                    <a:gd name="T90" fmla="*/ 264 h 264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14" h="264">
                      <a:moveTo>
                        <a:pt x="43" y="0"/>
                      </a:moveTo>
                      <a:lnTo>
                        <a:pt x="34" y="3"/>
                      </a:lnTo>
                      <a:lnTo>
                        <a:pt x="26" y="5"/>
                      </a:lnTo>
                      <a:lnTo>
                        <a:pt x="12" y="12"/>
                      </a:lnTo>
                      <a:lnTo>
                        <a:pt x="4" y="27"/>
                      </a:lnTo>
                      <a:lnTo>
                        <a:pt x="2" y="34"/>
                      </a:lnTo>
                      <a:lnTo>
                        <a:pt x="0" y="44"/>
                      </a:lnTo>
                      <a:lnTo>
                        <a:pt x="0" y="220"/>
                      </a:lnTo>
                      <a:lnTo>
                        <a:pt x="2" y="230"/>
                      </a:lnTo>
                      <a:lnTo>
                        <a:pt x="4" y="237"/>
                      </a:lnTo>
                      <a:lnTo>
                        <a:pt x="12" y="252"/>
                      </a:lnTo>
                      <a:lnTo>
                        <a:pt x="26" y="259"/>
                      </a:lnTo>
                      <a:lnTo>
                        <a:pt x="34" y="264"/>
                      </a:lnTo>
                      <a:lnTo>
                        <a:pt x="43" y="264"/>
                      </a:lnTo>
                      <a:lnTo>
                        <a:pt x="1270" y="264"/>
                      </a:lnTo>
                      <a:lnTo>
                        <a:pt x="1278" y="264"/>
                      </a:lnTo>
                      <a:lnTo>
                        <a:pt x="1285" y="259"/>
                      </a:lnTo>
                      <a:lnTo>
                        <a:pt x="1300" y="252"/>
                      </a:lnTo>
                      <a:lnTo>
                        <a:pt x="1309" y="237"/>
                      </a:lnTo>
                      <a:lnTo>
                        <a:pt x="1314" y="230"/>
                      </a:lnTo>
                      <a:lnTo>
                        <a:pt x="1314" y="220"/>
                      </a:lnTo>
                      <a:lnTo>
                        <a:pt x="1314" y="44"/>
                      </a:lnTo>
                      <a:lnTo>
                        <a:pt x="1314" y="34"/>
                      </a:lnTo>
                      <a:lnTo>
                        <a:pt x="1309" y="27"/>
                      </a:lnTo>
                      <a:lnTo>
                        <a:pt x="1300" y="12"/>
                      </a:lnTo>
                      <a:lnTo>
                        <a:pt x="1285" y="5"/>
                      </a:lnTo>
                      <a:lnTo>
                        <a:pt x="1278" y="3"/>
                      </a:lnTo>
                      <a:lnTo>
                        <a:pt x="1270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blipFill dpi="0" rotWithShape="0">
                  <a:blip r:embed="rId2"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" name="Freeform 18"/>
                <p:cNvSpPr>
                  <a:spLocks/>
                </p:cNvSpPr>
                <p:nvPr/>
              </p:nvSpPr>
              <p:spPr bwMode="auto">
                <a:xfrm>
                  <a:off x="6572" y="1242"/>
                  <a:ext cx="1314" cy="264"/>
                </a:xfrm>
                <a:custGeom>
                  <a:avLst/>
                  <a:gdLst>
                    <a:gd name="T0" fmla="*/ 43 w 1314"/>
                    <a:gd name="T1" fmla="*/ 0 h 264"/>
                    <a:gd name="T2" fmla="*/ 34 w 1314"/>
                    <a:gd name="T3" fmla="*/ 3 h 264"/>
                    <a:gd name="T4" fmla="*/ 26 w 1314"/>
                    <a:gd name="T5" fmla="*/ 5 h 264"/>
                    <a:gd name="T6" fmla="*/ 12 w 1314"/>
                    <a:gd name="T7" fmla="*/ 12 h 264"/>
                    <a:gd name="T8" fmla="*/ 4 w 1314"/>
                    <a:gd name="T9" fmla="*/ 27 h 264"/>
                    <a:gd name="T10" fmla="*/ 2 w 1314"/>
                    <a:gd name="T11" fmla="*/ 34 h 264"/>
                    <a:gd name="T12" fmla="*/ 0 w 1314"/>
                    <a:gd name="T13" fmla="*/ 44 h 264"/>
                    <a:gd name="T14" fmla="*/ 0 w 1314"/>
                    <a:gd name="T15" fmla="*/ 220 h 264"/>
                    <a:gd name="T16" fmla="*/ 2 w 1314"/>
                    <a:gd name="T17" fmla="*/ 230 h 264"/>
                    <a:gd name="T18" fmla="*/ 4 w 1314"/>
                    <a:gd name="T19" fmla="*/ 237 h 264"/>
                    <a:gd name="T20" fmla="*/ 12 w 1314"/>
                    <a:gd name="T21" fmla="*/ 252 h 264"/>
                    <a:gd name="T22" fmla="*/ 26 w 1314"/>
                    <a:gd name="T23" fmla="*/ 259 h 264"/>
                    <a:gd name="T24" fmla="*/ 34 w 1314"/>
                    <a:gd name="T25" fmla="*/ 264 h 264"/>
                    <a:gd name="T26" fmla="*/ 43 w 1314"/>
                    <a:gd name="T27" fmla="*/ 264 h 264"/>
                    <a:gd name="T28" fmla="*/ 1270 w 1314"/>
                    <a:gd name="T29" fmla="*/ 264 h 264"/>
                    <a:gd name="T30" fmla="*/ 1278 w 1314"/>
                    <a:gd name="T31" fmla="*/ 264 h 264"/>
                    <a:gd name="T32" fmla="*/ 1285 w 1314"/>
                    <a:gd name="T33" fmla="*/ 259 h 264"/>
                    <a:gd name="T34" fmla="*/ 1300 w 1314"/>
                    <a:gd name="T35" fmla="*/ 252 h 264"/>
                    <a:gd name="T36" fmla="*/ 1309 w 1314"/>
                    <a:gd name="T37" fmla="*/ 237 h 264"/>
                    <a:gd name="T38" fmla="*/ 1314 w 1314"/>
                    <a:gd name="T39" fmla="*/ 230 h 264"/>
                    <a:gd name="T40" fmla="*/ 1314 w 1314"/>
                    <a:gd name="T41" fmla="*/ 220 h 264"/>
                    <a:gd name="T42" fmla="*/ 1314 w 1314"/>
                    <a:gd name="T43" fmla="*/ 44 h 264"/>
                    <a:gd name="T44" fmla="*/ 1314 w 1314"/>
                    <a:gd name="T45" fmla="*/ 34 h 264"/>
                    <a:gd name="T46" fmla="*/ 1309 w 1314"/>
                    <a:gd name="T47" fmla="*/ 27 h 264"/>
                    <a:gd name="T48" fmla="*/ 1300 w 1314"/>
                    <a:gd name="T49" fmla="*/ 12 h 264"/>
                    <a:gd name="T50" fmla="*/ 1285 w 1314"/>
                    <a:gd name="T51" fmla="*/ 5 h 264"/>
                    <a:gd name="T52" fmla="*/ 1278 w 1314"/>
                    <a:gd name="T53" fmla="*/ 3 h 264"/>
                    <a:gd name="T54" fmla="*/ 1270 w 1314"/>
                    <a:gd name="T55" fmla="*/ 0 h 264"/>
                    <a:gd name="T56" fmla="*/ 43 w 1314"/>
                    <a:gd name="T57" fmla="*/ 0 h 26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14"/>
                    <a:gd name="T88" fmla="*/ 0 h 264"/>
                    <a:gd name="T89" fmla="*/ 1314 w 1314"/>
                    <a:gd name="T90" fmla="*/ 264 h 264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14" h="264">
                      <a:moveTo>
                        <a:pt x="43" y="0"/>
                      </a:moveTo>
                      <a:lnTo>
                        <a:pt x="34" y="3"/>
                      </a:lnTo>
                      <a:lnTo>
                        <a:pt x="26" y="5"/>
                      </a:lnTo>
                      <a:lnTo>
                        <a:pt x="12" y="12"/>
                      </a:lnTo>
                      <a:lnTo>
                        <a:pt x="4" y="27"/>
                      </a:lnTo>
                      <a:lnTo>
                        <a:pt x="2" y="34"/>
                      </a:lnTo>
                      <a:lnTo>
                        <a:pt x="0" y="44"/>
                      </a:lnTo>
                      <a:lnTo>
                        <a:pt x="0" y="220"/>
                      </a:lnTo>
                      <a:lnTo>
                        <a:pt x="2" y="230"/>
                      </a:lnTo>
                      <a:lnTo>
                        <a:pt x="4" y="237"/>
                      </a:lnTo>
                      <a:lnTo>
                        <a:pt x="12" y="252"/>
                      </a:lnTo>
                      <a:lnTo>
                        <a:pt x="26" y="259"/>
                      </a:lnTo>
                      <a:lnTo>
                        <a:pt x="34" y="264"/>
                      </a:lnTo>
                      <a:lnTo>
                        <a:pt x="43" y="264"/>
                      </a:lnTo>
                      <a:lnTo>
                        <a:pt x="1270" y="264"/>
                      </a:lnTo>
                      <a:lnTo>
                        <a:pt x="1278" y="264"/>
                      </a:lnTo>
                      <a:lnTo>
                        <a:pt x="1285" y="259"/>
                      </a:lnTo>
                      <a:lnTo>
                        <a:pt x="1300" y="252"/>
                      </a:lnTo>
                      <a:lnTo>
                        <a:pt x="1309" y="237"/>
                      </a:lnTo>
                      <a:lnTo>
                        <a:pt x="1314" y="230"/>
                      </a:lnTo>
                      <a:lnTo>
                        <a:pt x="1314" y="220"/>
                      </a:lnTo>
                      <a:lnTo>
                        <a:pt x="1314" y="44"/>
                      </a:lnTo>
                      <a:lnTo>
                        <a:pt x="1314" y="34"/>
                      </a:lnTo>
                      <a:lnTo>
                        <a:pt x="1309" y="27"/>
                      </a:lnTo>
                      <a:lnTo>
                        <a:pt x="1300" y="12"/>
                      </a:lnTo>
                      <a:lnTo>
                        <a:pt x="1285" y="5"/>
                      </a:lnTo>
                      <a:lnTo>
                        <a:pt x="1278" y="3"/>
                      </a:lnTo>
                      <a:lnTo>
                        <a:pt x="1270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84" name="Rectangle 16"/>
              <p:cNvSpPr>
                <a:spLocks noChangeArrowheads="1"/>
              </p:cNvSpPr>
              <p:nvPr/>
            </p:nvSpPr>
            <p:spPr bwMode="auto">
              <a:xfrm>
                <a:off x="6398" y="1330"/>
                <a:ext cx="1666" cy="267"/>
              </a:xfrm>
              <a:prstGeom prst="rect">
                <a:avLst/>
              </a:prstGeom>
              <a:solidFill>
                <a:srgbClr val="B2B2B2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3" name="Rectangle 14"/>
            <p:cNvSpPr>
              <a:spLocks noChangeArrowheads="1"/>
            </p:cNvSpPr>
            <p:nvPr/>
          </p:nvSpPr>
          <p:spPr bwMode="auto">
            <a:xfrm>
              <a:off x="7097" y="1221"/>
              <a:ext cx="788" cy="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4" name="Group 11"/>
            <p:cNvGrpSpPr>
              <a:grpSpLocks/>
            </p:cNvGrpSpPr>
            <p:nvPr/>
          </p:nvGrpSpPr>
          <p:grpSpPr bwMode="auto">
            <a:xfrm>
              <a:off x="6834" y="1265"/>
              <a:ext cx="1314" cy="264"/>
              <a:chOff x="6572" y="1242"/>
              <a:chExt cx="1314" cy="264"/>
            </a:xfrm>
          </p:grpSpPr>
          <p:sp>
            <p:nvSpPr>
              <p:cNvPr id="181" name="Freeform 13"/>
              <p:cNvSpPr>
                <a:spLocks/>
              </p:cNvSpPr>
              <p:nvPr/>
            </p:nvSpPr>
            <p:spPr bwMode="auto">
              <a:xfrm>
                <a:off x="6572" y="1242"/>
                <a:ext cx="1314" cy="264"/>
              </a:xfrm>
              <a:custGeom>
                <a:avLst/>
                <a:gdLst>
                  <a:gd name="T0" fmla="*/ 43 w 1314"/>
                  <a:gd name="T1" fmla="*/ 0 h 264"/>
                  <a:gd name="T2" fmla="*/ 34 w 1314"/>
                  <a:gd name="T3" fmla="*/ 3 h 264"/>
                  <a:gd name="T4" fmla="*/ 26 w 1314"/>
                  <a:gd name="T5" fmla="*/ 5 h 264"/>
                  <a:gd name="T6" fmla="*/ 12 w 1314"/>
                  <a:gd name="T7" fmla="*/ 12 h 264"/>
                  <a:gd name="T8" fmla="*/ 4 w 1314"/>
                  <a:gd name="T9" fmla="*/ 27 h 264"/>
                  <a:gd name="T10" fmla="*/ 2 w 1314"/>
                  <a:gd name="T11" fmla="*/ 34 h 264"/>
                  <a:gd name="T12" fmla="*/ 0 w 1314"/>
                  <a:gd name="T13" fmla="*/ 44 h 264"/>
                  <a:gd name="T14" fmla="*/ 0 w 1314"/>
                  <a:gd name="T15" fmla="*/ 220 h 264"/>
                  <a:gd name="T16" fmla="*/ 2 w 1314"/>
                  <a:gd name="T17" fmla="*/ 230 h 264"/>
                  <a:gd name="T18" fmla="*/ 4 w 1314"/>
                  <a:gd name="T19" fmla="*/ 237 h 264"/>
                  <a:gd name="T20" fmla="*/ 12 w 1314"/>
                  <a:gd name="T21" fmla="*/ 252 h 264"/>
                  <a:gd name="T22" fmla="*/ 26 w 1314"/>
                  <a:gd name="T23" fmla="*/ 259 h 264"/>
                  <a:gd name="T24" fmla="*/ 34 w 1314"/>
                  <a:gd name="T25" fmla="*/ 264 h 264"/>
                  <a:gd name="T26" fmla="*/ 43 w 1314"/>
                  <a:gd name="T27" fmla="*/ 264 h 264"/>
                  <a:gd name="T28" fmla="*/ 1270 w 1314"/>
                  <a:gd name="T29" fmla="*/ 264 h 264"/>
                  <a:gd name="T30" fmla="*/ 1278 w 1314"/>
                  <a:gd name="T31" fmla="*/ 264 h 264"/>
                  <a:gd name="T32" fmla="*/ 1285 w 1314"/>
                  <a:gd name="T33" fmla="*/ 259 h 264"/>
                  <a:gd name="T34" fmla="*/ 1300 w 1314"/>
                  <a:gd name="T35" fmla="*/ 252 h 264"/>
                  <a:gd name="T36" fmla="*/ 1309 w 1314"/>
                  <a:gd name="T37" fmla="*/ 237 h 264"/>
                  <a:gd name="T38" fmla="*/ 1314 w 1314"/>
                  <a:gd name="T39" fmla="*/ 230 h 264"/>
                  <a:gd name="T40" fmla="*/ 1314 w 1314"/>
                  <a:gd name="T41" fmla="*/ 220 h 264"/>
                  <a:gd name="T42" fmla="*/ 1314 w 1314"/>
                  <a:gd name="T43" fmla="*/ 44 h 264"/>
                  <a:gd name="T44" fmla="*/ 1314 w 1314"/>
                  <a:gd name="T45" fmla="*/ 34 h 264"/>
                  <a:gd name="T46" fmla="*/ 1309 w 1314"/>
                  <a:gd name="T47" fmla="*/ 27 h 264"/>
                  <a:gd name="T48" fmla="*/ 1300 w 1314"/>
                  <a:gd name="T49" fmla="*/ 12 h 264"/>
                  <a:gd name="T50" fmla="*/ 1285 w 1314"/>
                  <a:gd name="T51" fmla="*/ 5 h 264"/>
                  <a:gd name="T52" fmla="*/ 1278 w 1314"/>
                  <a:gd name="T53" fmla="*/ 3 h 264"/>
                  <a:gd name="T54" fmla="*/ 1270 w 1314"/>
                  <a:gd name="T55" fmla="*/ 0 h 264"/>
                  <a:gd name="T56" fmla="*/ 43 w 1314"/>
                  <a:gd name="T57" fmla="*/ 0 h 26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4"/>
                  <a:gd name="T88" fmla="*/ 0 h 264"/>
                  <a:gd name="T89" fmla="*/ 1314 w 1314"/>
                  <a:gd name="T90" fmla="*/ 264 h 26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4" h="264">
                    <a:moveTo>
                      <a:pt x="43" y="0"/>
                    </a:moveTo>
                    <a:lnTo>
                      <a:pt x="34" y="3"/>
                    </a:lnTo>
                    <a:lnTo>
                      <a:pt x="26" y="5"/>
                    </a:lnTo>
                    <a:lnTo>
                      <a:pt x="12" y="12"/>
                    </a:lnTo>
                    <a:lnTo>
                      <a:pt x="4" y="27"/>
                    </a:lnTo>
                    <a:lnTo>
                      <a:pt x="2" y="34"/>
                    </a:lnTo>
                    <a:lnTo>
                      <a:pt x="0" y="44"/>
                    </a:lnTo>
                    <a:lnTo>
                      <a:pt x="0" y="220"/>
                    </a:lnTo>
                    <a:lnTo>
                      <a:pt x="2" y="230"/>
                    </a:lnTo>
                    <a:lnTo>
                      <a:pt x="4" y="237"/>
                    </a:lnTo>
                    <a:lnTo>
                      <a:pt x="12" y="252"/>
                    </a:lnTo>
                    <a:lnTo>
                      <a:pt x="26" y="259"/>
                    </a:lnTo>
                    <a:lnTo>
                      <a:pt x="34" y="264"/>
                    </a:lnTo>
                    <a:lnTo>
                      <a:pt x="43" y="264"/>
                    </a:lnTo>
                    <a:lnTo>
                      <a:pt x="1270" y="264"/>
                    </a:lnTo>
                    <a:lnTo>
                      <a:pt x="1278" y="264"/>
                    </a:lnTo>
                    <a:lnTo>
                      <a:pt x="1285" y="259"/>
                    </a:lnTo>
                    <a:lnTo>
                      <a:pt x="1300" y="252"/>
                    </a:lnTo>
                    <a:lnTo>
                      <a:pt x="1309" y="237"/>
                    </a:lnTo>
                    <a:lnTo>
                      <a:pt x="1314" y="230"/>
                    </a:lnTo>
                    <a:lnTo>
                      <a:pt x="1314" y="220"/>
                    </a:lnTo>
                    <a:lnTo>
                      <a:pt x="1314" y="44"/>
                    </a:lnTo>
                    <a:lnTo>
                      <a:pt x="1314" y="34"/>
                    </a:lnTo>
                    <a:lnTo>
                      <a:pt x="1309" y="27"/>
                    </a:lnTo>
                    <a:lnTo>
                      <a:pt x="1300" y="12"/>
                    </a:lnTo>
                    <a:lnTo>
                      <a:pt x="1285" y="5"/>
                    </a:lnTo>
                    <a:lnTo>
                      <a:pt x="1278" y="3"/>
                    </a:lnTo>
                    <a:lnTo>
                      <a:pt x="1270" y="0"/>
                    </a:lnTo>
                    <a:lnTo>
                      <a:pt x="43" y="0"/>
                    </a:lnTo>
                    <a:close/>
                  </a:path>
                </a:pathLst>
              </a:cu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2" name="Freeform 12"/>
              <p:cNvSpPr>
                <a:spLocks/>
              </p:cNvSpPr>
              <p:nvPr/>
            </p:nvSpPr>
            <p:spPr bwMode="auto">
              <a:xfrm>
                <a:off x="6572" y="1242"/>
                <a:ext cx="1314" cy="264"/>
              </a:xfrm>
              <a:custGeom>
                <a:avLst/>
                <a:gdLst>
                  <a:gd name="T0" fmla="*/ 43 w 1314"/>
                  <a:gd name="T1" fmla="*/ 0 h 264"/>
                  <a:gd name="T2" fmla="*/ 34 w 1314"/>
                  <a:gd name="T3" fmla="*/ 3 h 264"/>
                  <a:gd name="T4" fmla="*/ 26 w 1314"/>
                  <a:gd name="T5" fmla="*/ 5 h 264"/>
                  <a:gd name="T6" fmla="*/ 12 w 1314"/>
                  <a:gd name="T7" fmla="*/ 12 h 264"/>
                  <a:gd name="T8" fmla="*/ 4 w 1314"/>
                  <a:gd name="T9" fmla="*/ 27 h 264"/>
                  <a:gd name="T10" fmla="*/ 2 w 1314"/>
                  <a:gd name="T11" fmla="*/ 34 h 264"/>
                  <a:gd name="T12" fmla="*/ 0 w 1314"/>
                  <a:gd name="T13" fmla="*/ 44 h 264"/>
                  <a:gd name="T14" fmla="*/ 0 w 1314"/>
                  <a:gd name="T15" fmla="*/ 220 h 264"/>
                  <a:gd name="T16" fmla="*/ 2 w 1314"/>
                  <a:gd name="T17" fmla="*/ 230 h 264"/>
                  <a:gd name="T18" fmla="*/ 4 w 1314"/>
                  <a:gd name="T19" fmla="*/ 237 h 264"/>
                  <a:gd name="T20" fmla="*/ 12 w 1314"/>
                  <a:gd name="T21" fmla="*/ 252 h 264"/>
                  <a:gd name="T22" fmla="*/ 26 w 1314"/>
                  <a:gd name="T23" fmla="*/ 259 h 264"/>
                  <a:gd name="T24" fmla="*/ 34 w 1314"/>
                  <a:gd name="T25" fmla="*/ 264 h 264"/>
                  <a:gd name="T26" fmla="*/ 43 w 1314"/>
                  <a:gd name="T27" fmla="*/ 264 h 264"/>
                  <a:gd name="T28" fmla="*/ 1270 w 1314"/>
                  <a:gd name="T29" fmla="*/ 264 h 264"/>
                  <a:gd name="T30" fmla="*/ 1278 w 1314"/>
                  <a:gd name="T31" fmla="*/ 264 h 264"/>
                  <a:gd name="T32" fmla="*/ 1285 w 1314"/>
                  <a:gd name="T33" fmla="*/ 259 h 264"/>
                  <a:gd name="T34" fmla="*/ 1300 w 1314"/>
                  <a:gd name="T35" fmla="*/ 252 h 264"/>
                  <a:gd name="T36" fmla="*/ 1309 w 1314"/>
                  <a:gd name="T37" fmla="*/ 237 h 264"/>
                  <a:gd name="T38" fmla="*/ 1314 w 1314"/>
                  <a:gd name="T39" fmla="*/ 230 h 264"/>
                  <a:gd name="T40" fmla="*/ 1314 w 1314"/>
                  <a:gd name="T41" fmla="*/ 220 h 264"/>
                  <a:gd name="T42" fmla="*/ 1314 w 1314"/>
                  <a:gd name="T43" fmla="*/ 44 h 264"/>
                  <a:gd name="T44" fmla="*/ 1314 w 1314"/>
                  <a:gd name="T45" fmla="*/ 34 h 264"/>
                  <a:gd name="T46" fmla="*/ 1309 w 1314"/>
                  <a:gd name="T47" fmla="*/ 27 h 264"/>
                  <a:gd name="T48" fmla="*/ 1300 w 1314"/>
                  <a:gd name="T49" fmla="*/ 12 h 264"/>
                  <a:gd name="T50" fmla="*/ 1285 w 1314"/>
                  <a:gd name="T51" fmla="*/ 5 h 264"/>
                  <a:gd name="T52" fmla="*/ 1278 w 1314"/>
                  <a:gd name="T53" fmla="*/ 3 h 264"/>
                  <a:gd name="T54" fmla="*/ 1270 w 1314"/>
                  <a:gd name="T55" fmla="*/ 0 h 264"/>
                  <a:gd name="T56" fmla="*/ 43 w 1314"/>
                  <a:gd name="T57" fmla="*/ 0 h 26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4"/>
                  <a:gd name="T88" fmla="*/ 0 h 264"/>
                  <a:gd name="T89" fmla="*/ 1314 w 1314"/>
                  <a:gd name="T90" fmla="*/ 264 h 26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4" h="264">
                    <a:moveTo>
                      <a:pt x="43" y="0"/>
                    </a:moveTo>
                    <a:lnTo>
                      <a:pt x="34" y="3"/>
                    </a:lnTo>
                    <a:lnTo>
                      <a:pt x="26" y="5"/>
                    </a:lnTo>
                    <a:lnTo>
                      <a:pt x="12" y="12"/>
                    </a:lnTo>
                    <a:lnTo>
                      <a:pt x="4" y="27"/>
                    </a:lnTo>
                    <a:lnTo>
                      <a:pt x="2" y="34"/>
                    </a:lnTo>
                    <a:lnTo>
                      <a:pt x="0" y="44"/>
                    </a:lnTo>
                    <a:lnTo>
                      <a:pt x="0" y="220"/>
                    </a:lnTo>
                    <a:lnTo>
                      <a:pt x="2" y="230"/>
                    </a:lnTo>
                    <a:lnTo>
                      <a:pt x="4" y="237"/>
                    </a:lnTo>
                    <a:lnTo>
                      <a:pt x="12" y="252"/>
                    </a:lnTo>
                    <a:lnTo>
                      <a:pt x="26" y="259"/>
                    </a:lnTo>
                    <a:lnTo>
                      <a:pt x="34" y="264"/>
                    </a:lnTo>
                    <a:lnTo>
                      <a:pt x="43" y="264"/>
                    </a:lnTo>
                    <a:lnTo>
                      <a:pt x="1270" y="264"/>
                    </a:lnTo>
                    <a:lnTo>
                      <a:pt x="1278" y="264"/>
                    </a:lnTo>
                    <a:lnTo>
                      <a:pt x="1285" y="259"/>
                    </a:lnTo>
                    <a:lnTo>
                      <a:pt x="1300" y="252"/>
                    </a:lnTo>
                    <a:lnTo>
                      <a:pt x="1309" y="237"/>
                    </a:lnTo>
                    <a:lnTo>
                      <a:pt x="1314" y="230"/>
                    </a:lnTo>
                    <a:lnTo>
                      <a:pt x="1314" y="220"/>
                    </a:lnTo>
                    <a:lnTo>
                      <a:pt x="1314" y="44"/>
                    </a:lnTo>
                    <a:lnTo>
                      <a:pt x="1314" y="34"/>
                    </a:lnTo>
                    <a:lnTo>
                      <a:pt x="1309" y="27"/>
                    </a:lnTo>
                    <a:lnTo>
                      <a:pt x="1300" y="12"/>
                    </a:lnTo>
                    <a:lnTo>
                      <a:pt x="1285" y="5"/>
                    </a:lnTo>
                    <a:lnTo>
                      <a:pt x="1278" y="3"/>
                    </a:lnTo>
                    <a:lnTo>
                      <a:pt x="1270" y="0"/>
                    </a:lnTo>
                    <a:lnTo>
                      <a:pt x="43" y="0"/>
                    </a:lnTo>
                    <a:close/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5" name="Rectangle 10"/>
            <p:cNvSpPr>
              <a:spLocks noChangeArrowheads="1"/>
            </p:cNvSpPr>
            <p:nvPr/>
          </p:nvSpPr>
          <p:spPr bwMode="auto">
            <a:xfrm>
              <a:off x="6665" y="1358"/>
              <a:ext cx="1657" cy="257"/>
            </a:xfrm>
            <a:prstGeom prst="rect">
              <a:avLst/>
            </a:prstGeom>
            <a:solidFill>
              <a:srgbClr val="B2B2B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6" name="Group 7"/>
            <p:cNvGrpSpPr>
              <a:grpSpLocks/>
            </p:cNvGrpSpPr>
            <p:nvPr/>
          </p:nvGrpSpPr>
          <p:grpSpPr bwMode="auto">
            <a:xfrm>
              <a:off x="6834" y="1265"/>
              <a:ext cx="1314" cy="264"/>
              <a:chOff x="6572" y="1242"/>
              <a:chExt cx="1314" cy="264"/>
            </a:xfrm>
          </p:grpSpPr>
          <p:sp>
            <p:nvSpPr>
              <p:cNvPr id="179" name="Freeform 9"/>
              <p:cNvSpPr>
                <a:spLocks/>
              </p:cNvSpPr>
              <p:nvPr/>
            </p:nvSpPr>
            <p:spPr bwMode="auto">
              <a:xfrm>
                <a:off x="6572" y="1242"/>
                <a:ext cx="1314" cy="264"/>
              </a:xfrm>
              <a:custGeom>
                <a:avLst/>
                <a:gdLst>
                  <a:gd name="T0" fmla="*/ 43 w 1314"/>
                  <a:gd name="T1" fmla="*/ 0 h 264"/>
                  <a:gd name="T2" fmla="*/ 34 w 1314"/>
                  <a:gd name="T3" fmla="*/ 3 h 264"/>
                  <a:gd name="T4" fmla="*/ 26 w 1314"/>
                  <a:gd name="T5" fmla="*/ 5 h 264"/>
                  <a:gd name="T6" fmla="*/ 12 w 1314"/>
                  <a:gd name="T7" fmla="*/ 12 h 264"/>
                  <a:gd name="T8" fmla="*/ 4 w 1314"/>
                  <a:gd name="T9" fmla="*/ 27 h 264"/>
                  <a:gd name="T10" fmla="*/ 2 w 1314"/>
                  <a:gd name="T11" fmla="*/ 34 h 264"/>
                  <a:gd name="T12" fmla="*/ 0 w 1314"/>
                  <a:gd name="T13" fmla="*/ 44 h 264"/>
                  <a:gd name="T14" fmla="*/ 0 w 1314"/>
                  <a:gd name="T15" fmla="*/ 220 h 264"/>
                  <a:gd name="T16" fmla="*/ 2 w 1314"/>
                  <a:gd name="T17" fmla="*/ 230 h 264"/>
                  <a:gd name="T18" fmla="*/ 4 w 1314"/>
                  <a:gd name="T19" fmla="*/ 237 h 264"/>
                  <a:gd name="T20" fmla="*/ 12 w 1314"/>
                  <a:gd name="T21" fmla="*/ 252 h 264"/>
                  <a:gd name="T22" fmla="*/ 26 w 1314"/>
                  <a:gd name="T23" fmla="*/ 259 h 264"/>
                  <a:gd name="T24" fmla="*/ 34 w 1314"/>
                  <a:gd name="T25" fmla="*/ 264 h 264"/>
                  <a:gd name="T26" fmla="*/ 43 w 1314"/>
                  <a:gd name="T27" fmla="*/ 264 h 264"/>
                  <a:gd name="T28" fmla="*/ 1270 w 1314"/>
                  <a:gd name="T29" fmla="*/ 264 h 264"/>
                  <a:gd name="T30" fmla="*/ 1278 w 1314"/>
                  <a:gd name="T31" fmla="*/ 264 h 264"/>
                  <a:gd name="T32" fmla="*/ 1285 w 1314"/>
                  <a:gd name="T33" fmla="*/ 259 h 264"/>
                  <a:gd name="T34" fmla="*/ 1300 w 1314"/>
                  <a:gd name="T35" fmla="*/ 252 h 264"/>
                  <a:gd name="T36" fmla="*/ 1309 w 1314"/>
                  <a:gd name="T37" fmla="*/ 237 h 264"/>
                  <a:gd name="T38" fmla="*/ 1314 w 1314"/>
                  <a:gd name="T39" fmla="*/ 230 h 264"/>
                  <a:gd name="T40" fmla="*/ 1314 w 1314"/>
                  <a:gd name="T41" fmla="*/ 220 h 264"/>
                  <a:gd name="T42" fmla="*/ 1314 w 1314"/>
                  <a:gd name="T43" fmla="*/ 44 h 264"/>
                  <a:gd name="T44" fmla="*/ 1314 w 1314"/>
                  <a:gd name="T45" fmla="*/ 34 h 264"/>
                  <a:gd name="T46" fmla="*/ 1309 w 1314"/>
                  <a:gd name="T47" fmla="*/ 27 h 264"/>
                  <a:gd name="T48" fmla="*/ 1300 w 1314"/>
                  <a:gd name="T49" fmla="*/ 12 h 264"/>
                  <a:gd name="T50" fmla="*/ 1285 w 1314"/>
                  <a:gd name="T51" fmla="*/ 5 h 264"/>
                  <a:gd name="T52" fmla="*/ 1278 w 1314"/>
                  <a:gd name="T53" fmla="*/ 3 h 264"/>
                  <a:gd name="T54" fmla="*/ 1270 w 1314"/>
                  <a:gd name="T55" fmla="*/ 0 h 264"/>
                  <a:gd name="T56" fmla="*/ 43 w 1314"/>
                  <a:gd name="T57" fmla="*/ 0 h 26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4"/>
                  <a:gd name="T88" fmla="*/ 0 h 264"/>
                  <a:gd name="T89" fmla="*/ 1314 w 1314"/>
                  <a:gd name="T90" fmla="*/ 264 h 26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4" h="264">
                    <a:moveTo>
                      <a:pt x="43" y="0"/>
                    </a:moveTo>
                    <a:lnTo>
                      <a:pt x="34" y="3"/>
                    </a:lnTo>
                    <a:lnTo>
                      <a:pt x="26" y="5"/>
                    </a:lnTo>
                    <a:lnTo>
                      <a:pt x="12" y="12"/>
                    </a:lnTo>
                    <a:lnTo>
                      <a:pt x="4" y="27"/>
                    </a:lnTo>
                    <a:lnTo>
                      <a:pt x="2" y="34"/>
                    </a:lnTo>
                    <a:lnTo>
                      <a:pt x="0" y="44"/>
                    </a:lnTo>
                    <a:lnTo>
                      <a:pt x="0" y="220"/>
                    </a:lnTo>
                    <a:lnTo>
                      <a:pt x="2" y="230"/>
                    </a:lnTo>
                    <a:lnTo>
                      <a:pt x="4" y="237"/>
                    </a:lnTo>
                    <a:lnTo>
                      <a:pt x="12" y="252"/>
                    </a:lnTo>
                    <a:lnTo>
                      <a:pt x="26" y="259"/>
                    </a:lnTo>
                    <a:lnTo>
                      <a:pt x="34" y="264"/>
                    </a:lnTo>
                    <a:lnTo>
                      <a:pt x="43" y="264"/>
                    </a:lnTo>
                    <a:lnTo>
                      <a:pt x="1270" y="264"/>
                    </a:lnTo>
                    <a:lnTo>
                      <a:pt x="1278" y="264"/>
                    </a:lnTo>
                    <a:lnTo>
                      <a:pt x="1285" y="259"/>
                    </a:lnTo>
                    <a:lnTo>
                      <a:pt x="1300" y="252"/>
                    </a:lnTo>
                    <a:lnTo>
                      <a:pt x="1309" y="237"/>
                    </a:lnTo>
                    <a:lnTo>
                      <a:pt x="1314" y="230"/>
                    </a:lnTo>
                    <a:lnTo>
                      <a:pt x="1314" y="220"/>
                    </a:lnTo>
                    <a:lnTo>
                      <a:pt x="1314" y="44"/>
                    </a:lnTo>
                    <a:lnTo>
                      <a:pt x="1314" y="34"/>
                    </a:lnTo>
                    <a:lnTo>
                      <a:pt x="1309" y="27"/>
                    </a:lnTo>
                    <a:lnTo>
                      <a:pt x="1300" y="12"/>
                    </a:lnTo>
                    <a:lnTo>
                      <a:pt x="1285" y="5"/>
                    </a:lnTo>
                    <a:lnTo>
                      <a:pt x="1278" y="3"/>
                    </a:lnTo>
                    <a:lnTo>
                      <a:pt x="1270" y="0"/>
                    </a:lnTo>
                    <a:lnTo>
                      <a:pt x="43" y="0"/>
                    </a:lnTo>
                    <a:close/>
                  </a:path>
                </a:pathLst>
              </a:cu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0" name="Freeform 8"/>
              <p:cNvSpPr>
                <a:spLocks/>
              </p:cNvSpPr>
              <p:nvPr/>
            </p:nvSpPr>
            <p:spPr bwMode="auto">
              <a:xfrm>
                <a:off x="6572" y="1242"/>
                <a:ext cx="1314" cy="264"/>
              </a:xfrm>
              <a:custGeom>
                <a:avLst/>
                <a:gdLst>
                  <a:gd name="T0" fmla="*/ 43 w 1314"/>
                  <a:gd name="T1" fmla="*/ 0 h 264"/>
                  <a:gd name="T2" fmla="*/ 34 w 1314"/>
                  <a:gd name="T3" fmla="*/ 3 h 264"/>
                  <a:gd name="T4" fmla="*/ 26 w 1314"/>
                  <a:gd name="T5" fmla="*/ 5 h 264"/>
                  <a:gd name="T6" fmla="*/ 12 w 1314"/>
                  <a:gd name="T7" fmla="*/ 12 h 264"/>
                  <a:gd name="T8" fmla="*/ 4 w 1314"/>
                  <a:gd name="T9" fmla="*/ 27 h 264"/>
                  <a:gd name="T10" fmla="*/ 2 w 1314"/>
                  <a:gd name="T11" fmla="*/ 34 h 264"/>
                  <a:gd name="T12" fmla="*/ 0 w 1314"/>
                  <a:gd name="T13" fmla="*/ 44 h 264"/>
                  <a:gd name="T14" fmla="*/ 0 w 1314"/>
                  <a:gd name="T15" fmla="*/ 220 h 264"/>
                  <a:gd name="T16" fmla="*/ 2 w 1314"/>
                  <a:gd name="T17" fmla="*/ 230 h 264"/>
                  <a:gd name="T18" fmla="*/ 4 w 1314"/>
                  <a:gd name="T19" fmla="*/ 237 h 264"/>
                  <a:gd name="T20" fmla="*/ 12 w 1314"/>
                  <a:gd name="T21" fmla="*/ 252 h 264"/>
                  <a:gd name="T22" fmla="*/ 26 w 1314"/>
                  <a:gd name="T23" fmla="*/ 259 h 264"/>
                  <a:gd name="T24" fmla="*/ 34 w 1314"/>
                  <a:gd name="T25" fmla="*/ 264 h 264"/>
                  <a:gd name="T26" fmla="*/ 43 w 1314"/>
                  <a:gd name="T27" fmla="*/ 264 h 264"/>
                  <a:gd name="T28" fmla="*/ 1270 w 1314"/>
                  <a:gd name="T29" fmla="*/ 264 h 264"/>
                  <a:gd name="T30" fmla="*/ 1278 w 1314"/>
                  <a:gd name="T31" fmla="*/ 264 h 264"/>
                  <a:gd name="T32" fmla="*/ 1285 w 1314"/>
                  <a:gd name="T33" fmla="*/ 259 h 264"/>
                  <a:gd name="T34" fmla="*/ 1300 w 1314"/>
                  <a:gd name="T35" fmla="*/ 252 h 264"/>
                  <a:gd name="T36" fmla="*/ 1309 w 1314"/>
                  <a:gd name="T37" fmla="*/ 237 h 264"/>
                  <a:gd name="T38" fmla="*/ 1314 w 1314"/>
                  <a:gd name="T39" fmla="*/ 230 h 264"/>
                  <a:gd name="T40" fmla="*/ 1314 w 1314"/>
                  <a:gd name="T41" fmla="*/ 220 h 264"/>
                  <a:gd name="T42" fmla="*/ 1314 w 1314"/>
                  <a:gd name="T43" fmla="*/ 44 h 264"/>
                  <a:gd name="T44" fmla="*/ 1314 w 1314"/>
                  <a:gd name="T45" fmla="*/ 34 h 264"/>
                  <a:gd name="T46" fmla="*/ 1309 w 1314"/>
                  <a:gd name="T47" fmla="*/ 27 h 264"/>
                  <a:gd name="T48" fmla="*/ 1300 w 1314"/>
                  <a:gd name="T49" fmla="*/ 12 h 264"/>
                  <a:gd name="T50" fmla="*/ 1285 w 1314"/>
                  <a:gd name="T51" fmla="*/ 5 h 264"/>
                  <a:gd name="T52" fmla="*/ 1278 w 1314"/>
                  <a:gd name="T53" fmla="*/ 3 h 264"/>
                  <a:gd name="T54" fmla="*/ 1270 w 1314"/>
                  <a:gd name="T55" fmla="*/ 0 h 264"/>
                  <a:gd name="T56" fmla="*/ 43 w 1314"/>
                  <a:gd name="T57" fmla="*/ 0 h 26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314"/>
                  <a:gd name="T88" fmla="*/ 0 h 264"/>
                  <a:gd name="T89" fmla="*/ 1314 w 1314"/>
                  <a:gd name="T90" fmla="*/ 264 h 26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314" h="264">
                    <a:moveTo>
                      <a:pt x="43" y="0"/>
                    </a:moveTo>
                    <a:lnTo>
                      <a:pt x="34" y="3"/>
                    </a:lnTo>
                    <a:lnTo>
                      <a:pt x="26" y="5"/>
                    </a:lnTo>
                    <a:lnTo>
                      <a:pt x="12" y="12"/>
                    </a:lnTo>
                    <a:lnTo>
                      <a:pt x="4" y="27"/>
                    </a:lnTo>
                    <a:lnTo>
                      <a:pt x="2" y="34"/>
                    </a:lnTo>
                    <a:lnTo>
                      <a:pt x="0" y="44"/>
                    </a:lnTo>
                    <a:lnTo>
                      <a:pt x="0" y="220"/>
                    </a:lnTo>
                    <a:lnTo>
                      <a:pt x="2" y="230"/>
                    </a:lnTo>
                    <a:lnTo>
                      <a:pt x="4" y="237"/>
                    </a:lnTo>
                    <a:lnTo>
                      <a:pt x="12" y="252"/>
                    </a:lnTo>
                    <a:lnTo>
                      <a:pt x="26" y="259"/>
                    </a:lnTo>
                    <a:lnTo>
                      <a:pt x="34" y="264"/>
                    </a:lnTo>
                    <a:lnTo>
                      <a:pt x="43" y="264"/>
                    </a:lnTo>
                    <a:lnTo>
                      <a:pt x="1270" y="264"/>
                    </a:lnTo>
                    <a:lnTo>
                      <a:pt x="1278" y="264"/>
                    </a:lnTo>
                    <a:lnTo>
                      <a:pt x="1285" y="259"/>
                    </a:lnTo>
                    <a:lnTo>
                      <a:pt x="1300" y="252"/>
                    </a:lnTo>
                    <a:lnTo>
                      <a:pt x="1309" y="237"/>
                    </a:lnTo>
                    <a:lnTo>
                      <a:pt x="1314" y="230"/>
                    </a:lnTo>
                    <a:lnTo>
                      <a:pt x="1314" y="220"/>
                    </a:lnTo>
                    <a:lnTo>
                      <a:pt x="1314" y="44"/>
                    </a:lnTo>
                    <a:lnTo>
                      <a:pt x="1314" y="34"/>
                    </a:lnTo>
                    <a:lnTo>
                      <a:pt x="1309" y="27"/>
                    </a:lnTo>
                    <a:lnTo>
                      <a:pt x="1300" y="12"/>
                    </a:lnTo>
                    <a:lnTo>
                      <a:pt x="1285" y="5"/>
                    </a:lnTo>
                    <a:lnTo>
                      <a:pt x="1278" y="3"/>
                    </a:lnTo>
                    <a:lnTo>
                      <a:pt x="1270" y="0"/>
                    </a:lnTo>
                    <a:lnTo>
                      <a:pt x="43" y="0"/>
                    </a:lnTo>
                    <a:close/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fr-F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7" name="Rectangle 6"/>
            <p:cNvSpPr>
              <a:spLocks noChangeArrowheads="1"/>
            </p:cNvSpPr>
            <p:nvPr/>
          </p:nvSpPr>
          <p:spPr bwMode="auto">
            <a:xfrm>
              <a:off x="6665" y="1358"/>
              <a:ext cx="1657" cy="257"/>
            </a:xfrm>
            <a:prstGeom prst="rect">
              <a:avLst/>
            </a:prstGeom>
            <a:solidFill>
              <a:srgbClr val="B2B2B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  <p:sp>
          <p:nvSpPr>
            <p:cNvPr id="178" name="Rectangle 5"/>
            <p:cNvSpPr>
              <a:spLocks noChangeArrowheads="1"/>
            </p:cNvSpPr>
            <p:nvPr/>
          </p:nvSpPr>
          <p:spPr bwMode="auto">
            <a:xfrm>
              <a:off x="7097" y="1221"/>
              <a:ext cx="788" cy="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15" name="Freeform 99"/>
          <p:cNvSpPr>
            <a:spLocks/>
          </p:cNvSpPr>
          <p:nvPr/>
        </p:nvSpPr>
        <p:spPr bwMode="auto">
          <a:xfrm>
            <a:off x="7894576" y="4518248"/>
            <a:ext cx="88900" cy="152400"/>
          </a:xfrm>
          <a:custGeom>
            <a:avLst/>
            <a:gdLst>
              <a:gd name="T0" fmla="*/ 2147483647 w 56"/>
              <a:gd name="T1" fmla="*/ 0 h 96"/>
              <a:gd name="T2" fmla="*/ 2147483647 w 56"/>
              <a:gd name="T3" fmla="*/ 2147483647 h 96"/>
              <a:gd name="T4" fmla="*/ 2147483647 w 56"/>
              <a:gd name="T5" fmla="*/ 2147483647 h 96"/>
              <a:gd name="T6" fmla="*/ 2147483647 w 56"/>
              <a:gd name="T7" fmla="*/ 214748364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56"/>
              <a:gd name="T13" fmla="*/ 0 h 96"/>
              <a:gd name="T14" fmla="*/ 56 w 56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6" h="96">
                <a:moveTo>
                  <a:pt x="8" y="0"/>
                </a:moveTo>
                <a:cubicBezTo>
                  <a:pt x="32" y="20"/>
                  <a:pt x="56" y="40"/>
                  <a:pt x="56" y="48"/>
                </a:cubicBezTo>
                <a:cubicBezTo>
                  <a:pt x="56" y="56"/>
                  <a:pt x="16" y="40"/>
                  <a:pt x="8" y="48"/>
                </a:cubicBezTo>
                <a:cubicBezTo>
                  <a:pt x="0" y="56"/>
                  <a:pt x="8" y="88"/>
                  <a:pt x="8" y="96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216" name="Freeform 100"/>
          <p:cNvSpPr>
            <a:spLocks/>
          </p:cNvSpPr>
          <p:nvPr/>
        </p:nvSpPr>
        <p:spPr bwMode="auto">
          <a:xfrm>
            <a:off x="7754876" y="4518248"/>
            <a:ext cx="88900" cy="152400"/>
          </a:xfrm>
          <a:custGeom>
            <a:avLst/>
            <a:gdLst>
              <a:gd name="T0" fmla="*/ 2147483647 w 56"/>
              <a:gd name="T1" fmla="*/ 0 h 96"/>
              <a:gd name="T2" fmla="*/ 2147483647 w 56"/>
              <a:gd name="T3" fmla="*/ 2147483647 h 96"/>
              <a:gd name="T4" fmla="*/ 2147483647 w 56"/>
              <a:gd name="T5" fmla="*/ 2147483647 h 96"/>
              <a:gd name="T6" fmla="*/ 2147483647 w 56"/>
              <a:gd name="T7" fmla="*/ 214748364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56"/>
              <a:gd name="T13" fmla="*/ 0 h 96"/>
              <a:gd name="T14" fmla="*/ 56 w 56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6" h="96">
                <a:moveTo>
                  <a:pt x="8" y="0"/>
                </a:moveTo>
                <a:cubicBezTo>
                  <a:pt x="32" y="20"/>
                  <a:pt x="56" y="40"/>
                  <a:pt x="56" y="48"/>
                </a:cubicBezTo>
                <a:cubicBezTo>
                  <a:pt x="56" y="56"/>
                  <a:pt x="16" y="40"/>
                  <a:pt x="8" y="48"/>
                </a:cubicBezTo>
                <a:cubicBezTo>
                  <a:pt x="0" y="56"/>
                  <a:pt x="8" y="88"/>
                  <a:pt x="8" y="96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217" name="Freeform 101"/>
          <p:cNvSpPr>
            <a:spLocks/>
          </p:cNvSpPr>
          <p:nvPr/>
        </p:nvSpPr>
        <p:spPr bwMode="auto">
          <a:xfrm>
            <a:off x="8440676" y="4518248"/>
            <a:ext cx="88900" cy="152400"/>
          </a:xfrm>
          <a:custGeom>
            <a:avLst/>
            <a:gdLst>
              <a:gd name="T0" fmla="*/ 2147483647 w 56"/>
              <a:gd name="T1" fmla="*/ 0 h 96"/>
              <a:gd name="T2" fmla="*/ 2147483647 w 56"/>
              <a:gd name="T3" fmla="*/ 2147483647 h 96"/>
              <a:gd name="T4" fmla="*/ 2147483647 w 56"/>
              <a:gd name="T5" fmla="*/ 2147483647 h 96"/>
              <a:gd name="T6" fmla="*/ 2147483647 w 56"/>
              <a:gd name="T7" fmla="*/ 214748364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56"/>
              <a:gd name="T13" fmla="*/ 0 h 96"/>
              <a:gd name="T14" fmla="*/ 56 w 56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6" h="96">
                <a:moveTo>
                  <a:pt x="8" y="0"/>
                </a:moveTo>
                <a:cubicBezTo>
                  <a:pt x="32" y="20"/>
                  <a:pt x="56" y="40"/>
                  <a:pt x="56" y="48"/>
                </a:cubicBezTo>
                <a:cubicBezTo>
                  <a:pt x="56" y="56"/>
                  <a:pt x="16" y="40"/>
                  <a:pt x="8" y="48"/>
                </a:cubicBezTo>
                <a:cubicBezTo>
                  <a:pt x="0" y="56"/>
                  <a:pt x="8" y="88"/>
                  <a:pt x="8" y="96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218" name="Freeform 102"/>
          <p:cNvSpPr>
            <a:spLocks/>
          </p:cNvSpPr>
          <p:nvPr/>
        </p:nvSpPr>
        <p:spPr bwMode="auto">
          <a:xfrm>
            <a:off x="8580376" y="4518248"/>
            <a:ext cx="88900" cy="152400"/>
          </a:xfrm>
          <a:custGeom>
            <a:avLst/>
            <a:gdLst>
              <a:gd name="T0" fmla="*/ 2147483647 w 56"/>
              <a:gd name="T1" fmla="*/ 0 h 96"/>
              <a:gd name="T2" fmla="*/ 2147483647 w 56"/>
              <a:gd name="T3" fmla="*/ 2147483647 h 96"/>
              <a:gd name="T4" fmla="*/ 2147483647 w 56"/>
              <a:gd name="T5" fmla="*/ 2147483647 h 96"/>
              <a:gd name="T6" fmla="*/ 2147483647 w 56"/>
              <a:gd name="T7" fmla="*/ 214748364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56"/>
              <a:gd name="T13" fmla="*/ 0 h 96"/>
              <a:gd name="T14" fmla="*/ 56 w 56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6" h="96">
                <a:moveTo>
                  <a:pt x="8" y="0"/>
                </a:moveTo>
                <a:cubicBezTo>
                  <a:pt x="32" y="20"/>
                  <a:pt x="56" y="40"/>
                  <a:pt x="56" y="48"/>
                </a:cubicBezTo>
                <a:cubicBezTo>
                  <a:pt x="56" y="56"/>
                  <a:pt x="16" y="40"/>
                  <a:pt x="8" y="48"/>
                </a:cubicBezTo>
                <a:cubicBezTo>
                  <a:pt x="0" y="56"/>
                  <a:pt x="8" y="88"/>
                  <a:pt x="8" y="96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219" name="Freeform 103"/>
          <p:cNvSpPr>
            <a:spLocks/>
          </p:cNvSpPr>
          <p:nvPr/>
        </p:nvSpPr>
        <p:spPr bwMode="auto">
          <a:xfrm>
            <a:off x="8288276" y="4518248"/>
            <a:ext cx="88900" cy="152400"/>
          </a:xfrm>
          <a:custGeom>
            <a:avLst/>
            <a:gdLst>
              <a:gd name="T0" fmla="*/ 2147483647 w 56"/>
              <a:gd name="T1" fmla="*/ 0 h 96"/>
              <a:gd name="T2" fmla="*/ 2147483647 w 56"/>
              <a:gd name="T3" fmla="*/ 2147483647 h 96"/>
              <a:gd name="T4" fmla="*/ 2147483647 w 56"/>
              <a:gd name="T5" fmla="*/ 2147483647 h 96"/>
              <a:gd name="T6" fmla="*/ 2147483647 w 56"/>
              <a:gd name="T7" fmla="*/ 214748364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56"/>
              <a:gd name="T13" fmla="*/ 0 h 96"/>
              <a:gd name="T14" fmla="*/ 56 w 56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6" h="96">
                <a:moveTo>
                  <a:pt x="8" y="0"/>
                </a:moveTo>
                <a:cubicBezTo>
                  <a:pt x="32" y="20"/>
                  <a:pt x="56" y="40"/>
                  <a:pt x="56" y="48"/>
                </a:cubicBezTo>
                <a:cubicBezTo>
                  <a:pt x="56" y="56"/>
                  <a:pt x="16" y="40"/>
                  <a:pt x="8" y="48"/>
                </a:cubicBezTo>
                <a:cubicBezTo>
                  <a:pt x="0" y="56"/>
                  <a:pt x="8" y="88"/>
                  <a:pt x="8" y="96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220" name="Freeform 104"/>
          <p:cNvSpPr>
            <a:spLocks/>
          </p:cNvSpPr>
          <p:nvPr/>
        </p:nvSpPr>
        <p:spPr bwMode="auto">
          <a:xfrm>
            <a:off x="8059676" y="4518248"/>
            <a:ext cx="88900" cy="152400"/>
          </a:xfrm>
          <a:custGeom>
            <a:avLst/>
            <a:gdLst>
              <a:gd name="T0" fmla="*/ 2147483647 w 56"/>
              <a:gd name="T1" fmla="*/ 0 h 96"/>
              <a:gd name="T2" fmla="*/ 2147483647 w 56"/>
              <a:gd name="T3" fmla="*/ 2147483647 h 96"/>
              <a:gd name="T4" fmla="*/ 2147483647 w 56"/>
              <a:gd name="T5" fmla="*/ 2147483647 h 96"/>
              <a:gd name="T6" fmla="*/ 2147483647 w 56"/>
              <a:gd name="T7" fmla="*/ 214748364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56"/>
              <a:gd name="T13" fmla="*/ 0 h 96"/>
              <a:gd name="T14" fmla="*/ 56 w 56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6" h="96">
                <a:moveTo>
                  <a:pt x="8" y="0"/>
                </a:moveTo>
                <a:cubicBezTo>
                  <a:pt x="32" y="20"/>
                  <a:pt x="56" y="40"/>
                  <a:pt x="56" y="48"/>
                </a:cubicBezTo>
                <a:cubicBezTo>
                  <a:pt x="56" y="56"/>
                  <a:pt x="16" y="40"/>
                  <a:pt x="8" y="48"/>
                </a:cubicBezTo>
                <a:cubicBezTo>
                  <a:pt x="0" y="56"/>
                  <a:pt x="8" y="88"/>
                  <a:pt x="8" y="96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221" name="Rectangle 105"/>
          <p:cNvSpPr>
            <a:spLocks noChangeArrowheads="1"/>
          </p:cNvSpPr>
          <p:nvPr/>
        </p:nvSpPr>
        <p:spPr bwMode="auto">
          <a:xfrm>
            <a:off x="4935473" y="5127848"/>
            <a:ext cx="9906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222" name="Text Box 106"/>
          <p:cNvSpPr txBox="1">
            <a:spLocks noChangeArrowheads="1"/>
          </p:cNvSpPr>
          <p:nvPr/>
        </p:nvSpPr>
        <p:spPr bwMode="auto">
          <a:xfrm>
            <a:off x="8015303" y="4097561"/>
            <a:ext cx="5052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UV</a:t>
            </a:r>
          </a:p>
        </p:txBody>
      </p:sp>
      <p:sp>
        <p:nvSpPr>
          <p:cNvPr id="223" name="Text Box 107"/>
          <p:cNvSpPr txBox="1">
            <a:spLocks noChangeArrowheads="1"/>
          </p:cNvSpPr>
          <p:nvPr/>
        </p:nvSpPr>
        <p:spPr bwMode="auto">
          <a:xfrm>
            <a:off x="1619672" y="5507940"/>
            <a:ext cx="49039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33CC33"/>
                </a:solidFill>
              </a:rPr>
              <a:t>Propagation de la polymérisation sous la puce</a:t>
            </a:r>
          </a:p>
        </p:txBody>
      </p:sp>
    </p:spTree>
    <p:extLst>
      <p:ext uri="{BB962C8B-B14F-4D97-AF65-F5344CB8AC3E}">
        <p14:creationId xmlns:p14="http://schemas.microsoft.com/office/powerpoint/2010/main" val="4301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457200" y="6245225"/>
            <a:ext cx="8229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altLang="en-US" smtClean="0">
                <a:solidFill>
                  <a:srgbClr val="000000"/>
                </a:solidFill>
              </a:rPr>
              <a:t>Formation Epotecny - La Technologie du Collage</a:t>
            </a: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6147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6DC5650-4F03-4D1E-91DA-5B7FD083E0BF}" type="slidenum">
              <a:rPr lang="fr-FR" altLang="en-US" smtClean="0">
                <a:solidFill>
                  <a:srgbClr val="000000"/>
                </a:solidFill>
              </a:rPr>
              <a:pPr eaLnBrk="1" hangingPunct="1"/>
              <a:t>34</a:t>
            </a:fld>
            <a:endParaRPr lang="fr-FR" altLang="en-US" smtClean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 smtClean="0"/>
              <a:t>Résines Photo-réticulables     -     Généralités</a:t>
            </a:r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731843" y="868405"/>
            <a:ext cx="772358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3200">
                <a:solidFill>
                  <a:srgbClr val="000000"/>
                </a:solidFill>
              </a:rPr>
              <a:t>Equipement pour polymérisation sous UV</a:t>
            </a:r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762082" y="1483512"/>
            <a:ext cx="7584127" cy="5539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altLang="en-US" sz="2400" dirty="0">
                <a:solidFill>
                  <a:srgbClr val="000000"/>
                </a:solidFill>
              </a:rPr>
              <a:t> Lampe UV 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exposition directe type « four » pour grande zone d’insolation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exposition localisée par guide d’onde (avec obturateur)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altLang="en-US" sz="2400" dirty="0">
                <a:solidFill>
                  <a:srgbClr val="000000"/>
                </a:solidFill>
              </a:rPr>
              <a:t> </a:t>
            </a:r>
            <a:r>
              <a:rPr lang="fr-FR" altLang="en-US" sz="2400" dirty="0" err="1">
                <a:solidFill>
                  <a:srgbClr val="000000"/>
                </a:solidFill>
              </a:rPr>
              <a:t>Intensimètre</a:t>
            </a:r>
            <a:r>
              <a:rPr lang="fr-FR" altLang="en-US" sz="2400" dirty="0">
                <a:solidFill>
                  <a:srgbClr val="000000"/>
                </a:solidFill>
              </a:rPr>
              <a:t> ou Radiomètre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pour connaître la puissance UV (mW/cm²) et/ou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l’énergie UV (J/cm²) fournie à la résine photo-</a:t>
            </a:r>
            <a:r>
              <a:rPr lang="fr-FR" altLang="en-US" dirty="0" err="1">
                <a:solidFill>
                  <a:srgbClr val="000000"/>
                </a:solidFill>
              </a:rPr>
              <a:t>réticulable</a:t>
            </a:r>
            <a:endParaRPr lang="fr-FR" altLang="en-US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altLang="en-US" sz="2400" dirty="0">
                <a:solidFill>
                  <a:srgbClr val="000000"/>
                </a:solidFill>
              </a:rPr>
              <a:t> Filtre IR / Ventilation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réduire la chaleur sous la lampe UV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altLang="en-US" sz="2400" dirty="0">
                <a:solidFill>
                  <a:srgbClr val="000000"/>
                </a:solidFill>
              </a:rPr>
              <a:t> Réflecteur UV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pour focaliser le rayonnement UV (réflecteur elliptique)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pour homogénéiser le rayonnement UV (réflecteur parabolique)</a:t>
            </a:r>
            <a:endParaRPr lang="fr-FR" altLang="en-US" sz="2400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altLang="en-US" sz="2400" dirty="0">
                <a:solidFill>
                  <a:srgbClr val="000000"/>
                </a:solidFill>
              </a:rPr>
              <a:t> Convoyeur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000000"/>
                </a:solidFill>
              </a:rPr>
              <a:t>	tapis roulant à vitesse réglable pour insolation UV en </a:t>
            </a:r>
            <a:r>
              <a:rPr lang="fr-FR" altLang="en-US" dirty="0" smtClean="0">
                <a:solidFill>
                  <a:srgbClr val="000000"/>
                </a:solidFill>
              </a:rPr>
              <a:t>ligne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altLang="en-US" sz="24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fr-FR" altLang="en-US" sz="2400" dirty="0" smtClean="0">
                <a:solidFill>
                  <a:srgbClr val="FF0000"/>
                </a:solidFill>
                <a:latin typeface="Arial"/>
              </a:rPr>
              <a:t>Protection individuelle</a:t>
            </a:r>
            <a:endParaRPr lang="fr-FR" altLang="en-US" sz="2400" dirty="0">
              <a:solidFill>
                <a:srgbClr val="FF0000"/>
              </a:solidFill>
              <a:latin typeface="Arial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FF0000"/>
                </a:solidFill>
                <a:latin typeface="Arial"/>
              </a:rPr>
              <a:t>	</a:t>
            </a:r>
            <a:r>
              <a:rPr lang="fr-FR" altLang="en-US" dirty="0" smtClean="0">
                <a:solidFill>
                  <a:srgbClr val="FF0000"/>
                </a:solidFill>
                <a:latin typeface="Arial"/>
              </a:rPr>
              <a:t>Lunettes et gants pour protéger l’operateur</a:t>
            </a:r>
            <a:endParaRPr lang="fr-FR" altLang="en-US" dirty="0">
              <a:solidFill>
                <a:srgbClr val="FF0000"/>
              </a:solidFill>
              <a:latin typeface="Arial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z="240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07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D94DD-16F6-49E8-ADA8-9E320DA1FB66}" type="slidenum">
              <a:rPr lang="fr-FR" altLang="en-US">
                <a:solidFill>
                  <a:srgbClr val="000000"/>
                </a:solidFill>
              </a:rPr>
              <a:pPr/>
              <a:t>35</a:t>
            </a:fld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193" name="Rectangle 73"/>
          <p:cNvSpPr>
            <a:spLocks noGrp="1" noChangeArrowheads="1"/>
          </p:cNvSpPr>
          <p:nvPr>
            <p:ph type="title" idx="4294967295"/>
          </p:nvPr>
        </p:nvSpPr>
        <p:spPr>
          <a:xfrm>
            <a:off x="611560" y="-315416"/>
            <a:ext cx="7772400" cy="1143000"/>
          </a:xfrm>
        </p:spPr>
        <p:txBody>
          <a:bodyPr/>
          <a:lstStyle/>
          <a:p>
            <a:r>
              <a:rPr lang="fr-FR" altLang="en-US" sz="3600" dirty="0">
                <a:solidFill>
                  <a:srgbClr val="FF0000"/>
                </a:solidFill>
              </a:rPr>
              <a:t>Les différents types de lampes</a:t>
            </a:r>
          </a:p>
        </p:txBody>
      </p:sp>
      <p:sp>
        <p:nvSpPr>
          <p:cNvPr id="5194" name="Text Box 74"/>
          <p:cNvSpPr txBox="1">
            <a:spLocks noChangeArrowheads="1"/>
          </p:cNvSpPr>
          <p:nvPr/>
        </p:nvSpPr>
        <p:spPr bwMode="auto">
          <a:xfrm>
            <a:off x="1097386" y="764734"/>
            <a:ext cx="30396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b="1" dirty="0">
                <a:solidFill>
                  <a:srgbClr val="000000"/>
                </a:solidFill>
              </a:rPr>
              <a:t>Les lampes manuelles</a:t>
            </a:r>
          </a:p>
        </p:txBody>
      </p:sp>
      <p:pic>
        <p:nvPicPr>
          <p:cNvPr id="5200" name="Picture 80" descr="C:\Mes documents\Mes images\ELC-41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2551832" cy="1710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02" name="Picture 82" descr="http://www.sadechaf.be/images2004/anw_uvaha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450024"/>
            <a:ext cx="2109936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23"/>
          <p:cNvSpPr txBox="1">
            <a:spLocks noChangeArrowheads="1"/>
          </p:cNvSpPr>
          <p:nvPr/>
        </p:nvSpPr>
        <p:spPr bwMode="auto">
          <a:xfrm>
            <a:off x="5366951" y="764734"/>
            <a:ext cx="27334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b="1" dirty="0">
                <a:solidFill>
                  <a:srgbClr val="000000"/>
                </a:solidFill>
              </a:rPr>
              <a:t>Les lampes « spot »</a:t>
            </a:r>
          </a:p>
        </p:txBody>
      </p:sp>
      <p:sp>
        <p:nvSpPr>
          <p:cNvPr id="12" name="Text Box 32"/>
          <p:cNvSpPr txBox="1">
            <a:spLocks noChangeArrowheads="1"/>
          </p:cNvSpPr>
          <p:nvPr/>
        </p:nvSpPr>
        <p:spPr bwMode="auto">
          <a:xfrm>
            <a:off x="323528" y="3687415"/>
            <a:ext cx="30652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b="1" dirty="0">
                <a:solidFill>
                  <a:srgbClr val="000000"/>
                </a:solidFill>
              </a:rPr>
              <a:t>Les lampes de surface</a:t>
            </a:r>
          </a:p>
        </p:txBody>
      </p:sp>
      <p:pic>
        <p:nvPicPr>
          <p:cNvPr id="13" name="Picture 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33" y="4365104"/>
            <a:ext cx="2762251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 Box 38"/>
          <p:cNvSpPr txBox="1">
            <a:spLocks noChangeArrowheads="1"/>
          </p:cNvSpPr>
          <p:nvPr/>
        </p:nvSpPr>
        <p:spPr bwMode="auto">
          <a:xfrm>
            <a:off x="5364088" y="3615407"/>
            <a:ext cx="14077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b="1" dirty="0">
                <a:solidFill>
                  <a:srgbClr val="000000"/>
                </a:solidFill>
              </a:rPr>
              <a:t>Les fours</a:t>
            </a:r>
          </a:p>
        </p:txBody>
      </p:sp>
      <p:pic>
        <p:nvPicPr>
          <p:cNvPr id="15" name="Picture 5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725" y="4159208"/>
            <a:ext cx="3433667" cy="1888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56792"/>
            <a:ext cx="2592288" cy="1664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673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457200" y="6245225"/>
            <a:ext cx="8229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altLang="en-US" smtClean="0">
                <a:solidFill>
                  <a:srgbClr val="000000"/>
                </a:solidFill>
              </a:rPr>
              <a:t>Formation Epotecny - La Technologie du Collage</a:t>
            </a: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8195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CD3EA9D-EF06-4333-9D0B-FC96A9565AEE}" type="slidenum">
              <a:rPr lang="fr-FR" altLang="en-US" smtClean="0">
                <a:solidFill>
                  <a:srgbClr val="000000"/>
                </a:solidFill>
              </a:rPr>
              <a:pPr eaLnBrk="1" hangingPunct="1"/>
              <a:t>36</a:t>
            </a:fld>
            <a:endParaRPr lang="fr-FR" altLang="en-US" smtClean="0">
              <a:solidFill>
                <a:srgbClr val="000000"/>
              </a:solidFill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 smtClean="0"/>
              <a:t>Résines Photo-réticulables     -     Rappels sur les lampes</a:t>
            </a:r>
          </a:p>
        </p:txBody>
      </p:sp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3429000" y="1020805"/>
            <a:ext cx="23262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3200">
                <a:solidFill>
                  <a:srgbClr val="000000"/>
                </a:solidFill>
              </a:rPr>
              <a:t>Lampes UV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81012" y="2551136"/>
            <a:ext cx="8562979" cy="3686176"/>
            <a:chOff x="240" y="1424"/>
            <a:chExt cx="5394" cy="2322"/>
          </a:xfrm>
        </p:grpSpPr>
        <p:grpSp>
          <p:nvGrpSpPr>
            <p:cNvPr id="8202" name="Group 10"/>
            <p:cNvGrpSpPr>
              <a:grpSpLocks/>
            </p:cNvGrpSpPr>
            <p:nvPr/>
          </p:nvGrpSpPr>
          <p:grpSpPr bwMode="auto">
            <a:xfrm>
              <a:off x="240" y="2016"/>
              <a:ext cx="5328" cy="1730"/>
              <a:chOff x="240" y="2112"/>
              <a:chExt cx="5328" cy="1730"/>
            </a:xfrm>
          </p:grpSpPr>
          <p:grpSp>
            <p:nvGrpSpPr>
              <p:cNvPr id="8207" name="Group 11"/>
              <p:cNvGrpSpPr>
                <a:grpSpLocks/>
              </p:cNvGrpSpPr>
              <p:nvPr/>
            </p:nvGrpSpPr>
            <p:grpSpPr bwMode="auto">
              <a:xfrm>
                <a:off x="3480" y="2112"/>
                <a:ext cx="955" cy="1730"/>
                <a:chOff x="3648" y="1584"/>
                <a:chExt cx="955" cy="1730"/>
              </a:xfrm>
            </p:grpSpPr>
            <p:pic>
              <p:nvPicPr>
                <p:cNvPr id="8220" name="Picture 1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725" y="1584"/>
                  <a:ext cx="793" cy="15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221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648" y="3120"/>
                  <a:ext cx="955" cy="1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FR" altLang="en-US" sz="1400">
                      <a:solidFill>
                        <a:srgbClr val="000000"/>
                      </a:solidFill>
                    </a:rPr>
                    <a:t>Mercure - Xenon</a:t>
                  </a:r>
                </a:p>
              </p:txBody>
            </p:sp>
          </p:grpSp>
          <p:grpSp>
            <p:nvGrpSpPr>
              <p:cNvPr id="8208" name="Group 14"/>
              <p:cNvGrpSpPr>
                <a:grpSpLocks/>
              </p:cNvGrpSpPr>
              <p:nvPr/>
            </p:nvGrpSpPr>
            <p:grpSpPr bwMode="auto">
              <a:xfrm>
                <a:off x="4678" y="2112"/>
                <a:ext cx="890" cy="1730"/>
                <a:chOff x="4678" y="1584"/>
                <a:chExt cx="890" cy="1730"/>
              </a:xfrm>
            </p:grpSpPr>
            <p:pic>
              <p:nvPicPr>
                <p:cNvPr id="8218" name="Picture 15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78" y="1584"/>
                  <a:ext cx="890" cy="15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219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4904" y="3120"/>
                  <a:ext cx="442" cy="1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FR" altLang="en-US" sz="1400">
                      <a:solidFill>
                        <a:srgbClr val="000000"/>
                      </a:solidFill>
                    </a:rPr>
                    <a:t>Xenon</a:t>
                  </a:r>
                </a:p>
              </p:txBody>
            </p:sp>
          </p:grpSp>
          <p:grpSp>
            <p:nvGrpSpPr>
              <p:cNvPr id="8209" name="Group 17"/>
              <p:cNvGrpSpPr>
                <a:grpSpLocks/>
              </p:cNvGrpSpPr>
              <p:nvPr/>
            </p:nvGrpSpPr>
            <p:grpSpPr bwMode="auto">
              <a:xfrm>
                <a:off x="240" y="2505"/>
                <a:ext cx="937" cy="1337"/>
                <a:chOff x="343" y="2505"/>
                <a:chExt cx="937" cy="1337"/>
              </a:xfrm>
            </p:grpSpPr>
            <p:pic>
              <p:nvPicPr>
                <p:cNvPr id="8216" name="Picture 18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18" y="2505"/>
                  <a:ext cx="780" cy="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217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43" y="3648"/>
                  <a:ext cx="937" cy="1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FR" altLang="en-US" sz="1400" dirty="0">
                      <a:solidFill>
                        <a:srgbClr val="000000"/>
                      </a:solidFill>
                    </a:rPr>
                    <a:t>Gallium - Indium</a:t>
                  </a:r>
                </a:p>
              </p:txBody>
            </p:sp>
          </p:grpSp>
          <p:grpSp>
            <p:nvGrpSpPr>
              <p:cNvPr id="8210" name="Group 20"/>
              <p:cNvGrpSpPr>
                <a:grpSpLocks/>
              </p:cNvGrpSpPr>
              <p:nvPr/>
            </p:nvGrpSpPr>
            <p:grpSpPr bwMode="auto">
              <a:xfrm>
                <a:off x="1419" y="2517"/>
                <a:ext cx="780" cy="1325"/>
                <a:chOff x="1932" y="2517"/>
                <a:chExt cx="780" cy="1325"/>
              </a:xfrm>
            </p:grpSpPr>
            <p:pic>
              <p:nvPicPr>
                <p:cNvPr id="8214" name="Picture 21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32" y="2517"/>
                  <a:ext cx="780" cy="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215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969" y="3648"/>
                  <a:ext cx="711" cy="1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FR" altLang="en-US" sz="1400">
                      <a:solidFill>
                        <a:srgbClr val="000000"/>
                      </a:solidFill>
                    </a:rPr>
                    <a:t>Fer - Cobalt</a:t>
                  </a:r>
                </a:p>
              </p:txBody>
            </p:sp>
          </p:grpSp>
          <p:grpSp>
            <p:nvGrpSpPr>
              <p:cNvPr id="8211" name="Group 23"/>
              <p:cNvGrpSpPr>
                <a:grpSpLocks/>
              </p:cNvGrpSpPr>
              <p:nvPr/>
            </p:nvGrpSpPr>
            <p:grpSpPr bwMode="auto">
              <a:xfrm>
                <a:off x="2450" y="2517"/>
                <a:ext cx="780" cy="1325"/>
                <a:chOff x="3492" y="2517"/>
                <a:chExt cx="780" cy="1325"/>
              </a:xfrm>
            </p:grpSpPr>
            <p:pic>
              <p:nvPicPr>
                <p:cNvPr id="8212" name="Picture 24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92" y="2517"/>
                  <a:ext cx="780" cy="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213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3619" y="3648"/>
                  <a:ext cx="529" cy="1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FR" altLang="en-US" sz="1400">
                      <a:solidFill>
                        <a:srgbClr val="000000"/>
                      </a:solidFill>
                    </a:rPr>
                    <a:t>Mercure</a:t>
                  </a:r>
                </a:p>
              </p:txBody>
            </p:sp>
          </p:grpSp>
        </p:grpSp>
        <p:sp>
          <p:nvSpPr>
            <p:cNvPr id="8203" name="Text Box 26"/>
            <p:cNvSpPr txBox="1">
              <a:spLocks noChangeArrowheads="1"/>
            </p:cNvSpPr>
            <p:nvPr/>
          </p:nvSpPr>
          <p:spPr bwMode="auto">
            <a:xfrm>
              <a:off x="4603" y="1424"/>
              <a:ext cx="1031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400">
                  <a:solidFill>
                    <a:srgbClr val="000000"/>
                  </a:solidFill>
                </a:rPr>
                <a:t>température de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400">
                  <a:solidFill>
                    <a:srgbClr val="000000"/>
                  </a:solidFill>
                </a:rPr>
                <a:t>couleur de 6000 K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400">
                  <a:solidFill>
                    <a:srgbClr val="000000"/>
                  </a:solidFill>
                </a:rPr>
                <a:t>"lumière du jour"</a:t>
              </a:r>
            </a:p>
          </p:txBody>
        </p:sp>
      </p:grpSp>
      <p:sp>
        <p:nvSpPr>
          <p:cNvPr id="8199" name="Line 30"/>
          <p:cNvSpPr>
            <a:spLocks noChangeShapeType="1"/>
          </p:cNvSpPr>
          <p:nvPr/>
        </p:nvSpPr>
        <p:spPr bwMode="auto">
          <a:xfrm flipH="1" flipV="1">
            <a:off x="6012160" y="2328086"/>
            <a:ext cx="83840" cy="1670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200" name="Line 31"/>
          <p:cNvSpPr>
            <a:spLocks noChangeShapeType="1"/>
          </p:cNvSpPr>
          <p:nvPr/>
        </p:nvSpPr>
        <p:spPr bwMode="auto">
          <a:xfrm flipH="1" flipV="1">
            <a:off x="6012160" y="2328086"/>
            <a:ext cx="1912640" cy="1823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201" name="Text Box 32"/>
          <p:cNvSpPr txBox="1">
            <a:spLocks noChangeArrowheads="1"/>
          </p:cNvSpPr>
          <p:nvPr/>
        </p:nvSpPr>
        <p:spPr bwMode="auto">
          <a:xfrm>
            <a:off x="5082348" y="1958754"/>
            <a:ext cx="39164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</a:rPr>
              <a:t>Emission </a:t>
            </a:r>
            <a:r>
              <a:rPr lang="en-US" altLang="en-US" dirty="0" err="1">
                <a:solidFill>
                  <a:srgbClr val="000000"/>
                </a:solidFill>
              </a:rPr>
              <a:t>dans</a:t>
            </a:r>
            <a:r>
              <a:rPr lang="en-US" altLang="en-US" dirty="0">
                <a:solidFill>
                  <a:srgbClr val="000000"/>
                </a:solidFill>
              </a:rPr>
              <a:t> </a:t>
            </a:r>
            <a:r>
              <a:rPr lang="en-US" altLang="en-US" dirty="0" err="1">
                <a:solidFill>
                  <a:srgbClr val="000000"/>
                </a:solidFill>
              </a:rPr>
              <a:t>l’infra</a:t>
            </a:r>
            <a:r>
              <a:rPr lang="en-US" altLang="en-US" dirty="0">
                <a:solidFill>
                  <a:srgbClr val="000000"/>
                </a:solidFill>
              </a:rPr>
              <a:t>-rouge : </a:t>
            </a:r>
            <a:r>
              <a:rPr lang="en-US" altLang="en-US" dirty="0" err="1">
                <a:solidFill>
                  <a:srgbClr val="000000"/>
                </a:solidFill>
              </a:rPr>
              <a:t>chaleur</a:t>
            </a:r>
            <a:endParaRPr lang="en-US" altLang="en-US" dirty="0">
              <a:solidFill>
                <a:srgbClr val="000000"/>
              </a:solidFill>
            </a:endParaRPr>
          </a:p>
        </p:txBody>
      </p:sp>
      <p:pic>
        <p:nvPicPr>
          <p:cNvPr id="30" name="Picture 4" descr="http://www.uvcorder.com/images/365nm%20LED%20Spectrum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78" y="854869"/>
            <a:ext cx="2923910" cy="264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 Box 19"/>
          <p:cNvSpPr txBox="1">
            <a:spLocks noChangeArrowheads="1"/>
          </p:cNvSpPr>
          <p:nvPr/>
        </p:nvSpPr>
        <p:spPr bwMode="auto">
          <a:xfrm>
            <a:off x="503191" y="3347020"/>
            <a:ext cx="84350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1400" dirty="0" smtClean="0">
                <a:solidFill>
                  <a:srgbClr val="000000"/>
                </a:solidFill>
              </a:rPr>
              <a:t>LED-UV</a:t>
            </a:r>
            <a:endParaRPr lang="fr-FR" alt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971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COLLES ET RESINES– </a:t>
            </a:r>
            <a:r>
              <a:rPr lang="fr-FR" altLang="en-US" smtClean="0">
                <a:solidFill>
                  <a:schemeClr val="tx1"/>
                </a:solidFill>
                <a:cs typeface="Times New Roman" pitchFamily="18" charset="0"/>
              </a:rPr>
              <a:t>Mono ou bicomposant</a:t>
            </a:r>
            <a:endParaRPr lang="fr-FR" altLang="en-US" smtClean="0"/>
          </a:p>
        </p:txBody>
      </p:sp>
      <p:sp>
        <p:nvSpPr>
          <p:cNvPr id="39939" name="Espace réservé du pied de page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en-US" sz="1400" smtClean="0">
                <a:solidFill>
                  <a:srgbClr val="000000"/>
                </a:solidFill>
              </a:rPr>
              <a:t>Formation Epotecny - La Technologie du collage</a:t>
            </a:r>
            <a:endParaRPr lang="en-GB" altLang="en-US" sz="1400" b="0" smtClean="0">
              <a:solidFill>
                <a:srgbClr val="000000"/>
              </a:solidFill>
            </a:endParaRPr>
          </a:p>
        </p:txBody>
      </p:sp>
      <p:sp>
        <p:nvSpPr>
          <p:cNvPr id="39940" name="Text Box 1064"/>
          <p:cNvSpPr txBox="1">
            <a:spLocks noChangeArrowheads="1"/>
          </p:cNvSpPr>
          <p:nvPr/>
        </p:nvSpPr>
        <p:spPr bwMode="auto">
          <a:xfrm>
            <a:off x="889507" y="838200"/>
            <a:ext cx="312155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Les différentes présentations</a:t>
            </a:r>
          </a:p>
        </p:txBody>
      </p:sp>
      <p:sp>
        <p:nvSpPr>
          <p:cNvPr id="39941" name="Text Box 1065"/>
          <p:cNvSpPr txBox="1">
            <a:spLocks noChangeArrowheads="1"/>
          </p:cNvSpPr>
          <p:nvPr/>
        </p:nvSpPr>
        <p:spPr bwMode="auto">
          <a:xfrm>
            <a:off x="107504" y="1295400"/>
            <a:ext cx="8611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En pot</a:t>
            </a:r>
          </a:p>
        </p:txBody>
      </p:sp>
      <p:sp>
        <p:nvSpPr>
          <p:cNvPr id="39942" name="Text Box 1068"/>
          <p:cNvSpPr txBox="1">
            <a:spLocks noChangeArrowheads="1"/>
          </p:cNvSpPr>
          <p:nvPr/>
        </p:nvSpPr>
        <p:spPr bwMode="auto">
          <a:xfrm>
            <a:off x="2798898" y="1191590"/>
            <a:ext cx="11737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En flacon</a:t>
            </a:r>
          </a:p>
        </p:txBody>
      </p:sp>
      <p:sp>
        <p:nvSpPr>
          <p:cNvPr id="39943" name="Text Box 1072"/>
          <p:cNvSpPr txBox="1">
            <a:spLocks noChangeArrowheads="1"/>
          </p:cNvSpPr>
          <p:nvPr/>
        </p:nvSpPr>
        <p:spPr bwMode="auto">
          <a:xfrm>
            <a:off x="5637545" y="1124744"/>
            <a:ext cx="27815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En seringue ou cartouche</a:t>
            </a:r>
          </a:p>
        </p:txBody>
      </p:sp>
      <p:pic>
        <p:nvPicPr>
          <p:cNvPr id="399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44" y="1674865"/>
            <a:ext cx="2193925" cy="14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71055"/>
            <a:ext cx="1785939" cy="178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847" y="1605757"/>
            <a:ext cx="2286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021" y="1558132"/>
            <a:ext cx="1768475" cy="156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594" y="4646614"/>
            <a:ext cx="2097088" cy="150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949" name="Text Box 1072"/>
          <p:cNvSpPr txBox="1">
            <a:spLocks noChangeArrowheads="1"/>
          </p:cNvSpPr>
          <p:nvPr/>
        </p:nvSpPr>
        <p:spPr bwMode="auto">
          <a:xfrm>
            <a:off x="3203848" y="4237038"/>
            <a:ext cx="22765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En cartouche bipack</a:t>
            </a:r>
          </a:p>
        </p:txBody>
      </p:sp>
      <p:pic>
        <p:nvPicPr>
          <p:cNvPr id="39950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06" y="4018062"/>
            <a:ext cx="2516188" cy="142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951" name="Text Box 1065"/>
          <p:cNvSpPr txBox="1">
            <a:spLocks noChangeArrowheads="1"/>
          </p:cNvSpPr>
          <p:nvPr/>
        </p:nvSpPr>
        <p:spPr bwMode="auto">
          <a:xfrm>
            <a:off x="226936" y="3705322"/>
            <a:ext cx="20345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En sachet prédosé</a:t>
            </a:r>
          </a:p>
        </p:txBody>
      </p:sp>
      <p:pic>
        <p:nvPicPr>
          <p:cNvPr id="16" name="Picture 5" descr="Equalizer and Performus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30016" y="3677584"/>
            <a:ext cx="3257193" cy="2108118"/>
          </a:xfrm>
          <a:noFill/>
          <a:ln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995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1ED07-1324-40AA-99DC-D88F196D6D07}" type="slidenum">
              <a:rPr lang="fr-FR" altLang="en-US">
                <a:solidFill>
                  <a:srgbClr val="000000"/>
                </a:solidFill>
              </a:rPr>
              <a:pPr/>
              <a:t>38</a:t>
            </a:fld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60400" y="342901"/>
            <a:ext cx="5944320" cy="400110"/>
          </a:xfrm>
          <a:prstGeom prst="rect">
            <a:avLst/>
          </a:prstGeom>
          <a:solidFill>
            <a:srgbClr val="66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000">
                <a:solidFill>
                  <a:srgbClr val="000000"/>
                </a:solidFill>
              </a:rPr>
              <a:t>IDENTIFICATION ET EVALUATION DES RISQUES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016000" y="914416"/>
            <a:ext cx="543610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u="sng">
                <a:solidFill>
                  <a:srgbClr val="3333CC"/>
                </a:solidFill>
              </a:rPr>
              <a:t>Problèmes liés aux préparations de surface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26067" y="4000516"/>
            <a:ext cx="330090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u="sng">
                <a:solidFill>
                  <a:srgbClr val="3333CC"/>
                </a:solidFill>
              </a:rPr>
              <a:t>Problèmes liés aux colles</a:t>
            </a:r>
          </a:p>
        </p:txBody>
      </p:sp>
      <p:grpSp>
        <p:nvGrpSpPr>
          <p:cNvPr id="5184" name="Group 64"/>
          <p:cNvGrpSpPr>
            <a:grpSpLocks/>
          </p:cNvGrpSpPr>
          <p:nvPr/>
        </p:nvGrpSpPr>
        <p:grpSpPr bwMode="auto">
          <a:xfrm>
            <a:off x="2603512" y="1371602"/>
            <a:ext cx="4999567" cy="2314575"/>
            <a:chOff x="1230" y="1152"/>
            <a:chExt cx="2362" cy="1944"/>
          </a:xfrm>
        </p:grpSpPr>
        <p:sp>
          <p:nvSpPr>
            <p:cNvPr id="5130" name="Text Box 10"/>
            <p:cNvSpPr txBox="1">
              <a:spLocks noChangeArrowheads="1"/>
            </p:cNvSpPr>
            <p:nvPr/>
          </p:nvSpPr>
          <p:spPr bwMode="auto">
            <a:xfrm>
              <a:off x="2958" y="2812"/>
              <a:ext cx="384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600">
                  <a:solidFill>
                    <a:srgbClr val="CCCCFF"/>
                  </a:solidFill>
                </a:rPr>
                <a:t>Solvant</a:t>
              </a:r>
            </a:p>
          </p:txBody>
        </p:sp>
        <p:sp>
          <p:nvSpPr>
            <p:cNvPr id="5136" name="Text Box 16"/>
            <p:cNvSpPr txBox="1">
              <a:spLocks noChangeArrowheads="1"/>
            </p:cNvSpPr>
            <p:nvPr/>
          </p:nvSpPr>
          <p:spPr bwMode="auto">
            <a:xfrm>
              <a:off x="2969" y="2633"/>
              <a:ext cx="623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600">
                  <a:solidFill>
                    <a:srgbClr val="00CC99"/>
                  </a:solidFill>
                </a:rPr>
                <a:t>Pièce à traiter</a:t>
              </a:r>
            </a:p>
          </p:txBody>
        </p:sp>
        <p:sp>
          <p:nvSpPr>
            <p:cNvPr id="5142" name="Text Box 22"/>
            <p:cNvSpPr txBox="1">
              <a:spLocks noChangeArrowheads="1"/>
            </p:cNvSpPr>
            <p:nvPr/>
          </p:nvSpPr>
          <p:spPr bwMode="auto">
            <a:xfrm>
              <a:off x="1278" y="1152"/>
              <a:ext cx="1145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2400">
                  <a:solidFill>
                    <a:srgbClr val="CCCCFF"/>
                  </a:solidFill>
                </a:rPr>
                <a:t>Émission de COV</a:t>
              </a:r>
            </a:p>
          </p:txBody>
        </p:sp>
        <p:sp>
          <p:nvSpPr>
            <p:cNvPr id="5153" name="AutoShape 33"/>
            <p:cNvSpPr>
              <a:spLocks noChangeArrowheads="1"/>
            </p:cNvSpPr>
            <p:nvPr/>
          </p:nvSpPr>
          <p:spPr bwMode="auto">
            <a:xfrm>
              <a:off x="1326" y="1488"/>
              <a:ext cx="306" cy="615"/>
            </a:xfrm>
            <a:prstGeom prst="upArrow">
              <a:avLst>
                <a:gd name="adj1" fmla="val 50000"/>
                <a:gd name="adj2" fmla="val 50245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5154" name="AutoShape 34"/>
            <p:cNvSpPr>
              <a:spLocks noChangeArrowheads="1"/>
            </p:cNvSpPr>
            <p:nvPr/>
          </p:nvSpPr>
          <p:spPr bwMode="auto">
            <a:xfrm>
              <a:off x="1854" y="1488"/>
              <a:ext cx="306" cy="615"/>
            </a:xfrm>
            <a:prstGeom prst="upArrow">
              <a:avLst>
                <a:gd name="adj1" fmla="val 50000"/>
                <a:gd name="adj2" fmla="val 50245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5155" name="AutoShape 35"/>
            <p:cNvSpPr>
              <a:spLocks noChangeArrowheads="1"/>
            </p:cNvSpPr>
            <p:nvPr/>
          </p:nvSpPr>
          <p:spPr bwMode="auto">
            <a:xfrm>
              <a:off x="2382" y="1488"/>
              <a:ext cx="306" cy="615"/>
            </a:xfrm>
            <a:prstGeom prst="upArrow">
              <a:avLst>
                <a:gd name="adj1" fmla="val 50000"/>
                <a:gd name="adj2" fmla="val 50245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</a:endParaRPr>
            </a:p>
          </p:txBody>
        </p:sp>
        <p:grpSp>
          <p:nvGrpSpPr>
            <p:cNvPr id="5161" name="Group 41"/>
            <p:cNvGrpSpPr>
              <a:grpSpLocks/>
            </p:cNvGrpSpPr>
            <p:nvPr/>
          </p:nvGrpSpPr>
          <p:grpSpPr bwMode="auto">
            <a:xfrm>
              <a:off x="1230" y="2400"/>
              <a:ext cx="1584" cy="624"/>
              <a:chOff x="1680" y="3600"/>
              <a:chExt cx="1584" cy="624"/>
            </a:xfrm>
          </p:grpSpPr>
          <p:sp>
            <p:nvSpPr>
              <p:cNvPr id="5156" name="Rectangle 36"/>
              <p:cNvSpPr>
                <a:spLocks noChangeArrowheads="1"/>
              </p:cNvSpPr>
              <p:nvPr/>
            </p:nvSpPr>
            <p:spPr bwMode="auto">
              <a:xfrm>
                <a:off x="1680" y="3600"/>
                <a:ext cx="1584" cy="624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0" name="Oval 40"/>
              <p:cNvSpPr>
                <a:spLocks noChangeArrowheads="1"/>
              </p:cNvSpPr>
              <p:nvPr/>
            </p:nvSpPr>
            <p:spPr bwMode="auto">
              <a:xfrm>
                <a:off x="2208" y="3792"/>
                <a:ext cx="432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62" name="Line 42"/>
            <p:cNvSpPr>
              <a:spLocks noChangeShapeType="1"/>
            </p:cNvSpPr>
            <p:nvPr/>
          </p:nvSpPr>
          <p:spPr bwMode="auto">
            <a:xfrm flipV="1">
              <a:off x="1230" y="1968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5166" name="Line 46"/>
            <p:cNvSpPr>
              <a:spLocks noChangeShapeType="1"/>
            </p:cNvSpPr>
            <p:nvPr/>
          </p:nvSpPr>
          <p:spPr bwMode="auto">
            <a:xfrm flipV="1">
              <a:off x="2814" y="1968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</a:endParaRPr>
            </a:p>
          </p:txBody>
        </p:sp>
      </p:grpSp>
      <p:sp>
        <p:nvSpPr>
          <p:cNvPr id="5172" name="Rectangle 52"/>
          <p:cNvSpPr>
            <a:spLocks noChangeArrowheads="1"/>
          </p:cNvSpPr>
          <p:nvPr/>
        </p:nvSpPr>
        <p:spPr bwMode="auto">
          <a:xfrm>
            <a:off x="5232400" y="5733271"/>
            <a:ext cx="242245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Colle sans solvant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Peu de risque</a:t>
            </a:r>
          </a:p>
        </p:txBody>
      </p:sp>
      <p:sp>
        <p:nvSpPr>
          <p:cNvPr id="5170" name="Text Box 50"/>
          <p:cNvSpPr txBox="1">
            <a:spLocks noChangeArrowheads="1"/>
          </p:cNvSpPr>
          <p:nvPr/>
        </p:nvSpPr>
        <p:spPr bwMode="auto">
          <a:xfrm>
            <a:off x="781073" y="6229366"/>
            <a:ext cx="20281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Colle à solvant</a:t>
            </a:r>
          </a:p>
        </p:txBody>
      </p:sp>
      <p:sp>
        <p:nvSpPr>
          <p:cNvPr id="5173" name="AutoShape 53"/>
          <p:cNvSpPr>
            <a:spLocks noChangeArrowheads="1"/>
          </p:cNvSpPr>
          <p:nvPr/>
        </p:nvSpPr>
        <p:spPr bwMode="auto">
          <a:xfrm>
            <a:off x="1492251" y="4857750"/>
            <a:ext cx="406400" cy="4572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</a:endParaRPr>
          </a:p>
        </p:txBody>
      </p:sp>
      <p:sp>
        <p:nvSpPr>
          <p:cNvPr id="5174" name="AutoShape 54"/>
          <p:cNvSpPr>
            <a:spLocks noChangeArrowheads="1"/>
          </p:cNvSpPr>
          <p:nvPr/>
        </p:nvSpPr>
        <p:spPr bwMode="auto">
          <a:xfrm>
            <a:off x="2000251" y="4857750"/>
            <a:ext cx="406400" cy="4572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</a:endParaRPr>
          </a:p>
        </p:txBody>
      </p:sp>
      <p:sp>
        <p:nvSpPr>
          <p:cNvPr id="5175" name="Text Box 55"/>
          <p:cNvSpPr txBox="1">
            <a:spLocks noChangeArrowheads="1"/>
          </p:cNvSpPr>
          <p:nvPr/>
        </p:nvSpPr>
        <p:spPr bwMode="auto">
          <a:xfrm>
            <a:off x="609600" y="4514866"/>
            <a:ext cx="2424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FF0000"/>
                </a:solidFill>
              </a:rPr>
              <a:t>Émission de COV</a:t>
            </a:r>
          </a:p>
        </p:txBody>
      </p:sp>
      <p:pic>
        <p:nvPicPr>
          <p:cNvPr id="5180" name="Picture 60" descr="C:\Mes documents\Download\Clipart\pot col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989" y="5429250"/>
            <a:ext cx="1198033" cy="78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81" name="Picture 61" descr="C:\Mes documents\Download\Clipart\pot col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724" y="4786188"/>
            <a:ext cx="1198033" cy="78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09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5947-F135-4D32-A20F-AC0DF3A3EA45}" type="slidenum">
              <a:rPr lang="fr-FR" altLang="en-US">
                <a:solidFill>
                  <a:srgbClr val="000000"/>
                </a:solidFill>
              </a:rPr>
              <a:pPr/>
              <a:t>39</a:t>
            </a:fld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641622" y="285766"/>
            <a:ext cx="2890535" cy="461665"/>
          </a:xfrm>
          <a:prstGeom prst="rect">
            <a:avLst/>
          </a:prstGeom>
          <a:solidFill>
            <a:srgbClr val="66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>
                <a:solidFill>
                  <a:srgbClr val="000000"/>
                </a:solidFill>
              </a:rPr>
              <a:t>3 voies de pénétration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2758018" y="914416"/>
            <a:ext cx="468109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>
                <a:solidFill>
                  <a:srgbClr val="000000"/>
                </a:solidFill>
              </a:rPr>
              <a:t>Souvent accidentelle ou involontaire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>
                <a:solidFill>
                  <a:srgbClr val="000000"/>
                </a:solidFill>
              </a:rPr>
              <a:t>Passage direct vers l’estomac</a:t>
            </a:r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203200" y="800100"/>
            <a:ext cx="2438400" cy="914400"/>
          </a:xfrm>
          <a:prstGeom prst="irregularSeal1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>
                <a:solidFill>
                  <a:srgbClr val="000000"/>
                </a:solidFill>
              </a:rPr>
              <a:t>Ingestion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588466" y="1771664"/>
            <a:ext cx="651813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>
                <a:solidFill>
                  <a:srgbClr val="000000"/>
                </a:solidFill>
              </a:rPr>
              <a:t>Prévention : interdiction de boire, manger ou fumer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>
                <a:solidFill>
                  <a:srgbClr val="000000"/>
                </a:solidFill>
              </a:rPr>
              <a:t>                     dans les ateliers.</a:t>
            </a:r>
          </a:p>
        </p:txBody>
      </p:sp>
      <p:sp>
        <p:nvSpPr>
          <p:cNvPr id="14352" name="AutoShape 16"/>
          <p:cNvSpPr>
            <a:spLocks noChangeArrowheads="1"/>
          </p:cNvSpPr>
          <p:nvPr/>
        </p:nvSpPr>
        <p:spPr bwMode="auto">
          <a:xfrm>
            <a:off x="406400" y="3086100"/>
            <a:ext cx="2438400" cy="914400"/>
          </a:xfrm>
          <a:prstGeom prst="irregularSeal1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>
                <a:solidFill>
                  <a:srgbClr val="000000"/>
                </a:solidFill>
              </a:rPr>
              <a:t>Inhalation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3288157" y="2525465"/>
            <a:ext cx="448796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Souvent difficile à maîtriser car les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contaminants sont disséminés dans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l’air : gaz, poussières, solvants,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molécules des durcisseurs.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Passage dans le sang par les voies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respiratoires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723903" y="4712806"/>
            <a:ext cx="44518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Prévention : ventilation des locaux</a:t>
            </a:r>
          </a:p>
        </p:txBody>
      </p:sp>
      <p:sp>
        <p:nvSpPr>
          <p:cNvPr id="14356" name="AutoShape 20"/>
          <p:cNvSpPr>
            <a:spLocks noChangeArrowheads="1"/>
          </p:cNvSpPr>
          <p:nvPr/>
        </p:nvSpPr>
        <p:spPr bwMode="auto">
          <a:xfrm>
            <a:off x="304800" y="5086350"/>
            <a:ext cx="3962400" cy="1028700"/>
          </a:xfrm>
          <a:prstGeom prst="irregularSeal1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>
                <a:solidFill>
                  <a:srgbClr val="000000"/>
                </a:solidFill>
              </a:rPr>
              <a:t>Lésion cutanée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4470400" y="5174456"/>
            <a:ext cx="355898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Ce sont les plus fréquentes,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dermatoses, eczéma.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Passage dans le sang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en-US" sz="2400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en-US" sz="2400" dirty="0">
              <a:solidFill>
                <a:srgbClr val="000000"/>
              </a:solidFill>
            </a:endParaRPr>
          </a:p>
        </p:txBody>
      </p: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899613" y="6309335"/>
            <a:ext cx="56044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>
                <a:solidFill>
                  <a:srgbClr val="000000"/>
                </a:solidFill>
              </a:rPr>
              <a:t>Prévention : Port de vêtement de protection </a:t>
            </a:r>
          </a:p>
        </p:txBody>
      </p:sp>
    </p:spTree>
    <p:extLst>
      <p:ext uri="{BB962C8B-B14F-4D97-AF65-F5344CB8AC3E}">
        <p14:creationId xmlns:p14="http://schemas.microsoft.com/office/powerpoint/2010/main" val="175822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E2CE523-17CC-4D4D-B240-D4370BC7C3E1}" type="slidenum">
              <a:rPr lang="fr-FR" altLang="en-US" sz="1400"/>
              <a:pPr eaLnBrk="1" hangingPunct="1"/>
              <a:t>4</a:t>
            </a:fld>
            <a:endParaRPr lang="fr-FR" altLang="en-US" sz="1400"/>
          </a:p>
        </p:txBody>
      </p:sp>
      <p:sp>
        <p:nvSpPr>
          <p:cNvPr id="7171" name="Text Box 2051"/>
          <p:cNvSpPr txBox="1">
            <a:spLocks noChangeArrowheads="1"/>
          </p:cNvSpPr>
          <p:nvPr/>
        </p:nvSpPr>
        <p:spPr bwMode="auto">
          <a:xfrm>
            <a:off x="609600" y="90543"/>
            <a:ext cx="25314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>
                <a:solidFill>
                  <a:schemeClr val="accent2"/>
                </a:solidFill>
              </a:rPr>
              <a:t>D’origine minérale</a:t>
            </a:r>
          </a:p>
        </p:txBody>
      </p:sp>
      <p:sp>
        <p:nvSpPr>
          <p:cNvPr id="7172" name="Text Box 2052"/>
          <p:cNvSpPr txBox="1">
            <a:spLocks noChangeArrowheads="1"/>
          </p:cNvSpPr>
          <p:nvPr/>
        </p:nvSpPr>
        <p:spPr bwMode="auto">
          <a:xfrm>
            <a:off x="2133602" y="514405"/>
            <a:ext cx="127791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Bitume</a:t>
            </a:r>
          </a:p>
          <a:p>
            <a:pPr eaLnBrk="1" hangingPunct="1"/>
            <a:r>
              <a:rPr lang="fr-FR" altLang="en-US"/>
              <a:t>Asphalte</a:t>
            </a:r>
          </a:p>
        </p:txBody>
      </p:sp>
      <p:sp>
        <p:nvSpPr>
          <p:cNvPr id="7173" name="Text Box 2053"/>
          <p:cNvSpPr txBox="1">
            <a:spLocks noChangeArrowheads="1"/>
          </p:cNvSpPr>
          <p:nvPr/>
        </p:nvSpPr>
        <p:spPr bwMode="auto">
          <a:xfrm>
            <a:off x="1526190" y="1314505"/>
            <a:ext cx="36647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>
                <a:solidFill>
                  <a:srgbClr val="FF0000"/>
                </a:solidFill>
              </a:rPr>
              <a:t>Le collage chez </a:t>
            </a:r>
            <a:r>
              <a:rPr lang="fr-FR" altLang="en-US" dirty="0" smtClean="0">
                <a:solidFill>
                  <a:srgbClr val="FF0000"/>
                </a:solidFill>
              </a:rPr>
              <a:t>les animaux</a:t>
            </a:r>
            <a:endParaRPr lang="fr-FR" altLang="en-US" dirty="0">
              <a:solidFill>
                <a:srgbClr val="FF0000"/>
              </a:solidFill>
            </a:endParaRPr>
          </a:p>
        </p:txBody>
      </p:sp>
      <p:pic>
        <p:nvPicPr>
          <p:cNvPr id="7174" name="Picture 2055" descr="araigne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" y="1743076"/>
            <a:ext cx="2126063" cy="1165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2057" descr="Moul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109" y="1600255"/>
            <a:ext cx="1134059" cy="117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2059" descr="balanes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907" y="3371859"/>
            <a:ext cx="1566073" cy="118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2061" descr="Escargot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73" y="4506715"/>
            <a:ext cx="1875299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2063" descr="cameleon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433942"/>
            <a:ext cx="2458533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9" name="Text Box 2070"/>
          <p:cNvSpPr txBox="1">
            <a:spLocks noChangeArrowheads="1"/>
          </p:cNvSpPr>
          <p:nvPr/>
        </p:nvSpPr>
        <p:spPr bwMode="auto">
          <a:xfrm>
            <a:off x="639234" y="2945661"/>
            <a:ext cx="14868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L’araignée</a:t>
            </a:r>
          </a:p>
        </p:txBody>
      </p:sp>
      <p:sp>
        <p:nvSpPr>
          <p:cNvPr id="7180" name="Text Box 2071"/>
          <p:cNvSpPr txBox="1">
            <a:spLocks noChangeArrowheads="1"/>
          </p:cNvSpPr>
          <p:nvPr/>
        </p:nvSpPr>
        <p:spPr bwMode="auto">
          <a:xfrm>
            <a:off x="4591076" y="2424132"/>
            <a:ext cx="336983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La moule</a:t>
            </a:r>
          </a:p>
          <a:p>
            <a:pPr eaLnBrk="1" hangingPunct="1"/>
            <a:r>
              <a:rPr lang="fr-FR" altLang="en-US"/>
              <a:t>Byssus : protéine secrétée</a:t>
            </a:r>
          </a:p>
          <a:p>
            <a:pPr eaLnBrk="1" hangingPunct="1"/>
            <a:r>
              <a:rPr lang="fr-FR" altLang="en-US"/>
              <a:t>pour s’accrocher</a:t>
            </a:r>
          </a:p>
        </p:txBody>
      </p:sp>
      <p:sp>
        <p:nvSpPr>
          <p:cNvPr id="7181" name="Text Box 2072"/>
          <p:cNvSpPr txBox="1">
            <a:spLocks noChangeArrowheads="1"/>
          </p:cNvSpPr>
          <p:nvPr/>
        </p:nvSpPr>
        <p:spPr bwMode="auto">
          <a:xfrm>
            <a:off x="5063141" y="3829105"/>
            <a:ext cx="16273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/>
              <a:t>Les balanes</a:t>
            </a:r>
          </a:p>
        </p:txBody>
      </p:sp>
      <p:sp>
        <p:nvSpPr>
          <p:cNvPr id="7182" name="Text Box 2073"/>
          <p:cNvSpPr txBox="1">
            <a:spLocks noChangeArrowheads="1"/>
          </p:cNvSpPr>
          <p:nvPr/>
        </p:nvSpPr>
        <p:spPr bwMode="auto">
          <a:xfrm>
            <a:off x="762001" y="5829355"/>
            <a:ext cx="246413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L’escargot</a:t>
            </a:r>
          </a:p>
          <a:p>
            <a:pPr eaLnBrk="1" hangingPunct="1"/>
            <a:r>
              <a:rPr lang="fr-FR" altLang="en-US"/>
              <a:t>Collage provisoire</a:t>
            </a:r>
          </a:p>
        </p:txBody>
      </p:sp>
      <p:sp>
        <p:nvSpPr>
          <p:cNvPr id="7183" name="Text Box 2074"/>
          <p:cNvSpPr txBox="1">
            <a:spLocks noChangeArrowheads="1"/>
          </p:cNvSpPr>
          <p:nvPr/>
        </p:nvSpPr>
        <p:spPr bwMode="auto">
          <a:xfrm>
            <a:off x="5689708" y="5612662"/>
            <a:ext cx="20874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Le caméléon</a:t>
            </a:r>
          </a:p>
          <a:p>
            <a:pPr eaLnBrk="1" hangingPunct="1"/>
            <a:r>
              <a:rPr lang="fr-FR" altLang="en-US"/>
              <a:t>Langue gluante</a:t>
            </a:r>
          </a:p>
        </p:txBody>
      </p:sp>
    </p:spTree>
    <p:extLst>
      <p:ext uri="{BB962C8B-B14F-4D97-AF65-F5344CB8AC3E}">
        <p14:creationId xmlns:p14="http://schemas.microsoft.com/office/powerpoint/2010/main" val="104224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A872-2199-4D02-8362-B916AE335CCB}" type="slidenum">
              <a:rPr lang="fr-FR" altLang="en-US" smtClean="0">
                <a:solidFill>
                  <a:srgbClr val="000000"/>
                </a:solidFill>
              </a:rPr>
              <a:pPr/>
              <a:t>40</a:t>
            </a:fld>
            <a:endParaRPr lang="fr-FR" altLang="en-US" dirty="0">
              <a:solidFill>
                <a:srgbClr val="000000"/>
              </a:solidFill>
            </a:endParaRPr>
          </a:p>
        </p:txBody>
      </p:sp>
      <p:pic>
        <p:nvPicPr>
          <p:cNvPr id="1026" name="Picture 2" descr="H:\Pics_gluing\LHCb_Viscosi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61" y="679476"/>
            <a:ext cx="1993467" cy="805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Pics_gluing\Test_sampl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82575"/>
            <a:ext cx="126021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Pics_gluing\MWPC_pane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88" y="1772816"/>
            <a:ext cx="2317508" cy="1854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Pics_gluing\LHCB_Panne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61" y="4005064"/>
            <a:ext cx="3860077" cy="24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:\Pics_gluing\Transmission _tes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079" y="1340768"/>
            <a:ext cx="1546225" cy="158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:\Pics_gluing\SIG_CERN_detail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035" y="4967453"/>
            <a:ext cx="2488244" cy="1341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:\Pics_gluing\AxPET_Crystal_00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977451" y="3975877"/>
            <a:ext cx="2433804" cy="1628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:\Pics_gluing\ALFA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894" y="1082130"/>
            <a:ext cx="2664295" cy="350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0"/>
          <p:cNvSpPr txBox="1">
            <a:spLocks noChangeArrowheads="1"/>
          </p:cNvSpPr>
          <p:nvPr/>
        </p:nvSpPr>
        <p:spPr bwMode="auto">
          <a:xfrm>
            <a:off x="971600" y="54346"/>
            <a:ext cx="29514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 err="1" smtClean="0">
                <a:solidFill>
                  <a:srgbClr val="000000"/>
                </a:solidFill>
              </a:rPr>
              <a:t>LHCb</a:t>
            </a:r>
            <a:r>
              <a:rPr lang="fr-FR" altLang="en-US" sz="2400" dirty="0" smtClean="0">
                <a:solidFill>
                  <a:srgbClr val="000000"/>
                </a:solidFill>
              </a:rPr>
              <a:t> MWPC </a:t>
            </a:r>
            <a:r>
              <a:rPr lang="fr-FR" altLang="en-US" sz="2400" dirty="0" err="1" smtClean="0">
                <a:solidFill>
                  <a:srgbClr val="000000"/>
                </a:solidFill>
              </a:rPr>
              <a:t>activite</a:t>
            </a:r>
            <a:endParaRPr lang="fr-FR" altLang="en-US" sz="2400" dirty="0">
              <a:solidFill>
                <a:srgbClr val="000000"/>
              </a:solidFill>
            </a:endParaRPr>
          </a:p>
        </p:txBody>
      </p:sp>
      <p:sp>
        <p:nvSpPr>
          <p:cNvPr id="13" name="Text Box 50"/>
          <p:cNvSpPr txBox="1">
            <a:spLocks noChangeArrowheads="1"/>
          </p:cNvSpPr>
          <p:nvPr/>
        </p:nvSpPr>
        <p:spPr bwMode="auto">
          <a:xfrm>
            <a:off x="5634321" y="116632"/>
            <a:ext cx="17459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400" dirty="0" smtClean="0">
                <a:solidFill>
                  <a:srgbClr val="000000"/>
                </a:solidFill>
              </a:rPr>
              <a:t>TFG </a:t>
            </a:r>
            <a:r>
              <a:rPr lang="fr-FR" altLang="en-US" sz="2400" dirty="0" err="1" smtClean="0">
                <a:solidFill>
                  <a:srgbClr val="000000"/>
                </a:solidFill>
              </a:rPr>
              <a:t>activite</a:t>
            </a:r>
            <a:endParaRPr lang="fr-FR" altLang="en-US" sz="2400" dirty="0">
              <a:solidFill>
                <a:srgbClr val="000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4283968" y="476672"/>
            <a:ext cx="36004" cy="59766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50"/>
          <p:cNvSpPr txBox="1">
            <a:spLocks noChangeArrowheads="1"/>
          </p:cNvSpPr>
          <p:nvPr/>
        </p:nvSpPr>
        <p:spPr bwMode="auto">
          <a:xfrm>
            <a:off x="4915045" y="4588000"/>
            <a:ext cx="153439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100" dirty="0" smtClean="0">
                <a:solidFill>
                  <a:srgbClr val="000000"/>
                </a:solidFill>
              </a:rPr>
              <a:t>ATLAS ALFA detector</a:t>
            </a:r>
            <a:endParaRPr lang="fr-FR" altLang="en-US" sz="1100" dirty="0">
              <a:solidFill>
                <a:srgbClr val="000000"/>
              </a:solidFill>
            </a:endParaRPr>
          </a:p>
        </p:txBody>
      </p:sp>
      <p:sp>
        <p:nvSpPr>
          <p:cNvPr id="19" name="Text Box 50"/>
          <p:cNvSpPr txBox="1">
            <a:spLocks noChangeArrowheads="1"/>
          </p:cNvSpPr>
          <p:nvPr/>
        </p:nvSpPr>
        <p:spPr bwMode="auto">
          <a:xfrm>
            <a:off x="7416062" y="2926681"/>
            <a:ext cx="160332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100" dirty="0" smtClean="0">
                <a:solidFill>
                  <a:srgbClr val="000000"/>
                </a:solidFill>
              </a:rPr>
              <a:t>Transmission test sample</a:t>
            </a:r>
            <a:endParaRPr lang="fr-FR" altLang="en-US" sz="1100" dirty="0">
              <a:solidFill>
                <a:srgbClr val="000000"/>
              </a:solidFill>
            </a:endParaRPr>
          </a:p>
        </p:txBody>
      </p:sp>
      <p:sp>
        <p:nvSpPr>
          <p:cNvPr id="20" name="Text Box 50"/>
          <p:cNvSpPr txBox="1">
            <a:spLocks noChangeArrowheads="1"/>
          </p:cNvSpPr>
          <p:nvPr/>
        </p:nvSpPr>
        <p:spPr bwMode="auto">
          <a:xfrm>
            <a:off x="7380312" y="5975702"/>
            <a:ext cx="131638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100" dirty="0" err="1" smtClean="0">
                <a:solidFill>
                  <a:srgbClr val="000000"/>
                </a:solidFill>
              </a:rPr>
              <a:t>Ax</a:t>
            </a:r>
            <a:r>
              <a:rPr lang="en-GB" altLang="en-US" sz="1100" dirty="0" smtClean="0">
                <a:solidFill>
                  <a:srgbClr val="000000"/>
                </a:solidFill>
              </a:rPr>
              <a:t>-PET component</a:t>
            </a:r>
            <a:endParaRPr lang="fr-FR" altLang="en-US" sz="1100" dirty="0">
              <a:solidFill>
                <a:srgbClr val="000000"/>
              </a:solidFill>
            </a:endParaRPr>
          </a:p>
        </p:txBody>
      </p:sp>
      <p:sp>
        <p:nvSpPr>
          <p:cNvPr id="21" name="Text Box 50"/>
          <p:cNvSpPr txBox="1">
            <a:spLocks noChangeArrowheads="1"/>
          </p:cNvSpPr>
          <p:nvPr/>
        </p:nvSpPr>
        <p:spPr bwMode="auto">
          <a:xfrm>
            <a:off x="4716016" y="6294852"/>
            <a:ext cx="180049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100" dirty="0" smtClean="0">
                <a:solidFill>
                  <a:srgbClr val="000000"/>
                </a:solidFill>
              </a:rPr>
              <a:t>SIG exhibition Geneva 2012</a:t>
            </a:r>
            <a:endParaRPr lang="fr-FR" altLang="en-US" sz="1100" dirty="0">
              <a:solidFill>
                <a:srgbClr val="000000"/>
              </a:solidFill>
            </a:endParaRPr>
          </a:p>
        </p:txBody>
      </p:sp>
      <p:sp>
        <p:nvSpPr>
          <p:cNvPr id="22" name="Text Box 50"/>
          <p:cNvSpPr txBox="1">
            <a:spLocks noChangeArrowheads="1"/>
          </p:cNvSpPr>
          <p:nvPr/>
        </p:nvSpPr>
        <p:spPr bwMode="auto">
          <a:xfrm>
            <a:off x="644836" y="3627051"/>
            <a:ext cx="141577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100" dirty="0" smtClean="0">
                <a:solidFill>
                  <a:srgbClr val="000000"/>
                </a:solidFill>
              </a:rPr>
              <a:t>Panel and wire gluing</a:t>
            </a:r>
            <a:endParaRPr lang="fr-FR" altLang="en-US" sz="1100" dirty="0">
              <a:solidFill>
                <a:srgbClr val="000000"/>
              </a:solidFill>
            </a:endParaRPr>
          </a:p>
        </p:txBody>
      </p:sp>
      <p:sp>
        <p:nvSpPr>
          <p:cNvPr id="23" name="Text Box 50"/>
          <p:cNvSpPr txBox="1">
            <a:spLocks noChangeArrowheads="1"/>
          </p:cNvSpPr>
          <p:nvPr/>
        </p:nvSpPr>
        <p:spPr bwMode="auto">
          <a:xfrm>
            <a:off x="2823193" y="3206692"/>
            <a:ext cx="13773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100" dirty="0" smtClean="0">
                <a:solidFill>
                  <a:srgbClr val="000000"/>
                </a:solidFill>
              </a:rPr>
              <a:t>Traction test samples</a:t>
            </a:r>
            <a:endParaRPr lang="fr-FR" altLang="en-US" sz="1100" dirty="0">
              <a:solidFill>
                <a:srgbClr val="000000"/>
              </a:solidFill>
            </a:endParaRPr>
          </a:p>
        </p:txBody>
      </p:sp>
      <p:sp>
        <p:nvSpPr>
          <p:cNvPr id="24" name="Text Box 50"/>
          <p:cNvSpPr txBox="1">
            <a:spLocks noChangeArrowheads="1"/>
          </p:cNvSpPr>
          <p:nvPr/>
        </p:nvSpPr>
        <p:spPr bwMode="auto">
          <a:xfrm>
            <a:off x="755576" y="6469335"/>
            <a:ext cx="187423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100" dirty="0" smtClean="0">
                <a:solidFill>
                  <a:srgbClr val="000000"/>
                </a:solidFill>
              </a:rPr>
              <a:t>Panel production via injection</a:t>
            </a:r>
            <a:endParaRPr lang="fr-FR" altLang="en-US" sz="1100" dirty="0">
              <a:solidFill>
                <a:srgbClr val="000000"/>
              </a:solidFill>
            </a:endParaRPr>
          </a:p>
        </p:txBody>
      </p:sp>
      <p:sp>
        <p:nvSpPr>
          <p:cNvPr id="25" name="Text Box 50"/>
          <p:cNvSpPr txBox="1">
            <a:spLocks noChangeArrowheads="1"/>
          </p:cNvSpPr>
          <p:nvPr/>
        </p:nvSpPr>
        <p:spPr bwMode="auto">
          <a:xfrm>
            <a:off x="467544" y="1484784"/>
            <a:ext cx="94448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100" dirty="0" smtClean="0">
                <a:solidFill>
                  <a:srgbClr val="000000"/>
                </a:solidFill>
              </a:rPr>
              <a:t>Viscosity test</a:t>
            </a:r>
            <a:endParaRPr lang="fr-FR" altLang="en-US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71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A872-2199-4D02-8362-B916AE335CCB}" type="slidenum">
              <a:rPr lang="fr-FR" altLang="en-US" smtClean="0">
                <a:solidFill>
                  <a:srgbClr val="000000"/>
                </a:solidFill>
              </a:rPr>
              <a:pPr/>
              <a:t>41</a:t>
            </a:fld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19672" y="1484784"/>
            <a:ext cx="5976664" cy="36547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/>
              <a:t>Annexe</a:t>
            </a:r>
            <a:endParaRPr lang="en-GB" sz="6000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74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8418642-5026-4E0D-BDB3-EB9E3143F779}" type="slidenum">
              <a:rPr lang="fr-FR" altLang="en-US" sz="1400"/>
              <a:pPr eaLnBrk="1" hangingPunct="1"/>
              <a:t>42</a:t>
            </a:fld>
            <a:endParaRPr lang="fr-FR" altLang="en-US" sz="1400"/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3149602" y="114352"/>
            <a:ext cx="210839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COMPARATIF</a:t>
            </a:r>
          </a:p>
        </p:txBody>
      </p:sp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812800" y="2057400"/>
            <a:ext cx="7198784" cy="17145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altLang="en-US"/>
              <a:t>Acryliques</a:t>
            </a:r>
          </a:p>
        </p:txBody>
      </p:sp>
      <p:sp>
        <p:nvSpPr>
          <p:cNvPr id="33797" name="Rectangle 4"/>
          <p:cNvSpPr>
            <a:spLocks noChangeArrowheads="1"/>
          </p:cNvSpPr>
          <p:nvPr/>
        </p:nvSpPr>
        <p:spPr bwMode="auto">
          <a:xfrm>
            <a:off x="3227917" y="1600200"/>
            <a:ext cx="4798483" cy="17145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altLang="en-US"/>
              <a:t>Epoxy / silicones</a:t>
            </a:r>
          </a:p>
        </p:txBody>
      </p:sp>
      <p:sp>
        <p:nvSpPr>
          <p:cNvPr id="33798" name="Rectangle 5"/>
          <p:cNvSpPr>
            <a:spLocks noChangeArrowheads="1"/>
          </p:cNvSpPr>
          <p:nvPr/>
        </p:nvSpPr>
        <p:spPr bwMode="auto">
          <a:xfrm>
            <a:off x="4667252" y="1143000"/>
            <a:ext cx="3359149" cy="171450"/>
          </a:xfrm>
          <a:prstGeom prst="rect">
            <a:avLst/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altLang="en-US"/>
              <a:t>Polyuréthanne</a:t>
            </a:r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711200" y="2571750"/>
            <a:ext cx="751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7802136" y="2717058"/>
            <a:ext cx="9284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mPa.s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3128503" y="2774208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1000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4631337" y="2781352"/>
            <a:ext cx="9541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10000</a:t>
            </a: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711270" y="2800402"/>
            <a:ext cx="4924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10</a:t>
            </a:r>
            <a:endParaRPr lang="fr-FR" altLang="en-US" baseline="30000"/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203304" y="514402"/>
            <a:ext cx="1310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>
                <a:solidFill>
                  <a:srgbClr val="FF0000"/>
                </a:solidFill>
              </a:rPr>
              <a:t>Viscosité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203201" y="3543352"/>
            <a:ext cx="14462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>
                <a:solidFill>
                  <a:srgbClr val="FF0000"/>
                </a:solidFill>
              </a:rPr>
              <a:t>Flexibilité</a:t>
            </a:r>
          </a:p>
        </p:txBody>
      </p:sp>
      <p:sp>
        <p:nvSpPr>
          <p:cNvPr id="33806" name="Line 14"/>
          <p:cNvSpPr>
            <a:spLocks noChangeShapeType="1"/>
          </p:cNvSpPr>
          <p:nvPr/>
        </p:nvSpPr>
        <p:spPr bwMode="auto">
          <a:xfrm>
            <a:off x="711200" y="6229350"/>
            <a:ext cx="751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4593168" y="6343702"/>
            <a:ext cx="32912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% élongation à la rupture</a:t>
            </a:r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3759203" y="5657850"/>
            <a:ext cx="4798484" cy="17145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altLang="en-US"/>
              <a:t>Silicone</a:t>
            </a:r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1625670" y="5200650"/>
            <a:ext cx="3359151" cy="171450"/>
          </a:xfrm>
          <a:prstGeom prst="rect">
            <a:avLst/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altLang="en-US"/>
              <a:t>Polyuréthanne</a:t>
            </a:r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383120" y="4686300"/>
            <a:ext cx="1200149" cy="17145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altLang="en-US"/>
              <a:t>Epoxy</a:t>
            </a:r>
          </a:p>
        </p:txBody>
      </p:sp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304870" y="4286250"/>
            <a:ext cx="1200151" cy="17145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altLang="en-US"/>
              <a:t>Acryl</a:t>
            </a:r>
          </a:p>
        </p:txBody>
      </p:sp>
      <p:sp>
        <p:nvSpPr>
          <p:cNvPr id="33812" name="Text Box 20"/>
          <p:cNvSpPr txBox="1">
            <a:spLocks noChangeArrowheads="1"/>
          </p:cNvSpPr>
          <p:nvPr/>
        </p:nvSpPr>
        <p:spPr bwMode="auto">
          <a:xfrm>
            <a:off x="7497303" y="5917458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1000</a:t>
            </a:r>
          </a:p>
        </p:txBody>
      </p:sp>
      <p:sp>
        <p:nvSpPr>
          <p:cNvPr id="33813" name="Text Box 21"/>
          <p:cNvSpPr txBox="1">
            <a:spLocks noChangeArrowheads="1"/>
          </p:cNvSpPr>
          <p:nvPr/>
        </p:nvSpPr>
        <p:spPr bwMode="auto">
          <a:xfrm>
            <a:off x="3615337" y="5860308"/>
            <a:ext cx="6463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100</a:t>
            </a:r>
          </a:p>
        </p:txBody>
      </p:sp>
      <p:sp>
        <p:nvSpPr>
          <p:cNvPr id="33814" name="Text Box 22"/>
          <p:cNvSpPr txBox="1">
            <a:spLocks noChangeArrowheads="1"/>
          </p:cNvSpPr>
          <p:nvPr/>
        </p:nvSpPr>
        <p:spPr bwMode="auto">
          <a:xfrm>
            <a:off x="4529736" y="5372152"/>
            <a:ext cx="6463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300</a:t>
            </a:r>
          </a:p>
        </p:txBody>
      </p:sp>
      <p:sp>
        <p:nvSpPr>
          <p:cNvPr id="33815" name="Text Box 23"/>
          <p:cNvSpPr txBox="1">
            <a:spLocks noChangeArrowheads="1"/>
          </p:cNvSpPr>
          <p:nvPr/>
        </p:nvSpPr>
        <p:spPr bwMode="auto">
          <a:xfrm>
            <a:off x="1219270" y="4888758"/>
            <a:ext cx="4924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10</a:t>
            </a:r>
          </a:p>
        </p:txBody>
      </p:sp>
      <p:sp>
        <p:nvSpPr>
          <p:cNvPr id="33816" name="Text Box 24"/>
          <p:cNvSpPr txBox="1">
            <a:spLocks noChangeArrowheads="1"/>
          </p:cNvSpPr>
          <p:nvPr/>
        </p:nvSpPr>
        <p:spPr bwMode="auto">
          <a:xfrm>
            <a:off x="711200" y="4431558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0424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DAFD4BB-1BE7-4C07-B8F4-A58DBD3AE91A}" type="slidenum">
              <a:rPr lang="fr-FR" altLang="en-US" sz="1400"/>
              <a:pPr eaLnBrk="1" hangingPunct="1"/>
              <a:t>43</a:t>
            </a:fld>
            <a:endParaRPr lang="fr-FR" altLang="en-US" sz="1400"/>
          </a:p>
        </p:txBody>
      </p:sp>
      <p:sp>
        <p:nvSpPr>
          <p:cNvPr id="34819" name="Text Box 1026"/>
          <p:cNvSpPr txBox="1">
            <a:spLocks noChangeArrowheads="1"/>
          </p:cNvSpPr>
          <p:nvPr/>
        </p:nvSpPr>
        <p:spPr bwMode="auto">
          <a:xfrm>
            <a:off x="283703" y="145308"/>
            <a:ext cx="31381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>
                <a:solidFill>
                  <a:srgbClr val="FF0000"/>
                </a:solidFill>
              </a:rPr>
              <a:t>Vitesse de durcissement</a:t>
            </a:r>
          </a:p>
        </p:txBody>
      </p:sp>
      <p:sp>
        <p:nvSpPr>
          <p:cNvPr id="34820" name="Line 1027"/>
          <p:cNvSpPr>
            <a:spLocks noChangeShapeType="1"/>
          </p:cNvSpPr>
          <p:nvPr/>
        </p:nvSpPr>
        <p:spPr bwMode="auto">
          <a:xfrm>
            <a:off x="203200" y="3086100"/>
            <a:ext cx="863811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21" name="Rectangle 1028"/>
          <p:cNvSpPr>
            <a:spLocks noChangeArrowheads="1"/>
          </p:cNvSpPr>
          <p:nvPr/>
        </p:nvSpPr>
        <p:spPr bwMode="auto">
          <a:xfrm>
            <a:off x="3454470" y="685800"/>
            <a:ext cx="5278967" cy="17145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altLang="en-US"/>
              <a:t>Epoxy / silicones</a:t>
            </a:r>
          </a:p>
        </p:txBody>
      </p:sp>
      <p:sp>
        <p:nvSpPr>
          <p:cNvPr id="34822" name="Rectangle 1029"/>
          <p:cNvSpPr>
            <a:spLocks noChangeArrowheads="1"/>
          </p:cNvSpPr>
          <p:nvPr/>
        </p:nvSpPr>
        <p:spPr bwMode="auto">
          <a:xfrm>
            <a:off x="2235270" y="1085850"/>
            <a:ext cx="5278967" cy="171450"/>
          </a:xfrm>
          <a:prstGeom prst="rect">
            <a:avLst/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altLang="en-US"/>
              <a:t>Polyuréthanne</a:t>
            </a:r>
          </a:p>
        </p:txBody>
      </p:sp>
      <p:sp>
        <p:nvSpPr>
          <p:cNvPr id="34823" name="Text Box 1030"/>
          <p:cNvSpPr txBox="1">
            <a:spLocks noChangeArrowheads="1"/>
          </p:cNvSpPr>
          <p:nvPr/>
        </p:nvSpPr>
        <p:spPr bwMode="auto">
          <a:xfrm>
            <a:off x="588536" y="3288527"/>
            <a:ext cx="6375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Secondes	minutes	Heures		Jours</a:t>
            </a:r>
          </a:p>
        </p:txBody>
      </p:sp>
      <p:sp>
        <p:nvSpPr>
          <p:cNvPr id="34824" name="Rectangle 1031"/>
          <p:cNvSpPr>
            <a:spLocks noChangeArrowheads="1"/>
          </p:cNvSpPr>
          <p:nvPr/>
        </p:nvSpPr>
        <p:spPr bwMode="auto">
          <a:xfrm>
            <a:off x="1524001" y="1485900"/>
            <a:ext cx="2878667" cy="171450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altLang="en-US"/>
              <a:t>Cyanoacrylate</a:t>
            </a:r>
          </a:p>
        </p:txBody>
      </p:sp>
      <p:sp>
        <p:nvSpPr>
          <p:cNvPr id="34825" name="Rectangle 1032"/>
          <p:cNvSpPr>
            <a:spLocks noChangeArrowheads="1"/>
          </p:cNvSpPr>
          <p:nvPr/>
        </p:nvSpPr>
        <p:spPr bwMode="auto">
          <a:xfrm>
            <a:off x="1524001" y="1885950"/>
            <a:ext cx="2878667" cy="1714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altLang="en-US"/>
              <a:t>Colle UV</a:t>
            </a:r>
          </a:p>
        </p:txBody>
      </p:sp>
      <p:sp>
        <p:nvSpPr>
          <p:cNvPr id="34826" name="Rectangle 1033"/>
          <p:cNvSpPr>
            <a:spLocks noChangeArrowheads="1"/>
          </p:cNvSpPr>
          <p:nvPr/>
        </p:nvSpPr>
        <p:spPr bwMode="auto">
          <a:xfrm>
            <a:off x="304803" y="2343150"/>
            <a:ext cx="2400300" cy="171450"/>
          </a:xfrm>
          <a:prstGeom prst="rect">
            <a:avLst/>
          </a:prstGeom>
          <a:solidFill>
            <a:srgbClr val="00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altLang="en-US"/>
              <a:t>Thermofusible</a:t>
            </a:r>
          </a:p>
        </p:txBody>
      </p:sp>
      <p:sp>
        <p:nvSpPr>
          <p:cNvPr id="34827" name="Rectangle 1034"/>
          <p:cNvSpPr>
            <a:spLocks noChangeArrowheads="1"/>
          </p:cNvSpPr>
          <p:nvPr/>
        </p:nvSpPr>
        <p:spPr bwMode="auto">
          <a:xfrm>
            <a:off x="304803" y="2743200"/>
            <a:ext cx="2400300" cy="17145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altLang="en-US"/>
              <a:t>Colle contact</a:t>
            </a:r>
          </a:p>
        </p:txBody>
      </p:sp>
    </p:spTree>
    <p:extLst>
      <p:ext uri="{BB962C8B-B14F-4D97-AF65-F5344CB8AC3E}">
        <p14:creationId xmlns:p14="http://schemas.microsoft.com/office/powerpoint/2010/main" val="373425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2991A74-1979-486E-8DC4-7518F5DBB3A4}" type="slidenum">
              <a:rPr lang="fr-FR" altLang="en-US" sz="1400"/>
              <a:pPr eaLnBrk="1" hangingPunct="1"/>
              <a:t>44</a:t>
            </a:fld>
            <a:endParaRPr lang="fr-FR" altLang="en-US" sz="1400"/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289984" y="44676"/>
            <a:ext cx="43377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>
                <a:cs typeface="Times New Roman" pitchFamily="18" charset="0"/>
              </a:rPr>
              <a:t>RESINES POLYURETHANNES</a:t>
            </a:r>
          </a:p>
        </p:txBody>
      </p:sp>
      <p:sp>
        <p:nvSpPr>
          <p:cNvPr id="35844" name="Text Box 3"/>
          <p:cNvSpPr txBox="1">
            <a:spLocks noChangeArrowheads="1"/>
          </p:cNvSpPr>
          <p:nvPr/>
        </p:nvSpPr>
        <p:spPr bwMode="auto">
          <a:xfrm>
            <a:off x="304869" y="460990"/>
            <a:ext cx="627607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sz="1600" dirty="0">
                <a:cs typeface="Times New Roman" pitchFamily="18" charset="0"/>
              </a:rPr>
              <a:t>Élasticité et souplesse importantes même à basse température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adhérence sur la plupart des matériaux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résistance au vieillissement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résistance aux acides non dilués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tenue à l’humidité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Tenue en température moyenne de 80 à 90°C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Résistance au cisaillement moins élevées que les autres colles structurales</a:t>
            </a:r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304870" y="2319315"/>
            <a:ext cx="31197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>
                <a:cs typeface="Times New Roman" pitchFamily="18" charset="0"/>
              </a:rPr>
              <a:t>RESINES EPOXYDES</a:t>
            </a:r>
          </a:p>
        </p:txBody>
      </p:sp>
      <p:sp>
        <p:nvSpPr>
          <p:cNvPr id="35846" name="Text Box 5"/>
          <p:cNvSpPr txBox="1">
            <a:spLocks noChangeArrowheads="1"/>
          </p:cNvSpPr>
          <p:nvPr/>
        </p:nvSpPr>
        <p:spPr bwMode="auto">
          <a:xfrm>
            <a:off x="319631" y="2765246"/>
            <a:ext cx="439267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adhérence sur la plupart des matériaux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résistance au vieillissement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résistance aux environnements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tenue aux huiles, solvants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Tenue en température moyenne de -55°C à +200°C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Prix élevé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Manque de souplesse</a:t>
            </a:r>
          </a:p>
        </p:txBody>
      </p:sp>
      <p:sp>
        <p:nvSpPr>
          <p:cNvPr id="35847" name="Text Box 6"/>
          <p:cNvSpPr txBox="1">
            <a:spLocks noChangeArrowheads="1"/>
          </p:cNvSpPr>
          <p:nvPr/>
        </p:nvSpPr>
        <p:spPr bwMode="auto">
          <a:xfrm>
            <a:off x="304800" y="4623571"/>
            <a:ext cx="42480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>
                <a:cs typeface="Times New Roman" pitchFamily="18" charset="0"/>
              </a:rPr>
              <a:t>COLLES CYANOACRYLATES</a:t>
            </a:r>
          </a:p>
        </p:txBody>
      </p:sp>
      <p:sp>
        <p:nvSpPr>
          <p:cNvPr id="35848" name="Text Box 7"/>
          <p:cNvSpPr txBox="1">
            <a:spLocks noChangeArrowheads="1"/>
          </p:cNvSpPr>
          <p:nvPr/>
        </p:nvSpPr>
        <p:spPr bwMode="auto">
          <a:xfrm>
            <a:off x="319619" y="4997494"/>
            <a:ext cx="334591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sz="1600" dirty="0">
                <a:cs typeface="Times New Roman" pitchFamily="18" charset="0"/>
              </a:rPr>
              <a:t>Vitesse de polymérisation rapide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résistance mécanique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résistance aux solvants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Tenue en température moyenne 100°C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Faible tenue en température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Faible tenue aux chocs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Faible tenue à l’humidité</a:t>
            </a:r>
          </a:p>
        </p:txBody>
      </p:sp>
    </p:spTree>
    <p:extLst>
      <p:ext uri="{BB962C8B-B14F-4D97-AF65-F5344CB8AC3E}">
        <p14:creationId xmlns:p14="http://schemas.microsoft.com/office/powerpoint/2010/main" val="319229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047D2F9-6B1E-4B38-BDCB-3DB5474922F6}" type="slidenum">
              <a:rPr lang="fr-FR" altLang="en-US" sz="1400"/>
              <a:pPr eaLnBrk="1" hangingPunct="1"/>
              <a:t>45</a:t>
            </a:fld>
            <a:endParaRPr lang="fr-FR" altLang="en-US" sz="1400"/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486833" y="116684"/>
            <a:ext cx="33576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>
                <a:cs typeface="Times New Roman" pitchFamily="18" charset="0"/>
              </a:rPr>
              <a:t>COLLES ANAEROBIES</a:t>
            </a:r>
          </a:p>
        </p:txBody>
      </p:sp>
      <p:sp>
        <p:nvSpPr>
          <p:cNvPr id="36868" name="Text Box 3"/>
          <p:cNvSpPr txBox="1">
            <a:spLocks noChangeArrowheads="1"/>
          </p:cNvSpPr>
          <p:nvPr/>
        </p:nvSpPr>
        <p:spPr bwMode="auto">
          <a:xfrm>
            <a:off x="501721" y="548680"/>
            <a:ext cx="327044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sz="1600" dirty="0">
                <a:cs typeface="Times New Roman" pitchFamily="18" charset="0"/>
              </a:rPr>
              <a:t>Faible temps de prise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Excellente résistance au cisaillement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Faible résistance à la traction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inertie chimique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Inadaptées pour les matériaux poreux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Tenue en température jusqu’à 180°C</a:t>
            </a:r>
          </a:p>
        </p:txBody>
      </p:sp>
      <p:sp>
        <p:nvSpPr>
          <p:cNvPr id="36869" name="Text Box 4"/>
          <p:cNvSpPr txBox="1">
            <a:spLocks noChangeArrowheads="1"/>
          </p:cNvSpPr>
          <p:nvPr/>
        </p:nvSpPr>
        <p:spPr bwMode="auto">
          <a:xfrm>
            <a:off x="486902" y="2187231"/>
            <a:ext cx="51472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>
                <a:cs typeface="Times New Roman" pitchFamily="18" charset="0"/>
              </a:rPr>
              <a:t>RESINES ACRYLIQUES MODIFIEES</a:t>
            </a:r>
          </a:p>
        </p:txBody>
      </p:sp>
      <p:sp>
        <p:nvSpPr>
          <p:cNvPr id="36870" name="Text Box 5"/>
          <p:cNvSpPr txBox="1">
            <a:spLocks noChangeArrowheads="1"/>
          </p:cNvSpPr>
          <p:nvPr/>
        </p:nvSpPr>
        <p:spPr bwMode="auto">
          <a:xfrm>
            <a:off x="501742" y="2693238"/>
            <a:ext cx="4389343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sz="1600" dirty="0">
                <a:cs typeface="Times New Roman" pitchFamily="18" charset="0"/>
              </a:rPr>
              <a:t>Faible temps de prise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résistance au cisaillement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résistance aux agents chimiques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tenue à l’humidité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tenue en température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adhérence même sur surfaces mal préparées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L’épaisseur du joint doit être faible</a:t>
            </a:r>
          </a:p>
        </p:txBody>
      </p:sp>
      <p:sp>
        <p:nvSpPr>
          <p:cNvPr id="36871" name="Text Box 6"/>
          <p:cNvSpPr txBox="1">
            <a:spLocks noChangeArrowheads="1"/>
          </p:cNvSpPr>
          <p:nvPr/>
        </p:nvSpPr>
        <p:spPr bwMode="auto">
          <a:xfrm>
            <a:off x="486834" y="4623571"/>
            <a:ext cx="61308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>
                <a:cs typeface="Times New Roman" pitchFamily="18" charset="0"/>
              </a:rPr>
              <a:t>COLLES THERMOFUSIBLES – HOT MELTS</a:t>
            </a:r>
          </a:p>
        </p:txBody>
      </p:sp>
      <p:sp>
        <p:nvSpPr>
          <p:cNvPr id="36872" name="Text Box 7"/>
          <p:cNvSpPr txBox="1">
            <a:spLocks noChangeArrowheads="1"/>
          </p:cNvSpPr>
          <p:nvPr/>
        </p:nvSpPr>
        <p:spPr bwMode="auto">
          <a:xfrm>
            <a:off x="501651" y="5027692"/>
            <a:ext cx="394370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sz="1600" dirty="0">
                <a:cs typeface="Times New Roman" pitchFamily="18" charset="0"/>
              </a:rPr>
              <a:t>Prise immédiate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Bonne adhérence sur la plupart des matériaux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Absence de solvant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Ré activable à chaud en permanence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Facile d’utilisation</a:t>
            </a:r>
          </a:p>
          <a:p>
            <a:pPr eaLnBrk="1" hangingPunct="1"/>
            <a:r>
              <a:rPr lang="fr-FR" altLang="en-US" sz="1600" dirty="0">
                <a:cs typeface="Times New Roman" pitchFamily="18" charset="0"/>
              </a:rPr>
              <a:t>Sensible à la chaleur</a:t>
            </a:r>
          </a:p>
        </p:txBody>
      </p:sp>
    </p:spTree>
    <p:extLst>
      <p:ext uri="{BB962C8B-B14F-4D97-AF65-F5344CB8AC3E}">
        <p14:creationId xmlns:p14="http://schemas.microsoft.com/office/powerpoint/2010/main" val="409521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pied de page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en-US" sz="1400">
                <a:solidFill>
                  <a:srgbClr val="000000"/>
                </a:solidFill>
              </a:rPr>
              <a:t>Formation Epotecny - La Technologie du Collage</a:t>
            </a:r>
            <a:endParaRPr lang="en-GB" altLang="en-US" sz="1400" b="0">
              <a:solidFill>
                <a:srgbClr val="000000"/>
              </a:solidFill>
            </a:endParaRPr>
          </a:p>
        </p:txBody>
      </p:sp>
      <p:sp>
        <p:nvSpPr>
          <p:cNvPr id="17411" name="Rectangle 8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Conception d’une colle – Conception de la matrice</a:t>
            </a:r>
          </a:p>
        </p:txBody>
      </p:sp>
      <p:graphicFrame>
        <p:nvGraphicFramePr>
          <p:cNvPr id="25" name="Tableau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573969"/>
              </p:ext>
            </p:extLst>
          </p:nvPr>
        </p:nvGraphicFramePr>
        <p:xfrm>
          <a:off x="251521" y="1630391"/>
          <a:ext cx="8640959" cy="4451383"/>
        </p:xfrm>
        <a:graphic>
          <a:graphicData uri="http://schemas.openxmlformats.org/drawingml/2006/table">
            <a:tbl>
              <a:tblPr/>
              <a:tblGrid>
                <a:gridCol w="1033838"/>
                <a:gridCol w="950892"/>
                <a:gridCol w="952240"/>
                <a:gridCol w="952240"/>
                <a:gridCol w="951565"/>
                <a:gridCol w="953586"/>
                <a:gridCol w="948866"/>
                <a:gridCol w="948866"/>
                <a:gridCol w="948866"/>
              </a:tblGrid>
              <a:tr h="1246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Nature chimique de la matrice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Adhésion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Stabilité thermique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Résistance à l’humidité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Module d’Young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Température de transition vitreuse Tg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Coefficient de dilatation thermique 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Application type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Type de cuisson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8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Epoxyde (amine)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+++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200°C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1 – 10 GPa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-20 - + 200°C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α1 : 50 – 70 ppm/°C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Structural, électronique, protection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Thermique, UV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Polyuréthanne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PU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+++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80°C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++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Calibri"/>
                          <a:ea typeface="Calibri"/>
                          <a:cs typeface="Times New Roman"/>
                        </a:rPr>
                        <a:t>En 100 </a:t>
                      </a: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MPa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 -40°C à +50°C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α2 : 200 ppm/°C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Structural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Thermique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Silicone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Peu de cohésion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400 – 500°C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++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En 100 MPa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-60°C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α2 : 200 ppm/°C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Protection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Thermique, RTV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8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Acrylique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+++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150°C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++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En 100 MPa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-48- 100°C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α1 : 70 - 100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Structural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Thermique, humidité, UV, anaérobie</a:t>
                      </a:r>
                    </a:p>
                  </a:txBody>
                  <a:tcPr marL="51385" marR="51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74" name="ZoneTexte 25"/>
          <p:cNvSpPr txBox="1">
            <a:spLocks noChangeArrowheads="1"/>
          </p:cNvSpPr>
          <p:nvPr/>
        </p:nvSpPr>
        <p:spPr bwMode="auto">
          <a:xfrm>
            <a:off x="2268435" y="1035050"/>
            <a:ext cx="45849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srgbClr val="000000"/>
                </a:solidFill>
              </a:rPr>
              <a:t>Propriétés de quelques résines (tendances) </a:t>
            </a:r>
          </a:p>
        </p:txBody>
      </p:sp>
      <p:sp>
        <p:nvSpPr>
          <p:cNvPr id="17477" name="ZoneTexte 8"/>
          <p:cNvSpPr txBox="1">
            <a:spLocks noChangeArrowheads="1"/>
          </p:cNvSpPr>
          <p:nvPr/>
        </p:nvSpPr>
        <p:spPr bwMode="auto">
          <a:xfrm>
            <a:off x="7824845" y="6254750"/>
            <a:ext cx="6381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fld id="{0B30378A-41BB-478A-9AB1-8BCE1013EB53}" type="slidenum">
              <a:rPr lang="fr-FR" altLang="en-US">
                <a:solidFill>
                  <a:srgbClr val="000000"/>
                </a:solidFill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19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u pied de page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en-US" sz="1400">
                <a:solidFill>
                  <a:srgbClr val="000000"/>
                </a:solidFill>
              </a:rPr>
              <a:t>Formation Epotecny - La Technologie du Collage</a:t>
            </a:r>
            <a:endParaRPr lang="en-GB" altLang="en-US" sz="1400" b="0">
              <a:solidFill>
                <a:srgbClr val="000000"/>
              </a:solidFill>
            </a:endParaRPr>
          </a:p>
        </p:txBody>
      </p:sp>
      <p:graphicFrame>
        <p:nvGraphicFramePr>
          <p:cNvPr id="99734" name="Group 40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0440489"/>
              </p:ext>
            </p:extLst>
          </p:nvPr>
        </p:nvGraphicFramePr>
        <p:xfrm>
          <a:off x="107504" y="908720"/>
          <a:ext cx="8848099" cy="5184577"/>
        </p:xfrm>
        <a:graphic>
          <a:graphicData uri="http://schemas.openxmlformats.org/drawingml/2006/table">
            <a:tbl>
              <a:tblPr/>
              <a:tblGrid>
                <a:gridCol w="1351727"/>
                <a:gridCol w="1352467"/>
                <a:gridCol w="991192"/>
                <a:gridCol w="1037510"/>
                <a:gridCol w="1333940"/>
                <a:gridCol w="1307630"/>
                <a:gridCol w="1473633"/>
              </a:tblGrid>
              <a:tr h="1191117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NATURE DE LA CHARGE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FORMULE CHIMIQUE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DENSITE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CTE (ppm/K)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CONDUCTIVITE</a:t>
                      </a:r>
                    </a:p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THERMIQUE</a:t>
                      </a:r>
                    </a:p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(W/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m.K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CONDUCTIVITE</a:t>
                      </a:r>
                    </a:p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ELECTRIQUE</a:t>
                      </a:r>
                    </a:p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(1/Ohm.cm)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APPLICATION</a:t>
                      </a: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722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Oxyde d’aluminium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r>
                        <a:rPr kumimoji="0" lang="fr-FR" sz="12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fr-FR" sz="12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4.0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8.6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17.3 – 25.9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fr-FR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-22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Colles isolantes</a:t>
                      </a:r>
                    </a:p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électrique et </a:t>
                      </a:r>
                    </a:p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conductrices thermique</a:t>
                      </a:r>
                    </a:p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142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Aluminium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2.7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237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(3.7 x 10</a:t>
                      </a:r>
                      <a:r>
                        <a:rPr kumimoji="0" lang="fr-FR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059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Nitrure de Bore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BN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2.25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 / 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- 0.5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71.3 / </a:t>
                      </a: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fr-FR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-21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5681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Silice amorphe (pyrogénée)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SiO</a:t>
                      </a:r>
                      <a:r>
                        <a:rPr kumimoji="0" lang="fr-FR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 – 2.0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fr-FR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-21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Colles isolantes</a:t>
                      </a:r>
                    </a:p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électrique  et</a:t>
                      </a:r>
                    </a:p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thermique</a:t>
                      </a:r>
                    </a:p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901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Silice cristalline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SiO</a:t>
                      </a:r>
                      <a:r>
                        <a:rPr kumimoji="0" lang="fr-FR" sz="12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2.6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5 - 10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fr-FR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-21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95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Argent 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10.5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(2 – 5)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427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 x 10</a:t>
                      </a:r>
                      <a:r>
                        <a:rPr kumimoji="0" lang="fr-FR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Colles conductrices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22" name="Rectangle 40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fr-FR" altLang="en-US" smtClean="0"/>
              <a:t>Conception d’une colle – Choix de la charge</a:t>
            </a:r>
          </a:p>
        </p:txBody>
      </p:sp>
      <p:sp>
        <p:nvSpPr>
          <p:cNvPr id="19523" name="ZoneTexte 5"/>
          <p:cNvSpPr txBox="1">
            <a:spLocks noChangeArrowheads="1"/>
          </p:cNvSpPr>
          <p:nvPr/>
        </p:nvSpPr>
        <p:spPr bwMode="auto">
          <a:xfrm>
            <a:off x="7824845" y="6254750"/>
            <a:ext cx="6381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fld id="{03CB296A-8EA1-4483-8EBD-2053D79851A7}" type="slidenum">
              <a:rPr lang="fr-FR" altLang="en-US">
                <a:solidFill>
                  <a:srgbClr val="000000"/>
                </a:solidFill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47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6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pied de page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en-US" sz="1400">
                <a:solidFill>
                  <a:srgbClr val="000000"/>
                </a:solidFill>
              </a:rPr>
              <a:t>Formation Epotecny - La Technologie du collage</a:t>
            </a:r>
            <a:endParaRPr lang="en-GB" altLang="en-US" sz="1400" b="0">
              <a:solidFill>
                <a:srgbClr val="000000"/>
              </a:solidFill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COLLAGE CONDUCTEUR – COMPARAISON brasure / colle cond.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55" y="106302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sz="2400">
              <a:solidFill>
                <a:srgbClr val="000000"/>
              </a:solidFill>
            </a:endParaRPr>
          </a:p>
        </p:txBody>
      </p:sp>
      <p:graphicFrame>
        <p:nvGraphicFramePr>
          <p:cNvPr id="90296" name="Group 1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208126"/>
              </p:ext>
            </p:extLst>
          </p:nvPr>
        </p:nvGraphicFramePr>
        <p:xfrm>
          <a:off x="184786" y="836711"/>
          <a:ext cx="8779702" cy="5408513"/>
        </p:xfrm>
        <a:graphic>
          <a:graphicData uri="http://schemas.openxmlformats.org/drawingml/2006/table">
            <a:tbl>
              <a:tblPr/>
              <a:tblGrid>
                <a:gridCol w="3200929"/>
                <a:gridCol w="2708851"/>
                <a:gridCol w="2869922"/>
              </a:tblGrid>
              <a:tr h="11346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PROPRIETES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BRASURE</a:t>
                      </a: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RESINES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EPOXYDE / ARGENT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46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Conductivité électrique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0.1 - 0.2 m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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.cm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0.01 - 10 m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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.cm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46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Conductivité thermique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35 - 70 W/m.K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1 - 30 W/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m.K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46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Adhésion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120 - 500 kg/cm²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100 - 500 kg/cm²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46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 re-travaillable »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oui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oui/non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46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Fiabilité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haut niveau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haut niveau</a:t>
                      </a: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46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Température d’utilisation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SnPb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RoHS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SAC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fixée par l’alliage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230°C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260°C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Modulable (RT – 250°C)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46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Facilité d’utilisation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limitée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modulable</a:t>
                      </a: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46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Coût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modéré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Coût de l’argent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5" marB="468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75" name="ZoneTexte 6"/>
          <p:cNvSpPr txBox="1">
            <a:spLocks noChangeArrowheads="1"/>
          </p:cNvSpPr>
          <p:nvPr/>
        </p:nvSpPr>
        <p:spPr bwMode="auto">
          <a:xfrm>
            <a:off x="7970840" y="6245225"/>
            <a:ext cx="4921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fld id="{512CA8F4-1040-4219-A38D-3D48AD9029E4}" type="slidenum">
              <a:rPr lang="fr-FR" altLang="en-US">
                <a:solidFill>
                  <a:srgbClr val="000000"/>
                </a:solidFill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fr-FR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457200" y="6245225"/>
            <a:ext cx="8229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altLang="en-US" smtClean="0">
                <a:solidFill>
                  <a:srgbClr val="000000"/>
                </a:solidFill>
              </a:rPr>
              <a:t>Formation Epotecny - La Technologie du Collage</a:t>
            </a: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30723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E899D82-984E-4D3F-8AC5-6F0F3679B964}" type="slidenum">
              <a:rPr lang="fr-FR" altLang="en-US" smtClean="0">
                <a:solidFill>
                  <a:srgbClr val="000000"/>
                </a:solidFill>
              </a:rPr>
              <a:pPr eaLnBrk="1" hangingPunct="1"/>
              <a:t>49</a:t>
            </a:fld>
            <a:endParaRPr lang="fr-FR" altLang="en-US" smtClean="0">
              <a:solidFill>
                <a:srgbClr val="000000"/>
              </a:solidFill>
            </a:endParaRPr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 smtClean="0"/>
              <a:t>Résines Photo-réticulables     -     Comparaison UV/thermique</a:t>
            </a:r>
          </a:p>
        </p:txBody>
      </p:sp>
      <p:graphicFrame>
        <p:nvGraphicFramePr>
          <p:cNvPr id="8" name="Group 1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507521"/>
              </p:ext>
            </p:extLst>
          </p:nvPr>
        </p:nvGraphicFramePr>
        <p:xfrm>
          <a:off x="251520" y="836712"/>
          <a:ext cx="8291265" cy="5328590"/>
        </p:xfrm>
        <a:graphic>
          <a:graphicData uri="http://schemas.openxmlformats.org/drawingml/2006/table">
            <a:tbl>
              <a:tblPr/>
              <a:tblGrid>
                <a:gridCol w="3365127"/>
                <a:gridCol w="2120799"/>
                <a:gridCol w="2805339"/>
              </a:tblGrid>
              <a:tr h="653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Propriétés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Résines à cuisson thermique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Résines à cuisson « UV »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1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Nature chimique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Peu de limitation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Limitations / résines, charges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2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Conditions de stockage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- 2k à température ambiante 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- 1k à -20°C ou moins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Sauf exception, possibilité de stockage à température ambiante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cuisson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Réglage du couple température/durée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Réglage « pointu »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puissance/distance/durée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Rendement de cuisson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élevé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Difficultés à « pousser » jusqu’au bout </a:t>
                      </a: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(post </a:t>
                      </a: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curing</a:t>
                      </a: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) 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1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Durée type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Minute(s) → heure(s)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Seconde(s)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1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investissement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Généralement lourd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Moins onéreux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Originalité - avantage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Facilités d’adaptation de la résine au besoin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Collage possibles de pièces sensibles à la chaleur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Utilisation en électronique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Multi-utilisation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Plutôt revêtement – protection – die </a:t>
                      </a: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attach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pitchFamily="34" charset="0"/>
                        <a:ea typeface="Batang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489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4D23F81-6D85-479B-A39D-6294EC796B01}" type="slidenum">
              <a:rPr lang="fr-FR" altLang="en-US" sz="1400"/>
              <a:pPr eaLnBrk="1" hangingPunct="1"/>
              <a:t>5</a:t>
            </a:fld>
            <a:endParaRPr lang="fr-FR" altLang="en-US" sz="1400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198033" y="171450"/>
            <a:ext cx="373692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/>
              <a:t>Le collage structural</a:t>
            </a:r>
          </a:p>
          <a:p>
            <a:pPr eaLnBrk="1" hangingPunct="1"/>
            <a:endParaRPr lang="fr-FR" altLang="en-US" dirty="0"/>
          </a:p>
          <a:p>
            <a:pPr eaLnBrk="1" hangingPunct="1"/>
            <a:r>
              <a:rPr lang="fr-FR" altLang="en-US" dirty="0"/>
              <a:t>	</a:t>
            </a:r>
            <a:r>
              <a:rPr lang="fr-FR" altLang="en-US" dirty="0" smtClean="0"/>
              <a:t>Les </a:t>
            </a:r>
            <a:r>
              <a:rPr lang="fr-FR" altLang="en-US" dirty="0"/>
              <a:t>cyanoacrylates</a:t>
            </a:r>
          </a:p>
          <a:p>
            <a:pPr eaLnBrk="1" hangingPunct="1"/>
            <a:r>
              <a:rPr lang="fr-FR" altLang="en-US" dirty="0"/>
              <a:t>1950 </a:t>
            </a:r>
            <a:r>
              <a:rPr lang="fr-FR" altLang="en-US" dirty="0" smtClean="0"/>
              <a:t>: 	Les </a:t>
            </a:r>
            <a:r>
              <a:rPr lang="fr-FR" altLang="en-US" dirty="0"/>
              <a:t>époxydes</a:t>
            </a:r>
          </a:p>
          <a:p>
            <a:pPr eaLnBrk="1" hangingPunct="1"/>
            <a:r>
              <a:rPr lang="fr-FR" altLang="en-US" dirty="0"/>
              <a:t>1953 : </a:t>
            </a:r>
            <a:r>
              <a:rPr lang="fr-FR" altLang="en-US" dirty="0" smtClean="0"/>
              <a:t>	Les </a:t>
            </a:r>
            <a:r>
              <a:rPr lang="fr-FR" altLang="en-US" dirty="0"/>
              <a:t>colles anaérobies</a:t>
            </a:r>
          </a:p>
          <a:p>
            <a:pPr eaLnBrk="1" hangingPunct="1"/>
            <a:r>
              <a:rPr lang="fr-FR" altLang="en-US" dirty="0"/>
              <a:t>1960 : </a:t>
            </a:r>
            <a:r>
              <a:rPr lang="fr-FR" altLang="en-US" dirty="0" smtClean="0"/>
              <a:t>	Les </a:t>
            </a:r>
            <a:r>
              <a:rPr lang="fr-FR" altLang="en-US" dirty="0" err="1"/>
              <a:t>polyimides</a:t>
            </a:r>
            <a:endParaRPr lang="fr-FR" altLang="en-US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274255" y="2453038"/>
            <a:ext cx="31238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>
                <a:solidFill>
                  <a:srgbClr val="FF0000"/>
                </a:solidFill>
              </a:rPr>
              <a:t>Différentes applications</a:t>
            </a:r>
          </a:p>
        </p:txBody>
      </p:sp>
      <p:pic>
        <p:nvPicPr>
          <p:cNvPr id="9221" name="Picture 6" descr="perfusion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2914651"/>
            <a:ext cx="1903760" cy="107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2" descr="post-it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571750"/>
            <a:ext cx="2165176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4" descr="bouchon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23" y="4514850"/>
            <a:ext cx="1159004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16" descr="heliocal_02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5372155"/>
            <a:ext cx="2087003" cy="1215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5" name="Text Box 17"/>
          <p:cNvSpPr txBox="1">
            <a:spLocks noChangeArrowheads="1"/>
          </p:cNvSpPr>
          <p:nvPr/>
        </p:nvSpPr>
        <p:spPr bwMode="auto">
          <a:xfrm>
            <a:off x="304908" y="6172255"/>
            <a:ext cx="39388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Collage des particules de liège</a:t>
            </a:r>
          </a:p>
        </p:txBody>
      </p:sp>
      <p:sp>
        <p:nvSpPr>
          <p:cNvPr id="9226" name="Text Box 18"/>
          <p:cNvSpPr txBox="1">
            <a:spLocks noChangeArrowheads="1"/>
          </p:cNvSpPr>
          <p:nvPr/>
        </p:nvSpPr>
        <p:spPr bwMode="auto">
          <a:xfrm>
            <a:off x="4876874" y="4869712"/>
            <a:ext cx="322235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/>
              <a:t>Collage de l’aiguille sur </a:t>
            </a:r>
          </a:p>
          <a:p>
            <a:pPr eaLnBrk="1" hangingPunct="1"/>
            <a:r>
              <a:rPr lang="fr-FR" altLang="en-US" dirty="0"/>
              <a:t>l’embout plastique</a:t>
            </a:r>
          </a:p>
        </p:txBody>
      </p:sp>
      <p:sp>
        <p:nvSpPr>
          <p:cNvPr id="9227" name="Text Box 19"/>
          <p:cNvSpPr txBox="1">
            <a:spLocks noChangeArrowheads="1"/>
          </p:cNvSpPr>
          <p:nvPr/>
        </p:nvSpPr>
        <p:spPr bwMode="auto">
          <a:xfrm>
            <a:off x="690108" y="4031511"/>
            <a:ext cx="17812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Le sparadrap</a:t>
            </a:r>
          </a:p>
        </p:txBody>
      </p:sp>
      <p:sp>
        <p:nvSpPr>
          <p:cNvPr id="9228" name="Text Box 20"/>
          <p:cNvSpPr txBox="1">
            <a:spLocks noChangeArrowheads="1"/>
          </p:cNvSpPr>
          <p:nvPr/>
        </p:nvSpPr>
        <p:spPr bwMode="auto">
          <a:xfrm>
            <a:off x="4165601" y="3143305"/>
            <a:ext cx="13885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Le Post-it</a:t>
            </a:r>
          </a:p>
        </p:txBody>
      </p:sp>
    </p:spTree>
    <p:extLst>
      <p:ext uri="{BB962C8B-B14F-4D97-AF65-F5344CB8AC3E}">
        <p14:creationId xmlns:p14="http://schemas.microsoft.com/office/powerpoint/2010/main" val="403966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FD9FA32-0BBB-4FDE-8FEE-64534BE43361}" type="slidenum">
              <a:rPr lang="fr-FR" altLang="en-US" sz="1400"/>
              <a:pPr eaLnBrk="1" hangingPunct="1"/>
              <a:t>6</a:t>
            </a:fld>
            <a:endParaRPr lang="fr-FR" altLang="en-US" sz="1400"/>
          </a:p>
        </p:txBody>
      </p:sp>
      <p:sp>
        <p:nvSpPr>
          <p:cNvPr id="13315" name="Rectangle 10"/>
          <p:cNvSpPr>
            <a:spLocks noChangeArrowheads="1"/>
          </p:cNvSpPr>
          <p:nvPr/>
        </p:nvSpPr>
        <p:spPr bwMode="auto">
          <a:xfrm>
            <a:off x="1219200" y="114300"/>
            <a:ext cx="6604000" cy="74295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1259417" y="316761"/>
            <a:ext cx="48415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>
                <a:solidFill>
                  <a:srgbClr val="FF0000"/>
                </a:solidFill>
              </a:rPr>
              <a:t>CLASSIFICATION DES ADHESIFS</a:t>
            </a:r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0" y="1154962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Classification retenue : </a:t>
            </a:r>
          </a:p>
          <a:p>
            <a:pPr algn="ctr" eaLnBrk="1" hangingPunct="1"/>
            <a:r>
              <a:rPr lang="fr-FR" altLang="en-US"/>
              <a:t>celle proposée par Jean-jacques Villenave</a:t>
            </a:r>
          </a:p>
        </p:txBody>
      </p:sp>
      <p:sp>
        <p:nvSpPr>
          <p:cNvPr id="13318" name="Text Box 4"/>
          <p:cNvSpPr txBox="1">
            <a:spLocks noChangeArrowheads="1"/>
          </p:cNvSpPr>
          <p:nvPr/>
        </p:nvSpPr>
        <p:spPr bwMode="auto">
          <a:xfrm>
            <a:off x="203201" y="2057400"/>
            <a:ext cx="660629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/>
              <a:t>Classement des adhésifs selon leur procédé de mise </a:t>
            </a:r>
          </a:p>
          <a:p>
            <a:pPr eaLnBrk="1" hangingPunct="1"/>
            <a:r>
              <a:rPr lang="fr-FR" altLang="en-US" dirty="0"/>
              <a:t>en œuvre :</a:t>
            </a:r>
          </a:p>
          <a:p>
            <a:pPr eaLnBrk="1" hangingPunct="1"/>
            <a:r>
              <a:rPr lang="fr-FR" altLang="en-US" dirty="0" smtClean="0"/>
              <a:t>	AMOP</a:t>
            </a:r>
            <a:r>
              <a:rPr lang="fr-FR" altLang="en-US" dirty="0"/>
              <a:t>		Mise en œuvre physique</a:t>
            </a:r>
          </a:p>
          <a:p>
            <a:pPr eaLnBrk="1" hangingPunct="1"/>
            <a:r>
              <a:rPr lang="fr-FR" altLang="en-US" dirty="0" smtClean="0"/>
              <a:t>	AMOC</a:t>
            </a:r>
            <a:r>
              <a:rPr lang="fr-FR" altLang="en-US" dirty="0"/>
              <a:t>	Mise en œuvre chimique</a:t>
            </a:r>
          </a:p>
        </p:txBody>
      </p:sp>
      <p:sp>
        <p:nvSpPr>
          <p:cNvPr id="13319" name="Line 5"/>
          <p:cNvSpPr>
            <a:spLocks noChangeShapeType="1"/>
          </p:cNvSpPr>
          <p:nvPr/>
        </p:nvSpPr>
        <p:spPr bwMode="auto">
          <a:xfrm>
            <a:off x="406400" y="2996952"/>
            <a:ext cx="812800" cy="0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0" name="Line 6"/>
          <p:cNvSpPr>
            <a:spLocks noChangeShapeType="1"/>
          </p:cNvSpPr>
          <p:nvPr/>
        </p:nvSpPr>
        <p:spPr bwMode="auto">
          <a:xfrm>
            <a:off x="406400" y="3429000"/>
            <a:ext cx="812800" cy="0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1" name="Text Box 7"/>
          <p:cNvSpPr txBox="1">
            <a:spLocks noChangeArrowheads="1"/>
          </p:cNvSpPr>
          <p:nvPr/>
        </p:nvSpPr>
        <p:spPr bwMode="auto">
          <a:xfrm>
            <a:off x="914474" y="3717084"/>
            <a:ext cx="49295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b="1" dirty="0">
                <a:solidFill>
                  <a:schemeClr val="accent2"/>
                </a:solidFill>
              </a:rPr>
              <a:t>AMOP</a:t>
            </a:r>
            <a:r>
              <a:rPr lang="fr-FR" altLang="en-US" dirty="0">
                <a:solidFill>
                  <a:schemeClr val="accent2"/>
                </a:solidFill>
              </a:rPr>
              <a:t>	</a:t>
            </a:r>
            <a:r>
              <a:rPr lang="fr-FR" altLang="en-US" dirty="0"/>
              <a:t>	  	 </a:t>
            </a:r>
            <a:r>
              <a:rPr lang="fr-FR" altLang="en-US" b="1" dirty="0">
                <a:solidFill>
                  <a:schemeClr val="accent2"/>
                </a:solidFill>
              </a:rPr>
              <a:t>AMOC</a:t>
            </a:r>
          </a:p>
        </p:txBody>
      </p:sp>
      <p:sp>
        <p:nvSpPr>
          <p:cNvPr id="13322" name="Text Box 8"/>
          <p:cNvSpPr txBox="1">
            <a:spLocks noChangeArrowheads="1"/>
          </p:cNvSpPr>
          <p:nvPr/>
        </p:nvSpPr>
        <p:spPr bwMode="auto">
          <a:xfrm>
            <a:off x="914455" y="4159618"/>
            <a:ext cx="43688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 err="1" smtClean="0"/>
              <a:t>Thermofusibles</a:t>
            </a:r>
            <a:endParaRPr lang="fr-FR" altLang="en-US" dirty="0"/>
          </a:p>
          <a:p>
            <a:pPr eaLnBrk="1" hangingPunct="1"/>
            <a:r>
              <a:rPr lang="fr-FR" altLang="en-US" dirty="0"/>
              <a:t>Adhésifs sensibles </a:t>
            </a:r>
          </a:p>
          <a:p>
            <a:pPr eaLnBrk="1" hangingPunct="1"/>
            <a:r>
              <a:rPr lang="fr-FR" altLang="en-US" dirty="0"/>
              <a:t>à la pression</a:t>
            </a:r>
          </a:p>
          <a:p>
            <a:pPr eaLnBrk="1" hangingPunct="1"/>
            <a:r>
              <a:rPr lang="fr-FR" altLang="en-US" dirty="0"/>
              <a:t>Adhésifs en solution</a:t>
            </a:r>
          </a:p>
        </p:txBody>
      </p:sp>
      <p:sp>
        <p:nvSpPr>
          <p:cNvPr id="13323" name="Text Box 9"/>
          <p:cNvSpPr txBox="1">
            <a:spLocks noChangeArrowheads="1"/>
          </p:cNvSpPr>
          <p:nvPr/>
        </p:nvSpPr>
        <p:spPr bwMode="auto">
          <a:xfrm>
            <a:off x="4588777" y="4178735"/>
            <a:ext cx="289213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/>
              <a:t>Polyuréthannes</a:t>
            </a:r>
          </a:p>
          <a:p>
            <a:pPr eaLnBrk="1" hangingPunct="1"/>
            <a:r>
              <a:rPr lang="fr-FR" altLang="en-US" dirty="0"/>
              <a:t>Époxydes</a:t>
            </a:r>
          </a:p>
          <a:p>
            <a:pPr eaLnBrk="1" hangingPunct="1"/>
            <a:r>
              <a:rPr lang="fr-FR" altLang="en-US" dirty="0"/>
              <a:t>Anaérobies</a:t>
            </a:r>
          </a:p>
          <a:p>
            <a:pPr eaLnBrk="1" hangingPunct="1"/>
            <a:r>
              <a:rPr lang="fr-FR" altLang="en-US" dirty="0"/>
              <a:t>Cyanoacrylates</a:t>
            </a:r>
          </a:p>
          <a:p>
            <a:pPr eaLnBrk="1" hangingPunct="1"/>
            <a:r>
              <a:rPr lang="fr-FR" altLang="en-US" dirty="0"/>
              <a:t>Silicones</a:t>
            </a:r>
          </a:p>
          <a:p>
            <a:pPr eaLnBrk="1" hangingPunct="1"/>
            <a:r>
              <a:rPr lang="fr-FR" altLang="en-US" dirty="0"/>
              <a:t>Acryliques polymères</a:t>
            </a:r>
          </a:p>
        </p:txBody>
      </p:sp>
    </p:spTree>
    <p:extLst>
      <p:ext uri="{BB962C8B-B14F-4D97-AF65-F5344CB8AC3E}">
        <p14:creationId xmlns:p14="http://schemas.microsoft.com/office/powerpoint/2010/main" val="185221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6A21E23-016D-4816-98B9-E2EE08C52A6F}" type="slidenum">
              <a:rPr lang="fr-FR" altLang="en-US" sz="1400"/>
              <a:pPr eaLnBrk="1" hangingPunct="1"/>
              <a:t>7</a:t>
            </a:fld>
            <a:endParaRPr lang="fr-FR" altLang="en-US" sz="1400"/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1625600" y="57150"/>
            <a:ext cx="2133600" cy="51435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2032097" y="171505"/>
            <a:ext cx="11095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AMOC</a:t>
            </a: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209991" y="668684"/>
            <a:ext cx="80217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/>
              <a:t>Réactif liquide ou visqueux		      </a:t>
            </a:r>
            <a:r>
              <a:rPr lang="fr-FR" altLang="en-US" dirty="0" smtClean="0"/>
              <a:t>		joint </a:t>
            </a:r>
            <a:r>
              <a:rPr lang="fr-FR" altLang="en-US" dirty="0"/>
              <a:t>solide</a:t>
            </a:r>
          </a:p>
        </p:txBody>
      </p:sp>
      <p:sp>
        <p:nvSpPr>
          <p:cNvPr id="18438" name="Line 5"/>
          <p:cNvSpPr>
            <a:spLocks noChangeShapeType="1"/>
          </p:cNvSpPr>
          <p:nvPr/>
        </p:nvSpPr>
        <p:spPr bwMode="auto">
          <a:xfrm>
            <a:off x="3759200" y="899464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5436096" y="1894180"/>
            <a:ext cx="3223344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/>
              <a:t>Apport d’énergie</a:t>
            </a:r>
          </a:p>
          <a:p>
            <a:pPr eaLnBrk="1" hangingPunct="1"/>
            <a:r>
              <a:rPr lang="fr-FR" altLang="en-US" dirty="0"/>
              <a:t>Contact</a:t>
            </a:r>
          </a:p>
          <a:p>
            <a:pPr eaLnBrk="1" hangingPunct="1"/>
            <a:r>
              <a:rPr lang="fr-FR" altLang="en-US" dirty="0"/>
              <a:t>Durcisseur</a:t>
            </a:r>
          </a:p>
          <a:p>
            <a:pPr eaLnBrk="1" hangingPunct="1"/>
            <a:r>
              <a:rPr lang="fr-FR" altLang="en-US" dirty="0"/>
              <a:t>Activateur</a:t>
            </a:r>
          </a:p>
          <a:p>
            <a:pPr eaLnBrk="1" hangingPunct="1"/>
            <a:r>
              <a:rPr lang="fr-FR" altLang="en-US" dirty="0"/>
              <a:t>Humidité de l’air</a:t>
            </a:r>
          </a:p>
          <a:p>
            <a:pPr eaLnBrk="1" hangingPunct="1"/>
            <a:r>
              <a:rPr lang="fr-FR" altLang="en-US" dirty="0"/>
              <a:t>Absence d’air</a:t>
            </a:r>
          </a:p>
          <a:p>
            <a:pPr eaLnBrk="1" hangingPunct="1"/>
            <a:r>
              <a:rPr lang="fr-FR" altLang="en-US" dirty="0"/>
              <a:t>Présence de métal</a:t>
            </a:r>
          </a:p>
          <a:p>
            <a:pPr eaLnBrk="1" hangingPunct="1"/>
            <a:r>
              <a:rPr lang="fr-FR" altLang="en-US" dirty="0"/>
              <a:t>Lumière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4080599" y="3332796"/>
            <a:ext cx="5950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/>
              <a:t>Par</a:t>
            </a:r>
          </a:p>
        </p:txBody>
      </p:sp>
      <p:sp>
        <p:nvSpPr>
          <p:cNvPr id="18441" name="AutoShape 9"/>
          <p:cNvSpPr>
            <a:spLocks/>
          </p:cNvSpPr>
          <p:nvPr/>
        </p:nvSpPr>
        <p:spPr bwMode="auto">
          <a:xfrm>
            <a:off x="4860032" y="2182212"/>
            <a:ext cx="406400" cy="2664296"/>
          </a:xfrm>
          <a:prstGeom prst="leftBrace">
            <a:avLst>
              <a:gd name="adj1" fmla="val 791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442" name="Text Box 11"/>
          <p:cNvSpPr txBox="1">
            <a:spLocks noChangeArrowheads="1"/>
          </p:cNvSpPr>
          <p:nvPr/>
        </p:nvSpPr>
        <p:spPr bwMode="auto">
          <a:xfrm>
            <a:off x="31045" y="4005066"/>
            <a:ext cx="460414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dirty="0"/>
              <a:t>Marché européen en volume</a:t>
            </a:r>
          </a:p>
          <a:p>
            <a:pPr eaLnBrk="1" hangingPunct="1"/>
            <a:r>
              <a:rPr lang="fr-FR" altLang="en-US" dirty="0"/>
              <a:t>	</a:t>
            </a:r>
            <a:r>
              <a:rPr lang="fr-FR" altLang="en-US" sz="2000" dirty="0"/>
              <a:t>- Polyuréthannes	</a:t>
            </a:r>
            <a:r>
              <a:rPr lang="fr-FR" altLang="en-US" sz="2000" dirty="0" smtClean="0"/>
              <a:t>	62,3 </a:t>
            </a:r>
            <a:r>
              <a:rPr lang="fr-FR" altLang="en-US" sz="2000" dirty="0"/>
              <a:t>%</a:t>
            </a:r>
          </a:p>
          <a:p>
            <a:pPr eaLnBrk="1" hangingPunct="1"/>
            <a:r>
              <a:rPr lang="fr-FR" altLang="en-US" sz="2000" dirty="0"/>
              <a:t>	- </a:t>
            </a:r>
            <a:r>
              <a:rPr lang="fr-FR" altLang="en-US" sz="2000" b="1" dirty="0">
                <a:solidFill>
                  <a:srgbClr val="FF0000"/>
                </a:solidFill>
              </a:rPr>
              <a:t>Epoxydes</a:t>
            </a:r>
            <a:r>
              <a:rPr lang="fr-FR" altLang="en-US" sz="2000" b="1" dirty="0"/>
              <a:t>	</a:t>
            </a:r>
            <a:r>
              <a:rPr lang="fr-FR" altLang="en-US" sz="2000" dirty="0"/>
              <a:t>	29,9 %</a:t>
            </a:r>
          </a:p>
          <a:p>
            <a:pPr eaLnBrk="1" hangingPunct="1"/>
            <a:r>
              <a:rPr lang="fr-FR" altLang="en-US" sz="2000" dirty="0"/>
              <a:t>	- Anaérobies		2 %</a:t>
            </a:r>
          </a:p>
          <a:p>
            <a:pPr eaLnBrk="1" hangingPunct="1"/>
            <a:r>
              <a:rPr lang="fr-FR" altLang="en-US" sz="2000" dirty="0"/>
              <a:t>	- </a:t>
            </a:r>
            <a:r>
              <a:rPr lang="fr-FR" altLang="en-US" sz="2000" b="1" dirty="0" smtClean="0">
                <a:solidFill>
                  <a:srgbClr val="FF0000"/>
                </a:solidFill>
              </a:rPr>
              <a:t>Cyanoacrylates	</a:t>
            </a:r>
            <a:r>
              <a:rPr lang="fr-FR" altLang="en-US" sz="2000" dirty="0"/>
              <a:t>	1,6 %</a:t>
            </a:r>
          </a:p>
          <a:p>
            <a:pPr eaLnBrk="1" hangingPunct="1"/>
            <a:r>
              <a:rPr lang="fr-FR" altLang="en-US" sz="2000" dirty="0"/>
              <a:t>	- </a:t>
            </a:r>
            <a:r>
              <a:rPr lang="fr-FR" altLang="en-US" sz="2000" b="1" dirty="0">
                <a:solidFill>
                  <a:srgbClr val="FF0000"/>
                </a:solidFill>
              </a:rPr>
              <a:t>Silicones</a:t>
            </a:r>
            <a:r>
              <a:rPr lang="fr-FR" altLang="en-US" sz="2000" b="1" dirty="0"/>
              <a:t>	</a:t>
            </a:r>
            <a:r>
              <a:rPr lang="fr-FR" altLang="en-US" sz="2000" dirty="0"/>
              <a:t>	0,7 %</a:t>
            </a:r>
          </a:p>
          <a:p>
            <a:pPr eaLnBrk="1" hangingPunct="1"/>
            <a:r>
              <a:rPr lang="fr-FR" altLang="en-US" sz="2000" dirty="0"/>
              <a:t>	- Acryliques		0,6 %</a:t>
            </a:r>
          </a:p>
          <a:p>
            <a:pPr eaLnBrk="1" hangingPunct="1"/>
            <a:r>
              <a:rPr lang="fr-FR" altLang="en-US" sz="2000" dirty="0"/>
              <a:t>	- Autres		</a:t>
            </a:r>
            <a:r>
              <a:rPr lang="fr-FR" altLang="en-US" sz="2000" dirty="0" smtClean="0"/>
              <a:t>	2,8 </a:t>
            </a:r>
            <a:r>
              <a:rPr lang="fr-FR" altLang="en-US" sz="2000" dirty="0"/>
              <a:t>%</a:t>
            </a:r>
          </a:p>
        </p:txBody>
      </p:sp>
      <p:sp>
        <p:nvSpPr>
          <p:cNvPr id="11" name="ZoneTexte 18"/>
          <p:cNvSpPr txBox="1">
            <a:spLocks noChangeArrowheads="1"/>
          </p:cNvSpPr>
          <p:nvPr/>
        </p:nvSpPr>
        <p:spPr bwMode="auto">
          <a:xfrm>
            <a:off x="6685835" y="1130349"/>
            <a:ext cx="12705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en-US" sz="1800" dirty="0" smtClean="0">
                <a:solidFill>
                  <a:srgbClr val="000000"/>
                </a:solidFill>
              </a:rPr>
              <a:t>(Polymère)</a:t>
            </a:r>
            <a:endParaRPr lang="fr-FR" altLang="en-US" sz="1800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55576" y="1154455"/>
            <a:ext cx="15504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(Monomère)</a:t>
            </a:r>
          </a:p>
        </p:txBody>
      </p:sp>
      <p:sp>
        <p:nvSpPr>
          <p:cNvPr id="16" name="Flèche courbée vers le bas 15"/>
          <p:cNvSpPr>
            <a:spLocks noChangeArrowheads="1"/>
          </p:cNvSpPr>
          <p:nvPr/>
        </p:nvSpPr>
        <p:spPr bwMode="auto">
          <a:xfrm>
            <a:off x="4143375" y="486244"/>
            <a:ext cx="1123057" cy="826439"/>
          </a:xfrm>
          <a:prstGeom prst="curvedDownArrow">
            <a:avLst>
              <a:gd name="adj1" fmla="val 24996"/>
              <a:gd name="adj2" fmla="val 49998"/>
              <a:gd name="adj3" fmla="val 25000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17" name="ZoneTexte 16"/>
          <p:cNvSpPr txBox="1">
            <a:spLocks noChangeArrowheads="1"/>
          </p:cNvSpPr>
          <p:nvPr/>
        </p:nvSpPr>
        <p:spPr bwMode="auto">
          <a:xfrm>
            <a:off x="3318496" y="1315015"/>
            <a:ext cx="29096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en-US" dirty="0">
                <a:solidFill>
                  <a:srgbClr val="FF0000"/>
                </a:solidFill>
              </a:rPr>
              <a:t>Chaleur de réaction</a:t>
            </a:r>
          </a:p>
        </p:txBody>
      </p:sp>
    </p:spTree>
    <p:extLst>
      <p:ext uri="{BB962C8B-B14F-4D97-AF65-F5344CB8AC3E}">
        <p14:creationId xmlns:p14="http://schemas.microsoft.com/office/powerpoint/2010/main" val="309889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79F10A5-0F10-4980-9A98-95381DD06E4F}" type="slidenum">
              <a:rPr lang="fr-FR" altLang="en-US" sz="1400"/>
              <a:pPr eaLnBrk="1" hangingPunct="1"/>
              <a:t>8</a:t>
            </a:fld>
            <a:endParaRPr lang="fr-FR" altLang="en-US" sz="1400"/>
          </a:p>
        </p:txBody>
      </p:sp>
      <p:sp>
        <p:nvSpPr>
          <p:cNvPr id="26627" name="Text Box 1026"/>
          <p:cNvSpPr txBox="1">
            <a:spLocks noChangeArrowheads="1"/>
          </p:cNvSpPr>
          <p:nvPr/>
        </p:nvSpPr>
        <p:spPr bwMode="auto">
          <a:xfrm>
            <a:off x="453060" y="228652"/>
            <a:ext cx="38128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b="1">
                <a:solidFill>
                  <a:schemeClr val="accent2"/>
                </a:solidFill>
              </a:rPr>
              <a:t>LES CYANOACRYLATES</a:t>
            </a:r>
          </a:p>
        </p:txBody>
      </p:sp>
      <p:sp>
        <p:nvSpPr>
          <p:cNvPr id="26628" name="Text Box 1027"/>
          <p:cNvSpPr txBox="1">
            <a:spLocks noChangeArrowheads="1"/>
          </p:cNvSpPr>
          <p:nvPr/>
        </p:nvSpPr>
        <p:spPr bwMode="auto">
          <a:xfrm>
            <a:off x="690033" y="1085902"/>
            <a:ext cx="35637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Réaction de polymérisation</a:t>
            </a:r>
          </a:p>
        </p:txBody>
      </p:sp>
      <p:sp>
        <p:nvSpPr>
          <p:cNvPr id="26629" name="Oval 1029"/>
          <p:cNvSpPr>
            <a:spLocks noChangeArrowheads="1"/>
          </p:cNvSpPr>
          <p:nvPr/>
        </p:nvSpPr>
        <p:spPr bwMode="auto">
          <a:xfrm>
            <a:off x="609670" y="6229350"/>
            <a:ext cx="336551" cy="18931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630" name="Oval 1030"/>
          <p:cNvSpPr>
            <a:spLocks noChangeArrowheads="1"/>
          </p:cNvSpPr>
          <p:nvPr/>
        </p:nvSpPr>
        <p:spPr bwMode="auto">
          <a:xfrm>
            <a:off x="5232415" y="6640118"/>
            <a:ext cx="167217" cy="9405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631" name="Oval 1031"/>
          <p:cNvSpPr>
            <a:spLocks noChangeArrowheads="1"/>
          </p:cNvSpPr>
          <p:nvPr/>
        </p:nvSpPr>
        <p:spPr bwMode="auto">
          <a:xfrm>
            <a:off x="609600" y="6686550"/>
            <a:ext cx="406400" cy="5715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6632" name="Group 1134"/>
          <p:cNvGrpSpPr>
            <a:grpSpLocks/>
          </p:cNvGrpSpPr>
          <p:nvPr/>
        </p:nvGrpSpPr>
        <p:grpSpPr bwMode="auto">
          <a:xfrm>
            <a:off x="304800" y="1771650"/>
            <a:ext cx="8331200" cy="1314450"/>
            <a:chOff x="144" y="1008"/>
            <a:chExt cx="3936" cy="1104"/>
          </a:xfrm>
        </p:grpSpPr>
        <p:sp>
          <p:nvSpPr>
            <p:cNvPr id="26692" name="Rectangle 1028"/>
            <p:cNvSpPr>
              <a:spLocks noChangeArrowheads="1"/>
            </p:cNvSpPr>
            <p:nvPr/>
          </p:nvSpPr>
          <p:spPr bwMode="auto">
            <a:xfrm>
              <a:off x="144" y="1008"/>
              <a:ext cx="1680" cy="11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93" name="Oval 1032"/>
            <p:cNvSpPr>
              <a:spLocks noChangeArrowheads="1"/>
            </p:cNvSpPr>
            <p:nvPr/>
          </p:nvSpPr>
          <p:spPr bwMode="auto">
            <a:xfrm>
              <a:off x="384" y="1200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94" name="Oval 1033"/>
            <p:cNvSpPr>
              <a:spLocks noChangeArrowheads="1"/>
            </p:cNvSpPr>
            <p:nvPr/>
          </p:nvSpPr>
          <p:spPr bwMode="auto">
            <a:xfrm>
              <a:off x="720" y="1632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95" name="Oval 1034"/>
            <p:cNvSpPr>
              <a:spLocks noChangeArrowheads="1"/>
            </p:cNvSpPr>
            <p:nvPr/>
          </p:nvSpPr>
          <p:spPr bwMode="auto">
            <a:xfrm>
              <a:off x="1152" y="1200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96" name="Oval 1035"/>
            <p:cNvSpPr>
              <a:spLocks noChangeArrowheads="1"/>
            </p:cNvSpPr>
            <p:nvPr/>
          </p:nvSpPr>
          <p:spPr bwMode="auto">
            <a:xfrm>
              <a:off x="1344" y="1776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97" name="Oval 1036"/>
            <p:cNvSpPr>
              <a:spLocks noChangeArrowheads="1"/>
            </p:cNvSpPr>
            <p:nvPr/>
          </p:nvSpPr>
          <p:spPr bwMode="auto">
            <a:xfrm>
              <a:off x="288" y="1728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98" name="Oval 1037"/>
            <p:cNvSpPr>
              <a:spLocks noChangeArrowheads="1"/>
            </p:cNvSpPr>
            <p:nvPr/>
          </p:nvSpPr>
          <p:spPr bwMode="auto">
            <a:xfrm>
              <a:off x="240" y="2016"/>
              <a:ext cx="192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99" name="Oval 1038"/>
            <p:cNvSpPr>
              <a:spLocks noChangeArrowheads="1"/>
            </p:cNvSpPr>
            <p:nvPr/>
          </p:nvSpPr>
          <p:spPr bwMode="auto">
            <a:xfrm>
              <a:off x="528" y="2016"/>
              <a:ext cx="192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00" name="Oval 1039"/>
            <p:cNvSpPr>
              <a:spLocks noChangeArrowheads="1"/>
            </p:cNvSpPr>
            <p:nvPr/>
          </p:nvSpPr>
          <p:spPr bwMode="auto">
            <a:xfrm>
              <a:off x="816" y="2064"/>
              <a:ext cx="192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01" name="Oval 1040"/>
            <p:cNvSpPr>
              <a:spLocks noChangeArrowheads="1"/>
            </p:cNvSpPr>
            <p:nvPr/>
          </p:nvSpPr>
          <p:spPr bwMode="auto">
            <a:xfrm>
              <a:off x="1056" y="2016"/>
              <a:ext cx="192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02" name="Oval 1041"/>
            <p:cNvSpPr>
              <a:spLocks noChangeArrowheads="1"/>
            </p:cNvSpPr>
            <p:nvPr/>
          </p:nvSpPr>
          <p:spPr bwMode="auto">
            <a:xfrm>
              <a:off x="1296" y="2016"/>
              <a:ext cx="192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03" name="Oval 1042"/>
            <p:cNvSpPr>
              <a:spLocks noChangeArrowheads="1"/>
            </p:cNvSpPr>
            <p:nvPr/>
          </p:nvSpPr>
          <p:spPr bwMode="auto">
            <a:xfrm>
              <a:off x="1584" y="2064"/>
              <a:ext cx="192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04" name="Oval 1043"/>
            <p:cNvSpPr>
              <a:spLocks noChangeArrowheads="1"/>
            </p:cNvSpPr>
            <p:nvPr/>
          </p:nvSpPr>
          <p:spPr bwMode="auto">
            <a:xfrm>
              <a:off x="1104" y="1728"/>
              <a:ext cx="79" cy="7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05" name="Oval 1044"/>
            <p:cNvSpPr>
              <a:spLocks noChangeArrowheads="1"/>
            </p:cNvSpPr>
            <p:nvPr/>
          </p:nvSpPr>
          <p:spPr bwMode="auto">
            <a:xfrm>
              <a:off x="864" y="1440"/>
              <a:ext cx="79" cy="7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06" name="Oval 1045"/>
            <p:cNvSpPr>
              <a:spLocks noChangeArrowheads="1"/>
            </p:cNvSpPr>
            <p:nvPr/>
          </p:nvSpPr>
          <p:spPr bwMode="auto">
            <a:xfrm>
              <a:off x="1553" y="1392"/>
              <a:ext cx="79" cy="7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07" name="Oval 1046"/>
            <p:cNvSpPr>
              <a:spLocks noChangeArrowheads="1"/>
            </p:cNvSpPr>
            <p:nvPr/>
          </p:nvSpPr>
          <p:spPr bwMode="auto">
            <a:xfrm>
              <a:off x="768" y="1200"/>
              <a:ext cx="79" cy="7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08" name="Oval 1047"/>
            <p:cNvSpPr>
              <a:spLocks noChangeArrowheads="1"/>
            </p:cNvSpPr>
            <p:nvPr/>
          </p:nvSpPr>
          <p:spPr bwMode="auto">
            <a:xfrm>
              <a:off x="288" y="1488"/>
              <a:ext cx="79" cy="7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09" name="Oval 1048"/>
            <p:cNvSpPr>
              <a:spLocks noChangeArrowheads="1"/>
            </p:cNvSpPr>
            <p:nvPr/>
          </p:nvSpPr>
          <p:spPr bwMode="auto">
            <a:xfrm>
              <a:off x="576" y="1824"/>
              <a:ext cx="79" cy="7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10" name="Oval 1049"/>
            <p:cNvSpPr>
              <a:spLocks noChangeArrowheads="1"/>
            </p:cNvSpPr>
            <p:nvPr/>
          </p:nvSpPr>
          <p:spPr bwMode="auto">
            <a:xfrm>
              <a:off x="1536" y="1104"/>
              <a:ext cx="79" cy="7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11" name="Oval 1050"/>
            <p:cNvSpPr>
              <a:spLocks noChangeArrowheads="1"/>
            </p:cNvSpPr>
            <p:nvPr/>
          </p:nvSpPr>
          <p:spPr bwMode="auto">
            <a:xfrm>
              <a:off x="1329" y="1473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12" name="Rectangle 1051"/>
            <p:cNvSpPr>
              <a:spLocks noChangeArrowheads="1"/>
            </p:cNvSpPr>
            <p:nvPr/>
          </p:nvSpPr>
          <p:spPr bwMode="auto">
            <a:xfrm>
              <a:off x="2400" y="1008"/>
              <a:ext cx="1680" cy="11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13" name="Oval 1052"/>
            <p:cNvSpPr>
              <a:spLocks noChangeArrowheads="1"/>
            </p:cNvSpPr>
            <p:nvPr/>
          </p:nvSpPr>
          <p:spPr bwMode="auto">
            <a:xfrm>
              <a:off x="2640" y="1200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14" name="Oval 1053"/>
            <p:cNvSpPr>
              <a:spLocks noChangeArrowheads="1"/>
            </p:cNvSpPr>
            <p:nvPr/>
          </p:nvSpPr>
          <p:spPr bwMode="auto">
            <a:xfrm>
              <a:off x="2976" y="1632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15" name="Oval 1054"/>
            <p:cNvSpPr>
              <a:spLocks noChangeArrowheads="1"/>
            </p:cNvSpPr>
            <p:nvPr/>
          </p:nvSpPr>
          <p:spPr bwMode="auto">
            <a:xfrm>
              <a:off x="3408" y="1200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16" name="Oval 1055"/>
            <p:cNvSpPr>
              <a:spLocks noChangeArrowheads="1"/>
            </p:cNvSpPr>
            <p:nvPr/>
          </p:nvSpPr>
          <p:spPr bwMode="auto">
            <a:xfrm>
              <a:off x="3600" y="1776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17" name="Oval 1056"/>
            <p:cNvSpPr>
              <a:spLocks noChangeArrowheads="1"/>
            </p:cNvSpPr>
            <p:nvPr/>
          </p:nvSpPr>
          <p:spPr bwMode="auto">
            <a:xfrm>
              <a:off x="2544" y="1728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18" name="Oval 1057"/>
            <p:cNvSpPr>
              <a:spLocks noChangeArrowheads="1"/>
            </p:cNvSpPr>
            <p:nvPr/>
          </p:nvSpPr>
          <p:spPr bwMode="auto">
            <a:xfrm>
              <a:off x="2496" y="2016"/>
              <a:ext cx="192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19" name="Oval 1058"/>
            <p:cNvSpPr>
              <a:spLocks noChangeArrowheads="1"/>
            </p:cNvSpPr>
            <p:nvPr/>
          </p:nvSpPr>
          <p:spPr bwMode="auto">
            <a:xfrm>
              <a:off x="2784" y="2016"/>
              <a:ext cx="192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20" name="Oval 1059"/>
            <p:cNvSpPr>
              <a:spLocks noChangeArrowheads="1"/>
            </p:cNvSpPr>
            <p:nvPr/>
          </p:nvSpPr>
          <p:spPr bwMode="auto">
            <a:xfrm>
              <a:off x="3072" y="2064"/>
              <a:ext cx="192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21" name="Oval 1060"/>
            <p:cNvSpPr>
              <a:spLocks noChangeArrowheads="1"/>
            </p:cNvSpPr>
            <p:nvPr/>
          </p:nvSpPr>
          <p:spPr bwMode="auto">
            <a:xfrm>
              <a:off x="3312" y="2016"/>
              <a:ext cx="192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22" name="Oval 1061"/>
            <p:cNvSpPr>
              <a:spLocks noChangeArrowheads="1"/>
            </p:cNvSpPr>
            <p:nvPr/>
          </p:nvSpPr>
          <p:spPr bwMode="auto">
            <a:xfrm>
              <a:off x="3552" y="2016"/>
              <a:ext cx="192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23" name="Oval 1062"/>
            <p:cNvSpPr>
              <a:spLocks noChangeArrowheads="1"/>
            </p:cNvSpPr>
            <p:nvPr/>
          </p:nvSpPr>
          <p:spPr bwMode="auto">
            <a:xfrm>
              <a:off x="3840" y="2064"/>
              <a:ext cx="192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24" name="Oval 1063"/>
            <p:cNvSpPr>
              <a:spLocks noChangeArrowheads="1"/>
            </p:cNvSpPr>
            <p:nvPr/>
          </p:nvSpPr>
          <p:spPr bwMode="auto">
            <a:xfrm>
              <a:off x="3360" y="1937"/>
              <a:ext cx="79" cy="7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25" name="Oval 1064"/>
            <p:cNvSpPr>
              <a:spLocks noChangeArrowheads="1"/>
            </p:cNvSpPr>
            <p:nvPr/>
          </p:nvSpPr>
          <p:spPr bwMode="auto">
            <a:xfrm>
              <a:off x="2993" y="1889"/>
              <a:ext cx="79" cy="7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26" name="Oval 1065"/>
            <p:cNvSpPr>
              <a:spLocks noChangeArrowheads="1"/>
            </p:cNvSpPr>
            <p:nvPr/>
          </p:nvSpPr>
          <p:spPr bwMode="auto">
            <a:xfrm>
              <a:off x="3809" y="1968"/>
              <a:ext cx="79" cy="7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27" name="Oval 1066"/>
            <p:cNvSpPr>
              <a:spLocks noChangeArrowheads="1"/>
            </p:cNvSpPr>
            <p:nvPr/>
          </p:nvSpPr>
          <p:spPr bwMode="auto">
            <a:xfrm>
              <a:off x="3137" y="1841"/>
              <a:ext cx="79" cy="7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28" name="Oval 1067"/>
            <p:cNvSpPr>
              <a:spLocks noChangeArrowheads="1"/>
            </p:cNvSpPr>
            <p:nvPr/>
          </p:nvSpPr>
          <p:spPr bwMode="auto">
            <a:xfrm>
              <a:off x="2417" y="1889"/>
              <a:ext cx="79" cy="7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29" name="Oval 1068"/>
            <p:cNvSpPr>
              <a:spLocks noChangeArrowheads="1"/>
            </p:cNvSpPr>
            <p:nvPr/>
          </p:nvSpPr>
          <p:spPr bwMode="auto">
            <a:xfrm>
              <a:off x="2832" y="1824"/>
              <a:ext cx="79" cy="7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30" name="Oval 1069"/>
            <p:cNvSpPr>
              <a:spLocks noChangeArrowheads="1"/>
            </p:cNvSpPr>
            <p:nvPr/>
          </p:nvSpPr>
          <p:spPr bwMode="auto">
            <a:xfrm>
              <a:off x="3953" y="1841"/>
              <a:ext cx="79" cy="7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731" name="Oval 1070"/>
            <p:cNvSpPr>
              <a:spLocks noChangeArrowheads="1"/>
            </p:cNvSpPr>
            <p:nvPr/>
          </p:nvSpPr>
          <p:spPr bwMode="auto">
            <a:xfrm>
              <a:off x="3585" y="1473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26633" name="Group 1137"/>
          <p:cNvGrpSpPr>
            <a:grpSpLocks/>
          </p:cNvGrpSpPr>
          <p:nvPr/>
        </p:nvGrpSpPr>
        <p:grpSpPr bwMode="auto">
          <a:xfrm>
            <a:off x="304800" y="4057650"/>
            <a:ext cx="8229600" cy="1314450"/>
            <a:chOff x="144" y="2928"/>
            <a:chExt cx="3888" cy="1104"/>
          </a:xfrm>
        </p:grpSpPr>
        <p:sp>
          <p:nvSpPr>
            <p:cNvPr id="26642" name="Rectangle 1071"/>
            <p:cNvSpPr>
              <a:spLocks noChangeArrowheads="1"/>
            </p:cNvSpPr>
            <p:nvPr/>
          </p:nvSpPr>
          <p:spPr bwMode="auto">
            <a:xfrm>
              <a:off x="144" y="2928"/>
              <a:ext cx="1680" cy="11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43" name="Oval 1072"/>
            <p:cNvSpPr>
              <a:spLocks noChangeArrowheads="1"/>
            </p:cNvSpPr>
            <p:nvPr/>
          </p:nvSpPr>
          <p:spPr bwMode="auto">
            <a:xfrm>
              <a:off x="609" y="3585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44" name="Oval 1073"/>
            <p:cNvSpPr>
              <a:spLocks noChangeArrowheads="1"/>
            </p:cNvSpPr>
            <p:nvPr/>
          </p:nvSpPr>
          <p:spPr bwMode="auto">
            <a:xfrm>
              <a:off x="528" y="3729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45" name="Oval 1074"/>
            <p:cNvSpPr>
              <a:spLocks noChangeArrowheads="1"/>
            </p:cNvSpPr>
            <p:nvPr/>
          </p:nvSpPr>
          <p:spPr bwMode="auto">
            <a:xfrm>
              <a:off x="1281" y="3585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46" name="Oval 1075"/>
            <p:cNvSpPr>
              <a:spLocks noChangeArrowheads="1"/>
            </p:cNvSpPr>
            <p:nvPr/>
          </p:nvSpPr>
          <p:spPr bwMode="auto">
            <a:xfrm>
              <a:off x="1344" y="3873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47" name="Oval 1076"/>
            <p:cNvSpPr>
              <a:spLocks noChangeArrowheads="1"/>
            </p:cNvSpPr>
            <p:nvPr/>
          </p:nvSpPr>
          <p:spPr bwMode="auto">
            <a:xfrm>
              <a:off x="465" y="3873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48" name="Oval 1077"/>
            <p:cNvSpPr>
              <a:spLocks noChangeArrowheads="1"/>
            </p:cNvSpPr>
            <p:nvPr/>
          </p:nvSpPr>
          <p:spPr bwMode="auto">
            <a:xfrm>
              <a:off x="240" y="3936"/>
              <a:ext cx="192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49" name="Oval 1080"/>
            <p:cNvSpPr>
              <a:spLocks noChangeArrowheads="1"/>
            </p:cNvSpPr>
            <p:nvPr/>
          </p:nvSpPr>
          <p:spPr bwMode="auto">
            <a:xfrm>
              <a:off x="1056" y="3936"/>
              <a:ext cx="192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50" name="Oval 1090"/>
            <p:cNvSpPr>
              <a:spLocks noChangeArrowheads="1"/>
            </p:cNvSpPr>
            <p:nvPr/>
          </p:nvSpPr>
          <p:spPr bwMode="auto">
            <a:xfrm>
              <a:off x="1329" y="3729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51" name="Oval 1091"/>
            <p:cNvSpPr>
              <a:spLocks noChangeArrowheads="1"/>
            </p:cNvSpPr>
            <p:nvPr/>
          </p:nvSpPr>
          <p:spPr bwMode="auto">
            <a:xfrm>
              <a:off x="1248" y="3441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52" name="Oval 1092"/>
            <p:cNvSpPr>
              <a:spLocks noChangeArrowheads="1"/>
            </p:cNvSpPr>
            <p:nvPr/>
          </p:nvSpPr>
          <p:spPr bwMode="auto">
            <a:xfrm>
              <a:off x="1152" y="3297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53" name="Rectangle 1093"/>
            <p:cNvSpPr>
              <a:spLocks noChangeArrowheads="1"/>
            </p:cNvSpPr>
            <p:nvPr/>
          </p:nvSpPr>
          <p:spPr bwMode="auto">
            <a:xfrm>
              <a:off x="2352" y="2928"/>
              <a:ext cx="1680" cy="11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54" name="Oval 1094"/>
            <p:cNvSpPr>
              <a:spLocks noChangeArrowheads="1"/>
            </p:cNvSpPr>
            <p:nvPr/>
          </p:nvSpPr>
          <p:spPr bwMode="auto">
            <a:xfrm>
              <a:off x="2817" y="3585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55" name="Oval 1095"/>
            <p:cNvSpPr>
              <a:spLocks noChangeArrowheads="1"/>
            </p:cNvSpPr>
            <p:nvPr/>
          </p:nvSpPr>
          <p:spPr bwMode="auto">
            <a:xfrm>
              <a:off x="2736" y="3729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56" name="Oval 1098"/>
            <p:cNvSpPr>
              <a:spLocks noChangeArrowheads="1"/>
            </p:cNvSpPr>
            <p:nvPr/>
          </p:nvSpPr>
          <p:spPr bwMode="auto">
            <a:xfrm>
              <a:off x="2673" y="3873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26657" name="Group 1109"/>
            <p:cNvGrpSpPr>
              <a:grpSpLocks/>
            </p:cNvGrpSpPr>
            <p:nvPr/>
          </p:nvGrpSpPr>
          <p:grpSpPr bwMode="auto">
            <a:xfrm rot="-5129290">
              <a:off x="3200" y="2992"/>
              <a:ext cx="432" cy="591"/>
              <a:chOff x="3360" y="4881"/>
              <a:chExt cx="351" cy="735"/>
            </a:xfrm>
          </p:grpSpPr>
          <p:sp>
            <p:nvSpPr>
              <p:cNvPr id="26687" name="Oval 1096"/>
              <p:cNvSpPr>
                <a:spLocks noChangeArrowheads="1"/>
              </p:cNvSpPr>
              <p:nvPr/>
            </p:nvSpPr>
            <p:spPr bwMode="auto">
              <a:xfrm>
                <a:off x="3489" y="5169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88" name="Oval 1097"/>
              <p:cNvSpPr>
                <a:spLocks noChangeArrowheads="1"/>
              </p:cNvSpPr>
              <p:nvPr/>
            </p:nvSpPr>
            <p:spPr bwMode="auto">
              <a:xfrm>
                <a:off x="3552" y="5457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89" name="Oval 1101"/>
              <p:cNvSpPr>
                <a:spLocks noChangeArrowheads="1"/>
              </p:cNvSpPr>
              <p:nvPr/>
            </p:nvSpPr>
            <p:spPr bwMode="auto">
              <a:xfrm>
                <a:off x="3537" y="5313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90" name="Oval 1102"/>
              <p:cNvSpPr>
                <a:spLocks noChangeArrowheads="1"/>
              </p:cNvSpPr>
              <p:nvPr/>
            </p:nvSpPr>
            <p:spPr bwMode="auto">
              <a:xfrm>
                <a:off x="3456" y="5025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91" name="Oval 1103"/>
              <p:cNvSpPr>
                <a:spLocks noChangeArrowheads="1"/>
              </p:cNvSpPr>
              <p:nvPr/>
            </p:nvSpPr>
            <p:spPr bwMode="auto">
              <a:xfrm>
                <a:off x="3360" y="4881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26658" name="Oval 1104"/>
            <p:cNvSpPr>
              <a:spLocks noChangeArrowheads="1"/>
            </p:cNvSpPr>
            <p:nvPr/>
          </p:nvSpPr>
          <p:spPr bwMode="auto">
            <a:xfrm>
              <a:off x="3042" y="3552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59" name="Oval 1105"/>
            <p:cNvSpPr>
              <a:spLocks noChangeArrowheads="1"/>
            </p:cNvSpPr>
            <p:nvPr/>
          </p:nvSpPr>
          <p:spPr bwMode="auto">
            <a:xfrm>
              <a:off x="3105" y="3840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0" name="Oval 1106"/>
            <p:cNvSpPr>
              <a:spLocks noChangeArrowheads="1"/>
            </p:cNvSpPr>
            <p:nvPr/>
          </p:nvSpPr>
          <p:spPr bwMode="auto">
            <a:xfrm>
              <a:off x="3090" y="3696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1" name="Oval 1107"/>
            <p:cNvSpPr>
              <a:spLocks noChangeArrowheads="1"/>
            </p:cNvSpPr>
            <p:nvPr/>
          </p:nvSpPr>
          <p:spPr bwMode="auto">
            <a:xfrm>
              <a:off x="3009" y="3408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2" name="Oval 1108"/>
            <p:cNvSpPr>
              <a:spLocks noChangeArrowheads="1"/>
            </p:cNvSpPr>
            <p:nvPr/>
          </p:nvSpPr>
          <p:spPr bwMode="auto">
            <a:xfrm>
              <a:off x="2913" y="3264"/>
              <a:ext cx="159" cy="159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26663" name="Group 1110"/>
            <p:cNvGrpSpPr>
              <a:grpSpLocks/>
            </p:cNvGrpSpPr>
            <p:nvPr/>
          </p:nvGrpSpPr>
          <p:grpSpPr bwMode="auto">
            <a:xfrm rot="-5129290">
              <a:off x="3344" y="3424"/>
              <a:ext cx="432" cy="591"/>
              <a:chOff x="3360" y="4881"/>
              <a:chExt cx="351" cy="735"/>
            </a:xfrm>
          </p:grpSpPr>
          <p:sp>
            <p:nvSpPr>
              <p:cNvPr id="26682" name="Oval 1111"/>
              <p:cNvSpPr>
                <a:spLocks noChangeArrowheads="1"/>
              </p:cNvSpPr>
              <p:nvPr/>
            </p:nvSpPr>
            <p:spPr bwMode="auto">
              <a:xfrm>
                <a:off x="3489" y="5169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83" name="Oval 1112"/>
              <p:cNvSpPr>
                <a:spLocks noChangeArrowheads="1"/>
              </p:cNvSpPr>
              <p:nvPr/>
            </p:nvSpPr>
            <p:spPr bwMode="auto">
              <a:xfrm>
                <a:off x="3552" y="5457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84" name="Oval 1113"/>
              <p:cNvSpPr>
                <a:spLocks noChangeArrowheads="1"/>
              </p:cNvSpPr>
              <p:nvPr/>
            </p:nvSpPr>
            <p:spPr bwMode="auto">
              <a:xfrm>
                <a:off x="3537" y="5313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85" name="Oval 1114"/>
              <p:cNvSpPr>
                <a:spLocks noChangeArrowheads="1"/>
              </p:cNvSpPr>
              <p:nvPr/>
            </p:nvSpPr>
            <p:spPr bwMode="auto">
              <a:xfrm>
                <a:off x="3456" y="5025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86" name="Oval 1115"/>
              <p:cNvSpPr>
                <a:spLocks noChangeArrowheads="1"/>
              </p:cNvSpPr>
              <p:nvPr/>
            </p:nvSpPr>
            <p:spPr bwMode="auto">
              <a:xfrm>
                <a:off x="3360" y="4881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26664" name="Group 1116"/>
            <p:cNvGrpSpPr>
              <a:grpSpLocks/>
            </p:cNvGrpSpPr>
            <p:nvPr/>
          </p:nvGrpSpPr>
          <p:grpSpPr bwMode="auto">
            <a:xfrm rot="-5129290">
              <a:off x="2576" y="2992"/>
              <a:ext cx="432" cy="591"/>
              <a:chOff x="3360" y="4881"/>
              <a:chExt cx="351" cy="735"/>
            </a:xfrm>
          </p:grpSpPr>
          <p:sp>
            <p:nvSpPr>
              <p:cNvPr id="26677" name="Oval 1117"/>
              <p:cNvSpPr>
                <a:spLocks noChangeArrowheads="1"/>
              </p:cNvSpPr>
              <p:nvPr/>
            </p:nvSpPr>
            <p:spPr bwMode="auto">
              <a:xfrm>
                <a:off x="3489" y="5169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78" name="Oval 1118"/>
              <p:cNvSpPr>
                <a:spLocks noChangeArrowheads="1"/>
              </p:cNvSpPr>
              <p:nvPr/>
            </p:nvSpPr>
            <p:spPr bwMode="auto">
              <a:xfrm>
                <a:off x="3552" y="5457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79" name="Oval 1119"/>
              <p:cNvSpPr>
                <a:spLocks noChangeArrowheads="1"/>
              </p:cNvSpPr>
              <p:nvPr/>
            </p:nvSpPr>
            <p:spPr bwMode="auto">
              <a:xfrm>
                <a:off x="3537" y="5313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80" name="Oval 1120"/>
              <p:cNvSpPr>
                <a:spLocks noChangeArrowheads="1"/>
              </p:cNvSpPr>
              <p:nvPr/>
            </p:nvSpPr>
            <p:spPr bwMode="auto">
              <a:xfrm>
                <a:off x="3456" y="5025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81" name="Oval 1121"/>
              <p:cNvSpPr>
                <a:spLocks noChangeArrowheads="1"/>
              </p:cNvSpPr>
              <p:nvPr/>
            </p:nvSpPr>
            <p:spPr bwMode="auto">
              <a:xfrm>
                <a:off x="3360" y="4881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26665" name="Group 1122"/>
            <p:cNvGrpSpPr>
              <a:grpSpLocks/>
            </p:cNvGrpSpPr>
            <p:nvPr/>
          </p:nvGrpSpPr>
          <p:grpSpPr bwMode="auto">
            <a:xfrm rot="4203938">
              <a:off x="3488" y="3040"/>
              <a:ext cx="432" cy="591"/>
              <a:chOff x="3360" y="4881"/>
              <a:chExt cx="351" cy="735"/>
            </a:xfrm>
          </p:grpSpPr>
          <p:sp>
            <p:nvSpPr>
              <p:cNvPr id="26672" name="Oval 1123"/>
              <p:cNvSpPr>
                <a:spLocks noChangeArrowheads="1"/>
              </p:cNvSpPr>
              <p:nvPr/>
            </p:nvSpPr>
            <p:spPr bwMode="auto">
              <a:xfrm>
                <a:off x="3489" y="5169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73" name="Oval 1124"/>
              <p:cNvSpPr>
                <a:spLocks noChangeArrowheads="1"/>
              </p:cNvSpPr>
              <p:nvPr/>
            </p:nvSpPr>
            <p:spPr bwMode="auto">
              <a:xfrm>
                <a:off x="3552" y="5457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74" name="Oval 1125"/>
              <p:cNvSpPr>
                <a:spLocks noChangeArrowheads="1"/>
              </p:cNvSpPr>
              <p:nvPr/>
            </p:nvSpPr>
            <p:spPr bwMode="auto">
              <a:xfrm>
                <a:off x="3537" y="5313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75" name="Oval 1126"/>
              <p:cNvSpPr>
                <a:spLocks noChangeArrowheads="1"/>
              </p:cNvSpPr>
              <p:nvPr/>
            </p:nvSpPr>
            <p:spPr bwMode="auto">
              <a:xfrm>
                <a:off x="3456" y="5025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76" name="Oval 1127"/>
              <p:cNvSpPr>
                <a:spLocks noChangeArrowheads="1"/>
              </p:cNvSpPr>
              <p:nvPr/>
            </p:nvSpPr>
            <p:spPr bwMode="auto">
              <a:xfrm>
                <a:off x="3360" y="4881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26666" name="Group 1128"/>
            <p:cNvGrpSpPr>
              <a:grpSpLocks/>
            </p:cNvGrpSpPr>
            <p:nvPr/>
          </p:nvGrpSpPr>
          <p:grpSpPr bwMode="auto">
            <a:xfrm rot="4203938">
              <a:off x="2369" y="3328"/>
              <a:ext cx="432" cy="591"/>
              <a:chOff x="3360" y="4881"/>
              <a:chExt cx="351" cy="735"/>
            </a:xfrm>
          </p:grpSpPr>
          <p:sp>
            <p:nvSpPr>
              <p:cNvPr id="26667" name="Oval 1129"/>
              <p:cNvSpPr>
                <a:spLocks noChangeArrowheads="1"/>
              </p:cNvSpPr>
              <p:nvPr/>
            </p:nvSpPr>
            <p:spPr bwMode="auto">
              <a:xfrm>
                <a:off x="3489" y="5169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68" name="Oval 1130"/>
              <p:cNvSpPr>
                <a:spLocks noChangeArrowheads="1"/>
              </p:cNvSpPr>
              <p:nvPr/>
            </p:nvSpPr>
            <p:spPr bwMode="auto">
              <a:xfrm>
                <a:off x="3552" y="5457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69" name="Oval 1131"/>
              <p:cNvSpPr>
                <a:spLocks noChangeArrowheads="1"/>
              </p:cNvSpPr>
              <p:nvPr/>
            </p:nvSpPr>
            <p:spPr bwMode="auto">
              <a:xfrm>
                <a:off x="3537" y="5313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70" name="Oval 1132"/>
              <p:cNvSpPr>
                <a:spLocks noChangeArrowheads="1"/>
              </p:cNvSpPr>
              <p:nvPr/>
            </p:nvSpPr>
            <p:spPr bwMode="auto">
              <a:xfrm>
                <a:off x="3456" y="5025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71" name="Oval 1133"/>
              <p:cNvSpPr>
                <a:spLocks noChangeArrowheads="1"/>
              </p:cNvSpPr>
              <p:nvPr/>
            </p:nvSpPr>
            <p:spPr bwMode="auto">
              <a:xfrm>
                <a:off x="3360" y="4881"/>
                <a:ext cx="159" cy="159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sp>
        <p:nvSpPr>
          <p:cNvPr id="26634" name="Text Box 1135"/>
          <p:cNvSpPr txBox="1">
            <a:spLocks noChangeArrowheads="1"/>
          </p:cNvSpPr>
          <p:nvPr/>
        </p:nvSpPr>
        <p:spPr bwMode="auto">
          <a:xfrm>
            <a:off x="203200" y="3143250"/>
            <a:ext cx="333014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sz="1800"/>
              <a:t>Le stabilisateur acide empêche </a:t>
            </a:r>
          </a:p>
          <a:p>
            <a:pPr eaLnBrk="1" hangingPunct="1"/>
            <a:r>
              <a:rPr lang="fr-FR" altLang="en-US" sz="1800"/>
              <a:t>les molécules d’adhésif de réagir, </a:t>
            </a:r>
          </a:p>
          <a:p>
            <a:pPr eaLnBrk="1" hangingPunct="1"/>
            <a:r>
              <a:rPr lang="fr-FR" altLang="en-US" sz="1800"/>
              <a:t>la colle reste à l’état liquide</a:t>
            </a:r>
          </a:p>
        </p:txBody>
      </p:sp>
      <p:sp>
        <p:nvSpPr>
          <p:cNvPr id="26635" name="Text Box 1136"/>
          <p:cNvSpPr txBox="1">
            <a:spLocks noChangeArrowheads="1"/>
          </p:cNvSpPr>
          <p:nvPr/>
        </p:nvSpPr>
        <p:spPr bwMode="auto">
          <a:xfrm>
            <a:off x="4978400" y="3143302"/>
            <a:ext cx="243977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sz="1800"/>
              <a:t>L’humidité neutralise le </a:t>
            </a:r>
          </a:p>
          <a:p>
            <a:pPr eaLnBrk="1" hangingPunct="1"/>
            <a:r>
              <a:rPr lang="fr-FR" altLang="en-US" sz="1800"/>
              <a:t>stabilisateur</a:t>
            </a:r>
          </a:p>
        </p:txBody>
      </p:sp>
      <p:sp>
        <p:nvSpPr>
          <p:cNvPr id="26636" name="Text Box 1138"/>
          <p:cNvSpPr txBox="1">
            <a:spLocks noChangeArrowheads="1"/>
          </p:cNvSpPr>
          <p:nvPr/>
        </p:nvSpPr>
        <p:spPr bwMode="auto">
          <a:xfrm>
            <a:off x="203270" y="5429250"/>
            <a:ext cx="29290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sz="1800"/>
              <a:t>La polymérisation commence</a:t>
            </a:r>
          </a:p>
        </p:txBody>
      </p:sp>
      <p:sp>
        <p:nvSpPr>
          <p:cNvPr id="26637" name="Text Box 1139"/>
          <p:cNvSpPr txBox="1">
            <a:spLocks noChangeArrowheads="1"/>
          </p:cNvSpPr>
          <p:nvPr/>
        </p:nvSpPr>
        <p:spPr bwMode="auto">
          <a:xfrm>
            <a:off x="4978502" y="5428060"/>
            <a:ext cx="273023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sz="1800"/>
              <a:t>De nombreuses chaînes de</a:t>
            </a:r>
          </a:p>
          <a:p>
            <a:pPr eaLnBrk="1" hangingPunct="1"/>
            <a:r>
              <a:rPr lang="fr-FR" altLang="en-US" sz="1800"/>
              <a:t>polymérisation entremêlées</a:t>
            </a:r>
          </a:p>
          <a:p>
            <a:pPr eaLnBrk="1" hangingPunct="1"/>
            <a:r>
              <a:rPr lang="fr-FR" altLang="en-US" sz="1800"/>
              <a:t>se forment</a:t>
            </a:r>
          </a:p>
        </p:txBody>
      </p:sp>
      <p:sp>
        <p:nvSpPr>
          <p:cNvPr id="26638" name="Text Box 1140"/>
          <p:cNvSpPr txBox="1">
            <a:spLocks noChangeArrowheads="1"/>
          </p:cNvSpPr>
          <p:nvPr/>
        </p:nvSpPr>
        <p:spPr bwMode="auto">
          <a:xfrm>
            <a:off x="1312335" y="6182916"/>
            <a:ext cx="12875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sz="1800"/>
              <a:t>Monomères</a:t>
            </a:r>
          </a:p>
        </p:txBody>
      </p:sp>
      <p:sp>
        <p:nvSpPr>
          <p:cNvPr id="26639" name="Text Box 1141"/>
          <p:cNvSpPr txBox="1">
            <a:spLocks noChangeArrowheads="1"/>
          </p:cNvSpPr>
          <p:nvPr/>
        </p:nvSpPr>
        <p:spPr bwMode="auto">
          <a:xfrm>
            <a:off x="5842044" y="6525816"/>
            <a:ext cx="18838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sz="1800"/>
              <a:t>Stabilisateur acide</a:t>
            </a:r>
          </a:p>
        </p:txBody>
      </p:sp>
      <p:sp>
        <p:nvSpPr>
          <p:cNvPr id="26640" name="Text Box 1142"/>
          <p:cNvSpPr txBox="1">
            <a:spLocks noChangeArrowheads="1"/>
          </p:cNvSpPr>
          <p:nvPr/>
        </p:nvSpPr>
        <p:spPr bwMode="auto">
          <a:xfrm>
            <a:off x="1422400" y="6582966"/>
            <a:ext cx="22813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 sz="1800"/>
              <a:t>Humidité de la surface</a:t>
            </a:r>
          </a:p>
        </p:txBody>
      </p:sp>
      <p:pic>
        <p:nvPicPr>
          <p:cNvPr id="26641" name="Picture 1144" descr="cyano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200" y="171502"/>
            <a:ext cx="2540000" cy="129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590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CB4019A-CACB-4A0F-990E-4ADF5EA2D979}" type="slidenum">
              <a:rPr lang="fr-FR" altLang="en-US" sz="1400"/>
              <a:pPr eaLnBrk="1" hangingPunct="1"/>
              <a:t>9</a:t>
            </a:fld>
            <a:endParaRPr lang="fr-FR" altLang="en-US" sz="1400"/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742951" y="138165"/>
            <a:ext cx="1964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>
                <a:solidFill>
                  <a:schemeClr val="accent1"/>
                </a:solidFill>
              </a:rPr>
              <a:t>AVANTAGES</a:t>
            </a:r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438221" y="538163"/>
            <a:ext cx="535114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/>
              <a:t> Faible temps de prise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/>
              <a:t> Mono-composant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/>
              <a:t> Bonne résistance au cisaillement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/>
              <a:t> Bonne résistance aux agents chimiques</a:t>
            </a:r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4356100" y="2195565"/>
            <a:ext cx="26661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>
                <a:solidFill>
                  <a:srgbClr val="FF0000"/>
                </a:solidFill>
              </a:rPr>
              <a:t>INCONVENIENTS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32280" y="2443298"/>
            <a:ext cx="690605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/>
              <a:t> Faible résistance aux chocs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/>
              <a:t> Faible tenue à la température (80°C)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/>
              <a:t> Faible résistance à l’humidité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/>
              <a:t> Ne convient pas pour le collage du verre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None/>
            </a:pPr>
            <a:r>
              <a:rPr lang="fr-FR" altLang="en-US" dirty="0"/>
              <a:t>    (Dégradation au cours du temps)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/>
              <a:t> Ne convient pas pour le collage de grandes surfaces</a:t>
            </a:r>
          </a:p>
        </p:txBody>
      </p:sp>
      <p:sp>
        <p:nvSpPr>
          <p:cNvPr id="28679" name="Text Box 6"/>
          <p:cNvSpPr txBox="1">
            <a:spLocks noChangeArrowheads="1"/>
          </p:cNvSpPr>
          <p:nvPr/>
        </p:nvSpPr>
        <p:spPr bwMode="auto">
          <a:xfrm>
            <a:off x="385303" y="5003058"/>
            <a:ext cx="38555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en-US"/>
              <a:t>PRECAUTIONS D’EMPLOI</a:t>
            </a:r>
          </a:p>
        </p:txBody>
      </p:sp>
      <p:sp>
        <p:nvSpPr>
          <p:cNvPr id="28680" name="Text Box 7"/>
          <p:cNvSpPr txBox="1">
            <a:spLocks noChangeArrowheads="1"/>
          </p:cNvSpPr>
          <p:nvPr/>
        </p:nvSpPr>
        <p:spPr bwMode="auto">
          <a:xfrm>
            <a:off x="641421" y="5465021"/>
            <a:ext cx="629691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/>
              <a:t> Colle très rapidement la peau et les muqueuses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fr-FR" altLang="en-US" dirty="0"/>
              <a:t> Produit très volatils </a:t>
            </a:r>
            <a:r>
              <a:rPr lang="fr-FR" altLang="en-US" dirty="0">
                <a:sym typeface="Wingdings" pitchFamily="2" charset="2"/>
              </a:rPr>
              <a:t> Irritation</a:t>
            </a:r>
            <a:endParaRPr lang="fr-FR" altLang="en-US" dirty="0"/>
          </a:p>
          <a:p>
            <a:pPr eaLnBrk="1" hangingPunct="1">
              <a:buClr>
                <a:srgbClr val="FF0000"/>
              </a:buClr>
              <a:buFont typeface="Wingdings" pitchFamily="2" charset="2"/>
              <a:buNone/>
            </a:pPr>
            <a:r>
              <a:rPr lang="fr-FR" altLang="en-US" dirty="0"/>
              <a:t>			 </a:t>
            </a:r>
            <a:r>
              <a:rPr lang="fr-FR" altLang="en-US" dirty="0">
                <a:sym typeface="Wingdings" pitchFamily="2" charset="2"/>
              </a:rPr>
              <a:t></a:t>
            </a:r>
            <a:r>
              <a:rPr lang="fr-FR" altLang="en-US" dirty="0"/>
              <a:t> Allergies</a:t>
            </a:r>
          </a:p>
        </p:txBody>
      </p:sp>
    </p:spTree>
    <p:extLst>
      <p:ext uri="{BB962C8B-B14F-4D97-AF65-F5344CB8AC3E}">
        <p14:creationId xmlns:p14="http://schemas.microsoft.com/office/powerpoint/2010/main" val="402304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1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Arial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50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7312" tIns="42862" rIns="87312" bIns="42862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50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7312" tIns="42862" rIns="87312" bIns="42862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9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èle par défaut">
  <a:themeElements>
    <a:clrScheme name="">
      <a:dk1>
        <a:srgbClr val="000000"/>
      </a:dk1>
      <a:lt1>
        <a:srgbClr val="FFFFFF"/>
      </a:lt1>
      <a:dk2>
        <a:srgbClr val="0000FF"/>
      </a:dk2>
      <a:lt2>
        <a:srgbClr val="808080"/>
      </a:lt2>
      <a:accent1>
        <a:srgbClr val="CCCC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E2E2FF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2349</TotalTime>
  <Words>2524</Words>
  <Application>Microsoft Office PowerPoint</Application>
  <PresentationFormat>On-screen Show (4:3)</PresentationFormat>
  <Paragraphs>826</Paragraphs>
  <Slides>49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14</vt:i4>
      </vt:variant>
      <vt:variant>
        <vt:lpstr>Slide Titles</vt:lpstr>
      </vt:variant>
      <vt:variant>
        <vt:i4>49</vt:i4>
      </vt:variant>
    </vt:vector>
  </HeadingPairs>
  <TitlesOfParts>
    <vt:vector size="63" baseType="lpstr">
      <vt:lpstr>Office Theme</vt:lpstr>
      <vt:lpstr>1_Modèle par défaut</vt:lpstr>
      <vt:lpstr>2_Modèle par défaut</vt:lpstr>
      <vt:lpstr>3_Modèle par défaut</vt:lpstr>
      <vt:lpstr>4_Modèle par défaut</vt:lpstr>
      <vt:lpstr>5_Modèle par défaut</vt:lpstr>
      <vt:lpstr>6_Modèle par défaut</vt:lpstr>
      <vt:lpstr>7_Modèle par défaut</vt:lpstr>
      <vt:lpstr>8_Modèle par défaut</vt:lpstr>
      <vt:lpstr>11_Modèle par défaut</vt:lpstr>
      <vt:lpstr>12_Modèle par défaut</vt:lpstr>
      <vt:lpstr>1_Office Theme</vt:lpstr>
      <vt:lpstr>14_Modèle par défaut</vt:lpstr>
      <vt:lpstr>9_Modèle par défaut</vt:lpstr>
      <vt:lpstr>L’intégralité du cours vous   trouver sur :  G:\Users\t\tfg4\Public\Gluing _course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COLLES ET RESINES– Définitions</vt:lpstr>
      <vt:lpstr>COLLES ET RESINES– Polymérisation - réticulation</vt:lpstr>
      <vt:lpstr>RET. ET PERF. – Réglage de la cuisson </vt:lpstr>
      <vt:lpstr>RET. ET PERF. – adaptation du client par la loi d’Arrhenius</vt:lpstr>
      <vt:lpstr>RET. ET PERF. – Influence de la cuisson – adhésion</vt:lpstr>
      <vt:lpstr>PowerPoint Presentation</vt:lpstr>
      <vt:lpstr>PowerPoint Presentation</vt:lpstr>
      <vt:lpstr>PowerPoint Presentation</vt:lpstr>
      <vt:lpstr>TRAITEMENT DE SURFACE- PLAN</vt:lpstr>
      <vt:lpstr>TRAITEMENT DE SURFACE – Mouillabilité et adhésion</vt:lpstr>
      <vt:lpstr>TRAITEMENT DE SURFACE – Etudes de cas</vt:lpstr>
      <vt:lpstr>USAGE DES RESINES EPOXYDE - Underfill</vt:lpstr>
      <vt:lpstr>Résines Photo-réticulables     -     Historique</vt:lpstr>
      <vt:lpstr>Résines Photo-réticulables     -     Généralités</vt:lpstr>
      <vt:lpstr>Résines Photo-réticulables     -     photo-amorceurs</vt:lpstr>
      <vt:lpstr>Résines Photo-réticulables     -     Chimie     -     par Etape Thiol-Polyène</vt:lpstr>
      <vt:lpstr>Collage Optique     -     Application     -     Connecteur Fibre Optique </vt:lpstr>
      <vt:lpstr>Résines Photo-réticulables     -     Chimie     -     en Chaîne Cationique</vt:lpstr>
      <vt:lpstr>Résines Photo-réticulables     -     Généralités</vt:lpstr>
      <vt:lpstr>Les différents types de lampes</vt:lpstr>
      <vt:lpstr>Résines Photo-réticulables     -     Rappels sur les lampes</vt:lpstr>
      <vt:lpstr>COLLES ET RESINES– Mono ou bicomposant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Conception d’une colle – Conception de la matrice</vt:lpstr>
      <vt:lpstr>Conception d’une colle – Choix de la charge</vt:lpstr>
      <vt:lpstr>COLLAGE CONDUCTEUR – COMPARAISON brasure / colle cond.</vt:lpstr>
      <vt:lpstr>Résines Photo-réticulables     -     Comparaison UV/thermique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Schneider</dc:creator>
  <cp:lastModifiedBy>Thomas Schneider</cp:lastModifiedBy>
  <cp:revision>85</cp:revision>
  <cp:lastPrinted>2014-11-04T16:16:51Z</cp:lastPrinted>
  <dcterms:created xsi:type="dcterms:W3CDTF">2014-11-03T14:08:39Z</dcterms:created>
  <dcterms:modified xsi:type="dcterms:W3CDTF">2014-11-06T08:51:53Z</dcterms:modified>
</cp:coreProperties>
</file>