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77" r:id="rId1"/>
    <p:sldMasterId id="2147483790" r:id="rId2"/>
  </p:sldMasterIdLst>
  <p:notesMasterIdLst>
    <p:notesMasterId r:id="rId23"/>
  </p:notesMasterIdLst>
  <p:handoutMasterIdLst>
    <p:handoutMasterId r:id="rId24"/>
  </p:handoutMasterIdLst>
  <p:sldIdLst>
    <p:sldId id="256" r:id="rId3"/>
    <p:sldId id="307" r:id="rId4"/>
    <p:sldId id="282" r:id="rId5"/>
    <p:sldId id="301" r:id="rId6"/>
    <p:sldId id="267" r:id="rId7"/>
    <p:sldId id="304" r:id="rId8"/>
    <p:sldId id="303" r:id="rId9"/>
    <p:sldId id="305" r:id="rId10"/>
    <p:sldId id="308" r:id="rId11"/>
    <p:sldId id="309" r:id="rId12"/>
    <p:sldId id="310" r:id="rId13"/>
    <p:sldId id="311" r:id="rId14"/>
    <p:sldId id="288" r:id="rId15"/>
    <p:sldId id="312" r:id="rId16"/>
    <p:sldId id="313" r:id="rId17"/>
    <p:sldId id="316" r:id="rId18"/>
    <p:sldId id="315" r:id="rId19"/>
    <p:sldId id="317" r:id="rId20"/>
    <p:sldId id="306" r:id="rId21"/>
    <p:sldId id="314" r:id="rId22"/>
  </p:sldIdLst>
  <p:sldSz cx="9144000" cy="6858000" type="screen4x3"/>
  <p:notesSz cx="6858000" cy="9144000"/>
  <p:defaultTextStyle>
    <a:defPPr>
      <a:defRPr lang="en-US"/>
    </a:defPPr>
    <a:lvl1pPr marL="0" algn="l" defTabSz="4567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772" algn="l" defTabSz="4567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548" algn="l" defTabSz="4567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322" algn="l" defTabSz="4567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094" algn="l" defTabSz="4567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3868" algn="l" defTabSz="4567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0642" algn="l" defTabSz="4567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7412" algn="l" defTabSz="4567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188" algn="l" defTabSz="4567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9" autoAdjust="0"/>
    <p:restoredTop sz="94660"/>
  </p:normalViewPr>
  <p:slideViewPr>
    <p:cSldViewPr snapToGrid="0" snapToObjects="1" showGuides="1">
      <p:cViewPr varScale="1">
        <p:scale>
          <a:sx n="92" d="100"/>
          <a:sy n="92" d="100"/>
        </p:scale>
        <p:origin x="-1368" y="-104"/>
      </p:cViewPr>
      <p:guideLst>
        <p:guide orient="horz" pos="195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EBAFD-12C6-6D4A-BA6E-CD620A8495BA}" type="datetimeFigureOut">
              <a:rPr lang="en-US" smtClean="0"/>
              <a:t>3/6/14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AD3C5-F7B3-804B-995B-BA71AFD22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9984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8B5C2-F5A4-0548-8FA9-31D7412C01FA}" type="datetimeFigureOut">
              <a:rPr lang="en-US" smtClean="0"/>
              <a:t>3/6/14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67527-7D01-6343-B801-711E7C34C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5245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63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926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890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852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815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778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740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704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656" y="2130531"/>
            <a:ext cx="7772688" cy="146977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12" y="3886781"/>
            <a:ext cx="6401376" cy="1751929"/>
          </a:xfrm>
        </p:spPr>
        <p:txBody>
          <a:bodyPr/>
          <a:lstStyle>
            <a:lvl1pPr marL="0" indent="0" algn="ctr">
              <a:buNone/>
              <a:defRPr/>
            </a:lvl1pPr>
            <a:lvl2pPr marL="414339" indent="0" algn="ctr">
              <a:buNone/>
              <a:defRPr/>
            </a:lvl2pPr>
            <a:lvl3pPr marL="828678" indent="0" algn="ctr">
              <a:buNone/>
              <a:defRPr/>
            </a:lvl3pPr>
            <a:lvl4pPr marL="1243017" indent="0" algn="ctr">
              <a:buNone/>
              <a:defRPr/>
            </a:lvl4pPr>
            <a:lvl5pPr marL="1657356" indent="0" algn="ctr">
              <a:buNone/>
              <a:defRPr/>
            </a:lvl5pPr>
            <a:lvl6pPr marL="2071696" indent="0" algn="ctr">
              <a:buNone/>
              <a:defRPr/>
            </a:lvl6pPr>
            <a:lvl7pPr marL="2486036" indent="0" algn="ctr">
              <a:buNone/>
              <a:defRPr/>
            </a:lvl7pPr>
            <a:lvl8pPr marL="2900375" indent="0" algn="ctr">
              <a:buNone/>
              <a:defRPr/>
            </a:lvl8pPr>
            <a:lvl9pPr marL="331471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2024" y="7"/>
            <a:ext cx="2054087" cy="6365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761" y="7"/>
            <a:ext cx="6023977" cy="6365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501" y="0"/>
            <a:ext cx="8161611" cy="10537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>
          <a:xfrm>
            <a:off x="3125794" y="6529783"/>
            <a:ext cx="2896753" cy="27639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>
          <a:xfrm>
            <a:off x="6555514" y="6529787"/>
            <a:ext cx="2128991" cy="161229"/>
          </a:xfrm>
        </p:spPr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656" y="2130531"/>
            <a:ext cx="7772688" cy="146977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12" y="3886781"/>
            <a:ext cx="6401376" cy="1751929"/>
          </a:xfrm>
        </p:spPr>
        <p:txBody>
          <a:bodyPr/>
          <a:lstStyle>
            <a:lvl1pPr marL="0" indent="0" algn="ctr">
              <a:buNone/>
              <a:defRPr/>
            </a:lvl1pPr>
            <a:lvl2pPr marL="414382" indent="0" algn="ctr">
              <a:buNone/>
              <a:defRPr/>
            </a:lvl2pPr>
            <a:lvl3pPr marL="828764" indent="0" algn="ctr">
              <a:buNone/>
              <a:defRPr/>
            </a:lvl3pPr>
            <a:lvl4pPr marL="1243146" indent="0" algn="ctr">
              <a:buNone/>
              <a:defRPr/>
            </a:lvl4pPr>
            <a:lvl5pPr marL="1657528" indent="0" algn="ctr">
              <a:buNone/>
              <a:defRPr/>
            </a:lvl5pPr>
            <a:lvl6pPr marL="2071911" indent="0" algn="ctr">
              <a:buNone/>
              <a:defRPr/>
            </a:lvl6pPr>
            <a:lvl7pPr marL="2486294" indent="0" algn="ctr">
              <a:buNone/>
              <a:defRPr/>
            </a:lvl7pPr>
            <a:lvl8pPr marL="2900676" indent="0" algn="ctr">
              <a:buNone/>
              <a:defRPr/>
            </a:lvl8pPr>
            <a:lvl9pPr marL="331505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671" y="4406461"/>
            <a:ext cx="7772688" cy="1361811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671" y="2906445"/>
            <a:ext cx="7772688" cy="150000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382" indent="0">
              <a:buNone/>
              <a:defRPr sz="1600"/>
            </a:lvl2pPr>
            <a:lvl3pPr marL="828764" indent="0">
              <a:buNone/>
              <a:defRPr sz="1500"/>
            </a:lvl3pPr>
            <a:lvl4pPr marL="1243146" indent="0">
              <a:buNone/>
              <a:defRPr sz="1300"/>
            </a:lvl4pPr>
            <a:lvl5pPr marL="1657528" indent="0">
              <a:buNone/>
              <a:defRPr sz="1300"/>
            </a:lvl5pPr>
            <a:lvl6pPr marL="2071911" indent="0">
              <a:buNone/>
              <a:defRPr sz="1300"/>
            </a:lvl6pPr>
            <a:lvl7pPr marL="2486294" indent="0">
              <a:buNone/>
              <a:defRPr sz="1300"/>
            </a:lvl7pPr>
            <a:lvl8pPr marL="2900676" indent="0">
              <a:buNone/>
              <a:defRPr sz="1300"/>
            </a:lvl8pPr>
            <a:lvl9pPr marL="331505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9756" y="1243775"/>
            <a:ext cx="4011664" cy="512190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9706" y="1243775"/>
            <a:ext cx="4011663" cy="512190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629" y="274954"/>
            <a:ext cx="82307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628" y="1534557"/>
            <a:ext cx="4040472" cy="640599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382" indent="0">
              <a:buNone/>
              <a:defRPr sz="1800" b="1"/>
            </a:lvl2pPr>
            <a:lvl3pPr marL="828764" indent="0">
              <a:buNone/>
              <a:defRPr sz="1600" b="1"/>
            </a:lvl3pPr>
            <a:lvl4pPr marL="1243146" indent="0">
              <a:buNone/>
              <a:defRPr sz="1500" b="1"/>
            </a:lvl4pPr>
            <a:lvl5pPr marL="1657528" indent="0">
              <a:buNone/>
              <a:defRPr sz="1500" b="1"/>
            </a:lvl5pPr>
            <a:lvl6pPr marL="2071911" indent="0">
              <a:buNone/>
              <a:defRPr sz="1500" b="1"/>
            </a:lvl6pPr>
            <a:lvl7pPr marL="2486294" indent="0">
              <a:buNone/>
              <a:defRPr sz="1500" b="1"/>
            </a:lvl7pPr>
            <a:lvl8pPr marL="2900676" indent="0">
              <a:buNone/>
              <a:defRPr sz="1500" b="1"/>
            </a:lvl8pPr>
            <a:lvl9pPr marL="331505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628" y="2175160"/>
            <a:ext cx="4040472" cy="395155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72" y="1534557"/>
            <a:ext cx="4041913" cy="640599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382" indent="0">
              <a:buNone/>
              <a:defRPr sz="1800" b="1"/>
            </a:lvl2pPr>
            <a:lvl3pPr marL="828764" indent="0">
              <a:buNone/>
              <a:defRPr sz="1600" b="1"/>
            </a:lvl3pPr>
            <a:lvl4pPr marL="1243146" indent="0">
              <a:buNone/>
              <a:defRPr sz="1500" b="1"/>
            </a:lvl4pPr>
            <a:lvl5pPr marL="1657528" indent="0">
              <a:buNone/>
              <a:defRPr sz="1500" b="1"/>
            </a:lvl5pPr>
            <a:lvl6pPr marL="2071911" indent="0">
              <a:buNone/>
              <a:defRPr sz="1500" b="1"/>
            </a:lvl6pPr>
            <a:lvl7pPr marL="2486294" indent="0">
              <a:buNone/>
              <a:defRPr sz="1500" b="1"/>
            </a:lvl7pPr>
            <a:lvl8pPr marL="2900676" indent="0">
              <a:buNone/>
              <a:defRPr sz="1500" b="1"/>
            </a:lvl8pPr>
            <a:lvl9pPr marL="331505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72" y="2175160"/>
            <a:ext cx="4041913" cy="395155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630" y="273518"/>
            <a:ext cx="3009107" cy="116171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10" y="273515"/>
            <a:ext cx="5112171" cy="5853196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630" y="1435228"/>
            <a:ext cx="3009107" cy="4691482"/>
          </a:xfrm>
        </p:spPr>
        <p:txBody>
          <a:bodyPr/>
          <a:lstStyle>
            <a:lvl1pPr marL="0" indent="0">
              <a:buNone/>
              <a:defRPr sz="1300"/>
            </a:lvl1pPr>
            <a:lvl2pPr marL="414382" indent="0">
              <a:buNone/>
              <a:defRPr sz="1100"/>
            </a:lvl2pPr>
            <a:lvl3pPr marL="828764" indent="0">
              <a:buNone/>
              <a:defRPr sz="900"/>
            </a:lvl3pPr>
            <a:lvl4pPr marL="1243146" indent="0">
              <a:buNone/>
              <a:defRPr sz="800"/>
            </a:lvl4pPr>
            <a:lvl5pPr marL="1657528" indent="0">
              <a:buNone/>
              <a:defRPr sz="800"/>
            </a:lvl5pPr>
            <a:lvl6pPr marL="2071911" indent="0">
              <a:buNone/>
              <a:defRPr sz="800"/>
            </a:lvl6pPr>
            <a:lvl7pPr marL="2486294" indent="0">
              <a:buNone/>
              <a:defRPr sz="800"/>
            </a:lvl7pPr>
            <a:lvl8pPr marL="2900676" indent="0">
              <a:buNone/>
              <a:defRPr sz="800"/>
            </a:lvl8pPr>
            <a:lvl9pPr marL="331505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928" y="4800897"/>
            <a:ext cx="5486689" cy="565741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928" y="613247"/>
            <a:ext cx="5486689" cy="4114224"/>
          </a:xfrm>
        </p:spPr>
        <p:txBody>
          <a:bodyPr/>
          <a:lstStyle>
            <a:lvl1pPr marL="0" indent="0">
              <a:buNone/>
              <a:defRPr sz="2900"/>
            </a:lvl1pPr>
            <a:lvl2pPr marL="414382" indent="0">
              <a:buNone/>
              <a:defRPr sz="2500"/>
            </a:lvl2pPr>
            <a:lvl3pPr marL="828764" indent="0">
              <a:buNone/>
              <a:defRPr sz="2200"/>
            </a:lvl3pPr>
            <a:lvl4pPr marL="1243146" indent="0">
              <a:buNone/>
              <a:defRPr sz="1800"/>
            </a:lvl4pPr>
            <a:lvl5pPr marL="1657528" indent="0">
              <a:buNone/>
              <a:defRPr sz="1800"/>
            </a:lvl5pPr>
            <a:lvl6pPr marL="2071911" indent="0">
              <a:buNone/>
              <a:defRPr sz="1800"/>
            </a:lvl6pPr>
            <a:lvl7pPr marL="2486294" indent="0">
              <a:buNone/>
              <a:defRPr sz="1800"/>
            </a:lvl7pPr>
            <a:lvl8pPr marL="2900676" indent="0">
              <a:buNone/>
              <a:defRPr sz="1800"/>
            </a:lvl8pPr>
            <a:lvl9pPr marL="3315059" indent="0">
              <a:buNone/>
              <a:defRPr sz="18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928" y="5366634"/>
            <a:ext cx="5486689" cy="806146"/>
          </a:xfrm>
        </p:spPr>
        <p:txBody>
          <a:bodyPr/>
          <a:lstStyle>
            <a:lvl1pPr marL="0" indent="0">
              <a:buNone/>
              <a:defRPr sz="1300"/>
            </a:lvl1pPr>
            <a:lvl2pPr marL="414382" indent="0">
              <a:buNone/>
              <a:defRPr sz="1100"/>
            </a:lvl2pPr>
            <a:lvl3pPr marL="828764" indent="0">
              <a:buNone/>
              <a:defRPr sz="900"/>
            </a:lvl3pPr>
            <a:lvl4pPr marL="1243146" indent="0">
              <a:buNone/>
              <a:defRPr sz="800"/>
            </a:lvl4pPr>
            <a:lvl5pPr marL="1657528" indent="0">
              <a:buNone/>
              <a:defRPr sz="800"/>
            </a:lvl5pPr>
            <a:lvl6pPr marL="2071911" indent="0">
              <a:buNone/>
              <a:defRPr sz="800"/>
            </a:lvl6pPr>
            <a:lvl7pPr marL="2486294" indent="0">
              <a:buNone/>
              <a:defRPr sz="800"/>
            </a:lvl7pPr>
            <a:lvl8pPr marL="2900676" indent="0">
              <a:buNone/>
              <a:defRPr sz="800"/>
            </a:lvl8pPr>
            <a:lvl9pPr marL="331505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2024" y="7"/>
            <a:ext cx="2054087" cy="6365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761" y="7"/>
            <a:ext cx="6023977" cy="6365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500" y="0"/>
            <a:ext cx="8161611" cy="10537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>
          <a:xfrm>
            <a:off x="3125793" y="6529783"/>
            <a:ext cx="2896753" cy="27639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>
          <a:xfrm>
            <a:off x="6555513" y="6529787"/>
            <a:ext cx="2128991" cy="161229"/>
          </a:xfrm>
        </p:spPr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671" y="4406462"/>
            <a:ext cx="7772688" cy="1361811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671" y="2906445"/>
            <a:ext cx="7772688" cy="150000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339" indent="0">
              <a:buNone/>
              <a:defRPr sz="1600"/>
            </a:lvl2pPr>
            <a:lvl3pPr marL="828678" indent="0">
              <a:buNone/>
              <a:defRPr sz="1500"/>
            </a:lvl3pPr>
            <a:lvl4pPr marL="1243017" indent="0">
              <a:buNone/>
              <a:defRPr sz="1300"/>
            </a:lvl4pPr>
            <a:lvl5pPr marL="1657356" indent="0">
              <a:buNone/>
              <a:defRPr sz="1300"/>
            </a:lvl5pPr>
            <a:lvl6pPr marL="2071696" indent="0">
              <a:buNone/>
              <a:defRPr sz="1300"/>
            </a:lvl6pPr>
            <a:lvl7pPr marL="2486036" indent="0">
              <a:buNone/>
              <a:defRPr sz="1300"/>
            </a:lvl7pPr>
            <a:lvl8pPr marL="2900375" indent="0">
              <a:buNone/>
              <a:defRPr sz="1300"/>
            </a:lvl8pPr>
            <a:lvl9pPr marL="3314716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9756" y="1243775"/>
            <a:ext cx="4011664" cy="512190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9707" y="1243775"/>
            <a:ext cx="4011663" cy="512190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633" y="274954"/>
            <a:ext cx="82307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628" y="1534557"/>
            <a:ext cx="4040472" cy="640599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339" indent="0">
              <a:buNone/>
              <a:defRPr sz="1800" b="1"/>
            </a:lvl2pPr>
            <a:lvl3pPr marL="828678" indent="0">
              <a:buNone/>
              <a:defRPr sz="1600" b="1"/>
            </a:lvl3pPr>
            <a:lvl4pPr marL="1243017" indent="0">
              <a:buNone/>
              <a:defRPr sz="1500" b="1"/>
            </a:lvl4pPr>
            <a:lvl5pPr marL="1657356" indent="0">
              <a:buNone/>
              <a:defRPr sz="1500" b="1"/>
            </a:lvl5pPr>
            <a:lvl6pPr marL="2071696" indent="0">
              <a:buNone/>
              <a:defRPr sz="1500" b="1"/>
            </a:lvl6pPr>
            <a:lvl7pPr marL="2486036" indent="0">
              <a:buNone/>
              <a:defRPr sz="1500" b="1"/>
            </a:lvl7pPr>
            <a:lvl8pPr marL="2900375" indent="0">
              <a:buNone/>
              <a:defRPr sz="1500" b="1"/>
            </a:lvl8pPr>
            <a:lvl9pPr marL="3314716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628" y="2175161"/>
            <a:ext cx="4040472" cy="395155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73" y="1534557"/>
            <a:ext cx="4041913" cy="640599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339" indent="0">
              <a:buNone/>
              <a:defRPr sz="1800" b="1"/>
            </a:lvl2pPr>
            <a:lvl3pPr marL="828678" indent="0">
              <a:buNone/>
              <a:defRPr sz="1600" b="1"/>
            </a:lvl3pPr>
            <a:lvl4pPr marL="1243017" indent="0">
              <a:buNone/>
              <a:defRPr sz="1500" b="1"/>
            </a:lvl4pPr>
            <a:lvl5pPr marL="1657356" indent="0">
              <a:buNone/>
              <a:defRPr sz="1500" b="1"/>
            </a:lvl5pPr>
            <a:lvl6pPr marL="2071696" indent="0">
              <a:buNone/>
              <a:defRPr sz="1500" b="1"/>
            </a:lvl6pPr>
            <a:lvl7pPr marL="2486036" indent="0">
              <a:buNone/>
              <a:defRPr sz="1500" b="1"/>
            </a:lvl7pPr>
            <a:lvl8pPr marL="2900375" indent="0">
              <a:buNone/>
              <a:defRPr sz="1500" b="1"/>
            </a:lvl8pPr>
            <a:lvl9pPr marL="3314716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73" y="2175161"/>
            <a:ext cx="4041913" cy="395155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630" y="273519"/>
            <a:ext cx="3009107" cy="116171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10" y="273515"/>
            <a:ext cx="5112171" cy="5853196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630" y="1435228"/>
            <a:ext cx="3009107" cy="4691482"/>
          </a:xfrm>
        </p:spPr>
        <p:txBody>
          <a:bodyPr/>
          <a:lstStyle>
            <a:lvl1pPr marL="0" indent="0">
              <a:buNone/>
              <a:defRPr sz="1300"/>
            </a:lvl1pPr>
            <a:lvl2pPr marL="414339" indent="0">
              <a:buNone/>
              <a:defRPr sz="1100"/>
            </a:lvl2pPr>
            <a:lvl3pPr marL="828678" indent="0">
              <a:buNone/>
              <a:defRPr sz="900"/>
            </a:lvl3pPr>
            <a:lvl4pPr marL="1243017" indent="0">
              <a:buNone/>
              <a:defRPr sz="800"/>
            </a:lvl4pPr>
            <a:lvl5pPr marL="1657356" indent="0">
              <a:buNone/>
              <a:defRPr sz="800"/>
            </a:lvl5pPr>
            <a:lvl6pPr marL="2071696" indent="0">
              <a:buNone/>
              <a:defRPr sz="800"/>
            </a:lvl6pPr>
            <a:lvl7pPr marL="2486036" indent="0">
              <a:buNone/>
              <a:defRPr sz="800"/>
            </a:lvl7pPr>
            <a:lvl8pPr marL="2900375" indent="0">
              <a:buNone/>
              <a:defRPr sz="800"/>
            </a:lvl8pPr>
            <a:lvl9pPr marL="331471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933" y="4800898"/>
            <a:ext cx="5486689" cy="565741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933" y="613247"/>
            <a:ext cx="5486689" cy="4114224"/>
          </a:xfrm>
        </p:spPr>
        <p:txBody>
          <a:bodyPr/>
          <a:lstStyle>
            <a:lvl1pPr marL="0" indent="0">
              <a:buNone/>
              <a:defRPr sz="2900"/>
            </a:lvl1pPr>
            <a:lvl2pPr marL="414339" indent="0">
              <a:buNone/>
              <a:defRPr sz="2500"/>
            </a:lvl2pPr>
            <a:lvl3pPr marL="828678" indent="0">
              <a:buNone/>
              <a:defRPr sz="2200"/>
            </a:lvl3pPr>
            <a:lvl4pPr marL="1243017" indent="0">
              <a:buNone/>
              <a:defRPr sz="1800"/>
            </a:lvl4pPr>
            <a:lvl5pPr marL="1657356" indent="0">
              <a:buNone/>
              <a:defRPr sz="1800"/>
            </a:lvl5pPr>
            <a:lvl6pPr marL="2071696" indent="0">
              <a:buNone/>
              <a:defRPr sz="1800"/>
            </a:lvl6pPr>
            <a:lvl7pPr marL="2486036" indent="0">
              <a:buNone/>
              <a:defRPr sz="1800"/>
            </a:lvl7pPr>
            <a:lvl8pPr marL="2900375" indent="0">
              <a:buNone/>
              <a:defRPr sz="1800"/>
            </a:lvl8pPr>
            <a:lvl9pPr marL="3314716" indent="0">
              <a:buNone/>
              <a:defRPr sz="18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933" y="5366634"/>
            <a:ext cx="5486689" cy="806146"/>
          </a:xfrm>
        </p:spPr>
        <p:txBody>
          <a:bodyPr/>
          <a:lstStyle>
            <a:lvl1pPr marL="0" indent="0">
              <a:buNone/>
              <a:defRPr sz="1300"/>
            </a:lvl1pPr>
            <a:lvl2pPr marL="414339" indent="0">
              <a:buNone/>
              <a:defRPr sz="1100"/>
            </a:lvl2pPr>
            <a:lvl3pPr marL="828678" indent="0">
              <a:buNone/>
              <a:defRPr sz="900"/>
            </a:lvl3pPr>
            <a:lvl4pPr marL="1243017" indent="0">
              <a:buNone/>
              <a:defRPr sz="800"/>
            </a:lvl4pPr>
            <a:lvl5pPr marL="1657356" indent="0">
              <a:buNone/>
              <a:defRPr sz="800"/>
            </a:lvl5pPr>
            <a:lvl6pPr marL="2071696" indent="0">
              <a:buNone/>
              <a:defRPr sz="800"/>
            </a:lvl6pPr>
            <a:lvl7pPr marL="2486036" indent="0">
              <a:buNone/>
              <a:defRPr sz="800"/>
            </a:lvl7pPr>
            <a:lvl8pPr marL="2900375" indent="0">
              <a:buNone/>
              <a:defRPr sz="800"/>
            </a:lvl8pPr>
            <a:lvl9pPr marL="331471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2"/>
            <a:ext cx="9142560" cy="1036474"/>
          </a:xfrm>
          <a:prstGeom prst="roundRect">
            <a:avLst>
              <a:gd name="adj" fmla="val 139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867" tIns="41434" rIns="82867" bIns="41434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44501" y="0"/>
            <a:ext cx="8161611" cy="105374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9764" y="1243775"/>
            <a:ext cx="8161611" cy="512190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5794" y="6529783"/>
            <a:ext cx="2896753" cy="2763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656038" algn="l"/>
                <a:tab pos="1312071" algn="l"/>
                <a:tab pos="1968110" algn="l"/>
                <a:tab pos="2624149" algn="l"/>
              </a:tabLst>
              <a:defRPr sz="13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5514" y="6529787"/>
            <a:ext cx="2128991" cy="1612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656038" algn="l"/>
                <a:tab pos="1312071" algn="l"/>
                <a:tab pos="1968110" algn="l"/>
              </a:tabLst>
              <a:defRPr sz="13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2560" cy="11962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6629" y="6357038"/>
            <a:ext cx="2134752" cy="364206"/>
          </a:xfrm>
          <a:prstGeom prst="rect">
            <a:avLst/>
          </a:prstGeom>
        </p:spPr>
        <p:txBody>
          <a:bodyPr vert="horz" lIns="82867" tIns="41434" rIns="82867" bIns="41434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</p:sldLayoutIdLst>
  <p:hf hdr="0" ftr="0" dt="0"/>
  <p:txStyles>
    <p:titleStyle>
      <a:lvl1pPr algn="ctr" defTabSz="414339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+mj-lt"/>
          <a:ea typeface="+mj-ea"/>
          <a:cs typeface="+mj-cs"/>
        </a:defRPr>
      </a:lvl1pPr>
      <a:lvl2pPr marL="391322" indent="-195661" algn="ctr" defTabSz="414339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2pPr>
      <a:lvl3pPr marL="586981" indent="-195661" algn="ctr" defTabSz="414339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3pPr>
      <a:lvl4pPr marL="782640" indent="-195661" algn="ctr" defTabSz="414339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4pPr>
      <a:lvl5pPr marL="978301" indent="-195661" algn="ctr" defTabSz="414339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5pPr>
      <a:lvl6pPr marL="1392640" indent="-195661" algn="ctr" defTabSz="414339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6pPr>
      <a:lvl7pPr marL="1806981" indent="-195661" algn="ctr" defTabSz="414339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7pPr>
      <a:lvl8pPr marL="2221318" indent="-195661" algn="ctr" defTabSz="414339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8pPr>
      <a:lvl9pPr marL="2635662" indent="-195661" algn="ctr" defTabSz="414339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9pPr>
    </p:titleStyle>
    <p:bodyStyle>
      <a:lvl1pPr marL="195661" indent="-195661" algn="l" defTabSz="414339" rtl="0" eaLnBrk="1" fontAlgn="base" hangingPunct="1">
        <a:lnSpc>
          <a:spcPct val="98000"/>
        </a:lnSpc>
        <a:spcBef>
          <a:spcPct val="0"/>
        </a:spcBef>
        <a:spcAft>
          <a:spcPts val="919"/>
        </a:spcAft>
        <a:buClr>
          <a:srgbClr val="000000"/>
        </a:buClr>
        <a:buSzPct val="45000"/>
        <a:buFont typeface="Wingdings" charset="2"/>
        <a:buChar char="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82640" indent="-195661" algn="l" defTabSz="414339" rtl="0" eaLnBrk="1" fontAlgn="base" hangingPunct="1">
        <a:lnSpc>
          <a:spcPct val="98000"/>
        </a:lnSpc>
        <a:spcBef>
          <a:spcPct val="0"/>
        </a:spcBef>
        <a:spcAft>
          <a:spcPts val="1032"/>
        </a:spcAft>
        <a:buClr>
          <a:srgbClr val="000000"/>
        </a:buClr>
        <a:buSzPct val="45000"/>
        <a:buFont typeface="Wingdings" charset="2"/>
        <a:buChar char=""/>
        <a:defRPr sz="1800">
          <a:solidFill>
            <a:srgbClr val="000000"/>
          </a:solidFill>
          <a:latin typeface="+mn-lt"/>
          <a:ea typeface="+mn-ea"/>
          <a:cs typeface="+mn-cs"/>
        </a:defRPr>
      </a:lvl2pPr>
      <a:lvl3pPr marL="1369621" indent="-195661" algn="l" defTabSz="414339" rtl="0" eaLnBrk="1" fontAlgn="base" hangingPunct="1">
        <a:lnSpc>
          <a:spcPct val="98000"/>
        </a:lnSpc>
        <a:spcBef>
          <a:spcPct val="0"/>
        </a:spcBef>
        <a:spcAft>
          <a:spcPts val="771"/>
        </a:spcAft>
        <a:buClr>
          <a:srgbClr val="000000"/>
        </a:buClr>
        <a:buSzPct val="45000"/>
        <a:buFont typeface="Wingdings" charset="2"/>
        <a:buChar char=""/>
        <a:defRPr>
          <a:solidFill>
            <a:srgbClr val="000000"/>
          </a:solidFill>
          <a:latin typeface="+mn-lt"/>
          <a:ea typeface="+mn-ea"/>
          <a:cs typeface="+mn-cs"/>
        </a:defRPr>
      </a:lvl3pPr>
      <a:lvl4pPr marL="1956602" indent="-195661" algn="l" defTabSz="414339" rtl="0" eaLnBrk="1" fontAlgn="base" hangingPunct="1">
        <a:lnSpc>
          <a:spcPct val="98000"/>
        </a:lnSpc>
        <a:spcBef>
          <a:spcPct val="0"/>
        </a:spcBef>
        <a:spcAft>
          <a:spcPts val="522"/>
        </a:spcAft>
        <a:buClr>
          <a:srgbClr val="000000"/>
        </a:buClr>
        <a:buSzPct val="45000"/>
        <a:buFont typeface="Wingdings" charset="2"/>
        <a:buChar char=""/>
        <a:defRPr sz="1500">
          <a:solidFill>
            <a:srgbClr val="000000"/>
          </a:solidFill>
          <a:latin typeface="+mn-lt"/>
          <a:ea typeface="+mn-ea"/>
          <a:cs typeface="+mn-cs"/>
        </a:defRPr>
      </a:lvl4pPr>
      <a:lvl5pPr marL="2543586" indent="-195661" algn="l" defTabSz="414339" rtl="0" eaLnBrk="1" fontAlgn="base" hangingPunct="1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"/>
        <a:defRPr sz="1100">
          <a:solidFill>
            <a:srgbClr val="000000"/>
          </a:solidFill>
          <a:latin typeface="+mn-lt"/>
          <a:ea typeface="+mn-ea"/>
          <a:cs typeface="+mn-cs"/>
        </a:defRPr>
      </a:lvl5pPr>
      <a:lvl6pPr marL="2957922" indent="-195661" algn="l" defTabSz="414339" rtl="0" eaLnBrk="1" fontAlgn="base" hangingPunct="1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"/>
        <a:defRPr sz="1100">
          <a:solidFill>
            <a:srgbClr val="000000"/>
          </a:solidFill>
          <a:latin typeface="+mn-lt"/>
          <a:ea typeface="+mn-ea"/>
          <a:cs typeface="+mn-cs"/>
        </a:defRPr>
      </a:lvl6pPr>
      <a:lvl7pPr marL="3372261" indent="-195661" algn="l" defTabSz="414339" rtl="0" eaLnBrk="1" fontAlgn="base" hangingPunct="1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"/>
        <a:defRPr sz="1100">
          <a:solidFill>
            <a:srgbClr val="000000"/>
          </a:solidFill>
          <a:latin typeface="+mn-lt"/>
          <a:ea typeface="+mn-ea"/>
          <a:cs typeface="+mn-cs"/>
        </a:defRPr>
      </a:lvl7pPr>
      <a:lvl8pPr marL="3786603" indent="-195661" algn="l" defTabSz="414339" rtl="0" eaLnBrk="1" fontAlgn="base" hangingPunct="1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"/>
        <a:defRPr sz="1100">
          <a:solidFill>
            <a:srgbClr val="000000"/>
          </a:solidFill>
          <a:latin typeface="+mn-lt"/>
          <a:ea typeface="+mn-ea"/>
          <a:cs typeface="+mn-cs"/>
        </a:defRPr>
      </a:lvl8pPr>
      <a:lvl9pPr marL="4200940" indent="-195661" algn="l" defTabSz="414339" rtl="0" eaLnBrk="1" fontAlgn="base" hangingPunct="1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"/>
        <a:defRPr sz="11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86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339" algn="l" defTabSz="8286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8678" algn="l" defTabSz="8286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017" algn="l" defTabSz="8286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356" algn="l" defTabSz="8286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1696" algn="l" defTabSz="8286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6036" algn="l" defTabSz="8286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0375" algn="l" defTabSz="8286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4716" algn="l" defTabSz="8286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2"/>
            <a:ext cx="9142560" cy="1036474"/>
          </a:xfrm>
          <a:prstGeom prst="roundRect">
            <a:avLst>
              <a:gd name="adj" fmla="val 139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876" tIns="41438" rIns="82876" bIns="41438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44500" y="0"/>
            <a:ext cx="8161611" cy="105374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9763" y="1243775"/>
            <a:ext cx="8161611" cy="512190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5793" y="6529783"/>
            <a:ext cx="2896753" cy="2763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656106" algn="l"/>
                <a:tab pos="1312207" algn="l"/>
                <a:tab pos="1968314" algn="l"/>
                <a:tab pos="2624421" algn="l"/>
              </a:tabLst>
              <a:defRPr sz="13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5513" y="6529787"/>
            <a:ext cx="2128991" cy="1612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656106" algn="l"/>
                <a:tab pos="1312207" algn="l"/>
                <a:tab pos="1968314" algn="l"/>
              </a:tabLst>
              <a:defRPr sz="13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6BD08C4-72C9-DF41-A63E-E55B9ADD5100}" type="slidenum">
              <a:rPr lang="en-US" smtClean="0"/>
              <a:t>‹#›</a:t>
            </a:fld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2560" cy="11962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6629" y="6357038"/>
            <a:ext cx="2134752" cy="364206"/>
          </a:xfrm>
          <a:prstGeom prst="rect">
            <a:avLst/>
          </a:prstGeom>
        </p:spPr>
        <p:txBody>
          <a:bodyPr vert="horz" lIns="82876" tIns="41438" rIns="82876" bIns="41438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</p:sldLayoutIdLst>
  <p:hf hdr="0" ftr="0" dt="0"/>
  <p:txStyles>
    <p:titleStyle>
      <a:lvl1pPr algn="ctr" defTabSz="41438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+mj-lt"/>
          <a:ea typeface="+mj-ea"/>
          <a:cs typeface="+mj-cs"/>
        </a:defRPr>
      </a:lvl1pPr>
      <a:lvl2pPr marL="391363" indent="-195681" algn="ctr" defTabSz="41438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2pPr>
      <a:lvl3pPr marL="587042" indent="-195681" algn="ctr" defTabSz="41438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3pPr>
      <a:lvl4pPr marL="782722" indent="-195681" algn="ctr" defTabSz="41438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4pPr>
      <a:lvl5pPr marL="978402" indent="-195681" algn="ctr" defTabSz="41438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5pPr>
      <a:lvl6pPr marL="1392784" indent="-195681" algn="ctr" defTabSz="41438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6pPr>
      <a:lvl7pPr marL="1807169" indent="-195681" algn="ctr" defTabSz="41438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7pPr>
      <a:lvl8pPr marL="2221549" indent="-195681" algn="ctr" defTabSz="41438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8pPr>
      <a:lvl9pPr marL="2635935" indent="-195681" algn="ctr" defTabSz="41438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9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9pPr>
    </p:titleStyle>
    <p:bodyStyle>
      <a:lvl1pPr marL="195681" indent="-195681" algn="l" defTabSz="414382" rtl="0" eaLnBrk="1" fontAlgn="base" hangingPunct="1">
        <a:lnSpc>
          <a:spcPct val="98000"/>
        </a:lnSpc>
        <a:spcBef>
          <a:spcPct val="0"/>
        </a:spcBef>
        <a:spcAft>
          <a:spcPts val="919"/>
        </a:spcAft>
        <a:buClr>
          <a:srgbClr val="000000"/>
        </a:buClr>
        <a:buSzPct val="45000"/>
        <a:buFont typeface="Wingdings" charset="2"/>
        <a:buChar char="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82722" indent="-195681" algn="l" defTabSz="414382" rtl="0" eaLnBrk="1" fontAlgn="base" hangingPunct="1">
        <a:lnSpc>
          <a:spcPct val="98000"/>
        </a:lnSpc>
        <a:spcBef>
          <a:spcPct val="0"/>
        </a:spcBef>
        <a:spcAft>
          <a:spcPts val="1032"/>
        </a:spcAft>
        <a:buClr>
          <a:srgbClr val="000000"/>
        </a:buClr>
        <a:buSzPct val="45000"/>
        <a:buFont typeface="Wingdings" charset="2"/>
        <a:buChar char=""/>
        <a:defRPr sz="1800">
          <a:solidFill>
            <a:srgbClr val="000000"/>
          </a:solidFill>
          <a:latin typeface="+mn-lt"/>
          <a:ea typeface="+mn-ea"/>
          <a:cs typeface="+mn-cs"/>
        </a:defRPr>
      </a:lvl2pPr>
      <a:lvl3pPr marL="1369763" indent="-195681" algn="l" defTabSz="414382" rtl="0" eaLnBrk="1" fontAlgn="base" hangingPunct="1">
        <a:lnSpc>
          <a:spcPct val="98000"/>
        </a:lnSpc>
        <a:spcBef>
          <a:spcPct val="0"/>
        </a:spcBef>
        <a:spcAft>
          <a:spcPts val="771"/>
        </a:spcAft>
        <a:buClr>
          <a:srgbClr val="000000"/>
        </a:buClr>
        <a:buSzPct val="45000"/>
        <a:buFont typeface="Wingdings" charset="2"/>
        <a:buChar char=""/>
        <a:defRPr>
          <a:solidFill>
            <a:srgbClr val="000000"/>
          </a:solidFill>
          <a:latin typeface="+mn-lt"/>
          <a:ea typeface="+mn-ea"/>
          <a:cs typeface="+mn-cs"/>
        </a:defRPr>
      </a:lvl3pPr>
      <a:lvl4pPr marL="1956805" indent="-195681" algn="l" defTabSz="414382" rtl="0" eaLnBrk="1" fontAlgn="base" hangingPunct="1">
        <a:lnSpc>
          <a:spcPct val="98000"/>
        </a:lnSpc>
        <a:spcBef>
          <a:spcPct val="0"/>
        </a:spcBef>
        <a:spcAft>
          <a:spcPts val="522"/>
        </a:spcAft>
        <a:buClr>
          <a:srgbClr val="000000"/>
        </a:buClr>
        <a:buSzPct val="45000"/>
        <a:buFont typeface="Wingdings" charset="2"/>
        <a:buChar char=""/>
        <a:defRPr sz="1500">
          <a:solidFill>
            <a:srgbClr val="000000"/>
          </a:solidFill>
          <a:latin typeface="+mn-lt"/>
          <a:ea typeface="+mn-ea"/>
          <a:cs typeface="+mn-cs"/>
        </a:defRPr>
      </a:lvl4pPr>
      <a:lvl5pPr marL="2543849" indent="-195681" algn="l" defTabSz="414382" rtl="0" eaLnBrk="1" fontAlgn="base" hangingPunct="1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"/>
        <a:defRPr sz="1100">
          <a:solidFill>
            <a:srgbClr val="000000"/>
          </a:solidFill>
          <a:latin typeface="+mn-lt"/>
          <a:ea typeface="+mn-ea"/>
          <a:cs typeface="+mn-cs"/>
        </a:defRPr>
      </a:lvl5pPr>
      <a:lvl6pPr marL="2958229" indent="-195681" algn="l" defTabSz="414382" rtl="0" eaLnBrk="1" fontAlgn="base" hangingPunct="1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"/>
        <a:defRPr sz="1100">
          <a:solidFill>
            <a:srgbClr val="000000"/>
          </a:solidFill>
          <a:latin typeface="+mn-lt"/>
          <a:ea typeface="+mn-ea"/>
          <a:cs typeface="+mn-cs"/>
        </a:defRPr>
      </a:lvl6pPr>
      <a:lvl7pPr marL="3372611" indent="-195681" algn="l" defTabSz="414382" rtl="0" eaLnBrk="1" fontAlgn="base" hangingPunct="1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"/>
        <a:defRPr sz="1100">
          <a:solidFill>
            <a:srgbClr val="000000"/>
          </a:solidFill>
          <a:latin typeface="+mn-lt"/>
          <a:ea typeface="+mn-ea"/>
          <a:cs typeface="+mn-cs"/>
        </a:defRPr>
      </a:lvl7pPr>
      <a:lvl8pPr marL="3786995" indent="-195681" algn="l" defTabSz="414382" rtl="0" eaLnBrk="1" fontAlgn="base" hangingPunct="1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"/>
        <a:defRPr sz="1100">
          <a:solidFill>
            <a:srgbClr val="000000"/>
          </a:solidFill>
          <a:latin typeface="+mn-lt"/>
          <a:ea typeface="+mn-ea"/>
          <a:cs typeface="+mn-cs"/>
        </a:defRPr>
      </a:lvl8pPr>
      <a:lvl9pPr marL="4201375" indent="-195681" algn="l" defTabSz="414382" rtl="0" eaLnBrk="1" fontAlgn="base" hangingPunct="1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"/>
        <a:defRPr sz="11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87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382" algn="l" defTabSz="8287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8764" algn="l" defTabSz="8287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146" algn="l" defTabSz="8287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528" algn="l" defTabSz="8287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1911" algn="l" defTabSz="8287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6294" algn="l" defTabSz="8287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0676" algn="l" defTabSz="8287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5059" algn="l" defTabSz="8287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aga-project.github.io/saga-python/" TargetMode="External"/><Relationship Id="rId3" Type="http://schemas.openxmlformats.org/officeDocument/2006/relationships/hyperlink" Target="http://www.ogf.org/documents/GFD.90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112" y="2374900"/>
            <a:ext cx="8128000" cy="4483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PanDA on HPC/LCF </a:t>
            </a:r>
            <a:r>
              <a:rPr lang="en-US" dirty="0"/>
              <a:t>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0337" y="1201420"/>
            <a:ext cx="5368015" cy="1569584"/>
          </a:xfrm>
          <a:prstGeom prst="rect">
            <a:avLst/>
          </a:prstGeom>
          <a:noFill/>
        </p:spPr>
        <p:txBody>
          <a:bodyPr wrap="none" lIns="91360" tIns="45682" rIns="91360" bIns="45682" rtlCol="0">
            <a:spAutoFit/>
          </a:bodyPr>
          <a:lstStyle/>
          <a:p>
            <a:pPr algn="ctr"/>
            <a:r>
              <a:rPr lang="en-US" sz="2400" dirty="0"/>
              <a:t>Sergey </a:t>
            </a:r>
            <a:r>
              <a:rPr lang="en-US" sz="2400" dirty="0" smtClean="0"/>
              <a:t>Panitkin, Danila </a:t>
            </a:r>
            <a:r>
              <a:rPr lang="en-US" sz="2400" dirty="0" err="1" smtClean="0"/>
              <a:t>Oleynik</a:t>
            </a:r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err="1" smtClean="0"/>
              <a:t>BigPanDA</a:t>
            </a:r>
            <a:r>
              <a:rPr lang="en-US" sz="2400" dirty="0" smtClean="0"/>
              <a:t> F2F Meeting</a:t>
            </a:r>
            <a:r>
              <a:rPr lang="en-US" sz="2400" dirty="0" smtClean="0"/>
              <a:t>. </a:t>
            </a:r>
            <a:r>
              <a:rPr lang="en-US" sz="2400" dirty="0" smtClean="0"/>
              <a:t>March</a:t>
            </a:r>
            <a:r>
              <a:rPr lang="en-US" sz="2400" dirty="0" smtClean="0"/>
              <a:t> </a:t>
            </a:r>
            <a:r>
              <a:rPr lang="en-US" sz="2400" dirty="0" smtClean="0"/>
              <a:t>2014</a:t>
            </a:r>
            <a:endParaRPr lang="en-US" sz="2400" dirty="0"/>
          </a:p>
          <a:p>
            <a:pPr algn="ctr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6BD08C4-72C9-DF41-A63E-E55B9ADD51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28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Dealing with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764" y="1243775"/>
            <a:ext cx="8313379" cy="5121907"/>
          </a:xfrm>
        </p:spPr>
        <p:txBody>
          <a:bodyPr/>
          <a:lstStyle/>
          <a:p>
            <a:r>
              <a:rPr lang="en-US" dirty="0" smtClean="0"/>
              <a:t>On a Grid worker node pilot starts a transformation to pull in and set up user payload</a:t>
            </a:r>
          </a:p>
          <a:p>
            <a:r>
              <a:rPr lang="en-US" dirty="0" smtClean="0"/>
              <a:t>From pilot’s point of view transform is a part of payload.</a:t>
            </a:r>
          </a:p>
          <a:p>
            <a:pPr lvl="1"/>
            <a:r>
              <a:rPr lang="en-US" dirty="0" smtClean="0"/>
              <a:t>When you submit a job using  </a:t>
            </a:r>
            <a:r>
              <a:rPr lang="en-US" dirty="0" err="1" smtClean="0"/>
              <a:t>prun</a:t>
            </a:r>
            <a:r>
              <a:rPr lang="en-US" dirty="0" smtClean="0"/>
              <a:t> it “wraps/adds” </a:t>
            </a:r>
            <a:r>
              <a:rPr lang="en-US" dirty="0" err="1" smtClean="0"/>
              <a:t>runGen.py</a:t>
            </a:r>
            <a:r>
              <a:rPr lang="en-US" dirty="0" smtClean="0"/>
              <a:t> transformation script that pilot uses.</a:t>
            </a:r>
          </a:p>
          <a:p>
            <a:pPr lvl="1"/>
            <a:r>
              <a:rPr lang="en-US" dirty="0" err="1" smtClean="0"/>
              <a:t>runGen.py</a:t>
            </a:r>
            <a:r>
              <a:rPr lang="en-US" dirty="0" smtClean="0"/>
              <a:t> is ~1000 lines of Python code</a:t>
            </a:r>
          </a:p>
          <a:p>
            <a:pPr lvl="1"/>
            <a:r>
              <a:rPr lang="en-US" dirty="0" err="1" smtClean="0"/>
              <a:t>runGen.py</a:t>
            </a:r>
            <a:r>
              <a:rPr lang="en-US" dirty="0" smtClean="0"/>
              <a:t> needs internet connection (~5 </a:t>
            </a:r>
            <a:r>
              <a:rPr lang="en-US" dirty="0" err="1" smtClean="0"/>
              <a:t>wget</a:t>
            </a:r>
            <a:r>
              <a:rPr lang="en-US" dirty="0" smtClean="0"/>
              <a:t>), to DDM, to PanDA,,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Problem for HPC application</a:t>
            </a:r>
          </a:p>
          <a:p>
            <a:pPr lvl="1"/>
            <a:r>
              <a:rPr lang="en-US" dirty="0" smtClean="0"/>
              <a:t>We removed Pilot from worker node space to a place with internet connection</a:t>
            </a:r>
          </a:p>
          <a:p>
            <a:pPr lvl="1"/>
            <a:r>
              <a:rPr lang="en-US" dirty="0" smtClean="0"/>
              <a:t>Transform still needs to be executed on worker node.</a:t>
            </a:r>
          </a:p>
          <a:p>
            <a:r>
              <a:rPr lang="en-US" dirty="0" smtClean="0"/>
              <a:t>Can’t use standard grid transforms. Need a substitute of some kind.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6BD08C4-72C9-DF41-A63E-E55B9ADD510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129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transforms for HPC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Substitute ATLAS transform with our custom transform script specific to Titan.</a:t>
            </a:r>
          </a:p>
          <a:p>
            <a:pPr lvl="1"/>
            <a:r>
              <a:rPr lang="en-US" dirty="0" smtClean="0"/>
              <a:t>Sets up Titan specific environment – like appropriate modules,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Sets up workload specific environment</a:t>
            </a:r>
          </a:p>
          <a:p>
            <a:pPr lvl="1"/>
            <a:r>
              <a:rPr lang="en-US" dirty="0" smtClean="0"/>
              <a:t>Executes workload</a:t>
            </a:r>
          </a:p>
          <a:p>
            <a:r>
              <a:rPr lang="en-US" dirty="0" smtClean="0"/>
              <a:t>Right now every workload has it’s own </a:t>
            </a:r>
            <a:r>
              <a:rPr lang="en-US" dirty="0" smtClean="0"/>
              <a:t>local transform </a:t>
            </a:r>
            <a:r>
              <a:rPr lang="en-US" dirty="0" smtClean="0"/>
              <a:t>script</a:t>
            </a:r>
          </a:p>
          <a:p>
            <a:r>
              <a:rPr lang="en-US" dirty="0" smtClean="0"/>
              <a:t>Workloads are precompiled and installed on Titan</a:t>
            </a:r>
          </a:p>
          <a:p>
            <a:r>
              <a:rPr lang="en-US" dirty="0" smtClean="0"/>
              <a:t>Transforms are installed on Titan</a:t>
            </a:r>
          </a:p>
          <a:p>
            <a:pPr lvl="1"/>
            <a:r>
              <a:rPr lang="en-US" dirty="0" smtClean="0"/>
              <a:t>Simple python scripts, potentially just shell scripts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6BD08C4-72C9-DF41-A63E-E55B9ADD510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56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Workloads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workloads were ported to Titan</a:t>
            </a:r>
          </a:p>
          <a:p>
            <a:r>
              <a:rPr lang="en-US" dirty="0" err="1" smtClean="0"/>
              <a:t>Root,etc</a:t>
            </a:r>
            <a:endParaRPr lang="en-US" dirty="0" smtClean="0"/>
          </a:p>
          <a:p>
            <a:pPr lvl="1"/>
            <a:r>
              <a:rPr lang="en-US" dirty="0" smtClean="0"/>
              <a:t>Root based ATLAS analysis</a:t>
            </a:r>
          </a:p>
          <a:p>
            <a:pPr lvl="1"/>
            <a:r>
              <a:rPr lang="en-US" dirty="0" smtClean="0"/>
              <a:t>Limits setting code (</a:t>
            </a:r>
            <a:r>
              <a:rPr lang="en-US" dirty="0" err="1" smtClean="0"/>
              <a:t>aTGC</a:t>
            </a:r>
            <a:r>
              <a:rPr lang="en-US" dirty="0" smtClean="0"/>
              <a:t>)</a:t>
            </a:r>
          </a:p>
          <a:p>
            <a:r>
              <a:rPr lang="en-US" dirty="0" smtClean="0"/>
              <a:t>Event generators</a:t>
            </a:r>
          </a:p>
          <a:p>
            <a:pPr lvl="1"/>
            <a:r>
              <a:rPr lang="en-US" dirty="0"/>
              <a:t>SHERPA (v. 2.0.b2 and v. 1.4.3) was ported to Titan and Hopper </a:t>
            </a:r>
          </a:p>
          <a:p>
            <a:pPr lvl="1"/>
            <a:r>
              <a:rPr lang="en-US" dirty="0" err="1"/>
              <a:t>MadGraph</a:t>
            </a:r>
            <a:r>
              <a:rPr lang="en-US" dirty="0"/>
              <a:t> 5 (v. 1.5.12) was ported to Titan and Hopper</a:t>
            </a:r>
          </a:p>
          <a:p>
            <a:pPr lvl="1"/>
            <a:r>
              <a:rPr lang="en-US" dirty="0"/>
              <a:t>ALPGEN v 1.4 ported to Titan</a:t>
            </a:r>
          </a:p>
          <a:p>
            <a:pPr lvl="1"/>
            <a:r>
              <a:rPr lang="en-US" dirty="0"/>
              <a:t>Simple examples and tutorials </a:t>
            </a:r>
            <a:r>
              <a:rPr lang="en-US" dirty="0" smtClean="0"/>
              <a:t>for </a:t>
            </a:r>
            <a:r>
              <a:rPr lang="en-US" dirty="0" err="1" smtClean="0"/>
              <a:t>EvGens</a:t>
            </a:r>
            <a:r>
              <a:rPr lang="en-US" dirty="0"/>
              <a:t> </a:t>
            </a:r>
            <a:r>
              <a:rPr lang="en-US" dirty="0" smtClean="0"/>
              <a:t>run</a:t>
            </a:r>
          </a:p>
          <a:p>
            <a:pPr lvl="1"/>
            <a:r>
              <a:rPr lang="en-US" dirty="0" smtClean="0"/>
              <a:t>Started ATLAS specific ALPGEN test </a:t>
            </a:r>
            <a:r>
              <a:rPr lang="en-US" dirty="0" smtClean="0"/>
              <a:t>runs </a:t>
            </a:r>
            <a:r>
              <a:rPr lang="en-US" dirty="0" smtClean="0"/>
              <a:t>on Titan</a:t>
            </a:r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6BD08C4-72C9-DF41-A63E-E55B9ADD510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45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on </a:t>
            </a:r>
            <a:r>
              <a:rPr lang="en-US" dirty="0" err="1" smtClean="0"/>
              <a:t>aTGC</a:t>
            </a:r>
            <a:r>
              <a:rPr lang="en-US" dirty="0" smtClean="0"/>
              <a:t>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Request from Brian Lindquist (USB) came through ADC to help with his project.</a:t>
            </a:r>
          </a:p>
          <a:p>
            <a:r>
              <a:rPr lang="en-US" dirty="0" smtClean="0"/>
              <a:t>Limits setting for anomalous triple gauge coupling calculations.</a:t>
            </a:r>
          </a:p>
          <a:p>
            <a:pPr lvl="1"/>
            <a:r>
              <a:rPr lang="en-US" dirty="0" smtClean="0"/>
              <a:t>CPU intensive </a:t>
            </a:r>
          </a:p>
          <a:p>
            <a:pPr lvl="1"/>
            <a:r>
              <a:rPr lang="en-US" dirty="0" smtClean="0"/>
              <a:t>Single threaded job takes ~50 hours to calculate one point. </a:t>
            </a:r>
          </a:p>
          <a:p>
            <a:pPr lvl="1"/>
            <a:r>
              <a:rPr lang="en-US" dirty="0" smtClean="0"/>
              <a:t>Typically 1000 points are needed for one set of parameters. </a:t>
            </a:r>
          </a:p>
          <a:p>
            <a:pPr lvl="1"/>
            <a:r>
              <a:rPr lang="en-US" dirty="0" smtClean="0"/>
              <a:t>Several sets of parameters are needed for analysis.</a:t>
            </a:r>
          </a:p>
          <a:p>
            <a:pPr lvl="1"/>
            <a:r>
              <a:rPr lang="en-US" dirty="0" smtClean="0"/>
              <a:t>C++ code</a:t>
            </a:r>
          </a:p>
          <a:p>
            <a:pPr lvl="1"/>
            <a:r>
              <a:rPr lang="en-US" dirty="0" smtClean="0"/>
              <a:t>Code uses </a:t>
            </a:r>
            <a:r>
              <a:rPr lang="en-US" dirty="0" err="1" smtClean="0"/>
              <a:t>RooFit</a:t>
            </a:r>
            <a:r>
              <a:rPr lang="en-US" dirty="0" smtClean="0"/>
              <a:t> extension of Root. </a:t>
            </a:r>
          </a:p>
          <a:p>
            <a:pPr lvl="1"/>
            <a:r>
              <a:rPr lang="en-US" dirty="0" smtClean="0"/>
              <a:t>Can be ran in multi-threaded mode .</a:t>
            </a:r>
          </a:p>
          <a:p>
            <a:r>
              <a:rPr lang="en-US" dirty="0" smtClean="0"/>
              <a:t>Difficult to run on the Grid. Ideal workload for HPC.</a:t>
            </a:r>
          </a:p>
          <a:p>
            <a:r>
              <a:rPr lang="en-US" u="sng" dirty="0" smtClean="0"/>
              <a:t>Converted code to use MPI libraries</a:t>
            </a:r>
          </a:p>
          <a:p>
            <a:r>
              <a:rPr lang="en-US" dirty="0" smtClean="0"/>
              <a:t>Ran for 50k core-hours run on </a:t>
            </a:r>
            <a:r>
              <a:rPr lang="en-US" dirty="0" err="1" smtClean="0"/>
              <a:t>Carver@NERSC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6BD08C4-72C9-DF41-A63E-E55B9ADD510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615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for MPI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run effectively on HPC MPI aware workloads are needed</a:t>
            </a:r>
          </a:p>
          <a:p>
            <a:r>
              <a:rPr lang="en-US" dirty="0" smtClean="0"/>
              <a:t>Use of MPI will allow us to run multiple independent serial jobs as an ensemble, with just one submission at time.</a:t>
            </a:r>
          </a:p>
          <a:p>
            <a:pPr lvl="1"/>
            <a:r>
              <a:rPr lang="en-US" dirty="0" smtClean="0"/>
              <a:t>Every job knows it’s place in a group and size of the group</a:t>
            </a:r>
          </a:p>
          <a:p>
            <a:r>
              <a:rPr lang="en-US" dirty="0" smtClean="0"/>
              <a:t>Good for backfill job submission</a:t>
            </a:r>
          </a:p>
          <a:p>
            <a:pPr lvl="1"/>
            <a:r>
              <a:rPr lang="en-US" dirty="0"/>
              <a:t>MPI allows to adjust the size of submitted jobs in a natural way. 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size of the available "</a:t>
            </a:r>
            <a:r>
              <a:rPr lang="en-US" dirty="0" err="1"/>
              <a:t>backfillable</a:t>
            </a:r>
            <a:r>
              <a:rPr lang="en-US" dirty="0"/>
              <a:t>" gap becomes MPI rank</a:t>
            </a:r>
            <a:r>
              <a:rPr lang="en-US" dirty="0" smtClean="0"/>
              <a:t>.</a:t>
            </a:r>
          </a:p>
          <a:p>
            <a:r>
              <a:rPr lang="en-US" dirty="0" smtClean="0"/>
              <a:t>MPI </a:t>
            </a:r>
            <a:r>
              <a:rPr lang="en-US" dirty="0"/>
              <a:t>allows to avoid, or at least mitigate, batch queues limits on number of simultaneously submitted </a:t>
            </a:r>
            <a:r>
              <a:rPr lang="en-US" dirty="0" smtClean="0"/>
              <a:t>tasks</a:t>
            </a:r>
          </a:p>
          <a:p>
            <a:endParaRPr lang="en-US" dirty="0"/>
          </a:p>
          <a:p>
            <a:r>
              <a:rPr lang="en-US" dirty="0" smtClean="0"/>
              <a:t>As a separate note: GPU aware workloads are prime targets for HPC these days.</a:t>
            </a:r>
          </a:p>
          <a:p>
            <a:pPr lvl="1"/>
            <a:r>
              <a:rPr lang="en-US" dirty="0" smtClean="0"/>
              <a:t>More efficient use of allocated time. Accounting system counts whole node as a node with GPU. </a:t>
            </a:r>
          </a:p>
          <a:p>
            <a:pPr lvl="1"/>
            <a:r>
              <a:rPr lang="en-US" dirty="0" smtClean="0"/>
              <a:t>It would be great to have </a:t>
            </a:r>
            <a:r>
              <a:rPr lang="en-US" dirty="0" smtClean="0"/>
              <a:t>such codes </a:t>
            </a:r>
            <a:r>
              <a:rPr lang="en-US" dirty="0" smtClean="0"/>
              <a:t>in ATLAS.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6BD08C4-72C9-DF41-A63E-E55B9ADD510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40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MPI Workloads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Workloads with Native MPI support (</a:t>
            </a:r>
            <a:r>
              <a:rPr lang="en-US" dirty="0" err="1" smtClean="0"/>
              <a:t>SherpaMPI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Customized ATLAS codes (</a:t>
            </a:r>
            <a:r>
              <a:rPr lang="en-US" dirty="0" err="1" smtClean="0"/>
              <a:t>f.e</a:t>
            </a:r>
            <a:r>
              <a:rPr lang="en-US" dirty="0" smtClean="0"/>
              <a:t>. like </a:t>
            </a:r>
            <a:r>
              <a:rPr lang="en-US" dirty="0" err="1" smtClean="0"/>
              <a:t>aTGC</a:t>
            </a:r>
            <a:r>
              <a:rPr lang="en-US" dirty="0" smtClean="0"/>
              <a:t> code or </a:t>
            </a:r>
            <a:r>
              <a:rPr lang="en-US" dirty="0" err="1" smtClean="0"/>
              <a:t>Alpgen</a:t>
            </a:r>
            <a:r>
              <a:rPr lang="en-US" dirty="0" err="1" smtClean="0"/>
              <a:t>@ANL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MPI transforms</a:t>
            </a:r>
          </a:p>
          <a:p>
            <a:pPr lvl="1"/>
            <a:r>
              <a:rPr lang="en-US" dirty="0" smtClean="0"/>
              <a:t>We tested  a transform to run a set of ALPGEN jobs as MPI </a:t>
            </a:r>
            <a:r>
              <a:rPr lang="en-US" dirty="0" smtClean="0"/>
              <a:t>collection</a:t>
            </a:r>
          </a:p>
          <a:p>
            <a:pPr lvl="1"/>
            <a:r>
              <a:rPr lang="en-US" dirty="0" smtClean="0"/>
              <a:t>In principle this type of transforms can be used for other non MPI jobs</a:t>
            </a:r>
          </a:p>
          <a:p>
            <a:pPr lvl="1"/>
            <a:r>
              <a:rPr lang="en-US" dirty="0" smtClean="0"/>
              <a:t>Working on running ATLAS Z-</a:t>
            </a:r>
            <a:r>
              <a:rPr lang="en-US" dirty="0" err="1" smtClean="0"/>
              <a:t>tautau</a:t>
            </a:r>
            <a:r>
              <a:rPr lang="en-US" dirty="0" smtClean="0"/>
              <a:t>-jets </a:t>
            </a:r>
            <a:r>
              <a:rPr lang="en-US" dirty="0" err="1" smtClean="0"/>
              <a:t>Alpgen</a:t>
            </a:r>
            <a:r>
              <a:rPr lang="en-US" dirty="0" smtClean="0"/>
              <a:t> production on Titan</a:t>
            </a:r>
          </a:p>
          <a:p>
            <a:pPr lvl="2"/>
            <a:r>
              <a:rPr lang="en-US" dirty="0" smtClean="0"/>
              <a:t>Problem with </a:t>
            </a:r>
            <a:r>
              <a:rPr lang="en-US" dirty="0" err="1" smtClean="0"/>
              <a:t>Alpgen</a:t>
            </a:r>
            <a:r>
              <a:rPr lang="en-US" dirty="0" smtClean="0"/>
              <a:t> input file definition extracted from ATLAS job definition</a:t>
            </a:r>
          </a:p>
          <a:p>
            <a:pPr lvl="2"/>
            <a:r>
              <a:rPr lang="en-US" dirty="0" smtClean="0"/>
              <a:t>Very long </a:t>
            </a:r>
            <a:r>
              <a:rPr lang="en-US" dirty="0" err="1" smtClean="0"/>
              <a:t>Alpgen</a:t>
            </a:r>
            <a:r>
              <a:rPr lang="en-US" dirty="0" smtClean="0"/>
              <a:t> “warm-up” phase (&gt;&gt;24hours) prevents from running this on Titan directly</a:t>
            </a:r>
          </a:p>
          <a:p>
            <a:pPr lvl="2"/>
            <a:r>
              <a:rPr lang="en-US" dirty="0" smtClean="0"/>
              <a:t>Discussing this with ANL group. Hopefully resolved soon.</a:t>
            </a:r>
          </a:p>
          <a:p>
            <a:pPr lvl="2"/>
            <a:r>
              <a:rPr lang="en-US" dirty="0" smtClean="0"/>
              <a:t>Issue with random number generation for very large number of events. Limited generator period.</a:t>
            </a:r>
          </a:p>
          <a:p>
            <a:pPr lvl="2"/>
            <a:r>
              <a:rPr lang="en-US" dirty="0" smtClean="0"/>
              <a:t>Working on more general </a:t>
            </a:r>
            <a:r>
              <a:rPr lang="en-US" dirty="0" err="1" smtClean="0"/>
              <a:t>Alpgen</a:t>
            </a:r>
            <a:r>
              <a:rPr lang="en-US" dirty="0" smtClean="0"/>
              <a:t> transform for Titan based on ATLAS  </a:t>
            </a:r>
            <a:r>
              <a:rPr lang="en-US" dirty="0" err="1" smtClean="0"/>
              <a:t>AlpGenUtil.py</a:t>
            </a:r>
            <a:r>
              <a:rPr lang="en-US" dirty="0" smtClean="0"/>
              <a:t>  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6BD08C4-72C9-DF41-A63E-E55B9ADD510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810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Opportunistic </a:t>
            </a:r>
            <a:r>
              <a:rPr lang="en-US" dirty="0" smtClean="0"/>
              <a:t>backfill </a:t>
            </a:r>
            <a:r>
              <a:rPr lang="en-US" dirty="0" smtClean="0"/>
              <a:t>on Titan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details in </a:t>
            </a:r>
            <a:r>
              <a:rPr lang="en-US" dirty="0" err="1" smtClean="0"/>
              <a:t>Danila’s</a:t>
            </a:r>
            <a:r>
              <a:rPr lang="en-US" dirty="0" smtClean="0"/>
              <a:t> slides</a:t>
            </a:r>
          </a:p>
          <a:p>
            <a:r>
              <a:rPr lang="en-US" dirty="0" smtClean="0"/>
              <a:t>As </a:t>
            </a:r>
            <a:r>
              <a:rPr lang="en-US" dirty="0" smtClean="0"/>
              <a:t>a first step a simple algorithm was implemented:</a:t>
            </a:r>
            <a:endParaRPr lang="en-US" dirty="0"/>
          </a:p>
          <a:p>
            <a:pPr lvl="1"/>
            <a:r>
              <a:rPr lang="en-US" dirty="0" smtClean="0"/>
              <a:t>Pilot queries MOAB scheduler about unused transient resources</a:t>
            </a:r>
          </a:p>
          <a:p>
            <a:pPr lvl="1"/>
            <a:r>
              <a:rPr lang="en-US" dirty="0" smtClean="0"/>
              <a:t>Information about available resources returns in a format that includes a number of currently unscheduled nodes and period of their availability </a:t>
            </a:r>
          </a:p>
          <a:p>
            <a:pPr lvl="1"/>
            <a:r>
              <a:rPr lang="en-US" dirty="0" smtClean="0"/>
              <a:t>Pilot chooses the largest available block of free nodes and generates appropriate job submission </a:t>
            </a:r>
            <a:r>
              <a:rPr lang="en-US" dirty="0" smtClean="0"/>
              <a:t>parameters, </a:t>
            </a:r>
            <a:r>
              <a:rPr lang="en-US" dirty="0" smtClean="0"/>
              <a:t>taking into account Titan’s scheduling policy </a:t>
            </a:r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Pilot uses MPI based transform</a:t>
            </a:r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079614-CA9E-8E45-8BA3-BE12B651B61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29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Titan Backfill 1</a:t>
            </a:r>
            <a:endParaRPr lang="en-US" dirty="0"/>
          </a:p>
        </p:txBody>
      </p:sp>
      <p:pic>
        <p:nvPicPr>
          <p:cNvPr id="5" name="Content Placeholder 4" descr="titan_backfill_Sep_19_2013_1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4" t="-2" r="1714" b="1631"/>
          <a:stretch/>
        </p:blipFill>
        <p:spPr>
          <a:xfrm>
            <a:off x="2612644" y="1243775"/>
            <a:ext cx="6519672" cy="535838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6BD08C4-72C9-DF41-A63E-E55B9ADD5100}" type="slidenum">
              <a:rPr lang="en-US" smtClean="0"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93700" y="1803400"/>
            <a:ext cx="2263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Indefinitely available </a:t>
            </a:r>
          </a:p>
          <a:p>
            <a:r>
              <a:rPr lang="en-US" dirty="0" smtClean="0"/>
              <a:t>nodes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4501" y="3822700"/>
            <a:ext cx="1877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Nodes available</a:t>
            </a:r>
          </a:p>
          <a:p>
            <a:r>
              <a:rPr lang="en-US" dirty="0"/>
              <a:t>f</a:t>
            </a:r>
            <a:r>
              <a:rPr lang="en-US" dirty="0" smtClean="0"/>
              <a:t>or a </a:t>
            </a:r>
            <a:r>
              <a:rPr lang="en-US" dirty="0" smtClean="0"/>
              <a:t>limited time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4501" y="5524500"/>
            <a:ext cx="1784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Availability time </a:t>
            </a:r>
          </a:p>
          <a:p>
            <a:r>
              <a:rPr lang="en-US" dirty="0" smtClean="0"/>
              <a:t>estimate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83212" y="6491711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Availability query index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800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Initial backfill tests on Titan</a:t>
            </a: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079614-CA9E-8E45-8BA3-BE12B651B61F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5361194"/>
              </p:ext>
            </p:extLst>
          </p:nvPr>
        </p:nvGraphicFramePr>
        <p:xfrm>
          <a:off x="457200" y="1600200"/>
          <a:ext cx="8229600" cy="37769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94"/>
                <a:gridCol w="676606"/>
                <a:gridCol w="914400"/>
                <a:gridCol w="914400"/>
                <a:gridCol w="914400"/>
                <a:gridCol w="914400"/>
                <a:gridCol w="695151"/>
                <a:gridCol w="892711"/>
                <a:gridCol w="1155338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Submitted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Account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Nodes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Cores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Wait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Walltime limit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Runtime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Completed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04 16:26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CSC108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96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1:59:00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Completed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Mar, 04 16:27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04 16:52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CSC108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2960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5:59:00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Completed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Mar, 04 16:58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04 17:32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CSC108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9728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11:59:00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Completed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04 17:34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04 17:45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CSC108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9248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11:59:00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Completed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Mar, 04 17:47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04 17:51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CSC108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1,649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26,384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11:59:00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Completed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Mar, 04 17:53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04 18:03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CSC108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10176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11:59:00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Completed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Mar, 04 18:05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04 18:09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CSC108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11840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11:59:00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Completed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Mar, 04 18:18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04 18:21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CSC108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9232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11:59:00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Completed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Mar, 04 18:22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04 18:25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CSC108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9536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11:59:00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Completed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04 18:28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86190" y="5467064"/>
            <a:ext cx="51860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Jobs submitted through PanDA to Titan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“</a:t>
            </a:r>
            <a:r>
              <a:rPr lang="en-US" dirty="0" smtClean="0"/>
              <a:t>Backfill capture” is almost instantaneous!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No competition for the resource?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More studies </a:t>
            </a:r>
            <a:r>
              <a:rPr lang="en-US" dirty="0" smtClean="0"/>
              <a:t>of backfill properties are </a:t>
            </a:r>
            <a:r>
              <a:rPr lang="en-US" dirty="0" smtClean="0"/>
              <a:t>planned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231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Additional redesign of Pilots components still needed for:</a:t>
            </a:r>
          </a:p>
          <a:p>
            <a:pPr lvl="1"/>
            <a:r>
              <a:rPr lang="en-US" dirty="0" smtClean="0"/>
              <a:t>parallel execution of pilots on same worker </a:t>
            </a:r>
            <a:r>
              <a:rPr lang="en-US" dirty="0" smtClean="0"/>
              <a:t>node</a:t>
            </a:r>
            <a:endParaRPr lang="en-US" dirty="0" smtClean="0"/>
          </a:p>
          <a:p>
            <a:pPr lvl="1"/>
            <a:r>
              <a:rPr lang="en-US" dirty="0" smtClean="0"/>
              <a:t>Changing </a:t>
            </a:r>
            <a:r>
              <a:rPr lang="en-US" dirty="0"/>
              <a:t>of data format for parameters which describe setup and execution of payload (partly done for current PanDA – Titan execution, quite difficult for debug due to dependencies from experiment specifics and different types of </a:t>
            </a:r>
            <a:r>
              <a:rPr lang="en-US" dirty="0" smtClean="0"/>
              <a:t>jobs</a:t>
            </a:r>
            <a:endParaRPr lang="en-US" dirty="0" smtClean="0"/>
          </a:p>
          <a:p>
            <a:pPr lvl="1"/>
            <a:r>
              <a:rPr lang="en-US" dirty="0" smtClean="0"/>
              <a:t>Multi HPC site demonstrator in </a:t>
            </a:r>
            <a:r>
              <a:rPr lang="en-US" dirty="0" smtClean="0"/>
              <a:t>PanDA (Titan, Kraken, NERSC, EOS,…)</a:t>
            </a:r>
          </a:p>
          <a:p>
            <a:pPr lvl="1"/>
            <a:r>
              <a:rPr lang="en-US" dirty="0" smtClean="0"/>
              <a:t>New Cray XC30 installation became available at ORNL – called EOS</a:t>
            </a:r>
          </a:p>
          <a:p>
            <a:pPr lvl="2"/>
            <a:r>
              <a:rPr lang="en-US" dirty="0" smtClean="0"/>
              <a:t>744 nodes, Xeon E5-2670, no GPUs</a:t>
            </a:r>
          </a:p>
          <a:p>
            <a:pPr lvl="2"/>
            <a:r>
              <a:rPr lang="en-US" dirty="0" smtClean="0"/>
              <a:t>Better</a:t>
            </a:r>
            <a:r>
              <a:rPr lang="en-US" dirty="0" smtClean="0"/>
              <a:t> scheduling policy limits</a:t>
            </a:r>
            <a:endParaRPr lang="en-US" dirty="0" smtClean="0"/>
          </a:p>
          <a:p>
            <a:pPr lvl="1"/>
            <a:r>
              <a:rPr lang="en-US" dirty="0" smtClean="0"/>
              <a:t>Need a</a:t>
            </a:r>
            <a:r>
              <a:rPr lang="en-US" dirty="0" smtClean="0"/>
              <a:t> meeting with Titan folks to discuss backfill status and possibilities</a:t>
            </a:r>
          </a:p>
          <a:p>
            <a:pPr lvl="1"/>
            <a:r>
              <a:rPr lang="en-US" dirty="0" smtClean="0"/>
              <a:t>Discuss with ALICE (Ken Read) possible workloads to run on Titan as multi-VO demonstrators</a:t>
            </a:r>
          </a:p>
          <a:p>
            <a:pPr lvl="1"/>
            <a:r>
              <a:rPr lang="en-US" dirty="0" smtClean="0"/>
              <a:t>Take another look at ATLAS software on Titan (</a:t>
            </a:r>
            <a:r>
              <a:rPr lang="en-US" dirty="0" err="1" smtClean="0"/>
              <a:t>cvmfs</a:t>
            </a:r>
            <a:r>
              <a:rPr lang="en-US" smtClean="0"/>
              <a:t>)</a:t>
            </a:r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079614-CA9E-8E45-8BA3-BE12B651B6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814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err="1" smtClean="0"/>
              <a:t>BigPanDA</a:t>
            </a:r>
            <a:r>
              <a:rPr lang="en-US" dirty="0" smtClean="0"/>
              <a:t> architecture for Titan</a:t>
            </a:r>
          </a:p>
          <a:p>
            <a:r>
              <a:rPr lang="en-US" dirty="0" smtClean="0"/>
              <a:t>Pilot </a:t>
            </a:r>
          </a:p>
          <a:p>
            <a:pPr lvl="1"/>
            <a:r>
              <a:rPr lang="en-US" dirty="0" smtClean="0"/>
              <a:t>PanDA Pilot initial changes</a:t>
            </a:r>
          </a:p>
          <a:p>
            <a:pPr lvl="1"/>
            <a:r>
              <a:rPr lang="en-US" dirty="0" smtClean="0"/>
              <a:t>New features</a:t>
            </a:r>
          </a:p>
          <a:p>
            <a:pPr lvl="1"/>
            <a:r>
              <a:rPr lang="en-US" dirty="0" smtClean="0"/>
              <a:t>Next steps</a:t>
            </a:r>
          </a:p>
          <a:p>
            <a:r>
              <a:rPr lang="en-US" dirty="0" smtClean="0"/>
              <a:t>Workloads</a:t>
            </a:r>
          </a:p>
          <a:p>
            <a:pPr lvl="1"/>
            <a:r>
              <a:rPr lang="en-US" dirty="0" smtClean="0"/>
              <a:t>Current</a:t>
            </a:r>
          </a:p>
          <a:p>
            <a:pPr lvl="1"/>
            <a:r>
              <a:rPr lang="en-US" dirty="0" smtClean="0"/>
              <a:t>MPI based</a:t>
            </a:r>
            <a:endParaRPr lang="en-US" dirty="0"/>
          </a:p>
          <a:p>
            <a:r>
              <a:rPr lang="en-US" dirty="0" smtClean="0"/>
              <a:t>Summary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079614-CA9E-8E45-8BA3-BE12B651B6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813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 on integration of OLCF, NERSC machines and PanDA is in </a:t>
            </a:r>
            <a:r>
              <a:rPr lang="en-US" dirty="0" smtClean="0"/>
              <a:t>progress</a:t>
            </a:r>
            <a:endParaRPr lang="en-US" dirty="0" smtClean="0"/>
          </a:p>
          <a:p>
            <a:r>
              <a:rPr lang="en-US" dirty="0" smtClean="0"/>
              <a:t>Successful “backfill through PanDA” </a:t>
            </a:r>
            <a:r>
              <a:rPr lang="en-US" dirty="0" smtClean="0"/>
              <a:t>demonstrator on Titan</a:t>
            </a:r>
            <a:endParaRPr lang="en-US" dirty="0" smtClean="0"/>
          </a:p>
          <a:p>
            <a:r>
              <a:rPr lang="en-US" dirty="0"/>
              <a:t>W</a:t>
            </a:r>
            <a:r>
              <a:rPr lang="en-US" dirty="0" smtClean="0"/>
              <a:t>orkloads ports are in </a:t>
            </a:r>
            <a:r>
              <a:rPr lang="en-US" dirty="0" smtClean="0"/>
              <a:t>progress</a:t>
            </a:r>
          </a:p>
          <a:p>
            <a:pPr lvl="1"/>
            <a:r>
              <a:rPr lang="en-US" dirty="0" smtClean="0"/>
              <a:t>HEP event generators ported (ALPGEN, Sherpa, </a:t>
            </a:r>
            <a:r>
              <a:rPr lang="en-US" dirty="0" err="1" smtClean="0"/>
              <a:t>Madgraph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Conversion of ATLAS code to MPI </a:t>
            </a:r>
          </a:p>
          <a:p>
            <a:pPr lvl="1"/>
            <a:r>
              <a:rPr lang="en-US" dirty="0" err="1" smtClean="0"/>
              <a:t>aTGC</a:t>
            </a:r>
            <a:r>
              <a:rPr lang="en-US" dirty="0" smtClean="0"/>
              <a:t> limits calculations performed. </a:t>
            </a:r>
            <a:r>
              <a:rPr lang="en-US" dirty="0" smtClean="0"/>
              <a:t> Direct code conversion to MPI. 50k </a:t>
            </a:r>
            <a:r>
              <a:rPr lang="en-US" dirty="0" smtClean="0"/>
              <a:t>core hours delivered @NERSC</a:t>
            </a:r>
          </a:p>
          <a:p>
            <a:pPr lvl="1"/>
            <a:r>
              <a:rPr lang="en-US" dirty="0" smtClean="0"/>
              <a:t>MPI transform for </a:t>
            </a:r>
            <a:r>
              <a:rPr lang="en-US" dirty="0" smtClean="0"/>
              <a:t>ALPGEN tested</a:t>
            </a:r>
            <a:endParaRPr lang="en-US" dirty="0" smtClean="0"/>
          </a:p>
          <a:p>
            <a:r>
              <a:rPr lang="en-US" dirty="0" smtClean="0"/>
              <a:t>MPI and GPU aware </a:t>
            </a:r>
            <a:r>
              <a:rPr lang="en-US" dirty="0" smtClean="0"/>
              <a:t>codes are needed</a:t>
            </a:r>
          </a:p>
          <a:p>
            <a:r>
              <a:rPr lang="en-US" dirty="0" smtClean="0"/>
              <a:t>Discussion about SUSY parameter scan has started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6BD08C4-72C9-DF41-A63E-E55B9ADD510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28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HPC resources for Big </a:t>
            </a:r>
            <a:r>
              <a:rPr lang="en-US" dirty="0" err="1" smtClean="0"/>
              <a:t>PanDA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683" y="1243775"/>
            <a:ext cx="8909317" cy="5121907"/>
          </a:xfrm>
        </p:spPr>
        <p:txBody>
          <a:bodyPr>
            <a:normAutofit/>
          </a:bodyPr>
          <a:lstStyle/>
          <a:p>
            <a:r>
              <a:rPr lang="en-US" dirty="0" smtClean="0"/>
              <a:t>Currently we have accounts at:</a:t>
            </a:r>
          </a:p>
          <a:p>
            <a:pPr lvl="1"/>
            <a:r>
              <a:rPr lang="en-US" b="1" dirty="0" smtClean="0"/>
              <a:t>Oak Ridge Leadership Class Facility (OLCF) </a:t>
            </a:r>
          </a:p>
          <a:p>
            <a:pPr lvl="2"/>
            <a:r>
              <a:rPr lang="en-US" dirty="0" smtClean="0"/>
              <a:t>Titan (our own Big PanDA project (CSC108) allocation – 0.5M hours)</a:t>
            </a:r>
          </a:p>
          <a:p>
            <a:pPr lvl="2"/>
            <a:r>
              <a:rPr lang="en-US" dirty="0" smtClean="0"/>
              <a:t>Kraken (part of NSF XSEDE infrastructure, through UTK allocation)</a:t>
            </a:r>
          </a:p>
          <a:p>
            <a:pPr lvl="1"/>
            <a:r>
              <a:rPr lang="en-US" b="1" dirty="0" smtClean="0"/>
              <a:t>National Energy Research Scientific Computing Center  (NERSC@LBNL)</a:t>
            </a:r>
          </a:p>
          <a:p>
            <a:pPr lvl="2"/>
            <a:r>
              <a:rPr lang="en-US" dirty="0" smtClean="0"/>
              <a:t>Hopper, Carver, Edison (through OSG allocation – 1.1M hours)</a:t>
            </a:r>
          </a:p>
          <a:p>
            <a:r>
              <a:rPr lang="en-US" dirty="0" smtClean="0"/>
              <a:t>We concentrate on ORNL development right now.</a:t>
            </a:r>
          </a:p>
          <a:p>
            <a:pPr lvl="1"/>
            <a:r>
              <a:rPr lang="en-US" dirty="0" smtClean="0"/>
              <a:t>Great support and interest from OLCF management in Big PanDA</a:t>
            </a:r>
          </a:p>
          <a:p>
            <a:pPr lvl="1"/>
            <a:r>
              <a:rPr lang="en-US" dirty="0" smtClean="0"/>
              <a:t>Significant CPU time allocation</a:t>
            </a:r>
          </a:p>
          <a:p>
            <a:r>
              <a:rPr lang="en-US" dirty="0" smtClean="0"/>
              <a:t>Parallel ports to NERSC machines</a:t>
            </a:r>
          </a:p>
          <a:p>
            <a:pPr lvl="1"/>
            <a:r>
              <a:rPr lang="en-US" dirty="0" smtClean="0"/>
              <a:t>Similar platforms to ORNL - Cray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6BD08C4-72C9-DF41-A63E-E55B9ADD510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12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Titan at ORNL features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9764" y="1233040"/>
            <a:ext cx="8161611" cy="512190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Titan Cray XK7 (#2 in Top 500)</a:t>
            </a:r>
          </a:p>
          <a:p>
            <a:pPr lvl="1"/>
            <a:r>
              <a:rPr lang="en-US" dirty="0" smtClean="0"/>
              <a:t>18,688 nodes with GPUs</a:t>
            </a:r>
          </a:p>
          <a:p>
            <a:pPr lvl="1"/>
            <a:r>
              <a:rPr lang="en-US" dirty="0" smtClean="0"/>
              <a:t>node: 16 core, 32 + 6 GB RAM (2GB per core)</a:t>
            </a:r>
          </a:p>
          <a:p>
            <a:pPr lvl="1"/>
            <a:r>
              <a:rPr lang="en-US" dirty="0" smtClean="0"/>
              <a:t>27 </a:t>
            </a:r>
            <a:r>
              <a:rPr lang="en-US" dirty="0" err="1" smtClean="0"/>
              <a:t>PetaFLOPs</a:t>
            </a:r>
            <a:r>
              <a:rPr lang="en-US" dirty="0" smtClean="0"/>
              <a:t> theoretical</a:t>
            </a:r>
          </a:p>
          <a:p>
            <a:r>
              <a:rPr lang="en-US" dirty="0" smtClean="0"/>
              <a:t>Parallel file system shared between nodes, recently upgraded: project workspace 100TB quota (30 PB total capacity) </a:t>
            </a:r>
          </a:p>
          <a:p>
            <a:r>
              <a:rPr lang="en-US" dirty="0" smtClean="0"/>
              <a:t>3 types of nodes: </a:t>
            </a:r>
          </a:p>
          <a:p>
            <a:pPr lvl="1"/>
            <a:r>
              <a:rPr lang="en-US" dirty="0" smtClean="0"/>
              <a:t>Interactive nodes: user interactive login</a:t>
            </a:r>
          </a:p>
          <a:p>
            <a:pPr lvl="1"/>
            <a:r>
              <a:rPr lang="en-US" dirty="0" smtClean="0"/>
              <a:t>Service nodes: job setup operations, managed through PBS/Torque directives</a:t>
            </a:r>
          </a:p>
          <a:p>
            <a:pPr lvl="1"/>
            <a:r>
              <a:rPr lang="en-US" dirty="0" smtClean="0"/>
              <a:t>Worker nodes: job executions, managed through ALPS (</a:t>
            </a:r>
            <a:r>
              <a:rPr lang="en-US" dirty="0"/>
              <a:t>Application Level Placement Scheduler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Special data transfer nodes (high speed stage in/out)</a:t>
            </a:r>
          </a:p>
          <a:p>
            <a:r>
              <a:rPr lang="en-US" dirty="0"/>
              <a:t>Highly restricted access:</a:t>
            </a:r>
          </a:p>
          <a:p>
            <a:pPr lvl="1"/>
            <a:r>
              <a:rPr lang="en-US" dirty="0"/>
              <a:t>One-Time Password </a:t>
            </a:r>
            <a:r>
              <a:rPr lang="en-US" dirty="0" smtClean="0"/>
              <a:t>Authentication</a:t>
            </a:r>
            <a:endParaRPr lang="en-US" dirty="0"/>
          </a:p>
          <a:p>
            <a:pPr lvl="1"/>
            <a:r>
              <a:rPr lang="en-US" dirty="0"/>
              <a:t>No network connection </a:t>
            </a:r>
            <a:r>
              <a:rPr lang="en-US" dirty="0" smtClean="0"/>
              <a:t>with </a:t>
            </a:r>
            <a:r>
              <a:rPr lang="en-US" dirty="0"/>
              <a:t>worker </a:t>
            </a:r>
            <a:r>
              <a:rPr lang="en-US" dirty="0" smtClean="0"/>
              <a:t>nodes</a:t>
            </a:r>
          </a:p>
          <a:p>
            <a:r>
              <a:rPr lang="en-US" dirty="0" smtClean="0"/>
              <a:t>Limitation of number of jobs in scheduler for one user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                           </a:t>
            </a:r>
            <a:fld id="{BD079614-CA9E-8E45-8BA3-BE12B651B61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54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PanDA set up on HPC platforms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idea - try to reuse existing PanDA components and workflow logic as much as possible</a:t>
            </a:r>
          </a:p>
          <a:p>
            <a:r>
              <a:rPr lang="en-US" dirty="0" smtClean="0"/>
              <a:t>PanDA  connection layer runs on front end nodes, in user space </a:t>
            </a:r>
          </a:p>
          <a:p>
            <a:r>
              <a:rPr lang="en-US" dirty="0" smtClean="0"/>
              <a:t>All connections to PanDA server at CERN are initiated from the front end nodes</a:t>
            </a:r>
          </a:p>
          <a:p>
            <a:r>
              <a:rPr lang="en-US" dirty="0" smtClean="0"/>
              <a:t>“Pull” architecture over HTTPS connections to predefined ports on </a:t>
            </a:r>
            <a:r>
              <a:rPr lang="en-US" dirty="0" err="1" smtClean="0"/>
              <a:t>PanDA</a:t>
            </a:r>
            <a:r>
              <a:rPr lang="en-US" dirty="0" smtClean="0"/>
              <a:t> server</a:t>
            </a:r>
          </a:p>
          <a:p>
            <a:r>
              <a:rPr lang="en-US" dirty="0" smtClean="0"/>
              <a:t>For local HPC batch interface use SAGA (Simple API for Grid Applications) framework</a:t>
            </a:r>
          </a:p>
          <a:p>
            <a:pPr lvl="1"/>
            <a:r>
              <a:rPr lang="en-US" dirty="0">
                <a:hlinkClick r:id="rId2"/>
              </a:rPr>
              <a:t>http://saga-project.github.io/saga-python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lvl="1"/>
            <a:r>
              <a:rPr lang="en-US" dirty="0">
                <a:hlinkClick r:id="rId3"/>
              </a:rPr>
              <a:t>http://www.ogf.org/documents/GFD.90.</a:t>
            </a:r>
            <a:r>
              <a:rPr lang="en-US" dirty="0" smtClean="0">
                <a:hlinkClick r:id="rId3"/>
              </a:rPr>
              <a:t>pdf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6BD08C4-72C9-DF41-A63E-E55B9ADD510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95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BigPanDA</a:t>
            </a:r>
            <a:r>
              <a:rPr lang="en-US" dirty="0" smtClean="0"/>
              <a:t> architecture for Titan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Pilot(s) executes on HPC interactive node</a:t>
            </a:r>
          </a:p>
          <a:p>
            <a:r>
              <a:rPr lang="en-US" sz="1800" dirty="0" smtClean="0"/>
              <a:t>Pilot interacts with local job scheduler </a:t>
            </a:r>
            <a:r>
              <a:rPr lang="ru-RU" sz="1800" dirty="0" smtClean="0"/>
              <a:t>(PBS) </a:t>
            </a:r>
            <a:r>
              <a:rPr lang="en-US" sz="1800" dirty="0" smtClean="0"/>
              <a:t>to manage job </a:t>
            </a:r>
          </a:p>
          <a:p>
            <a:r>
              <a:rPr lang="en-US" sz="1800" dirty="0" smtClean="0"/>
              <a:t>Output transferred to a designated Grid site</a:t>
            </a:r>
          </a:p>
          <a:p>
            <a:endParaRPr lang="en-US" sz="1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079614-CA9E-8E45-8BA3-BE12B651B61F}" type="slidenum">
              <a:rPr lang="en-US" smtClean="0"/>
              <a:t>6</a:t>
            </a:fld>
            <a:endParaRPr lang="en-US"/>
          </a:p>
        </p:txBody>
      </p:sp>
      <p:pic>
        <p:nvPicPr>
          <p:cNvPr id="7" name="Изображение 6" descr="PanDA-TitanHP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508" y="2796153"/>
            <a:ext cx="5993213" cy="356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865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PanDA</a:t>
            </a:r>
            <a:r>
              <a:rPr lang="en-US" dirty="0" smtClean="0"/>
              <a:t> Pilot initial changes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Native PanDA pilot was  ported  to Titan interactive nodes.</a:t>
            </a:r>
          </a:p>
          <a:p>
            <a:pPr lvl="1"/>
            <a:r>
              <a:rPr lang="en-US" dirty="0" smtClean="0"/>
              <a:t>Correct definition of </a:t>
            </a:r>
            <a:r>
              <a:rPr lang="en-US" dirty="0" err="1" smtClean="0"/>
              <a:t>PanDA</a:t>
            </a:r>
            <a:r>
              <a:rPr lang="en-US" dirty="0" smtClean="0"/>
              <a:t> queue was needed.</a:t>
            </a:r>
          </a:p>
          <a:p>
            <a:r>
              <a:rPr lang="en-US" dirty="0" smtClean="0"/>
              <a:t>Main modification was performed for payload execution part: </a:t>
            </a:r>
            <a:r>
              <a:rPr lang="en-US" dirty="0" err="1" smtClean="0"/>
              <a:t>runJobTitan.py</a:t>
            </a:r>
            <a:r>
              <a:rPr lang="en-US" dirty="0" smtClean="0"/>
              <a:t> module was developed based on </a:t>
            </a:r>
            <a:r>
              <a:rPr lang="en-US" dirty="0" err="1" smtClean="0"/>
              <a:t>runJob.py</a:t>
            </a:r>
            <a:r>
              <a:rPr lang="en-US" dirty="0" smtClean="0"/>
              <a:t> module.</a:t>
            </a:r>
          </a:p>
          <a:p>
            <a:pPr lvl="1"/>
            <a:r>
              <a:rPr lang="en-US" dirty="0" smtClean="0"/>
              <a:t>Method, which call payload execution was changed for run and collect results of job execution through PBS;</a:t>
            </a:r>
          </a:p>
          <a:p>
            <a:pPr lvl="1"/>
            <a:r>
              <a:rPr lang="en-US" dirty="0" smtClean="0"/>
              <a:t>Interface with PBS job manager was implemented by using SAGA API</a:t>
            </a:r>
          </a:p>
          <a:p>
            <a:r>
              <a:rPr lang="en-US" dirty="0" smtClean="0"/>
              <a:t>Some minor modifications of cleanup procedures was done (subdirectories cleanup).</a:t>
            </a:r>
          </a:p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079614-CA9E-8E45-8BA3-BE12B651B61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205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features in Pilot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Proper setup and execution of MPI jobs through ALPS. </a:t>
            </a:r>
          </a:p>
          <a:p>
            <a:r>
              <a:rPr lang="en-US" dirty="0" smtClean="0"/>
              <a:t>Function for collecting information about available resources for backfill was implemented</a:t>
            </a:r>
          </a:p>
          <a:p>
            <a:r>
              <a:rPr lang="en-US" dirty="0" smtClean="0"/>
              <a:t>Simple service for Pilots management on Titan  was developed.</a:t>
            </a:r>
          </a:p>
          <a:p>
            <a:pPr lvl="1"/>
            <a:r>
              <a:rPr lang="en-US" dirty="0" smtClean="0"/>
              <a:t>Full PanDA job submission chain on Titan was tested. </a:t>
            </a: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079614-CA9E-8E45-8BA3-BE12B651B61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31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PanDA jobs on Titan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6BD08C4-72C9-DF41-A63E-E55B9ADD5100}" type="slidenum">
              <a:rPr lang="en-US" smtClean="0"/>
              <a:t>9</a:t>
            </a:fld>
            <a:endParaRPr lang="en-US"/>
          </a:p>
        </p:txBody>
      </p:sp>
      <p:pic>
        <p:nvPicPr>
          <p:cNvPr id="6" name="Content Placeholder 5" descr="panda_jobs_on_titan_01-16-2014_v2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5" b="2515"/>
          <a:stretch/>
        </p:blipFill>
        <p:spPr>
          <a:xfrm>
            <a:off x="1177061" y="1434350"/>
            <a:ext cx="6758686" cy="4950286"/>
          </a:xfrm>
        </p:spPr>
      </p:pic>
    </p:spTree>
    <p:extLst>
      <p:ext uri="{BB962C8B-B14F-4D97-AF65-F5344CB8AC3E}">
        <p14:creationId xmlns:p14="http://schemas.microsoft.com/office/powerpoint/2010/main" val="1856656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TLA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Bitstream Vera Sans"/>
        <a:ea typeface="DejaVu Sans"/>
        <a:cs typeface="DejaVu Sans"/>
      </a:majorFont>
      <a:minorFont>
        <a:latin typeface="Bitstream Vera Sans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8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8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TLA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Bitstream Vera Sans"/>
        <a:ea typeface="DejaVu Sans"/>
        <a:cs typeface="DejaVu Sans"/>
      </a:majorFont>
      <a:minorFont>
        <a:latin typeface="Bitstream Vera Sans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8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8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ATLAS.thmx</Template>
  <TotalTime>8418</TotalTime>
  <Words>1638</Words>
  <Application>Microsoft Macintosh PowerPoint</Application>
  <PresentationFormat>On-screen Show (4:3)</PresentationFormat>
  <Paragraphs>286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ATLAS</vt:lpstr>
      <vt:lpstr>1_ATLAS</vt:lpstr>
      <vt:lpstr>Big PanDA on HPC/LCF  Update</vt:lpstr>
      <vt:lpstr>Outline</vt:lpstr>
      <vt:lpstr>Current HPC resources for Big PanDA</vt:lpstr>
      <vt:lpstr>Titan at ORNL features</vt:lpstr>
      <vt:lpstr>PanDA set up on HPC platforms</vt:lpstr>
      <vt:lpstr>BigPanDA architecture for Titan</vt:lpstr>
      <vt:lpstr>PanDA Pilot initial changes</vt:lpstr>
      <vt:lpstr>New features in Pilot</vt:lpstr>
      <vt:lpstr>PanDA jobs on Titan</vt:lpstr>
      <vt:lpstr>Dealing with Transformations</vt:lpstr>
      <vt:lpstr>New transforms for HPC</vt:lpstr>
      <vt:lpstr>Workloads</vt:lpstr>
      <vt:lpstr>Limits on aTGC Calculations</vt:lpstr>
      <vt:lpstr>Need for MPI   </vt:lpstr>
      <vt:lpstr>MPI Workloads</vt:lpstr>
      <vt:lpstr>Opportunistic backfill on Titan</vt:lpstr>
      <vt:lpstr>Titan Backfill 1</vt:lpstr>
      <vt:lpstr>Initial backfill tests on Titan</vt:lpstr>
      <vt:lpstr>Next steps</vt:lpstr>
      <vt:lpstr>Summary</vt:lpstr>
    </vt:vector>
  </TitlesOfParts>
  <Company>Brookhaven National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Sergey Panitkin</dc:creator>
  <cp:lastModifiedBy>Sergey Panitkin</cp:lastModifiedBy>
  <cp:revision>143</cp:revision>
  <cp:lastPrinted>2014-02-26T12:56:26Z</cp:lastPrinted>
  <dcterms:created xsi:type="dcterms:W3CDTF">2013-08-02T14:37:13Z</dcterms:created>
  <dcterms:modified xsi:type="dcterms:W3CDTF">2014-03-06T21:48:08Z</dcterms:modified>
</cp:coreProperties>
</file>