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83" r:id="rId3"/>
    <p:sldId id="391" r:id="rId4"/>
    <p:sldId id="392" r:id="rId5"/>
    <p:sldId id="393" r:id="rId6"/>
    <p:sldId id="394" r:id="rId7"/>
    <p:sldId id="395" r:id="rId8"/>
    <p:sldId id="396" r:id="rId9"/>
    <p:sldId id="398" r:id="rId10"/>
    <p:sldId id="397" r:id="rId11"/>
    <p:sldId id="384" r:id="rId12"/>
    <p:sldId id="399" r:id="rId13"/>
    <p:sldId id="402" r:id="rId14"/>
    <p:sldId id="388" r:id="rId15"/>
    <p:sldId id="389" r:id="rId16"/>
    <p:sldId id="400" r:id="rId17"/>
    <p:sldId id="401" r:id="rId18"/>
    <p:sldId id="403" r:id="rId19"/>
    <p:sldId id="404" r:id="rId20"/>
    <p:sldId id="405" r:id="rId21"/>
    <p:sldId id="406" r:id="rId22"/>
  </p:sldIdLst>
  <p:sldSz cx="10287000" cy="6858000" type="35mm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Helvetica" pitchFamily="-107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14458B"/>
    <a:srgbClr val="3A68FA"/>
    <a:srgbClr val="157F19"/>
    <a:srgbClr val="2CC7FC"/>
    <a:srgbClr val="FC8829"/>
    <a:srgbClr val="2A72FC"/>
    <a:srgbClr val="C48310"/>
    <a:srgbClr val="F4FF6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384" y="-472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109" d="100"/>
          <a:sy n="109" d="100"/>
        </p:scale>
        <p:origin x="-2144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0425" y="576263"/>
            <a:ext cx="5149850" cy="3433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mtClean="0">
              <a:latin typeface="Helvetic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1600200"/>
            <a:ext cx="92583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633413"/>
            <a:ext cx="2314575" cy="5492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33413"/>
            <a:ext cx="6791325" cy="5492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00"/>
            <a:ext cx="92583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00200"/>
            <a:ext cx="455295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600200"/>
            <a:ext cx="455295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43100" y="633413"/>
            <a:ext cx="6434138" cy="5429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60325" tIns="23812" rIns="60325" bIns="23812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charset="0"/>
        </a:defRPr>
      </a:lvl6pPr>
      <a:lvl7pPr marL="914400"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charset="0"/>
        </a:defRPr>
      </a:lvl7pPr>
      <a:lvl8pPr marL="1371600"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charset="0"/>
        </a:defRPr>
      </a:lvl8pPr>
      <a:lvl9pPr marL="1828800" algn="ctr" defTabSz="858838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df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df"/><Relationship Id="rId4" Type="http://schemas.openxmlformats.org/officeDocument/2006/relationships/image" Target="../media/image18.png"/><Relationship Id="rId5" Type="http://schemas.openxmlformats.org/officeDocument/2006/relationships/image" Target="../media/image19.pdf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df"/><Relationship Id="rId4" Type="http://schemas.openxmlformats.org/officeDocument/2006/relationships/image" Target="../media/image22.png"/><Relationship Id="rId5" Type="http://schemas.openxmlformats.org/officeDocument/2006/relationships/image" Target="../media/image23.pdf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df"/><Relationship Id="rId4" Type="http://schemas.openxmlformats.org/officeDocument/2006/relationships/image" Target="../media/image26.png"/><Relationship Id="rId5" Type="http://schemas.openxmlformats.org/officeDocument/2006/relationships/image" Target="../media/image27.pdf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df"/><Relationship Id="rId4" Type="http://schemas.openxmlformats.org/officeDocument/2006/relationships/image" Target="../media/image30.png"/><Relationship Id="rId5" Type="http://schemas.openxmlformats.org/officeDocument/2006/relationships/image" Target="../media/image31.pdf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df"/><Relationship Id="rId4" Type="http://schemas.openxmlformats.org/officeDocument/2006/relationships/image" Target="../media/image2.png"/><Relationship Id="rId5" Type="http://schemas.openxmlformats.org/officeDocument/2006/relationships/image" Target="../media/image3.pdf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df"/><Relationship Id="rId4" Type="http://schemas.openxmlformats.org/officeDocument/2006/relationships/image" Target="../media/image6.png"/><Relationship Id="rId5" Type="http://schemas.openxmlformats.org/officeDocument/2006/relationships/image" Target="../media/image7.pdf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d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df"/><Relationship Id="rId4" Type="http://schemas.openxmlformats.org/officeDocument/2006/relationships/image" Target="../media/image12.png"/><Relationship Id="rId5" Type="http://schemas.openxmlformats.org/officeDocument/2006/relationships/image" Target="../media/image13.pdf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1496" y="541338"/>
            <a:ext cx="9201162" cy="1013892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lnSpc>
                <a:spcPct val="86000"/>
              </a:lnSpc>
              <a:defRPr/>
            </a:pPr>
            <a:r>
              <a:rPr lang="en-US" dirty="0" smtClean="0">
                <a:ea typeface="+mj-ea"/>
                <a:cs typeface="+mj-cs"/>
              </a:rPr>
              <a:t>Fundamental Limits of Timing Resolution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for Scintillation Detectors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328852" y="1828800"/>
            <a:ext cx="7643594" cy="11820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0325" tIns="23812" rIns="60325" bIns="23812">
            <a:prstTxWarp prst="textNoShape">
              <a:avLst/>
            </a:prstTxWarp>
            <a:spAutoFit/>
          </a:bodyPr>
          <a:lstStyle/>
          <a:p>
            <a:pPr algn="ctr" defTabSz="858838">
              <a:lnSpc>
                <a:spcPct val="87000"/>
              </a:lnSpc>
            </a:pPr>
            <a:r>
              <a:rPr lang="en-US" sz="2800" dirty="0" smtClean="0">
                <a:solidFill>
                  <a:schemeClr val="accent1"/>
                </a:solidFill>
                <a:ea typeface="Helvetica" pitchFamily="-107" charset="0"/>
                <a:cs typeface="Helvetica" pitchFamily="-107" charset="0"/>
              </a:rPr>
              <a:t>W. </a:t>
            </a:r>
            <a:r>
              <a:rPr lang="en-US" sz="2800" dirty="0">
                <a:solidFill>
                  <a:schemeClr val="accent1"/>
                </a:solidFill>
                <a:ea typeface="Helvetica" pitchFamily="-107" charset="0"/>
                <a:cs typeface="Helvetica" pitchFamily="-107" charset="0"/>
              </a:rPr>
              <a:t>W. </a:t>
            </a:r>
            <a:r>
              <a:rPr lang="en-US" sz="2800" dirty="0" smtClean="0">
                <a:solidFill>
                  <a:schemeClr val="accent1"/>
                </a:solidFill>
                <a:ea typeface="Helvetica" pitchFamily="-107" charset="0"/>
                <a:cs typeface="Helvetica" pitchFamily="-107" charset="0"/>
              </a:rPr>
              <a:t>Moses, W. S. </a:t>
            </a:r>
            <a:r>
              <a:rPr lang="en-US" sz="2800" dirty="0" err="1" smtClean="0">
                <a:solidFill>
                  <a:schemeClr val="accent1"/>
                </a:solidFill>
                <a:ea typeface="Helvetica" pitchFamily="-107" charset="0"/>
                <a:cs typeface="Helvetica" pitchFamily="-107" charset="0"/>
              </a:rPr>
              <a:t>Choong</a:t>
            </a:r>
            <a:r>
              <a:rPr lang="en-US" sz="2800" dirty="0" smtClean="0">
                <a:solidFill>
                  <a:schemeClr val="accent1"/>
                </a:solidFill>
                <a:ea typeface="Helvetica" pitchFamily="-107" charset="0"/>
                <a:cs typeface="Helvetica" pitchFamily="-107" charset="0"/>
              </a:rPr>
              <a:t>, &amp; S. E. </a:t>
            </a:r>
            <a:r>
              <a:rPr lang="en-US" sz="2800" dirty="0" err="1" smtClean="0">
                <a:solidFill>
                  <a:schemeClr val="accent1"/>
                </a:solidFill>
                <a:ea typeface="Helvetica" pitchFamily="-107" charset="0"/>
                <a:cs typeface="Helvetica" pitchFamily="-107" charset="0"/>
              </a:rPr>
              <a:t>Derenzo</a:t>
            </a:r>
            <a:r>
              <a:rPr lang="en-US" sz="2800" dirty="0" smtClean="0">
                <a:ea typeface="Helvetica" pitchFamily="-107" charset="0"/>
                <a:cs typeface="Helvetica" pitchFamily="-107" charset="0"/>
              </a:rPr>
              <a:t/>
            </a:r>
            <a:br>
              <a:rPr lang="en-US" sz="2800" dirty="0" smtClean="0">
                <a:ea typeface="Helvetica" pitchFamily="-107" charset="0"/>
                <a:cs typeface="Helvetica" pitchFamily="-107" charset="0"/>
              </a:rPr>
            </a:br>
            <a:r>
              <a:rPr lang="en-US" sz="2800" i="1" dirty="0">
                <a:solidFill>
                  <a:schemeClr val="accent2"/>
                </a:solidFill>
                <a:ea typeface="Helvetica" pitchFamily="-107" charset="0"/>
                <a:cs typeface="Helvetica" pitchFamily="-107" charset="0"/>
              </a:rPr>
              <a:t>Lawrence Berkeley National Laboratory</a:t>
            </a:r>
            <a:endParaRPr lang="en-US" sz="2800" dirty="0" smtClean="0">
              <a:ea typeface="Helvetica" pitchFamily="-107" charset="0"/>
              <a:cs typeface="Helvetica" pitchFamily="-107" charset="0"/>
            </a:endParaRPr>
          </a:p>
          <a:p>
            <a:pPr algn="ctr" defTabSz="858838">
              <a:lnSpc>
                <a:spcPct val="87000"/>
              </a:lnSpc>
            </a:pPr>
            <a:r>
              <a:rPr lang="en-US" sz="2800" dirty="0" smtClean="0">
                <a:ea typeface="Helvetica" pitchFamily="-107" charset="0"/>
                <a:cs typeface="Helvetica" pitchFamily="-107" charset="0"/>
              </a:rPr>
              <a:t>March 13, 2013</a:t>
            </a:r>
            <a:endParaRPr lang="en-US" sz="2800" dirty="0">
              <a:ea typeface="Helvetica" pitchFamily="-107" charset="0"/>
              <a:cs typeface="Helvetica" pitchFamily="-107" charset="0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05100" y="3352800"/>
            <a:ext cx="5057775" cy="1817688"/>
          </a:xfrm>
          <a:noFill/>
          <a:ln w="12700">
            <a:miter lim="800000"/>
            <a:headEnd/>
            <a:tailEnd/>
          </a:ln>
        </p:spPr>
        <p:txBody>
          <a:bodyPr wrap="square" lIns="60325" tIns="23812" rIns="60325" bIns="23812" numCol="1" anchor="t" anchorCtr="0" compatLnSpc="1">
            <a:prstTxWarp prst="textNoShape">
              <a:avLst/>
            </a:prstTxWarp>
            <a:spAutoFit/>
          </a:bodyPr>
          <a:lstStyle/>
          <a:p>
            <a:pPr marL="322263" indent="-322263" defTabSz="858838">
              <a:lnSpc>
                <a:spcPct val="88000"/>
              </a:lnSpc>
              <a:spcBef>
                <a:spcPct val="43000"/>
              </a:spcBef>
              <a:buFontTx/>
              <a:buNone/>
            </a:pPr>
            <a:r>
              <a:rPr lang="en-US" sz="3200" dirty="0">
                <a:solidFill>
                  <a:schemeClr val="accent1"/>
                </a:solidFill>
                <a:ea typeface="Helvetica" pitchFamily="-107" charset="0"/>
                <a:cs typeface="Helvetica" pitchFamily="-107" charset="0"/>
              </a:rPr>
              <a:t>Outline:</a:t>
            </a:r>
            <a:endParaRPr lang="en-US" sz="2800" dirty="0" smtClean="0">
              <a:ea typeface="Helvetica" pitchFamily="-107" charset="0"/>
              <a:cs typeface="Helvetica" pitchFamily="-107" charset="0"/>
            </a:endParaRPr>
          </a:p>
          <a:p>
            <a:pPr marL="752475" lvl="1" indent="-315913" defTabSz="858838"/>
            <a:r>
              <a:rPr lang="en-US" sz="2400" dirty="0" smtClean="0">
                <a:ea typeface="Helvetica" pitchFamily="-107" charset="0"/>
                <a:cs typeface="Helvetica" pitchFamily="-107" charset="0"/>
              </a:rPr>
              <a:t>Basic Theory</a:t>
            </a:r>
          </a:p>
          <a:p>
            <a:pPr marL="752475" lvl="1" indent="-315913" defTabSz="858838"/>
            <a:r>
              <a:rPr lang="en-US" sz="2400" dirty="0" smtClean="0">
                <a:ea typeface="Helvetica" pitchFamily="-107" charset="0"/>
                <a:cs typeface="Helvetica" pitchFamily="-107" charset="0"/>
              </a:rPr>
              <a:t>Real World Effects</a:t>
            </a:r>
          </a:p>
          <a:p>
            <a:pPr marL="752475" lvl="1" indent="-315913" defTabSz="858838"/>
            <a:r>
              <a:rPr lang="en-US" sz="2400" dirty="0" smtClean="0">
                <a:ea typeface="Helvetica" pitchFamily="-107" charset="0"/>
                <a:cs typeface="Helvetica" pitchFamily="-107" charset="0"/>
              </a:rPr>
              <a:t>Optical Photon Propagation</a:t>
            </a:r>
            <a:endParaRPr lang="en-US" sz="2400" dirty="0">
              <a:ea typeface="Helvetica" pitchFamily="-107" charset="0"/>
              <a:cs typeface="Helvetica" pitchFamily="-107" charset="0"/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2790825" y="3810000"/>
            <a:ext cx="474345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Text Box 20"/>
          <p:cNvSpPr txBox="1">
            <a:spLocks noChangeArrowheads="1"/>
          </p:cNvSpPr>
          <p:nvPr/>
        </p:nvSpPr>
        <p:spPr bwMode="auto">
          <a:xfrm>
            <a:off x="266700" y="5562600"/>
            <a:ext cx="9791700" cy="5955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14300" indent="-114300">
              <a:buFontTx/>
              <a:buChar char="•"/>
            </a:pPr>
            <a:r>
              <a:rPr lang="en-US" sz="1800" dirty="0">
                <a:ea typeface="Helvetica" pitchFamily="-107" charset="0"/>
                <a:cs typeface="Helvetica" pitchFamily="-107" charset="0"/>
              </a:rPr>
              <a:t>This work was supported in part by the U.S. DOE (contract No. DE-AC02-05CH11231) and in part by the NIH (NIBIB grant No. R01-EB006085)</a:t>
            </a:r>
            <a:r>
              <a:rPr lang="en-US" sz="1800" dirty="0" smtClean="0">
                <a:ea typeface="Helvetica" pitchFamily="-107" charset="0"/>
                <a:cs typeface="Helvetica" pitchFamily="-107" charset="0"/>
              </a:rPr>
              <a:t>.</a:t>
            </a:r>
            <a:endParaRPr lang="en-US" sz="1800" dirty="0">
              <a:ea typeface="Helvetica" pitchFamily="-107" charset="0"/>
              <a:cs typeface="Helvetica" pitchFamily="-107" charset="0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78162" y="304800"/>
            <a:ext cx="8765646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Analytic Formula for Timing Resolution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51587" name="Rectangle 3"/>
          <p:cNvSpPr>
            <a:spLocks noChangeArrowheads="1"/>
          </p:cNvSpPr>
          <p:nvPr/>
        </p:nvSpPr>
        <p:spPr bwMode="auto">
          <a:xfrm>
            <a:off x="744642" y="6164426"/>
            <a:ext cx="8928725" cy="54117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defRPr/>
            </a:pPr>
            <a:r>
              <a:rPr lang="en-US" sz="3200" dirty="0" smtClean="0">
                <a:latin typeface="Helvetica" charset="0"/>
              </a:rPr>
              <a:t>Formula Obtained Using “</a:t>
            </a:r>
            <a:r>
              <a:rPr lang="en-US" sz="3200" dirty="0" err="1" smtClean="0">
                <a:latin typeface="Helvetica" charset="0"/>
              </a:rPr>
              <a:t>Eureqa</a:t>
            </a:r>
            <a:r>
              <a:rPr lang="en-US" sz="3200" dirty="0" smtClean="0">
                <a:latin typeface="Helvetica" charset="0"/>
              </a:rPr>
              <a:t>” Software</a:t>
            </a:r>
            <a:endParaRPr lang="en-US" sz="3200" dirty="0">
              <a:latin typeface="Helvetica" charset="0"/>
            </a:endParaRPr>
          </a:p>
        </p:txBody>
      </p: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342900" y="1066800"/>
            <a:ext cx="9601200" cy="50660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28600" indent="-228600"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Timing Resolution (ns </a:t>
            </a:r>
            <a:r>
              <a:rPr lang="en-US" dirty="0" err="1" smtClean="0">
                <a:sym typeface="Symbol" pitchFamily="-107" charset="2"/>
              </a:rPr>
              <a:t>fwhm</a:t>
            </a:r>
            <a:r>
              <a:rPr lang="en-US" dirty="0" smtClean="0">
                <a:sym typeface="Symbol" pitchFamily="-107" charset="2"/>
              </a:rPr>
              <a:t>) = </a:t>
            </a:r>
            <a:r>
              <a:rPr lang="en-US" i="1" dirty="0" smtClean="0">
                <a:latin typeface="Helvetica" charset="0"/>
              </a:rPr>
              <a:t>B</a:t>
            </a:r>
            <a:r>
              <a:rPr lang="en-US" dirty="0" smtClean="0">
                <a:latin typeface="Helvetica" charset="0"/>
              </a:rPr>
              <a:t> / sqrt(</a:t>
            </a:r>
            <a:r>
              <a:rPr lang="en-US" i="1" dirty="0" smtClean="0">
                <a:latin typeface="Helvetica" charset="0"/>
              </a:rPr>
              <a:t>I</a:t>
            </a:r>
            <a:r>
              <a:rPr lang="en-US" i="1" baseline="-25000" dirty="0" smtClean="0">
                <a:latin typeface="Helvetica" charset="0"/>
              </a:rPr>
              <a:t>0</a:t>
            </a:r>
            <a:r>
              <a:rPr lang="en-US" dirty="0" smtClean="0">
                <a:latin typeface="Helvetica" charset="0"/>
              </a:rPr>
              <a:t>) </a:t>
            </a:r>
            <a:endParaRPr lang="en-US" dirty="0" smtClean="0">
              <a:sym typeface="Symbol" pitchFamily="-107" charset="2"/>
            </a:endParaRPr>
          </a:p>
          <a:p>
            <a:pPr marL="177800">
              <a:spcBef>
                <a:spcPts val="1200"/>
              </a:spcBef>
            </a:pPr>
            <a:r>
              <a:rPr lang="en-US" i="1" dirty="0" smtClean="0"/>
              <a:t>B </a:t>
            </a:r>
            <a:r>
              <a:rPr lang="en-US" dirty="0" smtClean="0"/>
              <a:t>(</a:t>
            </a:r>
            <a:r>
              <a:rPr lang="en-US" i="1" dirty="0" err="1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err="1" smtClean="0"/>
              <a:t>r</a:t>
            </a:r>
            <a:r>
              <a:rPr lang="en-US" i="1" baseline="-25000" dirty="0" smtClean="0"/>
              <a:t> </a:t>
            </a:r>
            <a:r>
              <a:rPr lang="en-US" dirty="0" smtClean="0"/>
              <a:t>, </a:t>
            </a:r>
            <a:r>
              <a:rPr lang="en-US" i="1" dirty="0" err="1"/>
              <a:t>d</a:t>
            </a:r>
            <a:r>
              <a:rPr lang="en-US" dirty="0"/>
              <a:t>, </a:t>
            </a:r>
            <a:r>
              <a:rPr lang="en-US" i="1" dirty="0"/>
              <a:t>J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i="1" dirty="0" smtClean="0">
                <a:latin typeface="Arial"/>
                <a:cs typeface="Arial"/>
              </a:rPr>
              <a:t>I</a:t>
            </a:r>
            <a:r>
              <a:rPr lang="en-US" i="1" baseline="-25000" dirty="0" smtClean="0">
                <a:latin typeface="Arial"/>
                <a:cs typeface="Arial"/>
              </a:rPr>
              <a:t>0</a:t>
            </a:r>
            <a:r>
              <a:rPr lang="en-US" dirty="0" smtClean="0"/>
              <a:t>) </a:t>
            </a:r>
            <a:r>
              <a:rPr lang="en-US" dirty="0"/>
              <a:t>= </a:t>
            </a:r>
            <a:endParaRPr lang="en-US" dirty="0" smtClean="0"/>
          </a:p>
          <a:p>
            <a:pPr marL="571500"/>
            <a:r>
              <a:rPr lang="en-US" i="1" dirty="0" err="1" smtClean="0"/>
              <a:t>sqrt</a:t>
            </a:r>
            <a:r>
              <a:rPr lang="en-US" i="1" dirty="0" smtClean="0"/>
              <a:t>[ 5.545 </a:t>
            </a:r>
            <a:r>
              <a:rPr lang="en-US" i="1" dirty="0" smtClean="0">
                <a:latin typeface="Arial"/>
                <a:cs typeface="Arial"/>
              </a:rPr>
              <a:t>I</a:t>
            </a:r>
            <a:r>
              <a:rPr lang="en-US" i="1" baseline="-25000" dirty="0" smtClean="0">
                <a:latin typeface="Arial"/>
                <a:cs typeface="Arial"/>
              </a:rPr>
              <a:t>0</a:t>
            </a:r>
            <a:r>
              <a:rPr lang="en-US" i="1" baseline="30000" dirty="0" smtClean="0"/>
              <a:t>-1 </a:t>
            </a:r>
            <a:r>
              <a:rPr lang="en-US" i="1" dirty="0" smtClean="0"/>
              <a:t>+ 2.424 ( </a:t>
            </a:r>
            <a:r>
              <a:rPr lang="en-US" i="1" dirty="0" err="1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err="1" smtClean="0"/>
              <a:t>r</a:t>
            </a:r>
            <a:r>
              <a:rPr lang="en-US" i="1" baseline="-25000" dirty="0" smtClean="0"/>
              <a:t> </a:t>
            </a:r>
            <a:r>
              <a:rPr lang="en-US" i="1" dirty="0" smtClean="0"/>
              <a:t>+ </a:t>
            </a:r>
            <a:r>
              <a:rPr lang="en-US" i="1" dirty="0" err="1" smtClean="0"/>
              <a:t>d</a:t>
            </a:r>
            <a:r>
              <a:rPr lang="en-US" i="1" dirty="0" smtClean="0"/>
              <a:t> ) + 2.291 J + 4.938 </a:t>
            </a:r>
            <a:r>
              <a:rPr lang="en-US" i="1" dirty="0" err="1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err="1" smtClean="0"/>
              <a:t>r</a:t>
            </a:r>
            <a:r>
              <a:rPr lang="en-US" i="1" baseline="-25000" dirty="0" smtClean="0"/>
              <a:t> </a:t>
            </a:r>
            <a:r>
              <a:rPr lang="en-US" i="1" dirty="0" err="1" smtClean="0"/>
              <a:t>d</a:t>
            </a:r>
            <a:r>
              <a:rPr lang="en-US" i="1" dirty="0" smtClean="0"/>
              <a:t> + 3.332 J</a:t>
            </a:r>
            <a:r>
              <a:rPr lang="en-US" i="1" baseline="30000" dirty="0" smtClean="0"/>
              <a:t>2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+ 8.969 J</a:t>
            </a:r>
            <a:r>
              <a:rPr lang="en-US" i="1" baseline="30000" dirty="0" smtClean="0"/>
              <a:t>2 </a:t>
            </a:r>
            <a:r>
              <a:rPr lang="en-US" i="1" dirty="0" smtClean="0">
                <a:latin typeface="Arial"/>
                <a:cs typeface="Arial"/>
              </a:rPr>
              <a:t>I</a:t>
            </a:r>
            <a:r>
              <a:rPr lang="en-US" i="1" baseline="-25000" dirty="0" smtClean="0">
                <a:latin typeface="Arial"/>
                <a:cs typeface="Arial"/>
              </a:rPr>
              <a:t>0</a:t>
            </a:r>
            <a:r>
              <a:rPr lang="en-US" i="1" baseline="30000" dirty="0" smtClean="0"/>
              <a:t>-1/2</a:t>
            </a:r>
            <a:r>
              <a:rPr lang="en-US" i="1" dirty="0" smtClean="0"/>
              <a:t> + 9.821( </a:t>
            </a:r>
            <a:r>
              <a:rPr lang="en-US" i="1" dirty="0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smtClean="0"/>
              <a:t>r</a:t>
            </a:r>
            <a:r>
              <a:rPr lang="en-US" i="1" baseline="30000" dirty="0" smtClean="0"/>
              <a:t>2</a:t>
            </a:r>
            <a:r>
              <a:rPr lang="en-US" i="1" baseline="-25000" dirty="0" smtClean="0"/>
              <a:t> </a:t>
            </a:r>
            <a:r>
              <a:rPr lang="en-US" i="1" dirty="0" smtClean="0"/>
              <a:t>+ d</a:t>
            </a:r>
            <a:r>
              <a:rPr lang="en-US" i="1" baseline="30000" dirty="0" smtClean="0"/>
              <a:t>2 </a:t>
            </a:r>
            <a:r>
              <a:rPr lang="en-US" i="1" dirty="0" smtClean="0"/>
              <a:t>) </a:t>
            </a:r>
            <a:r>
              <a:rPr lang="en-US" i="1" dirty="0" smtClean="0">
                <a:latin typeface="Arial"/>
                <a:cs typeface="Arial"/>
              </a:rPr>
              <a:t>I</a:t>
            </a:r>
            <a:r>
              <a:rPr lang="en-US" i="1" baseline="-25000" dirty="0" smtClean="0">
                <a:latin typeface="Arial"/>
                <a:cs typeface="Arial"/>
              </a:rPr>
              <a:t>0</a:t>
            </a:r>
            <a:r>
              <a:rPr lang="en-US" i="1" baseline="30000" dirty="0" smtClean="0"/>
              <a:t>-1/2</a:t>
            </a:r>
            <a:r>
              <a:rPr lang="en-US" i="1" dirty="0" smtClean="0"/>
              <a:t> − 0.6637( </a:t>
            </a:r>
            <a:r>
              <a:rPr lang="en-US" i="1" dirty="0" err="1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err="1" smtClean="0"/>
              <a:t>r</a:t>
            </a:r>
            <a:r>
              <a:rPr lang="en-US" i="1" baseline="-25000" dirty="0" smtClean="0"/>
              <a:t> </a:t>
            </a:r>
            <a:r>
              <a:rPr lang="en-US" i="1" dirty="0" smtClean="0"/>
              <a:t>+ </a:t>
            </a:r>
            <a:r>
              <a:rPr lang="en-US" i="1" dirty="0" err="1" smtClean="0"/>
              <a:t>d</a:t>
            </a:r>
            <a:r>
              <a:rPr lang="en-US" i="1" dirty="0" smtClean="0"/>
              <a:t> ) </a:t>
            </a:r>
            <a:r>
              <a:rPr lang="en-US" i="1" dirty="0" smtClean="0">
                <a:latin typeface="Arial"/>
                <a:cs typeface="Arial"/>
              </a:rPr>
              <a:t>I</a:t>
            </a:r>
            <a:r>
              <a:rPr lang="en-US" i="1" baseline="-25000" dirty="0" smtClean="0">
                <a:latin typeface="Arial"/>
                <a:cs typeface="Arial"/>
              </a:rPr>
              <a:t>0</a:t>
            </a:r>
            <a:r>
              <a:rPr lang="en-US" i="1" baseline="30000" dirty="0" smtClean="0"/>
              <a:t>-1/2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− 3.305 J ( </a:t>
            </a:r>
            <a:r>
              <a:rPr lang="en-US" i="1" dirty="0" err="1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err="1" smtClean="0"/>
              <a:t>r</a:t>
            </a:r>
            <a:r>
              <a:rPr lang="en-US" i="1" baseline="-25000" dirty="0" smtClean="0"/>
              <a:t> </a:t>
            </a:r>
            <a:r>
              <a:rPr lang="en-US" i="1" dirty="0" smtClean="0"/>
              <a:t>+ </a:t>
            </a:r>
            <a:r>
              <a:rPr lang="en-US" i="1" dirty="0" err="1" smtClean="0"/>
              <a:t>d</a:t>
            </a:r>
            <a:r>
              <a:rPr lang="en-US" i="1" dirty="0" smtClean="0"/>
              <a:t> ) − 6.149 J</a:t>
            </a:r>
            <a:r>
              <a:rPr lang="en-US" i="1" baseline="30000" dirty="0" smtClean="0"/>
              <a:t> </a:t>
            </a:r>
            <a:r>
              <a:rPr lang="en-US" i="1" dirty="0" smtClean="0">
                <a:latin typeface="Arial"/>
                <a:cs typeface="Arial"/>
              </a:rPr>
              <a:t>I</a:t>
            </a:r>
            <a:r>
              <a:rPr lang="en-US" i="1" baseline="-25000" dirty="0" smtClean="0">
                <a:latin typeface="Arial"/>
                <a:cs typeface="Arial"/>
              </a:rPr>
              <a:t>0</a:t>
            </a:r>
            <a:r>
              <a:rPr lang="en-US" i="1" baseline="30000" dirty="0" smtClean="0"/>
              <a:t>-1/2 </a:t>
            </a:r>
            <a:r>
              <a:rPr lang="en-US" i="1" dirty="0" smtClean="0"/>
              <a:t> − 0.3232 ( </a:t>
            </a:r>
            <a:r>
              <a:rPr lang="en-US" i="1" dirty="0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smtClean="0"/>
              <a:t>r</a:t>
            </a:r>
            <a:r>
              <a:rPr lang="en-US" i="1" baseline="30000" dirty="0" smtClean="0"/>
              <a:t>2</a:t>
            </a:r>
            <a:r>
              <a:rPr lang="en-US" i="1" baseline="-25000" dirty="0" smtClean="0"/>
              <a:t> </a:t>
            </a:r>
            <a:r>
              <a:rPr lang="en-US" i="1" dirty="0" smtClean="0"/>
              <a:t>+ d</a:t>
            </a:r>
            <a:r>
              <a:rPr lang="en-US" i="1" baseline="30000" dirty="0" smtClean="0"/>
              <a:t>2 </a:t>
            </a:r>
            <a:r>
              <a:rPr lang="en-US" i="1" dirty="0" smtClean="0"/>
              <a:t>) − 3.530 J</a:t>
            </a:r>
            <a:r>
              <a:rPr lang="en-US" i="1" baseline="30000" dirty="0" smtClean="0"/>
              <a:t>3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− 5.361 J </a:t>
            </a:r>
            <a:r>
              <a:rPr lang="en-US" i="1" dirty="0" err="1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err="1" smtClean="0"/>
              <a:t>r</a:t>
            </a:r>
            <a:r>
              <a:rPr lang="en-US" i="1" dirty="0" smtClean="0"/>
              <a:t> </a:t>
            </a:r>
            <a:r>
              <a:rPr lang="en-US" i="1" dirty="0" err="1" smtClean="0"/>
              <a:t>d</a:t>
            </a:r>
            <a:r>
              <a:rPr lang="en-US" i="1" dirty="0" smtClean="0"/>
              <a:t> − 9.287 </a:t>
            </a:r>
            <a:r>
              <a:rPr lang="en-US" i="1" dirty="0" err="1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err="1" smtClean="0"/>
              <a:t>r</a:t>
            </a:r>
            <a:r>
              <a:rPr lang="en-US" i="1" dirty="0" smtClean="0"/>
              <a:t> </a:t>
            </a:r>
            <a:r>
              <a:rPr lang="en-US" i="1" dirty="0" err="1" smtClean="0"/>
              <a:t>d</a:t>
            </a:r>
            <a:r>
              <a:rPr lang="en-US" i="1" dirty="0" smtClean="0"/>
              <a:t> </a:t>
            </a:r>
            <a:r>
              <a:rPr lang="en-US" i="1" dirty="0" smtClean="0">
                <a:latin typeface="Arial"/>
                <a:cs typeface="Arial"/>
              </a:rPr>
              <a:t>I</a:t>
            </a:r>
            <a:r>
              <a:rPr lang="en-US" i="1" baseline="-25000" dirty="0" smtClean="0">
                <a:latin typeface="Arial"/>
                <a:cs typeface="Arial"/>
              </a:rPr>
              <a:t>0</a:t>
            </a:r>
            <a:r>
              <a:rPr lang="en-US" i="1" baseline="30000" dirty="0" smtClean="0"/>
              <a:t>-1/2</a:t>
            </a:r>
            <a:r>
              <a:rPr lang="en-US" i="1" dirty="0" smtClean="0"/>
              <a:t> − 5.814 J𝜏( </a:t>
            </a:r>
            <a:r>
              <a:rPr lang="en-US" i="1" dirty="0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smtClean="0"/>
              <a:t>r</a:t>
            </a:r>
            <a:r>
              <a:rPr lang="en-US" i="1" baseline="30000" dirty="0" smtClean="0"/>
              <a:t>3</a:t>
            </a:r>
            <a:r>
              <a:rPr lang="en-US" i="1" baseline="-25000" dirty="0" smtClean="0"/>
              <a:t> </a:t>
            </a:r>
            <a:r>
              <a:rPr lang="en-US" i="1" dirty="0" smtClean="0"/>
              <a:t>+ d</a:t>
            </a:r>
            <a:r>
              <a:rPr lang="en-US" i="1" baseline="30000" dirty="0" smtClean="0"/>
              <a:t>3 </a:t>
            </a:r>
            <a:r>
              <a:rPr lang="en-US" i="1" dirty="0" smtClean="0"/>
              <a:t>) ]</a:t>
            </a:r>
          </a:p>
          <a:p>
            <a:pPr marL="571500"/>
            <a:endParaRPr lang="en-US" dirty="0" smtClean="0">
              <a:sym typeface="Symbol" pitchFamily="-107" charset="2"/>
            </a:endParaRPr>
          </a:p>
          <a:p>
            <a:pPr marL="1371600" indent="-228600">
              <a:spcBef>
                <a:spcPct val="50000"/>
              </a:spcBef>
            </a:pPr>
            <a:r>
              <a:rPr lang="en-US" i="1" dirty="0" smtClean="0">
                <a:latin typeface="Arial"/>
                <a:cs typeface="Arial"/>
              </a:rPr>
              <a:t>I</a:t>
            </a:r>
            <a:r>
              <a:rPr lang="en-US" i="1" baseline="-25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=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Helvetica" charset="0"/>
                <a:sym typeface="Symbol" charset="2"/>
              </a:rPr>
              <a:t>E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  <a:sym typeface="Symbol" charset="2"/>
              </a:rPr>
              <a:t>ϒ</a:t>
            </a:r>
            <a:r>
              <a:rPr lang="en-US" dirty="0" smtClean="0">
                <a:latin typeface="Helvetica" charset="0"/>
                <a:sym typeface="Symbol" charset="2"/>
              </a:rPr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  <a:sym typeface="Symbol" charset="2"/>
              </a:rPr>
              <a:t></a:t>
            </a:r>
            <a:r>
              <a:rPr lang="en-US" dirty="0" smtClean="0">
                <a:latin typeface="Helvetica" charset="0"/>
                <a:sym typeface="Symbol" charset="2"/>
              </a:rPr>
              <a:t> </a:t>
            </a:r>
            <a:r>
              <a:rPr lang="en-US" dirty="0" smtClean="0">
                <a:latin typeface="Arial"/>
                <a:cs typeface="Arial"/>
              </a:rPr>
              <a:t>(</a:t>
            </a:r>
            <a:r>
              <a:rPr lang="en-US" dirty="0" smtClean="0">
                <a:latin typeface="Arial"/>
                <a:cs typeface="Arial"/>
              </a:rPr>
              <a:t>Light Output / </a:t>
            </a:r>
            <a:r>
              <a:rPr lang="en-US" dirty="0" err="1" smtClean="0">
                <a:latin typeface="Arial"/>
                <a:cs typeface="Arial"/>
                <a:sym typeface="Symbol" charset="2"/>
              </a:rPr>
              <a:t></a:t>
            </a:r>
            <a:r>
              <a:rPr lang="en-US" dirty="0" smtClean="0">
                <a:latin typeface="Arial"/>
                <a:cs typeface="Arial"/>
                <a:sym typeface="Symbol" charset="2"/>
              </a:rPr>
              <a:t>) </a:t>
            </a:r>
            <a:r>
              <a:rPr lang="en-US" dirty="0" err="1" smtClean="0">
                <a:latin typeface="Arial"/>
                <a:ea typeface="Wingdings"/>
                <a:cs typeface="Arial"/>
                <a:sym typeface="Symbol" charset="2"/>
              </a:rPr>
              <a:t></a:t>
            </a:r>
            <a:r>
              <a:rPr lang="en-US" dirty="0" smtClean="0">
                <a:latin typeface="Arial"/>
                <a:cs typeface="Arial"/>
                <a:sym typeface="Symbol" charset="2"/>
              </a:rPr>
              <a:t> </a:t>
            </a:r>
            <a:r>
              <a:rPr lang="en-US" dirty="0" err="1" smtClean="0">
                <a:latin typeface="Arial"/>
                <a:cs typeface="Arial"/>
                <a:sym typeface="Symbol" charset="2"/>
              </a:rPr>
              <a:t>Collect_Eff</a:t>
            </a:r>
            <a:r>
              <a:rPr lang="en-US" dirty="0" smtClean="0">
                <a:latin typeface="Arial"/>
                <a:cs typeface="Arial"/>
                <a:sym typeface="Symbol" charset="2"/>
              </a:rPr>
              <a:t> </a:t>
            </a:r>
            <a:r>
              <a:rPr lang="en-US" dirty="0" err="1" smtClean="0">
                <a:latin typeface="Arial"/>
                <a:ea typeface="Wingdings"/>
                <a:cs typeface="Arial"/>
                <a:sym typeface="Symbol" charset="2"/>
              </a:rPr>
              <a:t></a:t>
            </a:r>
            <a:r>
              <a:rPr lang="en-US" dirty="0" smtClean="0">
                <a:latin typeface="Arial"/>
                <a:cs typeface="Arial"/>
                <a:sym typeface="Symbol" charset="2"/>
              </a:rPr>
              <a:t> </a:t>
            </a:r>
            <a:r>
              <a:rPr lang="en-US" dirty="0" err="1" smtClean="0">
                <a:latin typeface="Arial"/>
                <a:cs typeface="Arial"/>
                <a:sym typeface="Symbol" charset="2"/>
              </a:rPr>
              <a:t>Quantum_Eff</a:t>
            </a:r>
            <a:r>
              <a:rPr lang="en-US" dirty="0" smtClean="0">
                <a:latin typeface="Arial"/>
                <a:cs typeface="Arial"/>
                <a:sym typeface="Symbol" charset="2"/>
              </a:rPr>
              <a:t/>
            </a:r>
            <a:br>
              <a:rPr lang="en-US" dirty="0" smtClean="0">
                <a:latin typeface="Arial"/>
                <a:cs typeface="Arial"/>
                <a:sym typeface="Symbol" charset="2"/>
              </a:rPr>
            </a:br>
            <a:r>
              <a:rPr lang="en-US" dirty="0" smtClean="0">
                <a:latin typeface="Arial"/>
                <a:cs typeface="Arial"/>
                <a:sym typeface="Symbol" charset="2"/>
              </a:rPr>
              <a:t>(photons/</a:t>
            </a:r>
            <a:r>
              <a:rPr lang="en-US" dirty="0" err="1" smtClean="0">
                <a:latin typeface="Arial"/>
                <a:cs typeface="Arial"/>
                <a:sym typeface="Symbol" charset="2"/>
              </a:rPr>
              <a:t>MeV</a:t>
            </a:r>
            <a:r>
              <a:rPr lang="en-US" dirty="0" smtClean="0">
                <a:latin typeface="Arial"/>
                <a:cs typeface="Arial"/>
                <a:sym typeface="Symbol" charset="2"/>
              </a:rPr>
              <a:t>/ns)</a:t>
            </a:r>
          </a:p>
          <a:p>
            <a:pPr marL="1371600" indent="-228600">
              <a:spcBef>
                <a:spcPct val="50000"/>
              </a:spcBef>
            </a:pPr>
            <a:r>
              <a:rPr lang="en-US" i="1" dirty="0" err="1" smtClean="0">
                <a:latin typeface="Helvetica" charset="0"/>
                <a:sym typeface="Symbol" charset="2"/>
              </a:rPr>
              <a:t></a:t>
            </a:r>
            <a:r>
              <a:rPr lang="en-US" i="1" baseline="-25000" dirty="0" err="1" smtClean="0">
                <a:latin typeface="Arial"/>
                <a:cs typeface="Arial"/>
                <a:sym typeface="Symbol" pitchFamily="-107" charset="2"/>
              </a:rPr>
              <a:t>r</a:t>
            </a:r>
            <a:r>
              <a:rPr lang="en-US" dirty="0" smtClean="0">
                <a:latin typeface="Arial"/>
                <a:cs typeface="Arial"/>
                <a:sym typeface="Symbol" pitchFamily="-107" charset="2"/>
              </a:rPr>
              <a:t> = Intrinsic Scintillator Rise Time (ns)</a:t>
            </a:r>
          </a:p>
          <a:p>
            <a:pPr marL="1371600" indent="-228600">
              <a:spcBef>
                <a:spcPct val="50000"/>
              </a:spcBef>
            </a:pPr>
            <a:r>
              <a:rPr lang="en-US" i="1" dirty="0" smtClean="0">
                <a:latin typeface="Arial"/>
                <a:cs typeface="Arial"/>
                <a:sym typeface="Symbol" pitchFamily="-107" charset="2"/>
              </a:rPr>
              <a:t>J</a:t>
            </a:r>
            <a:r>
              <a:rPr lang="en-US" dirty="0" smtClean="0">
                <a:latin typeface="Arial"/>
                <a:cs typeface="Arial"/>
                <a:sym typeface="Symbol" pitchFamily="-107" charset="2"/>
              </a:rPr>
              <a:t> = Photodetector Transit Time Jitter (ns)</a:t>
            </a:r>
          </a:p>
          <a:p>
            <a:pPr marL="1371600" indent="-228600">
              <a:spcBef>
                <a:spcPct val="50000"/>
              </a:spcBef>
            </a:pPr>
            <a:r>
              <a:rPr lang="en-US" i="1" dirty="0" err="1" smtClean="0">
                <a:latin typeface="Arial"/>
                <a:cs typeface="Arial"/>
                <a:sym typeface="Symbol" pitchFamily="-107" charset="2"/>
              </a:rPr>
              <a:t>d</a:t>
            </a:r>
            <a:r>
              <a:rPr lang="en-US" dirty="0" smtClean="0">
                <a:latin typeface="Arial"/>
                <a:cs typeface="Arial"/>
                <a:sym typeface="Symbol" pitchFamily="-107" charset="2"/>
              </a:rPr>
              <a:t> = Optical Photon Propagation “Decay Time” (ns)</a:t>
            </a: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47104" y="304800"/>
            <a:ext cx="5226140" cy="54668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Fit vs. True Value for </a:t>
            </a:r>
            <a:r>
              <a:rPr lang="en-US" i="1" dirty="0" smtClean="0"/>
              <a:t>B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244779" y="5715000"/>
            <a:ext cx="7928451" cy="9843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Excellent Fit (RMS Deviation ~ 2%)</a:t>
            </a: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For Virtually All Conditions, 0.5 &lt; </a:t>
            </a:r>
            <a:r>
              <a:rPr lang="en-US" sz="3200" i="1" dirty="0" smtClean="0">
                <a:latin typeface="Helvetica" charset="0"/>
              </a:rPr>
              <a:t>B</a:t>
            </a:r>
            <a:r>
              <a:rPr lang="en-US" sz="3200" dirty="0" smtClean="0">
                <a:latin typeface="Helvetica" charset="0"/>
              </a:rPr>
              <a:t> &lt; 2 </a:t>
            </a:r>
            <a:endParaRPr lang="en-US" sz="3200" dirty="0">
              <a:latin typeface="Helvetica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657350" y="1066800"/>
            <a:ext cx="6972300" cy="4445000"/>
          </a:xfrm>
          <a:prstGeom prst="rect">
            <a:avLst/>
          </a:prstGeom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945038" y="381000"/>
            <a:ext cx="4431902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Other Observations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1562100" y="1676400"/>
            <a:ext cx="7315200" cy="41744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No Other Significant Dependencies</a:t>
            </a:r>
          </a:p>
          <a:p>
            <a:pPr marL="914400" lvl="1" indent="-228600">
              <a:spcBef>
                <a:spcPts val="600"/>
              </a:spcBef>
              <a:buClr>
                <a:schemeClr val="accent1"/>
              </a:buClr>
              <a:buFont typeface="Lucida Grande"/>
              <a:buChar char="–"/>
            </a:pPr>
            <a:r>
              <a:rPr lang="en-US" sz="2800" dirty="0" smtClean="0">
                <a:sym typeface="Symbol" pitchFamily="-107" charset="2"/>
              </a:rPr>
              <a:t>Photodetector Rise Time</a:t>
            </a:r>
          </a:p>
          <a:p>
            <a:pPr marL="914400" lvl="1" indent="-228600">
              <a:spcBef>
                <a:spcPts val="600"/>
              </a:spcBef>
              <a:buClr>
                <a:schemeClr val="accent1"/>
              </a:buClr>
              <a:buFont typeface="Lucida Grande"/>
              <a:buChar char="–"/>
            </a:pPr>
            <a:r>
              <a:rPr lang="en-US" sz="2800" dirty="0" smtClean="0">
                <a:sym typeface="Symbol" pitchFamily="-107" charset="2"/>
              </a:rPr>
              <a:t>Photodetector Fall Time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Timing Resolution Using “Optimal” Estimator that Uses </a:t>
            </a:r>
            <a:r>
              <a:rPr lang="en-US" sz="2800" i="1" dirty="0" smtClean="0">
                <a:sym typeface="Symbol" pitchFamily="-107" charset="2"/>
              </a:rPr>
              <a:t>All </a:t>
            </a:r>
            <a:r>
              <a:rPr lang="en-US" sz="2800" dirty="0" smtClean="0">
                <a:sym typeface="Symbol" pitchFamily="-107" charset="2"/>
              </a:rPr>
              <a:t>Detected Photoelectrons is ≤15% Better than Leading Edge Timing</a:t>
            </a:r>
            <a:br>
              <a:rPr lang="en-US" sz="2800" dirty="0" smtClean="0">
                <a:sym typeface="Symbol" pitchFamily="-107" charset="2"/>
              </a:rPr>
            </a:br>
            <a:r>
              <a:rPr lang="en-US" sz="2800" dirty="0" smtClean="0">
                <a:sym typeface="Symbol" pitchFamily="-107" charset="2"/>
              </a:rPr>
              <a:t>(for </a:t>
            </a:r>
            <a:r>
              <a:rPr lang="en-US" sz="2800" i="1" dirty="0" err="1" smtClean="0">
                <a:latin typeface="Helvetica" charset="0"/>
                <a:sym typeface="Symbol" charset="2"/>
              </a:rPr>
              <a:t></a:t>
            </a:r>
            <a:r>
              <a:rPr lang="en-US" sz="2800" i="1" baseline="-25000" dirty="0" err="1" smtClean="0"/>
              <a:t>r</a:t>
            </a:r>
            <a:r>
              <a:rPr lang="en-US" sz="2800" i="1" baseline="-25000" dirty="0" smtClean="0"/>
              <a:t> </a:t>
            </a:r>
            <a:r>
              <a:rPr lang="en-US" sz="2800" dirty="0" smtClean="0"/>
              <a:t>= 0.5 ns, </a:t>
            </a:r>
            <a:r>
              <a:rPr lang="en-US" sz="2800" i="1" dirty="0" err="1" smtClean="0"/>
              <a:t>d</a:t>
            </a:r>
            <a:r>
              <a:rPr lang="en-US" sz="2800" i="1" dirty="0" smtClean="0"/>
              <a:t> = 0.1 ns</a:t>
            </a:r>
            <a:r>
              <a:rPr lang="en-US" sz="2800" dirty="0" smtClean="0"/>
              <a:t>, </a:t>
            </a:r>
            <a:r>
              <a:rPr lang="en-US" sz="2800" i="1" dirty="0" smtClean="0"/>
              <a:t>J = 0.2 ns)</a:t>
            </a:r>
            <a:endParaRPr lang="en-US" sz="2800" dirty="0" smtClean="0"/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Paper submitted to </a:t>
            </a:r>
            <a:r>
              <a:rPr lang="en-US" sz="2800" i="1" dirty="0" smtClean="0">
                <a:sym typeface="Symbol" pitchFamily="-107" charset="2"/>
              </a:rPr>
              <a:t>Phys. Med. Biol.</a:t>
            </a: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1866900" y="1600200"/>
            <a:ext cx="62484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96272" y="381000"/>
            <a:ext cx="9329427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Timing Resolution Predicted If You Know: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2476500" y="1283660"/>
            <a:ext cx="5867400" cy="45674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Initial Photoelectron Rate I</a:t>
            </a:r>
            <a:r>
              <a:rPr lang="en-US" baseline="-25000" dirty="0" smtClean="0">
                <a:sym typeface="Symbol" pitchFamily="-107" charset="2"/>
              </a:rPr>
              <a:t>0</a:t>
            </a:r>
            <a:endParaRPr lang="en-US" dirty="0" smtClean="0">
              <a:sym typeface="Symbol" pitchFamily="-107" charset="2"/>
            </a:endParaRPr>
          </a:p>
          <a:p>
            <a:pPr marL="914400" lvl="1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Gamma Ray Energy</a:t>
            </a:r>
          </a:p>
          <a:p>
            <a:pPr marL="914400" lvl="1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Scintillator </a:t>
            </a:r>
            <a:r>
              <a:rPr lang="en-US" dirty="0" smtClean="0">
                <a:sym typeface="Symbol" pitchFamily="-107" charset="2"/>
              </a:rPr>
              <a:t>Luminosity</a:t>
            </a:r>
          </a:p>
          <a:p>
            <a:pPr marL="914400" lvl="1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Scintillator Decay Time</a:t>
            </a:r>
          </a:p>
          <a:p>
            <a:pPr marL="914400" lvl="1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Collection Efficiency</a:t>
            </a:r>
          </a:p>
          <a:p>
            <a:pPr marL="914400" lvl="1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Quantum Efficiency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Intrinsic Scintillator Rise Time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Photodetector Transit Time Jitter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Optical Photon Propagation 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05100" y="2206536"/>
            <a:ext cx="575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3600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5100" y="2727236"/>
            <a:ext cx="575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36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05100" y="3244672"/>
            <a:ext cx="575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3600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05100" y="3751712"/>
            <a:ext cx="575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3600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47900" y="1207460"/>
            <a:ext cx="575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36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7900" y="4262976"/>
            <a:ext cx="575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3600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47900" y="4771936"/>
            <a:ext cx="575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3600" dirty="0">
              <a:solidFill>
                <a:srgbClr val="008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23900" y="5384800"/>
            <a:ext cx="8941549" cy="1092200"/>
            <a:chOff x="723900" y="5384800"/>
            <a:chExt cx="8941549" cy="1092200"/>
          </a:xfrm>
        </p:grpSpPr>
        <p:sp>
          <p:nvSpPr>
            <p:cNvPr id="451587" name="Rectangle 3"/>
            <p:cNvSpPr>
              <a:spLocks noChangeArrowheads="1"/>
            </p:cNvSpPr>
            <p:nvPr/>
          </p:nvSpPr>
          <p:spPr bwMode="auto">
            <a:xfrm>
              <a:off x="723900" y="5935826"/>
              <a:ext cx="8941549" cy="54117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marL="228600" indent="-228600" algn="ctr">
                <a:defRPr/>
              </a:pPr>
              <a:r>
                <a:rPr lang="en-US" sz="3200" dirty="0" smtClean="0">
                  <a:latin typeface="Helvetica" charset="0"/>
                </a:rPr>
                <a:t>What Value to Use for Propagation Time???</a:t>
              </a:r>
              <a:endParaRPr lang="en-US" sz="3200" dirty="0">
                <a:latin typeface="Helvetica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552700" y="5384800"/>
              <a:ext cx="5486400" cy="457200"/>
            </a:xfrm>
            <a:prstGeom prst="rect">
              <a:avLst/>
            </a:prstGeom>
            <a:noFill/>
            <a:ln w="38100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</p:grpSp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2324100" y="1219200"/>
            <a:ext cx="56388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05100" y="1714500"/>
            <a:ext cx="5753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sz="3600" dirty="0">
              <a:solidFill>
                <a:srgbClr val="008000"/>
              </a:solidFill>
            </a:endParaRP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22" y="600075"/>
            <a:ext cx="9099722" cy="546687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Estimate Using GEANT / GATE / DETECT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104900" y="1551447"/>
            <a:ext cx="8305800" cy="50085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Index of Refraction </a:t>
            </a:r>
            <a:r>
              <a:rPr lang="en-US" sz="2800" i="1" dirty="0" err="1" smtClean="0">
                <a:sym typeface="Symbol" pitchFamily="-107" charset="2"/>
              </a:rPr>
              <a:t>n</a:t>
            </a:r>
            <a:r>
              <a:rPr lang="en-US" sz="2800" i="1" dirty="0" smtClean="0">
                <a:sym typeface="Symbol" pitchFamily="-107" charset="2"/>
              </a:rPr>
              <a:t> </a:t>
            </a:r>
            <a:r>
              <a:rPr lang="en-US" sz="2800" dirty="0" smtClean="0">
                <a:sym typeface="Symbol" pitchFamily="-107" charset="2"/>
              </a:rPr>
              <a:t>= 1.82 (same as LSO)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Light Generated as a Delta Function in Time</a:t>
            </a:r>
            <a:br>
              <a:rPr lang="en-US" sz="2800" dirty="0" smtClean="0">
                <a:sym typeface="Symbol" pitchFamily="-107" charset="2"/>
              </a:rPr>
            </a:br>
            <a:r>
              <a:rPr lang="en-US" sz="2800" dirty="0" smtClean="0">
                <a:sym typeface="Symbol" pitchFamily="-107" charset="2"/>
              </a:rPr>
              <a:t>at Random Positions in the Scintillator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Three Surface Finishes Simulated</a:t>
            </a:r>
          </a:p>
          <a:p>
            <a:pPr marL="914400" lvl="1" indent="-228600">
              <a:spcBef>
                <a:spcPts val="600"/>
              </a:spcBef>
              <a:buClr>
                <a:schemeClr val="accent1"/>
              </a:buClr>
              <a:buFont typeface="Lucida Grande"/>
              <a:buChar char="–"/>
            </a:pPr>
            <a:r>
              <a:rPr lang="en-US" sz="2800" dirty="0" smtClean="0">
                <a:sym typeface="Symbol" pitchFamily="-107" charset="2"/>
              </a:rPr>
              <a:t>Polished</a:t>
            </a:r>
          </a:p>
          <a:p>
            <a:pPr marL="914400" lvl="1" indent="-228600">
              <a:spcBef>
                <a:spcPts val="600"/>
              </a:spcBef>
              <a:buClr>
                <a:schemeClr val="accent1"/>
              </a:buClr>
              <a:buFont typeface="Lucida Grande"/>
              <a:buChar char="–"/>
            </a:pPr>
            <a:r>
              <a:rPr lang="en-US" sz="2800" dirty="0" smtClean="0">
                <a:sym typeface="Symbol" pitchFamily="-107" charset="2"/>
              </a:rPr>
              <a:t>Chemically Etched</a:t>
            </a:r>
          </a:p>
          <a:p>
            <a:pPr marL="914400" lvl="1" indent="-228600">
              <a:spcBef>
                <a:spcPts val="600"/>
              </a:spcBef>
              <a:buClr>
                <a:schemeClr val="accent1"/>
              </a:buClr>
              <a:buFont typeface="Lucida Grande"/>
              <a:buChar char="–"/>
            </a:pPr>
            <a:r>
              <a:rPr lang="en-US" sz="2800" dirty="0" smtClean="0">
                <a:sym typeface="Symbol" pitchFamily="-107" charset="2"/>
              </a:rPr>
              <a:t>Rough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Two Simulation Types for Each Surface</a:t>
            </a:r>
          </a:p>
          <a:p>
            <a:pPr marL="914400" lvl="1" indent="-228600">
              <a:spcBef>
                <a:spcPts val="600"/>
              </a:spcBef>
              <a:buClr>
                <a:schemeClr val="accent1"/>
              </a:buClr>
              <a:buFont typeface="Lucida Grande"/>
              <a:buChar char="–"/>
            </a:pPr>
            <a:r>
              <a:rPr lang="en-US" sz="2800" dirty="0" smtClean="0">
                <a:sym typeface="Symbol" pitchFamily="-107" charset="2"/>
              </a:rPr>
              <a:t>“Unified Model” (</a:t>
            </a:r>
            <a:r>
              <a:rPr lang="en-US" sz="2800" dirty="0" err="1" smtClean="0">
                <a:sym typeface="Symbol" pitchFamily="-107" charset="2"/>
              </a:rPr>
              <a:t>σ</a:t>
            </a:r>
            <a:r>
              <a:rPr lang="en-US" sz="2800" baseline="-25000" dirty="0" err="1" smtClean="0">
                <a:sym typeface="Symbol" pitchFamily="-107" charset="2"/>
              </a:rPr>
              <a:t>α</a:t>
            </a:r>
            <a:r>
              <a:rPr lang="en-US" sz="2800" dirty="0" smtClean="0">
                <a:sym typeface="Symbol" pitchFamily="-107" charset="2"/>
              </a:rPr>
              <a:t> = 0°, 6°, and 12°)</a:t>
            </a:r>
          </a:p>
          <a:p>
            <a:pPr marL="914400" lvl="1" indent="-228600">
              <a:spcBef>
                <a:spcPts val="600"/>
              </a:spcBef>
              <a:buClr>
                <a:schemeClr val="accent1"/>
              </a:buClr>
              <a:buFont typeface="Lucida Grande"/>
              <a:buChar char="–"/>
            </a:pPr>
            <a:r>
              <a:rPr lang="en-US" sz="2800" dirty="0" smtClean="0">
                <a:sym typeface="Symbol" pitchFamily="-107" charset="2"/>
              </a:rPr>
              <a:t>“</a:t>
            </a:r>
            <a:r>
              <a:rPr lang="en-US" sz="2800" dirty="0" err="1" smtClean="0">
                <a:sym typeface="Symbol" pitchFamily="-107" charset="2"/>
              </a:rPr>
              <a:t>RealReflector</a:t>
            </a:r>
            <a:r>
              <a:rPr lang="en-US" sz="2800" dirty="0" smtClean="0">
                <a:sym typeface="Symbol" pitchFamily="-107" charset="2"/>
              </a:rPr>
              <a:t>” (measured values in LUT)</a:t>
            </a: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562100" y="2811626"/>
            <a:ext cx="7315200" cy="2946400"/>
          </a:xfrm>
          <a:prstGeom prst="rect">
            <a:avLst/>
          </a:prstGeom>
        </p:spPr>
      </p:pic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5655" y="381000"/>
            <a:ext cx="4227444" cy="546687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/>
              <a:t>Basic Pulse Shape</a:t>
            </a:r>
            <a:endParaRPr lang="en-US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422816" y="6088226"/>
            <a:ext cx="7543731" cy="54117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defRPr/>
            </a:pPr>
            <a:r>
              <a:rPr lang="en-US" sz="3200" dirty="0" smtClean="0">
                <a:latin typeface="Helvetica" charset="0"/>
              </a:rPr>
              <a:t>Well-Described By Exponential Decay</a:t>
            </a:r>
            <a:endParaRPr lang="en-US" sz="3200" dirty="0">
              <a:latin typeface="Helvetic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28700" y="2735426"/>
            <a:ext cx="8382000" cy="3124200"/>
            <a:chOff x="1028700" y="2362200"/>
            <a:chExt cx="8382000" cy="3124200"/>
          </a:xfrm>
        </p:grpSpPr>
        <p:sp>
          <p:nvSpPr>
            <p:cNvPr id="22" name="Rectangle 21"/>
            <p:cNvSpPr/>
            <p:nvPr/>
          </p:nvSpPr>
          <p:spPr bwMode="auto">
            <a:xfrm>
              <a:off x="1028700" y="2362200"/>
              <a:ext cx="8382000" cy="31242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1562100" y="2438400"/>
              <a:ext cx="7315200" cy="2946400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2628900" y="3497426"/>
            <a:ext cx="1005954" cy="534988"/>
            <a:chOff x="2628900" y="3124200"/>
            <a:chExt cx="1005954" cy="534988"/>
          </a:xfrm>
        </p:grpSpPr>
        <p:cxnSp>
          <p:nvCxnSpPr>
            <p:cNvPr id="26" name="Straight Connector 25"/>
            <p:cNvCxnSpPr/>
            <p:nvPr/>
          </p:nvCxnSpPr>
          <p:spPr bwMode="auto">
            <a:xfrm>
              <a:off x="2705100" y="3657600"/>
              <a:ext cx="8382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2628900" y="3124200"/>
              <a:ext cx="100595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Delay</a:t>
              </a:r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771900" y="2921913"/>
            <a:ext cx="2756085" cy="430887"/>
            <a:chOff x="3771900" y="2514600"/>
            <a:chExt cx="2756085" cy="430887"/>
          </a:xfrm>
        </p:grpSpPr>
        <p:sp>
          <p:nvSpPr>
            <p:cNvPr id="30" name="TextBox 29"/>
            <p:cNvSpPr txBox="1"/>
            <p:nvPr/>
          </p:nvSpPr>
          <p:spPr>
            <a:xfrm>
              <a:off x="4838700" y="2514600"/>
              <a:ext cx="168928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Amplitude</a:t>
              </a:r>
              <a:endParaRPr lang="en-US" dirty="0"/>
            </a:p>
          </p:txBody>
        </p:sp>
        <p:cxnSp>
          <p:nvCxnSpPr>
            <p:cNvPr id="32" name="Straight Connector 31"/>
            <p:cNvCxnSpPr/>
            <p:nvPr/>
          </p:nvCxnSpPr>
          <p:spPr bwMode="auto">
            <a:xfrm>
              <a:off x="3771900" y="2743200"/>
              <a:ext cx="10668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med" len="med"/>
            </a:ln>
            <a:effectLst/>
          </p:spPr>
        </p:cxnSp>
      </p:grpSp>
      <p:grpSp>
        <p:nvGrpSpPr>
          <p:cNvPr id="37" name="Group 36"/>
          <p:cNvGrpSpPr/>
          <p:nvPr/>
        </p:nvGrpSpPr>
        <p:grpSpPr>
          <a:xfrm>
            <a:off x="4305300" y="3886200"/>
            <a:ext cx="2579038" cy="685801"/>
            <a:chOff x="4305300" y="3512974"/>
            <a:chExt cx="2579038" cy="685801"/>
          </a:xfrm>
        </p:grpSpPr>
        <p:sp>
          <p:nvSpPr>
            <p:cNvPr id="33" name="TextBox 32"/>
            <p:cNvSpPr txBox="1"/>
            <p:nvPr/>
          </p:nvSpPr>
          <p:spPr>
            <a:xfrm>
              <a:off x="4686300" y="3512974"/>
              <a:ext cx="21980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“Decay” Time</a:t>
              </a:r>
              <a:endParaRPr lang="en-US" dirty="0"/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4305300" y="3817774"/>
              <a:ext cx="533400" cy="381001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none" w="med" len="med"/>
            </a:ln>
            <a:effectLst/>
          </p:spPr>
        </p:cxnSp>
      </p:grp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2247900" y="1219200"/>
            <a:ext cx="5867400" cy="914400"/>
          </a:xfrm>
          <a:prstGeom prst="rect">
            <a:avLst/>
          </a:prstGeom>
          <a:solidFill>
            <a:srgbClr val="00B9E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47700" y="1295400"/>
            <a:ext cx="1398941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Photo-</a:t>
            </a:r>
            <a:br>
              <a:rPr lang="en-US" dirty="0" smtClean="0"/>
            </a:br>
            <a:r>
              <a:rPr lang="en-US" dirty="0" smtClean="0"/>
              <a:t>detector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8343900" y="1474113"/>
            <a:ext cx="15187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Reflector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 bwMode="auto">
          <a:xfrm>
            <a:off x="5143500" y="1600200"/>
            <a:ext cx="152400" cy="1524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 rot="10800000">
            <a:off x="2400300" y="1676400"/>
            <a:ext cx="2667000" cy="15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5372100" y="1677988"/>
            <a:ext cx="2667000" cy="150812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rot="10800000">
            <a:off x="2400300" y="1905000"/>
            <a:ext cx="5638800" cy="15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6362700" y="2133600"/>
            <a:ext cx="1567882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3x3x30 mm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6972300" y="3097514"/>
            <a:ext cx="1501733" cy="7632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Polished</a:t>
            </a:r>
          </a:p>
          <a:p>
            <a:pPr algn="ctr"/>
            <a:r>
              <a:rPr lang="en-US" dirty="0" smtClean="0"/>
              <a:t>Surfaces</a:t>
            </a:r>
            <a:endParaRPr lang="en-US" dirty="0"/>
          </a:p>
        </p:txBody>
      </p:sp>
      <p:sp>
        <p:nvSpPr>
          <p:cNvPr id="27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0103" y="304800"/>
            <a:ext cx="5918562" cy="546687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/>
              <a:t>Simplifying the Simulation</a:t>
            </a:r>
            <a:endParaRPr lang="en-US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922687" y="5369055"/>
            <a:ext cx="8544005" cy="126034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2800" dirty="0" smtClean="0">
                <a:latin typeface="Helvetica" charset="0"/>
              </a:rPr>
              <a:t>Run Single Simulation </a:t>
            </a:r>
            <a:r>
              <a:rPr lang="en-US" sz="2800" dirty="0" err="1" smtClean="0">
                <a:latin typeface="Helvetica" charset="0"/>
              </a:rPr>
              <a:t>w</a:t>
            </a:r>
            <a:r>
              <a:rPr lang="en-US" sz="2800" dirty="0" smtClean="0">
                <a:latin typeface="Helvetica" charset="0"/>
              </a:rPr>
              <a:t>/ Infinitely Long Crystal</a:t>
            </a: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2800" dirty="0" smtClean="0">
                <a:latin typeface="Helvetica" charset="0"/>
              </a:rPr>
              <a:t>Superpose Signals from Positions </a:t>
            </a:r>
            <a:r>
              <a:rPr lang="en-US" sz="2800" dirty="0" err="1" smtClean="0">
                <a:latin typeface="Helvetica" charset="0"/>
              </a:rPr>
              <a:t>x</a:t>
            </a:r>
            <a:r>
              <a:rPr lang="en-US" sz="2800" dirty="0" smtClean="0">
                <a:latin typeface="Helvetica" charset="0"/>
              </a:rPr>
              <a:t> and 2L–</a:t>
            </a:r>
            <a:r>
              <a:rPr lang="en-US" sz="2800" dirty="0" err="1" smtClean="0">
                <a:latin typeface="Helvetica" charset="0"/>
              </a:rPr>
              <a:t>x</a:t>
            </a:r>
            <a:endParaRPr lang="en-US" sz="2800" dirty="0" smtClean="0">
              <a:latin typeface="Helvetica" charset="0"/>
            </a:endParaRP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2800" dirty="0" smtClean="0">
                <a:latin typeface="Helvetica" charset="0"/>
              </a:rPr>
              <a:t>Reflected Signal Less Important for Timing…</a:t>
            </a:r>
            <a:endParaRPr lang="en-US" sz="2800" dirty="0">
              <a:latin typeface="Helvetica" charset="0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2247900" y="1606739"/>
            <a:ext cx="3886200" cy="914400"/>
          </a:xfrm>
          <a:prstGeom prst="rect">
            <a:avLst/>
          </a:prstGeom>
          <a:solidFill>
            <a:srgbClr val="00B9E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47700" y="1682939"/>
            <a:ext cx="1398941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Photo-</a:t>
            </a:r>
            <a:br>
              <a:rPr lang="en-US" dirty="0" smtClean="0"/>
            </a:br>
            <a:r>
              <a:rPr lang="en-US" dirty="0" smtClean="0"/>
              <a:t>detector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362700" y="1828800"/>
            <a:ext cx="15187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Reflector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 bwMode="auto">
          <a:xfrm>
            <a:off x="4000500" y="1981200"/>
            <a:ext cx="152400" cy="1524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 rot="10800000" flipV="1">
            <a:off x="2400300" y="2057399"/>
            <a:ext cx="1524000" cy="6539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4229100" y="2057400"/>
            <a:ext cx="1905000" cy="1524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rot="10800000" flipV="1">
            <a:off x="2400300" y="2285999"/>
            <a:ext cx="3733800" cy="6539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2247900" y="1295400"/>
            <a:ext cx="3886200" cy="158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4004666" y="1093113"/>
            <a:ext cx="37266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2247900" y="2794675"/>
            <a:ext cx="1828800" cy="158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2975966" y="2540913"/>
            <a:ext cx="37266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647700" y="3151961"/>
            <a:ext cx="9829800" cy="2003326"/>
            <a:chOff x="647700" y="3151961"/>
            <a:chExt cx="9829800" cy="2003326"/>
          </a:xfrm>
        </p:grpSpPr>
        <p:sp>
          <p:nvSpPr>
            <p:cNvPr id="49" name="Rectangle 5"/>
            <p:cNvSpPr>
              <a:spLocks noChangeArrowheads="1"/>
            </p:cNvSpPr>
            <p:nvPr/>
          </p:nvSpPr>
          <p:spPr bwMode="auto">
            <a:xfrm>
              <a:off x="2247900" y="3733800"/>
              <a:ext cx="8229600" cy="914400"/>
            </a:xfrm>
            <a:prstGeom prst="rect">
              <a:avLst/>
            </a:prstGeom>
            <a:solidFill>
              <a:srgbClr val="00B9E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47700" y="3810000"/>
              <a:ext cx="1398941" cy="763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Photo-</a:t>
              </a:r>
              <a:br>
                <a:rPr lang="en-US" dirty="0" smtClean="0"/>
              </a:br>
              <a:r>
                <a:rPr lang="en-US" dirty="0" smtClean="0"/>
                <a:t>detector</a:t>
              </a:r>
              <a:endParaRPr lang="en-US" dirty="0"/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4000500" y="4108261"/>
              <a:ext cx="152400" cy="1524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 bwMode="auto">
            <a:xfrm rot="10800000" flipV="1">
              <a:off x="2400300" y="4184460"/>
              <a:ext cx="1524000" cy="6539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rot="10800000">
              <a:off x="2400300" y="4419599"/>
              <a:ext cx="6705600" cy="1588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2247900" y="3422461"/>
              <a:ext cx="78486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4000500" y="3151961"/>
              <a:ext cx="505267" cy="54373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∞</a:t>
              </a:r>
              <a:endParaRPr lang="en-US" sz="3200" dirty="0"/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2247900" y="4921736"/>
              <a:ext cx="70104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5224750" y="4724400"/>
              <a:ext cx="10567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2L – </a:t>
              </a:r>
              <a:r>
                <a:rPr lang="en-US" dirty="0" err="1" smtClean="0"/>
                <a:t>x</a:t>
              </a:r>
              <a:endParaRPr lang="en-US" dirty="0"/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9182100" y="43434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191500" y="3378200"/>
              <a:ext cx="1750474" cy="374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3 </a:t>
              </a:r>
              <a:r>
                <a:rPr lang="en-US" sz="2000" dirty="0" err="1" smtClean="0"/>
                <a:t>x</a:t>
              </a:r>
              <a:r>
                <a:rPr lang="en-US" sz="2000" dirty="0" smtClean="0"/>
                <a:t> 3 </a:t>
              </a:r>
              <a:r>
                <a:rPr lang="en-US" sz="2000" dirty="0" err="1" smtClean="0"/>
                <a:t>x</a:t>
              </a:r>
              <a:r>
                <a:rPr lang="en-US" sz="2000" dirty="0" smtClean="0"/>
                <a:t> ∞ mm</a:t>
              </a:r>
              <a:endParaRPr lang="en-US" sz="2000" dirty="0"/>
            </a:p>
          </p:txBody>
        </p:sp>
      </p:grpSp>
      <p:sp>
        <p:nvSpPr>
          <p:cNvPr id="28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7734300" y="2895600"/>
            <a:ext cx="2324100" cy="13716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231" y="304800"/>
            <a:ext cx="8766322" cy="546687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/>
              <a:t>Simulation Results (Polished &amp; Etched)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73050" y="990600"/>
            <a:ext cx="7302500" cy="269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6700" y="3006382"/>
            <a:ext cx="1672904" cy="994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en-US" dirty="0" smtClean="0"/>
              <a:t>Delay = </a:t>
            </a:r>
          </a:p>
          <a:p>
            <a:pPr algn="ctr">
              <a:spcBef>
                <a:spcPts val="1800"/>
              </a:spcBef>
            </a:pPr>
            <a:r>
              <a:rPr lang="en-US" dirty="0" smtClean="0"/>
              <a:t>Distance *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37700" y="3314700"/>
            <a:ext cx="406193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 smtClean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588500" y="3733800"/>
            <a:ext cx="3048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66700" y="3937000"/>
            <a:ext cx="7302500" cy="2692400"/>
          </a:xfrm>
          <a:prstGeom prst="rect">
            <a:avLst/>
          </a:prstGeom>
        </p:spPr>
      </p:pic>
      <p:sp>
        <p:nvSpPr>
          <p:cNvPr id="9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72072" y="304800"/>
            <a:ext cx="6174642" cy="546687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/>
              <a:t>Simulation Results (Rough)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53300" y="3505200"/>
            <a:ext cx="2857500" cy="23237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18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/>
              <a:t>Unified “Rough” Very Similar </a:t>
            </a:r>
            <a:r>
              <a:rPr lang="en-US" smtClean="0"/>
              <a:t>to “</a:t>
            </a:r>
            <a:r>
              <a:rPr lang="en-US" dirty="0" smtClean="0"/>
              <a:t>Etched” and “Polished”</a:t>
            </a:r>
          </a:p>
          <a:p>
            <a:pPr marL="177800" indent="-177800">
              <a:spcBef>
                <a:spcPts val="18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/>
              <a:t>Lookup “Rough” is </a:t>
            </a:r>
            <a:r>
              <a:rPr lang="en-US" i="1" dirty="0" smtClean="0"/>
              <a:t>VERY </a:t>
            </a:r>
            <a:r>
              <a:rPr lang="en-US" dirty="0" smtClean="0"/>
              <a:t>Different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66700" y="990600"/>
            <a:ext cx="7302500" cy="2692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266700" y="3937000"/>
            <a:ext cx="7302500" cy="2692400"/>
          </a:xfrm>
          <a:prstGeom prst="rect">
            <a:avLst/>
          </a:prstGeom>
        </p:spPr>
      </p:pic>
      <p:sp>
        <p:nvSpPr>
          <p:cNvPr id="6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61141" y="304800"/>
            <a:ext cx="7996505" cy="546687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/>
              <a:t>Simulation Results (Rough Surface)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19100" y="1689100"/>
            <a:ext cx="4533900" cy="3873500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04900" y="1397913"/>
            <a:ext cx="3124200" cy="4308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Lookup Table</a:t>
            </a:r>
            <a:endParaRPr lang="en-US" dirty="0">
              <a:sym typeface="Symbol" pitchFamily="-107" charset="2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134100" y="1397913"/>
            <a:ext cx="3429000" cy="4308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Unified Model</a:t>
            </a:r>
            <a:endParaRPr lang="en-US" dirty="0">
              <a:sym typeface="Symbol" pitchFamily="-107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448300" y="1676400"/>
            <a:ext cx="4533900" cy="38735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16941" y="5943600"/>
            <a:ext cx="9555499" cy="54117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defRPr/>
            </a:pPr>
            <a:r>
              <a:rPr lang="en-US" sz="3200" dirty="0" smtClean="0">
                <a:latin typeface="Helvetica" charset="0"/>
              </a:rPr>
              <a:t>Different Models Predict Very Different Behavior</a:t>
            </a:r>
            <a:endParaRPr lang="en-US" sz="3200" dirty="0">
              <a:latin typeface="Helvetica" charset="0"/>
            </a:endParaRPr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29942" y="381000"/>
            <a:ext cx="4662059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The Fundamentals…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51587" name="Rectangle 3"/>
          <p:cNvSpPr>
            <a:spLocks noChangeArrowheads="1"/>
          </p:cNvSpPr>
          <p:nvPr/>
        </p:nvSpPr>
        <p:spPr bwMode="auto">
          <a:xfrm>
            <a:off x="357213" y="5292855"/>
            <a:ext cx="9518630" cy="126034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2800" dirty="0" smtClean="0">
                <a:latin typeface="Helvetica" charset="0"/>
              </a:rPr>
              <a:t>Timing Determined by I</a:t>
            </a:r>
            <a:r>
              <a:rPr lang="en-US" sz="2800" baseline="-25000" dirty="0" smtClean="0">
                <a:latin typeface="Helvetica" charset="0"/>
              </a:rPr>
              <a:t>0</a:t>
            </a:r>
            <a:r>
              <a:rPr lang="en-US" sz="2800" dirty="0" smtClean="0">
                <a:latin typeface="Helvetica" charset="0"/>
              </a:rPr>
              <a:t> </a:t>
            </a:r>
            <a:r>
              <a:rPr lang="en-US" sz="2800" dirty="0">
                <a:latin typeface="Helvetica" charset="0"/>
              </a:rPr>
              <a:t>(</a:t>
            </a:r>
            <a:r>
              <a:rPr lang="en-US" sz="2800" dirty="0" smtClean="0">
                <a:latin typeface="Helvetica" charset="0"/>
              </a:rPr>
              <a:t>Initial </a:t>
            </a:r>
            <a:r>
              <a:rPr lang="en-US" sz="2800" dirty="0">
                <a:latin typeface="Helvetica" charset="0"/>
              </a:rPr>
              <a:t>PE </a:t>
            </a:r>
            <a:r>
              <a:rPr lang="en-US" sz="2800" dirty="0" smtClean="0">
                <a:latin typeface="Helvetica" charset="0"/>
              </a:rPr>
              <a:t>Rate)</a:t>
            </a:r>
            <a:endParaRPr lang="en-US" sz="2800" baseline="-25000" dirty="0" smtClean="0">
              <a:latin typeface="Helvetica" charset="0"/>
            </a:endParaRP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2800" dirty="0" smtClean="0">
                <a:latin typeface="Helvetica" charset="0"/>
              </a:rPr>
              <a:t>I</a:t>
            </a:r>
            <a:r>
              <a:rPr lang="en-US" sz="2800" baseline="-25000" dirty="0" smtClean="0">
                <a:latin typeface="Helvetica" charset="0"/>
              </a:rPr>
              <a:t>0</a:t>
            </a:r>
            <a:r>
              <a:rPr lang="en-US" sz="2800" dirty="0" smtClean="0">
                <a:latin typeface="Helvetica" charset="0"/>
              </a:rPr>
              <a:t> </a:t>
            </a:r>
            <a:r>
              <a:rPr lang="en-US" sz="2800" dirty="0">
                <a:latin typeface="Helvetica" charset="0"/>
              </a:rPr>
              <a:t>=</a:t>
            </a:r>
            <a:r>
              <a:rPr lang="en-US" sz="2800" dirty="0" smtClean="0">
                <a:latin typeface="Helvetica" charset="0"/>
              </a:rPr>
              <a:t> </a:t>
            </a:r>
            <a:r>
              <a:rPr lang="en-US" sz="2800" dirty="0" smtClean="0">
                <a:latin typeface="Helvetica" charset="0"/>
                <a:sym typeface="Symbol" charset="2"/>
              </a:rPr>
              <a:t>E</a:t>
            </a:r>
            <a:r>
              <a:rPr lang="en-US" sz="2800" baseline="-25000" dirty="0" smtClean="0">
                <a:latin typeface="Lucida Grande"/>
                <a:ea typeface="Lucida Grande"/>
                <a:cs typeface="Lucida Grande"/>
                <a:sym typeface="Symbol" charset="2"/>
              </a:rPr>
              <a:t>ϒ</a:t>
            </a:r>
            <a:r>
              <a:rPr lang="en-US" sz="2800" dirty="0" smtClean="0">
                <a:latin typeface="Helvetica" charset="0"/>
                <a:sym typeface="Symbol" charset="2"/>
              </a:rPr>
              <a:t> </a:t>
            </a:r>
            <a:r>
              <a:rPr lang="en-US" sz="2800" dirty="0" err="1" smtClean="0">
                <a:latin typeface="Wingdings"/>
                <a:ea typeface="Wingdings"/>
                <a:cs typeface="Wingdings"/>
                <a:sym typeface="Symbol" charset="2"/>
              </a:rPr>
              <a:t></a:t>
            </a:r>
            <a:r>
              <a:rPr lang="en-US" sz="2800" dirty="0" smtClean="0">
                <a:latin typeface="Helvetica" charset="0"/>
                <a:sym typeface="Symbol" charset="2"/>
              </a:rPr>
              <a:t> </a:t>
            </a:r>
            <a:r>
              <a:rPr lang="en-US" sz="2800" dirty="0" smtClean="0">
                <a:latin typeface="Helvetica" charset="0"/>
              </a:rPr>
              <a:t>(</a:t>
            </a:r>
            <a:r>
              <a:rPr lang="en-US" sz="2800" dirty="0" smtClean="0">
                <a:latin typeface="Helvetica" charset="0"/>
              </a:rPr>
              <a:t>Light </a:t>
            </a:r>
            <a:r>
              <a:rPr lang="en-US" sz="2800" dirty="0">
                <a:latin typeface="Helvetica" charset="0"/>
              </a:rPr>
              <a:t>Output / </a:t>
            </a:r>
            <a:r>
              <a:rPr lang="en-US" sz="2800" dirty="0" err="1" smtClean="0">
                <a:latin typeface="Helvetica" charset="0"/>
                <a:sym typeface="Symbol" charset="2"/>
              </a:rPr>
              <a:t></a:t>
            </a:r>
            <a:r>
              <a:rPr lang="en-US" sz="2800" dirty="0" smtClean="0">
                <a:latin typeface="Helvetica" charset="0"/>
                <a:sym typeface="Symbol" charset="2"/>
              </a:rPr>
              <a:t>) </a:t>
            </a:r>
            <a:r>
              <a:rPr lang="en-US" sz="2800" dirty="0" err="1" smtClean="0">
                <a:latin typeface="Wingdings"/>
                <a:ea typeface="Wingdings"/>
                <a:cs typeface="Wingdings"/>
                <a:sym typeface="Symbol" charset="2"/>
              </a:rPr>
              <a:t></a:t>
            </a:r>
            <a:r>
              <a:rPr lang="en-US" sz="2800" dirty="0" smtClean="0">
                <a:latin typeface="Helvetica" charset="0"/>
                <a:sym typeface="Symbol" charset="2"/>
              </a:rPr>
              <a:t> </a:t>
            </a:r>
            <a:r>
              <a:rPr lang="en-US" sz="2800" dirty="0" err="1" smtClean="0">
                <a:latin typeface="Helvetica" charset="0"/>
                <a:sym typeface="Symbol" charset="2"/>
              </a:rPr>
              <a:t>Collect_Eff</a:t>
            </a:r>
            <a:r>
              <a:rPr lang="en-US" sz="2800" dirty="0">
                <a:latin typeface="Helvetica" charset="0"/>
                <a:sym typeface="Symbol" charset="2"/>
              </a:rPr>
              <a:t> </a:t>
            </a:r>
            <a:r>
              <a:rPr lang="en-US" sz="2800" dirty="0" err="1">
                <a:latin typeface="Wingdings"/>
                <a:ea typeface="Wingdings"/>
                <a:cs typeface="Wingdings"/>
                <a:sym typeface="Symbol" charset="2"/>
              </a:rPr>
              <a:t></a:t>
            </a:r>
            <a:r>
              <a:rPr lang="en-US" sz="2800" dirty="0" smtClean="0">
                <a:latin typeface="Helvetica" charset="0"/>
                <a:sym typeface="Symbol" charset="2"/>
              </a:rPr>
              <a:t> </a:t>
            </a:r>
            <a:r>
              <a:rPr lang="en-US" sz="2800" dirty="0" err="1" smtClean="0">
                <a:latin typeface="Helvetica" charset="0"/>
                <a:sym typeface="Symbol" charset="2"/>
              </a:rPr>
              <a:t>Quantum_Eff</a:t>
            </a:r>
            <a:endParaRPr lang="en-US" sz="2800" baseline="-25000" dirty="0" smtClean="0">
              <a:latin typeface="Helvetica" charset="0"/>
              <a:sym typeface="Symbol" charset="2"/>
            </a:endParaRP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2800" dirty="0" smtClean="0">
                <a:latin typeface="Helvetica" charset="0"/>
                <a:sym typeface="Symbol" charset="2"/>
              </a:rPr>
              <a:t>Look at </a:t>
            </a:r>
            <a:r>
              <a:rPr lang="en-US" sz="2800" dirty="0" err="1" smtClean="0">
                <a:latin typeface="Helvetica" charset="0"/>
                <a:sym typeface="Symbol" charset="2"/>
              </a:rPr>
              <a:t>Arrivial</a:t>
            </a:r>
            <a:r>
              <a:rPr lang="en-US" sz="2800" dirty="0" smtClean="0">
                <a:latin typeface="Helvetica" charset="0"/>
                <a:sym typeface="Symbol" charset="2"/>
              </a:rPr>
              <a:t> Times of Individual </a:t>
            </a:r>
            <a:r>
              <a:rPr lang="en-US" sz="2800" dirty="0" smtClean="0">
                <a:latin typeface="Helvetica" charset="0"/>
                <a:sym typeface="Symbol" charset="2"/>
              </a:rPr>
              <a:t>Photoelectrons</a:t>
            </a:r>
            <a:endParaRPr lang="en-US" sz="2800" dirty="0">
              <a:latin typeface="Helvetica" charset="0"/>
              <a:sym typeface="Symbol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42900" y="1155700"/>
            <a:ext cx="4533900" cy="3873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448300" y="1155700"/>
            <a:ext cx="4533900" cy="3873500"/>
          </a:xfrm>
          <a:prstGeom prst="rect">
            <a:avLst/>
          </a:prstGeom>
        </p:spPr>
      </p:pic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1181100" y="1574800"/>
            <a:ext cx="2667000" cy="3124200"/>
            <a:chOff x="1872" y="960"/>
            <a:chExt cx="1680" cy="1968"/>
          </a:xfrm>
        </p:grpSpPr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1872" y="1056"/>
              <a:ext cx="288" cy="1872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2208" y="960"/>
              <a:ext cx="1344" cy="3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accent1"/>
                  </a:solidFill>
                </a:rPr>
                <a:t>Zoom In…</a:t>
              </a:r>
              <a:endParaRPr lang="en-US">
                <a:solidFill>
                  <a:schemeClr val="accent1"/>
                </a:solidFill>
                <a:sym typeface="Symbol" pitchFamily="-107" charset="2"/>
              </a:endParaRPr>
            </a:p>
          </p:txBody>
        </p:sp>
      </p:grp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828800" y="1993900"/>
            <a:ext cx="2781300" cy="94795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/>
              <a:t>I(t</a:t>
            </a:r>
            <a:r>
              <a:rPr lang="en-US" dirty="0"/>
              <a:t>) = I</a:t>
            </a:r>
            <a:r>
              <a:rPr lang="en-US" baseline="-25000" dirty="0"/>
              <a:t>0</a:t>
            </a:r>
            <a:r>
              <a:rPr lang="en-US" dirty="0"/>
              <a:t> exp(-</a:t>
            </a:r>
            <a:r>
              <a:rPr lang="en-US" dirty="0" err="1"/>
              <a:t>t/</a:t>
            </a:r>
            <a:r>
              <a:rPr lang="en-US" dirty="0" err="1">
                <a:sym typeface="Symbol" pitchFamily="-107" charset="2"/>
              </a:rPr>
              <a:t></a:t>
            </a:r>
            <a:r>
              <a:rPr lang="en-US" dirty="0">
                <a:sym typeface="Symbol" pitchFamily="-107" charset="2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dirty="0">
                <a:sym typeface="Symbol" pitchFamily="-107" charset="2"/>
              </a:rPr>
              <a:t>Light Output = </a:t>
            </a:r>
            <a:r>
              <a:rPr lang="en-US" dirty="0"/>
              <a:t>I</a:t>
            </a:r>
            <a:r>
              <a:rPr lang="en-US" baseline="-25000" dirty="0"/>
              <a:t>0 </a:t>
            </a:r>
            <a:r>
              <a:rPr lang="en-US" dirty="0" err="1">
                <a:sym typeface="Symbol" pitchFamily="-107" charset="2"/>
              </a:rPr>
              <a:t></a:t>
            </a:r>
            <a:endParaRPr lang="en-US" dirty="0">
              <a:sym typeface="Symbol" pitchFamily="-107" charset="2"/>
            </a:endParaRPr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8214" y="304800"/>
            <a:ext cx="6202369" cy="546687"/>
          </a:xfrm>
          <a:ln cap="flat"/>
          <a:effectLst>
            <a:outerShdw blurRad="63500"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-US" dirty="0" smtClean="0"/>
              <a:t>Scaling Crystal Dimensions</a:t>
            </a:r>
            <a:endParaRPr lang="en-US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63827" y="5369055"/>
            <a:ext cx="9061725" cy="126034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2800" dirty="0" smtClean="0">
                <a:latin typeface="Helvetica" charset="0"/>
              </a:rPr>
              <a:t>Simulations Run on 3 mm </a:t>
            </a:r>
            <a:r>
              <a:rPr lang="en-US" sz="2800" dirty="0" err="1" smtClean="0">
                <a:latin typeface="Helvetica" charset="0"/>
              </a:rPr>
              <a:t>x</a:t>
            </a:r>
            <a:r>
              <a:rPr lang="en-US" sz="2800" dirty="0" smtClean="0">
                <a:latin typeface="Helvetica" charset="0"/>
              </a:rPr>
              <a:t> 3 mm Crystal</a:t>
            </a: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2800" dirty="0" smtClean="0">
                <a:latin typeface="Helvetica" charset="0"/>
              </a:rPr>
              <a:t>Results for a W </a:t>
            </a:r>
            <a:r>
              <a:rPr lang="en-US" sz="2800" dirty="0" err="1" smtClean="0">
                <a:latin typeface="Helvetica" charset="0"/>
              </a:rPr>
              <a:t>x</a:t>
            </a:r>
            <a:r>
              <a:rPr lang="en-US" sz="2800" dirty="0" smtClean="0">
                <a:latin typeface="Helvetica" charset="0"/>
              </a:rPr>
              <a:t> W Crystal Can Be Found By</a:t>
            </a:r>
            <a:br>
              <a:rPr lang="en-US" sz="2800" dirty="0" smtClean="0">
                <a:latin typeface="Helvetica" charset="0"/>
              </a:rPr>
            </a:br>
            <a:r>
              <a:rPr lang="en-US" sz="2800" dirty="0" smtClean="0">
                <a:latin typeface="Helvetica" charset="0"/>
              </a:rPr>
              <a:t>Multiplying All Distances &amp; Times on Graphs by W/3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98252" y="1713587"/>
            <a:ext cx="1398941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Photo-</a:t>
            </a:r>
            <a:br>
              <a:rPr lang="en-US" dirty="0" smtClean="0"/>
            </a:br>
            <a:r>
              <a:rPr lang="en-US" dirty="0" smtClean="0"/>
              <a:t>detector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2755652" y="1295400"/>
            <a:ext cx="3584388" cy="1592709"/>
            <a:chOff x="2247900" y="1029613"/>
            <a:chExt cx="3584388" cy="1592709"/>
          </a:xfrm>
        </p:grpSpPr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2247900" y="1478332"/>
              <a:ext cx="2914650" cy="685800"/>
            </a:xfrm>
            <a:prstGeom prst="rect">
              <a:avLst/>
            </a:prstGeom>
            <a:solidFill>
              <a:srgbClr val="00B9E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3562350" y="1759178"/>
              <a:ext cx="114300" cy="1143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  <p:cxnSp>
          <p:nvCxnSpPr>
            <p:cNvPr id="43" name="Straight Connector 42"/>
            <p:cNvCxnSpPr>
              <a:stCxn id="41" idx="1"/>
            </p:cNvCxnSpPr>
            <p:nvPr/>
          </p:nvCxnSpPr>
          <p:spPr bwMode="auto">
            <a:xfrm rot="16200000" flipV="1">
              <a:off x="3276602" y="1473429"/>
              <a:ext cx="302488" cy="302488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 rot="5400000">
              <a:off x="2647950" y="1530578"/>
              <a:ext cx="685800" cy="5715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rot="16200000" flipV="1">
              <a:off x="2190750" y="1644878"/>
              <a:ext cx="5715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2247900" y="1244828"/>
              <a:ext cx="2914650" cy="1191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3518892" y="1029613"/>
              <a:ext cx="37266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L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 bwMode="auto">
            <a:xfrm>
              <a:off x="2247900" y="2432556"/>
              <a:ext cx="1371600" cy="1191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2751600" y="2191435"/>
              <a:ext cx="364202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x</a:t>
              </a:r>
              <a:endParaRPr lang="en-US" dirty="0"/>
            </a:p>
          </p:txBody>
        </p:sp>
        <p:cxnSp>
          <p:nvCxnSpPr>
            <p:cNvPr id="32" name="Straight Connector 31"/>
            <p:cNvCxnSpPr/>
            <p:nvPr/>
          </p:nvCxnSpPr>
          <p:spPr bwMode="auto">
            <a:xfrm rot="5400000" flipH="1" flipV="1">
              <a:off x="5037124" y="1803926"/>
              <a:ext cx="686395" cy="1191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5352670" y="1606778"/>
              <a:ext cx="47961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W</a:t>
              </a:r>
              <a:endParaRPr lang="en-US" dirty="0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2298452" y="1637387"/>
            <a:ext cx="28715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698252" y="3137357"/>
            <a:ext cx="7721848" cy="1968043"/>
            <a:chOff x="266700" y="2769513"/>
            <a:chExt cx="7721848" cy="1968043"/>
          </a:xfrm>
        </p:grpSpPr>
        <p:sp>
          <p:nvSpPr>
            <p:cNvPr id="76" name="Rectangle 5"/>
            <p:cNvSpPr>
              <a:spLocks noChangeArrowheads="1"/>
            </p:cNvSpPr>
            <p:nvPr/>
          </p:nvSpPr>
          <p:spPr bwMode="auto">
            <a:xfrm>
              <a:off x="2324100" y="3237015"/>
              <a:ext cx="4371975" cy="1028700"/>
            </a:xfrm>
            <a:prstGeom prst="rect">
              <a:avLst/>
            </a:prstGeom>
            <a:solidFill>
              <a:srgbClr val="00B9E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4295775" y="3658284"/>
              <a:ext cx="171450" cy="17145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  <p:cxnSp>
          <p:nvCxnSpPr>
            <p:cNvPr id="78" name="Straight Connector 77"/>
            <p:cNvCxnSpPr>
              <a:stCxn id="77" idx="1"/>
            </p:cNvCxnSpPr>
            <p:nvPr/>
          </p:nvCxnSpPr>
          <p:spPr bwMode="auto">
            <a:xfrm rot="16200000" flipV="1">
              <a:off x="3867153" y="3229660"/>
              <a:ext cx="453732" cy="453732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rot="5400000">
              <a:off x="2924175" y="3315384"/>
              <a:ext cx="1028700" cy="85725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rot="16200000" flipV="1">
              <a:off x="2238375" y="3486834"/>
              <a:ext cx="857250" cy="6858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2324100" y="2997200"/>
              <a:ext cx="4371975" cy="1787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82" name="TextBox 81"/>
            <p:cNvSpPr txBox="1"/>
            <p:nvPr/>
          </p:nvSpPr>
          <p:spPr>
            <a:xfrm>
              <a:off x="3973908" y="2769513"/>
              <a:ext cx="88603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1.5 L</a:t>
              </a:r>
              <a:endParaRPr lang="en-US" dirty="0"/>
            </a:p>
          </p:txBody>
        </p:sp>
        <p:cxnSp>
          <p:nvCxnSpPr>
            <p:cNvPr id="83" name="Straight Connector 82"/>
            <p:cNvCxnSpPr/>
            <p:nvPr/>
          </p:nvCxnSpPr>
          <p:spPr bwMode="auto">
            <a:xfrm>
              <a:off x="2324100" y="4570213"/>
              <a:ext cx="2057400" cy="1787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84" name="TextBox 83"/>
            <p:cNvSpPr txBox="1"/>
            <p:nvPr/>
          </p:nvSpPr>
          <p:spPr>
            <a:xfrm>
              <a:off x="2823170" y="4306669"/>
              <a:ext cx="877163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1.5 </a:t>
              </a:r>
              <a:r>
                <a:rPr lang="en-US" dirty="0" err="1" smtClean="0"/>
                <a:t>x</a:t>
              </a:r>
              <a:endParaRPr lang="en-US" dirty="0"/>
            </a:p>
          </p:txBody>
        </p:sp>
        <p:cxnSp>
          <p:nvCxnSpPr>
            <p:cNvPr id="85" name="Straight Connector 84"/>
            <p:cNvCxnSpPr/>
            <p:nvPr/>
          </p:nvCxnSpPr>
          <p:spPr bwMode="auto">
            <a:xfrm rot="5400000" flipH="1" flipV="1">
              <a:off x="6507936" y="3725406"/>
              <a:ext cx="1029593" cy="1787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stealth" w="lg" len="lg"/>
              <a:tailEnd type="stealth" w="lg" len="lg"/>
            </a:ln>
            <a:effectLst/>
          </p:spPr>
        </p:cxnSp>
        <p:sp>
          <p:nvSpPr>
            <p:cNvPr id="86" name="TextBox 85"/>
            <p:cNvSpPr txBox="1"/>
            <p:nvPr/>
          </p:nvSpPr>
          <p:spPr>
            <a:xfrm>
              <a:off x="6995969" y="3531513"/>
              <a:ext cx="99257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1.5 W</a:t>
              </a:r>
              <a:endParaRPr lang="en-US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447380" y="3124200"/>
              <a:ext cx="80052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1.5 </a:t>
              </a:r>
              <a:r>
                <a:rPr lang="en-US" dirty="0" err="1" smtClean="0">
                  <a:solidFill>
                    <a:srgbClr val="FF0000"/>
                  </a:solidFill>
                </a:rPr>
                <a:t>t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66700" y="3352800"/>
              <a:ext cx="1398941" cy="763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Photo-</a:t>
              </a:r>
              <a:br>
                <a:rPr lang="en-US" dirty="0" smtClean="0"/>
              </a:br>
              <a:r>
                <a:rPr lang="en-US" dirty="0" smtClean="0"/>
                <a:t>detector</a:t>
              </a:r>
              <a:endParaRPr lang="en-US" dirty="0"/>
            </a:p>
          </p:txBody>
        </p:sp>
      </p:grpSp>
      <p:sp>
        <p:nvSpPr>
          <p:cNvPr id="34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976" y="381000"/>
            <a:ext cx="2892043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28700" y="1371600"/>
            <a:ext cx="8229600" cy="50742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286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3200" dirty="0" smtClean="0">
                <a:sym typeface="Symbol" pitchFamily="-107" charset="2"/>
              </a:rPr>
              <a:t>Simulation used to estimate timing resolution for many combinations of scintillation detector parameters</a:t>
            </a:r>
          </a:p>
          <a:p>
            <a:pPr marL="2286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3200" dirty="0" smtClean="0">
                <a:sym typeface="Symbol" pitchFamily="-107" charset="2"/>
              </a:rPr>
              <a:t>Includes virtually all known effects</a:t>
            </a:r>
          </a:p>
          <a:p>
            <a:pPr marL="2286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3200" dirty="0" smtClean="0">
                <a:sym typeface="Symbol" pitchFamily="-107" charset="2"/>
              </a:rPr>
              <a:t>Results encapsulated in “simple” formula that predicts timing resolution</a:t>
            </a:r>
          </a:p>
          <a:p>
            <a:pPr marL="2286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3200" dirty="0" smtClean="0">
                <a:sym typeface="Symbol" pitchFamily="-107" charset="2"/>
              </a:rPr>
              <a:t>All inputs to formula readily obtained</a:t>
            </a:r>
            <a:br>
              <a:rPr lang="en-US" sz="3200" dirty="0" smtClean="0">
                <a:sym typeface="Symbol" pitchFamily="-107" charset="2"/>
              </a:rPr>
            </a:br>
            <a:r>
              <a:rPr lang="en-US" sz="3200" dirty="0" smtClean="0">
                <a:sym typeface="Symbol" pitchFamily="-107" charset="2"/>
              </a:rPr>
              <a:t>(including optical dispersion in crystal</a:t>
            </a:r>
            <a:r>
              <a:rPr lang="en-US" sz="3200" dirty="0" smtClean="0">
                <a:sym typeface="Symbol" pitchFamily="-107" charset="2"/>
              </a:rPr>
              <a:t>)</a:t>
            </a:r>
          </a:p>
          <a:p>
            <a:pPr marL="2286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3200" dirty="0" smtClean="0">
                <a:sym typeface="Symbol" pitchFamily="-107" charset="2"/>
              </a:rPr>
              <a:t>Needs experimental validation!</a:t>
            </a:r>
            <a:endParaRPr lang="en-US" sz="3200" dirty="0" smtClean="0">
              <a:sym typeface="Symbol" pitchFamily="-107" charset="2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1104900" y="1295400"/>
            <a:ext cx="78486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86062" y="381000"/>
            <a:ext cx="7149819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Time Jitter of n</a:t>
            </a:r>
            <a:r>
              <a:rPr lang="en-US" baseline="30000" dirty="0" smtClean="0">
                <a:ea typeface="+mj-ea"/>
                <a:cs typeface="+mj-cs"/>
              </a:rPr>
              <a:t>th</a:t>
            </a:r>
            <a:r>
              <a:rPr lang="en-US" dirty="0" smtClean="0">
                <a:ea typeface="+mj-ea"/>
                <a:cs typeface="+mj-cs"/>
              </a:rPr>
              <a:t> Photoelectron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51587" name="Rectangle 3"/>
          <p:cNvSpPr>
            <a:spLocks noChangeArrowheads="1"/>
          </p:cNvSpPr>
          <p:nvPr/>
        </p:nvSpPr>
        <p:spPr bwMode="auto">
          <a:xfrm>
            <a:off x="1520518" y="5638800"/>
            <a:ext cx="7287250" cy="9843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Jitter (</a:t>
            </a:r>
            <a:r>
              <a:rPr lang="en-US" sz="3200" dirty="0" err="1" smtClean="0">
                <a:latin typeface="Helvetica" charset="0"/>
              </a:rPr>
              <a:t>fwhm</a:t>
            </a:r>
            <a:r>
              <a:rPr lang="en-US" sz="3200" dirty="0" smtClean="0">
                <a:latin typeface="Helvetica" charset="0"/>
              </a:rPr>
              <a:t>) = </a:t>
            </a:r>
            <a:r>
              <a:rPr lang="en-US" sz="3200" dirty="0" smtClean="0">
                <a:latin typeface="Helvetica" charset="0"/>
                <a:sym typeface="Symbol" charset="2"/>
              </a:rPr>
              <a:t>2.35 </a:t>
            </a:r>
            <a:r>
              <a:rPr lang="en-US" sz="3200" dirty="0" err="1">
                <a:latin typeface="Wingdings"/>
                <a:ea typeface="Wingdings"/>
                <a:cs typeface="Wingdings"/>
                <a:sym typeface="Symbol" charset="2"/>
              </a:rPr>
              <a:t></a:t>
            </a:r>
            <a:r>
              <a:rPr lang="en-US" sz="3200" dirty="0">
                <a:latin typeface="Helvetica" charset="0"/>
                <a:sym typeface="Symbol" charset="2"/>
              </a:rPr>
              <a:t> </a:t>
            </a:r>
            <a:r>
              <a:rPr lang="en-US" sz="3200" dirty="0" err="1" smtClean="0">
                <a:latin typeface="Helvetica" charset="0"/>
              </a:rPr>
              <a:t>sqrt(n</a:t>
            </a:r>
            <a:r>
              <a:rPr lang="en-US" sz="3200" dirty="0" smtClean="0">
                <a:latin typeface="Helvetica" charset="0"/>
                <a:sym typeface="Symbol" charset="2"/>
              </a:rPr>
              <a:t>) / I</a:t>
            </a:r>
            <a:r>
              <a:rPr lang="en-US" sz="3200" baseline="-25000" dirty="0" smtClean="0">
                <a:latin typeface="Helvetica" charset="0"/>
                <a:sym typeface="Symbol" charset="2"/>
              </a:rPr>
              <a:t>0</a:t>
            </a: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  <a:sym typeface="Symbol" charset="2"/>
              </a:rPr>
              <a:t>First Photoelectron has Least Jitter</a:t>
            </a:r>
            <a:endParaRPr lang="en-US" sz="3200" dirty="0">
              <a:latin typeface="Helvetica" charset="0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104900" y="1143000"/>
            <a:ext cx="3124200" cy="4308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PE Rate = 100 PE/ns</a:t>
            </a:r>
            <a:endParaRPr lang="en-US" dirty="0">
              <a:sym typeface="Symbol" pitchFamily="-107" charset="2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66700" y="1447800"/>
            <a:ext cx="4533900" cy="3873500"/>
          </a:xfrm>
          <a:prstGeom prst="rect">
            <a:avLst/>
          </a:prstGeom>
        </p:spPr>
      </p:pic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952500" y="3539708"/>
            <a:ext cx="3657600" cy="11592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06400" indent="-177800">
              <a:spcBef>
                <a:spcPts val="600"/>
              </a:spcBef>
              <a:buClr>
                <a:srgbClr val="FF0000"/>
              </a:buClr>
              <a:buFont typeface="Arial"/>
              <a:buChar char="•"/>
            </a:pPr>
            <a:r>
              <a:rPr lang="en-US" sz="2000" dirty="0" smtClean="0">
                <a:sym typeface="Symbol" pitchFamily="-107" charset="2"/>
              </a:rPr>
              <a:t>LSO (40ns, 30k ph/</a:t>
            </a:r>
            <a:r>
              <a:rPr lang="en-US" sz="2000" dirty="0" err="1" smtClean="0">
                <a:sym typeface="Symbol" pitchFamily="-107" charset="2"/>
              </a:rPr>
              <a:t>MeV</a:t>
            </a:r>
            <a:r>
              <a:rPr lang="en-US" sz="2000" dirty="0" smtClean="0">
                <a:sym typeface="Symbol" pitchFamily="-107" charset="2"/>
              </a:rPr>
              <a:t>)</a:t>
            </a:r>
          </a:p>
          <a:p>
            <a:pPr marL="406400" indent="-177800">
              <a:spcBef>
                <a:spcPts val="600"/>
              </a:spcBef>
              <a:buClr>
                <a:srgbClr val="FF0000"/>
              </a:buClr>
              <a:buFont typeface="Arial"/>
              <a:buChar char="•"/>
            </a:pPr>
            <a:r>
              <a:rPr lang="en-US" sz="2000" dirty="0" smtClean="0">
                <a:sym typeface="Symbol" pitchFamily="-107" charset="2"/>
              </a:rPr>
              <a:t>PMT (25% QE), 50% CE</a:t>
            </a:r>
          </a:p>
          <a:p>
            <a:pPr marL="635000" indent="-279400">
              <a:spcBef>
                <a:spcPct val="50000"/>
              </a:spcBef>
              <a:buClr>
                <a:srgbClr val="FF0000"/>
              </a:buClr>
              <a:buFont typeface="Lucida Grande"/>
              <a:buChar char="⇒"/>
            </a:pPr>
            <a:r>
              <a:rPr lang="en-US" sz="2000" dirty="0" smtClean="0">
                <a:sym typeface="Symbol" pitchFamily="-107" charset="2"/>
              </a:rPr>
              <a:t>50 PE/ns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295900" y="1447800"/>
            <a:ext cx="4533900" cy="3873500"/>
          </a:xfrm>
          <a:prstGeom prst="rect">
            <a:avLst/>
          </a:prstGeom>
        </p:spPr>
      </p:pic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028700" y="1828800"/>
            <a:ext cx="2514600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“Poor” TOFPET</a:t>
            </a:r>
            <a:endParaRPr lang="en-US" sz="2000" dirty="0" smtClean="0">
              <a:sym typeface="Symbol" pitchFamily="-107" charset="2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134100" y="3539708"/>
            <a:ext cx="4114800" cy="11592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06400" indent="-177800">
              <a:spcBef>
                <a:spcPts val="600"/>
              </a:spcBef>
              <a:buClr>
                <a:srgbClr val="FF0000"/>
              </a:buClr>
              <a:buFont typeface="Arial"/>
              <a:buChar char="•"/>
            </a:pPr>
            <a:r>
              <a:rPr lang="en-US" sz="2000" dirty="0" smtClean="0">
                <a:sym typeface="Symbol" pitchFamily="-107" charset="2"/>
              </a:rPr>
              <a:t>LaBr</a:t>
            </a:r>
            <a:r>
              <a:rPr lang="en-US" sz="2000" baseline="-25000" dirty="0" smtClean="0">
                <a:sym typeface="Symbol" pitchFamily="-107" charset="2"/>
              </a:rPr>
              <a:t>3 </a:t>
            </a:r>
            <a:r>
              <a:rPr lang="en-US" sz="2000" dirty="0" smtClean="0">
                <a:sym typeface="Symbol" pitchFamily="-107" charset="2"/>
              </a:rPr>
              <a:t>(15ns, 72k ph/</a:t>
            </a:r>
            <a:r>
              <a:rPr lang="en-US" sz="2000" dirty="0" err="1" smtClean="0">
                <a:sym typeface="Symbol" pitchFamily="-107" charset="2"/>
              </a:rPr>
              <a:t>MeV</a:t>
            </a:r>
            <a:r>
              <a:rPr lang="en-US" sz="2000" dirty="0" smtClean="0">
                <a:sym typeface="Symbol" pitchFamily="-107" charset="2"/>
              </a:rPr>
              <a:t>)</a:t>
            </a:r>
          </a:p>
          <a:p>
            <a:pPr marL="406400" indent="-177800">
              <a:spcBef>
                <a:spcPts val="600"/>
              </a:spcBef>
              <a:buClr>
                <a:srgbClr val="FF0000"/>
              </a:buClr>
              <a:buFont typeface="Arial"/>
              <a:buChar char="•"/>
            </a:pPr>
            <a:r>
              <a:rPr lang="en-US" sz="2000" dirty="0" smtClean="0">
                <a:sym typeface="Symbol" pitchFamily="-107" charset="2"/>
              </a:rPr>
              <a:t>UBA PMT (50% QE), 75% CE</a:t>
            </a:r>
          </a:p>
          <a:p>
            <a:pPr marL="635000" indent="-279400">
              <a:spcBef>
                <a:spcPct val="50000"/>
              </a:spcBef>
              <a:buClr>
                <a:srgbClr val="FF0000"/>
              </a:buClr>
              <a:buFont typeface="Lucida Grande"/>
              <a:buChar char="⇒"/>
            </a:pPr>
            <a:r>
              <a:rPr lang="en-US" sz="2000" dirty="0" smtClean="0">
                <a:sym typeface="Symbol" pitchFamily="-107" charset="2"/>
              </a:rPr>
              <a:t>900 PE/ns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057900" y="1828800"/>
            <a:ext cx="2667000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“Good” TOFPET</a:t>
            </a:r>
            <a:endParaRPr lang="en-US" sz="2000" dirty="0" smtClean="0">
              <a:sym typeface="Symbol" pitchFamily="-107" charset="2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134100" y="1143000"/>
            <a:ext cx="3429000" cy="4308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PE Rate = 1000 PE/ns</a:t>
            </a:r>
            <a:endParaRPr lang="en-US" dirty="0">
              <a:sym typeface="Symbol" pitchFamily="-107" charset="2"/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509818" y="381000"/>
            <a:ext cx="3302311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Timing Pickoff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51587" name="Rectangle 3"/>
          <p:cNvSpPr>
            <a:spLocks noChangeArrowheads="1"/>
          </p:cNvSpPr>
          <p:nvPr/>
        </p:nvSpPr>
        <p:spPr bwMode="auto">
          <a:xfrm>
            <a:off x="1615633" y="5486400"/>
            <a:ext cx="7159010" cy="9843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First PE Traditionally Favored</a:t>
            </a: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  <a:sym typeface="Symbol" charset="2"/>
              </a:rPr>
              <a:t>Described by Post &amp; Schiff in 1960</a:t>
            </a:r>
            <a:endParaRPr lang="en-US" sz="3200" dirty="0">
              <a:latin typeface="Helvetic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009900" y="2895600"/>
            <a:ext cx="8382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rot="5400000" flipH="1" flipV="1">
            <a:off x="3505200" y="2552700"/>
            <a:ext cx="685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848100" y="2209800"/>
            <a:ext cx="4495800" cy="68580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343900" y="2895600"/>
            <a:ext cx="609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1" name="Group 30"/>
          <p:cNvGrpSpPr/>
          <p:nvPr/>
        </p:nvGrpSpPr>
        <p:grpSpPr>
          <a:xfrm>
            <a:off x="266700" y="2286000"/>
            <a:ext cx="9067800" cy="430887"/>
            <a:chOff x="266700" y="3352801"/>
            <a:chExt cx="9067800" cy="430887"/>
          </a:xfrm>
        </p:grpSpPr>
        <p:sp>
          <p:nvSpPr>
            <p:cNvPr id="18" name="TextBox 17"/>
            <p:cNvSpPr txBox="1"/>
            <p:nvPr/>
          </p:nvSpPr>
          <p:spPr>
            <a:xfrm>
              <a:off x="266700" y="3352801"/>
              <a:ext cx="170716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Trig. Level</a:t>
              </a:r>
              <a:endParaRPr lang="en-US" dirty="0"/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2247900" y="3582988"/>
              <a:ext cx="7086600" cy="1588"/>
            </a:xfrm>
            <a:prstGeom prst="line">
              <a:avLst/>
            </a:prstGeom>
            <a:noFill/>
            <a:ln w="12700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" name="Straight Connector 25"/>
          <p:cNvCxnSpPr/>
          <p:nvPr/>
        </p:nvCxnSpPr>
        <p:spPr bwMode="auto">
          <a:xfrm>
            <a:off x="9029700" y="2286000"/>
            <a:ext cx="609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8877300" y="1447800"/>
            <a:ext cx="1219200" cy="16764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66700" y="1600200"/>
            <a:ext cx="9067800" cy="1752600"/>
            <a:chOff x="266700" y="2667000"/>
            <a:chExt cx="9067800" cy="1752600"/>
          </a:xfrm>
        </p:grpSpPr>
        <p:sp>
          <p:nvSpPr>
            <p:cNvPr id="29" name="TextBox 28"/>
            <p:cNvSpPr txBox="1"/>
            <p:nvPr/>
          </p:nvSpPr>
          <p:spPr>
            <a:xfrm>
              <a:off x="266700" y="2741612"/>
              <a:ext cx="170716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Trig. Level</a:t>
              </a:r>
              <a:endParaRPr lang="en-US" dirty="0"/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rot="5400000" flipH="1" flipV="1">
              <a:off x="4191000" y="3009900"/>
              <a:ext cx="685800" cy="1588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4533900" y="2667000"/>
              <a:ext cx="4495800" cy="6858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Rectangle 32"/>
            <p:cNvSpPr/>
            <p:nvPr/>
          </p:nvSpPr>
          <p:spPr bwMode="auto">
            <a:xfrm>
              <a:off x="4559300" y="3352800"/>
              <a:ext cx="4495800" cy="10668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2247900" y="2971800"/>
              <a:ext cx="7086600" cy="1588"/>
            </a:xfrm>
            <a:prstGeom prst="line">
              <a:avLst/>
            </a:prstGeom>
            <a:noFill/>
            <a:ln w="12700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1714500" y="3124200"/>
            <a:ext cx="6858000" cy="21298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286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Leading Edge Discriminator Often Used</a:t>
            </a:r>
          </a:p>
          <a:p>
            <a:pPr marL="2286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If the trigger level is at </a:t>
            </a:r>
            <a:r>
              <a:rPr lang="en-US" dirty="0" err="1" smtClean="0">
                <a:sym typeface="Symbol" pitchFamily="-107" charset="2"/>
              </a:rPr>
              <a:t>n</a:t>
            </a:r>
            <a:r>
              <a:rPr lang="en-US" dirty="0" smtClean="0">
                <a:sym typeface="Symbol" pitchFamily="-107" charset="2"/>
              </a:rPr>
              <a:t> photoelectrons,</a:t>
            </a:r>
            <a:br>
              <a:rPr lang="en-US" dirty="0" smtClean="0">
                <a:sym typeface="Symbol" pitchFamily="-107" charset="2"/>
              </a:rPr>
            </a:br>
            <a:r>
              <a:rPr lang="en-US" dirty="0" smtClean="0">
                <a:sym typeface="Symbol" pitchFamily="-107" charset="2"/>
              </a:rPr>
              <a:t>timing resolution ≈ jitter of n</a:t>
            </a:r>
            <a:r>
              <a:rPr lang="en-US" baseline="30000" dirty="0" smtClean="0">
                <a:sym typeface="Symbol" pitchFamily="-107" charset="2"/>
              </a:rPr>
              <a:t>th</a:t>
            </a:r>
            <a:r>
              <a:rPr lang="en-US" dirty="0" smtClean="0">
                <a:sym typeface="Symbol" pitchFamily="-107" charset="2"/>
              </a:rPr>
              <a:t> photoelectron</a:t>
            </a:r>
          </a:p>
          <a:p>
            <a:pPr marL="2286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Valid if </a:t>
            </a:r>
            <a:r>
              <a:rPr lang="en-US" dirty="0" err="1" smtClean="0">
                <a:sym typeface="Symbol" pitchFamily="-107" charset="2"/>
              </a:rPr>
              <a:t>PD_Rise</a:t>
            </a:r>
            <a:r>
              <a:rPr lang="en-US" dirty="0" smtClean="0">
                <a:latin typeface="Helvetica" charset="0"/>
              </a:rPr>
              <a:t> ≪ PE Jitter ≪ </a:t>
            </a:r>
            <a:r>
              <a:rPr lang="en-US" dirty="0" err="1" smtClean="0">
                <a:latin typeface="Helvetica" charset="0"/>
              </a:rPr>
              <a:t>PPD_Fall</a:t>
            </a:r>
            <a:r>
              <a:rPr lang="en-US" dirty="0" smtClean="0">
                <a:latin typeface="Helvetica" charset="0"/>
              </a:rPr>
              <a:t/>
            </a:r>
            <a:br>
              <a:rPr lang="en-US" dirty="0" smtClean="0">
                <a:latin typeface="Helvetica" charset="0"/>
              </a:rPr>
            </a:br>
            <a:r>
              <a:rPr lang="en-US" dirty="0" smtClean="0">
                <a:latin typeface="Helvetica" charset="0"/>
              </a:rPr>
              <a:t>(individual photoelectrons resolved)</a:t>
            </a:r>
            <a:endParaRPr lang="en-US" dirty="0" smtClean="0">
              <a:sym typeface="Symbol" pitchFamily="-107" charset="2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9438" y="381000"/>
            <a:ext cx="8023105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Problem: Predicts </a:t>
            </a:r>
            <a:r>
              <a:rPr lang="en-US" i="1" dirty="0" smtClean="0">
                <a:ea typeface="+mj-ea"/>
                <a:cs typeface="+mj-cs"/>
              </a:rPr>
              <a:t>Incredible </a:t>
            </a:r>
            <a:r>
              <a:rPr lang="en-US" dirty="0" smtClean="0">
                <a:ea typeface="+mj-ea"/>
                <a:cs typeface="+mj-cs"/>
              </a:rPr>
              <a:t>Timing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19100" y="1380221"/>
            <a:ext cx="4419600" cy="50967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ym typeface="Symbol" pitchFamily="-107" charset="2"/>
              </a:rPr>
              <a:t>“Poor” TOFPET</a:t>
            </a:r>
          </a:p>
          <a:p>
            <a:pPr marL="406400" indent="-1778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LSO (40ns, 30k ph/</a:t>
            </a:r>
            <a:r>
              <a:rPr lang="en-US" dirty="0" err="1" smtClean="0">
                <a:sym typeface="Symbol" pitchFamily="-107" charset="2"/>
              </a:rPr>
              <a:t>MeV</a:t>
            </a:r>
            <a:r>
              <a:rPr lang="en-US" dirty="0" smtClean="0">
                <a:sym typeface="Symbol" pitchFamily="-107" charset="2"/>
              </a:rPr>
              <a:t>)</a:t>
            </a:r>
          </a:p>
          <a:p>
            <a:pPr marL="406400" indent="-1778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Standard PMT (25% QE)</a:t>
            </a:r>
          </a:p>
          <a:p>
            <a:pPr marL="406400" indent="-1778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50% CE</a:t>
            </a:r>
          </a:p>
          <a:p>
            <a:pPr marL="635000" indent="-279400">
              <a:spcBef>
                <a:spcPct val="50000"/>
              </a:spcBef>
              <a:buClr>
                <a:schemeClr val="accent1"/>
              </a:buClr>
              <a:buFont typeface="Lucida Grande"/>
              <a:buChar char="⇒"/>
            </a:pPr>
            <a:r>
              <a:rPr lang="en-US" dirty="0" smtClean="0">
                <a:sym typeface="Symbol" pitchFamily="-107" charset="2"/>
              </a:rPr>
              <a:t>50 PE/ns</a:t>
            </a:r>
          </a:p>
          <a:p>
            <a:pPr marL="635000" indent="-279400">
              <a:spcBef>
                <a:spcPct val="50000"/>
              </a:spcBef>
              <a:buFont typeface="Lucida Grande"/>
              <a:buChar char="⇒"/>
            </a:pPr>
            <a:endParaRPr lang="en-US" dirty="0" smtClean="0">
              <a:sym typeface="Symbol" pitchFamily="-107" charset="2"/>
            </a:endParaRPr>
          </a:p>
          <a:p>
            <a:pPr>
              <a:spcBef>
                <a:spcPct val="50000"/>
              </a:spcBef>
            </a:pPr>
            <a:r>
              <a:rPr lang="en-US" sz="2800" dirty="0" smtClean="0">
                <a:sym typeface="Symbol" pitchFamily="-107" charset="2"/>
              </a:rPr>
              <a:t>“Good” TOFPET</a:t>
            </a:r>
          </a:p>
          <a:p>
            <a:pPr marL="406400" indent="-1778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LaBr</a:t>
            </a:r>
            <a:r>
              <a:rPr lang="en-US" baseline="-25000" dirty="0" smtClean="0">
                <a:sym typeface="Symbol" pitchFamily="-107" charset="2"/>
              </a:rPr>
              <a:t>3 </a:t>
            </a:r>
            <a:r>
              <a:rPr lang="en-US" dirty="0" smtClean="0">
                <a:sym typeface="Symbol" pitchFamily="-107" charset="2"/>
              </a:rPr>
              <a:t>(15ns, 72k ph/</a:t>
            </a:r>
            <a:r>
              <a:rPr lang="en-US" dirty="0" err="1" smtClean="0">
                <a:sym typeface="Symbol" pitchFamily="-107" charset="2"/>
              </a:rPr>
              <a:t>MeV</a:t>
            </a:r>
            <a:r>
              <a:rPr lang="en-US" dirty="0" smtClean="0">
                <a:sym typeface="Symbol" pitchFamily="-107" charset="2"/>
              </a:rPr>
              <a:t>)</a:t>
            </a:r>
          </a:p>
          <a:p>
            <a:pPr marL="406400" indent="-1778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UBA PMT (50% QE)</a:t>
            </a:r>
          </a:p>
          <a:p>
            <a:pPr marL="406400" indent="-1778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75% CE</a:t>
            </a:r>
          </a:p>
          <a:p>
            <a:pPr marL="635000" indent="-279400">
              <a:spcBef>
                <a:spcPct val="50000"/>
              </a:spcBef>
              <a:buClr>
                <a:schemeClr val="accent1"/>
              </a:buClr>
              <a:buFont typeface="Lucida Grande"/>
              <a:buChar char="⇒"/>
            </a:pPr>
            <a:r>
              <a:rPr lang="en-US" dirty="0" smtClean="0">
                <a:sym typeface="Symbol" pitchFamily="-107" charset="2"/>
              </a:rPr>
              <a:t>900 PE/ns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86300" y="2218421"/>
            <a:ext cx="5307663" cy="543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⇒ 66 </a:t>
            </a:r>
            <a:r>
              <a:rPr lang="en-US" sz="3200" dirty="0" err="1" smtClean="0">
                <a:solidFill>
                  <a:srgbClr val="FF0000"/>
                </a:solidFill>
              </a:rPr>
              <a:t>ps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fwhm</a:t>
            </a:r>
            <a:r>
              <a:rPr lang="en-US" sz="3200" dirty="0" smtClean="0">
                <a:solidFill>
                  <a:srgbClr val="FF0000"/>
                </a:solidFill>
              </a:rPr>
              <a:t> PET Timing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12476" y="5017975"/>
            <a:ext cx="5421677" cy="543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⇒ 3.7 </a:t>
            </a:r>
            <a:r>
              <a:rPr lang="en-US" sz="3200" dirty="0" err="1" smtClean="0">
                <a:solidFill>
                  <a:srgbClr val="FF0000"/>
                </a:solidFill>
              </a:rPr>
              <a:t>ps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fwhm</a:t>
            </a:r>
            <a:r>
              <a:rPr lang="en-US" sz="3200" dirty="0" smtClean="0">
                <a:solidFill>
                  <a:srgbClr val="FF0000"/>
                </a:solidFill>
              </a:rPr>
              <a:t> PET Timing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571500" y="1837421"/>
            <a:ext cx="38862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71500" y="4682221"/>
            <a:ext cx="39624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8301" y="291513"/>
            <a:ext cx="5585388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Why? Real World Effects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714500" y="1219200"/>
            <a:ext cx="6858000" cy="42052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28600" indent="-228600">
              <a:spcBef>
                <a:spcPct val="50000"/>
              </a:spcBef>
              <a:spcAft>
                <a:spcPts val="1800"/>
              </a:spcAft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Overlap of photoelectron pulses</a:t>
            </a:r>
          </a:p>
          <a:p>
            <a:pPr marL="228600" indent="-2286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Photodetector transit time jitter</a:t>
            </a:r>
            <a:br>
              <a:rPr lang="en-US" sz="2800" dirty="0" smtClean="0">
                <a:sym typeface="Symbol" pitchFamily="-107" charset="2"/>
              </a:rPr>
            </a:br>
            <a:r>
              <a:rPr lang="en-US" sz="2800" dirty="0" smtClean="0">
                <a:sym typeface="Symbol" pitchFamily="-107" charset="2"/>
              </a:rPr>
              <a:t>(Gaussian)</a:t>
            </a:r>
          </a:p>
          <a:p>
            <a:pPr marL="228600" indent="-2286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Photodetector rise &amp; fall time</a:t>
            </a:r>
            <a:br>
              <a:rPr lang="en-US" sz="2800" dirty="0" smtClean="0">
                <a:sym typeface="Symbol" pitchFamily="-107" charset="2"/>
              </a:rPr>
            </a:br>
            <a:r>
              <a:rPr lang="en-US" sz="2800" dirty="0" smtClean="0">
                <a:sym typeface="Symbol" pitchFamily="-107" charset="2"/>
              </a:rPr>
              <a:t>(Bi-Exponential)</a:t>
            </a:r>
          </a:p>
          <a:p>
            <a:pPr marL="228600" indent="-2286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Intrinsic scintillator rise time</a:t>
            </a:r>
            <a:br>
              <a:rPr lang="en-US" sz="2800" dirty="0" smtClean="0">
                <a:sym typeface="Symbol" pitchFamily="-107" charset="2"/>
              </a:rPr>
            </a:br>
            <a:r>
              <a:rPr lang="en-US" sz="2800" dirty="0" smtClean="0">
                <a:sym typeface="Symbol" pitchFamily="-107" charset="2"/>
              </a:rPr>
              <a:t>(Exponential)</a:t>
            </a:r>
          </a:p>
          <a:p>
            <a:pPr marL="228600" indent="-228600">
              <a:spcBef>
                <a:spcPts val="600"/>
              </a:spcBef>
              <a:buClr>
                <a:schemeClr val="accent1"/>
              </a:buClr>
              <a:buFont typeface="Arial"/>
              <a:buChar char="•"/>
            </a:pPr>
            <a:r>
              <a:rPr lang="en-US" sz="2800" dirty="0" smtClean="0">
                <a:sym typeface="Symbol" pitchFamily="-107" charset="2"/>
              </a:rPr>
              <a:t>Optical transport in scintillator</a:t>
            </a:r>
            <a:br>
              <a:rPr lang="en-US" sz="2800" dirty="0" smtClean="0">
                <a:sym typeface="Symbol" pitchFamily="-107" charset="2"/>
              </a:rPr>
            </a:br>
            <a:r>
              <a:rPr lang="en-US" sz="2800" dirty="0" smtClean="0">
                <a:sym typeface="Symbol" pitchFamily="-107" charset="2"/>
              </a:rPr>
              <a:t>(Exponential)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02341" y="5638800"/>
            <a:ext cx="8813309" cy="9843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Estimated Through Monte Carlo Simulation</a:t>
            </a: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Described by Hyman in 1964 &amp; 1965</a:t>
            </a:r>
            <a:endParaRPr lang="en-US" sz="3200" dirty="0">
              <a:latin typeface="Helvetica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38300" y="3390900"/>
            <a:ext cx="8458200" cy="1943100"/>
            <a:chOff x="1638300" y="3124200"/>
            <a:chExt cx="8458200" cy="1943100"/>
          </a:xfrm>
        </p:grpSpPr>
        <p:sp>
          <p:nvSpPr>
            <p:cNvPr id="5" name="Rectangle 4"/>
            <p:cNvSpPr/>
            <p:nvPr/>
          </p:nvSpPr>
          <p:spPr bwMode="auto">
            <a:xfrm>
              <a:off x="1638300" y="4216400"/>
              <a:ext cx="5715000" cy="850900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33091" y="3124200"/>
              <a:ext cx="266340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Our Contribution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rot="5400000" flipH="1" flipV="1">
              <a:off x="7235409" y="3657600"/>
              <a:ext cx="685800" cy="38100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stealth" w="lg" len="lg"/>
              <a:tailEnd type="none" w="med" len="med"/>
            </a:ln>
            <a:effectLst/>
          </p:spPr>
        </p:cxnSp>
      </p:grp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1790700" y="1143000"/>
            <a:ext cx="6477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119" y="152400"/>
            <a:ext cx="9509765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“Real World” Probability Density Function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28995" y="6172200"/>
            <a:ext cx="7160012" cy="54117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defRPr/>
            </a:pPr>
            <a:r>
              <a:rPr lang="en-US" sz="3200" dirty="0" smtClean="0">
                <a:latin typeface="Helvetica" charset="0"/>
              </a:rPr>
              <a:t>“Abrupt” Rising Edge Disappears…</a:t>
            </a:r>
            <a:endParaRPr lang="en-US" sz="3200" dirty="0">
              <a:latin typeface="Helvetic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01650" y="723900"/>
            <a:ext cx="9283700" cy="5410200"/>
          </a:xfrm>
          <a:prstGeom prst="rect">
            <a:avLst/>
          </a:prstGeom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86785" y="152400"/>
            <a:ext cx="8748439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“Real World”</a:t>
            </a:r>
            <a:r>
              <a:rPr lang="en-US" dirty="0" smtClean="0">
                <a:ea typeface="+mj-ea"/>
                <a:cs typeface="+mj-cs"/>
              </a:rPr>
              <a:t> Jitter of n</a:t>
            </a:r>
            <a:r>
              <a:rPr lang="en-US" baseline="30000" dirty="0" smtClean="0">
                <a:ea typeface="+mj-ea"/>
                <a:cs typeface="+mj-cs"/>
              </a:rPr>
              <a:t>th</a:t>
            </a:r>
            <a:r>
              <a:rPr lang="en-US" dirty="0" smtClean="0">
                <a:ea typeface="+mj-ea"/>
                <a:cs typeface="+mj-cs"/>
              </a:rPr>
              <a:t> Photoelectron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19100" y="5638800"/>
            <a:ext cx="9582751" cy="9843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First PE No Longer Has Lowest Jitter</a:t>
            </a: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Broad Minimum – Many </a:t>
            </a:r>
            <a:r>
              <a:rPr lang="en-US" sz="3200" dirty="0" err="1" smtClean="0">
                <a:latin typeface="Helvetica" charset="0"/>
              </a:rPr>
              <a:t>PEs</a:t>
            </a:r>
            <a:r>
              <a:rPr lang="en-US" sz="3200" dirty="0" smtClean="0">
                <a:latin typeface="Helvetica" charset="0"/>
              </a:rPr>
              <a:t> Have Similar Jitter</a:t>
            </a:r>
            <a:endParaRPr lang="en-US" sz="3200" dirty="0">
              <a:latin typeface="Helvetica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104900" y="1143000"/>
            <a:ext cx="3124200" cy="4308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PE Rate = 100 PE/ns</a:t>
            </a:r>
            <a:endParaRPr lang="en-US" dirty="0">
              <a:sym typeface="Symbol" pitchFamily="-107" charset="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134100" y="1143000"/>
            <a:ext cx="3429000" cy="4308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PE Rate = 1000 PE/ns</a:t>
            </a:r>
            <a:endParaRPr lang="en-US" dirty="0">
              <a:sym typeface="Symbol" pitchFamily="-107" charset="2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90500" y="1447800"/>
            <a:ext cx="4521200" cy="3860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295900" y="1447800"/>
            <a:ext cx="4521200" cy="3860800"/>
          </a:xfrm>
          <a:prstGeom prst="rect">
            <a:avLst/>
          </a:prstGeom>
        </p:spPr>
      </p:pic>
      <p:sp>
        <p:nvSpPr>
          <p:cNvPr id="9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0131" y="381000"/>
            <a:ext cx="5481694" cy="5466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Run </a:t>
            </a:r>
            <a:r>
              <a:rPr lang="en-US" i="1" dirty="0" smtClean="0">
                <a:ea typeface="+mj-ea"/>
                <a:cs typeface="+mj-cs"/>
              </a:rPr>
              <a:t>Lots </a:t>
            </a:r>
            <a:r>
              <a:rPr lang="en-US" dirty="0" smtClean="0">
                <a:ea typeface="+mj-ea"/>
                <a:cs typeface="+mj-cs"/>
              </a:rPr>
              <a:t>of Monte Carlo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51587" name="Rectangle 3"/>
          <p:cNvSpPr>
            <a:spLocks noChangeArrowheads="1"/>
          </p:cNvSpPr>
          <p:nvPr/>
        </p:nvSpPr>
        <p:spPr bwMode="auto">
          <a:xfrm>
            <a:off x="853638" y="5562600"/>
            <a:ext cx="8710717" cy="9843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Get Tables of Simulated Timing Resolution</a:t>
            </a:r>
          </a:p>
          <a:p>
            <a:pPr marL="228600" indent="-228600" algn="ctr">
              <a:buClr>
                <a:schemeClr val="accent1"/>
              </a:buClr>
              <a:buFont typeface="Arial"/>
              <a:buChar char="•"/>
              <a:defRPr/>
            </a:pPr>
            <a:r>
              <a:rPr lang="en-US" sz="3200" dirty="0" smtClean="0">
                <a:latin typeface="Helvetica" charset="0"/>
              </a:rPr>
              <a:t>Fit Tables to Analytic Formula</a:t>
            </a:r>
            <a:endParaRPr lang="en-US" sz="3200" dirty="0">
              <a:latin typeface="Helvetica" charset="0"/>
            </a:endParaRPr>
          </a:p>
        </p:txBody>
      </p: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647700" y="1143000"/>
            <a:ext cx="9144000" cy="41980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28600" indent="-228600"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820 Combinations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Initial Photoelectron Rate I</a:t>
            </a:r>
            <a:r>
              <a:rPr lang="en-US" baseline="-25000" dirty="0" smtClean="0">
                <a:sym typeface="Symbol" pitchFamily="-107" charset="2"/>
              </a:rPr>
              <a:t>0</a:t>
            </a:r>
            <a:r>
              <a:rPr lang="en-US" dirty="0" smtClean="0">
                <a:sym typeface="Symbol" pitchFamily="-107" charset="2"/>
              </a:rPr>
              <a:t>: 10 – 10,000 PE/ns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Intrinsic Scintillator Rise Time: 0 – 1 ns (exponential)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Photodetector Transit Time Jitter: 0 – 0.5 ns </a:t>
            </a:r>
            <a:r>
              <a:rPr lang="en-US" dirty="0" err="1" smtClean="0">
                <a:sym typeface="Symbol" pitchFamily="-107" charset="2"/>
              </a:rPr>
              <a:t>fwhm</a:t>
            </a:r>
            <a:r>
              <a:rPr lang="en-US" dirty="0" smtClean="0">
                <a:sym typeface="Symbol" pitchFamily="-107" charset="2"/>
              </a:rPr>
              <a:t> (Gauss)</a:t>
            </a:r>
          </a:p>
          <a:p>
            <a:pPr marL="457200" indent="-228600">
              <a:spcBef>
                <a:spcPct val="50000"/>
              </a:spcBef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ym typeface="Symbol" pitchFamily="-107" charset="2"/>
              </a:rPr>
              <a:t>Optical Photon Propagation Time: 0 – 0.2 ns (exponential)</a:t>
            </a:r>
          </a:p>
          <a:p>
            <a:pPr marL="228600" indent="-228600"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Convolve </a:t>
            </a:r>
            <a:r>
              <a:rPr lang="en-US" dirty="0" err="1" smtClean="0">
                <a:sym typeface="Symbol" pitchFamily="-107" charset="2"/>
              </a:rPr>
              <a:t>w</a:t>
            </a:r>
            <a:r>
              <a:rPr lang="en-US" dirty="0" smtClean="0">
                <a:sym typeface="Symbol" pitchFamily="-107" charset="2"/>
              </a:rPr>
              <a:t>/ Photodetector Response to Simulate Analog Out</a:t>
            </a:r>
            <a:br>
              <a:rPr lang="en-US" dirty="0" smtClean="0">
                <a:sym typeface="Symbol" pitchFamily="-107" charset="2"/>
              </a:rPr>
            </a:br>
            <a:r>
              <a:rPr lang="en-US" dirty="0" smtClean="0">
                <a:sym typeface="Symbol" pitchFamily="-107" charset="2"/>
              </a:rPr>
              <a:t>(results insensitive to PD response, including rise time)</a:t>
            </a:r>
          </a:p>
          <a:p>
            <a:pPr marL="228600" indent="-228600">
              <a:spcBef>
                <a:spcPct val="50000"/>
              </a:spcBef>
            </a:pPr>
            <a:r>
              <a:rPr lang="en-US" dirty="0" smtClean="0">
                <a:sym typeface="Symbol" pitchFamily="-107" charset="2"/>
              </a:rPr>
              <a:t>Simulate Leading Edge </a:t>
            </a:r>
            <a:r>
              <a:rPr lang="en-US" dirty="0">
                <a:sym typeface="Symbol" pitchFamily="-107" charset="2"/>
              </a:rPr>
              <a:t>D</a:t>
            </a:r>
            <a:r>
              <a:rPr lang="en-US" dirty="0" smtClean="0">
                <a:sym typeface="Symbol" pitchFamily="-107" charset="2"/>
              </a:rPr>
              <a:t>iscriminator with</a:t>
            </a:r>
            <a:br>
              <a:rPr lang="en-US" dirty="0" smtClean="0">
                <a:sym typeface="Symbol" pitchFamily="-107" charset="2"/>
              </a:rPr>
            </a:br>
            <a:r>
              <a:rPr lang="en-US" dirty="0" smtClean="0">
                <a:sym typeface="Symbol" pitchFamily="-107" charset="2"/>
              </a:rPr>
              <a:t>Optimized Threshold for Each </a:t>
            </a:r>
            <a:r>
              <a:rPr lang="en-US" dirty="0">
                <a:sym typeface="Symbol" pitchFamily="-107" charset="2"/>
              </a:rPr>
              <a:t>C</a:t>
            </a:r>
            <a:r>
              <a:rPr lang="en-US" dirty="0" smtClean="0">
                <a:sym typeface="Symbol" pitchFamily="-107" charset="2"/>
              </a:rPr>
              <a:t>ombination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723900" y="1600200"/>
            <a:ext cx="88392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101600" y="6569075"/>
            <a:ext cx="546100" cy="212725"/>
          </a:xfrm>
          <a:prstGeom prst="rect">
            <a:avLst/>
          </a:prstGeom>
          <a:noFill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AA42A8-0ECC-0147-A7FF-2B3E6B39A10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10233</TotalTime>
  <Words>1233</Words>
  <Application>Microsoft Macintosh PowerPoint</Application>
  <PresentationFormat>35mm Slides</PresentationFormat>
  <Paragraphs>197</Paragraphs>
  <Slides>21</Slides>
  <Notes>21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Blank Presentation</vt:lpstr>
      <vt:lpstr>Fundamental Limits of Timing Resolution for Scintillation Detectors</vt:lpstr>
      <vt:lpstr>The Fundamentals…</vt:lpstr>
      <vt:lpstr>Time Jitter of nth Photoelectron</vt:lpstr>
      <vt:lpstr>Timing Pickoff</vt:lpstr>
      <vt:lpstr>Problem: Predicts Incredible Timing</vt:lpstr>
      <vt:lpstr>Why? Real World Effects</vt:lpstr>
      <vt:lpstr>“Real World” Probability Density Function</vt:lpstr>
      <vt:lpstr>“Real World” Jitter of nth Photoelectron</vt:lpstr>
      <vt:lpstr>Run Lots of Monte Carlo</vt:lpstr>
      <vt:lpstr>Analytic Formula for Timing Resolution</vt:lpstr>
      <vt:lpstr>Fit vs. True Value for B</vt:lpstr>
      <vt:lpstr>Other Observations</vt:lpstr>
      <vt:lpstr>Timing Resolution Predicted If You Know:</vt:lpstr>
      <vt:lpstr>Estimate Using GEANT / GATE / DETECT</vt:lpstr>
      <vt:lpstr>Basic Pulse Shape</vt:lpstr>
      <vt:lpstr>Simplifying the Simulation</vt:lpstr>
      <vt:lpstr>Simulation Results (Polished &amp; Etched)</vt:lpstr>
      <vt:lpstr>Simulation Results (Rough)</vt:lpstr>
      <vt:lpstr>Simulation Results (Rough Surface)</vt:lpstr>
      <vt:lpstr>Scaling Crystal Dimensions</vt:lpstr>
      <vt:lpstr>Conclusions</vt:lpstr>
    </vt:vector>
  </TitlesOfParts>
  <Company>Center for Functional Imaging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Breast PET Group Meeting </dc:title>
  <dc:creator>William W. Moses</dc:creator>
  <cp:lastModifiedBy>William Moses</cp:lastModifiedBy>
  <cp:revision>280</cp:revision>
  <cp:lastPrinted>2003-09-04T21:37:43Z</cp:lastPrinted>
  <dcterms:created xsi:type="dcterms:W3CDTF">2014-03-13T07:43:38Z</dcterms:created>
  <dcterms:modified xsi:type="dcterms:W3CDTF">2014-03-13T14:11:56Z</dcterms:modified>
</cp:coreProperties>
</file>