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6.xml" ContentType="application/vnd.openxmlformats-officedocument.presentationml.notesSlide+xml"/>
  <Override PartName="/ppt/embeddings/oleObject10.bin" ContentType="application/vnd.openxmlformats-officedocument.oleObject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embeddings/oleObject11.bin" ContentType="application/vnd.openxmlformats-officedocument.oleObject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26"/>
  </p:notesMasterIdLst>
  <p:handoutMasterIdLst>
    <p:handoutMasterId r:id="rId27"/>
  </p:handoutMasterIdLst>
  <p:sldIdLst>
    <p:sldId id="495" r:id="rId2"/>
    <p:sldId id="540" r:id="rId3"/>
    <p:sldId id="542" r:id="rId4"/>
    <p:sldId id="561" r:id="rId5"/>
    <p:sldId id="550" r:id="rId6"/>
    <p:sldId id="612" r:id="rId7"/>
    <p:sldId id="611" r:id="rId8"/>
    <p:sldId id="606" r:id="rId9"/>
    <p:sldId id="607" r:id="rId10"/>
    <p:sldId id="605" r:id="rId11"/>
    <p:sldId id="599" r:id="rId12"/>
    <p:sldId id="601" r:id="rId13"/>
    <p:sldId id="600" r:id="rId14"/>
    <p:sldId id="602" r:id="rId15"/>
    <p:sldId id="603" r:id="rId16"/>
    <p:sldId id="604" r:id="rId17"/>
    <p:sldId id="594" r:id="rId18"/>
    <p:sldId id="587" r:id="rId19"/>
    <p:sldId id="609" r:id="rId20"/>
    <p:sldId id="610" r:id="rId21"/>
    <p:sldId id="614" r:id="rId22"/>
    <p:sldId id="613" r:id="rId23"/>
    <p:sldId id="597" r:id="rId24"/>
    <p:sldId id="60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1AC0"/>
    <a:srgbClr val="A1ACFF"/>
    <a:srgbClr val="51C5FF"/>
    <a:srgbClr val="970000"/>
    <a:srgbClr val="DB3600"/>
    <a:srgbClr val="A20000"/>
    <a:srgbClr val="000051"/>
    <a:srgbClr val="00BC00"/>
    <a:srgbClr val="C000C0"/>
    <a:srgbClr val="C12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83" autoAdjust="0"/>
    <p:restoredTop sz="99180" autoAdjust="0"/>
  </p:normalViewPr>
  <p:slideViewPr>
    <p:cSldViewPr snapToGrid="0" snapToObjects="1">
      <p:cViewPr>
        <p:scale>
          <a:sx n="100" d="100"/>
          <a:sy n="100" d="100"/>
        </p:scale>
        <p:origin x="-928" y="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icolo's:Users:nicolo:work:GruppoV_UFSD:Marghe%20ERC:timecha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icolo's:Users:nicolo:work:GruppoV_UFSD:Marghe%20ERC:timecha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icolo's:Users:nicolo:work:cms:CCC:MoriondQC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l">
              <a:defRPr sz="1400"/>
            </a:pPr>
            <a:r>
              <a:rPr lang="en-US" sz="1400"/>
              <a:t>Detector thickness:</a:t>
            </a:r>
            <a:r>
              <a:rPr lang="en-US" sz="1400" baseline="0"/>
              <a:t> </a:t>
            </a:r>
            <a:r>
              <a:rPr lang="en-US" sz="1400"/>
              <a:t>100</a:t>
            </a:r>
            <a:r>
              <a:rPr lang="en-US" sz="1400" baseline="0"/>
              <a:t> micron</a:t>
            </a:r>
          </a:p>
          <a:p>
            <a:pPr algn="l">
              <a:defRPr sz="1400"/>
            </a:pPr>
            <a:r>
              <a:rPr lang="en-US" sz="1400" baseline="0"/>
              <a:t>Collection Time = 1250 ps</a:t>
            </a:r>
            <a:endParaRPr lang="en-US" sz="1400"/>
          </a:p>
        </c:rich>
      </c:tx>
      <c:layout>
        <c:manualLayout>
          <c:xMode val="edge"/>
          <c:yMode val="edge"/>
          <c:x val="0.275774231099027"/>
          <c:y val="0.054664688904683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6070701476268"/>
          <c:y val="0.0320192741749587"/>
          <c:w val="0.735569170995108"/>
          <c:h val="0.766004084386646"/>
        </c:manualLayout>
      </c:layout>
      <c:scatterChart>
        <c:scatterStyle val="lineMarker"/>
        <c:varyColors val="0"/>
        <c:ser>
          <c:idx val="12"/>
          <c:order val="0"/>
          <c:tx>
            <c:strRef>
              <c:f>'UFSD tr'!$AH$2</c:f>
              <c:strCache>
                <c:ptCount val="1"/>
                <c:pt idx="0">
                  <c:v>jitter for fixed depth</c:v>
                </c:pt>
              </c:strCache>
            </c:strRef>
          </c:tx>
          <c:spPr>
            <a:ln w="47625">
              <a:noFill/>
            </a:ln>
          </c:spPr>
          <c:marker>
            <c:symbol val="square"/>
            <c:size val="6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'UFSD tr'!$AI$7:$AI$35</c:f>
              <c:numCache>
                <c:formatCode>0.0</c:formatCode>
                <c:ptCount val="29"/>
                <c:pt idx="0">
                  <c:v>250.0</c:v>
                </c:pt>
                <c:pt idx="1">
                  <c:v>375.0</c:v>
                </c:pt>
                <c:pt idx="2">
                  <c:v>500.0</c:v>
                </c:pt>
                <c:pt idx="3">
                  <c:v>625.0</c:v>
                </c:pt>
                <c:pt idx="4">
                  <c:v>750.0</c:v>
                </c:pt>
                <c:pt idx="5">
                  <c:v>875.0</c:v>
                </c:pt>
                <c:pt idx="6">
                  <c:v>1000.0</c:v>
                </c:pt>
                <c:pt idx="7">
                  <c:v>1125.0</c:v>
                </c:pt>
                <c:pt idx="8">
                  <c:v>1250.0</c:v>
                </c:pt>
                <c:pt idx="9">
                  <c:v>1375.0</c:v>
                </c:pt>
                <c:pt idx="10">
                  <c:v>1500.0</c:v>
                </c:pt>
                <c:pt idx="11">
                  <c:v>1625.0</c:v>
                </c:pt>
                <c:pt idx="12">
                  <c:v>1750.0</c:v>
                </c:pt>
                <c:pt idx="13">
                  <c:v>1875.0</c:v>
                </c:pt>
                <c:pt idx="14">
                  <c:v>2000.0</c:v>
                </c:pt>
                <c:pt idx="15">
                  <c:v>2125.0</c:v>
                </c:pt>
                <c:pt idx="16">
                  <c:v>2250.0</c:v>
                </c:pt>
                <c:pt idx="17">
                  <c:v>2375.0</c:v>
                </c:pt>
                <c:pt idx="18">
                  <c:v>2500.0</c:v>
                </c:pt>
                <c:pt idx="19">
                  <c:v>2625.0</c:v>
                </c:pt>
                <c:pt idx="20">
                  <c:v>2750.0</c:v>
                </c:pt>
                <c:pt idx="21">
                  <c:v>2875.0</c:v>
                </c:pt>
                <c:pt idx="22">
                  <c:v>3000.0</c:v>
                </c:pt>
                <c:pt idx="23">
                  <c:v>3125.0</c:v>
                </c:pt>
                <c:pt idx="24">
                  <c:v>3250.0</c:v>
                </c:pt>
                <c:pt idx="25">
                  <c:v>3375.0</c:v>
                </c:pt>
                <c:pt idx="26">
                  <c:v>3500.0</c:v>
                </c:pt>
                <c:pt idx="27">
                  <c:v>3625.0</c:v>
                </c:pt>
                <c:pt idx="28">
                  <c:v>3750.0</c:v>
                </c:pt>
              </c:numCache>
            </c:numRef>
          </c:xVal>
          <c:yVal>
            <c:numRef>
              <c:f>'UFSD tr'!$AH$7:$AH$35</c:f>
              <c:numCache>
                <c:formatCode>0.0</c:formatCode>
                <c:ptCount val="29"/>
                <c:pt idx="0">
                  <c:v>178.9892760352093</c:v>
                </c:pt>
                <c:pt idx="1">
                  <c:v>146.1441319054773</c:v>
                </c:pt>
                <c:pt idx="2">
                  <c:v>126.5645308441673</c:v>
                </c:pt>
                <c:pt idx="3">
                  <c:v>113.2027578031707</c:v>
                </c:pt>
                <c:pt idx="4">
                  <c:v>103.3395067009843</c:v>
                </c:pt>
                <c:pt idx="5">
                  <c:v>95.67379240435118</c:v>
                </c:pt>
                <c:pt idx="6">
                  <c:v>89.49463801760443</c:v>
                </c:pt>
                <c:pt idx="7">
                  <c:v>84.3763538961113</c:v>
                </c:pt>
                <c:pt idx="8">
                  <c:v>80.04643769164037</c:v>
                </c:pt>
                <c:pt idx="9">
                  <c:v>84.02293053809952</c:v>
                </c:pt>
                <c:pt idx="10">
                  <c:v>87.75908876760511</c:v>
                </c:pt>
                <c:pt idx="11">
                  <c:v>91.34255561582685</c:v>
                </c:pt>
                <c:pt idx="12">
                  <c:v>94.79064970523442</c:v>
                </c:pt>
                <c:pt idx="13">
                  <c:v>98.11764406390162</c:v>
                </c:pt>
                <c:pt idx="14">
                  <c:v>101.3354670476262</c:v>
                </c:pt>
                <c:pt idx="15">
                  <c:v>104.4542085646651</c:v>
                </c:pt>
                <c:pt idx="16">
                  <c:v>107.4824938861236</c:v>
                </c:pt>
                <c:pt idx="17">
                  <c:v>110.4277650642746</c:v>
                </c:pt>
                <c:pt idx="18">
                  <c:v>113.296496425091</c:v>
                </c:pt>
                <c:pt idx="19">
                  <c:v>116.0943620823625</c:v>
                </c:pt>
                <c:pt idx="20">
                  <c:v>118.8263679173134</c:v>
                </c:pt>
                <c:pt idx="21">
                  <c:v>121.4969568241557</c:v>
                </c:pt>
                <c:pt idx="22">
                  <c:v>124.1100935566515</c:v>
                </c:pt>
                <c:pt idx="23">
                  <c:v>126.6693338095327</c:v>
                </c:pt>
                <c:pt idx="24">
                  <c:v>129.1778809737211</c:v>
                </c:pt>
                <c:pt idx="25">
                  <c:v>131.6386331514076</c:v>
                </c:pt>
                <c:pt idx="26">
                  <c:v>134.0542223992998</c:v>
                </c:pt>
                <c:pt idx="27">
                  <c:v>136.4270477148536</c:v>
                </c:pt>
                <c:pt idx="28">
                  <c:v>138.7593029432657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6114952"/>
        <c:axId val="2096123240"/>
      </c:scatterChart>
      <c:valAx>
        <c:axId val="2096114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Shaping Time [ps]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aseline="0"/>
            </a:pPr>
            <a:endParaRPr lang="en-US"/>
          </a:p>
        </c:txPr>
        <c:crossAx val="2096123240"/>
        <c:crosses val="autoZero"/>
        <c:crossBetween val="midCat"/>
      </c:valAx>
      <c:valAx>
        <c:axId val="20961232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Time Resolution [ps]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0961149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Pixel = 300 micron</a:t>
            </a:r>
          </a:p>
          <a:p>
            <a:pPr>
              <a:defRPr/>
            </a:pPr>
            <a:r>
              <a:rPr lang="en-US"/>
              <a:t>Gain = 1</a:t>
            </a:r>
          </a:p>
        </c:rich>
      </c:tx>
      <c:layout>
        <c:manualLayout>
          <c:xMode val="edge"/>
          <c:yMode val="edge"/>
          <c:x val="0.687871553514745"/>
          <c:y val="0.15211074797396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6268729566699"/>
          <c:y val="0.12490245781852"/>
          <c:w val="0.82717631348713"/>
          <c:h val="0.737371701873256"/>
        </c:manualLayout>
      </c:layout>
      <c:scatterChart>
        <c:scatterStyle val="lineMarker"/>
        <c:varyColors val="0"/>
        <c:ser>
          <c:idx val="1"/>
          <c:order val="0"/>
          <c:tx>
            <c:strRef>
              <c:f>'UFSD tr'!$J$2</c:f>
              <c:strCache>
                <c:ptCount val="1"/>
                <c:pt idx="0">
                  <c:v>Time walk /3</c:v>
                </c:pt>
              </c:strCache>
            </c:strRef>
          </c:tx>
          <c:spPr>
            <a:ln w="47625">
              <a:noFill/>
            </a:ln>
          </c:spPr>
          <c:marker>
            <c:symbol val="diamond"/>
            <c:size val="9"/>
            <c:spPr>
              <a:solidFill>
                <a:srgbClr val="3366FF"/>
              </a:solidFill>
              <a:ln>
                <a:noFill/>
              </a:ln>
            </c:spPr>
          </c:marker>
          <c:xVal>
            <c:numRef>
              <c:f>'UFSD tr'!$E$20:$E$35</c:f>
              <c:numCache>
                <c:formatCode>0.0</c:formatCode>
                <c:ptCount val="16"/>
                <c:pt idx="0">
                  <c:v>150.0</c:v>
                </c:pt>
                <c:pt idx="1">
                  <c:v>160.0</c:v>
                </c:pt>
                <c:pt idx="2">
                  <c:v>170.0</c:v>
                </c:pt>
                <c:pt idx="3">
                  <c:v>180.0</c:v>
                </c:pt>
                <c:pt idx="4">
                  <c:v>190.0</c:v>
                </c:pt>
                <c:pt idx="5">
                  <c:v>200.0</c:v>
                </c:pt>
                <c:pt idx="6">
                  <c:v>210.0</c:v>
                </c:pt>
                <c:pt idx="7">
                  <c:v>220.0</c:v>
                </c:pt>
                <c:pt idx="8">
                  <c:v>230.0</c:v>
                </c:pt>
                <c:pt idx="9">
                  <c:v>240.0</c:v>
                </c:pt>
                <c:pt idx="10">
                  <c:v>250.0</c:v>
                </c:pt>
                <c:pt idx="11">
                  <c:v>260.0</c:v>
                </c:pt>
                <c:pt idx="12">
                  <c:v>270.0</c:v>
                </c:pt>
                <c:pt idx="13">
                  <c:v>280.0</c:v>
                </c:pt>
                <c:pt idx="14">
                  <c:v>290.0</c:v>
                </c:pt>
                <c:pt idx="15">
                  <c:v>300.0</c:v>
                </c:pt>
              </c:numCache>
            </c:numRef>
          </c:xVal>
          <c:yVal>
            <c:numRef>
              <c:f>'UFSD tr'!$J$20:$J$35</c:f>
              <c:numCache>
                <c:formatCode>General</c:formatCode>
                <c:ptCount val="16"/>
                <c:pt idx="0" formatCode="0.0">
                  <c:v>82.33333333333313</c:v>
                </c:pt>
                <c:pt idx="5" formatCode="0.0">
                  <c:v>60.66666666666644</c:v>
                </c:pt>
                <c:pt idx="10" formatCode="0.0">
                  <c:v>48.33333333333334</c:v>
                </c:pt>
                <c:pt idx="15" formatCode="0.0">
                  <c:v>40.0</c:v>
                </c:pt>
              </c:numCache>
            </c:numRef>
          </c:yVal>
          <c:smooth val="0"/>
        </c:ser>
        <c:ser>
          <c:idx val="6"/>
          <c:order val="1"/>
          <c:tx>
            <c:strRef>
              <c:f>'UFSD tr'!$W$2</c:f>
              <c:strCache>
                <c:ptCount val="1"/>
                <c:pt idx="0">
                  <c:v>Jitter</c:v>
                </c:pt>
              </c:strCache>
            </c:strRef>
          </c:tx>
          <c:spPr>
            <a:ln w="47625">
              <a:noFill/>
            </a:ln>
          </c:spPr>
          <c:marker>
            <c:symbol val="triangle"/>
            <c:size val="9"/>
            <c:spPr>
              <a:solidFill>
                <a:srgbClr val="008000"/>
              </a:solidFill>
              <a:ln>
                <a:noFill/>
              </a:ln>
            </c:spPr>
          </c:marker>
          <c:xVal>
            <c:numRef>
              <c:f>'UFSD tr'!$E$20:$E$35</c:f>
              <c:numCache>
                <c:formatCode>0.0</c:formatCode>
                <c:ptCount val="16"/>
                <c:pt idx="0">
                  <c:v>150.0</c:v>
                </c:pt>
                <c:pt idx="1">
                  <c:v>160.0</c:v>
                </c:pt>
                <c:pt idx="2">
                  <c:v>170.0</c:v>
                </c:pt>
                <c:pt idx="3">
                  <c:v>180.0</c:v>
                </c:pt>
                <c:pt idx="4">
                  <c:v>190.0</c:v>
                </c:pt>
                <c:pt idx="5">
                  <c:v>200.0</c:v>
                </c:pt>
                <c:pt idx="6">
                  <c:v>210.0</c:v>
                </c:pt>
                <c:pt idx="7">
                  <c:v>220.0</c:v>
                </c:pt>
                <c:pt idx="8">
                  <c:v>230.0</c:v>
                </c:pt>
                <c:pt idx="9">
                  <c:v>240.0</c:v>
                </c:pt>
                <c:pt idx="10">
                  <c:v>250.0</c:v>
                </c:pt>
                <c:pt idx="11">
                  <c:v>260.0</c:v>
                </c:pt>
                <c:pt idx="12">
                  <c:v>270.0</c:v>
                </c:pt>
                <c:pt idx="13">
                  <c:v>280.0</c:v>
                </c:pt>
                <c:pt idx="14">
                  <c:v>290.0</c:v>
                </c:pt>
                <c:pt idx="15">
                  <c:v>300.0</c:v>
                </c:pt>
              </c:numCache>
            </c:numRef>
          </c:xVal>
          <c:yVal>
            <c:numRef>
              <c:f>'UFSD tr'!$W$20:$W$35</c:f>
              <c:numCache>
                <c:formatCode>General</c:formatCode>
                <c:ptCount val="16"/>
                <c:pt idx="0" formatCode="0.0">
                  <c:v>139.794314974346</c:v>
                </c:pt>
                <c:pt idx="5" formatCode="0.0">
                  <c:v>114.6373117349997</c:v>
                </c:pt>
                <c:pt idx="10" formatCode="0.0">
                  <c:v>99.08503949545383</c:v>
                </c:pt>
                <c:pt idx="15" formatCode="0.0">
                  <c:v>88.35243806705773</c:v>
                </c:pt>
              </c:numCache>
            </c:numRef>
          </c:yVal>
          <c:smooth val="0"/>
        </c:ser>
        <c:ser>
          <c:idx val="0"/>
          <c:order val="2"/>
          <c:tx>
            <c:v>Time resolution</c:v>
          </c:tx>
          <c:spPr>
            <a:ln w="47625">
              <a:noFill/>
            </a:ln>
          </c:spPr>
          <c:marker>
            <c:symbol val="square"/>
            <c:size val="10"/>
            <c:spPr>
              <a:solidFill>
                <a:srgbClr val="FF0000"/>
              </a:solidFill>
            </c:spPr>
          </c:marker>
          <c:xVal>
            <c:numRef>
              <c:f>'UFSD tr'!$E$20:$E$35</c:f>
              <c:numCache>
                <c:formatCode>0.0</c:formatCode>
                <c:ptCount val="16"/>
                <c:pt idx="0">
                  <c:v>150.0</c:v>
                </c:pt>
                <c:pt idx="1">
                  <c:v>160.0</c:v>
                </c:pt>
                <c:pt idx="2">
                  <c:v>170.0</c:v>
                </c:pt>
                <c:pt idx="3">
                  <c:v>180.0</c:v>
                </c:pt>
                <c:pt idx="4">
                  <c:v>190.0</c:v>
                </c:pt>
                <c:pt idx="5">
                  <c:v>200.0</c:v>
                </c:pt>
                <c:pt idx="6">
                  <c:v>210.0</c:v>
                </c:pt>
                <c:pt idx="7">
                  <c:v>220.0</c:v>
                </c:pt>
                <c:pt idx="8">
                  <c:v>230.0</c:v>
                </c:pt>
                <c:pt idx="9">
                  <c:v>240.0</c:v>
                </c:pt>
                <c:pt idx="10">
                  <c:v>250.0</c:v>
                </c:pt>
                <c:pt idx="11">
                  <c:v>260.0</c:v>
                </c:pt>
                <c:pt idx="12">
                  <c:v>270.0</c:v>
                </c:pt>
                <c:pt idx="13">
                  <c:v>280.0</c:v>
                </c:pt>
                <c:pt idx="14">
                  <c:v>290.0</c:v>
                </c:pt>
                <c:pt idx="15">
                  <c:v>300.0</c:v>
                </c:pt>
              </c:numCache>
            </c:numRef>
          </c:xVal>
          <c:yVal>
            <c:numRef>
              <c:f>'UFSD tr'!$L$20:$L$35</c:f>
              <c:numCache>
                <c:formatCode>General</c:formatCode>
                <c:ptCount val="16"/>
                <c:pt idx="0" formatCode="0.0">
                  <c:v>162.2381837821308</c:v>
                </c:pt>
                <c:pt idx="5" formatCode="0.0">
                  <c:v>129.7002609337081</c:v>
                </c:pt>
                <c:pt idx="10" formatCode="0.0">
                  <c:v>110.244982484133</c:v>
                </c:pt>
                <c:pt idx="15" formatCode="0.0">
                  <c:v>96.9853252424989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9009656"/>
        <c:axId val="2041872552"/>
      </c:scatterChart>
      <c:scatterChart>
        <c:scatterStyle val="lineMarker"/>
        <c:varyColors val="0"/>
        <c:ser>
          <c:idx val="2"/>
          <c:order val="3"/>
          <c:spPr>
            <a:ln w="47625">
              <a:noFill/>
            </a:ln>
          </c:spPr>
          <c:marker>
            <c:symbol val="none"/>
          </c:marker>
          <c:xVal>
            <c:numRef>
              <c:f>'UFSD tr'!$E$11:$E$35</c:f>
              <c:numCache>
                <c:formatCode>0.0</c:formatCode>
                <c:ptCount val="25"/>
                <c:pt idx="0">
                  <c:v>60.0</c:v>
                </c:pt>
                <c:pt idx="1">
                  <c:v>70.0</c:v>
                </c:pt>
                <c:pt idx="2">
                  <c:v>80.0</c:v>
                </c:pt>
                <c:pt idx="3">
                  <c:v>90.0</c:v>
                </c:pt>
                <c:pt idx="4">
                  <c:v>100.0</c:v>
                </c:pt>
                <c:pt idx="5">
                  <c:v>110.0</c:v>
                </c:pt>
                <c:pt idx="6">
                  <c:v>120.0</c:v>
                </c:pt>
                <c:pt idx="7">
                  <c:v>130.0</c:v>
                </c:pt>
                <c:pt idx="8">
                  <c:v>140.0</c:v>
                </c:pt>
                <c:pt idx="9">
                  <c:v>150.0</c:v>
                </c:pt>
                <c:pt idx="10">
                  <c:v>160.0</c:v>
                </c:pt>
                <c:pt idx="11">
                  <c:v>170.0</c:v>
                </c:pt>
                <c:pt idx="12">
                  <c:v>180.0</c:v>
                </c:pt>
                <c:pt idx="13">
                  <c:v>190.0</c:v>
                </c:pt>
                <c:pt idx="14">
                  <c:v>200.0</c:v>
                </c:pt>
                <c:pt idx="15">
                  <c:v>210.0</c:v>
                </c:pt>
                <c:pt idx="16">
                  <c:v>220.0</c:v>
                </c:pt>
                <c:pt idx="17">
                  <c:v>230.0</c:v>
                </c:pt>
                <c:pt idx="18">
                  <c:v>240.0</c:v>
                </c:pt>
                <c:pt idx="19">
                  <c:v>250.0</c:v>
                </c:pt>
                <c:pt idx="20">
                  <c:v>260.0</c:v>
                </c:pt>
                <c:pt idx="21">
                  <c:v>270.0</c:v>
                </c:pt>
                <c:pt idx="22">
                  <c:v>280.0</c:v>
                </c:pt>
                <c:pt idx="23">
                  <c:v>290.0</c:v>
                </c:pt>
                <c:pt idx="24">
                  <c:v>300.0</c:v>
                </c:pt>
              </c:numCache>
            </c:numRef>
          </c:xVal>
          <c:yVal>
            <c:numRef>
              <c:f>'UFSD tr'!$I$35</c:f>
              <c:numCache>
                <c:formatCode>0.0</c:formatCode>
                <c:ptCount val="1"/>
                <c:pt idx="0">
                  <c:v>120.0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0829816"/>
        <c:axId val="2090348728"/>
      </c:scatterChart>
      <c:valAx>
        <c:axId val="2049009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Detector Thickness [micron]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041872552"/>
        <c:crosses val="autoZero"/>
        <c:crossBetween val="midCat"/>
      </c:valAx>
      <c:valAx>
        <c:axId val="2041872552"/>
        <c:scaling>
          <c:orientation val="minMax"/>
          <c:max val="220.0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Time Resolution [ps]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sz="1400" baseline="0"/>
            </a:pPr>
            <a:endParaRPr lang="en-US"/>
          </a:p>
        </c:txPr>
        <c:crossAx val="2049009656"/>
        <c:crosses val="autoZero"/>
        <c:crossBetween val="midCat"/>
      </c:valAx>
      <c:valAx>
        <c:axId val="2090348728"/>
        <c:scaling>
          <c:orientation val="minMax"/>
        </c:scaling>
        <c:delete val="0"/>
        <c:axPos val="r"/>
        <c:numFmt formatCode="0.0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040829816"/>
        <c:crosses val="max"/>
        <c:crossBetween val="midCat"/>
      </c:valAx>
      <c:valAx>
        <c:axId val="2040829816"/>
        <c:scaling>
          <c:orientation val="minMax"/>
          <c:max val="3.65"/>
          <c:min val="0.0"/>
        </c:scaling>
        <c:delete val="0"/>
        <c:axPos val="t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Shaping</a:t>
                </a:r>
                <a:r>
                  <a:rPr lang="en-US" sz="1400" baseline="0"/>
                  <a:t> Time [ns]</a:t>
                </a:r>
                <a:endParaRPr lang="en-US" sz="1400"/>
              </a:p>
            </c:rich>
          </c:tx>
          <c:layout/>
          <c:overlay val="0"/>
        </c:title>
        <c:numFmt formatCode="0.0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090348728"/>
        <c:crosses val="max"/>
        <c:crossBetween val="midCat"/>
      </c:valAx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0902465106015093"/>
          <c:y val="0.627167219229175"/>
          <c:w val="0.210256096211325"/>
          <c:h val="0.23905003720573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68966157485952"/>
          <c:y val="0.0483182271805392"/>
          <c:w val="0.791040665335706"/>
          <c:h val="0.856148062734677"/>
        </c:manualLayout>
      </c:layout>
      <c:scatterChart>
        <c:scatterStyle val="lineMarker"/>
        <c:varyColors val="0"/>
        <c:ser>
          <c:idx val="1"/>
          <c:order val="0"/>
          <c:tx>
            <c:v>Parametrization</c:v>
          </c:tx>
          <c:spPr>
            <a:ln w="47625">
              <a:noFill/>
            </a:ln>
          </c:spPr>
          <c:marker>
            <c:spPr>
              <a:solidFill>
                <a:srgbClr val="008000"/>
              </a:solidFill>
              <a:ln>
                <a:solidFill>
                  <a:srgbClr val="008000"/>
                </a:solidFill>
              </a:ln>
            </c:spPr>
          </c:marker>
          <c:xVal>
            <c:numRef>
              <c:f>Sheet2!$D$11:$D$20</c:f>
              <c:numCache>
                <c:formatCode>General</c:formatCode>
                <c:ptCount val="10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25.0</c:v>
                </c:pt>
                <c:pt idx="5">
                  <c:v>30.0</c:v>
                </c:pt>
                <c:pt idx="6">
                  <c:v>35.0</c:v>
                </c:pt>
                <c:pt idx="7">
                  <c:v>40.0</c:v>
                </c:pt>
                <c:pt idx="8">
                  <c:v>45.0</c:v>
                </c:pt>
                <c:pt idx="9">
                  <c:v>50.0</c:v>
                </c:pt>
              </c:numCache>
            </c:numRef>
          </c:xVal>
          <c:yVal>
            <c:numRef>
              <c:f>Sheet2!$F$11:$F$20</c:f>
              <c:numCache>
                <c:formatCode>General</c:formatCode>
                <c:ptCount val="10"/>
                <c:pt idx="0">
                  <c:v>0.169</c:v>
                </c:pt>
                <c:pt idx="1">
                  <c:v>0.188</c:v>
                </c:pt>
                <c:pt idx="2">
                  <c:v>0.199</c:v>
                </c:pt>
                <c:pt idx="3">
                  <c:v>0.207</c:v>
                </c:pt>
                <c:pt idx="4">
                  <c:v>0.213</c:v>
                </c:pt>
                <c:pt idx="5">
                  <c:v>0.218</c:v>
                </c:pt>
                <c:pt idx="6">
                  <c:v>0.221</c:v>
                </c:pt>
                <c:pt idx="7">
                  <c:v>0.225</c:v>
                </c:pt>
                <c:pt idx="8">
                  <c:v>0.223</c:v>
                </c:pt>
                <c:pt idx="9">
                  <c:v>0.231</c:v>
                </c:pt>
              </c:numCache>
            </c:numRef>
          </c:yVal>
          <c:smooth val="0"/>
        </c:ser>
        <c:ser>
          <c:idx val="2"/>
          <c:order val="1"/>
          <c:tx>
            <c:v>GEANT Rescaled</c:v>
          </c:tx>
          <c:spPr>
            <a:ln w="47625">
              <a:noFill/>
            </a:ln>
          </c:spPr>
          <c:marker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Sheet2!$D$11:$D$20</c:f>
              <c:numCache>
                <c:formatCode>General</c:formatCode>
                <c:ptCount val="10"/>
                <c:pt idx="0">
                  <c:v>5.0</c:v>
                </c:pt>
                <c:pt idx="1">
                  <c:v>10.0</c:v>
                </c:pt>
                <c:pt idx="2">
                  <c:v>15.0</c:v>
                </c:pt>
                <c:pt idx="3">
                  <c:v>20.0</c:v>
                </c:pt>
                <c:pt idx="4">
                  <c:v>25.0</c:v>
                </c:pt>
                <c:pt idx="5">
                  <c:v>30.0</c:v>
                </c:pt>
                <c:pt idx="6">
                  <c:v>35.0</c:v>
                </c:pt>
                <c:pt idx="7">
                  <c:v>40.0</c:v>
                </c:pt>
                <c:pt idx="8">
                  <c:v>45.0</c:v>
                </c:pt>
                <c:pt idx="9">
                  <c:v>50.0</c:v>
                </c:pt>
              </c:numCache>
            </c:numRef>
          </c:xVal>
          <c:yVal>
            <c:numRef>
              <c:f>Sheet2!$G$11:$G$20</c:f>
              <c:numCache>
                <c:formatCode>General</c:formatCode>
                <c:ptCount val="10"/>
                <c:pt idx="0">
                  <c:v>0.155262295081967</c:v>
                </c:pt>
                <c:pt idx="1">
                  <c:v>0.187072131147541</c:v>
                </c:pt>
                <c:pt idx="2">
                  <c:v>0.202977049180328</c:v>
                </c:pt>
                <c:pt idx="3">
                  <c:v>0.209793442622951</c:v>
                </c:pt>
                <c:pt idx="4">
                  <c:v>0.216609836065574</c:v>
                </c:pt>
                <c:pt idx="5">
                  <c:v>0.220396721311475</c:v>
                </c:pt>
                <c:pt idx="6">
                  <c:v>0.225698360655738</c:v>
                </c:pt>
                <c:pt idx="7">
                  <c:v>0.225698360655738</c:v>
                </c:pt>
                <c:pt idx="8">
                  <c:v>0.227970491803279</c:v>
                </c:pt>
                <c:pt idx="9">
                  <c:v>0.231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1291768"/>
        <c:axId val="2040711224"/>
      </c:scatterChart>
      <c:valAx>
        <c:axId val="2091291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40711224"/>
        <c:crosses val="autoZero"/>
        <c:crossBetween val="midCat"/>
      </c:valAx>
      <c:valAx>
        <c:axId val="2040711224"/>
        <c:scaling>
          <c:orientation val="minMax"/>
          <c:max val="0.28"/>
          <c:min val="0.16"/>
        </c:scaling>
        <c:delete val="0"/>
        <c:axPos val="l"/>
        <c:numFmt formatCode="General" sourceLinked="1"/>
        <c:majorTickMark val="out"/>
        <c:minorTickMark val="none"/>
        <c:tickLblPos val="nextTo"/>
        <c:crossAx val="20912917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81200912919696"/>
          <c:y val="0.551909197574879"/>
          <c:w val="0.431423352816153"/>
          <c:h val="0.2975978436783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3/11/14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3/11/14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20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20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20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20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20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20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20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1200" dirty="0" smtClean="0">
              <a:solidFill>
                <a:schemeClr val="tx1"/>
              </a:solidFill>
              <a:latin typeface="+mn-lt"/>
              <a:ea typeface="+mn-ea"/>
              <a:cs typeface="Times New Roman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6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558151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86783" y="3711535"/>
            <a:ext cx="6007100" cy="257864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4" y="641762"/>
            <a:ext cx="53665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D42BACD5-DBBC-4041-9454-70A8D25A0F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chart" Target="../charts/chart3.xml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image" Target="../media/image5.tiff"/><Relationship Id="rId5" Type="http://schemas.openxmlformats.org/officeDocument/2006/relationships/oleObject" Target="../embeddings/oleObject11.bin"/><Relationship Id="rId6" Type="http://schemas.openxmlformats.org/officeDocument/2006/relationships/image" Target="../media/image24.emf"/><Relationship Id="rId7" Type="http://schemas.openxmlformats.org/officeDocument/2006/relationships/image" Target="../media/image25.tiff"/><Relationship Id="rId8" Type="http://schemas.openxmlformats.org/officeDocument/2006/relationships/image" Target="../media/image26.tif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personalpages.to.infn.it/~cartigli/Weightfield2.0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65941/other-view?view=standard" TargetMode="External"/><Relationship Id="rId4" Type="http://schemas.openxmlformats.org/officeDocument/2006/relationships/hyperlink" Target="http://arxiv.org/abs/1312.1080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5.tiff"/><Relationship Id="rId5" Type="http://schemas.openxmlformats.org/officeDocument/2006/relationships/oleObject" Target="../embeddings/oleObject1.bin"/><Relationship Id="rId6" Type="http://schemas.openxmlformats.org/officeDocument/2006/relationships/image" Target="../media/image3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emf"/><Relationship Id="rId12" Type="http://schemas.openxmlformats.org/officeDocument/2006/relationships/oleObject" Target="../embeddings/oleObject7.bin"/><Relationship Id="rId13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6.e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7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8.emf"/><Relationship Id="rId10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chart" Target="../charts/chart1.xml"/><Relationship Id="rId5" Type="http://schemas.openxmlformats.org/officeDocument/2006/relationships/oleObject" Target="../embeddings/oleObject8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1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3.tiff"/><Relationship Id="rId5" Type="http://schemas.openxmlformats.org/officeDocument/2006/relationships/image" Target="../media/image14.tiff"/><Relationship Id="rId6" Type="http://schemas.openxmlformats.org/officeDocument/2006/relationships/image" Target="../media/image1.tif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36636" y="32212"/>
            <a:ext cx="9180635" cy="6368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Timing capabilities of Ultra-Fast Silicon Detector </a:t>
            </a:r>
            <a:endParaRPr lang="en-US" sz="2800" dirty="0" smtClean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66386" y="953538"/>
            <a:ext cx="721626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 parameterization of time resolution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 program to calculate Time resolution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UFSD Timing capabilities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27027" y="4951916"/>
            <a:ext cx="8275362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Nicolo Cartiglia 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With</a:t>
            </a:r>
            <a:endParaRPr lang="en-US" dirty="0"/>
          </a:p>
          <a:p>
            <a:r>
              <a:rPr lang="en-US" dirty="0" smtClean="0"/>
              <a:t>F. </a:t>
            </a:r>
            <a:r>
              <a:rPr lang="en-US" dirty="0" err="1" smtClean="0"/>
              <a:t>Cenna</a:t>
            </a:r>
            <a:r>
              <a:rPr lang="en-US" dirty="0" smtClean="0"/>
              <a:t>, F. Marchetto, A</a:t>
            </a:r>
            <a:r>
              <a:rPr lang="en-US" dirty="0"/>
              <a:t>. </a:t>
            </a:r>
            <a:r>
              <a:rPr lang="en-US" dirty="0" err="1"/>
              <a:t>Picerno</a:t>
            </a:r>
            <a:r>
              <a:rPr lang="en-US" dirty="0"/>
              <a:t> F. </a:t>
            </a:r>
            <a:r>
              <a:rPr lang="en-US" dirty="0" err="1"/>
              <a:t>Ravera</a:t>
            </a:r>
            <a:r>
              <a:rPr lang="en-US" dirty="0"/>
              <a:t>, H. Sadrozinski, A. Seiden, A. </a:t>
            </a:r>
            <a:r>
              <a:rPr lang="en-US" dirty="0" smtClean="0"/>
              <a:t>Solano, A</a:t>
            </a:r>
            <a:r>
              <a:rPr lang="en-US" dirty="0"/>
              <a:t>. </a:t>
            </a:r>
            <a:r>
              <a:rPr lang="en-US" dirty="0" err="1"/>
              <a:t>Vinattieri</a:t>
            </a:r>
            <a:r>
              <a:rPr lang="en-US" dirty="0"/>
              <a:t>,  </a:t>
            </a:r>
            <a:r>
              <a:rPr lang="en-US" dirty="0" smtClean="0"/>
              <a:t>N. Spencer, A</a:t>
            </a:r>
            <a:r>
              <a:rPr lang="en-US" dirty="0"/>
              <a:t>. </a:t>
            </a:r>
            <a:r>
              <a:rPr lang="en-US" dirty="0" err="1"/>
              <a:t>Zatserklyaniy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54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="" xmlns:mv="urn:schemas-microsoft-com:mac:vml">
      <p:transition spd="slow" advTm="13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666" y="576872"/>
            <a:ext cx="8932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Times New Roman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 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5415" y="-22079"/>
            <a:ext cx="8969356" cy="67069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Sensor: Simulation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01811" y="580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10</a:t>
            </a:fld>
            <a:endParaRPr lang="en-US" dirty="0"/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9672" y="708392"/>
            <a:ext cx="8695099" cy="1158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We developed a full sensor simulation (WeightField2, F. </a:t>
            </a:r>
            <a:r>
              <a:rPr lang="en-US" dirty="0" err="1" smtClean="0">
                <a:solidFill>
                  <a:srgbClr val="000000"/>
                </a:solidFill>
              </a:rPr>
              <a:t>Cenna</a:t>
            </a:r>
            <a:r>
              <a:rPr lang="en-US" dirty="0" smtClean="0">
                <a:solidFill>
                  <a:srgbClr val="000000"/>
                </a:solidFill>
              </a:rPr>
              <a:t>, 9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Trento workshop)  </a:t>
            </a:r>
            <a:r>
              <a:rPr lang="en-US" dirty="0" err="1" smtClean="0">
                <a:solidFill>
                  <a:srgbClr val="000000"/>
                </a:solidFill>
              </a:rPr>
              <a:t>avalilable</a:t>
            </a:r>
            <a:r>
              <a:rPr lang="en-US" dirty="0" smtClean="0">
                <a:solidFill>
                  <a:srgbClr val="000000"/>
                </a:solidFill>
              </a:rPr>
              <a:t> at </a:t>
            </a: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personalpages.to.infn.it</a:t>
            </a:r>
            <a:r>
              <a:rPr lang="en-US" dirty="0"/>
              <a:t>/~</a:t>
            </a:r>
            <a:r>
              <a:rPr lang="en-US" dirty="0" err="1"/>
              <a:t>cartigli</a:t>
            </a:r>
            <a:r>
              <a:rPr lang="en-US" dirty="0"/>
              <a:t>/weightfield2 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800000"/>
                </a:solidFill>
              </a:rPr>
              <a:t> </a:t>
            </a:r>
          </a:p>
        </p:txBody>
      </p:sp>
      <p:pic>
        <p:nvPicPr>
          <p:cNvPr id="3" name="Picture 2" descr="WF_pag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76" y="2013161"/>
            <a:ext cx="4717224" cy="42056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3692" y="2392751"/>
            <a:ext cx="41430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It includes:</a:t>
            </a:r>
          </a:p>
          <a:p>
            <a:endParaRPr lang="en-US" dirty="0" smtClean="0">
              <a:solidFill>
                <a:srgbClr val="8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Custom Geometry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Calculation of drift field and weighting field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Currents signal via </a:t>
            </a:r>
            <a:r>
              <a:rPr lang="en-US" dirty="0" err="1" smtClean="0"/>
              <a:t>Ramo’s</a:t>
            </a:r>
            <a:r>
              <a:rPr lang="en-US" dirty="0" smtClean="0"/>
              <a:t> Theorem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Gain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Diffusion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Temperature effect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N</a:t>
            </a:r>
            <a:r>
              <a:rPr lang="en-US" dirty="0" smtClean="0"/>
              <a:t>on</a:t>
            </a:r>
            <a:r>
              <a:rPr lang="en-US" dirty="0"/>
              <a:t>-uniform charge deposition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875156"/>
      </p:ext>
    </p:extLst>
  </p:cSld>
  <p:clrMapOvr>
    <a:masterClrMapping/>
  </p:clrMapOvr>
  <p:transition xmlns:p14="http://schemas.microsoft.com/office/powerpoint/2010/main" spd="slow" advTm="793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rgbClr val="990000"/>
                </a:solidFill>
                <a:latin typeface="+mn-lt"/>
              </a:rPr>
              <a:t>WeightField2: a program to simulate silicon detectors</a:t>
            </a:r>
            <a:endParaRPr lang="en-US" sz="2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 descr="WF_mai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746340"/>
            <a:ext cx="8585200" cy="580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6552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rgbClr val="990000"/>
                </a:solidFill>
                <a:latin typeface="+mn-lt"/>
              </a:rPr>
              <a:t>WeightField2: a program to simulate silicon detectors</a:t>
            </a:r>
            <a:endParaRPr lang="en-US" sz="2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 descr="WF_mai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746340"/>
            <a:ext cx="8585200" cy="58080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70700" y="1612900"/>
            <a:ext cx="2120900" cy="30099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8518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rgbClr val="990000"/>
                </a:solidFill>
                <a:latin typeface="+mn-lt"/>
              </a:rPr>
              <a:t>WeightField2: a program to simulate silicon detectors</a:t>
            </a:r>
            <a:endParaRPr lang="en-US" sz="2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 descr="WF_mai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746340"/>
            <a:ext cx="8585200" cy="58080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37100" y="1612900"/>
            <a:ext cx="2120900" cy="19939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7892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rgbClr val="990000"/>
                </a:solidFill>
                <a:latin typeface="+mn-lt"/>
              </a:rPr>
              <a:t>WeightField2: a program to simulate silicon detectors</a:t>
            </a:r>
            <a:endParaRPr lang="en-US" sz="2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 descr="WF_mai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746340"/>
            <a:ext cx="8585200" cy="58080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70700" y="4660900"/>
            <a:ext cx="2120900" cy="12954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93427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rgbClr val="990000"/>
                </a:solidFill>
                <a:latin typeface="+mn-lt"/>
              </a:rPr>
              <a:t>WeightField2: a program to simulate silicon detectors</a:t>
            </a:r>
            <a:endParaRPr lang="en-US" sz="2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 descr="WF_mai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746340"/>
            <a:ext cx="8585200" cy="58080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49800" y="4191000"/>
            <a:ext cx="2120900" cy="1016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14485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rgbClr val="990000"/>
                </a:solidFill>
                <a:latin typeface="+mn-lt"/>
              </a:rPr>
              <a:t>WeightField2: a program to simulate silicon detectors</a:t>
            </a:r>
            <a:endParaRPr lang="en-US" sz="2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746340"/>
            <a:ext cx="8585200" cy="58080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6400" y="4864100"/>
            <a:ext cx="4254500" cy="1016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78962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2141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Aside: Non-Uniform Energy deposition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909053" y="842216"/>
            <a:ext cx="2456447" cy="1634284"/>
            <a:chOff x="909053" y="842216"/>
            <a:chExt cx="6323309" cy="2807368"/>
          </a:xfrm>
        </p:grpSpPr>
        <p:grpSp>
          <p:nvGrpSpPr>
            <p:cNvPr id="20" name="Group 19"/>
            <p:cNvGrpSpPr/>
            <p:nvPr/>
          </p:nvGrpSpPr>
          <p:grpSpPr>
            <a:xfrm>
              <a:off x="909053" y="1069479"/>
              <a:ext cx="6323309" cy="2312737"/>
              <a:chOff x="909053" y="1069479"/>
              <a:chExt cx="6323309" cy="2312737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168400" y="1069479"/>
                <a:ext cx="5702968" cy="2312737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909053" y="1417058"/>
                <a:ext cx="625642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946493" y="1721858"/>
                <a:ext cx="625642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970565" y="2026658"/>
                <a:ext cx="625642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967901" y="2331458"/>
                <a:ext cx="625642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965237" y="2636258"/>
                <a:ext cx="625642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975941" y="2941058"/>
                <a:ext cx="625642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Arrow Connector 32"/>
            <p:cNvCxnSpPr/>
            <p:nvPr/>
          </p:nvCxnSpPr>
          <p:spPr>
            <a:xfrm>
              <a:off x="4010526" y="842216"/>
              <a:ext cx="0" cy="2807368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245700" y="1333399"/>
            <a:ext cx="72849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5 </a:t>
            </a:r>
            <a:r>
              <a:rPr lang="en-US" b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m</a:t>
            </a:r>
            <a:r>
              <a:rPr lang="en-US" b="1" dirty="0" smtClean="0">
                <a:solidFill>
                  <a:srgbClr val="800000"/>
                </a:solidFill>
              </a:rPr>
              <a:t>m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52947" y="1130936"/>
            <a:ext cx="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25914" y="2508247"/>
            <a:ext cx="7790986" cy="1158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/>
              <a:t>We have </a:t>
            </a:r>
            <a:r>
              <a:rPr lang="en-US" dirty="0" smtClean="0"/>
              <a:t>created, </a:t>
            </a:r>
            <a:r>
              <a:rPr lang="en-US" dirty="0"/>
              <a:t>using GEANT4</a:t>
            </a:r>
            <a:r>
              <a:rPr lang="en-US" dirty="0" smtClean="0"/>
              <a:t>, a library of  </a:t>
            </a:r>
            <a:r>
              <a:rPr lang="en-US" dirty="0"/>
              <a:t>the energy depositions of a MIP in silicon, </a:t>
            </a:r>
            <a:r>
              <a:rPr lang="en-US" dirty="0" smtClean="0"/>
              <a:t>every </a:t>
            </a:r>
            <a:r>
              <a:rPr lang="en-US" dirty="0"/>
              <a:t>5 micron</a:t>
            </a:r>
            <a:r>
              <a:rPr lang="en-US" dirty="0" smtClean="0"/>
              <a:t>.  Using this library, we can predict the value in any thickness</a:t>
            </a:r>
            <a:endParaRPr lang="en-US" dirty="0"/>
          </a:p>
        </p:txBody>
      </p:sp>
      <p:pic>
        <p:nvPicPr>
          <p:cNvPr id="13" name="Picture 12" descr="Untitle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" t="53026" r="1854" b="880"/>
          <a:stretch/>
        </p:blipFill>
        <p:spPr>
          <a:xfrm>
            <a:off x="3522953" y="842216"/>
            <a:ext cx="5297018" cy="1768258"/>
          </a:xfrm>
          <a:prstGeom prst="rect">
            <a:avLst/>
          </a:prstGeom>
        </p:spPr>
      </p:pic>
      <p:cxnSp>
        <p:nvCxnSpPr>
          <p:cNvPr id="40" name="Straight Arrow Connector 39"/>
          <p:cNvCxnSpPr/>
          <p:nvPr/>
        </p:nvCxnSpPr>
        <p:spPr>
          <a:xfrm>
            <a:off x="5103395" y="1786338"/>
            <a:ext cx="521368" cy="2005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982779" y="830238"/>
            <a:ext cx="115871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5 micron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245700" y="4166028"/>
            <a:ext cx="4250100" cy="2120472"/>
            <a:chOff x="247555" y="3234848"/>
            <a:chExt cx="4701867" cy="3416930"/>
          </a:xfrm>
        </p:grpSpPr>
        <p:graphicFrame>
          <p:nvGraphicFramePr>
            <p:cNvPr id="43" name="Chart 4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33540143"/>
                </p:ext>
              </p:extLst>
            </p:nvPr>
          </p:nvGraphicFramePr>
          <p:xfrm>
            <a:off x="247555" y="3234848"/>
            <a:ext cx="4701867" cy="34169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4" name="TextBox 43"/>
            <p:cNvSpPr txBox="1"/>
            <p:nvPr/>
          </p:nvSpPr>
          <p:spPr>
            <a:xfrm>
              <a:off x="1355758" y="3933783"/>
              <a:ext cx="1400368" cy="323165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b="1" dirty="0" smtClean="0"/>
                <a:t>0.027ln(d)+0.126</a:t>
              </a:r>
            </a:p>
          </p:txBody>
        </p:sp>
      </p:grpSp>
      <p:pic>
        <p:nvPicPr>
          <p:cNvPr id="45" name="Picture 2" descr="C:\Users\Hartmut\Documents\UFSD\diode data\Pages from 2011_JINST_6_P0601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93" b="19396"/>
          <a:stretch/>
        </p:blipFill>
        <p:spPr bwMode="auto">
          <a:xfrm>
            <a:off x="4373634" y="4288661"/>
            <a:ext cx="4598737" cy="232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33400" y="3700939"/>
            <a:ext cx="8438971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800000"/>
                </a:solidFill>
              </a:rPr>
              <a:t>Comparison </a:t>
            </a:r>
            <a:r>
              <a:rPr lang="en-US" dirty="0">
                <a:solidFill>
                  <a:srgbClr val="800000"/>
                </a:solidFill>
              </a:rPr>
              <a:t>with the measurement presented in 2011 JINST 6 P06013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225263" y="5715000"/>
            <a:ext cx="757516" cy="190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103395" y="4290257"/>
            <a:ext cx="34062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S. Meroli, D. Passeri and L. </a:t>
            </a:r>
            <a:r>
              <a:rPr lang="it-IT" sz="1400" dirty="0" err="1" smtClean="0"/>
              <a:t>Servoli</a:t>
            </a:r>
            <a:r>
              <a:rPr lang="it-IT" sz="1400" dirty="0" smtClean="0"/>
              <a:t> </a:t>
            </a:r>
          </a:p>
          <a:p>
            <a:r>
              <a:rPr lang="en-US" sz="1400" dirty="0" smtClean="0"/>
              <a:t>11 </a:t>
            </a:r>
            <a:r>
              <a:rPr lang="en-US" sz="1400" dirty="0"/>
              <a:t>JINST 6 P06013</a:t>
            </a:r>
          </a:p>
          <a:p>
            <a:endParaRPr lang="it-IT" sz="1400" dirty="0" smtClean="0"/>
          </a:p>
        </p:txBody>
      </p:sp>
    </p:spTree>
    <p:extLst>
      <p:ext uri="{BB962C8B-B14F-4D97-AF65-F5344CB8AC3E}">
        <p14:creationId xmlns:p14="http://schemas.microsoft.com/office/powerpoint/2010/main" val="467332349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imeWalk_TimeJitter.tif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658" b="43771"/>
          <a:stretch/>
        </p:blipFill>
        <p:spPr>
          <a:xfrm>
            <a:off x="5551440" y="396929"/>
            <a:ext cx="2484626" cy="170548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Time walk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994" y="633097"/>
            <a:ext cx="4630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Signals cross a given threshold with a delay that depends on their amplitude, on the rise time and on the value of the threshold: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696205"/>
              </p:ext>
            </p:extLst>
          </p:nvPr>
        </p:nvGraphicFramePr>
        <p:xfrm>
          <a:off x="2546215" y="1573444"/>
          <a:ext cx="1460592" cy="73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63" name="Equation" r:id="rId5" imgW="1028700" imgH="520700" progId="Equation.3">
                  <p:embed/>
                </p:oleObj>
              </mc:Choice>
              <mc:Fallback>
                <p:oleObj name="Equation" r:id="rId5" imgW="10287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215" y="1573444"/>
                        <a:ext cx="1460592" cy="739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5997964" y="982533"/>
            <a:ext cx="0" cy="1059806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30471" y="1002902"/>
            <a:ext cx="750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</a:t>
            </a:r>
            <a:r>
              <a:rPr lang="en-US" baseline="-25000" dirty="0" smtClean="0"/>
              <a:t>delay</a:t>
            </a:r>
            <a:endParaRPr lang="en-US" baseline="-25000" dirty="0"/>
          </a:p>
        </p:txBody>
      </p:sp>
      <p:cxnSp>
        <p:nvCxnSpPr>
          <p:cNvPr id="27" name="Straight Arrow Connector 26"/>
          <p:cNvCxnSpPr>
            <a:stCxn id="24" idx="2"/>
          </p:cNvCxnSpPr>
          <p:nvPr/>
        </p:nvCxnSpPr>
        <p:spPr>
          <a:xfrm>
            <a:off x="5505803" y="1372234"/>
            <a:ext cx="680672" cy="2766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01751" y="2319099"/>
            <a:ext cx="569621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Time walk has 2 different source: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Amplitude variation (Landau distributed)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Non-uniformity charge deposition 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991614" y="1753356"/>
            <a:ext cx="38311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305550" y="1943100"/>
            <a:ext cx="282575" cy="159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97964" y="2016595"/>
            <a:ext cx="2370166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3" name="Picture 2" descr="Landau_ellipses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44" y="3302505"/>
            <a:ext cx="4405863" cy="3277153"/>
          </a:xfrm>
          <a:prstGeom prst="rect">
            <a:avLst/>
          </a:prstGeom>
        </p:spPr>
      </p:pic>
      <p:pic>
        <p:nvPicPr>
          <p:cNvPr id="6" name="Picture 5" descr="Landau_Current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121" y="2988614"/>
            <a:ext cx="4025124" cy="3692644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464300" y="3606800"/>
            <a:ext cx="1092200" cy="1656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73900" y="3302505"/>
            <a:ext cx="1798088" cy="5632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800000"/>
                </a:solidFill>
              </a:rPr>
              <a:t>Bumps:</a:t>
            </a:r>
          </a:p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800000"/>
                </a:solidFill>
              </a:rPr>
              <a:t>Due to </a:t>
            </a:r>
            <a:r>
              <a:rPr lang="en-US" sz="1200" dirty="0">
                <a:solidFill>
                  <a:srgbClr val="800000"/>
                </a:solidFill>
              </a:rPr>
              <a:t>n</a:t>
            </a:r>
            <a:r>
              <a:rPr lang="en-US" sz="1200" dirty="0" smtClean="0">
                <a:solidFill>
                  <a:srgbClr val="800000"/>
                </a:solidFill>
              </a:rPr>
              <a:t>on-uniformity</a:t>
            </a:r>
          </a:p>
        </p:txBody>
      </p:sp>
    </p:spTree>
    <p:extLst>
      <p:ext uri="{BB962C8B-B14F-4D97-AF65-F5344CB8AC3E}">
        <p14:creationId xmlns:p14="http://schemas.microsoft.com/office/powerpoint/2010/main" val="3581541971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Comparison Data-Simulation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 descr="Signal_WF_Dat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1803" y="-125401"/>
            <a:ext cx="5384044" cy="79498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7800" y="722617"/>
            <a:ext cx="58625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MIP</a:t>
            </a:r>
            <a:endParaRPr lang="en-US" b="1" dirty="0" smtClean="0">
              <a:solidFill>
                <a:srgbClr val="8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63900" y="722617"/>
            <a:ext cx="1883448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Alpha from Top</a:t>
            </a:r>
            <a:endParaRPr lang="en-US" b="1" dirty="0" smtClean="0">
              <a:solidFill>
                <a:srgbClr val="8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3600" y="722617"/>
            <a:ext cx="228965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Alpha from bottom</a:t>
            </a:r>
            <a:endParaRPr lang="en-US" b="1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001875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36636" y="1"/>
            <a:ext cx="9180635" cy="66907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UFSD: a time-tagging detector</a:t>
            </a:r>
            <a:endParaRPr lang="en-US" sz="3400" dirty="0" smtClean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38" y="1273512"/>
            <a:ext cx="5775730" cy="2493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6890" y="92958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Sensor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5488" y="919361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Pre-Amplifier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8201" y="919361"/>
            <a:ext cx="295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Time measuring circuit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740" y="4828962"/>
            <a:ext cx="867611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The timing capabilities are determined by the characteristics of  the signal at the output of the pre-Amplifier and by the TDC binning: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23" name="Picture 22" descr="Time jitter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6333" y="1929858"/>
            <a:ext cx="620889" cy="715306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3559269" y="3345179"/>
            <a:ext cx="1104453" cy="71012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618778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70000"/>
                </a:solidFill>
                <a:latin typeface="Symbol" charset="2"/>
                <a:cs typeface="Symbol" charset="2"/>
              </a:rPr>
              <a:t>s</a:t>
            </a:r>
            <a:r>
              <a:rPr lang="en-US" sz="3200" baseline="-25000" dirty="0" smtClean="0">
                <a:solidFill>
                  <a:srgbClr val="970000"/>
                </a:solidFill>
              </a:rPr>
              <a:t>Total</a:t>
            </a:r>
            <a:r>
              <a:rPr lang="en-US" sz="3200" baseline="30000" dirty="0" smtClean="0">
                <a:solidFill>
                  <a:srgbClr val="970000"/>
                </a:solidFill>
              </a:rPr>
              <a:t>2</a:t>
            </a:r>
            <a:r>
              <a:rPr lang="en-US" sz="3200" dirty="0" smtClean="0">
                <a:solidFill>
                  <a:srgbClr val="970000"/>
                </a:solidFill>
              </a:rPr>
              <a:t> = </a:t>
            </a:r>
            <a:r>
              <a:rPr lang="en-US" sz="3200" dirty="0" err="1" smtClean="0">
                <a:solidFill>
                  <a:srgbClr val="970000"/>
                </a:solidFill>
                <a:latin typeface="Symbol" charset="2"/>
                <a:cs typeface="Symbol" charset="2"/>
              </a:rPr>
              <a:t>s</a:t>
            </a:r>
            <a:r>
              <a:rPr lang="en-US" sz="3200" baseline="-25000" dirty="0" err="1" smtClean="0">
                <a:solidFill>
                  <a:srgbClr val="970000"/>
                </a:solidFill>
              </a:rPr>
              <a:t>Jitter</a:t>
            </a:r>
            <a:r>
              <a:rPr lang="en-US" sz="3200" baseline="-25000" dirty="0" smtClean="0">
                <a:solidFill>
                  <a:srgbClr val="970000"/>
                </a:solidFill>
              </a:rPr>
              <a:t> </a:t>
            </a:r>
            <a:r>
              <a:rPr lang="en-US" sz="3200" baseline="30000" dirty="0" smtClean="0">
                <a:solidFill>
                  <a:srgbClr val="970000"/>
                </a:solidFill>
              </a:rPr>
              <a:t>2 </a:t>
            </a:r>
            <a:r>
              <a:rPr lang="en-US" sz="3200" dirty="0" smtClean="0">
                <a:solidFill>
                  <a:srgbClr val="970000"/>
                </a:solidFill>
              </a:rPr>
              <a:t>+ </a:t>
            </a:r>
            <a:r>
              <a:rPr lang="en-US" sz="3200" dirty="0" smtClean="0">
                <a:solidFill>
                  <a:srgbClr val="970000"/>
                </a:solidFill>
                <a:latin typeface="Symbol" charset="2"/>
                <a:cs typeface="Symbol" charset="2"/>
              </a:rPr>
              <a:t>s</a:t>
            </a:r>
            <a:r>
              <a:rPr lang="en-US" sz="3200" dirty="0" smtClean="0">
                <a:solidFill>
                  <a:srgbClr val="970000"/>
                </a:solidFill>
              </a:rPr>
              <a:t> </a:t>
            </a:r>
            <a:r>
              <a:rPr lang="en-US" sz="3200" baseline="-25000" dirty="0" smtClean="0">
                <a:solidFill>
                  <a:srgbClr val="970000"/>
                </a:solidFill>
              </a:rPr>
              <a:t>Time Walk </a:t>
            </a:r>
            <a:r>
              <a:rPr lang="en-US" sz="3200" baseline="30000" dirty="0" smtClean="0">
                <a:solidFill>
                  <a:srgbClr val="970000"/>
                </a:solidFill>
              </a:rPr>
              <a:t>2</a:t>
            </a:r>
            <a:r>
              <a:rPr lang="en-US" sz="3200" dirty="0" smtClean="0">
                <a:solidFill>
                  <a:srgbClr val="970000"/>
                </a:solidFill>
              </a:rPr>
              <a:t> + </a:t>
            </a:r>
            <a:r>
              <a:rPr lang="en-US" sz="3200" dirty="0" smtClean="0">
                <a:solidFill>
                  <a:srgbClr val="970000"/>
                </a:solidFill>
                <a:latin typeface="Symbol" charset="2"/>
                <a:cs typeface="Symbol" charset="2"/>
              </a:rPr>
              <a:t>s</a:t>
            </a:r>
            <a:r>
              <a:rPr lang="en-US" sz="3200" baseline="-25000" dirty="0" smtClean="0">
                <a:solidFill>
                  <a:srgbClr val="970000"/>
                </a:solidFill>
                <a:cs typeface="Symbol" charset="2"/>
              </a:rPr>
              <a:t>TDC</a:t>
            </a:r>
            <a:r>
              <a:rPr lang="en-US" sz="3200" baseline="30000" dirty="0" smtClean="0">
                <a:solidFill>
                  <a:srgbClr val="970000"/>
                </a:solidFill>
                <a:cs typeface="Symbol" charset="2"/>
              </a:rPr>
              <a:t>2</a:t>
            </a:r>
            <a:r>
              <a:rPr lang="en-US" sz="3200" dirty="0" smtClean="0">
                <a:solidFill>
                  <a:srgbClr val="970000"/>
                </a:solidFill>
              </a:rPr>
              <a:t> </a:t>
            </a:r>
            <a:endParaRPr lang="en-US" sz="3200" dirty="0">
              <a:solidFill>
                <a:srgbClr val="97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30174" y="4245627"/>
            <a:ext cx="8586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Time is set when the signal crosses the comparator threshold</a:t>
            </a:r>
            <a:endParaRPr lang="en-US" b="1" dirty="0">
              <a:solidFill>
                <a:srgbClr val="99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23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="" xmlns:mv="urn:schemas-microsoft-com:mac:vml">
      <p:transition spd="slow" advTm="13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Comparison Data Simulation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1803" y="-125401"/>
            <a:ext cx="5384044" cy="79498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7800" y="722617"/>
            <a:ext cx="58625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MIP</a:t>
            </a:r>
            <a:endParaRPr lang="en-US" b="1" dirty="0" smtClean="0">
              <a:solidFill>
                <a:srgbClr val="8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63900" y="722617"/>
            <a:ext cx="1883448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Alpha from Top</a:t>
            </a:r>
            <a:endParaRPr lang="en-US" b="1" dirty="0" smtClean="0">
              <a:solidFill>
                <a:srgbClr val="8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3600" y="722617"/>
            <a:ext cx="228965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Alpha from bottom</a:t>
            </a:r>
            <a:endParaRPr lang="en-US" b="1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102989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155415" y="150699"/>
            <a:ext cx="8969356" cy="37375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Simulation prediction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698408"/>
            <a:ext cx="82423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/>
              <a:t>Using </a:t>
            </a:r>
            <a:r>
              <a:rPr lang="en-US" sz="2000" dirty="0" err="1" smtClean="0">
                <a:solidFill>
                  <a:srgbClr val="800000"/>
                </a:solidFill>
              </a:rPr>
              <a:t>Weightfield</a:t>
            </a:r>
            <a:r>
              <a:rPr lang="en-US" sz="2000" dirty="0" smtClean="0"/>
              <a:t> we  are able to simulate many geometries, and to predict the timing capabilities of UFSD.</a:t>
            </a:r>
          </a:p>
          <a:p>
            <a:pPr>
              <a:lnSpc>
                <a:spcPct val="130000"/>
              </a:lnSpc>
            </a:pPr>
            <a:endParaRPr lang="en-US" sz="2000" dirty="0"/>
          </a:p>
          <a:p>
            <a:pPr>
              <a:lnSpc>
                <a:spcPct val="130000"/>
              </a:lnSpc>
            </a:pPr>
            <a:r>
              <a:rPr lang="en-US" sz="2000" b="1" dirty="0" smtClean="0"/>
              <a:t>NOTE: </a:t>
            </a:r>
            <a:r>
              <a:rPr lang="en-US" sz="2000" dirty="0" smtClean="0"/>
              <a:t>We simulate the value of </a:t>
            </a:r>
            <a:r>
              <a:rPr lang="en-US" sz="2000" dirty="0" err="1" smtClean="0"/>
              <a:t>TimeWalk</a:t>
            </a:r>
            <a:r>
              <a:rPr lang="en-US" sz="2000" dirty="0" smtClean="0"/>
              <a:t> without any correction.</a:t>
            </a:r>
          </a:p>
          <a:p>
            <a:pPr>
              <a:lnSpc>
                <a:spcPct val="130000"/>
              </a:lnSpc>
            </a:pPr>
            <a:r>
              <a:rPr lang="en-US" sz="2000" dirty="0" smtClean="0"/>
              <a:t>Constant Fraction Discriminator and Time-Over-Threshold circuits are able to reduce this component by a large fraction (3-10)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87156212"/>
      </p:ext>
    </p:extLst>
  </p:cSld>
  <p:clrMapOvr>
    <a:masterClrMapping/>
  </p:clrMapOvr>
  <p:transition xmlns:p14="http://schemas.microsoft.com/office/powerpoint/2010/main" spd="slow" advTm="673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-8424"/>
            <a:ext cx="9124771" cy="67069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00BC00"/>
                </a:solidFill>
                <a:latin typeface="+mn-lt"/>
              </a:rPr>
              <a:t> </a:t>
            </a:r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UFSD – Timing Capability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01811" y="580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22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70828" y="1102934"/>
            <a:ext cx="2311401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  <a:latin typeface="+mj-lt"/>
                <a:cs typeface="Symbol" charset="2"/>
              </a:rPr>
              <a:t>TW</a:t>
            </a:r>
            <a:r>
              <a:rPr lang="en-US" sz="16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~ </a:t>
            </a:r>
            <a:r>
              <a:rPr lang="en-US" sz="1600" dirty="0" smtClean="0">
                <a:solidFill>
                  <a:srgbClr val="0000FF"/>
                </a:solidFill>
              </a:rPr>
              <a:t>20</a:t>
            </a:r>
            <a:r>
              <a:rPr lang="en-US" sz="1600" dirty="0" smtClean="0">
                <a:solidFill>
                  <a:srgbClr val="0000FF"/>
                </a:solidFill>
              </a:rPr>
              <a:t>0 ps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FF"/>
                </a:solidFill>
              </a:rPr>
              <a:t>Jitter ~ 85 ps</a:t>
            </a:r>
            <a:endParaRPr lang="en-US" sz="1600" dirty="0" smtClean="0">
              <a:solidFill>
                <a:srgbClr val="0000FF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903452" y="1020733"/>
            <a:ext cx="7479197" cy="4386471"/>
            <a:chOff x="903452" y="-75820"/>
            <a:chExt cx="4888635" cy="4706910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928567" y="-75820"/>
              <a:ext cx="0" cy="4677405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903452" y="4631090"/>
              <a:ext cx="4888635" cy="0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5306639" y="5563980"/>
            <a:ext cx="260277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/>
              <a:t>Sensor Thickness [</a:t>
            </a:r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dirty="0" smtClean="0"/>
              <a:t>m]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0632" y="500672"/>
            <a:ext cx="1739291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/>
              <a:t>Pixel size [</a:t>
            </a:r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dirty="0" smtClean="0"/>
              <a:t>m]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99555" y="5369020"/>
            <a:ext cx="57250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200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789600" y="5369020"/>
            <a:ext cx="44322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50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71907" y="3634306"/>
            <a:ext cx="56844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100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3429" y="1117316"/>
            <a:ext cx="56844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rgbClr val="00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00 </a:t>
            </a:r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 smtClean="0"/>
              <a:t>Nicolo Cartiglia, INFN, Torino - UFSD - 9th Trento Workshop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73429" y="2453288"/>
            <a:ext cx="56844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00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77480" y="5407204"/>
            <a:ext cx="56844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rgbClr val="000000"/>
                </a:solidFill>
              </a:rPr>
              <a:t>1</a:t>
            </a:r>
            <a:r>
              <a:rPr lang="en-US" dirty="0" smtClean="0">
                <a:solidFill>
                  <a:srgbClr val="000000"/>
                </a:solidFill>
              </a:rPr>
              <a:t>00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682706" y="6009855"/>
            <a:ext cx="1782497" cy="47705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Blue = NA62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66985" y="6027962"/>
            <a:ext cx="2638215" cy="47705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800000"/>
                </a:solidFill>
                <a:cs typeface="Symbol" charset="2"/>
              </a:rPr>
              <a:t>UFSD with Gain </a:t>
            </a:r>
            <a:r>
              <a:rPr lang="en-US" sz="2000" dirty="0" smtClean="0">
                <a:solidFill>
                  <a:srgbClr val="800000"/>
                </a:solidFill>
                <a:cs typeface="Symbol" charset="2"/>
              </a:rPr>
              <a:t>= 10</a:t>
            </a:r>
            <a:endParaRPr lang="en-US" sz="2000" dirty="0" smtClean="0">
              <a:solidFill>
                <a:srgbClr val="8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98785" y="1172412"/>
            <a:ext cx="2311401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  <a:latin typeface="+mj-lt"/>
                <a:cs typeface="Symbol" charset="2"/>
              </a:rPr>
              <a:t>TW</a:t>
            </a:r>
            <a:r>
              <a:rPr lang="en-US" sz="16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~ 130 </a:t>
            </a:r>
            <a:r>
              <a:rPr lang="en-US" sz="1600" dirty="0" smtClean="0">
                <a:solidFill>
                  <a:srgbClr val="800000"/>
                </a:solidFill>
              </a:rPr>
              <a:t>ps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</a:rPr>
              <a:t>Jitter ~ 30 ps</a:t>
            </a:r>
            <a:endParaRPr lang="en-US" sz="1600" dirty="0" smtClean="0">
              <a:solidFill>
                <a:srgbClr val="8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17028" y="1117909"/>
            <a:ext cx="2311401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  <a:latin typeface="+mj-lt"/>
                <a:cs typeface="Symbol" charset="2"/>
              </a:rPr>
              <a:t>TW</a:t>
            </a:r>
            <a:r>
              <a:rPr lang="en-US" sz="16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~ </a:t>
            </a:r>
            <a:r>
              <a:rPr lang="en-US" sz="1600" dirty="0" smtClean="0">
                <a:solidFill>
                  <a:srgbClr val="800000"/>
                </a:solidFill>
              </a:rPr>
              <a:t>110 ps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</a:rPr>
              <a:t>Jitter ~ 30 ps</a:t>
            </a:r>
            <a:endParaRPr lang="en-US" sz="1600" dirty="0" smtClean="0">
              <a:solidFill>
                <a:srgbClr val="8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05965" y="3509212"/>
            <a:ext cx="2311401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  <a:latin typeface="+mj-lt"/>
                <a:cs typeface="Symbol" charset="2"/>
              </a:rPr>
              <a:t>TW</a:t>
            </a:r>
            <a:r>
              <a:rPr lang="en-US" sz="16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~ </a:t>
            </a:r>
            <a:r>
              <a:rPr lang="en-US" sz="1600" dirty="0" smtClean="0">
                <a:solidFill>
                  <a:srgbClr val="800000"/>
                </a:solidFill>
              </a:rPr>
              <a:t>5</a:t>
            </a:r>
            <a:r>
              <a:rPr lang="en-US" sz="1600" dirty="0" smtClean="0">
                <a:solidFill>
                  <a:srgbClr val="800000"/>
                </a:solidFill>
              </a:rPr>
              <a:t>0 ps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</a:rPr>
              <a:t>Jitter ~ 20 ps</a:t>
            </a:r>
            <a:endParaRPr lang="en-US" sz="1600" dirty="0" smtClean="0">
              <a:solidFill>
                <a:srgbClr val="8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823327" y="3547621"/>
            <a:ext cx="1529973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  <a:latin typeface="+mj-lt"/>
                <a:cs typeface="Symbol" charset="2"/>
              </a:rPr>
              <a:t>TW</a:t>
            </a:r>
            <a:r>
              <a:rPr lang="en-US" sz="16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~ </a:t>
            </a:r>
            <a:r>
              <a:rPr lang="en-US" sz="1600" dirty="0" smtClean="0">
                <a:solidFill>
                  <a:srgbClr val="800000"/>
                </a:solidFill>
              </a:rPr>
              <a:t>120 ps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</a:rPr>
              <a:t>Jitter ~ 15 ps</a:t>
            </a:r>
            <a:endParaRPr lang="en-US" sz="1600" dirty="0" smtClean="0">
              <a:solidFill>
                <a:srgbClr val="8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21427" y="2391921"/>
            <a:ext cx="1529973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  <a:latin typeface="+mj-lt"/>
                <a:cs typeface="Symbol" charset="2"/>
              </a:rPr>
              <a:t>TW</a:t>
            </a:r>
            <a:r>
              <a:rPr lang="en-US" sz="16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~ </a:t>
            </a:r>
            <a:r>
              <a:rPr lang="en-US" sz="1600" dirty="0" smtClean="0">
                <a:solidFill>
                  <a:srgbClr val="800000"/>
                </a:solidFill>
              </a:rPr>
              <a:t>110 ps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</a:rPr>
              <a:t>Jitter ~ 20 ps</a:t>
            </a:r>
            <a:endParaRPr lang="en-US" sz="1600" dirty="0" smtClean="0">
              <a:solidFill>
                <a:srgbClr val="8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298785" y="2379839"/>
            <a:ext cx="1529973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  <a:latin typeface="+mj-lt"/>
                <a:cs typeface="Symbol" charset="2"/>
              </a:rPr>
              <a:t>TW</a:t>
            </a:r>
            <a:r>
              <a:rPr lang="en-US" sz="1600" dirty="0" smtClean="0">
                <a:solidFill>
                  <a:srgbClr val="80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~ </a:t>
            </a:r>
            <a:r>
              <a:rPr lang="en-US" sz="1600" dirty="0" smtClean="0">
                <a:solidFill>
                  <a:srgbClr val="800000"/>
                </a:solidFill>
              </a:rPr>
              <a:t>80</a:t>
            </a:r>
            <a:r>
              <a:rPr lang="en-US" sz="1600" dirty="0" smtClean="0">
                <a:solidFill>
                  <a:srgbClr val="800000"/>
                </a:solidFill>
              </a:rPr>
              <a:t> ps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800000"/>
                </a:solidFill>
              </a:rPr>
              <a:t>Jitter ~ 25 ps</a:t>
            </a:r>
            <a:endParaRPr lang="en-US" sz="1600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76767"/>
      </p:ext>
    </p:extLst>
  </p:cSld>
  <p:clrMapOvr>
    <a:masterClrMapping/>
  </p:clrMapOvr>
  <p:transition xmlns:p14="http://schemas.microsoft.com/office/powerpoint/2010/main" spd="slow" advTm="793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-8424"/>
            <a:ext cx="9124771" cy="67069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00BC00"/>
                </a:solidFill>
                <a:latin typeface="+mn-lt"/>
              </a:rPr>
              <a:t> </a:t>
            </a:r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UFSD – Summary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01811" y="580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23</a:t>
            </a:fld>
            <a:endParaRPr lang="en-US" dirty="0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 smtClean="0"/>
              <a:t>Nicolo Cartiglia, INFN, Torino - UFSD - 9th Trento Workshop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8000" y="812498"/>
            <a:ext cx="8356600" cy="463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We are just starting to understand the timing capability of UFSD</a:t>
            </a:r>
          </a:p>
          <a:p>
            <a:pPr>
              <a:lnSpc>
                <a:spcPct val="13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internal gain of UFSD makes them ideal for accurate timing studies</a:t>
            </a:r>
          </a:p>
          <a:p>
            <a:pPr>
              <a:lnSpc>
                <a:spcPct val="130000"/>
              </a:lnSpc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We developed a program, </a:t>
            </a:r>
            <a:r>
              <a:rPr lang="en-US" sz="2000" b="1" dirty="0" smtClean="0">
                <a:solidFill>
                  <a:srgbClr val="000000"/>
                </a:solidFill>
              </a:rPr>
              <a:t>Weightfield2.0</a:t>
            </a:r>
            <a:r>
              <a:rPr lang="en-US" sz="2000" dirty="0" smtClean="0">
                <a:solidFill>
                  <a:srgbClr val="000000"/>
                </a:solidFill>
              </a:rPr>
              <a:t>,  that </a:t>
            </a:r>
            <a:r>
              <a:rPr lang="en-US" sz="2000" dirty="0" smtClean="0">
                <a:solidFill>
                  <a:srgbClr val="000000"/>
                </a:solidFill>
              </a:rPr>
              <a:t> is able to reproduce accurately the output response of UFSD</a:t>
            </a: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smtClean="0">
                <a:solidFill>
                  <a:srgbClr val="000000"/>
                </a:solidFill>
              </a:rPr>
              <a:t>available at </a:t>
            </a:r>
            <a:r>
              <a:rPr lang="en-US" sz="1600" dirty="0" smtClean="0">
                <a:solidFill>
                  <a:srgbClr val="000000"/>
                </a:solidFill>
                <a:hlinkClick r:id="rId3"/>
              </a:rPr>
              <a:t>http</a:t>
            </a:r>
            <a:r>
              <a:rPr lang="en-US" sz="1600" dirty="0">
                <a:solidFill>
                  <a:srgbClr val="000000"/>
                </a:solidFill>
                <a:hlinkClick r:id="rId3"/>
              </a:rPr>
              <a:t>://personalpages.to.infn.it/~cartigli/Weightfield2.0</a:t>
            </a:r>
            <a:r>
              <a:rPr lang="en-US" sz="1600" dirty="0" smtClean="0">
                <a:solidFill>
                  <a:srgbClr val="000000"/>
                </a:solidFill>
                <a:hlinkClick r:id="rId3"/>
              </a:rPr>
              <a:t>/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Many geometries allow for small jitter (~20 ps) and </a:t>
            </a:r>
            <a:r>
              <a:rPr lang="en-US" sz="1600" dirty="0" err="1" smtClean="0">
                <a:solidFill>
                  <a:srgbClr val="000000"/>
                </a:solidFill>
              </a:rPr>
              <a:t>TimeWalk</a:t>
            </a:r>
            <a:r>
              <a:rPr lang="en-US" sz="1600" dirty="0" smtClean="0">
                <a:solidFill>
                  <a:srgbClr val="000000"/>
                </a:solidFill>
              </a:rPr>
              <a:t> (~ 100 ps)</a:t>
            </a: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000" b="1" dirty="0" smtClean="0">
                <a:solidFill>
                  <a:srgbClr val="FF0000"/>
                </a:solidFill>
              </a:rPr>
              <a:t>10 ps looks really difficult, 20 ps looks 1/4 as difficult, 30 ps 1/9 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10816"/>
      </p:ext>
    </p:extLst>
  </p:cSld>
  <p:clrMapOvr>
    <a:masterClrMapping/>
  </p:clrMapOvr>
  <p:transition xmlns:p14="http://schemas.microsoft.com/office/powerpoint/2010/main" spd="slow" advTm="793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666" y="576872"/>
            <a:ext cx="8932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Times New Roman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 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-8424"/>
            <a:ext cx="9124771" cy="67069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00BC00"/>
                </a:solidFill>
                <a:latin typeface="+mn-lt"/>
              </a:rPr>
              <a:t> </a:t>
            </a:r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References	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24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10940" y="1064262"/>
            <a:ext cx="7707894" cy="4678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/>
              <a:t>Several talks at the 22</a:t>
            </a:r>
            <a:r>
              <a:rPr lang="en-US" sz="1400" u="sng" baseline="30000" dirty="0" smtClean="0"/>
              <a:t>nd</a:t>
            </a:r>
            <a:r>
              <a:rPr lang="en-US" sz="1400" u="sng" dirty="0" smtClean="0"/>
              <a:t> and 23</a:t>
            </a:r>
            <a:r>
              <a:rPr lang="en-US" sz="1400" u="sng" baseline="30000" dirty="0" smtClean="0"/>
              <a:t>rd</a:t>
            </a:r>
            <a:r>
              <a:rPr lang="en-US" sz="1400" u="sng" dirty="0" smtClean="0"/>
              <a:t> RD50 Workshops:</a:t>
            </a:r>
          </a:p>
          <a:p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23</a:t>
            </a:r>
            <a:r>
              <a:rPr lang="en-US" sz="1400" baseline="30000" dirty="0" smtClean="0">
                <a:hlinkClick r:id="rId3"/>
              </a:rPr>
              <a:t>rd </a:t>
            </a:r>
            <a:r>
              <a:rPr lang="en-US" sz="1400" dirty="0" smtClean="0">
                <a:hlinkClick r:id="rId3"/>
              </a:rPr>
              <a:t>RD50: https</a:t>
            </a:r>
            <a:r>
              <a:rPr lang="en-US" sz="1400" dirty="0">
                <a:hlinkClick r:id="rId3"/>
              </a:rPr>
              <a:t>://indico.cern.ch/event/265941/other-view?view=</a:t>
            </a:r>
            <a:r>
              <a:rPr lang="en-US" sz="1400" dirty="0" smtClean="0">
                <a:hlinkClick r:id="rId3"/>
              </a:rPr>
              <a:t>standard</a:t>
            </a:r>
            <a:endParaRPr lang="en-US" sz="1400" dirty="0" smtClean="0"/>
          </a:p>
          <a:p>
            <a:r>
              <a:rPr lang="en-US" sz="1400" dirty="0" smtClean="0"/>
              <a:t>22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RD50: http</a:t>
            </a:r>
            <a:r>
              <a:rPr lang="en-US" sz="1400" dirty="0"/>
              <a:t>://</a:t>
            </a:r>
            <a:r>
              <a:rPr lang="en-US" sz="1400" dirty="0" err="1"/>
              <a:t>panda.unm.edu</a:t>
            </a:r>
            <a:r>
              <a:rPr lang="en-US" sz="1400" dirty="0"/>
              <a:t>/RD50_Workshop/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u="sng" dirty="0" smtClean="0"/>
              <a:t>9</a:t>
            </a:r>
            <a:r>
              <a:rPr lang="en-US" sz="1400" u="sng" baseline="30000" dirty="0" smtClean="0"/>
              <a:t>Th</a:t>
            </a:r>
            <a:r>
              <a:rPr lang="en-US" sz="1400" u="sng" dirty="0" smtClean="0"/>
              <a:t> Trento Workshop, </a:t>
            </a:r>
            <a:r>
              <a:rPr lang="en-US" sz="1400" u="sng" dirty="0" err="1" smtClean="0"/>
              <a:t>Genova</a:t>
            </a:r>
            <a:r>
              <a:rPr lang="en-US" sz="1400" u="sng" dirty="0" smtClean="0"/>
              <a:t>, Feb 2014.</a:t>
            </a:r>
          </a:p>
          <a:p>
            <a:endParaRPr lang="en-US" sz="1400" dirty="0"/>
          </a:p>
          <a:p>
            <a:r>
              <a:rPr lang="en-US" sz="1400" dirty="0" smtClean="0"/>
              <a:t>F. </a:t>
            </a:r>
            <a:r>
              <a:rPr lang="en-US" sz="1400" dirty="0" err="1" smtClean="0"/>
              <a:t>Cenna</a:t>
            </a:r>
            <a:r>
              <a:rPr lang="en-US" sz="1400" dirty="0" smtClean="0"/>
              <a:t>  “</a:t>
            </a:r>
            <a:r>
              <a:rPr lang="en-US" sz="1400" b="1" dirty="0" smtClean="0"/>
              <a:t>Simulation </a:t>
            </a:r>
            <a:r>
              <a:rPr lang="en-US" sz="1400" b="1" dirty="0"/>
              <a:t>of Ultra-Fast Silicon </a:t>
            </a:r>
            <a:r>
              <a:rPr lang="en-US" sz="1400" b="1" dirty="0" smtClean="0"/>
              <a:t>Detectors”</a:t>
            </a:r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N</a:t>
            </a:r>
            <a:r>
              <a:rPr lang="en-US" sz="1400" dirty="0"/>
              <a:t>. </a:t>
            </a:r>
            <a:r>
              <a:rPr lang="en-US" sz="1400" dirty="0" smtClean="0"/>
              <a:t>Cartiglia “</a:t>
            </a:r>
            <a:r>
              <a:rPr lang="en-US" sz="1400" b="1" dirty="0" smtClean="0"/>
              <a:t>Timing </a:t>
            </a:r>
            <a:r>
              <a:rPr lang="en-US" sz="1400" b="1" dirty="0"/>
              <a:t>capabilities of Ultra-Fast Silicon </a:t>
            </a:r>
            <a:r>
              <a:rPr lang="en-US" sz="1400" b="1" dirty="0" smtClean="0"/>
              <a:t>Detector</a:t>
            </a:r>
            <a:r>
              <a:rPr lang="en-US" sz="1400" dirty="0" smtClean="0"/>
              <a:t>”</a:t>
            </a:r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u="sng" dirty="0" smtClean="0"/>
              <a:t>Papers:</a:t>
            </a:r>
          </a:p>
          <a:p>
            <a:endParaRPr lang="en-US" sz="1400" dirty="0"/>
          </a:p>
          <a:p>
            <a:r>
              <a:rPr lang="en-US" sz="1400" dirty="0" smtClean="0"/>
              <a:t>[1] </a:t>
            </a:r>
            <a:r>
              <a:rPr lang="en-US" sz="1400" dirty="0"/>
              <a:t>N. </a:t>
            </a:r>
            <a:r>
              <a:rPr lang="en-US" sz="1400" dirty="0" smtClean="0"/>
              <a:t>Cartiglia, </a:t>
            </a:r>
            <a:r>
              <a:rPr lang="en-US" sz="1400" b="1" dirty="0"/>
              <a:t>Ultra-</a:t>
            </a:r>
            <a:r>
              <a:rPr lang="en-US" sz="1400" b="1" dirty="0" smtClean="0"/>
              <a:t>Fast </a:t>
            </a:r>
            <a:r>
              <a:rPr lang="en-US" sz="1400" b="1" dirty="0"/>
              <a:t>Silicon Detector</a:t>
            </a:r>
            <a:r>
              <a:rPr lang="en-US" sz="1400" dirty="0"/>
              <a:t>, 13th Topical Seminar on Innovative Particle and Radiation Detectors (IPRD13</a:t>
            </a:r>
            <a:r>
              <a:rPr lang="en-US" sz="1400" dirty="0" smtClean="0"/>
              <a:t>), 2014 JINST </a:t>
            </a:r>
            <a:r>
              <a:rPr lang="en-US" sz="1400" dirty="0"/>
              <a:t>9 C02001, </a:t>
            </a:r>
            <a:r>
              <a:rPr lang="en-US" sz="1400" dirty="0">
                <a:hlinkClick r:id="rId4"/>
              </a:rPr>
              <a:t>http://arxiv.org/abs/1312.1080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[</a:t>
            </a:r>
            <a:r>
              <a:rPr lang="en-US" sz="1400" dirty="0"/>
              <a:t>2</a:t>
            </a:r>
            <a:r>
              <a:rPr lang="en-US" sz="1400" dirty="0" smtClean="0"/>
              <a:t>] </a:t>
            </a:r>
            <a:r>
              <a:rPr lang="en-US" sz="1400" dirty="0"/>
              <a:t>H. Sadrozinski, N. Cartiglia et al., </a:t>
            </a:r>
            <a:r>
              <a:rPr lang="en-US" sz="1400" b="1" dirty="0"/>
              <a:t>Ultra-fast Silicon Detectors</a:t>
            </a:r>
            <a:r>
              <a:rPr lang="en-US" sz="1400" dirty="0"/>
              <a:t>, </a:t>
            </a:r>
            <a:r>
              <a:rPr lang="en-US" sz="1400" dirty="0" smtClean="0"/>
              <a:t>NIM</a:t>
            </a:r>
            <a:r>
              <a:rPr lang="en-US" sz="1400" dirty="0"/>
              <a:t>-A, RESMDD12 proceeding (2012), </a:t>
            </a:r>
            <a:r>
              <a:rPr lang="en-US" sz="1400" dirty="0" smtClean="0"/>
              <a:t>Firenze, </a:t>
            </a:r>
            <a:r>
              <a:rPr lang="hr-HR" sz="1400" dirty="0" smtClean="0"/>
              <a:t>http</a:t>
            </a:r>
            <a:r>
              <a:rPr lang="hr-HR" sz="1400" dirty="0"/>
              <a:t>://dx.doi.org/10.1016/j.nima.2013.06.033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04089964"/>
      </p:ext>
    </p:extLst>
  </p:cSld>
  <p:clrMapOvr>
    <a:masterClrMapping/>
  </p:clrMapOvr>
  <p:transition xmlns:p14="http://schemas.microsoft.com/office/powerpoint/2010/main" spd="slow" advTm="793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36636" y="1"/>
            <a:ext cx="9180635" cy="72622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Time walk and Time jitter</a:t>
            </a:r>
            <a:endParaRPr lang="en-US" sz="340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014" y="917397"/>
            <a:ext cx="4003594" cy="92333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Time walk: </a:t>
            </a:r>
            <a:r>
              <a:rPr lang="en-US" dirty="0" smtClean="0">
                <a:solidFill>
                  <a:srgbClr val="000000"/>
                </a:solidFill>
              </a:rPr>
              <a:t>the voltage value Vo is reached at different time for signal of different amplitudes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 descr="TimeWalk_TimeJitter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19" y="1922676"/>
            <a:ext cx="8863975" cy="36199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31584" y="903742"/>
            <a:ext cx="4003594" cy="92333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Jitter</a:t>
            </a:r>
            <a:r>
              <a:rPr lang="en-US" dirty="0" smtClean="0">
                <a:solidFill>
                  <a:srgbClr val="000000"/>
                </a:solidFill>
              </a:rPr>
              <a:t>: the noise is summed to the signal, causing amplitude variations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7014" y="5580749"/>
            <a:ext cx="4385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70000"/>
                </a:solidFill>
              </a:rPr>
              <a:t>Due to the physics of signal formation</a:t>
            </a:r>
          </a:p>
          <a:p>
            <a:endParaRPr lang="en-US" b="1" dirty="0">
              <a:solidFill>
                <a:srgbClr val="97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(see backup slides for full calculation and reduction techniques)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1584" y="5542650"/>
            <a:ext cx="4212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70000"/>
                </a:solidFill>
              </a:rPr>
              <a:t>Mostly due to electronic noise</a:t>
            </a:r>
          </a:p>
          <a:p>
            <a:endParaRPr lang="en-US" b="1" dirty="0" smtClean="0">
              <a:solidFill>
                <a:srgbClr val="97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(see backup slides for capacitance and noise values used)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03351"/>
              </p:ext>
            </p:extLst>
          </p:nvPr>
        </p:nvGraphicFramePr>
        <p:xfrm>
          <a:off x="2251295" y="1905122"/>
          <a:ext cx="1776413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76" name="Equation" r:id="rId5" imgW="1231900" imgH="609600" progId="Equation.3">
                  <p:embed/>
                </p:oleObj>
              </mc:Choice>
              <mc:Fallback>
                <p:oleObj name="Equation" r:id="rId5" imgW="12319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1295" y="1905122"/>
                        <a:ext cx="1776413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172888"/>
              </p:ext>
            </p:extLst>
          </p:nvPr>
        </p:nvGraphicFramePr>
        <p:xfrm>
          <a:off x="2402455" y="2549177"/>
          <a:ext cx="1144011" cy="1034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77" name="Equation" r:id="rId7" imgW="749300" imgH="762000" progId="Equation.3">
                  <p:embed/>
                </p:oleObj>
              </mc:Choice>
              <mc:Fallback>
                <p:oleObj name="Equation" r:id="rId7" imgW="749300" imgH="762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2455" y="2549177"/>
                        <a:ext cx="1144011" cy="1034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7596009" y="3591148"/>
            <a:ext cx="1339169" cy="9558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17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:mv="urn:schemas-microsoft-com:mac:vml" xmlns="">
      <p:transition spd="slow" advTm="13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36636" y="109236"/>
            <a:ext cx="9180635" cy="5724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A parameterization of </a:t>
            </a:r>
            <a:r>
              <a:rPr lang="en-US" sz="3200" dirty="0" smtClean="0">
                <a:latin typeface="Symbol" charset="2"/>
                <a:cs typeface="Symbol" charset="2"/>
              </a:rPr>
              <a:t>s</a:t>
            </a:r>
            <a:r>
              <a:rPr lang="en-US" sz="3200" baseline="-25000" dirty="0" smtClean="0"/>
              <a:t>t</a:t>
            </a:r>
            <a:r>
              <a:rPr lang="en-US" sz="3200" dirty="0" smtClean="0"/>
              <a:t> </a:t>
            </a:r>
            <a:endParaRPr lang="en-US" sz="3200" dirty="0" smtClean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4</a:t>
            </a:fld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955616"/>
              </p:ext>
            </p:extLst>
          </p:nvPr>
        </p:nvGraphicFramePr>
        <p:xfrm>
          <a:off x="735013" y="627063"/>
          <a:ext cx="7496175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2" name="Equation" r:id="rId4" imgW="3238500" imgH="698500" progId="Equation.3">
                  <p:embed/>
                </p:oleObj>
              </mc:Choice>
              <mc:Fallback>
                <p:oleObj name="Equation" r:id="rId4" imgW="3238500" imgH="698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3" y="627063"/>
                        <a:ext cx="7496175" cy="1438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9675" y="2845209"/>
            <a:ext cx="5011534" cy="3873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d:	detector thickness </a:t>
            </a:r>
            <a:r>
              <a:rPr lang="en-US" dirty="0" smtClean="0">
                <a:solidFill>
                  <a:srgbClr val="000000"/>
                </a:solidFill>
              </a:rPr>
              <a:t>[micron]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l: 	pitch </a:t>
            </a:r>
            <a:r>
              <a:rPr lang="en-US" dirty="0">
                <a:solidFill>
                  <a:srgbClr val="000000"/>
                </a:solidFill>
              </a:rPr>
              <a:t>[</a:t>
            </a:r>
            <a:r>
              <a:rPr lang="en-US" dirty="0" smtClean="0">
                <a:solidFill>
                  <a:srgbClr val="000000"/>
                </a:solidFill>
              </a:rPr>
              <a:t>micron]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C: 	Detector capacitance [fF]</a:t>
            </a:r>
          </a:p>
          <a:p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Depends on the pitch and thickness	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N: 	Noise at preamp. </a:t>
            </a:r>
          </a:p>
          <a:p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Dominated by the voltage term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S: 	Signal </a:t>
            </a:r>
            <a:r>
              <a:rPr lang="en-US" dirty="0">
                <a:solidFill>
                  <a:srgbClr val="000000"/>
                </a:solidFill>
              </a:rPr>
              <a:t>	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b="1" dirty="0" err="1" smtClean="0">
                <a:solidFill>
                  <a:srgbClr val="000000"/>
                </a:solidFill>
              </a:rPr>
              <a:t>t</a:t>
            </a:r>
            <a:r>
              <a:rPr lang="en-US" b="1" baseline="-25000" dirty="0" err="1" smtClean="0">
                <a:solidFill>
                  <a:srgbClr val="000000"/>
                </a:solidFill>
              </a:rPr>
              <a:t>rise</a:t>
            </a:r>
            <a:r>
              <a:rPr lang="en-US" b="1" dirty="0" smtClean="0">
                <a:solidFill>
                  <a:srgbClr val="000000"/>
                </a:solidFill>
              </a:rPr>
              <a:t>: Pre-Amp Shaping time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V</a:t>
            </a:r>
            <a:r>
              <a:rPr lang="en-US" b="1" baseline="-25000" dirty="0" smtClean="0">
                <a:solidFill>
                  <a:srgbClr val="000000"/>
                </a:solidFill>
              </a:rPr>
              <a:t>th</a:t>
            </a:r>
            <a:r>
              <a:rPr lang="en-US" b="1" dirty="0" smtClean="0">
                <a:solidFill>
                  <a:srgbClr val="000000"/>
                </a:solidFill>
              </a:rPr>
              <a:t>: Comparator threshold</a:t>
            </a:r>
          </a:p>
          <a:p>
            <a:r>
              <a:rPr lang="en-US" b="1" dirty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Depends on the noise level</a:t>
            </a:r>
          </a:p>
          <a:p>
            <a:pPr>
              <a:lnSpc>
                <a:spcPct val="130000"/>
              </a:lnSpc>
            </a:pPr>
            <a:r>
              <a:rPr lang="en-US" b="1" dirty="0" err="1" smtClean="0"/>
              <a:t>TDC:Width</a:t>
            </a:r>
            <a:r>
              <a:rPr lang="en-US" b="1" dirty="0" smtClean="0"/>
              <a:t> of the TDC LSB</a:t>
            </a:r>
            <a:r>
              <a:rPr lang="en-US" dirty="0" smtClean="0"/>
              <a:t> [ps]</a:t>
            </a:r>
            <a:endParaRPr lang="en-US" dirty="0" smtClean="0">
              <a:solidFill>
                <a:srgbClr val="800000"/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63612"/>
              </p:ext>
            </p:extLst>
          </p:nvPr>
        </p:nvGraphicFramePr>
        <p:xfrm>
          <a:off x="5797550" y="3901274"/>
          <a:ext cx="1558881" cy="913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3" name="Equation" r:id="rId6" imgW="673100" imgH="393700" progId="Equation.3">
                  <p:embed/>
                </p:oleObj>
              </mc:Choice>
              <mc:Fallback>
                <p:oleObj name="Equation" r:id="rId6" imgW="673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97550" y="3901274"/>
                        <a:ext cx="1558881" cy="9134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261316"/>
              </p:ext>
            </p:extLst>
          </p:nvPr>
        </p:nvGraphicFramePr>
        <p:xfrm>
          <a:off x="5797550" y="3169865"/>
          <a:ext cx="32512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4" name="Equation" r:id="rId8" imgW="2108200" imgH="508000" progId="Equation.3">
                  <p:embed/>
                </p:oleObj>
              </mc:Choice>
              <mc:Fallback>
                <p:oleObj name="Equation" r:id="rId8" imgW="21082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97550" y="3169865"/>
                        <a:ext cx="3251200" cy="785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733917"/>
              </p:ext>
            </p:extLst>
          </p:nvPr>
        </p:nvGraphicFramePr>
        <p:xfrm>
          <a:off x="5797550" y="5658098"/>
          <a:ext cx="1630362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5" name="Equation" r:id="rId10" imgW="889000" imgH="292100" progId="Equation.3">
                  <p:embed/>
                </p:oleObj>
              </mc:Choice>
              <mc:Fallback>
                <p:oleObj name="Equation" r:id="rId10" imgW="8890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797550" y="5658098"/>
                        <a:ext cx="1630362" cy="53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90340" y="2084210"/>
            <a:ext cx="895798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Jitter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2132181" y="2084210"/>
            <a:ext cx="1672253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Time Walk</a:t>
            </a:r>
            <a:endParaRPr lang="en-US" sz="2400" dirty="0"/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 flipV="1">
            <a:off x="2968308" y="1777430"/>
            <a:ext cx="623080" cy="3067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3" idx="0"/>
          </p:cNvCxnSpPr>
          <p:nvPr/>
        </p:nvCxnSpPr>
        <p:spPr>
          <a:xfrm flipV="1">
            <a:off x="938239" y="1737858"/>
            <a:ext cx="733592" cy="346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425365" y="1105198"/>
            <a:ext cx="48932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(1)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4274468" y="2491968"/>
            <a:ext cx="1906414" cy="918501"/>
            <a:chOff x="4752082" y="2374259"/>
            <a:chExt cx="2288766" cy="1096016"/>
          </a:xfrm>
        </p:grpSpPr>
        <p:sp>
          <p:nvSpPr>
            <p:cNvPr id="28" name="Parallelogram 27"/>
            <p:cNvSpPr/>
            <p:nvPr/>
          </p:nvSpPr>
          <p:spPr>
            <a:xfrm>
              <a:off x="4808901" y="2840150"/>
              <a:ext cx="1636451" cy="589354"/>
            </a:xfrm>
            <a:prstGeom prst="parallelogram">
              <a:avLst>
                <a:gd name="adj" fmla="val 111358"/>
              </a:avLst>
            </a:prstGeom>
            <a:solidFill>
              <a:srgbClr val="FFFFFF"/>
            </a:solidFill>
            <a:ln w="381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08407" y="2648979"/>
              <a:ext cx="375652" cy="2184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>
              <a:stCxn id="4" idx="3"/>
            </p:cNvCxnSpPr>
            <p:nvPr/>
          </p:nvCxnSpPr>
          <p:spPr>
            <a:xfrm flipV="1">
              <a:off x="5241733" y="2376507"/>
              <a:ext cx="630091" cy="64114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759068" y="3058618"/>
              <a:ext cx="593850" cy="329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Parallelogram 3"/>
            <p:cNvSpPr/>
            <p:nvPr/>
          </p:nvSpPr>
          <p:spPr>
            <a:xfrm>
              <a:off x="4752082" y="2376506"/>
              <a:ext cx="1693270" cy="641147"/>
            </a:xfrm>
            <a:prstGeom prst="parallelogram">
              <a:avLst>
                <a:gd name="adj" fmla="val 111358"/>
              </a:avLst>
            </a:prstGeom>
            <a:solidFill>
              <a:srgbClr val="FFFFFF"/>
            </a:solidFill>
            <a:ln w="381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6445352" y="2376506"/>
              <a:ext cx="0" cy="42267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759068" y="3031309"/>
              <a:ext cx="0" cy="42267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738813" y="3047597"/>
              <a:ext cx="0" cy="42267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5241733" y="2648979"/>
              <a:ext cx="766674" cy="0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6622873" y="2376506"/>
              <a:ext cx="0" cy="463644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352918" y="2531011"/>
              <a:ext cx="277674" cy="438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i="1" dirty="0" smtClean="0">
                  <a:solidFill>
                    <a:srgbClr val="000000"/>
                  </a:solidFill>
                  <a:cs typeface="Comic Sans MS"/>
                </a:rPr>
                <a:t>l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666129" y="2374259"/>
              <a:ext cx="374719" cy="438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i="1" dirty="0">
                  <a:solidFill>
                    <a:srgbClr val="000000"/>
                  </a:solidFill>
                  <a:cs typeface="Comic Sans MS"/>
                </a:rPr>
                <a:t>d</a:t>
              </a:r>
              <a:endParaRPr lang="en-US" b="1" i="1" dirty="0" smtClean="0">
                <a:solidFill>
                  <a:srgbClr val="000000"/>
                </a:solidFill>
                <a:cs typeface="Comic Sans MS"/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0563729"/>
              </p:ext>
            </p:extLst>
          </p:nvPr>
        </p:nvGraphicFramePr>
        <p:xfrm>
          <a:off x="5767388" y="6342063"/>
          <a:ext cx="1147762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66" name="Equation" r:id="rId12" imgW="749300" imgH="203200" progId="Equation.3">
                  <p:embed/>
                </p:oleObj>
              </mc:Choice>
              <mc:Fallback>
                <p:oleObj name="Equation" r:id="rId12" imgW="7493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67388" y="6342063"/>
                        <a:ext cx="1147762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985169" y="2084210"/>
            <a:ext cx="794959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TDC</a:t>
            </a:r>
            <a:endParaRPr lang="en-US" sz="2400" dirty="0"/>
          </a:p>
        </p:txBody>
      </p:sp>
      <p:cxnSp>
        <p:nvCxnSpPr>
          <p:cNvPr id="38" name="Straight Arrow Connector 37"/>
          <p:cNvCxnSpPr>
            <a:stCxn id="35" idx="0"/>
          </p:cNvCxnSpPr>
          <p:nvPr/>
        </p:nvCxnSpPr>
        <p:spPr>
          <a:xfrm flipH="1" flipV="1">
            <a:off x="8083999" y="1777431"/>
            <a:ext cx="298650" cy="3067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27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="" xmlns:mv="urn:schemas-microsoft-com:mac:vml">
      <p:transition spd="slow" advTm="13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620811"/>
              </p:ext>
            </p:extLst>
          </p:nvPr>
        </p:nvGraphicFramePr>
        <p:xfrm>
          <a:off x="3768892" y="3498651"/>
          <a:ext cx="5375107" cy="333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-36636" y="0"/>
            <a:ext cx="9180635" cy="69422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What is the best shaping time (</a:t>
            </a:r>
            <a:r>
              <a:rPr lang="en-US" sz="3400" dirty="0" err="1" smtClean="0"/>
              <a:t>t</a:t>
            </a:r>
            <a:r>
              <a:rPr lang="en-US" sz="3400" baseline="-25000" dirty="0" err="1" smtClean="0"/>
              <a:t>rise</a:t>
            </a:r>
            <a:r>
              <a:rPr lang="en-US" sz="3400" dirty="0" smtClean="0"/>
              <a:t>) ?</a:t>
            </a:r>
            <a:endParaRPr lang="en-US" sz="3400" dirty="0" smtClean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5</a:t>
            </a:fld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668123"/>
              </p:ext>
            </p:extLst>
          </p:nvPr>
        </p:nvGraphicFramePr>
        <p:xfrm>
          <a:off x="311994" y="694226"/>
          <a:ext cx="8890000" cy="2664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93" name="Equation" r:id="rId5" imgW="5397500" imgH="1714500" progId="Equation.3">
                  <p:embed/>
                </p:oleObj>
              </mc:Choice>
              <mc:Fallback>
                <p:oleObj name="Equation" r:id="rId5" imgW="5397500" imgH="171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1994" y="694226"/>
                        <a:ext cx="8890000" cy="2664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11994" y="4123271"/>
            <a:ext cx="3244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70000"/>
                </a:solidFill>
              </a:rPr>
              <a:t>To minimize time resolution: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165335"/>
              </p:ext>
            </p:extLst>
          </p:nvPr>
        </p:nvGraphicFramePr>
        <p:xfrm>
          <a:off x="911225" y="4640263"/>
          <a:ext cx="1878013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794" name="Equation" r:id="rId7" imgW="673100" imgH="292100" progId="Equation.3">
                  <p:embed/>
                </p:oleObj>
              </mc:Choice>
              <mc:Fallback>
                <p:oleObj name="Equation" r:id="rId7" imgW="6731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1225" y="4640263"/>
                        <a:ext cx="1878013" cy="812800"/>
                      </a:xfrm>
                      <a:prstGeom prst="rect">
                        <a:avLst/>
                      </a:prstGeom>
                      <a:ln>
                        <a:solidFill>
                          <a:srgbClr val="8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H="1" flipV="1">
            <a:off x="6124661" y="5680382"/>
            <a:ext cx="5291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042731" y="4791752"/>
            <a:ext cx="0" cy="114494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27851" y="5220204"/>
            <a:ext cx="2852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Shaping time = Collection time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96482" y="5797940"/>
            <a:ext cx="3016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70000"/>
                </a:solidFill>
              </a:rPr>
              <a:t>Note: </a:t>
            </a:r>
            <a:r>
              <a:rPr lang="en-US" dirty="0" smtClean="0"/>
              <a:t>This value also minimizes fake signals in neighboring pixels.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4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="" xmlns:mv="urn:schemas-microsoft-com:mac:vml">
      <p:transition spd="slow" advTm="13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36636" y="0"/>
            <a:ext cx="9180635" cy="69422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Where to set the threshold</a:t>
            </a:r>
            <a:endParaRPr lang="en-US" sz="3400" dirty="0" smtClean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6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289602" y="4956797"/>
            <a:ext cx="2651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Jitter: </a:t>
            </a:r>
            <a:r>
              <a:rPr lang="en-US" dirty="0" smtClean="0"/>
              <a:t>set the threshold at the maximum derivative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- 9th Trento Workshop</a:t>
            </a:r>
            <a:endParaRPr lang="en-US" dirty="0"/>
          </a:p>
        </p:txBody>
      </p:sp>
      <p:pic>
        <p:nvPicPr>
          <p:cNvPr id="4" name="Picture 3" descr="Signal_SCA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700" y="2184759"/>
            <a:ext cx="1930400" cy="2292469"/>
          </a:xfrm>
          <a:prstGeom prst="rect">
            <a:avLst/>
          </a:prstGeom>
        </p:spPr>
      </p:pic>
      <p:pic>
        <p:nvPicPr>
          <p:cNvPr id="6" name="Picture 5" descr="Signal_sh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299" y="2444424"/>
            <a:ext cx="4077349" cy="25056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21"/>
          <a:stretch/>
        </p:blipFill>
        <p:spPr>
          <a:xfrm>
            <a:off x="1282700" y="836917"/>
            <a:ext cx="6235700" cy="14679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9481" y="2121259"/>
            <a:ext cx="2702220" cy="3231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800000"/>
                </a:solidFill>
              </a:rPr>
              <a:t>Charge Sensitive Amplifier output</a:t>
            </a:r>
            <a:endParaRPr lang="en-US" sz="1200" dirty="0" smtClean="0">
              <a:solidFill>
                <a:srgbClr val="800000"/>
              </a:solidFill>
            </a:endParaRPr>
          </a:p>
        </p:txBody>
      </p:sp>
      <p:cxnSp>
        <p:nvCxnSpPr>
          <p:cNvPr id="15" name="Straight Arrow Connector 14"/>
          <p:cNvCxnSpPr>
            <a:stCxn id="7" idx="3"/>
          </p:cNvCxnSpPr>
          <p:nvPr/>
        </p:nvCxnSpPr>
        <p:spPr>
          <a:xfrm flipV="1">
            <a:off x="3441701" y="1625600"/>
            <a:ext cx="606497" cy="6572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318198" y="1647608"/>
            <a:ext cx="0" cy="63523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97288" y="2279899"/>
            <a:ext cx="2041819" cy="3231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800000"/>
                </a:solidFill>
              </a:rPr>
              <a:t>Shaper  Signal</a:t>
            </a:r>
            <a:endParaRPr lang="en-US" sz="1200" dirty="0" smtClean="0">
              <a:solidFill>
                <a:srgbClr val="8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58050" y="2304850"/>
            <a:ext cx="1663699" cy="3231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200" dirty="0" smtClean="0">
                <a:solidFill>
                  <a:srgbClr val="800000"/>
                </a:solidFill>
              </a:rPr>
              <a:t>Shaper Derivative</a:t>
            </a:r>
            <a:endParaRPr lang="en-US" sz="1200" dirty="0" smtClean="0">
              <a:solidFill>
                <a:srgbClr val="8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388298" y="4314823"/>
            <a:ext cx="0" cy="63523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402651"/>
              </p:ext>
            </p:extLst>
          </p:nvPr>
        </p:nvGraphicFramePr>
        <p:xfrm>
          <a:off x="6633727" y="5809906"/>
          <a:ext cx="1144011" cy="1034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4" name="Equation" r:id="rId7" imgW="749300" imgH="762000" progId="Equation.3">
                  <p:embed/>
                </p:oleObj>
              </mc:Choice>
              <mc:Fallback>
                <p:oleObj name="Equation" r:id="rId7" imgW="749300" imgH="762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3727" y="5809906"/>
                        <a:ext cx="1144011" cy="10341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048198" y="4941181"/>
            <a:ext cx="2041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 Walk:</a:t>
            </a:r>
          </a:p>
          <a:p>
            <a:r>
              <a:rPr lang="en-US" dirty="0" smtClean="0"/>
              <a:t>set the threshold at the minimum possible value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4813300" y="4477228"/>
            <a:ext cx="504898" cy="47956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39481" y="5100075"/>
            <a:ext cx="2860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How to minimize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Time Walk and Jitter</a:t>
            </a:r>
            <a:r>
              <a:rPr lang="en-US" b="1" dirty="0" smtClean="0">
                <a:solidFill>
                  <a:srgbClr val="800000"/>
                </a:solidFill>
              </a:rPr>
              <a:t>: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Compromise!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448300" y="694226"/>
            <a:ext cx="2070100" cy="5122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4991100" y="2717800"/>
            <a:ext cx="2171700" cy="9525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32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="" xmlns:mv="urn:schemas-microsoft-com:mac:vml">
      <p:transition spd="slow" advTm="13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454281"/>
              </p:ext>
            </p:extLst>
          </p:nvPr>
        </p:nvGraphicFramePr>
        <p:xfrm>
          <a:off x="311994" y="836917"/>
          <a:ext cx="8832005" cy="470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-36636" y="0"/>
            <a:ext cx="9180635" cy="6567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State of the Art</a:t>
            </a:r>
            <a:endParaRPr lang="en-US" sz="3400" dirty="0" smtClean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393186" y="2365056"/>
            <a:ext cx="2547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</a:t>
            </a:r>
            <a:r>
              <a:rPr lang="en-US" sz="1600" b="1" dirty="0" smtClean="0"/>
              <a:t>ollowing eq. </a:t>
            </a:r>
            <a:r>
              <a:rPr lang="en-US" sz="1600" b="1" dirty="0" smtClean="0">
                <a:solidFill>
                  <a:srgbClr val="800000"/>
                </a:solidFill>
              </a:rPr>
              <a:t>(1)</a:t>
            </a:r>
            <a:r>
              <a:rPr lang="en-US" sz="1600" b="1" dirty="0"/>
              <a:t> </a:t>
            </a:r>
            <a:endParaRPr lang="en-US" sz="14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16568" y="5781125"/>
            <a:ext cx="8827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70000"/>
                </a:solidFill>
              </a:rPr>
              <a:t>Best resolution achievable: ~ 100 ps </a:t>
            </a:r>
          </a:p>
          <a:p>
            <a:pPr algn="ctr"/>
            <a:r>
              <a:rPr lang="en-US" sz="2000" dirty="0" smtClean="0"/>
              <a:t>(assuming Time Walk reduction of ~ </a:t>
            </a:r>
            <a:r>
              <a:rPr lang="en-US" sz="2000" dirty="0"/>
              <a:t>3</a:t>
            </a:r>
            <a:r>
              <a:rPr lang="en-US" sz="2000" dirty="0" smtClean="0"/>
              <a:t>)</a:t>
            </a:r>
            <a:endParaRPr lang="en-US" sz="2000" b="1" dirty="0" smtClean="0">
              <a:solidFill>
                <a:srgbClr val="97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7249" y="2713263"/>
            <a:ext cx="2303374" cy="64171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/>
              <a:t>Below d = 100 micron</a:t>
            </a:r>
            <a:r>
              <a:rPr lang="en-US" sz="1400" b="1" dirty="0" smtClean="0"/>
              <a:t>:</a:t>
            </a:r>
          </a:p>
          <a:p>
            <a:pPr>
              <a:lnSpc>
                <a:spcPct val="130000"/>
              </a:lnSpc>
            </a:pPr>
            <a:r>
              <a:rPr lang="en-US" sz="1400" b="1" dirty="0"/>
              <a:t>s</a:t>
            </a:r>
            <a:r>
              <a:rPr lang="en-US" sz="1400" b="1" dirty="0" smtClean="0"/>
              <a:t>ignal too small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- RD50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5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00"/>
    </mc:Choice>
    <mc:Fallback xmlns="" xmlns:mv="urn:schemas-microsoft-com:mac:vml">
      <p:transition spd="slow" advTm="1391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666" y="576872"/>
            <a:ext cx="8932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Times New Roman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 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5415" y="-22079"/>
            <a:ext cx="8969356" cy="67069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Sensor: Ultra-Fast Silicon Detector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01811" y="580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49001" y="1342409"/>
            <a:ext cx="4155000" cy="115877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Main point</a:t>
            </a:r>
            <a:r>
              <a:rPr lang="en-US" dirty="0" smtClean="0"/>
              <a:t>: boost the signal </a:t>
            </a:r>
            <a:endParaRPr lang="en-US" dirty="0"/>
          </a:p>
          <a:p>
            <a:pPr marL="742950" lvl="1" indent="-28575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Minimize jitter and TW</a:t>
            </a:r>
          </a:p>
          <a:p>
            <a:pPr marL="742950" lvl="1" indent="-285750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Allows for very thin detector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19228" y="711800"/>
            <a:ext cx="91439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000" dirty="0" smtClean="0">
                <a:solidFill>
                  <a:srgbClr val="800000"/>
                </a:solidFill>
              </a:rPr>
              <a:t>UFSD: pixelated silicon detector</a:t>
            </a:r>
            <a:r>
              <a:rPr lang="en-US" sz="2000" dirty="0">
                <a:solidFill>
                  <a:srgbClr val="800000"/>
                </a:solidFill>
              </a:rPr>
              <a:t> </a:t>
            </a:r>
            <a:r>
              <a:rPr lang="en-US" sz="2000" dirty="0" smtClean="0">
                <a:solidFill>
                  <a:srgbClr val="800000"/>
                </a:solidFill>
              </a:rPr>
              <a:t>with internal gain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4235" y="3044705"/>
            <a:ext cx="4844483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UFSD gain: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Add an extra deep p+ implant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959"/>
          <a:stretch/>
        </p:blipFill>
        <p:spPr bwMode="auto">
          <a:xfrm>
            <a:off x="4648538" y="3044705"/>
            <a:ext cx="4355618" cy="39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/>
          <p:cNvCxnSpPr>
            <a:stCxn id="37" idx="0"/>
          </p:cNvCxnSpPr>
          <p:nvPr/>
        </p:nvCxnSpPr>
        <p:spPr>
          <a:xfrm flipH="1" flipV="1">
            <a:off x="8224244" y="4250853"/>
            <a:ext cx="105769" cy="299240"/>
          </a:xfrm>
          <a:prstGeom prst="straightConnector1">
            <a:avLst/>
          </a:prstGeom>
          <a:ln w="9525" cmpd="sng">
            <a:solidFill>
              <a:srgbClr val="0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783491" y="4550093"/>
            <a:ext cx="1093043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800000"/>
                </a:solidFill>
              </a:rPr>
              <a:t>Gain layer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86107" y="4668515"/>
            <a:ext cx="996086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800000"/>
                </a:solidFill>
              </a:rPr>
              <a:t>High field</a:t>
            </a:r>
          </a:p>
        </p:txBody>
      </p:sp>
      <p:cxnSp>
        <p:nvCxnSpPr>
          <p:cNvPr id="39" name="Straight Arrow Connector 38"/>
          <p:cNvCxnSpPr>
            <a:stCxn id="38" idx="0"/>
          </p:cNvCxnSpPr>
          <p:nvPr/>
        </p:nvCxnSpPr>
        <p:spPr>
          <a:xfrm flipV="1">
            <a:off x="5084150" y="4188456"/>
            <a:ext cx="0" cy="480059"/>
          </a:xfrm>
          <a:prstGeom prst="straightConnector1">
            <a:avLst/>
          </a:prstGeom>
          <a:ln w="9525" cmpd="sng">
            <a:solidFill>
              <a:srgbClr val="0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Footer Placeholder 5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</a:t>
            </a:r>
            <a:endParaRPr lang="en-US" dirty="0"/>
          </a:p>
        </p:txBody>
      </p:sp>
      <p:pic>
        <p:nvPicPr>
          <p:cNvPr id="2" name="Picture 1" descr="Doping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35" y="3732564"/>
            <a:ext cx="3911464" cy="292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031985"/>
      </p:ext>
    </p:extLst>
  </p:cSld>
  <p:clrMapOvr>
    <a:masterClrMapping/>
  </p:clrMapOvr>
  <p:transition xmlns:p14="http://schemas.microsoft.com/office/powerpoint/2010/main" spd="slow" advTm="79333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1666" y="576872"/>
            <a:ext cx="8932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cs typeface="Times New Roman"/>
                <a:sym typeface="Wingdings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Times New Roman"/>
              </a:rPr>
              <a:t> 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5415" y="-22079"/>
            <a:ext cx="8969356" cy="67069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>
                <a:solidFill>
                  <a:srgbClr val="990000"/>
                </a:solidFill>
                <a:latin typeface="+mn-lt"/>
              </a:rPr>
              <a:t>Sensor: Status</a:t>
            </a:r>
            <a:endParaRPr lang="en-US" sz="3400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01811" y="580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5" name="Footer Placeholder 5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Nicolo Cartiglia, INFN, Torino - UFSD </a:t>
            </a:r>
            <a:endParaRPr lang="en-US" dirty="0"/>
          </a:p>
        </p:txBody>
      </p:sp>
      <p:pic>
        <p:nvPicPr>
          <p:cNvPr id="2" name="Picture 1" descr="CNM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248" y="702535"/>
            <a:ext cx="4471722" cy="2628697"/>
          </a:xfrm>
          <a:prstGeom prst="rect">
            <a:avLst/>
          </a:prstGeom>
        </p:spPr>
      </p:pic>
      <p:pic>
        <p:nvPicPr>
          <p:cNvPr id="3" name="Picture 2" descr="Summary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8" y="2919851"/>
            <a:ext cx="6329677" cy="37328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5152" y="978549"/>
            <a:ext cx="4154096" cy="151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800000"/>
                </a:solidFill>
              </a:rPr>
              <a:t>Presented at the 9</a:t>
            </a:r>
            <a:r>
              <a:rPr lang="en-US" baseline="30000" dirty="0" smtClean="0">
                <a:solidFill>
                  <a:srgbClr val="800000"/>
                </a:solidFill>
              </a:rPr>
              <a:t>th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800000"/>
                </a:solidFill>
              </a:rPr>
              <a:t>Trento Workshop, 2014 </a:t>
            </a:r>
            <a:r>
              <a:rPr lang="en-US" dirty="0" err="1" smtClean="0">
                <a:solidFill>
                  <a:srgbClr val="800000"/>
                </a:solidFill>
              </a:rPr>
              <a:t>Genova</a:t>
            </a:r>
            <a:endParaRPr lang="en-US" dirty="0" smtClean="0">
              <a:solidFill>
                <a:srgbClr val="800000"/>
              </a:solidFill>
            </a:endParaRPr>
          </a:p>
          <a:p>
            <a:pPr>
              <a:lnSpc>
                <a:spcPct val="130000"/>
              </a:lnSpc>
            </a:pPr>
            <a:endParaRPr lang="en-US" dirty="0">
              <a:solidFill>
                <a:srgbClr val="8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800000"/>
                </a:solidFill>
              </a:rPr>
              <a:t>Measured Gain: 2-10</a:t>
            </a:r>
          </a:p>
        </p:txBody>
      </p:sp>
    </p:spTree>
    <p:extLst>
      <p:ext uri="{BB962C8B-B14F-4D97-AF65-F5344CB8AC3E}">
        <p14:creationId xmlns:p14="http://schemas.microsoft.com/office/powerpoint/2010/main" val="2923190504"/>
      </p:ext>
    </p:extLst>
  </p:cSld>
  <p:clrMapOvr>
    <a:masterClrMapping/>
  </p:clrMapOvr>
  <p:transition xmlns:p14="http://schemas.microsoft.com/office/powerpoint/2010/main" spd="slow" advTm="79333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b="1" dirty="0" smtClean="0">
            <a:solidFill>
              <a:srgbClr val="8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83372</TotalTime>
  <Words>1407</Words>
  <Application>Microsoft Macintosh PowerPoint</Application>
  <PresentationFormat>On-screen Show (4:3)</PresentationFormat>
  <Paragraphs>267</Paragraphs>
  <Slides>24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Plaza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 - Torino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of the CMS Electromagnetic calorimeter at the LHC startup</dc:title>
  <dc:creator>Margherita Obertino</dc:creator>
  <cp:lastModifiedBy>nicolo cartiglia</cp:lastModifiedBy>
  <cp:revision>1664</cp:revision>
  <cp:lastPrinted>2013-09-20T20:18:16Z</cp:lastPrinted>
  <dcterms:created xsi:type="dcterms:W3CDTF">2013-09-20T07:01:18Z</dcterms:created>
  <dcterms:modified xsi:type="dcterms:W3CDTF">2014-03-12T09:41:45Z</dcterms:modified>
</cp:coreProperties>
</file>