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8" r:id="rId3"/>
    <p:sldId id="259" r:id="rId4"/>
    <p:sldId id="260" r:id="rId5"/>
    <p:sldId id="347" r:id="rId6"/>
    <p:sldId id="261" r:id="rId7"/>
    <p:sldId id="281" r:id="rId8"/>
    <p:sldId id="354" r:id="rId9"/>
    <p:sldId id="349" r:id="rId10"/>
    <p:sldId id="351" r:id="rId11"/>
    <p:sldId id="264" r:id="rId12"/>
    <p:sldId id="262" r:id="rId13"/>
    <p:sldId id="352" r:id="rId14"/>
    <p:sldId id="284" r:id="rId15"/>
    <p:sldId id="263" r:id="rId16"/>
    <p:sldId id="266" r:id="rId17"/>
    <p:sldId id="265" r:id="rId18"/>
    <p:sldId id="355" r:id="rId19"/>
    <p:sldId id="283" r:id="rId20"/>
    <p:sldId id="268" r:id="rId21"/>
    <p:sldId id="269" r:id="rId22"/>
    <p:sldId id="350" r:id="rId23"/>
    <p:sldId id="270" r:id="rId24"/>
    <p:sldId id="272" r:id="rId25"/>
    <p:sldId id="271" r:id="rId26"/>
    <p:sldId id="273" r:id="rId27"/>
    <p:sldId id="274" r:id="rId28"/>
    <p:sldId id="360" r:id="rId29"/>
    <p:sldId id="276" r:id="rId30"/>
    <p:sldId id="275" r:id="rId31"/>
    <p:sldId id="277" r:id="rId32"/>
    <p:sldId id="362" r:id="rId33"/>
    <p:sldId id="278" r:id="rId34"/>
    <p:sldId id="361" r:id="rId35"/>
    <p:sldId id="285" r:id="rId36"/>
    <p:sldId id="279" r:id="rId37"/>
    <p:sldId id="280" r:id="rId3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5A809-4C21-4AF2-AE0D-8F8F065152AD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9B9AE-5152-4A34-9875-A3FA5B10616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C3DF64-C549-4A73-8FE1-C96EF945469F}" type="slidenum">
              <a:rPr lang="fr-FR"/>
              <a:pPr/>
              <a:t>8</a:t>
            </a:fld>
            <a:endParaRPr lang="fr-FR"/>
          </a:p>
        </p:txBody>
      </p:sp>
      <p:sp>
        <p:nvSpPr>
          <p:cNvPr id="163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40DDD8-D545-4B15-9438-5F9E36D9A31D}" type="slidenum">
              <a:rPr lang="fr-FR"/>
              <a:pPr/>
              <a:t>13</a:t>
            </a:fld>
            <a:endParaRPr lang="fr-FR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209BE7-E554-4287-8D25-9F2FC53E50A3}" type="slidenum">
              <a:rPr lang="fr-FR"/>
              <a:pPr/>
              <a:t>29</a:t>
            </a:fld>
            <a:endParaRPr lang="fr-FR"/>
          </a:p>
        </p:txBody>
      </p:sp>
      <p:sp>
        <p:nvSpPr>
          <p:cNvPr id="2140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0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292E20C-201C-4E3E-80E5-2BD3DEDFB714}" type="slidenum">
              <a:rPr lang="fr-FR"/>
              <a:pPr/>
              <a:t>31</a:t>
            </a:fld>
            <a:endParaRPr lang="fr-FR"/>
          </a:p>
        </p:txBody>
      </p:sp>
      <p:sp>
        <p:nvSpPr>
          <p:cNvPr id="2201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15B1AA7-407A-4C19-B98A-2AB8526702E1}" type="slidenum">
              <a:rPr lang="fr-FR"/>
              <a:pPr/>
              <a:t>32</a:t>
            </a:fld>
            <a:endParaRPr lang="fr-FR"/>
          </a:p>
        </p:txBody>
      </p:sp>
      <p:sp>
        <p:nvSpPr>
          <p:cNvPr id="221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1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319D7-F7D8-4BD4-9F70-0F6E4D4082F8}" type="datetimeFigureOut">
              <a:rPr lang="fr-FR" smtClean="0"/>
              <a:pPr/>
              <a:t>13/03/2014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02D20-9192-4E9A-8BF7-7AAE506F1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214422"/>
            <a:ext cx="9144000" cy="4071966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4000" dirty="0"/>
              <a:t>Signal Processing for Fast </a:t>
            </a:r>
            <a:r>
              <a:rPr lang="en-US" sz="4000" dirty="0" smtClean="0"/>
              <a:t>Photo-detectors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Jean-François </a:t>
            </a:r>
            <a:r>
              <a:rPr lang="en-US" sz="22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Genat</a:t>
            </a:r>
            <a:r>
              <a:rPr lang="en-US" sz="31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1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1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1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fr-FR" sz="2000" b="1" i="1" dirty="0" smtClean="0">
                <a:solidFill>
                  <a:srgbClr val="FF0000"/>
                </a:solidFill>
              </a:rPr>
              <a:t> </a:t>
            </a:r>
            <a:r>
              <a:rPr lang="fr-FR" sz="2000" b="1" i="1" dirty="0" err="1" smtClean="0">
                <a:solidFill>
                  <a:srgbClr val="FF0000"/>
                </a:solidFill>
              </a:rPr>
              <a:t>With</a:t>
            </a:r>
            <a:r>
              <a:rPr lang="fr-FR" sz="2000" b="1" i="1" dirty="0" smtClean="0">
                <a:solidFill>
                  <a:srgbClr val="FF0000"/>
                </a:solidFill>
              </a:rPr>
              <a:t> the help of:</a:t>
            </a:r>
            <a:br>
              <a:rPr lang="fr-FR" sz="2000" b="1" i="1" dirty="0" smtClean="0">
                <a:solidFill>
                  <a:srgbClr val="FF0000"/>
                </a:solidFill>
              </a:rPr>
            </a:br>
            <a:r>
              <a:rPr lang="fr-FR" sz="2000" i="1" dirty="0" smtClean="0">
                <a:solidFill>
                  <a:srgbClr val="3366FF"/>
                </a:solidFill>
              </a:rPr>
              <a:t/>
            </a:r>
            <a:br>
              <a:rPr lang="fr-FR" sz="2000" i="1" dirty="0" smtClean="0">
                <a:solidFill>
                  <a:srgbClr val="3366FF"/>
                </a:solidFill>
              </a:rPr>
            </a:br>
            <a:r>
              <a:rPr lang="fr-FR" sz="2000" b="1" dirty="0" smtClean="0">
                <a:solidFill>
                  <a:srgbClr val="3366FF"/>
                </a:solidFill>
              </a:rPr>
              <a:t> Mircea Bogdan, Henry Frisch,  Eric </a:t>
            </a:r>
            <a:r>
              <a:rPr lang="fr-FR" sz="2000" b="1" dirty="0" err="1" smtClean="0">
                <a:solidFill>
                  <a:srgbClr val="3366FF"/>
                </a:solidFill>
              </a:rPr>
              <a:t>Oberla</a:t>
            </a:r>
            <a:r>
              <a:rPr lang="fr-FR" sz="2000" b="1" dirty="0" smtClean="0">
                <a:solidFill>
                  <a:srgbClr val="3366FF"/>
                </a:solidFill>
              </a:rPr>
              <a:t>, </a:t>
            </a:r>
            <a:r>
              <a:rPr lang="fr-FR" sz="2000" b="1" dirty="0" err="1" smtClean="0">
                <a:solidFill>
                  <a:srgbClr val="3366FF"/>
                </a:solidFill>
              </a:rPr>
              <a:t>Fukun</a:t>
            </a:r>
            <a:r>
              <a:rPr lang="fr-FR" sz="2000" b="1" dirty="0" smtClean="0">
                <a:solidFill>
                  <a:srgbClr val="3366FF"/>
                </a:solidFill>
              </a:rPr>
              <a:t> Tang</a:t>
            </a:r>
            <a:br>
              <a:rPr lang="fr-FR" sz="2000" b="1" dirty="0" smtClean="0">
                <a:solidFill>
                  <a:srgbClr val="3366FF"/>
                </a:solidFill>
              </a:rPr>
            </a:br>
            <a:r>
              <a:rPr lang="fr-FR" sz="2000" b="1" dirty="0" smtClean="0"/>
              <a:t>U Chicago</a:t>
            </a:r>
            <a:br>
              <a:rPr lang="fr-FR" sz="2000" b="1" dirty="0" smtClean="0"/>
            </a:br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fr-FR" sz="2000" b="1" dirty="0" smtClean="0">
                <a:solidFill>
                  <a:srgbClr val="3366FF"/>
                </a:solidFill>
              </a:rPr>
              <a:t>and</a:t>
            </a:r>
            <a:br>
              <a:rPr lang="fr-FR" sz="2000" b="1" dirty="0" smtClean="0">
                <a:solidFill>
                  <a:srgbClr val="3366FF"/>
                </a:solidFill>
              </a:rPr>
            </a:br>
            <a:r>
              <a:rPr lang="fr-FR" sz="2000" b="1" dirty="0" smtClean="0">
                <a:solidFill>
                  <a:srgbClr val="3366FF"/>
                </a:solidFill>
              </a:rPr>
              <a:t/>
            </a:r>
            <a:br>
              <a:rPr lang="fr-FR" sz="2000" b="1" dirty="0" smtClean="0">
                <a:solidFill>
                  <a:srgbClr val="3366FF"/>
                </a:solidFill>
              </a:rPr>
            </a:br>
            <a:r>
              <a:rPr lang="fr-FR" sz="2000" b="1" dirty="0" smtClean="0">
                <a:solidFill>
                  <a:srgbClr val="3366FF"/>
                </a:solidFill>
              </a:rPr>
              <a:t>Dominique Breton, Eric </a:t>
            </a:r>
            <a:r>
              <a:rPr lang="fr-FR" sz="2000" b="1" dirty="0" err="1" smtClean="0">
                <a:solidFill>
                  <a:srgbClr val="3366FF"/>
                </a:solidFill>
              </a:rPr>
              <a:t>Delagnes</a:t>
            </a:r>
            <a:r>
              <a:rPr lang="fr-FR" sz="2000" b="1" dirty="0" smtClean="0">
                <a:solidFill>
                  <a:srgbClr val="3366FF"/>
                </a:solidFill>
              </a:rPr>
              <a:t/>
            </a:r>
            <a:br>
              <a:rPr lang="fr-FR" sz="2000" b="1" dirty="0" smtClean="0">
                <a:solidFill>
                  <a:srgbClr val="3366FF"/>
                </a:solidFill>
              </a:rPr>
            </a:br>
            <a:r>
              <a:rPr lang="fr-FR" sz="2000" b="1" dirty="0" smtClean="0"/>
              <a:t>Orsay Saclay</a:t>
            </a:r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2000" dirty="0"/>
              <a:t/>
            </a:r>
            <a:br>
              <a:rPr lang="fr-FR" sz="2000" dirty="0"/>
            </a:br>
            <a:endParaRPr lang="fr-FR" sz="2000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5714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3200" dirty="0" smtClean="0"/>
              <a:t>Micro-Channel Plates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-92075" y="6589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00034" y="733246"/>
            <a:ext cx="7393009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00100" lvl="1" indent="-342900"/>
            <a:r>
              <a:rPr lang="en-US" b="1" i="1" dirty="0"/>
              <a:t>Timing resolutions (Transit Time Spread) in the 10-100 </a:t>
            </a:r>
            <a:r>
              <a:rPr lang="en-US" b="1" i="1" dirty="0" err="1"/>
              <a:t>ps</a:t>
            </a:r>
            <a:r>
              <a:rPr lang="en-US" b="1" i="1" dirty="0"/>
              <a:t> range</a:t>
            </a:r>
            <a:r>
              <a:rPr lang="en-US" dirty="0"/>
              <a:t> </a:t>
            </a:r>
          </a:p>
          <a:p>
            <a:pPr marL="800100" lvl="1" indent="-342900"/>
            <a:endParaRPr lang="en-US" b="1" i="1" dirty="0">
              <a:solidFill>
                <a:srgbClr val="FF3300"/>
              </a:solidFill>
            </a:endParaRPr>
          </a:p>
          <a:p>
            <a:pPr marL="800100" lvl="1" indent="-342900">
              <a:buFontTx/>
              <a:buChar char="-"/>
            </a:pPr>
            <a:r>
              <a:rPr lang="en-US" b="1" i="1" dirty="0">
                <a:solidFill>
                  <a:srgbClr val="FF3300"/>
                </a:solidFill>
              </a:rPr>
              <a:t> MCP parameters impacting transit time:</a:t>
            </a:r>
          </a:p>
          <a:p>
            <a:pPr marL="800100" lvl="1" indent="-342900"/>
            <a:r>
              <a:rPr lang="en-US" dirty="0"/>
              <a:t>            	</a:t>
            </a:r>
            <a:r>
              <a:rPr lang="en-US" sz="1600" b="1" dirty="0"/>
              <a:t>Rise-time</a:t>
            </a:r>
          </a:p>
          <a:p>
            <a:pPr marL="800100" lvl="1" indent="-342900"/>
            <a:r>
              <a:rPr lang="en-US" sz="1600" b="1" dirty="0"/>
              <a:t>            	First strike, Tilt angle, Pore size (diameter, length)</a:t>
            </a:r>
          </a:p>
          <a:p>
            <a:pPr marL="800100" lvl="1" indent="-342900"/>
            <a:r>
              <a:rPr lang="en-US" sz="1600" b="1" dirty="0"/>
              <a:t>            	Bias voltage (gaps transit times</a:t>
            </a:r>
            <a:r>
              <a:rPr lang="en-US" sz="1600" b="1" dirty="0" smtClean="0"/>
              <a:t>)</a:t>
            </a:r>
          </a:p>
          <a:p>
            <a:pPr marL="800100" lvl="1" indent="-342900"/>
            <a:endParaRPr lang="en-US" sz="1600" b="1" i="1" dirty="0">
              <a:solidFill>
                <a:srgbClr val="FF3300"/>
              </a:solidFill>
            </a:endParaRPr>
          </a:p>
          <a:p>
            <a:pPr marL="800100" lvl="1" indent="-342900"/>
            <a:r>
              <a:rPr lang="en-US" b="1" i="1" dirty="0">
                <a:solidFill>
                  <a:srgbClr val="FF3300"/>
                </a:solidFill>
              </a:rPr>
              <a:t>-     </a:t>
            </a:r>
            <a:r>
              <a:rPr lang="en-US" b="1" i="1" dirty="0" smtClean="0">
                <a:solidFill>
                  <a:srgbClr val="FF3300"/>
                </a:solidFill>
              </a:rPr>
              <a:t>MCP </a:t>
            </a:r>
            <a:r>
              <a:rPr lang="en-US" b="1" i="1" dirty="0">
                <a:solidFill>
                  <a:srgbClr val="FF3300"/>
                </a:solidFill>
              </a:rPr>
              <a:t>parameters impacting noise and rise-time</a:t>
            </a:r>
          </a:p>
          <a:p>
            <a:pPr marL="800100" lvl="1" indent="-342900"/>
            <a:r>
              <a:rPr lang="en-US" dirty="0"/>
              <a:t>                    </a:t>
            </a:r>
            <a:r>
              <a:rPr lang="en-US" dirty="0" smtClean="0"/>
              <a:t>       </a:t>
            </a:r>
            <a:r>
              <a:rPr lang="en-US" sz="1600" b="1" dirty="0"/>
              <a:t>Photo-cathode noise (mainly impulse noise)</a:t>
            </a:r>
          </a:p>
          <a:p>
            <a:pPr marL="800100" lvl="1" indent="-342900"/>
            <a:r>
              <a:rPr lang="en-US" sz="1600" b="1" dirty="0"/>
              <a:t>                       </a:t>
            </a:r>
            <a:r>
              <a:rPr lang="en-US" sz="1600" b="1" dirty="0" smtClean="0"/>
              <a:t>       Secondary </a:t>
            </a:r>
            <a:r>
              <a:rPr lang="en-US" sz="1600" b="1" dirty="0"/>
              <a:t>emitter noise</a:t>
            </a:r>
          </a:p>
          <a:p>
            <a:pPr marL="800100" lvl="1" indent="-342900"/>
            <a:r>
              <a:rPr lang="en-US" sz="1600" b="1" dirty="0"/>
              <a:t>            </a:t>
            </a:r>
            <a:r>
              <a:rPr lang="en-US" sz="1600" b="1" dirty="0" smtClean="0"/>
              <a:t>	Gain </a:t>
            </a:r>
            <a:r>
              <a:rPr lang="en-US" sz="1600" b="1" dirty="0"/>
              <a:t>fluctuations</a:t>
            </a:r>
          </a:p>
          <a:p>
            <a:pPr marL="800100" lvl="1" indent="-342900"/>
            <a:endParaRPr lang="en-US" b="1" dirty="0"/>
          </a:p>
          <a:p>
            <a:pPr marL="800100" lvl="1" indent="-342900">
              <a:buFontTx/>
              <a:buChar char="-"/>
            </a:pPr>
            <a:r>
              <a:rPr lang="en-US" b="1" i="1" dirty="0">
                <a:solidFill>
                  <a:srgbClr val="FF3300"/>
                </a:solidFill>
              </a:rPr>
              <a:t> MCP environment</a:t>
            </a:r>
            <a:r>
              <a:rPr lang="en-US" dirty="0"/>
              <a:t> </a:t>
            </a:r>
          </a:p>
          <a:p>
            <a:pPr marL="800100" lvl="1" indent="-342900"/>
            <a:r>
              <a:rPr lang="en-US" dirty="0"/>
              <a:t>			</a:t>
            </a:r>
            <a:r>
              <a:rPr lang="en-US" sz="1600" b="1" dirty="0" smtClean="0"/>
              <a:t>2D readout elements:   delay lines</a:t>
            </a:r>
            <a:endParaRPr lang="en-US" sz="1600" b="1" dirty="0"/>
          </a:p>
          <a:p>
            <a:pPr marL="800100" lvl="1" indent="-342900"/>
            <a:r>
              <a:rPr lang="en-US" sz="1600" b="1" dirty="0"/>
              <a:t>			Magnetic field</a:t>
            </a:r>
          </a:p>
          <a:p>
            <a:pPr marL="2171700" lvl="4" indent="-342900"/>
            <a:r>
              <a:rPr lang="en-US" b="1" dirty="0">
                <a:solidFill>
                  <a:srgbClr val="FF3300"/>
                </a:solidFill>
              </a:rPr>
              <a:t>			</a:t>
            </a:r>
            <a:r>
              <a:rPr lang="en-US" dirty="0">
                <a:solidFill>
                  <a:srgbClr val="FF3300"/>
                </a:solidFill>
              </a:rPr>
              <a:t>	</a:t>
            </a:r>
            <a:r>
              <a:rPr lang="en-US" dirty="0">
                <a:solidFill>
                  <a:srgbClr val="3366FF"/>
                </a:solidFill>
              </a:rPr>
              <a:t>	</a:t>
            </a:r>
          </a:p>
          <a:p>
            <a:pPr marL="800100" lvl="1" indent="-342900"/>
            <a:r>
              <a:rPr lang="en-US" b="1" i="1" dirty="0">
                <a:solidFill>
                  <a:srgbClr val="FF3300"/>
                </a:solidFill>
              </a:rPr>
              <a:t>-     </a:t>
            </a:r>
            <a:r>
              <a:rPr lang="en-US" b="1" i="1" dirty="0" smtClean="0">
                <a:solidFill>
                  <a:srgbClr val="FF3300"/>
                </a:solidFill>
              </a:rPr>
              <a:t>MCP readout electronics parameters with waveform sampling</a:t>
            </a:r>
            <a:endParaRPr lang="en-US" b="1" i="1" dirty="0">
              <a:solidFill>
                <a:srgbClr val="FF3300"/>
              </a:solidFill>
            </a:endParaRPr>
          </a:p>
          <a:p>
            <a:pPr marL="800100" lvl="1" indent="-342900"/>
            <a:r>
              <a:rPr lang="en-US" dirty="0"/>
              <a:t>			</a:t>
            </a:r>
            <a:r>
              <a:rPr lang="en-US" dirty="0" smtClean="0"/>
              <a:t> </a:t>
            </a:r>
            <a:r>
              <a:rPr lang="en-US" sz="1600" b="1" dirty="0" smtClean="0"/>
              <a:t>Analog </a:t>
            </a:r>
            <a:r>
              <a:rPr lang="en-US" sz="1600" b="1" dirty="0"/>
              <a:t>bandwidth</a:t>
            </a:r>
          </a:p>
          <a:p>
            <a:pPr marL="800100" lvl="1" indent="-342900"/>
            <a:r>
              <a:rPr lang="en-US" sz="1600" b="1" dirty="0"/>
              <a:t>			</a:t>
            </a:r>
            <a:r>
              <a:rPr lang="en-US" sz="1600" b="1" dirty="0" smtClean="0"/>
              <a:t> Sample </a:t>
            </a:r>
            <a:r>
              <a:rPr lang="en-US" sz="1600" b="1" dirty="0"/>
              <a:t>rate</a:t>
            </a:r>
          </a:p>
          <a:p>
            <a:pPr marL="800100" lvl="1" indent="-342900"/>
            <a:r>
              <a:rPr lang="en-US" sz="1600" b="1" dirty="0"/>
              <a:t>			</a:t>
            </a:r>
            <a:r>
              <a:rPr lang="en-US" sz="1600" b="1" dirty="0" smtClean="0"/>
              <a:t> Electronics </a:t>
            </a:r>
            <a:r>
              <a:rPr lang="en-US" sz="1600" b="1" dirty="0"/>
              <a:t>gain (if any)</a:t>
            </a:r>
          </a:p>
          <a:p>
            <a:pPr marL="800100" lvl="1" indent="-342900"/>
            <a:r>
              <a:rPr lang="en-US" sz="1600" b="1" dirty="0"/>
              <a:t>                        </a:t>
            </a:r>
            <a:r>
              <a:rPr lang="en-US" sz="1600" b="1" dirty="0" smtClean="0"/>
              <a:t>       Electronics </a:t>
            </a:r>
            <a:r>
              <a:rPr lang="en-US" sz="1600" b="1" dirty="0"/>
              <a:t>noise</a:t>
            </a:r>
          </a:p>
          <a:p>
            <a:pPr marL="800100" lvl="1" indent="-342900"/>
            <a:r>
              <a:rPr lang="en-US" sz="1600" b="1" dirty="0"/>
              <a:t>		</a:t>
            </a:r>
            <a:r>
              <a:rPr lang="en-US" sz="1600" b="1" dirty="0" smtClean="0"/>
              <a:t>	Signal </a:t>
            </a:r>
            <a:r>
              <a:rPr lang="en-US" sz="1600" b="1" dirty="0"/>
              <a:t>integrity (system noise)</a:t>
            </a:r>
          </a:p>
          <a:p>
            <a:pPr marL="800100" lvl="1" indent="-342900"/>
            <a:r>
              <a:rPr lang="en-US" sz="1600" b="1" dirty="0"/>
              <a:t>			</a:t>
            </a:r>
            <a:endParaRPr lang="fr-FR" sz="1600" b="1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950E8-A111-4873-B99E-299342E6BBD6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42976" y="0"/>
            <a:ext cx="7772400" cy="836613"/>
          </a:xfrm>
        </p:spPr>
        <p:txBody>
          <a:bodyPr/>
          <a:lstStyle/>
          <a:p>
            <a:pPr eaLnBrk="1" hangingPunct="1"/>
            <a:r>
              <a:rPr lang="fr-FR" sz="3200" dirty="0" smtClean="0"/>
              <a:t>Large Area Micro-Channel Plates </a:t>
            </a:r>
            <a:r>
              <a:rPr lang="fr-FR" sz="3200" dirty="0" err="1" smtClean="0"/>
              <a:t>Devices</a:t>
            </a:r>
            <a:endParaRPr lang="fr-FR" sz="3200" dirty="0" smtClean="0"/>
          </a:p>
        </p:txBody>
      </p:sp>
      <p:pic>
        <p:nvPicPr>
          <p:cNvPr id="6" name="Picture 2" descr="C:\Users\Herve\Desktop\InsideOut.png"/>
          <p:cNvPicPr>
            <a:picLocks noChangeAspect="1" noChangeArrowheads="1"/>
          </p:cNvPicPr>
          <p:nvPr/>
        </p:nvPicPr>
        <p:blipFill rotWithShape="1">
          <a:blip r:embed="rId2"/>
          <a:srcRect l="23318" r="24219"/>
          <a:stretch/>
        </p:blipFill>
        <p:spPr>
          <a:xfrm>
            <a:off x="0" y="1500174"/>
            <a:ext cx="2654300" cy="3384550"/>
          </a:xfrm>
          <a:prstGeom prst="rect">
            <a:avLst/>
          </a:prstGeom>
          <a:noFill/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2643174" y="1142984"/>
            <a:ext cx="6500826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 dirty="0" err="1" smtClean="0">
                <a:solidFill>
                  <a:srgbClr val="FF0000"/>
                </a:solidFill>
              </a:rPr>
              <a:t>Present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MCPs</a:t>
            </a:r>
            <a:r>
              <a:rPr lang="fr-FR" b="1" dirty="0" smtClean="0">
                <a:solidFill>
                  <a:srgbClr val="FF0000"/>
                </a:solidFill>
              </a:rPr>
              <a:t>     </a:t>
            </a:r>
            <a:r>
              <a:rPr lang="fr-FR" dirty="0" err="1" smtClean="0"/>
              <a:t>Photek</a:t>
            </a:r>
            <a:r>
              <a:rPr lang="fr-FR" dirty="0" smtClean="0"/>
              <a:t>, HPK, Burle-</a:t>
            </a:r>
            <a:r>
              <a:rPr lang="fr-FR" dirty="0" err="1" smtClean="0"/>
              <a:t>Photonis</a:t>
            </a:r>
            <a:r>
              <a:rPr lang="fr-FR" dirty="0" smtClean="0"/>
              <a:t>  </a:t>
            </a:r>
            <a:r>
              <a:rPr lang="fr-FR" b="1" dirty="0" smtClean="0"/>
              <a:t>2’’ x 2’’</a:t>
            </a:r>
          </a:p>
          <a:p>
            <a:pPr>
              <a:spcBef>
                <a:spcPct val="50000"/>
              </a:spcBef>
            </a:pPr>
            <a:endParaRPr lang="fr-FR" dirty="0" smtClean="0"/>
          </a:p>
          <a:p>
            <a:pPr>
              <a:spcBef>
                <a:spcPct val="50000"/>
              </a:spcBef>
            </a:pPr>
            <a:r>
              <a:rPr lang="fr-FR" dirty="0" smtClean="0"/>
              <a:t>LAPPD </a:t>
            </a:r>
            <a:r>
              <a:rPr lang="fr-FR" dirty="0" err="1" smtClean="0"/>
              <a:t>project</a:t>
            </a:r>
            <a:r>
              <a:rPr lang="fr-FR" dirty="0" smtClean="0"/>
              <a:t> :  Chicago-Hawaii        Large </a:t>
            </a:r>
            <a:r>
              <a:rPr lang="fr-FR" dirty="0"/>
              <a:t>Area </a:t>
            </a:r>
            <a:r>
              <a:rPr lang="fr-FR" dirty="0" smtClean="0"/>
              <a:t>MCP   </a:t>
            </a:r>
            <a:r>
              <a:rPr lang="fr-FR" b="1" dirty="0" smtClean="0"/>
              <a:t>8’’ x   8’’    </a:t>
            </a:r>
          </a:p>
          <a:p>
            <a:pPr>
              <a:spcBef>
                <a:spcPct val="50000"/>
              </a:spcBef>
            </a:pPr>
            <a:r>
              <a:rPr lang="fr-FR" b="1" dirty="0" smtClean="0"/>
              <a:t>  </a:t>
            </a:r>
          </a:p>
          <a:p>
            <a:pPr>
              <a:spcBef>
                <a:spcPct val="50000"/>
              </a:spcBef>
            </a:pPr>
            <a:r>
              <a:rPr lang="fr-FR" sz="2000" b="1" i="1" dirty="0" err="1" smtClean="0">
                <a:solidFill>
                  <a:srgbClr val="FF0000"/>
                </a:solidFill>
              </a:rPr>
              <a:t>See</a:t>
            </a:r>
            <a:r>
              <a:rPr lang="fr-FR" sz="2000" b="1" i="1" dirty="0" smtClean="0">
                <a:solidFill>
                  <a:srgbClr val="FF0000"/>
                </a:solidFill>
              </a:rPr>
              <a:t>   </a:t>
            </a:r>
            <a:r>
              <a:rPr lang="fr-FR" sz="2000" b="1" i="1" dirty="0" err="1" smtClean="0">
                <a:solidFill>
                  <a:srgbClr val="FF0000"/>
                </a:solidFill>
              </a:rPr>
              <a:t>Ossy</a:t>
            </a:r>
            <a:r>
              <a:rPr lang="fr-FR" sz="2000" b="1" i="1" dirty="0" smtClean="0">
                <a:solidFill>
                  <a:srgbClr val="FF0000"/>
                </a:solidFill>
              </a:rPr>
              <a:t>  </a:t>
            </a:r>
            <a:r>
              <a:rPr lang="fr-FR" sz="2000" b="1" i="1" dirty="0" err="1" smtClean="0">
                <a:solidFill>
                  <a:srgbClr val="FF0000"/>
                </a:solidFill>
              </a:rPr>
              <a:t>Siegmund</a:t>
            </a:r>
            <a:r>
              <a:rPr lang="fr-FR" sz="2000" b="1" i="1" dirty="0" smtClean="0">
                <a:solidFill>
                  <a:srgbClr val="FF0000"/>
                </a:solidFill>
              </a:rPr>
              <a:t> ’s and Eric </a:t>
            </a:r>
            <a:r>
              <a:rPr lang="fr-FR" sz="2000" b="1" i="1" dirty="0" err="1" smtClean="0">
                <a:solidFill>
                  <a:srgbClr val="FF0000"/>
                </a:solidFill>
              </a:rPr>
              <a:t>Oberla’s</a:t>
            </a:r>
            <a:r>
              <a:rPr lang="fr-FR" sz="2000" b="1" i="1" dirty="0" smtClean="0">
                <a:solidFill>
                  <a:srgbClr val="FF0000"/>
                </a:solidFill>
              </a:rPr>
              <a:t>  </a:t>
            </a:r>
            <a:r>
              <a:rPr lang="fr-FR" sz="2000" b="1" i="1" dirty="0" err="1" smtClean="0">
                <a:solidFill>
                  <a:srgbClr val="FF0000"/>
                </a:solidFill>
              </a:rPr>
              <a:t>talks</a:t>
            </a:r>
            <a:endParaRPr lang="fr-FR" b="1" i="1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fr-FR" sz="1600" dirty="0" smtClean="0"/>
          </a:p>
          <a:p>
            <a:pPr>
              <a:spcBef>
                <a:spcPct val="50000"/>
              </a:spcBef>
            </a:pPr>
            <a:r>
              <a:rPr lang="fr-FR" sz="1600" dirty="0" smtClean="0"/>
              <a:t>Transmission </a:t>
            </a:r>
            <a:r>
              <a:rPr lang="fr-FR" sz="1600" dirty="0" err="1" smtClean="0"/>
              <a:t>lines</a:t>
            </a:r>
            <a:r>
              <a:rPr lang="fr-FR" sz="1600" dirty="0" smtClean="0"/>
              <a:t> </a:t>
            </a:r>
            <a:r>
              <a:rPr lang="fr-FR" sz="1600" dirty="0"/>
              <a:t>2D </a:t>
            </a:r>
            <a:r>
              <a:rPr lang="fr-FR" sz="1600" dirty="0" err="1" smtClean="0"/>
              <a:t>readout</a:t>
            </a:r>
            <a:r>
              <a:rPr lang="fr-FR" sz="1600" dirty="0" smtClean="0"/>
              <a:t>: </a:t>
            </a:r>
            <a:endParaRPr lang="fr-FR" sz="1600" dirty="0"/>
          </a:p>
          <a:p>
            <a:pPr>
              <a:spcBef>
                <a:spcPct val="50000"/>
              </a:spcBef>
            </a:pPr>
            <a:r>
              <a:rPr lang="fr-FR" sz="1600" dirty="0" err="1" smtClean="0"/>
              <a:t>limits</a:t>
            </a:r>
            <a:r>
              <a:rPr lang="fr-FR" sz="1600" dirty="0" smtClean="0"/>
              <a:t> </a:t>
            </a:r>
            <a:r>
              <a:rPr lang="fr-FR" sz="1600" dirty="0"/>
              <a:t>the </a:t>
            </a:r>
            <a:r>
              <a:rPr lang="fr-FR" sz="1600" dirty="0" err="1"/>
              <a:t>number</a:t>
            </a:r>
            <a:r>
              <a:rPr lang="fr-FR" sz="1600" dirty="0"/>
              <a:t> of </a:t>
            </a:r>
            <a:r>
              <a:rPr lang="fr-FR" sz="1600" dirty="0" err="1" smtClean="0"/>
              <a:t>electronic</a:t>
            </a:r>
            <a:r>
              <a:rPr lang="fr-FR" sz="1600" dirty="0" smtClean="0"/>
              <a:t>  </a:t>
            </a:r>
            <a:r>
              <a:rPr lang="fr-FR" sz="1600" dirty="0" err="1" smtClean="0"/>
              <a:t>channels</a:t>
            </a:r>
            <a:r>
              <a:rPr lang="fr-FR" sz="1600" dirty="0" smtClean="0"/>
              <a:t> </a:t>
            </a:r>
            <a:r>
              <a:rPr lang="fr-FR" sz="1600" dirty="0" err="1" smtClean="0"/>
              <a:t>compared</a:t>
            </a:r>
            <a:r>
              <a:rPr lang="fr-FR" sz="1600" dirty="0" smtClean="0"/>
              <a:t> to pixels</a:t>
            </a:r>
          </a:p>
          <a:p>
            <a:pPr>
              <a:spcBef>
                <a:spcPct val="50000"/>
              </a:spcBef>
            </a:pPr>
            <a:r>
              <a:rPr lang="fr-FR" sz="1600" dirty="0" smtClean="0"/>
              <a:t>Goal:  </a:t>
            </a:r>
            <a:r>
              <a:rPr lang="fr-FR" sz="1600" dirty="0" err="1" smtClean="0"/>
              <a:t>Both</a:t>
            </a:r>
            <a:r>
              <a:rPr lang="fr-FR" sz="1600" dirty="0" smtClean="0"/>
              <a:t> position O(mm</a:t>
            </a:r>
            <a:r>
              <a:rPr lang="fr-FR" sz="1600" baseline="30000" dirty="0" smtClean="0"/>
              <a:t>2</a:t>
            </a:r>
            <a:r>
              <a:rPr lang="fr-FR" sz="1600" dirty="0" smtClean="0"/>
              <a:t>) and timing O(10-100ps)</a:t>
            </a:r>
          </a:p>
          <a:p>
            <a:pPr>
              <a:spcBef>
                <a:spcPct val="50000"/>
              </a:spcBef>
            </a:pPr>
            <a:endParaRPr lang="fr-FR" sz="1600" dirty="0" smtClean="0"/>
          </a:p>
          <a:p>
            <a:pPr>
              <a:spcBef>
                <a:spcPct val="50000"/>
              </a:spcBef>
            </a:pPr>
            <a:r>
              <a:rPr lang="fr-FR" sz="2000" b="1" i="1" dirty="0" err="1" smtClean="0">
                <a:solidFill>
                  <a:srgbClr val="FF0000"/>
                </a:solidFill>
              </a:rPr>
              <a:t>Electronics</a:t>
            </a:r>
            <a:r>
              <a:rPr lang="fr-FR" sz="2000" b="1" i="1" dirty="0" smtClean="0">
                <a:solidFill>
                  <a:srgbClr val="FF0000"/>
                </a:solidFill>
              </a:rPr>
              <a:t>     </a:t>
            </a:r>
            <a:r>
              <a:rPr lang="fr-FR" sz="2000" dirty="0" smtClean="0"/>
              <a:t>Hawaii, PSI, Orsay, Chicago-Hawaii </a:t>
            </a:r>
            <a:endParaRPr lang="fr-FR" sz="2000" b="1" i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fr-FR" sz="1600" dirty="0"/>
              <a:t>  </a:t>
            </a:r>
            <a:r>
              <a:rPr lang="fr-FR" sz="2000" dirty="0"/>
              <a:t>-  </a:t>
            </a:r>
            <a:r>
              <a:rPr lang="fr-FR" sz="2000" dirty="0" err="1" smtClean="0"/>
              <a:t>GigaSample</a:t>
            </a:r>
            <a:r>
              <a:rPr lang="fr-FR" sz="2000" dirty="0" smtClean="0"/>
              <a:t>/s </a:t>
            </a:r>
            <a:r>
              <a:rPr lang="fr-FR" sz="2000" dirty="0" err="1"/>
              <a:t>Waveform</a:t>
            </a:r>
            <a:r>
              <a:rPr lang="fr-FR" sz="2000" dirty="0"/>
              <a:t> </a:t>
            </a:r>
            <a:r>
              <a:rPr lang="fr-FR" sz="2000" dirty="0" err="1" smtClean="0"/>
              <a:t>Sampling</a:t>
            </a:r>
            <a:r>
              <a:rPr lang="fr-FR" sz="2000" dirty="0"/>
              <a:t> </a:t>
            </a:r>
            <a:r>
              <a:rPr lang="fr-FR" sz="2000" dirty="0" smtClean="0"/>
              <a:t>and Digital </a:t>
            </a:r>
            <a:r>
              <a:rPr lang="fr-FR" sz="2000" dirty="0" err="1" smtClean="0"/>
              <a:t>Processing</a:t>
            </a:r>
            <a:r>
              <a:rPr lang="fr-FR" sz="2000" dirty="0" smtClean="0"/>
              <a:t> </a:t>
            </a:r>
            <a:endParaRPr lang="fr-FR" sz="20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950E8-A111-4873-B99E-299342E6BBD6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3058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Micro-Channel Plates Signals</a:t>
            </a:r>
            <a:endParaRPr lang="en-US" sz="3200" dirty="0"/>
          </a:p>
        </p:txBody>
      </p:sp>
      <p:sp>
        <p:nvSpPr>
          <p:cNvPr id="16" name="Rectangle 15"/>
          <p:cNvSpPr/>
          <p:nvPr/>
        </p:nvSpPr>
        <p:spPr>
          <a:xfrm>
            <a:off x="4343400" y="3124200"/>
            <a:ext cx="76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19600" y="4648200"/>
            <a:ext cx="914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anodes</a:t>
            </a: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218" name="Equation" r:id="rId3" imgW="114120" imgH="215640" progId="Equation.3">
              <p:embed/>
            </p:oleObj>
          </a:graphicData>
        </a:graphic>
      </p:graphicFrame>
      <p:pic>
        <p:nvPicPr>
          <p:cNvPr id="14" name="Picture 9" descr="amplitudes_25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857232"/>
            <a:ext cx="6119855" cy="458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1357290" y="5572140"/>
            <a:ext cx="5321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Micro-Channel Plates </a:t>
            </a:r>
            <a:r>
              <a:rPr lang="fr-FR" dirty="0" err="1" smtClean="0"/>
              <a:t>signals</a:t>
            </a:r>
            <a:r>
              <a:rPr lang="fr-FR" dirty="0" smtClean="0"/>
              <a:t>:     </a:t>
            </a:r>
            <a:r>
              <a:rPr lang="fr-FR" dirty="0" err="1" smtClean="0"/>
              <a:t>bandwidth</a:t>
            </a:r>
            <a:r>
              <a:rPr lang="fr-FR" dirty="0" smtClean="0"/>
              <a:t>  =  </a:t>
            </a:r>
            <a:r>
              <a:rPr lang="fr-FR" dirty="0" smtClean="0"/>
              <a:t>1</a:t>
            </a:r>
            <a:r>
              <a:rPr lang="fr-FR" dirty="0" smtClean="0"/>
              <a:t>- 2 </a:t>
            </a:r>
            <a:r>
              <a:rPr lang="fr-FR" dirty="0" smtClean="0"/>
              <a:t>GHz</a:t>
            </a:r>
          </a:p>
          <a:p>
            <a:r>
              <a:rPr lang="fr-FR" dirty="0" smtClean="0"/>
              <a:t>Good candidates for </a:t>
            </a:r>
            <a:r>
              <a:rPr lang="fr-FR" dirty="0" err="1" smtClean="0"/>
              <a:t>fast</a:t>
            </a:r>
            <a:r>
              <a:rPr lang="fr-FR" dirty="0" smtClean="0"/>
              <a:t> timing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950E8-A111-4873-B99E-299342E6BBD6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14282" y="2357430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Burle-</a:t>
            </a:r>
            <a:r>
              <a:rPr lang="fr-FR" dirty="0" err="1" smtClean="0"/>
              <a:t>Photonis</a:t>
            </a:r>
            <a:endParaRPr lang="fr-FR" dirty="0" smtClean="0"/>
          </a:p>
          <a:p>
            <a:r>
              <a:rPr lang="fr-FR" dirty="0" smtClean="0"/>
              <a:t>25 </a:t>
            </a:r>
            <a:r>
              <a:rPr lang="fr-FR" dirty="0" smtClean="0">
                <a:latin typeface="Symbol" pitchFamily="18" charset="2"/>
              </a:rPr>
              <a:t>m</a:t>
            </a:r>
            <a:r>
              <a:rPr lang="fr-FR" dirty="0" smtClean="0"/>
              <a:t>m pores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2428860" y="4429132"/>
            <a:ext cx="2382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50PEs, HV </a:t>
            </a:r>
            <a:r>
              <a:rPr lang="fr-FR" dirty="0" err="1" smtClean="0"/>
              <a:t>steps</a:t>
            </a:r>
            <a:r>
              <a:rPr lang="fr-FR" dirty="0" smtClean="0"/>
              <a:t> of 50 V</a:t>
            </a:r>
            <a:endParaRPr lang="fr-FR" dirty="0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mcp_spectru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643182"/>
            <a:ext cx="4501901" cy="3773652"/>
          </a:xfrm>
          <a:prstGeom prst="rect">
            <a:avLst/>
          </a:prstGeom>
        </p:spPr>
      </p:pic>
      <p:sp>
        <p:nvSpPr>
          <p:cNvPr id="512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57158" y="285728"/>
            <a:ext cx="8096248" cy="4786346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70000"/>
              </a:lnSpc>
              <a:buNone/>
            </a:pPr>
            <a:endParaRPr lang="en-US" sz="1800" dirty="0" smtClean="0"/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en-US" sz="2400" dirty="0" smtClean="0"/>
              <a:t>             </a:t>
            </a:r>
          </a:p>
          <a:p>
            <a:pPr marL="0" indent="0" eaLnBrk="1" hangingPunct="1">
              <a:lnSpc>
                <a:spcPct val="70000"/>
              </a:lnSpc>
              <a:buNone/>
            </a:pPr>
            <a:endParaRPr lang="en-US" sz="2400" dirty="0" smtClean="0"/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en-US" sz="2400" dirty="0" smtClean="0"/>
              <a:t>Digitization:   Sampling frequency &gt;   2 x Shannon-</a:t>
            </a:r>
            <a:r>
              <a:rPr lang="en-US" sz="2400" dirty="0" err="1" smtClean="0"/>
              <a:t>Nyquist</a:t>
            </a:r>
            <a:r>
              <a:rPr lang="en-US" sz="2400" dirty="0" smtClean="0"/>
              <a:t>=4GHz</a:t>
            </a: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en-US" sz="2400" dirty="0" smtClean="0"/>
              <a:t>Dynamic range ~150:      700 </a:t>
            </a:r>
            <a:r>
              <a:rPr lang="en-US" sz="2400" dirty="0" err="1" smtClean="0"/>
              <a:t>uV</a:t>
            </a:r>
            <a:r>
              <a:rPr lang="en-US" sz="2400" dirty="0" smtClean="0"/>
              <a:t> noise, 100 mV max</a:t>
            </a:r>
            <a:endParaRPr lang="en-US" sz="1600" dirty="0" smtClean="0"/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endParaRPr lang="en-US" sz="1600" dirty="0" smtClean="0"/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endParaRPr lang="en-US" sz="1600" dirty="0" smtClean="0"/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endParaRPr lang="en-US" sz="1600" dirty="0" smtClean="0"/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endParaRPr lang="en-US" sz="1800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3924300" y="4610100"/>
            <a:ext cx="38258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8" name="TextBox 13"/>
          <p:cNvSpPr txBox="1">
            <a:spLocks noChangeArrowheads="1"/>
          </p:cNvSpPr>
          <p:nvPr/>
        </p:nvSpPr>
        <p:spPr bwMode="auto">
          <a:xfrm>
            <a:off x="3962400" y="4038600"/>
            <a:ext cx="3545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2 </a:t>
            </a:r>
          </a:p>
        </p:txBody>
      </p:sp>
      <p:sp>
        <p:nvSpPr>
          <p:cNvPr id="5129" name="TextBox 16"/>
          <p:cNvSpPr txBox="1">
            <a:spLocks noChangeArrowheads="1"/>
          </p:cNvSpPr>
          <p:nvPr/>
        </p:nvSpPr>
        <p:spPr bwMode="auto">
          <a:xfrm>
            <a:off x="5143504" y="3000372"/>
            <a:ext cx="18069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Micro-Channel Plate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Signal Spectrum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5797561" y="4775207"/>
            <a:ext cx="838200" cy="3175"/>
          </a:xfrm>
          <a:prstGeom prst="straightConnector1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143504" y="3643314"/>
            <a:ext cx="1848583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n-lt"/>
                <a:cs typeface="+mn-cs"/>
              </a:rPr>
              <a:t>Noise as small as possible</a:t>
            </a: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1374" y="0"/>
            <a:ext cx="9072626" cy="107157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GHz Bandwidth Micro-Channel Plate Signals</a:t>
            </a: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5857884" y="3929066"/>
            <a:ext cx="878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4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GHz</a:t>
            </a:r>
          </a:p>
        </p:txBody>
      </p:sp>
      <p:cxnSp>
        <p:nvCxnSpPr>
          <p:cNvPr id="20" name="Straight Arrow Connector 12"/>
          <p:cNvCxnSpPr/>
          <p:nvPr/>
        </p:nvCxnSpPr>
        <p:spPr>
          <a:xfrm rot="5400000">
            <a:off x="5310194" y="4548194"/>
            <a:ext cx="38258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4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0425756-8B22-4AFF-A7D6-2C1AEE022E46}" type="slidenum">
              <a:rPr lang="en-US" sz="1400"/>
              <a:pPr algn="r"/>
              <a:t>13</a:t>
            </a:fld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5072066" y="3500438"/>
            <a:ext cx="214314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7" name="Picture 9" descr="amplitudes_25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714620"/>
            <a:ext cx="4214842" cy="344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5072066" y="3929066"/>
            <a:ext cx="878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GHz</a:t>
            </a: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53420-AF4A-4DFA-999C-DF473AB4507D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786182" y="3571876"/>
            <a:ext cx="1871663" cy="7207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0"/>
            <a:ext cx="7772400" cy="765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3600" dirty="0" smtClean="0"/>
              <a:t>MCP Timing </a:t>
            </a:r>
            <a:r>
              <a:rPr lang="fr-FR" sz="3600" dirty="0" err="1" smtClean="0"/>
              <a:t>resolution</a:t>
            </a:r>
            <a:r>
              <a:rPr lang="fr-FR" sz="3600" dirty="0" smtClean="0"/>
              <a:t> </a:t>
            </a:r>
            <a:r>
              <a:rPr lang="fr-FR" sz="3600" dirty="0" err="1" smtClean="0"/>
              <a:t>estimate</a:t>
            </a:r>
            <a:r>
              <a:rPr lang="fr-FR" sz="3600" dirty="0" smtClean="0"/>
              <a:t>/</a:t>
            </a:r>
            <a:r>
              <a:rPr lang="fr-FR" sz="3600" dirty="0" err="1" smtClean="0"/>
              <a:t>measured</a:t>
            </a:r>
            <a:endParaRPr lang="fr-FR" sz="3600" dirty="0" smtClean="0"/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-92075" y="6589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1331913" y="1484313"/>
            <a:ext cx="2524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endParaRPr lang="fr-FR" sz="1600"/>
          </a:p>
          <a:p>
            <a:pPr>
              <a:buFontTx/>
              <a:buChar char="-"/>
            </a:pPr>
            <a:endParaRPr lang="fr-FR" sz="1600"/>
          </a:p>
        </p:txBody>
      </p:sp>
      <p:sp>
        <p:nvSpPr>
          <p:cNvPr id="13319" name="Text Box 9"/>
          <p:cNvSpPr txBox="1">
            <a:spLocks noChangeArrowheads="1"/>
          </p:cNvSpPr>
          <p:nvPr/>
        </p:nvSpPr>
        <p:spPr bwMode="auto">
          <a:xfrm>
            <a:off x="1500166" y="1714488"/>
            <a:ext cx="6465888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/>
              <a:t>-   First gap:     			  10ps</a:t>
            </a:r>
          </a:p>
          <a:p>
            <a:pPr>
              <a:spcBef>
                <a:spcPct val="50000"/>
              </a:spcBef>
            </a:pPr>
            <a:r>
              <a:rPr lang="fr-FR" dirty="0"/>
              <a:t>-   Assume 2-stage pores TTS of        </a:t>
            </a:r>
            <a:r>
              <a:rPr lang="fr-FR" dirty="0" smtClean="0"/>
              <a:t>         20ps</a:t>
            </a:r>
            <a:endParaRPr lang="fr-FR" dirty="0"/>
          </a:p>
          <a:p>
            <a:pPr>
              <a:spcBef>
                <a:spcPct val="50000"/>
              </a:spcBef>
              <a:buFontTx/>
              <a:buChar char="-"/>
            </a:pPr>
            <a:r>
              <a:rPr lang="fr-FR" dirty="0"/>
              <a:t>   Anode gap:  			   10ps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fr-FR" dirty="0"/>
              <a:t>   Noise:          			   20ps</a:t>
            </a:r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r>
              <a:rPr lang="fr-FR" dirty="0"/>
              <a:t>                                      </a:t>
            </a:r>
            <a:r>
              <a:rPr lang="fr-FR" dirty="0" smtClean="0"/>
              <a:t>         Total </a:t>
            </a:r>
            <a:r>
              <a:rPr lang="fr-FR" dirty="0" err="1"/>
              <a:t>is</a:t>
            </a:r>
            <a:r>
              <a:rPr lang="fr-FR" dirty="0"/>
              <a:t> 32ps</a:t>
            </a:r>
            <a:endParaRPr lang="fr-FR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fr-FR" dirty="0">
                <a:solidFill>
                  <a:srgbClr val="FF0000"/>
                </a:solidFill>
              </a:rPr>
              <a:t>                    </a:t>
            </a:r>
            <a:r>
              <a:rPr lang="fr-FR" dirty="0" err="1" smtClean="0">
                <a:solidFill>
                  <a:srgbClr val="FF0000"/>
                </a:solidFill>
              </a:rPr>
              <a:t>Measured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>
                <a:solidFill>
                  <a:srgbClr val="FF0000"/>
                </a:solidFill>
              </a:rPr>
              <a:t>Burle-</a:t>
            </a:r>
            <a:r>
              <a:rPr lang="fr-FR" dirty="0" err="1">
                <a:solidFill>
                  <a:srgbClr val="FF0000"/>
                </a:solidFill>
              </a:rPr>
              <a:t>Photonis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  2</a:t>
            </a:r>
            <a:r>
              <a:rPr lang="fr-FR" dirty="0">
                <a:solidFill>
                  <a:srgbClr val="FF0000"/>
                </a:solidFill>
              </a:rPr>
              <a:t>’’ x  2’’ </a:t>
            </a:r>
            <a:r>
              <a:rPr lang="fr-FR" dirty="0" err="1">
                <a:solidFill>
                  <a:srgbClr val="FF0000"/>
                </a:solidFill>
              </a:rPr>
              <a:t>is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 30ps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/>
          <a:lstStyle/>
          <a:p>
            <a:pPr eaLnBrk="1" hangingPunct="1"/>
            <a:r>
              <a:rPr lang="fr-FR" sz="4000" dirty="0" err="1" smtClean="0"/>
              <a:t>Outline</a:t>
            </a:r>
            <a:endParaRPr lang="fr-FR" sz="40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357430"/>
            <a:ext cx="9144000" cy="2286016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fr-FR" sz="1800" b="1" dirty="0" smtClean="0">
                <a:solidFill>
                  <a:srgbClr val="FF0000"/>
                </a:solidFill>
              </a:rPr>
              <a:t>		</a:t>
            </a:r>
            <a:r>
              <a:rPr lang="fr-FR" sz="1800" b="1" dirty="0" smtClean="0"/>
              <a:t>-	</a:t>
            </a:r>
            <a:r>
              <a:rPr lang="fr-FR" sz="1800" b="1" dirty="0" err="1" smtClean="0"/>
              <a:t>Fast</a:t>
            </a:r>
            <a:r>
              <a:rPr lang="fr-FR" sz="1800" b="1" dirty="0" smtClean="0"/>
              <a:t> Imaging </a:t>
            </a:r>
            <a:r>
              <a:rPr lang="fr-FR" sz="1800" b="1" dirty="0" err="1" smtClean="0"/>
              <a:t>Devices</a:t>
            </a:r>
            <a:r>
              <a:rPr lang="fr-FR" sz="1800" b="1" dirty="0" smtClean="0"/>
              <a:t> and Timing </a:t>
            </a:r>
            <a:r>
              <a:rPr lang="fr-FR" sz="1800" b="1" dirty="0" err="1" smtClean="0"/>
              <a:t>Resolution</a:t>
            </a:r>
            <a:endParaRPr lang="fr-FR" sz="1800" b="1" dirty="0" smtClean="0"/>
          </a:p>
          <a:p>
            <a:pPr algn="l">
              <a:lnSpc>
                <a:spcPct val="90000"/>
              </a:lnSpc>
            </a:pPr>
            <a:r>
              <a:rPr lang="fr-FR" sz="1800" b="1" dirty="0" smtClean="0"/>
              <a:t>		</a:t>
            </a:r>
            <a:r>
              <a:rPr lang="fr-FR" sz="1800" b="1" dirty="0" smtClean="0">
                <a:solidFill>
                  <a:schemeClr val="bg1">
                    <a:lumMod val="50000"/>
                  </a:schemeClr>
                </a:solidFill>
              </a:rPr>
              <a:t>-	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Silicon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PMTs</a:t>
            </a:r>
            <a:r>
              <a:rPr lang="fr-FR" sz="1800" b="1" dirty="0" smtClean="0"/>
              <a:t> and  </a:t>
            </a:r>
            <a:r>
              <a:rPr lang="fr-FR" sz="1800" b="1" dirty="0" smtClean="0">
                <a:solidFill>
                  <a:schemeClr val="bg1">
                    <a:lumMod val="50000"/>
                  </a:schemeClr>
                </a:solidFill>
              </a:rPr>
              <a:t>Micro-Channel Plates (</a:t>
            </a:r>
            <a:r>
              <a:rPr lang="fr-FR" sz="1800" b="1" dirty="0" err="1" smtClean="0">
                <a:solidFill>
                  <a:schemeClr val="bg1">
                    <a:lumMod val="50000"/>
                  </a:schemeClr>
                </a:solidFill>
              </a:rPr>
              <a:t>MCPs</a:t>
            </a:r>
            <a:r>
              <a:rPr lang="fr-FR" sz="1800" b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</a:t>
            </a:r>
            <a:r>
              <a:rPr lang="fr-FR" sz="1800" b="1" dirty="0" smtClean="0">
                <a:solidFill>
                  <a:srgbClr val="FF0000"/>
                </a:solidFill>
              </a:rPr>
              <a:t>-	Timing </a:t>
            </a:r>
            <a:r>
              <a:rPr lang="fr-FR" sz="1800" b="1" dirty="0" err="1" smtClean="0">
                <a:solidFill>
                  <a:srgbClr val="FF0000"/>
                </a:solidFill>
              </a:rPr>
              <a:t>using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Waveform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Sampling</a:t>
            </a:r>
            <a:endParaRPr lang="fr-FR" sz="18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2D </a:t>
            </a:r>
            <a:r>
              <a:rPr lang="fr-FR" sz="1800" b="1" dirty="0" err="1" smtClean="0"/>
              <a:t>Readout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with</a:t>
            </a:r>
            <a:r>
              <a:rPr lang="fr-FR" sz="1800" b="1" dirty="0" smtClean="0"/>
              <a:t> Timing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</a:t>
            </a:r>
            <a:r>
              <a:rPr lang="fr-FR" sz="1800" b="1" dirty="0" err="1" smtClean="0"/>
              <a:t>Switched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Capacitor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Arrays</a:t>
            </a:r>
            <a:r>
              <a:rPr lang="fr-FR" sz="1800" b="1" dirty="0" smtClean="0"/>
              <a:t>		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Conclusion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950E8-A111-4873-B99E-299342E6BBD6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0409-5686-4508-851A-E3D7954FE6F9}" type="slidenum">
              <a:rPr lang="en-US"/>
              <a:pPr/>
              <a:t>16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sz="3600">
                <a:solidFill>
                  <a:schemeClr val="tx1"/>
                </a:solidFill>
              </a:rPr>
              <a:t> </a:t>
            </a:r>
            <a:r>
              <a:rPr lang="en-US" sz="3200">
                <a:solidFill>
                  <a:schemeClr val="tx1"/>
                </a:solidFill>
              </a:rPr>
              <a:t>Timing techniques</a:t>
            </a:r>
            <a:endParaRPr lang="fr-FR" sz="320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191000" y="914400"/>
            <a:ext cx="4953000" cy="2863850"/>
            <a:chOff x="144" y="288"/>
            <a:chExt cx="3216" cy="164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528"/>
              <a:ext cx="3216" cy="1408"/>
              <a:chOff x="96" y="1872"/>
              <a:chExt cx="5376" cy="2283"/>
            </a:xfrm>
          </p:grpSpPr>
          <p:pic>
            <p:nvPicPr>
              <p:cNvPr id="10245" name="Picture 5" descr="multi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688" y="1872"/>
                <a:ext cx="2784" cy="2088"/>
              </a:xfrm>
              <a:prstGeom prst="rect">
                <a:avLst/>
              </a:prstGeom>
              <a:noFill/>
            </p:spPr>
          </p:pic>
          <p:pic>
            <p:nvPicPr>
              <p:cNvPr id="10246" name="Picture 6" descr="multi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6" y="1920"/>
                <a:ext cx="2688" cy="2016"/>
              </a:xfrm>
              <a:prstGeom prst="rect">
                <a:avLst/>
              </a:prstGeom>
              <a:noFill/>
            </p:spPr>
          </p:pic>
          <p:sp>
            <p:nvSpPr>
              <p:cNvPr id="10247" name="Oval 7"/>
              <p:cNvSpPr>
                <a:spLocks noChangeArrowheads="1"/>
              </p:cNvSpPr>
              <p:nvPr/>
            </p:nvSpPr>
            <p:spPr bwMode="auto">
              <a:xfrm>
                <a:off x="816" y="2928"/>
                <a:ext cx="576" cy="672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48" name="Line 8"/>
              <p:cNvSpPr>
                <a:spLocks noChangeShapeType="1"/>
              </p:cNvSpPr>
              <p:nvPr/>
            </p:nvSpPr>
            <p:spPr bwMode="auto">
              <a:xfrm flipV="1">
                <a:off x="1392" y="3120"/>
                <a:ext cx="1296" cy="14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49" name="Text Box 9"/>
              <p:cNvSpPr txBox="1">
                <a:spLocks noChangeArrowheads="1"/>
              </p:cNvSpPr>
              <p:nvPr/>
            </p:nvSpPr>
            <p:spPr bwMode="auto">
              <a:xfrm>
                <a:off x="2496" y="3841"/>
                <a:ext cx="1978" cy="3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FF0000"/>
                    </a:solidFill>
                  </a:rPr>
                  <a:t>Extrapolated  time</a:t>
                </a:r>
                <a:endParaRPr lang="fr-FR" sz="1600">
                  <a:solidFill>
                    <a:srgbClr val="FF0000"/>
                  </a:solidFill>
                </a:endParaRPr>
              </a:p>
            </p:txBody>
          </p:sp>
          <p:sp>
            <p:nvSpPr>
              <p:cNvPr id="10250" name="Line 10"/>
              <p:cNvSpPr>
                <a:spLocks noChangeShapeType="1"/>
              </p:cNvSpPr>
              <p:nvPr/>
            </p:nvSpPr>
            <p:spPr bwMode="auto">
              <a:xfrm flipV="1">
                <a:off x="3744" y="3600"/>
                <a:ext cx="48" cy="43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336" y="288"/>
              <a:ext cx="1099" cy="2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Multi-threshold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81000" y="2133600"/>
            <a:ext cx="3473450" cy="2743200"/>
            <a:chOff x="288" y="2016"/>
            <a:chExt cx="2188" cy="1728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36" y="2304"/>
              <a:ext cx="1961" cy="1440"/>
              <a:chOff x="2832" y="1056"/>
              <a:chExt cx="2825" cy="2160"/>
            </a:xfrm>
          </p:grpSpPr>
          <p:sp>
            <p:nvSpPr>
              <p:cNvPr id="10254" name="Line 14"/>
              <p:cNvSpPr>
                <a:spLocks noChangeShapeType="1"/>
              </p:cNvSpPr>
              <p:nvPr/>
            </p:nvSpPr>
            <p:spPr bwMode="auto">
              <a:xfrm flipV="1">
                <a:off x="3120" y="1152"/>
                <a:ext cx="0" cy="1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5" name="Line 15"/>
              <p:cNvSpPr>
                <a:spLocks noChangeShapeType="1"/>
              </p:cNvSpPr>
              <p:nvPr/>
            </p:nvSpPr>
            <p:spPr bwMode="auto">
              <a:xfrm>
                <a:off x="2832" y="2256"/>
                <a:ext cx="13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6" name="Freeform 16"/>
              <p:cNvSpPr>
                <a:spLocks/>
              </p:cNvSpPr>
              <p:nvPr/>
            </p:nvSpPr>
            <p:spPr bwMode="auto">
              <a:xfrm>
                <a:off x="3120" y="1056"/>
                <a:ext cx="720" cy="1200"/>
              </a:xfrm>
              <a:custGeom>
                <a:avLst/>
                <a:gdLst/>
                <a:ahLst/>
                <a:cxnLst>
                  <a:cxn ang="0">
                    <a:pos x="0" y="1200"/>
                  </a:cxn>
                  <a:cxn ang="0">
                    <a:pos x="144" y="816"/>
                  </a:cxn>
                  <a:cxn ang="0">
                    <a:pos x="336" y="432"/>
                  </a:cxn>
                  <a:cxn ang="0">
                    <a:pos x="576" y="96"/>
                  </a:cxn>
                  <a:cxn ang="0">
                    <a:pos x="720" y="0"/>
                  </a:cxn>
                </a:cxnLst>
                <a:rect l="0" t="0" r="r" b="b"/>
                <a:pathLst>
                  <a:path w="720" h="1200">
                    <a:moveTo>
                      <a:pt x="0" y="1200"/>
                    </a:moveTo>
                    <a:cubicBezTo>
                      <a:pt x="44" y="1072"/>
                      <a:pt x="88" y="944"/>
                      <a:pt x="144" y="816"/>
                    </a:cubicBezTo>
                    <a:cubicBezTo>
                      <a:pt x="200" y="688"/>
                      <a:pt x="264" y="552"/>
                      <a:pt x="336" y="432"/>
                    </a:cubicBezTo>
                    <a:cubicBezTo>
                      <a:pt x="408" y="312"/>
                      <a:pt x="512" y="168"/>
                      <a:pt x="576" y="96"/>
                    </a:cubicBezTo>
                    <a:cubicBezTo>
                      <a:pt x="640" y="24"/>
                      <a:pt x="688" y="16"/>
                      <a:pt x="72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7" name="Freeform 17"/>
              <p:cNvSpPr>
                <a:spLocks/>
              </p:cNvSpPr>
              <p:nvPr/>
            </p:nvSpPr>
            <p:spPr bwMode="auto">
              <a:xfrm>
                <a:off x="3120" y="1920"/>
                <a:ext cx="816" cy="336"/>
              </a:xfrm>
              <a:custGeom>
                <a:avLst/>
                <a:gdLst/>
                <a:ahLst/>
                <a:cxnLst>
                  <a:cxn ang="0">
                    <a:pos x="0" y="328"/>
                  </a:cxn>
                  <a:cxn ang="0">
                    <a:pos x="432" y="40"/>
                  </a:cxn>
                  <a:cxn ang="0">
                    <a:pos x="768" y="88"/>
                  </a:cxn>
                </a:cxnLst>
                <a:rect l="0" t="0" r="r" b="b"/>
                <a:pathLst>
                  <a:path w="768" h="328">
                    <a:moveTo>
                      <a:pt x="0" y="328"/>
                    </a:moveTo>
                    <a:cubicBezTo>
                      <a:pt x="152" y="204"/>
                      <a:pt x="304" y="80"/>
                      <a:pt x="432" y="40"/>
                    </a:cubicBezTo>
                    <a:cubicBezTo>
                      <a:pt x="560" y="0"/>
                      <a:pt x="664" y="44"/>
                      <a:pt x="768" y="8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8" name="Freeform 18"/>
              <p:cNvSpPr>
                <a:spLocks/>
              </p:cNvSpPr>
              <p:nvPr/>
            </p:nvSpPr>
            <p:spPr bwMode="auto">
              <a:xfrm>
                <a:off x="3120" y="1520"/>
                <a:ext cx="768" cy="736"/>
              </a:xfrm>
              <a:custGeom>
                <a:avLst/>
                <a:gdLst/>
                <a:ahLst/>
                <a:cxnLst>
                  <a:cxn ang="0">
                    <a:pos x="0" y="736"/>
                  </a:cxn>
                  <a:cxn ang="0">
                    <a:pos x="480" y="112"/>
                  </a:cxn>
                  <a:cxn ang="0">
                    <a:pos x="768" y="64"/>
                  </a:cxn>
                </a:cxnLst>
                <a:rect l="0" t="0" r="r" b="b"/>
                <a:pathLst>
                  <a:path w="768" h="736">
                    <a:moveTo>
                      <a:pt x="0" y="736"/>
                    </a:moveTo>
                    <a:cubicBezTo>
                      <a:pt x="176" y="480"/>
                      <a:pt x="352" y="224"/>
                      <a:pt x="480" y="112"/>
                    </a:cubicBezTo>
                    <a:cubicBezTo>
                      <a:pt x="608" y="0"/>
                      <a:pt x="688" y="32"/>
                      <a:pt x="768" y="6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9" name="Line 19"/>
              <p:cNvSpPr>
                <a:spLocks noChangeShapeType="1"/>
              </p:cNvSpPr>
              <p:nvPr/>
            </p:nvSpPr>
            <p:spPr bwMode="auto">
              <a:xfrm>
                <a:off x="2976" y="2016"/>
                <a:ext cx="1680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0" name="Line 20"/>
              <p:cNvSpPr>
                <a:spLocks noChangeShapeType="1"/>
              </p:cNvSpPr>
              <p:nvPr/>
            </p:nvSpPr>
            <p:spPr bwMode="auto">
              <a:xfrm>
                <a:off x="3120" y="2400"/>
                <a:ext cx="0" cy="8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1" name="Line 21"/>
              <p:cNvSpPr>
                <a:spLocks noChangeShapeType="1"/>
              </p:cNvSpPr>
              <p:nvPr/>
            </p:nvSpPr>
            <p:spPr bwMode="auto">
              <a:xfrm>
                <a:off x="2880" y="3120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2" name="Line 22"/>
              <p:cNvSpPr>
                <a:spLocks noChangeShapeType="1"/>
              </p:cNvSpPr>
              <p:nvPr/>
            </p:nvSpPr>
            <p:spPr bwMode="auto">
              <a:xfrm>
                <a:off x="3312" y="268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3" name="Line 23"/>
              <p:cNvSpPr>
                <a:spLocks noChangeShapeType="1"/>
              </p:cNvSpPr>
              <p:nvPr/>
            </p:nvSpPr>
            <p:spPr bwMode="auto">
              <a:xfrm flipV="1">
                <a:off x="3456" y="268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4" name="Line 24"/>
              <p:cNvSpPr>
                <a:spLocks noChangeShapeType="1"/>
              </p:cNvSpPr>
              <p:nvPr/>
            </p:nvSpPr>
            <p:spPr bwMode="auto">
              <a:xfrm flipV="1">
                <a:off x="3216" y="2688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5" name="Line 25"/>
              <p:cNvSpPr>
                <a:spLocks noChangeShapeType="1"/>
              </p:cNvSpPr>
              <p:nvPr/>
            </p:nvSpPr>
            <p:spPr bwMode="auto">
              <a:xfrm flipV="1">
                <a:off x="3216" y="2688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6" name="Text Box 26"/>
              <p:cNvSpPr txBox="1">
                <a:spLocks noChangeArrowheads="1"/>
              </p:cNvSpPr>
              <p:nvPr/>
            </p:nvSpPr>
            <p:spPr bwMode="auto">
              <a:xfrm>
                <a:off x="3840" y="2585"/>
                <a:ext cx="1817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Leading edge errors</a:t>
                </a:r>
                <a:endParaRPr lang="fr-FR" sz="1600"/>
              </a:p>
            </p:txBody>
          </p:sp>
          <p:sp>
            <p:nvSpPr>
              <p:cNvPr id="10267" name="Line 27"/>
              <p:cNvSpPr>
                <a:spLocks noChangeShapeType="1"/>
              </p:cNvSpPr>
              <p:nvPr/>
            </p:nvSpPr>
            <p:spPr bwMode="auto">
              <a:xfrm>
                <a:off x="2976" y="2112"/>
                <a:ext cx="1680" cy="0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8" name="Line 28"/>
              <p:cNvSpPr>
                <a:spLocks noChangeShapeType="1"/>
              </p:cNvSpPr>
              <p:nvPr/>
            </p:nvSpPr>
            <p:spPr bwMode="auto">
              <a:xfrm>
                <a:off x="2976" y="2208"/>
                <a:ext cx="17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9" name="Line 29"/>
              <p:cNvSpPr>
                <a:spLocks noChangeShapeType="1"/>
              </p:cNvSpPr>
              <p:nvPr/>
            </p:nvSpPr>
            <p:spPr bwMode="auto">
              <a:xfrm>
                <a:off x="3216" y="1584"/>
                <a:ext cx="0" cy="105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0" name="Line 30"/>
              <p:cNvSpPr>
                <a:spLocks noChangeShapeType="1"/>
              </p:cNvSpPr>
              <p:nvPr/>
            </p:nvSpPr>
            <p:spPr bwMode="auto">
              <a:xfrm flipV="1">
                <a:off x="3264" y="1392"/>
                <a:ext cx="1008" cy="2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1" name="Line 31"/>
              <p:cNvSpPr>
                <a:spLocks noChangeShapeType="1"/>
              </p:cNvSpPr>
              <p:nvPr/>
            </p:nvSpPr>
            <p:spPr bwMode="auto">
              <a:xfrm flipV="1">
                <a:off x="3456" y="1920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2" name="Line 32"/>
              <p:cNvSpPr>
                <a:spLocks noChangeShapeType="1"/>
              </p:cNvSpPr>
              <p:nvPr/>
            </p:nvSpPr>
            <p:spPr bwMode="auto">
              <a:xfrm flipV="1">
                <a:off x="3312" y="1920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3" name="Line 33"/>
              <p:cNvSpPr>
                <a:spLocks noChangeShapeType="1"/>
              </p:cNvSpPr>
              <p:nvPr/>
            </p:nvSpPr>
            <p:spPr bwMode="auto">
              <a:xfrm flipH="1">
                <a:off x="3360" y="2736"/>
                <a:ext cx="432" cy="192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4" name="Line 34"/>
              <p:cNvSpPr>
                <a:spLocks noChangeShapeType="1"/>
              </p:cNvSpPr>
              <p:nvPr/>
            </p:nvSpPr>
            <p:spPr bwMode="auto">
              <a:xfrm flipV="1">
                <a:off x="3600" y="105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5" name="Line 35"/>
              <p:cNvSpPr>
                <a:spLocks noChangeShapeType="1"/>
              </p:cNvSpPr>
              <p:nvPr/>
            </p:nvSpPr>
            <p:spPr bwMode="auto">
              <a:xfrm>
                <a:off x="3600" y="153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6" name="Line 36"/>
              <p:cNvSpPr>
                <a:spLocks noChangeShapeType="1"/>
              </p:cNvSpPr>
              <p:nvPr/>
            </p:nvSpPr>
            <p:spPr bwMode="auto">
              <a:xfrm flipV="1">
                <a:off x="3600" y="192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7" name="Text Box 37"/>
              <p:cNvSpPr txBox="1">
                <a:spLocks noChangeArrowheads="1"/>
              </p:cNvSpPr>
              <p:nvPr/>
            </p:nvSpPr>
            <p:spPr bwMode="auto">
              <a:xfrm>
                <a:off x="4790" y="1784"/>
                <a:ext cx="821" cy="5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3399FF"/>
                    </a:solidFill>
                  </a:rPr>
                  <a:t>Leading</a:t>
                </a:r>
              </a:p>
              <a:p>
                <a:r>
                  <a:rPr lang="en-US" sz="1600">
                    <a:solidFill>
                      <a:srgbClr val="3399FF"/>
                    </a:solidFill>
                  </a:rPr>
                  <a:t>edge</a:t>
                </a:r>
                <a:endParaRPr lang="fr-FR" sz="1600">
                  <a:solidFill>
                    <a:srgbClr val="3399FF"/>
                  </a:solidFill>
                </a:endParaRPr>
              </a:p>
            </p:txBody>
          </p:sp>
          <p:sp>
            <p:nvSpPr>
              <p:cNvPr id="10278" name="Line 38"/>
              <p:cNvSpPr>
                <a:spLocks noChangeShapeType="1"/>
              </p:cNvSpPr>
              <p:nvPr/>
            </p:nvSpPr>
            <p:spPr bwMode="auto">
              <a:xfrm flipH="1">
                <a:off x="4368" y="1872"/>
                <a:ext cx="384" cy="96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79" name="Text Box 39"/>
            <p:cNvSpPr txBox="1">
              <a:spLocks noChangeArrowheads="1"/>
            </p:cNvSpPr>
            <p:nvPr/>
          </p:nvSpPr>
          <p:spPr bwMode="auto">
            <a:xfrm>
              <a:off x="1392" y="2352"/>
              <a:ext cx="108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</a:rPr>
                <a:t>Constant fraction</a:t>
              </a:r>
            </a:p>
          </p:txBody>
        </p:sp>
        <p:sp>
          <p:nvSpPr>
            <p:cNvPr id="10280" name="Text Box 40"/>
            <p:cNvSpPr txBox="1">
              <a:spLocks noChangeArrowheads="1"/>
            </p:cNvSpPr>
            <p:nvPr/>
          </p:nvSpPr>
          <p:spPr bwMode="auto">
            <a:xfrm>
              <a:off x="288" y="2016"/>
              <a:ext cx="1258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 Constant-fraction</a:t>
              </a:r>
            </a:p>
          </p:txBody>
        </p:sp>
      </p:grpSp>
      <p:grpSp>
        <p:nvGrpSpPr>
          <p:cNvPr id="6" name="Group 54"/>
          <p:cNvGrpSpPr>
            <a:grpSpLocks/>
          </p:cNvGrpSpPr>
          <p:nvPr/>
        </p:nvGrpSpPr>
        <p:grpSpPr bwMode="auto">
          <a:xfrm>
            <a:off x="4114800" y="4114800"/>
            <a:ext cx="3962400" cy="2286000"/>
            <a:chOff x="0" y="624"/>
            <a:chExt cx="4176" cy="3132"/>
          </a:xfrm>
        </p:grpSpPr>
        <p:pic>
          <p:nvPicPr>
            <p:cNvPr id="10289" name="Picture 49" descr="onepuls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624"/>
              <a:ext cx="4176" cy="3132"/>
            </a:xfrm>
            <a:prstGeom prst="rect">
              <a:avLst/>
            </a:prstGeom>
            <a:noFill/>
          </p:spPr>
        </p:pic>
        <p:sp>
          <p:nvSpPr>
            <p:cNvPr id="10291" name="Rectangle 51"/>
            <p:cNvSpPr>
              <a:spLocks noChangeArrowheads="1"/>
            </p:cNvSpPr>
            <p:nvPr/>
          </p:nvSpPr>
          <p:spPr bwMode="auto">
            <a:xfrm>
              <a:off x="960" y="2784"/>
              <a:ext cx="96" cy="528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2" name="Rectangle 52"/>
            <p:cNvSpPr>
              <a:spLocks noChangeArrowheads="1"/>
            </p:cNvSpPr>
            <p:nvPr/>
          </p:nvSpPr>
          <p:spPr bwMode="auto">
            <a:xfrm>
              <a:off x="1056" y="1872"/>
              <a:ext cx="96" cy="14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3" name="Rectangle 53"/>
            <p:cNvSpPr>
              <a:spLocks noChangeArrowheads="1"/>
            </p:cNvSpPr>
            <p:nvPr/>
          </p:nvSpPr>
          <p:spPr bwMode="auto">
            <a:xfrm>
              <a:off x="1152" y="1104"/>
              <a:ext cx="96" cy="2208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95" name="Text Box 55"/>
          <p:cNvSpPr txBox="1">
            <a:spLocks noChangeArrowheads="1"/>
          </p:cNvSpPr>
          <p:nvPr/>
        </p:nvSpPr>
        <p:spPr bwMode="auto">
          <a:xfrm>
            <a:off x="2143108" y="5572140"/>
            <a:ext cx="2215094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Waveform </a:t>
            </a:r>
            <a:r>
              <a:rPr lang="en-US" dirty="0"/>
              <a:t>sampling</a:t>
            </a:r>
          </a:p>
        </p:txBody>
      </p:sp>
      <p:sp>
        <p:nvSpPr>
          <p:cNvPr id="51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8610600" cy="7620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       Timing Methods (simulation)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524000" y="5715000"/>
            <a:ext cx="6477000" cy="11430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1600" b="1" smtClean="0">
                <a:solidFill>
                  <a:srgbClr val="898989"/>
                </a:solidFill>
              </a:rPr>
              <a:t>Time resolution  vs  Number of photo-electrons</a:t>
            </a:r>
          </a:p>
        </p:txBody>
      </p:sp>
      <p:pic>
        <p:nvPicPr>
          <p:cNvPr id="7172" name="Picture 4" descr="figure_5a_new_metho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42672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7" descr="figure_5b_new_methods_zo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214554"/>
            <a:ext cx="4724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4000496" y="6143644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zoom</a:t>
            </a:r>
          </a:p>
        </p:txBody>
      </p:sp>
      <p:sp>
        <p:nvSpPr>
          <p:cNvPr id="7175" name="Line 9"/>
          <p:cNvSpPr>
            <a:spLocks noChangeShapeType="1"/>
          </p:cNvSpPr>
          <p:nvPr/>
        </p:nvSpPr>
        <p:spPr bwMode="auto">
          <a:xfrm>
            <a:off x="3714744" y="6215082"/>
            <a:ext cx="1447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643042" y="928670"/>
            <a:ext cx="4061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Methods</a:t>
            </a:r>
            <a:r>
              <a:rPr lang="fr-FR" b="1" dirty="0" smtClean="0"/>
              <a:t>:    </a:t>
            </a:r>
            <a:r>
              <a:rPr lang="fr-FR" dirty="0" smtClean="0"/>
              <a:t>	</a:t>
            </a:r>
            <a:r>
              <a:rPr lang="fr-FR" i="1" dirty="0" smtClean="0"/>
              <a:t>Single </a:t>
            </a:r>
            <a:r>
              <a:rPr lang="fr-FR" i="1" dirty="0" err="1" smtClean="0"/>
              <a:t>threshold</a:t>
            </a:r>
            <a:endParaRPr lang="fr-FR" i="1" dirty="0" smtClean="0"/>
          </a:p>
          <a:p>
            <a:r>
              <a:rPr lang="fr-FR" i="1" dirty="0" smtClean="0"/>
              <a:t>		Multiple </a:t>
            </a:r>
            <a:r>
              <a:rPr lang="fr-FR" i="1" dirty="0" err="1" smtClean="0"/>
              <a:t>thresholds</a:t>
            </a:r>
            <a:endParaRPr lang="fr-FR" i="1" dirty="0" smtClean="0"/>
          </a:p>
          <a:p>
            <a:r>
              <a:rPr lang="fr-FR" i="1" dirty="0" smtClean="0"/>
              <a:t>		Constant fraction</a:t>
            </a:r>
          </a:p>
          <a:p>
            <a:r>
              <a:rPr lang="fr-FR" i="1" dirty="0" smtClean="0"/>
              <a:t>		</a:t>
            </a:r>
            <a:r>
              <a:rPr lang="fr-FR" i="1" dirty="0" err="1" smtClean="0"/>
              <a:t>Waveform</a:t>
            </a:r>
            <a:r>
              <a:rPr lang="fr-FR" i="1" dirty="0" smtClean="0"/>
              <a:t> </a:t>
            </a:r>
            <a:r>
              <a:rPr lang="fr-FR" i="1" dirty="0" err="1" smtClean="0"/>
              <a:t>sampling</a:t>
            </a:r>
            <a:endParaRPr lang="fr-FR" i="1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53420-AF4A-4DFA-999C-DF473AB4507D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6D368-31B3-426B-ADD8-1136358517F5}" type="slidenum">
              <a:rPr lang="en-US"/>
              <a:pPr/>
              <a:t>18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8229600" cy="762000"/>
          </a:xfrm>
        </p:spPr>
        <p:txBody>
          <a:bodyPr/>
          <a:lstStyle/>
          <a:p>
            <a:r>
              <a:rPr lang="en-US" sz="3200"/>
              <a:t>MCP Signals spectra </a:t>
            </a:r>
          </a:p>
        </p:txBody>
      </p:sp>
      <p:pic>
        <p:nvPicPr>
          <p:cNvPr id="7171" name="Picture 3" descr="Fourier_Andr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4191000" cy="3657600"/>
          </a:xfrm>
          <a:prstGeom prst="rect">
            <a:avLst/>
          </a:prstGeom>
          <a:noFill/>
        </p:spPr>
      </p:pic>
      <p:pic>
        <p:nvPicPr>
          <p:cNvPr id="7172" name="Picture 4" descr="Matlab_spectr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371600"/>
            <a:ext cx="4953000" cy="4391025"/>
          </a:xfrm>
          <a:prstGeom prst="rect">
            <a:avLst/>
          </a:prstGeom>
          <a:noFill/>
        </p:spPr>
      </p:pic>
      <p:sp>
        <p:nvSpPr>
          <p:cNvPr id="7173" name="Line 5"/>
          <p:cNvSpPr>
            <a:spLocks noChangeShapeType="1"/>
          </p:cNvSpPr>
          <p:nvPr/>
        </p:nvSpPr>
        <p:spPr bwMode="auto">
          <a:xfrm flipH="1" flipV="1">
            <a:off x="2895600" y="3886200"/>
            <a:ext cx="29718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V="1">
            <a:off x="5867400" y="3048000"/>
            <a:ext cx="99060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343400" y="6096000"/>
            <a:ext cx="3257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Same noise corner at 1.2 GHz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81000" y="5486400"/>
            <a:ext cx="792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Measured </a:t>
            </a:r>
            <a:r>
              <a:rPr lang="en-US" sz="1400"/>
              <a:t>(FNAL T979 Beam-Tests)</a:t>
            </a:r>
            <a:r>
              <a:rPr lang="en-US"/>
              <a:t>                                        Simulated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295400" y="766763"/>
            <a:ext cx="4613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latin typeface="Comic Sans MS" pitchFamily="66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463675" y="849313"/>
            <a:ext cx="3762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latin typeface="Comic Sans MS" pitchFamily="66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447800" y="914400"/>
            <a:ext cx="6364288" cy="557213"/>
            <a:chOff x="527" y="3067"/>
            <a:chExt cx="4933" cy="809"/>
          </a:xfrm>
        </p:grpSpPr>
        <p:sp>
          <p:nvSpPr>
            <p:cNvPr id="7180" name="Line 12"/>
            <p:cNvSpPr>
              <a:spLocks noChangeShapeType="1"/>
            </p:cNvSpPr>
            <p:nvPr/>
          </p:nvSpPr>
          <p:spPr bwMode="auto">
            <a:xfrm>
              <a:off x="527" y="3237"/>
              <a:ext cx="22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81" name="Rectangle 13"/>
            <p:cNvSpPr>
              <a:spLocks noChangeArrowheads="1"/>
            </p:cNvSpPr>
            <p:nvPr/>
          </p:nvSpPr>
          <p:spPr bwMode="auto">
            <a:xfrm>
              <a:off x="1122" y="3152"/>
              <a:ext cx="85" cy="14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2" name="Rectangle 14"/>
            <p:cNvSpPr>
              <a:spLocks noChangeArrowheads="1"/>
            </p:cNvSpPr>
            <p:nvPr/>
          </p:nvSpPr>
          <p:spPr bwMode="auto">
            <a:xfrm>
              <a:off x="1236" y="3152"/>
              <a:ext cx="85" cy="14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3" name="Rectangle 15"/>
            <p:cNvSpPr>
              <a:spLocks noChangeArrowheads="1"/>
            </p:cNvSpPr>
            <p:nvPr/>
          </p:nvSpPr>
          <p:spPr bwMode="auto">
            <a:xfrm>
              <a:off x="3447" y="3067"/>
              <a:ext cx="142" cy="341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4" name="Rectangle 16"/>
            <p:cNvSpPr>
              <a:spLocks noChangeArrowheads="1"/>
            </p:cNvSpPr>
            <p:nvPr/>
          </p:nvSpPr>
          <p:spPr bwMode="auto">
            <a:xfrm>
              <a:off x="3702" y="3067"/>
              <a:ext cx="142" cy="34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" name="Line 17"/>
            <p:cNvSpPr>
              <a:spLocks noChangeShapeType="1"/>
            </p:cNvSpPr>
            <p:nvPr/>
          </p:nvSpPr>
          <p:spPr bwMode="auto">
            <a:xfrm>
              <a:off x="1519" y="3663"/>
              <a:ext cx="260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86" name="Line 18"/>
            <p:cNvSpPr>
              <a:spLocks noChangeShapeType="1"/>
            </p:cNvSpPr>
            <p:nvPr/>
          </p:nvSpPr>
          <p:spPr bwMode="auto">
            <a:xfrm>
              <a:off x="2908" y="3237"/>
              <a:ext cx="5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87" name="Line 19"/>
            <p:cNvSpPr>
              <a:spLocks noChangeShapeType="1"/>
            </p:cNvSpPr>
            <p:nvPr/>
          </p:nvSpPr>
          <p:spPr bwMode="auto">
            <a:xfrm flipH="1">
              <a:off x="2767" y="3152"/>
              <a:ext cx="56" cy="1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88" name="Line 20"/>
            <p:cNvSpPr>
              <a:spLocks noChangeShapeType="1"/>
            </p:cNvSpPr>
            <p:nvPr/>
          </p:nvSpPr>
          <p:spPr bwMode="auto">
            <a:xfrm flipH="1">
              <a:off x="2880" y="3152"/>
              <a:ext cx="56" cy="1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89" name="Text Box 21"/>
            <p:cNvSpPr txBox="1">
              <a:spLocks noChangeArrowheads="1"/>
            </p:cNvSpPr>
            <p:nvPr/>
          </p:nvSpPr>
          <p:spPr bwMode="auto">
            <a:xfrm>
              <a:off x="924" y="3350"/>
              <a:ext cx="660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omic Sans MS" pitchFamily="66" charset="0"/>
                </a:rPr>
                <a:t>2x2mm</a:t>
              </a:r>
              <a:r>
                <a:rPr lang="en-US" sz="1400" baseline="30000">
                  <a:latin typeface="Comic Sans MS" pitchFamily="66" charset="0"/>
                </a:rPr>
                <a:t>2</a:t>
              </a:r>
              <a:endParaRPr lang="fr-FR" sz="1400" baseline="30000">
                <a:latin typeface="Comic Sans MS" pitchFamily="66" charset="0"/>
              </a:endParaRPr>
            </a:p>
          </p:txBody>
        </p:sp>
        <p:sp>
          <p:nvSpPr>
            <p:cNvPr id="7190" name="Text Box 22"/>
            <p:cNvSpPr txBox="1">
              <a:spLocks noChangeArrowheads="1"/>
            </p:cNvSpPr>
            <p:nvPr/>
          </p:nvSpPr>
          <p:spPr bwMode="auto">
            <a:xfrm>
              <a:off x="1860" y="3435"/>
              <a:ext cx="510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omic Sans MS" pitchFamily="66" charset="0"/>
                </a:rPr>
                <a:t>1</a:t>
              </a:r>
              <a:r>
                <a:rPr lang="en-US" sz="1400">
                  <a:latin typeface="Times New Roman"/>
                </a:rPr>
                <a:t>”</a:t>
              </a:r>
              <a:r>
                <a:rPr lang="en-US" sz="1400">
                  <a:latin typeface="Comic Sans MS" pitchFamily="66" charset="0"/>
                </a:rPr>
                <a:t>x 1</a:t>
              </a:r>
              <a:r>
                <a:rPr lang="en-US" sz="1400">
                  <a:latin typeface="Times New Roman"/>
                </a:rPr>
                <a:t>”</a:t>
              </a:r>
              <a:endParaRPr lang="fr-FR" sz="1400" baseline="30000">
                <a:latin typeface="Comic Sans MS" pitchFamily="66" charset="0"/>
              </a:endParaRPr>
            </a:p>
          </p:txBody>
        </p:sp>
        <p:sp>
          <p:nvSpPr>
            <p:cNvPr id="7191" name="Rectangle 23"/>
            <p:cNvSpPr>
              <a:spLocks noChangeArrowheads="1"/>
            </p:cNvSpPr>
            <p:nvPr/>
          </p:nvSpPr>
          <p:spPr bwMode="auto">
            <a:xfrm>
              <a:off x="4468" y="3152"/>
              <a:ext cx="85" cy="14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2" name="Rectangle 24"/>
            <p:cNvSpPr>
              <a:spLocks noChangeArrowheads="1"/>
            </p:cNvSpPr>
            <p:nvPr/>
          </p:nvSpPr>
          <p:spPr bwMode="auto">
            <a:xfrm>
              <a:off x="4581" y="3152"/>
              <a:ext cx="85" cy="14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3" name="Rectangle 25"/>
            <p:cNvSpPr>
              <a:spLocks noChangeArrowheads="1"/>
            </p:cNvSpPr>
            <p:nvPr/>
          </p:nvSpPr>
          <p:spPr bwMode="auto">
            <a:xfrm>
              <a:off x="1859" y="3067"/>
              <a:ext cx="142" cy="341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4" name="Rectangle 26"/>
            <p:cNvSpPr>
              <a:spLocks noChangeArrowheads="1"/>
            </p:cNvSpPr>
            <p:nvPr/>
          </p:nvSpPr>
          <p:spPr bwMode="auto">
            <a:xfrm>
              <a:off x="2114" y="3067"/>
              <a:ext cx="142" cy="34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5" name="Line 27"/>
            <p:cNvSpPr>
              <a:spLocks noChangeShapeType="1"/>
            </p:cNvSpPr>
            <p:nvPr/>
          </p:nvSpPr>
          <p:spPr bwMode="auto">
            <a:xfrm>
              <a:off x="3872" y="3237"/>
              <a:ext cx="5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96" name="Line 28"/>
            <p:cNvSpPr>
              <a:spLocks noChangeShapeType="1"/>
            </p:cNvSpPr>
            <p:nvPr/>
          </p:nvSpPr>
          <p:spPr bwMode="auto">
            <a:xfrm>
              <a:off x="4666" y="3237"/>
              <a:ext cx="7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97" name="Line 29"/>
            <p:cNvSpPr>
              <a:spLocks noChangeShapeType="1"/>
            </p:cNvSpPr>
            <p:nvPr/>
          </p:nvSpPr>
          <p:spPr bwMode="auto">
            <a:xfrm>
              <a:off x="3589" y="3237"/>
              <a:ext cx="1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0" y="6553200"/>
            <a:ext cx="3981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bg2"/>
                </a:solidFill>
              </a:rPr>
              <a:t>Jean-Francois </a:t>
            </a:r>
            <a:r>
              <a:rPr lang="en-US" sz="1400" i="1" dirty="0" err="1">
                <a:solidFill>
                  <a:schemeClr val="bg2"/>
                </a:solidFill>
              </a:rPr>
              <a:t>Genat</a:t>
            </a:r>
            <a:r>
              <a:rPr lang="en-US" sz="1400" i="1" dirty="0">
                <a:solidFill>
                  <a:schemeClr val="bg2"/>
                </a:solidFill>
              </a:rPr>
              <a:t>, March 19</a:t>
            </a:r>
            <a:r>
              <a:rPr lang="en-US" sz="1400" i="1" baseline="30000" dirty="0">
                <a:solidFill>
                  <a:schemeClr val="bg2"/>
                </a:solidFill>
              </a:rPr>
              <a:t>th</a:t>
            </a:r>
            <a:r>
              <a:rPr lang="en-US" sz="1400" i="1" dirty="0">
                <a:solidFill>
                  <a:schemeClr val="bg2"/>
                </a:solidFill>
              </a:rPr>
              <a:t> 2009, Argonne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4876800" y="3379788"/>
            <a:ext cx="11779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FF00"/>
                </a:solidFill>
              </a:rPr>
              <a:t>MCP signal</a:t>
            </a:r>
          </a:p>
          <a:p>
            <a:r>
              <a:rPr lang="en-US" sz="1400" b="1">
                <a:solidFill>
                  <a:schemeClr val="accent2"/>
                </a:solidFill>
              </a:rPr>
              <a:t>White noise</a:t>
            </a:r>
          </a:p>
          <a:p>
            <a:r>
              <a:rPr lang="en-US" sz="1400" b="1">
                <a:solidFill>
                  <a:srgbClr val="FF0000"/>
                </a:solidFill>
              </a:rPr>
              <a:t>MCP noise</a:t>
            </a:r>
          </a:p>
          <a:p>
            <a:r>
              <a:rPr lang="en-US" sz="1400" b="1"/>
              <a:t>Total</a:t>
            </a: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rit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4885"/>
            <a:ext cx="7786710" cy="6373115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0"/>
            <a:ext cx="7772400" cy="5492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3200" dirty="0" smtClean="0"/>
              <a:t>   Timing </a:t>
            </a:r>
            <a:r>
              <a:rPr lang="fr-FR" sz="3200" dirty="0" err="1" smtClean="0"/>
              <a:t>Spreads</a:t>
            </a:r>
            <a:endParaRPr lang="fr-FR" sz="3200" dirty="0" smtClean="0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-92075" y="6589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808038" y="553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500826" y="5143512"/>
            <a:ext cx="170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 i="1" dirty="0">
                <a:latin typeface="Courier New" pitchFamily="49" charset="0"/>
                <a:cs typeface="Courier New" pitchFamily="49" charset="0"/>
              </a:rPr>
              <a:t> S = G </a:t>
            </a:r>
            <a:r>
              <a:rPr lang="fr-FR" sz="2000" b="1" i="1" dirty="0" err="1">
                <a:latin typeface="Courier New" pitchFamily="49" charset="0"/>
                <a:cs typeface="Courier New" pitchFamily="49" charset="0"/>
              </a:rPr>
              <a:t>Npe</a:t>
            </a:r>
            <a:endParaRPr lang="fr-FR" sz="2000" b="1" i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6581775"/>
            <a:ext cx="6300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 dirty="0" smtClean="0">
                <a:solidFill>
                  <a:srgbClr val="00B0F0"/>
                </a:solidFill>
                <a:latin typeface="Calibri" pitchFamily="34" charset="0"/>
              </a:rPr>
              <a:t>             </a:t>
            </a:r>
            <a:endParaRPr lang="en-US" sz="12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0" y="465296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  <a:p>
            <a:endParaRPr lang="fr-FR"/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0" y="404813"/>
            <a:ext cx="39243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>
                <a:solidFill>
                  <a:srgbClr val="FF0000"/>
                </a:solidFill>
              </a:rPr>
              <a:t>Main </a:t>
            </a:r>
            <a:r>
              <a:rPr lang="fr-FR" dirty="0" err="1">
                <a:solidFill>
                  <a:srgbClr val="FF0000"/>
                </a:solidFill>
              </a:rPr>
              <a:t>contributors</a:t>
            </a:r>
            <a:r>
              <a:rPr lang="fr-FR" dirty="0">
                <a:solidFill>
                  <a:srgbClr val="FF0000"/>
                </a:solidFill>
              </a:rPr>
              <a:t> to timing </a:t>
            </a:r>
            <a:r>
              <a:rPr lang="fr-FR" dirty="0" err="1" smtClean="0">
                <a:solidFill>
                  <a:srgbClr val="FF0000"/>
                </a:solidFill>
              </a:rPr>
              <a:t>spreads</a:t>
            </a:r>
            <a:r>
              <a:rPr lang="fr-FR" dirty="0" smtClean="0">
                <a:solidFill>
                  <a:srgbClr val="FF0000"/>
                </a:solidFill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fr-FR" b="1" i="1" dirty="0" smtClean="0">
                <a:solidFill>
                  <a:srgbClr val="0099FF"/>
                </a:solidFill>
              </a:rPr>
              <a:t>Detector</a:t>
            </a:r>
            <a:r>
              <a:rPr lang="fr-FR" b="1" i="1" dirty="0">
                <a:solidFill>
                  <a:srgbClr val="0099FF"/>
                </a:solidFill>
              </a:rPr>
              <a:t>:</a:t>
            </a:r>
          </a:p>
        </p:txBody>
      </p:sp>
      <p:sp>
        <p:nvSpPr>
          <p:cNvPr id="3082" name="Rectangle 12"/>
          <p:cNvSpPr>
            <a:spLocks noChangeArrowheads="1"/>
          </p:cNvSpPr>
          <p:nvPr/>
        </p:nvSpPr>
        <p:spPr bwMode="auto">
          <a:xfrm>
            <a:off x="0" y="1125538"/>
            <a:ext cx="45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/>
              <a:t>    </a:t>
            </a:r>
            <a:r>
              <a:rPr lang="fr-FR" dirty="0" err="1" smtClean="0">
                <a:solidFill>
                  <a:srgbClr val="FF0000"/>
                </a:solidFill>
              </a:rPr>
              <a:t>Noise</a:t>
            </a:r>
            <a:r>
              <a:rPr lang="fr-FR" baseline="-25000" dirty="0" err="1" smtClean="0">
                <a:solidFill>
                  <a:srgbClr val="FF0000"/>
                </a:solidFill>
              </a:rPr>
              <a:t>detector</a:t>
            </a:r>
            <a:endParaRPr lang="fr-FR" baseline="-25000" dirty="0" smtClean="0">
              <a:solidFill>
                <a:srgbClr val="FF0000"/>
              </a:solidFill>
            </a:endParaRPr>
          </a:p>
          <a:p>
            <a:r>
              <a:rPr lang="fr-FR" dirty="0" smtClean="0">
                <a:solidFill>
                  <a:srgbClr val="FF0000"/>
                </a:solidFill>
              </a:rPr>
              <a:t>    Transit time fluctuations</a:t>
            </a:r>
            <a:endParaRPr lang="fr-FR" baseline="-25000" dirty="0">
              <a:solidFill>
                <a:srgbClr val="FF0000"/>
              </a:solidFill>
            </a:endParaRPr>
          </a:p>
          <a:p>
            <a:r>
              <a:rPr lang="fr-FR" dirty="0">
                <a:solidFill>
                  <a:srgbClr val="FF0000"/>
                </a:solidFill>
              </a:rPr>
              <a:t>    Rise time </a:t>
            </a:r>
          </a:p>
          <a:p>
            <a:r>
              <a:rPr lang="fr-FR" dirty="0">
                <a:solidFill>
                  <a:srgbClr val="FF0000"/>
                </a:solidFill>
              </a:rPr>
              <a:t>    </a:t>
            </a:r>
            <a:r>
              <a:rPr lang="fr-FR" dirty="0" smtClean="0">
                <a:solidFill>
                  <a:srgbClr val="FF0000"/>
                </a:solidFill>
              </a:rPr>
              <a:t>Signal/noise ratio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0" y="4286256"/>
            <a:ext cx="273985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Noise</a:t>
            </a:r>
            <a:r>
              <a:rPr lang="fr-FR" baseline="-25000" dirty="0" err="1" smtClean="0">
                <a:solidFill>
                  <a:srgbClr val="FF0000"/>
                </a:solidFill>
              </a:rPr>
              <a:t>elec</a:t>
            </a:r>
            <a:endParaRPr lang="fr-FR" baseline="-25000" dirty="0" smtClean="0">
              <a:solidFill>
                <a:srgbClr val="FF0000"/>
              </a:solidFill>
            </a:endParaRPr>
          </a:p>
          <a:p>
            <a:r>
              <a:rPr lang="fr-FR" dirty="0" err="1" smtClean="0">
                <a:solidFill>
                  <a:srgbClr val="FF0000"/>
                </a:solidFill>
              </a:rPr>
              <a:t>Analog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bandwidth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abw</a:t>
            </a:r>
            <a:endParaRPr lang="fr-FR" dirty="0" smtClean="0">
              <a:solidFill>
                <a:srgbClr val="FF0000"/>
              </a:solidFill>
            </a:endParaRPr>
          </a:p>
          <a:p>
            <a:endParaRPr lang="fr-FR" dirty="0" smtClean="0">
              <a:solidFill>
                <a:srgbClr val="FF0000"/>
              </a:solidFill>
            </a:endParaRPr>
          </a:p>
          <a:p>
            <a:r>
              <a:rPr lang="fr-FR" b="1" i="1" dirty="0" err="1" smtClean="0">
                <a:solidFill>
                  <a:srgbClr val="0099FF"/>
                </a:solidFill>
              </a:rPr>
              <a:t>With</a:t>
            </a:r>
            <a:r>
              <a:rPr lang="fr-FR" b="1" i="1" dirty="0" smtClean="0">
                <a:solidFill>
                  <a:srgbClr val="0099FF"/>
                </a:solidFill>
              </a:rPr>
              <a:t> </a:t>
            </a:r>
            <a:r>
              <a:rPr lang="fr-FR" b="1" i="1" dirty="0" err="1" smtClean="0">
                <a:solidFill>
                  <a:srgbClr val="0099FF"/>
                </a:solidFill>
              </a:rPr>
              <a:t>Sampling</a:t>
            </a:r>
            <a:r>
              <a:rPr lang="fr-FR" b="1" i="1" dirty="0" smtClean="0">
                <a:solidFill>
                  <a:srgbClr val="0099FF"/>
                </a:solidFill>
              </a:rPr>
              <a:t> </a:t>
            </a:r>
            <a:r>
              <a:rPr lang="fr-FR" b="1" i="1" dirty="0" err="1" smtClean="0">
                <a:solidFill>
                  <a:srgbClr val="0099FF"/>
                </a:solidFill>
              </a:rPr>
              <a:t>Electronics</a:t>
            </a:r>
            <a:r>
              <a:rPr lang="fr-FR" b="1" i="1" dirty="0" smtClean="0">
                <a:solidFill>
                  <a:srgbClr val="0099FF"/>
                </a:solidFill>
              </a:rPr>
              <a:t>:</a:t>
            </a:r>
            <a:endParaRPr lang="fr-FR" b="1" i="1" dirty="0" smtClean="0">
              <a:solidFill>
                <a:srgbClr val="FF0000"/>
              </a:solidFill>
            </a:endParaRPr>
          </a:p>
          <a:p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Sampling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period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ts</a:t>
            </a:r>
            <a:endParaRPr lang="fr-FR" dirty="0">
              <a:solidFill>
                <a:srgbClr val="FF0000"/>
              </a:solidFill>
            </a:endParaRPr>
          </a:p>
          <a:p>
            <a:r>
              <a:rPr lang="fr-FR" dirty="0">
                <a:solidFill>
                  <a:srgbClr val="FF0000"/>
                </a:solidFill>
              </a:rPr>
              <a:t>     </a:t>
            </a:r>
          </a:p>
        </p:txBody>
      </p:sp>
      <p:sp>
        <p:nvSpPr>
          <p:cNvPr id="3084" name="Text Box 14"/>
          <p:cNvSpPr txBox="1">
            <a:spLocks noChangeArrowheads="1"/>
          </p:cNvSpPr>
          <p:nvPr/>
        </p:nvSpPr>
        <p:spPr bwMode="auto">
          <a:xfrm>
            <a:off x="6215074" y="4714884"/>
            <a:ext cx="26114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i="1" dirty="0">
                <a:latin typeface="Symbol" pitchFamily="18" charset="2"/>
              </a:rPr>
              <a:t>s</a:t>
            </a:r>
            <a:r>
              <a:rPr lang="fr-FR" sz="2000" b="1" i="1" baseline="-25000" dirty="0"/>
              <a:t>n </a:t>
            </a:r>
            <a:r>
              <a:rPr lang="fr-FR" sz="2000" b="1" i="1" dirty="0"/>
              <a:t>= </a:t>
            </a:r>
            <a:r>
              <a:rPr lang="fr-FR" sz="2000" b="1" i="1" dirty="0">
                <a:latin typeface="Symbol" pitchFamily="18" charset="2"/>
              </a:rPr>
              <a:t>s</a:t>
            </a:r>
            <a:r>
              <a:rPr lang="fr-FR" sz="2000" b="1" i="1" baseline="-25000" dirty="0"/>
              <a:t>n </a:t>
            </a:r>
            <a:r>
              <a:rPr lang="fr-FR" sz="2000" b="1" i="1" baseline="-25000" dirty="0" err="1"/>
              <a:t>det</a:t>
            </a:r>
            <a:r>
              <a:rPr lang="fr-FR" sz="2000" b="1" i="1" dirty="0"/>
              <a:t>  + </a:t>
            </a:r>
            <a:r>
              <a:rPr lang="fr-FR" sz="2000" b="1" i="1" dirty="0">
                <a:latin typeface="Symbol" pitchFamily="18" charset="2"/>
              </a:rPr>
              <a:t>s</a:t>
            </a:r>
            <a:r>
              <a:rPr lang="fr-FR" sz="2000" b="1" i="1" baseline="-25000" dirty="0"/>
              <a:t>n  </a:t>
            </a:r>
            <a:r>
              <a:rPr lang="fr-FR" sz="2000" b="1" i="1" baseline="-25000" dirty="0" err="1"/>
              <a:t>elec</a:t>
            </a:r>
            <a:r>
              <a:rPr lang="fr-FR" sz="2000" b="1" i="1" dirty="0"/>
              <a:t>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142976" y="5929330"/>
            <a:ext cx="125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Stefan </a:t>
            </a:r>
            <a:r>
              <a:rPr lang="fr-FR" b="1" dirty="0" err="1" smtClean="0"/>
              <a:t>Ritt</a:t>
            </a:r>
            <a:r>
              <a:rPr lang="fr-FR" b="1" dirty="0" smtClean="0"/>
              <a:t>:</a:t>
            </a:r>
            <a:endParaRPr lang="fr-FR" b="1" dirty="0"/>
          </a:p>
        </p:txBody>
      </p:sp>
      <p:sp>
        <p:nvSpPr>
          <p:cNvPr id="19" name="Espace réservé du numéro de diapositiv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 </a:t>
            </a:r>
            <a:fld id="{E3B950E8-A111-4873-B99E-299342E6BBD6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429256" y="5857892"/>
            <a:ext cx="3714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 Unicode MS" pitchFamily="34" charset="-128"/>
              </a:rPr>
              <a:t>With  SN=50, </a:t>
            </a:r>
            <a:r>
              <a:rPr lang="en-US" sz="1600" dirty="0" err="1" smtClean="0">
                <a:latin typeface="Arial Unicode MS" pitchFamily="34" charset="-128"/>
              </a:rPr>
              <a:t>fs</a:t>
            </a:r>
            <a:r>
              <a:rPr lang="en-US" sz="1600" dirty="0" smtClean="0">
                <a:latin typeface="Arial Unicode MS" pitchFamily="34" charset="-128"/>
              </a:rPr>
              <a:t>=5GS/s, ABW=1GHz           	</a:t>
            </a:r>
            <a:r>
              <a:rPr lang="fr-FR" sz="1600" i="1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1600" dirty="0" smtClean="0">
                <a:solidFill>
                  <a:srgbClr val="FF0000"/>
                </a:solidFill>
                <a:latin typeface="Arial Unicode MS" pitchFamily="34" charset="-128"/>
              </a:rPr>
              <a:t>  = 5.3ps</a:t>
            </a: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/>
          <a:lstStyle/>
          <a:p>
            <a:pPr eaLnBrk="1" hangingPunct="1"/>
            <a:r>
              <a:rPr lang="fr-FR" sz="4000" dirty="0" err="1" smtClean="0"/>
              <a:t>Outline</a:t>
            </a:r>
            <a:endParaRPr lang="fr-FR" sz="40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357430"/>
            <a:ext cx="9144000" cy="2286016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fr-FR" sz="1800" b="1" dirty="0" smtClean="0">
                <a:solidFill>
                  <a:srgbClr val="FF0000"/>
                </a:solidFill>
              </a:rPr>
              <a:t>		-	</a:t>
            </a:r>
            <a:r>
              <a:rPr lang="fr-FR" sz="1800" b="1" dirty="0" err="1" smtClean="0">
                <a:solidFill>
                  <a:srgbClr val="FF0000"/>
                </a:solidFill>
              </a:rPr>
              <a:t>Fast</a:t>
            </a:r>
            <a:r>
              <a:rPr lang="fr-FR" sz="1800" b="1" dirty="0" smtClean="0">
                <a:solidFill>
                  <a:srgbClr val="FF0000"/>
                </a:solidFill>
              </a:rPr>
              <a:t> Imaging </a:t>
            </a:r>
            <a:r>
              <a:rPr lang="fr-FR" sz="1800" b="1" dirty="0" err="1" smtClean="0">
                <a:solidFill>
                  <a:srgbClr val="FF0000"/>
                </a:solidFill>
              </a:rPr>
              <a:t>Devices</a:t>
            </a:r>
            <a:r>
              <a:rPr lang="fr-FR" sz="1800" b="1" dirty="0" smtClean="0">
                <a:solidFill>
                  <a:srgbClr val="FF0000"/>
                </a:solidFill>
              </a:rPr>
              <a:t> and Timing </a:t>
            </a:r>
            <a:r>
              <a:rPr lang="fr-FR" sz="1800" b="1" dirty="0" err="1" smtClean="0">
                <a:solidFill>
                  <a:srgbClr val="FF0000"/>
                </a:solidFill>
              </a:rPr>
              <a:t>Resolution</a:t>
            </a:r>
            <a:endParaRPr lang="fr-FR" sz="18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</a:t>
            </a:r>
            <a:r>
              <a:rPr lang="fr-FR" sz="1800" b="1" dirty="0" err="1" smtClean="0"/>
              <a:t>Silicon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PMTs</a:t>
            </a:r>
            <a:r>
              <a:rPr lang="fr-FR" sz="1800" b="1" dirty="0" smtClean="0"/>
              <a:t> and Micro-Channel Plates (</a:t>
            </a:r>
            <a:r>
              <a:rPr lang="fr-FR" sz="1800" b="1" dirty="0" err="1" smtClean="0"/>
              <a:t>MCPs</a:t>
            </a:r>
            <a:r>
              <a:rPr lang="fr-FR" sz="1800" b="1" dirty="0" smtClean="0"/>
              <a:t>)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Timing </a:t>
            </a:r>
            <a:r>
              <a:rPr lang="fr-FR" sz="1800" b="1" dirty="0" err="1" smtClean="0"/>
              <a:t>with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Waveform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Sampling</a:t>
            </a:r>
            <a:endParaRPr lang="fr-FR" sz="1800" b="1" dirty="0" smtClean="0"/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2D </a:t>
            </a:r>
            <a:r>
              <a:rPr lang="fr-FR" sz="1800" b="1" dirty="0" err="1" smtClean="0"/>
              <a:t>Readout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with</a:t>
            </a:r>
            <a:r>
              <a:rPr lang="fr-FR" sz="1800" b="1" dirty="0" smtClean="0"/>
              <a:t> Timing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</a:t>
            </a:r>
            <a:r>
              <a:rPr lang="fr-FR" sz="1800" b="1" dirty="0" err="1" smtClean="0"/>
              <a:t>Switched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Capacitor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Arrays</a:t>
            </a:r>
            <a:r>
              <a:rPr lang="fr-FR" sz="1800" b="1" dirty="0" smtClean="0"/>
              <a:t>		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Conclusion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950E8-A111-4873-B99E-299342E6BBD6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CEBE-8FD1-40B8-9266-7368DA41F69C}" type="slidenum">
              <a:rPr lang="en-US"/>
              <a:pPr/>
              <a:t>20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Fast Sampling </a:t>
            </a:r>
            <a:r>
              <a:rPr lang="en-US" sz="3200" dirty="0" smtClean="0">
                <a:solidFill>
                  <a:schemeClr val="tx1"/>
                </a:solidFill>
              </a:rPr>
              <a:t>Electronics  Timing Resolution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016000" y="1584325"/>
            <a:ext cx="4860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latin typeface="Comic Sans MS" pitchFamily="66" charset="0"/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193800" y="1725613"/>
            <a:ext cx="3963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latin typeface="Comic Sans MS" pitchFamily="66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0" y="164305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b="1" dirty="0" smtClean="0">
              <a:solidFill>
                <a:srgbClr val="FF0000"/>
              </a:solidFill>
              <a:latin typeface="Arial Unicode MS" pitchFamily="34" charset="-128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Arial Unicode MS" pitchFamily="34" charset="-128"/>
              </a:rPr>
              <a:t>Method </a:t>
            </a:r>
            <a:r>
              <a:rPr lang="en-US" b="1" dirty="0" smtClean="0">
                <a:latin typeface="Arial Unicode MS" pitchFamily="34" charset="-128"/>
              </a:rPr>
              <a:t>                Institute            Device                 Sample rate    Timing resolution </a:t>
            </a:r>
            <a:r>
              <a:rPr lang="en-US" b="1" dirty="0">
                <a:latin typeface="Arial Unicode MS" pitchFamily="34" charset="-128"/>
              </a:rPr>
              <a:t>						</a:t>
            </a:r>
            <a:r>
              <a:rPr lang="en-US" b="1" dirty="0" smtClean="0">
                <a:latin typeface="Arial Unicode MS" pitchFamily="34" charset="-128"/>
              </a:rPr>
              <a:t>                            50PEs</a:t>
            </a:r>
            <a:endParaRPr lang="en-US" dirty="0" smtClean="0">
              <a:latin typeface="Arial Unicode MS" pitchFamily="34" charset="-128"/>
            </a:endParaRPr>
          </a:p>
          <a:p>
            <a:endParaRPr lang="en-US" dirty="0">
              <a:latin typeface="Arial Unicode MS" pitchFamily="34" charset="-128"/>
            </a:endParaRPr>
          </a:p>
          <a:p>
            <a:r>
              <a:rPr lang="en-US" dirty="0">
                <a:solidFill>
                  <a:srgbClr val="FF0000"/>
                </a:solidFill>
                <a:latin typeface="Arial Unicode MS" pitchFamily="34" charset="-128"/>
              </a:rPr>
              <a:t>Constant fraction</a:t>
            </a:r>
            <a:r>
              <a:rPr lang="en-US" dirty="0">
                <a:latin typeface="Arial Unicode MS" pitchFamily="34" charset="-128"/>
              </a:rPr>
              <a:t>   </a:t>
            </a:r>
            <a:r>
              <a:rPr lang="en-US" dirty="0" smtClean="0">
                <a:latin typeface="Arial Unicode MS" pitchFamily="34" charset="-128"/>
              </a:rPr>
              <a:t>SLAC               </a:t>
            </a:r>
            <a:r>
              <a:rPr lang="en-US" dirty="0">
                <a:latin typeface="Arial Unicode MS" pitchFamily="34" charset="-128"/>
              </a:rPr>
              <a:t>- NIM </a:t>
            </a:r>
            <a:r>
              <a:rPr lang="en-US" dirty="0" smtClean="0">
                <a:latin typeface="Arial Unicode MS" pitchFamily="34" charset="-128"/>
              </a:rPr>
              <a:t>				3.4ps</a:t>
            </a:r>
            <a:endParaRPr lang="en-US" dirty="0">
              <a:latin typeface="Arial Unicode MS" pitchFamily="34" charset="-128"/>
            </a:endParaRPr>
          </a:p>
          <a:p>
            <a:endParaRPr lang="en-US" dirty="0">
              <a:latin typeface="Arial Unicode MS" pitchFamily="34" charset="-128"/>
            </a:endParaRPr>
          </a:p>
          <a:p>
            <a:r>
              <a:rPr lang="en-US" dirty="0" smtClean="0">
                <a:latin typeface="Arial Unicode MS" pitchFamily="34" charset="-128"/>
              </a:rPr>
              <a:t>                                                      -  ASICs:</a:t>
            </a:r>
            <a:endParaRPr lang="en-US" dirty="0">
              <a:latin typeface="Arial Unicode MS" pitchFamily="34" charset="-128"/>
            </a:endParaRPr>
          </a:p>
          <a:p>
            <a:r>
              <a:rPr lang="en-US" dirty="0">
                <a:solidFill>
                  <a:srgbClr val="FF0000"/>
                </a:solidFill>
                <a:latin typeface="Arial Unicode MS" pitchFamily="34" charset="-128"/>
              </a:rPr>
              <a:t>Waveform </a:t>
            </a: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</a:rPr>
              <a:t>            </a:t>
            </a:r>
            <a:r>
              <a:rPr lang="en-US" dirty="0" smtClean="0">
                <a:latin typeface="Arial Unicode MS" pitchFamily="34" charset="-128"/>
              </a:rPr>
              <a:t>Hawaii              -  </a:t>
            </a:r>
            <a:r>
              <a:rPr lang="en-US" dirty="0">
                <a:latin typeface="Arial Unicode MS" pitchFamily="34" charset="-128"/>
              </a:rPr>
              <a:t>BLAB line  </a:t>
            </a:r>
            <a:r>
              <a:rPr lang="en-US" dirty="0" smtClean="0">
                <a:latin typeface="Arial Unicode MS" pitchFamily="34" charset="-128"/>
              </a:rPr>
              <a:t>            6GS/s 		10ps</a:t>
            </a:r>
            <a:endParaRPr lang="en-US" dirty="0">
              <a:latin typeface="Arial Unicode MS" pitchFamily="34" charset="-128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</a:rPr>
              <a:t>Sampling</a:t>
            </a:r>
            <a:r>
              <a:rPr lang="en-US" dirty="0">
                <a:latin typeface="Arial Unicode MS" pitchFamily="34" charset="-128"/>
              </a:rPr>
              <a:t>	</a:t>
            </a:r>
            <a:r>
              <a:rPr lang="en-US" dirty="0" err="1" smtClean="0">
                <a:latin typeface="Arial Unicode MS" pitchFamily="34" charset="-128"/>
              </a:rPr>
              <a:t>Orsay</a:t>
            </a:r>
            <a:r>
              <a:rPr lang="en-US" dirty="0" smtClean="0">
                <a:latin typeface="Arial Unicode MS" pitchFamily="34" charset="-128"/>
              </a:rPr>
              <a:t>/</a:t>
            </a:r>
            <a:r>
              <a:rPr lang="en-US" dirty="0" err="1" smtClean="0">
                <a:latin typeface="Arial Unicode MS" pitchFamily="34" charset="-128"/>
              </a:rPr>
              <a:t>Saclay</a:t>
            </a:r>
            <a:r>
              <a:rPr lang="en-US" dirty="0" smtClean="0">
                <a:latin typeface="Arial Unicode MS" pitchFamily="34" charset="-128"/>
              </a:rPr>
              <a:t>    -  </a:t>
            </a:r>
            <a:r>
              <a:rPr lang="en-US" dirty="0">
                <a:latin typeface="Arial Unicode MS" pitchFamily="34" charset="-128"/>
              </a:rPr>
              <a:t>SAM line             </a:t>
            </a:r>
            <a:r>
              <a:rPr lang="en-US" dirty="0" smtClean="0">
                <a:latin typeface="Arial Unicode MS" pitchFamily="34" charset="-128"/>
              </a:rPr>
              <a:t>  2GS/s                   </a:t>
            </a:r>
          </a:p>
          <a:p>
            <a:r>
              <a:rPr lang="en-US" dirty="0" smtClean="0">
                <a:latin typeface="Arial Unicode MS" pitchFamily="34" charset="-128"/>
              </a:rPr>
              <a:t>		Chicago 	           -  PSEC4	              10GS/s       	 6ps</a:t>
            </a:r>
          </a:p>
          <a:p>
            <a:r>
              <a:rPr lang="en-US" dirty="0" smtClean="0">
                <a:latin typeface="Arial Unicode MS" pitchFamily="34" charset="-128"/>
              </a:rPr>
              <a:t>			           -  PSEC5  (dev)      15GS/s</a:t>
            </a:r>
            <a:endParaRPr lang="en-US" dirty="0">
              <a:latin typeface="Arial Unicode MS" pitchFamily="34" charset="-128"/>
            </a:endParaRPr>
          </a:p>
          <a:p>
            <a:r>
              <a:rPr lang="en-US" dirty="0">
                <a:latin typeface="Arial Unicode MS" pitchFamily="34" charset="-128"/>
              </a:rPr>
              <a:t>		</a:t>
            </a:r>
            <a:r>
              <a:rPr lang="en-US" dirty="0" smtClean="0">
                <a:latin typeface="Arial Unicode MS" pitchFamily="34" charset="-128"/>
              </a:rPr>
              <a:t>PSI</a:t>
            </a:r>
            <a:r>
              <a:rPr lang="en-US" dirty="0">
                <a:latin typeface="Arial Unicode MS" pitchFamily="34" charset="-128"/>
              </a:rPr>
              <a:t>	          </a:t>
            </a:r>
            <a:r>
              <a:rPr lang="en-US" dirty="0" smtClean="0">
                <a:latin typeface="Arial Unicode MS" pitchFamily="34" charset="-128"/>
              </a:rPr>
              <a:t> </a:t>
            </a:r>
            <a:r>
              <a:rPr lang="en-US" dirty="0">
                <a:latin typeface="Arial Unicode MS" pitchFamily="34" charset="-128"/>
              </a:rPr>
              <a:t>-  DRS line             </a:t>
            </a:r>
            <a:r>
              <a:rPr lang="en-US" dirty="0" smtClean="0">
                <a:latin typeface="Arial Unicode MS" pitchFamily="34" charset="-128"/>
              </a:rPr>
              <a:t>   5GS/s         	 3ps</a:t>
            </a:r>
            <a:endParaRPr lang="en-US" dirty="0">
              <a:latin typeface="Arial Unicode MS" pitchFamily="34" charset="-128"/>
            </a:endParaRPr>
          </a:p>
          <a:p>
            <a:endParaRPr lang="en-US" dirty="0">
              <a:latin typeface="Arial Unicode MS" pitchFamily="34" charset="-128"/>
            </a:endParaRPr>
          </a:p>
          <a:p>
            <a:r>
              <a:rPr lang="en-US" b="1" dirty="0">
                <a:latin typeface="Arial Unicode MS" pitchFamily="34" charset="-128"/>
              </a:rPr>
              <a:t>	</a:t>
            </a:r>
            <a:endParaRPr lang="en-US" b="1" dirty="0">
              <a:solidFill>
                <a:schemeClr val="accent2"/>
              </a:solidFill>
              <a:latin typeface="Arial Unicode MS" pitchFamily="34" charset="-128"/>
            </a:endParaRPr>
          </a:p>
          <a:p>
            <a:r>
              <a:rPr lang="en-US" dirty="0">
                <a:latin typeface="Arial Unicode MS" pitchFamily="34" charset="-128"/>
              </a:rPr>
              <a:t>	</a:t>
            </a:r>
            <a:endParaRPr lang="en-US" dirty="0" smtClean="0">
              <a:latin typeface="Arial Unicode MS" pitchFamily="34" charset="-128"/>
            </a:endParaRPr>
          </a:p>
          <a:p>
            <a:r>
              <a:rPr lang="en-US" dirty="0" smtClean="0">
                <a:latin typeface="Arial Unicode MS" pitchFamily="34" charset="-128"/>
              </a:rPr>
              <a:t>PSEC5 under development     </a:t>
            </a:r>
            <a:r>
              <a:rPr lang="en-US" dirty="0">
                <a:latin typeface="Arial Unicode MS" pitchFamily="34" charset="-128"/>
              </a:rPr>
              <a:t>Chicago + Hawaii </a:t>
            </a:r>
            <a:r>
              <a:rPr lang="en-US" dirty="0" smtClean="0">
                <a:latin typeface="Arial Unicode MS" pitchFamily="34" charset="-128"/>
              </a:rPr>
              <a:t> + </a:t>
            </a:r>
            <a:r>
              <a:rPr lang="en-US" dirty="0" err="1">
                <a:latin typeface="Arial Unicode MS" pitchFamily="34" charset="-128"/>
              </a:rPr>
              <a:t>Orsay</a:t>
            </a:r>
            <a:r>
              <a:rPr lang="en-US" dirty="0">
                <a:latin typeface="Arial Unicode MS" pitchFamily="34" charset="-128"/>
              </a:rPr>
              <a:t>/</a:t>
            </a:r>
            <a:r>
              <a:rPr lang="en-US" dirty="0" err="1">
                <a:latin typeface="Arial Unicode MS" pitchFamily="34" charset="-128"/>
              </a:rPr>
              <a:t>Saclay</a:t>
            </a:r>
            <a:endParaRPr lang="en-US" dirty="0">
              <a:latin typeface="Arial Unicode MS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/>
          <a:lstStyle/>
          <a:p>
            <a:pPr eaLnBrk="1" hangingPunct="1"/>
            <a:r>
              <a:rPr lang="fr-FR" sz="4000" dirty="0" err="1" smtClean="0"/>
              <a:t>Outline</a:t>
            </a:r>
            <a:endParaRPr lang="fr-FR" sz="40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357430"/>
            <a:ext cx="9144000" cy="2286016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fr-FR" sz="1800" b="1" dirty="0" smtClean="0">
                <a:solidFill>
                  <a:srgbClr val="FF0000"/>
                </a:solidFill>
              </a:rPr>
              <a:t>		</a:t>
            </a:r>
            <a:r>
              <a:rPr lang="fr-FR" sz="1800" b="1" dirty="0" smtClean="0"/>
              <a:t>-	</a:t>
            </a:r>
            <a:r>
              <a:rPr lang="fr-FR" sz="1800" b="1" dirty="0" err="1" smtClean="0"/>
              <a:t>Fast</a:t>
            </a:r>
            <a:r>
              <a:rPr lang="fr-FR" sz="1800" b="1" dirty="0" smtClean="0"/>
              <a:t> Imaging </a:t>
            </a:r>
            <a:r>
              <a:rPr lang="fr-FR" sz="1800" b="1" dirty="0" err="1" smtClean="0"/>
              <a:t>Devices</a:t>
            </a:r>
            <a:r>
              <a:rPr lang="fr-FR" sz="1800" b="1" dirty="0" smtClean="0"/>
              <a:t> and Timing </a:t>
            </a:r>
            <a:r>
              <a:rPr lang="fr-FR" sz="1800" b="1" dirty="0" err="1" smtClean="0"/>
              <a:t>Resolution</a:t>
            </a:r>
            <a:endParaRPr lang="fr-FR" sz="1800" b="1" dirty="0" smtClean="0"/>
          </a:p>
          <a:p>
            <a:pPr algn="l">
              <a:lnSpc>
                <a:spcPct val="90000"/>
              </a:lnSpc>
            </a:pPr>
            <a:r>
              <a:rPr lang="fr-FR" sz="1800" b="1" dirty="0" smtClean="0"/>
              <a:t>		-	 </a:t>
            </a:r>
            <a:r>
              <a:rPr lang="fr-FR" sz="1800" b="1" dirty="0" err="1" smtClean="0"/>
              <a:t>Silicon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PMTs</a:t>
            </a:r>
            <a:r>
              <a:rPr lang="fr-FR" sz="1800" b="1" dirty="0" smtClean="0"/>
              <a:t> and Micro-Channel Plates (</a:t>
            </a:r>
            <a:r>
              <a:rPr lang="fr-FR" sz="1800" b="1" dirty="0" err="1" smtClean="0"/>
              <a:t>MCPs</a:t>
            </a:r>
            <a:r>
              <a:rPr lang="fr-FR" sz="1800" b="1" dirty="0" smtClean="0"/>
              <a:t>)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Timing </a:t>
            </a:r>
            <a:r>
              <a:rPr lang="fr-FR" sz="1800" b="1" dirty="0" err="1" smtClean="0"/>
              <a:t>with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Waveform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Sampling</a:t>
            </a:r>
            <a:endParaRPr lang="fr-FR" sz="1800" b="1" dirty="0" smtClean="0"/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</a:t>
            </a:r>
            <a:r>
              <a:rPr lang="fr-FR" sz="1800" b="1" dirty="0" smtClean="0">
                <a:solidFill>
                  <a:srgbClr val="FF0000"/>
                </a:solidFill>
              </a:rPr>
              <a:t>-	2D </a:t>
            </a:r>
            <a:r>
              <a:rPr lang="fr-FR" sz="1800" b="1" dirty="0" err="1" smtClean="0">
                <a:solidFill>
                  <a:srgbClr val="FF0000"/>
                </a:solidFill>
              </a:rPr>
              <a:t>Readout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with</a:t>
            </a:r>
            <a:r>
              <a:rPr lang="fr-FR" sz="1800" b="1" dirty="0" smtClean="0">
                <a:solidFill>
                  <a:srgbClr val="FF0000"/>
                </a:solidFill>
              </a:rPr>
              <a:t> Timing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</a:t>
            </a:r>
            <a:r>
              <a:rPr lang="fr-FR" sz="1800" b="1" dirty="0" err="1" smtClean="0"/>
              <a:t>Switched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Capacitor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Arrays</a:t>
            </a:r>
            <a:r>
              <a:rPr lang="fr-FR" sz="1800" b="1" dirty="0" smtClean="0"/>
              <a:t>		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Conclusion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950E8-A111-4873-B99E-299342E6BBD6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B73BA-4E14-4128-A374-4695A83EAE57}" type="slidenum">
              <a:rPr lang="en-US"/>
              <a:pPr/>
              <a:t>22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077200" cy="685800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2D+ time</a:t>
            </a:r>
            <a:r>
              <a:rPr lang="en-US" sz="2800" dirty="0"/>
              <a:t> with </a:t>
            </a:r>
            <a:r>
              <a:rPr lang="en-US" sz="2800" dirty="0" smtClean="0"/>
              <a:t>T-lines</a:t>
            </a:r>
            <a:endParaRPr lang="en-US" sz="280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143000"/>
            <a:ext cx="8001000" cy="220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Transmission lines (T-lines) readout and pulse sampling provides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600" b="1">
                <a:solidFill>
                  <a:srgbClr val="FF0000"/>
                </a:solidFill>
              </a:rPr>
              <a:t>-   Fast timing (2-10ps)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600" b="1">
                <a:solidFill>
                  <a:srgbClr val="FF0000"/>
                </a:solidFill>
              </a:rPr>
              <a:t>-   One dimension with T-lines readout  100</a:t>
            </a:r>
            <a:r>
              <a:rPr lang="en-US" sz="1600" b="1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600" b="1">
                <a:solidFill>
                  <a:srgbClr val="FF0000"/>
                </a:solidFill>
              </a:rPr>
              <a:t>m- 1mm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600" b="1">
                <a:solidFill>
                  <a:srgbClr val="FF0000"/>
                </a:solidFill>
              </a:rPr>
              <a:t>    Transverse dimension from </a:t>
            </a:r>
            <a:r>
              <a:rPr lang="en-US" sz="1600" b="1"/>
              <a:t>centroids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6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600" b="1">
                <a:solidFill>
                  <a:srgbClr val="FF0000"/>
                </a:solidFill>
              </a:rPr>
              <a:t>    Less electronics channels for large area sensors 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600" b="1">
              <a:solidFill>
                <a:srgbClr val="FF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en-US" sz="1800">
              <a:solidFill>
                <a:srgbClr val="FF0000"/>
              </a:solidFill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57158" y="4143380"/>
            <a:ext cx="1143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/>
              <a:t>            </a:t>
            </a:r>
          </a:p>
          <a:p>
            <a:r>
              <a:rPr lang="en-US" sz="1400" dirty="0"/>
              <a:t>          t</a:t>
            </a:r>
            <a:r>
              <a:rPr lang="en-US" sz="1400" baseline="-25000" dirty="0"/>
              <a:t>1</a:t>
            </a:r>
            <a:r>
              <a:rPr lang="en-US" sz="1400" dirty="0"/>
              <a:t>, a</a:t>
            </a:r>
            <a:r>
              <a:rPr lang="en-US" sz="1400" baseline="-25000" dirty="0"/>
              <a:t>1</a:t>
            </a:r>
          </a:p>
          <a:p>
            <a:r>
              <a:rPr lang="en-US" sz="1400" dirty="0"/>
              <a:t>      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990600" y="3581400"/>
            <a:ext cx="7162800" cy="1752600"/>
            <a:chOff x="624" y="2256"/>
            <a:chExt cx="4512" cy="1104"/>
          </a:xfrm>
        </p:grpSpPr>
        <p:sp>
          <p:nvSpPr>
            <p:cNvPr id="37895" name="AutoShape 7"/>
            <p:cNvSpPr>
              <a:spLocks noChangeArrowheads="1"/>
            </p:cNvSpPr>
            <p:nvPr/>
          </p:nvSpPr>
          <p:spPr bwMode="auto">
            <a:xfrm>
              <a:off x="624" y="2422"/>
              <a:ext cx="3984" cy="938"/>
            </a:xfrm>
            <a:prstGeom prst="parallelogram">
              <a:avLst>
                <a:gd name="adj" fmla="val 106183"/>
              </a:avLst>
            </a:prstGeom>
            <a:solidFill>
              <a:srgbClr val="EFE3A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912" y="3226"/>
              <a:ext cx="2592" cy="45"/>
              <a:chOff x="960" y="3504"/>
              <a:chExt cx="2592" cy="48"/>
            </a:xfrm>
          </p:grpSpPr>
          <p:sp>
            <p:nvSpPr>
              <p:cNvPr id="37897" name="Line 9"/>
              <p:cNvSpPr>
                <a:spLocks noChangeShapeType="1"/>
              </p:cNvSpPr>
              <p:nvPr/>
            </p:nvSpPr>
            <p:spPr bwMode="auto">
              <a:xfrm>
                <a:off x="960" y="3552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98" name="Line 10"/>
              <p:cNvSpPr>
                <a:spLocks noChangeShapeType="1"/>
              </p:cNvSpPr>
              <p:nvPr/>
            </p:nvSpPr>
            <p:spPr bwMode="auto">
              <a:xfrm>
                <a:off x="1008" y="3504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99" name="Line 11"/>
              <p:cNvSpPr>
                <a:spLocks noChangeShapeType="1"/>
              </p:cNvSpPr>
              <p:nvPr/>
            </p:nvSpPr>
            <p:spPr bwMode="auto">
              <a:xfrm flipH="1">
                <a:off x="960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0" name="Line 12"/>
              <p:cNvSpPr>
                <a:spLocks noChangeShapeType="1"/>
              </p:cNvSpPr>
              <p:nvPr/>
            </p:nvSpPr>
            <p:spPr bwMode="auto">
              <a:xfrm flipH="1">
                <a:off x="3504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1008" y="3137"/>
              <a:ext cx="2592" cy="44"/>
              <a:chOff x="960" y="3504"/>
              <a:chExt cx="2592" cy="48"/>
            </a:xfrm>
          </p:grpSpPr>
          <p:sp>
            <p:nvSpPr>
              <p:cNvPr id="37902" name="Line 14"/>
              <p:cNvSpPr>
                <a:spLocks noChangeShapeType="1"/>
              </p:cNvSpPr>
              <p:nvPr/>
            </p:nvSpPr>
            <p:spPr bwMode="auto">
              <a:xfrm>
                <a:off x="960" y="3552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3" name="Line 15"/>
              <p:cNvSpPr>
                <a:spLocks noChangeShapeType="1"/>
              </p:cNvSpPr>
              <p:nvPr/>
            </p:nvSpPr>
            <p:spPr bwMode="auto">
              <a:xfrm>
                <a:off x="1008" y="3504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4" name="Line 16"/>
              <p:cNvSpPr>
                <a:spLocks noChangeShapeType="1"/>
              </p:cNvSpPr>
              <p:nvPr/>
            </p:nvSpPr>
            <p:spPr bwMode="auto">
              <a:xfrm flipH="1">
                <a:off x="960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5" name="Line 17"/>
              <p:cNvSpPr>
                <a:spLocks noChangeShapeType="1"/>
              </p:cNvSpPr>
              <p:nvPr/>
            </p:nvSpPr>
            <p:spPr bwMode="auto">
              <a:xfrm flipH="1">
                <a:off x="3504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1104" y="3047"/>
              <a:ext cx="2592" cy="45"/>
              <a:chOff x="960" y="3504"/>
              <a:chExt cx="2592" cy="48"/>
            </a:xfrm>
          </p:grpSpPr>
          <p:sp>
            <p:nvSpPr>
              <p:cNvPr id="37907" name="Line 19"/>
              <p:cNvSpPr>
                <a:spLocks noChangeShapeType="1"/>
              </p:cNvSpPr>
              <p:nvPr/>
            </p:nvSpPr>
            <p:spPr bwMode="auto">
              <a:xfrm>
                <a:off x="960" y="3552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8" name="Line 20"/>
              <p:cNvSpPr>
                <a:spLocks noChangeShapeType="1"/>
              </p:cNvSpPr>
              <p:nvPr/>
            </p:nvSpPr>
            <p:spPr bwMode="auto">
              <a:xfrm>
                <a:off x="1008" y="3504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9" name="Line 21"/>
              <p:cNvSpPr>
                <a:spLocks noChangeShapeType="1"/>
              </p:cNvSpPr>
              <p:nvPr/>
            </p:nvSpPr>
            <p:spPr bwMode="auto">
              <a:xfrm flipH="1">
                <a:off x="960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0" name="Line 22"/>
              <p:cNvSpPr>
                <a:spLocks noChangeShapeType="1"/>
              </p:cNvSpPr>
              <p:nvPr/>
            </p:nvSpPr>
            <p:spPr bwMode="auto">
              <a:xfrm flipH="1">
                <a:off x="3504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23"/>
            <p:cNvGrpSpPr>
              <a:grpSpLocks/>
            </p:cNvGrpSpPr>
            <p:nvPr/>
          </p:nvGrpSpPr>
          <p:grpSpPr bwMode="auto">
            <a:xfrm>
              <a:off x="1200" y="2958"/>
              <a:ext cx="2592" cy="44"/>
              <a:chOff x="960" y="3504"/>
              <a:chExt cx="2592" cy="48"/>
            </a:xfrm>
          </p:grpSpPr>
          <p:sp>
            <p:nvSpPr>
              <p:cNvPr id="37912" name="Line 24"/>
              <p:cNvSpPr>
                <a:spLocks noChangeShapeType="1"/>
              </p:cNvSpPr>
              <p:nvPr/>
            </p:nvSpPr>
            <p:spPr bwMode="auto">
              <a:xfrm>
                <a:off x="960" y="3552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3" name="Line 25"/>
              <p:cNvSpPr>
                <a:spLocks noChangeShapeType="1"/>
              </p:cNvSpPr>
              <p:nvPr/>
            </p:nvSpPr>
            <p:spPr bwMode="auto">
              <a:xfrm>
                <a:off x="1008" y="3504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4" name="Line 26"/>
              <p:cNvSpPr>
                <a:spLocks noChangeShapeType="1"/>
              </p:cNvSpPr>
              <p:nvPr/>
            </p:nvSpPr>
            <p:spPr bwMode="auto">
              <a:xfrm flipH="1">
                <a:off x="960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5" name="Line 27"/>
              <p:cNvSpPr>
                <a:spLocks noChangeShapeType="1"/>
              </p:cNvSpPr>
              <p:nvPr/>
            </p:nvSpPr>
            <p:spPr bwMode="auto">
              <a:xfrm flipH="1">
                <a:off x="3504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28"/>
            <p:cNvGrpSpPr>
              <a:grpSpLocks/>
            </p:cNvGrpSpPr>
            <p:nvPr/>
          </p:nvGrpSpPr>
          <p:grpSpPr bwMode="auto">
            <a:xfrm>
              <a:off x="1296" y="2868"/>
              <a:ext cx="2592" cy="45"/>
              <a:chOff x="960" y="3504"/>
              <a:chExt cx="2592" cy="48"/>
            </a:xfrm>
          </p:grpSpPr>
          <p:sp>
            <p:nvSpPr>
              <p:cNvPr id="37917" name="Line 29"/>
              <p:cNvSpPr>
                <a:spLocks noChangeShapeType="1"/>
              </p:cNvSpPr>
              <p:nvPr/>
            </p:nvSpPr>
            <p:spPr bwMode="auto">
              <a:xfrm>
                <a:off x="960" y="3552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8" name="Line 30"/>
              <p:cNvSpPr>
                <a:spLocks noChangeShapeType="1"/>
              </p:cNvSpPr>
              <p:nvPr/>
            </p:nvSpPr>
            <p:spPr bwMode="auto">
              <a:xfrm>
                <a:off x="1008" y="3504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9" name="Line 31"/>
              <p:cNvSpPr>
                <a:spLocks noChangeShapeType="1"/>
              </p:cNvSpPr>
              <p:nvPr/>
            </p:nvSpPr>
            <p:spPr bwMode="auto">
              <a:xfrm flipH="1">
                <a:off x="960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0" name="Line 32"/>
              <p:cNvSpPr>
                <a:spLocks noChangeShapeType="1"/>
              </p:cNvSpPr>
              <p:nvPr/>
            </p:nvSpPr>
            <p:spPr bwMode="auto">
              <a:xfrm flipH="1">
                <a:off x="3504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33"/>
            <p:cNvGrpSpPr>
              <a:grpSpLocks/>
            </p:cNvGrpSpPr>
            <p:nvPr/>
          </p:nvGrpSpPr>
          <p:grpSpPr bwMode="auto">
            <a:xfrm>
              <a:off x="1392" y="2779"/>
              <a:ext cx="2592" cy="45"/>
              <a:chOff x="960" y="3504"/>
              <a:chExt cx="2592" cy="48"/>
            </a:xfrm>
          </p:grpSpPr>
          <p:sp>
            <p:nvSpPr>
              <p:cNvPr id="37922" name="Line 34"/>
              <p:cNvSpPr>
                <a:spLocks noChangeShapeType="1"/>
              </p:cNvSpPr>
              <p:nvPr/>
            </p:nvSpPr>
            <p:spPr bwMode="auto">
              <a:xfrm>
                <a:off x="960" y="3552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3" name="Line 35"/>
              <p:cNvSpPr>
                <a:spLocks noChangeShapeType="1"/>
              </p:cNvSpPr>
              <p:nvPr/>
            </p:nvSpPr>
            <p:spPr bwMode="auto">
              <a:xfrm>
                <a:off x="1008" y="3504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4" name="Line 36"/>
              <p:cNvSpPr>
                <a:spLocks noChangeShapeType="1"/>
              </p:cNvSpPr>
              <p:nvPr/>
            </p:nvSpPr>
            <p:spPr bwMode="auto">
              <a:xfrm flipH="1">
                <a:off x="960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5" name="Line 37"/>
              <p:cNvSpPr>
                <a:spLocks noChangeShapeType="1"/>
              </p:cNvSpPr>
              <p:nvPr/>
            </p:nvSpPr>
            <p:spPr bwMode="auto">
              <a:xfrm flipH="1">
                <a:off x="3504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38"/>
            <p:cNvGrpSpPr>
              <a:grpSpLocks/>
            </p:cNvGrpSpPr>
            <p:nvPr/>
          </p:nvGrpSpPr>
          <p:grpSpPr bwMode="auto">
            <a:xfrm>
              <a:off x="1488" y="2690"/>
              <a:ext cx="2592" cy="44"/>
              <a:chOff x="960" y="3504"/>
              <a:chExt cx="2592" cy="48"/>
            </a:xfrm>
          </p:grpSpPr>
          <p:sp>
            <p:nvSpPr>
              <p:cNvPr id="37927" name="Line 39"/>
              <p:cNvSpPr>
                <a:spLocks noChangeShapeType="1"/>
              </p:cNvSpPr>
              <p:nvPr/>
            </p:nvSpPr>
            <p:spPr bwMode="auto">
              <a:xfrm>
                <a:off x="960" y="3552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8" name="Line 40"/>
              <p:cNvSpPr>
                <a:spLocks noChangeShapeType="1"/>
              </p:cNvSpPr>
              <p:nvPr/>
            </p:nvSpPr>
            <p:spPr bwMode="auto">
              <a:xfrm>
                <a:off x="1008" y="3504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9" name="Line 41"/>
              <p:cNvSpPr>
                <a:spLocks noChangeShapeType="1"/>
              </p:cNvSpPr>
              <p:nvPr/>
            </p:nvSpPr>
            <p:spPr bwMode="auto">
              <a:xfrm flipH="1">
                <a:off x="960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30" name="Line 42"/>
              <p:cNvSpPr>
                <a:spLocks noChangeShapeType="1"/>
              </p:cNvSpPr>
              <p:nvPr/>
            </p:nvSpPr>
            <p:spPr bwMode="auto">
              <a:xfrm flipH="1">
                <a:off x="3504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43"/>
            <p:cNvGrpSpPr>
              <a:grpSpLocks/>
            </p:cNvGrpSpPr>
            <p:nvPr/>
          </p:nvGrpSpPr>
          <p:grpSpPr bwMode="auto">
            <a:xfrm>
              <a:off x="1584" y="2600"/>
              <a:ext cx="2592" cy="45"/>
              <a:chOff x="960" y="3504"/>
              <a:chExt cx="2592" cy="48"/>
            </a:xfrm>
          </p:grpSpPr>
          <p:sp>
            <p:nvSpPr>
              <p:cNvPr id="37932" name="Line 44"/>
              <p:cNvSpPr>
                <a:spLocks noChangeShapeType="1"/>
              </p:cNvSpPr>
              <p:nvPr/>
            </p:nvSpPr>
            <p:spPr bwMode="auto">
              <a:xfrm>
                <a:off x="960" y="3552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33" name="Line 45"/>
              <p:cNvSpPr>
                <a:spLocks noChangeShapeType="1"/>
              </p:cNvSpPr>
              <p:nvPr/>
            </p:nvSpPr>
            <p:spPr bwMode="auto">
              <a:xfrm>
                <a:off x="1008" y="3504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34" name="Line 46"/>
              <p:cNvSpPr>
                <a:spLocks noChangeShapeType="1"/>
              </p:cNvSpPr>
              <p:nvPr/>
            </p:nvSpPr>
            <p:spPr bwMode="auto">
              <a:xfrm flipH="1">
                <a:off x="960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35" name="Line 47"/>
              <p:cNvSpPr>
                <a:spLocks noChangeShapeType="1"/>
              </p:cNvSpPr>
              <p:nvPr/>
            </p:nvSpPr>
            <p:spPr bwMode="auto">
              <a:xfrm flipH="1">
                <a:off x="3504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" name="Group 48"/>
            <p:cNvGrpSpPr>
              <a:grpSpLocks/>
            </p:cNvGrpSpPr>
            <p:nvPr/>
          </p:nvGrpSpPr>
          <p:grpSpPr bwMode="auto">
            <a:xfrm>
              <a:off x="1680" y="2511"/>
              <a:ext cx="2592" cy="45"/>
              <a:chOff x="960" y="3504"/>
              <a:chExt cx="2592" cy="48"/>
            </a:xfrm>
          </p:grpSpPr>
          <p:sp>
            <p:nvSpPr>
              <p:cNvPr id="37937" name="Line 49"/>
              <p:cNvSpPr>
                <a:spLocks noChangeShapeType="1"/>
              </p:cNvSpPr>
              <p:nvPr/>
            </p:nvSpPr>
            <p:spPr bwMode="auto">
              <a:xfrm>
                <a:off x="960" y="3552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38" name="Line 50"/>
              <p:cNvSpPr>
                <a:spLocks noChangeShapeType="1"/>
              </p:cNvSpPr>
              <p:nvPr/>
            </p:nvSpPr>
            <p:spPr bwMode="auto">
              <a:xfrm>
                <a:off x="1008" y="3504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39" name="Line 51"/>
              <p:cNvSpPr>
                <a:spLocks noChangeShapeType="1"/>
              </p:cNvSpPr>
              <p:nvPr/>
            </p:nvSpPr>
            <p:spPr bwMode="auto">
              <a:xfrm flipH="1">
                <a:off x="960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40" name="Line 52"/>
              <p:cNvSpPr>
                <a:spLocks noChangeShapeType="1"/>
              </p:cNvSpPr>
              <p:nvPr/>
            </p:nvSpPr>
            <p:spPr bwMode="auto">
              <a:xfrm flipH="1">
                <a:off x="3504" y="3504"/>
                <a:ext cx="48" cy="4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941" name="Line 53"/>
            <p:cNvSpPr>
              <a:spLocks noChangeShapeType="1"/>
            </p:cNvSpPr>
            <p:nvPr/>
          </p:nvSpPr>
          <p:spPr bwMode="auto">
            <a:xfrm>
              <a:off x="2640" y="2256"/>
              <a:ext cx="0" cy="5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2" name="Line 54"/>
            <p:cNvSpPr>
              <a:spLocks noChangeShapeType="1"/>
            </p:cNvSpPr>
            <p:nvPr/>
          </p:nvSpPr>
          <p:spPr bwMode="auto">
            <a:xfrm>
              <a:off x="3984" y="28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3" name="Line 55"/>
            <p:cNvSpPr>
              <a:spLocks noChangeShapeType="1"/>
            </p:cNvSpPr>
            <p:nvPr/>
          </p:nvSpPr>
          <p:spPr bwMode="auto">
            <a:xfrm>
              <a:off x="3888" y="2913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4" name="Line 56"/>
            <p:cNvSpPr>
              <a:spLocks noChangeShapeType="1"/>
            </p:cNvSpPr>
            <p:nvPr/>
          </p:nvSpPr>
          <p:spPr bwMode="auto">
            <a:xfrm>
              <a:off x="4080" y="273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5" name="Line 57"/>
            <p:cNvSpPr>
              <a:spLocks noChangeShapeType="1"/>
            </p:cNvSpPr>
            <p:nvPr/>
          </p:nvSpPr>
          <p:spPr bwMode="auto">
            <a:xfrm flipH="1">
              <a:off x="1056" y="273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6" name="Line 58"/>
            <p:cNvSpPr>
              <a:spLocks noChangeShapeType="1"/>
            </p:cNvSpPr>
            <p:nvPr/>
          </p:nvSpPr>
          <p:spPr bwMode="auto">
            <a:xfrm>
              <a:off x="912" y="28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7" name="Line 59"/>
            <p:cNvSpPr>
              <a:spLocks noChangeShapeType="1"/>
            </p:cNvSpPr>
            <p:nvPr/>
          </p:nvSpPr>
          <p:spPr bwMode="auto">
            <a:xfrm>
              <a:off x="816" y="2913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8" name="Text Box 60"/>
            <p:cNvSpPr txBox="1">
              <a:spLocks noChangeArrowheads="1"/>
            </p:cNvSpPr>
            <p:nvPr/>
          </p:nvSpPr>
          <p:spPr bwMode="auto">
            <a:xfrm>
              <a:off x="4176" y="2600"/>
              <a:ext cx="960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/>
                <a:t>           </a:t>
              </a:r>
            </a:p>
            <a:p>
              <a:r>
                <a:rPr lang="en-US" sz="1400"/>
                <a:t>          t</a:t>
              </a:r>
              <a:r>
                <a:rPr lang="en-US" sz="1400" baseline="-25000"/>
                <a:t>2</a:t>
              </a:r>
              <a:r>
                <a:rPr lang="en-US" sz="1400"/>
                <a:t>, a</a:t>
              </a:r>
              <a:r>
                <a:rPr lang="en-US" sz="1400" baseline="-25000"/>
                <a:t>2</a:t>
              </a:r>
            </a:p>
            <a:p>
              <a:r>
                <a:rPr lang="en-US" sz="1400"/>
                <a:t>       </a:t>
              </a:r>
            </a:p>
          </p:txBody>
        </p:sp>
      </p:grpSp>
      <p:sp>
        <p:nvSpPr>
          <p:cNvPr id="37949" name="Text Box 61"/>
          <p:cNvSpPr txBox="1">
            <a:spLocks noChangeArrowheads="1"/>
          </p:cNvSpPr>
          <p:nvPr/>
        </p:nvSpPr>
        <p:spPr bwMode="auto">
          <a:xfrm>
            <a:off x="1828800" y="5486400"/>
            <a:ext cx="3971925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  ½ </a:t>
            </a:r>
            <a:r>
              <a:rPr lang="en-US" sz="1600" b="1" dirty="0"/>
              <a:t>(t</a:t>
            </a:r>
            <a:r>
              <a:rPr lang="en-US" sz="1600" b="1" baseline="-25000" dirty="0"/>
              <a:t>1</a:t>
            </a:r>
            <a:r>
              <a:rPr lang="en-US" sz="1600" b="1" dirty="0"/>
              <a:t>+ t</a:t>
            </a:r>
            <a:r>
              <a:rPr lang="en-US" sz="1600" b="1" baseline="-25000" dirty="0"/>
              <a:t>2</a:t>
            </a:r>
            <a:r>
              <a:rPr lang="en-US" sz="1600" b="1" dirty="0"/>
              <a:t>)     </a:t>
            </a:r>
            <a:r>
              <a:rPr lang="en-US" sz="1600" b="1" dirty="0" smtClean="0"/>
              <a:t>    </a:t>
            </a:r>
            <a:r>
              <a:rPr lang="en-US" sz="1600" b="1" dirty="0"/>
              <a:t>=  time</a:t>
            </a:r>
          </a:p>
          <a:p>
            <a:r>
              <a:rPr lang="en-US" sz="1600" b="1" dirty="0"/>
              <a:t>   v(t</a:t>
            </a:r>
            <a:r>
              <a:rPr lang="en-US" sz="1600" b="1" baseline="-25000" dirty="0"/>
              <a:t>1</a:t>
            </a:r>
            <a:r>
              <a:rPr lang="en-US" sz="1600" b="1" dirty="0"/>
              <a:t>-t</a:t>
            </a:r>
            <a:r>
              <a:rPr lang="en-US" sz="1600" b="1" baseline="-25000" dirty="0"/>
              <a:t>2</a:t>
            </a:r>
            <a:r>
              <a:rPr lang="en-US" sz="1600" b="1" dirty="0"/>
              <a:t>)       </a:t>
            </a:r>
            <a:r>
              <a:rPr lang="en-US" sz="1600" b="1" dirty="0" smtClean="0"/>
              <a:t>     </a:t>
            </a:r>
            <a:r>
              <a:rPr lang="en-US" sz="1600" b="1" dirty="0"/>
              <a:t>=  longitudinal position</a:t>
            </a:r>
          </a:p>
          <a:p>
            <a:r>
              <a:rPr lang="en-US" sz="1600" b="1" dirty="0">
                <a:latin typeface="Symbol" pitchFamily="18" charset="2"/>
              </a:rPr>
              <a:t>  S</a:t>
            </a:r>
            <a:r>
              <a:rPr lang="en-US" sz="1600" b="1" dirty="0"/>
              <a:t> </a:t>
            </a:r>
            <a:r>
              <a:rPr lang="en-US" sz="1600" b="1" dirty="0" err="1">
                <a:latin typeface="Symbol" pitchFamily="18" charset="2"/>
              </a:rPr>
              <a:t>a</a:t>
            </a:r>
            <a:r>
              <a:rPr lang="en-US" sz="1600" b="1" baseline="-25000" dirty="0" err="1"/>
              <a:t>i</a:t>
            </a:r>
            <a:r>
              <a:rPr lang="en-US" sz="1600" b="1" dirty="0"/>
              <a:t> </a:t>
            </a:r>
            <a:r>
              <a:rPr lang="en-US" sz="1600" b="1" dirty="0" err="1"/>
              <a:t>a</a:t>
            </a:r>
            <a:r>
              <a:rPr lang="en-US" sz="1600" b="1" baseline="-25000" dirty="0" err="1"/>
              <a:t>i</a:t>
            </a:r>
            <a:r>
              <a:rPr lang="en-US" sz="1600" b="1" baseline="-25000" dirty="0"/>
              <a:t>  </a:t>
            </a:r>
            <a:r>
              <a:rPr lang="en-US" sz="1600" b="1" dirty="0"/>
              <a:t>/</a:t>
            </a:r>
            <a:r>
              <a:rPr lang="en-US" sz="1600" b="1" baseline="-25000" dirty="0"/>
              <a:t> </a:t>
            </a:r>
            <a:r>
              <a:rPr lang="en-US" sz="1600" b="1" dirty="0">
                <a:latin typeface="Symbol" pitchFamily="18" charset="2"/>
              </a:rPr>
              <a:t>S </a:t>
            </a:r>
            <a:r>
              <a:rPr lang="en-US" sz="1600" b="1" dirty="0" err="1">
                <a:latin typeface="Symbol" pitchFamily="18" charset="2"/>
              </a:rPr>
              <a:t>a</a:t>
            </a:r>
            <a:r>
              <a:rPr lang="en-US" sz="1600" b="1" baseline="-25000" dirty="0" err="1"/>
              <a:t>i</a:t>
            </a:r>
            <a:r>
              <a:rPr lang="en-US" sz="1600" b="1" baseline="-25000" dirty="0"/>
              <a:t>   </a:t>
            </a:r>
            <a:r>
              <a:rPr lang="en-US" sz="1600" b="1" dirty="0"/>
              <a:t>=  transverse position</a:t>
            </a:r>
          </a:p>
        </p:txBody>
      </p:sp>
      <p:sp>
        <p:nvSpPr>
          <p:cNvPr id="37953" name="Text Box 65"/>
          <p:cNvSpPr txBox="1">
            <a:spLocks noChangeArrowheads="1"/>
          </p:cNvSpPr>
          <p:nvPr/>
        </p:nvSpPr>
        <p:spPr bwMode="auto">
          <a:xfrm>
            <a:off x="6784975" y="4648200"/>
            <a:ext cx="2359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tx2"/>
                </a:solidFill>
              </a:rPr>
              <a:t>Fast sampling electronics</a:t>
            </a:r>
          </a:p>
        </p:txBody>
      </p:sp>
      <p:sp>
        <p:nvSpPr>
          <p:cNvPr id="37954" name="Text Box 66"/>
          <p:cNvSpPr txBox="1">
            <a:spLocks noChangeArrowheads="1"/>
          </p:cNvSpPr>
          <p:nvPr/>
        </p:nvSpPr>
        <p:spPr bwMode="auto">
          <a:xfrm>
            <a:off x="0" y="3500438"/>
            <a:ext cx="28728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/>
              <a:t>Fast </a:t>
            </a:r>
            <a:r>
              <a:rPr lang="en-US" sz="1400" b="1" dirty="0" smtClean="0"/>
              <a:t> waveform sampling </a:t>
            </a:r>
            <a:r>
              <a:rPr lang="en-US" sz="1400" b="1" dirty="0"/>
              <a:t>electronics</a:t>
            </a:r>
          </a:p>
        </p:txBody>
      </p:sp>
      <p:grpSp>
        <p:nvGrpSpPr>
          <p:cNvPr id="12" name="Group 67"/>
          <p:cNvGrpSpPr>
            <a:grpSpLocks/>
          </p:cNvGrpSpPr>
          <p:nvPr/>
        </p:nvGrpSpPr>
        <p:grpSpPr bwMode="auto">
          <a:xfrm>
            <a:off x="6705600" y="1828800"/>
            <a:ext cx="1295400" cy="533400"/>
            <a:chOff x="3504" y="1488"/>
            <a:chExt cx="1680" cy="528"/>
          </a:xfrm>
        </p:grpSpPr>
        <p:sp>
          <p:nvSpPr>
            <p:cNvPr id="37956" name="Line 68"/>
            <p:cNvSpPr>
              <a:spLocks noChangeShapeType="1"/>
            </p:cNvSpPr>
            <p:nvPr/>
          </p:nvSpPr>
          <p:spPr bwMode="auto">
            <a:xfrm flipV="1">
              <a:off x="3504" y="1536"/>
              <a:ext cx="864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57" name="Line 69"/>
            <p:cNvSpPr>
              <a:spLocks noChangeShapeType="1"/>
            </p:cNvSpPr>
            <p:nvPr/>
          </p:nvSpPr>
          <p:spPr bwMode="auto">
            <a:xfrm flipV="1">
              <a:off x="3648" y="1776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58" name="Line 70"/>
            <p:cNvSpPr>
              <a:spLocks noChangeShapeType="1"/>
            </p:cNvSpPr>
            <p:nvPr/>
          </p:nvSpPr>
          <p:spPr bwMode="auto">
            <a:xfrm>
              <a:off x="3696" y="1776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59" name="Line 71"/>
            <p:cNvSpPr>
              <a:spLocks noChangeShapeType="1"/>
            </p:cNvSpPr>
            <p:nvPr/>
          </p:nvSpPr>
          <p:spPr bwMode="auto">
            <a:xfrm flipV="1">
              <a:off x="3888" y="1488"/>
              <a:ext cx="4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60" name="Line 72"/>
            <p:cNvSpPr>
              <a:spLocks noChangeShapeType="1"/>
            </p:cNvSpPr>
            <p:nvPr/>
          </p:nvSpPr>
          <p:spPr bwMode="auto">
            <a:xfrm>
              <a:off x="3936" y="1488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61" name="Line 73"/>
            <p:cNvSpPr>
              <a:spLocks noChangeShapeType="1"/>
            </p:cNvSpPr>
            <p:nvPr/>
          </p:nvSpPr>
          <p:spPr bwMode="auto">
            <a:xfrm flipV="1">
              <a:off x="4176" y="1488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62" name="Line 74"/>
            <p:cNvSpPr>
              <a:spLocks noChangeShapeType="1"/>
            </p:cNvSpPr>
            <p:nvPr/>
          </p:nvSpPr>
          <p:spPr bwMode="auto">
            <a:xfrm>
              <a:off x="4224" y="1488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63" name="Line 75"/>
            <p:cNvSpPr>
              <a:spLocks noChangeShapeType="1"/>
            </p:cNvSpPr>
            <p:nvPr/>
          </p:nvSpPr>
          <p:spPr bwMode="auto">
            <a:xfrm>
              <a:off x="3696" y="1920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64" name="Line 76"/>
            <p:cNvSpPr>
              <a:spLocks noChangeShapeType="1"/>
            </p:cNvSpPr>
            <p:nvPr/>
          </p:nvSpPr>
          <p:spPr bwMode="auto">
            <a:xfrm>
              <a:off x="3936" y="1776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65" name="Line 77"/>
            <p:cNvSpPr>
              <a:spLocks noChangeShapeType="1"/>
            </p:cNvSpPr>
            <p:nvPr/>
          </p:nvSpPr>
          <p:spPr bwMode="auto">
            <a:xfrm>
              <a:off x="4224" y="1632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966" name="Line 78"/>
          <p:cNvSpPr>
            <a:spLocks noChangeShapeType="1"/>
          </p:cNvSpPr>
          <p:nvPr/>
        </p:nvSpPr>
        <p:spPr bwMode="auto">
          <a:xfrm>
            <a:off x="5410200" y="2209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DDD1-4372-4876-A608-2508CE362B18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sz="3200" dirty="0"/>
              <a:t>Position sensing using fast timing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00400"/>
            <a:ext cx="7500958" cy="26670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90000"/>
              </a:lnSpc>
            </a:pP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dirty="0" smtClean="0">
                <a:solidFill>
                  <a:srgbClr val="FF0000"/>
                </a:solidFill>
              </a:rPr>
              <a:t>Edward </a:t>
            </a:r>
            <a:r>
              <a:rPr lang="en-US" sz="3300" dirty="0">
                <a:solidFill>
                  <a:srgbClr val="FF0000"/>
                </a:solidFill>
              </a:rPr>
              <a:t>May, </a:t>
            </a:r>
            <a:r>
              <a:rPr lang="en-US" sz="3300" dirty="0" smtClean="0">
                <a:solidFill>
                  <a:srgbClr val="FF0000"/>
                </a:solidFill>
              </a:rPr>
              <a:t>JFG, Argonne  (2011-2012)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9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900" dirty="0"/>
              <a:t>      </a:t>
            </a:r>
            <a:r>
              <a:rPr lang="en-US" sz="3300" dirty="0"/>
              <a:t>Laser test bench calibrated with the single PE </a:t>
            </a:r>
            <a:r>
              <a:rPr lang="en-US" sz="3300" dirty="0" smtClean="0"/>
              <a:t>known response </a:t>
            </a:r>
            <a:r>
              <a:rPr lang="en-US" sz="3300" dirty="0"/>
              <a:t>of </a:t>
            </a:r>
            <a:r>
              <a:rPr lang="en-US" sz="3300" dirty="0" smtClean="0"/>
              <a:t>an MCP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900" dirty="0"/>
          </a:p>
          <a:p>
            <a:pPr>
              <a:lnSpc>
                <a:spcPct val="90000"/>
              </a:lnSpc>
            </a:pPr>
            <a:endParaRPr lang="en-US" sz="2900" dirty="0"/>
          </a:p>
          <a:p>
            <a:pPr>
              <a:lnSpc>
                <a:spcPct val="90000"/>
              </a:lnSpc>
            </a:pPr>
            <a:r>
              <a:rPr lang="en-US" sz="2900" dirty="0"/>
              <a:t> </a:t>
            </a:r>
            <a:r>
              <a:rPr lang="en-US" sz="3300" dirty="0"/>
              <a:t>25/10um pores MCP on transmission lines card</a:t>
            </a:r>
          </a:p>
          <a:p>
            <a:pPr>
              <a:lnSpc>
                <a:spcPct val="90000"/>
              </a:lnSpc>
            </a:pPr>
            <a:r>
              <a:rPr lang="en-US" sz="3300" dirty="0"/>
              <a:t> Scope triggered by the </a:t>
            </a:r>
            <a:r>
              <a:rPr lang="en-US" sz="3300" dirty="0" smtClean="0"/>
              <a:t>laser </a:t>
            </a:r>
            <a:r>
              <a:rPr lang="en-US" sz="3300" dirty="0"/>
              <a:t>signal</a:t>
            </a:r>
          </a:p>
          <a:p>
            <a:pPr>
              <a:lnSpc>
                <a:spcPct val="90000"/>
              </a:lnSpc>
            </a:pPr>
            <a:r>
              <a:rPr lang="en-US" sz="3300" dirty="0"/>
              <a:t> Record two delay lines ends from the same trigger</a:t>
            </a:r>
          </a:p>
          <a:p>
            <a:pPr>
              <a:lnSpc>
                <a:spcPct val="90000"/>
              </a:lnSpc>
            </a:pPr>
            <a:r>
              <a:rPr lang="en-US" sz="3300" dirty="0"/>
              <a:t> </a:t>
            </a:r>
            <a:r>
              <a:rPr lang="en-US" sz="3300" dirty="0" err="1"/>
              <a:t>Tek</a:t>
            </a:r>
            <a:r>
              <a:rPr lang="en-US" sz="3300" dirty="0"/>
              <a:t> 6154C scope at 20 </a:t>
            </a:r>
            <a:r>
              <a:rPr lang="en-US" sz="3300" dirty="0" smtClean="0"/>
              <a:t>Gs/s</a:t>
            </a:r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  <a:buNone/>
            </a:pPr>
            <a:r>
              <a:rPr lang="en-US" sz="1800" dirty="0" smtClean="0"/>
              <a:t>				</a:t>
            </a:r>
            <a:r>
              <a:rPr lang="en-US" sz="2200" dirty="0" err="1" smtClean="0"/>
              <a:t>l</a:t>
            </a:r>
            <a:r>
              <a:rPr lang="en-US" sz="3300" b="1" dirty="0" err="1" smtClean="0">
                <a:solidFill>
                  <a:srgbClr val="FF0000"/>
                </a:solidFill>
              </a:rPr>
              <a:t>sub</a:t>
            </a:r>
            <a:r>
              <a:rPr lang="en-US" sz="3300" b="1" dirty="0" smtClean="0">
                <a:solidFill>
                  <a:srgbClr val="FF0000"/>
                </a:solidFill>
              </a:rPr>
              <a:t>-mm  position  resolution</a:t>
            </a:r>
            <a:endParaRPr lang="en-US" sz="2600" b="1" dirty="0" smtClean="0">
              <a:solidFill>
                <a:srgbClr val="FF0000"/>
              </a:solidFill>
            </a:endParaRP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914400" y="1828800"/>
            <a:ext cx="838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>
            <a:off x="1752600" y="1981200"/>
            <a:ext cx="3352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4724400" y="1676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5105400" y="1752600"/>
            <a:ext cx="1524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3048000" y="1676400"/>
            <a:ext cx="152400" cy="609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6477000" y="1447800"/>
            <a:ext cx="1371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TDS 6154C</a:t>
            </a:r>
          </a:p>
        </p:txBody>
      </p:sp>
      <p:sp>
        <p:nvSpPr>
          <p:cNvPr id="52242" name="Freeform 18"/>
          <p:cNvSpPr>
            <a:spLocks/>
          </p:cNvSpPr>
          <p:nvPr/>
        </p:nvSpPr>
        <p:spPr bwMode="auto">
          <a:xfrm>
            <a:off x="1193800" y="2209800"/>
            <a:ext cx="5892800" cy="482600"/>
          </a:xfrm>
          <a:custGeom>
            <a:avLst/>
            <a:gdLst/>
            <a:ahLst/>
            <a:cxnLst>
              <a:cxn ang="0">
                <a:pos x="208" y="0"/>
              </a:cxn>
              <a:cxn ang="0">
                <a:pos x="544" y="240"/>
              </a:cxn>
              <a:cxn ang="0">
                <a:pos x="3472" y="288"/>
              </a:cxn>
              <a:cxn ang="0">
                <a:pos x="4000" y="144"/>
              </a:cxn>
            </a:cxnLst>
            <a:rect l="0" t="0" r="r" b="b"/>
            <a:pathLst>
              <a:path w="4048" h="304">
                <a:moveTo>
                  <a:pt x="208" y="0"/>
                </a:moveTo>
                <a:cubicBezTo>
                  <a:pt x="104" y="96"/>
                  <a:pt x="0" y="192"/>
                  <a:pt x="544" y="240"/>
                </a:cubicBezTo>
                <a:cubicBezTo>
                  <a:pt x="1088" y="288"/>
                  <a:pt x="2896" y="304"/>
                  <a:pt x="3472" y="288"/>
                </a:cubicBezTo>
                <a:cubicBezTo>
                  <a:pt x="4048" y="272"/>
                  <a:pt x="4024" y="208"/>
                  <a:pt x="4000" y="14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43" name="Line 19"/>
          <p:cNvSpPr>
            <a:spLocks noChangeShapeType="1"/>
          </p:cNvSpPr>
          <p:nvPr/>
        </p:nvSpPr>
        <p:spPr bwMode="auto">
          <a:xfrm flipV="1">
            <a:off x="6705600" y="2743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44" name="Text Box 20"/>
          <p:cNvSpPr txBox="1">
            <a:spLocks noChangeArrowheads="1"/>
          </p:cNvSpPr>
          <p:nvPr/>
        </p:nvSpPr>
        <p:spPr bwMode="auto">
          <a:xfrm>
            <a:off x="6324600" y="2895600"/>
            <a:ext cx="1166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/>
              <a:t>Scope trigger</a:t>
            </a:r>
          </a:p>
        </p:txBody>
      </p:sp>
      <p:sp>
        <p:nvSpPr>
          <p:cNvPr id="52245" name="Text Box 21"/>
          <p:cNvSpPr txBox="1">
            <a:spLocks noChangeArrowheads="1"/>
          </p:cNvSpPr>
          <p:nvPr/>
        </p:nvSpPr>
        <p:spPr bwMode="auto">
          <a:xfrm>
            <a:off x="5715000" y="1524000"/>
            <a:ext cx="568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b="1"/>
              <a:t>Ch 1</a:t>
            </a:r>
          </a:p>
        </p:txBody>
      </p:sp>
      <p:sp>
        <p:nvSpPr>
          <p:cNvPr id="52246" name="Text Box 22"/>
          <p:cNvSpPr txBox="1">
            <a:spLocks noChangeArrowheads="1"/>
          </p:cNvSpPr>
          <p:nvPr/>
        </p:nvSpPr>
        <p:spPr bwMode="auto">
          <a:xfrm>
            <a:off x="5715000" y="2057400"/>
            <a:ext cx="568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b="1"/>
              <a:t>Ch 2</a:t>
            </a:r>
          </a:p>
        </p:txBody>
      </p:sp>
      <p:sp>
        <p:nvSpPr>
          <p:cNvPr id="52247" name="Rectangle 23"/>
          <p:cNvSpPr>
            <a:spLocks noChangeArrowheads="1"/>
          </p:cNvSpPr>
          <p:nvPr/>
        </p:nvSpPr>
        <p:spPr bwMode="auto">
          <a:xfrm>
            <a:off x="5257800" y="1524000"/>
            <a:ext cx="76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48" name="Freeform 24"/>
          <p:cNvSpPr>
            <a:spLocks/>
          </p:cNvSpPr>
          <p:nvPr/>
        </p:nvSpPr>
        <p:spPr bwMode="auto">
          <a:xfrm>
            <a:off x="5943600" y="1371600"/>
            <a:ext cx="381000" cy="15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0" y="48"/>
              </a:cxn>
              <a:cxn ang="0">
                <a:pos x="336" y="192"/>
              </a:cxn>
            </a:cxnLst>
            <a:rect l="0" t="0" r="r" b="b"/>
            <a:pathLst>
              <a:path w="336" h="192">
                <a:moveTo>
                  <a:pt x="0" y="0"/>
                </a:moveTo>
                <a:cubicBezTo>
                  <a:pt x="92" y="8"/>
                  <a:pt x="184" y="16"/>
                  <a:pt x="240" y="48"/>
                </a:cubicBezTo>
                <a:cubicBezTo>
                  <a:pt x="296" y="80"/>
                  <a:pt x="320" y="168"/>
                  <a:pt x="336" y="1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49" name="Freeform 25"/>
          <p:cNvSpPr>
            <a:spLocks/>
          </p:cNvSpPr>
          <p:nvPr/>
        </p:nvSpPr>
        <p:spPr bwMode="auto">
          <a:xfrm>
            <a:off x="5943600" y="2209800"/>
            <a:ext cx="457200" cy="30480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192" y="144"/>
              </a:cxn>
              <a:cxn ang="0">
                <a:pos x="288" y="0"/>
              </a:cxn>
            </a:cxnLst>
            <a:rect l="0" t="0" r="r" b="b"/>
            <a:pathLst>
              <a:path w="288" h="192">
                <a:moveTo>
                  <a:pt x="0" y="192"/>
                </a:moveTo>
                <a:cubicBezTo>
                  <a:pt x="72" y="184"/>
                  <a:pt x="144" y="176"/>
                  <a:pt x="192" y="144"/>
                </a:cubicBezTo>
                <a:cubicBezTo>
                  <a:pt x="240" y="112"/>
                  <a:pt x="264" y="56"/>
                  <a:pt x="28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50" name="Line 26"/>
          <p:cNvSpPr>
            <a:spLocks noChangeShapeType="1"/>
          </p:cNvSpPr>
          <p:nvPr/>
        </p:nvSpPr>
        <p:spPr bwMode="auto">
          <a:xfrm>
            <a:off x="6324600" y="15240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51" name="Line 27"/>
          <p:cNvSpPr>
            <a:spLocks noChangeShapeType="1"/>
          </p:cNvSpPr>
          <p:nvPr/>
        </p:nvSpPr>
        <p:spPr bwMode="auto">
          <a:xfrm flipV="1">
            <a:off x="6400800" y="21336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52" name="Text Box 28"/>
          <p:cNvSpPr txBox="1">
            <a:spLocks noChangeArrowheads="1"/>
          </p:cNvSpPr>
          <p:nvPr/>
        </p:nvSpPr>
        <p:spPr bwMode="auto">
          <a:xfrm>
            <a:off x="4191000" y="889000"/>
            <a:ext cx="1711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MCP     T- line card</a:t>
            </a:r>
          </a:p>
        </p:txBody>
      </p:sp>
      <p:sp>
        <p:nvSpPr>
          <p:cNvPr id="52253" name="Line 29"/>
          <p:cNvSpPr>
            <a:spLocks noChangeShapeType="1"/>
          </p:cNvSpPr>
          <p:nvPr/>
        </p:nvSpPr>
        <p:spPr bwMode="auto">
          <a:xfrm>
            <a:off x="4495800" y="1143000"/>
            <a:ext cx="533400" cy="5334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54" name="Line 30"/>
          <p:cNvSpPr>
            <a:spLocks noChangeShapeType="1"/>
          </p:cNvSpPr>
          <p:nvPr/>
        </p:nvSpPr>
        <p:spPr bwMode="auto">
          <a:xfrm>
            <a:off x="5181600" y="1143000"/>
            <a:ext cx="76200" cy="2286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55" name="Text Box 31"/>
          <p:cNvSpPr txBox="1">
            <a:spLocks noChangeArrowheads="1"/>
          </p:cNvSpPr>
          <p:nvPr/>
        </p:nvSpPr>
        <p:spPr bwMode="auto">
          <a:xfrm>
            <a:off x="669925" y="1382713"/>
            <a:ext cx="1268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/>
              <a:t>Laser 408nm</a:t>
            </a:r>
          </a:p>
        </p:txBody>
      </p:sp>
      <p:sp>
        <p:nvSpPr>
          <p:cNvPr id="52256" name="Text Box 32"/>
          <p:cNvSpPr txBox="1">
            <a:spLocks noChangeArrowheads="1"/>
          </p:cNvSpPr>
          <p:nvPr/>
        </p:nvSpPr>
        <p:spPr bwMode="auto">
          <a:xfrm>
            <a:off x="6781800" y="1524000"/>
            <a:ext cx="792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/>
              <a:t>Scope</a:t>
            </a:r>
          </a:p>
        </p:txBody>
      </p:sp>
      <p:sp>
        <p:nvSpPr>
          <p:cNvPr id="52257" name="Freeform 33"/>
          <p:cNvSpPr>
            <a:spLocks/>
          </p:cNvSpPr>
          <p:nvPr/>
        </p:nvSpPr>
        <p:spPr bwMode="auto">
          <a:xfrm>
            <a:off x="5334000" y="1346200"/>
            <a:ext cx="685800" cy="177800"/>
          </a:xfrm>
          <a:custGeom>
            <a:avLst/>
            <a:gdLst/>
            <a:ahLst/>
            <a:cxnLst>
              <a:cxn ang="0">
                <a:pos x="0" y="112"/>
              </a:cxn>
              <a:cxn ang="0">
                <a:pos x="96" y="16"/>
              </a:cxn>
              <a:cxn ang="0">
                <a:pos x="480" y="16"/>
              </a:cxn>
            </a:cxnLst>
            <a:rect l="0" t="0" r="r" b="b"/>
            <a:pathLst>
              <a:path w="480" h="112">
                <a:moveTo>
                  <a:pt x="0" y="112"/>
                </a:moveTo>
                <a:cubicBezTo>
                  <a:pt x="8" y="72"/>
                  <a:pt x="16" y="32"/>
                  <a:pt x="96" y="16"/>
                </a:cubicBezTo>
                <a:cubicBezTo>
                  <a:pt x="176" y="0"/>
                  <a:pt x="328" y="8"/>
                  <a:pt x="480" y="1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58" name="Freeform 34"/>
          <p:cNvSpPr>
            <a:spLocks/>
          </p:cNvSpPr>
          <p:nvPr/>
        </p:nvSpPr>
        <p:spPr bwMode="auto">
          <a:xfrm>
            <a:off x="5334000" y="2362200"/>
            <a:ext cx="685800" cy="177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" y="96"/>
              </a:cxn>
              <a:cxn ang="0">
                <a:pos x="432" y="96"/>
              </a:cxn>
            </a:cxnLst>
            <a:rect l="0" t="0" r="r" b="b"/>
            <a:pathLst>
              <a:path w="432" h="112">
                <a:moveTo>
                  <a:pt x="0" y="0"/>
                </a:moveTo>
                <a:cubicBezTo>
                  <a:pt x="12" y="40"/>
                  <a:pt x="24" y="80"/>
                  <a:pt x="96" y="96"/>
                </a:cubicBezTo>
                <a:cubicBezTo>
                  <a:pt x="168" y="112"/>
                  <a:pt x="300" y="104"/>
                  <a:pt x="432" y="9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6A91-5212-4EF6-97F1-076A7DFDD791}" type="slidenum">
              <a:rPr lang="en-US"/>
              <a:pPr/>
              <a:t>24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15963"/>
          </a:xfrm>
        </p:spPr>
        <p:txBody>
          <a:bodyPr/>
          <a:lstStyle/>
          <a:p>
            <a:r>
              <a:rPr lang="en-US" sz="3200" dirty="0"/>
              <a:t>Sampled </a:t>
            </a:r>
            <a:r>
              <a:rPr lang="en-US" sz="3200" dirty="0" smtClean="0"/>
              <a:t>waveforms signal processing</a:t>
            </a:r>
            <a:endParaRPr lang="en-US" sz="3200" dirty="0"/>
          </a:p>
        </p:txBody>
      </p:sp>
      <p:pic>
        <p:nvPicPr>
          <p:cNvPr id="19460" name="Picture 4" descr="templat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500174"/>
            <a:ext cx="3124200" cy="2460625"/>
          </a:xfrm>
          <a:prstGeom prst="rect">
            <a:avLst/>
          </a:prstGeom>
          <a:noFill/>
        </p:spPr>
      </p:pic>
      <p:pic>
        <p:nvPicPr>
          <p:cNvPr id="19463" name="Picture 7" descr="correl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70"/>
            <a:ext cx="4800600" cy="3565525"/>
          </a:xfrm>
          <a:prstGeom prst="rect">
            <a:avLst/>
          </a:prstGeom>
          <a:noFill/>
        </p:spPr>
      </p:pic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4714884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dirty="0"/>
              <a:t>  Extract precise time and amplitude from minimization of </a:t>
            </a:r>
            <a:r>
              <a:rPr lang="en-US" dirty="0">
                <a:latin typeface="Symbol" pitchFamily="18" charset="2"/>
              </a:rPr>
              <a:t>c</a:t>
            </a:r>
            <a:r>
              <a:rPr lang="en-US" baseline="30000" dirty="0"/>
              <a:t>2</a:t>
            </a:r>
            <a:r>
              <a:rPr lang="en-US" dirty="0"/>
              <a:t> evaluated </a:t>
            </a:r>
            <a:r>
              <a:rPr lang="en-US" dirty="0" err="1"/>
              <a:t>wrt</a:t>
            </a:r>
            <a:r>
              <a:rPr lang="en-US" dirty="0"/>
              <a:t> </a:t>
            </a:r>
            <a:r>
              <a:rPr lang="en-US" dirty="0" smtClean="0"/>
              <a:t> a </a:t>
            </a:r>
            <a:r>
              <a:rPr lang="en-US" dirty="0"/>
              <a:t>template deduced iteratively from the measurements, at the two ends of </a:t>
            </a:r>
            <a:r>
              <a:rPr lang="en-US" dirty="0" smtClean="0"/>
              <a:t>the T-line.</a:t>
            </a: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  With </a:t>
            </a:r>
            <a:r>
              <a:rPr lang="en-US" dirty="0"/>
              <a:t>T-lines, the two ends </a:t>
            </a:r>
            <a:r>
              <a:rPr lang="en-US" dirty="0" smtClean="0"/>
              <a:t>responses are </a:t>
            </a:r>
            <a:r>
              <a:rPr lang="en-US" dirty="0"/>
              <a:t>highly correlated, </a:t>
            </a:r>
            <a:r>
              <a:rPr lang="en-US" dirty="0" smtClean="0"/>
              <a:t>the MCP </a:t>
            </a:r>
            <a:r>
              <a:rPr lang="en-US" dirty="0"/>
              <a:t>noise is removed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Other technique (Henry Frisch) : sample the rising edge, fit to a straight line, intersect with the time axis</a:t>
            </a:r>
            <a:endParaRPr lang="en-US" dirty="0"/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609600" y="3376613"/>
            <a:ext cx="1165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Real MCP </a:t>
            </a:r>
          </a:p>
          <a:p>
            <a:r>
              <a:rPr lang="en-US" sz="1600"/>
              <a:t>Laser data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5786446" y="1071546"/>
            <a:ext cx="1835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Signal Template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1295400" y="762000"/>
            <a:ext cx="191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Many techniques</a:t>
            </a:r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5286380" y="4143380"/>
            <a:ext cx="2951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/>
              <a:t>B. Cleland and E. Stern, BNL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214422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Pico-second timing  with 2D  T-lines readout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71546"/>
            <a:ext cx="8780434" cy="11525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dirty="0" smtClean="0"/>
              <a:t>Waveform sampling provides fast timing  (MCPs:   </a:t>
            </a:r>
            <a:r>
              <a:rPr lang="en-US" sz="2200" dirty="0" smtClean="0"/>
              <a:t>30-50ps </a:t>
            </a:r>
            <a:r>
              <a:rPr lang="en-US" sz="2200" dirty="0" smtClean="0"/>
              <a:t>with 1 PE).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dirty="0" smtClean="0"/>
              <a:t>Delay lines responses provide position information along the lines using fast timing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b="1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b="1" dirty="0" smtClean="0"/>
              <a:t>Less electronics channels for large area sensors  </a:t>
            </a:r>
            <a:r>
              <a:rPr lang="en-US" sz="2200" b="1" dirty="0" err="1" smtClean="0"/>
              <a:t>wrt</a:t>
            </a:r>
            <a:r>
              <a:rPr lang="en-US" sz="2200" b="1" dirty="0" smtClean="0"/>
              <a:t>  pixels devices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800" b="1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8198" name="Text Box 61"/>
          <p:cNvSpPr txBox="1">
            <a:spLocks noChangeArrowheads="1"/>
          </p:cNvSpPr>
          <p:nvPr/>
        </p:nvSpPr>
        <p:spPr bwMode="auto">
          <a:xfrm>
            <a:off x="0" y="4429132"/>
            <a:ext cx="3971925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  ½ </a:t>
            </a:r>
            <a:r>
              <a:rPr lang="en-US" sz="1600" b="1" dirty="0">
                <a:latin typeface="Calibri" pitchFamily="34" charset="0"/>
              </a:rPr>
              <a:t>(t</a:t>
            </a:r>
            <a:r>
              <a:rPr lang="en-US" sz="1600" b="1" baseline="-25000" dirty="0">
                <a:latin typeface="Calibri" pitchFamily="34" charset="0"/>
              </a:rPr>
              <a:t>1</a:t>
            </a:r>
            <a:r>
              <a:rPr lang="en-US" sz="1600" b="1" dirty="0">
                <a:latin typeface="Calibri" pitchFamily="34" charset="0"/>
              </a:rPr>
              <a:t>+ t</a:t>
            </a:r>
            <a:r>
              <a:rPr lang="en-US" sz="1600" b="1" baseline="-25000" dirty="0">
                <a:latin typeface="Calibri" pitchFamily="34" charset="0"/>
              </a:rPr>
              <a:t>2</a:t>
            </a:r>
            <a:r>
              <a:rPr lang="en-US" sz="1600" b="1" dirty="0">
                <a:latin typeface="Calibri" pitchFamily="34" charset="0"/>
              </a:rPr>
              <a:t>)      =  time</a:t>
            </a:r>
          </a:p>
          <a:p>
            <a:r>
              <a:rPr lang="en-US" sz="1600" b="1" dirty="0">
                <a:latin typeface="Calibri" pitchFamily="34" charset="0"/>
              </a:rPr>
              <a:t>   v(t</a:t>
            </a:r>
            <a:r>
              <a:rPr lang="en-US" sz="1600" b="1" baseline="-25000" dirty="0">
                <a:latin typeface="Calibri" pitchFamily="34" charset="0"/>
              </a:rPr>
              <a:t>1</a:t>
            </a:r>
            <a:r>
              <a:rPr lang="en-US" sz="1600" b="1" dirty="0">
                <a:latin typeface="Calibri" pitchFamily="34" charset="0"/>
              </a:rPr>
              <a:t>-t</a:t>
            </a:r>
            <a:r>
              <a:rPr lang="en-US" sz="1600" b="1" baseline="-25000" dirty="0">
                <a:latin typeface="Calibri" pitchFamily="34" charset="0"/>
              </a:rPr>
              <a:t>2</a:t>
            </a:r>
            <a:r>
              <a:rPr lang="en-US" sz="1600" b="1" dirty="0">
                <a:latin typeface="Calibri" pitchFamily="34" charset="0"/>
              </a:rPr>
              <a:t>)         =  longitudinal position</a:t>
            </a:r>
          </a:p>
          <a:p>
            <a:r>
              <a:rPr lang="en-US" sz="1600" b="1" dirty="0">
                <a:latin typeface="Symbol" pitchFamily="18" charset="2"/>
              </a:rPr>
              <a:t>  S</a:t>
            </a:r>
            <a:r>
              <a:rPr lang="en-US" sz="1600" b="1" dirty="0">
                <a:latin typeface="Calibri" pitchFamily="34" charset="0"/>
              </a:rPr>
              <a:t> </a:t>
            </a:r>
            <a:r>
              <a:rPr lang="en-US" sz="1600" b="1" dirty="0" err="1">
                <a:latin typeface="Symbol" pitchFamily="18" charset="2"/>
              </a:rPr>
              <a:t>a</a:t>
            </a:r>
            <a:r>
              <a:rPr lang="en-US" sz="1600" b="1" baseline="-25000" dirty="0" err="1">
                <a:latin typeface="Calibri" pitchFamily="34" charset="0"/>
              </a:rPr>
              <a:t>i</a:t>
            </a:r>
            <a:r>
              <a:rPr lang="en-US" sz="1600" b="1" dirty="0">
                <a:latin typeface="Calibri" pitchFamily="34" charset="0"/>
              </a:rPr>
              <a:t> </a:t>
            </a:r>
            <a:r>
              <a:rPr lang="en-US" sz="1600" b="1" dirty="0" err="1">
                <a:latin typeface="Calibri" pitchFamily="34" charset="0"/>
              </a:rPr>
              <a:t>a</a:t>
            </a:r>
            <a:r>
              <a:rPr lang="en-US" sz="1600" b="1" baseline="-25000" dirty="0" err="1">
                <a:latin typeface="Calibri" pitchFamily="34" charset="0"/>
              </a:rPr>
              <a:t>i</a:t>
            </a:r>
            <a:r>
              <a:rPr lang="en-US" sz="1600" b="1" baseline="-25000" dirty="0">
                <a:latin typeface="Calibri" pitchFamily="34" charset="0"/>
              </a:rPr>
              <a:t>  </a:t>
            </a:r>
            <a:r>
              <a:rPr lang="en-US" sz="1600" b="1" dirty="0">
                <a:latin typeface="Calibri" pitchFamily="34" charset="0"/>
              </a:rPr>
              <a:t>/</a:t>
            </a:r>
            <a:r>
              <a:rPr lang="en-US" sz="1600" b="1" baseline="-25000" dirty="0">
                <a:latin typeface="Calibri" pitchFamily="34" charset="0"/>
              </a:rPr>
              <a:t> </a:t>
            </a:r>
            <a:r>
              <a:rPr lang="en-US" sz="1600" b="1" dirty="0">
                <a:latin typeface="Symbol" pitchFamily="18" charset="2"/>
              </a:rPr>
              <a:t>S </a:t>
            </a:r>
            <a:r>
              <a:rPr lang="en-US" sz="1600" b="1" dirty="0" err="1">
                <a:latin typeface="Symbol" pitchFamily="18" charset="2"/>
              </a:rPr>
              <a:t>a</a:t>
            </a:r>
            <a:r>
              <a:rPr lang="en-US" sz="1600" b="1" baseline="-25000" dirty="0" err="1">
                <a:latin typeface="Calibri" pitchFamily="34" charset="0"/>
              </a:rPr>
              <a:t>i</a:t>
            </a:r>
            <a:r>
              <a:rPr lang="en-US" sz="1600" b="1" baseline="-25000" dirty="0">
                <a:latin typeface="Calibri" pitchFamily="34" charset="0"/>
              </a:rPr>
              <a:t>   </a:t>
            </a:r>
            <a:r>
              <a:rPr lang="en-US" sz="1600" b="1" dirty="0">
                <a:latin typeface="Calibri" pitchFamily="34" charset="0"/>
              </a:rPr>
              <a:t>=  transverse position</a:t>
            </a:r>
          </a:p>
        </p:txBody>
      </p:sp>
      <p:pic>
        <p:nvPicPr>
          <p:cNvPr id="8203" name="Picture 4" descr="10um_50P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571744"/>
            <a:ext cx="3571900" cy="318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4" name="Text Box 5"/>
          <p:cNvSpPr txBox="1">
            <a:spLocks noChangeArrowheads="1"/>
          </p:cNvSpPr>
          <p:nvPr/>
        </p:nvSpPr>
        <p:spPr bwMode="auto">
          <a:xfrm>
            <a:off x="0" y="2428868"/>
            <a:ext cx="5396393" cy="120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Laser tests: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3.8 </a:t>
            </a:r>
            <a:r>
              <a:rPr lang="en-US" b="1" dirty="0" err="1" smtClean="0">
                <a:solidFill>
                  <a:srgbClr val="FF0000"/>
                </a:solidFill>
              </a:rPr>
              <a:t>ps</a:t>
            </a:r>
            <a:r>
              <a:rPr lang="en-US" b="1" dirty="0" smtClean="0">
                <a:solidFill>
                  <a:srgbClr val="FF0000"/>
                </a:solidFill>
              </a:rPr>
              <a:t> (measured) spread in the difference </a:t>
            </a:r>
            <a:r>
              <a:rPr lang="en-US" b="1" dirty="0">
                <a:solidFill>
                  <a:srgbClr val="FF0000"/>
                </a:solidFill>
              </a:rPr>
              <a:t>translates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in </a:t>
            </a:r>
            <a:r>
              <a:rPr lang="en-US" b="1" dirty="0">
                <a:solidFill>
                  <a:srgbClr val="FF0000"/>
                </a:solidFill>
              </a:rPr>
              <a:t>190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FF0000"/>
                </a:solidFill>
              </a:rPr>
              <a:t>m position </a:t>
            </a:r>
            <a:r>
              <a:rPr lang="en-US" b="1" dirty="0" smtClean="0">
                <a:solidFill>
                  <a:srgbClr val="FF0000"/>
                </a:solidFill>
              </a:rPr>
              <a:t> resolution </a:t>
            </a:r>
            <a:r>
              <a:rPr lang="en-US" b="1" dirty="0">
                <a:solidFill>
                  <a:srgbClr val="FF0000"/>
                </a:solidFill>
              </a:rPr>
              <a:t>with 50 photo-electrons</a:t>
            </a:r>
          </a:p>
        </p:txBody>
      </p:sp>
      <p:sp>
        <p:nvSpPr>
          <p:cNvPr id="8205" name="Line 78"/>
          <p:cNvSpPr>
            <a:spLocks noChangeShapeType="1"/>
          </p:cNvSpPr>
          <p:nvPr/>
        </p:nvSpPr>
        <p:spPr bwMode="auto">
          <a:xfrm flipV="1">
            <a:off x="3428992" y="4786322"/>
            <a:ext cx="1785950" cy="16859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85" name="Espace réservé du numéro de diapositive 8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53420-AF4A-4DFA-999C-DF473AB4507D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  <p:sp>
        <p:nvSpPr>
          <p:cNvPr id="80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/>
          <a:lstStyle/>
          <a:p>
            <a:pPr eaLnBrk="1" hangingPunct="1"/>
            <a:r>
              <a:rPr lang="fr-FR" sz="4000" dirty="0" err="1" smtClean="0"/>
              <a:t>Outline</a:t>
            </a:r>
            <a:endParaRPr lang="fr-FR" sz="40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357430"/>
            <a:ext cx="9144000" cy="2286016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fr-FR" sz="1800" b="1" dirty="0" smtClean="0">
                <a:solidFill>
                  <a:srgbClr val="FF0000"/>
                </a:solidFill>
              </a:rPr>
              <a:t>		</a:t>
            </a:r>
            <a:r>
              <a:rPr lang="fr-FR" sz="1800" b="1" dirty="0" smtClean="0"/>
              <a:t>-	</a:t>
            </a:r>
            <a:r>
              <a:rPr lang="fr-FR" sz="1800" b="1" dirty="0" err="1" smtClean="0"/>
              <a:t>Fast</a:t>
            </a:r>
            <a:r>
              <a:rPr lang="fr-FR" sz="1800" b="1" dirty="0" smtClean="0"/>
              <a:t> Imaging </a:t>
            </a:r>
            <a:r>
              <a:rPr lang="fr-FR" sz="1800" b="1" dirty="0" err="1" smtClean="0"/>
              <a:t>Devices</a:t>
            </a:r>
            <a:r>
              <a:rPr lang="fr-FR" sz="1800" b="1" dirty="0" smtClean="0"/>
              <a:t> and Timing </a:t>
            </a:r>
            <a:r>
              <a:rPr lang="fr-FR" sz="1800" b="1" dirty="0" err="1" smtClean="0"/>
              <a:t>Resolution</a:t>
            </a:r>
            <a:endParaRPr lang="fr-FR" sz="1800" b="1" dirty="0" smtClean="0"/>
          </a:p>
          <a:p>
            <a:pPr algn="l">
              <a:lnSpc>
                <a:spcPct val="90000"/>
              </a:lnSpc>
            </a:pPr>
            <a:r>
              <a:rPr lang="fr-FR" sz="1800" b="1" dirty="0" smtClean="0"/>
              <a:t>		-	 </a:t>
            </a:r>
            <a:r>
              <a:rPr lang="fr-FR" sz="1800" b="1" dirty="0" err="1" smtClean="0"/>
              <a:t>Silicon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PMTs</a:t>
            </a:r>
            <a:r>
              <a:rPr lang="fr-FR" sz="1800" b="1" dirty="0" smtClean="0"/>
              <a:t> and Micro-Channel Plates (</a:t>
            </a:r>
            <a:r>
              <a:rPr lang="fr-FR" sz="1800" b="1" dirty="0" err="1" smtClean="0"/>
              <a:t>MCPs</a:t>
            </a:r>
            <a:r>
              <a:rPr lang="fr-FR" sz="1800" b="1" dirty="0" smtClean="0"/>
              <a:t>)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Timing </a:t>
            </a:r>
            <a:r>
              <a:rPr lang="fr-FR" sz="1800" b="1" dirty="0" err="1" smtClean="0"/>
              <a:t>with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Waveform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Sampling</a:t>
            </a:r>
            <a:endParaRPr lang="fr-FR" sz="1800" b="1" dirty="0" smtClean="0"/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2D </a:t>
            </a:r>
            <a:r>
              <a:rPr lang="fr-FR" sz="1800" b="1" dirty="0" err="1" smtClean="0"/>
              <a:t>Readout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with</a:t>
            </a:r>
            <a:r>
              <a:rPr lang="fr-FR" sz="1800" b="1" dirty="0" smtClean="0"/>
              <a:t> Timing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</a:t>
            </a:r>
            <a:r>
              <a:rPr lang="fr-FR" sz="1800" b="1" dirty="0" smtClean="0">
                <a:solidFill>
                  <a:srgbClr val="FF0000"/>
                </a:solidFill>
              </a:rPr>
              <a:t>-	</a:t>
            </a:r>
            <a:r>
              <a:rPr lang="fr-FR" sz="1800" b="1" dirty="0" err="1" smtClean="0">
                <a:solidFill>
                  <a:srgbClr val="FF0000"/>
                </a:solidFill>
              </a:rPr>
              <a:t>Switched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Capacitor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Arrays</a:t>
            </a:r>
            <a:r>
              <a:rPr lang="fr-FR" sz="1800" b="1" dirty="0" smtClean="0"/>
              <a:t>		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Conclusion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950E8-A111-4873-B99E-299342E6BBD6}" type="slidenum">
              <a:rPr lang="fr-FR" smtClean="0"/>
              <a:pPr>
                <a:defRPr/>
              </a:pPr>
              <a:t>26</a:t>
            </a:fld>
            <a:endParaRPr lang="fr-FR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6700-61CF-4850-9346-44BAB418A5E0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143108" y="714356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Switched</a:t>
            </a:r>
            <a:r>
              <a:rPr lang="fr-FR" sz="2800" dirty="0" smtClean="0"/>
              <a:t> </a:t>
            </a:r>
            <a:r>
              <a:rPr lang="fr-FR" sz="2800" dirty="0" err="1" smtClean="0"/>
              <a:t>Capacitors</a:t>
            </a:r>
            <a:r>
              <a:rPr lang="fr-FR" sz="2800" dirty="0" smtClean="0"/>
              <a:t> </a:t>
            </a:r>
            <a:r>
              <a:rPr lang="fr-FR" sz="2800" dirty="0" err="1" smtClean="0"/>
              <a:t>Arrays</a:t>
            </a:r>
            <a:r>
              <a:rPr lang="fr-FR" sz="2800" dirty="0" smtClean="0"/>
              <a:t> (SCA)</a:t>
            </a:r>
          </a:p>
        </p:txBody>
      </p:sp>
      <p:pic>
        <p:nvPicPr>
          <p:cNvPr id="12" name="Image 11" descr="stor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002" y="1714488"/>
            <a:ext cx="6421153" cy="3615271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0" y="528638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input signal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sampled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>
                <a:solidFill>
                  <a:srgbClr val="00B050"/>
                </a:solidFill>
              </a:rPr>
              <a:t>delay</a:t>
            </a:r>
            <a:r>
              <a:rPr lang="fr-FR" dirty="0" smtClean="0"/>
              <a:t> </a:t>
            </a:r>
            <a:r>
              <a:rPr lang="fr-FR" dirty="0" err="1" smtClean="0"/>
              <a:t>period</a:t>
            </a:r>
            <a:r>
              <a:rPr lang="fr-FR" dirty="0" smtClean="0"/>
              <a:t> (</a:t>
            </a:r>
            <a:r>
              <a:rPr lang="fr-FR" dirty="0" err="1" smtClean="0"/>
              <a:t>ps</a:t>
            </a:r>
            <a:r>
              <a:rPr lang="fr-FR" dirty="0" smtClean="0"/>
              <a:t>-ns)</a:t>
            </a:r>
          </a:p>
          <a:p>
            <a:r>
              <a:rPr lang="fr-FR" dirty="0" err="1" smtClean="0"/>
              <a:t>Readout</a:t>
            </a:r>
            <a:r>
              <a:rPr lang="fr-FR" dirty="0" smtClean="0"/>
              <a:t> slow: the ADC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accurate</a:t>
            </a:r>
            <a:r>
              <a:rPr lang="fr-FR" dirty="0" smtClean="0"/>
              <a:t>, </a:t>
            </a:r>
            <a:r>
              <a:rPr lang="fr-FR" dirty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expense</a:t>
            </a:r>
            <a:r>
              <a:rPr lang="fr-FR" dirty="0" smtClean="0"/>
              <a:t> of conversion </a:t>
            </a:r>
            <a:r>
              <a:rPr lang="fr-FR" dirty="0" err="1" smtClean="0"/>
              <a:t>delay</a:t>
            </a:r>
            <a:endParaRPr lang="fr-FR" dirty="0" smtClean="0"/>
          </a:p>
          <a:p>
            <a:r>
              <a:rPr lang="fr-FR" dirty="0" smtClean="0"/>
              <a:t>PSEC4 </a:t>
            </a:r>
            <a:r>
              <a:rPr lang="fr-FR" dirty="0" err="1" smtClean="0"/>
              <a:t>digitization</a:t>
            </a:r>
            <a:r>
              <a:rPr lang="fr-FR" dirty="0" smtClean="0"/>
              <a:t>:     one </a:t>
            </a: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dirty="0" err="1" smtClean="0"/>
              <a:t>generator</a:t>
            </a:r>
            <a:r>
              <a:rPr lang="fr-FR" dirty="0" smtClean="0"/>
              <a:t> +  ( one </a:t>
            </a:r>
            <a:r>
              <a:rPr lang="fr-FR" dirty="0" err="1" smtClean="0"/>
              <a:t>comparator</a:t>
            </a:r>
            <a:r>
              <a:rPr lang="fr-FR" dirty="0" smtClean="0"/>
              <a:t> + one 12-bit </a:t>
            </a:r>
            <a:r>
              <a:rPr lang="fr-FR" dirty="0" err="1" smtClean="0"/>
              <a:t>register</a:t>
            </a:r>
            <a:r>
              <a:rPr lang="fr-FR" dirty="0" smtClean="0"/>
              <a:t> ) / </a:t>
            </a:r>
            <a:r>
              <a:rPr lang="fr-FR" dirty="0" err="1" smtClean="0"/>
              <a:t>channel</a:t>
            </a:r>
            <a:endParaRPr lang="fr-FR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736"/>
            <a:ext cx="1781447" cy="18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0" y="3357562"/>
            <a:ext cx="2522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Chicago PSEC4 ASIC</a:t>
            </a:r>
            <a:endParaRPr lang="fr-FR" b="1" dirty="0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4"/>
          <p:cNvSpPr txBox="1">
            <a:spLocks noGrp="1"/>
          </p:cNvSpPr>
          <p:nvPr/>
        </p:nvSpPr>
        <p:spPr bwMode="auto">
          <a:xfrm>
            <a:off x="6572264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91DCE0A-E2CC-4CBF-BB63-BBB2F323000F}" type="slidenum">
              <a:rPr lang="en-US" sz="1400"/>
              <a:pPr algn="r"/>
              <a:t>28</a:t>
            </a:fld>
            <a:endParaRPr lang="en-US" sz="1400" dirty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</a:rPr>
              <a:t>              Fast Sampling Switched Capacitor Array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fr-FR" sz="3200" dirty="0" smtClean="0">
              <a:solidFill>
                <a:schemeClr val="tx1"/>
              </a:solidFill>
            </a:endParaRPr>
          </a:p>
        </p:txBody>
      </p:sp>
      <p:pic>
        <p:nvPicPr>
          <p:cNvPr id="77" name="Image 76" descr="Analog_Sampli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785794"/>
            <a:ext cx="6560395" cy="5701423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Grp="1" noChangeArrowheads="1"/>
          </p:cNvSpPr>
          <p:nvPr>
            <p:ph type="title"/>
          </p:nvPr>
        </p:nvSpPr>
        <p:spPr>
          <a:xfrm>
            <a:off x="857224" y="0"/>
            <a:ext cx="7772400" cy="714356"/>
          </a:xfrm>
          <a:ln/>
        </p:spPr>
        <p:txBody>
          <a:bodyPr>
            <a:no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8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Fine timing:  Digital Delay </a:t>
            </a:r>
            <a:r>
              <a:rPr lang="fr-FR" sz="2800" dirty="0" err="1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Lines</a:t>
            </a:r>
            <a:endParaRPr lang="fr-FR" sz="28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0" y="1071546"/>
            <a:ext cx="9144000" cy="1233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Font typeface="Comic Sans MS" pitchFamily="66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 dirty="0">
                <a:solidFill>
                  <a:srgbClr val="000000"/>
                </a:solidFill>
                <a:latin typeface="+mj-lt"/>
              </a:rPr>
              <a:t>   </a:t>
            </a:r>
            <a:r>
              <a:rPr lang="en-US" b="1" dirty="0">
                <a:solidFill>
                  <a:srgbClr val="000000"/>
                </a:solidFill>
                <a:latin typeface="+mj-lt"/>
              </a:rPr>
              <a:t>Locked </a:t>
            </a:r>
            <a:r>
              <a:rPr lang="en-US" b="1" dirty="0" smtClean="0">
                <a:solidFill>
                  <a:srgbClr val="000000"/>
                </a:solidFill>
                <a:latin typeface="+mj-lt"/>
              </a:rPr>
              <a:t>delay line (DLL) or ring oscillator (PLL) if looped </a:t>
            </a:r>
            <a:endParaRPr lang="en-US" b="1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latin typeface="+mj-lt"/>
              </a:rPr>
              <a:t>     </a:t>
            </a:r>
            <a:r>
              <a:rPr lang="en-US" b="1" dirty="0" smtClean="0">
                <a:solidFill>
                  <a:srgbClr val="000000"/>
                </a:solidFill>
                <a:latin typeface="+mj-lt"/>
              </a:rPr>
              <a:t>Loop </a:t>
            </a:r>
            <a:r>
              <a:rPr lang="en-US" b="1" dirty="0">
                <a:solidFill>
                  <a:srgbClr val="000000"/>
                </a:solidFill>
                <a:latin typeface="+mj-lt"/>
              </a:rPr>
              <a:t>of voltage controlled delay elements locked on a clock</a:t>
            </a:r>
            <a:r>
              <a:rPr lang="en-US" b="1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dirty="0">
              <a:solidFill>
                <a:srgbClr val="000000"/>
              </a:solidFill>
              <a:latin typeface="+mj-lt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+mj-lt"/>
              </a:rPr>
              <a:t>- Generation </a:t>
            </a:r>
            <a:r>
              <a:rPr lang="en-US" b="1" dirty="0">
                <a:solidFill>
                  <a:srgbClr val="000000"/>
                </a:solidFill>
                <a:latin typeface="+mj-lt"/>
              </a:rPr>
              <a:t>of subsequent logic transitions distant </a:t>
            </a:r>
            <a:r>
              <a:rPr lang="en-US" b="1" dirty="0" smtClean="0">
                <a:solidFill>
                  <a:srgbClr val="000000"/>
                </a:solidFill>
                <a:latin typeface="+mj-lt"/>
              </a:rPr>
              <a:t>by </a:t>
            </a:r>
            <a:r>
              <a:rPr lang="en-US" b="1" dirty="0" smtClean="0">
                <a:solidFill>
                  <a:srgbClr val="000000"/>
                </a:solidFill>
                <a:latin typeface="Symbol" pitchFamily="18" charset="2"/>
              </a:rPr>
              <a:t></a:t>
            </a:r>
            <a:r>
              <a:rPr lang="en-US" b="1" dirty="0" smtClean="0">
                <a:solidFill>
                  <a:srgbClr val="000000"/>
                </a:solidFill>
                <a:latin typeface="+mj-lt"/>
              </a:rPr>
              <a:t> that can </a:t>
            </a:r>
            <a:r>
              <a:rPr lang="en-US" b="1" dirty="0">
                <a:solidFill>
                  <a:srgbClr val="000000"/>
                </a:solidFill>
                <a:latin typeface="+mj-lt"/>
              </a:rPr>
              <a:t>be as small as 10-100 </a:t>
            </a:r>
            <a:r>
              <a:rPr lang="en-US" b="1" dirty="0" err="1">
                <a:solidFill>
                  <a:srgbClr val="000000"/>
                </a:solidFill>
                <a:latin typeface="+mj-lt"/>
              </a:rPr>
              <a:t>ps</a:t>
            </a:r>
            <a:endParaRPr lang="en-US" b="1" dirty="0">
              <a:solidFill>
                <a:srgbClr val="000000"/>
              </a:solidFill>
              <a:latin typeface="+mj-lt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36612" y="3276602"/>
            <a:ext cx="6097588" cy="914401"/>
            <a:chOff x="527" y="2064"/>
            <a:chExt cx="3841" cy="57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046" y="2172"/>
              <a:ext cx="258" cy="287"/>
              <a:chOff x="1046" y="2172"/>
              <a:chExt cx="258" cy="287"/>
            </a:xfrm>
          </p:grpSpPr>
          <p:sp>
            <p:nvSpPr>
              <p:cNvPr id="76805" name="Line 5"/>
              <p:cNvSpPr>
                <a:spLocks noChangeShapeType="1"/>
              </p:cNvSpPr>
              <p:nvPr/>
            </p:nvSpPr>
            <p:spPr bwMode="auto">
              <a:xfrm>
                <a:off x="1046" y="2172"/>
                <a:ext cx="0" cy="28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806" name="Line 6"/>
              <p:cNvSpPr>
                <a:spLocks noChangeShapeType="1"/>
              </p:cNvSpPr>
              <p:nvPr/>
            </p:nvSpPr>
            <p:spPr bwMode="auto">
              <a:xfrm flipV="1">
                <a:off x="1046" y="2315"/>
                <a:ext cx="258" cy="14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807" name="Line 7"/>
              <p:cNvSpPr>
                <a:spLocks noChangeShapeType="1"/>
              </p:cNvSpPr>
              <p:nvPr/>
            </p:nvSpPr>
            <p:spPr bwMode="auto">
              <a:xfrm>
                <a:off x="1046" y="2172"/>
                <a:ext cx="258" cy="14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606" y="2172"/>
              <a:ext cx="258" cy="287"/>
              <a:chOff x="1606" y="2172"/>
              <a:chExt cx="258" cy="287"/>
            </a:xfrm>
          </p:grpSpPr>
          <p:sp>
            <p:nvSpPr>
              <p:cNvPr id="76809" name="Line 9"/>
              <p:cNvSpPr>
                <a:spLocks noChangeShapeType="1"/>
              </p:cNvSpPr>
              <p:nvPr/>
            </p:nvSpPr>
            <p:spPr bwMode="auto">
              <a:xfrm>
                <a:off x="1606" y="2172"/>
                <a:ext cx="0" cy="28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810" name="Line 10"/>
              <p:cNvSpPr>
                <a:spLocks noChangeShapeType="1"/>
              </p:cNvSpPr>
              <p:nvPr/>
            </p:nvSpPr>
            <p:spPr bwMode="auto">
              <a:xfrm flipV="1">
                <a:off x="1606" y="2315"/>
                <a:ext cx="258" cy="14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811" name="Line 11"/>
              <p:cNvSpPr>
                <a:spLocks noChangeShapeType="1"/>
              </p:cNvSpPr>
              <p:nvPr/>
            </p:nvSpPr>
            <p:spPr bwMode="auto">
              <a:xfrm>
                <a:off x="1606" y="2172"/>
                <a:ext cx="258" cy="14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211" y="2172"/>
              <a:ext cx="301" cy="287"/>
              <a:chOff x="2211" y="2172"/>
              <a:chExt cx="301" cy="287"/>
            </a:xfrm>
          </p:grpSpPr>
          <p:sp>
            <p:nvSpPr>
              <p:cNvPr id="76813" name="Line 13"/>
              <p:cNvSpPr>
                <a:spLocks noChangeShapeType="1"/>
              </p:cNvSpPr>
              <p:nvPr/>
            </p:nvSpPr>
            <p:spPr bwMode="auto">
              <a:xfrm>
                <a:off x="2211" y="2172"/>
                <a:ext cx="0" cy="28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814" name="Line 14"/>
              <p:cNvSpPr>
                <a:spLocks noChangeShapeType="1"/>
              </p:cNvSpPr>
              <p:nvPr/>
            </p:nvSpPr>
            <p:spPr bwMode="auto">
              <a:xfrm flipV="1">
                <a:off x="2211" y="2315"/>
                <a:ext cx="301" cy="14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815" name="Line 15"/>
              <p:cNvSpPr>
                <a:spLocks noChangeShapeType="1"/>
              </p:cNvSpPr>
              <p:nvPr/>
            </p:nvSpPr>
            <p:spPr bwMode="auto">
              <a:xfrm>
                <a:off x="2211" y="2172"/>
                <a:ext cx="301" cy="14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2815" y="2172"/>
              <a:ext cx="258" cy="287"/>
              <a:chOff x="2815" y="2172"/>
              <a:chExt cx="258" cy="287"/>
            </a:xfrm>
          </p:grpSpPr>
          <p:sp>
            <p:nvSpPr>
              <p:cNvPr id="76817" name="Line 17"/>
              <p:cNvSpPr>
                <a:spLocks noChangeShapeType="1"/>
              </p:cNvSpPr>
              <p:nvPr/>
            </p:nvSpPr>
            <p:spPr bwMode="auto">
              <a:xfrm>
                <a:off x="2815" y="2172"/>
                <a:ext cx="0" cy="28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818" name="Line 18"/>
              <p:cNvSpPr>
                <a:spLocks noChangeShapeType="1"/>
              </p:cNvSpPr>
              <p:nvPr/>
            </p:nvSpPr>
            <p:spPr bwMode="auto">
              <a:xfrm flipV="1">
                <a:off x="2815" y="2315"/>
                <a:ext cx="258" cy="14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819" name="Line 19"/>
              <p:cNvSpPr>
                <a:spLocks noChangeShapeType="1"/>
              </p:cNvSpPr>
              <p:nvPr/>
            </p:nvSpPr>
            <p:spPr bwMode="auto">
              <a:xfrm>
                <a:off x="2815" y="2172"/>
                <a:ext cx="258" cy="14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3893" y="2172"/>
              <a:ext cx="258" cy="287"/>
              <a:chOff x="3893" y="2172"/>
              <a:chExt cx="258" cy="287"/>
            </a:xfrm>
          </p:grpSpPr>
          <p:sp>
            <p:nvSpPr>
              <p:cNvPr id="76821" name="Line 21"/>
              <p:cNvSpPr>
                <a:spLocks noChangeShapeType="1"/>
              </p:cNvSpPr>
              <p:nvPr/>
            </p:nvSpPr>
            <p:spPr bwMode="auto">
              <a:xfrm>
                <a:off x="3893" y="2172"/>
                <a:ext cx="0" cy="28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822" name="Line 22"/>
              <p:cNvSpPr>
                <a:spLocks noChangeShapeType="1"/>
              </p:cNvSpPr>
              <p:nvPr/>
            </p:nvSpPr>
            <p:spPr bwMode="auto">
              <a:xfrm flipV="1">
                <a:off x="3893" y="2315"/>
                <a:ext cx="258" cy="14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823" name="Line 23"/>
              <p:cNvSpPr>
                <a:spLocks noChangeShapeType="1"/>
              </p:cNvSpPr>
              <p:nvPr/>
            </p:nvSpPr>
            <p:spPr bwMode="auto">
              <a:xfrm>
                <a:off x="3893" y="2172"/>
                <a:ext cx="258" cy="14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76824" name="Line 24"/>
            <p:cNvSpPr>
              <a:spLocks noChangeShapeType="1"/>
            </p:cNvSpPr>
            <p:nvPr/>
          </p:nvSpPr>
          <p:spPr bwMode="auto">
            <a:xfrm>
              <a:off x="1304" y="2316"/>
              <a:ext cx="30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25" name="Line 25"/>
            <p:cNvSpPr>
              <a:spLocks noChangeShapeType="1"/>
            </p:cNvSpPr>
            <p:nvPr/>
          </p:nvSpPr>
          <p:spPr bwMode="auto">
            <a:xfrm>
              <a:off x="1865" y="2316"/>
              <a:ext cx="344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26" name="Line 26"/>
            <p:cNvSpPr>
              <a:spLocks noChangeShapeType="1"/>
            </p:cNvSpPr>
            <p:nvPr/>
          </p:nvSpPr>
          <p:spPr bwMode="auto">
            <a:xfrm>
              <a:off x="3073" y="2316"/>
              <a:ext cx="172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27" name="Line 27"/>
            <p:cNvSpPr>
              <a:spLocks noChangeShapeType="1"/>
            </p:cNvSpPr>
            <p:nvPr/>
          </p:nvSpPr>
          <p:spPr bwMode="auto">
            <a:xfrm>
              <a:off x="3591" y="2316"/>
              <a:ext cx="30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28" name="Line 28"/>
            <p:cNvSpPr>
              <a:spLocks noChangeShapeType="1"/>
            </p:cNvSpPr>
            <p:nvPr/>
          </p:nvSpPr>
          <p:spPr bwMode="auto">
            <a:xfrm>
              <a:off x="4239" y="2316"/>
              <a:ext cx="128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29" name="Oval 29"/>
            <p:cNvSpPr>
              <a:spLocks noChangeArrowheads="1"/>
            </p:cNvSpPr>
            <p:nvPr/>
          </p:nvSpPr>
          <p:spPr bwMode="auto">
            <a:xfrm>
              <a:off x="4152" y="2280"/>
              <a:ext cx="85" cy="71"/>
            </a:xfrm>
            <a:prstGeom prst="ellips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6830" name="Line 30"/>
            <p:cNvSpPr>
              <a:spLocks noChangeShapeType="1"/>
            </p:cNvSpPr>
            <p:nvPr/>
          </p:nvSpPr>
          <p:spPr bwMode="auto">
            <a:xfrm>
              <a:off x="4368" y="2316"/>
              <a:ext cx="0" cy="32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31" name="Line 31"/>
            <p:cNvSpPr>
              <a:spLocks noChangeShapeType="1"/>
            </p:cNvSpPr>
            <p:nvPr/>
          </p:nvSpPr>
          <p:spPr bwMode="auto">
            <a:xfrm flipH="1">
              <a:off x="3591" y="2640"/>
              <a:ext cx="777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32" name="Line 32"/>
            <p:cNvSpPr>
              <a:spLocks noChangeShapeType="1"/>
            </p:cNvSpPr>
            <p:nvPr/>
          </p:nvSpPr>
          <p:spPr bwMode="auto">
            <a:xfrm flipH="1">
              <a:off x="699" y="2640"/>
              <a:ext cx="2547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33" name="Line 33"/>
            <p:cNvSpPr>
              <a:spLocks noChangeShapeType="1"/>
            </p:cNvSpPr>
            <p:nvPr/>
          </p:nvSpPr>
          <p:spPr bwMode="auto">
            <a:xfrm flipV="1">
              <a:off x="700" y="2315"/>
              <a:ext cx="0" cy="32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34" name="Line 34"/>
            <p:cNvSpPr>
              <a:spLocks noChangeShapeType="1"/>
            </p:cNvSpPr>
            <p:nvPr/>
          </p:nvSpPr>
          <p:spPr bwMode="auto">
            <a:xfrm>
              <a:off x="700" y="2316"/>
              <a:ext cx="344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35" name="Line 35"/>
            <p:cNvSpPr>
              <a:spLocks noChangeShapeType="1"/>
            </p:cNvSpPr>
            <p:nvPr/>
          </p:nvSpPr>
          <p:spPr bwMode="auto">
            <a:xfrm>
              <a:off x="2513" y="2316"/>
              <a:ext cx="30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36" name="Line 36"/>
            <p:cNvSpPr>
              <a:spLocks noChangeShapeType="1"/>
            </p:cNvSpPr>
            <p:nvPr/>
          </p:nvSpPr>
          <p:spPr bwMode="auto">
            <a:xfrm>
              <a:off x="1175" y="2064"/>
              <a:ext cx="0" cy="179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37" name="Line 37"/>
            <p:cNvSpPr>
              <a:spLocks noChangeShapeType="1"/>
            </p:cNvSpPr>
            <p:nvPr/>
          </p:nvSpPr>
          <p:spPr bwMode="auto">
            <a:xfrm>
              <a:off x="1736" y="2064"/>
              <a:ext cx="0" cy="179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38" name="Line 38"/>
            <p:cNvSpPr>
              <a:spLocks noChangeShapeType="1"/>
            </p:cNvSpPr>
            <p:nvPr/>
          </p:nvSpPr>
          <p:spPr bwMode="auto">
            <a:xfrm>
              <a:off x="2383" y="2064"/>
              <a:ext cx="0" cy="179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39" name="Line 39"/>
            <p:cNvSpPr>
              <a:spLocks noChangeShapeType="1"/>
            </p:cNvSpPr>
            <p:nvPr/>
          </p:nvSpPr>
          <p:spPr bwMode="auto">
            <a:xfrm>
              <a:off x="2944" y="2064"/>
              <a:ext cx="0" cy="179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40" name="Line 40"/>
            <p:cNvSpPr>
              <a:spLocks noChangeShapeType="1"/>
            </p:cNvSpPr>
            <p:nvPr/>
          </p:nvSpPr>
          <p:spPr bwMode="auto">
            <a:xfrm>
              <a:off x="4023" y="2064"/>
              <a:ext cx="0" cy="179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41" name="Line 41"/>
            <p:cNvSpPr>
              <a:spLocks noChangeShapeType="1"/>
            </p:cNvSpPr>
            <p:nvPr/>
          </p:nvSpPr>
          <p:spPr bwMode="auto">
            <a:xfrm flipH="1">
              <a:off x="3634" y="2064"/>
              <a:ext cx="389" cy="0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76842" name="Line 42"/>
            <p:cNvSpPr>
              <a:spLocks noChangeShapeType="1"/>
            </p:cNvSpPr>
            <p:nvPr/>
          </p:nvSpPr>
          <p:spPr bwMode="auto">
            <a:xfrm flipH="1">
              <a:off x="527" y="2064"/>
              <a:ext cx="2719" cy="0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76843" name="Text Box 43"/>
          <p:cNvSpPr txBox="1">
            <a:spLocks noChangeArrowheads="1"/>
          </p:cNvSpPr>
          <p:nvPr/>
        </p:nvSpPr>
        <p:spPr bwMode="auto">
          <a:xfrm>
            <a:off x="806450" y="4800600"/>
            <a:ext cx="2047653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N delay elements  </a:t>
            </a:r>
            <a:r>
              <a:rPr lang="en-US" sz="2000" b="1" dirty="0">
                <a:solidFill>
                  <a:srgbClr val="000000"/>
                </a:solidFill>
                <a:latin typeface="Symbol" pitchFamily="18" charset="2"/>
              </a:rPr>
              <a:t></a:t>
            </a:r>
          </a:p>
        </p:txBody>
      </p:sp>
      <p:sp>
        <p:nvSpPr>
          <p:cNvPr id="76844" name="Text Box 44"/>
          <p:cNvSpPr txBox="1">
            <a:spLocks noChangeArrowheads="1"/>
          </p:cNvSpPr>
          <p:nvPr/>
        </p:nvSpPr>
        <p:spPr bwMode="auto">
          <a:xfrm>
            <a:off x="339725" y="2819400"/>
            <a:ext cx="2661091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Delay + time offset </a:t>
            </a:r>
            <a:r>
              <a:rPr lang="fr-FR" sz="16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controls</a:t>
            </a:r>
            <a:endParaRPr lang="fr-FR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845" name="Line 45"/>
          <p:cNvSpPr>
            <a:spLocks noChangeShapeType="1"/>
          </p:cNvSpPr>
          <p:nvPr/>
        </p:nvSpPr>
        <p:spPr bwMode="auto">
          <a:xfrm>
            <a:off x="6096000" y="2743200"/>
            <a:ext cx="12954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46" name="Line 46"/>
          <p:cNvSpPr>
            <a:spLocks noChangeShapeType="1"/>
          </p:cNvSpPr>
          <p:nvPr/>
        </p:nvSpPr>
        <p:spPr bwMode="auto">
          <a:xfrm>
            <a:off x="6934200" y="3657600"/>
            <a:ext cx="6096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47" name="Line 47"/>
          <p:cNvSpPr>
            <a:spLocks noChangeShapeType="1"/>
          </p:cNvSpPr>
          <p:nvPr/>
        </p:nvSpPr>
        <p:spPr bwMode="auto">
          <a:xfrm>
            <a:off x="7391400" y="27432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48" name="Line 48"/>
          <p:cNvSpPr>
            <a:spLocks noChangeShapeType="1"/>
          </p:cNvSpPr>
          <p:nvPr/>
        </p:nvSpPr>
        <p:spPr bwMode="auto">
          <a:xfrm>
            <a:off x="7391400" y="3276600"/>
            <a:ext cx="1524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49" name="Line 49"/>
          <p:cNvSpPr>
            <a:spLocks noChangeShapeType="1"/>
          </p:cNvSpPr>
          <p:nvPr/>
        </p:nvSpPr>
        <p:spPr bwMode="auto">
          <a:xfrm>
            <a:off x="7543800" y="2971800"/>
            <a:ext cx="1588" cy="990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50" name="Line 50"/>
          <p:cNvSpPr>
            <a:spLocks noChangeShapeType="1"/>
          </p:cNvSpPr>
          <p:nvPr/>
        </p:nvSpPr>
        <p:spPr bwMode="auto">
          <a:xfrm flipV="1">
            <a:off x="7543800" y="3427413"/>
            <a:ext cx="762000" cy="5365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51" name="Line 51"/>
          <p:cNvSpPr>
            <a:spLocks noChangeShapeType="1"/>
          </p:cNvSpPr>
          <p:nvPr/>
        </p:nvSpPr>
        <p:spPr bwMode="auto">
          <a:xfrm>
            <a:off x="7543800" y="2971800"/>
            <a:ext cx="762000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52" name="Text Box 52"/>
          <p:cNvSpPr txBox="1">
            <a:spLocks noChangeArrowheads="1"/>
          </p:cNvSpPr>
          <p:nvPr/>
        </p:nvSpPr>
        <p:spPr bwMode="auto">
          <a:xfrm>
            <a:off x="7143768" y="4071942"/>
            <a:ext cx="1268979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Time </a:t>
            </a:r>
            <a:r>
              <a:rPr lang="fr-FR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arbiter</a:t>
            </a:r>
            <a:endParaRPr lang="fr-FR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853" name="Line 53"/>
          <p:cNvSpPr>
            <a:spLocks noChangeShapeType="1"/>
          </p:cNvSpPr>
          <p:nvPr/>
        </p:nvSpPr>
        <p:spPr bwMode="auto">
          <a:xfrm>
            <a:off x="8305800" y="3429000"/>
            <a:ext cx="304800" cy="1588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54" name="Line 54"/>
          <p:cNvSpPr>
            <a:spLocks noChangeShapeType="1"/>
          </p:cNvSpPr>
          <p:nvPr/>
        </p:nvSpPr>
        <p:spPr bwMode="auto">
          <a:xfrm>
            <a:off x="8610600" y="3429000"/>
            <a:ext cx="1588" cy="1828800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55" name="Line 55"/>
          <p:cNvSpPr>
            <a:spLocks noChangeShapeType="1"/>
          </p:cNvSpPr>
          <p:nvPr/>
        </p:nvSpPr>
        <p:spPr bwMode="auto">
          <a:xfrm flipH="1">
            <a:off x="836613" y="5257800"/>
            <a:ext cx="7775575" cy="1588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56" name="Line 56"/>
          <p:cNvSpPr>
            <a:spLocks noChangeShapeType="1"/>
          </p:cNvSpPr>
          <p:nvPr/>
        </p:nvSpPr>
        <p:spPr bwMode="auto">
          <a:xfrm flipV="1">
            <a:off x="838200" y="3275013"/>
            <a:ext cx="1588" cy="1984375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57" name="Text Box 57"/>
          <p:cNvSpPr txBox="1">
            <a:spLocks noChangeArrowheads="1"/>
          </p:cNvSpPr>
          <p:nvPr/>
        </p:nvSpPr>
        <p:spPr bwMode="auto">
          <a:xfrm>
            <a:off x="214282" y="5500702"/>
            <a:ext cx="7281650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latin typeface="+mj-lt"/>
              </a:rPr>
              <a:t>Total delay </a:t>
            </a:r>
            <a:r>
              <a:rPr lang="en-US" b="1" dirty="0" smtClean="0">
                <a:solidFill>
                  <a:srgbClr val="000000"/>
                </a:solidFill>
                <a:latin typeface="+mj-lt"/>
              </a:rPr>
              <a:t>is half </a:t>
            </a:r>
            <a:r>
              <a:rPr lang="en-US" b="1" dirty="0">
                <a:solidFill>
                  <a:srgbClr val="000000"/>
                </a:solidFill>
                <a:latin typeface="+mj-lt"/>
              </a:rPr>
              <a:t>a clock </a:t>
            </a:r>
            <a:r>
              <a:rPr lang="en-US" b="1" dirty="0" smtClean="0">
                <a:solidFill>
                  <a:srgbClr val="000000"/>
                </a:solidFill>
                <a:latin typeface="+mj-lt"/>
              </a:rPr>
              <a:t>period when locked, the two edges can be locked</a:t>
            </a:r>
            <a:endParaRPr lang="en-US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6858" name="Line 58"/>
          <p:cNvSpPr>
            <a:spLocks noChangeShapeType="1"/>
          </p:cNvSpPr>
          <p:nvPr/>
        </p:nvSpPr>
        <p:spPr bwMode="auto">
          <a:xfrm>
            <a:off x="2286000" y="3657600"/>
            <a:ext cx="1588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59" name="Line 59"/>
          <p:cNvSpPr>
            <a:spLocks noChangeShapeType="1"/>
          </p:cNvSpPr>
          <p:nvPr/>
        </p:nvSpPr>
        <p:spPr bwMode="auto">
          <a:xfrm>
            <a:off x="3276600" y="3657600"/>
            <a:ext cx="1588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60" name="Line 60"/>
          <p:cNvSpPr>
            <a:spLocks noChangeShapeType="1"/>
          </p:cNvSpPr>
          <p:nvPr/>
        </p:nvSpPr>
        <p:spPr bwMode="auto">
          <a:xfrm>
            <a:off x="4191000" y="3657600"/>
            <a:ext cx="1588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61" name="Line 61"/>
          <p:cNvSpPr>
            <a:spLocks noChangeShapeType="1"/>
          </p:cNvSpPr>
          <p:nvPr/>
        </p:nvSpPr>
        <p:spPr bwMode="auto">
          <a:xfrm>
            <a:off x="5105400" y="3657600"/>
            <a:ext cx="1588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62" name="Line 62"/>
          <p:cNvSpPr>
            <a:spLocks noChangeShapeType="1"/>
          </p:cNvSpPr>
          <p:nvPr/>
        </p:nvSpPr>
        <p:spPr bwMode="auto">
          <a:xfrm>
            <a:off x="6934200" y="3733800"/>
            <a:ext cx="1588" cy="1066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6863" name="Rectangle 63"/>
          <p:cNvSpPr>
            <a:spLocks noChangeArrowheads="1"/>
          </p:cNvSpPr>
          <p:nvPr/>
        </p:nvSpPr>
        <p:spPr bwMode="auto">
          <a:xfrm>
            <a:off x="4857752" y="2571744"/>
            <a:ext cx="1219200" cy="3810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6864" name="Text Box 64"/>
          <p:cNvSpPr txBox="1">
            <a:spLocks noChangeArrowheads="1"/>
          </p:cNvSpPr>
          <p:nvPr/>
        </p:nvSpPr>
        <p:spPr bwMode="auto">
          <a:xfrm>
            <a:off x="4929190" y="2571744"/>
            <a:ext cx="1231900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Clock</a:t>
            </a:r>
            <a:endParaRPr lang="en-U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Espace réservé du numéro de diapositive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6700-61CF-4850-9346-44BAB418A5E0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69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693AF-5FF1-4FBA-904F-AB7F27E213D1}" type="slidenum">
              <a:rPr lang="en-US"/>
              <a:pPr/>
              <a:t>3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0"/>
            <a:ext cx="8458200" cy="762000"/>
          </a:xfrm>
        </p:spPr>
        <p:txBody>
          <a:bodyPr/>
          <a:lstStyle/>
          <a:p>
            <a:r>
              <a:rPr lang="en-US" sz="3200" dirty="0"/>
              <a:t>Fast Timing and Imaging Photo-detectors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20" y="1371600"/>
            <a:ext cx="8629680" cy="491492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en-US" sz="2000" dirty="0">
                <a:solidFill>
                  <a:schemeClr val="accent2"/>
                </a:solidFill>
              </a:rPr>
              <a:t>Multi-anodes PMTs           </a:t>
            </a:r>
            <a:r>
              <a:rPr lang="en-US" sz="2000" dirty="0" smtClean="0">
                <a:solidFill>
                  <a:schemeClr val="accent2"/>
                </a:solidFill>
              </a:rPr>
              <a:t> Silicon-PMTs                   Micro Channel Plates </a:t>
            </a:r>
            <a:endParaRPr lang="en-US" sz="2000" dirty="0">
              <a:solidFill>
                <a:schemeClr val="accent2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n-US" sz="2000" dirty="0">
                <a:solidFill>
                  <a:schemeClr val="accent2"/>
                </a:solidFill>
              </a:rPr>
              <a:t>    </a:t>
            </a:r>
            <a:r>
              <a:rPr lang="en-US" sz="1600" dirty="0">
                <a:solidFill>
                  <a:schemeClr val="accent2"/>
                </a:solidFill>
              </a:rPr>
              <a:t>Dynodes                               </a:t>
            </a:r>
            <a:r>
              <a:rPr lang="en-US" sz="1600" dirty="0" smtClean="0">
                <a:solidFill>
                  <a:schemeClr val="accent2"/>
                </a:solidFill>
              </a:rPr>
              <a:t>       </a:t>
            </a:r>
            <a:r>
              <a:rPr lang="en-US" sz="1600" dirty="0">
                <a:solidFill>
                  <a:schemeClr val="accent2"/>
                </a:solidFill>
              </a:rPr>
              <a:t>Quenched Geiger            </a:t>
            </a:r>
            <a:r>
              <a:rPr lang="en-US" sz="1600" dirty="0" smtClean="0">
                <a:solidFill>
                  <a:schemeClr val="accent2"/>
                </a:solidFill>
              </a:rPr>
              <a:t>	 </a:t>
            </a:r>
            <a:r>
              <a:rPr lang="en-US" sz="1600" dirty="0">
                <a:solidFill>
                  <a:schemeClr val="accent2"/>
                </a:solidFill>
              </a:rPr>
              <a:t>Micro-Pores</a:t>
            </a:r>
          </a:p>
          <a:p>
            <a:pPr algn="just">
              <a:lnSpc>
                <a:spcPct val="80000"/>
              </a:lnSpc>
            </a:pPr>
            <a:endParaRPr lang="en-US" sz="1600" dirty="0">
              <a:solidFill>
                <a:schemeClr val="accent2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n-US" sz="2000" dirty="0">
                <a:solidFill>
                  <a:schemeClr val="accent2"/>
                </a:solidFill>
              </a:rPr>
              <a:t>						</a:t>
            </a:r>
            <a:endParaRPr lang="en-US" sz="2000" b="1" dirty="0">
              <a:solidFill>
                <a:schemeClr val="accent2"/>
              </a:solidFill>
            </a:endParaRPr>
          </a:p>
          <a:p>
            <a:pPr algn="just">
              <a:lnSpc>
                <a:spcPct val="80000"/>
              </a:lnSpc>
            </a:pPr>
            <a:endParaRPr lang="en-US" sz="2000" b="1" dirty="0">
              <a:solidFill>
                <a:schemeClr val="accent2"/>
              </a:solidFill>
            </a:endParaRPr>
          </a:p>
          <a:p>
            <a:pPr algn="just">
              <a:lnSpc>
                <a:spcPct val="80000"/>
              </a:lnSpc>
            </a:pPr>
            <a:endParaRPr lang="en-US" sz="2000" b="1" dirty="0">
              <a:solidFill>
                <a:schemeClr val="accent2"/>
              </a:solidFill>
            </a:endParaRPr>
          </a:p>
          <a:p>
            <a:pPr algn="just">
              <a:lnSpc>
                <a:spcPct val="80000"/>
              </a:lnSpc>
            </a:pPr>
            <a:endParaRPr lang="en-US" sz="2000" b="1" dirty="0">
              <a:solidFill>
                <a:schemeClr val="accent2"/>
              </a:solidFill>
            </a:endParaRPr>
          </a:p>
          <a:p>
            <a:pPr algn="just">
              <a:lnSpc>
                <a:spcPct val="80000"/>
              </a:lnSpc>
            </a:pPr>
            <a:endParaRPr lang="en-US" sz="1800" dirty="0"/>
          </a:p>
          <a:p>
            <a:pPr algn="just">
              <a:lnSpc>
                <a:spcPct val="80000"/>
              </a:lnSpc>
            </a:pPr>
            <a:r>
              <a:rPr lang="en-US" sz="1800" dirty="0"/>
              <a:t>QE                        </a:t>
            </a:r>
            <a:r>
              <a:rPr lang="en-US" sz="1800" dirty="0" smtClean="0"/>
              <a:t>	    30</a:t>
            </a:r>
            <a:r>
              <a:rPr lang="en-US" sz="1800" dirty="0"/>
              <a:t>%               </a:t>
            </a:r>
            <a:r>
              <a:rPr lang="en-US" sz="1800" dirty="0" smtClean="0"/>
              <a:t>	 </a:t>
            </a:r>
            <a:r>
              <a:rPr lang="en-US" sz="1800" dirty="0" smtClean="0">
                <a:solidFill>
                  <a:srgbClr val="FF66CC"/>
                </a:solidFill>
              </a:rPr>
              <a:t>90</a:t>
            </a:r>
            <a:r>
              <a:rPr lang="en-US" sz="1800" dirty="0">
                <a:solidFill>
                  <a:srgbClr val="FF66CC"/>
                </a:solidFill>
              </a:rPr>
              <a:t>%</a:t>
            </a:r>
            <a:r>
              <a:rPr lang="en-US" sz="1800" dirty="0"/>
              <a:t>		</a:t>
            </a:r>
            <a:r>
              <a:rPr lang="en-US" sz="1800" dirty="0" smtClean="0"/>
              <a:t>20-30</a:t>
            </a:r>
            <a:r>
              <a:rPr lang="en-US" sz="1800" dirty="0"/>
              <a:t>%</a:t>
            </a:r>
          </a:p>
          <a:p>
            <a:pPr algn="just">
              <a:lnSpc>
                <a:spcPct val="80000"/>
              </a:lnSpc>
            </a:pPr>
            <a:r>
              <a:rPr lang="en-US" sz="1800" dirty="0"/>
              <a:t>CE		</a:t>
            </a:r>
            <a:r>
              <a:rPr lang="en-US" sz="1800" dirty="0" smtClean="0"/>
              <a:t>     </a:t>
            </a:r>
            <a:r>
              <a:rPr lang="en-US" sz="1800" dirty="0"/>
              <a:t>90%              </a:t>
            </a:r>
            <a:r>
              <a:rPr lang="en-US" sz="1800" dirty="0" smtClean="0"/>
              <a:t>	 70%		  60%</a:t>
            </a:r>
            <a:endParaRPr lang="en-US" sz="1800" dirty="0"/>
          </a:p>
          <a:p>
            <a:pPr algn="just">
              <a:lnSpc>
                <a:spcPct val="80000"/>
              </a:lnSpc>
            </a:pPr>
            <a:r>
              <a:rPr lang="en-US" sz="1800" dirty="0"/>
              <a:t>Rise-time	  </a:t>
            </a:r>
            <a:r>
              <a:rPr lang="en-US" sz="1800" dirty="0" smtClean="0"/>
              <a:t>	   </a:t>
            </a:r>
            <a:r>
              <a:rPr lang="en-US" sz="1800" dirty="0"/>
              <a:t>0.5-1ns	  </a:t>
            </a:r>
            <a:r>
              <a:rPr lang="en-US" sz="1800" dirty="0" smtClean="0"/>
              <a:t>   	 250ps</a:t>
            </a:r>
            <a:r>
              <a:rPr lang="en-US" sz="1800" dirty="0">
                <a:solidFill>
                  <a:srgbClr val="FF0000"/>
                </a:solidFill>
              </a:rPr>
              <a:t>		</a:t>
            </a:r>
            <a:r>
              <a:rPr lang="en-US" sz="1800" dirty="0">
                <a:solidFill>
                  <a:srgbClr val="FF33CC"/>
                </a:solidFill>
              </a:rPr>
              <a:t>50-200ps</a:t>
            </a:r>
          </a:p>
          <a:p>
            <a:pPr algn="just">
              <a:lnSpc>
                <a:spcPct val="80000"/>
              </a:lnSpc>
            </a:pPr>
            <a:r>
              <a:rPr lang="en-US" sz="1800" dirty="0"/>
              <a:t>TTS (1PE)	  </a:t>
            </a:r>
            <a:r>
              <a:rPr lang="en-US" sz="1800" dirty="0" smtClean="0"/>
              <a:t>	   150ps</a:t>
            </a:r>
            <a:r>
              <a:rPr lang="en-US" sz="1800" dirty="0"/>
              <a:t>	 </a:t>
            </a:r>
            <a:r>
              <a:rPr lang="en-US" sz="1800" dirty="0" smtClean="0"/>
              <a:t>    	 100ps</a:t>
            </a:r>
            <a:r>
              <a:rPr lang="en-US" sz="1800" dirty="0">
                <a:solidFill>
                  <a:srgbClr val="FF0000"/>
                </a:solidFill>
              </a:rPr>
              <a:t>		</a:t>
            </a:r>
            <a:r>
              <a:rPr lang="en-US" sz="1800" dirty="0" smtClean="0">
                <a:solidFill>
                  <a:srgbClr val="FF33CC"/>
                </a:solidFill>
              </a:rPr>
              <a:t>30-50ps</a:t>
            </a:r>
            <a:endParaRPr lang="en-US" sz="1800" dirty="0">
              <a:solidFill>
                <a:srgbClr val="FF33CC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n-US" sz="1800" dirty="0"/>
              <a:t>Pixel size</a:t>
            </a:r>
            <a:r>
              <a:rPr lang="en-US" sz="1800" dirty="0">
                <a:solidFill>
                  <a:srgbClr val="FF0000"/>
                </a:solidFill>
              </a:rPr>
              <a:t>	  </a:t>
            </a:r>
            <a:r>
              <a:rPr lang="en-US" sz="1800" dirty="0" smtClean="0">
                <a:solidFill>
                  <a:srgbClr val="FF0000"/>
                </a:solidFill>
              </a:rPr>
              <a:t>	 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2x2mm</a:t>
            </a:r>
            <a:r>
              <a:rPr lang="en-US" sz="1800" baseline="30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	</a:t>
            </a:r>
            <a:r>
              <a:rPr lang="en-US" sz="1800" dirty="0" smtClean="0">
                <a:solidFill>
                  <a:srgbClr val="FF33CC"/>
                </a:solidFill>
              </a:rPr>
              <a:t>50x50</a:t>
            </a:r>
            <a:r>
              <a:rPr lang="en-US" sz="1800" dirty="0" smtClean="0">
                <a:solidFill>
                  <a:srgbClr val="FF33CC"/>
                </a:solidFill>
                <a:latin typeface="Symbol" pitchFamily="18" charset="2"/>
              </a:rPr>
              <a:t>m</a:t>
            </a:r>
            <a:r>
              <a:rPr lang="en-US" sz="1800" dirty="0" smtClean="0">
                <a:solidFill>
                  <a:srgbClr val="FF33CC"/>
                </a:solidFill>
              </a:rPr>
              <a:t>m</a:t>
            </a:r>
            <a:r>
              <a:rPr lang="en-US" sz="1800" baseline="30000" dirty="0" smtClean="0">
                <a:solidFill>
                  <a:srgbClr val="FF33CC"/>
                </a:solidFill>
              </a:rPr>
              <a:t>2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      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1.5 x1.5 mm</a:t>
            </a:r>
            <a:r>
              <a:rPr lang="en-US" sz="1800" baseline="30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n-US" sz="1800" dirty="0"/>
              <a:t>Dark counts</a:t>
            </a:r>
            <a:r>
              <a:rPr lang="en-US" sz="1800" dirty="0">
                <a:solidFill>
                  <a:srgbClr val="FF0000"/>
                </a:solidFill>
              </a:rPr>
              <a:t>           </a:t>
            </a:r>
            <a:r>
              <a:rPr lang="en-US" sz="1800" dirty="0" smtClean="0">
                <a:solidFill>
                  <a:srgbClr val="FF0000"/>
                </a:solidFill>
              </a:rPr>
              <a:t>  	  </a:t>
            </a:r>
            <a:r>
              <a:rPr lang="en-US" sz="1800" dirty="0" smtClean="0">
                <a:solidFill>
                  <a:srgbClr val="FF33CC"/>
                </a:solidFill>
              </a:rPr>
              <a:t>1-10Hz/cm2</a:t>
            </a:r>
            <a:r>
              <a:rPr lang="en-US" sz="1800" dirty="0" smtClean="0">
                <a:solidFill>
                  <a:srgbClr val="FF0000"/>
                </a:solidFill>
              </a:rPr>
              <a:t>     	</a:t>
            </a:r>
            <a:r>
              <a:rPr lang="en-US" sz="1800" dirty="0" smtClean="0"/>
              <a:t>1-10MHz/cm2      </a:t>
            </a:r>
            <a:r>
              <a:rPr lang="en-US" sz="1800" dirty="0"/>
              <a:t>1-10 kHz/cm</a:t>
            </a:r>
            <a:r>
              <a:rPr lang="en-US" sz="1800" b="1" baseline="30000" dirty="0"/>
              <a:t>2</a:t>
            </a:r>
          </a:p>
          <a:p>
            <a:pPr algn="just">
              <a:lnSpc>
                <a:spcPct val="80000"/>
              </a:lnSpc>
            </a:pPr>
            <a:r>
              <a:rPr lang="en-US" sz="1800" dirty="0"/>
              <a:t>Dead time               </a:t>
            </a:r>
            <a:r>
              <a:rPr lang="en-US" sz="1800" dirty="0" smtClean="0"/>
              <a:t>	     </a:t>
            </a:r>
            <a:r>
              <a:rPr lang="en-US" sz="1800" dirty="0">
                <a:solidFill>
                  <a:srgbClr val="FF33CC"/>
                </a:solidFill>
              </a:rPr>
              <a:t>5ns</a:t>
            </a:r>
            <a:r>
              <a:rPr lang="en-US" sz="1800" dirty="0"/>
              <a:t>              </a:t>
            </a:r>
            <a:r>
              <a:rPr lang="en-US" sz="1800" dirty="0" smtClean="0"/>
              <a:t> 	100-500ns                 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1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s 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n-US" sz="1800" dirty="0"/>
              <a:t>Magnetic field	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   no</a:t>
            </a:r>
            <a:r>
              <a:rPr lang="en-US" sz="1800" dirty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          	 </a:t>
            </a:r>
            <a:r>
              <a:rPr lang="en-US" sz="1800" dirty="0"/>
              <a:t>yes                  </a:t>
            </a:r>
            <a:r>
              <a:rPr lang="en-US" sz="1800" dirty="0" smtClean="0"/>
              <a:t>           15kG</a:t>
            </a:r>
            <a:endParaRPr lang="en-US" sz="1800" dirty="0"/>
          </a:p>
          <a:p>
            <a:pPr algn="just">
              <a:lnSpc>
                <a:spcPct val="80000"/>
              </a:lnSpc>
            </a:pPr>
            <a:r>
              <a:rPr lang="en-US" sz="1800" dirty="0"/>
              <a:t>Radiation </a:t>
            </a:r>
            <a:r>
              <a:rPr lang="en-US" sz="1800" dirty="0" smtClean="0"/>
              <a:t>hardness</a:t>
            </a:r>
            <a:r>
              <a:rPr lang="en-US" sz="1800" dirty="0" smtClean="0">
                <a:solidFill>
                  <a:srgbClr val="FF0000"/>
                </a:solidFill>
              </a:rPr>
              <a:t>   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1kRad (PC)          	 noise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x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10             1kRad (PC)   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 t="17116" b="5704"/>
          <a:stretch>
            <a:fillRect/>
          </a:stretch>
        </p:blipFill>
        <p:spPr bwMode="auto">
          <a:xfrm>
            <a:off x="3643306" y="2000240"/>
            <a:ext cx="13985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 descr="pmt85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143116"/>
            <a:ext cx="1676400" cy="1257300"/>
          </a:xfrm>
          <a:prstGeom prst="rect">
            <a:avLst/>
          </a:prstGeom>
          <a:noFill/>
        </p:spPr>
      </p:pic>
      <p:pic>
        <p:nvPicPr>
          <p:cNvPr id="18438" name="Picture 6" descr="MaPM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071678"/>
            <a:ext cx="1524000" cy="1304925"/>
          </a:xfrm>
          <a:prstGeom prst="rect">
            <a:avLst/>
          </a:prstGeom>
          <a:noFill/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B69-5011-4807-932E-5D1B9B389918}" type="slidenum">
              <a:rPr lang="en-US"/>
              <a:pPr/>
              <a:t>30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28604"/>
            <a:ext cx="8458200" cy="6858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40 GS/s  Timing generator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1447800"/>
            <a:ext cx="6553200" cy="4016375"/>
            <a:chOff x="96" y="672"/>
            <a:chExt cx="5375" cy="3540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816" y="1296"/>
              <a:ext cx="3791" cy="363"/>
              <a:chOff x="657" y="1071"/>
              <a:chExt cx="3811" cy="363"/>
            </a:xfrm>
          </p:grpSpPr>
          <p:sp>
            <p:nvSpPr>
              <p:cNvPr id="50181" name="Line 5"/>
              <p:cNvSpPr>
                <a:spLocks noChangeShapeType="1"/>
              </p:cNvSpPr>
              <p:nvPr/>
            </p:nvSpPr>
            <p:spPr bwMode="auto">
              <a:xfrm>
                <a:off x="1020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2" name="Line 6"/>
              <p:cNvSpPr>
                <a:spLocks noChangeShapeType="1"/>
              </p:cNvSpPr>
              <p:nvPr/>
            </p:nvSpPr>
            <p:spPr bwMode="auto">
              <a:xfrm flipV="1">
                <a:off x="1020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3" name="Line 7"/>
              <p:cNvSpPr>
                <a:spLocks noChangeShapeType="1"/>
              </p:cNvSpPr>
              <p:nvPr/>
            </p:nvSpPr>
            <p:spPr bwMode="auto">
              <a:xfrm>
                <a:off x="1020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4" name="Line 8"/>
              <p:cNvSpPr>
                <a:spLocks noChangeShapeType="1"/>
              </p:cNvSpPr>
              <p:nvPr/>
            </p:nvSpPr>
            <p:spPr bwMode="auto">
              <a:xfrm>
                <a:off x="1655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5" name="Line 9"/>
              <p:cNvSpPr>
                <a:spLocks noChangeShapeType="1"/>
              </p:cNvSpPr>
              <p:nvPr/>
            </p:nvSpPr>
            <p:spPr bwMode="auto">
              <a:xfrm flipV="1">
                <a:off x="1655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6" name="Line 10"/>
              <p:cNvSpPr>
                <a:spLocks noChangeShapeType="1"/>
              </p:cNvSpPr>
              <p:nvPr/>
            </p:nvSpPr>
            <p:spPr bwMode="auto">
              <a:xfrm>
                <a:off x="1655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7" name="Line 11"/>
              <p:cNvSpPr>
                <a:spLocks noChangeShapeType="1"/>
              </p:cNvSpPr>
              <p:nvPr/>
            </p:nvSpPr>
            <p:spPr bwMode="auto">
              <a:xfrm>
                <a:off x="2336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8" name="Line 12"/>
              <p:cNvSpPr>
                <a:spLocks noChangeShapeType="1"/>
              </p:cNvSpPr>
              <p:nvPr/>
            </p:nvSpPr>
            <p:spPr bwMode="auto">
              <a:xfrm flipV="1">
                <a:off x="2336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9" name="Line 13"/>
              <p:cNvSpPr>
                <a:spLocks noChangeShapeType="1"/>
              </p:cNvSpPr>
              <p:nvPr/>
            </p:nvSpPr>
            <p:spPr bwMode="auto">
              <a:xfrm>
                <a:off x="2336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0" name="Line 14"/>
              <p:cNvSpPr>
                <a:spLocks noChangeShapeType="1"/>
              </p:cNvSpPr>
              <p:nvPr/>
            </p:nvSpPr>
            <p:spPr bwMode="auto">
              <a:xfrm>
                <a:off x="3742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1" name="Line 15"/>
              <p:cNvSpPr>
                <a:spLocks noChangeShapeType="1"/>
              </p:cNvSpPr>
              <p:nvPr/>
            </p:nvSpPr>
            <p:spPr bwMode="auto">
              <a:xfrm flipV="1">
                <a:off x="3742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2" name="Line 16"/>
              <p:cNvSpPr>
                <a:spLocks noChangeShapeType="1"/>
              </p:cNvSpPr>
              <p:nvPr/>
            </p:nvSpPr>
            <p:spPr bwMode="auto">
              <a:xfrm>
                <a:off x="3742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3" name="Line 17"/>
              <p:cNvSpPr>
                <a:spLocks noChangeShapeType="1"/>
              </p:cNvSpPr>
              <p:nvPr/>
            </p:nvSpPr>
            <p:spPr bwMode="auto">
              <a:xfrm>
                <a:off x="1383" y="1253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4" name="Line 18"/>
              <p:cNvSpPr>
                <a:spLocks noChangeShapeType="1"/>
              </p:cNvSpPr>
              <p:nvPr/>
            </p:nvSpPr>
            <p:spPr bwMode="auto">
              <a:xfrm>
                <a:off x="2018" y="1253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5" name="Line 19"/>
              <p:cNvSpPr>
                <a:spLocks noChangeShapeType="1"/>
              </p:cNvSpPr>
              <p:nvPr/>
            </p:nvSpPr>
            <p:spPr bwMode="auto">
              <a:xfrm>
                <a:off x="2699" y="1253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6" name="Line 20"/>
              <p:cNvSpPr>
                <a:spLocks noChangeShapeType="1"/>
              </p:cNvSpPr>
              <p:nvPr/>
            </p:nvSpPr>
            <p:spPr bwMode="auto">
              <a:xfrm>
                <a:off x="2699" y="1253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7" name="Line 21"/>
              <p:cNvSpPr>
                <a:spLocks noChangeShapeType="1"/>
              </p:cNvSpPr>
              <p:nvPr/>
            </p:nvSpPr>
            <p:spPr bwMode="auto">
              <a:xfrm flipH="1">
                <a:off x="3606" y="125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8" name="Line 22"/>
              <p:cNvSpPr>
                <a:spLocks noChangeShapeType="1"/>
              </p:cNvSpPr>
              <p:nvPr/>
            </p:nvSpPr>
            <p:spPr bwMode="auto">
              <a:xfrm>
                <a:off x="4105" y="1253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9" name="Line 23"/>
              <p:cNvSpPr>
                <a:spLocks noChangeShapeType="1"/>
              </p:cNvSpPr>
              <p:nvPr/>
            </p:nvSpPr>
            <p:spPr bwMode="auto">
              <a:xfrm flipH="1">
                <a:off x="657" y="1253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24"/>
            <p:cNvGrpSpPr>
              <a:grpSpLocks/>
            </p:cNvGrpSpPr>
            <p:nvPr/>
          </p:nvGrpSpPr>
          <p:grpSpPr bwMode="auto">
            <a:xfrm>
              <a:off x="1026" y="2619"/>
              <a:ext cx="3811" cy="363"/>
              <a:chOff x="657" y="1071"/>
              <a:chExt cx="3811" cy="363"/>
            </a:xfrm>
          </p:grpSpPr>
          <p:sp>
            <p:nvSpPr>
              <p:cNvPr id="50201" name="Line 25"/>
              <p:cNvSpPr>
                <a:spLocks noChangeShapeType="1"/>
              </p:cNvSpPr>
              <p:nvPr/>
            </p:nvSpPr>
            <p:spPr bwMode="auto">
              <a:xfrm>
                <a:off x="1020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2" name="Line 26"/>
              <p:cNvSpPr>
                <a:spLocks noChangeShapeType="1"/>
              </p:cNvSpPr>
              <p:nvPr/>
            </p:nvSpPr>
            <p:spPr bwMode="auto">
              <a:xfrm flipV="1">
                <a:off x="1020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3" name="Line 27"/>
              <p:cNvSpPr>
                <a:spLocks noChangeShapeType="1"/>
              </p:cNvSpPr>
              <p:nvPr/>
            </p:nvSpPr>
            <p:spPr bwMode="auto">
              <a:xfrm>
                <a:off x="1020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4" name="Line 28"/>
              <p:cNvSpPr>
                <a:spLocks noChangeShapeType="1"/>
              </p:cNvSpPr>
              <p:nvPr/>
            </p:nvSpPr>
            <p:spPr bwMode="auto">
              <a:xfrm>
                <a:off x="1655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5" name="Line 29"/>
              <p:cNvSpPr>
                <a:spLocks noChangeShapeType="1"/>
              </p:cNvSpPr>
              <p:nvPr/>
            </p:nvSpPr>
            <p:spPr bwMode="auto">
              <a:xfrm flipV="1">
                <a:off x="1655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6" name="Line 30"/>
              <p:cNvSpPr>
                <a:spLocks noChangeShapeType="1"/>
              </p:cNvSpPr>
              <p:nvPr/>
            </p:nvSpPr>
            <p:spPr bwMode="auto">
              <a:xfrm>
                <a:off x="1655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7" name="Line 31"/>
              <p:cNvSpPr>
                <a:spLocks noChangeShapeType="1"/>
              </p:cNvSpPr>
              <p:nvPr/>
            </p:nvSpPr>
            <p:spPr bwMode="auto">
              <a:xfrm>
                <a:off x="2336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8" name="Line 32"/>
              <p:cNvSpPr>
                <a:spLocks noChangeShapeType="1"/>
              </p:cNvSpPr>
              <p:nvPr/>
            </p:nvSpPr>
            <p:spPr bwMode="auto">
              <a:xfrm flipV="1">
                <a:off x="2336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auto">
              <a:xfrm>
                <a:off x="2336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auto">
              <a:xfrm>
                <a:off x="3742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auto">
              <a:xfrm flipV="1">
                <a:off x="3742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auto">
              <a:xfrm>
                <a:off x="3742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13" name="Line 37"/>
              <p:cNvSpPr>
                <a:spLocks noChangeShapeType="1"/>
              </p:cNvSpPr>
              <p:nvPr/>
            </p:nvSpPr>
            <p:spPr bwMode="auto">
              <a:xfrm>
                <a:off x="1383" y="1253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14" name="Line 38"/>
              <p:cNvSpPr>
                <a:spLocks noChangeShapeType="1"/>
              </p:cNvSpPr>
              <p:nvPr/>
            </p:nvSpPr>
            <p:spPr bwMode="auto">
              <a:xfrm>
                <a:off x="2018" y="1253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15" name="Line 39"/>
              <p:cNvSpPr>
                <a:spLocks noChangeShapeType="1"/>
              </p:cNvSpPr>
              <p:nvPr/>
            </p:nvSpPr>
            <p:spPr bwMode="auto">
              <a:xfrm>
                <a:off x="2699" y="1253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16" name="Line 40"/>
              <p:cNvSpPr>
                <a:spLocks noChangeShapeType="1"/>
              </p:cNvSpPr>
              <p:nvPr/>
            </p:nvSpPr>
            <p:spPr bwMode="auto">
              <a:xfrm>
                <a:off x="2699" y="1253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17" name="Line 41"/>
              <p:cNvSpPr>
                <a:spLocks noChangeShapeType="1"/>
              </p:cNvSpPr>
              <p:nvPr/>
            </p:nvSpPr>
            <p:spPr bwMode="auto">
              <a:xfrm flipH="1">
                <a:off x="3606" y="125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18" name="Line 42"/>
              <p:cNvSpPr>
                <a:spLocks noChangeShapeType="1"/>
              </p:cNvSpPr>
              <p:nvPr/>
            </p:nvSpPr>
            <p:spPr bwMode="auto">
              <a:xfrm>
                <a:off x="4105" y="1253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19" name="Line 43"/>
              <p:cNvSpPr>
                <a:spLocks noChangeShapeType="1"/>
              </p:cNvSpPr>
              <p:nvPr/>
            </p:nvSpPr>
            <p:spPr bwMode="auto">
              <a:xfrm flipH="1">
                <a:off x="657" y="1253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912" y="1920"/>
              <a:ext cx="3930" cy="363"/>
              <a:chOff x="657" y="1071"/>
              <a:chExt cx="3811" cy="363"/>
            </a:xfrm>
          </p:grpSpPr>
          <p:sp>
            <p:nvSpPr>
              <p:cNvPr id="50221" name="Line 45"/>
              <p:cNvSpPr>
                <a:spLocks noChangeShapeType="1"/>
              </p:cNvSpPr>
              <p:nvPr/>
            </p:nvSpPr>
            <p:spPr bwMode="auto">
              <a:xfrm>
                <a:off x="1020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2" name="Line 46"/>
              <p:cNvSpPr>
                <a:spLocks noChangeShapeType="1"/>
              </p:cNvSpPr>
              <p:nvPr/>
            </p:nvSpPr>
            <p:spPr bwMode="auto">
              <a:xfrm flipV="1">
                <a:off x="1020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3" name="Line 47"/>
              <p:cNvSpPr>
                <a:spLocks noChangeShapeType="1"/>
              </p:cNvSpPr>
              <p:nvPr/>
            </p:nvSpPr>
            <p:spPr bwMode="auto">
              <a:xfrm>
                <a:off x="1020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4" name="Line 48"/>
              <p:cNvSpPr>
                <a:spLocks noChangeShapeType="1"/>
              </p:cNvSpPr>
              <p:nvPr/>
            </p:nvSpPr>
            <p:spPr bwMode="auto">
              <a:xfrm>
                <a:off x="1655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5" name="Line 49"/>
              <p:cNvSpPr>
                <a:spLocks noChangeShapeType="1"/>
              </p:cNvSpPr>
              <p:nvPr/>
            </p:nvSpPr>
            <p:spPr bwMode="auto">
              <a:xfrm flipV="1">
                <a:off x="1655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6" name="Line 50"/>
              <p:cNvSpPr>
                <a:spLocks noChangeShapeType="1"/>
              </p:cNvSpPr>
              <p:nvPr/>
            </p:nvSpPr>
            <p:spPr bwMode="auto">
              <a:xfrm>
                <a:off x="1655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7" name="Line 51"/>
              <p:cNvSpPr>
                <a:spLocks noChangeShapeType="1"/>
              </p:cNvSpPr>
              <p:nvPr/>
            </p:nvSpPr>
            <p:spPr bwMode="auto">
              <a:xfrm>
                <a:off x="2336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8" name="Line 52"/>
              <p:cNvSpPr>
                <a:spLocks noChangeShapeType="1"/>
              </p:cNvSpPr>
              <p:nvPr/>
            </p:nvSpPr>
            <p:spPr bwMode="auto">
              <a:xfrm flipV="1">
                <a:off x="2336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9" name="Line 53"/>
              <p:cNvSpPr>
                <a:spLocks noChangeShapeType="1"/>
              </p:cNvSpPr>
              <p:nvPr/>
            </p:nvSpPr>
            <p:spPr bwMode="auto">
              <a:xfrm>
                <a:off x="2336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0" name="Line 54"/>
              <p:cNvSpPr>
                <a:spLocks noChangeShapeType="1"/>
              </p:cNvSpPr>
              <p:nvPr/>
            </p:nvSpPr>
            <p:spPr bwMode="auto">
              <a:xfrm>
                <a:off x="3742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1" name="Line 55"/>
              <p:cNvSpPr>
                <a:spLocks noChangeShapeType="1"/>
              </p:cNvSpPr>
              <p:nvPr/>
            </p:nvSpPr>
            <p:spPr bwMode="auto">
              <a:xfrm flipV="1">
                <a:off x="3742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2" name="Line 56"/>
              <p:cNvSpPr>
                <a:spLocks noChangeShapeType="1"/>
              </p:cNvSpPr>
              <p:nvPr/>
            </p:nvSpPr>
            <p:spPr bwMode="auto">
              <a:xfrm>
                <a:off x="3742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3" name="Line 57"/>
              <p:cNvSpPr>
                <a:spLocks noChangeShapeType="1"/>
              </p:cNvSpPr>
              <p:nvPr/>
            </p:nvSpPr>
            <p:spPr bwMode="auto">
              <a:xfrm>
                <a:off x="1383" y="1253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4" name="Line 58"/>
              <p:cNvSpPr>
                <a:spLocks noChangeShapeType="1"/>
              </p:cNvSpPr>
              <p:nvPr/>
            </p:nvSpPr>
            <p:spPr bwMode="auto">
              <a:xfrm>
                <a:off x="2018" y="1253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5" name="Line 59"/>
              <p:cNvSpPr>
                <a:spLocks noChangeShapeType="1"/>
              </p:cNvSpPr>
              <p:nvPr/>
            </p:nvSpPr>
            <p:spPr bwMode="auto">
              <a:xfrm>
                <a:off x="2699" y="1253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6" name="Line 60"/>
              <p:cNvSpPr>
                <a:spLocks noChangeShapeType="1"/>
              </p:cNvSpPr>
              <p:nvPr/>
            </p:nvSpPr>
            <p:spPr bwMode="auto">
              <a:xfrm>
                <a:off x="2699" y="1253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7" name="Line 61"/>
              <p:cNvSpPr>
                <a:spLocks noChangeShapeType="1"/>
              </p:cNvSpPr>
              <p:nvPr/>
            </p:nvSpPr>
            <p:spPr bwMode="auto">
              <a:xfrm flipH="1">
                <a:off x="3606" y="125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8" name="Line 62"/>
              <p:cNvSpPr>
                <a:spLocks noChangeShapeType="1"/>
              </p:cNvSpPr>
              <p:nvPr/>
            </p:nvSpPr>
            <p:spPr bwMode="auto">
              <a:xfrm>
                <a:off x="4105" y="1253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9" name="Line 63"/>
              <p:cNvSpPr>
                <a:spLocks noChangeShapeType="1"/>
              </p:cNvSpPr>
              <p:nvPr/>
            </p:nvSpPr>
            <p:spPr bwMode="auto">
              <a:xfrm flipH="1">
                <a:off x="657" y="1253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64"/>
            <p:cNvGrpSpPr>
              <a:grpSpLocks/>
            </p:cNvGrpSpPr>
            <p:nvPr/>
          </p:nvGrpSpPr>
          <p:grpSpPr bwMode="auto">
            <a:xfrm>
              <a:off x="1116" y="3345"/>
              <a:ext cx="3811" cy="363"/>
              <a:chOff x="657" y="1071"/>
              <a:chExt cx="3811" cy="363"/>
            </a:xfrm>
          </p:grpSpPr>
          <p:sp>
            <p:nvSpPr>
              <p:cNvPr id="50241" name="Line 65"/>
              <p:cNvSpPr>
                <a:spLocks noChangeShapeType="1"/>
              </p:cNvSpPr>
              <p:nvPr/>
            </p:nvSpPr>
            <p:spPr bwMode="auto">
              <a:xfrm>
                <a:off x="1020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42" name="Line 66"/>
              <p:cNvSpPr>
                <a:spLocks noChangeShapeType="1"/>
              </p:cNvSpPr>
              <p:nvPr/>
            </p:nvSpPr>
            <p:spPr bwMode="auto">
              <a:xfrm flipV="1">
                <a:off x="1020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43" name="Line 67"/>
              <p:cNvSpPr>
                <a:spLocks noChangeShapeType="1"/>
              </p:cNvSpPr>
              <p:nvPr/>
            </p:nvSpPr>
            <p:spPr bwMode="auto">
              <a:xfrm>
                <a:off x="1020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44" name="Line 68"/>
              <p:cNvSpPr>
                <a:spLocks noChangeShapeType="1"/>
              </p:cNvSpPr>
              <p:nvPr/>
            </p:nvSpPr>
            <p:spPr bwMode="auto">
              <a:xfrm>
                <a:off x="1655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45" name="Line 69"/>
              <p:cNvSpPr>
                <a:spLocks noChangeShapeType="1"/>
              </p:cNvSpPr>
              <p:nvPr/>
            </p:nvSpPr>
            <p:spPr bwMode="auto">
              <a:xfrm flipV="1">
                <a:off x="1655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46" name="Line 70"/>
              <p:cNvSpPr>
                <a:spLocks noChangeShapeType="1"/>
              </p:cNvSpPr>
              <p:nvPr/>
            </p:nvSpPr>
            <p:spPr bwMode="auto">
              <a:xfrm>
                <a:off x="1655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47" name="Line 71"/>
              <p:cNvSpPr>
                <a:spLocks noChangeShapeType="1"/>
              </p:cNvSpPr>
              <p:nvPr/>
            </p:nvSpPr>
            <p:spPr bwMode="auto">
              <a:xfrm>
                <a:off x="2336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48" name="Line 72"/>
              <p:cNvSpPr>
                <a:spLocks noChangeShapeType="1"/>
              </p:cNvSpPr>
              <p:nvPr/>
            </p:nvSpPr>
            <p:spPr bwMode="auto">
              <a:xfrm flipV="1">
                <a:off x="2336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49" name="Line 73"/>
              <p:cNvSpPr>
                <a:spLocks noChangeShapeType="1"/>
              </p:cNvSpPr>
              <p:nvPr/>
            </p:nvSpPr>
            <p:spPr bwMode="auto">
              <a:xfrm>
                <a:off x="2336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0" name="Line 74"/>
              <p:cNvSpPr>
                <a:spLocks noChangeShapeType="1"/>
              </p:cNvSpPr>
              <p:nvPr/>
            </p:nvSpPr>
            <p:spPr bwMode="auto">
              <a:xfrm>
                <a:off x="3742" y="1071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1" name="Line 75"/>
              <p:cNvSpPr>
                <a:spLocks noChangeShapeType="1"/>
              </p:cNvSpPr>
              <p:nvPr/>
            </p:nvSpPr>
            <p:spPr bwMode="auto">
              <a:xfrm flipV="1">
                <a:off x="3742" y="1253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2" name="Line 76"/>
              <p:cNvSpPr>
                <a:spLocks noChangeShapeType="1"/>
              </p:cNvSpPr>
              <p:nvPr/>
            </p:nvSpPr>
            <p:spPr bwMode="auto">
              <a:xfrm>
                <a:off x="3742" y="1071"/>
                <a:ext cx="363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3" name="Line 77"/>
              <p:cNvSpPr>
                <a:spLocks noChangeShapeType="1"/>
              </p:cNvSpPr>
              <p:nvPr/>
            </p:nvSpPr>
            <p:spPr bwMode="auto">
              <a:xfrm>
                <a:off x="1383" y="1253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4" name="Line 78"/>
              <p:cNvSpPr>
                <a:spLocks noChangeShapeType="1"/>
              </p:cNvSpPr>
              <p:nvPr/>
            </p:nvSpPr>
            <p:spPr bwMode="auto">
              <a:xfrm>
                <a:off x="2018" y="1253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5" name="Line 79"/>
              <p:cNvSpPr>
                <a:spLocks noChangeShapeType="1"/>
              </p:cNvSpPr>
              <p:nvPr/>
            </p:nvSpPr>
            <p:spPr bwMode="auto">
              <a:xfrm>
                <a:off x="2699" y="1253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6" name="Line 80"/>
              <p:cNvSpPr>
                <a:spLocks noChangeShapeType="1"/>
              </p:cNvSpPr>
              <p:nvPr/>
            </p:nvSpPr>
            <p:spPr bwMode="auto">
              <a:xfrm>
                <a:off x="2699" y="1253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7" name="Line 81"/>
              <p:cNvSpPr>
                <a:spLocks noChangeShapeType="1"/>
              </p:cNvSpPr>
              <p:nvPr/>
            </p:nvSpPr>
            <p:spPr bwMode="auto">
              <a:xfrm flipH="1">
                <a:off x="3606" y="125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8" name="Line 82"/>
              <p:cNvSpPr>
                <a:spLocks noChangeShapeType="1"/>
              </p:cNvSpPr>
              <p:nvPr/>
            </p:nvSpPr>
            <p:spPr bwMode="auto">
              <a:xfrm>
                <a:off x="4105" y="1253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9" name="Line 83"/>
              <p:cNvSpPr>
                <a:spLocks noChangeShapeType="1"/>
              </p:cNvSpPr>
              <p:nvPr/>
            </p:nvSpPr>
            <p:spPr bwMode="auto">
              <a:xfrm flipH="1">
                <a:off x="657" y="1253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260" name="Line 84"/>
            <p:cNvSpPr>
              <a:spLocks noChangeShapeType="1"/>
            </p:cNvSpPr>
            <p:nvPr/>
          </p:nvSpPr>
          <p:spPr bwMode="auto">
            <a:xfrm>
              <a:off x="663" y="1576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61" name="Line 85"/>
            <p:cNvSpPr>
              <a:spLocks noChangeShapeType="1"/>
            </p:cNvSpPr>
            <p:nvPr/>
          </p:nvSpPr>
          <p:spPr bwMode="auto">
            <a:xfrm>
              <a:off x="663" y="1576"/>
              <a:ext cx="181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62" name="Line 86"/>
            <p:cNvSpPr>
              <a:spLocks noChangeShapeType="1"/>
            </p:cNvSpPr>
            <p:nvPr/>
          </p:nvSpPr>
          <p:spPr bwMode="auto">
            <a:xfrm flipH="1">
              <a:off x="844" y="1576"/>
              <a:ext cx="182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63" name="Line 87"/>
            <p:cNvSpPr>
              <a:spLocks noChangeShapeType="1"/>
            </p:cNvSpPr>
            <p:nvPr/>
          </p:nvSpPr>
          <p:spPr bwMode="auto">
            <a:xfrm>
              <a:off x="816" y="1488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64" name="Line 88"/>
            <p:cNvSpPr>
              <a:spLocks noChangeShapeType="1"/>
            </p:cNvSpPr>
            <p:nvPr/>
          </p:nvSpPr>
          <p:spPr bwMode="auto">
            <a:xfrm>
              <a:off x="845" y="2256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65" name="Line 89"/>
            <p:cNvSpPr>
              <a:spLocks noChangeShapeType="1"/>
            </p:cNvSpPr>
            <p:nvPr/>
          </p:nvSpPr>
          <p:spPr bwMode="auto">
            <a:xfrm>
              <a:off x="845" y="2256"/>
              <a:ext cx="181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66" name="Line 90"/>
            <p:cNvSpPr>
              <a:spLocks noChangeShapeType="1"/>
            </p:cNvSpPr>
            <p:nvPr/>
          </p:nvSpPr>
          <p:spPr bwMode="auto">
            <a:xfrm flipH="1">
              <a:off x="1026" y="2256"/>
              <a:ext cx="182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67" name="Line 91"/>
            <p:cNvSpPr>
              <a:spLocks noChangeShapeType="1"/>
            </p:cNvSpPr>
            <p:nvPr/>
          </p:nvSpPr>
          <p:spPr bwMode="auto">
            <a:xfrm>
              <a:off x="1026" y="2165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68" name="Line 92"/>
            <p:cNvSpPr>
              <a:spLocks noChangeShapeType="1"/>
            </p:cNvSpPr>
            <p:nvPr/>
          </p:nvSpPr>
          <p:spPr bwMode="auto">
            <a:xfrm>
              <a:off x="935" y="3027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69" name="Line 93"/>
            <p:cNvSpPr>
              <a:spLocks noChangeShapeType="1"/>
            </p:cNvSpPr>
            <p:nvPr/>
          </p:nvSpPr>
          <p:spPr bwMode="auto">
            <a:xfrm>
              <a:off x="935" y="3027"/>
              <a:ext cx="181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70" name="Line 94"/>
            <p:cNvSpPr>
              <a:spLocks noChangeShapeType="1"/>
            </p:cNvSpPr>
            <p:nvPr/>
          </p:nvSpPr>
          <p:spPr bwMode="auto">
            <a:xfrm flipH="1">
              <a:off x="1116" y="3027"/>
              <a:ext cx="182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71" name="Line 95"/>
            <p:cNvSpPr>
              <a:spLocks noChangeShapeType="1"/>
            </p:cNvSpPr>
            <p:nvPr/>
          </p:nvSpPr>
          <p:spPr bwMode="auto">
            <a:xfrm>
              <a:off x="1116" y="2846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72" name="Line 96"/>
            <p:cNvSpPr>
              <a:spLocks noChangeShapeType="1"/>
            </p:cNvSpPr>
            <p:nvPr/>
          </p:nvSpPr>
          <p:spPr bwMode="auto">
            <a:xfrm>
              <a:off x="1116" y="3390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73" name="Line 97"/>
            <p:cNvSpPr>
              <a:spLocks noChangeShapeType="1"/>
            </p:cNvSpPr>
            <p:nvPr/>
          </p:nvSpPr>
          <p:spPr bwMode="auto">
            <a:xfrm>
              <a:off x="1026" y="2574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74" name="Line 98"/>
            <p:cNvSpPr>
              <a:spLocks noChangeShapeType="1"/>
            </p:cNvSpPr>
            <p:nvPr/>
          </p:nvSpPr>
          <p:spPr bwMode="auto">
            <a:xfrm>
              <a:off x="1116" y="2574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75" name="Line 99"/>
            <p:cNvSpPr>
              <a:spLocks noChangeShapeType="1"/>
            </p:cNvSpPr>
            <p:nvPr/>
          </p:nvSpPr>
          <p:spPr bwMode="auto">
            <a:xfrm>
              <a:off x="1026" y="1485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76" name="Line 100"/>
            <p:cNvSpPr>
              <a:spLocks noChangeShapeType="1"/>
            </p:cNvSpPr>
            <p:nvPr/>
          </p:nvSpPr>
          <p:spPr bwMode="auto">
            <a:xfrm>
              <a:off x="1388" y="1167"/>
              <a:ext cx="0" cy="18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77" name="Line 101"/>
            <p:cNvSpPr>
              <a:spLocks noChangeShapeType="1"/>
            </p:cNvSpPr>
            <p:nvPr/>
          </p:nvSpPr>
          <p:spPr bwMode="auto">
            <a:xfrm>
              <a:off x="2023" y="1167"/>
              <a:ext cx="0" cy="18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78" name="Line 102"/>
            <p:cNvSpPr>
              <a:spLocks noChangeShapeType="1"/>
            </p:cNvSpPr>
            <p:nvPr/>
          </p:nvSpPr>
          <p:spPr bwMode="auto">
            <a:xfrm>
              <a:off x="2704" y="1167"/>
              <a:ext cx="0" cy="18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79" name="Line 103"/>
            <p:cNvSpPr>
              <a:spLocks noChangeShapeType="1"/>
            </p:cNvSpPr>
            <p:nvPr/>
          </p:nvSpPr>
          <p:spPr bwMode="auto">
            <a:xfrm>
              <a:off x="4201" y="1167"/>
              <a:ext cx="0" cy="18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80" name="Rectangle 104"/>
            <p:cNvSpPr>
              <a:spLocks noChangeArrowheads="1"/>
            </p:cNvSpPr>
            <p:nvPr/>
          </p:nvSpPr>
          <p:spPr bwMode="auto">
            <a:xfrm>
              <a:off x="4654" y="1122"/>
              <a:ext cx="272" cy="49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1" name="Rectangle 105"/>
            <p:cNvSpPr>
              <a:spLocks noChangeArrowheads="1"/>
            </p:cNvSpPr>
            <p:nvPr/>
          </p:nvSpPr>
          <p:spPr bwMode="auto">
            <a:xfrm>
              <a:off x="4745" y="1848"/>
              <a:ext cx="272" cy="49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2" name="Rectangle 106"/>
            <p:cNvSpPr>
              <a:spLocks noChangeArrowheads="1"/>
            </p:cNvSpPr>
            <p:nvPr/>
          </p:nvSpPr>
          <p:spPr bwMode="auto">
            <a:xfrm>
              <a:off x="4836" y="2528"/>
              <a:ext cx="272" cy="49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3" name="Rectangle 107"/>
            <p:cNvSpPr>
              <a:spLocks noChangeArrowheads="1"/>
            </p:cNvSpPr>
            <p:nvPr/>
          </p:nvSpPr>
          <p:spPr bwMode="auto">
            <a:xfrm>
              <a:off x="4926" y="3209"/>
              <a:ext cx="272" cy="49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4" name="Line 108"/>
            <p:cNvSpPr>
              <a:spLocks noChangeShapeType="1"/>
            </p:cNvSpPr>
            <p:nvPr/>
          </p:nvSpPr>
          <p:spPr bwMode="auto">
            <a:xfrm flipV="1">
              <a:off x="816" y="10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85" name="Line 109"/>
            <p:cNvSpPr>
              <a:spLocks noChangeShapeType="1"/>
            </p:cNvSpPr>
            <p:nvPr/>
          </p:nvSpPr>
          <p:spPr bwMode="auto">
            <a:xfrm>
              <a:off x="1116" y="1077"/>
              <a:ext cx="33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86" name="Line 110"/>
            <p:cNvSpPr>
              <a:spLocks noChangeShapeType="1"/>
            </p:cNvSpPr>
            <p:nvPr/>
          </p:nvSpPr>
          <p:spPr bwMode="auto">
            <a:xfrm>
              <a:off x="4428" y="1077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87" name="Line 111"/>
            <p:cNvSpPr>
              <a:spLocks noChangeShapeType="1"/>
            </p:cNvSpPr>
            <p:nvPr/>
          </p:nvSpPr>
          <p:spPr bwMode="auto">
            <a:xfrm>
              <a:off x="4428" y="1258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88" name="Line 112"/>
            <p:cNvSpPr>
              <a:spLocks noChangeShapeType="1"/>
            </p:cNvSpPr>
            <p:nvPr/>
          </p:nvSpPr>
          <p:spPr bwMode="auto">
            <a:xfrm>
              <a:off x="4926" y="1349"/>
              <a:ext cx="273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89" name="Text Box 113"/>
            <p:cNvSpPr txBox="1">
              <a:spLocks noChangeArrowheads="1"/>
            </p:cNvSpPr>
            <p:nvPr/>
          </p:nvSpPr>
          <p:spPr bwMode="auto">
            <a:xfrm>
              <a:off x="1298" y="1597"/>
              <a:ext cx="3088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100ps   100ps    100ps                 100ps</a:t>
              </a:r>
              <a:endParaRPr lang="fr-FR" sz="1600"/>
            </a:p>
          </p:txBody>
        </p:sp>
        <p:sp>
          <p:nvSpPr>
            <p:cNvPr id="50290" name="Text Box 114"/>
            <p:cNvSpPr txBox="1">
              <a:spLocks noChangeArrowheads="1"/>
            </p:cNvSpPr>
            <p:nvPr/>
          </p:nvSpPr>
          <p:spPr bwMode="auto">
            <a:xfrm>
              <a:off x="254" y="2141"/>
              <a:ext cx="604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125ps</a:t>
              </a:r>
              <a:endParaRPr lang="fr-FR" sz="1600"/>
            </a:p>
          </p:txBody>
        </p:sp>
        <p:sp>
          <p:nvSpPr>
            <p:cNvPr id="50291" name="Text Box 115"/>
            <p:cNvSpPr txBox="1">
              <a:spLocks noChangeArrowheads="1"/>
            </p:cNvSpPr>
            <p:nvPr/>
          </p:nvSpPr>
          <p:spPr bwMode="auto">
            <a:xfrm>
              <a:off x="392" y="2912"/>
              <a:ext cx="604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150ps</a:t>
              </a:r>
              <a:endParaRPr lang="fr-FR" sz="1600"/>
            </a:p>
          </p:txBody>
        </p:sp>
        <p:sp>
          <p:nvSpPr>
            <p:cNvPr id="50292" name="Line 116"/>
            <p:cNvSpPr>
              <a:spLocks noChangeShapeType="1"/>
            </p:cNvSpPr>
            <p:nvPr/>
          </p:nvSpPr>
          <p:spPr bwMode="auto">
            <a:xfrm>
              <a:off x="345" y="1077"/>
              <a:ext cx="7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93" name="Text Box 117"/>
            <p:cNvSpPr txBox="1">
              <a:spLocks noChangeArrowheads="1"/>
            </p:cNvSpPr>
            <p:nvPr/>
          </p:nvSpPr>
          <p:spPr bwMode="auto">
            <a:xfrm>
              <a:off x="1933" y="1576"/>
              <a:ext cx="151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0294" name="Text Box 118"/>
            <p:cNvSpPr txBox="1">
              <a:spLocks noChangeArrowheads="1"/>
            </p:cNvSpPr>
            <p:nvPr/>
          </p:nvSpPr>
          <p:spPr bwMode="auto">
            <a:xfrm>
              <a:off x="2659" y="1576"/>
              <a:ext cx="151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0295" name="Text Box 119"/>
            <p:cNvSpPr txBox="1">
              <a:spLocks noChangeArrowheads="1"/>
            </p:cNvSpPr>
            <p:nvPr/>
          </p:nvSpPr>
          <p:spPr bwMode="auto">
            <a:xfrm>
              <a:off x="4065" y="1597"/>
              <a:ext cx="151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sz="1600"/>
            </a:p>
          </p:txBody>
        </p:sp>
        <p:sp>
          <p:nvSpPr>
            <p:cNvPr id="50296" name="Line 120"/>
            <p:cNvSpPr>
              <a:spLocks noChangeShapeType="1"/>
            </p:cNvSpPr>
            <p:nvPr/>
          </p:nvSpPr>
          <p:spPr bwMode="auto">
            <a:xfrm>
              <a:off x="481" y="1848"/>
              <a:ext cx="27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97" name="Text Box 121"/>
            <p:cNvSpPr txBox="1">
              <a:spLocks noChangeArrowheads="1"/>
            </p:cNvSpPr>
            <p:nvPr/>
          </p:nvSpPr>
          <p:spPr bwMode="auto">
            <a:xfrm>
              <a:off x="3020" y="1188"/>
              <a:ext cx="715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16 cells</a:t>
              </a:r>
              <a:endParaRPr lang="fr-FR" sz="1600"/>
            </a:p>
          </p:txBody>
        </p:sp>
        <p:sp>
          <p:nvSpPr>
            <p:cNvPr id="50298" name="Text Box 122"/>
            <p:cNvSpPr txBox="1">
              <a:spLocks noChangeArrowheads="1"/>
            </p:cNvSpPr>
            <p:nvPr/>
          </p:nvSpPr>
          <p:spPr bwMode="auto">
            <a:xfrm>
              <a:off x="2017" y="3889"/>
              <a:ext cx="3270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16 x 4 = 64 cells,   25ps step delays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sp>
          <p:nvSpPr>
            <p:cNvPr id="50299" name="Line 123"/>
            <p:cNvSpPr>
              <a:spLocks noChangeShapeType="1"/>
            </p:cNvSpPr>
            <p:nvPr/>
          </p:nvSpPr>
          <p:spPr bwMode="auto">
            <a:xfrm>
              <a:off x="5017" y="2029"/>
              <a:ext cx="272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300" name="Line 124"/>
            <p:cNvSpPr>
              <a:spLocks noChangeShapeType="1"/>
            </p:cNvSpPr>
            <p:nvPr/>
          </p:nvSpPr>
          <p:spPr bwMode="auto">
            <a:xfrm>
              <a:off x="617" y="2483"/>
              <a:ext cx="227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301" name="Line 125"/>
            <p:cNvSpPr>
              <a:spLocks noChangeShapeType="1"/>
            </p:cNvSpPr>
            <p:nvPr/>
          </p:nvSpPr>
          <p:spPr bwMode="auto">
            <a:xfrm>
              <a:off x="5108" y="2710"/>
              <a:ext cx="272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302" name="Line 126"/>
            <p:cNvSpPr>
              <a:spLocks noChangeShapeType="1"/>
            </p:cNvSpPr>
            <p:nvPr/>
          </p:nvSpPr>
          <p:spPr bwMode="auto">
            <a:xfrm>
              <a:off x="708" y="3254"/>
              <a:ext cx="272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303" name="Line 127"/>
            <p:cNvSpPr>
              <a:spLocks noChangeShapeType="1"/>
            </p:cNvSpPr>
            <p:nvPr/>
          </p:nvSpPr>
          <p:spPr bwMode="auto">
            <a:xfrm>
              <a:off x="5199" y="3435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304" name="Text Box 128"/>
            <p:cNvSpPr txBox="1">
              <a:spLocks noChangeArrowheads="1"/>
            </p:cNvSpPr>
            <p:nvPr/>
          </p:nvSpPr>
          <p:spPr bwMode="auto">
            <a:xfrm>
              <a:off x="96" y="672"/>
              <a:ext cx="157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640 MHz clock in</a:t>
              </a:r>
              <a:endParaRPr lang="fr-FR"/>
            </a:p>
          </p:txBody>
        </p:sp>
        <p:sp>
          <p:nvSpPr>
            <p:cNvPr id="50305" name="Text Box 129"/>
            <p:cNvSpPr txBox="1">
              <a:spLocks noChangeArrowheads="1"/>
            </p:cNvSpPr>
            <p:nvPr/>
          </p:nvSpPr>
          <p:spPr bwMode="auto">
            <a:xfrm>
              <a:off x="672" y="3552"/>
              <a:ext cx="661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175ps</a:t>
              </a:r>
              <a:endParaRPr lang="fr-FR"/>
            </a:p>
          </p:txBody>
        </p:sp>
        <p:sp>
          <p:nvSpPr>
            <p:cNvPr id="50306" name="Line 130"/>
            <p:cNvSpPr>
              <a:spLocks noChangeShapeType="1"/>
            </p:cNvSpPr>
            <p:nvPr/>
          </p:nvSpPr>
          <p:spPr bwMode="auto">
            <a:xfrm>
              <a:off x="1104" y="1584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307" name="Line 131"/>
            <p:cNvSpPr>
              <a:spLocks noChangeShapeType="1"/>
            </p:cNvSpPr>
            <p:nvPr/>
          </p:nvSpPr>
          <p:spPr bwMode="auto">
            <a:xfrm>
              <a:off x="1008" y="17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308" name="Line 132"/>
            <p:cNvSpPr>
              <a:spLocks noChangeShapeType="1"/>
            </p:cNvSpPr>
            <p:nvPr/>
          </p:nvSpPr>
          <p:spPr bwMode="auto">
            <a:xfrm>
              <a:off x="864" y="192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309" name="Line 133"/>
            <p:cNvSpPr>
              <a:spLocks noChangeShapeType="1"/>
            </p:cNvSpPr>
            <p:nvPr/>
          </p:nvSpPr>
          <p:spPr bwMode="auto">
            <a:xfrm>
              <a:off x="864" y="211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310" name="Text Box 134"/>
          <p:cNvSpPr txBox="1">
            <a:spLocks noChangeArrowheads="1"/>
          </p:cNvSpPr>
          <p:nvPr/>
        </p:nvSpPr>
        <p:spPr bwMode="auto">
          <a:xfrm>
            <a:off x="1143000" y="1905000"/>
            <a:ext cx="511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0ps</a:t>
            </a:r>
            <a:endParaRPr lang="fr-FR" sz="1600"/>
          </a:p>
        </p:txBody>
      </p:sp>
      <p:sp>
        <p:nvSpPr>
          <p:cNvPr id="50311" name="Text Box 135"/>
          <p:cNvSpPr txBox="1">
            <a:spLocks noChangeArrowheads="1"/>
          </p:cNvSpPr>
          <p:nvPr/>
        </p:nvSpPr>
        <p:spPr bwMode="auto">
          <a:xfrm>
            <a:off x="365125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39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ZoneTexte 137"/>
          <p:cNvSpPr txBox="1"/>
          <p:nvPr/>
        </p:nvSpPr>
        <p:spPr>
          <a:xfrm>
            <a:off x="2857488" y="5715016"/>
            <a:ext cx="2735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fr-FR" dirty="0" smtClean="0"/>
              <a:t>Jorgen Christiansen,   CERN</a:t>
            </a:r>
            <a:endParaRPr lang="fr-F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7772400" cy="762000"/>
          </a:xfrm>
          <a:ln/>
        </p:spPr>
        <p:txBody>
          <a:bodyPr>
            <a:norm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Delay </a:t>
            </a:r>
            <a:r>
              <a:rPr lang="fr-FR" sz="2800" dirty="0" err="1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E</a:t>
            </a:r>
            <a:r>
              <a:rPr lang="fr-FR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lements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  <a:cs typeface="Arial" pitchFamily="34" charset="0"/>
            </a:endParaRPr>
          </a:p>
        </p:txBody>
      </p:sp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0" y="1071546"/>
            <a:ext cx="9144000" cy="166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Active RC element:  R   resistance of a switched on transistor 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     </a:t>
            </a:r>
            <a:r>
              <a:rPr lang="en-US" sz="16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C   total </a:t>
            </a:r>
            <a:r>
              <a:rPr lang="en-U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capacitance at the connecting node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6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Typically RC = </a:t>
            </a:r>
            <a:r>
              <a:rPr lang="en-US" sz="16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20ps-1ns </a:t>
            </a:r>
            <a:r>
              <a:rPr lang="en-U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using current IC </a:t>
            </a:r>
            <a:r>
              <a:rPr lang="en-US" sz="16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technologies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          an inverter propagation delay is 10ps in 32nm CMOS technology</a:t>
            </a:r>
            <a:endParaRPr lang="en-US" sz="16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1643042" y="3643314"/>
            <a:ext cx="4791994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  <a:latin typeface="+mj-lt"/>
              </a:rPr>
              <a:t>n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delay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elements with  propagation delay 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 =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RC</a:t>
            </a:r>
            <a:endParaRPr lang="en-US" dirty="0">
              <a:solidFill>
                <a:srgbClr val="000000"/>
              </a:solidFill>
              <a:latin typeface="Symbol" pitchFamily="18" charset="2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357290" y="2857496"/>
            <a:ext cx="5637213" cy="627063"/>
            <a:chOff x="864" y="2016"/>
            <a:chExt cx="3551" cy="395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111" y="2124"/>
              <a:ext cx="258" cy="287"/>
              <a:chOff x="1111" y="2124"/>
              <a:chExt cx="258" cy="287"/>
            </a:xfrm>
          </p:grpSpPr>
          <p:sp>
            <p:nvSpPr>
              <p:cNvPr id="82951" name="Line 7"/>
              <p:cNvSpPr>
                <a:spLocks noChangeShapeType="1"/>
              </p:cNvSpPr>
              <p:nvPr/>
            </p:nvSpPr>
            <p:spPr bwMode="auto">
              <a:xfrm>
                <a:off x="1111" y="2124"/>
                <a:ext cx="0" cy="28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952" name="Line 8"/>
              <p:cNvSpPr>
                <a:spLocks noChangeShapeType="1"/>
              </p:cNvSpPr>
              <p:nvPr/>
            </p:nvSpPr>
            <p:spPr bwMode="auto">
              <a:xfrm flipV="1">
                <a:off x="1111" y="2267"/>
                <a:ext cx="258" cy="14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953" name="Line 9"/>
              <p:cNvSpPr>
                <a:spLocks noChangeShapeType="1"/>
              </p:cNvSpPr>
              <p:nvPr/>
            </p:nvSpPr>
            <p:spPr bwMode="auto">
              <a:xfrm>
                <a:off x="1111" y="2124"/>
                <a:ext cx="258" cy="14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672" y="2124"/>
              <a:ext cx="258" cy="287"/>
              <a:chOff x="1672" y="2124"/>
              <a:chExt cx="258" cy="287"/>
            </a:xfrm>
          </p:grpSpPr>
          <p:sp>
            <p:nvSpPr>
              <p:cNvPr id="82955" name="Line 11"/>
              <p:cNvSpPr>
                <a:spLocks noChangeShapeType="1"/>
              </p:cNvSpPr>
              <p:nvPr/>
            </p:nvSpPr>
            <p:spPr bwMode="auto">
              <a:xfrm>
                <a:off x="1672" y="2124"/>
                <a:ext cx="0" cy="28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956" name="Line 12"/>
              <p:cNvSpPr>
                <a:spLocks noChangeShapeType="1"/>
              </p:cNvSpPr>
              <p:nvPr/>
            </p:nvSpPr>
            <p:spPr bwMode="auto">
              <a:xfrm flipV="1">
                <a:off x="1672" y="2267"/>
                <a:ext cx="258" cy="14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957" name="Line 13"/>
              <p:cNvSpPr>
                <a:spLocks noChangeShapeType="1"/>
              </p:cNvSpPr>
              <p:nvPr/>
            </p:nvSpPr>
            <p:spPr bwMode="auto">
              <a:xfrm>
                <a:off x="1672" y="2124"/>
                <a:ext cx="258" cy="14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2276" y="2124"/>
              <a:ext cx="301" cy="287"/>
              <a:chOff x="2276" y="2124"/>
              <a:chExt cx="301" cy="287"/>
            </a:xfrm>
          </p:grpSpPr>
          <p:sp>
            <p:nvSpPr>
              <p:cNvPr id="82959" name="Line 15"/>
              <p:cNvSpPr>
                <a:spLocks noChangeShapeType="1"/>
              </p:cNvSpPr>
              <p:nvPr/>
            </p:nvSpPr>
            <p:spPr bwMode="auto">
              <a:xfrm>
                <a:off x="2276" y="2124"/>
                <a:ext cx="0" cy="28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960" name="Line 16"/>
              <p:cNvSpPr>
                <a:spLocks noChangeShapeType="1"/>
              </p:cNvSpPr>
              <p:nvPr/>
            </p:nvSpPr>
            <p:spPr bwMode="auto">
              <a:xfrm flipV="1">
                <a:off x="2276" y="2267"/>
                <a:ext cx="301" cy="14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961" name="Line 17"/>
              <p:cNvSpPr>
                <a:spLocks noChangeShapeType="1"/>
              </p:cNvSpPr>
              <p:nvPr/>
            </p:nvSpPr>
            <p:spPr bwMode="auto">
              <a:xfrm>
                <a:off x="2276" y="2124"/>
                <a:ext cx="301" cy="14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2880" y="2124"/>
              <a:ext cx="258" cy="287"/>
              <a:chOff x="2880" y="2124"/>
              <a:chExt cx="258" cy="287"/>
            </a:xfrm>
          </p:grpSpPr>
          <p:sp>
            <p:nvSpPr>
              <p:cNvPr id="82963" name="Line 19"/>
              <p:cNvSpPr>
                <a:spLocks noChangeShapeType="1"/>
              </p:cNvSpPr>
              <p:nvPr/>
            </p:nvSpPr>
            <p:spPr bwMode="auto">
              <a:xfrm>
                <a:off x="2880" y="2124"/>
                <a:ext cx="0" cy="28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964" name="Line 20"/>
              <p:cNvSpPr>
                <a:spLocks noChangeShapeType="1"/>
              </p:cNvSpPr>
              <p:nvPr/>
            </p:nvSpPr>
            <p:spPr bwMode="auto">
              <a:xfrm flipV="1">
                <a:off x="2880" y="2267"/>
                <a:ext cx="258" cy="14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965" name="Line 21"/>
              <p:cNvSpPr>
                <a:spLocks noChangeShapeType="1"/>
              </p:cNvSpPr>
              <p:nvPr/>
            </p:nvSpPr>
            <p:spPr bwMode="auto">
              <a:xfrm>
                <a:off x="2880" y="2124"/>
                <a:ext cx="258" cy="14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3958" y="2124"/>
              <a:ext cx="258" cy="287"/>
              <a:chOff x="3958" y="2124"/>
              <a:chExt cx="258" cy="287"/>
            </a:xfrm>
          </p:grpSpPr>
          <p:sp>
            <p:nvSpPr>
              <p:cNvPr id="82967" name="Line 23"/>
              <p:cNvSpPr>
                <a:spLocks noChangeShapeType="1"/>
              </p:cNvSpPr>
              <p:nvPr/>
            </p:nvSpPr>
            <p:spPr bwMode="auto">
              <a:xfrm>
                <a:off x="3958" y="2124"/>
                <a:ext cx="0" cy="28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968" name="Line 24"/>
              <p:cNvSpPr>
                <a:spLocks noChangeShapeType="1"/>
              </p:cNvSpPr>
              <p:nvPr/>
            </p:nvSpPr>
            <p:spPr bwMode="auto">
              <a:xfrm flipV="1">
                <a:off x="3958" y="2267"/>
                <a:ext cx="258" cy="14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969" name="Line 25"/>
              <p:cNvSpPr>
                <a:spLocks noChangeShapeType="1"/>
              </p:cNvSpPr>
              <p:nvPr/>
            </p:nvSpPr>
            <p:spPr bwMode="auto">
              <a:xfrm>
                <a:off x="3958" y="2124"/>
                <a:ext cx="258" cy="14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82970" name="Line 26"/>
            <p:cNvSpPr>
              <a:spLocks noChangeShapeType="1"/>
            </p:cNvSpPr>
            <p:nvPr/>
          </p:nvSpPr>
          <p:spPr bwMode="auto">
            <a:xfrm>
              <a:off x="1370" y="2268"/>
              <a:ext cx="30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71" name="Line 27"/>
            <p:cNvSpPr>
              <a:spLocks noChangeShapeType="1"/>
            </p:cNvSpPr>
            <p:nvPr/>
          </p:nvSpPr>
          <p:spPr bwMode="auto">
            <a:xfrm>
              <a:off x="1931" y="2268"/>
              <a:ext cx="344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72" name="Line 28"/>
            <p:cNvSpPr>
              <a:spLocks noChangeShapeType="1"/>
            </p:cNvSpPr>
            <p:nvPr/>
          </p:nvSpPr>
          <p:spPr bwMode="auto">
            <a:xfrm>
              <a:off x="3139" y="2268"/>
              <a:ext cx="17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73" name="Line 29"/>
            <p:cNvSpPr>
              <a:spLocks noChangeShapeType="1"/>
            </p:cNvSpPr>
            <p:nvPr/>
          </p:nvSpPr>
          <p:spPr bwMode="auto">
            <a:xfrm>
              <a:off x="3656" y="2268"/>
              <a:ext cx="30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74" name="Oval 30"/>
            <p:cNvSpPr>
              <a:spLocks noChangeArrowheads="1"/>
            </p:cNvSpPr>
            <p:nvPr/>
          </p:nvSpPr>
          <p:spPr bwMode="auto">
            <a:xfrm>
              <a:off x="4217" y="2232"/>
              <a:ext cx="86" cy="71"/>
            </a:xfrm>
            <a:prstGeom prst="ellips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975" name="Line 31"/>
            <p:cNvSpPr>
              <a:spLocks noChangeShapeType="1"/>
            </p:cNvSpPr>
            <p:nvPr/>
          </p:nvSpPr>
          <p:spPr bwMode="auto">
            <a:xfrm>
              <a:off x="2578" y="2268"/>
              <a:ext cx="30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76" name="Line 32"/>
            <p:cNvSpPr>
              <a:spLocks noChangeShapeType="1"/>
            </p:cNvSpPr>
            <p:nvPr/>
          </p:nvSpPr>
          <p:spPr bwMode="auto">
            <a:xfrm>
              <a:off x="1240" y="2016"/>
              <a:ext cx="0" cy="179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77" name="Line 33"/>
            <p:cNvSpPr>
              <a:spLocks noChangeShapeType="1"/>
            </p:cNvSpPr>
            <p:nvPr/>
          </p:nvSpPr>
          <p:spPr bwMode="auto">
            <a:xfrm>
              <a:off x="1801" y="2016"/>
              <a:ext cx="0" cy="179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78" name="Line 34"/>
            <p:cNvSpPr>
              <a:spLocks noChangeShapeType="1"/>
            </p:cNvSpPr>
            <p:nvPr/>
          </p:nvSpPr>
          <p:spPr bwMode="auto">
            <a:xfrm>
              <a:off x="2448" y="2016"/>
              <a:ext cx="0" cy="179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79" name="Line 35"/>
            <p:cNvSpPr>
              <a:spLocks noChangeShapeType="1"/>
            </p:cNvSpPr>
            <p:nvPr/>
          </p:nvSpPr>
          <p:spPr bwMode="auto">
            <a:xfrm>
              <a:off x="3009" y="2016"/>
              <a:ext cx="0" cy="179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80" name="Line 36"/>
            <p:cNvSpPr>
              <a:spLocks noChangeShapeType="1"/>
            </p:cNvSpPr>
            <p:nvPr/>
          </p:nvSpPr>
          <p:spPr bwMode="auto">
            <a:xfrm>
              <a:off x="4088" y="2016"/>
              <a:ext cx="0" cy="179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81" name="Line 37"/>
            <p:cNvSpPr>
              <a:spLocks noChangeShapeType="1"/>
            </p:cNvSpPr>
            <p:nvPr/>
          </p:nvSpPr>
          <p:spPr bwMode="auto">
            <a:xfrm flipH="1">
              <a:off x="3699" y="2016"/>
              <a:ext cx="389" cy="0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82" name="Line 38"/>
            <p:cNvSpPr>
              <a:spLocks noChangeShapeType="1"/>
            </p:cNvSpPr>
            <p:nvPr/>
          </p:nvSpPr>
          <p:spPr bwMode="auto">
            <a:xfrm flipH="1">
              <a:off x="863" y="2028"/>
              <a:ext cx="2449" cy="0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983" name="Line 39"/>
            <p:cNvSpPr>
              <a:spLocks noChangeShapeType="1"/>
            </p:cNvSpPr>
            <p:nvPr/>
          </p:nvSpPr>
          <p:spPr bwMode="auto">
            <a:xfrm>
              <a:off x="4320" y="2268"/>
              <a:ext cx="95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aphicFrame>
        <p:nvGraphicFramePr>
          <p:cNvPr id="82984" name="Object 40"/>
          <p:cNvGraphicFramePr>
            <a:graphicFrameLocks noChangeAspect="1"/>
          </p:cNvGraphicFramePr>
          <p:nvPr/>
        </p:nvGraphicFramePr>
        <p:xfrm>
          <a:off x="6643702" y="4071942"/>
          <a:ext cx="1436687" cy="611187"/>
        </p:xfrm>
        <a:graphic>
          <a:graphicData uri="http://schemas.openxmlformats.org/presentationml/2006/ole">
            <p:oleObj spid="_x0000_s10243" name="Équation" r:id="rId4" imgW="685800" imgH="253800" progId="Equation.3">
              <p:embed/>
            </p:oleObj>
          </a:graphicData>
        </a:graphic>
      </p:graphicFrame>
      <p:sp>
        <p:nvSpPr>
          <p:cNvPr id="82985" name="Text Box 41"/>
          <p:cNvSpPr txBox="1">
            <a:spLocks noChangeArrowheads="1"/>
          </p:cNvSpPr>
          <p:nvPr/>
        </p:nvSpPr>
        <p:spPr bwMode="auto">
          <a:xfrm>
            <a:off x="3357554" y="4572008"/>
            <a:ext cx="5498919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Symbol" pitchFamily="18" charset="2"/>
              </a:rPr>
              <a:t>      </a:t>
            </a:r>
            <a:r>
              <a:rPr lang="en-US" sz="16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is </a:t>
            </a:r>
            <a:r>
              <a:rPr lang="en-U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technology dependent:    the fastest,  the </a:t>
            </a:r>
            <a:r>
              <a:rPr lang="en-US" sz="16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best.</a:t>
            </a:r>
            <a:endParaRPr lang="en-US" sz="16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987" name="Text Box 43"/>
          <p:cNvSpPr txBox="1">
            <a:spLocks noChangeArrowheads="1"/>
          </p:cNvSpPr>
          <p:nvPr/>
        </p:nvSpPr>
        <p:spPr bwMode="auto">
          <a:xfrm>
            <a:off x="285720" y="5000636"/>
            <a:ext cx="7245230" cy="14795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FF3300"/>
                </a:solidFill>
                <a:latin typeface="+mj-lt"/>
              </a:rPr>
              <a:t>Within a chip      </a:t>
            </a:r>
            <a:r>
              <a:rPr lang="en-US" dirty="0" smtClean="0">
                <a:solidFill>
                  <a:srgbClr val="FF3300"/>
                </a:solidFill>
                <a:latin typeface="+mj-lt"/>
              </a:rPr>
              <a:t> </a:t>
            </a:r>
            <a:r>
              <a:rPr lang="en-US" b="1" dirty="0">
                <a:solidFill>
                  <a:srgbClr val="FF3300"/>
                </a:solidFill>
                <a:latin typeface="Symbol" pitchFamily="18" charset="2"/>
              </a:rPr>
              <a:t> </a:t>
            </a:r>
            <a:r>
              <a:rPr lang="en-US" b="1" dirty="0" smtClean="0">
                <a:solidFill>
                  <a:srgbClr val="FF3300"/>
                </a:solidFill>
                <a:latin typeface="Symbol" pitchFamily="18" charset="2"/>
              </a:rPr>
              <a:t>     </a:t>
            </a:r>
            <a:r>
              <a:rPr lang="en-US" dirty="0" smtClean="0">
                <a:solidFill>
                  <a:srgbClr val="FF3300"/>
                </a:solidFill>
                <a:latin typeface="+mj-lt"/>
              </a:rPr>
              <a:t>   ~        1 </a:t>
            </a:r>
            <a:r>
              <a:rPr lang="en-US" dirty="0">
                <a:solidFill>
                  <a:srgbClr val="FF3300"/>
                </a:solidFill>
                <a:latin typeface="+mj-lt"/>
              </a:rPr>
              <a:t>%     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FF3300"/>
                </a:solidFill>
                <a:latin typeface="+mj-lt"/>
              </a:rPr>
              <a:t>            a wafer </a:t>
            </a:r>
            <a:r>
              <a:rPr lang="en-US" dirty="0" smtClean="0">
                <a:solidFill>
                  <a:srgbClr val="FF3300"/>
                </a:solidFill>
                <a:latin typeface="+mj-lt"/>
              </a:rPr>
              <a:t>           </a:t>
            </a:r>
            <a:r>
              <a:rPr lang="en-US" b="1" dirty="0">
                <a:solidFill>
                  <a:srgbClr val="FF3300"/>
                </a:solidFill>
                <a:latin typeface="Symbol" pitchFamily="18" charset="2"/>
              </a:rPr>
              <a:t> </a:t>
            </a:r>
            <a:r>
              <a:rPr lang="en-US" b="1" dirty="0" smtClean="0">
                <a:solidFill>
                  <a:srgbClr val="FF3300"/>
                </a:solidFill>
                <a:latin typeface="Symbol" pitchFamily="18" charset="2"/>
              </a:rPr>
              <a:t>  </a:t>
            </a:r>
            <a:r>
              <a:rPr lang="en-US" dirty="0" smtClean="0">
                <a:solidFill>
                  <a:srgbClr val="FF3300"/>
                </a:solidFill>
                <a:latin typeface="+mj-lt"/>
              </a:rPr>
              <a:t>~   </a:t>
            </a:r>
            <a:r>
              <a:rPr lang="en-US" dirty="0">
                <a:solidFill>
                  <a:srgbClr val="FF3300"/>
                </a:solidFill>
                <a:latin typeface="+mj-lt"/>
              </a:rPr>
              <a:t>5-10%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FF3300"/>
                </a:solidFill>
                <a:latin typeface="+mj-lt"/>
              </a:rPr>
              <a:t>            a lot </a:t>
            </a:r>
            <a:r>
              <a:rPr lang="en-US" dirty="0" smtClean="0">
                <a:solidFill>
                  <a:srgbClr val="FF3300"/>
                </a:solidFill>
                <a:latin typeface="+mj-lt"/>
              </a:rPr>
              <a:t>                    ~ </a:t>
            </a:r>
            <a:r>
              <a:rPr lang="en-US" dirty="0">
                <a:solidFill>
                  <a:srgbClr val="FF3300"/>
                </a:solidFill>
                <a:latin typeface="+mj-lt"/>
              </a:rPr>
              <a:t>10-20</a:t>
            </a:r>
            <a:r>
              <a:rPr lang="en-US" dirty="0" smtClean="0">
                <a:solidFill>
                  <a:srgbClr val="FF3300"/>
                </a:solidFill>
                <a:latin typeface="+mj-lt"/>
              </a:rPr>
              <a:t>%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dirty="0" smtClean="0">
              <a:solidFill>
                <a:srgbClr val="FF33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FF3300"/>
                </a:solidFill>
                <a:latin typeface="+mj-lt"/>
              </a:rPr>
              <a:t>                             In practice, lines of 16-32 delay elements can be safely used</a:t>
            </a:r>
            <a:endParaRPr lang="en-US" dirty="0">
              <a:solidFill>
                <a:srgbClr val="FF3300"/>
              </a:solidFill>
              <a:latin typeface="+mj-lt"/>
            </a:endParaRPr>
          </a:p>
        </p:txBody>
      </p:sp>
      <p:sp>
        <p:nvSpPr>
          <p:cNvPr id="50" name="Espace réservé du numéro de diapositive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6700-61CF-4850-9346-44BAB418A5E0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0" y="4214818"/>
            <a:ext cx="6386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The propagation </a:t>
            </a:r>
            <a:r>
              <a:rPr lang="fr-FR" b="1" dirty="0" err="1" smtClean="0"/>
              <a:t>delay</a:t>
            </a:r>
            <a:r>
              <a:rPr lang="fr-FR" b="1" dirty="0" smtClean="0"/>
              <a:t>  of RC ’s </a:t>
            </a:r>
            <a:r>
              <a:rPr lang="fr-FR" b="1" dirty="0" err="1" smtClean="0"/>
              <a:t>spread</a:t>
            </a:r>
            <a:r>
              <a:rPr lang="fr-FR" b="1" dirty="0" smtClean="0"/>
              <a:t>              </a:t>
            </a:r>
            <a:r>
              <a:rPr lang="fr-FR" b="1" dirty="0" err="1" smtClean="0"/>
              <a:t>limits</a:t>
            </a:r>
            <a:r>
              <a:rPr lang="fr-FR" b="1" dirty="0" smtClean="0"/>
              <a:t>  the </a:t>
            </a:r>
            <a:r>
              <a:rPr lang="fr-FR" b="1" dirty="0" err="1" smtClean="0"/>
              <a:t>accuracy</a:t>
            </a:r>
            <a:endParaRPr lang="fr-FR" b="1" dirty="0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3786182" y="4143380"/>
          <a:ext cx="500066" cy="517967"/>
        </p:xfrm>
        <a:graphic>
          <a:graphicData uri="http://schemas.openxmlformats.org/presentationml/2006/ole">
            <p:oleObj spid="_x0000_s10244" name="Équation" r:id="rId5" imgW="241200" imgH="190440" progId="Equation.3">
              <p:embed/>
            </p:oleObj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1785918" y="4929198"/>
          <a:ext cx="500062" cy="452834"/>
        </p:xfrm>
        <a:graphic>
          <a:graphicData uri="http://schemas.openxmlformats.org/presentationml/2006/ole">
            <p:oleObj spid="_x0000_s10245" name="Équation" r:id="rId6" imgW="241200" imgH="190440" progId="Equation.3">
              <p:embed/>
            </p:oleObj>
          </a:graphicData>
        </a:graphic>
      </p:graphicFrame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1785918" y="5214950"/>
          <a:ext cx="500062" cy="452438"/>
        </p:xfrm>
        <a:graphic>
          <a:graphicData uri="http://schemas.openxmlformats.org/presentationml/2006/ole">
            <p:oleObj spid="_x0000_s10246" name="Équation" r:id="rId7" imgW="241200" imgH="190440" progId="Equation.3">
              <p:embed/>
            </p:oleObj>
          </a:graphicData>
        </a:graphic>
      </p:graphicFrame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1785918" y="5500702"/>
          <a:ext cx="500066" cy="452441"/>
        </p:xfrm>
        <a:graphic>
          <a:graphicData uri="http://schemas.openxmlformats.org/presentationml/2006/ole">
            <p:oleObj spid="_x0000_s10247" name="Équation" r:id="rId8" imgW="241200" imgH="190440" progId="Equation.3">
              <p:embed/>
            </p:oleObj>
          </a:graphicData>
        </a:graphic>
      </p:graphicFrame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3428992" y="4572008"/>
          <a:ext cx="500062" cy="452438"/>
        </p:xfrm>
        <a:graphic>
          <a:graphicData uri="http://schemas.openxmlformats.org/presentationml/2006/ole">
            <p:oleObj spid="_x0000_s10248" name="Équation" r:id="rId9" imgW="241200" imgH="190440" progId="Equation.3">
              <p:embed/>
            </p:oleObj>
          </a:graphicData>
        </a:graphic>
      </p:graphicFrame>
      <p:sp>
        <p:nvSpPr>
          <p:cNvPr id="52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7534"/>
          </a:xfrm>
          <a:ln/>
        </p:spPr>
        <p:txBody>
          <a:bodyPr lIns="91440" tIns="45720" rIns="91440" bIns="45720">
            <a:norm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         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Starved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CMOS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inverter cell (CMOS 130nm) 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cs typeface="Arial" pitchFamily="34" charset="0"/>
            </a:endParaRPr>
          </a:p>
        </p:txBody>
      </p:sp>
      <p:pic>
        <p:nvPicPr>
          <p:cNvPr id="54" name="Image 53" descr="vcd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428736"/>
            <a:ext cx="6215074" cy="5037050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6700-61CF-4850-9346-44BAB418A5E0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10" name="Picture 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214554"/>
            <a:ext cx="3437245" cy="28575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5857884" y="1428736"/>
            <a:ext cx="2268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TDC </a:t>
            </a:r>
            <a:r>
              <a:rPr lang="fr-FR" dirty="0" err="1" smtClean="0"/>
              <a:t>bins</a:t>
            </a:r>
            <a:r>
              <a:rPr lang="fr-FR" dirty="0" smtClean="0"/>
              <a:t> </a:t>
            </a:r>
            <a:r>
              <a:rPr lang="fr-FR" dirty="0" err="1" smtClean="0"/>
              <a:t>histogram</a:t>
            </a:r>
            <a:endParaRPr lang="fr-FR" dirty="0" smtClean="0"/>
          </a:p>
          <a:p>
            <a:r>
              <a:rPr lang="fr-FR" dirty="0" smtClean="0"/>
              <a:t>1990   2 micron CMOS</a:t>
            </a:r>
            <a:endParaRPr lang="fr-FR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sampling ce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4223" y="2357430"/>
            <a:ext cx="4669777" cy="4058349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6700-61CF-4850-9346-44BAB418A5E0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285720" y="1714488"/>
            <a:ext cx="752276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Bandwidth</a:t>
            </a:r>
            <a:r>
              <a:rPr lang="fr-FR" b="1" dirty="0" smtClean="0"/>
              <a:t>: </a:t>
            </a:r>
          </a:p>
          <a:p>
            <a:endParaRPr lang="fr-FR" b="1" dirty="0" smtClean="0"/>
          </a:p>
          <a:p>
            <a:pPr>
              <a:buFontTx/>
              <a:buChar char="-"/>
            </a:pPr>
            <a:r>
              <a:rPr lang="fr-FR" b="1" dirty="0" smtClean="0"/>
              <a:t>   The </a:t>
            </a:r>
            <a:r>
              <a:rPr lang="fr-FR" b="1" dirty="0" err="1" smtClean="0"/>
              <a:t>sampling</a:t>
            </a:r>
            <a:r>
              <a:rPr lang="fr-FR" b="1" dirty="0" smtClean="0"/>
              <a:t> </a:t>
            </a:r>
            <a:r>
              <a:rPr lang="fr-FR" b="1" dirty="0" err="1" smtClean="0"/>
              <a:t>capacitor</a:t>
            </a:r>
            <a:r>
              <a:rPr lang="fr-FR" b="1" dirty="0" smtClean="0"/>
              <a:t> C </a:t>
            </a:r>
            <a:r>
              <a:rPr lang="fr-FR" b="1" dirty="0" err="1" smtClean="0"/>
              <a:t>should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as </a:t>
            </a:r>
            <a:r>
              <a:rPr lang="fr-FR" b="1" dirty="0" err="1" smtClean="0"/>
              <a:t>small</a:t>
            </a:r>
            <a:r>
              <a:rPr lang="fr-FR" b="1" dirty="0" smtClean="0"/>
              <a:t> as 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leaks</a:t>
            </a:r>
            <a:r>
              <a:rPr lang="fr-FR" b="1" dirty="0" smtClean="0">
                <a:solidFill>
                  <a:srgbClr val="FF0000"/>
                </a:solidFill>
              </a:rPr>
              <a:t>,  </a:t>
            </a:r>
            <a:r>
              <a:rPr lang="fr-FR" b="1" dirty="0" err="1" smtClean="0">
                <a:solidFill>
                  <a:srgbClr val="FF0000"/>
                </a:solidFill>
              </a:rPr>
              <a:t>parasitics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and kT/C </a:t>
            </a:r>
            <a:r>
              <a:rPr lang="fr-FR" b="1" dirty="0" err="1" smtClean="0">
                <a:solidFill>
                  <a:srgbClr val="FF0000"/>
                </a:solidFill>
              </a:rPr>
              <a:t>switching</a:t>
            </a:r>
            <a:r>
              <a:rPr lang="fr-FR" b="1" dirty="0" smtClean="0">
                <a:solidFill>
                  <a:srgbClr val="FF0000"/>
                </a:solidFill>
              </a:rPr>
              <a:t> noise  </a:t>
            </a:r>
            <a:r>
              <a:rPr lang="fr-FR" b="1" dirty="0" err="1" smtClean="0"/>
              <a:t>allow</a:t>
            </a:r>
            <a:r>
              <a:rPr lang="fr-FR" b="1" dirty="0" smtClean="0"/>
              <a:t>.  C = 30 </a:t>
            </a:r>
            <a:r>
              <a:rPr lang="fr-FR" b="1" dirty="0" err="1" smtClean="0"/>
              <a:t>fF</a:t>
            </a:r>
            <a:r>
              <a:rPr lang="fr-FR" b="1" dirty="0" smtClean="0"/>
              <a:t> </a:t>
            </a:r>
            <a:r>
              <a:rPr lang="fr-FR" b="1" dirty="0" err="1" smtClean="0"/>
              <a:t>typical</a:t>
            </a:r>
            <a:r>
              <a:rPr lang="fr-FR" b="1" dirty="0" smtClean="0"/>
              <a:t> in 130nm CMOS </a:t>
            </a:r>
            <a:r>
              <a:rPr lang="fr-FR" b="1" dirty="0" err="1" smtClean="0"/>
              <a:t>technology</a:t>
            </a:r>
            <a:endParaRPr lang="fr-FR" b="1" dirty="0" smtClean="0"/>
          </a:p>
          <a:p>
            <a:endParaRPr lang="fr-FR" b="1" dirty="0" smtClean="0"/>
          </a:p>
          <a:p>
            <a:r>
              <a:rPr lang="fr-FR" b="1" dirty="0" smtClean="0"/>
              <a:t>-   </a:t>
            </a:r>
            <a:r>
              <a:rPr lang="fr-FR" b="1" dirty="0" err="1" smtClean="0"/>
              <a:t>Take</a:t>
            </a:r>
            <a:r>
              <a:rPr lang="fr-FR" b="1" dirty="0" smtClean="0"/>
              <a:t> care of the </a:t>
            </a:r>
            <a:r>
              <a:rPr lang="fr-FR" b="1" dirty="0" err="1" smtClean="0"/>
              <a:t>Write</a:t>
            </a:r>
            <a:r>
              <a:rPr lang="fr-FR" b="1" dirty="0" smtClean="0"/>
              <a:t> </a:t>
            </a:r>
            <a:r>
              <a:rPr lang="fr-FR" b="1" dirty="0" err="1" smtClean="0"/>
              <a:t>switches</a:t>
            </a:r>
            <a:r>
              <a:rPr lang="fr-FR" b="1" dirty="0" smtClean="0"/>
              <a:t> capacitance in the open state</a:t>
            </a:r>
          </a:p>
          <a:p>
            <a:r>
              <a:rPr lang="fr-FR" b="1" dirty="0" smtClean="0"/>
              <a:t>-   An input buffer </a:t>
            </a:r>
            <a:r>
              <a:rPr lang="fr-FR" b="1" dirty="0" err="1" smtClean="0"/>
              <a:t>may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a </a:t>
            </a:r>
            <a:r>
              <a:rPr lang="fr-FR" b="1" dirty="0" err="1" smtClean="0"/>
              <a:t>bandwidth</a:t>
            </a:r>
            <a:r>
              <a:rPr lang="fr-FR" b="1" dirty="0" smtClean="0"/>
              <a:t> killer</a:t>
            </a:r>
            <a:endParaRPr lang="fr-FR" dirty="0" smtClean="0"/>
          </a:p>
          <a:p>
            <a:r>
              <a:rPr lang="fr-FR" b="1" dirty="0" smtClean="0"/>
              <a:t> </a:t>
            </a:r>
          </a:p>
          <a:p>
            <a:pPr>
              <a:buFontTx/>
              <a:buChar char="-"/>
            </a:pPr>
            <a:r>
              <a:rPr lang="fr-FR" b="1" dirty="0" smtClean="0"/>
              <a:t>Speed </a:t>
            </a:r>
            <a:r>
              <a:rPr lang="fr-FR" b="1" dirty="0" err="1" smtClean="0"/>
              <a:t>depends</a:t>
            </a:r>
            <a:r>
              <a:rPr lang="fr-FR" b="1" dirty="0" smtClean="0"/>
              <a:t> on the IC </a:t>
            </a:r>
            <a:r>
              <a:rPr lang="fr-FR" b="1" dirty="0" err="1" smtClean="0"/>
              <a:t>process</a:t>
            </a:r>
            <a:r>
              <a:rPr lang="fr-FR" b="1" dirty="0" smtClean="0"/>
              <a:t> </a:t>
            </a:r>
            <a:r>
              <a:rPr lang="fr-FR" b="1" dirty="0" err="1" smtClean="0"/>
              <a:t>feature</a:t>
            </a:r>
            <a:r>
              <a:rPr lang="fr-FR" b="1" dirty="0" smtClean="0"/>
              <a:t> size  </a:t>
            </a:r>
          </a:p>
          <a:p>
            <a:pPr>
              <a:buFontTx/>
              <a:buChar char="-"/>
            </a:pPr>
            <a:endParaRPr lang="fr-FR" b="1" dirty="0" smtClean="0"/>
          </a:p>
          <a:p>
            <a:pPr>
              <a:buFontTx/>
              <a:buChar char="-"/>
            </a:pPr>
            <a:endParaRPr lang="fr-FR" b="1" dirty="0" smtClean="0"/>
          </a:p>
          <a:p>
            <a:r>
              <a:rPr lang="fr-FR" b="1" dirty="0" smtClean="0"/>
              <a:t>GHz </a:t>
            </a:r>
            <a:r>
              <a:rPr lang="fr-FR" b="1" dirty="0" err="1" smtClean="0"/>
              <a:t>bandwidth</a:t>
            </a:r>
            <a:endParaRPr lang="fr-FR" b="1" dirty="0" smtClean="0"/>
          </a:p>
          <a:p>
            <a:endParaRPr lang="fr-FR" b="1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3428992" y="285728"/>
            <a:ext cx="2132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Sampling</a:t>
            </a:r>
            <a:r>
              <a:rPr lang="fr-FR" sz="2800" dirty="0" smtClean="0"/>
              <a:t> </a:t>
            </a:r>
            <a:r>
              <a:rPr lang="fr-FR" sz="2800" dirty="0" err="1" smtClean="0"/>
              <a:t>Cell</a:t>
            </a:r>
            <a:endParaRPr lang="fr-FR" sz="2800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stor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7" y="785794"/>
            <a:ext cx="5876043" cy="3308360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6700-61CF-4850-9346-44BAB418A5E0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643042" y="0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Issues for High </a:t>
            </a:r>
            <a:r>
              <a:rPr lang="fr-FR" sz="2800" dirty="0" err="1" smtClean="0"/>
              <a:t>Frequency</a:t>
            </a:r>
            <a:r>
              <a:rPr lang="fr-FR" sz="2800" dirty="0" smtClean="0"/>
              <a:t>  SCA Design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0" y="4071942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FR" sz="1600" b="1" dirty="0" smtClean="0"/>
              <a:t>  The </a:t>
            </a:r>
            <a:r>
              <a:rPr lang="fr-FR" sz="1600" b="1" dirty="0" err="1" smtClean="0"/>
              <a:t>analog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bandwidth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is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limited</a:t>
            </a:r>
            <a:r>
              <a:rPr lang="fr-FR" sz="1600" b="1" dirty="0" smtClean="0"/>
              <a:t> by the input distribution line </a:t>
            </a:r>
            <a:r>
              <a:rPr lang="fr-FR" sz="1600" b="1" dirty="0" err="1" smtClean="0"/>
              <a:t>since</a:t>
            </a:r>
            <a:r>
              <a:rPr lang="fr-FR" sz="1600" b="1" dirty="0" smtClean="0"/>
              <a:t> all the open </a:t>
            </a:r>
            <a:r>
              <a:rPr lang="fr-FR" sz="1600" b="1" dirty="0" err="1" smtClean="0"/>
              <a:t>switches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capacitors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add</a:t>
            </a:r>
            <a:r>
              <a:rPr lang="fr-FR" sz="1600" b="1" dirty="0" smtClean="0"/>
              <a:t> up.  The input signal distribution trace </a:t>
            </a:r>
            <a:r>
              <a:rPr lang="fr-FR" sz="1600" b="1" dirty="0" err="1" smtClean="0">
                <a:solidFill>
                  <a:srgbClr val="FF0000"/>
                </a:solidFill>
              </a:rPr>
              <a:t>resistance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is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critical</a:t>
            </a:r>
            <a:r>
              <a:rPr lang="fr-FR" sz="1600" b="1" dirty="0" smtClean="0"/>
              <a:t>.  The </a:t>
            </a:r>
            <a:r>
              <a:rPr lang="fr-FR" sz="1600" b="1" dirty="0" err="1" smtClean="0"/>
              <a:t>sampling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capacitors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should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be</a:t>
            </a:r>
            <a:r>
              <a:rPr lang="fr-FR" sz="1600" b="1" dirty="0" smtClean="0"/>
              <a:t> as </a:t>
            </a:r>
            <a:r>
              <a:rPr lang="fr-FR" sz="1600" b="1" dirty="0" err="1" smtClean="0"/>
              <a:t>small</a:t>
            </a:r>
            <a:r>
              <a:rPr lang="fr-FR" sz="1600" b="1" dirty="0" smtClean="0"/>
              <a:t> as </a:t>
            </a:r>
            <a:r>
              <a:rPr lang="fr-FR" sz="1600" b="1" dirty="0" err="1" smtClean="0"/>
              <a:t>gate</a:t>
            </a:r>
            <a:r>
              <a:rPr lang="fr-FR" sz="1600" b="1" dirty="0" smtClean="0"/>
              <a:t> transistor </a:t>
            </a:r>
            <a:r>
              <a:rPr lang="fr-FR" sz="1600" b="1" dirty="0" err="1" smtClean="0"/>
              <a:t>leaks</a:t>
            </a:r>
            <a:r>
              <a:rPr lang="fr-FR" sz="1600" b="1" dirty="0" smtClean="0"/>
              <a:t> and  </a:t>
            </a:r>
            <a:r>
              <a:rPr lang="fr-FR" sz="1600" b="1" dirty="0" err="1" smtClean="0"/>
              <a:t>parasitics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allow</a:t>
            </a:r>
            <a:r>
              <a:rPr lang="fr-FR" sz="1600" b="1" dirty="0" smtClean="0"/>
              <a:t>,  </a:t>
            </a:r>
            <a:r>
              <a:rPr lang="fr-FR" sz="1600" b="1" dirty="0" err="1" smtClean="0"/>
              <a:t>typ</a:t>
            </a:r>
            <a:r>
              <a:rPr lang="fr-FR" sz="1600" b="1" dirty="0" smtClean="0"/>
              <a:t> 20-100fF.  (50fF x 1k</a:t>
            </a:r>
            <a:r>
              <a:rPr lang="fr-FR" sz="1600" b="1" dirty="0" smtClean="0">
                <a:latin typeface="Symbol" pitchFamily="18" charset="2"/>
              </a:rPr>
              <a:t>W </a:t>
            </a:r>
            <a:r>
              <a:rPr lang="fr-FR" sz="1600" b="1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= 50ps)</a:t>
            </a:r>
          </a:p>
          <a:p>
            <a:pPr>
              <a:buFontTx/>
              <a:buChar char="-"/>
            </a:pPr>
            <a:r>
              <a:rPr lang="fr-FR" sz="1600" b="1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fr-FR" sz="1400" b="1" dirty="0"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Tx/>
              <a:buChar char="-"/>
            </a:pPr>
            <a:r>
              <a:rPr lang="fr-FR" sz="1600" b="1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1600" b="1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The input distribution line has to </a:t>
            </a:r>
            <a:r>
              <a:rPr lang="fr-FR" sz="1600" b="1" dirty="0" err="1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be</a:t>
            </a:r>
            <a:r>
              <a:rPr lang="fr-FR" sz="1600" b="1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1600" b="1" dirty="0" err="1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designed</a:t>
            </a:r>
            <a:r>
              <a:rPr lang="fr-FR" sz="1600" b="1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as a </a:t>
            </a:r>
            <a:r>
              <a:rPr lang="fr-FR" sz="1600" b="1" dirty="0" err="1" smtClean="0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high</a:t>
            </a:r>
            <a:r>
              <a:rPr lang="fr-FR" sz="1600" b="1" dirty="0" smtClean="0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frequency</a:t>
            </a:r>
            <a:r>
              <a:rPr lang="fr-FR" sz="1600" b="1" dirty="0" smtClean="0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transmission line</a:t>
            </a:r>
          </a:p>
          <a:p>
            <a:endParaRPr lang="fr-FR" sz="1600" b="1" dirty="0" smtClean="0"/>
          </a:p>
          <a:p>
            <a:r>
              <a:rPr lang="fr-FR" sz="1600" b="1" dirty="0" smtClean="0"/>
              <a:t>-  Trade-off </a:t>
            </a:r>
            <a:r>
              <a:rPr lang="fr-FR" sz="1600" b="1" dirty="0" err="1" smtClean="0"/>
              <a:t>between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recording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length</a:t>
            </a:r>
            <a:r>
              <a:rPr lang="fr-FR" sz="1600" b="1" dirty="0" smtClean="0"/>
              <a:t> and </a:t>
            </a:r>
            <a:r>
              <a:rPr lang="fr-FR" sz="1600" b="1" dirty="0" err="1" smtClean="0"/>
              <a:t>analog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bandwidth</a:t>
            </a:r>
            <a:endParaRPr lang="fr-FR" sz="1600" b="1" dirty="0" smtClean="0"/>
          </a:p>
          <a:p>
            <a:endParaRPr lang="fr-FR" sz="1600" b="1" dirty="0" smtClean="0"/>
          </a:p>
          <a:p>
            <a:r>
              <a:rPr lang="fr-FR" sz="1600" b="1" dirty="0" smtClean="0"/>
              <a:t>-  In practice, </a:t>
            </a:r>
            <a:r>
              <a:rPr lang="fr-FR" sz="1600" b="1" dirty="0" err="1" smtClean="0"/>
              <a:t>analog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bandwidths</a:t>
            </a:r>
            <a:r>
              <a:rPr lang="fr-FR" sz="1600" b="1" dirty="0" smtClean="0"/>
              <a:t>  &gt; 1GHz, &gt; 10GHz </a:t>
            </a:r>
            <a:r>
              <a:rPr lang="fr-FR" sz="1600" b="1" dirty="0" err="1" smtClean="0"/>
              <a:t>sampling</a:t>
            </a:r>
            <a:r>
              <a:rPr lang="fr-FR" sz="1600" b="1" dirty="0" smtClean="0"/>
              <a:t> rates , 12-bit </a:t>
            </a:r>
            <a:r>
              <a:rPr lang="fr-FR" sz="1600" b="1" dirty="0" err="1" smtClean="0"/>
              <a:t>dynamic</a:t>
            </a:r>
            <a:r>
              <a:rPr lang="fr-FR" sz="1600" b="1" dirty="0" smtClean="0"/>
              <a:t> range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214678" y="1714488"/>
            <a:ext cx="1618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Input signal trace</a:t>
            </a:r>
            <a:endParaRPr lang="fr-FR" sz="1600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r>
              <a:rPr lang="fr-FR" sz="3600" dirty="0" err="1" smtClean="0"/>
              <a:t>Fast</a:t>
            </a:r>
            <a:r>
              <a:rPr lang="fr-FR" sz="3600" dirty="0" smtClean="0"/>
              <a:t> </a:t>
            </a:r>
            <a:r>
              <a:rPr lang="fr-FR" sz="3600" dirty="0" err="1" smtClean="0"/>
              <a:t>Sampling</a:t>
            </a:r>
            <a:r>
              <a:rPr lang="fr-FR" sz="3600" dirty="0" smtClean="0"/>
              <a:t> </a:t>
            </a:r>
            <a:r>
              <a:rPr lang="fr-FR" sz="3600" dirty="0" err="1" smtClean="0"/>
              <a:t>ASICs</a:t>
            </a:r>
            <a:r>
              <a:rPr lang="fr-FR" sz="3600" dirty="0" smtClean="0"/>
              <a:t> </a:t>
            </a:r>
            <a:endParaRPr lang="fr-FR" sz="3600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0" y="1714488"/>
            <a:ext cx="8858280" cy="2643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800" dirty="0" err="1" smtClean="0"/>
              <a:t>Several</a:t>
            </a:r>
            <a:r>
              <a:rPr lang="fr-FR" sz="2800" dirty="0" smtClean="0"/>
              <a:t>  </a:t>
            </a:r>
            <a:r>
              <a:rPr lang="fr-FR" sz="2800" dirty="0" smtClean="0"/>
              <a:t>ASICS  </a:t>
            </a:r>
            <a:r>
              <a:rPr lang="fr-FR" sz="2800" dirty="0" err="1" smtClean="0"/>
              <a:t>reported</a:t>
            </a:r>
            <a:r>
              <a:rPr lang="fr-FR" sz="2800" dirty="0" smtClean="0"/>
              <a:t> </a:t>
            </a:r>
            <a:r>
              <a:rPr lang="fr-FR" sz="2800" dirty="0" smtClean="0"/>
              <a:t>in </a:t>
            </a:r>
            <a:r>
              <a:rPr lang="fr-FR" sz="2800" dirty="0" err="1" smtClean="0"/>
              <a:t>this</a:t>
            </a:r>
            <a:r>
              <a:rPr lang="fr-FR" sz="2800" dirty="0" smtClean="0"/>
              <a:t> workshop                             </a:t>
            </a:r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r>
              <a:rPr lang="fr-FR" sz="2800" dirty="0" err="1" smtClean="0"/>
              <a:t>See</a:t>
            </a:r>
            <a:r>
              <a:rPr lang="fr-FR" sz="2800" dirty="0" smtClean="0"/>
              <a:t>  </a:t>
            </a:r>
            <a:r>
              <a:rPr lang="fr-FR" sz="2800" dirty="0" err="1" smtClean="0"/>
              <a:t>e.g</a:t>
            </a:r>
            <a:r>
              <a:rPr lang="fr-FR" sz="2800" dirty="0" smtClean="0"/>
              <a:t>.   </a:t>
            </a:r>
          </a:p>
          <a:p>
            <a:pPr>
              <a:buNone/>
            </a:pPr>
            <a:r>
              <a:rPr lang="fr-FR" sz="2800" dirty="0" smtClean="0"/>
              <a:t>Eric </a:t>
            </a:r>
            <a:r>
              <a:rPr lang="fr-FR" sz="2800" dirty="0" err="1" smtClean="0"/>
              <a:t>Oberla’s</a:t>
            </a:r>
            <a:r>
              <a:rPr lang="fr-FR" sz="2800" dirty="0" smtClean="0"/>
              <a:t>, D. Breton, E. </a:t>
            </a:r>
            <a:r>
              <a:rPr lang="fr-FR" sz="2800" dirty="0" err="1" smtClean="0"/>
              <a:t>Delagnes</a:t>
            </a:r>
            <a:r>
              <a:rPr lang="fr-FR" sz="2800" dirty="0" smtClean="0"/>
              <a:t>, </a:t>
            </a:r>
            <a:r>
              <a:rPr lang="fr-FR" sz="2800" dirty="0" err="1" smtClean="0"/>
              <a:t>S.Ritt</a:t>
            </a:r>
            <a:r>
              <a:rPr lang="fr-FR" sz="2800" dirty="0" smtClean="0"/>
              <a:t>, G</a:t>
            </a:r>
            <a:r>
              <a:rPr lang="fr-FR" sz="2800" dirty="0" smtClean="0"/>
              <a:t>. </a:t>
            </a:r>
            <a:r>
              <a:rPr lang="fr-FR" sz="2800" dirty="0" err="1" smtClean="0"/>
              <a:t>Varner</a:t>
            </a:r>
            <a:r>
              <a:rPr lang="fr-FR" sz="2800" dirty="0" smtClean="0"/>
              <a:t> …</a:t>
            </a:r>
            <a:endParaRPr lang="fr-FR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0158-B454-4F72-8722-9A32A972F06E}" type="slidenum">
              <a:rPr lang="en-US"/>
              <a:pPr/>
              <a:t>36</a:t>
            </a:fld>
            <a:endParaRPr lang="en-U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sz="3600"/>
              <a:t>Conclusion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2890846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/>
              <a:t>  </a:t>
            </a:r>
            <a:r>
              <a:rPr lang="en-US" sz="2000" dirty="0" smtClean="0"/>
              <a:t>Sampling </a:t>
            </a:r>
            <a:r>
              <a:rPr lang="en-US" sz="2000" dirty="0"/>
              <a:t>electronics and waveform analysis for </a:t>
            </a:r>
            <a:r>
              <a:rPr lang="en-US" sz="2000" dirty="0" smtClean="0"/>
              <a:t>2” x 2” Micro-Channel </a:t>
            </a:r>
            <a:r>
              <a:rPr lang="en-US" sz="2000" dirty="0"/>
              <a:t>Plate </a:t>
            </a:r>
            <a:r>
              <a:rPr lang="en-US" sz="2000" dirty="0" smtClean="0"/>
              <a:t>achieve</a:t>
            </a:r>
            <a:endParaRPr lang="en-US" sz="2400" dirty="0"/>
          </a:p>
          <a:p>
            <a:pPr>
              <a:buFontTx/>
              <a:buNone/>
            </a:pP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O(30ps) </a:t>
            </a:r>
            <a:r>
              <a:rPr lang="en-US" sz="2000" b="1" dirty="0">
                <a:solidFill>
                  <a:srgbClr val="FF0000"/>
                </a:solidFill>
              </a:rPr>
              <a:t>timing </a:t>
            </a:r>
            <a:r>
              <a:rPr lang="en-US" sz="2000" b="1" dirty="0" smtClean="0">
                <a:solidFill>
                  <a:srgbClr val="FF0000"/>
                </a:solidFill>
              </a:rPr>
              <a:t>electronics  (1 PE signals)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2-dimension </a:t>
            </a:r>
            <a:r>
              <a:rPr lang="en-US" sz="2000" b="1" dirty="0">
                <a:solidFill>
                  <a:srgbClr val="FF0000"/>
                </a:solidFill>
              </a:rPr>
              <a:t>position sensing with </a:t>
            </a:r>
            <a:r>
              <a:rPr lang="en-US" sz="2000" b="1" dirty="0" smtClean="0">
                <a:solidFill>
                  <a:srgbClr val="FF0000"/>
                </a:solidFill>
              </a:rPr>
              <a:t>millimeter precision</a:t>
            </a:r>
          </a:p>
          <a:p>
            <a:endParaRPr lang="en-US" sz="2000" dirty="0" smtClean="0">
              <a:solidFill>
                <a:schemeClr val="accent2"/>
              </a:solidFill>
            </a:endParaRPr>
          </a:p>
          <a:p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0" y="3929066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dirty="0" smtClean="0"/>
              <a:t>		</a:t>
            </a:r>
            <a:r>
              <a:rPr lang="fr-FR" sz="2000" dirty="0" err="1" smtClean="0"/>
              <a:t>Expect</a:t>
            </a:r>
            <a:r>
              <a:rPr lang="fr-FR" sz="2000" dirty="0" smtClean="0"/>
              <a:t> </a:t>
            </a:r>
            <a:r>
              <a:rPr lang="fr-FR" sz="2000" dirty="0"/>
              <a:t>to </a:t>
            </a:r>
            <a:r>
              <a:rPr lang="fr-FR" sz="2000" dirty="0" err="1"/>
              <a:t>be</a:t>
            </a:r>
            <a:r>
              <a:rPr lang="fr-FR" sz="2000" dirty="0"/>
              <a:t> on the </a:t>
            </a:r>
            <a:r>
              <a:rPr lang="fr-FR" sz="2000" dirty="0" err="1"/>
              <a:t>same</a:t>
            </a:r>
            <a:r>
              <a:rPr lang="fr-FR" sz="2000" dirty="0"/>
              <a:t> </a:t>
            </a:r>
            <a:r>
              <a:rPr lang="fr-FR" sz="2000" dirty="0" err="1" smtClean="0"/>
              <a:t>order</a:t>
            </a:r>
            <a:r>
              <a:rPr lang="fr-FR" sz="2000" dirty="0"/>
              <a:t> </a:t>
            </a:r>
            <a:r>
              <a:rPr lang="fr-FR" sz="2000" dirty="0" smtClean="0"/>
              <a:t>on  Chicago-Hawaii  </a:t>
            </a:r>
          </a:p>
          <a:p>
            <a:r>
              <a:rPr lang="fr-FR" sz="2000" dirty="0" smtClean="0"/>
              <a:t> 			8</a:t>
            </a:r>
            <a:r>
              <a:rPr lang="en-US" sz="2000" dirty="0" smtClean="0"/>
              <a:t>” </a:t>
            </a:r>
            <a:r>
              <a:rPr lang="fr-FR" sz="2000" dirty="0" smtClean="0"/>
              <a:t>x  8</a:t>
            </a:r>
            <a:r>
              <a:rPr lang="en-US" sz="2000" dirty="0" smtClean="0"/>
              <a:t>”</a:t>
            </a:r>
            <a:r>
              <a:rPr lang="fr-FR" sz="2000" dirty="0" smtClean="0"/>
              <a:t> large dimensions </a:t>
            </a:r>
            <a:r>
              <a:rPr lang="fr-FR" sz="2000" dirty="0" err="1" smtClean="0"/>
              <a:t>devices</a:t>
            </a:r>
            <a:endParaRPr lang="fr-FR" sz="2000" dirty="0" smtClean="0"/>
          </a:p>
          <a:p>
            <a:endParaRPr lang="fr-FR" sz="2000" dirty="0" smtClean="0"/>
          </a:p>
          <a:p>
            <a:r>
              <a:rPr lang="fr-FR" sz="2000" dirty="0" smtClean="0"/>
              <a:t>	</a:t>
            </a:r>
            <a:r>
              <a:rPr lang="fr-FR" sz="2000" b="1" dirty="0" smtClean="0">
                <a:solidFill>
                  <a:srgbClr val="FF0000"/>
                </a:solidFill>
              </a:rPr>
              <a:t>             </a:t>
            </a:r>
            <a:r>
              <a:rPr lang="fr-FR" sz="2000" b="1" dirty="0" err="1" smtClean="0">
                <a:solidFill>
                  <a:srgbClr val="FF0000"/>
                </a:solidFill>
              </a:rPr>
              <a:t>See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talks</a:t>
            </a:r>
            <a:r>
              <a:rPr lang="fr-FR" sz="2000" b="1" dirty="0" smtClean="0">
                <a:solidFill>
                  <a:srgbClr val="FF0000"/>
                </a:solidFill>
              </a:rPr>
              <a:t> by Henry Frisch,  </a:t>
            </a:r>
            <a:r>
              <a:rPr lang="fr-FR" sz="2000" b="1" dirty="0" err="1" smtClean="0">
                <a:solidFill>
                  <a:srgbClr val="FF0000"/>
                </a:solidFill>
              </a:rPr>
              <a:t>Ossy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Siegmund</a:t>
            </a:r>
            <a:r>
              <a:rPr lang="fr-FR" sz="2000" b="1" dirty="0" smtClean="0">
                <a:solidFill>
                  <a:srgbClr val="FF0000"/>
                </a:solidFill>
              </a:rPr>
              <a:t>, Eric </a:t>
            </a:r>
            <a:r>
              <a:rPr lang="fr-FR" sz="2000" b="1" dirty="0" err="1" smtClean="0">
                <a:solidFill>
                  <a:srgbClr val="FF0000"/>
                </a:solidFill>
              </a:rPr>
              <a:t>Oberla</a:t>
            </a:r>
            <a:endParaRPr lang="fr-FR" sz="2000" b="1" dirty="0" smtClean="0">
              <a:solidFill>
                <a:srgbClr val="FF0000"/>
              </a:solidFill>
            </a:endParaRPr>
          </a:p>
          <a:p>
            <a:endParaRPr lang="fr-FR" sz="2000" dirty="0" smtClean="0"/>
          </a:p>
          <a:p>
            <a:r>
              <a:rPr lang="fr-FR" sz="2000" dirty="0" smtClean="0"/>
              <a:t>         </a:t>
            </a:r>
            <a:endParaRPr lang="fr-FR" sz="2000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92075" y="6589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1331913" y="1484313"/>
            <a:ext cx="2524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endParaRPr lang="fr-FR" sz="1600"/>
          </a:p>
          <a:p>
            <a:pPr>
              <a:buFontTx/>
              <a:buChar char="-"/>
            </a:pPr>
            <a:endParaRPr lang="fr-FR" sz="1600"/>
          </a:p>
        </p:txBody>
      </p:sp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592138" y="4872038"/>
            <a:ext cx="25042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MV Boli" pitchFamily="2" charset="0"/>
                <a:cs typeface="MV Boli" pitchFamily="2" charset="0"/>
              </a:rPr>
              <a:t>	</a:t>
            </a:r>
            <a:r>
              <a:rPr lang="fr-FR" sz="2800" dirty="0" err="1" smtClean="0">
                <a:latin typeface="MV Boli" pitchFamily="2" charset="0"/>
                <a:cs typeface="MV Boli" pitchFamily="2" charset="0"/>
              </a:rPr>
              <a:t>Thanks</a:t>
            </a:r>
            <a:r>
              <a:rPr lang="fr-FR" sz="2800" dirty="0">
                <a:latin typeface="MV Boli" pitchFamily="2" charset="0"/>
                <a:cs typeface="MV Boli" pitchFamily="2" charset="0"/>
              </a:rPr>
              <a:t>…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950E8-A111-4873-B99E-299342E6BBD6}" type="slidenum">
              <a:rPr lang="fr-FR" smtClean="0"/>
              <a:pPr>
                <a:defRPr/>
              </a:pPr>
              <a:t>37</a:t>
            </a:fld>
            <a:endParaRPr lang="fr-FR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/>
          <a:lstStyle/>
          <a:p>
            <a:pPr eaLnBrk="1" hangingPunct="1"/>
            <a:r>
              <a:rPr lang="fr-FR" sz="4000" dirty="0" err="1" smtClean="0"/>
              <a:t>Outline</a:t>
            </a:r>
            <a:endParaRPr lang="fr-FR" sz="40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357430"/>
            <a:ext cx="9144000" cy="2286016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fr-FR" sz="1800" b="1" dirty="0" smtClean="0">
                <a:solidFill>
                  <a:srgbClr val="FF0000"/>
                </a:solidFill>
              </a:rPr>
              <a:t>		</a:t>
            </a:r>
            <a:r>
              <a:rPr lang="fr-FR" sz="1800" b="1" dirty="0" smtClean="0"/>
              <a:t>-	</a:t>
            </a:r>
            <a:r>
              <a:rPr lang="fr-FR" sz="1800" b="1" dirty="0" err="1" smtClean="0"/>
              <a:t>Fast</a:t>
            </a:r>
            <a:r>
              <a:rPr lang="fr-FR" sz="1800" b="1" dirty="0" smtClean="0"/>
              <a:t> Imaging </a:t>
            </a:r>
            <a:r>
              <a:rPr lang="fr-FR" sz="1800" b="1" dirty="0" err="1" smtClean="0"/>
              <a:t>Devices</a:t>
            </a:r>
            <a:r>
              <a:rPr lang="fr-FR" sz="1800" b="1" dirty="0" smtClean="0"/>
              <a:t> and Timing </a:t>
            </a:r>
            <a:r>
              <a:rPr lang="fr-FR" sz="1800" b="1" dirty="0" err="1" smtClean="0"/>
              <a:t>Resolution</a:t>
            </a:r>
            <a:endParaRPr lang="fr-FR" sz="1800" b="1" dirty="0" smtClean="0"/>
          </a:p>
          <a:p>
            <a:pPr algn="l">
              <a:lnSpc>
                <a:spcPct val="90000"/>
              </a:lnSpc>
            </a:pPr>
            <a:r>
              <a:rPr lang="fr-FR" sz="1800" b="1" dirty="0" smtClean="0"/>
              <a:t>		</a:t>
            </a:r>
            <a:r>
              <a:rPr lang="fr-FR" sz="1800" b="1" dirty="0" smtClean="0">
                <a:solidFill>
                  <a:srgbClr val="FF0000"/>
                </a:solidFill>
              </a:rPr>
              <a:t>-	 </a:t>
            </a:r>
            <a:r>
              <a:rPr lang="fr-FR" sz="1800" b="1" dirty="0" err="1" smtClean="0">
                <a:solidFill>
                  <a:srgbClr val="FF0000"/>
                </a:solidFill>
              </a:rPr>
              <a:t>Silicon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PMTs</a:t>
            </a:r>
            <a:r>
              <a:rPr lang="fr-FR" sz="1800" b="1" dirty="0" smtClean="0">
                <a:solidFill>
                  <a:srgbClr val="FF0000"/>
                </a:solidFill>
              </a:rPr>
              <a:t>  and Micro-Channel Plates (</a:t>
            </a:r>
            <a:r>
              <a:rPr lang="fr-FR" sz="1800" b="1" dirty="0" err="1" smtClean="0">
                <a:solidFill>
                  <a:srgbClr val="FF0000"/>
                </a:solidFill>
              </a:rPr>
              <a:t>MCPs</a:t>
            </a:r>
            <a:r>
              <a:rPr lang="fr-FR" sz="1800" b="1" dirty="0" smtClean="0">
                <a:solidFill>
                  <a:srgbClr val="FF0000"/>
                </a:solidFill>
              </a:rPr>
              <a:t>)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Timing </a:t>
            </a:r>
            <a:r>
              <a:rPr lang="fr-FR" sz="1800" b="1" dirty="0" err="1" smtClean="0"/>
              <a:t>with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Waveform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Sampling</a:t>
            </a:r>
            <a:endParaRPr lang="fr-FR" sz="1800" b="1" dirty="0" smtClean="0"/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2D </a:t>
            </a:r>
            <a:r>
              <a:rPr lang="fr-FR" sz="1800" b="1" dirty="0" err="1" smtClean="0"/>
              <a:t>Readout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with</a:t>
            </a:r>
            <a:r>
              <a:rPr lang="fr-FR" sz="1800" b="1" dirty="0" smtClean="0"/>
              <a:t> Timing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</a:t>
            </a:r>
            <a:r>
              <a:rPr lang="fr-FR" sz="1800" b="1" dirty="0" err="1" smtClean="0"/>
              <a:t>Switched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Capacitor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Arrays</a:t>
            </a:r>
            <a:r>
              <a:rPr lang="fr-FR" sz="1800" b="1" dirty="0" smtClean="0"/>
              <a:t>		</a:t>
            </a:r>
          </a:p>
          <a:p>
            <a:pPr algn="l" eaLnBrk="1" hangingPunct="1">
              <a:lnSpc>
                <a:spcPct val="90000"/>
              </a:lnSpc>
            </a:pPr>
            <a:r>
              <a:rPr lang="fr-FR" sz="1800" b="1" dirty="0" smtClean="0"/>
              <a:t>		-	Conclusion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950E8-A111-4873-B99E-299342E6BBD6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3058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Fast Solid State imaging Devices</a:t>
            </a:r>
            <a:br>
              <a:rPr lang="en-US" sz="3600" dirty="0" smtClean="0"/>
            </a:br>
            <a:r>
              <a:rPr lang="en-US" sz="3600" dirty="0" smtClean="0"/>
              <a:t>Silicon Photo-Multipliers</a:t>
            </a:r>
            <a:endParaRPr lang="en-US" sz="3600" dirty="0"/>
          </a:p>
        </p:txBody>
      </p:sp>
      <p:pic>
        <p:nvPicPr>
          <p:cNvPr id="2765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928802"/>
            <a:ext cx="3762375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ZoneTexte 4"/>
          <p:cNvSpPr txBox="1">
            <a:spLocks noChangeArrowheads="1"/>
          </p:cNvSpPr>
          <p:nvPr/>
        </p:nvSpPr>
        <p:spPr bwMode="auto">
          <a:xfrm>
            <a:off x="5214942" y="5500702"/>
            <a:ext cx="300039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b="1" i="1" dirty="0" smtClean="0">
                <a:latin typeface="Calibri" pitchFamily="34" charset="0"/>
              </a:rPr>
              <a:t>M. </a:t>
            </a:r>
            <a:r>
              <a:rPr lang="en-US" b="1" i="1" dirty="0" err="1">
                <a:latin typeface="Calibri" pitchFamily="34" charset="0"/>
              </a:rPr>
              <a:t>Haigh</a:t>
            </a:r>
            <a:r>
              <a:rPr lang="en-US" b="1" i="1" dirty="0">
                <a:latin typeface="Calibri" pitchFamily="34" charset="0"/>
              </a:rPr>
              <a:t>, </a:t>
            </a:r>
            <a:r>
              <a:rPr lang="en-US" b="1" i="1" dirty="0" err="1">
                <a:latin typeface="Calibri" pitchFamily="34" charset="0"/>
              </a:rPr>
              <a:t>Univ</a:t>
            </a:r>
            <a:r>
              <a:rPr lang="en-US" b="1" i="1" dirty="0">
                <a:latin typeface="Calibri" pitchFamily="34" charset="0"/>
              </a:rPr>
              <a:t> </a:t>
            </a:r>
            <a:r>
              <a:rPr lang="en-US" b="1" i="1" dirty="0" smtClean="0">
                <a:latin typeface="Calibri" pitchFamily="34" charset="0"/>
              </a:rPr>
              <a:t> Oxford</a:t>
            </a:r>
          </a:p>
          <a:p>
            <a:endParaRPr lang="en-US" b="1" i="1" dirty="0">
              <a:latin typeface="Calibri" pitchFamily="34" charset="0"/>
            </a:endParaRPr>
          </a:p>
        </p:txBody>
      </p:sp>
      <p:sp>
        <p:nvSpPr>
          <p:cNvPr id="27653" name="ZoneTexte 5"/>
          <p:cNvSpPr txBox="1">
            <a:spLocks noChangeArrowheads="1"/>
          </p:cNvSpPr>
          <p:nvPr/>
        </p:nvSpPr>
        <p:spPr bwMode="auto">
          <a:xfrm>
            <a:off x="0" y="2143116"/>
            <a:ext cx="471487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>
                <a:latin typeface="Calibri" pitchFamily="34" charset="0"/>
              </a:rPr>
              <a:t> Good Quantum Efficiency, </a:t>
            </a:r>
          </a:p>
          <a:p>
            <a:r>
              <a:rPr lang="en-US" sz="2000" dirty="0" smtClean="0">
                <a:latin typeface="Calibri" pitchFamily="34" charset="0"/>
              </a:rPr>
              <a:t>         but small sensitive area</a:t>
            </a:r>
            <a:endParaRPr lang="en-US" sz="2000" dirty="0">
              <a:latin typeface="Calibri" pitchFamily="34" charset="0"/>
            </a:endParaRPr>
          </a:p>
          <a:p>
            <a:pPr>
              <a:buFontTx/>
              <a:buChar char="-"/>
            </a:pPr>
            <a:endParaRPr lang="en-US" sz="2000" dirty="0">
              <a:latin typeface="Calibri" pitchFamily="34" charset="0"/>
            </a:endParaRPr>
          </a:p>
          <a:p>
            <a:pPr>
              <a:buFontTx/>
              <a:buChar char="-"/>
            </a:pPr>
            <a:r>
              <a:rPr lang="en-US" sz="2000" dirty="0" smtClean="0">
                <a:latin typeface="Calibri" pitchFamily="34" charset="0"/>
              </a:rPr>
              <a:t> High Gain10</a:t>
            </a:r>
            <a:r>
              <a:rPr lang="en-US" sz="2000" baseline="30000" dirty="0" smtClean="0">
                <a:latin typeface="Calibri" pitchFamily="34" charset="0"/>
              </a:rPr>
              <a:t>5-6</a:t>
            </a:r>
            <a:endParaRPr lang="en-US" sz="2000" baseline="30000" dirty="0">
              <a:latin typeface="Calibri" pitchFamily="34" charset="0"/>
            </a:endParaRPr>
          </a:p>
          <a:p>
            <a:endParaRPr lang="en-US" sz="2000" dirty="0">
              <a:latin typeface="Calibri" pitchFamily="34" charset="0"/>
            </a:endParaRPr>
          </a:p>
          <a:p>
            <a:r>
              <a:rPr lang="en-US" sz="2000" dirty="0">
                <a:latin typeface="Calibri" pitchFamily="34" charset="0"/>
              </a:rPr>
              <a:t>- </a:t>
            </a:r>
            <a:r>
              <a:rPr lang="en-US" sz="2000" dirty="0" smtClean="0">
                <a:latin typeface="Calibri" pitchFamily="34" charset="0"/>
              </a:rPr>
              <a:t>Noise:  Avalanches from reverse currents:  	MHz/cm2</a:t>
            </a:r>
            <a:endParaRPr lang="en-US" sz="2000" dirty="0">
              <a:latin typeface="Calibri" pitchFamily="34" charset="0"/>
            </a:endParaRPr>
          </a:p>
          <a:p>
            <a:endParaRPr lang="en-US" sz="2000" dirty="0">
              <a:latin typeface="Calibri" pitchFamily="34" charset="0"/>
            </a:endParaRPr>
          </a:p>
          <a:p>
            <a:r>
              <a:rPr lang="en-US" sz="2000" dirty="0">
                <a:latin typeface="Calibri" pitchFamily="34" charset="0"/>
              </a:rPr>
              <a:t>- </a:t>
            </a:r>
            <a:r>
              <a:rPr lang="en-US" sz="2000" dirty="0" smtClean="0">
                <a:latin typeface="Calibri" pitchFamily="34" charset="0"/>
              </a:rPr>
              <a:t>Trapped carriers: after-pulses</a:t>
            </a:r>
            <a:endParaRPr lang="en-US" sz="2000" dirty="0">
              <a:latin typeface="Calibri" pitchFamily="34" charset="0"/>
            </a:endParaRPr>
          </a:p>
          <a:p>
            <a:endParaRPr lang="en-US" sz="2000" dirty="0">
              <a:latin typeface="Calibri" pitchFamily="34" charset="0"/>
            </a:endParaRPr>
          </a:p>
          <a:p>
            <a:r>
              <a:rPr lang="en-US" sz="2000" dirty="0">
                <a:latin typeface="Calibri" pitchFamily="34" charset="0"/>
              </a:rPr>
              <a:t>- </a:t>
            </a:r>
            <a:r>
              <a:rPr lang="en-US" sz="2000" dirty="0" smtClean="0">
                <a:latin typeface="Calibri" pitchFamily="34" charset="0"/>
              </a:rPr>
              <a:t>Optical Crosstalk</a:t>
            </a:r>
            <a:endParaRPr lang="en-US" sz="2000" dirty="0">
              <a:latin typeface="Calibri" pitchFamily="34" charset="0"/>
            </a:endParaRPr>
          </a:p>
          <a:p>
            <a:endParaRPr lang="en-US" sz="2000" dirty="0">
              <a:latin typeface="Calibri" pitchFamily="34" charset="0"/>
            </a:endParaRPr>
          </a:p>
          <a:p>
            <a:r>
              <a:rPr lang="en-US" sz="2000" dirty="0">
                <a:latin typeface="Calibri" pitchFamily="34" charset="0"/>
              </a:rPr>
              <a:t>- </a:t>
            </a:r>
            <a:r>
              <a:rPr lang="en-US" sz="2000" dirty="0" smtClean="0">
                <a:latin typeface="Calibri" pitchFamily="34" charset="0"/>
              </a:rPr>
              <a:t>“Cheap”</a:t>
            </a:r>
            <a:endParaRPr lang="en-US" sz="2000" baseline="30000" dirty="0">
              <a:latin typeface="Calibri" pitchFamily="34" charset="0"/>
            </a:endParaRPr>
          </a:p>
        </p:txBody>
      </p:sp>
      <p:sp>
        <p:nvSpPr>
          <p:cNvPr id="27654" name="ZoneTexte 6"/>
          <p:cNvSpPr txBox="1">
            <a:spLocks noChangeArrowheads="1"/>
          </p:cNvSpPr>
          <p:nvPr/>
        </p:nvSpPr>
        <p:spPr bwMode="auto">
          <a:xfrm>
            <a:off x="500034" y="1142984"/>
            <a:ext cx="56481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PN </a:t>
            </a:r>
            <a:r>
              <a:rPr lang="en-US" dirty="0">
                <a:latin typeface="Calibri" pitchFamily="34" charset="0"/>
              </a:rPr>
              <a:t>junction </a:t>
            </a:r>
            <a:r>
              <a:rPr lang="en-US" dirty="0" smtClean="0">
                <a:latin typeface="Calibri" pitchFamily="34" charset="0"/>
              </a:rPr>
              <a:t>reverse biased beyond the breakdown voltage</a:t>
            </a:r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Avalanche </a:t>
            </a:r>
            <a:r>
              <a:rPr lang="en-US" dirty="0" smtClean="0">
                <a:latin typeface="Calibri" pitchFamily="34" charset="0"/>
              </a:rPr>
              <a:t>“quenched” with a series resistor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950E8-A111-4873-B99E-299342E6BBD6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3058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Fast Solid State Imaging Devices</a:t>
            </a:r>
            <a:br>
              <a:rPr lang="en-US" sz="3600" dirty="0" smtClean="0"/>
            </a:br>
            <a:r>
              <a:rPr lang="en-US" sz="3600" dirty="0" smtClean="0"/>
              <a:t>Micro-Channel Plates</a:t>
            </a:r>
            <a:endParaRPr lang="en-US" sz="3600" dirty="0"/>
          </a:p>
        </p:txBody>
      </p:sp>
      <p:sp>
        <p:nvSpPr>
          <p:cNvPr id="1034" name="TextBox 17"/>
          <p:cNvSpPr txBox="1">
            <a:spLocks noChangeArrowheads="1"/>
          </p:cNvSpPr>
          <p:nvPr/>
        </p:nvSpPr>
        <p:spPr bwMode="auto">
          <a:xfrm>
            <a:off x="1643042" y="4643446"/>
            <a:ext cx="45720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alibri" pitchFamily="34" charset="0"/>
              </a:rPr>
              <a:t> </a:t>
            </a:r>
            <a:r>
              <a:rPr lang="en-US" sz="1600" b="1" dirty="0" err="1" smtClean="0">
                <a:latin typeface="Calibri" pitchFamily="34" charset="0"/>
              </a:rPr>
              <a:t>Photonis</a:t>
            </a:r>
            <a:r>
              <a:rPr lang="en-US" sz="1600" b="1" dirty="0" smtClean="0">
                <a:latin typeface="Calibri" pitchFamily="34" charset="0"/>
              </a:rPr>
              <a:t>  Glass MCP:   area: 2” x 2”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1035" name="TextBox 18"/>
          <p:cNvSpPr txBox="1">
            <a:spLocks noChangeArrowheads="1"/>
          </p:cNvSpPr>
          <p:nvPr/>
        </p:nvSpPr>
        <p:spPr bwMode="auto">
          <a:xfrm>
            <a:off x="357158" y="5214950"/>
            <a:ext cx="83169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Photocathode   +    amplifying MCP:   a few microns diameter pores, secondary emitter</a:t>
            </a:r>
          </a:p>
          <a:p>
            <a:r>
              <a:rPr lang="en-US" dirty="0" smtClean="0">
                <a:latin typeface="Calibri" pitchFamily="34" charset="0"/>
              </a:rPr>
              <a:t>Space resolution: 0.1-1mm,    timing  30-50ps</a:t>
            </a: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i="1" dirty="0" smtClean="0">
                <a:latin typeface="Calibri" pitchFamily="34" charset="0"/>
              </a:rPr>
              <a:t>Tentative:   large area   (20 x 20 cm) :  2D delay line readout   See Eric </a:t>
            </a:r>
            <a:r>
              <a:rPr lang="en-US" i="1" dirty="0" err="1" smtClean="0">
                <a:latin typeface="Calibri" pitchFamily="34" charset="0"/>
              </a:rPr>
              <a:t>Oberla</a:t>
            </a:r>
            <a:r>
              <a:rPr lang="en-US" i="1" dirty="0" smtClean="0">
                <a:latin typeface="Calibri" pitchFamily="34" charset="0"/>
              </a:rPr>
              <a:t> talk</a:t>
            </a:r>
            <a:endParaRPr lang="en-US" i="1" dirty="0">
              <a:latin typeface="Calibri" pitchFamily="34" charset="0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8194" name="Equation" r:id="rId3" imgW="114120" imgH="215640" progId="Equation.3">
              <p:embed/>
            </p:oleObj>
          </a:graphicData>
        </a:graphic>
      </p:graphicFrame>
      <p:pic>
        <p:nvPicPr>
          <p:cNvPr id="8" name="Picture 7" descr="MC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285860"/>
            <a:ext cx="4961547" cy="346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950E8-A111-4873-B99E-299342E6BBD6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9388" y="0"/>
            <a:ext cx="8305800" cy="838200"/>
          </a:xfrm>
        </p:spPr>
        <p:txBody>
          <a:bodyPr/>
          <a:lstStyle/>
          <a:p>
            <a:pPr eaLnBrk="1" hangingPunct="1"/>
            <a:r>
              <a:rPr lang="en-US" sz="3200" smtClean="0"/>
              <a:t>MCPs signal development</a:t>
            </a:r>
          </a:p>
        </p:txBody>
      </p:sp>
      <p:sp>
        <p:nvSpPr>
          <p:cNvPr id="6147" name="TextBox 18"/>
          <p:cNvSpPr txBox="1">
            <a:spLocks noChangeArrowheads="1"/>
          </p:cNvSpPr>
          <p:nvPr/>
        </p:nvSpPr>
        <p:spPr bwMode="auto">
          <a:xfrm>
            <a:off x="928662" y="4286256"/>
            <a:ext cx="7416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Short Transit Time:   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- Thin 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photo-cathode gap,</a:t>
            </a:r>
          </a:p>
          <a:p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                                       - High electric field</a:t>
            </a:r>
          </a:p>
          <a:p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                                       - Thin MCP:  small pore size (L/d = 40) &lt; 5</a:t>
            </a:r>
            <a:r>
              <a:rPr lang="en-US" sz="1600" b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m, l &lt; 200 </a:t>
            </a:r>
            <a:r>
              <a:rPr lang="en-US" sz="1600" b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m 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en-US" sz="1600" b="1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Fast pulse:                   - Thin anode gap,    </a:t>
            </a:r>
          </a:p>
          <a:p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	              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    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- High electric field</a:t>
            </a:r>
          </a:p>
          <a:p>
            <a:endParaRPr lang="en-US" sz="1600" b="1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 10</a:t>
            </a:r>
            <a:r>
              <a:rPr lang="en-US" sz="1600" b="1" baseline="30000" dirty="0">
                <a:solidFill>
                  <a:srgbClr val="FF0000"/>
                </a:solidFill>
                <a:latin typeface="Calibri" pitchFamily="34" charset="0"/>
              </a:rPr>
              <a:t>-5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 mm Hg  vacuum  rigidity  is  1kV/100</a:t>
            </a:r>
            <a:r>
              <a:rPr lang="en-US" sz="1600" b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m</a:t>
            </a:r>
          </a:p>
        </p:txBody>
      </p:sp>
      <p:pic>
        <p:nvPicPr>
          <p:cNvPr id="6148" name="Picture 21" descr="signal_mcp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92151"/>
            <a:ext cx="6769100" cy="366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22"/>
          <p:cNvSpPr txBox="1">
            <a:spLocks noChangeArrowheads="1"/>
          </p:cNvSpPr>
          <p:nvPr/>
        </p:nvSpPr>
        <p:spPr bwMode="auto">
          <a:xfrm>
            <a:off x="1403350" y="3573463"/>
            <a:ext cx="64087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MCP signal rising edge:        </a:t>
            </a:r>
            <a:r>
              <a:rPr lang="en-US" sz="1600" dirty="0" err="1">
                <a:latin typeface="Calibri" pitchFamily="34" charset="0"/>
              </a:rPr>
              <a:t>qE</a:t>
            </a:r>
            <a:r>
              <a:rPr lang="en-US" sz="1600" dirty="0">
                <a:latin typeface="Calibri" pitchFamily="34" charset="0"/>
              </a:rPr>
              <a:t> = ma      </a:t>
            </a:r>
          </a:p>
          <a:p>
            <a:r>
              <a:rPr lang="en-US" sz="1600" dirty="0">
                <a:latin typeface="Calibri" pitchFamily="34" charset="0"/>
              </a:rPr>
              <a:t>                                                  l = 1mm,  E=100V/mm,   </a:t>
            </a:r>
            <a:r>
              <a:rPr lang="en-US" sz="1600" dirty="0" err="1">
                <a:latin typeface="Calibri" pitchFamily="34" charset="0"/>
              </a:rPr>
              <a:t>tr</a:t>
            </a:r>
            <a:r>
              <a:rPr lang="en-US" sz="1600" dirty="0">
                <a:latin typeface="Calibri" pitchFamily="34" charset="0"/>
              </a:rPr>
              <a:t>=250ps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16192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pic>
        <p:nvPicPr>
          <p:cNvPr id="615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3573463"/>
            <a:ext cx="1371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3"/>
          <p:cNvSpPr txBox="1">
            <a:spLocks noChangeArrowheads="1"/>
          </p:cNvSpPr>
          <p:nvPr/>
        </p:nvSpPr>
        <p:spPr bwMode="auto">
          <a:xfrm>
            <a:off x="714348" y="4495800"/>
            <a:ext cx="8429652" cy="40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40" dirty="0">
                <a:latin typeface="Calibri" pitchFamily="34" charset="0"/>
              </a:rPr>
              <a:t>From B. </a:t>
            </a:r>
            <a:r>
              <a:rPr lang="en-US" sz="2040" dirty="0" err="1">
                <a:latin typeface="Calibri" pitchFamily="34" charset="0"/>
              </a:rPr>
              <a:t>Dolgoshein</a:t>
            </a:r>
            <a:r>
              <a:rPr lang="en-US" sz="2040" dirty="0">
                <a:latin typeface="Calibri" pitchFamily="34" charset="0"/>
              </a:rPr>
              <a:t> et al.                                       From P. </a:t>
            </a:r>
            <a:r>
              <a:rPr lang="en-US" sz="2040" dirty="0" err="1">
                <a:latin typeface="Calibri" pitchFamily="34" charset="0"/>
              </a:rPr>
              <a:t>Hink</a:t>
            </a:r>
            <a:r>
              <a:rPr lang="en-US" sz="2040" dirty="0">
                <a:latin typeface="Calibri" pitchFamily="34" charset="0"/>
              </a:rPr>
              <a:t> (</a:t>
            </a:r>
            <a:r>
              <a:rPr lang="en-US" sz="2040" dirty="0" err="1">
                <a:latin typeface="Calibri" pitchFamily="34" charset="0"/>
              </a:rPr>
              <a:t>Burle-Photonis</a:t>
            </a:r>
            <a:r>
              <a:rPr lang="en-US" sz="2040" dirty="0">
                <a:latin typeface="Calibri" pitchFamily="34" charset="0"/>
              </a:rPr>
              <a:t>)   </a:t>
            </a:r>
          </a:p>
        </p:txBody>
      </p:sp>
      <p:sp>
        <p:nvSpPr>
          <p:cNvPr id="9219" name="TextBox 34"/>
          <p:cNvSpPr txBox="1">
            <a:spLocks noChangeArrowheads="1"/>
          </p:cNvSpPr>
          <p:nvPr/>
        </p:nvSpPr>
        <p:spPr bwMode="auto">
          <a:xfrm>
            <a:off x="1714480" y="0"/>
            <a:ext cx="51417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Single </a:t>
            </a:r>
            <a:r>
              <a:rPr lang="en-US" sz="3200" dirty="0" smtClean="0">
                <a:latin typeface="Calibri" pitchFamily="34" charset="0"/>
              </a:rPr>
              <a:t>Photo-electrons signals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9220" name="Picture 6" descr="SiPMs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8200"/>
            <a:ext cx="5181600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914400"/>
            <a:ext cx="34512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9"/>
          <p:cNvSpPr txBox="1">
            <a:spLocks noChangeArrowheads="1"/>
          </p:cNvSpPr>
          <p:nvPr/>
        </p:nvSpPr>
        <p:spPr bwMode="auto">
          <a:xfrm>
            <a:off x="304800" y="5214950"/>
            <a:ext cx="8839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MCP:     Gain fluctuations in the pores: “noise” as loss of energy information</a:t>
            </a:r>
          </a:p>
        </p:txBody>
      </p:sp>
      <p:sp>
        <p:nvSpPr>
          <p:cNvPr id="9223" name="Text Box 8"/>
          <p:cNvSpPr txBox="1">
            <a:spLocks noChangeArrowheads="1"/>
          </p:cNvSpPr>
          <p:nvPr/>
        </p:nvSpPr>
        <p:spPr bwMode="auto">
          <a:xfrm>
            <a:off x="214282" y="5643578"/>
            <a:ext cx="83328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/>
                </a:solidFill>
              </a:rPr>
              <a:t>                Statistical </a:t>
            </a:r>
            <a:r>
              <a:rPr lang="en-US" dirty="0">
                <a:solidFill>
                  <a:schemeClr val="tx2"/>
                </a:solidFill>
              </a:rPr>
              <a:t>nature of the amplification process: SEE, number of  </a:t>
            </a:r>
            <a:r>
              <a:rPr lang="en-US" dirty="0" smtClean="0">
                <a:solidFill>
                  <a:schemeClr val="tx2"/>
                </a:solidFill>
              </a:rPr>
              <a:t>bounces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9225" name="Text Box 10"/>
          <p:cNvSpPr txBox="1">
            <a:spLocks noChangeArrowheads="1"/>
          </p:cNvSpPr>
          <p:nvPr/>
        </p:nvSpPr>
        <p:spPr bwMode="auto">
          <a:xfrm>
            <a:off x="5435600" y="4005263"/>
            <a:ext cx="2736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25 microns, MCP from Burle-Photonis</a:t>
            </a:r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53420-AF4A-4DFA-999C-DF473AB4507D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1E7C-5916-4F42-B47E-F635F80E387F}" type="slidenum">
              <a:rPr lang="en-US"/>
              <a:pPr/>
              <a:t>9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0"/>
            <a:ext cx="8305800" cy="762000"/>
          </a:xfrm>
        </p:spPr>
        <p:txBody>
          <a:bodyPr/>
          <a:lstStyle/>
          <a:p>
            <a:r>
              <a:rPr lang="en-US" sz="3200"/>
              <a:t>Micro-Channel Plate Signals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2976" y="5857892"/>
            <a:ext cx="6400800" cy="533400"/>
          </a:xfrm>
        </p:spPr>
        <p:txBody>
          <a:bodyPr/>
          <a:lstStyle/>
          <a:p>
            <a:pPr algn="just"/>
            <a:r>
              <a:rPr lang="en-US" sz="2400" dirty="0">
                <a:solidFill>
                  <a:srgbClr val="FF0000"/>
                </a:solidFill>
              </a:rPr>
              <a:t>The fastest </a:t>
            </a:r>
            <a:r>
              <a:rPr lang="en-US" sz="2400" dirty="0" smtClean="0">
                <a:solidFill>
                  <a:srgbClr val="FF0000"/>
                </a:solidFill>
              </a:rPr>
              <a:t>solid-state photo-detector </a:t>
            </a:r>
            <a:r>
              <a:rPr lang="en-US" sz="2400" dirty="0">
                <a:solidFill>
                  <a:srgbClr val="FF0000"/>
                </a:solidFill>
              </a:rPr>
              <a:t>to date</a:t>
            </a:r>
          </a:p>
        </p:txBody>
      </p:sp>
      <p:pic>
        <p:nvPicPr>
          <p:cNvPr id="27652" name="Picture 4" descr="Photek_time_respon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6000750" cy="4457700"/>
          </a:xfrm>
          <a:prstGeom prst="rect">
            <a:avLst/>
          </a:prstGeom>
          <a:noFill/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785786" y="5357826"/>
            <a:ext cx="2613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Courtesy  P. </a:t>
            </a:r>
            <a:r>
              <a:rPr lang="en-US" dirty="0" err="1" smtClean="0"/>
              <a:t>Hink</a:t>
            </a:r>
            <a:r>
              <a:rPr lang="en-US" dirty="0" smtClean="0"/>
              <a:t>,   </a:t>
            </a:r>
            <a:r>
              <a:rPr lang="en-US" dirty="0" err="1" smtClean="0"/>
              <a:t>Photek</a:t>
            </a:r>
            <a:endParaRPr lang="en-US" dirty="0"/>
          </a:p>
        </p:txBody>
      </p:sp>
      <p:pic>
        <p:nvPicPr>
          <p:cNvPr id="27654" name="Picture 6" descr="Photek_MC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057400"/>
            <a:ext cx="1365250" cy="1524000"/>
          </a:xfrm>
          <a:prstGeom prst="rect">
            <a:avLst/>
          </a:prstGeom>
          <a:noFill/>
        </p:spPr>
      </p:pic>
      <p:sp>
        <p:nvSpPr>
          <p:cNvPr id="27656" name="Line 8"/>
          <p:cNvSpPr>
            <a:spLocks noChangeShapeType="1"/>
          </p:cNvSpPr>
          <p:nvPr/>
        </p:nvSpPr>
        <p:spPr bwMode="auto">
          <a:xfrm flipH="1">
            <a:off x="3962400" y="3048000"/>
            <a:ext cx="18288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6488668"/>
            <a:ext cx="82477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kumimoji="0" lang="en-US" sz="16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orkshop on Pico-second sensors, LPC Clermont-Ferrand     March 12-14th   2014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2983</TotalTime>
  <Words>1763</Words>
  <Application>Microsoft Office PowerPoint</Application>
  <PresentationFormat>Affichage à l'écran (4:3)</PresentationFormat>
  <Paragraphs>441</Paragraphs>
  <Slides>37</Slides>
  <Notes>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37</vt:i4>
      </vt:variant>
    </vt:vector>
  </HeadingPairs>
  <TitlesOfParts>
    <vt:vector size="40" baseType="lpstr">
      <vt:lpstr>Thème Office</vt:lpstr>
      <vt:lpstr>Equation</vt:lpstr>
      <vt:lpstr>Équation</vt:lpstr>
      <vt:lpstr>  Signal Processing for Fast Photo-detectors  Jean-François Genat   With the help of:   Mircea Bogdan, Henry Frisch,  Eric Oberla, Fukun Tang U Chicago  and  Dominique Breton, Eric Delagnes Orsay Saclay  </vt:lpstr>
      <vt:lpstr>Outline</vt:lpstr>
      <vt:lpstr>Fast Timing and Imaging Photo-detectors</vt:lpstr>
      <vt:lpstr>Outline</vt:lpstr>
      <vt:lpstr>Fast Solid State imaging Devices Silicon Photo-Multipliers</vt:lpstr>
      <vt:lpstr>Fast Solid State Imaging Devices Micro-Channel Plates</vt:lpstr>
      <vt:lpstr>MCPs signal development</vt:lpstr>
      <vt:lpstr>Diapositive 8</vt:lpstr>
      <vt:lpstr>Micro-Channel Plate Signals</vt:lpstr>
      <vt:lpstr>Micro-Channel Plates</vt:lpstr>
      <vt:lpstr>Large Area Micro-Channel Plates Devices</vt:lpstr>
      <vt:lpstr>Micro-Channel Plates Signals</vt:lpstr>
      <vt:lpstr>GHz Bandwidth Micro-Channel Plate Signals</vt:lpstr>
      <vt:lpstr>MCP Timing resolution estimate/measured</vt:lpstr>
      <vt:lpstr>Outline</vt:lpstr>
      <vt:lpstr> Timing techniques</vt:lpstr>
      <vt:lpstr>       Timing Methods (simulation)</vt:lpstr>
      <vt:lpstr>MCP Signals spectra </vt:lpstr>
      <vt:lpstr>   Timing Spreads</vt:lpstr>
      <vt:lpstr>Fast Sampling Electronics  Timing Resolution </vt:lpstr>
      <vt:lpstr>Outline</vt:lpstr>
      <vt:lpstr>2D+ time with T-lines</vt:lpstr>
      <vt:lpstr>Position sensing using fast timing</vt:lpstr>
      <vt:lpstr>Sampled waveforms signal processing</vt:lpstr>
      <vt:lpstr>Pico-second timing  with 2D  T-lines readout</vt:lpstr>
      <vt:lpstr>Outline</vt:lpstr>
      <vt:lpstr>Diapositive 27</vt:lpstr>
      <vt:lpstr>              Fast Sampling Switched Capacitor Array </vt:lpstr>
      <vt:lpstr>Fine timing:  Digital Delay Lines</vt:lpstr>
      <vt:lpstr>40 GS/s  Timing generator</vt:lpstr>
      <vt:lpstr>Delay Elements</vt:lpstr>
      <vt:lpstr>                 Starved CMOS inverter cell (CMOS 130nm) </vt:lpstr>
      <vt:lpstr>Diapositive 33</vt:lpstr>
      <vt:lpstr>Diapositive 34</vt:lpstr>
      <vt:lpstr>Fast Sampling ASICs </vt:lpstr>
      <vt:lpstr>Conclusion</vt:lpstr>
      <vt:lpstr>Diapositive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Signal Processing for Fast Photo-detectors  Jean-François Genat   With the help of:   Mircea Bogdan, Henry Frisch, Mary Heintz, Eric Oberla, Fukun Tang U Chicago and Dominique Breton, Eric Delagnes Orsay Saclay</dc:title>
  <dc:creator>lpnhe</dc:creator>
  <cp:lastModifiedBy>lpnhe</cp:lastModifiedBy>
  <cp:revision>82</cp:revision>
  <dcterms:created xsi:type="dcterms:W3CDTF">2014-03-09T10:03:36Z</dcterms:created>
  <dcterms:modified xsi:type="dcterms:W3CDTF">2014-03-13T09:53:14Z</dcterms:modified>
</cp:coreProperties>
</file>