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74" r:id="rId2"/>
    <p:sldId id="272" r:id="rId3"/>
    <p:sldId id="291" r:id="rId4"/>
    <p:sldId id="292" r:id="rId5"/>
    <p:sldId id="293" r:id="rId6"/>
    <p:sldId id="294" r:id="rId7"/>
    <p:sldId id="287" r:id="rId8"/>
    <p:sldId id="281" r:id="rId9"/>
    <p:sldId id="280" r:id="rId10"/>
    <p:sldId id="271" r:id="rId11"/>
    <p:sldId id="288" r:id="rId12"/>
    <p:sldId id="289" r:id="rId13"/>
    <p:sldId id="27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761" autoAdjust="0"/>
  </p:normalViewPr>
  <p:slideViewPr>
    <p:cSldViewPr snapToGrid="0" snapToObjects="1">
      <p:cViewPr>
        <p:scale>
          <a:sx n="112" d="100"/>
          <a:sy n="112" d="100"/>
        </p:scale>
        <p:origin x="-1536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77C9E-BFB0-6147-B1B4-4B532C52602F}" type="datetimeFigureOut">
              <a:rPr lang="en-US" smtClean="0"/>
              <a:t>3/13/14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51A79-D609-7E46-A5CD-932FE931E3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778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8E7C2F-43C4-084C-813D-0F0A76FEA021}" type="datetimeFigureOut">
              <a:rPr lang="en-US" smtClean="0"/>
              <a:t>3/13/14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415F8B-9E2F-6E4D-9133-13D750AA7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96224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Click to edit Master subtitle style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1346BBB7-8527-8442-B083-BA0BFAAF27D9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88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09245FCE-6395-E746-A287-86D052333821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92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20546758-E0B6-9348-A7A2-A20C1B8D7748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51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4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1938"/>
            <a:ext cx="9143999" cy="8489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E7B934A6-9289-A247-B6A1-9EE89B9BA153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103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pic>
        <p:nvPicPr>
          <p:cNvPr id="8" name="Image 4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1938"/>
            <a:ext cx="9143999" cy="848925"/>
          </a:xfrm>
          <a:prstGeom prst="rect">
            <a:avLst/>
          </a:prstGeom>
        </p:spPr>
      </p:pic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215A5C9B-0427-FC4C-95E1-43655DC3B698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9900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4BDF3CB8-F7A3-C544-8677-265EF239B956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1660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C889A836-9337-E045-A1FE-0B379BAA7C27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635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CECA6BCB-1E77-2B4F-968C-6E5295D52D07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800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AA39D849-4787-034B-9593-FA5C2B863C57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627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E100DFB0-0669-6E42-A5A7-24AC866D3BCD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66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CAAFB637-D5A0-BB47-87F3-8823E29D0CED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777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75000"/>
              </a:schemeClr>
            </a:gs>
            <a:gs pos="50000">
              <a:schemeClr val="tx2">
                <a:lumMod val="50000"/>
              </a:schemeClr>
            </a:gs>
            <a:gs pos="100000">
              <a:srgbClr val="091625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en-US"/>
          </a:p>
        </p:txBody>
      </p:sp>
      <p:pic>
        <p:nvPicPr>
          <p:cNvPr id="17" name="Image 4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1938"/>
            <a:ext cx="9143999" cy="848925"/>
          </a:xfrm>
          <a:prstGeom prst="rect">
            <a:avLst/>
          </a:prstGeom>
        </p:spPr>
      </p:pic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215280" y="6526010"/>
            <a:ext cx="2133600" cy="365125"/>
          </a:xfrm>
          <a:prstGeom prst="rect">
            <a:avLst/>
          </a:prstGeom>
        </p:spPr>
        <p:txBody>
          <a:bodyPr/>
          <a:lstStyle>
            <a:lvl1pPr algn="l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87A7569A-1888-2E49-A6A6-A806D18F06E6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26010"/>
            <a:ext cx="2895600" cy="365125"/>
          </a:xfrm>
          <a:prstGeom prst="rect">
            <a:avLst/>
          </a:prstGeom>
        </p:spPr>
        <p:txBody>
          <a:bodyPr/>
          <a:lstStyle>
            <a:lvl1pPr algn="ct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77840" y="652601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 b="1">
                <a:solidFill>
                  <a:srgbClr val="376092"/>
                </a:solidFill>
                <a:latin typeface="+mj-lt"/>
              </a:defRPr>
            </a:lvl1pPr>
          </a:lstStyle>
          <a:p>
            <a:fld id="{66234845-97E8-2241-8E6B-ED1F5692AAE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51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e 37"/>
          <p:cNvGrpSpPr/>
          <p:nvPr/>
        </p:nvGrpSpPr>
        <p:grpSpPr>
          <a:xfrm>
            <a:off x="-108093" y="1752600"/>
            <a:ext cx="9363563" cy="1531257"/>
            <a:chOff x="-108093" y="1752600"/>
            <a:chExt cx="9363563" cy="1531257"/>
          </a:xfrm>
        </p:grpSpPr>
        <p:grpSp>
          <p:nvGrpSpPr>
            <p:cNvPr id="16" name="Groupe 32"/>
            <p:cNvGrpSpPr/>
            <p:nvPr userDrawn="1"/>
          </p:nvGrpSpPr>
          <p:grpSpPr>
            <a:xfrm flipV="1">
              <a:off x="-108093" y="2514599"/>
              <a:ext cx="9363563" cy="769258"/>
              <a:chOff x="-108093" y="2108200"/>
              <a:chExt cx="9363563" cy="769258"/>
            </a:xfrm>
          </p:grpSpPr>
          <p:pic>
            <p:nvPicPr>
              <p:cNvPr id="21" name="Image 33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91"/>
              <a:stretch/>
            </p:blipFill>
            <p:spPr>
              <a:xfrm rot="10800000" flipH="1" flipV="1">
                <a:off x="7580801" y="2115457"/>
                <a:ext cx="1674669" cy="762001"/>
              </a:xfrm>
              <a:prstGeom prst="rect">
                <a:avLst/>
              </a:prstGeom>
            </p:spPr>
          </p:pic>
          <p:pic>
            <p:nvPicPr>
              <p:cNvPr id="22" name="Image 34"/>
              <p:cNvPicPr>
                <a:picLocks noChangeAspect="1"/>
              </p:cNvPicPr>
              <p:nvPr userDrawn="1"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91"/>
              <a:stretch/>
            </p:blipFill>
            <p:spPr>
              <a:xfrm rot="10800000" flipV="1">
                <a:off x="-108093" y="2115456"/>
                <a:ext cx="1671291" cy="762001"/>
              </a:xfrm>
              <a:prstGeom prst="rect">
                <a:avLst/>
              </a:prstGeom>
            </p:spPr>
          </p:pic>
          <p:pic>
            <p:nvPicPr>
              <p:cNvPr id="23" name="Image 35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9687" y="2108200"/>
                <a:ext cx="6044627" cy="769257"/>
              </a:xfrm>
              <a:prstGeom prst="rect">
                <a:avLst/>
              </a:prstGeom>
            </p:spPr>
          </p:pic>
        </p:grpSp>
        <p:grpSp>
          <p:nvGrpSpPr>
            <p:cNvPr id="17" name="Groupe 31"/>
            <p:cNvGrpSpPr/>
            <p:nvPr userDrawn="1"/>
          </p:nvGrpSpPr>
          <p:grpSpPr>
            <a:xfrm>
              <a:off x="-108093" y="1752600"/>
              <a:ext cx="9363563" cy="769257"/>
              <a:chOff x="-108093" y="2108200"/>
              <a:chExt cx="9363563" cy="769257"/>
            </a:xfrm>
          </p:grpSpPr>
          <p:pic>
            <p:nvPicPr>
              <p:cNvPr id="18" name="Image 19"/>
              <p:cNvPicPr>
                <a:picLocks noChangeAspect="1"/>
              </p:cNvPicPr>
              <p:nvPr userDrawn="1"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91"/>
              <a:stretch/>
            </p:blipFill>
            <p:spPr>
              <a:xfrm rot="10800000" flipH="1" flipV="1">
                <a:off x="7580802" y="2115456"/>
                <a:ext cx="1674668" cy="762001"/>
              </a:xfrm>
              <a:prstGeom prst="rect">
                <a:avLst/>
              </a:prstGeom>
            </p:spPr>
          </p:pic>
          <p:pic>
            <p:nvPicPr>
              <p:cNvPr id="19" name="Image 20"/>
              <p:cNvPicPr>
                <a:picLocks noChangeAspect="1"/>
              </p:cNvPicPr>
              <p:nvPr userDrawn="1"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2091"/>
              <a:stretch/>
            </p:blipFill>
            <p:spPr>
              <a:xfrm rot="10800000" flipV="1">
                <a:off x="-108093" y="2115455"/>
                <a:ext cx="1671291" cy="762001"/>
              </a:xfrm>
              <a:prstGeom prst="rect">
                <a:avLst/>
              </a:prstGeom>
            </p:spPr>
          </p:pic>
          <p:pic>
            <p:nvPicPr>
              <p:cNvPr id="20" name="Image 30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49687" y="2108200"/>
                <a:ext cx="6044627" cy="769257"/>
              </a:xfrm>
              <a:prstGeom prst="rect">
                <a:avLst/>
              </a:prstGeom>
            </p:spPr>
          </p:pic>
        </p:grpSp>
      </p:grp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81887" y="5044196"/>
            <a:ext cx="8229600" cy="715685"/>
          </a:xfrm>
        </p:spPr>
        <p:txBody>
          <a:bodyPr>
            <a:noAutofit/>
          </a:bodyPr>
          <a:lstStyle/>
          <a:p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Workshop on picosecond photon </a:t>
            </a:r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</a:rPr>
              <a:t>sensors</a:t>
            </a:r>
          </a:p>
          <a:p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March</a:t>
            </a:r>
            <a:r>
              <a:rPr lang="en-US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201</a:t>
            </a:r>
            <a:r>
              <a:rPr lang="ru-RU" sz="2400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en-US" sz="2400" b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3400" y="1821960"/>
            <a:ext cx="8077200" cy="14700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3200" b="1" dirty="0" err="1" smtClean="0">
                <a:solidFill>
                  <a:schemeClr val="accent2">
                    <a:lumMod val="75000"/>
                  </a:schemeClr>
                </a:solidFill>
                <a:latin typeface="Courier New"/>
                <a:cs typeface="Courier New"/>
              </a:rPr>
              <a:t>Mordicus-hw</a:t>
            </a:r>
            <a:r>
              <a:rPr lang="en-US" sz="3200" b="1" i="1" dirty="0" smtClean="0"/>
              <a:t/>
            </a:r>
            <a:br>
              <a:rPr lang="en-US" sz="3200" b="1" i="1" dirty="0" smtClean="0"/>
            </a:b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Framework for backend electronics control and configuration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286000" y="3827602"/>
            <a:ext cx="4572000" cy="8156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G.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Stelmakh</a:t>
            </a:r>
            <a:endParaRPr lang="en-US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endParaRPr lang="ru-RU" sz="1100" dirty="0" smtClean="0">
              <a:solidFill>
                <a:schemeClr val="bg1">
                  <a:lumMod val="85000"/>
                </a:schemeClr>
              </a:solidFill>
            </a:endParaRPr>
          </a:p>
          <a:p>
            <a:pPr algn="ctr"/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CEA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Irfu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Saclay</a:t>
            </a:r>
            <a:endParaRPr lang="en-US" dirty="0" smtClean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66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3411" y="1605621"/>
            <a:ext cx="8426781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	Bit-field access optimization was actually implemented in </a:t>
            </a:r>
            <a:r>
              <a:rPr lang="en-US" sz="2000" i="1" dirty="0" err="1" smtClean="0">
                <a:solidFill>
                  <a:srgbClr val="FFFFFF"/>
                </a:solidFill>
              </a:rPr>
              <a:t>Mordicus-hw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resulting in significant acceleration of control sequences.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	The caching mechanism uses C++ transient objects which accomplish 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the single register read in their constructor and the final write-back in their 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destructor, doing all the bit-field access operations in the form of chained 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method calls such as (bit-fields are referenced here as strings):</a:t>
            </a:r>
          </a:p>
          <a:p>
            <a:endParaRPr lang="en-US" sz="2000" dirty="0" smtClean="0">
              <a:solidFill>
                <a:srgbClr val="FFFFFF"/>
              </a:solidFill>
            </a:endParaRPr>
          </a:p>
          <a:p>
            <a:r>
              <a:rPr lang="en-US" dirty="0" smtClean="0">
                <a:solidFill>
                  <a:srgbClr val="FFFFFF"/>
                </a:solidFill>
                <a:latin typeface="Courier New"/>
                <a:cs typeface="Courier New"/>
              </a:rPr>
              <a:t>	</a:t>
            </a:r>
            <a:r>
              <a:rPr lang="en-US" dirty="0" err="1" smtClean="0">
                <a:solidFill>
                  <a:srgbClr val="FFFFFF"/>
                </a:solidFill>
                <a:latin typeface="Courier New"/>
                <a:cs typeface="Courier New"/>
              </a:rPr>
              <a:t>myReg.poke</a:t>
            </a:r>
            <a:r>
              <a:rPr lang="en-US" dirty="0" smtClean="0">
                <a:solidFill>
                  <a:srgbClr val="FFFFFF"/>
                </a:solidFill>
                <a:latin typeface="Courier New"/>
                <a:cs typeface="Courier New"/>
              </a:rPr>
              <a:t>("ctrl",2).poke("status",11).poke("cs",1);</a:t>
            </a:r>
          </a:p>
          <a:p>
            <a:endParaRPr lang="en-US" sz="2000" dirty="0" smtClean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	In this example, </a:t>
            </a:r>
            <a:r>
              <a:rPr lang="en-US" sz="2000" dirty="0" err="1" smtClean="0">
                <a:solidFill>
                  <a:srgbClr val="FFFFFF"/>
                </a:solidFill>
              </a:rPr>
              <a:t>myReg</a:t>
            </a:r>
            <a:r>
              <a:rPr lang="en-US" sz="2000" dirty="0" smtClean="0">
                <a:solidFill>
                  <a:srgbClr val="FFFFFF"/>
                </a:solidFill>
              </a:rPr>
              <a:t> is a register object and the first call to the </a:t>
            </a:r>
            <a:r>
              <a:rPr lang="en-US" sz="2000" dirty="0" smtClean="0">
                <a:solidFill>
                  <a:srgbClr val="FFFFFF"/>
                </a:solidFill>
                <a:latin typeface="Courier New"/>
                <a:cs typeface="Courier New"/>
              </a:rPr>
              <a:t>poke()</a:t>
            </a:r>
            <a:r>
              <a:rPr lang="en-US" sz="2000" dirty="0" smtClean="0">
                <a:solidFill>
                  <a:srgbClr val="FFFFFF"/>
                </a:solidFill>
              </a:rPr>
              <a:t> 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method returns the transient object on which, from then on, the subsequent</a:t>
            </a:r>
          </a:p>
          <a:p>
            <a:r>
              <a:rPr lang="en-US" sz="2000" dirty="0" smtClean="0">
                <a:solidFill>
                  <a:srgbClr val="FFFFFF"/>
                </a:solidFill>
              </a:rPr>
              <a:t> </a:t>
            </a:r>
            <a:r>
              <a:rPr lang="en-US" sz="2000" dirty="0" smtClean="0">
                <a:solidFill>
                  <a:srgbClr val="FFFFFF"/>
                </a:solidFill>
                <a:latin typeface="Courier New"/>
                <a:cs typeface="Courier New"/>
              </a:rPr>
              <a:t>poke()</a:t>
            </a:r>
            <a:r>
              <a:rPr lang="en-US" sz="2000" dirty="0" smtClean="0">
                <a:solidFill>
                  <a:srgbClr val="FFFFFF"/>
                </a:solidFill>
              </a:rPr>
              <a:t> calls are made.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0780C91-C079-7D40-8580-A2B439EB1749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16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7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0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Optimization Issues</a:t>
            </a:r>
          </a:p>
        </p:txBody>
      </p:sp>
    </p:spTree>
    <p:extLst>
      <p:ext uri="{BB962C8B-B14F-4D97-AF65-F5344CB8AC3E}">
        <p14:creationId xmlns:p14="http://schemas.microsoft.com/office/powerpoint/2010/main" val="56622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36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7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38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39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Configuration Framework</a:t>
            </a:r>
          </a:p>
        </p:txBody>
      </p:sp>
      <p:sp>
        <p:nvSpPr>
          <p:cNvPr id="4" name="tower"/>
          <p:cNvSpPr>
            <a:spLocks noEditPoints="1" noChangeArrowheads="1"/>
          </p:cNvSpPr>
          <p:nvPr/>
        </p:nvSpPr>
        <p:spPr bwMode="auto">
          <a:xfrm>
            <a:off x="1377591" y="941854"/>
            <a:ext cx="1044401" cy="136218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5" name="Connecteur droit 4"/>
          <p:cNvCxnSpPr>
            <a:stCxn id="12" idx="6"/>
          </p:cNvCxnSpPr>
          <p:nvPr/>
        </p:nvCxnSpPr>
        <p:spPr>
          <a:xfrm>
            <a:off x="2899662" y="2079911"/>
            <a:ext cx="403767" cy="0"/>
          </a:xfrm>
          <a:prstGeom prst="line">
            <a:avLst/>
          </a:prstGeom>
          <a:ln w="50800">
            <a:solidFill>
              <a:srgbClr val="CC0000"/>
            </a:solidFill>
            <a:tail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rot="10800000">
            <a:off x="3502057" y="2091350"/>
            <a:ext cx="2251871" cy="0"/>
          </a:xfrm>
          <a:prstGeom prst="line">
            <a:avLst/>
          </a:prstGeom>
          <a:ln w="50800">
            <a:solidFill>
              <a:srgbClr val="CC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 rot="5400000">
            <a:off x="3110920" y="1886850"/>
            <a:ext cx="393032" cy="398202"/>
          </a:xfrm>
          <a:prstGeom prst="arc">
            <a:avLst>
              <a:gd name="adj1" fmla="val 10596549"/>
              <a:gd name="adj2" fmla="val 0"/>
            </a:avLst>
          </a:prstGeom>
          <a:ln w="50800"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rc 10"/>
          <p:cNvSpPr/>
          <p:nvPr/>
        </p:nvSpPr>
        <p:spPr>
          <a:xfrm rot="9251093">
            <a:off x="3141667" y="1949640"/>
            <a:ext cx="382872" cy="321581"/>
          </a:xfrm>
          <a:prstGeom prst="arc">
            <a:avLst>
              <a:gd name="adj1" fmla="val 10596549"/>
              <a:gd name="adj2" fmla="val 0"/>
            </a:avLst>
          </a:prstGeom>
          <a:ln w="50800">
            <a:solidFill>
              <a:srgbClr val="CC0000"/>
            </a:solidFill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414353" y="1481214"/>
            <a:ext cx="2485309" cy="1197394"/>
          </a:xfrm>
          <a:prstGeom prst="ellipse">
            <a:avLst/>
          </a:prstGeom>
          <a:effectLst>
            <a:outerShdw blurRad="152400" dist="50800" dir="2400000" rotWithShape="0">
              <a:srgbClr val="000000">
                <a:alpha val="9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tIns="72000" rtlCol="0" anchor="ctr">
            <a:noAutofit/>
          </a:bodyPr>
          <a:lstStyle/>
          <a:p>
            <a:pPr lvl="0" algn="ctr">
              <a:lnSpc>
                <a:spcPts val="2500"/>
              </a:lnSpc>
            </a:pPr>
            <a:r>
              <a:rPr lang="fr-FR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rPr>
              <a:t>Electronics</a:t>
            </a:r>
          </a:p>
          <a:p>
            <a:pPr lvl="0" algn="ctr">
              <a:lnSpc>
                <a:spcPts val="2100"/>
              </a:lnSpc>
            </a:pPr>
            <a:r>
              <a:rPr lang="fr-FR" sz="240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rPr>
              <a:t>Control &amp; Config</a:t>
            </a:r>
            <a:endParaRPr lang="fr-FR" sz="24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st="508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897607" y="4511961"/>
            <a:ext cx="1473958" cy="1114566"/>
            <a:chOff x="1489881" y="3703093"/>
            <a:chExt cx="1473958" cy="111456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4" name="Organigramme : Disque magnétique 13"/>
            <p:cNvSpPr/>
            <p:nvPr/>
          </p:nvSpPr>
          <p:spPr>
            <a:xfrm>
              <a:off x="1489881" y="4435522"/>
              <a:ext cx="1460311" cy="382137"/>
            </a:xfrm>
            <a:prstGeom prst="flowChartMagneticDisk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Organigramme : Disque magnétique 14"/>
            <p:cNvSpPr/>
            <p:nvPr/>
          </p:nvSpPr>
          <p:spPr>
            <a:xfrm>
              <a:off x="1489881" y="4069308"/>
              <a:ext cx="1460311" cy="382137"/>
            </a:xfrm>
            <a:prstGeom prst="flowChartMagneticDisk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Organigramme : Disque magnétique 15"/>
            <p:cNvSpPr/>
            <p:nvPr/>
          </p:nvSpPr>
          <p:spPr>
            <a:xfrm>
              <a:off x="1503528" y="3703093"/>
              <a:ext cx="1460311" cy="382137"/>
            </a:xfrm>
            <a:prstGeom prst="flowChartMagneticDisk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7" name="Double flèche verticale 16"/>
          <p:cNvSpPr/>
          <p:nvPr/>
        </p:nvSpPr>
        <p:spPr>
          <a:xfrm>
            <a:off x="1304767" y="2801440"/>
            <a:ext cx="655093" cy="1610435"/>
          </a:xfrm>
          <a:prstGeom prst="upDownArrow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>
            <a:off x="3638534" y="2337417"/>
            <a:ext cx="1924334" cy="1588"/>
          </a:xfrm>
          <a:prstGeom prst="straightConnector1">
            <a:avLst/>
          </a:prstGeom>
          <a:ln w="38100">
            <a:solidFill>
              <a:schemeClr val="bg1">
                <a:lumMod val="95000"/>
              </a:schemeClr>
            </a:solidFill>
            <a:headEnd type="arrow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3831884" y="2390498"/>
            <a:ext cx="1541512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fr-FR" sz="3200" b="1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Config ID</a:t>
            </a:r>
            <a:endParaRPr lang="fr-FR" sz="3200" b="1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282096" y="3170696"/>
            <a:ext cx="1090857" cy="84214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72000" tIns="36000" rIns="72000" bIns="36000" rtlCol="0">
            <a:spAutoFit/>
          </a:bodyPr>
          <a:lstStyle/>
          <a:p>
            <a:pPr algn="r">
              <a:lnSpc>
                <a:spcPts val="3000"/>
              </a:lnSpc>
            </a:pPr>
            <a:r>
              <a:rPr lang="fr-FR" sz="2800" b="1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Config</a:t>
            </a:r>
            <a:br>
              <a:rPr lang="fr-FR" sz="2800" b="1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r-FR" sz="2800" b="1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store</a:t>
            </a:r>
            <a:endParaRPr lang="fr-FR" sz="2800" b="1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781585" y="5588623"/>
            <a:ext cx="164006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r-FR" sz="32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Database</a:t>
            </a:r>
            <a:endParaRPr lang="fr-FR" sz="3200" b="1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172614" y="3031802"/>
            <a:ext cx="5868538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r>
              <a:rPr lang="en-US" sz="2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C++ framework (Std &amp; embedded </a:t>
            </a: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OS)</a:t>
            </a:r>
            <a:endParaRPr lang="en-US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XML File &amp; Database persistence</a:t>
            </a: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endParaRPr lang="en-US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endParaRPr lang="en-US" sz="2400" b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endParaRPr lang="en-US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endParaRPr lang="en-US" sz="2400" b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endParaRPr lang="en-US" sz="2400" b="1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Graphical Editor (based on Qt4)</a:t>
            </a: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 Parameter </a:t>
            </a:r>
            <a:r>
              <a:rPr lang="en-US" sz="2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default value </a:t>
            </a: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  <a:sym typeface="Wingdings" pitchFamily="2" charset="2"/>
              </a:rPr>
              <a:t>mechanism</a:t>
            </a:r>
          </a:p>
          <a:p>
            <a:pPr marL="476250" lvl="2" indent="-19050">
              <a:lnSpc>
                <a:spcPct val="80000"/>
              </a:lnSpc>
              <a:buFont typeface="Arial" pitchFamily="34" charset="0"/>
              <a:buChar char="–"/>
            </a:pP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Multilanguage server access (using ICE</a:t>
            </a: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marL="457200" lvl="2">
              <a:lnSpc>
                <a:spcPct val="80000"/>
              </a:lnSpc>
            </a:pP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…</a:t>
            </a:r>
            <a:endParaRPr lang="en-US" sz="2400" b="1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5740281" y="941854"/>
            <a:ext cx="1680093" cy="1611589"/>
            <a:chOff x="3521978" y="4578343"/>
            <a:chExt cx="1680093" cy="1611589"/>
          </a:xfrm>
        </p:grpSpPr>
        <p:sp>
          <p:nvSpPr>
            <p:cNvPr id="7" name="tower"/>
            <p:cNvSpPr>
              <a:spLocks noEditPoints="1" noChangeArrowheads="1"/>
            </p:cNvSpPr>
            <p:nvPr/>
          </p:nvSpPr>
          <p:spPr bwMode="auto">
            <a:xfrm>
              <a:off x="4157670" y="4578343"/>
              <a:ext cx="1044401" cy="1362184"/>
            </a:xfrm>
            <a:custGeom>
              <a:avLst/>
              <a:gdLst>
                <a:gd name="T0" fmla="*/ 0 w 21600"/>
                <a:gd name="T1" fmla="*/ 2184 h 21600"/>
                <a:gd name="T2" fmla="*/ 6664 w 21600"/>
                <a:gd name="T3" fmla="*/ 0 h 21600"/>
                <a:gd name="T4" fmla="*/ 10800 w 21600"/>
                <a:gd name="T5" fmla="*/ 0 h 21600"/>
                <a:gd name="T6" fmla="*/ 21600 w 21600"/>
                <a:gd name="T7" fmla="*/ 0 h 21600"/>
                <a:gd name="T8" fmla="*/ 21600 w 21600"/>
                <a:gd name="T9" fmla="*/ 11649 h 21600"/>
                <a:gd name="T10" fmla="*/ 21600 w 21600"/>
                <a:gd name="T11" fmla="*/ 19416 h 21600"/>
                <a:gd name="T12" fmla="*/ 15166 w 21600"/>
                <a:gd name="T13" fmla="*/ 21600 h 21600"/>
                <a:gd name="T14" fmla="*/ 10570 w 21600"/>
                <a:gd name="T15" fmla="*/ 21600 h 21600"/>
                <a:gd name="T16" fmla="*/ 0 w 21600"/>
                <a:gd name="T17" fmla="*/ 21600 h 21600"/>
                <a:gd name="T18" fmla="*/ 0 w 21600"/>
                <a:gd name="T19" fmla="*/ 11528 h 21600"/>
                <a:gd name="T20" fmla="*/ 459 w 21600"/>
                <a:gd name="T21" fmla="*/ 22540 h 21600"/>
                <a:gd name="T22" fmla="*/ 21485 w 21600"/>
                <a:gd name="T23" fmla="*/ 27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 extrusionOk="0">
                  <a:moveTo>
                    <a:pt x="0" y="2184"/>
                  </a:moveTo>
                  <a:lnTo>
                    <a:pt x="6664" y="0"/>
                  </a:lnTo>
                  <a:lnTo>
                    <a:pt x="10800" y="0"/>
                  </a:lnTo>
                  <a:lnTo>
                    <a:pt x="21600" y="0"/>
                  </a:lnTo>
                  <a:lnTo>
                    <a:pt x="21600" y="11649"/>
                  </a:lnTo>
                  <a:lnTo>
                    <a:pt x="21600" y="19416"/>
                  </a:lnTo>
                  <a:lnTo>
                    <a:pt x="15166" y="21600"/>
                  </a:lnTo>
                  <a:lnTo>
                    <a:pt x="10570" y="21600"/>
                  </a:lnTo>
                  <a:lnTo>
                    <a:pt x="0" y="21600"/>
                  </a:lnTo>
                  <a:lnTo>
                    <a:pt x="0" y="11528"/>
                  </a:lnTo>
                  <a:lnTo>
                    <a:pt x="0" y="2184"/>
                  </a:lnTo>
                  <a:close/>
                </a:path>
                <a:path w="21600" h="21600" extrusionOk="0">
                  <a:moveTo>
                    <a:pt x="0" y="2184"/>
                  </a:moveTo>
                  <a:lnTo>
                    <a:pt x="0" y="2184"/>
                  </a:lnTo>
                  <a:lnTo>
                    <a:pt x="14706" y="2184"/>
                  </a:lnTo>
                  <a:lnTo>
                    <a:pt x="21600" y="0"/>
                  </a:lnTo>
                  <a:moveTo>
                    <a:pt x="0" y="2184"/>
                  </a:moveTo>
                  <a:lnTo>
                    <a:pt x="14706" y="2184"/>
                  </a:lnTo>
                  <a:lnTo>
                    <a:pt x="14706" y="5339"/>
                  </a:lnTo>
                  <a:lnTo>
                    <a:pt x="14706" y="17474"/>
                  </a:lnTo>
                  <a:lnTo>
                    <a:pt x="14706" y="21600"/>
                  </a:lnTo>
                  <a:moveTo>
                    <a:pt x="1149" y="3034"/>
                  </a:moveTo>
                  <a:lnTo>
                    <a:pt x="13328" y="3034"/>
                  </a:lnTo>
                  <a:lnTo>
                    <a:pt x="13328" y="3519"/>
                  </a:lnTo>
                  <a:lnTo>
                    <a:pt x="1149" y="3519"/>
                  </a:lnTo>
                  <a:lnTo>
                    <a:pt x="1149" y="3034"/>
                  </a:lnTo>
                  <a:moveTo>
                    <a:pt x="1149" y="4490"/>
                  </a:moveTo>
                  <a:lnTo>
                    <a:pt x="13328" y="4490"/>
                  </a:lnTo>
                  <a:lnTo>
                    <a:pt x="13328" y="4854"/>
                  </a:lnTo>
                  <a:lnTo>
                    <a:pt x="1149" y="4854"/>
                  </a:lnTo>
                  <a:lnTo>
                    <a:pt x="1149" y="4490"/>
                  </a:lnTo>
                  <a:moveTo>
                    <a:pt x="1149" y="5946"/>
                  </a:moveTo>
                  <a:lnTo>
                    <a:pt x="13328" y="5946"/>
                  </a:lnTo>
                  <a:lnTo>
                    <a:pt x="13328" y="6310"/>
                  </a:lnTo>
                  <a:lnTo>
                    <a:pt x="1149" y="6310"/>
                  </a:lnTo>
                  <a:lnTo>
                    <a:pt x="1149" y="5946"/>
                  </a:lnTo>
                </a:path>
              </a:pathLst>
            </a:custGeom>
            <a:ln>
              <a:headEnd/>
              <a:tailEnd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Ellipse 7"/>
            <p:cNvSpPr/>
            <p:nvPr/>
          </p:nvSpPr>
          <p:spPr>
            <a:xfrm>
              <a:off x="3521978" y="5119595"/>
              <a:ext cx="1556068" cy="1070337"/>
            </a:xfrm>
            <a:prstGeom prst="ellipse">
              <a:avLst/>
            </a:prstGeom>
            <a:effectLst>
              <a:outerShdw blurRad="152400" dist="50800" dir="2400000" rotWithShape="0">
                <a:srgbClr val="000000">
                  <a:alpha val="90000"/>
                </a:srgb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tIns="72000" rtlCol="0" anchor="ctr">
              <a:spAutoFit/>
            </a:bodyPr>
            <a:lstStyle/>
            <a:p>
              <a:pPr algn="ctr">
                <a:lnSpc>
                  <a:spcPts val="2500"/>
                </a:lnSpc>
              </a:pPr>
              <a:r>
                <a:rPr lang="fr-FR" sz="240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Run</a:t>
              </a:r>
              <a:br>
                <a:rPr lang="fr-FR" sz="240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</a:br>
              <a:r>
                <a:rPr lang="fr-FR" sz="240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Control</a:t>
              </a:r>
              <a:endParaRPr lang="fr-FR" sz="240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pic>
        <p:nvPicPr>
          <p:cNvPr id="4098" name="Picture 2" descr="\\Dapdc5\anvar\My Documents\Manips\GET\Présentations\Screenshots\classget_1_1rc_1_1ConfigManager__inherit__grap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9206" y="3742484"/>
            <a:ext cx="4143375" cy="117157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1" name="Date Placeholder 3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57C1746-FF2D-E746-B9D4-E8AC9F523AD7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4096" name="Footer Placeholder 409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4097" name="Slide Number Placeholder 409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 bldLvl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Dapdc5\anvar\My Documents\Manips\GET\Présentations\Screenshots\cconfiged_hardwar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75" y="994592"/>
            <a:ext cx="4021259" cy="5249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Dapdc5\anvar\My Documents\Manips\GET\Présentations\Screenshots\cconfiged_ru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780" y="994592"/>
            <a:ext cx="4349817" cy="52497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ZoneTexte 7"/>
          <p:cNvSpPr txBox="1"/>
          <p:nvPr/>
        </p:nvSpPr>
        <p:spPr>
          <a:xfrm>
            <a:off x="2770028" y="3870132"/>
            <a:ext cx="1343116" cy="276999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0" rtlCol="0">
            <a:spAutoFit/>
          </a:bodyPr>
          <a:lstStyle/>
          <a:p>
            <a:r>
              <a:rPr lang="fr-FR" b="1" smtClean="0">
                <a:ln w="18415" cmpd="sng">
                  <a:noFill/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Default value</a:t>
            </a:r>
            <a:endParaRPr lang="fr-FR" b="1">
              <a:ln w="18415" cmpd="sng">
                <a:noFill/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403486" y="4645521"/>
            <a:ext cx="1599660" cy="295175"/>
          </a:xfrm>
          <a:prstGeom prst="rect">
            <a:avLst/>
          </a:prstGeom>
          <a:solidFill>
            <a:schemeClr val="bg1"/>
          </a:solid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none" lIns="36000" tIns="0" rIns="36000" bIns="18000" rtlCol="0">
            <a:spAutoFit/>
          </a:bodyPr>
          <a:lstStyle/>
          <a:p>
            <a:r>
              <a:rPr lang="fr-FR" b="1" smtClean="0">
                <a:ln w="18415" cmpd="sng">
                  <a:noFill/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Calibri" pitchFamily="34" charset="0"/>
              </a:rPr>
              <a:t>Overriden value</a:t>
            </a:r>
            <a:endParaRPr lang="fr-FR" b="1">
              <a:ln w="18415" cmpd="sng">
                <a:noFill/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3108960" y="4968240"/>
            <a:ext cx="426720" cy="312420"/>
          </a:xfrm>
          <a:prstGeom prst="straightConnector1">
            <a:avLst/>
          </a:prstGeom>
          <a:ln w="19050">
            <a:solidFill>
              <a:schemeClr val="accent2">
                <a:lumMod val="75000"/>
              </a:schemeClr>
            </a:solidFill>
            <a:tailEnd type="arrow"/>
          </a:ln>
          <a:effectLst>
            <a:glow rad="635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/>
          <p:cNvCxnSpPr/>
          <p:nvPr/>
        </p:nvCxnSpPr>
        <p:spPr>
          <a:xfrm flipH="1">
            <a:off x="2987264" y="4183037"/>
            <a:ext cx="441736" cy="394555"/>
          </a:xfrm>
          <a:prstGeom prst="straightConnector1">
            <a:avLst/>
          </a:prstGeom>
          <a:ln w="19050">
            <a:solidFill>
              <a:schemeClr val="tx2">
                <a:lumMod val="75000"/>
              </a:schemeClr>
            </a:solidFill>
            <a:tailEnd type="arrow"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0" y="3805300"/>
            <a:ext cx="9144000" cy="195363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0000" tIns="45000" rIns="90000" bIns="45000">
            <a:spAutoFit/>
          </a:bodyPr>
          <a:lstStyle/>
          <a:p>
            <a:pPr defTabSz="449263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b="1">
                <a:solidFill>
                  <a:srgbClr val="2300DC"/>
                </a:solidFill>
                <a:latin typeface="Courier New" pitchFamily="49" charset="0"/>
              </a:rPr>
              <a:t>#include "</a:t>
            </a:r>
            <a:r>
              <a:rPr lang="en-GB" b="1" smtClean="0">
                <a:solidFill>
                  <a:srgbClr val="2300DC"/>
                </a:solidFill>
                <a:latin typeface="Courier New" pitchFamily="49" charset="0"/>
              </a:rPr>
              <a:t>CCfg/CConfig.h</a:t>
            </a:r>
            <a:r>
              <a:rPr lang="en-GB" b="1">
                <a:solidFill>
                  <a:srgbClr val="2300DC"/>
                </a:solidFill>
                <a:latin typeface="Courier New" pitchFamily="49" charset="0"/>
              </a:rPr>
              <a:t>"</a:t>
            </a:r>
          </a:p>
          <a:p>
            <a:pPr defTabSz="449263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b="1">
                <a:solidFill>
                  <a:srgbClr val="2300DC"/>
                </a:solidFill>
                <a:latin typeface="Courier New" pitchFamily="49" charset="0"/>
              </a:rPr>
              <a:t>#include "CCfg/Document.h"</a:t>
            </a:r>
          </a:p>
          <a:p>
            <a:pPr defTabSz="449263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endParaRPr lang="en-GB" sz="1000" b="1">
              <a:solidFill>
                <a:srgbClr val="000000"/>
              </a:solidFill>
              <a:latin typeface="Courier New" pitchFamily="49" charset="0"/>
            </a:endParaRPr>
          </a:p>
          <a:p>
            <a:pPr defTabSz="449263" eaLnBrk="1">
              <a:lnSpc>
                <a:spcPct val="89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b="1">
                <a:solidFill>
                  <a:srgbClr val="FF3366"/>
                </a:solidFill>
                <a:latin typeface="Courier New" pitchFamily="49" charset="0"/>
              </a:rPr>
              <a:t>Ccfg::Document</a:t>
            </a:r>
            <a:r>
              <a:rPr lang="en-GB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doc("hardware_descr.xcfg");</a:t>
            </a:r>
            <a:endParaRPr lang="en-GB" b="1">
              <a:solidFill>
                <a:srgbClr val="000000"/>
              </a:solidFill>
              <a:latin typeface="Courier New" pitchFamily="49" charset="0"/>
            </a:endParaRPr>
          </a:p>
          <a:p>
            <a:pPr defTabSz="449263">
              <a:lnSpc>
                <a:spcPct val="89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b="1">
                <a:solidFill>
                  <a:srgbClr val="FF3366"/>
                </a:solidFill>
                <a:latin typeface="Courier New" pitchFamily="49" charset="0"/>
              </a:rPr>
              <a:t>CCfg</a:t>
            </a:r>
            <a:r>
              <a:rPr lang="en-GB" b="1" smtClean="0">
                <a:solidFill>
                  <a:srgbClr val="FF3366"/>
                </a:solidFill>
                <a:latin typeface="Courier New" pitchFamily="49" charset="0"/>
              </a:rPr>
              <a:t>::CConfig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b="1">
                <a:solidFill>
                  <a:srgbClr val="000000"/>
                </a:solidFill>
                <a:latin typeface="Courier New" pitchFamily="49" charset="0"/>
              </a:rPr>
              <a:t>cfg(doc.getConfig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());</a:t>
            </a:r>
          </a:p>
          <a:p>
            <a:pPr defTabSz="449263">
              <a:lnSpc>
                <a:spcPct val="89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endParaRPr lang="en-GB" b="1">
              <a:solidFill>
                <a:srgbClr val="000000"/>
              </a:solidFill>
              <a:latin typeface="Courier New" pitchFamily="49" charset="0"/>
            </a:endParaRPr>
          </a:p>
          <a:p>
            <a:pPr defTabSz="449263">
              <a:lnSpc>
                <a:spcPct val="89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b="1" smtClean="0">
                <a:solidFill>
                  <a:srgbClr val="BF3633"/>
                </a:solidFill>
                <a:latin typeface="Courier New" pitchFamily="49" charset="0"/>
              </a:rPr>
              <a:t>CCfg::CConfig </a:t>
            </a:r>
            <a:r>
              <a:rPr lang="en-GB" b="1" smtClean="0">
                <a:latin typeface="Courier New" pitchFamily="49" charset="0"/>
              </a:rPr>
              <a:t>agetCfg 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= cfg(</a:t>
            </a:r>
            <a:r>
              <a:rPr lang="en-GB" b="1" smtClean="0">
                <a:solidFill>
                  <a:srgbClr val="000080"/>
                </a:solidFill>
                <a:latin typeface="Courier New" pitchFamily="49" charset="0"/>
              </a:rPr>
              <a:t>"Setup"</a:t>
            </a:r>
            <a:r>
              <a:rPr lang="en-GB" b="1" smtClean="0">
                <a:latin typeface="Courier New" pitchFamily="49" charset="0"/>
              </a:rPr>
              <a:t>,</a:t>
            </a:r>
            <a:r>
              <a:rPr lang="en-GB" b="1" smtClean="0">
                <a:solidFill>
                  <a:srgbClr val="000080"/>
                </a:solidFill>
                <a:latin typeface="Courier New" pitchFamily="49" charset="0"/>
              </a:rPr>
              <a:t>"Hardware"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GB" b="1" smtClean="0">
                <a:solidFill>
                  <a:srgbClr val="000080"/>
                </a:solidFill>
                <a:latin typeface="Courier New" pitchFamily="49" charset="0"/>
              </a:rPr>
              <a:t>"Device"</a:t>
            </a:r>
            <a:r>
              <a:rPr lang="en-GB" b="1" smtClean="0">
                <a:latin typeface="Courier New" pitchFamily="49" charset="0"/>
              </a:rPr>
              <a:t>,</a:t>
            </a:r>
            <a:r>
              <a:rPr lang="en-GB" b="1" smtClean="0">
                <a:solidFill>
                  <a:srgbClr val="000080"/>
                </a:solidFill>
                <a:latin typeface="Courier New" pitchFamily="49" charset="0"/>
              </a:rPr>
              <a:t>"aget"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);</a:t>
            </a:r>
          </a:p>
          <a:p>
            <a:pPr defTabSz="449263">
              <a:lnSpc>
                <a:spcPct val="89000"/>
              </a:lnSpc>
              <a:buClr>
                <a:srgbClr val="000000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  <a:defRPr/>
            </a:pP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int offset = agetCfg</a:t>
            </a:r>
            <a:r>
              <a:rPr lang="en-GB" b="1">
                <a:solidFill>
                  <a:srgbClr val="000000"/>
                </a:solidFill>
                <a:latin typeface="Courier New" pitchFamily="49" charset="0"/>
              </a:rPr>
              <a:t> 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(</a:t>
            </a:r>
            <a:r>
              <a:rPr lang="en-GB" b="1" smtClean="0">
                <a:solidFill>
                  <a:srgbClr val="000080"/>
                </a:solidFill>
                <a:latin typeface="Courier New" pitchFamily="49" charset="0"/>
              </a:rPr>
              <a:t>"Register"</a:t>
            </a:r>
            <a:r>
              <a:rPr lang="en-GB" b="1" smtClean="0">
                <a:latin typeface="Courier New" pitchFamily="49" charset="0"/>
              </a:rPr>
              <a:t>,</a:t>
            </a:r>
            <a:r>
              <a:rPr lang="en-GB" b="1" smtClean="0">
                <a:solidFill>
                  <a:srgbClr val="000080"/>
                </a:solidFill>
                <a:latin typeface="Courier New" pitchFamily="49" charset="0"/>
              </a:rPr>
              <a:t>"reg3"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)(</a:t>
            </a:r>
            <a:r>
              <a:rPr lang="en-GB" b="1" smtClean="0">
                <a:solidFill>
                  <a:srgbClr val="000080"/>
                </a:solidFill>
                <a:latin typeface="Courier New" pitchFamily="49" charset="0"/>
              </a:rPr>
              <a:t>"offset"</a:t>
            </a:r>
            <a:r>
              <a:rPr lang="en-GB" b="1" smtClean="0">
                <a:solidFill>
                  <a:srgbClr val="000000"/>
                </a:solidFill>
                <a:latin typeface="Courier New" pitchFamily="49" charset="0"/>
              </a:rPr>
              <a:t>);;</a:t>
            </a:r>
            <a:endParaRPr lang="en-GB" b="1">
              <a:solidFill>
                <a:srgbClr val="000000"/>
              </a:solidFill>
              <a:latin typeface="Courier New" pitchFamily="49" charset="0"/>
            </a:endParaRPr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1E07CE-F34C-7141-ABFC-2DE6FCE87D6B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22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3" name="Image 18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" name="Image 19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5" name="Image 20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6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Configuration Framework</a:t>
            </a:r>
          </a:p>
        </p:txBody>
      </p:sp>
    </p:spTree>
    <p:extLst>
      <p:ext uri="{BB962C8B-B14F-4D97-AF65-F5344CB8AC3E}">
        <p14:creationId xmlns:p14="http://schemas.microsoft.com/office/powerpoint/2010/main" val="2798718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3203" y="1560261"/>
            <a:ext cx="8922335" cy="36471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100" i="1" dirty="0" smtClean="0">
                <a:solidFill>
                  <a:srgbClr val="FFFFFF"/>
                </a:solidFill>
              </a:rPr>
              <a:t>“</a:t>
            </a:r>
            <a:r>
              <a:rPr lang="en-US" sz="2100" i="1" dirty="0">
                <a:solidFill>
                  <a:srgbClr val="FFFFFF"/>
                </a:solidFill>
              </a:rPr>
              <a:t>B</a:t>
            </a:r>
            <a:r>
              <a:rPr lang="en-US" sz="2100" i="1" dirty="0" smtClean="0">
                <a:solidFill>
                  <a:srgbClr val="FFFFFF"/>
                </a:solidFill>
              </a:rPr>
              <a:t>atch” objects</a:t>
            </a:r>
          </a:p>
          <a:p>
            <a:r>
              <a:rPr lang="en-US" sz="2100" dirty="0">
                <a:solidFill>
                  <a:srgbClr val="FFFFFF"/>
                </a:solidFill>
              </a:rPr>
              <a:t> </a:t>
            </a:r>
            <a:r>
              <a:rPr lang="en-US" sz="2100" dirty="0" smtClean="0">
                <a:solidFill>
                  <a:srgbClr val="FFFFFF"/>
                </a:solidFill>
              </a:rPr>
              <a:t>     Series of remote register access instructions than would be transported in </a:t>
            </a:r>
          </a:p>
          <a:p>
            <a:r>
              <a:rPr lang="en-US" sz="2100" dirty="0" smtClean="0">
                <a:solidFill>
                  <a:srgbClr val="FFFFFF"/>
                </a:solidFill>
              </a:rPr>
              <a:t>a single network operation to their target node and then locally interpreted and </a:t>
            </a:r>
          </a:p>
          <a:p>
            <a:r>
              <a:rPr lang="en-US" sz="2100" dirty="0" smtClean="0">
                <a:solidFill>
                  <a:srgbClr val="FFFFFF"/>
                </a:solidFill>
              </a:rPr>
              <a:t>executed. </a:t>
            </a:r>
          </a:p>
          <a:p>
            <a:endParaRPr lang="en-US" sz="2100" dirty="0" smtClean="0">
              <a:solidFill>
                <a:srgbClr val="FFFF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100" i="1" dirty="0" smtClean="0">
                <a:solidFill>
                  <a:srgbClr val="FFFFFF"/>
                </a:solidFill>
              </a:rPr>
              <a:t>Advanced device parameterization</a:t>
            </a:r>
            <a:endParaRPr lang="en-US" sz="2100" i="1" dirty="0">
              <a:solidFill>
                <a:srgbClr val="FFFFFF"/>
              </a:solidFill>
            </a:endParaRPr>
          </a:p>
          <a:p>
            <a:r>
              <a:rPr lang="en-US" sz="2100" dirty="0">
                <a:solidFill>
                  <a:srgbClr val="FFFFFF"/>
                </a:solidFill>
              </a:rPr>
              <a:t> </a:t>
            </a:r>
            <a:r>
              <a:rPr lang="en-US" sz="2100" dirty="0" smtClean="0">
                <a:solidFill>
                  <a:srgbClr val="FFFFFF"/>
                </a:solidFill>
              </a:rPr>
              <a:t>     </a:t>
            </a:r>
            <a:r>
              <a:rPr lang="en-US" sz="2100" dirty="0">
                <a:solidFill>
                  <a:srgbClr val="FFFFFF"/>
                </a:solidFill>
              </a:rPr>
              <a:t>T</a:t>
            </a:r>
            <a:r>
              <a:rPr lang="en-US" sz="2100" dirty="0" smtClean="0">
                <a:solidFill>
                  <a:srgbClr val="FFFFFF"/>
                </a:solidFill>
              </a:rPr>
              <a:t>he possibility to instantiate register devices of any kind with an arbitrary </a:t>
            </a:r>
          </a:p>
          <a:p>
            <a:r>
              <a:rPr lang="en-US" sz="2100" dirty="0" smtClean="0">
                <a:solidFill>
                  <a:srgbClr val="FFFFFF"/>
                </a:solidFill>
              </a:rPr>
              <a:t>number of parameters.</a:t>
            </a:r>
          </a:p>
          <a:p>
            <a:pPr marL="342900" indent="-342900">
              <a:buFont typeface="Arial"/>
              <a:buChar char="•"/>
            </a:pPr>
            <a:endParaRPr lang="en-US" sz="2100" dirty="0">
              <a:solidFill>
                <a:srgbClr val="FFFFFF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US" sz="2100" i="1" dirty="0" smtClean="0">
                <a:solidFill>
                  <a:srgbClr val="FFFFFF"/>
                </a:solidFill>
              </a:rPr>
              <a:t>Parameters in more than 64-bit values.</a:t>
            </a:r>
          </a:p>
          <a:p>
            <a:r>
              <a:rPr lang="en-US" sz="2100" dirty="0">
                <a:solidFill>
                  <a:srgbClr val="FFFFFF"/>
                </a:solidFill>
              </a:rPr>
              <a:t> </a:t>
            </a:r>
            <a:r>
              <a:rPr lang="en-US" sz="2100" dirty="0" smtClean="0">
                <a:solidFill>
                  <a:srgbClr val="FFFFFF"/>
                </a:solidFill>
              </a:rPr>
              <a:t>     The </a:t>
            </a:r>
            <a:r>
              <a:rPr lang="en-US" sz="2100" dirty="0">
                <a:solidFill>
                  <a:srgbClr val="FFFFFF"/>
                </a:solidFill>
              </a:rPr>
              <a:t>possibility </a:t>
            </a:r>
            <a:r>
              <a:rPr lang="en-US" sz="2100" dirty="0" smtClean="0">
                <a:solidFill>
                  <a:srgbClr val="FFFFFF"/>
                </a:solidFill>
              </a:rPr>
              <a:t>to transfer in a single network operation the whole </a:t>
            </a:r>
            <a:r>
              <a:rPr lang="en-US" sz="2100" dirty="0" err="1" smtClean="0">
                <a:solidFill>
                  <a:srgbClr val="FFFFFF"/>
                </a:solidFill>
              </a:rPr>
              <a:t>configDB</a:t>
            </a:r>
            <a:r>
              <a:rPr lang="en-US" sz="2100" dirty="0" smtClean="0">
                <a:solidFill>
                  <a:srgbClr val="FFFFFF"/>
                </a:solidFill>
              </a:rPr>
              <a:t>. 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0437FEB-5401-CE47-A869-AFD2DF480B0F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16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7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0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376092"/>
                </a:solidFill>
                <a:effectLst/>
              </a:rPr>
              <a:t>Further </a:t>
            </a:r>
            <a:r>
              <a:rPr lang="en-US" sz="3600" b="1" dirty="0">
                <a:solidFill>
                  <a:srgbClr val="376092"/>
                </a:solidFill>
                <a:effectLst/>
              </a:rPr>
              <a:t>developments</a:t>
            </a:r>
          </a:p>
        </p:txBody>
      </p:sp>
    </p:spTree>
    <p:extLst>
      <p:ext uri="{BB962C8B-B14F-4D97-AF65-F5344CB8AC3E}">
        <p14:creationId xmlns:p14="http://schemas.microsoft.com/office/powerpoint/2010/main" val="17617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92558" y="2492236"/>
            <a:ext cx="8518553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n-US" sz="2600" i="1" dirty="0" smtClean="0">
                <a:solidFill>
                  <a:schemeClr val="bg1"/>
                </a:solidFill>
              </a:rPr>
              <a:t>	</a:t>
            </a:r>
            <a:r>
              <a:rPr lang="en-US" sz="2600" i="1" dirty="0" err="1" smtClean="0">
                <a:solidFill>
                  <a:schemeClr val="bg1"/>
                </a:solidFill>
              </a:rPr>
              <a:t>Mordicus-hw</a:t>
            </a:r>
            <a:r>
              <a:rPr lang="en-US" sz="2600" dirty="0" smtClean="0">
                <a:solidFill>
                  <a:schemeClr val="bg1"/>
                </a:solidFill>
              </a:rPr>
              <a:t> is </a:t>
            </a:r>
            <a:r>
              <a:rPr lang="en-US" sz="2600" dirty="0">
                <a:solidFill>
                  <a:schemeClr val="bg1"/>
                </a:solidFill>
              </a:rPr>
              <a:t>a C++ framework designed to optimize </a:t>
            </a:r>
            <a:endParaRPr lang="en-US" sz="2600" dirty="0" smtClean="0">
              <a:solidFill>
                <a:schemeClr val="bg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bg1"/>
                </a:solidFill>
              </a:rPr>
              <a:t>collaborative development </a:t>
            </a:r>
            <a:r>
              <a:rPr lang="en-US" sz="2600" dirty="0">
                <a:solidFill>
                  <a:schemeClr val="bg1"/>
                </a:solidFill>
              </a:rPr>
              <a:t>between electronics and software </a:t>
            </a:r>
            <a:endParaRPr lang="en-US" sz="2600" dirty="0" smtClean="0">
              <a:solidFill>
                <a:schemeClr val="bg1"/>
              </a:solidFill>
            </a:endParaRPr>
          </a:p>
          <a:p>
            <a:pPr algn="just"/>
            <a:r>
              <a:rPr lang="en-US" sz="2600" dirty="0" smtClean="0">
                <a:solidFill>
                  <a:schemeClr val="bg1"/>
                </a:solidFill>
              </a:rPr>
              <a:t>engineers </a:t>
            </a:r>
            <a:r>
              <a:rPr lang="en-US" sz="2600" dirty="0">
                <a:solidFill>
                  <a:schemeClr val="bg1"/>
                </a:solidFill>
              </a:rPr>
              <a:t>by </a:t>
            </a:r>
            <a:r>
              <a:rPr lang="en-US" sz="2600" dirty="0" smtClean="0">
                <a:solidFill>
                  <a:schemeClr val="bg1"/>
                </a:solidFill>
              </a:rPr>
              <a:t>providing </a:t>
            </a:r>
            <a:r>
              <a:rPr lang="en-US" sz="2600" dirty="0">
                <a:solidFill>
                  <a:schemeClr val="bg1"/>
                </a:solidFill>
              </a:rPr>
              <a:t>them </a:t>
            </a:r>
            <a:r>
              <a:rPr lang="en-US" sz="2600" dirty="0" smtClean="0">
                <a:solidFill>
                  <a:schemeClr val="bg1"/>
                </a:solidFill>
              </a:rPr>
              <a:t>software </a:t>
            </a:r>
            <a:r>
              <a:rPr lang="en-US" sz="2600" dirty="0">
                <a:solidFill>
                  <a:schemeClr val="bg1"/>
                </a:solidFill>
              </a:rPr>
              <a:t>tools that </a:t>
            </a:r>
            <a:r>
              <a:rPr lang="en-US" sz="2600">
                <a:solidFill>
                  <a:schemeClr val="bg1"/>
                </a:solidFill>
              </a:rPr>
              <a:t>are </a:t>
            </a:r>
            <a:r>
              <a:rPr lang="en-US" sz="2600" smtClean="0">
                <a:solidFill>
                  <a:schemeClr val="bg1"/>
                </a:solidFill>
              </a:rPr>
              <a:t>adapted</a:t>
            </a:r>
          </a:p>
          <a:p>
            <a:pPr algn="just"/>
            <a:r>
              <a:rPr lang="en-US" sz="2600" smtClean="0">
                <a:solidFill>
                  <a:schemeClr val="bg1"/>
                </a:solidFill>
              </a:rPr>
              <a:t>to </a:t>
            </a:r>
            <a:r>
              <a:rPr lang="en-US" sz="2600" dirty="0">
                <a:solidFill>
                  <a:schemeClr val="bg1"/>
                </a:solidFill>
              </a:rPr>
              <a:t>their </a:t>
            </a:r>
            <a:r>
              <a:rPr lang="en-US" sz="2600" dirty="0" smtClean="0">
                <a:solidFill>
                  <a:schemeClr val="bg1"/>
                </a:solidFill>
              </a:rPr>
              <a:t>respective </a:t>
            </a:r>
            <a:r>
              <a:rPr lang="en-US" sz="2600" dirty="0">
                <a:solidFill>
                  <a:schemeClr val="bg1"/>
                </a:solidFill>
              </a:rPr>
              <a:t>activities. </a:t>
            </a:r>
          </a:p>
        </p:txBody>
      </p:sp>
      <p:grpSp>
        <p:nvGrpSpPr>
          <p:cNvPr id="13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4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5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6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5" name="Titre 3"/>
          <p:cNvSpPr>
            <a:spLocks noGrp="1"/>
          </p:cNvSpPr>
          <p:nvPr>
            <p:ph type="title"/>
          </p:nvPr>
        </p:nvSpPr>
        <p:spPr>
          <a:xfrm>
            <a:off x="430176" y="-225231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376092"/>
                </a:solidFill>
                <a:effectLst/>
              </a:rPr>
              <a:t>What is </a:t>
            </a:r>
            <a:r>
              <a:rPr lang="en-US" sz="3600" b="1" dirty="0" err="1" smtClean="0">
                <a:solidFill>
                  <a:srgbClr val="376092"/>
                </a:solidFill>
                <a:effectLst/>
              </a:rPr>
              <a:t>Mordicus-hw</a:t>
            </a:r>
            <a:r>
              <a:rPr lang="en-US" sz="3600" b="1" dirty="0" smtClean="0">
                <a:solidFill>
                  <a:srgbClr val="376092"/>
                </a:solidFill>
                <a:effectLst/>
              </a:rPr>
              <a:t>?</a:t>
            </a:r>
            <a:endParaRPr lang="en-US" sz="3600" b="1" dirty="0">
              <a:solidFill>
                <a:srgbClr val="376092"/>
              </a:solidFill>
              <a:effectLst/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F4206CF-9343-7F42-B9D5-A95F67B7965D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060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82886" y="2139834"/>
            <a:ext cx="1485220" cy="131992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i="1" dirty="0" smtClean="0"/>
              <a:t>Workstation</a:t>
            </a:r>
            <a:endParaRPr lang="en-US" i="1" dirty="0"/>
          </a:p>
        </p:txBody>
      </p:sp>
      <p:sp>
        <p:nvSpPr>
          <p:cNvPr id="5" name="Rectangle 4"/>
          <p:cNvSpPr/>
          <p:nvPr/>
        </p:nvSpPr>
        <p:spPr>
          <a:xfrm>
            <a:off x="450750" y="2744946"/>
            <a:ext cx="1170416" cy="428413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Client</a:t>
            </a:r>
            <a:endParaRPr lang="en-US" sz="1600" b="1" dirty="0"/>
          </a:p>
        </p:txBody>
      </p:sp>
      <p:sp>
        <p:nvSpPr>
          <p:cNvPr id="6" name="Rounded Rectangle 5"/>
          <p:cNvSpPr/>
          <p:nvPr/>
        </p:nvSpPr>
        <p:spPr>
          <a:xfrm>
            <a:off x="3300531" y="1223238"/>
            <a:ext cx="5539967" cy="3356643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i="1" dirty="0" smtClean="0"/>
              <a:t>Embedded platform</a:t>
            </a:r>
            <a:endParaRPr lang="en-US" sz="2000" i="1" dirty="0"/>
          </a:p>
        </p:txBody>
      </p:sp>
      <p:sp>
        <p:nvSpPr>
          <p:cNvPr id="10" name="Rectangle 9"/>
          <p:cNvSpPr/>
          <p:nvPr/>
        </p:nvSpPr>
        <p:spPr>
          <a:xfrm>
            <a:off x="3562011" y="2698983"/>
            <a:ext cx="1431003" cy="522152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Device</a:t>
            </a:r>
          </a:p>
          <a:p>
            <a:pPr algn="ctr"/>
            <a:r>
              <a:rPr lang="en-US" sz="1600" b="1" dirty="0" smtClean="0"/>
              <a:t>Server</a:t>
            </a:r>
            <a:endParaRPr lang="en-US" sz="1600" b="1" dirty="0"/>
          </a:p>
        </p:txBody>
      </p:sp>
      <p:sp>
        <p:nvSpPr>
          <p:cNvPr id="11" name="Oval 10"/>
          <p:cNvSpPr/>
          <p:nvPr/>
        </p:nvSpPr>
        <p:spPr>
          <a:xfrm>
            <a:off x="5355014" y="1888758"/>
            <a:ext cx="1294946" cy="5727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MBus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5355014" y="2673241"/>
            <a:ext cx="1294946" cy="5727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5355014" y="3481792"/>
            <a:ext cx="1294946" cy="57279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AGET</a:t>
            </a:r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7125966" y="1552552"/>
            <a:ext cx="1319849" cy="49808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device #1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7125966" y="2278481"/>
            <a:ext cx="1319849" cy="49808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device #2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125966" y="3015954"/>
            <a:ext cx="1319849" cy="49808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device #3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7125966" y="3744121"/>
            <a:ext cx="1319849" cy="498084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device #4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>
            <a:stCxn id="5" idx="3"/>
            <a:endCxn id="10" idx="1"/>
          </p:cNvCxnSpPr>
          <p:nvPr/>
        </p:nvCxnSpPr>
        <p:spPr>
          <a:xfrm>
            <a:off x="1621166" y="2959153"/>
            <a:ext cx="1940845" cy="906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10" idx="3"/>
            <a:endCxn id="12" idx="2"/>
          </p:cNvCxnSpPr>
          <p:nvPr/>
        </p:nvCxnSpPr>
        <p:spPr>
          <a:xfrm flipV="1">
            <a:off x="4993014" y="2959640"/>
            <a:ext cx="362000" cy="419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Elbow Connector 26"/>
          <p:cNvCxnSpPr>
            <a:stCxn id="10" idx="3"/>
            <a:endCxn id="11" idx="2"/>
          </p:cNvCxnSpPr>
          <p:nvPr/>
        </p:nvCxnSpPr>
        <p:spPr>
          <a:xfrm flipV="1">
            <a:off x="4993014" y="2175157"/>
            <a:ext cx="362000" cy="784902"/>
          </a:xfrm>
          <a:prstGeom prst="bentConnector3">
            <a:avLst>
              <a:gd name="adj1" fmla="val 50000"/>
            </a:avLst>
          </a:prstGeom>
          <a:ln>
            <a:solidFill>
              <a:srgbClr val="FFFFFF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0" idx="3"/>
            <a:endCxn id="13" idx="2"/>
          </p:cNvCxnSpPr>
          <p:nvPr/>
        </p:nvCxnSpPr>
        <p:spPr>
          <a:xfrm>
            <a:off x="4993014" y="2960059"/>
            <a:ext cx="362000" cy="808132"/>
          </a:xfrm>
          <a:prstGeom prst="bentConnector3">
            <a:avLst>
              <a:gd name="adj1" fmla="val 50000"/>
            </a:avLst>
          </a:prstGeom>
          <a:ln>
            <a:solidFill>
              <a:srgbClr val="FFFFFF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1" idx="6"/>
            <a:endCxn id="14" idx="1"/>
          </p:cNvCxnSpPr>
          <p:nvPr/>
        </p:nvCxnSpPr>
        <p:spPr>
          <a:xfrm flipV="1">
            <a:off x="6649960" y="1801594"/>
            <a:ext cx="476006" cy="373563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11" idx="6"/>
            <a:endCxn id="15" idx="1"/>
          </p:cNvCxnSpPr>
          <p:nvPr/>
        </p:nvCxnSpPr>
        <p:spPr>
          <a:xfrm>
            <a:off x="6649960" y="2175157"/>
            <a:ext cx="476006" cy="352366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12" idx="6"/>
            <a:endCxn id="16" idx="1"/>
          </p:cNvCxnSpPr>
          <p:nvPr/>
        </p:nvCxnSpPr>
        <p:spPr>
          <a:xfrm>
            <a:off x="6649960" y="2959640"/>
            <a:ext cx="476006" cy="305356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3" idx="6"/>
            <a:endCxn id="17" idx="1"/>
          </p:cNvCxnSpPr>
          <p:nvPr/>
        </p:nvCxnSpPr>
        <p:spPr>
          <a:xfrm>
            <a:off x="6649960" y="3768191"/>
            <a:ext cx="476006" cy="224972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852719" y="2991026"/>
            <a:ext cx="1351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ICE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Middleware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23635" y="2254165"/>
            <a:ext cx="1034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Network</a:t>
            </a:r>
          </a:p>
          <a:p>
            <a:pPr algn="ctr"/>
            <a:r>
              <a:rPr lang="en-US" b="1" i="1" dirty="0" smtClean="0">
                <a:solidFill>
                  <a:schemeClr val="bg1"/>
                </a:solidFill>
              </a:rPr>
              <a:t>TCP/IT</a:t>
            </a:r>
            <a:endParaRPr lang="en-US" b="1" i="1" dirty="0">
              <a:solidFill>
                <a:schemeClr val="bg1"/>
              </a:solidFill>
            </a:endParaRPr>
          </a:p>
        </p:txBody>
      </p:sp>
      <p:sp>
        <p:nvSpPr>
          <p:cNvPr id="49" name="Oval 48"/>
          <p:cNvSpPr/>
          <p:nvPr/>
        </p:nvSpPr>
        <p:spPr>
          <a:xfrm>
            <a:off x="568760" y="4763834"/>
            <a:ext cx="954896" cy="42238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MBus</a:t>
            </a:r>
            <a:endParaRPr lang="en-US" sz="1200" dirty="0"/>
          </a:p>
        </p:txBody>
      </p:sp>
      <p:sp>
        <p:nvSpPr>
          <p:cNvPr id="52" name="Oval 51"/>
          <p:cNvSpPr/>
          <p:nvPr/>
        </p:nvSpPr>
        <p:spPr>
          <a:xfrm>
            <a:off x="568760" y="5278032"/>
            <a:ext cx="954896" cy="42238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I</a:t>
            </a:r>
            <a:r>
              <a:rPr lang="en-US" sz="1200" baseline="30000" dirty="0" smtClean="0"/>
              <a:t>2</a:t>
            </a:r>
            <a:r>
              <a:rPr lang="en-US" sz="1200" dirty="0" smtClean="0"/>
              <a:t>C</a:t>
            </a:r>
            <a:endParaRPr lang="en-US" sz="1200" dirty="0"/>
          </a:p>
        </p:txBody>
      </p:sp>
      <p:sp>
        <p:nvSpPr>
          <p:cNvPr id="53" name="Oval 52"/>
          <p:cNvSpPr/>
          <p:nvPr/>
        </p:nvSpPr>
        <p:spPr>
          <a:xfrm>
            <a:off x="568760" y="5793307"/>
            <a:ext cx="954896" cy="42238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AGET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1523656" y="4803275"/>
            <a:ext cx="25748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Memory-mapped register access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23815" y="5304909"/>
            <a:ext cx="1494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I</a:t>
            </a:r>
            <a:r>
              <a:rPr lang="en-US" sz="1400" baseline="30000" dirty="0" smtClean="0">
                <a:solidFill>
                  <a:srgbClr val="FFFFFF"/>
                </a:solidFill>
              </a:rPr>
              <a:t>2</a:t>
            </a:r>
            <a:r>
              <a:rPr lang="en-US" sz="1400" dirty="0" smtClean="0">
                <a:solidFill>
                  <a:srgbClr val="FFFFFF"/>
                </a:solidFill>
              </a:rPr>
              <a:t>C register access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523815" y="5822605"/>
            <a:ext cx="21210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FF"/>
                </a:solidFill>
              </a:rPr>
              <a:t>Proprietary register access</a:t>
            </a:r>
            <a:endParaRPr lang="en-US" sz="1400" dirty="0">
              <a:solidFill>
                <a:srgbClr val="FFFFFF"/>
              </a:solidFill>
            </a:endParaRPr>
          </a:p>
        </p:txBody>
      </p:sp>
      <p:grpSp>
        <p:nvGrpSpPr>
          <p:cNvPr id="67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68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9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70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71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376092"/>
                </a:solidFill>
                <a:effectLst/>
              </a:rPr>
              <a:t>Device Server</a:t>
            </a:r>
            <a:endParaRPr lang="en-US" sz="3600" b="1" dirty="0">
              <a:solidFill>
                <a:srgbClr val="376092"/>
              </a:solidFill>
              <a:effectLst/>
            </a:endParaRPr>
          </a:p>
        </p:txBody>
      </p:sp>
      <p:sp>
        <p:nvSpPr>
          <p:cNvPr id="72" name="Date Placeholder 7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51F084-8784-3B44-86F1-103C926A8878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73" name="Footer Placeholder 7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74" name="Slide Number Placeholder 7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14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806068"/>
            <a:ext cx="9144000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Client-Server Architecture</a:t>
            </a:r>
            <a:endParaRPr lang="fr-FR" sz="1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3963920"/>
            <a:ext cx="914400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b="1" kern="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+mj-ea"/>
                <a:cs typeface="Calibri" pitchFamily="34" charset="0"/>
              </a:rPr>
              <a:t>TCP Protocol</a:t>
            </a:r>
            <a:endParaRPr lang="fr-FR" sz="1600" b="1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4542846"/>
            <a:ext cx="914400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b="1" kern="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+mj-ea"/>
                <a:cs typeface="Calibri" pitchFamily="34" charset="0"/>
              </a:rPr>
              <a:t>IP Networking</a:t>
            </a:r>
            <a:endParaRPr lang="fr-FR" sz="1600" b="1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121774"/>
            <a:ext cx="9144000" cy="5232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b="1" kern="0" spc="5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Calibri" pitchFamily="34" charset="0"/>
                <a:ea typeface="+mj-ea"/>
                <a:cs typeface="Calibri" pitchFamily="34" charset="0"/>
              </a:rPr>
              <a:t>Switched Ethernet</a:t>
            </a:r>
            <a:endParaRPr lang="fr-FR" sz="1600" b="1" spc="5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Ellipse 8"/>
          <p:cNvSpPr/>
          <p:nvPr/>
        </p:nvSpPr>
        <p:spPr>
          <a:xfrm>
            <a:off x="2845340" y="1183977"/>
            <a:ext cx="3630874" cy="965334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lIns="0" tIns="0" rIns="0" bIns="0" anchor="ctr" anchorCtr="0">
            <a:noAutofit/>
          </a:bodyPr>
          <a:lstStyle/>
          <a:p>
            <a:pPr algn="ctr"/>
            <a:r>
              <a:rPr lang="en-US" sz="2800" kern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Distributed processes</a:t>
            </a: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3384994"/>
            <a:ext cx="9144000" cy="5232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Middleware: </a:t>
            </a:r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I</a:t>
            </a:r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nternet </a:t>
            </a:r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C</a:t>
            </a:r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ommunication </a:t>
            </a:r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139700">
                    <a:schemeClr val="bg1"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E</a:t>
            </a:r>
            <a:r>
              <a:rPr lang="fr-FR" sz="2800" kern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+mj-ea"/>
                <a:cs typeface="Calibri" pitchFamily="34" charset="0"/>
              </a:rPr>
              <a:t>ngine</a:t>
            </a:r>
            <a:endParaRPr lang="fr-FR" sz="160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A8F9A72-20B6-5740-9931-754E29994D17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1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22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4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5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Highly Distributed Application</a:t>
            </a:r>
          </a:p>
        </p:txBody>
      </p:sp>
    </p:spTree>
    <p:extLst>
      <p:ext uri="{BB962C8B-B14F-4D97-AF65-F5344CB8AC3E}">
        <p14:creationId xmlns:p14="http://schemas.microsoft.com/office/powerpoint/2010/main" val="3248813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2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Ellipse 19"/>
          <p:cNvSpPr/>
          <p:nvPr/>
        </p:nvSpPr>
        <p:spPr>
          <a:xfrm>
            <a:off x="556647" y="1524001"/>
            <a:ext cx="1828330" cy="103961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r>
              <a:rPr lang="fr-FR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Client</a:t>
            </a:r>
          </a:p>
        </p:txBody>
      </p:sp>
      <p:sp>
        <p:nvSpPr>
          <p:cNvPr id="21" name="Ellipse 20"/>
          <p:cNvSpPr/>
          <p:nvPr/>
        </p:nvSpPr>
        <p:spPr>
          <a:xfrm>
            <a:off x="4140725" y="1524000"/>
            <a:ext cx="1828330" cy="103961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r>
              <a:rPr lang="fr-FR" sz="36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Server</a:t>
            </a:r>
          </a:p>
        </p:txBody>
      </p:sp>
      <p:sp>
        <p:nvSpPr>
          <p:cNvPr id="22" name="Organigramme : Document 21"/>
          <p:cNvSpPr/>
          <p:nvPr/>
        </p:nvSpPr>
        <p:spPr>
          <a:xfrm>
            <a:off x="2193608" y="2667000"/>
            <a:ext cx="2138486" cy="1093985"/>
          </a:xfrm>
          <a:prstGeom prst="flowChartDocumen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>
              <a:lnSpc>
                <a:spcPct val="75000"/>
              </a:lnSpc>
            </a:pPr>
            <a:r>
              <a:rPr lang="fr-FR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Contract:</a:t>
            </a:r>
          </a:p>
          <a:p>
            <a:pPr algn="ctr">
              <a:lnSpc>
                <a:spcPct val="75000"/>
              </a:lnSpc>
            </a:pPr>
            <a:r>
              <a:rPr lang="fr-FR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Interface Defintion</a:t>
            </a:r>
            <a:endParaRPr lang="fr-FR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Connecteur droit 22"/>
          <p:cNvCxnSpPr>
            <a:endCxn id="22" idx="0"/>
          </p:cNvCxnSpPr>
          <p:nvPr/>
        </p:nvCxnSpPr>
        <p:spPr>
          <a:xfrm>
            <a:off x="3262851" y="2043809"/>
            <a:ext cx="0" cy="623191"/>
          </a:xfrm>
          <a:prstGeom prst="line">
            <a:avLst/>
          </a:prstGeom>
          <a:ln w="38100">
            <a:solidFill>
              <a:srgbClr val="FF8F2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>
            <a:stCxn id="20" idx="6"/>
            <a:endCxn id="21" idx="2"/>
          </p:cNvCxnSpPr>
          <p:nvPr/>
        </p:nvCxnSpPr>
        <p:spPr>
          <a:xfrm flipV="1">
            <a:off x="2384977" y="2043808"/>
            <a:ext cx="1755748" cy="1"/>
          </a:xfrm>
          <a:prstGeom prst="straightConnector1">
            <a:avLst/>
          </a:prstGeom>
          <a:ln w="28575">
            <a:solidFill>
              <a:schemeClr val="bg1"/>
            </a:solidFill>
            <a:prstDash val="solid"/>
            <a:tailEnd type="arrow" w="lg" len="lg"/>
          </a:ln>
          <a:effectLst>
            <a:softEdge rad="0"/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lèche droite rayée 24"/>
          <p:cNvSpPr/>
          <p:nvPr/>
        </p:nvSpPr>
        <p:spPr>
          <a:xfrm rot="6720000" flipV="1">
            <a:off x="1776048" y="3822232"/>
            <a:ext cx="698069" cy="685800"/>
          </a:xfrm>
          <a:prstGeom prst="strip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endParaRPr lang="fr-FR" sz="2400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Organigramme : Document 25"/>
          <p:cNvSpPr/>
          <p:nvPr/>
        </p:nvSpPr>
        <p:spPr>
          <a:xfrm>
            <a:off x="1069008" y="4572001"/>
            <a:ext cx="1445592" cy="1093985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>
              <a:lnSpc>
                <a:spcPct val="75000"/>
              </a:lnSpc>
            </a:pPr>
            <a:r>
              <a:rPr lang="fr-FR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Code:</a:t>
            </a:r>
          </a:p>
          <a:p>
            <a:pPr algn="ctr">
              <a:lnSpc>
                <a:spcPct val="75000"/>
              </a:lnSpc>
            </a:pPr>
            <a:r>
              <a:rPr lang="fr-F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Client </a:t>
            </a:r>
            <a:r>
              <a:rPr lang="fr-FR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</a:t>
            </a:r>
            <a:endParaRPr lang="fr-FR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" name="Organigramme : Document 26"/>
          <p:cNvSpPr/>
          <p:nvPr/>
        </p:nvSpPr>
        <p:spPr>
          <a:xfrm>
            <a:off x="3962400" y="4572000"/>
            <a:ext cx="1445592" cy="1093985"/>
          </a:xfrm>
          <a:prstGeom prst="flowChartDocumen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>
              <a:lnSpc>
                <a:spcPct val="75000"/>
              </a:lnSpc>
            </a:pPr>
            <a:r>
              <a:rPr lang="fr-FR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Code:</a:t>
            </a:r>
          </a:p>
          <a:p>
            <a:pPr algn="ctr">
              <a:lnSpc>
                <a:spcPct val="75000"/>
              </a:lnSpc>
            </a:pPr>
            <a:r>
              <a:rPr lang="fr-FR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Server Language</a:t>
            </a:r>
            <a:endParaRPr lang="fr-FR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Flèche droite rayée 27"/>
          <p:cNvSpPr/>
          <p:nvPr/>
        </p:nvSpPr>
        <p:spPr>
          <a:xfrm rot="14891847" flipH="1">
            <a:off x="4079758" y="3821585"/>
            <a:ext cx="698069" cy="685800"/>
          </a:xfrm>
          <a:prstGeom prst="striped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endParaRPr lang="fr-FR" sz="2400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Organigramme : Document 28"/>
          <p:cNvSpPr/>
          <p:nvPr/>
        </p:nvSpPr>
        <p:spPr>
          <a:xfrm>
            <a:off x="6105098" y="4572000"/>
            <a:ext cx="2212008" cy="1093985"/>
          </a:xfrm>
          <a:prstGeom prst="flowChartDocumen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tIns="72000" rIns="0" bIns="0" rtlCol="0" anchor="ctr"/>
          <a:lstStyle/>
          <a:p>
            <a:pPr algn="ctr">
              <a:lnSpc>
                <a:spcPct val="75000"/>
              </a:lnSpc>
            </a:pPr>
            <a:r>
              <a:rPr lang="fr-FR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Code:</a:t>
            </a:r>
          </a:p>
          <a:p>
            <a:pPr algn="ctr">
              <a:lnSpc>
                <a:spcPct val="75000"/>
              </a:lnSpc>
            </a:pPr>
            <a:r>
              <a:rPr lang="fr-FR" sz="24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Server Implementation</a:t>
            </a:r>
            <a:endParaRPr lang="fr-FR" sz="2400" b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Croix 29"/>
          <p:cNvSpPr/>
          <p:nvPr/>
        </p:nvSpPr>
        <p:spPr>
          <a:xfrm>
            <a:off x="5624651" y="4929752"/>
            <a:ext cx="275094" cy="275094"/>
          </a:xfrm>
          <a:prstGeom prst="plus">
            <a:avLst>
              <a:gd name="adj" fmla="val 38688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endParaRPr lang="fr-FR" sz="2400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1" name="Connecteur droit 30"/>
          <p:cNvCxnSpPr>
            <a:stCxn id="20" idx="4"/>
          </p:cNvCxnSpPr>
          <p:nvPr/>
        </p:nvCxnSpPr>
        <p:spPr>
          <a:xfrm>
            <a:off x="1470812" y="2563616"/>
            <a:ext cx="0" cy="2008385"/>
          </a:xfrm>
          <a:prstGeom prst="line">
            <a:avLst/>
          </a:prstGeom>
          <a:ln w="38100">
            <a:solidFill>
              <a:srgbClr val="FF8F26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>
            <a:stCxn id="21" idx="5"/>
            <a:endCxn id="29" idx="0"/>
          </p:cNvCxnSpPr>
          <p:nvPr/>
        </p:nvCxnSpPr>
        <p:spPr>
          <a:xfrm>
            <a:off x="5701302" y="2411367"/>
            <a:ext cx="1509800" cy="2160633"/>
          </a:xfrm>
          <a:prstGeom prst="line">
            <a:avLst/>
          </a:prstGeom>
          <a:ln w="38100">
            <a:solidFill>
              <a:srgbClr val="FF8F26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6934200" y="1529168"/>
            <a:ext cx="1828800" cy="30480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252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r>
              <a:rPr lang="fr-FR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Generated</a:t>
            </a:r>
            <a:endParaRPr lang="fr-FR" sz="2400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34200" y="1099003"/>
            <a:ext cx="1828800" cy="3048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252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75000"/>
              </a:lnSpc>
            </a:pPr>
            <a:r>
              <a:rPr lang="fr-FR" sz="2400" i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Implemented</a:t>
            </a:r>
            <a:endParaRPr lang="fr-FR" sz="2400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BA08A45-1A11-3748-AA60-69D691C9D4D8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40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41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2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3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44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Client-Server over ICE</a:t>
            </a:r>
          </a:p>
        </p:txBody>
      </p:sp>
    </p:spTree>
    <p:extLst>
      <p:ext uri="{BB962C8B-B14F-4D97-AF65-F5344CB8AC3E}">
        <p14:creationId xmlns:p14="http://schemas.microsoft.com/office/powerpoint/2010/main" val="399717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/>
        </p:nvCxnSpPr>
        <p:spPr>
          <a:xfrm flipV="1">
            <a:off x="941695" y="932670"/>
            <a:ext cx="8202305" cy="13647"/>
          </a:xfrm>
          <a:prstGeom prst="line">
            <a:avLst/>
          </a:prstGeom>
          <a:ln w="139700"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466490" y="939493"/>
            <a:ext cx="1669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smtClean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Network</a:t>
            </a:r>
            <a:endParaRPr lang="fr-FR" sz="3200" b="1"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9" name="Connecteur droit 8"/>
          <p:cNvCxnSpPr>
            <a:stCxn id="17" idx="2"/>
          </p:cNvCxnSpPr>
          <p:nvPr/>
        </p:nvCxnSpPr>
        <p:spPr>
          <a:xfrm flipH="1" flipV="1">
            <a:off x="2891228" y="970322"/>
            <a:ext cx="23917" cy="2703595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>
            <a:stCxn id="25" idx="0"/>
          </p:cNvCxnSpPr>
          <p:nvPr/>
        </p:nvCxnSpPr>
        <p:spPr>
          <a:xfrm rot="16200000" flipV="1">
            <a:off x="1228301" y="1151034"/>
            <a:ext cx="354841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>
            <a:stCxn id="26" idx="4"/>
          </p:cNvCxnSpPr>
          <p:nvPr/>
        </p:nvCxnSpPr>
        <p:spPr>
          <a:xfrm>
            <a:off x="996420" y="2819705"/>
            <a:ext cx="0" cy="432000"/>
          </a:xfrm>
          <a:prstGeom prst="line">
            <a:avLst/>
          </a:prstGeom>
          <a:ln w="50800">
            <a:solidFill>
              <a:srgbClr val="CC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>
            <a:stCxn id="14" idx="0"/>
          </p:cNvCxnSpPr>
          <p:nvPr/>
        </p:nvCxnSpPr>
        <p:spPr>
          <a:xfrm rot="16200000" flipV="1">
            <a:off x="4283017" y="1138524"/>
            <a:ext cx="384412" cy="0"/>
          </a:xfrm>
          <a:prstGeom prst="line">
            <a:avLst/>
          </a:prstGeom>
          <a:ln w="635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e 81"/>
          <p:cNvGrpSpPr/>
          <p:nvPr/>
        </p:nvGrpSpPr>
        <p:grpSpPr>
          <a:xfrm>
            <a:off x="3228038" y="1330730"/>
            <a:ext cx="2122916" cy="1491251"/>
            <a:chOff x="3228038" y="1557530"/>
            <a:chExt cx="2122916" cy="1491251"/>
          </a:xfrm>
        </p:grpSpPr>
        <p:sp>
          <p:nvSpPr>
            <p:cNvPr id="14" name="Rectangle à coins arrondis 13"/>
            <p:cNvSpPr/>
            <p:nvPr/>
          </p:nvSpPr>
          <p:spPr>
            <a:xfrm>
              <a:off x="3617688" y="1557530"/>
              <a:ext cx="1733266" cy="88710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Embedded</a:t>
              </a:r>
              <a:endParaRPr lang="fr-FR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Ellipse 14"/>
            <p:cNvSpPr/>
            <p:nvPr/>
          </p:nvSpPr>
          <p:spPr>
            <a:xfrm>
              <a:off x="3228038" y="2160307"/>
              <a:ext cx="1680317" cy="888474"/>
            </a:xfrm>
            <a:prstGeom prst="ellipse">
              <a:avLst/>
            </a:prstGeom>
            <a:effectLst>
              <a:outerShdw blurRad="152400" dist="50800" dir="2400000" rotWithShape="0">
                <a:srgbClr val="000000">
                  <a:alpha val="90000"/>
                </a:srgb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tIns="72000" rtlCol="0" anchor="ctr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fr-FR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Target</a:t>
              </a:r>
              <a:br>
                <a:rPr lang="fr-FR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</a:br>
              <a:r>
                <a:rPr lang="fr-FR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ECC Server</a:t>
              </a:r>
              <a:endParaRPr lang="fr-FR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cxnSp>
        <p:nvCxnSpPr>
          <p:cNvPr id="16" name="Connecteur droit 15"/>
          <p:cNvCxnSpPr>
            <a:stCxn id="15" idx="4"/>
          </p:cNvCxnSpPr>
          <p:nvPr/>
        </p:nvCxnSpPr>
        <p:spPr>
          <a:xfrm>
            <a:off x="4068197" y="2821981"/>
            <a:ext cx="1" cy="458105"/>
          </a:xfrm>
          <a:prstGeom prst="line">
            <a:avLst/>
          </a:prstGeom>
          <a:ln w="50800">
            <a:solidFill>
              <a:srgbClr val="CC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ower"/>
          <p:cNvSpPr>
            <a:spLocks noEditPoints="1" noChangeArrowheads="1"/>
          </p:cNvSpPr>
          <p:nvPr/>
        </p:nvSpPr>
        <p:spPr bwMode="auto">
          <a:xfrm>
            <a:off x="2392944" y="3673917"/>
            <a:ext cx="1044401" cy="1362184"/>
          </a:xfrm>
          <a:custGeom>
            <a:avLst/>
            <a:gdLst>
              <a:gd name="T0" fmla="*/ 0 w 21600"/>
              <a:gd name="T1" fmla="*/ 2184 h 21600"/>
              <a:gd name="T2" fmla="*/ 6664 w 21600"/>
              <a:gd name="T3" fmla="*/ 0 h 21600"/>
              <a:gd name="T4" fmla="*/ 10800 w 21600"/>
              <a:gd name="T5" fmla="*/ 0 h 21600"/>
              <a:gd name="T6" fmla="*/ 21600 w 21600"/>
              <a:gd name="T7" fmla="*/ 0 h 21600"/>
              <a:gd name="T8" fmla="*/ 21600 w 21600"/>
              <a:gd name="T9" fmla="*/ 11649 h 21600"/>
              <a:gd name="T10" fmla="*/ 21600 w 21600"/>
              <a:gd name="T11" fmla="*/ 19416 h 21600"/>
              <a:gd name="T12" fmla="*/ 15166 w 21600"/>
              <a:gd name="T13" fmla="*/ 21600 h 21600"/>
              <a:gd name="T14" fmla="*/ 10570 w 21600"/>
              <a:gd name="T15" fmla="*/ 21600 h 21600"/>
              <a:gd name="T16" fmla="*/ 0 w 21600"/>
              <a:gd name="T17" fmla="*/ 21600 h 21600"/>
              <a:gd name="T18" fmla="*/ 0 w 21600"/>
              <a:gd name="T19" fmla="*/ 11528 h 21600"/>
              <a:gd name="T20" fmla="*/ 459 w 21600"/>
              <a:gd name="T21" fmla="*/ 22540 h 21600"/>
              <a:gd name="T22" fmla="*/ 21485 w 21600"/>
              <a:gd name="T23" fmla="*/ 270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 extrusionOk="0">
                <a:moveTo>
                  <a:pt x="0" y="2184"/>
                </a:moveTo>
                <a:lnTo>
                  <a:pt x="6664" y="0"/>
                </a:lnTo>
                <a:lnTo>
                  <a:pt x="10800" y="0"/>
                </a:lnTo>
                <a:lnTo>
                  <a:pt x="21600" y="0"/>
                </a:lnTo>
                <a:lnTo>
                  <a:pt x="21600" y="11649"/>
                </a:lnTo>
                <a:lnTo>
                  <a:pt x="21600" y="19416"/>
                </a:lnTo>
                <a:lnTo>
                  <a:pt x="15166" y="21600"/>
                </a:lnTo>
                <a:lnTo>
                  <a:pt x="10570" y="21600"/>
                </a:lnTo>
                <a:lnTo>
                  <a:pt x="0" y="21600"/>
                </a:lnTo>
                <a:lnTo>
                  <a:pt x="0" y="11528"/>
                </a:lnTo>
                <a:lnTo>
                  <a:pt x="0" y="2184"/>
                </a:lnTo>
                <a:close/>
              </a:path>
              <a:path w="21600" h="21600" extrusionOk="0">
                <a:moveTo>
                  <a:pt x="0" y="2184"/>
                </a:moveTo>
                <a:lnTo>
                  <a:pt x="0" y="2184"/>
                </a:lnTo>
                <a:lnTo>
                  <a:pt x="14706" y="2184"/>
                </a:lnTo>
                <a:lnTo>
                  <a:pt x="21600" y="0"/>
                </a:lnTo>
                <a:moveTo>
                  <a:pt x="0" y="2184"/>
                </a:moveTo>
                <a:lnTo>
                  <a:pt x="14706" y="2184"/>
                </a:lnTo>
                <a:lnTo>
                  <a:pt x="14706" y="5339"/>
                </a:lnTo>
                <a:lnTo>
                  <a:pt x="14706" y="17474"/>
                </a:lnTo>
                <a:lnTo>
                  <a:pt x="14706" y="21600"/>
                </a:lnTo>
                <a:moveTo>
                  <a:pt x="1149" y="3034"/>
                </a:moveTo>
                <a:lnTo>
                  <a:pt x="13328" y="3034"/>
                </a:lnTo>
                <a:lnTo>
                  <a:pt x="13328" y="3519"/>
                </a:lnTo>
                <a:lnTo>
                  <a:pt x="1149" y="3519"/>
                </a:lnTo>
                <a:lnTo>
                  <a:pt x="1149" y="3034"/>
                </a:lnTo>
                <a:moveTo>
                  <a:pt x="1149" y="4490"/>
                </a:moveTo>
                <a:lnTo>
                  <a:pt x="13328" y="4490"/>
                </a:lnTo>
                <a:lnTo>
                  <a:pt x="13328" y="4854"/>
                </a:lnTo>
                <a:lnTo>
                  <a:pt x="1149" y="4854"/>
                </a:lnTo>
                <a:lnTo>
                  <a:pt x="1149" y="4490"/>
                </a:lnTo>
                <a:moveTo>
                  <a:pt x="1149" y="5946"/>
                </a:moveTo>
                <a:lnTo>
                  <a:pt x="13328" y="5946"/>
                </a:lnTo>
                <a:lnTo>
                  <a:pt x="13328" y="6310"/>
                </a:lnTo>
                <a:lnTo>
                  <a:pt x="1149" y="6310"/>
                </a:lnTo>
                <a:lnTo>
                  <a:pt x="1149" y="5946"/>
                </a:lnTo>
              </a:path>
            </a:pathLst>
          </a:custGeom>
          <a:ln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3915015" y="4809226"/>
            <a:ext cx="384030" cy="16875"/>
          </a:xfrm>
          <a:prstGeom prst="line">
            <a:avLst/>
          </a:prstGeom>
          <a:ln w="50800">
            <a:solidFill>
              <a:srgbClr val="CC0000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>
            <a:endCxn id="23" idx="7"/>
          </p:cNvCxnSpPr>
          <p:nvPr/>
        </p:nvCxnSpPr>
        <p:spPr>
          <a:xfrm flipH="1">
            <a:off x="3442099" y="3499039"/>
            <a:ext cx="529404" cy="894139"/>
          </a:xfrm>
          <a:prstGeom prst="line">
            <a:avLst/>
          </a:prstGeom>
          <a:ln w="50800"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2445089">
            <a:off x="3842678" y="3171573"/>
            <a:ext cx="376188" cy="310619"/>
          </a:xfrm>
          <a:prstGeom prst="arc">
            <a:avLst>
              <a:gd name="adj1" fmla="val 10596549"/>
              <a:gd name="adj2" fmla="val 0"/>
            </a:avLst>
          </a:prstGeom>
          <a:ln w="50800"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/>
          <p:cNvCxnSpPr>
            <a:endCxn id="23" idx="1"/>
          </p:cNvCxnSpPr>
          <p:nvPr/>
        </p:nvCxnSpPr>
        <p:spPr>
          <a:xfrm>
            <a:off x="1105473" y="3430802"/>
            <a:ext cx="53187" cy="962376"/>
          </a:xfrm>
          <a:prstGeom prst="line">
            <a:avLst/>
          </a:prstGeom>
          <a:ln w="50800"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 rot="8554220">
            <a:off x="846225" y="3146133"/>
            <a:ext cx="376188" cy="310619"/>
          </a:xfrm>
          <a:prstGeom prst="arc">
            <a:avLst>
              <a:gd name="adj1" fmla="val 10596549"/>
              <a:gd name="adj2" fmla="val 0"/>
            </a:avLst>
          </a:prstGeom>
          <a:ln w="50800">
            <a:solidFill>
              <a:srgbClr val="CC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/>
          <p:cNvSpPr/>
          <p:nvPr/>
        </p:nvSpPr>
        <p:spPr>
          <a:xfrm>
            <a:off x="685744" y="4216424"/>
            <a:ext cx="3229271" cy="1206950"/>
          </a:xfrm>
          <a:prstGeom prst="ellipse">
            <a:avLst/>
          </a:prstGeom>
          <a:effectLst>
            <a:outerShdw blurRad="152400" dist="50800" dir="2400000" rotWithShape="0">
              <a:srgbClr val="000000">
                <a:alpha val="90000"/>
              </a:srgb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tIns="72000" rtlCol="0" anchor="ctr">
            <a:noAutofit/>
          </a:bodyPr>
          <a:lstStyle/>
          <a:p>
            <a:pPr algn="ctr">
              <a:lnSpc>
                <a:spcPts val="2500"/>
              </a:lnSpc>
            </a:pPr>
            <a:r>
              <a:rPr lang="fr-FR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rPr>
              <a:t>Electronics</a:t>
            </a:r>
            <a:endParaRPr lang="fr-FR" sz="24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st="508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lnSpc>
                <a:spcPts val="2100"/>
              </a:lnSpc>
            </a:pPr>
            <a:r>
              <a:rPr lang="fr-FR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rPr>
              <a:t>Control &amp; Config</a:t>
            </a:r>
            <a:endParaRPr lang="fr-FR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st="508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pSp>
        <p:nvGrpSpPr>
          <p:cNvPr id="24" name="Groupe 80"/>
          <p:cNvGrpSpPr/>
          <p:nvPr/>
        </p:nvGrpSpPr>
        <p:grpSpPr>
          <a:xfrm>
            <a:off x="156261" y="1328455"/>
            <a:ext cx="2122915" cy="1491250"/>
            <a:chOff x="156261" y="1555255"/>
            <a:chExt cx="2122915" cy="1491250"/>
          </a:xfrm>
        </p:grpSpPr>
        <p:sp>
          <p:nvSpPr>
            <p:cNvPr id="25" name="Rectangle à coins arrondis 24"/>
            <p:cNvSpPr/>
            <p:nvPr/>
          </p:nvSpPr>
          <p:spPr>
            <a:xfrm>
              <a:off x="545910" y="1555255"/>
              <a:ext cx="1733266" cy="887105"/>
            </a:xfrm>
            <a:prstGeom prst="round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Embedded</a:t>
              </a:r>
              <a:endParaRPr lang="fr-FR" sz="24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Ellipse 25"/>
            <p:cNvSpPr/>
            <p:nvPr/>
          </p:nvSpPr>
          <p:spPr>
            <a:xfrm>
              <a:off x="156261" y="2158031"/>
              <a:ext cx="1680317" cy="888474"/>
            </a:xfrm>
            <a:prstGeom prst="ellipse">
              <a:avLst/>
            </a:prstGeom>
            <a:effectLst>
              <a:outerShdw blurRad="152400" dist="50800" dir="2400000" rotWithShape="0">
                <a:srgbClr val="000000">
                  <a:alpha val="90000"/>
                </a:srgb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none" tIns="72000" rtlCol="0" anchor="ctr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fr-FR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Target</a:t>
              </a:r>
              <a:br>
                <a:rPr lang="fr-FR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</a:br>
              <a:r>
                <a:rPr lang="fr-FR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st="508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ECC Server</a:t>
              </a:r>
              <a:endParaRPr lang="fr-FR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st="508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4484321" y="4263782"/>
            <a:ext cx="4608140" cy="1188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0">
              <a:lnSpc>
                <a:spcPct val="80000"/>
              </a:lnSpc>
              <a:spcBef>
                <a:spcPct val="20000"/>
              </a:spcBef>
            </a:pPr>
            <a:r>
              <a:rPr lang="en-US" sz="2800" b="1" dirty="0" err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Mordicus-hw</a:t>
            </a:r>
            <a:r>
              <a:rPr lang="en-US" sz="2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Framework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Policy-based register access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</a:pP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Dynamic </a:t>
            </a:r>
            <a:r>
              <a:rPr 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Remote </a:t>
            </a: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Registers</a:t>
            </a:r>
            <a:endParaRPr lang="en-US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itchFamily="2" charset="2"/>
            </a:endParaRPr>
          </a:p>
        </p:txBody>
      </p:sp>
      <p:sp>
        <p:nvSpPr>
          <p:cNvPr id="29" name="Rectangle à coins arrondis 28"/>
          <p:cNvSpPr/>
          <p:nvPr/>
        </p:nvSpPr>
        <p:spPr>
          <a:xfrm>
            <a:off x="5550534" y="2549260"/>
            <a:ext cx="2505674" cy="919401"/>
          </a:xfrm>
          <a:prstGeom prst="wedgeRoundRectCallout">
            <a:avLst>
              <a:gd name="adj1" fmla="val -109024"/>
              <a:gd name="adj2" fmla="val 30730"/>
              <a:gd name="adj3" fmla="val 16667"/>
            </a:avLst>
          </a:prstGeom>
          <a:solidFill>
            <a:schemeClr val="bg1"/>
          </a:solidFill>
          <a:ln w="38100">
            <a:noFill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</a:t>
            </a:r>
          </a:p>
          <a:p>
            <a:pPr algn="ctr">
              <a:lnSpc>
                <a:spcPct val="80000"/>
              </a:lnSpc>
            </a:pPr>
            <a:r>
              <a:rPr lang="en-US" sz="2400" b="1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middleware  (ICE)</a:t>
            </a:r>
            <a:endParaRPr lang="fr-FR" sz="2400" b="1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Rectangle à coins arrondis 29"/>
          <p:cNvSpPr/>
          <p:nvPr/>
        </p:nvSpPr>
        <p:spPr>
          <a:xfrm>
            <a:off x="1041936" y="5526541"/>
            <a:ext cx="3721100" cy="774700"/>
          </a:xfrm>
          <a:prstGeom prst="wedgeRoundRectCallout">
            <a:avLst>
              <a:gd name="adj1" fmla="val 37723"/>
              <a:gd name="adj2" fmla="val -141049"/>
              <a:gd name="adj3" fmla="val 16667"/>
            </a:avLst>
          </a:prstGeom>
          <a:solidFill>
            <a:schemeClr val="bg1"/>
          </a:solidFill>
          <a:ln w="38100">
            <a:noFill/>
          </a:ln>
          <a:effectLst>
            <a:outerShdw blurRad="76200" dist="762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lIns="0" tIns="0" rIns="0" bIns="0" rtlCol="0" anchor="ctr" anchorCtr="1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middleware </a:t>
            </a:r>
            <a:b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(ICE)</a:t>
            </a:r>
            <a:endParaRPr lang="fr-FR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Accolade ouvrante 47"/>
          <p:cNvSpPr/>
          <p:nvPr/>
        </p:nvSpPr>
        <p:spPr>
          <a:xfrm>
            <a:off x="4608667" y="4258743"/>
            <a:ext cx="317500" cy="1122352"/>
          </a:xfrm>
          <a:prstGeom prst="leftBrace">
            <a:avLst>
              <a:gd name="adj1" fmla="val 40333"/>
              <a:gd name="adj2" fmla="val 50000"/>
            </a:avLst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C9303FF-83F2-1948-BB7A-A8416F67C8AF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38" name="Slide Number Placeholder 3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9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40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1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2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43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Electronics Control &amp; </a:t>
            </a:r>
            <a:r>
              <a:rPr lang="en-US" sz="3600" b="1" dirty="0" smtClean="0">
                <a:solidFill>
                  <a:srgbClr val="376092"/>
                </a:solidFill>
                <a:effectLst/>
              </a:rPr>
              <a:t>Configuration</a:t>
            </a:r>
            <a:endParaRPr lang="en-US" sz="3600" b="1" dirty="0">
              <a:solidFill>
                <a:srgbClr val="37609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4935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5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50"/>
                                        <p:tgtEl>
                                          <p:spTgt spid="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2"/>
      <p:bldP spid="29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992328" y="922210"/>
            <a:ext cx="4610100" cy="1183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Mordicus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-HW</a:t>
            </a:r>
          </a:p>
          <a:p>
            <a:pPr marL="742950" lvl="1" indent="-28575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sym typeface="Wingdings" pitchFamily="2" charset="2"/>
              </a:rPr>
              <a:t>Policy-based register access</a:t>
            </a:r>
          </a:p>
          <a:p>
            <a:pPr marL="742950" lvl="1" indent="-28575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US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sym typeface="Wingdings" pitchFamily="2" charset="2"/>
              </a:rPr>
              <a:t>Dynamic Remote Registers</a:t>
            </a:r>
          </a:p>
        </p:txBody>
      </p:sp>
      <p:sp>
        <p:nvSpPr>
          <p:cNvPr id="70" name="Accolade ouvrante 69"/>
          <p:cNvSpPr/>
          <p:nvPr/>
        </p:nvSpPr>
        <p:spPr>
          <a:xfrm>
            <a:off x="1093928" y="891048"/>
            <a:ext cx="317500" cy="1214243"/>
          </a:xfrm>
          <a:prstGeom prst="leftBrace">
            <a:avLst>
              <a:gd name="adj1" fmla="val 40333"/>
              <a:gd name="adj2" fmla="val 50000"/>
            </a:avLst>
          </a:prstGeom>
          <a:noFill/>
          <a:ln w="38100" cap="flat" cmpd="sng" algn="ctr">
            <a:solidFill>
              <a:srgbClr val="FFC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25838" y="4331648"/>
            <a:ext cx="4557017" cy="954107"/>
          </a:xfrm>
          <a:prstGeom prst="rect">
            <a:avLst/>
          </a:prstGeom>
          <a:noFill/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 anchorCtr="0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000" b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ICE Interface &amp; data definitions</a:t>
            </a:r>
          </a:p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000" b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Embedded C++ library (VxWorks &amp; Linux)</a:t>
            </a:r>
          </a:p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000" b="1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Host C++ library (Linux, MacOS)</a:t>
            </a:r>
          </a:p>
        </p:txBody>
      </p:sp>
      <p:sp>
        <p:nvSpPr>
          <p:cNvPr id="72" name="Rectangle 71"/>
          <p:cNvSpPr/>
          <p:nvPr/>
        </p:nvSpPr>
        <p:spPr>
          <a:xfrm>
            <a:off x="3128942" y="2292744"/>
            <a:ext cx="1881129" cy="655969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Node</a:t>
            </a:r>
            <a:b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</a:b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(network)</a:t>
            </a:r>
          </a:p>
        </p:txBody>
      </p:sp>
      <p:sp>
        <p:nvSpPr>
          <p:cNvPr id="73" name="Rectangle 72"/>
          <p:cNvSpPr/>
          <p:nvPr/>
        </p:nvSpPr>
        <p:spPr>
          <a:xfrm>
            <a:off x="5628758" y="2292744"/>
            <a:ext cx="2111594" cy="655969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Device</a:t>
            </a:r>
            <a:b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</a:b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(Mem, ASIC…)</a:t>
            </a:r>
          </a:p>
        </p:txBody>
      </p:sp>
      <p:cxnSp>
        <p:nvCxnSpPr>
          <p:cNvPr id="74" name="Connecteur droit avec flèche 73"/>
          <p:cNvCxnSpPr>
            <a:stCxn id="72" idx="3"/>
            <a:endCxn id="73" idx="1"/>
          </p:cNvCxnSpPr>
          <p:nvPr/>
        </p:nvCxnSpPr>
        <p:spPr>
          <a:xfrm>
            <a:off x="5010071" y="2620729"/>
            <a:ext cx="618687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tailEnd type="arrow" w="lg" len="lg"/>
          </a:ln>
          <a:effectLst/>
        </p:spPr>
      </p:cxnSp>
      <p:sp>
        <p:nvSpPr>
          <p:cNvPr id="75" name="ZoneTexte 74"/>
          <p:cNvSpPr txBox="1"/>
          <p:nvPr/>
        </p:nvSpPr>
        <p:spPr>
          <a:xfrm>
            <a:off x="2856006" y="2664157"/>
            <a:ext cx="17953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800" b="1" smtClean="0">
                <a:solidFill>
                  <a:srgbClr val="4F81BD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*</a:t>
            </a:r>
            <a:endParaRPr lang="fr-FR" sz="2800" b="1">
              <a:solidFill>
                <a:srgbClr val="4F81BD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592747" y="2292744"/>
            <a:ext cx="1881129" cy="655969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ECC</a:t>
            </a:r>
            <a:endParaRPr kumimoji="0" lang="fr-FR" sz="20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</a:endParaRPr>
          </a:p>
        </p:txBody>
      </p:sp>
      <p:cxnSp>
        <p:nvCxnSpPr>
          <p:cNvPr id="77" name="Connecteur droit avec flèche 76"/>
          <p:cNvCxnSpPr>
            <a:stCxn id="76" idx="3"/>
            <a:endCxn id="72" idx="1"/>
          </p:cNvCxnSpPr>
          <p:nvPr/>
        </p:nvCxnSpPr>
        <p:spPr>
          <a:xfrm>
            <a:off x="2473876" y="2620729"/>
            <a:ext cx="655066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tailEnd type="arrow" w="lg" len="lg"/>
          </a:ln>
          <a:effectLst/>
        </p:spPr>
      </p:cxnSp>
      <p:sp>
        <p:nvSpPr>
          <p:cNvPr id="78" name="ZoneTexte 77"/>
          <p:cNvSpPr txBox="1"/>
          <p:nvPr/>
        </p:nvSpPr>
        <p:spPr>
          <a:xfrm>
            <a:off x="5342176" y="2652784"/>
            <a:ext cx="17953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800" b="1" smtClean="0">
                <a:solidFill>
                  <a:srgbClr val="4F81BD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*</a:t>
            </a:r>
            <a:endParaRPr lang="fr-FR" sz="2800" b="1">
              <a:solidFill>
                <a:srgbClr val="4F81BD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cxnSp>
        <p:nvCxnSpPr>
          <p:cNvPr id="79" name="Connecteur en angle 78"/>
          <p:cNvCxnSpPr>
            <a:stCxn id="73" idx="3"/>
            <a:endCxn id="80" idx="1"/>
          </p:cNvCxnSpPr>
          <p:nvPr/>
        </p:nvCxnSpPr>
        <p:spPr>
          <a:xfrm flipH="1">
            <a:off x="2086736" y="2620729"/>
            <a:ext cx="5653616" cy="1158817"/>
          </a:xfrm>
          <a:prstGeom prst="bentConnector5">
            <a:avLst>
              <a:gd name="adj1" fmla="val -13351"/>
              <a:gd name="adj2" fmla="val 51945"/>
              <a:gd name="adj3" fmla="val 114266"/>
            </a:avLst>
          </a:prstGeom>
          <a:noFill/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tailEnd type="arrow" w="lg" len="lg"/>
          </a:ln>
          <a:effectLst/>
        </p:spPr>
      </p:cxnSp>
      <p:sp>
        <p:nvSpPr>
          <p:cNvPr id="80" name="Rectangle 79"/>
          <p:cNvSpPr/>
          <p:nvPr/>
        </p:nvSpPr>
        <p:spPr>
          <a:xfrm>
            <a:off x="2086736" y="3496646"/>
            <a:ext cx="1649187" cy="565799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Register</a:t>
            </a:r>
          </a:p>
        </p:txBody>
      </p:sp>
      <p:sp>
        <p:nvSpPr>
          <p:cNvPr id="81" name="ZoneTexte 80"/>
          <p:cNvSpPr txBox="1"/>
          <p:nvPr/>
        </p:nvSpPr>
        <p:spPr>
          <a:xfrm>
            <a:off x="1713843" y="3442067"/>
            <a:ext cx="179536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800" b="1" smtClean="0">
                <a:solidFill>
                  <a:srgbClr val="4F81BD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*</a:t>
            </a:r>
            <a:endParaRPr lang="fr-FR" sz="2800" b="1">
              <a:solidFill>
                <a:srgbClr val="4F81BD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4447762" y="3496646"/>
            <a:ext cx="1649187" cy="565799"/>
          </a:xfrm>
          <a:prstGeom prst="rect">
            <a:avLst/>
          </a:prstGeom>
          <a:gradFill rotWithShape="1">
            <a:gsLst>
              <a:gs pos="0">
                <a:srgbClr val="4F81BD">
                  <a:shade val="51000"/>
                  <a:satMod val="130000"/>
                </a:srgbClr>
              </a:gs>
              <a:gs pos="80000">
                <a:srgbClr val="4F81BD">
                  <a:shade val="93000"/>
                  <a:satMod val="130000"/>
                </a:srgbClr>
              </a:gs>
              <a:gs pos="100000">
                <a:srgbClr val="4F81B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1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</a:rPr>
              <a:t>Bit Field</a:t>
            </a:r>
          </a:p>
        </p:txBody>
      </p:sp>
      <p:cxnSp>
        <p:nvCxnSpPr>
          <p:cNvPr id="83" name="Connecteur droit avec flèche 82"/>
          <p:cNvCxnSpPr>
            <a:stCxn id="80" idx="3"/>
            <a:endCxn id="82" idx="1"/>
          </p:cNvCxnSpPr>
          <p:nvPr/>
        </p:nvCxnSpPr>
        <p:spPr>
          <a:xfrm>
            <a:off x="3735923" y="3779546"/>
            <a:ext cx="711839" cy="0"/>
          </a:xfrm>
          <a:prstGeom prst="straightConnector1">
            <a:avLst/>
          </a:prstGeom>
          <a:noFill/>
          <a:ln w="38100" cap="flat" cmpd="sng" algn="ctr">
            <a:solidFill>
              <a:sysClr val="window" lastClr="FFFFFF">
                <a:lumMod val="95000"/>
              </a:sysClr>
            </a:solidFill>
            <a:prstDash val="solid"/>
            <a:tailEnd type="arrow" w="lg" len="lg"/>
          </a:ln>
          <a:effectLst/>
        </p:spPr>
      </p:cxnSp>
      <p:sp>
        <p:nvSpPr>
          <p:cNvPr id="84" name="ZoneTexte 83"/>
          <p:cNvSpPr txBox="1"/>
          <p:nvPr/>
        </p:nvSpPr>
        <p:spPr>
          <a:xfrm>
            <a:off x="4078784" y="3456485"/>
            <a:ext cx="20518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fr-FR" sz="2800" b="1" smtClean="0">
                <a:solidFill>
                  <a:srgbClr val="4F81BD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*</a:t>
            </a:r>
            <a:endParaRPr lang="fr-FR" sz="2800" b="1">
              <a:solidFill>
                <a:srgbClr val="4F81BD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5420198" y="1263644"/>
            <a:ext cx="2202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sym typeface="Wingdings" pitchFamily="2" charset="2"/>
              </a:rPr>
              <a:t>(C++ templates)</a:t>
            </a:r>
            <a:endParaRPr lang="fr-FR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5421765" y="1643626"/>
            <a:ext cx="282519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sym typeface="Wingdings" pitchFamily="2" charset="2"/>
              </a:rPr>
              <a:t>(</a:t>
            </a:r>
            <a:r>
              <a:rPr lang="en-US" sz="2400" b="1" dirty="0" err="1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sym typeface="Wingdings" pitchFamily="2" charset="2"/>
              </a:rPr>
              <a:t>CConfig</a:t>
            </a:r>
            <a:r>
              <a:rPr lang="en-US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sym typeface="Wingdings" pitchFamily="2" charset="2"/>
              </a:rPr>
              <a:t> framework)</a:t>
            </a:r>
            <a:endParaRPr lang="fr-FR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3066494" y="5427076"/>
            <a:ext cx="5644237" cy="790345"/>
          </a:xfrm>
          <a:prstGeom prst="rect">
            <a:avLst/>
          </a:prstGeom>
          <a:noFill/>
          <a:effectLst>
            <a:outerShdw blurRad="88900" dist="127000" dir="2700000" algn="tl" rotWithShape="0">
              <a:prstClr val="black">
                <a:alpha val="40000"/>
              </a:prstClr>
            </a:outerShdw>
          </a:effectLst>
        </p:spPr>
        <p:txBody>
          <a:bodyPr wrap="none" anchor="ctr" anchorCtr="0">
            <a:spAutoFit/>
          </a:bodyPr>
          <a:lstStyle/>
          <a:p>
            <a:pPr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rgbClr val="C83D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Optimal collaborative work between</a:t>
            </a:r>
            <a:br>
              <a:rPr lang="en-US" sz="2800" b="1" dirty="0" smtClean="0">
                <a:solidFill>
                  <a:srgbClr val="C83D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</a:br>
            <a:r>
              <a:rPr lang="en-US" sz="2800" b="1" dirty="0" smtClean="0">
                <a:solidFill>
                  <a:srgbClr val="C83D1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electronics and software engineers</a:t>
            </a:r>
          </a:p>
        </p:txBody>
      </p:sp>
      <p:sp>
        <p:nvSpPr>
          <p:cNvPr id="10" name="Flèche droite 9"/>
          <p:cNvSpPr/>
          <p:nvPr/>
        </p:nvSpPr>
        <p:spPr bwMode="auto">
          <a:xfrm>
            <a:off x="2193611" y="5427076"/>
            <a:ext cx="705727" cy="792088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Narrow" pitchFamily="34" charset="0"/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93C193-9D76-DB43-9DBF-5CDF29ACA646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42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43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4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45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46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Electronics Control &amp; </a:t>
            </a:r>
            <a:r>
              <a:rPr lang="en-US" sz="3600" b="1" dirty="0" err="1">
                <a:solidFill>
                  <a:srgbClr val="376092"/>
                </a:solidFill>
                <a:effectLst/>
              </a:rPr>
              <a:t>Config</a:t>
            </a:r>
            <a:endParaRPr lang="en-US" sz="3600" b="1" dirty="0">
              <a:solidFill>
                <a:srgbClr val="37609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3238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 animBg="1"/>
      <p:bldP spid="73" grpId="0" animBg="1"/>
      <p:bldP spid="75" grpId="0"/>
      <p:bldP spid="76" grpId="0" animBg="1"/>
      <p:bldP spid="78" grpId="0"/>
      <p:bldP spid="80" grpId="0" animBg="1"/>
      <p:bldP spid="81" grpId="0"/>
      <p:bldP spid="82" grpId="0" animBg="1"/>
      <p:bldP spid="84" grpId="0"/>
      <p:bldP spid="85" grpId="0"/>
      <p:bldP spid="86" grpId="0"/>
      <p:bldP spid="87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7579" y="1807224"/>
            <a:ext cx="855578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</a:rPr>
              <a:t>	Every device is associated to a “register access policy” representing the protocol through which hardware registers are read from or written to. </a:t>
            </a:r>
          </a:p>
          <a:p>
            <a:endParaRPr lang="en-US" sz="2000" dirty="0">
              <a:solidFill>
                <a:srgbClr val="FFFFFF"/>
              </a:solidFill>
            </a:endParaRPr>
          </a:p>
          <a:p>
            <a:r>
              <a:rPr lang="en-US" sz="2000" dirty="0" smtClean="0">
                <a:solidFill>
                  <a:srgbClr val="FFFFFF"/>
                </a:solidFill>
              </a:rPr>
              <a:t>	The framework architecture confines the specification of the register access policy to a single Policy class that basically implements the 4 elements: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the type that represents a register reference: 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Policy::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AddrType</a:t>
            </a:r>
            <a:r>
              <a:rPr lang="en-US" sz="2000" dirty="0" smtClean="0">
                <a:solidFill>
                  <a:srgbClr val="FFFFFF"/>
                </a:solidFill>
              </a:rPr>
              <a:t>;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the data type that is read from / written to the register: 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Policy::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DataType</a:t>
            </a:r>
            <a:r>
              <a:rPr lang="en-US" sz="2000" dirty="0" smtClean="0">
                <a:solidFill>
                  <a:srgbClr val="FFFFFF"/>
                </a:solidFill>
              </a:rPr>
              <a:t>;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the register write function: 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void Policy:: poke(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const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AddrType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&amp;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addr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const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DataType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&amp; value)</a:t>
            </a:r>
            <a:r>
              <a:rPr lang="en-US" sz="2000" dirty="0" smtClean="0">
                <a:solidFill>
                  <a:srgbClr val="FFFFFF"/>
                </a:solidFill>
              </a:rPr>
              <a:t>;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solidFill>
                  <a:srgbClr val="FFFFFF"/>
                </a:solidFill>
              </a:rPr>
              <a:t>the register read function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: void Policy::peek(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const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AddrType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&amp;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addr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, </a:t>
            </a:r>
            <a:r>
              <a:rPr lang="en-US" sz="1600" dirty="0" err="1" smtClean="0">
                <a:solidFill>
                  <a:srgbClr val="FFFFFF"/>
                </a:solidFill>
                <a:latin typeface="Courier New"/>
                <a:cs typeface="Courier New"/>
              </a:rPr>
              <a:t>DataType</a:t>
            </a:r>
            <a:r>
              <a:rPr lang="en-US" sz="1600" dirty="0" smtClean="0">
                <a:solidFill>
                  <a:srgbClr val="FFFFFF"/>
                </a:solidFill>
                <a:latin typeface="Courier New"/>
                <a:cs typeface="Courier New"/>
              </a:rPr>
              <a:t>&amp; value)</a:t>
            </a:r>
            <a:r>
              <a:rPr lang="en-US" sz="2000" dirty="0" smtClean="0">
                <a:solidFill>
                  <a:srgbClr val="FFFFFF"/>
                </a:solidFill>
              </a:rPr>
              <a:t>;</a:t>
            </a:r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DB32D7-B2C3-E74B-A49D-6B3A88280FE4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6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7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0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Register Access Policies</a:t>
            </a:r>
          </a:p>
        </p:txBody>
      </p:sp>
    </p:spTree>
    <p:extLst>
      <p:ext uri="{BB962C8B-B14F-4D97-AF65-F5344CB8AC3E}">
        <p14:creationId xmlns:p14="http://schemas.microsoft.com/office/powerpoint/2010/main" val="265277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08000" y="1849139"/>
            <a:ext cx="819484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FFFF"/>
                </a:solidFill>
              </a:rPr>
              <a:t>	</a:t>
            </a:r>
            <a:r>
              <a:rPr lang="en-US" sz="2400" dirty="0" smtClean="0">
                <a:solidFill>
                  <a:srgbClr val="FFFFFF"/>
                </a:solidFill>
              </a:rPr>
              <a:t>Based on the described architecture, we can develop powerful clients running on general-purpose workstations capable with dynamic description of target hardware devices and then running any sequence of register accesses in the form of scripts. </a:t>
            </a:r>
          </a:p>
          <a:p>
            <a:endParaRPr lang="en-US" sz="2400" dirty="0" smtClean="0">
              <a:solidFill>
                <a:srgbClr val="FFFFFF"/>
              </a:solidFill>
            </a:endParaRPr>
          </a:p>
          <a:p>
            <a:r>
              <a:rPr lang="ru-RU" sz="2400" dirty="0" smtClean="0">
                <a:solidFill>
                  <a:srgbClr val="FFFFFF"/>
                </a:solidFill>
              </a:rPr>
              <a:t>	</a:t>
            </a:r>
            <a:r>
              <a:rPr lang="en-US" sz="2400" dirty="0" smtClean="0">
                <a:solidFill>
                  <a:srgbClr val="FFFFFF"/>
                </a:solidFill>
              </a:rPr>
              <a:t>Once firmware reaches a sufficient level of maturity, the scripts themselves can be either directly reused or ported to the final system.</a:t>
            </a:r>
            <a:endParaRPr lang="ru-RU" sz="2400" dirty="0" smtClean="0">
              <a:solidFill>
                <a:srgbClr val="FFFFFF"/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85D6073-17E9-7143-A250-21C8770EC5AA}" type="datetime4">
              <a:rPr lang="en-US" smtClean="0"/>
              <a:t>March 13, 2014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G. Stelmakh - Mordicus-hw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6234845-97E8-2241-8E6B-ED1F5692AAE9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16" name="Groupe 17"/>
          <p:cNvGrpSpPr/>
          <p:nvPr/>
        </p:nvGrpSpPr>
        <p:grpSpPr>
          <a:xfrm>
            <a:off x="-108093" y="-1"/>
            <a:ext cx="9350051" cy="769258"/>
            <a:chOff x="-108093" y="787031"/>
            <a:chExt cx="9350051" cy="769258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pic>
          <p:nvPicPr>
            <p:cNvPr id="17" name="Image 18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H="1" flipV="1">
              <a:off x="-108093" y="787031"/>
              <a:ext cx="1671291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" name="Image 19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91"/>
            <a:stretch/>
          </p:blipFill>
          <p:spPr>
            <a:xfrm flipV="1">
              <a:off x="7580801" y="787032"/>
              <a:ext cx="1661157" cy="762001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9" name="Image 20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1549686" y="787032"/>
              <a:ext cx="6044627" cy="769257"/>
            </a:xfrm>
            <a:prstGeom prst="rect">
              <a:avLst/>
            </a:prstGeom>
            <a:ln>
              <a:noFill/>
            </a:ln>
            <a:effectLst/>
          </p:spPr>
        </p:pic>
      </p:grpSp>
      <p:sp>
        <p:nvSpPr>
          <p:cNvPr id="20" name="Titre 3"/>
          <p:cNvSpPr txBox="1">
            <a:spLocks/>
          </p:cNvSpPr>
          <p:nvPr/>
        </p:nvSpPr>
        <p:spPr>
          <a:xfrm>
            <a:off x="430176" y="-22523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rgbClr val="376092"/>
                </a:solidFill>
                <a:effectLst/>
              </a:rPr>
              <a:t>Scripting tools for electronics design</a:t>
            </a:r>
          </a:p>
        </p:txBody>
      </p:sp>
    </p:spTree>
    <p:extLst>
      <p:ext uri="{BB962C8B-B14F-4D97-AF65-F5344CB8AC3E}">
        <p14:creationId xmlns:p14="http://schemas.microsoft.com/office/powerpoint/2010/main" val="1620089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1089</TotalTime>
  <Words>539</Words>
  <Application>Microsoft Macintosh PowerPoint</Application>
  <PresentationFormat>On-screen Show (4:3)</PresentationFormat>
  <Paragraphs>190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Mordicus-hw Framework for backend electronics control and configuration</vt:lpstr>
      <vt:lpstr>What is Mordicus-hw?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GET Online Software An Overview</dc:title>
  <dc:creator>Lorenzo Bianco</dc:creator>
  <cp:lastModifiedBy>Lorenzo Bianco</cp:lastModifiedBy>
  <cp:revision>43</cp:revision>
  <dcterms:created xsi:type="dcterms:W3CDTF">2014-03-10T14:23:21Z</dcterms:created>
  <dcterms:modified xsi:type="dcterms:W3CDTF">2014-03-13T09:48:48Z</dcterms:modified>
</cp:coreProperties>
</file>