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72" r:id="rId9"/>
    <p:sldId id="269" r:id="rId10"/>
    <p:sldId id="261" r:id="rId11"/>
    <p:sldId id="274" r:id="rId12"/>
    <p:sldId id="262" r:id="rId13"/>
    <p:sldId id="271" r:id="rId14"/>
    <p:sldId id="267" r:id="rId15"/>
    <p:sldId id="263" r:id="rId16"/>
    <p:sldId id="268" r:id="rId17"/>
    <p:sldId id="270" r:id="rId18"/>
    <p:sldId id="275" r:id="rId19"/>
    <p:sldId id="264" r:id="rId20"/>
  </p:sldIdLst>
  <p:sldSz cx="9906000" cy="6858000" type="A4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744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1002A"/>
          </a:solidFill>
          <a:ln>
            <a:solidFill>
              <a:srgbClr val="9E0D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3" name="Bild 4" descr="JGU-Logo_weiss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4088" y="1981200"/>
            <a:ext cx="292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5" descr="Schriftzug_weiss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94088" y="5816600"/>
            <a:ext cx="29432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/>
          <p:cNvSpPr/>
          <p:nvPr userDrawn="1"/>
        </p:nvSpPr>
        <p:spPr>
          <a:xfrm rot="5400000">
            <a:off x="1790699" y="-1798637"/>
            <a:ext cx="5181601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248400"/>
            <a:ext cx="3124200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8" name="Bild 14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6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62000" y="3728206"/>
            <a:ext cx="4572000" cy="1700329"/>
          </a:xfrm>
        </p:spPr>
        <p:txBody>
          <a:bodyPr/>
          <a:lstStyle/>
          <a:p>
            <a:r>
              <a:rPr lang="en-US" smtClean="0"/>
              <a:t>Click to edit Master subtitle style</a:t>
            </a:r>
            <a:endParaRPr lang="de-DE" dirty="0" smtClean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762000" y="1143699"/>
            <a:ext cx="8001000" cy="1905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762000" y="5428536"/>
            <a:ext cx="3113087" cy="646112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EBB21-D0DE-4B48-8473-1F264A7E38D1}" type="datetime1">
              <a:rPr lang="de-DE"/>
              <a:pPr>
                <a:defRPr/>
              </a:pPr>
              <a:t>11.03.2014</a:t>
            </a:fld>
            <a:endParaRPr lang="de-DE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AACEC-1F04-47A7-9F65-CD986422ACC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6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1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12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6575" y="3009900"/>
            <a:ext cx="8313810" cy="2933700"/>
          </a:xfrm>
        </p:spPr>
        <p:txBody>
          <a:bodyPr/>
          <a:lstStyle>
            <a:lvl1pPr>
              <a:buFont typeface="+mj-lt"/>
              <a:buAutoNum type="arabicPeriod"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36575" y="2298700"/>
            <a:ext cx="8313810" cy="4778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Bild 6" descr="JG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 userDrawn="1"/>
        </p:nvSpPr>
        <p:spPr>
          <a:xfrm>
            <a:off x="0" y="4343400"/>
            <a:ext cx="4572000" cy="838200"/>
          </a:xfrm>
          <a:prstGeom prst="rect">
            <a:avLst/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01625" y="4454525"/>
            <a:ext cx="4017963" cy="5953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0" y="65532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en-GB" sz="1000" dirty="0" smtClean="0">
                <a:solidFill>
                  <a:srgbClr val="404040"/>
                </a:solidFill>
              </a:rPr>
              <a:t>13.03.2014 | M. Hoek | WORKSHOP ON PICOSECOND PHOTON SENSORS </a:t>
            </a:r>
            <a:endParaRPr lang="de-DE" sz="10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172325" cy="4741862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9906000" cy="60960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8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60960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0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60960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908050" y="3347049"/>
            <a:ext cx="7172325" cy="308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08050" y="2579688"/>
            <a:ext cx="8997950" cy="585787"/>
          </a:xfrm>
        </p:spPr>
        <p:txBody>
          <a:bodyPr/>
          <a:lstStyle>
            <a:lvl1pPr marL="0" indent="0" algn="l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943100" y="-1333500"/>
            <a:ext cx="5410200" cy="9296400"/>
          </a:xfrm>
          <a:prstGeom prst="round1Rect">
            <a:avLst>
              <a:gd name="adj" fmla="val 7070"/>
            </a:avLst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2055813"/>
            <a:ext cx="8915400" cy="17462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12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46138" y="724978"/>
            <a:ext cx="8069262" cy="741363"/>
          </a:xfrm>
        </p:spPr>
        <p:txBody>
          <a:bodyPr/>
          <a:lstStyle>
            <a:lvl1pPr marL="0" indent="0" algn="ctr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abellenplatzhalter 10"/>
          <p:cNvSpPr>
            <a:spLocks noGrp="1"/>
          </p:cNvSpPr>
          <p:nvPr>
            <p:ph type="tbl" sz="quarter" idx="11"/>
          </p:nvPr>
        </p:nvSpPr>
        <p:spPr>
          <a:xfrm>
            <a:off x="908051" y="2182482"/>
            <a:ext cx="8115180" cy="3507117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de-DE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790700" y="-1790700"/>
            <a:ext cx="5181600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4" name="Bild 8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584200" y="2190900"/>
            <a:ext cx="8178800" cy="1336675"/>
          </a:xfrm>
        </p:spPr>
        <p:txBody>
          <a:bodyPr/>
          <a:lstStyle>
            <a:lvl1pPr marL="0" indent="0" algn="ctr">
              <a:buNone/>
              <a:defRPr sz="4400">
                <a:latin typeface="Garamond" pitchFamily="18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432D32CC-78C1-4239-9E1B-06AB10BFBF3C}" type="datetime1">
              <a:rPr lang="de-DE"/>
              <a:pPr>
                <a:defRPr/>
              </a:pPr>
              <a:t>11.03.2014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/>
          <a:ea typeface="ＭＳ Ｐゴシック" charset="-128"/>
          <a:cs typeface="Garamond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hyperlink" Target="http://trb.gsi.de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81330" y="873425"/>
            <a:ext cx="8178800" cy="1336675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  <a:latin typeface="+mj-lt"/>
              </a:rPr>
              <a:t>Development of fast frontend electronics for single-photon timing in RICH counters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1510" y="3589020"/>
            <a:ext cx="19864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  <a:latin typeface="+mj-lt"/>
              </a:rPr>
              <a:t>M. Hoek </a:t>
            </a:r>
          </a:p>
          <a:p>
            <a:r>
              <a:rPr lang="en-GB" sz="1600" dirty="0" smtClean="0">
                <a:solidFill>
                  <a:schemeClr val="bg1"/>
                </a:solidFill>
                <a:latin typeface="+mj-lt"/>
              </a:rPr>
              <a:t>(hoek@uni-mainz.de)</a:t>
            </a:r>
            <a:endParaRPr lang="en-GB" sz="1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Frontend Electronics Development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334870" y="954675"/>
            <a:ext cx="6246598" cy="5230466"/>
            <a:chOff x="271049" y="456096"/>
            <a:chExt cx="7901352" cy="661237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150219" y="1804775"/>
              <a:ext cx="4322763" cy="4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Freeform 5"/>
            <p:cNvSpPr/>
            <p:nvPr/>
          </p:nvSpPr>
          <p:spPr>
            <a:xfrm>
              <a:off x="4869535" y="1937553"/>
              <a:ext cx="1143000" cy="1495425"/>
            </a:xfrm>
            <a:custGeom>
              <a:avLst/>
              <a:gdLst>
                <a:gd name="connsiteX0" fmla="*/ 1066800 w 1143000"/>
                <a:gd name="connsiteY0" fmla="*/ 157162 h 1495425"/>
                <a:gd name="connsiteX1" fmla="*/ 904875 w 1143000"/>
                <a:gd name="connsiteY1" fmla="*/ 19050 h 1495425"/>
                <a:gd name="connsiteX2" fmla="*/ 71437 w 1143000"/>
                <a:gd name="connsiteY2" fmla="*/ 28575 h 1495425"/>
                <a:gd name="connsiteX3" fmla="*/ 61912 w 1143000"/>
                <a:gd name="connsiteY3" fmla="*/ 14287 h 1495425"/>
                <a:gd name="connsiteX4" fmla="*/ 0 w 1143000"/>
                <a:gd name="connsiteY4" fmla="*/ 0 h 1495425"/>
                <a:gd name="connsiteX5" fmla="*/ 42862 w 1143000"/>
                <a:gd name="connsiteY5" fmla="*/ 1257300 h 1495425"/>
                <a:gd name="connsiteX6" fmla="*/ 95250 w 1143000"/>
                <a:gd name="connsiteY6" fmla="*/ 1219200 h 1495425"/>
                <a:gd name="connsiteX7" fmla="*/ 100012 w 1143000"/>
                <a:gd name="connsiteY7" fmla="*/ 1495425 h 1495425"/>
                <a:gd name="connsiteX8" fmla="*/ 990600 w 1143000"/>
                <a:gd name="connsiteY8" fmla="*/ 1481137 h 1495425"/>
                <a:gd name="connsiteX9" fmla="*/ 1143000 w 1143000"/>
                <a:gd name="connsiteY9" fmla="*/ 1319212 h 1495425"/>
                <a:gd name="connsiteX10" fmla="*/ 1066800 w 1143000"/>
                <a:gd name="connsiteY10" fmla="*/ 157162 h 1495425"/>
                <a:gd name="connsiteX0" fmla="*/ 1066800 w 1143000"/>
                <a:gd name="connsiteY0" fmla="*/ 157162 h 1495425"/>
                <a:gd name="connsiteX1" fmla="*/ 904875 w 1143000"/>
                <a:gd name="connsiteY1" fmla="*/ 19050 h 1495425"/>
                <a:gd name="connsiteX2" fmla="*/ 71437 w 1143000"/>
                <a:gd name="connsiteY2" fmla="*/ 28575 h 1495425"/>
                <a:gd name="connsiteX3" fmla="*/ 61912 w 1143000"/>
                <a:gd name="connsiteY3" fmla="*/ 14287 h 1495425"/>
                <a:gd name="connsiteX4" fmla="*/ 0 w 1143000"/>
                <a:gd name="connsiteY4" fmla="*/ 0 h 1495425"/>
                <a:gd name="connsiteX5" fmla="*/ 42862 w 1143000"/>
                <a:gd name="connsiteY5" fmla="*/ 1257300 h 1495425"/>
                <a:gd name="connsiteX6" fmla="*/ 95250 w 1143000"/>
                <a:gd name="connsiteY6" fmla="*/ 1247775 h 1495425"/>
                <a:gd name="connsiteX7" fmla="*/ 100012 w 1143000"/>
                <a:gd name="connsiteY7" fmla="*/ 1495425 h 1495425"/>
                <a:gd name="connsiteX8" fmla="*/ 990600 w 1143000"/>
                <a:gd name="connsiteY8" fmla="*/ 1481137 h 1495425"/>
                <a:gd name="connsiteX9" fmla="*/ 1143000 w 1143000"/>
                <a:gd name="connsiteY9" fmla="*/ 1319212 h 1495425"/>
                <a:gd name="connsiteX10" fmla="*/ 1066800 w 1143000"/>
                <a:gd name="connsiteY10" fmla="*/ 157162 h 149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3000" h="1495425">
                  <a:moveTo>
                    <a:pt x="1066800" y="157162"/>
                  </a:moveTo>
                  <a:lnTo>
                    <a:pt x="904875" y="19050"/>
                  </a:lnTo>
                  <a:lnTo>
                    <a:pt x="71437" y="28575"/>
                  </a:lnTo>
                  <a:lnTo>
                    <a:pt x="61912" y="14287"/>
                  </a:lnTo>
                  <a:lnTo>
                    <a:pt x="0" y="0"/>
                  </a:lnTo>
                  <a:lnTo>
                    <a:pt x="42862" y="1257300"/>
                  </a:lnTo>
                  <a:lnTo>
                    <a:pt x="95250" y="1247775"/>
                  </a:lnTo>
                  <a:cubicBezTo>
                    <a:pt x="96837" y="1339850"/>
                    <a:pt x="98425" y="1403350"/>
                    <a:pt x="100012" y="1495425"/>
                  </a:cubicBezTo>
                  <a:lnTo>
                    <a:pt x="990600" y="1481137"/>
                  </a:lnTo>
                  <a:lnTo>
                    <a:pt x="1143000" y="1319212"/>
                  </a:lnTo>
                  <a:lnTo>
                    <a:pt x="1066800" y="157162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950622" y="2199490"/>
              <a:ext cx="200025" cy="992981"/>
            </a:xfrm>
            <a:custGeom>
              <a:avLst/>
              <a:gdLst>
                <a:gd name="connsiteX0" fmla="*/ 142875 w 209550"/>
                <a:gd name="connsiteY0" fmla="*/ 0 h 990600"/>
                <a:gd name="connsiteX1" fmla="*/ 23813 w 209550"/>
                <a:gd name="connsiteY1" fmla="*/ 4763 h 990600"/>
                <a:gd name="connsiteX2" fmla="*/ 0 w 209550"/>
                <a:gd name="connsiteY2" fmla="*/ 33338 h 990600"/>
                <a:gd name="connsiteX3" fmla="*/ 71438 w 209550"/>
                <a:gd name="connsiteY3" fmla="*/ 990600 h 990600"/>
                <a:gd name="connsiteX4" fmla="*/ 171450 w 209550"/>
                <a:gd name="connsiteY4" fmla="*/ 990600 h 990600"/>
                <a:gd name="connsiteX5" fmla="*/ 209550 w 209550"/>
                <a:gd name="connsiteY5" fmla="*/ 938213 h 990600"/>
                <a:gd name="connsiteX6" fmla="*/ 142875 w 209550"/>
                <a:gd name="connsiteY6" fmla="*/ 0 h 990600"/>
                <a:gd name="connsiteX0" fmla="*/ 133350 w 200025"/>
                <a:gd name="connsiteY0" fmla="*/ 0 h 990600"/>
                <a:gd name="connsiteX1" fmla="*/ 14288 w 200025"/>
                <a:gd name="connsiteY1" fmla="*/ 4763 h 990600"/>
                <a:gd name="connsiteX2" fmla="*/ 0 w 200025"/>
                <a:gd name="connsiteY2" fmla="*/ 33338 h 990600"/>
                <a:gd name="connsiteX3" fmla="*/ 61913 w 200025"/>
                <a:gd name="connsiteY3" fmla="*/ 990600 h 990600"/>
                <a:gd name="connsiteX4" fmla="*/ 161925 w 200025"/>
                <a:gd name="connsiteY4" fmla="*/ 990600 h 990600"/>
                <a:gd name="connsiteX5" fmla="*/ 200025 w 200025"/>
                <a:gd name="connsiteY5" fmla="*/ 938213 h 990600"/>
                <a:gd name="connsiteX6" fmla="*/ 133350 w 200025"/>
                <a:gd name="connsiteY6" fmla="*/ 0 h 990600"/>
                <a:gd name="connsiteX0" fmla="*/ 133350 w 200025"/>
                <a:gd name="connsiteY0" fmla="*/ 0 h 992981"/>
                <a:gd name="connsiteX1" fmla="*/ 14288 w 200025"/>
                <a:gd name="connsiteY1" fmla="*/ 4763 h 992981"/>
                <a:gd name="connsiteX2" fmla="*/ 0 w 200025"/>
                <a:gd name="connsiteY2" fmla="*/ 33338 h 992981"/>
                <a:gd name="connsiteX3" fmla="*/ 66675 w 200025"/>
                <a:gd name="connsiteY3" fmla="*/ 992981 h 992981"/>
                <a:gd name="connsiteX4" fmla="*/ 161925 w 200025"/>
                <a:gd name="connsiteY4" fmla="*/ 990600 h 992981"/>
                <a:gd name="connsiteX5" fmla="*/ 200025 w 200025"/>
                <a:gd name="connsiteY5" fmla="*/ 938213 h 992981"/>
                <a:gd name="connsiteX6" fmla="*/ 133350 w 200025"/>
                <a:gd name="connsiteY6" fmla="*/ 0 h 992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992981">
                  <a:moveTo>
                    <a:pt x="133350" y="0"/>
                  </a:moveTo>
                  <a:lnTo>
                    <a:pt x="14288" y="4763"/>
                  </a:lnTo>
                  <a:lnTo>
                    <a:pt x="0" y="33338"/>
                  </a:lnTo>
                  <a:lnTo>
                    <a:pt x="66675" y="992981"/>
                  </a:lnTo>
                  <a:lnTo>
                    <a:pt x="161925" y="990600"/>
                  </a:lnTo>
                  <a:lnTo>
                    <a:pt x="200025" y="938213"/>
                  </a:lnTo>
                  <a:lnTo>
                    <a:pt x="13335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778797" y="1937553"/>
              <a:ext cx="2124075" cy="1533525"/>
            </a:xfrm>
            <a:custGeom>
              <a:avLst/>
              <a:gdLst>
                <a:gd name="connsiteX0" fmla="*/ 2009775 w 2124075"/>
                <a:gd name="connsiteY0" fmla="*/ 1504950 h 1533525"/>
                <a:gd name="connsiteX1" fmla="*/ 2005013 w 2124075"/>
                <a:gd name="connsiteY1" fmla="*/ 1257300 h 1533525"/>
                <a:gd name="connsiteX2" fmla="*/ 2124075 w 2124075"/>
                <a:gd name="connsiteY2" fmla="*/ 1252537 h 1533525"/>
                <a:gd name="connsiteX3" fmla="*/ 2081213 w 2124075"/>
                <a:gd name="connsiteY3" fmla="*/ 0 h 1533525"/>
                <a:gd name="connsiteX4" fmla="*/ 1971675 w 2124075"/>
                <a:gd name="connsiteY4" fmla="*/ 4762 h 1533525"/>
                <a:gd name="connsiteX5" fmla="*/ 1976438 w 2124075"/>
                <a:gd name="connsiteY5" fmla="*/ 19050 h 1533525"/>
                <a:gd name="connsiteX6" fmla="*/ 1890713 w 2124075"/>
                <a:gd name="connsiteY6" fmla="*/ 28575 h 1533525"/>
                <a:gd name="connsiteX7" fmla="*/ 1890713 w 2124075"/>
                <a:gd name="connsiteY7" fmla="*/ 42862 h 1533525"/>
                <a:gd name="connsiteX8" fmla="*/ 23813 w 2124075"/>
                <a:gd name="connsiteY8" fmla="*/ 71437 h 1533525"/>
                <a:gd name="connsiteX9" fmla="*/ 0 w 2124075"/>
                <a:gd name="connsiteY9" fmla="*/ 1533525 h 1533525"/>
                <a:gd name="connsiteX10" fmla="*/ 2009775 w 2124075"/>
                <a:gd name="connsiteY10" fmla="*/ 1504950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24075" h="1533525">
                  <a:moveTo>
                    <a:pt x="2009775" y="1504950"/>
                  </a:moveTo>
                  <a:cubicBezTo>
                    <a:pt x="2008188" y="1422400"/>
                    <a:pt x="2006600" y="1339850"/>
                    <a:pt x="2005013" y="1257300"/>
                  </a:cubicBezTo>
                  <a:lnTo>
                    <a:pt x="2124075" y="1252537"/>
                  </a:lnTo>
                  <a:lnTo>
                    <a:pt x="2081213" y="0"/>
                  </a:lnTo>
                  <a:lnTo>
                    <a:pt x="1971675" y="4762"/>
                  </a:lnTo>
                  <a:lnTo>
                    <a:pt x="1976438" y="19050"/>
                  </a:lnTo>
                  <a:lnTo>
                    <a:pt x="1890713" y="28575"/>
                  </a:lnTo>
                  <a:lnTo>
                    <a:pt x="1890713" y="42862"/>
                  </a:lnTo>
                  <a:lnTo>
                    <a:pt x="23813" y="71437"/>
                  </a:lnTo>
                  <a:lnTo>
                    <a:pt x="0" y="1533525"/>
                  </a:lnTo>
                  <a:lnTo>
                    <a:pt x="2009775" y="150495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2626397" y="2028040"/>
              <a:ext cx="166688" cy="1419225"/>
            </a:xfrm>
            <a:custGeom>
              <a:avLst/>
              <a:gdLst>
                <a:gd name="connsiteX0" fmla="*/ 0 w 166688"/>
                <a:gd name="connsiteY0" fmla="*/ 1400175 h 1419225"/>
                <a:gd name="connsiteX1" fmla="*/ 100013 w 166688"/>
                <a:gd name="connsiteY1" fmla="*/ 1390650 h 1419225"/>
                <a:gd name="connsiteX2" fmla="*/ 114300 w 166688"/>
                <a:gd name="connsiteY2" fmla="*/ 1419225 h 1419225"/>
                <a:gd name="connsiteX3" fmla="*/ 142875 w 166688"/>
                <a:gd name="connsiteY3" fmla="*/ 1419225 h 1419225"/>
                <a:gd name="connsiteX4" fmla="*/ 166688 w 166688"/>
                <a:gd name="connsiteY4" fmla="*/ 4763 h 1419225"/>
                <a:gd name="connsiteX5" fmla="*/ 123825 w 166688"/>
                <a:gd name="connsiteY5" fmla="*/ 0 h 1419225"/>
                <a:gd name="connsiteX6" fmla="*/ 123825 w 166688"/>
                <a:gd name="connsiteY6" fmla="*/ 0 h 1419225"/>
                <a:gd name="connsiteX7" fmla="*/ 119063 w 166688"/>
                <a:gd name="connsiteY7" fmla="*/ 47625 h 1419225"/>
                <a:gd name="connsiteX8" fmla="*/ 14288 w 166688"/>
                <a:gd name="connsiteY8" fmla="*/ 19050 h 1419225"/>
                <a:gd name="connsiteX9" fmla="*/ 0 w 166688"/>
                <a:gd name="connsiteY9" fmla="*/ 1400175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688" h="1419225">
                  <a:moveTo>
                    <a:pt x="0" y="1400175"/>
                  </a:moveTo>
                  <a:lnTo>
                    <a:pt x="100013" y="1390650"/>
                  </a:lnTo>
                  <a:lnTo>
                    <a:pt x="114300" y="1419225"/>
                  </a:lnTo>
                  <a:lnTo>
                    <a:pt x="142875" y="1419225"/>
                  </a:lnTo>
                  <a:lnTo>
                    <a:pt x="166688" y="4763"/>
                  </a:lnTo>
                  <a:lnTo>
                    <a:pt x="123825" y="0"/>
                  </a:lnTo>
                  <a:lnTo>
                    <a:pt x="123825" y="0"/>
                  </a:lnTo>
                  <a:lnTo>
                    <a:pt x="119063" y="47625"/>
                  </a:lnTo>
                  <a:lnTo>
                    <a:pt x="14288" y="19050"/>
                  </a:lnTo>
                  <a:cubicBezTo>
                    <a:pt x="12700" y="479425"/>
                    <a:pt x="11113" y="939800"/>
                    <a:pt x="0" y="1400175"/>
                  </a:cubicBezTo>
                  <a:close/>
                </a:path>
              </a:pathLst>
            </a:custGeom>
            <a:noFill/>
            <a:ln w="9525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4214692" y="2813852"/>
              <a:ext cx="171450" cy="230982"/>
            </a:xfrm>
            <a:custGeom>
              <a:avLst/>
              <a:gdLst>
                <a:gd name="connsiteX0" fmla="*/ 0 w 173831"/>
                <a:gd name="connsiteY0" fmla="*/ 0 h 223838"/>
                <a:gd name="connsiteX1" fmla="*/ 7143 w 173831"/>
                <a:gd name="connsiteY1" fmla="*/ 223838 h 223838"/>
                <a:gd name="connsiteX2" fmla="*/ 173831 w 173831"/>
                <a:gd name="connsiteY2" fmla="*/ 221457 h 223838"/>
                <a:gd name="connsiteX3" fmla="*/ 161925 w 173831"/>
                <a:gd name="connsiteY3" fmla="*/ 0 h 223838"/>
                <a:gd name="connsiteX4" fmla="*/ 0 w 173831"/>
                <a:gd name="connsiteY4" fmla="*/ 0 h 223838"/>
                <a:gd name="connsiteX0" fmla="*/ 0 w 173831"/>
                <a:gd name="connsiteY0" fmla="*/ 7144 h 230982"/>
                <a:gd name="connsiteX1" fmla="*/ 7143 w 173831"/>
                <a:gd name="connsiteY1" fmla="*/ 230982 h 230982"/>
                <a:gd name="connsiteX2" fmla="*/ 173831 w 173831"/>
                <a:gd name="connsiteY2" fmla="*/ 228601 h 230982"/>
                <a:gd name="connsiteX3" fmla="*/ 161925 w 173831"/>
                <a:gd name="connsiteY3" fmla="*/ 0 h 230982"/>
                <a:gd name="connsiteX4" fmla="*/ 0 w 173831"/>
                <a:gd name="connsiteY4" fmla="*/ 7144 h 230982"/>
                <a:gd name="connsiteX0" fmla="*/ 0 w 173831"/>
                <a:gd name="connsiteY0" fmla="*/ 0 h 223838"/>
                <a:gd name="connsiteX1" fmla="*/ 7143 w 173831"/>
                <a:gd name="connsiteY1" fmla="*/ 223838 h 223838"/>
                <a:gd name="connsiteX2" fmla="*/ 173831 w 173831"/>
                <a:gd name="connsiteY2" fmla="*/ 221457 h 223838"/>
                <a:gd name="connsiteX3" fmla="*/ 164306 w 173831"/>
                <a:gd name="connsiteY3" fmla="*/ 2381 h 223838"/>
                <a:gd name="connsiteX4" fmla="*/ 0 w 173831"/>
                <a:gd name="connsiteY4" fmla="*/ 0 h 223838"/>
                <a:gd name="connsiteX0" fmla="*/ 0 w 173831"/>
                <a:gd name="connsiteY0" fmla="*/ 7144 h 230982"/>
                <a:gd name="connsiteX1" fmla="*/ 7143 w 173831"/>
                <a:gd name="connsiteY1" fmla="*/ 230982 h 230982"/>
                <a:gd name="connsiteX2" fmla="*/ 173831 w 173831"/>
                <a:gd name="connsiteY2" fmla="*/ 228601 h 230982"/>
                <a:gd name="connsiteX3" fmla="*/ 166687 w 173831"/>
                <a:gd name="connsiteY3" fmla="*/ 0 h 230982"/>
                <a:gd name="connsiteX4" fmla="*/ 0 w 173831"/>
                <a:gd name="connsiteY4" fmla="*/ 7144 h 230982"/>
                <a:gd name="connsiteX0" fmla="*/ 0 w 171450"/>
                <a:gd name="connsiteY0" fmla="*/ 2381 h 230982"/>
                <a:gd name="connsiteX1" fmla="*/ 4762 w 171450"/>
                <a:gd name="connsiteY1" fmla="*/ 230982 h 230982"/>
                <a:gd name="connsiteX2" fmla="*/ 171450 w 171450"/>
                <a:gd name="connsiteY2" fmla="*/ 228601 h 230982"/>
                <a:gd name="connsiteX3" fmla="*/ 164306 w 171450"/>
                <a:gd name="connsiteY3" fmla="*/ 0 h 230982"/>
                <a:gd name="connsiteX4" fmla="*/ 0 w 171450"/>
                <a:gd name="connsiteY4" fmla="*/ 2381 h 23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50" h="230982">
                  <a:moveTo>
                    <a:pt x="0" y="2381"/>
                  </a:moveTo>
                  <a:lnTo>
                    <a:pt x="4762" y="230982"/>
                  </a:lnTo>
                  <a:lnTo>
                    <a:pt x="171450" y="228601"/>
                  </a:lnTo>
                  <a:lnTo>
                    <a:pt x="164306" y="0"/>
                  </a:lnTo>
                  <a:lnTo>
                    <a:pt x="0" y="2381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Line Callout 2 10"/>
            <p:cNvSpPr/>
            <p:nvPr/>
          </p:nvSpPr>
          <p:spPr>
            <a:xfrm>
              <a:off x="6659614" y="1421040"/>
              <a:ext cx="1296144" cy="635706"/>
            </a:xfrm>
            <a:prstGeom prst="borderCallout2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MCP-PMT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connector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14427" y="2456033"/>
              <a:ext cx="6928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NINO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51660" y="4100905"/>
              <a:ext cx="947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PADIWA</a:t>
              </a:r>
            </a:p>
          </p:txBody>
        </p:sp>
        <p:sp>
          <p:nvSpPr>
            <p:cNvPr id="14" name="Line Callout 2 13"/>
            <p:cNvSpPr/>
            <p:nvPr/>
          </p:nvSpPr>
          <p:spPr>
            <a:xfrm>
              <a:off x="6134251" y="456096"/>
              <a:ext cx="1821507" cy="635705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31913"/>
                <a:gd name="adj6" fmla="val -45263"/>
              </a:avLst>
            </a:prstGeom>
            <a:noFill/>
            <a:ln w="25400" cap="flat" cmpd="sng" algn="ctr">
              <a:solidFill>
                <a:srgbClr val="FFC0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Pre-amplifier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Card (16ch)</a:t>
              </a:r>
            </a:p>
          </p:txBody>
        </p:sp>
        <p:sp>
          <p:nvSpPr>
            <p:cNvPr id="15" name="Line Callout 2 14"/>
            <p:cNvSpPr/>
            <p:nvPr/>
          </p:nvSpPr>
          <p:spPr>
            <a:xfrm flipH="1">
              <a:off x="446635" y="456096"/>
              <a:ext cx="1655164" cy="635705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34491"/>
                <a:gd name="adj6" fmla="val -79708"/>
              </a:avLst>
            </a:prstGeom>
            <a:noFill/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Discriminator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Card (16ch)</a:t>
              </a:r>
            </a:p>
          </p:txBody>
        </p:sp>
        <p:sp>
          <p:nvSpPr>
            <p:cNvPr id="16" name="Line Callout 2 15"/>
            <p:cNvSpPr/>
            <p:nvPr/>
          </p:nvSpPr>
          <p:spPr>
            <a:xfrm flipH="1">
              <a:off x="271050" y="1505504"/>
              <a:ext cx="1558907" cy="950528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2275"/>
                <a:gd name="adj6" fmla="val -50112"/>
              </a:avLst>
            </a:prstGeom>
            <a:noFill/>
            <a:ln w="25400" cap="flat" cmpd="sng" algn="ctr">
              <a:solidFill>
                <a:srgbClr val="00CC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LVDS output+  slow control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343525" y="2190750"/>
              <a:ext cx="219075" cy="947738"/>
            </a:xfrm>
            <a:custGeom>
              <a:avLst/>
              <a:gdLst>
                <a:gd name="connsiteX0" fmla="*/ 0 w 219075"/>
                <a:gd name="connsiteY0" fmla="*/ 0 h 947738"/>
                <a:gd name="connsiteX1" fmla="*/ 171450 w 219075"/>
                <a:gd name="connsiteY1" fmla="*/ 0 h 947738"/>
                <a:gd name="connsiteX2" fmla="*/ 219075 w 219075"/>
                <a:gd name="connsiteY2" fmla="*/ 938213 h 947738"/>
                <a:gd name="connsiteX3" fmla="*/ 47625 w 219075"/>
                <a:gd name="connsiteY3" fmla="*/ 947738 h 947738"/>
                <a:gd name="connsiteX4" fmla="*/ 0 w 219075"/>
                <a:gd name="connsiteY4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9075" h="947738">
                  <a:moveTo>
                    <a:pt x="0" y="0"/>
                  </a:moveTo>
                  <a:lnTo>
                    <a:pt x="171450" y="0"/>
                  </a:lnTo>
                  <a:lnTo>
                    <a:pt x="219075" y="938213"/>
                  </a:lnTo>
                  <a:lnTo>
                    <a:pt x="47625" y="9477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Line Callout 2 17"/>
            <p:cNvSpPr/>
            <p:nvPr/>
          </p:nvSpPr>
          <p:spPr>
            <a:xfrm>
              <a:off x="6521402" y="2929341"/>
              <a:ext cx="1650999" cy="718643"/>
            </a:xfrm>
            <a:prstGeom prst="borderCallout2">
              <a:avLst>
                <a:gd name="adj1" fmla="val 82429"/>
                <a:gd name="adj2" fmla="val -7231"/>
                <a:gd name="adj3" fmla="val 82429"/>
                <a:gd name="adj4" fmla="val -21076"/>
                <a:gd name="adj5" fmla="val 28027"/>
                <a:gd name="adj6" fmla="val -59078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Current feedback amplifier (THS3201)</a:t>
              </a:r>
            </a:p>
          </p:txBody>
        </p:sp>
        <p:sp>
          <p:nvSpPr>
            <p:cNvPr id="19" name="Line Callout 2 18"/>
            <p:cNvSpPr/>
            <p:nvPr/>
          </p:nvSpPr>
          <p:spPr>
            <a:xfrm flipH="1">
              <a:off x="712735" y="2825365"/>
              <a:ext cx="1482997" cy="621901"/>
            </a:xfrm>
            <a:prstGeom prst="borderCallout2">
              <a:avLst>
                <a:gd name="adj1" fmla="val 79028"/>
                <a:gd name="adj2" fmla="val -7440"/>
                <a:gd name="adj3" fmla="val 78317"/>
                <a:gd name="adj4" fmla="val -20816"/>
                <a:gd name="adj5" fmla="val 19497"/>
                <a:gd name="adj6" fmla="val -138369"/>
              </a:avLst>
            </a:prstGeom>
            <a:noFill/>
            <a:ln w="25400" cap="flat" cmpd="sng" algn="ctr">
              <a:solidFill>
                <a:srgbClr val="00CC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NINO ASIC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(8 </a:t>
              </a:r>
              <a:r>
                <a:rPr kumimoji="0" lang="en-GB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ch</a:t>
              </a: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)</a:t>
              </a:r>
            </a:p>
          </p:txBody>
        </p:sp>
        <p:sp>
          <p:nvSpPr>
            <p:cNvPr id="20" name="Freeform 19"/>
            <p:cNvSpPr/>
            <p:nvPr/>
          </p:nvSpPr>
          <p:spPr>
            <a:xfrm>
              <a:off x="6066578" y="3803898"/>
              <a:ext cx="242889" cy="1045368"/>
            </a:xfrm>
            <a:custGeom>
              <a:avLst/>
              <a:gdLst>
                <a:gd name="connsiteX0" fmla="*/ 142875 w 209550"/>
                <a:gd name="connsiteY0" fmla="*/ 0 h 990600"/>
                <a:gd name="connsiteX1" fmla="*/ 23813 w 209550"/>
                <a:gd name="connsiteY1" fmla="*/ 4763 h 990600"/>
                <a:gd name="connsiteX2" fmla="*/ 0 w 209550"/>
                <a:gd name="connsiteY2" fmla="*/ 33338 h 990600"/>
                <a:gd name="connsiteX3" fmla="*/ 71438 w 209550"/>
                <a:gd name="connsiteY3" fmla="*/ 990600 h 990600"/>
                <a:gd name="connsiteX4" fmla="*/ 171450 w 209550"/>
                <a:gd name="connsiteY4" fmla="*/ 990600 h 990600"/>
                <a:gd name="connsiteX5" fmla="*/ 209550 w 209550"/>
                <a:gd name="connsiteY5" fmla="*/ 938213 h 990600"/>
                <a:gd name="connsiteX6" fmla="*/ 142875 w 209550"/>
                <a:gd name="connsiteY6" fmla="*/ 0 h 990600"/>
                <a:gd name="connsiteX0" fmla="*/ 133350 w 200025"/>
                <a:gd name="connsiteY0" fmla="*/ 0 h 990600"/>
                <a:gd name="connsiteX1" fmla="*/ 14288 w 200025"/>
                <a:gd name="connsiteY1" fmla="*/ 4763 h 990600"/>
                <a:gd name="connsiteX2" fmla="*/ 0 w 200025"/>
                <a:gd name="connsiteY2" fmla="*/ 33338 h 990600"/>
                <a:gd name="connsiteX3" fmla="*/ 61913 w 200025"/>
                <a:gd name="connsiteY3" fmla="*/ 990600 h 990600"/>
                <a:gd name="connsiteX4" fmla="*/ 161925 w 200025"/>
                <a:gd name="connsiteY4" fmla="*/ 990600 h 990600"/>
                <a:gd name="connsiteX5" fmla="*/ 200025 w 200025"/>
                <a:gd name="connsiteY5" fmla="*/ 938213 h 990600"/>
                <a:gd name="connsiteX6" fmla="*/ 133350 w 200025"/>
                <a:gd name="connsiteY6" fmla="*/ 0 h 990600"/>
                <a:gd name="connsiteX0" fmla="*/ 133350 w 200025"/>
                <a:gd name="connsiteY0" fmla="*/ 0 h 992981"/>
                <a:gd name="connsiteX1" fmla="*/ 14288 w 200025"/>
                <a:gd name="connsiteY1" fmla="*/ 4763 h 992981"/>
                <a:gd name="connsiteX2" fmla="*/ 0 w 200025"/>
                <a:gd name="connsiteY2" fmla="*/ 33338 h 992981"/>
                <a:gd name="connsiteX3" fmla="*/ 66675 w 200025"/>
                <a:gd name="connsiteY3" fmla="*/ 992981 h 992981"/>
                <a:gd name="connsiteX4" fmla="*/ 161925 w 200025"/>
                <a:gd name="connsiteY4" fmla="*/ 990600 h 992981"/>
                <a:gd name="connsiteX5" fmla="*/ 200025 w 200025"/>
                <a:gd name="connsiteY5" fmla="*/ 938213 h 992981"/>
                <a:gd name="connsiteX6" fmla="*/ 133350 w 200025"/>
                <a:gd name="connsiteY6" fmla="*/ 0 h 992981"/>
                <a:gd name="connsiteX0" fmla="*/ 133350 w 271463"/>
                <a:gd name="connsiteY0" fmla="*/ 0 h 992981"/>
                <a:gd name="connsiteX1" fmla="*/ 14288 w 271463"/>
                <a:gd name="connsiteY1" fmla="*/ 4763 h 992981"/>
                <a:gd name="connsiteX2" fmla="*/ 0 w 271463"/>
                <a:gd name="connsiteY2" fmla="*/ 33338 h 992981"/>
                <a:gd name="connsiteX3" fmla="*/ 66675 w 271463"/>
                <a:gd name="connsiteY3" fmla="*/ 992981 h 992981"/>
                <a:gd name="connsiteX4" fmla="*/ 271463 w 271463"/>
                <a:gd name="connsiteY4" fmla="*/ 985838 h 992981"/>
                <a:gd name="connsiteX5" fmla="*/ 200025 w 271463"/>
                <a:gd name="connsiteY5" fmla="*/ 938213 h 992981"/>
                <a:gd name="connsiteX6" fmla="*/ 133350 w 271463"/>
                <a:gd name="connsiteY6" fmla="*/ 0 h 992981"/>
                <a:gd name="connsiteX0" fmla="*/ 204787 w 271463"/>
                <a:gd name="connsiteY0" fmla="*/ 0 h 1054893"/>
                <a:gd name="connsiteX1" fmla="*/ 14288 w 271463"/>
                <a:gd name="connsiteY1" fmla="*/ 66675 h 1054893"/>
                <a:gd name="connsiteX2" fmla="*/ 0 w 271463"/>
                <a:gd name="connsiteY2" fmla="*/ 95250 h 1054893"/>
                <a:gd name="connsiteX3" fmla="*/ 66675 w 271463"/>
                <a:gd name="connsiteY3" fmla="*/ 1054893 h 1054893"/>
                <a:gd name="connsiteX4" fmla="*/ 271463 w 271463"/>
                <a:gd name="connsiteY4" fmla="*/ 1047750 h 1054893"/>
                <a:gd name="connsiteX5" fmla="*/ 200025 w 271463"/>
                <a:gd name="connsiteY5" fmla="*/ 1000125 h 1054893"/>
                <a:gd name="connsiteX6" fmla="*/ 204787 w 271463"/>
                <a:gd name="connsiteY6" fmla="*/ 0 h 1054893"/>
                <a:gd name="connsiteX0" fmla="*/ 204787 w 271463"/>
                <a:gd name="connsiteY0" fmla="*/ 0 h 1054893"/>
                <a:gd name="connsiteX1" fmla="*/ 14288 w 271463"/>
                <a:gd name="connsiteY1" fmla="*/ 66675 h 1054893"/>
                <a:gd name="connsiteX2" fmla="*/ 0 w 271463"/>
                <a:gd name="connsiteY2" fmla="*/ 95250 h 1054893"/>
                <a:gd name="connsiteX3" fmla="*/ 66675 w 271463"/>
                <a:gd name="connsiteY3" fmla="*/ 1054893 h 1054893"/>
                <a:gd name="connsiteX4" fmla="*/ 271463 w 271463"/>
                <a:gd name="connsiteY4" fmla="*/ 1047750 h 1054893"/>
                <a:gd name="connsiteX5" fmla="*/ 204787 w 271463"/>
                <a:gd name="connsiteY5" fmla="*/ 0 h 1054893"/>
                <a:gd name="connsiteX0" fmla="*/ 204787 w 257176"/>
                <a:gd name="connsiteY0" fmla="*/ 0 h 1054893"/>
                <a:gd name="connsiteX1" fmla="*/ 14288 w 257176"/>
                <a:gd name="connsiteY1" fmla="*/ 66675 h 1054893"/>
                <a:gd name="connsiteX2" fmla="*/ 0 w 257176"/>
                <a:gd name="connsiteY2" fmla="*/ 95250 h 1054893"/>
                <a:gd name="connsiteX3" fmla="*/ 66675 w 257176"/>
                <a:gd name="connsiteY3" fmla="*/ 1054893 h 1054893"/>
                <a:gd name="connsiteX4" fmla="*/ 257176 w 257176"/>
                <a:gd name="connsiteY4" fmla="*/ 1052512 h 1054893"/>
                <a:gd name="connsiteX5" fmla="*/ 204787 w 257176"/>
                <a:gd name="connsiteY5" fmla="*/ 0 h 1054893"/>
                <a:gd name="connsiteX0" fmla="*/ 204787 w 257176"/>
                <a:gd name="connsiteY0" fmla="*/ 0 h 1054893"/>
                <a:gd name="connsiteX1" fmla="*/ 0 w 257176"/>
                <a:gd name="connsiteY1" fmla="*/ 95250 h 1054893"/>
                <a:gd name="connsiteX2" fmla="*/ 66675 w 257176"/>
                <a:gd name="connsiteY2" fmla="*/ 1054893 h 1054893"/>
                <a:gd name="connsiteX3" fmla="*/ 257176 w 257176"/>
                <a:gd name="connsiteY3" fmla="*/ 1052512 h 1054893"/>
                <a:gd name="connsiteX4" fmla="*/ 204787 w 257176"/>
                <a:gd name="connsiteY4" fmla="*/ 0 h 1054893"/>
                <a:gd name="connsiteX0" fmla="*/ 200025 w 252414"/>
                <a:gd name="connsiteY0" fmla="*/ 0 h 1054893"/>
                <a:gd name="connsiteX1" fmla="*/ 0 w 252414"/>
                <a:gd name="connsiteY1" fmla="*/ 23812 h 1054893"/>
                <a:gd name="connsiteX2" fmla="*/ 61913 w 252414"/>
                <a:gd name="connsiteY2" fmla="*/ 1054893 h 1054893"/>
                <a:gd name="connsiteX3" fmla="*/ 252414 w 252414"/>
                <a:gd name="connsiteY3" fmla="*/ 1052512 h 1054893"/>
                <a:gd name="connsiteX4" fmla="*/ 200025 w 252414"/>
                <a:gd name="connsiteY4" fmla="*/ 0 h 1054893"/>
                <a:gd name="connsiteX0" fmla="*/ 200025 w 252414"/>
                <a:gd name="connsiteY0" fmla="*/ 0 h 1035843"/>
                <a:gd name="connsiteX1" fmla="*/ 0 w 252414"/>
                <a:gd name="connsiteY1" fmla="*/ 4762 h 1035843"/>
                <a:gd name="connsiteX2" fmla="*/ 61913 w 252414"/>
                <a:gd name="connsiteY2" fmla="*/ 1035843 h 1035843"/>
                <a:gd name="connsiteX3" fmla="*/ 252414 w 252414"/>
                <a:gd name="connsiteY3" fmla="*/ 1033462 h 1035843"/>
                <a:gd name="connsiteX4" fmla="*/ 200025 w 252414"/>
                <a:gd name="connsiteY4" fmla="*/ 0 h 1035843"/>
                <a:gd name="connsiteX0" fmla="*/ 195262 w 247651"/>
                <a:gd name="connsiteY0" fmla="*/ 9526 h 1045369"/>
                <a:gd name="connsiteX1" fmla="*/ 0 w 247651"/>
                <a:gd name="connsiteY1" fmla="*/ 0 h 1045369"/>
                <a:gd name="connsiteX2" fmla="*/ 57150 w 247651"/>
                <a:gd name="connsiteY2" fmla="*/ 1045369 h 1045369"/>
                <a:gd name="connsiteX3" fmla="*/ 247651 w 247651"/>
                <a:gd name="connsiteY3" fmla="*/ 1042988 h 1045369"/>
                <a:gd name="connsiteX4" fmla="*/ 195262 w 247651"/>
                <a:gd name="connsiteY4" fmla="*/ 9526 h 1045369"/>
                <a:gd name="connsiteX0" fmla="*/ 190499 w 247651"/>
                <a:gd name="connsiteY0" fmla="*/ 0 h 1050130"/>
                <a:gd name="connsiteX1" fmla="*/ 0 w 247651"/>
                <a:gd name="connsiteY1" fmla="*/ 4761 h 1050130"/>
                <a:gd name="connsiteX2" fmla="*/ 57150 w 247651"/>
                <a:gd name="connsiteY2" fmla="*/ 1050130 h 1050130"/>
                <a:gd name="connsiteX3" fmla="*/ 247651 w 247651"/>
                <a:gd name="connsiteY3" fmla="*/ 1047749 h 1050130"/>
                <a:gd name="connsiteX4" fmla="*/ 190499 w 247651"/>
                <a:gd name="connsiteY4" fmla="*/ 0 h 1050130"/>
                <a:gd name="connsiteX0" fmla="*/ 190499 w 247651"/>
                <a:gd name="connsiteY0" fmla="*/ 0 h 1047749"/>
                <a:gd name="connsiteX1" fmla="*/ 0 w 247651"/>
                <a:gd name="connsiteY1" fmla="*/ 4761 h 1047749"/>
                <a:gd name="connsiteX2" fmla="*/ 42863 w 247651"/>
                <a:gd name="connsiteY2" fmla="*/ 1045368 h 1047749"/>
                <a:gd name="connsiteX3" fmla="*/ 247651 w 247651"/>
                <a:gd name="connsiteY3" fmla="*/ 1047749 h 1047749"/>
                <a:gd name="connsiteX4" fmla="*/ 190499 w 247651"/>
                <a:gd name="connsiteY4" fmla="*/ 0 h 1047749"/>
                <a:gd name="connsiteX0" fmla="*/ 190499 w 242889"/>
                <a:gd name="connsiteY0" fmla="*/ 0 h 1045368"/>
                <a:gd name="connsiteX1" fmla="*/ 0 w 242889"/>
                <a:gd name="connsiteY1" fmla="*/ 4761 h 1045368"/>
                <a:gd name="connsiteX2" fmla="*/ 42863 w 242889"/>
                <a:gd name="connsiteY2" fmla="*/ 1045368 h 1045368"/>
                <a:gd name="connsiteX3" fmla="*/ 242889 w 242889"/>
                <a:gd name="connsiteY3" fmla="*/ 1033462 h 1045368"/>
                <a:gd name="connsiteX4" fmla="*/ 190499 w 242889"/>
                <a:gd name="connsiteY4" fmla="*/ 0 h 104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9" h="1045368">
                  <a:moveTo>
                    <a:pt x="190499" y="0"/>
                  </a:moveTo>
                  <a:lnTo>
                    <a:pt x="0" y="4761"/>
                  </a:lnTo>
                  <a:lnTo>
                    <a:pt x="42863" y="1045368"/>
                  </a:lnTo>
                  <a:lnTo>
                    <a:pt x="242889" y="1033462"/>
                  </a:lnTo>
                  <a:lnTo>
                    <a:pt x="190499" y="0"/>
                  </a:lnTo>
                  <a:close/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4324350" y="4067175"/>
              <a:ext cx="571500" cy="552450"/>
            </a:xfrm>
            <a:custGeom>
              <a:avLst/>
              <a:gdLst>
                <a:gd name="connsiteX0" fmla="*/ 0 w 571500"/>
                <a:gd name="connsiteY0" fmla="*/ 0 h 552450"/>
                <a:gd name="connsiteX1" fmla="*/ 14288 w 571500"/>
                <a:gd name="connsiteY1" fmla="*/ 552450 h 552450"/>
                <a:gd name="connsiteX2" fmla="*/ 571500 w 571500"/>
                <a:gd name="connsiteY2" fmla="*/ 538163 h 552450"/>
                <a:gd name="connsiteX3" fmla="*/ 542925 w 571500"/>
                <a:gd name="connsiteY3" fmla="*/ 4763 h 552450"/>
                <a:gd name="connsiteX4" fmla="*/ 0 w 571500"/>
                <a:gd name="connsiteY4" fmla="*/ 0 h 552450"/>
                <a:gd name="connsiteX0" fmla="*/ 0 w 571500"/>
                <a:gd name="connsiteY0" fmla="*/ 9525 h 561975"/>
                <a:gd name="connsiteX1" fmla="*/ 14288 w 571500"/>
                <a:gd name="connsiteY1" fmla="*/ 561975 h 561975"/>
                <a:gd name="connsiteX2" fmla="*/ 571500 w 571500"/>
                <a:gd name="connsiteY2" fmla="*/ 547688 h 561975"/>
                <a:gd name="connsiteX3" fmla="*/ 557213 w 571500"/>
                <a:gd name="connsiteY3" fmla="*/ 0 h 561975"/>
                <a:gd name="connsiteX4" fmla="*/ 0 w 571500"/>
                <a:gd name="connsiteY4" fmla="*/ 9525 h 561975"/>
                <a:gd name="connsiteX0" fmla="*/ 0 w 571500"/>
                <a:gd name="connsiteY0" fmla="*/ 0 h 552450"/>
                <a:gd name="connsiteX1" fmla="*/ 14288 w 571500"/>
                <a:gd name="connsiteY1" fmla="*/ 552450 h 552450"/>
                <a:gd name="connsiteX2" fmla="*/ 571500 w 571500"/>
                <a:gd name="connsiteY2" fmla="*/ 538163 h 552450"/>
                <a:gd name="connsiteX3" fmla="*/ 561976 w 571500"/>
                <a:gd name="connsiteY3" fmla="*/ 4763 h 552450"/>
                <a:gd name="connsiteX4" fmla="*/ 0 w 571500"/>
                <a:gd name="connsiteY4" fmla="*/ 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552450">
                  <a:moveTo>
                    <a:pt x="0" y="0"/>
                  </a:moveTo>
                  <a:lnTo>
                    <a:pt x="14288" y="552450"/>
                  </a:lnTo>
                  <a:lnTo>
                    <a:pt x="571500" y="538163"/>
                  </a:lnTo>
                  <a:lnTo>
                    <a:pt x="561976" y="47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3905250" y="3729038"/>
              <a:ext cx="252413" cy="1233487"/>
            </a:xfrm>
            <a:custGeom>
              <a:avLst/>
              <a:gdLst>
                <a:gd name="connsiteX0" fmla="*/ 0 w 252413"/>
                <a:gd name="connsiteY0" fmla="*/ 38100 h 1233487"/>
                <a:gd name="connsiteX1" fmla="*/ 23813 w 252413"/>
                <a:gd name="connsiteY1" fmla="*/ 1233487 h 1233487"/>
                <a:gd name="connsiteX2" fmla="*/ 219075 w 252413"/>
                <a:gd name="connsiteY2" fmla="*/ 1233487 h 1233487"/>
                <a:gd name="connsiteX3" fmla="*/ 252413 w 252413"/>
                <a:gd name="connsiteY3" fmla="*/ 1185862 h 1233487"/>
                <a:gd name="connsiteX4" fmla="*/ 219075 w 252413"/>
                <a:gd name="connsiteY4" fmla="*/ 0 h 1233487"/>
                <a:gd name="connsiteX5" fmla="*/ 0 w 252413"/>
                <a:gd name="connsiteY5" fmla="*/ 38100 h 1233487"/>
                <a:gd name="connsiteX0" fmla="*/ 0 w 252413"/>
                <a:gd name="connsiteY0" fmla="*/ 38100 h 1233487"/>
                <a:gd name="connsiteX1" fmla="*/ 23813 w 252413"/>
                <a:gd name="connsiteY1" fmla="*/ 1233487 h 1233487"/>
                <a:gd name="connsiteX2" fmla="*/ 219075 w 252413"/>
                <a:gd name="connsiteY2" fmla="*/ 1233487 h 1233487"/>
                <a:gd name="connsiteX3" fmla="*/ 252413 w 252413"/>
                <a:gd name="connsiteY3" fmla="*/ 1185862 h 1233487"/>
                <a:gd name="connsiteX4" fmla="*/ 219075 w 252413"/>
                <a:gd name="connsiteY4" fmla="*/ 0 h 1233487"/>
                <a:gd name="connsiteX5" fmla="*/ 47625 w 252413"/>
                <a:gd name="connsiteY5" fmla="*/ 28575 h 1233487"/>
                <a:gd name="connsiteX6" fmla="*/ 0 w 252413"/>
                <a:gd name="connsiteY6" fmla="*/ 38100 h 1233487"/>
                <a:gd name="connsiteX0" fmla="*/ 0 w 252413"/>
                <a:gd name="connsiteY0" fmla="*/ 38100 h 1233487"/>
                <a:gd name="connsiteX1" fmla="*/ 23813 w 252413"/>
                <a:gd name="connsiteY1" fmla="*/ 1233487 h 1233487"/>
                <a:gd name="connsiteX2" fmla="*/ 219075 w 252413"/>
                <a:gd name="connsiteY2" fmla="*/ 1233487 h 1233487"/>
                <a:gd name="connsiteX3" fmla="*/ 252413 w 252413"/>
                <a:gd name="connsiteY3" fmla="*/ 1185862 h 1233487"/>
                <a:gd name="connsiteX4" fmla="*/ 219075 w 252413"/>
                <a:gd name="connsiteY4" fmla="*/ 0 h 1233487"/>
                <a:gd name="connsiteX5" fmla="*/ 47625 w 252413"/>
                <a:gd name="connsiteY5" fmla="*/ 9525 h 1233487"/>
                <a:gd name="connsiteX6" fmla="*/ 0 w 252413"/>
                <a:gd name="connsiteY6" fmla="*/ 38100 h 1233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2413" h="1233487">
                  <a:moveTo>
                    <a:pt x="0" y="38100"/>
                  </a:moveTo>
                  <a:lnTo>
                    <a:pt x="23813" y="1233487"/>
                  </a:lnTo>
                  <a:lnTo>
                    <a:pt x="219075" y="1233487"/>
                  </a:lnTo>
                  <a:lnTo>
                    <a:pt x="252413" y="1185862"/>
                  </a:lnTo>
                  <a:lnTo>
                    <a:pt x="219075" y="0"/>
                  </a:lnTo>
                  <a:lnTo>
                    <a:pt x="47625" y="9525"/>
                  </a:lnTo>
                  <a:lnTo>
                    <a:pt x="0" y="3810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CC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3176588" y="4152900"/>
              <a:ext cx="414337" cy="461963"/>
            </a:xfrm>
            <a:custGeom>
              <a:avLst/>
              <a:gdLst>
                <a:gd name="connsiteX0" fmla="*/ 0 w 414337"/>
                <a:gd name="connsiteY0" fmla="*/ 0 h 461963"/>
                <a:gd name="connsiteX1" fmla="*/ 414337 w 414337"/>
                <a:gd name="connsiteY1" fmla="*/ 0 h 461963"/>
                <a:gd name="connsiteX2" fmla="*/ 409575 w 414337"/>
                <a:gd name="connsiteY2" fmla="*/ 461963 h 461963"/>
                <a:gd name="connsiteX3" fmla="*/ 4762 w 414337"/>
                <a:gd name="connsiteY3" fmla="*/ 452438 h 461963"/>
                <a:gd name="connsiteX4" fmla="*/ 0 w 414337"/>
                <a:gd name="connsiteY4" fmla="*/ 0 h 46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337" h="461963">
                  <a:moveTo>
                    <a:pt x="0" y="0"/>
                  </a:moveTo>
                  <a:lnTo>
                    <a:pt x="414337" y="0"/>
                  </a:lnTo>
                  <a:cubicBezTo>
                    <a:pt x="412750" y="153988"/>
                    <a:pt x="411162" y="307975"/>
                    <a:pt x="409575" y="461963"/>
                  </a:cubicBezTo>
                  <a:lnTo>
                    <a:pt x="4762" y="452438"/>
                  </a:lnTo>
                  <a:cubicBezTo>
                    <a:pt x="3175" y="301625"/>
                    <a:pt x="1587" y="150813"/>
                    <a:pt x="0" y="0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462588" y="3619499"/>
              <a:ext cx="485775" cy="1533525"/>
            </a:xfrm>
            <a:custGeom>
              <a:avLst/>
              <a:gdLst>
                <a:gd name="connsiteX0" fmla="*/ 0 w 485775"/>
                <a:gd name="connsiteY0" fmla="*/ 0 h 1524000"/>
                <a:gd name="connsiteX1" fmla="*/ 57150 w 485775"/>
                <a:gd name="connsiteY1" fmla="*/ 1524000 h 1524000"/>
                <a:gd name="connsiteX2" fmla="*/ 485775 w 485775"/>
                <a:gd name="connsiteY2" fmla="*/ 1509713 h 1524000"/>
                <a:gd name="connsiteX3" fmla="*/ 419100 w 485775"/>
                <a:gd name="connsiteY3" fmla="*/ 9525 h 1524000"/>
                <a:gd name="connsiteX4" fmla="*/ 0 w 485775"/>
                <a:gd name="connsiteY4" fmla="*/ 0 h 1524000"/>
                <a:gd name="connsiteX0" fmla="*/ 0 w 485775"/>
                <a:gd name="connsiteY0" fmla="*/ 9525 h 1533525"/>
                <a:gd name="connsiteX1" fmla="*/ 57150 w 485775"/>
                <a:gd name="connsiteY1" fmla="*/ 1533525 h 1533525"/>
                <a:gd name="connsiteX2" fmla="*/ 485775 w 485775"/>
                <a:gd name="connsiteY2" fmla="*/ 1519238 h 1533525"/>
                <a:gd name="connsiteX3" fmla="*/ 414338 w 485775"/>
                <a:gd name="connsiteY3" fmla="*/ 0 h 1533525"/>
                <a:gd name="connsiteX4" fmla="*/ 0 w 485775"/>
                <a:gd name="connsiteY4" fmla="*/ 9525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5" h="1533525">
                  <a:moveTo>
                    <a:pt x="0" y="9525"/>
                  </a:moveTo>
                  <a:lnTo>
                    <a:pt x="57150" y="1533525"/>
                  </a:lnTo>
                  <a:lnTo>
                    <a:pt x="485775" y="1519238"/>
                  </a:lnTo>
                  <a:lnTo>
                    <a:pt x="414338" y="0"/>
                  </a:lnTo>
                  <a:lnTo>
                    <a:pt x="0" y="9525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000500" y="5029200"/>
              <a:ext cx="495300" cy="157163"/>
            </a:xfrm>
            <a:custGeom>
              <a:avLst/>
              <a:gdLst>
                <a:gd name="connsiteX0" fmla="*/ 0 w 495300"/>
                <a:gd name="connsiteY0" fmla="*/ 157163 h 157163"/>
                <a:gd name="connsiteX1" fmla="*/ 4763 w 495300"/>
                <a:gd name="connsiteY1" fmla="*/ 4763 h 157163"/>
                <a:gd name="connsiteX2" fmla="*/ 490538 w 495300"/>
                <a:gd name="connsiteY2" fmla="*/ 0 h 157163"/>
                <a:gd name="connsiteX3" fmla="*/ 495300 w 495300"/>
                <a:gd name="connsiteY3" fmla="*/ 152400 h 157163"/>
                <a:gd name="connsiteX4" fmla="*/ 0 w 495300"/>
                <a:gd name="connsiteY4" fmla="*/ 157163 h 15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300" h="157163">
                  <a:moveTo>
                    <a:pt x="0" y="157163"/>
                  </a:moveTo>
                  <a:lnTo>
                    <a:pt x="4763" y="4763"/>
                  </a:lnTo>
                  <a:lnTo>
                    <a:pt x="490538" y="0"/>
                  </a:lnTo>
                  <a:lnTo>
                    <a:pt x="495300" y="152400"/>
                  </a:lnTo>
                  <a:lnTo>
                    <a:pt x="0" y="157163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6" name="Line Callout 2 25"/>
            <p:cNvSpPr/>
            <p:nvPr/>
          </p:nvSpPr>
          <p:spPr>
            <a:xfrm>
              <a:off x="6866680" y="5032335"/>
              <a:ext cx="1296144" cy="635706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22236"/>
                <a:gd name="adj6" fmla="val -46667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MCP-PMT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connector</a:t>
              </a:r>
            </a:p>
          </p:txBody>
        </p:sp>
        <p:sp>
          <p:nvSpPr>
            <p:cNvPr id="27" name="Line Callout 2 26"/>
            <p:cNvSpPr/>
            <p:nvPr/>
          </p:nvSpPr>
          <p:spPr>
            <a:xfrm>
              <a:off x="6604850" y="5805264"/>
              <a:ext cx="1557974" cy="519430"/>
            </a:xfrm>
            <a:prstGeom prst="borderCallout2">
              <a:avLst>
                <a:gd name="adj1" fmla="val 82429"/>
                <a:gd name="adj2" fmla="val -7231"/>
                <a:gd name="adj3" fmla="val 82429"/>
                <a:gd name="adj4" fmla="val -21076"/>
                <a:gd name="adj5" fmla="val -112550"/>
                <a:gd name="adj6" fmla="val -61147"/>
              </a:avLst>
            </a:prstGeom>
            <a:noFill/>
            <a:ln w="12700" cap="flat" cmpd="sng" algn="ctr">
              <a:solidFill>
                <a:srgbClr val="FF00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Pre-amplifier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 smtClean="0">
                  <a:solidFill>
                    <a:srgbClr val="9BBB59">
                      <a:lumMod val="50000"/>
                    </a:srgbClr>
                  </a:solidFill>
                  <a:latin typeface="Calibri"/>
                </a:rPr>
                <a:t>(MMIC)</a:t>
              </a:r>
              <a:endPara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Line Callout 2 27"/>
            <p:cNvSpPr/>
            <p:nvPr/>
          </p:nvSpPr>
          <p:spPr>
            <a:xfrm>
              <a:off x="5705475" y="6410957"/>
              <a:ext cx="2250282" cy="657512"/>
            </a:xfrm>
            <a:prstGeom prst="borderCallout2">
              <a:avLst>
                <a:gd name="adj1" fmla="val 79028"/>
                <a:gd name="adj2" fmla="val -7440"/>
                <a:gd name="adj3" fmla="val 78317"/>
                <a:gd name="adj4" fmla="val -20816"/>
                <a:gd name="adj5" fmla="val -269791"/>
                <a:gd name="adj6" fmla="val -47071"/>
              </a:avLst>
            </a:prstGeom>
            <a:noFill/>
            <a:ln w="25400" cap="flat" cmpd="sng" algn="ctr">
              <a:solidFill>
                <a:srgbClr val="00CC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FPGA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(Lattice MachXO2)</a:t>
              </a:r>
            </a:p>
          </p:txBody>
        </p:sp>
        <p:sp>
          <p:nvSpPr>
            <p:cNvPr id="29" name="Line Callout 2 28"/>
            <p:cNvSpPr/>
            <p:nvPr/>
          </p:nvSpPr>
          <p:spPr>
            <a:xfrm flipH="1">
              <a:off x="1050501" y="5107783"/>
              <a:ext cx="1296144" cy="560259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115525"/>
                <a:gd name="adj6" fmla="val -121567"/>
              </a:avLst>
            </a:prstGeom>
            <a:solidFill>
              <a:schemeClr val="bg1"/>
            </a:solidFill>
            <a:ln w="25400" cap="flat" cmpd="sng" algn="ctr">
              <a:solidFill>
                <a:srgbClr val="00CC00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LVDS output</a:t>
              </a:r>
            </a:p>
          </p:txBody>
        </p:sp>
        <p:sp>
          <p:nvSpPr>
            <p:cNvPr id="30" name="Line Callout 2 29"/>
            <p:cNvSpPr/>
            <p:nvPr/>
          </p:nvSpPr>
          <p:spPr>
            <a:xfrm flipH="1">
              <a:off x="1314739" y="5877272"/>
              <a:ext cx="1704119" cy="981757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-69922"/>
                <a:gd name="adj6" fmla="val -77036"/>
              </a:avLst>
            </a:prstGeom>
            <a:solidFill>
              <a:schemeClr val="bg1"/>
            </a:solidFill>
            <a:ln w="25400" cap="flat" cmpd="sng" algn="ctr">
              <a:solidFill>
                <a:schemeClr val="accent1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FPGA programming interface</a:t>
              </a:r>
            </a:p>
          </p:txBody>
        </p:sp>
        <p:sp>
          <p:nvSpPr>
            <p:cNvPr id="31" name="Line Callout 2 30"/>
            <p:cNvSpPr/>
            <p:nvPr/>
          </p:nvSpPr>
          <p:spPr>
            <a:xfrm flipH="1">
              <a:off x="271049" y="3918995"/>
              <a:ext cx="1873703" cy="695868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5275"/>
                <a:gd name="adj6" fmla="val -55411"/>
              </a:avLst>
            </a:prstGeom>
            <a:solidFill>
              <a:schemeClr val="bg1"/>
            </a:solidFill>
            <a:ln w="25400" cap="flat" cmpd="sng" algn="ctr">
              <a:solidFill>
                <a:schemeClr val="accent1"/>
              </a:solidFill>
              <a:prstDash val="solid"/>
              <a:headEnd type="none"/>
              <a:tailEnd type="arrow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Power supply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  <a:latin typeface="Calibri"/>
                </a:rPr>
                <a:t>(+5V)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10874" y="954675"/>
            <a:ext cx="32239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FEE Brief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Form factor set by MCP-PMT (5cm height)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16 channels per card (one connector row on </a:t>
            </a:r>
            <a:r>
              <a:rPr lang="en-GB" dirty="0" err="1" smtClean="0"/>
              <a:t>Planacon</a:t>
            </a:r>
            <a:r>
              <a:rPr lang="en-GB" dirty="0" smtClean="0"/>
              <a:t> MCP-PMT)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LVDS output to interface TRBv3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power consumption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110874" y="4409525"/>
            <a:ext cx="362695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4625" indent="-17462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/>
              <a:t>Compare different  technologies</a:t>
            </a:r>
          </a:p>
          <a:p>
            <a:pPr marL="538163" lvl="1" indent="-188913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ASIC: NINO chip (ALICE TOF)</a:t>
            </a:r>
          </a:p>
          <a:p>
            <a:pPr marL="538163" lvl="1" indent="-188913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sz="1600" dirty="0"/>
              <a:t>FPGA: </a:t>
            </a:r>
            <a:r>
              <a:rPr lang="en-GB" sz="1600" dirty="0" smtClean="0"/>
              <a:t>PADIWA </a:t>
            </a:r>
            <a:r>
              <a:rPr lang="en-GB" sz="1600" dirty="0"/>
              <a:t>(GSI</a:t>
            </a:r>
            <a:r>
              <a:rPr lang="en-GB" sz="1600" dirty="0" smtClean="0"/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0638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Frontend Electronics Development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10874" y="954675"/>
            <a:ext cx="4175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NINO Card</a:t>
            </a:r>
          </a:p>
          <a:p>
            <a:pPr marL="536575" lvl="1" indent="-261938">
              <a:buFont typeface="Arial" panose="020B0604020202020204" pitchFamily="34" charset="0"/>
              <a:buChar char="•"/>
            </a:pPr>
            <a:r>
              <a:rPr lang="en-GB" dirty="0" smtClean="0"/>
              <a:t>Adapt to single-ended signals</a:t>
            </a:r>
          </a:p>
          <a:p>
            <a:pPr marL="536575" lvl="1" indent="-261938">
              <a:buFont typeface="Arial" panose="020B0604020202020204" pitchFamily="34" charset="0"/>
              <a:buChar char="•"/>
            </a:pPr>
            <a:r>
              <a:rPr lang="en-GB" dirty="0" smtClean="0"/>
              <a:t>Pre-amplifier (1.8 GHz) to avoid low-charge behaviour of NINO chip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02314" y="3683339"/>
            <a:ext cx="43506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PADIWA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Input </a:t>
            </a:r>
            <a:r>
              <a:rPr lang="en-GB" dirty="0"/>
              <a:t>LVDS buffers in FPGAs </a:t>
            </a:r>
            <a:r>
              <a:rPr lang="en-GB" dirty="0" smtClean="0"/>
              <a:t>(Lattice MachXO2) are used </a:t>
            </a:r>
            <a:r>
              <a:rPr lang="en-GB" dirty="0"/>
              <a:t>as </a:t>
            </a:r>
            <a:r>
              <a:rPr lang="en-GB" dirty="0" smtClean="0"/>
              <a:t>discriminators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</a:t>
            </a:r>
            <a:r>
              <a:rPr lang="en-GB" dirty="0" smtClean="0"/>
              <a:t>eading </a:t>
            </a:r>
            <a:r>
              <a:rPr lang="en-GB" dirty="0"/>
              <a:t>edge time and </a:t>
            </a:r>
            <a:r>
              <a:rPr lang="en-GB" dirty="0" err="1" smtClean="0"/>
              <a:t>ToT</a:t>
            </a:r>
            <a:r>
              <a:rPr lang="en-GB" dirty="0" smtClean="0"/>
              <a:t> are </a:t>
            </a:r>
            <a:r>
              <a:rPr lang="en-GB" dirty="0"/>
              <a:t>encoded in the </a:t>
            </a:r>
            <a:r>
              <a:rPr lang="en-GB" dirty="0" smtClean="0"/>
              <a:t>output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thresholds are set by using </a:t>
            </a:r>
            <a:r>
              <a:rPr lang="en-GB" dirty="0" smtClean="0"/>
              <a:t>the FPGA </a:t>
            </a:r>
            <a:r>
              <a:rPr lang="en-GB" dirty="0"/>
              <a:t>as DAC via PWM and </a:t>
            </a:r>
            <a:r>
              <a:rPr lang="en-GB" dirty="0" smtClean="0"/>
              <a:t>low pass </a:t>
            </a:r>
            <a:r>
              <a:rPr lang="en-GB" dirty="0"/>
              <a:t>filter</a:t>
            </a: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58" y="960973"/>
            <a:ext cx="4935739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560" y="3795937"/>
            <a:ext cx="3089910" cy="279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12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FEE Characterisation – Fast Laser</a:t>
            </a:r>
            <a:endParaRPr lang="en-GB" dirty="0"/>
          </a:p>
        </p:txBody>
      </p:sp>
      <p:pic>
        <p:nvPicPr>
          <p:cNvPr id="6146" name="Picture 2" descr="C:\Users\Matthias Hoek\Dropbox\Mainz\Black Box\Photos\DSC054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1"/>
          <a:stretch/>
        </p:blipFill>
        <p:spPr bwMode="auto">
          <a:xfrm rot="16200000">
            <a:off x="5128080" y="1510699"/>
            <a:ext cx="5401295" cy="389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8" y="3094673"/>
            <a:ext cx="4926012" cy="334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3378" y="1085850"/>
            <a:ext cx="44586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PiLas</a:t>
            </a:r>
            <a:r>
              <a:rPr lang="en-GB" dirty="0" smtClean="0"/>
              <a:t> system with 633nm diode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 ND filters to attenuate laser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Avg</a:t>
            </a:r>
            <a:r>
              <a:rPr lang="en-GB" dirty="0" smtClean="0"/>
              <a:t> photon yield ~0.3 				(&lt;4% multi photon events)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Illuminate one pixel only 			(laser spot ~1mm)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85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2879" y="759778"/>
            <a:ext cx="5563552" cy="137763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Stable threshold achieved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Observed plateau for thresholds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Walk corrections effective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FEE Characterisation – NINO Cards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570" y="2381302"/>
            <a:ext cx="3420000" cy="2095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magine 12" descr="8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265" y="4405408"/>
            <a:ext cx="3420000" cy="2453595"/>
          </a:xfrm>
          <a:prstGeom prst="rect">
            <a:avLst/>
          </a:prstGeom>
        </p:spPr>
      </p:pic>
      <p:pic>
        <p:nvPicPr>
          <p:cNvPr id="6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265" y="395725"/>
            <a:ext cx="3420000" cy="2114075"/>
          </a:xfrm>
          <a:prstGeom prst="rect">
            <a:avLst/>
          </a:prstGeom>
        </p:spPr>
      </p:pic>
      <p:pic>
        <p:nvPicPr>
          <p:cNvPr id="8" name="Immagine 9" descr="b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" y="4209134"/>
            <a:ext cx="3907117" cy="2255233"/>
          </a:xfrm>
          <a:prstGeom prst="rect">
            <a:avLst/>
          </a:prstGeom>
        </p:spPr>
      </p:pic>
      <p:pic>
        <p:nvPicPr>
          <p:cNvPr id="7" name="Immagine 2" descr="eff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28" y="2024441"/>
            <a:ext cx="3907117" cy="228080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2480310" y="4476698"/>
            <a:ext cx="22860" cy="1729792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54430" y="4812863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Plateau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909560" y="163742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136ps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0565" y="580465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84ps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895694" y="3429000"/>
            <a:ext cx="1543050" cy="780134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4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36" y="4732545"/>
            <a:ext cx="3185071" cy="207602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FEE Characterisation – PADIWA</a:t>
            </a:r>
            <a:endParaRPr lang="en-GB" dirty="0"/>
          </a:p>
        </p:txBody>
      </p:sp>
      <p:pic>
        <p:nvPicPr>
          <p:cNvPr id="4098" name="Picture 2" descr="C:\Users\MATTHI~1\AppData\Local\Temp\ScreenCli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09" y="3695905"/>
            <a:ext cx="3177541" cy="248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169" y="2567825"/>
            <a:ext cx="3461438" cy="2256160"/>
          </a:xfrm>
          <a:prstGeom prst="rect">
            <a:avLst/>
          </a:prstGeom>
        </p:spPr>
      </p:pic>
      <p:pic>
        <p:nvPicPr>
          <p:cNvPr id="5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773" y="609600"/>
            <a:ext cx="3286834" cy="21176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920" y="1085850"/>
            <a:ext cx="48120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Raw single photon timing resolution ~ 90ps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Walk correction implemented as 1st order polynomial based on </a:t>
            </a:r>
            <a:r>
              <a:rPr lang="en-GB" dirty="0" err="1" smtClean="0"/>
              <a:t>ToT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Corrected timing resolution ~ 78ps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Rate capability tested up to 100kHz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Threshold setting very sensitive to noise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38071" y="1565910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90ps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90471" y="5770557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78ps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450104" y="3531870"/>
            <a:ext cx="1274171" cy="89154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05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Test Experiment at MAMI (Mainz)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231" y="609600"/>
            <a:ext cx="7265734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1"/>
          <p:cNvSpPr txBox="1">
            <a:spLocks/>
          </p:cNvSpPr>
          <p:nvPr/>
        </p:nvSpPr>
        <p:spPr bwMode="auto">
          <a:xfrm>
            <a:off x="4953000" y="4919882"/>
            <a:ext cx="4819120" cy="180657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360363" indent="-1841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b="1" dirty="0" smtClean="0"/>
              <a:t>2013 – MAMI B</a:t>
            </a:r>
            <a:r>
              <a:rPr lang="en-GB" dirty="0" smtClean="0"/>
              <a:t>, 855 MeV electron beam</a:t>
            </a:r>
          </a:p>
          <a:p>
            <a:pPr marL="174625" indent="-174625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GB" dirty="0" smtClean="0"/>
              <a:t>Test of frontend electronics</a:t>
            </a:r>
          </a:p>
          <a:p>
            <a:pPr marL="444500" lvl="1" indent="-192088"/>
            <a:r>
              <a:rPr lang="en-GB" dirty="0" smtClean="0"/>
              <a:t>Timing resolution</a:t>
            </a:r>
          </a:p>
          <a:p>
            <a:pPr marL="444500" lvl="1" indent="-192088"/>
            <a:r>
              <a:rPr lang="en-GB" dirty="0" smtClean="0"/>
              <a:t>Time walk correction</a:t>
            </a:r>
          </a:p>
          <a:p>
            <a:pPr marL="444500" lvl="1" indent="-192088"/>
            <a:r>
              <a:rPr lang="en-GB" dirty="0" smtClean="0"/>
              <a:t>Thresholds</a:t>
            </a: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0" y="1673697"/>
            <a:ext cx="2342925" cy="307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747285"/>
            <a:ext cx="136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MCP Tower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724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0027" y="776923"/>
            <a:ext cx="3937633" cy="232060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Up to 384 channels readout with TRBv3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Different angles to check pattern shift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Different configuration of NINO &amp; PADIWA cards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MCP-PMT gain ~1</a:t>
            </a:r>
            <a:r>
              <a:rPr lang="en-GB" dirty="0" smtClean="0">
                <a:sym typeface="Symbol"/>
              </a:rPr>
              <a:t></a:t>
            </a:r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endParaRPr lang="en-GB" baseline="30000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Test Experiment – Cherenkov Patterns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1541"/>
            <a:ext cx="5692140" cy="321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776922"/>
            <a:ext cx="5402262" cy="4090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4" name="TextBox 3"/>
          <p:cNvSpPr txBox="1"/>
          <p:nvPr/>
        </p:nvSpPr>
        <p:spPr>
          <a:xfrm>
            <a:off x="6789420" y="382905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Simulation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5840730" y="2411035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NINO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8092440" y="2411036"/>
            <a:ext cx="106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PADIWA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875020" y="1245870"/>
            <a:ext cx="1329849" cy="243459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616190" y="1245870"/>
            <a:ext cx="1329849" cy="2434590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509260" y="5059975"/>
            <a:ext cx="4213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Problems with threshold setting for PADIWA cards</a:t>
            </a:r>
          </a:p>
          <a:p>
            <a:r>
              <a:rPr lang="en-GB" dirty="0" smtClean="0"/>
              <a:t>No useful data from test experiment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451860" y="4198382"/>
            <a:ext cx="11887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Trigger signal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791" y="4221578"/>
            <a:ext cx="131444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Cherenkov light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6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Test Experiment – Timing Results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1" y="952010"/>
            <a:ext cx="4681538" cy="242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Immagine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" y="3819194"/>
            <a:ext cx="8688062" cy="27340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231" y="4295001"/>
            <a:ext cx="15606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100ps from pixel acceptance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417820" y="4295001"/>
            <a:ext cx="1360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Electronics contribution</a:t>
            </a: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7"/>
          <a:stretch/>
        </p:blipFill>
        <p:spPr bwMode="auto">
          <a:xfrm>
            <a:off x="765810" y="720090"/>
            <a:ext cx="2880000" cy="3099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31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77833" y="928236"/>
            <a:ext cx="4675168" cy="516395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Initially using walk parameters from laser characterisation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Different parameters during test experiment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Optimise walk parameters using charge sharing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Improving resolution to ~40ps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Works on different MCP-PMTs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Little impact on system timing (~5ps)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Governed by path length variation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Optimisation of Timing</a:t>
            </a:r>
            <a:endParaRPr lang="en-GB" dirty="0"/>
          </a:p>
        </p:txBody>
      </p:sp>
      <p:pic>
        <p:nvPicPr>
          <p:cNvPr id="4" name="Immagine 20" descr="time_walk_stability_laser_BI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8"/>
          <a:stretch/>
        </p:blipFill>
        <p:spPr>
          <a:xfrm>
            <a:off x="5414154" y="742950"/>
            <a:ext cx="4072006" cy="2556218"/>
          </a:xfrm>
          <a:prstGeom prst="rect">
            <a:avLst/>
          </a:prstGeom>
        </p:spPr>
      </p:pic>
      <p:pic>
        <p:nvPicPr>
          <p:cNvPr id="5" name="Immagine 4" descr="time_walk_stability_upda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210" y="3299168"/>
            <a:ext cx="4681894" cy="3497319"/>
          </a:xfrm>
          <a:prstGeom prst="rect">
            <a:avLst/>
          </a:prstGeom>
        </p:spPr>
      </p:pic>
      <p:pic>
        <p:nvPicPr>
          <p:cNvPr id="6" name="Immagine 5" descr="time_resolution_optimised_upda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19" y="4238168"/>
            <a:ext cx="3826382" cy="21764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0160" y="532638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145ps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8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14388" y="1239838"/>
            <a:ext cx="7172325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Fast single photon timing (&lt;100ps) in DIRC counters aids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Pattern recognition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Chromatic correction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TRBv3 FPGA TDC provides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High-precision low cost TDC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Up to 256 channels with &lt;10ps RMS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types of Frontend Electronics developed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NINO ASIC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PADIWA based on FPGA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Successful characterisation with laser &amp; test experiment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Similar performance (&lt;100ps SPE timing)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Electronics contribution to timing resolution ~40ps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96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Fast Timing </a:t>
            </a:r>
            <a:r>
              <a:rPr lang="en-GB" dirty="0" smtClean="0"/>
              <a:t>in DIRC detectors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TRBv3 </a:t>
            </a:r>
            <a:r>
              <a:rPr lang="en-GB" dirty="0" smtClean="0"/>
              <a:t>FPGA TDC Development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Frontend Electronics Developments for PANDA Barrel DIRC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Characterisation of Frontend Cards</a:t>
            </a:r>
            <a:endParaRPr lang="en-GB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/>
              <a:t>	</a:t>
            </a:r>
            <a:r>
              <a:rPr lang="en-GB" dirty="0" smtClean="0"/>
              <a:t>Laser </a:t>
            </a:r>
            <a:r>
              <a:rPr lang="en-GB" dirty="0" err="1" smtClean="0"/>
              <a:t>pulser</a:t>
            </a:r>
            <a:endParaRPr lang="en-GB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GB" dirty="0"/>
              <a:t>	</a:t>
            </a:r>
            <a:r>
              <a:rPr lang="en-GB" dirty="0" smtClean="0"/>
              <a:t>Test </a:t>
            </a:r>
            <a:r>
              <a:rPr lang="en-GB" dirty="0" smtClean="0"/>
              <a:t>experiment with DIRC prototype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Overview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4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70887" y="777240"/>
            <a:ext cx="4405915" cy="1409641"/>
          </a:xfrm>
        </p:spPr>
        <p:txBody>
          <a:bodyPr/>
          <a:lstStyle/>
          <a:p>
            <a:r>
              <a:rPr lang="en-GB" dirty="0" smtClean="0"/>
              <a:t>Fast single photon detection aids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Pattern recognition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Improving angular resolution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Fast Timing in Cherenkov Detectors</a:t>
            </a:r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4" t="9523" r="33992"/>
          <a:stretch/>
        </p:blipFill>
        <p:spPr bwMode="auto">
          <a:xfrm>
            <a:off x="1107512" y="4103846"/>
            <a:ext cx="2079767" cy="2449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742802" y="4030553"/>
            <a:ext cx="4078827" cy="2595899"/>
            <a:chOff x="2374274" y="3680635"/>
            <a:chExt cx="4078827" cy="2595899"/>
          </a:xfrm>
        </p:grpSpPr>
        <p:grpSp>
          <p:nvGrpSpPr>
            <p:cNvPr id="6" name="Group 5"/>
            <p:cNvGrpSpPr/>
            <p:nvPr/>
          </p:nvGrpSpPr>
          <p:grpSpPr>
            <a:xfrm>
              <a:off x="2550973" y="3680635"/>
              <a:ext cx="3902128" cy="2540048"/>
              <a:chOff x="5205403" y="3679711"/>
              <a:chExt cx="3902128" cy="2540048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05403" y="3679711"/>
                <a:ext cx="3902128" cy="2540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5449297" y="3726696"/>
                <a:ext cx="154882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</a:rPr>
                  <a:t>FDIRC Prototype</a:t>
                </a:r>
              </a:p>
              <a:p>
                <a:r>
                  <a:rPr lang="en-GB" sz="800" dirty="0" smtClean="0">
                    <a:solidFill>
                      <a:schemeClr val="bg1"/>
                    </a:solidFill>
                  </a:rPr>
                  <a:t>D. Roberts, RICH 2013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794867" y="6030313"/>
              <a:ext cx="3332556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err="1" smtClean="0">
                  <a:latin typeface="+mn-lt"/>
                  <a:cs typeface="Times"/>
                </a:rPr>
                <a:t>dTOP</a:t>
              </a:r>
              <a:r>
                <a:rPr lang="en-US" sz="1000" b="1" dirty="0">
                  <a:latin typeface="+mn-lt"/>
                  <a:cs typeface="Times"/>
                </a:rPr>
                <a:t>/L</a:t>
              </a:r>
              <a:r>
                <a:rPr lang="en-US" sz="1000" b="1" baseline="-25000" dirty="0">
                  <a:latin typeface="+mn-lt"/>
                  <a:cs typeface="Times"/>
                </a:rPr>
                <a:t>path</a:t>
              </a:r>
              <a:r>
                <a:rPr lang="en-US" sz="1000" b="1" dirty="0">
                  <a:latin typeface="+mn-lt"/>
                  <a:cs typeface="Times"/>
                </a:rPr>
                <a:t> = (</a:t>
              </a:r>
              <a:r>
                <a:rPr lang="en-US" sz="1000" b="1" dirty="0" err="1" smtClean="0">
                  <a:latin typeface="+mn-lt"/>
                  <a:cs typeface="Times"/>
                </a:rPr>
                <a:t>TOP</a:t>
              </a:r>
              <a:r>
                <a:rPr lang="en-US" sz="1000" b="1" baseline="-25000" dirty="0" err="1" smtClean="0">
                  <a:latin typeface="+mn-lt"/>
                  <a:cs typeface="Times"/>
                </a:rPr>
                <a:t>measured</a:t>
              </a:r>
              <a:r>
                <a:rPr lang="en-US" sz="1000" b="1" baseline="-25000" dirty="0" smtClean="0">
                  <a:latin typeface="+mn-lt"/>
                  <a:cs typeface="Times"/>
                </a:rPr>
                <a:t> </a:t>
              </a:r>
              <a:r>
                <a:rPr lang="en-US" sz="1000" b="1" dirty="0" smtClean="0">
                  <a:latin typeface="+mn-lt"/>
                  <a:cs typeface="Times"/>
                </a:rPr>
                <a:t>- </a:t>
              </a:r>
              <a:r>
                <a:rPr lang="en-US" sz="1000" b="1" dirty="0" err="1" smtClean="0">
                  <a:latin typeface="+mn-lt"/>
                  <a:cs typeface="Times"/>
                </a:rPr>
                <a:t>TOP</a:t>
              </a:r>
              <a:r>
                <a:rPr lang="en-US" sz="1000" b="1" baseline="-25000" dirty="0" err="1" smtClean="0">
                  <a:latin typeface="+mn-lt"/>
                  <a:cs typeface="Times"/>
                </a:rPr>
                <a:t>expected</a:t>
              </a:r>
              <a:r>
                <a:rPr lang="en-US" sz="1000" b="1" dirty="0">
                  <a:latin typeface="+mn-lt"/>
                  <a:cs typeface="Times"/>
                </a:rPr>
                <a:t>)/L</a:t>
              </a:r>
              <a:r>
                <a:rPr lang="en-US" sz="1000" b="1" baseline="-25000" dirty="0">
                  <a:latin typeface="+mn-lt"/>
                  <a:cs typeface="Times"/>
                </a:rPr>
                <a:t>path</a:t>
              </a:r>
              <a:endParaRPr lang="en-US" sz="1000" dirty="0"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1851473" y="4673556"/>
              <a:ext cx="12918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err="1" smtClean="0">
                  <a:solidFill>
                    <a:srgbClr val="000000"/>
                  </a:solidFill>
                  <a:latin typeface="+mn-lt"/>
                  <a:cs typeface="Times"/>
                </a:rPr>
                <a:t>Δθ</a:t>
              </a:r>
              <a:r>
                <a:rPr lang="en-US" sz="1000" b="1" baseline="-25000" dirty="0" err="1" smtClean="0">
                  <a:solidFill>
                    <a:srgbClr val="000000"/>
                  </a:solidFill>
                  <a:latin typeface="+mn-lt"/>
                  <a:cs typeface="Times"/>
                </a:rPr>
                <a:t>c</a:t>
              </a:r>
              <a:r>
                <a:rPr lang="en-US" sz="1000" b="1" baseline="-25000" dirty="0" smtClean="0">
                  <a:solidFill>
                    <a:srgbClr val="000000"/>
                  </a:solidFill>
                  <a:latin typeface="+mn-lt"/>
                  <a:cs typeface="Times"/>
                </a:rPr>
                <a:t> </a:t>
              </a:r>
              <a:r>
                <a:rPr lang="en-US" sz="1000" b="1" dirty="0">
                  <a:solidFill>
                    <a:srgbClr val="000000"/>
                  </a:solidFill>
                  <a:latin typeface="+mn-lt"/>
                  <a:cs typeface="Times"/>
                </a:rPr>
                <a:t>[mrads]</a:t>
              </a:r>
              <a:endParaRPr lang="en-US" sz="1000" b="1" dirty="0">
                <a:solidFill>
                  <a:srgbClr val="000000"/>
                </a:solidFill>
                <a:latin typeface="+mn-lt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33194" y="2095441"/>
            <a:ext cx="4707341" cy="1798274"/>
            <a:chOff x="116510" y="2423799"/>
            <a:chExt cx="4707341" cy="179827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812257" y="2423799"/>
                  <a:ext cx="3455881" cy="65601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GB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𝑃𝑟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𝑇𝑟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𝐼𝑚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GB" i="1">
                                <a:latin typeface="Cambria Math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GB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GB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/>
                                      </a:rPr>
                                      <m:t>𝐷𝑒</m:t>
                                    </m:r>
                                  </m:sub>
                                </m:sSub>
                              </m:sub>
                              <m:sup>
                                <m:r>
                                  <a:rPr lang="en-GB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2257" y="2423799"/>
                  <a:ext cx="3455881" cy="656013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" name="Group 11"/>
            <p:cNvGrpSpPr/>
            <p:nvPr/>
          </p:nvGrpSpPr>
          <p:grpSpPr>
            <a:xfrm>
              <a:off x="116510" y="2562825"/>
              <a:ext cx="1977395" cy="1659248"/>
              <a:chOff x="4461373" y="3773686"/>
              <a:chExt cx="1977395" cy="1659248"/>
            </a:xfrm>
          </p:grpSpPr>
          <p:sp>
            <p:nvSpPr>
              <p:cNvPr id="13" name="Line Callout 2 12"/>
              <p:cNvSpPr/>
              <p:nvPr/>
            </p:nvSpPr>
            <p:spPr>
              <a:xfrm rot="5400000" flipH="1">
                <a:off x="5970768" y="3773686"/>
                <a:ext cx="468000" cy="468000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194492"/>
                  <a:gd name="adj6" fmla="val -78068"/>
                </a:avLst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61373" y="4601937"/>
                <a:ext cx="16065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Production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err="1" smtClean="0"/>
                  <a:t>Chrom</a:t>
                </a:r>
                <a:r>
                  <a:rPr lang="en-GB" sz="1200" dirty="0" smtClean="0"/>
                  <a:t>. smearing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err="1" smtClean="0"/>
                  <a:t>Mult</a:t>
                </a:r>
                <a:r>
                  <a:rPr lang="en-GB" sz="1200" dirty="0" smtClean="0"/>
                  <a:t>. scattering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Track bending</a:t>
                </a:r>
                <a:endParaRPr lang="en-GB" sz="12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685569" y="2562825"/>
              <a:ext cx="1396857" cy="1474582"/>
              <a:chOff x="6030432" y="3773686"/>
              <a:chExt cx="1396857" cy="1474582"/>
            </a:xfrm>
          </p:grpSpPr>
          <p:sp>
            <p:nvSpPr>
              <p:cNvPr id="16" name="Line Callout 2 15"/>
              <p:cNvSpPr/>
              <p:nvPr/>
            </p:nvSpPr>
            <p:spPr>
              <a:xfrm rot="5400000" flipH="1">
                <a:off x="6684768" y="3773686"/>
                <a:ext cx="468000" cy="468000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88077"/>
                  <a:gd name="adj6" fmla="val -79813"/>
                </a:avLst>
              </a:prstGeom>
              <a:noFill/>
              <a:ln w="127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30432" y="4601937"/>
                <a:ext cx="139685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Transport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Scattering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Surfaces (DIRC)</a:t>
                </a:r>
                <a:endParaRPr lang="en-GB" sz="1200" dirty="0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003631" y="2558397"/>
              <a:ext cx="1820220" cy="1663675"/>
              <a:chOff x="7348494" y="3769258"/>
              <a:chExt cx="1820220" cy="1663675"/>
            </a:xfrm>
          </p:grpSpPr>
          <p:sp>
            <p:nvSpPr>
              <p:cNvPr id="19" name="Line Callout 2 18"/>
              <p:cNvSpPr/>
              <p:nvPr/>
            </p:nvSpPr>
            <p:spPr>
              <a:xfrm rot="16200000">
                <a:off x="7348494" y="3773686"/>
                <a:ext cx="468000" cy="468000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150738"/>
                  <a:gd name="adj6" fmla="val -78116"/>
                </a:avLst>
              </a:prstGeom>
              <a:noFill/>
              <a:ln w="12700">
                <a:solidFill>
                  <a:srgbClr val="00CC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Line Callout 2 19"/>
              <p:cNvSpPr/>
              <p:nvPr/>
            </p:nvSpPr>
            <p:spPr>
              <a:xfrm rot="16200000">
                <a:off x="8050383" y="3769258"/>
                <a:ext cx="468000" cy="468000"/>
              </a:xfrm>
              <a:prstGeom prst="borderCallout2">
                <a:avLst>
                  <a:gd name="adj1" fmla="val 18750"/>
                  <a:gd name="adj2" fmla="val -8333"/>
                  <a:gd name="adj3" fmla="val 18750"/>
                  <a:gd name="adj4" fmla="val -16667"/>
                  <a:gd name="adj5" fmla="val 43757"/>
                  <a:gd name="adj6" fmla="val -78870"/>
                </a:avLst>
              </a:prstGeom>
              <a:noFill/>
              <a:ln w="127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489380" y="4601936"/>
                <a:ext cx="167933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 smtClean="0"/>
                  <a:t>Imaging &amp; Detection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Optics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Pixel size</a:t>
                </a:r>
              </a:p>
              <a:p>
                <a:pPr marL="84138" indent="-84138">
                  <a:buFont typeface="Arial" panose="020B0604020202020204" pitchFamily="34" charset="0"/>
                  <a:buChar char="•"/>
                </a:pPr>
                <a:r>
                  <a:rPr lang="en-GB" sz="1200" dirty="0" smtClean="0"/>
                  <a:t>Stand-off distance</a:t>
                </a:r>
                <a:endParaRPr lang="en-GB" sz="1200" dirty="0"/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5281026" y="1367042"/>
            <a:ext cx="4208046" cy="2403354"/>
            <a:chOff x="5281026" y="982529"/>
            <a:chExt cx="4208046" cy="2403354"/>
          </a:xfrm>
        </p:grpSpPr>
        <p:grpSp>
          <p:nvGrpSpPr>
            <p:cNvPr id="25" name="Group 24"/>
            <p:cNvGrpSpPr/>
            <p:nvPr/>
          </p:nvGrpSpPr>
          <p:grpSpPr>
            <a:xfrm>
              <a:off x="5281026" y="1108259"/>
              <a:ext cx="4208046" cy="2277624"/>
              <a:chOff x="5441046" y="799497"/>
              <a:chExt cx="4208046" cy="2277624"/>
            </a:xfrm>
          </p:grpSpPr>
          <p:pic>
            <p:nvPicPr>
              <p:cNvPr id="22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481" b="56224"/>
              <a:stretch/>
            </p:blipFill>
            <p:spPr bwMode="auto">
              <a:xfrm>
                <a:off x="5441046" y="988325"/>
                <a:ext cx="2104023" cy="18999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481" t="47523"/>
              <a:stretch/>
            </p:blipFill>
            <p:spPr bwMode="auto">
              <a:xfrm>
                <a:off x="7545069" y="799497"/>
                <a:ext cx="2104023" cy="22776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5916081" y="982529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 </a:t>
              </a:r>
              <a:r>
                <a:rPr lang="en-GB" dirty="0" err="1" smtClean="0"/>
                <a:t>GeV</a:t>
              </a:r>
              <a:r>
                <a:rPr lang="en-GB" dirty="0" smtClean="0"/>
                <a:t>/c </a:t>
              </a:r>
              <a:r>
                <a:rPr lang="en-GB" dirty="0" smtClean="0">
                  <a:latin typeface="Symbol" panose="05050102010706020507" pitchFamily="18" charset="2"/>
                </a:rPr>
                <a:t>p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04810" y="982529"/>
              <a:ext cx="1236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 </a:t>
              </a:r>
              <a:r>
                <a:rPr lang="en-GB" dirty="0" err="1" smtClean="0"/>
                <a:t>GeV</a:t>
              </a:r>
              <a:r>
                <a:rPr lang="en-GB" dirty="0" smtClean="0"/>
                <a:t>/c K</a:t>
              </a:r>
              <a:endParaRPr lang="en-GB" dirty="0">
                <a:latin typeface="Symbol" panose="05050102010706020507" pitchFamily="18" charset="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766882" y="4239062"/>
            <a:ext cx="102143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Planacon</a:t>
            </a:r>
            <a:r>
              <a:rPr lang="en-GB" sz="1400" dirty="0" smtClean="0"/>
              <a:t> </a:t>
            </a:r>
          </a:p>
          <a:p>
            <a:r>
              <a:rPr lang="en-GB" sz="1400" dirty="0" smtClean="0"/>
              <a:t>MCP-PMT</a:t>
            </a:r>
            <a:endParaRPr lang="en-GB" sz="1400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565" y="959514"/>
            <a:ext cx="1418978" cy="33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78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4198" y="5682174"/>
            <a:ext cx="5965575" cy="893885"/>
          </a:xfrm>
        </p:spPr>
        <p:txBody>
          <a:bodyPr/>
          <a:lstStyle/>
          <a:p>
            <a:r>
              <a:rPr lang="en-GB" dirty="0" smtClean="0"/>
              <a:t>Developed </a:t>
            </a:r>
            <a:r>
              <a:rPr lang="en-GB" dirty="0"/>
              <a:t>at GSI (see </a:t>
            </a:r>
            <a:r>
              <a:rPr lang="en-GB" dirty="0">
                <a:hlinkClick r:id="rId2"/>
              </a:rPr>
              <a:t>http://trb.gsi.de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)</a:t>
            </a:r>
          </a:p>
          <a:p>
            <a:r>
              <a:rPr lang="en-GB" dirty="0" smtClean="0"/>
              <a:t>Readout for PANDA Barrel DIRC prototypes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TRBv3 Platform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956" y="842152"/>
            <a:ext cx="5489354" cy="43560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55025" y="2717212"/>
            <a:ext cx="515028" cy="525932"/>
          </a:xfrm>
          <a:prstGeom prst="rect">
            <a:avLst/>
          </a:prstGeom>
          <a:noFill/>
          <a:ln w="28575">
            <a:solidFill>
              <a:srgbClr val="33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526412" y="1779682"/>
            <a:ext cx="403110" cy="4115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385082" y="1779682"/>
            <a:ext cx="403110" cy="4115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548894" y="3654742"/>
            <a:ext cx="403110" cy="4115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418671" y="3654742"/>
            <a:ext cx="403110" cy="4115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078511" y="1419355"/>
            <a:ext cx="1332495" cy="16006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959693" y="1420713"/>
            <a:ext cx="1321306" cy="16006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078511" y="4266571"/>
            <a:ext cx="1343701" cy="16006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937298" y="4266571"/>
            <a:ext cx="1343701" cy="16006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437765" y="3037585"/>
            <a:ext cx="3378655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Peripheral FPGAs </a:t>
            </a:r>
            <a:endParaRPr lang="en-GB" b="1" dirty="0" smtClean="0">
              <a:solidFill>
                <a:srgbClr val="FF0000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(</a:t>
            </a:r>
            <a:r>
              <a:rPr lang="en-GB" b="1" dirty="0" smtClean="0">
                <a:solidFill>
                  <a:srgbClr val="FF0000"/>
                </a:solidFill>
              </a:rPr>
              <a:t>Lattice ECP3-150EA)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Each with 64 TDC channels + Synchronisation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10ps RMS time precision (&lt;20ps RMS on all channels)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Minimum pulse width &lt;500ps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50</a:t>
            </a:r>
            <a:r>
              <a:rPr lang="en-GB" sz="1600" dirty="0" smtClean="0"/>
              <a:t> </a:t>
            </a:r>
            <a:r>
              <a:rPr lang="en-GB" sz="1600" dirty="0" smtClean="0"/>
              <a:t>MHz max hit rate (burst, up to </a:t>
            </a:r>
            <a:r>
              <a:rPr lang="en-GB" sz="1600" dirty="0" smtClean="0"/>
              <a:t>63 events</a:t>
            </a:r>
            <a:r>
              <a:rPr lang="en-GB" sz="1600" dirty="0" smtClean="0"/>
              <a:t>)</a:t>
            </a:r>
          </a:p>
          <a:p>
            <a:pPr marL="268288" indent="-176213">
              <a:buFont typeface="Wingdings" panose="05000000000000000000" pitchFamily="2" charset="2"/>
              <a:buChar char="§"/>
            </a:pPr>
            <a:r>
              <a:rPr lang="en-GB" sz="1600" dirty="0" smtClean="0"/>
              <a:t>700 kHz max data readout trigger </a:t>
            </a:r>
            <a:r>
              <a:rPr lang="en-GB" sz="1600" dirty="0" smtClean="0"/>
              <a:t>rate (empty frames)</a:t>
            </a:r>
            <a:endParaRPr lang="en-GB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821781" y="3078475"/>
            <a:ext cx="615984" cy="5762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985267" y="3078474"/>
            <a:ext cx="2452498" cy="57626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788192" y="2207037"/>
            <a:ext cx="649573" cy="8714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952004" y="2207037"/>
            <a:ext cx="2485761" cy="8714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3489" y="1148856"/>
            <a:ext cx="2554867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3399FF"/>
                </a:solidFill>
              </a:rPr>
              <a:t>Central FPGA </a:t>
            </a:r>
            <a:endParaRPr lang="en-GB" b="1" dirty="0" smtClean="0">
              <a:solidFill>
                <a:srgbClr val="3399FF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en-GB" b="1" dirty="0" smtClean="0">
                <a:solidFill>
                  <a:srgbClr val="3399FF"/>
                </a:solidFill>
              </a:rPr>
              <a:t>(</a:t>
            </a:r>
            <a:r>
              <a:rPr lang="en-GB" b="1" dirty="0" smtClean="0">
                <a:solidFill>
                  <a:srgbClr val="3399FF"/>
                </a:solidFill>
              </a:rPr>
              <a:t>Lattice ECP3-150EA)</a:t>
            </a:r>
          </a:p>
          <a:p>
            <a:pPr marL="268288" indent="-192088">
              <a:buFont typeface="Wingdings" panose="05000000000000000000" pitchFamily="2" charset="2"/>
              <a:buChar char="§"/>
            </a:pPr>
            <a:r>
              <a:rPr lang="en-GB" sz="1600" dirty="0" smtClean="0"/>
              <a:t>Central Trigger System</a:t>
            </a:r>
          </a:p>
          <a:p>
            <a:pPr marL="285750" indent="-193675">
              <a:buFont typeface="Wingdings" panose="05000000000000000000" pitchFamily="2" charset="2"/>
              <a:buChar char="§"/>
            </a:pPr>
            <a:r>
              <a:rPr lang="en-GB" sz="1600" dirty="0" smtClean="0"/>
              <a:t>4 TDC channels</a:t>
            </a:r>
          </a:p>
          <a:p>
            <a:pPr marL="285750" indent="-193675">
              <a:buFont typeface="Wingdings" panose="05000000000000000000" pitchFamily="2" charset="2"/>
              <a:buChar char="§"/>
            </a:pPr>
            <a:r>
              <a:rPr lang="en-GB" sz="1600" dirty="0" err="1" smtClean="0"/>
              <a:t>GbE</a:t>
            </a:r>
            <a:r>
              <a:rPr lang="en-GB" sz="1600" dirty="0" smtClean="0"/>
              <a:t> controller</a:t>
            </a:r>
            <a:endParaRPr lang="en-GB" sz="1600" dirty="0"/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>
          <a:xfrm>
            <a:off x="2628356" y="1879826"/>
            <a:ext cx="1704277" cy="836562"/>
          </a:xfrm>
          <a:prstGeom prst="straightConnector1">
            <a:avLst/>
          </a:prstGeom>
          <a:ln w="19050">
            <a:solidFill>
              <a:srgbClr val="3399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11409" y="724855"/>
            <a:ext cx="23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Signal </a:t>
            </a:r>
            <a:r>
              <a:rPr lang="en-GB" dirty="0" smtClean="0"/>
              <a:t>Inputs (LVDS)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929522" y="1054807"/>
            <a:ext cx="313530" cy="36590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082062" y="1053449"/>
            <a:ext cx="313530" cy="36590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91723" y="4963644"/>
            <a:ext cx="2321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Signal </a:t>
            </a:r>
            <a:r>
              <a:rPr lang="en-GB" dirty="0" smtClean="0"/>
              <a:t>Inputs (LVDS)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982734" y="4483819"/>
            <a:ext cx="313530" cy="47982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974312" y="4483819"/>
            <a:ext cx="313530" cy="47982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75480" y="3506557"/>
            <a:ext cx="1134133" cy="371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Data transfer via optical links or </a:t>
            </a:r>
            <a:r>
              <a:rPr lang="en-GB" sz="1600" dirty="0" err="1" smtClean="0"/>
              <a:t>GbE</a:t>
            </a:r>
            <a:endParaRPr lang="en-GB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919" y="732887"/>
            <a:ext cx="3005501" cy="2032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5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TRBv3 TDC Implementation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60" y="609600"/>
            <a:ext cx="7997190" cy="598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478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TRBv3 TDC Implementation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70" y="609600"/>
            <a:ext cx="8008620" cy="599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59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31" y="609600"/>
            <a:ext cx="8139430" cy="609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74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TRBv3 TDC Implementation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90" y="609600"/>
            <a:ext cx="8197263" cy="6139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25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9102" y="4269207"/>
            <a:ext cx="4698682" cy="2187841"/>
          </a:xfrm>
        </p:spPr>
        <p:txBody>
          <a:bodyPr/>
          <a:lstStyle/>
          <a:p>
            <a:r>
              <a:rPr lang="en-GB" dirty="0" smtClean="0"/>
              <a:t>Walk correction needed for best timing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 charge</a:t>
            </a:r>
          </a:p>
          <a:p>
            <a:r>
              <a:rPr lang="en-GB" dirty="0" smtClean="0"/>
              <a:t>PANDA environment demands fast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 Time-over-Threshold (</a:t>
            </a:r>
            <a:r>
              <a:rPr lang="en-GB" dirty="0" err="1" smtClean="0"/>
              <a:t>ToT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Non-linear correlation!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54013"/>
            <a:r>
              <a:rPr lang="en-GB" dirty="0" smtClean="0"/>
              <a:t>Analogue Signals (MCP-PMTs)</a:t>
            </a:r>
            <a:endParaRPr lang="en-GB" dirty="0"/>
          </a:p>
        </p:txBody>
      </p:sp>
      <p:pic>
        <p:nvPicPr>
          <p:cNvPr id="4" name="Content Placeholder 7" descr="50Waveformoverlay2.png"/>
          <p:cNvPicPr>
            <a:picLocks noChangeAspect="1"/>
          </p:cNvPicPr>
          <p:nvPr/>
        </p:nvPicPr>
        <p:blipFill rotWithShape="1">
          <a:blip r:embed="rId2"/>
          <a:srcRect t="6480"/>
          <a:stretch/>
        </p:blipFill>
        <p:spPr>
          <a:xfrm>
            <a:off x="0" y="754380"/>
            <a:ext cx="4857784" cy="3409049"/>
          </a:xfrm>
          <a:prstGeom prst="rect">
            <a:avLst/>
          </a:prstGeom>
        </p:spPr>
      </p:pic>
      <p:pic>
        <p:nvPicPr>
          <p:cNvPr id="5" name="Content Placeholder 5" descr="50TotVsChar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870" y="3787542"/>
            <a:ext cx="4269136" cy="2651358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319" y="660690"/>
            <a:ext cx="4103687" cy="277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11780" y="2667780"/>
            <a:ext cx="155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Single photon response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8912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Mainz_praesentation1_ro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UMainz_praesentation1_rot</Template>
  <TotalTime>1715</TotalTime>
  <Words>727</Words>
  <Application>Microsoft Office PowerPoint</Application>
  <PresentationFormat>A4 Paper (210x297 mm)</PresentationFormat>
  <Paragraphs>166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UMainz_praesentation1_rot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Matthias Hoek</dc:creator>
  <cp:lastModifiedBy>Matthias Hoek</cp:lastModifiedBy>
  <cp:revision>66</cp:revision>
  <dcterms:created xsi:type="dcterms:W3CDTF">2014-03-10T19:48:06Z</dcterms:created>
  <dcterms:modified xsi:type="dcterms:W3CDTF">2014-03-12T22:50:10Z</dcterms:modified>
</cp:coreProperties>
</file>