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454" r:id="rId2"/>
    <p:sldId id="525" r:id="rId3"/>
    <p:sldId id="522" r:id="rId4"/>
    <p:sldId id="524" r:id="rId5"/>
    <p:sldId id="523" r:id="rId6"/>
    <p:sldId id="493" r:id="rId7"/>
    <p:sldId id="500" r:id="rId8"/>
    <p:sldId id="508" r:id="rId9"/>
    <p:sldId id="504" r:id="rId10"/>
    <p:sldId id="501" r:id="rId11"/>
    <p:sldId id="509" r:id="rId12"/>
    <p:sldId id="515" r:id="rId13"/>
    <p:sldId id="520" r:id="rId14"/>
    <p:sldId id="519" r:id="rId15"/>
    <p:sldId id="510" r:id="rId16"/>
  </p:sldIdLst>
  <p:sldSz cx="9144000" cy="6858000" type="screen4x3"/>
  <p:notesSz cx="7086600" cy="9429750"/>
  <p:embeddedFontLst>
    <p:embeddedFont>
      <p:font typeface="Comic Sans MS" panose="030F0702030302020204" pitchFamily="66" charset="0"/>
      <p:regular r:id="rId19"/>
      <p:bold r:id="rId20"/>
    </p:embeddedFont>
    <p:embeddedFont>
      <p:font typeface="Arial Unicode MS" panose="020B0604020202020204" pitchFamily="34" charset="-128"/>
      <p:regular r:id="rId21"/>
    </p:embeddedFont>
  </p:embeddedFontLst>
  <p:custDataLst>
    <p:tags r:id="rId2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2C5"/>
    <a:srgbClr val="FEC8A0"/>
    <a:srgbClr val="FFFF00"/>
    <a:srgbClr val="FFFFCC"/>
    <a:srgbClr val="FFFF66"/>
    <a:srgbClr val="FF9B9B"/>
    <a:srgbClr val="0DA10D"/>
    <a:srgbClr val="AB1564"/>
    <a:srgbClr val="333399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70" autoAdjust="0"/>
    <p:restoredTop sz="94660"/>
  </p:normalViewPr>
  <p:slideViewPr>
    <p:cSldViewPr snapToGrid="0">
      <p:cViewPr varScale="1">
        <p:scale>
          <a:sx n="68" d="100"/>
          <a:sy n="68" d="100"/>
        </p:scale>
        <p:origin x="-124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1248" cy="471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273" tIns="44636" rIns="89273" bIns="4463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3694" y="0"/>
            <a:ext cx="3071247" cy="471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273" tIns="44636" rIns="89273" bIns="4463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956978"/>
            <a:ext cx="3071248" cy="471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273" tIns="44636" rIns="89273" bIns="4463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3694" y="8956978"/>
            <a:ext cx="3071247" cy="471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273" tIns="44636" rIns="89273" bIns="4463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8E4AFE8-0958-48E6-A3B4-446699785E9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50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1248" cy="471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273" tIns="44636" rIns="89273" bIns="4463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5353" y="0"/>
            <a:ext cx="3071248" cy="471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273" tIns="44636" rIns="89273" bIns="4463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7450" y="706438"/>
            <a:ext cx="4711700" cy="35353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4107" y="4478490"/>
            <a:ext cx="5198388" cy="4244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273" tIns="44636" rIns="89273" bIns="446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958490"/>
            <a:ext cx="3071248" cy="471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273" tIns="44636" rIns="89273" bIns="4463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5353" y="8958490"/>
            <a:ext cx="3071248" cy="471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273" tIns="44636" rIns="89273" bIns="4463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30537A7-371F-4C05-A3A1-9989BE5576E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8398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4029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5910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F9813-AE53-49E8-B34B-BBD4A6BEE38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971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F9813-AE53-49E8-B34B-BBD4A6BEE38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8783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675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C2070E-154B-4318-9F02-339555C8D3F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8823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F9813-AE53-49E8-B34B-BBD4A6BEE38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97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6800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F9813-AE53-49E8-B34B-BBD4A6BEE38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481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4117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F9813-AE53-49E8-B34B-BBD4A6BEE38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7927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AF9813-AE53-49E8-B34B-BBD4A6BEE38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4845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7263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6247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0537A7-371F-4C05-A3A1-9989BE5576E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421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CC"/>
          </a:solidFill>
          <a:ln w="25400"/>
          <a:effectLst>
            <a:outerShdw blurRad="50800" dist="38100" dir="2700000" algn="tl" rotWithShape="0">
              <a:srgbClr val="FF0000">
                <a:alpha val="40000"/>
              </a:srgbClr>
            </a:outerShdw>
          </a:effectLst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latin typeface="+mj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4938" y="6561438"/>
            <a:ext cx="1199592" cy="1759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14MAR14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513805" y="6512011"/>
            <a:ext cx="527008" cy="241214"/>
          </a:xfrm>
        </p:spPr>
        <p:txBody>
          <a:bodyPr/>
          <a:lstStyle>
            <a:lvl1pPr>
              <a:defRPr/>
            </a:lvl1pPr>
          </a:lstStyle>
          <a:p>
            <a:fld id="{459ED5E8-7BA4-4607-8262-BD3D313DB91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8559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14MAR14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Luminosity and Forward Physics WG – </a:t>
            </a:r>
            <a:fld id="{01E713D7-CC1C-4C8F-BC8E-2019161C49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707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304800"/>
            <a:ext cx="2133600" cy="6227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248400" cy="6227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14MAR14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Luminosity and Forward Physics WG – </a:t>
            </a:r>
            <a:fld id="{4FA710F0-25B5-4F41-907C-4B586D4247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46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7953375" cy="685800"/>
          </a:xfrm>
          <a:solidFill>
            <a:srgbClr val="FFFFCC"/>
          </a:solidFill>
          <a:ln w="25400"/>
          <a:effectLst>
            <a:outerShdw blurRad="50800" dist="50800" dir="5400000" sx="88000" sy="88000" algn="ctr" rotWithShape="0">
              <a:srgbClr val="FF0000"/>
            </a:outerShdw>
          </a:effectLst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47750"/>
            <a:ext cx="8839200" cy="5629275"/>
          </a:xfrm>
        </p:spPr>
        <p:txBody>
          <a:bodyPr/>
          <a:lstStyle>
            <a:lvl1pPr marL="228600" indent="-228600">
              <a:defRPr>
                <a:solidFill>
                  <a:schemeClr val="tx1"/>
                </a:solidFill>
                <a:latin typeface="+mj-lt"/>
              </a:defRPr>
            </a:lvl1pPr>
            <a:lvl2pPr marL="571500" indent="-228600">
              <a:defRPr>
                <a:solidFill>
                  <a:srgbClr val="C00000"/>
                </a:solidFill>
                <a:latin typeface="+mj-lt"/>
              </a:defRPr>
            </a:lvl2pPr>
            <a:lvl3pPr marL="857250" indent="-228600">
              <a:defRPr>
                <a:solidFill>
                  <a:schemeClr val="accent2"/>
                </a:solidFill>
                <a:latin typeface="+mj-lt"/>
              </a:defRPr>
            </a:lvl3pPr>
            <a:lvl4pPr marL="1143000" indent="-228600"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defRPr>
            </a:lvl4pPr>
            <a:lvl5pPr marL="1371600" indent="-228600">
              <a:defRPr>
                <a:solidFill>
                  <a:srgbClr val="0DA10D"/>
                </a:solidFill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661607"/>
            <a:ext cx="1219200" cy="196394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14MAR14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420100" y="6661606"/>
            <a:ext cx="723900" cy="196393"/>
          </a:xfrm>
        </p:spPr>
        <p:txBody>
          <a:bodyPr/>
          <a:lstStyle>
            <a:lvl1pPr>
              <a:spcBef>
                <a:spcPts val="600"/>
              </a:spcBef>
              <a:defRPr sz="800"/>
            </a:lvl1pPr>
          </a:lstStyle>
          <a:p>
            <a:fld id="{B1CA06B6-709D-40A6-9965-E48A7E2EADD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3366656" y="6661606"/>
            <a:ext cx="23691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latin typeface="+mj-lt"/>
              </a:rPr>
              <a:t>AFP</a:t>
            </a:r>
            <a:r>
              <a:rPr lang="en-US" sz="800" baseline="0" dirty="0" smtClean="0">
                <a:latin typeface="+mj-lt"/>
              </a:rPr>
              <a:t> – ToF Electronics</a:t>
            </a:r>
            <a:endParaRPr lang="en-US" sz="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03786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14MAR14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Luminosity and Forward Physics WG – </a:t>
            </a:r>
            <a:fld id="{DFC3E9DF-C73E-44AD-B42F-78838B5D0F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542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191000" cy="5389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191000" cy="5389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14MAR14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Luminosity and Forward Physics WG – </a:t>
            </a:r>
            <a:fld id="{E049B607-54E0-4296-BAB8-DA7098815F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025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14MAR14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Luminosity and Forward Physics WG – </a:t>
            </a:r>
            <a:fld id="{8BFB67BC-C19F-4B73-AD5D-AAFB3AD8EB5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871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14MAR14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Luminosity and Forward Physics WG – </a:t>
            </a:r>
            <a:fld id="{A1D50A4C-8CA0-4C21-B0D1-2A256F17057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454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14MAR14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Luminosity and Forward Physics WG – </a:t>
            </a:r>
            <a:fld id="{784A98E6-2A51-4FE1-80EE-B2346C0B32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930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14MAR14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Luminosity and Forward Physics WG – </a:t>
            </a:r>
            <a:fld id="{017E589F-B0EA-409F-9088-D609C9D7BD1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357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14MAR14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Luminosity and Forward Physics WG – </a:t>
            </a:r>
            <a:fld id="{63170DCE-BF56-4CAC-82C0-2CD43145594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462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534400" cy="762000"/>
          </a:xfrm>
          <a:prstGeom prst="rect">
            <a:avLst/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Near-Term Goals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534400" cy="538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463" y="6567488"/>
            <a:ext cx="2438400" cy="17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+mj-lt"/>
              </a:defRPr>
            </a:lvl1pPr>
          </a:lstStyle>
          <a:p>
            <a:r>
              <a:rPr lang="en-US" smtClean="0"/>
              <a:t>14MAR14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59488" y="6524625"/>
            <a:ext cx="29813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j-lt"/>
              </a:defRPr>
            </a:lvl1pPr>
          </a:lstStyle>
          <a:p>
            <a:r>
              <a:rPr lang="en-US"/>
              <a:t>Luminosity and Forward Physics WG – </a:t>
            </a:r>
            <a:fld id="{2560AA80-2919-48DC-B92D-2852884FABA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1" name="Picture 7" descr="atlas_logo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1200" y="0"/>
            <a:ext cx="8128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" name="AutoShape 8"/>
          <p:cNvSpPr>
            <a:spLocks noChangeArrowheads="1"/>
          </p:cNvSpPr>
          <p:nvPr/>
        </p:nvSpPr>
        <p:spPr bwMode="auto">
          <a:xfrm rot="5400000">
            <a:off x="8643938" y="641350"/>
            <a:ext cx="152400" cy="806450"/>
          </a:xfrm>
          <a:prstGeom prst="flowChartCollat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WordArt 9"/>
          <p:cNvSpPr>
            <a:spLocks noChangeArrowheads="1" noChangeShapeType="1" noTextEdit="1"/>
          </p:cNvSpPr>
          <p:nvPr/>
        </p:nvSpPr>
        <p:spPr bwMode="auto">
          <a:xfrm>
            <a:off x="8332788" y="990600"/>
            <a:ext cx="774700" cy="1063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37500"/>
              </a:avLst>
            </a:prstTxWarp>
          </a:bodyPr>
          <a:lstStyle/>
          <a:p>
            <a:pPr algn="ctr"/>
            <a:r>
              <a:rPr lang="en-US" sz="8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Arial Unicode MS"/>
                <a:ea typeface="Arial Unicode MS"/>
                <a:cs typeface="Arial Unicode MS"/>
              </a:rPr>
              <a:t>FORWARD      PHYSICS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 Unicode MS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140000"/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140000"/>
        <a:buChar char="–"/>
        <a:defRPr sz="2000">
          <a:solidFill>
            <a:srgbClr val="AB156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140000"/>
        <a:buChar char="•"/>
        <a:defRPr>
          <a:solidFill>
            <a:srgbClr val="0C920C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140000"/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40000"/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AFP Technical Review</a:t>
            </a:r>
            <a:br>
              <a:rPr lang="en-US" dirty="0" smtClean="0"/>
            </a:br>
            <a:r>
              <a:rPr lang="en-US" dirty="0" smtClean="0"/>
              <a:t>ToF Electronics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2031" y="3886199"/>
            <a:ext cx="8314005" cy="2369127"/>
          </a:xfrm>
        </p:spPr>
        <p:txBody>
          <a:bodyPr/>
          <a:lstStyle/>
          <a:p>
            <a:r>
              <a:rPr lang="en-US" dirty="0" smtClean="0"/>
              <a:t>Michael </a:t>
            </a:r>
            <a:r>
              <a:rPr lang="en-US" dirty="0" smtClean="0"/>
              <a:t>Rijssenbeek</a:t>
            </a:r>
          </a:p>
          <a:p>
            <a:r>
              <a:rPr lang="en-US" sz="2200" dirty="0" smtClean="0"/>
              <a:t>for the AFP </a:t>
            </a:r>
            <a:r>
              <a:rPr lang="en-US" sz="2200" dirty="0" err="1" smtClean="0"/>
              <a:t>QToF</a:t>
            </a:r>
            <a:r>
              <a:rPr lang="en-US" sz="2200" dirty="0" smtClean="0"/>
              <a:t> Institutes:</a:t>
            </a:r>
          </a:p>
          <a:p>
            <a:r>
              <a:rPr lang="en-US" sz="2200" dirty="0" smtClean="0"/>
              <a:t>U Texas at Arlington, Stony Brook U, U Alberta at Edmonton </a:t>
            </a:r>
            <a:br>
              <a:rPr lang="en-US" sz="2200" dirty="0" smtClean="0"/>
            </a:br>
            <a:r>
              <a:rPr lang="en-US" sz="2200" dirty="0" smtClean="0"/>
              <a:t>U New Mexico,  Oklahoma SU</a:t>
            </a:r>
            <a:endParaRPr lang="en-U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14MAR14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59ED5E8-7BA4-4607-8262-BD3D313DB91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720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January 31- Feb 2 Irradiation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SzPct val="100000"/>
              <a:buNone/>
            </a:pPr>
            <a:r>
              <a:rPr lang="en-US" sz="2000" dirty="0" smtClean="0"/>
              <a:t>People: </a:t>
            </a:r>
            <a:r>
              <a:rPr lang="en-US" sz="2000" dirty="0" smtClean="0">
                <a:solidFill>
                  <a:schemeClr val="accent2"/>
                </a:solidFill>
              </a:rPr>
              <a:t>Tim Hoffman</a:t>
            </a:r>
            <a:r>
              <a:rPr lang="en-US" sz="2000" dirty="0" smtClean="0"/>
              <a:t> (UTA); </a:t>
            </a:r>
            <a:r>
              <a:rPr lang="en-US" sz="2000" dirty="0" smtClean="0">
                <a:solidFill>
                  <a:schemeClr val="accent2"/>
                </a:solidFill>
              </a:rPr>
              <a:t>Sally Seidel, Martin </a:t>
            </a:r>
            <a:r>
              <a:rPr lang="en-US" sz="2000" dirty="0" err="1" smtClean="0">
                <a:solidFill>
                  <a:schemeClr val="accent2"/>
                </a:solidFill>
              </a:rPr>
              <a:t>Hoeferkamp</a:t>
            </a:r>
            <a:r>
              <a:rPr lang="en-US" sz="2000" dirty="0" smtClean="0"/>
              <a:t> (UNM)</a:t>
            </a:r>
          </a:p>
          <a:p>
            <a:pPr marL="0" indent="0">
              <a:buSzPct val="100000"/>
              <a:buNone/>
            </a:pPr>
            <a:r>
              <a:rPr lang="en-US" sz="2000" dirty="0" smtClean="0"/>
              <a:t>Protocol: Active irradiation – keep voltages on!</a:t>
            </a:r>
          </a:p>
          <a:p>
            <a:pPr marL="287338" lvl="1">
              <a:buSzPct val="100000"/>
            </a:pPr>
            <a:r>
              <a:rPr lang="en-US" sz="1800" dirty="0" smtClean="0"/>
              <a:t>up to 1.0×10</a:t>
            </a:r>
            <a:r>
              <a:rPr lang="en-US" sz="1800" baseline="30000" dirty="0" smtClean="0"/>
              <a:t>13</a:t>
            </a:r>
            <a:r>
              <a:rPr lang="en-US" sz="1800" dirty="0" smtClean="0"/>
              <a:t> p/cm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, in 10 ‘steps’ of </a:t>
            </a:r>
            <a:r>
              <a:rPr lang="en-US" sz="1800" dirty="0"/>
              <a:t>1×10</a:t>
            </a:r>
            <a:r>
              <a:rPr lang="en-US" sz="1800" baseline="30000" dirty="0" smtClean="0"/>
              <a:t>12</a:t>
            </a:r>
            <a:r>
              <a:rPr lang="en-US" sz="1800" dirty="0" smtClean="0"/>
              <a:t> p/cm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; </a:t>
            </a:r>
            <a:r>
              <a:rPr lang="en-US" sz="1800" b="1" dirty="0" smtClean="0"/>
              <a:t>verify operation</a:t>
            </a:r>
            <a:r>
              <a:rPr lang="en-US" sz="1800" dirty="0" smtClean="0"/>
              <a:t> before &amp; after each step. </a:t>
            </a:r>
          </a:p>
          <a:p>
            <a:pPr marL="287338" lvl="1">
              <a:buSzPct val="100000"/>
            </a:pPr>
            <a:r>
              <a:rPr lang="en-US" sz="1800" dirty="0" smtClean="0"/>
              <a:t>i.e. 1 ‘step’ equals ~10 pulses of 10</a:t>
            </a:r>
            <a:r>
              <a:rPr lang="en-US" sz="1800" baseline="30000" dirty="0" smtClean="0"/>
              <a:t>11</a:t>
            </a:r>
            <a:r>
              <a:rPr lang="en-US" sz="1800" dirty="0" smtClean="0"/>
              <a:t> protons/pulse, 1 Hz, ~1 cm Ø</a:t>
            </a:r>
          </a:p>
          <a:p>
            <a:pPr marL="0" indent="0">
              <a:buSzPct val="100000"/>
              <a:buNone/>
            </a:pPr>
            <a:endParaRPr lang="en-US" sz="2000" dirty="0" smtClean="0"/>
          </a:p>
          <a:p>
            <a:pPr marL="0" indent="0">
              <a:buSzPct val="100000"/>
              <a:buNone/>
            </a:pPr>
            <a:r>
              <a:rPr lang="en-US" sz="2000" dirty="0" smtClean="0"/>
              <a:t>Early results:</a:t>
            </a:r>
          </a:p>
          <a:p>
            <a:pPr marL="344488" lvl="1" indent="-285750">
              <a:buSzPct val="100000"/>
            </a:pPr>
            <a:r>
              <a:rPr lang="en-US" sz="1800" dirty="0" smtClean="0"/>
              <a:t>HPTDC readout did not work (cable too short) </a:t>
            </a:r>
            <a:r>
              <a:rPr lang="en-US" sz="1800" dirty="0" smtClean="0">
                <a:sym typeface="Wingdings" panose="05000000000000000000" pitchFamily="2" charset="2"/>
              </a:rPr>
              <a:t> </a:t>
            </a:r>
            <a:r>
              <a:rPr lang="en-US" sz="1800" dirty="0" smtClean="0"/>
              <a:t>2 Channels were monitored on scope; all 4 channels were powered throughout the run.</a:t>
            </a:r>
          </a:p>
          <a:p>
            <a:pPr marL="344488" lvl="1" indent="-285750">
              <a:buSzPct val="100000"/>
            </a:pPr>
            <a:r>
              <a:rPr lang="en-US" sz="1800" dirty="0"/>
              <a:t>Irradiation up to </a:t>
            </a:r>
            <a:r>
              <a:rPr lang="en-US" sz="1800" dirty="0" smtClean="0"/>
              <a:t>5.0×10</a:t>
            </a:r>
            <a:r>
              <a:rPr lang="en-US" sz="1800" baseline="30000" dirty="0" smtClean="0"/>
              <a:t>13</a:t>
            </a:r>
            <a:r>
              <a:rPr lang="en-US" sz="1800" dirty="0" smtClean="0"/>
              <a:t> p/cm</a:t>
            </a:r>
            <a:r>
              <a:rPr lang="en-US" sz="1800" baseline="30000" dirty="0" smtClean="0"/>
              <a:t>2</a:t>
            </a:r>
            <a:endParaRPr lang="en-US" sz="1800" u="sng" dirty="0" smtClean="0"/>
          </a:p>
          <a:p>
            <a:pPr marL="339725" lvl="1" indent="-285750">
              <a:buSzPct val="100000"/>
            </a:pPr>
            <a:r>
              <a:rPr lang="en-US" sz="1800" dirty="0" smtClean="0"/>
              <a:t>2 monitored channels were still operating at the end of the run</a:t>
            </a:r>
          </a:p>
          <a:p>
            <a:pPr marL="0" indent="0">
              <a:buSzPct val="100000"/>
              <a:buNone/>
            </a:pPr>
            <a:r>
              <a:rPr lang="en-US" sz="2200" dirty="0" smtClean="0"/>
              <a:t>Next:</a:t>
            </a:r>
          </a:p>
          <a:p>
            <a:pPr marL="344488" lvl="1" indent="-285750">
              <a:buSzPct val="100000"/>
            </a:pPr>
            <a:r>
              <a:rPr lang="en-US" sz="1800" dirty="0" smtClean="0"/>
              <a:t>Wait for cool-off and return of parts (&lt;2 months)</a:t>
            </a:r>
          </a:p>
          <a:p>
            <a:pPr marL="344488" lvl="1" indent="-285750">
              <a:buSzPct val="100000"/>
            </a:pPr>
            <a:r>
              <a:rPr lang="en-US" sz="1800" dirty="0" smtClean="0"/>
              <a:t>Pre-Amps, CFDs: Re-test performance and compare with non-irradiated parts</a:t>
            </a:r>
          </a:p>
          <a:p>
            <a:pPr marL="344488" lvl="1" indent="-285750">
              <a:buSzPct val="100000"/>
            </a:pPr>
            <a:r>
              <a:rPr lang="en-US" sz="1800" dirty="0" smtClean="0"/>
              <a:t>HPTDC chips: mount on HPTDC board and check operation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14MAR14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049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1" dirty="0" smtClean="0"/>
              <a:t>Proven</a:t>
            </a:r>
            <a:r>
              <a:rPr lang="en-US" sz="1800" dirty="0" smtClean="0"/>
              <a:t> designs &amp; prototype 8-ch modules for:</a:t>
            </a:r>
          </a:p>
          <a:p>
            <a:pPr marL="292100" lvl="1"/>
            <a:r>
              <a:rPr lang="en-US" sz="1600" dirty="0" smtClean="0"/>
              <a:t>Preamp on PMT (PA-a) (4×8 channels)</a:t>
            </a:r>
          </a:p>
          <a:p>
            <a:pPr marL="292100" lvl="1"/>
            <a:r>
              <a:rPr lang="en-US" sz="1600" dirty="0" smtClean="0"/>
              <a:t>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stage variable-gain amp on tunnel floor (PA-b)  (2×8 channels)</a:t>
            </a:r>
          </a:p>
          <a:p>
            <a:pPr marL="292100" lvl="1"/>
            <a:r>
              <a:rPr lang="en-US" sz="1600" dirty="0" smtClean="0"/>
              <a:t>Constant Fraction Discriminator (CFD) (3×8 channels)</a:t>
            </a:r>
          </a:p>
          <a:p>
            <a:pPr marL="292100" lvl="1"/>
            <a:r>
              <a:rPr lang="en-US" sz="1600" dirty="0" smtClean="0"/>
              <a:t>High-Precision Time to Digital Converter (HPTDC)  (3 12-ch modules)</a:t>
            </a:r>
            <a:endParaRPr lang="en-US" sz="16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200" dirty="0" smtClean="0"/>
          </a:p>
          <a:p>
            <a:pPr marL="0" indent="0">
              <a:buNone/>
            </a:pPr>
            <a:r>
              <a:rPr lang="en-US" sz="1800" dirty="0" smtClean="0"/>
              <a:t>Have </a:t>
            </a:r>
            <a:r>
              <a:rPr lang="en-US" sz="1800" b="1" dirty="0" smtClean="0"/>
              <a:t>design</a:t>
            </a:r>
            <a:r>
              <a:rPr lang="en-US" sz="1800" dirty="0" smtClean="0"/>
              <a:t> for:</a:t>
            </a:r>
          </a:p>
          <a:p>
            <a:pPr marL="292100" lvl="1"/>
            <a:r>
              <a:rPr lang="en-US" sz="1600" dirty="0" smtClean="0"/>
              <a:t>Trigger pick-off and Multiplicity Trigger board (based on NINO chip)</a:t>
            </a:r>
            <a:endParaRPr lang="en-US" sz="1800" dirty="0" smtClean="0"/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ToF Electronics: we have 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14MAR14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642145"/>
            <a:ext cx="2133600" cy="215856"/>
          </a:xfrm>
          <a:prstGeom prst="rect">
            <a:avLst/>
          </a:prstGeom>
        </p:spPr>
        <p:txBody>
          <a:bodyPr/>
          <a:lstStyle/>
          <a:p>
            <a:pPr algn="r"/>
            <a:fld id="{74FD097E-2FF5-4E30-AD47-D6B51F97F908}" type="slidenum">
              <a:rPr lang="en-US" sz="800" smtClean="0">
                <a:latin typeface="+mj-lt"/>
              </a:rPr>
              <a:pPr algn="r"/>
              <a:t>11</a:t>
            </a:fld>
            <a:endParaRPr lang="en-US" sz="800">
              <a:latin typeface="+mj-lt"/>
            </a:endParaRPr>
          </a:p>
        </p:txBody>
      </p:sp>
      <p:pic>
        <p:nvPicPr>
          <p:cNvPr id="7" name="Picture 2" descr="C:\Documents and Settings\Michael Rijssenbeek\My Documents\Atlas\AFP\FastTiming\Pictures\02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101"/>
          <a:stretch/>
        </p:blipFill>
        <p:spPr bwMode="auto">
          <a:xfrm rot="5400000">
            <a:off x="-502739" y="3149579"/>
            <a:ext cx="3284938" cy="2182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143820" y="3948597"/>
            <a:ext cx="1133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600" dirty="0">
                <a:solidFill>
                  <a:srgbClr val="FFFF00"/>
                </a:solidFill>
                <a:latin typeface="Arial Unicode MS"/>
              </a:rPr>
              <a:t>SMA</a:t>
            </a:r>
            <a:br>
              <a:rPr lang="en-US" sz="1600" dirty="0">
                <a:solidFill>
                  <a:srgbClr val="FFFF00"/>
                </a:solidFill>
                <a:latin typeface="Arial Unicode MS"/>
              </a:rPr>
            </a:br>
            <a:r>
              <a:rPr lang="en-US" sz="1600" dirty="0">
                <a:solidFill>
                  <a:srgbClr val="FFFF00"/>
                </a:solidFill>
                <a:latin typeface="Arial Unicode MS"/>
              </a:rPr>
              <a:t>pigtails</a:t>
            </a:r>
          </a:p>
        </p:txBody>
      </p:sp>
      <p:pic>
        <p:nvPicPr>
          <p:cNvPr id="9" name="Picture 2" descr="C:\Documents and Settings\Michael Rijssenbeek\My Documents\Atlas\AFP\FastTiming\Pictures\02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23760" b="3466"/>
          <a:stretch/>
        </p:blipFill>
        <p:spPr bwMode="auto">
          <a:xfrm rot="10800000">
            <a:off x="2401251" y="2598516"/>
            <a:ext cx="3429000" cy="1588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77676" y="4492663"/>
            <a:ext cx="4050587" cy="144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205418" y="4197672"/>
            <a:ext cx="17323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  <a:latin typeface="Times New Roman" pitchFamily="18" charset="0"/>
              </a:rPr>
              <a:t>PA-b 1</a:t>
            </a:r>
            <a:r>
              <a:rPr lang="en-US" sz="1200" baseline="30000" dirty="0">
                <a:solidFill>
                  <a:srgbClr val="000000"/>
                </a:solidFill>
                <a:latin typeface="Times New Roman" pitchFamily="18" charset="0"/>
              </a:rPr>
              <a:t>st</a:t>
            </a:r>
            <a:r>
              <a:rPr lang="en-US" sz="1200" dirty="0">
                <a:solidFill>
                  <a:srgbClr val="000000"/>
                </a:solidFill>
                <a:latin typeface="Times New Roman" pitchFamily="18" charset="0"/>
              </a:rPr>
              <a:t> Prototype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03350" y="5930199"/>
            <a:ext cx="25464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  <a:latin typeface="Times New Roman" pitchFamily="18" charset="0"/>
              </a:rPr>
              <a:t>Alberta CFD Daughter Board</a:t>
            </a:r>
          </a:p>
        </p:txBody>
      </p:sp>
      <p:pic>
        <p:nvPicPr>
          <p:cNvPr id="13" name="Picture 2" descr="C:\Documents and Settings\Michael Rijssenbeek\My Documents\Atlas\AFP\FastTiming\HPTDC\HPTDCpicture_large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84" r="2468" b="4323"/>
          <a:stretch/>
        </p:blipFill>
        <p:spPr bwMode="auto">
          <a:xfrm rot="10800000">
            <a:off x="6389868" y="2561940"/>
            <a:ext cx="2644404" cy="3478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510747" y="6015693"/>
            <a:ext cx="26444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  <a:latin typeface="Times New Roman" pitchFamily="18" charset="0"/>
              </a:rPr>
              <a:t>Alberta HPTDC Board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648" y="5883454"/>
            <a:ext cx="2185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00"/>
                </a:solidFill>
                <a:latin typeface="Times New Roman" pitchFamily="18" charset="0"/>
              </a:rPr>
              <a:t>8-Channel Preamplifier (PA-a)</a:t>
            </a:r>
          </a:p>
        </p:txBody>
      </p:sp>
    </p:spTree>
    <p:extLst>
      <p:ext uri="{BB962C8B-B14F-4D97-AF65-F5344CB8AC3E}">
        <p14:creationId xmlns:p14="http://schemas.microsoft.com/office/powerpoint/2010/main" val="3981564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Preamp/amp reflections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/>
              <a:t>20 ns/div; need to reduce “ringing”, tail, and reflection @ 20 ns</a:t>
            </a:r>
          </a:p>
          <a:p>
            <a:pPr marL="63500" lvl="1" indent="0">
              <a:buNone/>
            </a:pPr>
            <a:r>
              <a:rPr lang="en-US" sz="1600" dirty="0" smtClean="0"/>
              <a:t>Reflection:</a:t>
            </a:r>
          </a:p>
          <a:p>
            <a:pPr marL="349250" lvl="1" indent="-285750"/>
            <a:r>
              <a:rPr lang="en-US" sz="1600" dirty="0" smtClean="0"/>
              <a:t>Understood:</a:t>
            </a:r>
            <a:br>
              <a:rPr lang="en-US" sz="1600" dirty="0" smtClean="0"/>
            </a:br>
            <a:r>
              <a:rPr lang="en-US" sz="1600" dirty="0" smtClean="0"/>
              <a:t>caused by </a:t>
            </a:r>
            <a:br>
              <a:rPr lang="en-US" sz="1600" dirty="0" smtClean="0"/>
            </a:br>
            <a:r>
              <a:rPr lang="en-US" sz="1600" dirty="0" smtClean="0"/>
              <a:t>mismatch</a:t>
            </a:r>
            <a:r>
              <a:rPr lang="en-US" sz="1600" dirty="0"/>
              <a:t> </a:t>
            </a:r>
            <a:r>
              <a:rPr lang="en-US" sz="1600" dirty="0" smtClean="0"/>
              <a:t>of </a:t>
            </a:r>
            <a:br>
              <a:rPr lang="en-US" sz="1600" dirty="0" smtClean="0"/>
            </a:br>
            <a:r>
              <a:rPr lang="en-US" sz="1600" dirty="0" smtClean="0"/>
              <a:t>PA-b traces …</a:t>
            </a:r>
          </a:p>
          <a:p>
            <a:pPr marL="349250" lvl="1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Re-do PA-b PCB</a:t>
            </a:r>
          </a:p>
          <a:p>
            <a:pPr marL="63500" lvl="1" indent="0">
              <a:buNone/>
            </a:pPr>
            <a:endParaRPr lang="en-US" sz="1600" dirty="0" smtClean="0"/>
          </a:p>
          <a:p>
            <a:pPr marL="63500" lvl="1" indent="0">
              <a:buNone/>
            </a:pPr>
            <a:r>
              <a:rPr lang="en-US" sz="1600" dirty="0" smtClean="0"/>
              <a:t>1 ns ringing: </a:t>
            </a:r>
            <a:endParaRPr lang="en-US" sz="1600" dirty="0"/>
          </a:p>
          <a:p>
            <a:pPr marL="349250" lvl="1" indent="-285750"/>
            <a:r>
              <a:rPr lang="en-US" sz="1600" dirty="0" smtClean="0"/>
              <a:t>unclear, not seen </a:t>
            </a:r>
            <a:br>
              <a:rPr lang="en-US" sz="1600" dirty="0" smtClean="0"/>
            </a:br>
            <a:r>
              <a:rPr lang="en-US" sz="1600" dirty="0" smtClean="0"/>
              <a:t>with test pulses … </a:t>
            </a:r>
          </a:p>
          <a:p>
            <a:pPr marL="349250" lvl="1" indent="-285750"/>
            <a:r>
              <a:rPr lang="en-US" sz="1600" dirty="0" smtClean="0"/>
              <a:t>PMT?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14MAR14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642145"/>
            <a:ext cx="2133600" cy="215856"/>
          </a:xfrm>
          <a:prstGeom prst="rect">
            <a:avLst/>
          </a:prstGeom>
        </p:spPr>
        <p:txBody>
          <a:bodyPr/>
          <a:lstStyle/>
          <a:p>
            <a:pPr algn="r"/>
            <a:fld id="{74FD097E-2FF5-4E30-AD47-D6B51F97F908}" type="slidenum">
              <a:rPr lang="en-US" sz="800" smtClean="0">
                <a:latin typeface="+mj-lt"/>
                <a:cs typeface="Times New Roman" panose="02020603050405020304" pitchFamily="18" charset="0"/>
              </a:rPr>
              <a:pPr algn="r"/>
              <a:t>12</a:t>
            </a:fld>
            <a:endParaRPr lang="en-US" sz="800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747" y="1473798"/>
            <a:ext cx="6730253" cy="5384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667896" y="2667896"/>
            <a:ext cx="29906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 GHz </a:t>
            </a:r>
            <a:r>
              <a:rPr lang="en-US" dirty="0" err="1" smtClean="0"/>
              <a:t>LeCroy</a:t>
            </a:r>
            <a:r>
              <a:rPr lang="en-US" dirty="0" smtClean="0"/>
              <a:t> Oscilloscope pictures from beam 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457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Do: Trigger – Stony Brook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on PA-b motherboard; uses signal pick-offs from PA-b</a:t>
            </a:r>
          </a:p>
          <a:p>
            <a:pPr marL="407988" lvl="1" indent="-342900">
              <a:buFont typeface="Wingdings" panose="05000000000000000000" pitchFamily="2" charset="2"/>
              <a:buChar char="Ø"/>
            </a:pPr>
            <a:r>
              <a:rPr lang="en-US" dirty="0"/>
              <a:t>to be simulated with final layout and prototyped</a:t>
            </a:r>
          </a:p>
          <a:p>
            <a:pPr marL="407988" lvl="1" indent="-342900">
              <a:buFont typeface="Wingdings" panose="05000000000000000000" pitchFamily="2" charset="2"/>
              <a:buChar char="Ø"/>
            </a:pPr>
            <a:r>
              <a:rPr lang="en-US" dirty="0"/>
              <a:t>Output driver: to be designed …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14MAR14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439964" y="6347319"/>
            <a:ext cx="21756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Trigger Schematic</a:t>
            </a:r>
            <a:endParaRPr lang="en-US" sz="1200" dirty="0"/>
          </a:p>
        </p:txBody>
      </p:sp>
      <p:pic>
        <p:nvPicPr>
          <p:cNvPr id="7" name="Picture 2" descr="C:\Documents and Settings\Michael Rijssenbeek\My Documents\Atlas\AFP\FastTiming\Trigger\PCB\Trigger_v001_Schematic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5" t="25917" r="19649" b="23276"/>
          <a:stretch/>
        </p:blipFill>
        <p:spPr bwMode="auto">
          <a:xfrm>
            <a:off x="1273596" y="2398428"/>
            <a:ext cx="6508378" cy="3948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4256690" y="6151611"/>
            <a:ext cx="3678620" cy="1957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1137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33931" y="1754576"/>
            <a:ext cx="9002565" cy="5112568"/>
            <a:chOff x="33931" y="1844824"/>
            <a:chExt cx="9002565" cy="5112568"/>
          </a:xfrm>
        </p:grpSpPr>
        <p:grpSp>
          <p:nvGrpSpPr>
            <p:cNvPr id="12" name="Group 11"/>
            <p:cNvGrpSpPr/>
            <p:nvPr/>
          </p:nvGrpSpPr>
          <p:grpSpPr>
            <a:xfrm>
              <a:off x="33931" y="1844824"/>
              <a:ext cx="9002565" cy="5112568"/>
              <a:chOff x="-44971" y="1475678"/>
              <a:chExt cx="9002565" cy="5112568"/>
            </a:xfrm>
          </p:grpSpPr>
          <p:pic>
            <p:nvPicPr>
              <p:cNvPr id="3074" name="Picture 2" descr="C:\Documents and Settings\Michael Rijssenbeek\My Documents\Atlas\AFP\FastTiming\LCFD_schematic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bright="-20000"/>
              </a:blip>
              <a:srcRect l="11214" t="14412" r="6958" b="19836"/>
              <a:stretch>
                <a:fillRect/>
              </a:stretch>
            </p:blipFill>
            <p:spPr bwMode="auto">
              <a:xfrm>
                <a:off x="-44971" y="1475678"/>
                <a:ext cx="9002565" cy="5112568"/>
              </a:xfrm>
              <a:prstGeom prst="rect">
                <a:avLst/>
              </a:prstGeom>
              <a:noFill/>
            </p:spPr>
          </p:pic>
          <p:sp>
            <p:nvSpPr>
              <p:cNvPr id="10" name="Rectangle 9"/>
              <p:cNvSpPr/>
              <p:nvPr/>
            </p:nvSpPr>
            <p:spPr bwMode="auto">
              <a:xfrm>
                <a:off x="-7402" y="5193196"/>
                <a:ext cx="1331640" cy="1152128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arrow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omic Sans MS" pitchFamily="66" charset="0"/>
                </a:endParaRPr>
              </a:p>
            </p:txBody>
          </p:sp>
        </p:grpSp>
        <p:sp>
          <p:nvSpPr>
            <p:cNvPr id="8" name="Rectangle 7"/>
            <p:cNvSpPr/>
            <p:nvPr/>
          </p:nvSpPr>
          <p:spPr bwMode="auto">
            <a:xfrm>
              <a:off x="2087724" y="1844824"/>
              <a:ext cx="6876256" cy="70509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arrow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4788024" y="1844824"/>
              <a:ext cx="972108" cy="93610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arrow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 Do: Modify CFD – U Alberta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7250"/>
            <a:ext cx="8686800" cy="5715000"/>
          </a:xfrm>
        </p:spPr>
        <p:txBody>
          <a:bodyPr>
            <a:normAutofit/>
          </a:bodyPr>
          <a:lstStyle/>
          <a:p>
            <a:pPr marL="2058988" lvl="1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add “Latch Enable” </a:t>
            </a:r>
            <a:br>
              <a:rPr lang="en-US" sz="2000" dirty="0" smtClean="0">
                <a:solidFill>
                  <a:srgbClr val="FF0000"/>
                </a:solidFill>
              </a:rPr>
            </a:br>
            <a:endParaRPr lang="en-US" sz="2000" dirty="0" smtClean="0">
              <a:solidFill>
                <a:srgbClr val="FF0000"/>
              </a:solidFill>
            </a:endParaRPr>
          </a:p>
          <a:p>
            <a:pPr marL="2058988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add Time-over-</a:t>
            </a:r>
            <a:r>
              <a:rPr lang="en-US" dirty="0" err="1" smtClean="0">
                <a:solidFill>
                  <a:srgbClr val="FF0000"/>
                </a:solidFill>
              </a:rPr>
              <a:t>Thres</a:t>
            </a:r>
            <a:r>
              <a:rPr lang="en-US" dirty="0" smtClean="0">
                <a:solidFill>
                  <a:srgbClr val="FF0000"/>
                </a:solidFill>
              </a:rPr>
              <a:t>-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hold functionality</a:t>
            </a:r>
          </a:p>
          <a:p>
            <a:pPr marL="2058988" lvl="1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Design Almost complete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14MAR14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642145"/>
            <a:ext cx="2133600" cy="215856"/>
          </a:xfrm>
          <a:prstGeom prst="rect">
            <a:avLst/>
          </a:prstGeom>
        </p:spPr>
        <p:txBody>
          <a:bodyPr/>
          <a:lstStyle/>
          <a:p>
            <a:fld id="{1126FF11-2A08-453C-8DD7-E24C051B4EFD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422986" y="2676030"/>
            <a:ext cx="38753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5425" indent="-225425"/>
            <a:r>
              <a:rPr lang="en-US" sz="1400" dirty="0" smtClean="0">
                <a:solidFill>
                  <a:schemeClr val="accent2"/>
                </a:solidFill>
                <a:latin typeface="+mj-lt"/>
              </a:rPr>
              <a:t>D/FF and Drivers from </a:t>
            </a:r>
            <a:r>
              <a:rPr lang="en-US" sz="1400" dirty="0" err="1" smtClean="0">
                <a:solidFill>
                  <a:schemeClr val="accent2"/>
                </a:solidFill>
                <a:latin typeface="+mj-lt"/>
              </a:rPr>
              <a:t>Micrel</a:t>
            </a:r>
            <a:endParaRPr lang="en-US" sz="14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5760" y="5550408"/>
            <a:ext cx="30546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2"/>
                </a:solidFill>
                <a:latin typeface="+mj-lt"/>
              </a:rPr>
              <a:t>8 GHz </a:t>
            </a:r>
            <a:r>
              <a:rPr lang="en-US" sz="1400" dirty="0" err="1">
                <a:solidFill>
                  <a:schemeClr val="accent2"/>
                </a:solidFill>
                <a:latin typeface="+mj-lt"/>
              </a:rPr>
              <a:t>SiGe</a:t>
            </a:r>
            <a:r>
              <a:rPr lang="en-US" sz="1400" dirty="0">
                <a:solidFill>
                  <a:schemeClr val="accent2"/>
                </a:solidFill>
                <a:latin typeface="+mj-lt"/>
              </a:rPr>
              <a:t> Comparators from Analog </a:t>
            </a:r>
            <a:r>
              <a:rPr lang="en-US" sz="1400" dirty="0" smtClean="0">
                <a:solidFill>
                  <a:schemeClr val="accent2"/>
                </a:solidFill>
                <a:latin typeface="+mj-lt"/>
              </a:rPr>
              <a:t>Devices: </a:t>
            </a:r>
            <a:r>
              <a:rPr lang="en-US" sz="1400" dirty="0">
                <a:solidFill>
                  <a:schemeClr val="accent2"/>
                </a:solidFill>
                <a:latin typeface="+mj-lt"/>
              </a:rPr>
              <a:t>10 ps deterministic jitter, </a:t>
            </a:r>
            <a:r>
              <a:rPr lang="en-US" sz="1400" dirty="0" smtClean="0">
                <a:solidFill>
                  <a:schemeClr val="accent2"/>
                </a:solidFill>
                <a:latin typeface="+mj-lt"/>
              </a:rPr>
              <a:t>0.1 ps </a:t>
            </a:r>
            <a:r>
              <a:rPr lang="en-US" sz="1400" dirty="0">
                <a:solidFill>
                  <a:schemeClr val="accent2"/>
                </a:solidFill>
                <a:latin typeface="+mj-lt"/>
              </a:rPr>
              <a:t>random jitter</a:t>
            </a:r>
          </a:p>
        </p:txBody>
      </p:sp>
      <p:sp>
        <p:nvSpPr>
          <p:cNvPr id="16" name="Freeform 15"/>
          <p:cNvSpPr/>
          <p:nvPr/>
        </p:nvSpPr>
        <p:spPr bwMode="auto">
          <a:xfrm>
            <a:off x="1651820" y="1090340"/>
            <a:ext cx="841526" cy="846615"/>
          </a:xfrm>
          <a:custGeom>
            <a:avLst/>
            <a:gdLst>
              <a:gd name="connsiteX0" fmla="*/ 1002891 w 1002891"/>
              <a:gd name="connsiteY0" fmla="*/ 47305 h 538918"/>
              <a:gd name="connsiteX1" fmla="*/ 688258 w 1002891"/>
              <a:gd name="connsiteY1" fmla="*/ 47305 h 538918"/>
              <a:gd name="connsiteX2" fmla="*/ 0 w 1002891"/>
              <a:gd name="connsiteY2" fmla="*/ 538918 h 538918"/>
              <a:gd name="connsiteX0" fmla="*/ 1002891 w 1002891"/>
              <a:gd name="connsiteY0" fmla="*/ 12367 h 503980"/>
              <a:gd name="connsiteX1" fmla="*/ 442451 w 1002891"/>
              <a:gd name="connsiteY1" fmla="*/ 120522 h 503980"/>
              <a:gd name="connsiteX2" fmla="*/ 0 w 1002891"/>
              <a:gd name="connsiteY2" fmla="*/ 503980 h 503980"/>
              <a:gd name="connsiteX0" fmla="*/ 1002891 w 1002891"/>
              <a:gd name="connsiteY0" fmla="*/ 16090 h 507703"/>
              <a:gd name="connsiteX1" fmla="*/ 442451 w 1002891"/>
              <a:gd name="connsiteY1" fmla="*/ 124245 h 507703"/>
              <a:gd name="connsiteX2" fmla="*/ 0 w 1002891"/>
              <a:gd name="connsiteY2" fmla="*/ 507703 h 507703"/>
              <a:gd name="connsiteX0" fmla="*/ 1002891 w 1002891"/>
              <a:gd name="connsiteY0" fmla="*/ 395 h 492008"/>
              <a:gd name="connsiteX1" fmla="*/ 442451 w 1002891"/>
              <a:gd name="connsiteY1" fmla="*/ 108550 h 492008"/>
              <a:gd name="connsiteX2" fmla="*/ 0 w 1002891"/>
              <a:gd name="connsiteY2" fmla="*/ 492008 h 492008"/>
              <a:gd name="connsiteX0" fmla="*/ 1142740 w 1142740"/>
              <a:gd name="connsiteY0" fmla="*/ 5 h 878893"/>
              <a:gd name="connsiteX1" fmla="*/ 442451 w 1142740"/>
              <a:gd name="connsiteY1" fmla="*/ 495435 h 878893"/>
              <a:gd name="connsiteX2" fmla="*/ 0 w 1142740"/>
              <a:gd name="connsiteY2" fmla="*/ 878893 h 878893"/>
              <a:gd name="connsiteX0" fmla="*/ 1142740 w 1142740"/>
              <a:gd name="connsiteY0" fmla="*/ 1211 h 880099"/>
              <a:gd name="connsiteX1" fmla="*/ 625331 w 1142740"/>
              <a:gd name="connsiteY1" fmla="*/ 98608 h 880099"/>
              <a:gd name="connsiteX2" fmla="*/ 0 w 1142740"/>
              <a:gd name="connsiteY2" fmla="*/ 880099 h 880099"/>
              <a:gd name="connsiteX0" fmla="*/ 1142740 w 1142740"/>
              <a:gd name="connsiteY0" fmla="*/ 1211 h 880099"/>
              <a:gd name="connsiteX1" fmla="*/ 625331 w 1142740"/>
              <a:gd name="connsiteY1" fmla="*/ 98608 h 880099"/>
              <a:gd name="connsiteX2" fmla="*/ 0 w 1142740"/>
              <a:gd name="connsiteY2" fmla="*/ 880099 h 880099"/>
              <a:gd name="connsiteX0" fmla="*/ 1142740 w 1142740"/>
              <a:gd name="connsiteY0" fmla="*/ 38 h 878926"/>
              <a:gd name="connsiteX1" fmla="*/ 485482 w 1142740"/>
              <a:gd name="connsiteY1" fmla="*/ 161981 h 878926"/>
              <a:gd name="connsiteX2" fmla="*/ 0 w 1142740"/>
              <a:gd name="connsiteY2" fmla="*/ 878926 h 878926"/>
              <a:gd name="connsiteX0" fmla="*/ 1142740 w 1142740"/>
              <a:gd name="connsiteY0" fmla="*/ 324 h 879212"/>
              <a:gd name="connsiteX1" fmla="*/ 485482 w 1142740"/>
              <a:gd name="connsiteY1" fmla="*/ 162267 h 879212"/>
              <a:gd name="connsiteX2" fmla="*/ 0 w 1142740"/>
              <a:gd name="connsiteY2" fmla="*/ 879212 h 879212"/>
              <a:gd name="connsiteX0" fmla="*/ 1142740 w 1142740"/>
              <a:gd name="connsiteY0" fmla="*/ 324 h 879212"/>
              <a:gd name="connsiteX1" fmla="*/ 485482 w 1142740"/>
              <a:gd name="connsiteY1" fmla="*/ 162267 h 879212"/>
              <a:gd name="connsiteX2" fmla="*/ 0 w 1142740"/>
              <a:gd name="connsiteY2" fmla="*/ 879212 h 879212"/>
              <a:gd name="connsiteX0" fmla="*/ 841526 w 841526"/>
              <a:gd name="connsiteY0" fmla="*/ 3942 h 850557"/>
              <a:gd name="connsiteX1" fmla="*/ 485482 w 841526"/>
              <a:gd name="connsiteY1" fmla="*/ 133612 h 850557"/>
              <a:gd name="connsiteX2" fmla="*/ 0 w 841526"/>
              <a:gd name="connsiteY2" fmla="*/ 850557 h 850557"/>
              <a:gd name="connsiteX0" fmla="*/ 841526 w 841526"/>
              <a:gd name="connsiteY0" fmla="*/ 0 h 846615"/>
              <a:gd name="connsiteX1" fmla="*/ 485482 w 841526"/>
              <a:gd name="connsiteY1" fmla="*/ 129670 h 846615"/>
              <a:gd name="connsiteX2" fmla="*/ 0 w 841526"/>
              <a:gd name="connsiteY2" fmla="*/ 846615 h 846615"/>
              <a:gd name="connsiteX0" fmla="*/ 841526 w 841526"/>
              <a:gd name="connsiteY0" fmla="*/ 0 h 846615"/>
              <a:gd name="connsiteX1" fmla="*/ 345632 w 841526"/>
              <a:gd name="connsiteY1" fmla="*/ 269519 h 846615"/>
              <a:gd name="connsiteX2" fmla="*/ 0 w 841526"/>
              <a:gd name="connsiteY2" fmla="*/ 846615 h 846615"/>
              <a:gd name="connsiteX0" fmla="*/ 841526 w 841526"/>
              <a:gd name="connsiteY0" fmla="*/ 0 h 846615"/>
              <a:gd name="connsiteX1" fmla="*/ 345632 w 841526"/>
              <a:gd name="connsiteY1" fmla="*/ 269519 h 846615"/>
              <a:gd name="connsiteX2" fmla="*/ 0 w 841526"/>
              <a:gd name="connsiteY2" fmla="*/ 846615 h 846615"/>
              <a:gd name="connsiteX0" fmla="*/ 841526 w 841526"/>
              <a:gd name="connsiteY0" fmla="*/ 0 h 846615"/>
              <a:gd name="connsiteX1" fmla="*/ 345632 w 841526"/>
              <a:gd name="connsiteY1" fmla="*/ 269519 h 846615"/>
              <a:gd name="connsiteX2" fmla="*/ 0 w 841526"/>
              <a:gd name="connsiteY2" fmla="*/ 846615 h 846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41526" h="846615">
                <a:moveTo>
                  <a:pt x="841526" y="0"/>
                </a:moveTo>
                <a:cubicBezTo>
                  <a:pt x="549622" y="52150"/>
                  <a:pt x="488490" y="72026"/>
                  <a:pt x="345632" y="269519"/>
                </a:cubicBezTo>
                <a:cubicBezTo>
                  <a:pt x="181260" y="477771"/>
                  <a:pt x="142221" y="523442"/>
                  <a:pt x="0" y="846615"/>
                </a:cubicBezTo>
              </a:path>
            </a:pathLst>
          </a:cu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Freeform 16"/>
          <p:cNvSpPr/>
          <p:nvPr/>
        </p:nvSpPr>
        <p:spPr bwMode="auto">
          <a:xfrm>
            <a:off x="2085734" y="1801964"/>
            <a:ext cx="2632570" cy="4038398"/>
          </a:xfrm>
          <a:custGeom>
            <a:avLst/>
            <a:gdLst>
              <a:gd name="connsiteX0" fmla="*/ 414298 w 2518401"/>
              <a:gd name="connsiteY0" fmla="*/ 239139 h 3965565"/>
              <a:gd name="connsiteX1" fmla="*/ 40672 w 2518401"/>
              <a:gd name="connsiteY1" fmla="*/ 298133 h 3965565"/>
              <a:gd name="connsiteX2" fmla="*/ 1269704 w 2518401"/>
              <a:gd name="connsiteY2" fmla="*/ 3188817 h 3965565"/>
              <a:gd name="connsiteX3" fmla="*/ 2518401 w 2518401"/>
              <a:gd name="connsiteY3" fmla="*/ 3965565 h 3965565"/>
              <a:gd name="connsiteX0" fmla="*/ 486214 w 2590317"/>
              <a:gd name="connsiteY0" fmla="*/ 34721 h 3761147"/>
              <a:gd name="connsiteX1" fmla="*/ 33929 w 2590317"/>
              <a:gd name="connsiteY1" fmla="*/ 1155599 h 3761147"/>
              <a:gd name="connsiteX2" fmla="*/ 1341620 w 2590317"/>
              <a:gd name="connsiteY2" fmla="*/ 2984399 h 3761147"/>
              <a:gd name="connsiteX3" fmla="*/ 2590317 w 2590317"/>
              <a:gd name="connsiteY3" fmla="*/ 3761147 h 3761147"/>
              <a:gd name="connsiteX0" fmla="*/ 505710 w 2609813"/>
              <a:gd name="connsiteY0" fmla="*/ 0 h 3726426"/>
              <a:gd name="connsiteX1" fmla="*/ 53425 w 2609813"/>
              <a:gd name="connsiteY1" fmla="*/ 1120878 h 3726426"/>
              <a:gd name="connsiteX2" fmla="*/ 1361116 w 2609813"/>
              <a:gd name="connsiteY2" fmla="*/ 2949678 h 3726426"/>
              <a:gd name="connsiteX3" fmla="*/ 2609813 w 2609813"/>
              <a:gd name="connsiteY3" fmla="*/ 3726426 h 3726426"/>
              <a:gd name="connsiteX0" fmla="*/ 442405 w 2632570"/>
              <a:gd name="connsiteY0" fmla="*/ 0 h 3780214"/>
              <a:gd name="connsiteX1" fmla="*/ 76182 w 2632570"/>
              <a:gd name="connsiteY1" fmla="*/ 1174666 h 3780214"/>
              <a:gd name="connsiteX2" fmla="*/ 1383873 w 2632570"/>
              <a:gd name="connsiteY2" fmla="*/ 3003466 h 3780214"/>
              <a:gd name="connsiteX3" fmla="*/ 2632570 w 2632570"/>
              <a:gd name="connsiteY3" fmla="*/ 3780214 h 3780214"/>
              <a:gd name="connsiteX0" fmla="*/ 442405 w 2632570"/>
              <a:gd name="connsiteY0" fmla="*/ 0 h 4038398"/>
              <a:gd name="connsiteX1" fmla="*/ 76182 w 2632570"/>
              <a:gd name="connsiteY1" fmla="*/ 1432850 h 4038398"/>
              <a:gd name="connsiteX2" fmla="*/ 1383873 w 2632570"/>
              <a:gd name="connsiteY2" fmla="*/ 3261650 h 4038398"/>
              <a:gd name="connsiteX3" fmla="*/ 2632570 w 2632570"/>
              <a:gd name="connsiteY3" fmla="*/ 4038398 h 403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32570" h="4038398">
                <a:moveTo>
                  <a:pt x="442405" y="0"/>
                </a:moveTo>
                <a:cubicBezTo>
                  <a:pt x="-12337" y="19664"/>
                  <a:pt x="-80729" y="889242"/>
                  <a:pt x="76182" y="1432850"/>
                </a:cubicBezTo>
                <a:cubicBezTo>
                  <a:pt x="233093" y="1976458"/>
                  <a:pt x="957808" y="2827392"/>
                  <a:pt x="1383873" y="3261650"/>
                </a:cubicBezTo>
                <a:cubicBezTo>
                  <a:pt x="1809938" y="3695908"/>
                  <a:pt x="2214699" y="3955643"/>
                  <a:pt x="2632570" y="4038398"/>
                </a:cubicBezTo>
              </a:path>
            </a:pathLst>
          </a:cu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18288" tIns="18288" rIns="18288" bIns="18288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88487" y="1090339"/>
            <a:ext cx="3764176" cy="1338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8578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Fast </a:t>
            </a:r>
            <a:r>
              <a:rPr lang="en-US" dirty="0" err="1" smtClean="0"/>
              <a:t>ToF</a:t>
            </a:r>
            <a:r>
              <a:rPr lang="en-US" dirty="0" smtClean="0"/>
              <a:t> Electronics: To Do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Fast, ultra-stable, long-distance reference clock (U Texas at Arlington)</a:t>
            </a:r>
          </a:p>
          <a:p>
            <a:pPr lvl="1"/>
            <a:r>
              <a:rPr lang="en-US" sz="1600" dirty="0" smtClean="0"/>
              <a:t>prototype working: ~5 ps jitter</a:t>
            </a:r>
          </a:p>
          <a:p>
            <a:pPr lvl="1"/>
            <a:r>
              <a:rPr lang="en-US" sz="1600" dirty="0" smtClean="0"/>
              <a:t>Clock </a:t>
            </a:r>
            <a:r>
              <a:rPr lang="en-US" sz="1600" dirty="0" err="1" smtClean="0"/>
              <a:t>fanout</a:t>
            </a:r>
            <a:r>
              <a:rPr lang="en-US" sz="1600" dirty="0" smtClean="0"/>
              <a:t>: to be designed &amp; built: (U New Mexico)</a:t>
            </a:r>
            <a:endParaRPr lang="en-US" sz="1600" dirty="0" smtClean="0"/>
          </a:p>
          <a:p>
            <a:r>
              <a:rPr lang="en-US" sz="1800" dirty="0" smtClean="0"/>
              <a:t>Trigger </a:t>
            </a:r>
            <a:r>
              <a:rPr lang="en-US" sz="1800" dirty="0" smtClean="0"/>
              <a:t>(Stony Brook):</a:t>
            </a:r>
          </a:p>
          <a:p>
            <a:pPr lvl="1"/>
            <a:r>
              <a:rPr lang="en-US" sz="1600" dirty="0" smtClean="0"/>
              <a:t>build prototype (Design almost complete)</a:t>
            </a: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Radiation testing</a:t>
            </a:r>
          </a:p>
          <a:p>
            <a:pPr lvl="1"/>
            <a:r>
              <a:rPr lang="en-US" sz="1600" dirty="0" smtClean="0"/>
              <a:t>AFP trigger interface with CTF</a:t>
            </a:r>
          </a:p>
          <a:p>
            <a:r>
              <a:rPr lang="en-US" sz="1800" dirty="0" smtClean="0"/>
              <a:t>Modification of CFD (Alberta):</a:t>
            </a:r>
          </a:p>
          <a:p>
            <a:pPr lvl="1"/>
            <a:r>
              <a:rPr lang="en-US" sz="1600" dirty="0" smtClean="0"/>
              <a:t>add Time-over-Threshold functionality (Design almost complete)</a:t>
            </a:r>
          </a:p>
          <a:p>
            <a:pPr lvl="1"/>
            <a:r>
              <a:rPr lang="en-US" sz="1600" dirty="0" smtClean="0"/>
              <a:t>build prototype</a:t>
            </a:r>
          </a:p>
          <a:p>
            <a:r>
              <a:rPr lang="en-US" sz="1800" dirty="0"/>
              <a:t>Modification of HPTDC (Alberta):</a:t>
            </a:r>
            <a:endParaRPr lang="en-US" sz="1800" dirty="0" smtClean="0"/>
          </a:p>
          <a:p>
            <a:pPr lvl="1"/>
            <a:r>
              <a:rPr lang="en-US" sz="1600" dirty="0" smtClean="0"/>
              <a:t>Rad-tolerant design</a:t>
            </a:r>
          </a:p>
          <a:p>
            <a:pPr lvl="1"/>
            <a:r>
              <a:rPr lang="en-US" sz="1600" dirty="0" smtClean="0"/>
              <a:t>add </a:t>
            </a:r>
            <a:r>
              <a:rPr lang="en-US" sz="1600" dirty="0" err="1" smtClean="0"/>
              <a:t>ToT</a:t>
            </a:r>
            <a:r>
              <a:rPr lang="en-US" sz="1600" dirty="0" smtClean="0"/>
              <a:t> functionality (Design almost complete)</a:t>
            </a:r>
          </a:p>
          <a:p>
            <a:pPr lvl="1"/>
            <a:r>
              <a:rPr lang="en-US" sz="1600" dirty="0" smtClean="0"/>
              <a:t>build prototype</a:t>
            </a:r>
          </a:p>
          <a:p>
            <a:pPr lvl="1"/>
            <a:r>
              <a:rPr lang="en-US" sz="1600" dirty="0" smtClean="0">
                <a:solidFill>
                  <a:srgbClr val="C00000"/>
                </a:solidFill>
              </a:rPr>
              <a:t>Radiation testing</a:t>
            </a:r>
          </a:p>
          <a:p>
            <a:r>
              <a:rPr lang="en-US" sz="1800" dirty="0" smtClean="0"/>
              <a:t>Readout:</a:t>
            </a:r>
          </a:p>
          <a:p>
            <a:pPr lvl="1"/>
            <a:r>
              <a:rPr lang="en-US" sz="1600" dirty="0" smtClean="0"/>
              <a:t>Opto board (2 pc ordered)</a:t>
            </a:r>
          </a:p>
          <a:p>
            <a:pPr lvl="1"/>
            <a:r>
              <a:rPr lang="en-US" sz="1600" dirty="0" smtClean="0"/>
              <a:t>RCE Interface (SLAC/SBU) used for IBL tests</a:t>
            </a:r>
          </a:p>
          <a:p>
            <a:r>
              <a:rPr lang="en-US" sz="2000" dirty="0" smtClean="0"/>
              <a:t>DCS (?)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14MAR14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642145"/>
            <a:ext cx="2133600" cy="215856"/>
          </a:xfrm>
          <a:prstGeom prst="rect">
            <a:avLst/>
          </a:prstGeom>
        </p:spPr>
        <p:txBody>
          <a:bodyPr/>
          <a:lstStyle/>
          <a:p>
            <a:pPr algn="r"/>
            <a:fld id="{74FD097E-2FF5-4E30-AD47-D6B51F97F908}" type="slidenum">
              <a:rPr lang="en-US" sz="800" smtClean="0">
                <a:latin typeface="+mj-lt"/>
              </a:rPr>
              <a:pPr algn="r"/>
              <a:t>15</a:t>
            </a:fld>
            <a:endParaRPr lang="en-US" sz="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45131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AFP – ATLAS Forward Protons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14MAR14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3854"/>
          <a:stretch/>
        </p:blipFill>
        <p:spPr bwMode="auto">
          <a:xfrm>
            <a:off x="431800" y="1000125"/>
            <a:ext cx="8256588" cy="24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709613"/>
            <a:ext cx="30226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Line 6"/>
          <p:cNvSpPr>
            <a:spLocks noChangeShapeType="1"/>
          </p:cNvSpPr>
          <p:nvPr/>
        </p:nvSpPr>
        <p:spPr bwMode="auto">
          <a:xfrm rot="10800000" flipH="1">
            <a:off x="6765925" y="2740025"/>
            <a:ext cx="0" cy="798513"/>
          </a:xfrm>
          <a:prstGeom prst="line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med" len="med"/>
            <a:tailEnd type="oval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/>
            <a:endParaRPr lang="en-US" sz="420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rot="10800000" flipH="1">
            <a:off x="6981825" y="2740025"/>
            <a:ext cx="0" cy="798513"/>
          </a:xfrm>
          <a:prstGeom prst="line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med" len="med"/>
            <a:tailEnd type="oval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/>
            <a:endParaRPr lang="en-US" sz="420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sp>
        <p:nvSpPr>
          <p:cNvPr id="11" name="Oval 8"/>
          <p:cNvSpPr>
            <a:spLocks/>
          </p:cNvSpPr>
          <p:nvPr/>
        </p:nvSpPr>
        <p:spPr bwMode="auto">
          <a:xfrm>
            <a:off x="400050" y="1376363"/>
            <a:ext cx="374650" cy="120650"/>
          </a:xfrm>
          <a:prstGeom prst="ellipse">
            <a:avLst/>
          </a:prstGeom>
          <a:noFill/>
          <a:ln w="28575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/>
            <a:endParaRPr lang="en-US" sz="420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sp>
        <p:nvSpPr>
          <p:cNvPr id="12" name="Oval 9"/>
          <p:cNvSpPr>
            <a:spLocks/>
          </p:cNvSpPr>
          <p:nvPr/>
        </p:nvSpPr>
        <p:spPr bwMode="auto">
          <a:xfrm>
            <a:off x="2257425" y="1497013"/>
            <a:ext cx="374650" cy="120650"/>
          </a:xfrm>
          <a:prstGeom prst="ellipse">
            <a:avLst/>
          </a:prstGeom>
          <a:noFill/>
          <a:ln w="28575" cap="flat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/>
            <a:endParaRPr lang="en-US" sz="420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 flipH="1">
            <a:off x="1055688" y="1574800"/>
            <a:ext cx="1395412" cy="1282700"/>
          </a:xfrm>
          <a:prstGeom prst="line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med" len="med"/>
            <a:tailEnd type="oval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/>
            <a:endParaRPr lang="en-US" sz="420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 flipH="1">
            <a:off x="592138" y="1485900"/>
            <a:ext cx="65087" cy="1371600"/>
          </a:xfrm>
          <a:prstGeom prst="line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type="none" w="med" len="med"/>
            <a:tailEnd type="oval" w="lg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/>
            <a:endParaRPr lang="en-US" sz="420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>
            <a:off x="4854575" y="2949575"/>
            <a:ext cx="123825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arrow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/>
            <a:endParaRPr lang="en-US" sz="420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 flipH="1">
            <a:off x="4564063" y="3038475"/>
            <a:ext cx="152400" cy="0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arrow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/>
            <a:endParaRPr lang="en-US" sz="4200">
              <a:solidFill>
                <a:srgbClr val="000000"/>
              </a:solidFill>
              <a:latin typeface="Gill Sans" charset="0"/>
              <a:sym typeface="Gill Sans" charset="0"/>
            </a:endParaRPr>
          </a:p>
        </p:txBody>
      </p:sp>
      <p:grpSp>
        <p:nvGrpSpPr>
          <p:cNvPr id="19" name="Group 27"/>
          <p:cNvGrpSpPr>
            <a:grpSpLocks/>
          </p:cNvGrpSpPr>
          <p:nvPr/>
        </p:nvGrpSpPr>
        <p:grpSpPr bwMode="auto">
          <a:xfrm>
            <a:off x="3214688" y="2965450"/>
            <a:ext cx="3330575" cy="2376488"/>
            <a:chOff x="0" y="0"/>
            <a:chExt cx="2098" cy="1497"/>
          </a:xfrm>
        </p:grpSpPr>
        <p:grpSp>
          <p:nvGrpSpPr>
            <p:cNvPr id="20" name="Group 18"/>
            <p:cNvGrpSpPr>
              <a:grpSpLocks/>
            </p:cNvGrpSpPr>
            <p:nvPr/>
          </p:nvGrpSpPr>
          <p:grpSpPr bwMode="auto">
            <a:xfrm>
              <a:off x="187" y="0"/>
              <a:ext cx="1911" cy="1497"/>
              <a:chOff x="0" y="0"/>
              <a:chExt cx="1910" cy="1497"/>
            </a:xfrm>
          </p:grpSpPr>
          <p:sp>
            <p:nvSpPr>
              <p:cNvPr id="29" name="Rectangle 16"/>
              <p:cNvSpPr>
                <a:spLocks/>
              </p:cNvSpPr>
              <p:nvPr/>
            </p:nvSpPr>
            <p:spPr bwMode="auto">
              <a:xfrm>
                <a:off x="0" y="0"/>
                <a:ext cx="1910" cy="1497"/>
              </a:xfrm>
              <a:prstGeom prst="rect">
                <a:avLst/>
              </a:prstGeom>
              <a:solidFill>
                <a:srgbClr val="FFFF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/>
                <a:endParaRPr lang="en-US" sz="4200">
                  <a:solidFill>
                    <a:srgbClr val="000000"/>
                  </a:solidFill>
                  <a:latin typeface="Gill Sans" charset="0"/>
                  <a:sym typeface="Gill Sans" charset="0"/>
                </a:endParaRPr>
              </a:p>
            </p:txBody>
          </p:sp>
          <p:pic>
            <p:nvPicPr>
              <p:cNvPr id="30" name="Picture 17"/>
              <p:cNvPicPr>
                <a:picLocks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19" t="1765" r="15479" b="11002"/>
              <a:stretch>
                <a:fillRect/>
              </a:stretch>
            </p:blipFill>
            <p:spPr bwMode="auto">
              <a:xfrm>
                <a:off x="0" y="0"/>
                <a:ext cx="1910" cy="14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rnd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1" name="Group 21"/>
            <p:cNvGrpSpPr>
              <a:grpSpLocks/>
            </p:cNvGrpSpPr>
            <p:nvPr/>
          </p:nvGrpSpPr>
          <p:grpSpPr bwMode="auto">
            <a:xfrm>
              <a:off x="168" y="548"/>
              <a:ext cx="578" cy="695"/>
              <a:chOff x="0" y="0"/>
              <a:chExt cx="578" cy="694"/>
            </a:xfrm>
          </p:grpSpPr>
          <p:sp>
            <p:nvSpPr>
              <p:cNvPr id="27" name="Line 19"/>
              <p:cNvSpPr>
                <a:spLocks noChangeShapeType="1"/>
              </p:cNvSpPr>
              <p:nvPr/>
            </p:nvSpPr>
            <p:spPr bwMode="auto">
              <a:xfrm rot="10800000" flipH="1">
                <a:off x="0" y="231"/>
                <a:ext cx="385" cy="463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arrow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algn="ctr"/>
                <a:endParaRPr lang="en-US" sz="4200">
                  <a:solidFill>
                    <a:srgbClr val="000000"/>
                  </a:solidFill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8" name="Line 20"/>
              <p:cNvSpPr>
                <a:spLocks noChangeShapeType="1"/>
              </p:cNvSpPr>
              <p:nvPr/>
            </p:nvSpPr>
            <p:spPr bwMode="auto">
              <a:xfrm rot="10800000" flipH="1">
                <a:off x="192" y="0"/>
                <a:ext cx="386" cy="463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algn="ctr"/>
                <a:endParaRPr lang="en-US" sz="4200">
                  <a:solidFill>
                    <a:srgbClr val="000000"/>
                  </a:solidFill>
                  <a:latin typeface="Gill Sans" charset="0"/>
                  <a:sym typeface="Gill Sans" charset="0"/>
                </a:endParaRPr>
              </a:p>
            </p:txBody>
          </p:sp>
        </p:grpSp>
        <p:sp>
          <p:nvSpPr>
            <p:cNvPr id="22" name="Rectangle 22"/>
            <p:cNvSpPr>
              <a:spLocks/>
            </p:cNvSpPr>
            <p:nvPr/>
          </p:nvSpPr>
          <p:spPr bwMode="auto">
            <a:xfrm>
              <a:off x="0" y="815"/>
              <a:ext cx="496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r>
                <a:rPr lang="en-US" altLang="en-US" sz="1000">
                  <a:solidFill>
                    <a:srgbClr val="FFFFFF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  <a:sym typeface="Arial Unicode MS" pitchFamily="34" charset="-128"/>
                </a:rPr>
                <a:t>       7 TeV </a:t>
              </a:r>
              <a:br>
                <a:rPr lang="en-US" altLang="en-US" sz="1000">
                  <a:solidFill>
                    <a:srgbClr val="FFFFFF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  <a:sym typeface="Arial Unicode MS" pitchFamily="34" charset="-128"/>
                </a:rPr>
              </a:br>
              <a:r>
                <a:rPr lang="en-US" altLang="en-US" sz="1000">
                  <a:solidFill>
                    <a:srgbClr val="FFFFFF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  <a:sym typeface="Arial Unicode MS" pitchFamily="34" charset="-128"/>
                </a:rPr>
                <a:t>   proton   beam</a:t>
              </a:r>
            </a:p>
          </p:txBody>
        </p:sp>
        <p:grpSp>
          <p:nvGrpSpPr>
            <p:cNvPr id="23" name="Group 25"/>
            <p:cNvGrpSpPr>
              <a:grpSpLocks/>
            </p:cNvGrpSpPr>
            <p:nvPr/>
          </p:nvGrpSpPr>
          <p:grpSpPr bwMode="auto">
            <a:xfrm>
              <a:off x="469" y="586"/>
              <a:ext cx="412" cy="657"/>
              <a:chOff x="0" y="0"/>
              <a:chExt cx="411" cy="656"/>
            </a:xfrm>
          </p:grpSpPr>
          <p:sp>
            <p:nvSpPr>
              <p:cNvPr id="25" name="Line 23"/>
              <p:cNvSpPr>
                <a:spLocks noChangeShapeType="1"/>
              </p:cNvSpPr>
              <p:nvPr/>
            </p:nvSpPr>
            <p:spPr bwMode="auto">
              <a:xfrm rot="10800000" flipH="1">
                <a:off x="0" y="218"/>
                <a:ext cx="274" cy="438"/>
              </a:xfrm>
              <a:prstGeom prst="line">
                <a:avLst/>
              </a:prstGeom>
              <a:noFill/>
              <a:ln w="19050" cap="flat">
                <a:solidFill>
                  <a:srgbClr val="C00000"/>
                </a:solidFill>
                <a:prstDash val="dash"/>
                <a:round/>
                <a:headEnd type="none" w="med" len="med"/>
                <a:tailEnd type="arrow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algn="ctr"/>
                <a:endParaRPr lang="en-US" sz="4200">
                  <a:solidFill>
                    <a:srgbClr val="000000"/>
                  </a:solidFill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26" name="Line 24"/>
              <p:cNvSpPr>
                <a:spLocks noChangeShapeType="1"/>
              </p:cNvSpPr>
              <p:nvPr/>
            </p:nvSpPr>
            <p:spPr bwMode="auto">
              <a:xfrm rot="10800000" flipH="1">
                <a:off x="137" y="0"/>
                <a:ext cx="274" cy="437"/>
              </a:xfrm>
              <a:prstGeom prst="line">
                <a:avLst/>
              </a:prstGeom>
              <a:noFill/>
              <a:ln w="19050" cap="flat">
                <a:solidFill>
                  <a:srgbClr val="C00000"/>
                </a:solidFill>
                <a:prstDash val="dash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algn="ctr"/>
                <a:endParaRPr lang="en-US" sz="4200">
                  <a:solidFill>
                    <a:srgbClr val="000000"/>
                  </a:solidFill>
                  <a:latin typeface="Gill Sans" charset="0"/>
                  <a:sym typeface="Gill Sans" charset="0"/>
                </a:endParaRPr>
              </a:p>
            </p:txBody>
          </p:sp>
        </p:grpSp>
        <p:sp>
          <p:nvSpPr>
            <p:cNvPr id="24" name="Rectangle 26"/>
            <p:cNvSpPr>
              <a:spLocks/>
            </p:cNvSpPr>
            <p:nvPr/>
          </p:nvSpPr>
          <p:spPr bwMode="auto">
            <a:xfrm>
              <a:off x="398" y="1023"/>
              <a:ext cx="576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r>
                <a:rPr lang="en-US" altLang="en-US" sz="1000">
                  <a:solidFill>
                    <a:srgbClr val="C0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  <a:sym typeface="Arial Unicode MS" pitchFamily="34" charset="-128"/>
                </a:rPr>
                <a:t>      6.5 TeV</a:t>
              </a:r>
              <a:br>
                <a:rPr lang="en-US" altLang="en-US" sz="1000">
                  <a:solidFill>
                    <a:srgbClr val="C0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  <a:sym typeface="Arial Unicode MS" pitchFamily="34" charset="-128"/>
                </a:rPr>
              </a:br>
              <a:r>
                <a:rPr lang="en-US" altLang="en-US" sz="1000">
                  <a:solidFill>
                    <a:srgbClr val="C0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  <a:sym typeface="Arial Unicode MS" pitchFamily="34" charset="-128"/>
                </a:rPr>
                <a:t>   diffractive proton </a:t>
              </a:r>
            </a:p>
          </p:txBody>
        </p:sp>
      </p:grpSp>
      <p:sp>
        <p:nvSpPr>
          <p:cNvPr id="31" name="Rectangle 28"/>
          <p:cNvSpPr txBox="1">
            <a:spLocks noChangeArrowheads="1"/>
          </p:cNvSpPr>
          <p:nvPr/>
        </p:nvSpPr>
        <p:spPr bwMode="auto">
          <a:xfrm>
            <a:off x="95250" y="3679825"/>
            <a:ext cx="8793163" cy="305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fontAlgn="base">
              <a:spcBef>
                <a:spcPct val="20000"/>
              </a:spcBef>
              <a:spcAft>
                <a:spcPct val="0"/>
              </a:spcAft>
              <a:buSzPct val="140000"/>
              <a:buChar char="•"/>
              <a:defRPr sz="24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571500" indent="-228600" algn="l" rtl="0" fontAlgn="base">
              <a:spcBef>
                <a:spcPct val="20000"/>
              </a:spcBef>
              <a:spcAft>
                <a:spcPct val="0"/>
              </a:spcAft>
              <a:buSzPct val="140000"/>
              <a:buChar char="–"/>
              <a:defRPr sz="2000">
                <a:solidFill>
                  <a:srgbClr val="C00000"/>
                </a:solidFill>
                <a:latin typeface="+mj-lt"/>
              </a:defRPr>
            </a:lvl2pPr>
            <a:lvl3pPr marL="857250" indent="-228600" algn="l" rtl="0" fontAlgn="base">
              <a:spcBef>
                <a:spcPct val="20000"/>
              </a:spcBef>
              <a:spcAft>
                <a:spcPct val="0"/>
              </a:spcAft>
              <a:buSzPct val="140000"/>
              <a:buChar char="•"/>
              <a:defRPr>
                <a:solidFill>
                  <a:schemeClr val="accent2"/>
                </a:solidFill>
                <a:latin typeface="+mj-lt"/>
              </a:defRPr>
            </a:lvl3pPr>
            <a:lvl4pPr marL="1143000" indent="-228600" algn="l" rtl="0" fontAlgn="base">
              <a:spcBef>
                <a:spcPct val="20000"/>
              </a:spcBef>
              <a:spcAft>
                <a:spcPct val="0"/>
              </a:spcAft>
              <a:buSzPct val="140000"/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j-lt"/>
              </a:defRPr>
            </a:lvl4pPr>
            <a:lvl5pPr marL="1371600" indent="-228600" algn="l" rtl="0" fontAlgn="base">
              <a:spcBef>
                <a:spcPct val="20000"/>
              </a:spcBef>
              <a:spcAft>
                <a:spcPct val="0"/>
              </a:spcAft>
              <a:buSzPct val="140000"/>
              <a:buChar char="»"/>
              <a:defRPr sz="1600">
                <a:solidFill>
                  <a:srgbClr val="0DA10D"/>
                </a:solidFill>
                <a:latin typeface="+mj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140000"/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140000"/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140000"/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140000"/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en-US" altLang="en-US" sz="1800" kern="0" dirty="0" smtClean="0">
                <a:solidFill>
                  <a:srgbClr val="33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Arial Unicode MS" pitchFamily="34" charset="-128"/>
              </a:rPr>
              <a:t>Forward Proton Detectors (AFP):</a:t>
            </a:r>
            <a:endParaRPr lang="en-US" altLang="en-US" kern="0" dirty="0" smtClean="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Arial Unicode MS" pitchFamily="34" charset="-128"/>
            </a:endParaRPr>
          </a:p>
          <a:p>
            <a:pPr marL="246063" lvl="1">
              <a:buClr>
                <a:srgbClr val="3333CC"/>
              </a:buClr>
              <a:buSzPct val="139000"/>
              <a:buFont typeface="Arial Unicode MS" pitchFamily="34" charset="-128"/>
              <a:buChar char="–"/>
            </a:pPr>
            <a:r>
              <a:rPr lang="en-US" altLang="en-US" kern="0" dirty="0" smtClean="0">
                <a:solidFill>
                  <a:srgbClr val="33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Arial Unicode MS" pitchFamily="34" charset="-128"/>
              </a:rPr>
              <a:t>detect/measure protons </a:t>
            </a:r>
            <a:br>
              <a:rPr lang="en-US" altLang="en-US" kern="0" dirty="0" smtClean="0">
                <a:solidFill>
                  <a:srgbClr val="33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Arial Unicode MS" pitchFamily="34" charset="-128"/>
              </a:rPr>
            </a:br>
            <a:r>
              <a:rPr lang="en-US" altLang="en-US" kern="0" dirty="0" smtClean="0">
                <a:solidFill>
                  <a:srgbClr val="33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Arial Unicode MS" pitchFamily="34" charset="-128"/>
              </a:rPr>
              <a:t>going down the beam pipe</a:t>
            </a:r>
            <a:endParaRPr lang="en-US" altLang="en-US" kern="0" dirty="0" smtClean="0"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Arial Unicode MS" pitchFamily="34" charset="-128"/>
            </a:endParaRPr>
          </a:p>
          <a:p>
            <a:pPr marL="0" indent="0">
              <a:spcBef>
                <a:spcPts val="400"/>
              </a:spcBef>
              <a:buFont typeface="Arial" charset="0"/>
              <a:buNone/>
            </a:pPr>
            <a:r>
              <a:rPr lang="en-US" altLang="en-US" sz="1800" kern="0" dirty="0" smtClean="0">
                <a:solidFill>
                  <a:srgbClr val="33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Arial Unicode MS" pitchFamily="34" charset="-128"/>
              </a:rPr>
              <a:t>e.g. For </a:t>
            </a:r>
            <a:r>
              <a:rPr lang="en-US" altLang="en-US" sz="1800" kern="0" dirty="0" err="1" smtClean="0">
                <a:solidFill>
                  <a:srgbClr val="3333CC"/>
                </a:solidFill>
                <a:latin typeface="Times New Roman Italic" charset="0"/>
                <a:cs typeface="Times New Roman Italic" charset="0"/>
                <a:sym typeface="Times New Roman Italic" charset="0"/>
              </a:rPr>
              <a:t>pp→pXp</a:t>
            </a:r>
            <a:r>
              <a:rPr lang="en-US" altLang="en-US" sz="1800" kern="0" dirty="0" smtClean="0">
                <a:solidFill>
                  <a:srgbClr val="33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Arial Unicode MS" pitchFamily="34" charset="-128"/>
              </a:rPr>
              <a:t>:</a:t>
            </a:r>
            <a:endParaRPr lang="en-US" altLang="en-US" kern="0" dirty="0" smtClean="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Arial Unicode MS" pitchFamily="34" charset="-128"/>
            </a:endParaRPr>
          </a:p>
          <a:p>
            <a:pPr marL="0" indent="0">
              <a:spcBef>
                <a:spcPts val="300"/>
              </a:spcBef>
              <a:buFont typeface="Arial" charset="0"/>
              <a:buNone/>
            </a:pPr>
            <a:r>
              <a:rPr lang="en-US" altLang="en-US" sz="1200" kern="0" dirty="0" smtClean="0">
                <a:solidFill>
                  <a:srgbClr val="33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Arial Unicode MS" pitchFamily="34" charset="-128"/>
              </a:rPr>
              <a:t>where </a:t>
            </a:r>
            <a:r>
              <a:rPr lang="en-US" altLang="en-US" sz="1200" kern="0" dirty="0" smtClean="0">
                <a:solidFill>
                  <a:srgbClr val="3333CC"/>
                </a:solidFill>
                <a:latin typeface="Times New Roman Italic" charset="0"/>
                <a:cs typeface="Times New Roman Italic" charset="0"/>
                <a:sym typeface="Times New Roman Italic" charset="0"/>
              </a:rPr>
              <a:t>s=</a:t>
            </a:r>
            <a:r>
              <a:rPr lang="en-US" altLang="en-US" sz="1200" kern="0" dirty="0" smtClean="0">
                <a:solidFill>
                  <a:srgbClr val="3333CC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14 TeV</a:t>
            </a:r>
            <a:r>
              <a:rPr lang="en-US" altLang="en-US" sz="1200" kern="0" dirty="0" smtClean="0">
                <a:solidFill>
                  <a:srgbClr val="33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Arial Unicode MS" pitchFamily="34" charset="-128"/>
              </a:rPr>
              <a:t>, </a:t>
            </a:r>
            <a:r>
              <a:rPr lang="en-US" altLang="en-US" sz="1200" kern="0" dirty="0" smtClean="0">
                <a:solidFill>
                  <a:srgbClr val="3333CC"/>
                </a:solidFill>
                <a:latin typeface="Times New Roman Italic" charset="0"/>
                <a:cs typeface="Times New Roman Italic" charset="0"/>
                <a:sym typeface="Times New Roman Italic" charset="0"/>
              </a:rPr>
              <a:t>ξ</a:t>
            </a:r>
            <a:r>
              <a:rPr lang="en-US" altLang="en-US" sz="1200" kern="0" dirty="0" smtClean="0">
                <a:solidFill>
                  <a:srgbClr val="3333CC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Arial Unicode MS" pitchFamily="34" charset="-128"/>
              </a:rPr>
              <a:t> fractional proton energy loss </a:t>
            </a:r>
            <a:endParaRPr lang="en-US" altLang="en-US" kern="0" dirty="0" smtClean="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Arial Unicode MS" pitchFamily="34" charset="-128"/>
            </a:endParaRPr>
          </a:p>
          <a:p>
            <a:pPr marL="0" indent="0">
              <a:spcBef>
                <a:spcPts val="400"/>
              </a:spcBef>
              <a:buFont typeface="Arial" charset="0"/>
              <a:buNone/>
            </a:pPr>
            <a:r>
              <a:rPr lang="en-US" altLang="en-US" sz="1800" u="sng" kern="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Arial Unicode MS" pitchFamily="34" charset="-128"/>
              </a:rPr>
              <a:t>Time of Flight:</a:t>
            </a:r>
            <a:endParaRPr lang="en-US" altLang="en-US" kern="0" dirty="0" smtClean="0">
              <a:solidFill>
                <a:srgbClr val="0000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  <a:sym typeface="Arial Unicode MS" pitchFamily="34" charset="-128"/>
            </a:endParaRPr>
          </a:p>
          <a:p>
            <a:pPr marL="0" indent="0">
              <a:spcBef>
                <a:spcPts val="400"/>
              </a:spcBef>
              <a:buFont typeface="Arial" charset="0"/>
              <a:buNone/>
            </a:pPr>
            <a:r>
              <a:rPr lang="en-US" altLang="en-US" sz="1600" kern="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Arial Unicode MS" pitchFamily="34" charset="-128"/>
              </a:rPr>
              <a:t>Time </a:t>
            </a:r>
            <a:r>
              <a:rPr lang="en-US" altLang="en-US" sz="1600" b="1" kern="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Arial Unicode MS" pitchFamily="34" charset="-128"/>
              </a:rPr>
              <a:t>difference</a:t>
            </a:r>
            <a:r>
              <a:rPr lang="en-US" altLang="en-US" sz="1600" kern="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Arial Unicode MS" pitchFamily="34" charset="-128"/>
              </a:rPr>
              <a:t> between protons from </a:t>
            </a:r>
            <a:r>
              <a:rPr lang="en-US" altLang="en-US" sz="1600" b="1" kern="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Arial Unicode MS" pitchFamily="34" charset="-128"/>
              </a:rPr>
              <a:t>same</a:t>
            </a:r>
            <a:r>
              <a:rPr lang="en-US" altLang="en-US" sz="1600" kern="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Arial Unicode MS" pitchFamily="34" charset="-128"/>
              </a:rPr>
              <a:t> interaction </a:t>
            </a:r>
            <a:br>
              <a:rPr lang="en-US" altLang="en-US" sz="1600" kern="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Arial Unicode MS" pitchFamily="34" charset="-128"/>
              </a:rPr>
            </a:br>
            <a:r>
              <a:rPr lang="en-US" altLang="en-US" sz="1600" kern="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Arial Unicode MS" pitchFamily="34" charset="-128"/>
              </a:rPr>
              <a:t>arriving in the </a:t>
            </a:r>
            <a:r>
              <a:rPr lang="en-US" altLang="en-US" sz="1600" b="1" kern="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Arial Unicode MS" pitchFamily="34" charset="-128"/>
              </a:rPr>
              <a:t>two</a:t>
            </a:r>
            <a:r>
              <a:rPr lang="en-US" altLang="en-US" sz="1600" kern="0" dirty="0" smtClean="0">
                <a:solidFill>
                  <a:srgbClr val="C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  <a:sym typeface="Arial Unicode MS" pitchFamily="34" charset="-128"/>
              </a:rPr>
              <a:t> AFP arms: </a:t>
            </a:r>
            <a:r>
              <a:rPr lang="en-US" altLang="en-US" sz="1600" i="1" kern="0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Arial Unicode MS" pitchFamily="34" charset="-128"/>
              </a:rPr>
              <a:t>z</a:t>
            </a:r>
            <a:r>
              <a:rPr lang="en-US" altLang="en-US" sz="1600" kern="0" baseline="-25000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Arial Unicode MS" pitchFamily="34" charset="-128"/>
              </a:rPr>
              <a:t>vtx</a:t>
            </a:r>
            <a:r>
              <a:rPr lang="en-US" altLang="en-US" sz="1600" i="1" kern="0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Arial Unicode MS" pitchFamily="34" charset="-128"/>
              </a:rPr>
              <a:t>= c</a:t>
            </a:r>
            <a:r>
              <a:rPr lang="en-US" altLang="en-US" sz="1600" kern="0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Arial Unicode MS" pitchFamily="34" charset="-128"/>
              </a:rPr>
              <a:t>(</a:t>
            </a:r>
            <a:r>
              <a:rPr lang="en-US" altLang="en-US" sz="1600" i="1" kern="0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Arial Unicode MS" pitchFamily="34" charset="-128"/>
              </a:rPr>
              <a:t>t</a:t>
            </a:r>
            <a:r>
              <a:rPr lang="en-US" altLang="en-US" sz="1600" kern="0" baseline="-25000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Arial Unicode MS" pitchFamily="34" charset="-128"/>
              </a:rPr>
              <a:t>L</a:t>
            </a:r>
            <a:r>
              <a:rPr lang="en-US" altLang="en-US" sz="1600" kern="0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Arial Unicode MS" pitchFamily="34" charset="-128"/>
              </a:rPr>
              <a:t> – </a:t>
            </a:r>
            <a:r>
              <a:rPr lang="en-US" altLang="en-US" sz="1600" i="1" kern="0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Arial Unicode MS" pitchFamily="34" charset="-128"/>
              </a:rPr>
              <a:t>t</a:t>
            </a:r>
            <a:r>
              <a:rPr lang="en-US" altLang="en-US" sz="1600" kern="0" baseline="-25000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Arial Unicode MS" pitchFamily="34" charset="-128"/>
              </a:rPr>
              <a:t>R</a:t>
            </a:r>
            <a:r>
              <a:rPr lang="en-US" altLang="en-US" sz="1600" kern="0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Arial Unicode MS" pitchFamily="34" charset="-128"/>
              </a:rPr>
              <a:t>)/2</a:t>
            </a:r>
            <a:endParaRPr lang="en-US" altLang="en-US" sz="1600" i="1" kern="0" dirty="0" smtClean="0">
              <a:solidFill>
                <a:srgbClr val="C00000"/>
              </a:solidFill>
              <a:latin typeface="Times New Roman" panose="02020603050405020304" pitchFamily="18" charset="0"/>
              <a:ea typeface="Arial Unicode MS" pitchFamily="34" charset="-128"/>
              <a:cs typeface="Times New Roman" panose="02020603050405020304" pitchFamily="18" charset="0"/>
              <a:sym typeface="Arial Unicode MS" pitchFamily="34" charset="-128"/>
            </a:endParaRPr>
          </a:p>
          <a:p>
            <a:pPr>
              <a:spcBef>
                <a:spcPts val="400"/>
              </a:spcBef>
              <a:buFont typeface="Wingdings" pitchFamily="2" charset="2"/>
              <a:buChar char="è"/>
            </a:pPr>
            <a:r>
              <a:rPr lang="el-GR" altLang="en-US" sz="1600" i="1" kern="0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σ</a:t>
            </a:r>
            <a:r>
              <a:rPr lang="en-US" altLang="en-US" sz="1600" i="1" kern="0" baseline="-25000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z</a:t>
            </a:r>
            <a:r>
              <a:rPr lang="en-US" altLang="en-US" sz="1600" i="1" kern="0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=</a:t>
            </a:r>
            <a:r>
              <a:rPr lang="en-US" altLang="en-US" sz="1600" kern="0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en-US" altLang="en-US" sz="1600" i="1" kern="0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c</a:t>
            </a:r>
            <a:r>
              <a:rPr lang="en-US" altLang="en-US" sz="1600" kern="0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/√2)×</a:t>
            </a:r>
            <a:r>
              <a:rPr lang="el-GR" altLang="en-US" sz="1600" i="1" kern="0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σ</a:t>
            </a:r>
            <a:r>
              <a:rPr lang="en-US" altLang="en-US" sz="1600" i="1" kern="0" baseline="-25000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t</a:t>
            </a:r>
            <a:r>
              <a:rPr lang="en-US" altLang="en-US" sz="1600" i="1" kern="0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en-US" sz="1600" kern="0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~2 mm</a:t>
            </a:r>
            <a:r>
              <a:rPr lang="en-US" altLang="en-US" sz="1600" i="1" kern="0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l-GR" altLang="en-US" sz="1600" i="1" kern="0" dirty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σ</a:t>
            </a:r>
            <a:r>
              <a:rPr lang="en-US" altLang="en-US" sz="1600" i="1" kern="0" baseline="-25000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t</a:t>
            </a:r>
            <a:r>
              <a:rPr lang="en-US" altLang="en-US" sz="1600" kern="0" dirty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en-US" sz="1600" kern="0" dirty="0" smtClean="0">
                <a:solidFill>
                  <a:srgbClr val="C00000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~10 ps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altLang="en-US" sz="1600" b="1" i="1" kern="0" dirty="0" smtClean="0">
                <a:solidFill>
                  <a:srgbClr val="C00000"/>
                </a:solidFill>
                <a:ea typeface="Arial Unicode MS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Use to reject pileup background</a:t>
            </a:r>
            <a:endParaRPr lang="en-US" altLang="en-US" sz="1600" b="1" i="1" kern="0" dirty="0">
              <a:solidFill>
                <a:srgbClr val="C00000"/>
              </a:solidFill>
              <a:ea typeface="Arial Unicode MS" pitchFamily="34" charset="-128"/>
              <a:cs typeface="Times New Roman" panose="02020603050405020304" pitchFamily="18" charset="0"/>
              <a:sym typeface="Arial Unicode MS" pitchFamily="34" charset="-128"/>
            </a:endParaRPr>
          </a:p>
        </p:txBody>
      </p:sp>
      <p:grpSp>
        <p:nvGrpSpPr>
          <p:cNvPr id="32" name="Group 36"/>
          <p:cNvGrpSpPr>
            <a:grpSpLocks/>
          </p:cNvGrpSpPr>
          <p:nvPr/>
        </p:nvGrpSpPr>
        <p:grpSpPr bwMode="auto">
          <a:xfrm>
            <a:off x="6200775" y="4706938"/>
            <a:ext cx="1009650" cy="708025"/>
            <a:chOff x="0" y="0"/>
            <a:chExt cx="635" cy="446"/>
          </a:xfrm>
        </p:grpSpPr>
        <p:sp>
          <p:nvSpPr>
            <p:cNvPr id="33" name="Line 29"/>
            <p:cNvSpPr>
              <a:spLocks noChangeShapeType="1"/>
            </p:cNvSpPr>
            <p:nvPr/>
          </p:nvSpPr>
          <p:spPr bwMode="auto">
            <a:xfrm>
              <a:off x="28" y="45"/>
              <a:ext cx="228" cy="45"/>
            </a:xfrm>
            <a:prstGeom prst="line">
              <a:avLst/>
            </a:prstGeom>
            <a:solidFill>
              <a:srgbClr val="FFFF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34" name="Line 30"/>
            <p:cNvSpPr>
              <a:spLocks noChangeShapeType="1"/>
            </p:cNvSpPr>
            <p:nvPr/>
          </p:nvSpPr>
          <p:spPr bwMode="auto">
            <a:xfrm rot="10800000" flipH="1">
              <a:off x="256" y="0"/>
              <a:ext cx="379" cy="90"/>
            </a:xfrm>
            <a:prstGeom prst="line">
              <a:avLst/>
            </a:prstGeom>
            <a:solidFill>
              <a:srgbClr val="FFFF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35" name="Line 31"/>
            <p:cNvSpPr>
              <a:spLocks noChangeShapeType="1"/>
            </p:cNvSpPr>
            <p:nvPr/>
          </p:nvSpPr>
          <p:spPr bwMode="auto">
            <a:xfrm rot="10800000" flipH="1">
              <a:off x="28" y="348"/>
              <a:ext cx="228" cy="53"/>
            </a:xfrm>
            <a:prstGeom prst="line">
              <a:avLst/>
            </a:prstGeom>
            <a:solidFill>
              <a:srgbClr val="FFFF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36" name="Line 32"/>
            <p:cNvSpPr>
              <a:spLocks noChangeShapeType="1"/>
            </p:cNvSpPr>
            <p:nvPr/>
          </p:nvSpPr>
          <p:spPr bwMode="auto">
            <a:xfrm>
              <a:off x="256" y="348"/>
              <a:ext cx="379" cy="98"/>
            </a:xfrm>
            <a:prstGeom prst="line">
              <a:avLst/>
            </a:prstGeom>
            <a:solidFill>
              <a:srgbClr val="FFFF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37" name="Line 33"/>
            <p:cNvSpPr>
              <a:spLocks noChangeShapeType="1"/>
            </p:cNvSpPr>
            <p:nvPr/>
          </p:nvSpPr>
          <p:spPr bwMode="auto">
            <a:xfrm>
              <a:off x="245" y="90"/>
              <a:ext cx="0" cy="258"/>
            </a:xfrm>
            <a:prstGeom prst="line">
              <a:avLst/>
            </a:prstGeom>
            <a:solidFill>
              <a:srgbClr val="FFFFCC"/>
            </a:solidFill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38" name="Line 34"/>
            <p:cNvSpPr>
              <a:spLocks noChangeShapeType="1"/>
            </p:cNvSpPr>
            <p:nvPr/>
          </p:nvSpPr>
          <p:spPr bwMode="auto">
            <a:xfrm>
              <a:off x="270" y="90"/>
              <a:ext cx="0" cy="258"/>
            </a:xfrm>
            <a:prstGeom prst="line">
              <a:avLst/>
            </a:prstGeom>
            <a:solidFill>
              <a:srgbClr val="FFFFCC"/>
            </a:solidFill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39" name="Rectangle 35"/>
            <p:cNvSpPr>
              <a:spLocks/>
            </p:cNvSpPr>
            <p:nvPr/>
          </p:nvSpPr>
          <p:spPr bwMode="auto">
            <a:xfrm>
              <a:off x="0" y="104"/>
              <a:ext cx="36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1600" dirty="0" smtClean="0">
                  <a:solidFill>
                    <a:srgbClr val="FFFFFF"/>
                  </a:solidFill>
                  <a:latin typeface="Lucida Grande" charset="0"/>
                  <a:ea typeface="Lucida Grande" charset="0"/>
                  <a:cs typeface="Lucida Grande" charset="0"/>
                  <a:sym typeface="Lucida Grande" charset="0"/>
                </a:rPr>
                <a:t>P</a:t>
              </a:r>
              <a:endParaRPr lang="en-US" altLang="en-US" sz="1600" dirty="0">
                <a:solidFill>
                  <a:srgbClr val="FFFFFF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endParaRPr>
            </a:p>
          </p:txBody>
        </p:sp>
      </p:grpSp>
      <p:grpSp>
        <p:nvGrpSpPr>
          <p:cNvPr id="40" name="Group 47"/>
          <p:cNvGrpSpPr>
            <a:grpSpLocks/>
          </p:cNvGrpSpPr>
          <p:nvPr/>
        </p:nvGrpSpPr>
        <p:grpSpPr bwMode="auto">
          <a:xfrm>
            <a:off x="7580313" y="4683125"/>
            <a:ext cx="1382712" cy="755650"/>
            <a:chOff x="0" y="0"/>
            <a:chExt cx="870" cy="475"/>
          </a:xfrm>
        </p:grpSpPr>
        <p:sp>
          <p:nvSpPr>
            <p:cNvPr id="41" name="Line 37"/>
            <p:cNvSpPr>
              <a:spLocks noChangeShapeType="1"/>
            </p:cNvSpPr>
            <p:nvPr/>
          </p:nvSpPr>
          <p:spPr bwMode="auto">
            <a:xfrm>
              <a:off x="28" y="74"/>
              <a:ext cx="228" cy="45"/>
            </a:xfrm>
            <a:prstGeom prst="line">
              <a:avLst/>
            </a:prstGeom>
            <a:solidFill>
              <a:srgbClr val="FFFF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42" name="Line 38"/>
            <p:cNvSpPr>
              <a:spLocks noChangeShapeType="1"/>
            </p:cNvSpPr>
            <p:nvPr/>
          </p:nvSpPr>
          <p:spPr bwMode="auto">
            <a:xfrm rot="10800000" flipH="1">
              <a:off x="256" y="28"/>
              <a:ext cx="379" cy="91"/>
            </a:xfrm>
            <a:prstGeom prst="line">
              <a:avLst/>
            </a:prstGeom>
            <a:solidFill>
              <a:srgbClr val="FFFF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43" name="Line 39"/>
            <p:cNvSpPr>
              <a:spLocks noChangeShapeType="1"/>
            </p:cNvSpPr>
            <p:nvPr/>
          </p:nvSpPr>
          <p:spPr bwMode="auto">
            <a:xfrm rot="10800000" flipH="1">
              <a:off x="28" y="377"/>
              <a:ext cx="228" cy="53"/>
            </a:xfrm>
            <a:prstGeom prst="line">
              <a:avLst/>
            </a:prstGeom>
            <a:solidFill>
              <a:srgbClr val="FFFF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44" name="Line 40"/>
            <p:cNvSpPr>
              <a:spLocks noChangeShapeType="1"/>
            </p:cNvSpPr>
            <p:nvPr/>
          </p:nvSpPr>
          <p:spPr bwMode="auto">
            <a:xfrm>
              <a:off x="256" y="377"/>
              <a:ext cx="379" cy="98"/>
            </a:xfrm>
            <a:prstGeom prst="line">
              <a:avLst/>
            </a:prstGeom>
            <a:solidFill>
              <a:srgbClr val="FFFF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45" name="Line 41"/>
            <p:cNvSpPr>
              <a:spLocks noChangeShapeType="1"/>
            </p:cNvSpPr>
            <p:nvPr/>
          </p:nvSpPr>
          <p:spPr bwMode="auto">
            <a:xfrm>
              <a:off x="245" y="119"/>
              <a:ext cx="0" cy="258"/>
            </a:xfrm>
            <a:prstGeom prst="line">
              <a:avLst/>
            </a:prstGeom>
            <a:solidFill>
              <a:srgbClr val="FFFFCC"/>
            </a:solidFill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46" name="Line 42"/>
            <p:cNvSpPr>
              <a:spLocks noChangeShapeType="1"/>
            </p:cNvSpPr>
            <p:nvPr/>
          </p:nvSpPr>
          <p:spPr bwMode="auto">
            <a:xfrm>
              <a:off x="270" y="119"/>
              <a:ext cx="0" cy="258"/>
            </a:xfrm>
            <a:prstGeom prst="line">
              <a:avLst/>
            </a:prstGeom>
            <a:solidFill>
              <a:srgbClr val="FFFFCC"/>
            </a:solidFill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47" name="Rectangle 43"/>
            <p:cNvSpPr>
              <a:spLocks/>
            </p:cNvSpPr>
            <p:nvPr/>
          </p:nvSpPr>
          <p:spPr bwMode="auto">
            <a:xfrm>
              <a:off x="0" y="133"/>
              <a:ext cx="36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1600">
                  <a:solidFill>
                    <a:srgbClr val="FFFFFF"/>
                  </a:solidFill>
                  <a:latin typeface="Lucida Grande" charset="0"/>
                  <a:ea typeface="Lucida Grande" charset="0"/>
                  <a:cs typeface="Lucida Grande" charset="0"/>
                  <a:sym typeface="Lucida Grande" charset="0"/>
                </a:rPr>
                <a:t>IP</a:t>
              </a:r>
            </a:p>
          </p:txBody>
        </p:sp>
        <p:sp>
          <p:nvSpPr>
            <p:cNvPr id="48" name="Line 44"/>
            <p:cNvSpPr>
              <a:spLocks noChangeShapeType="1"/>
            </p:cNvSpPr>
            <p:nvPr/>
          </p:nvSpPr>
          <p:spPr bwMode="auto">
            <a:xfrm rot="10800000" flipH="1">
              <a:off x="256" y="96"/>
              <a:ext cx="376" cy="28"/>
            </a:xfrm>
            <a:prstGeom prst="line">
              <a:avLst/>
            </a:prstGeom>
            <a:solidFill>
              <a:srgbClr val="FFFF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49" name="Line 45"/>
            <p:cNvSpPr>
              <a:spLocks noChangeShapeType="1"/>
            </p:cNvSpPr>
            <p:nvPr/>
          </p:nvSpPr>
          <p:spPr bwMode="auto">
            <a:xfrm>
              <a:off x="256" y="133"/>
              <a:ext cx="338" cy="44"/>
            </a:xfrm>
            <a:prstGeom prst="line">
              <a:avLst/>
            </a:prstGeom>
            <a:solidFill>
              <a:srgbClr val="FFFF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50" name="Rectangle 46"/>
            <p:cNvSpPr>
              <a:spLocks/>
            </p:cNvSpPr>
            <p:nvPr/>
          </p:nvSpPr>
          <p:spPr bwMode="auto">
            <a:xfrm>
              <a:off x="614" y="0"/>
              <a:ext cx="25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r>
                <a:rPr lang="en-US" altLang="en-US" sz="1400">
                  <a:solidFill>
                    <a:srgbClr val="FFFFFF"/>
                  </a:solidFill>
                  <a:latin typeface="Lucida Grande" charset="0"/>
                  <a:ea typeface="Lucida Grande" charset="0"/>
                  <a:cs typeface="Lucida Grande" charset="0"/>
                  <a:sym typeface="Lucida Grande" charset="0"/>
                </a:rPr>
                <a:t>p*</a:t>
              </a:r>
            </a:p>
          </p:txBody>
        </p:sp>
      </p:grpSp>
      <p:grpSp>
        <p:nvGrpSpPr>
          <p:cNvPr id="51" name="Group 60"/>
          <p:cNvGrpSpPr>
            <a:grpSpLocks/>
          </p:cNvGrpSpPr>
          <p:nvPr/>
        </p:nvGrpSpPr>
        <p:grpSpPr bwMode="auto">
          <a:xfrm>
            <a:off x="6157913" y="5741988"/>
            <a:ext cx="1033462" cy="887412"/>
            <a:chOff x="0" y="0"/>
            <a:chExt cx="651" cy="559"/>
          </a:xfrm>
        </p:grpSpPr>
        <p:sp>
          <p:nvSpPr>
            <p:cNvPr id="52" name="Line 48"/>
            <p:cNvSpPr>
              <a:spLocks noChangeShapeType="1"/>
            </p:cNvSpPr>
            <p:nvPr/>
          </p:nvSpPr>
          <p:spPr bwMode="auto">
            <a:xfrm>
              <a:off x="28" y="45"/>
              <a:ext cx="228" cy="45"/>
            </a:xfrm>
            <a:prstGeom prst="line">
              <a:avLst/>
            </a:prstGeom>
            <a:solidFill>
              <a:srgbClr val="FFFF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53" name="Line 49"/>
            <p:cNvSpPr>
              <a:spLocks noChangeShapeType="1"/>
            </p:cNvSpPr>
            <p:nvPr/>
          </p:nvSpPr>
          <p:spPr bwMode="auto">
            <a:xfrm rot="10800000" flipH="1">
              <a:off x="256" y="0"/>
              <a:ext cx="379" cy="90"/>
            </a:xfrm>
            <a:prstGeom prst="line">
              <a:avLst/>
            </a:prstGeom>
            <a:solidFill>
              <a:srgbClr val="FFFF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54" name="Line 50"/>
            <p:cNvSpPr>
              <a:spLocks noChangeShapeType="1"/>
            </p:cNvSpPr>
            <p:nvPr/>
          </p:nvSpPr>
          <p:spPr bwMode="auto">
            <a:xfrm rot="10800000" flipH="1">
              <a:off x="28" y="460"/>
              <a:ext cx="228" cy="53"/>
            </a:xfrm>
            <a:prstGeom prst="line">
              <a:avLst/>
            </a:prstGeom>
            <a:solidFill>
              <a:srgbClr val="FFFF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55" name="Line 51"/>
            <p:cNvSpPr>
              <a:spLocks noChangeShapeType="1"/>
            </p:cNvSpPr>
            <p:nvPr/>
          </p:nvSpPr>
          <p:spPr bwMode="auto">
            <a:xfrm>
              <a:off x="256" y="460"/>
              <a:ext cx="379" cy="99"/>
            </a:xfrm>
            <a:prstGeom prst="line">
              <a:avLst/>
            </a:prstGeom>
            <a:solidFill>
              <a:srgbClr val="FFFF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56" name="Line 52"/>
            <p:cNvSpPr>
              <a:spLocks noChangeShapeType="1"/>
            </p:cNvSpPr>
            <p:nvPr/>
          </p:nvSpPr>
          <p:spPr bwMode="auto">
            <a:xfrm>
              <a:off x="245" y="90"/>
              <a:ext cx="0" cy="370"/>
            </a:xfrm>
            <a:prstGeom prst="line">
              <a:avLst/>
            </a:prstGeom>
            <a:solidFill>
              <a:srgbClr val="FFFFCC"/>
            </a:solidFill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57" name="Line 53"/>
            <p:cNvSpPr>
              <a:spLocks noChangeShapeType="1"/>
            </p:cNvSpPr>
            <p:nvPr/>
          </p:nvSpPr>
          <p:spPr bwMode="auto">
            <a:xfrm>
              <a:off x="270" y="90"/>
              <a:ext cx="0" cy="370"/>
            </a:xfrm>
            <a:prstGeom prst="line">
              <a:avLst/>
            </a:prstGeom>
            <a:solidFill>
              <a:srgbClr val="FFFFCC"/>
            </a:solidFill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58" name="Rectangle 54"/>
            <p:cNvSpPr>
              <a:spLocks/>
            </p:cNvSpPr>
            <p:nvPr/>
          </p:nvSpPr>
          <p:spPr bwMode="auto">
            <a:xfrm>
              <a:off x="0" y="68"/>
              <a:ext cx="36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1600">
                  <a:solidFill>
                    <a:srgbClr val="FFFFFF"/>
                  </a:solidFill>
                  <a:latin typeface="Lucida Grande" charset="0"/>
                  <a:ea typeface="Lucida Grande" charset="0"/>
                  <a:cs typeface="Lucida Grande" charset="0"/>
                  <a:sym typeface="Lucida Grande" charset="0"/>
                </a:rPr>
                <a:t>IP</a:t>
              </a:r>
            </a:p>
          </p:txBody>
        </p:sp>
        <p:sp>
          <p:nvSpPr>
            <p:cNvPr id="59" name="Rectangle 55"/>
            <p:cNvSpPr>
              <a:spLocks/>
            </p:cNvSpPr>
            <p:nvPr/>
          </p:nvSpPr>
          <p:spPr bwMode="auto">
            <a:xfrm>
              <a:off x="0" y="274"/>
              <a:ext cx="36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1600">
                  <a:solidFill>
                    <a:srgbClr val="FFFFFF"/>
                  </a:solidFill>
                  <a:latin typeface="Lucida Grande" charset="0"/>
                  <a:ea typeface="Lucida Grande" charset="0"/>
                  <a:cs typeface="Lucida Grande" charset="0"/>
                  <a:sym typeface="Lucida Grande" charset="0"/>
                </a:rPr>
                <a:t>IP</a:t>
              </a:r>
            </a:p>
          </p:txBody>
        </p:sp>
        <p:sp>
          <p:nvSpPr>
            <p:cNvPr id="60" name="Line 56"/>
            <p:cNvSpPr>
              <a:spLocks noChangeShapeType="1"/>
            </p:cNvSpPr>
            <p:nvPr/>
          </p:nvSpPr>
          <p:spPr bwMode="auto">
            <a:xfrm rot="10800000" flipH="1">
              <a:off x="245" y="177"/>
              <a:ext cx="379" cy="90"/>
            </a:xfrm>
            <a:prstGeom prst="line">
              <a:avLst/>
            </a:prstGeom>
            <a:solidFill>
              <a:srgbClr val="FFFF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61" name="Line 57"/>
            <p:cNvSpPr>
              <a:spLocks noChangeShapeType="1"/>
            </p:cNvSpPr>
            <p:nvPr/>
          </p:nvSpPr>
          <p:spPr bwMode="auto">
            <a:xfrm>
              <a:off x="245" y="270"/>
              <a:ext cx="406" cy="0"/>
            </a:xfrm>
            <a:prstGeom prst="line">
              <a:avLst/>
            </a:prstGeom>
            <a:solidFill>
              <a:srgbClr val="FFFF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62" name="Line 58"/>
            <p:cNvSpPr>
              <a:spLocks noChangeShapeType="1"/>
            </p:cNvSpPr>
            <p:nvPr/>
          </p:nvSpPr>
          <p:spPr bwMode="auto">
            <a:xfrm>
              <a:off x="245" y="270"/>
              <a:ext cx="379" cy="82"/>
            </a:xfrm>
            <a:prstGeom prst="line">
              <a:avLst/>
            </a:prstGeom>
            <a:solidFill>
              <a:srgbClr val="FFFF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63" name="Oval 59"/>
            <p:cNvSpPr>
              <a:spLocks/>
            </p:cNvSpPr>
            <p:nvPr/>
          </p:nvSpPr>
          <p:spPr bwMode="auto">
            <a:xfrm>
              <a:off x="225" y="238"/>
              <a:ext cx="64" cy="59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</p:grpSp>
      <p:grpSp>
        <p:nvGrpSpPr>
          <p:cNvPr id="64" name="Group 83"/>
          <p:cNvGrpSpPr>
            <a:grpSpLocks/>
          </p:cNvGrpSpPr>
          <p:nvPr/>
        </p:nvGrpSpPr>
        <p:grpSpPr bwMode="auto">
          <a:xfrm>
            <a:off x="7699375" y="5745163"/>
            <a:ext cx="989013" cy="887412"/>
            <a:chOff x="0" y="0"/>
            <a:chExt cx="622" cy="559"/>
          </a:xfrm>
        </p:grpSpPr>
        <p:sp>
          <p:nvSpPr>
            <p:cNvPr id="65" name="Line 61"/>
            <p:cNvSpPr>
              <a:spLocks noChangeShapeType="1"/>
            </p:cNvSpPr>
            <p:nvPr/>
          </p:nvSpPr>
          <p:spPr bwMode="auto">
            <a:xfrm>
              <a:off x="0" y="45"/>
              <a:ext cx="227" cy="45"/>
            </a:xfrm>
            <a:prstGeom prst="line">
              <a:avLst/>
            </a:prstGeom>
            <a:solidFill>
              <a:srgbClr val="FFFF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66" name="Line 62"/>
            <p:cNvSpPr>
              <a:spLocks noChangeShapeType="1"/>
            </p:cNvSpPr>
            <p:nvPr/>
          </p:nvSpPr>
          <p:spPr bwMode="auto">
            <a:xfrm rot="10800000" flipH="1">
              <a:off x="227" y="0"/>
              <a:ext cx="379" cy="90"/>
            </a:xfrm>
            <a:prstGeom prst="line">
              <a:avLst/>
            </a:prstGeom>
            <a:solidFill>
              <a:srgbClr val="FFFF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67" name="Line 63"/>
            <p:cNvSpPr>
              <a:spLocks noChangeShapeType="1"/>
            </p:cNvSpPr>
            <p:nvPr/>
          </p:nvSpPr>
          <p:spPr bwMode="auto">
            <a:xfrm rot="10800000" flipH="1">
              <a:off x="0" y="460"/>
              <a:ext cx="227" cy="53"/>
            </a:xfrm>
            <a:prstGeom prst="line">
              <a:avLst/>
            </a:prstGeom>
            <a:solidFill>
              <a:srgbClr val="FFFF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68" name="Line 64"/>
            <p:cNvSpPr>
              <a:spLocks noChangeShapeType="1"/>
            </p:cNvSpPr>
            <p:nvPr/>
          </p:nvSpPr>
          <p:spPr bwMode="auto">
            <a:xfrm>
              <a:off x="227" y="460"/>
              <a:ext cx="379" cy="99"/>
            </a:xfrm>
            <a:prstGeom prst="line">
              <a:avLst/>
            </a:prstGeom>
            <a:solidFill>
              <a:srgbClr val="FFFF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69" name="Line 65"/>
            <p:cNvSpPr>
              <a:spLocks noChangeShapeType="1"/>
            </p:cNvSpPr>
            <p:nvPr/>
          </p:nvSpPr>
          <p:spPr bwMode="auto">
            <a:xfrm rot="10800000" flipH="1">
              <a:off x="216" y="177"/>
              <a:ext cx="379" cy="90"/>
            </a:xfrm>
            <a:prstGeom prst="line">
              <a:avLst/>
            </a:prstGeom>
            <a:solidFill>
              <a:srgbClr val="FFFF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70" name="Line 66"/>
            <p:cNvSpPr>
              <a:spLocks noChangeShapeType="1"/>
            </p:cNvSpPr>
            <p:nvPr/>
          </p:nvSpPr>
          <p:spPr bwMode="auto">
            <a:xfrm>
              <a:off x="216" y="270"/>
              <a:ext cx="406" cy="0"/>
            </a:xfrm>
            <a:prstGeom prst="line">
              <a:avLst/>
            </a:prstGeom>
            <a:solidFill>
              <a:srgbClr val="FFFF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71" name="Line 67"/>
            <p:cNvSpPr>
              <a:spLocks noChangeShapeType="1"/>
            </p:cNvSpPr>
            <p:nvPr/>
          </p:nvSpPr>
          <p:spPr bwMode="auto">
            <a:xfrm>
              <a:off x="216" y="270"/>
              <a:ext cx="379" cy="82"/>
            </a:xfrm>
            <a:prstGeom prst="line">
              <a:avLst/>
            </a:prstGeom>
            <a:solidFill>
              <a:srgbClr val="FFFFCC"/>
            </a:solidFill>
            <a:ln w="19050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grpSp>
          <p:nvGrpSpPr>
            <p:cNvPr id="72" name="Group 70"/>
            <p:cNvGrpSpPr>
              <a:grpSpLocks/>
            </p:cNvGrpSpPr>
            <p:nvPr/>
          </p:nvGrpSpPr>
          <p:grpSpPr bwMode="auto">
            <a:xfrm rot="-2520000">
              <a:off x="194" y="103"/>
              <a:ext cx="66" cy="70"/>
              <a:chOff x="0" y="0"/>
              <a:chExt cx="66" cy="70"/>
            </a:xfrm>
          </p:grpSpPr>
          <p:sp>
            <p:nvSpPr>
              <p:cNvPr id="85" name="AutoShape 68"/>
              <p:cNvSpPr>
                <a:spLocks/>
              </p:cNvSpPr>
              <p:nvPr/>
            </p:nvSpPr>
            <p:spPr bwMode="auto">
              <a:xfrm rot="-5400000">
                <a:off x="-2" y="34"/>
                <a:ext cx="37" cy="3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0"/>
                    </a:moveTo>
                    <a:cubicBezTo>
                      <a:pt x="6264" y="0"/>
                      <a:pt x="12528" y="5400"/>
                      <a:pt x="12528" y="10800"/>
                    </a:cubicBezTo>
                    <a:cubicBezTo>
                      <a:pt x="12528" y="16200"/>
                      <a:pt x="17064" y="21600"/>
                      <a:pt x="21600" y="21600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algn="ctr"/>
                <a:endParaRPr lang="en-US" sz="4200">
                  <a:solidFill>
                    <a:srgbClr val="000000"/>
                  </a:solidFill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86" name="AutoShape 69"/>
              <p:cNvSpPr>
                <a:spLocks/>
              </p:cNvSpPr>
              <p:nvPr/>
            </p:nvSpPr>
            <p:spPr bwMode="auto">
              <a:xfrm rot="-5400000">
                <a:off x="30" y="2"/>
                <a:ext cx="37" cy="3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0"/>
                    </a:moveTo>
                    <a:cubicBezTo>
                      <a:pt x="7128" y="0"/>
                      <a:pt x="14256" y="5400"/>
                      <a:pt x="14256" y="10800"/>
                    </a:cubicBezTo>
                    <a:cubicBezTo>
                      <a:pt x="14256" y="16200"/>
                      <a:pt x="17928" y="21600"/>
                      <a:pt x="21600" y="21600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algn="ctr"/>
                <a:endParaRPr lang="en-US" sz="4200">
                  <a:solidFill>
                    <a:srgbClr val="000000"/>
                  </a:solidFill>
                  <a:latin typeface="Gill Sans" charset="0"/>
                  <a:sym typeface="Gill Sans" charset="0"/>
                </a:endParaRPr>
              </a:p>
            </p:txBody>
          </p:sp>
        </p:grpSp>
        <p:grpSp>
          <p:nvGrpSpPr>
            <p:cNvPr id="73" name="Group 73"/>
            <p:cNvGrpSpPr>
              <a:grpSpLocks/>
            </p:cNvGrpSpPr>
            <p:nvPr/>
          </p:nvGrpSpPr>
          <p:grpSpPr bwMode="auto">
            <a:xfrm rot="-2520000">
              <a:off x="192" y="197"/>
              <a:ext cx="67" cy="71"/>
              <a:chOff x="0" y="0"/>
              <a:chExt cx="66" cy="70"/>
            </a:xfrm>
          </p:grpSpPr>
          <p:sp>
            <p:nvSpPr>
              <p:cNvPr id="83" name="AutoShape 71"/>
              <p:cNvSpPr>
                <a:spLocks/>
              </p:cNvSpPr>
              <p:nvPr/>
            </p:nvSpPr>
            <p:spPr bwMode="auto">
              <a:xfrm rot="-5400000">
                <a:off x="-2" y="34"/>
                <a:ext cx="37" cy="3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0"/>
                    </a:moveTo>
                    <a:cubicBezTo>
                      <a:pt x="6264" y="0"/>
                      <a:pt x="12528" y="5400"/>
                      <a:pt x="12528" y="10800"/>
                    </a:cubicBezTo>
                    <a:cubicBezTo>
                      <a:pt x="12528" y="16200"/>
                      <a:pt x="17064" y="21600"/>
                      <a:pt x="21600" y="21600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algn="ctr"/>
                <a:endParaRPr lang="en-US" sz="4200">
                  <a:solidFill>
                    <a:srgbClr val="000000"/>
                  </a:solidFill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84" name="AutoShape 72"/>
              <p:cNvSpPr>
                <a:spLocks/>
              </p:cNvSpPr>
              <p:nvPr/>
            </p:nvSpPr>
            <p:spPr bwMode="auto">
              <a:xfrm rot="-5400000">
                <a:off x="30" y="2"/>
                <a:ext cx="37" cy="3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0"/>
                    </a:moveTo>
                    <a:cubicBezTo>
                      <a:pt x="7128" y="0"/>
                      <a:pt x="14256" y="5400"/>
                      <a:pt x="14256" y="10800"/>
                    </a:cubicBezTo>
                    <a:cubicBezTo>
                      <a:pt x="14256" y="16200"/>
                      <a:pt x="17928" y="21600"/>
                      <a:pt x="21600" y="21600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algn="ctr"/>
                <a:endParaRPr lang="en-US" sz="4200">
                  <a:solidFill>
                    <a:srgbClr val="000000"/>
                  </a:solidFill>
                  <a:latin typeface="Gill Sans" charset="0"/>
                  <a:sym typeface="Gill Sans" charset="0"/>
                </a:endParaRPr>
              </a:p>
            </p:txBody>
          </p:sp>
        </p:grpSp>
        <p:grpSp>
          <p:nvGrpSpPr>
            <p:cNvPr id="74" name="Group 76"/>
            <p:cNvGrpSpPr>
              <a:grpSpLocks/>
            </p:cNvGrpSpPr>
            <p:nvPr/>
          </p:nvGrpSpPr>
          <p:grpSpPr bwMode="auto">
            <a:xfrm rot="-2520000">
              <a:off x="196" y="283"/>
              <a:ext cx="67" cy="70"/>
              <a:chOff x="0" y="0"/>
              <a:chExt cx="66" cy="70"/>
            </a:xfrm>
          </p:grpSpPr>
          <p:sp>
            <p:nvSpPr>
              <p:cNvPr id="81" name="AutoShape 74"/>
              <p:cNvSpPr>
                <a:spLocks/>
              </p:cNvSpPr>
              <p:nvPr/>
            </p:nvSpPr>
            <p:spPr bwMode="auto">
              <a:xfrm rot="-5400000">
                <a:off x="-2" y="34"/>
                <a:ext cx="37" cy="3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0"/>
                    </a:moveTo>
                    <a:cubicBezTo>
                      <a:pt x="6264" y="0"/>
                      <a:pt x="12528" y="5400"/>
                      <a:pt x="12528" y="10800"/>
                    </a:cubicBezTo>
                    <a:cubicBezTo>
                      <a:pt x="12528" y="16200"/>
                      <a:pt x="17064" y="21600"/>
                      <a:pt x="21600" y="21600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algn="ctr"/>
                <a:endParaRPr lang="en-US" sz="4200">
                  <a:solidFill>
                    <a:srgbClr val="000000"/>
                  </a:solidFill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82" name="AutoShape 75"/>
              <p:cNvSpPr>
                <a:spLocks/>
              </p:cNvSpPr>
              <p:nvPr/>
            </p:nvSpPr>
            <p:spPr bwMode="auto">
              <a:xfrm rot="-5400000">
                <a:off x="30" y="2"/>
                <a:ext cx="37" cy="3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0"/>
                    </a:moveTo>
                    <a:cubicBezTo>
                      <a:pt x="7128" y="0"/>
                      <a:pt x="14256" y="5400"/>
                      <a:pt x="14256" y="10800"/>
                    </a:cubicBezTo>
                    <a:cubicBezTo>
                      <a:pt x="14256" y="16200"/>
                      <a:pt x="17928" y="21600"/>
                      <a:pt x="21600" y="21600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algn="ctr"/>
                <a:endParaRPr lang="en-US" sz="4200">
                  <a:solidFill>
                    <a:srgbClr val="000000"/>
                  </a:solidFill>
                  <a:latin typeface="Gill Sans" charset="0"/>
                  <a:sym typeface="Gill Sans" charset="0"/>
                </a:endParaRPr>
              </a:p>
            </p:txBody>
          </p:sp>
        </p:grpSp>
        <p:grpSp>
          <p:nvGrpSpPr>
            <p:cNvPr id="75" name="Group 79"/>
            <p:cNvGrpSpPr>
              <a:grpSpLocks/>
            </p:cNvGrpSpPr>
            <p:nvPr/>
          </p:nvGrpSpPr>
          <p:grpSpPr bwMode="auto">
            <a:xfrm rot="-2520000">
              <a:off x="195" y="377"/>
              <a:ext cx="66" cy="70"/>
              <a:chOff x="0" y="0"/>
              <a:chExt cx="66" cy="70"/>
            </a:xfrm>
          </p:grpSpPr>
          <p:sp>
            <p:nvSpPr>
              <p:cNvPr id="79" name="AutoShape 77"/>
              <p:cNvSpPr>
                <a:spLocks/>
              </p:cNvSpPr>
              <p:nvPr/>
            </p:nvSpPr>
            <p:spPr bwMode="auto">
              <a:xfrm rot="-5400000">
                <a:off x="-2" y="34"/>
                <a:ext cx="37" cy="3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0"/>
                    </a:moveTo>
                    <a:cubicBezTo>
                      <a:pt x="6264" y="0"/>
                      <a:pt x="12528" y="5400"/>
                      <a:pt x="12528" y="10800"/>
                    </a:cubicBezTo>
                    <a:cubicBezTo>
                      <a:pt x="12528" y="16200"/>
                      <a:pt x="17064" y="21600"/>
                      <a:pt x="21600" y="21600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algn="ctr"/>
                <a:endParaRPr lang="en-US" sz="4200">
                  <a:solidFill>
                    <a:srgbClr val="000000"/>
                  </a:solidFill>
                  <a:latin typeface="Gill Sans" charset="0"/>
                  <a:sym typeface="Gill Sans" charset="0"/>
                </a:endParaRPr>
              </a:p>
            </p:txBody>
          </p:sp>
          <p:sp>
            <p:nvSpPr>
              <p:cNvPr id="80" name="AutoShape 78"/>
              <p:cNvSpPr>
                <a:spLocks/>
              </p:cNvSpPr>
              <p:nvPr/>
            </p:nvSpPr>
            <p:spPr bwMode="auto">
              <a:xfrm rot="-5400000">
                <a:off x="30" y="2"/>
                <a:ext cx="37" cy="33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0"/>
                    </a:moveTo>
                    <a:cubicBezTo>
                      <a:pt x="7128" y="0"/>
                      <a:pt x="14256" y="5400"/>
                      <a:pt x="14256" y="10800"/>
                    </a:cubicBezTo>
                    <a:cubicBezTo>
                      <a:pt x="14256" y="16200"/>
                      <a:pt x="17928" y="21600"/>
                      <a:pt x="21600" y="21600"/>
                    </a:cubicBezTo>
                  </a:path>
                </a:pathLst>
              </a:custGeom>
              <a:noFill/>
              <a:ln w="9525" cap="flat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algn="ctr"/>
                <a:endParaRPr lang="en-US" sz="4200">
                  <a:solidFill>
                    <a:srgbClr val="000000"/>
                  </a:solidFill>
                  <a:latin typeface="Gill Sans" charset="0"/>
                  <a:sym typeface="Gill Sans" charset="0"/>
                </a:endParaRPr>
              </a:p>
            </p:txBody>
          </p:sp>
        </p:grpSp>
        <p:sp>
          <p:nvSpPr>
            <p:cNvPr id="76" name="Oval 80"/>
            <p:cNvSpPr>
              <a:spLocks/>
            </p:cNvSpPr>
            <p:nvPr/>
          </p:nvSpPr>
          <p:spPr bwMode="auto">
            <a:xfrm>
              <a:off x="196" y="238"/>
              <a:ext cx="64" cy="59"/>
            </a:xfrm>
            <a:prstGeom prst="ellipse">
              <a:avLst/>
            </a:pr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77" name="Rectangle 81"/>
            <p:cNvSpPr>
              <a:spLocks/>
            </p:cNvSpPr>
            <p:nvPr/>
          </p:nvSpPr>
          <p:spPr bwMode="auto">
            <a:xfrm>
              <a:off x="91" y="58"/>
              <a:ext cx="15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r>
                <a:rPr lang="en-US" altLang="en-US" sz="1400">
                  <a:solidFill>
                    <a:srgbClr val="FFFFFF"/>
                  </a:solidFill>
                  <a:latin typeface="Lucida Grande" charset="0"/>
                  <a:ea typeface="Lucida Grande" charset="0"/>
                  <a:cs typeface="Lucida Grande" charset="0"/>
                  <a:sym typeface="Lucida Grande" charset="0"/>
                </a:rPr>
                <a:t>γ</a:t>
              </a:r>
            </a:p>
          </p:txBody>
        </p:sp>
        <p:sp>
          <p:nvSpPr>
            <p:cNvPr id="78" name="Rectangle 82"/>
            <p:cNvSpPr>
              <a:spLocks/>
            </p:cNvSpPr>
            <p:nvPr/>
          </p:nvSpPr>
          <p:spPr bwMode="auto">
            <a:xfrm>
              <a:off x="91" y="257"/>
              <a:ext cx="156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38100" tIns="38100" rIns="38100" bIns="38100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r>
                <a:rPr lang="en-US" altLang="en-US" sz="1400">
                  <a:solidFill>
                    <a:srgbClr val="FFFFFF"/>
                  </a:solidFill>
                  <a:latin typeface="Lucida Grande" charset="0"/>
                  <a:ea typeface="Lucida Grande" charset="0"/>
                  <a:cs typeface="Lucida Grande" charset="0"/>
                  <a:sym typeface="Lucida Grande" charset="0"/>
                </a:rPr>
                <a:t>γ</a:t>
              </a:r>
            </a:p>
          </p:txBody>
        </p:sp>
      </p:grpSp>
      <p:grpSp>
        <p:nvGrpSpPr>
          <p:cNvPr id="87" name="Group 87"/>
          <p:cNvGrpSpPr>
            <a:grpSpLocks/>
          </p:cNvGrpSpPr>
          <p:nvPr/>
        </p:nvGrpSpPr>
        <p:grpSpPr bwMode="auto">
          <a:xfrm>
            <a:off x="6408738" y="3546475"/>
            <a:ext cx="1143000" cy="1158875"/>
            <a:chOff x="0" y="0"/>
            <a:chExt cx="720" cy="730"/>
          </a:xfrm>
        </p:grpSpPr>
        <p:sp>
          <p:nvSpPr>
            <p:cNvPr id="88" name="Rectangle 84"/>
            <p:cNvSpPr>
              <a:spLocks/>
            </p:cNvSpPr>
            <p:nvPr/>
          </p:nvSpPr>
          <p:spPr bwMode="auto">
            <a:xfrm>
              <a:off x="141" y="0"/>
              <a:ext cx="579" cy="566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 type="none" w="med" len="med"/>
                  <a:tailEnd type="arrow" w="med" len="med"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89" name="AutoShape 85"/>
            <p:cNvSpPr>
              <a:spLocks/>
            </p:cNvSpPr>
            <p:nvPr/>
          </p:nvSpPr>
          <p:spPr bwMode="auto">
            <a:xfrm>
              <a:off x="0" y="0"/>
              <a:ext cx="132" cy="73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21600" y="16748"/>
                  </a:lnTo>
                  <a:moveTo>
                    <a:pt x="21600" y="3140"/>
                  </a:moveTo>
                  <a:lnTo>
                    <a:pt x="0" y="3140"/>
                  </a:lnTo>
                  <a:lnTo>
                    <a:pt x="0" y="19620"/>
                  </a:lnTo>
                  <a:lnTo>
                    <a:pt x="11038" y="21600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/>
              <a:endParaRPr lang="en-US" sz="4200">
                <a:solidFill>
                  <a:srgbClr val="000000"/>
                </a:solidFill>
                <a:latin typeface="Gill Sans" charset="0"/>
                <a:sym typeface="Gill Sans" charset="0"/>
              </a:endParaRPr>
            </a:p>
          </p:txBody>
        </p:sp>
        <p:sp>
          <p:nvSpPr>
            <p:cNvPr id="90" name="Rectangle 86"/>
            <p:cNvSpPr>
              <a:spLocks/>
            </p:cNvSpPr>
            <p:nvPr/>
          </p:nvSpPr>
          <p:spPr bwMode="auto">
            <a:xfrm>
              <a:off x="143" y="0"/>
              <a:ext cx="576" cy="6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12700" tIns="12700" rIns="12700" bIns="12700"/>
            <a:lstStyle>
              <a:lvl1pPr algn="l">
                <a:defRPr sz="1200">
                  <a:solidFill>
                    <a:schemeClr val="tx1"/>
                  </a:solidFill>
                  <a:latin typeface="Gill Sans" charset="0"/>
                </a:defRPr>
              </a:lvl1pPr>
              <a:lvl2pPr algn="l">
                <a:defRPr sz="1200">
                  <a:solidFill>
                    <a:schemeClr val="tx1"/>
                  </a:solidFill>
                  <a:latin typeface="Gill Sans" charset="0"/>
                </a:defRPr>
              </a:lvl2pPr>
              <a:lvl3pPr algn="l">
                <a:defRPr sz="1200">
                  <a:solidFill>
                    <a:schemeClr val="tx1"/>
                  </a:solidFill>
                  <a:latin typeface="Gill Sans" charset="0"/>
                </a:defRPr>
              </a:lvl3pPr>
              <a:lvl4pPr algn="l">
                <a:defRPr sz="1200">
                  <a:solidFill>
                    <a:schemeClr val="tx1"/>
                  </a:solidFill>
                  <a:latin typeface="Gill Sans" charset="0"/>
                </a:defRPr>
              </a:lvl4pPr>
              <a:lvl5pPr algn="l">
                <a:defRPr sz="1200">
                  <a:solidFill>
                    <a:schemeClr val="tx1"/>
                  </a:solidFill>
                  <a:latin typeface="Gill Sans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Gill Sans" charset="0"/>
                </a:defRPr>
              </a:lvl9pPr>
            </a:lstStyle>
            <a:p>
              <a:pPr algn="ctr"/>
              <a:r>
                <a:rPr lang="en-US" altLang="en-US" sz="2000">
                  <a:solidFill>
                    <a:srgbClr val="FF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  <a:sym typeface="Arial Unicode MS" pitchFamily="34" charset="-128"/>
                </a:rPr>
                <a:t>AFP</a:t>
              </a:r>
              <a:br>
                <a:rPr lang="en-US" altLang="en-US" sz="2000">
                  <a:solidFill>
                    <a:srgbClr val="FF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  <a:sym typeface="Arial Unicode MS" pitchFamily="34" charset="-128"/>
                </a:rPr>
              </a:br>
              <a:r>
                <a:rPr lang="en-US" altLang="en-US">
                  <a:solidFill>
                    <a:srgbClr val="FF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  <a:sym typeface="Arial Unicode MS" pitchFamily="34" charset="-128"/>
                </a:rPr>
                <a:t>206m-214m</a:t>
              </a:r>
              <a:br>
                <a:rPr lang="en-US" altLang="en-US">
                  <a:solidFill>
                    <a:srgbClr val="FF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  <a:sym typeface="Arial Unicode MS" pitchFamily="34" charset="-128"/>
                </a:rPr>
              </a:br>
              <a:r>
                <a:rPr lang="en-US" altLang="en-US">
                  <a:solidFill>
                    <a:srgbClr val="FF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  <a:sym typeface="Arial Unicode MS" pitchFamily="34" charset="-128"/>
                </a:rPr>
                <a:t>Diffractive</a:t>
              </a:r>
              <a:br>
                <a:rPr lang="en-US" altLang="en-US">
                  <a:solidFill>
                    <a:srgbClr val="FF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  <a:sym typeface="Arial Unicode MS" pitchFamily="34" charset="-128"/>
                </a:rPr>
              </a:br>
              <a:r>
                <a:rPr lang="en-US" altLang="en-US">
                  <a:solidFill>
                    <a:srgbClr val="FF0000"/>
                  </a:solidFill>
                  <a:latin typeface="Arial Unicode MS" pitchFamily="34" charset="-128"/>
                  <a:ea typeface="Arial Unicode MS" pitchFamily="34" charset="-128"/>
                  <a:cs typeface="Arial Unicode MS" pitchFamily="34" charset="-128"/>
                  <a:sym typeface="Arial Unicode MS" pitchFamily="34" charset="-128"/>
                </a:rPr>
                <a:t>protons</a:t>
              </a:r>
            </a:p>
          </p:txBody>
        </p:sp>
      </p:grpSp>
      <p:pic>
        <p:nvPicPr>
          <p:cNvPr id="91" name="Picture 88"/>
          <p:cNvPicPr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4693" y="4668838"/>
            <a:ext cx="12747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2" name="Rectangle 89"/>
          <p:cNvSpPr>
            <a:spLocks/>
          </p:cNvSpPr>
          <p:nvPr/>
        </p:nvSpPr>
        <p:spPr bwMode="auto">
          <a:xfrm>
            <a:off x="7796213" y="5022850"/>
            <a:ext cx="3937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800">
                <a:solidFill>
                  <a:srgbClr val="FFFFFF"/>
                </a:solidFill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X</a:t>
            </a:r>
          </a:p>
        </p:txBody>
      </p:sp>
      <p:sp>
        <p:nvSpPr>
          <p:cNvPr id="93" name="Rectangle 90"/>
          <p:cNvSpPr>
            <a:spLocks/>
          </p:cNvSpPr>
          <p:nvPr/>
        </p:nvSpPr>
        <p:spPr bwMode="auto">
          <a:xfrm>
            <a:off x="6116689" y="4957594"/>
            <a:ext cx="5842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1600" spc="-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IP</a:t>
            </a:r>
            <a:endParaRPr lang="en-US" altLang="en-US" sz="1600" spc="-3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</p:txBody>
      </p:sp>
      <p:sp>
        <p:nvSpPr>
          <p:cNvPr id="96" name="Rectangle 93"/>
          <p:cNvSpPr>
            <a:spLocks/>
          </p:cNvSpPr>
          <p:nvPr/>
        </p:nvSpPr>
        <p:spPr bwMode="auto">
          <a:xfrm>
            <a:off x="7186613" y="6013450"/>
            <a:ext cx="3937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800">
                <a:solidFill>
                  <a:srgbClr val="000000"/>
                </a:solidFill>
                <a:latin typeface="Times New Roman Italic" charset="0"/>
                <a:cs typeface="Times New Roman Italic" charset="0"/>
                <a:sym typeface="Times New Roman Italic" charset="0"/>
              </a:rPr>
              <a:t>X</a:t>
            </a:r>
          </a:p>
        </p:txBody>
      </p:sp>
      <p:sp>
        <p:nvSpPr>
          <p:cNvPr id="97" name="Rectangle 94"/>
          <p:cNvSpPr>
            <a:spLocks/>
          </p:cNvSpPr>
          <p:nvPr/>
        </p:nvSpPr>
        <p:spPr bwMode="auto">
          <a:xfrm>
            <a:off x="7743825" y="6129338"/>
            <a:ext cx="24765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2400">
                <a:solidFill>
                  <a:srgbClr val="000000"/>
                </a:solidFill>
                <a:latin typeface="Times New Roman Italic" charset="0"/>
                <a:cs typeface="Times New Roman Italic" charset="0"/>
                <a:sym typeface="Times New Roman Italic" charset="0"/>
              </a:rPr>
              <a:t>γ</a:t>
            </a:r>
          </a:p>
        </p:txBody>
      </p:sp>
      <p:sp>
        <p:nvSpPr>
          <p:cNvPr id="98" name="Rectangle 95"/>
          <p:cNvSpPr>
            <a:spLocks/>
          </p:cNvSpPr>
          <p:nvPr/>
        </p:nvSpPr>
        <p:spPr bwMode="auto">
          <a:xfrm>
            <a:off x="7785100" y="5816600"/>
            <a:ext cx="246063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2400">
                <a:solidFill>
                  <a:srgbClr val="000000"/>
                </a:solidFill>
                <a:latin typeface="Times New Roman Italic" charset="0"/>
                <a:cs typeface="Times New Roman Italic" charset="0"/>
                <a:sym typeface="Times New Roman Italic" charset="0"/>
              </a:rPr>
              <a:t>γ</a:t>
            </a:r>
          </a:p>
        </p:txBody>
      </p:sp>
      <p:sp>
        <p:nvSpPr>
          <p:cNvPr id="100" name="Rectangle 97"/>
          <p:cNvSpPr>
            <a:spLocks/>
          </p:cNvSpPr>
          <p:nvPr/>
        </p:nvSpPr>
        <p:spPr bwMode="auto">
          <a:xfrm>
            <a:off x="8686800" y="5994400"/>
            <a:ext cx="3937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800">
                <a:solidFill>
                  <a:srgbClr val="000000"/>
                </a:solidFill>
                <a:latin typeface="Times New Roman Italic" charset="0"/>
                <a:cs typeface="Times New Roman Italic" charset="0"/>
                <a:sym typeface="Times New Roman Italic" charset="0"/>
              </a:rPr>
              <a:t>X</a:t>
            </a:r>
          </a:p>
        </p:txBody>
      </p:sp>
      <p:sp>
        <p:nvSpPr>
          <p:cNvPr id="101" name="Rectangle 98"/>
          <p:cNvSpPr>
            <a:spLocks/>
          </p:cNvSpPr>
          <p:nvPr/>
        </p:nvSpPr>
        <p:spPr bwMode="auto">
          <a:xfrm>
            <a:off x="8594725" y="4695825"/>
            <a:ext cx="4064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r>
              <a:rPr lang="en-US" altLang="en-US" sz="1400">
                <a:solidFill>
                  <a:srgbClr val="000000"/>
                </a:solidFill>
                <a:latin typeface="Times New Roman Italic" charset="0"/>
                <a:cs typeface="Times New Roman Italic" charset="0"/>
                <a:sym typeface="Times New Roman Italic" charset="0"/>
              </a:rPr>
              <a:t>p</a:t>
            </a:r>
            <a:r>
              <a:rPr lang="en-US" altLang="en-US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*</a:t>
            </a:r>
          </a:p>
        </p:txBody>
      </p:sp>
      <p:sp>
        <p:nvSpPr>
          <p:cNvPr id="102" name="Rectangle 90"/>
          <p:cNvSpPr>
            <a:spLocks/>
          </p:cNvSpPr>
          <p:nvPr/>
        </p:nvSpPr>
        <p:spPr bwMode="auto">
          <a:xfrm>
            <a:off x="7548739" y="4926777"/>
            <a:ext cx="5842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1600" spc="-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IP</a:t>
            </a:r>
            <a:endParaRPr lang="en-US" altLang="en-US" sz="1600" spc="-3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</p:txBody>
      </p:sp>
      <p:sp>
        <p:nvSpPr>
          <p:cNvPr id="103" name="Rectangle 90"/>
          <p:cNvSpPr>
            <a:spLocks/>
          </p:cNvSpPr>
          <p:nvPr/>
        </p:nvSpPr>
        <p:spPr bwMode="auto">
          <a:xfrm>
            <a:off x="6091238" y="5883763"/>
            <a:ext cx="5842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1600" spc="-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IP</a:t>
            </a:r>
            <a:endParaRPr lang="en-US" altLang="en-US" sz="1600" spc="-3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</p:txBody>
      </p:sp>
      <p:sp>
        <p:nvSpPr>
          <p:cNvPr id="104" name="Rectangle 90"/>
          <p:cNvSpPr>
            <a:spLocks/>
          </p:cNvSpPr>
          <p:nvPr/>
        </p:nvSpPr>
        <p:spPr bwMode="auto">
          <a:xfrm>
            <a:off x="6078182" y="6235700"/>
            <a:ext cx="5842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>
            <a:lvl1pPr algn="l">
              <a:defRPr sz="1200">
                <a:solidFill>
                  <a:schemeClr val="tx1"/>
                </a:solidFill>
                <a:latin typeface="Gill Sans" charset="0"/>
              </a:defRPr>
            </a:lvl1pPr>
            <a:lvl2pPr algn="l">
              <a:defRPr sz="1200">
                <a:solidFill>
                  <a:schemeClr val="tx1"/>
                </a:solidFill>
                <a:latin typeface="Gill Sans" charset="0"/>
              </a:defRPr>
            </a:lvl2pPr>
            <a:lvl3pPr algn="l">
              <a:defRPr sz="1200">
                <a:solidFill>
                  <a:schemeClr val="tx1"/>
                </a:solidFill>
                <a:latin typeface="Gill Sans" charset="0"/>
              </a:defRPr>
            </a:lvl3pPr>
            <a:lvl4pPr algn="l">
              <a:defRPr sz="1200">
                <a:solidFill>
                  <a:schemeClr val="tx1"/>
                </a:solidFill>
                <a:latin typeface="Gill Sans" charset="0"/>
              </a:defRPr>
            </a:lvl4pPr>
            <a:lvl5pPr algn="l">
              <a:defRPr sz="1200">
                <a:solidFill>
                  <a:schemeClr val="tx1"/>
                </a:solidFill>
                <a:latin typeface="Gill Sans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Gill Sans" charset="0"/>
              </a:defRPr>
            </a:lvl9pPr>
          </a:lstStyle>
          <a:p>
            <a:pPr algn="ctr"/>
            <a:r>
              <a:rPr lang="en-US" altLang="en-US" sz="1600" spc="-3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Times New Roman" pitchFamily="18" charset="0"/>
              </a:rPr>
              <a:t>IP</a:t>
            </a:r>
            <a:endParaRPr lang="en-US" altLang="en-US" sz="1600" spc="-3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334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Electronics </a:t>
            </a:r>
            <a:r>
              <a:rPr lang="en-US" dirty="0" smtClean="0"/>
              <a:t>– Goals &amp; Constraints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preserve timing resolution of the detector: &lt;20 ps/channel</a:t>
            </a:r>
          </a:p>
          <a:p>
            <a:pPr lvl="1"/>
            <a:r>
              <a:rPr lang="en-US" b="1" dirty="0" smtClean="0"/>
              <a:t>multiple</a:t>
            </a:r>
            <a:r>
              <a:rPr lang="en-US" dirty="0" smtClean="0"/>
              <a:t> measurements/proton </a:t>
            </a:r>
            <a:r>
              <a:rPr lang="en-US" dirty="0" smtClean="0">
                <a:sym typeface="Wingdings" pitchFamily="2" charset="2"/>
              </a:rPr>
              <a:t> &lt;10 </a:t>
            </a:r>
            <a:r>
              <a:rPr lang="en-US" dirty="0" smtClean="0">
                <a:sym typeface="Wingdings" pitchFamily="2" charset="2"/>
              </a:rPr>
              <a:t>ps/proton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need multiplicity also for rejection of spurious background rejection!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trade multiplicity for resolution: 4 measurements of 20 ps ≃ 10 ps </a:t>
            </a:r>
            <a:endParaRPr lang="en-US" dirty="0" smtClean="0"/>
          </a:p>
          <a:p>
            <a:r>
              <a:rPr lang="en-US" dirty="0" smtClean="0"/>
              <a:t>provide fast </a:t>
            </a:r>
            <a:r>
              <a:rPr lang="el-GR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ξ</a:t>
            </a:r>
            <a:r>
              <a:rPr lang="en-US" dirty="0" smtClean="0"/>
              <a:t>-bin trigger; transverse deflection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x</a:t>
            </a:r>
            <a:r>
              <a:rPr lang="en-US" dirty="0" smtClean="0"/>
              <a:t> </a:t>
            </a:r>
            <a:r>
              <a:rPr lang="el-GR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∝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l-G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ξ</a:t>
            </a:r>
            <a:endParaRPr lang="en-US" dirty="0" smtClean="0"/>
          </a:p>
          <a:p>
            <a:pPr lvl="1"/>
            <a:r>
              <a:rPr lang="en-US" dirty="0" smtClean="0"/>
              <a:t>data rate up to 1 </a:t>
            </a:r>
            <a:r>
              <a:rPr lang="en-US" dirty="0" smtClean="0"/>
              <a:t>MHz/channel</a:t>
            </a:r>
            <a:endParaRPr lang="en-US" dirty="0" smtClean="0"/>
          </a:p>
          <a:p>
            <a:r>
              <a:rPr lang="en-US" dirty="0" smtClean="0"/>
              <a:t>radiation-hardness or tolerance</a:t>
            </a:r>
            <a:endParaRPr lang="en-US" dirty="0" smtClean="0"/>
          </a:p>
          <a:p>
            <a:pPr lvl="1"/>
            <a:r>
              <a:rPr lang="en-US" dirty="0" smtClean="0"/>
              <a:t>fluence/dose estimate </a:t>
            </a:r>
            <a:r>
              <a:rPr lang="en-US" dirty="0" smtClean="0"/>
              <a:t>for 100 fb</a:t>
            </a:r>
            <a:r>
              <a:rPr lang="en-US" baseline="30000" dirty="0" smtClean="0"/>
              <a:t>–1</a:t>
            </a:r>
            <a:r>
              <a:rPr lang="en-US" dirty="0" smtClean="0"/>
              <a:t> (1 </a:t>
            </a:r>
            <a:r>
              <a:rPr lang="en-US" dirty="0" err="1" smtClean="0"/>
              <a:t>yr</a:t>
            </a:r>
            <a:r>
              <a:rPr lang="en-US" dirty="0" smtClean="0"/>
              <a:t> @ 10</a:t>
            </a:r>
            <a:r>
              <a:rPr lang="en-US" baseline="30000" dirty="0" smtClean="0"/>
              <a:t>34</a:t>
            </a:r>
            <a:r>
              <a:rPr lang="en-US" dirty="0" smtClean="0"/>
              <a:t> cm</a:t>
            </a:r>
            <a:r>
              <a:rPr lang="en-US" baseline="30000" dirty="0" smtClean="0"/>
              <a:t>–2</a:t>
            </a:r>
            <a:r>
              <a:rPr lang="en-US" dirty="0" smtClean="0"/>
              <a:t>s</a:t>
            </a:r>
            <a:r>
              <a:rPr lang="en-US" baseline="30000" dirty="0" smtClean="0"/>
              <a:t>–1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FLUKA, IP primary/secondary interactions only, NO beam-gas (2×)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14MAR14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642145"/>
            <a:ext cx="2133600" cy="215856"/>
          </a:xfrm>
          <a:prstGeom prst="rect">
            <a:avLst/>
          </a:prstGeom>
        </p:spPr>
        <p:txBody>
          <a:bodyPr/>
          <a:lstStyle/>
          <a:p>
            <a:pPr algn="r"/>
            <a:fld id="{15FA97F1-3EEE-4840-B3B2-E3471996918F}" type="slidenum">
              <a:rPr lang="en-US" sz="1000" smtClean="0">
                <a:latin typeface="+mj-lt"/>
              </a:rPr>
              <a:pPr algn="r"/>
              <a:t>3</a:t>
            </a:fld>
            <a:endParaRPr lang="en-US" sz="1000" dirty="0">
              <a:latin typeface="+mj-lt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9825435"/>
              </p:ext>
            </p:extLst>
          </p:nvPr>
        </p:nvGraphicFramePr>
        <p:xfrm>
          <a:off x="402336" y="4197096"/>
          <a:ext cx="8302752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2444"/>
                <a:gridCol w="1976948"/>
                <a:gridCol w="1865376"/>
                <a:gridCol w="21579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estimates for 100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fb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–1</a:t>
                      </a:r>
                      <a:endParaRPr lang="en-US" sz="1600" baseline="30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5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cm from beam </a:t>
                      </a:r>
                      <a:b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@214 m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Tunnel floor </a:t>
                      </a:r>
                      <a:b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@214 m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RR13 </a:t>
                      </a:r>
                      <a:b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@beam level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rgbClr val="C00000"/>
                          </a:solidFill>
                          <a:latin typeface="+mj-lt"/>
                        </a:rPr>
                        <a:t>Electronics exposed:</a:t>
                      </a:r>
                      <a:endParaRPr lang="en-US" sz="1600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PA-a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PA-b, Trigger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CFD, HPTDC, Clock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+mj-lt"/>
                        </a:rPr>
                        <a:t>High-Energy hadrons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5·</a:t>
                      </a:r>
                      <a:r>
                        <a:rPr lang="en-US" sz="1600" dirty="0" smtClean="0">
                          <a:latin typeface="+mj-lt"/>
                        </a:rPr>
                        <a:t>10</a:t>
                      </a:r>
                      <a:r>
                        <a:rPr lang="en-US" sz="1600" baseline="30000" dirty="0" smtClean="0">
                          <a:latin typeface="+mj-lt"/>
                        </a:rPr>
                        <a:t>12</a:t>
                      </a:r>
                      <a:r>
                        <a:rPr lang="en-US" sz="1600" dirty="0" smtClean="0">
                          <a:latin typeface="+mj-lt"/>
                        </a:rPr>
                        <a:t>/cm</a:t>
                      </a:r>
                      <a:r>
                        <a:rPr lang="en-US" sz="1600" baseline="30000" dirty="0" smtClean="0">
                          <a:latin typeface="+mj-lt"/>
                        </a:rPr>
                        <a:t>2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10</a:t>
                      </a:r>
                      <a:r>
                        <a:rPr lang="en-US" sz="1600" baseline="30000" dirty="0" smtClean="0">
                          <a:latin typeface="+mj-lt"/>
                        </a:rPr>
                        <a:t>10</a:t>
                      </a:r>
                      <a:r>
                        <a:rPr lang="en-US" sz="1600" dirty="0" smtClean="0">
                          <a:latin typeface="+mj-lt"/>
                        </a:rPr>
                        <a:t>/cm</a:t>
                      </a:r>
                      <a:r>
                        <a:rPr lang="en-US" sz="1600" baseline="30000" dirty="0" smtClean="0">
                          <a:latin typeface="+mj-lt"/>
                        </a:rPr>
                        <a:t>2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5·10</a:t>
                      </a:r>
                      <a:r>
                        <a:rPr lang="en-US" sz="1600" kern="1200" baseline="300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Unicode MS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sz="1600" dirty="0" smtClean="0">
                          <a:latin typeface="+mj-lt"/>
                        </a:rPr>
                        <a:t>10</a:t>
                      </a:r>
                      <a:r>
                        <a:rPr lang="en-US" sz="1600" baseline="30000" dirty="0" smtClean="0">
                          <a:latin typeface="+mj-lt"/>
                        </a:rPr>
                        <a:t>8</a:t>
                      </a:r>
                      <a:r>
                        <a:rPr lang="en-US" sz="1600" dirty="0" smtClean="0">
                          <a:latin typeface="+mj-lt"/>
                        </a:rPr>
                        <a:t>/cm</a:t>
                      </a:r>
                      <a:r>
                        <a:rPr lang="en-US" sz="1600" baseline="30000" dirty="0" smtClean="0">
                          <a:latin typeface="+mj-lt"/>
                        </a:rPr>
                        <a:t>2 </a:t>
                      </a:r>
                      <a:endParaRPr lang="en-US" sz="1600" dirty="0" smtClean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+mj-lt"/>
                        </a:rPr>
                        <a:t>1</a:t>
                      </a:r>
                      <a:r>
                        <a:rPr lang="en-US" sz="1600" baseline="0" dirty="0" smtClean="0">
                          <a:latin typeface="+mj-lt"/>
                        </a:rPr>
                        <a:t> </a:t>
                      </a:r>
                      <a:r>
                        <a:rPr lang="en-US" sz="1600" dirty="0" smtClean="0">
                          <a:latin typeface="+mj-lt"/>
                        </a:rPr>
                        <a:t>MeV-equiv. neutrons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5·10</a:t>
                      </a:r>
                      <a:r>
                        <a:rPr lang="en-US" sz="1600" kern="1200" baseline="300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/cm</a:t>
                      </a:r>
                      <a:r>
                        <a:rPr lang="en-US" sz="1600" kern="1200" baseline="300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Unicode MS"/>
                          <a:ea typeface="+mn-ea"/>
                          <a:cs typeface="+mn-cs"/>
                        </a:rPr>
                        <a:t>5·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lang="en-US" sz="1600" kern="1200" baseline="300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/cm</a:t>
                      </a:r>
                      <a:r>
                        <a:rPr lang="en-US" sz="1600" kern="1200" baseline="300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lang="en-US" sz="1600" kern="1200" baseline="300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/cm</a:t>
                      </a:r>
                      <a:r>
                        <a:rPr lang="en-US" sz="1600" kern="1200" baseline="300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+mj-lt"/>
                        </a:rPr>
                        <a:t>Integrated dose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5000 Gy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50 – 10 Gy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1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Unicode MS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dirty="0" smtClean="0">
                          <a:latin typeface="+mj-lt"/>
                        </a:rPr>
                        <a:t>0.1 Gy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839712" y="6326088"/>
            <a:ext cx="2048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(1 Gy = 100 rad)</a:t>
            </a:r>
            <a:endParaRPr 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63743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Timing Electronics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Two methods to deal with pulse-height variations:</a:t>
            </a:r>
          </a:p>
          <a:p>
            <a:pPr marL="519113" lvl="1" indent="-457200">
              <a:buSzPct val="100000"/>
              <a:buFont typeface="+mj-lt"/>
              <a:buAutoNum type="arabicPeriod"/>
            </a:pPr>
            <a:r>
              <a:rPr lang="en-US" dirty="0" smtClean="0"/>
              <a:t>CFD + TDC …</a:t>
            </a:r>
          </a:p>
          <a:p>
            <a:pPr marL="519113" lvl="1" indent="-457200">
              <a:buSzPct val="100000"/>
              <a:buFont typeface="+mj-lt"/>
              <a:buAutoNum type="arabicPeriod"/>
            </a:pPr>
            <a:r>
              <a:rPr lang="en-US" dirty="0" smtClean="0"/>
              <a:t>Sampling of the (leading edge of the) pulse and time-walk correction</a:t>
            </a:r>
            <a:endParaRPr lang="en-US" dirty="0"/>
          </a:p>
          <a:p>
            <a:pPr marL="519113" lvl="1" indent="-457200">
              <a:buSzPct val="100000"/>
            </a:pPr>
            <a:r>
              <a:rPr lang="en-US" dirty="0" smtClean="0"/>
              <a:t>see slides by J-F </a:t>
            </a:r>
            <a:r>
              <a:rPr lang="en-US" dirty="0" err="1" smtClean="0"/>
              <a:t>Genat</a:t>
            </a:r>
            <a:r>
              <a:rPr lang="en-US" dirty="0" smtClean="0"/>
              <a:t>, and many others at this workshop!</a:t>
            </a:r>
          </a:p>
          <a:p>
            <a:pPr marL="176213" indent="-457200">
              <a:buSzPct val="100000"/>
            </a:pPr>
            <a:endParaRPr lang="en-US" dirty="0" smtClean="0"/>
          </a:p>
          <a:p>
            <a:pPr marL="176213" indent="-457200">
              <a:buSzPct val="100000"/>
            </a:pPr>
            <a:endParaRPr lang="en-US" dirty="0"/>
          </a:p>
          <a:p>
            <a:pPr marL="457200" indent="-457200">
              <a:buSzPct val="100000"/>
            </a:pPr>
            <a:r>
              <a:rPr lang="en-US" dirty="0" smtClean="0"/>
              <a:t>AFP Baseline: </a:t>
            </a:r>
            <a:r>
              <a:rPr lang="en-US" dirty="0" smtClean="0">
                <a:solidFill>
                  <a:srgbClr val="FF0000"/>
                </a:solidFill>
              </a:rPr>
              <a:t>CFD + HPTDC</a:t>
            </a:r>
          </a:p>
          <a:p>
            <a:pPr marL="800100" lvl="1" indent="-457200">
              <a:buSzPct val="100000"/>
            </a:pPr>
            <a:r>
              <a:rPr lang="en-US" dirty="0" smtClean="0"/>
              <a:t>see Jim Pinfold ‘s talk</a:t>
            </a:r>
          </a:p>
          <a:p>
            <a:pPr marL="176213" indent="-457200">
              <a:buSzPct val="100000"/>
            </a:pPr>
            <a:r>
              <a:rPr lang="en-US" dirty="0" smtClean="0"/>
              <a:t>AFP Electronics R&amp;D: </a:t>
            </a:r>
            <a:r>
              <a:rPr lang="en-US" dirty="0" smtClean="0">
                <a:solidFill>
                  <a:srgbClr val="FF0000"/>
                </a:solidFill>
              </a:rPr>
              <a:t>SAMPIC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14MAR14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3" descr="C:\Documents and Settings\Michael Rijssenbeek\My Documents\Conferences\ANIMMA2013\AFP\lhcxrp__0175-v0_HorRPAssy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9" t="2432" r="72119" b="58006"/>
          <a:stretch/>
        </p:blipFill>
        <p:spPr bwMode="auto">
          <a:xfrm>
            <a:off x="5937455" y="2637854"/>
            <a:ext cx="3055562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72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Pulse Shape and Gain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-285750">
              <a:buNone/>
            </a:pPr>
            <a:r>
              <a:rPr lang="en-US" dirty="0" smtClean="0"/>
              <a:t>Pulse shape from UTA Laser-Lab </a:t>
            </a:r>
            <a:r>
              <a:rPr lang="en-US" dirty="0" smtClean="0"/>
              <a:t>testing (25</a:t>
            </a:r>
            <a:r>
              <a:rPr lang="el-GR" dirty="0" smtClean="0"/>
              <a:t>μ</a:t>
            </a:r>
            <a:r>
              <a:rPr lang="en-US" dirty="0" smtClean="0"/>
              <a:t>m pore) :</a:t>
            </a:r>
            <a:r>
              <a:rPr lang="en-US" dirty="0" smtClean="0">
                <a:sym typeface="Wingdings"/>
              </a:rPr>
              <a:t></a:t>
            </a:r>
            <a:endParaRPr lang="en-US" dirty="0" smtClean="0"/>
          </a:p>
          <a:p>
            <a:pPr marL="341313" lvl="1" indent="-280988"/>
            <a:r>
              <a:rPr lang="en-US" dirty="0" smtClean="0"/>
              <a:t>Gaussian, FWHM ~700 ps </a:t>
            </a:r>
            <a:r>
              <a:rPr lang="en-US" dirty="0" smtClean="0"/>
              <a:t>(</a:t>
            </a:r>
            <a:r>
              <a:rPr lang="en-US" i="1" dirty="0" smtClean="0"/>
              <a:t>t</a:t>
            </a:r>
            <a:r>
              <a:rPr lang="en-US" baseline="-25000" dirty="0" smtClean="0"/>
              <a:t>rise</a:t>
            </a:r>
            <a:r>
              <a:rPr lang="en-US" dirty="0" smtClean="0"/>
              <a:t>~300 ps)</a:t>
            </a:r>
            <a:endParaRPr lang="en-US" dirty="0" smtClean="0"/>
          </a:p>
          <a:p>
            <a:pPr marL="341313" lvl="1" indent="-280988"/>
            <a:r>
              <a:rPr lang="en-US" dirty="0" smtClean="0"/>
              <a:t>Minimum pulse height </a:t>
            </a:r>
            <a:r>
              <a:rPr lang="en-US" dirty="0" smtClean="0"/>
              <a:t>at 2 </a:t>
            </a:r>
            <a:r>
              <a:rPr lang="en-US" dirty="0" err="1" smtClean="0"/>
              <a:t>pe</a:t>
            </a:r>
            <a:r>
              <a:rPr lang="en-US" dirty="0" smtClean="0"/>
              <a:t>, G=1E5:</a:t>
            </a:r>
            <a:r>
              <a:rPr lang="en-US" dirty="0" smtClean="0"/>
              <a:t> V</a:t>
            </a:r>
            <a:r>
              <a:rPr lang="en-US" baseline="-25000" dirty="0" smtClean="0"/>
              <a:t>peak</a:t>
            </a:r>
            <a:r>
              <a:rPr lang="en-US" dirty="0" smtClean="0"/>
              <a:t>~2 </a:t>
            </a:r>
            <a:r>
              <a:rPr lang="en-US" dirty="0" smtClean="0"/>
              <a:t>mV (~30 </a:t>
            </a:r>
            <a:r>
              <a:rPr lang="en-US" dirty="0" err="1" smtClean="0"/>
              <a:t>fC</a:t>
            </a:r>
            <a:r>
              <a:rPr lang="en-US" dirty="0" smtClean="0"/>
              <a:t> in 50 </a:t>
            </a:r>
            <a:r>
              <a:rPr lang="el-GR" dirty="0" smtClean="0"/>
              <a:t>Ω</a:t>
            </a:r>
            <a:r>
              <a:rPr lang="en-US" dirty="0" smtClean="0"/>
              <a:t>)</a:t>
            </a:r>
          </a:p>
          <a:p>
            <a:pPr marL="341313" lvl="1" indent="-280988"/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Trigger: needs ~100 </a:t>
            </a:r>
            <a:r>
              <a:rPr lang="en-US" dirty="0" err="1" smtClean="0"/>
              <a:t>fC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CFD needs: 250 – 1500 mV</a:t>
            </a:r>
          </a:p>
          <a:p>
            <a:pPr marL="346075" lvl="1" indent="-285750"/>
            <a:r>
              <a:rPr lang="en-US" dirty="0" smtClean="0"/>
              <a:t>2 mV </a:t>
            </a:r>
            <a:r>
              <a:rPr lang="en-US" dirty="0" smtClean="0">
                <a:sym typeface="Wingdings" pitchFamily="2" charset="2"/>
              </a:rPr>
              <a:t> </a:t>
            </a:r>
            <a:r>
              <a:rPr lang="en-US" dirty="0" smtClean="0">
                <a:sym typeface="Wingdings" pitchFamily="2" charset="2"/>
              </a:rPr>
              <a:t>200 </a:t>
            </a:r>
            <a:r>
              <a:rPr lang="en-US" dirty="0" smtClean="0">
                <a:sym typeface="Wingdings" pitchFamily="2" charset="2"/>
              </a:rPr>
              <a:t>mV:     </a:t>
            </a:r>
            <a:r>
              <a:rPr lang="en-US" dirty="0" smtClean="0">
                <a:sym typeface="Wingdings" pitchFamily="2" charset="2"/>
              </a:rPr>
              <a:t>40 </a:t>
            </a:r>
            <a:r>
              <a:rPr lang="en-US" dirty="0" smtClean="0">
                <a:sym typeface="Wingdings" pitchFamily="2" charset="2"/>
              </a:rPr>
              <a:t>dB</a:t>
            </a:r>
          </a:p>
          <a:p>
            <a:pPr marL="346075" lvl="1" indent="-285750"/>
            <a:r>
              <a:rPr lang="en-US" dirty="0" smtClean="0"/>
              <a:t>PMT pixel variation: ~6 dB</a:t>
            </a:r>
          </a:p>
          <a:p>
            <a:pPr marL="346075" lvl="1" indent="-285750"/>
            <a:r>
              <a:rPr lang="en-US" dirty="0" smtClean="0"/>
              <a:t>PMT ageing:            ~6 dB</a:t>
            </a:r>
          </a:p>
          <a:p>
            <a:pPr marL="0" indent="0">
              <a:buNone/>
            </a:pPr>
            <a:endParaRPr lang="en-US" dirty="0" smtClean="0"/>
          </a:p>
          <a:p>
            <a:pPr marL="57150">
              <a:buFont typeface="Wingdings" pitchFamily="2" charset="2"/>
              <a:buChar char="Ø"/>
            </a:pPr>
            <a:r>
              <a:rPr lang="en-US" dirty="0" smtClean="0"/>
              <a:t>Need </a:t>
            </a:r>
            <a:r>
              <a:rPr lang="en-US" dirty="0" smtClean="0"/>
              <a:t>~50 </a:t>
            </a:r>
            <a:r>
              <a:rPr lang="en-US" dirty="0" smtClean="0"/>
              <a:t>dB gain</a:t>
            </a:r>
          </a:p>
          <a:p>
            <a:pPr marL="346075" lvl="1" indent="-285750"/>
            <a:r>
              <a:rPr lang="en-US" dirty="0" smtClean="0"/>
              <a:t>2 or 4 </a:t>
            </a:r>
            <a:r>
              <a:rPr lang="en-US" dirty="0" smtClean="0"/>
              <a:t>(inverting) stages of ~20 dB each</a:t>
            </a:r>
            <a:endParaRPr lang="en-US" dirty="0"/>
          </a:p>
          <a:p>
            <a:pPr marL="0" indent="-285750">
              <a:buNone/>
            </a:pPr>
            <a:endParaRPr lang="en-US" dirty="0" smtClean="0"/>
          </a:p>
          <a:p>
            <a:pPr marL="341313" lvl="1" indent="-280988"/>
            <a:endParaRPr lang="en-US" dirty="0"/>
          </a:p>
          <a:p>
            <a:pPr marL="341313" lvl="1" indent="-280988"/>
            <a:endParaRPr lang="en-US" dirty="0" smtClean="0"/>
          </a:p>
          <a:p>
            <a:pPr marL="341313" lvl="1" indent="-280988"/>
            <a:endParaRPr lang="en-US" dirty="0"/>
          </a:p>
          <a:p>
            <a:pPr marL="341313" lvl="1" indent="-280988"/>
            <a:endParaRPr lang="en-US" dirty="0" smtClean="0"/>
          </a:p>
          <a:p>
            <a:pPr marL="341313" lvl="1" indent="-280988"/>
            <a:endParaRPr lang="en-US" dirty="0"/>
          </a:p>
          <a:p>
            <a:pPr marL="341313" lvl="1" indent="-280988"/>
            <a:endParaRPr lang="en-US" dirty="0" smtClean="0"/>
          </a:p>
          <a:p>
            <a:pPr marL="341313" lvl="1" indent="-280988"/>
            <a:endParaRPr lang="en-US" dirty="0"/>
          </a:p>
          <a:p>
            <a:pPr marL="341313" lvl="1" indent="-280988"/>
            <a:endParaRPr lang="en-US" dirty="0" smtClean="0"/>
          </a:p>
          <a:p>
            <a:pPr marL="60325" lvl="1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14MAR14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642145"/>
            <a:ext cx="2133600" cy="215856"/>
          </a:xfrm>
          <a:prstGeom prst="rect">
            <a:avLst/>
          </a:prstGeom>
        </p:spPr>
        <p:txBody>
          <a:bodyPr/>
          <a:lstStyle/>
          <a:p>
            <a:pPr algn="r"/>
            <a:fld id="{74FD097E-2FF5-4E30-AD47-D6B51F97F908}" type="slidenum">
              <a:rPr lang="en-US" sz="1000" smtClean="0">
                <a:latin typeface="+mj-lt"/>
              </a:rPr>
              <a:pPr algn="r"/>
              <a:t>5</a:t>
            </a:fld>
            <a:endParaRPr lang="en-US" sz="1000" dirty="0">
              <a:latin typeface="+mj-lt"/>
            </a:endParaRPr>
          </a:p>
        </p:txBody>
      </p:sp>
      <p:pic>
        <p:nvPicPr>
          <p:cNvPr id="2050" name="Picture 2" descr="C:\Documents and Settings\Michael Rijssenbeek\My Documents\Atlas\AFP\FastTiming\Preamplifier\UTA_pic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120" y="2348608"/>
            <a:ext cx="4754880" cy="356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Documents and Settings\Michael Rijssenbeek\Local Settings\Temporary Internet Files\Content.IE5\ZNS6FCXG\MC90044131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1184" y="6025896"/>
            <a:ext cx="359984" cy="359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16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Irradiation of AFP Electronics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2" y="3014132"/>
            <a:ext cx="8705088" cy="3704421"/>
          </a:xfrm>
        </p:spPr>
        <p:txBody>
          <a:bodyPr/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sz="2200" dirty="0" err="1" smtClean="0">
                <a:solidFill>
                  <a:srgbClr val="FF0000"/>
                </a:solidFill>
              </a:rPr>
              <a:t>HiRad</a:t>
            </a:r>
            <a:r>
              <a:rPr lang="en-US" sz="2200" dirty="0" smtClean="0">
                <a:solidFill>
                  <a:srgbClr val="FF0000"/>
                </a:solidFill>
              </a:rPr>
              <a:t> protocol:</a:t>
            </a:r>
            <a:r>
              <a:rPr lang="en-US" sz="2200" dirty="0" smtClean="0"/>
              <a:t> </a:t>
            </a:r>
          </a:p>
          <a:p>
            <a:pPr marL="803275" lvl="1" indent="-457200"/>
            <a:r>
              <a:rPr lang="en-US" dirty="0" smtClean="0"/>
              <a:t>Neutrons or HE protons: 10</a:t>
            </a:r>
            <a:r>
              <a:rPr lang="en-US" baseline="30000" dirty="0" smtClean="0"/>
              <a:t>12 </a:t>
            </a:r>
            <a:r>
              <a:rPr lang="en-US" dirty="0" smtClean="0"/>
              <a:t>– 10</a:t>
            </a:r>
            <a:r>
              <a:rPr lang="en-US" baseline="30000" dirty="0" smtClean="0"/>
              <a:t>13</a:t>
            </a:r>
            <a:r>
              <a:rPr lang="en-US" dirty="0" smtClean="0"/>
              <a:t> /cm</a:t>
            </a:r>
            <a:r>
              <a:rPr lang="en-US" baseline="30000" dirty="0" smtClean="0"/>
              <a:t>2</a:t>
            </a:r>
            <a:r>
              <a:rPr lang="en-US" dirty="0"/>
              <a:t>;</a:t>
            </a:r>
            <a:r>
              <a:rPr lang="en-US" dirty="0" smtClean="0"/>
              <a:t>  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dirty="0" smtClean="0"/>
              <a:t>: 1 – </a:t>
            </a:r>
            <a:r>
              <a:rPr lang="en-US" dirty="0"/>
              <a:t>10 </a:t>
            </a:r>
            <a:r>
              <a:rPr lang="en-US" dirty="0" err="1" smtClean="0"/>
              <a:t>kGy</a:t>
            </a:r>
            <a:r>
              <a:rPr lang="en-US" dirty="0" smtClean="0"/>
              <a:t>.</a:t>
            </a: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sz="2200" dirty="0" err="1" smtClean="0">
                <a:solidFill>
                  <a:srgbClr val="FF0000"/>
                </a:solidFill>
              </a:rPr>
              <a:t>MedRad</a:t>
            </a:r>
            <a:r>
              <a:rPr lang="en-US" sz="2200" dirty="0" smtClean="0">
                <a:solidFill>
                  <a:srgbClr val="FF0000"/>
                </a:solidFill>
              </a:rPr>
              <a:t> protocol:</a:t>
            </a:r>
            <a:r>
              <a:rPr lang="en-US" sz="2200" dirty="0" smtClean="0"/>
              <a:t> </a:t>
            </a:r>
          </a:p>
          <a:p>
            <a:pPr marL="803275" lvl="1" indent="-457200"/>
            <a:r>
              <a:rPr lang="en-US" dirty="0" smtClean="0"/>
              <a:t>Neutrons or HE protons: 10</a:t>
            </a:r>
            <a:r>
              <a:rPr lang="en-US" baseline="30000" dirty="0" smtClean="0"/>
              <a:t>11 </a:t>
            </a:r>
            <a:r>
              <a:rPr lang="en-US" dirty="0"/>
              <a:t>– </a:t>
            </a:r>
            <a:r>
              <a:rPr lang="en-US" dirty="0" smtClean="0"/>
              <a:t>10</a:t>
            </a:r>
            <a:r>
              <a:rPr lang="en-US" baseline="30000" dirty="0" smtClean="0"/>
              <a:t>12</a:t>
            </a:r>
            <a:r>
              <a:rPr lang="en-US" dirty="0" smtClean="0"/>
              <a:t> /cm</a:t>
            </a:r>
            <a:r>
              <a:rPr lang="en-US" baseline="30000" dirty="0" smtClean="0"/>
              <a:t>2</a:t>
            </a:r>
            <a:r>
              <a:rPr lang="en-US" dirty="0" smtClean="0"/>
              <a:t>;  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dirty="0" smtClean="0"/>
              <a:t>: </a:t>
            </a:r>
            <a:r>
              <a:rPr lang="en-US" dirty="0"/>
              <a:t>10 – </a:t>
            </a:r>
            <a:r>
              <a:rPr lang="en-US" dirty="0" smtClean="0"/>
              <a:t>1 </a:t>
            </a:r>
            <a:r>
              <a:rPr lang="en-US" dirty="0" err="1" smtClean="0"/>
              <a:t>kGy</a:t>
            </a:r>
            <a:r>
              <a:rPr lang="en-US" dirty="0" smtClean="0"/>
              <a:t>.</a:t>
            </a:r>
          </a:p>
          <a:p>
            <a:r>
              <a:rPr lang="en-US" sz="2200" dirty="0" smtClean="0"/>
              <a:t>PA-a chips (PSA4-5043+): </a:t>
            </a:r>
            <a:r>
              <a:rPr lang="en-US" sz="2200" dirty="0" err="1" smtClean="0"/>
              <a:t>HiRad</a:t>
            </a:r>
            <a:endParaRPr lang="en-US" sz="2200" dirty="0"/>
          </a:p>
          <a:p>
            <a:r>
              <a:rPr lang="en-US" sz="2200" dirty="0" smtClean="0"/>
              <a:t>PA-b boards &amp; trigger: </a:t>
            </a:r>
            <a:r>
              <a:rPr lang="en-US" sz="2200" dirty="0" err="1" smtClean="0"/>
              <a:t>MedRad</a:t>
            </a:r>
            <a:endParaRPr lang="en-US" sz="2200" dirty="0"/>
          </a:p>
          <a:p>
            <a:r>
              <a:rPr lang="en-US" sz="2200" dirty="0" smtClean="0"/>
              <a:t>NINO chips (trigger): </a:t>
            </a:r>
            <a:r>
              <a:rPr lang="en-US" sz="2200" dirty="0" err="1" smtClean="0"/>
              <a:t>MedRad</a:t>
            </a:r>
            <a:endParaRPr lang="en-US" sz="2200" dirty="0"/>
          </a:p>
          <a:p>
            <a:r>
              <a:rPr lang="en-US" sz="2200" dirty="0" smtClean="0"/>
              <a:t>CFD </a:t>
            </a:r>
            <a:r>
              <a:rPr lang="en-US" sz="2200" dirty="0"/>
              <a:t>daughter </a:t>
            </a:r>
            <a:r>
              <a:rPr lang="en-US" sz="2200" dirty="0" smtClean="0"/>
              <a:t>boards: </a:t>
            </a:r>
            <a:r>
              <a:rPr lang="en-US" sz="2200" dirty="0" err="1" smtClean="0"/>
              <a:t>MedRad</a:t>
            </a:r>
            <a:endParaRPr lang="en-US" sz="2200" dirty="0"/>
          </a:p>
          <a:p>
            <a:r>
              <a:rPr lang="en-US" sz="2200" dirty="0" smtClean="0"/>
              <a:t>HPTDC chips: </a:t>
            </a:r>
            <a:r>
              <a:rPr lang="en-US" sz="2200" dirty="0" err="1" smtClean="0"/>
              <a:t>MedRad</a:t>
            </a:r>
            <a:endParaRPr lang="en-U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14MAR14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642145"/>
            <a:ext cx="2133600" cy="215856"/>
          </a:xfrm>
          <a:prstGeom prst="rect">
            <a:avLst/>
          </a:prstGeom>
        </p:spPr>
        <p:txBody>
          <a:bodyPr/>
          <a:lstStyle/>
          <a:p>
            <a:fld id="{74FD097E-2FF5-4E30-AD47-D6B51F97F908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44427"/>
              </p:ext>
            </p:extLst>
          </p:nvPr>
        </p:nvGraphicFramePr>
        <p:xfrm>
          <a:off x="306155" y="1057656"/>
          <a:ext cx="8302752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2444"/>
                <a:gridCol w="1976948"/>
                <a:gridCol w="1865376"/>
                <a:gridCol w="215798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estimates for 100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fb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–1</a:t>
                      </a:r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(need update!)</a:t>
                      </a:r>
                      <a:endParaRPr lang="en-US" sz="1600" baseline="300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5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cm from beam </a:t>
                      </a:r>
                      <a:b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@214 m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Tunnel floor </a:t>
                      </a:r>
                      <a:b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@214 m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RR13 </a:t>
                      </a:r>
                      <a:b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</a:b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@beam level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rgbClr val="C00000"/>
                          </a:solidFill>
                          <a:latin typeface="+mj-lt"/>
                        </a:rPr>
                        <a:t>Electronics exposed:</a:t>
                      </a:r>
                      <a:endParaRPr lang="en-US" sz="1600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PA-a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PA-b, Trigger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+mj-lt"/>
                        </a:rPr>
                        <a:t>CFD, HPTDC, Clock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+mj-lt"/>
                        </a:rPr>
                        <a:t>High-Energy hadrons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5·</a:t>
                      </a:r>
                      <a:r>
                        <a:rPr lang="en-US" sz="1600" dirty="0" smtClean="0">
                          <a:latin typeface="+mj-lt"/>
                        </a:rPr>
                        <a:t>10</a:t>
                      </a:r>
                      <a:r>
                        <a:rPr lang="en-US" sz="1600" baseline="30000" dirty="0" smtClean="0">
                          <a:latin typeface="+mj-lt"/>
                        </a:rPr>
                        <a:t>12</a:t>
                      </a:r>
                      <a:r>
                        <a:rPr lang="en-US" sz="1600" dirty="0" smtClean="0">
                          <a:latin typeface="+mj-lt"/>
                        </a:rPr>
                        <a:t>/cm</a:t>
                      </a:r>
                      <a:r>
                        <a:rPr lang="en-US" sz="1600" baseline="30000" dirty="0" smtClean="0">
                          <a:latin typeface="+mj-lt"/>
                        </a:rPr>
                        <a:t>2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10</a:t>
                      </a:r>
                      <a:r>
                        <a:rPr lang="en-US" sz="1600" baseline="30000" dirty="0" smtClean="0">
                          <a:latin typeface="+mj-lt"/>
                        </a:rPr>
                        <a:t>10</a:t>
                      </a:r>
                      <a:r>
                        <a:rPr lang="en-US" sz="1600" dirty="0" smtClean="0">
                          <a:latin typeface="+mj-lt"/>
                        </a:rPr>
                        <a:t>/cm</a:t>
                      </a:r>
                      <a:r>
                        <a:rPr lang="en-US" sz="1600" baseline="30000" dirty="0" smtClean="0">
                          <a:latin typeface="+mj-lt"/>
                        </a:rPr>
                        <a:t>2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5·10</a:t>
                      </a:r>
                      <a:r>
                        <a:rPr lang="en-US" sz="1600" kern="1200" baseline="300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sz="1600" dirty="0" smtClean="0">
                          <a:latin typeface="+mj-lt"/>
                        </a:rPr>
                        <a:t>10</a:t>
                      </a:r>
                      <a:r>
                        <a:rPr lang="en-US" sz="1600" baseline="30000" dirty="0" smtClean="0">
                          <a:latin typeface="+mj-lt"/>
                        </a:rPr>
                        <a:t>8</a:t>
                      </a:r>
                      <a:r>
                        <a:rPr lang="en-US" sz="1600" dirty="0" smtClean="0">
                          <a:latin typeface="+mj-lt"/>
                        </a:rPr>
                        <a:t>/cm</a:t>
                      </a:r>
                      <a:r>
                        <a:rPr lang="en-US" sz="1600" baseline="30000" dirty="0" smtClean="0">
                          <a:latin typeface="+mj-lt"/>
                        </a:rPr>
                        <a:t>2 </a:t>
                      </a:r>
                      <a:endParaRPr lang="en-US" sz="1600" dirty="0" smtClean="0"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+mj-lt"/>
                        </a:rPr>
                        <a:t>1</a:t>
                      </a:r>
                      <a:r>
                        <a:rPr lang="en-US" sz="1600" baseline="0" dirty="0" smtClean="0">
                          <a:latin typeface="+mj-lt"/>
                        </a:rPr>
                        <a:t> </a:t>
                      </a:r>
                      <a:r>
                        <a:rPr lang="en-US" sz="1600" dirty="0" smtClean="0">
                          <a:latin typeface="+mj-lt"/>
                        </a:rPr>
                        <a:t>MeV-equiv. neutrons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5·10</a:t>
                      </a:r>
                      <a:r>
                        <a:rPr lang="en-US" sz="1600" kern="1200" baseline="300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11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/cm</a:t>
                      </a:r>
                      <a:r>
                        <a:rPr lang="en-US" sz="1600" kern="1200" baseline="300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5·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lang="en-US" sz="1600" kern="1200" baseline="300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/cm</a:t>
                      </a:r>
                      <a:r>
                        <a:rPr lang="en-US" sz="1600" kern="1200" baseline="300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10</a:t>
                      </a:r>
                      <a:r>
                        <a:rPr lang="en-US" sz="1600" kern="1200" baseline="300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9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/cm</a:t>
                      </a:r>
                      <a:r>
                        <a:rPr lang="en-US" sz="1600" kern="1200" baseline="300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2</a:t>
                      </a:r>
                      <a:endParaRPr lang="en-US" sz="1600" kern="1200" dirty="0">
                        <a:solidFill>
                          <a:schemeClr val="dk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+mj-lt"/>
                        </a:rPr>
                        <a:t>Integrated dose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5000 Gy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50 – 10 Gy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+mj-lt"/>
                        </a:rPr>
                        <a:t>1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–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dirty="0" smtClean="0">
                          <a:latin typeface="+mj-lt"/>
                        </a:rPr>
                        <a:t>0.1 Gy</a:t>
                      </a:r>
                      <a:endParaRPr lang="en-US" sz="1600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557520" y="5340479"/>
            <a:ext cx="3444240" cy="1015663"/>
          </a:xfrm>
          <a:prstGeom prst="rect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de-DE" sz="1200" dirty="0" smtClean="0">
                <a:latin typeface="+mj-lt"/>
                <a:cs typeface="Times New Roman" panose="02020603050405020304" pitchFamily="18" charset="0"/>
              </a:rPr>
              <a:t>Cfr. ALFA radiation dose </a:t>
            </a:r>
            <a:r>
              <a:rPr lang="de-DE" sz="1200" dirty="0">
                <a:latin typeface="+mj-lt"/>
                <a:cs typeface="Times New Roman" panose="02020603050405020304" pitchFamily="18" charset="0"/>
              </a:rPr>
              <a:t>LHC </a:t>
            </a:r>
            <a:r>
              <a:rPr lang="de-DE" sz="1200" dirty="0" smtClean="0">
                <a:latin typeface="+mj-lt"/>
                <a:cs typeface="Times New Roman" panose="02020603050405020304" pitchFamily="18" charset="0"/>
              </a:rPr>
              <a:t>Run1 measured over 2010–2013 (~30 fb</a:t>
            </a:r>
            <a:r>
              <a:rPr lang="de-DE" sz="1200" baseline="30000" dirty="0" smtClean="0">
                <a:latin typeface="+mj-lt"/>
                <a:cs typeface="Times New Roman" panose="02020603050405020304" pitchFamily="18" charset="0"/>
              </a:rPr>
              <a:t>–1</a:t>
            </a:r>
            <a:r>
              <a:rPr lang="de-DE" sz="1200" dirty="0" smtClean="0">
                <a:latin typeface="+mj-lt"/>
                <a:cs typeface="Times New Roman" panose="02020603050405020304" pitchFamily="18" charset="0"/>
                <a:sym typeface="Wingdings" panose="05000000000000000000" pitchFamily="2" charset="2"/>
              </a:rPr>
              <a:t>):</a:t>
            </a:r>
            <a:r>
              <a:rPr lang="de-DE" sz="1200" dirty="0" smtClean="0">
                <a:latin typeface="+mj-lt"/>
                <a:cs typeface="Times New Roman" panose="02020603050405020304" pitchFamily="18" charset="0"/>
              </a:rPr>
              <a:t> ~20-30 Gy in </a:t>
            </a:r>
            <a:r>
              <a:rPr lang="de-DE" sz="1200" smtClean="0">
                <a:latin typeface="+mj-lt"/>
                <a:cs typeface="Times New Roman" panose="02020603050405020304" pitchFamily="18" charset="0"/>
              </a:rPr>
              <a:t>each pot (≥10 cm from beam) </a:t>
            </a:r>
            <a:r>
              <a:rPr lang="de-DE" sz="1200" dirty="0" smtClean="0">
                <a:latin typeface="+mj-lt"/>
                <a:cs typeface="Times New Roman" panose="02020603050405020304" pitchFamily="18" charset="0"/>
              </a:rPr>
              <a:t/>
            </a:r>
            <a:br>
              <a:rPr lang="de-DE" sz="1200" dirty="0" smtClean="0">
                <a:latin typeface="+mj-lt"/>
                <a:cs typeface="Times New Roman" panose="02020603050405020304" pitchFamily="18" charset="0"/>
              </a:rPr>
            </a:br>
            <a:r>
              <a:rPr lang="de-DE" sz="1200" dirty="0" smtClean="0">
                <a:latin typeface="+mj-lt"/>
                <a:cs typeface="Times New Roman" panose="02020603050405020304" pitchFamily="18" charset="0"/>
              </a:rPr>
              <a:t>See:  </a:t>
            </a:r>
            <a:r>
              <a:rPr lang="de-DE" sz="1200" dirty="0">
                <a:latin typeface="+mj-lt"/>
                <a:cs typeface="Times New Roman" panose="02020603050405020304" pitchFamily="18" charset="0"/>
              </a:rPr>
              <a:t>K.Hiller, S.Jakobsen, </a:t>
            </a:r>
            <a:r>
              <a:rPr lang="de-DE" sz="1200" dirty="0" smtClean="0">
                <a:latin typeface="+mj-lt"/>
                <a:cs typeface="Times New Roman" panose="02020603050405020304" pitchFamily="18" charset="0"/>
              </a:rPr>
              <a:t>S.Franz, ALFA General Meeting, </a:t>
            </a:r>
            <a:r>
              <a:rPr lang="de-DE" sz="1200" dirty="0">
                <a:latin typeface="+mj-lt"/>
                <a:cs typeface="Times New Roman" panose="02020603050405020304" pitchFamily="18" charset="0"/>
              </a:rPr>
              <a:t>Cracow, June 5-7, </a:t>
            </a:r>
            <a:r>
              <a:rPr lang="de-DE" sz="1200" dirty="0" smtClean="0">
                <a:latin typeface="+mj-lt"/>
                <a:cs typeface="Times New Roman" panose="02020603050405020304" pitchFamily="18" charset="0"/>
              </a:rPr>
              <a:t>201.</a:t>
            </a:r>
            <a:endParaRPr lang="de-DE" sz="12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42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587" y="1030561"/>
            <a:ext cx="8839200" cy="562927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Irradiated at LANL Sept 2013; </a:t>
            </a:r>
            <a:r>
              <a:rPr lang="en-US" sz="2000" dirty="0" smtClean="0">
                <a:solidFill>
                  <a:schemeClr val="accent2"/>
                </a:solidFill>
              </a:rPr>
              <a:t>S. Seidel </a:t>
            </a:r>
            <a:r>
              <a:rPr lang="en-US" sz="2000" i="1" dirty="0" smtClean="0">
                <a:solidFill>
                  <a:schemeClr val="accent2"/>
                </a:solidFill>
              </a:rPr>
              <a:t>et al</a:t>
            </a:r>
            <a:r>
              <a:rPr lang="en-US" sz="2000" dirty="0" smtClean="0">
                <a:solidFill>
                  <a:schemeClr val="accent2"/>
                </a:solidFill>
              </a:rPr>
              <a:t>. (UNM), K. Gray (UTA)</a:t>
            </a:r>
            <a:r>
              <a:rPr lang="en-US" sz="2000" dirty="0" smtClean="0"/>
              <a:t>: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000" dirty="0" smtClean="0"/>
              <a:t>800 MeV p, ~7 cm from direct beam; </a:t>
            </a:r>
            <a:r>
              <a:rPr lang="en-US" sz="2000" i="1" dirty="0" smtClean="0"/>
              <a:t>passive</a:t>
            </a:r>
            <a:endParaRPr lang="en-US" sz="2000" dirty="0" smtClean="0"/>
          </a:p>
          <a:p>
            <a:pPr marL="346075" lvl="1" indent="-290513"/>
            <a:r>
              <a:rPr lang="en-US" sz="1800" dirty="0" smtClean="0"/>
              <a:t>dose: 6.5-8.7×10</a:t>
            </a:r>
            <a:r>
              <a:rPr lang="en-US" sz="1800" baseline="30000" dirty="0" smtClean="0"/>
              <a:t>12</a:t>
            </a:r>
            <a:r>
              <a:rPr lang="en-US" sz="1800" dirty="0" smtClean="0"/>
              <a:t> p/cm</a:t>
            </a:r>
            <a:r>
              <a:rPr lang="en-US" sz="1800" baseline="30000" dirty="0" smtClean="0"/>
              <a:t>2</a:t>
            </a:r>
            <a:r>
              <a:rPr lang="en-US" sz="1800" dirty="0" smtClean="0"/>
              <a:t>, 2.3-3.1 </a:t>
            </a:r>
            <a:r>
              <a:rPr lang="en-US" sz="1800" dirty="0" err="1" smtClean="0"/>
              <a:t>kGy</a:t>
            </a:r>
            <a:endParaRPr lang="en-US" sz="1800" dirty="0" smtClean="0"/>
          </a:p>
          <a:p>
            <a:pPr marL="346075" lvl="1" indent="-290513"/>
            <a:r>
              <a:rPr lang="en-US" sz="1800" dirty="0"/>
              <a:t>for 100 </a:t>
            </a:r>
            <a:r>
              <a:rPr lang="en-US" sz="1800" dirty="0" err="1" smtClean="0"/>
              <a:t>fb</a:t>
            </a:r>
            <a:r>
              <a:rPr lang="en-US" sz="1800" baseline="30000" dirty="0" smtClean="0"/>
              <a:t>–1</a:t>
            </a:r>
            <a:r>
              <a:rPr lang="en-US" sz="1800" dirty="0" smtClean="0"/>
              <a:t>: ~expected for PA-a; ~50× expected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/>
              <a:t>for PA-b and CFD</a:t>
            </a:r>
          </a:p>
          <a:p>
            <a:pPr marL="346075" lvl="1" indent="-290513"/>
            <a:r>
              <a:rPr lang="en-US" sz="1800" dirty="0" smtClean="0"/>
              <a:t>devices are all operational after irradiation!</a:t>
            </a: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Irradiation – Sep 2013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14MAR14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87" name="Group 86"/>
          <p:cNvGrpSpPr/>
          <p:nvPr/>
        </p:nvGrpSpPr>
        <p:grpSpPr>
          <a:xfrm>
            <a:off x="704068" y="1414381"/>
            <a:ext cx="7673885" cy="3584804"/>
            <a:chOff x="85064" y="1433244"/>
            <a:chExt cx="8721707" cy="4051540"/>
          </a:xfrm>
        </p:grpSpPr>
        <p:sp>
          <p:nvSpPr>
            <p:cNvPr id="8" name="TextBox 7"/>
            <p:cNvSpPr txBox="1"/>
            <p:nvPr/>
          </p:nvSpPr>
          <p:spPr>
            <a:xfrm>
              <a:off x="182880" y="1699909"/>
              <a:ext cx="1024128" cy="36933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Quartic</a:t>
              </a: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2080150" y="2079317"/>
              <a:ext cx="119723" cy="3035808"/>
            </a:xfrm>
            <a:prstGeom prst="rect">
              <a:avLst/>
            </a:prstGeom>
            <a:solidFill>
              <a:srgbClr val="808080">
                <a:lumMod val="40000"/>
                <a:lumOff val="60000"/>
              </a:srgbClr>
            </a:solidFill>
            <a:ln w="19050" cap="flat" cmpd="sng" algn="ctr">
              <a:solidFill>
                <a:srgbClr val="80808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609659" y="1433244"/>
              <a:ext cx="1060704" cy="64633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Feed</a:t>
              </a:r>
              <a:b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through</a:t>
              </a: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1983396" y="4725440"/>
              <a:ext cx="320892" cy="292608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 bwMode="auto">
            <a:xfrm flipH="1">
              <a:off x="914400" y="4871744"/>
              <a:ext cx="6802591" cy="0"/>
            </a:xfrm>
            <a:prstGeom prst="line">
              <a:avLst/>
            </a:prstGeom>
            <a:solidFill>
              <a:srgbClr val="BBE0E3"/>
            </a:solidFill>
            <a:ln w="101600" cap="flat" cmpd="tri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" name="TextBox 12"/>
            <p:cNvSpPr txBox="1"/>
            <p:nvPr/>
          </p:nvSpPr>
          <p:spPr>
            <a:xfrm>
              <a:off x="2349660" y="4877611"/>
              <a:ext cx="1893156" cy="3077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(32 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ch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 REDEL-HV)</a:t>
              </a: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1983396" y="2624942"/>
              <a:ext cx="320892" cy="292608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1975350" y="4219614"/>
              <a:ext cx="320892" cy="438912"/>
            </a:xfrm>
            <a:prstGeom prst="rect">
              <a:avLst/>
            </a:prstGeom>
            <a:solidFill>
              <a:srgbClr val="92D050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02706" y="4871744"/>
              <a:ext cx="877824" cy="3077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8× HV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86115" y="2483437"/>
              <a:ext cx="1198717" cy="27699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64× Signal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50920" y="4066777"/>
              <a:ext cx="1198717" cy="27699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8× Temp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50920" y="4302354"/>
              <a:ext cx="1198717" cy="27699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2× Pressure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159448" y="2487052"/>
              <a:ext cx="835936" cy="27699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(SMA)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42402" y="4012491"/>
              <a:ext cx="726208" cy="3077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(</a:t>
              </a: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uD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)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706624" y="1443876"/>
              <a:ext cx="1353312" cy="64633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AFP2</a:t>
              </a:r>
              <a:b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crate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984973" y="2782020"/>
              <a:ext cx="1245395" cy="3077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Signals</a:t>
              </a: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2854637" y="2060179"/>
              <a:ext cx="1089235" cy="2665261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2927789" y="2559445"/>
              <a:ext cx="284562" cy="438912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Att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cxnSp>
          <p:nvCxnSpPr>
            <p:cNvPr id="26" name="Straight Connector 25"/>
            <p:cNvCxnSpPr>
              <a:endCxn id="76" idx="3"/>
            </p:cNvCxnSpPr>
            <p:nvPr/>
          </p:nvCxnSpPr>
          <p:spPr bwMode="auto">
            <a:xfrm flipH="1">
              <a:off x="3565776" y="4443109"/>
              <a:ext cx="4151215" cy="0"/>
            </a:xfrm>
            <a:prstGeom prst="line">
              <a:avLst/>
            </a:prstGeom>
            <a:solidFill>
              <a:srgbClr val="BBE0E3"/>
            </a:solidFill>
            <a:ln w="76200" cap="flat" cmpd="thickThin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" name="TextBox 26"/>
            <p:cNvSpPr txBox="1"/>
            <p:nvPr/>
          </p:nvSpPr>
          <p:spPr>
            <a:xfrm>
              <a:off x="3984972" y="4150501"/>
              <a:ext cx="694903" cy="3077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DCS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984973" y="2275500"/>
              <a:ext cx="1006768" cy="3077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Trigger </a:t>
              </a: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5320198" y="2516805"/>
              <a:ext cx="1958426" cy="2011680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639169" y="1443876"/>
              <a:ext cx="1089235" cy="64633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RR13 ?</a:t>
              </a:r>
              <a:b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crate</a:t>
              </a: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7717536" y="2060179"/>
              <a:ext cx="1089235" cy="3035808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717536" y="1446004"/>
              <a:ext cx="1089235" cy="64633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USA15</a:t>
              </a:r>
              <a:b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crates</a:t>
              </a:r>
            </a:p>
          </p:txBody>
        </p:sp>
        <p:cxnSp>
          <p:nvCxnSpPr>
            <p:cNvPr id="33" name="Straight Connector 32"/>
            <p:cNvCxnSpPr>
              <a:stCxn id="25" idx="2"/>
            </p:cNvCxnSpPr>
            <p:nvPr/>
          </p:nvCxnSpPr>
          <p:spPr bwMode="auto">
            <a:xfrm>
              <a:off x="3070070" y="2998357"/>
              <a:ext cx="0" cy="1225296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>
              <a:stCxn id="25" idx="3"/>
              <a:endCxn id="65" idx="3"/>
            </p:cNvCxnSpPr>
            <p:nvPr/>
          </p:nvCxnSpPr>
          <p:spPr bwMode="auto">
            <a:xfrm>
              <a:off x="3212351" y="2778901"/>
              <a:ext cx="227502" cy="6025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5" name="Isosceles Triangle 34"/>
            <p:cNvSpPr/>
            <p:nvPr/>
          </p:nvSpPr>
          <p:spPr bwMode="auto">
            <a:xfrm rot="5400000">
              <a:off x="3459363" y="2083957"/>
              <a:ext cx="438912" cy="475488"/>
            </a:xfrm>
            <a:prstGeom prst="triangle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36" name="Straight Connector 35"/>
            <p:cNvCxnSpPr>
              <a:endCxn id="35" idx="3"/>
            </p:cNvCxnSpPr>
            <p:nvPr/>
          </p:nvCxnSpPr>
          <p:spPr bwMode="auto">
            <a:xfrm>
              <a:off x="3280346" y="2321701"/>
              <a:ext cx="160729" cy="0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/>
            <p:cNvCxnSpPr/>
            <p:nvPr/>
          </p:nvCxnSpPr>
          <p:spPr bwMode="auto">
            <a:xfrm flipH="1" flipV="1">
              <a:off x="3940583" y="2153990"/>
              <a:ext cx="3776954" cy="4163"/>
            </a:xfrm>
            <a:prstGeom prst="line">
              <a:avLst/>
            </a:prstGeom>
            <a:solidFill>
              <a:srgbClr val="BBE0E3"/>
            </a:solidFill>
            <a:ln w="101600" cap="flat" cmpd="tri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Elbow Connector 37"/>
            <p:cNvCxnSpPr>
              <a:stCxn id="35" idx="5"/>
            </p:cNvCxnSpPr>
            <p:nvPr/>
          </p:nvCxnSpPr>
          <p:spPr bwMode="auto">
            <a:xfrm rot="16200000" flipH="1">
              <a:off x="3725968" y="2384279"/>
              <a:ext cx="170754" cy="265053"/>
            </a:xfrm>
            <a:prstGeom prst="bentConnector2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9" name="Elbow Connector 38"/>
            <p:cNvCxnSpPr>
              <a:stCxn id="35" idx="1"/>
            </p:cNvCxnSpPr>
            <p:nvPr/>
          </p:nvCxnSpPr>
          <p:spPr bwMode="auto">
            <a:xfrm rot="5400000" flipH="1" flipV="1">
              <a:off x="3798789" y="2037139"/>
              <a:ext cx="54864" cy="294805"/>
            </a:xfrm>
            <a:prstGeom prst="bentConnector4">
              <a:avLst>
                <a:gd name="adj1" fmla="val 105718"/>
                <a:gd name="adj2" fmla="val 71017"/>
              </a:avLst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/>
            <p:cNvCxnSpPr/>
            <p:nvPr/>
          </p:nvCxnSpPr>
          <p:spPr bwMode="auto">
            <a:xfrm flipV="1">
              <a:off x="3280346" y="2321701"/>
              <a:ext cx="0" cy="468329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/>
            <p:cNvCxnSpPr/>
            <p:nvPr/>
          </p:nvCxnSpPr>
          <p:spPr bwMode="auto">
            <a:xfrm flipH="1">
              <a:off x="914400" y="4320268"/>
              <a:ext cx="2117533" cy="13115"/>
            </a:xfrm>
            <a:prstGeom prst="line">
              <a:avLst/>
            </a:prstGeom>
            <a:solidFill>
              <a:srgbClr val="BBE0E3"/>
            </a:solidFill>
            <a:ln w="76200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/>
            <p:cNvCxnSpPr/>
            <p:nvPr/>
          </p:nvCxnSpPr>
          <p:spPr bwMode="auto">
            <a:xfrm flipH="1" flipV="1">
              <a:off x="914400" y="4556467"/>
              <a:ext cx="2117533" cy="410"/>
            </a:xfrm>
            <a:prstGeom prst="line">
              <a:avLst/>
            </a:prstGeom>
            <a:solidFill>
              <a:srgbClr val="BBE0E3"/>
            </a:solidFill>
            <a:ln w="76200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3" name="TextBox 42"/>
            <p:cNvSpPr txBox="1"/>
            <p:nvPr/>
          </p:nvSpPr>
          <p:spPr>
            <a:xfrm>
              <a:off x="3876783" y="1846213"/>
              <a:ext cx="1829073" cy="3077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Trigger  (LMR600)</a:t>
              </a:r>
            </a:p>
          </p:txBody>
        </p:sp>
        <p:sp>
          <p:nvSpPr>
            <p:cNvPr id="44" name="Rectangle 43"/>
            <p:cNvSpPr/>
            <p:nvPr/>
          </p:nvSpPr>
          <p:spPr bwMode="auto">
            <a:xfrm>
              <a:off x="5376672" y="2442189"/>
              <a:ext cx="1193389" cy="621791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cxnSp>
          <p:nvCxnSpPr>
            <p:cNvPr id="45" name="Straight Connector 44"/>
            <p:cNvCxnSpPr>
              <a:stCxn id="25" idx="1"/>
            </p:cNvCxnSpPr>
            <p:nvPr/>
          </p:nvCxnSpPr>
          <p:spPr bwMode="auto">
            <a:xfrm flipH="1">
              <a:off x="586925" y="2778901"/>
              <a:ext cx="2340864" cy="0"/>
            </a:xfrm>
            <a:prstGeom prst="line">
              <a:avLst/>
            </a:prstGeom>
            <a:solidFill>
              <a:srgbClr val="BBE0E3"/>
            </a:solidFill>
            <a:ln w="101600" cap="flat" cmpd="tri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 bwMode="auto">
            <a:xfrm flipH="1">
              <a:off x="3940584" y="2592902"/>
              <a:ext cx="2032782" cy="9281"/>
            </a:xfrm>
            <a:prstGeom prst="line">
              <a:avLst/>
            </a:prstGeom>
            <a:solidFill>
              <a:srgbClr val="BBE0E3"/>
            </a:solidFill>
            <a:ln w="101600" cap="flat" cmpd="tri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/>
            <p:cNvCxnSpPr/>
            <p:nvPr/>
          </p:nvCxnSpPr>
          <p:spPr bwMode="auto">
            <a:xfrm flipH="1" flipV="1">
              <a:off x="3811345" y="2784926"/>
              <a:ext cx="1640060" cy="5440"/>
            </a:xfrm>
            <a:prstGeom prst="line">
              <a:avLst/>
            </a:prstGeom>
            <a:solidFill>
              <a:srgbClr val="BBE0E3"/>
            </a:solidFill>
            <a:ln w="101600" cap="flat" cmpd="tri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/>
            <p:cNvCxnSpPr>
              <a:stCxn id="44" idx="3"/>
              <a:endCxn id="49" idx="1"/>
            </p:cNvCxnSpPr>
            <p:nvPr/>
          </p:nvCxnSpPr>
          <p:spPr bwMode="auto">
            <a:xfrm flipV="1">
              <a:off x="6570061" y="2751497"/>
              <a:ext cx="91108" cy="1588"/>
            </a:xfrm>
            <a:prstGeom prst="line">
              <a:avLst/>
            </a:prstGeom>
            <a:solidFill>
              <a:srgbClr val="BBE0E3"/>
            </a:solidFill>
            <a:ln w="76200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9" name="Rectangle 48"/>
            <p:cNvSpPr/>
            <p:nvPr/>
          </p:nvSpPr>
          <p:spPr bwMode="auto">
            <a:xfrm>
              <a:off x="6661169" y="2439014"/>
              <a:ext cx="533843" cy="624966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TDC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/>
              </a:r>
              <a:b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ToT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sp>
          <p:nvSpPr>
            <p:cNvPr id="50" name="Rectangle 49"/>
            <p:cNvSpPr/>
            <p:nvPr/>
          </p:nvSpPr>
          <p:spPr bwMode="auto">
            <a:xfrm>
              <a:off x="6662524" y="3166393"/>
              <a:ext cx="533843" cy="482803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Opto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/>
              </a:r>
              <a:b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Board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cxnSp>
          <p:nvCxnSpPr>
            <p:cNvPr id="51" name="Straight Connector 50"/>
            <p:cNvCxnSpPr>
              <a:endCxn id="50" idx="3"/>
            </p:cNvCxnSpPr>
            <p:nvPr/>
          </p:nvCxnSpPr>
          <p:spPr bwMode="auto">
            <a:xfrm flipH="1">
              <a:off x="7196367" y="3407794"/>
              <a:ext cx="521169" cy="1"/>
            </a:xfrm>
            <a:prstGeom prst="line">
              <a:avLst/>
            </a:prstGeom>
            <a:solidFill>
              <a:srgbClr val="BBE0E3"/>
            </a:solidFill>
            <a:ln w="76200" cap="flat" cmpd="thickThin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/>
            <p:cNvCxnSpPr>
              <a:stCxn id="50" idx="0"/>
              <a:endCxn id="49" idx="2"/>
            </p:cNvCxnSpPr>
            <p:nvPr/>
          </p:nvCxnSpPr>
          <p:spPr bwMode="auto">
            <a:xfrm flipH="1" flipV="1">
              <a:off x="6928091" y="3063980"/>
              <a:ext cx="1355" cy="102413"/>
            </a:xfrm>
            <a:prstGeom prst="line">
              <a:avLst/>
            </a:prstGeom>
            <a:solidFill>
              <a:srgbClr val="BBE0E3"/>
            </a:solidFill>
            <a:ln w="76200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2"/>
            <p:cNvCxnSpPr>
              <a:endCxn id="55" idx="3"/>
            </p:cNvCxnSpPr>
            <p:nvPr/>
          </p:nvCxnSpPr>
          <p:spPr bwMode="auto">
            <a:xfrm flipH="1">
              <a:off x="6926186" y="4004197"/>
              <a:ext cx="816165" cy="0"/>
            </a:xfrm>
            <a:prstGeom prst="line">
              <a:avLst/>
            </a:prstGeom>
            <a:solidFill>
              <a:srgbClr val="BBE0E3"/>
            </a:solidFill>
            <a:ln w="76200" cap="flat" cmpd="thickThin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4" name="TextBox 53"/>
            <p:cNvSpPr txBox="1"/>
            <p:nvPr/>
          </p:nvSpPr>
          <p:spPr>
            <a:xfrm>
              <a:off x="7111054" y="3725028"/>
              <a:ext cx="748198" cy="3077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DCS</a:t>
              </a:r>
            </a:p>
          </p:txBody>
        </p:sp>
        <p:sp>
          <p:nvSpPr>
            <p:cNvPr id="55" name="Rectangle 54"/>
            <p:cNvSpPr/>
            <p:nvPr/>
          </p:nvSpPr>
          <p:spPr bwMode="auto">
            <a:xfrm>
              <a:off x="6392343" y="3784741"/>
              <a:ext cx="533843" cy="438912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DCS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cxnSp>
          <p:nvCxnSpPr>
            <p:cNvPr id="56" name="Straight Connector 55"/>
            <p:cNvCxnSpPr/>
            <p:nvPr/>
          </p:nvCxnSpPr>
          <p:spPr bwMode="auto">
            <a:xfrm>
              <a:off x="6462737" y="3031814"/>
              <a:ext cx="0" cy="752927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57" name="Straight Connector 56"/>
            <p:cNvCxnSpPr/>
            <p:nvPr/>
          </p:nvCxnSpPr>
          <p:spPr bwMode="auto">
            <a:xfrm>
              <a:off x="6791921" y="3030318"/>
              <a:ext cx="0" cy="742574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58" name="Straight Connector 57"/>
            <p:cNvCxnSpPr/>
            <p:nvPr/>
          </p:nvCxnSpPr>
          <p:spPr bwMode="auto">
            <a:xfrm>
              <a:off x="6709267" y="3611005"/>
              <a:ext cx="0" cy="161887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sp>
          <p:nvSpPr>
            <p:cNvPr id="59" name="Rectangle 58"/>
            <p:cNvSpPr/>
            <p:nvPr/>
          </p:nvSpPr>
          <p:spPr bwMode="auto">
            <a:xfrm>
              <a:off x="7729651" y="3166875"/>
              <a:ext cx="976778" cy="482803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BOC-ROD</a:t>
              </a:r>
              <a:b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or RCE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sp>
          <p:nvSpPr>
            <p:cNvPr id="60" name="Rectangle 59"/>
            <p:cNvSpPr/>
            <p:nvPr/>
          </p:nvSpPr>
          <p:spPr bwMode="auto">
            <a:xfrm>
              <a:off x="7728310" y="2094930"/>
              <a:ext cx="611018" cy="482803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CTF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sp>
          <p:nvSpPr>
            <p:cNvPr id="61" name="Rectangle 60"/>
            <p:cNvSpPr/>
            <p:nvPr/>
          </p:nvSpPr>
          <p:spPr bwMode="auto">
            <a:xfrm>
              <a:off x="7728310" y="3917767"/>
              <a:ext cx="611018" cy="600200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DCS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sp>
          <p:nvSpPr>
            <p:cNvPr id="62" name="Rectangle 61"/>
            <p:cNvSpPr/>
            <p:nvPr/>
          </p:nvSpPr>
          <p:spPr bwMode="auto">
            <a:xfrm>
              <a:off x="7733263" y="4575770"/>
              <a:ext cx="611018" cy="482803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iseg </a:t>
              </a:r>
              <a:b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HV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sp>
          <p:nvSpPr>
            <p:cNvPr id="63" name="Rectangle 62"/>
            <p:cNvSpPr/>
            <p:nvPr/>
          </p:nvSpPr>
          <p:spPr bwMode="auto">
            <a:xfrm>
              <a:off x="3298854" y="3627865"/>
              <a:ext cx="616487" cy="438912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LV</a:t>
              </a: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/>
              </a:r>
              <a:b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+6V 5A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948173" y="2812798"/>
              <a:ext cx="1198717" cy="27699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(50 </a:t>
              </a:r>
              <a:r>
                <a:rPr kumimoji="0" lang="el-GR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Ω</a:t>
              </a: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)</a:t>
              </a:r>
            </a:p>
          </p:txBody>
        </p:sp>
        <p:sp>
          <p:nvSpPr>
            <p:cNvPr id="65" name="Isosceles Triangle 64"/>
            <p:cNvSpPr/>
            <p:nvPr/>
          </p:nvSpPr>
          <p:spPr bwMode="auto">
            <a:xfrm rot="5400000">
              <a:off x="3458141" y="2547182"/>
              <a:ext cx="438912" cy="475488"/>
            </a:xfrm>
            <a:prstGeom prst="triangle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66" name="Straight Connector 65"/>
            <p:cNvCxnSpPr/>
            <p:nvPr/>
          </p:nvCxnSpPr>
          <p:spPr bwMode="auto">
            <a:xfrm>
              <a:off x="5779008" y="2812358"/>
              <a:ext cx="392163" cy="440"/>
            </a:xfrm>
            <a:prstGeom prst="line">
              <a:avLst/>
            </a:prstGeom>
            <a:solidFill>
              <a:srgbClr val="BBE0E3"/>
            </a:solidFill>
            <a:ln w="76200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7" name="Rectangle 66"/>
            <p:cNvSpPr/>
            <p:nvPr/>
          </p:nvSpPr>
          <p:spPr bwMode="auto">
            <a:xfrm>
              <a:off x="5973366" y="2487053"/>
              <a:ext cx="533843" cy="529328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0" tIns="0" rIns="0" bIns="0" numCol="1" rtlCol="0" anchor="b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ts val="14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CFD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/>
              </a:r>
              <a:b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ToT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sp>
          <p:nvSpPr>
            <p:cNvPr id="68" name="Isosceles Triangle 67"/>
            <p:cNvSpPr/>
            <p:nvPr/>
          </p:nvSpPr>
          <p:spPr bwMode="auto">
            <a:xfrm rot="5400000">
              <a:off x="5450048" y="2574614"/>
              <a:ext cx="438912" cy="475488"/>
            </a:xfrm>
            <a:prstGeom prst="triangle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69" name="Straight Arrow Connector 68"/>
            <p:cNvCxnSpPr/>
            <p:nvPr/>
          </p:nvCxnSpPr>
          <p:spPr bwMode="auto">
            <a:xfrm flipV="1">
              <a:off x="5525200" y="2653925"/>
              <a:ext cx="227938" cy="376393"/>
            </a:xfrm>
            <a:prstGeom prst="straightConnector1">
              <a:avLst/>
            </a:prstGeom>
            <a:solidFill>
              <a:srgbClr val="BBE0E3"/>
            </a:solidFill>
            <a:ln w="190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70" name="TextBox 69"/>
            <p:cNvSpPr txBox="1"/>
            <p:nvPr/>
          </p:nvSpPr>
          <p:spPr>
            <a:xfrm>
              <a:off x="5883263" y="2469139"/>
              <a:ext cx="388559" cy="24622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LE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111727" y="3133493"/>
              <a:ext cx="748198" cy="3077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Data</a:t>
              </a:r>
            </a:p>
          </p:txBody>
        </p:sp>
        <p:sp>
          <p:nvSpPr>
            <p:cNvPr id="72" name="Rectangle 71"/>
            <p:cNvSpPr/>
            <p:nvPr/>
          </p:nvSpPr>
          <p:spPr bwMode="auto">
            <a:xfrm>
              <a:off x="5363173" y="3627865"/>
              <a:ext cx="616487" cy="438912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LV</a:t>
              </a: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/>
              </a:r>
              <a:b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+6V 20A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cxnSp>
          <p:nvCxnSpPr>
            <p:cNvPr id="73" name="Straight Connector 72"/>
            <p:cNvCxnSpPr/>
            <p:nvPr/>
          </p:nvCxnSpPr>
          <p:spPr bwMode="auto">
            <a:xfrm>
              <a:off x="5961888" y="3937141"/>
              <a:ext cx="430455" cy="0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74" name="Straight Connector 73"/>
            <p:cNvCxnSpPr/>
            <p:nvPr/>
          </p:nvCxnSpPr>
          <p:spPr bwMode="auto">
            <a:xfrm>
              <a:off x="3399254" y="4032805"/>
              <a:ext cx="0" cy="190848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75" name="Straight Connector 118"/>
            <p:cNvCxnSpPr/>
            <p:nvPr/>
          </p:nvCxnSpPr>
          <p:spPr bwMode="auto">
            <a:xfrm rot="10800000" flipV="1">
              <a:off x="3363121" y="2423987"/>
              <a:ext cx="77955" cy="2103033"/>
            </a:xfrm>
            <a:prstGeom prst="bentConnector2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sp>
          <p:nvSpPr>
            <p:cNvPr id="76" name="Rectangle 75"/>
            <p:cNvSpPr/>
            <p:nvPr/>
          </p:nvSpPr>
          <p:spPr bwMode="auto">
            <a:xfrm>
              <a:off x="3031933" y="4223653"/>
              <a:ext cx="533843" cy="438912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DCS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sp>
          <p:nvSpPr>
            <p:cNvPr id="77" name="Oval 76"/>
            <p:cNvSpPr/>
            <p:nvPr/>
          </p:nvSpPr>
          <p:spPr bwMode="auto">
            <a:xfrm>
              <a:off x="5230368" y="2321702"/>
              <a:ext cx="1478899" cy="946430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Rectangle 77"/>
            <p:cNvSpPr/>
            <p:nvPr/>
          </p:nvSpPr>
          <p:spPr bwMode="auto">
            <a:xfrm>
              <a:off x="402336" y="2060179"/>
              <a:ext cx="512064" cy="3054946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92504" y="2622602"/>
              <a:ext cx="512064" cy="324648"/>
            </a:xfrm>
            <a:prstGeom prst="rect">
              <a:avLst/>
            </a:prstGeom>
            <a:solidFill>
              <a:srgbClr val="FFE2C5"/>
            </a:solidFill>
            <a:ln w="28575">
              <a:solidFill>
                <a:srgbClr val="C00000"/>
              </a:solidFill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PA-a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2816353" y="2234797"/>
              <a:ext cx="512063" cy="324648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PA-b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36472" y="5095987"/>
              <a:ext cx="1024128" cy="36933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214 m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871216" y="5115125"/>
              <a:ext cx="1024128" cy="36933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214 m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779008" y="5115125"/>
              <a:ext cx="1024128" cy="36933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240 m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7750089" y="5115452"/>
              <a:ext cx="1024128" cy="36933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0 m</a:t>
              </a:r>
            </a:p>
          </p:txBody>
        </p:sp>
        <p:sp>
          <p:nvSpPr>
            <p:cNvPr id="85" name="Oval 84"/>
            <p:cNvSpPr/>
            <p:nvPr/>
          </p:nvSpPr>
          <p:spPr bwMode="auto">
            <a:xfrm>
              <a:off x="85064" y="2332334"/>
              <a:ext cx="1138376" cy="935797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Oval 85"/>
            <p:cNvSpPr/>
            <p:nvPr/>
          </p:nvSpPr>
          <p:spPr bwMode="auto">
            <a:xfrm>
              <a:off x="2559404" y="2332335"/>
              <a:ext cx="1478899" cy="935796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1026" name="Picture 2" descr="C:\Documents and Settings\Michael Rijssenbeek\My Documents\Atlas\AFP\FastTiming\Irradiation\IMG_5294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41" t="23529" r="4737" b="22499"/>
          <a:stretch/>
        </p:blipFill>
        <p:spPr bwMode="auto">
          <a:xfrm>
            <a:off x="6251458" y="4981962"/>
            <a:ext cx="2906334" cy="1687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191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Irradiation @ LANSCE – Jan 2014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14MAR14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97" name="Content Placeholder 196"/>
          <p:cNvSpPr txBox="1">
            <a:spLocks noGrp="1"/>
          </p:cNvSpPr>
          <p:nvPr>
            <p:ph idx="1"/>
          </p:nvPr>
        </p:nvSpPr>
        <p:spPr>
          <a:xfrm>
            <a:off x="304800" y="1046602"/>
            <a:ext cx="8839200" cy="563042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Unicode MS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442928" y="1666579"/>
            <a:ext cx="4148984" cy="3778109"/>
            <a:chOff x="3962654" y="1897528"/>
            <a:chExt cx="4148984" cy="3778109"/>
          </a:xfrm>
        </p:grpSpPr>
        <p:sp>
          <p:nvSpPr>
            <p:cNvPr id="16" name="TextBox 15"/>
            <p:cNvSpPr txBox="1"/>
            <p:nvPr/>
          </p:nvSpPr>
          <p:spPr>
            <a:xfrm>
              <a:off x="5860053" y="1908646"/>
              <a:ext cx="468715" cy="27631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4×</a:t>
              </a: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6270693" y="1935897"/>
              <a:ext cx="418954" cy="498139"/>
            </a:xfrm>
            <a:prstGeom prst="rect">
              <a:avLst/>
            </a:prstGeom>
            <a:solidFill>
              <a:srgbClr val="FFE2C5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PA-b</a:t>
              </a:r>
              <a:b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Att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cxnSp>
          <p:nvCxnSpPr>
            <p:cNvPr id="33" name="Straight Connector 32"/>
            <p:cNvCxnSpPr>
              <a:stCxn id="24" idx="3"/>
              <a:endCxn id="64" idx="3"/>
            </p:cNvCxnSpPr>
            <p:nvPr/>
          </p:nvCxnSpPr>
          <p:spPr bwMode="auto">
            <a:xfrm>
              <a:off x="6689647" y="2184967"/>
              <a:ext cx="31588" cy="1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V="1">
              <a:off x="5619164" y="2906319"/>
              <a:ext cx="0" cy="1642241"/>
            </a:xfrm>
            <a:prstGeom prst="line">
              <a:avLst/>
            </a:prstGeom>
            <a:solidFill>
              <a:srgbClr val="BBE0E3"/>
            </a:solidFill>
            <a:ln w="101600" cap="flat" cmpd="tri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2" name="TextBox 41"/>
            <p:cNvSpPr txBox="1"/>
            <p:nvPr/>
          </p:nvSpPr>
          <p:spPr>
            <a:xfrm rot="16200000">
              <a:off x="4931827" y="3805156"/>
              <a:ext cx="892522" cy="44420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Pulse </a:t>
              </a:r>
              <a:b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LMR400</a:t>
              </a:r>
            </a:p>
          </p:txBody>
        </p:sp>
        <p:cxnSp>
          <p:nvCxnSpPr>
            <p:cNvPr id="44" name="Straight Connector 43"/>
            <p:cNvCxnSpPr>
              <a:stCxn id="24" idx="1"/>
              <a:endCxn id="78" idx="3"/>
            </p:cNvCxnSpPr>
            <p:nvPr/>
          </p:nvCxnSpPr>
          <p:spPr bwMode="auto">
            <a:xfrm flipH="1">
              <a:off x="5890698" y="2184967"/>
              <a:ext cx="379995" cy="0"/>
            </a:xfrm>
            <a:prstGeom prst="line">
              <a:avLst/>
            </a:prstGeom>
            <a:solidFill>
              <a:srgbClr val="BBE0E3"/>
            </a:solidFill>
            <a:ln w="101600" cap="flat" cmpd="tri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/>
            <p:cNvCxnSpPr>
              <a:stCxn id="66" idx="1"/>
              <a:endCxn id="64" idx="0"/>
            </p:cNvCxnSpPr>
            <p:nvPr/>
          </p:nvCxnSpPr>
          <p:spPr bwMode="auto">
            <a:xfrm flipH="1">
              <a:off x="7139598" y="2184966"/>
              <a:ext cx="322103" cy="2"/>
            </a:xfrm>
            <a:prstGeom prst="line">
              <a:avLst/>
            </a:prstGeom>
            <a:solidFill>
              <a:srgbClr val="BBE0E3"/>
            </a:solidFill>
            <a:ln w="101600" cap="flat" cmpd="tri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/>
            <p:cNvCxnSpPr/>
            <p:nvPr/>
          </p:nvCxnSpPr>
          <p:spPr bwMode="auto">
            <a:xfrm>
              <a:off x="5616298" y="5237537"/>
              <a:ext cx="2080256" cy="0"/>
            </a:xfrm>
            <a:prstGeom prst="line">
              <a:avLst/>
            </a:prstGeom>
            <a:solidFill>
              <a:srgbClr val="BBE0E3"/>
            </a:solidFill>
            <a:ln w="76200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8" name="Rectangle 47"/>
            <p:cNvSpPr/>
            <p:nvPr/>
          </p:nvSpPr>
          <p:spPr bwMode="auto">
            <a:xfrm>
              <a:off x="7293687" y="4564239"/>
              <a:ext cx="735175" cy="552970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HPTDC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/>
              </a:r>
              <a:b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(NIM)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 bwMode="auto">
            <a:xfrm>
              <a:off x="7826922" y="2418284"/>
              <a:ext cx="0" cy="2136674"/>
            </a:xfrm>
            <a:prstGeom prst="line">
              <a:avLst/>
            </a:prstGeom>
            <a:solidFill>
              <a:srgbClr val="BBE0E3"/>
            </a:solidFill>
            <a:ln w="76200" cap="flat" cmpd="thickThin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2" name="Rectangle 61"/>
            <p:cNvSpPr/>
            <p:nvPr/>
          </p:nvSpPr>
          <p:spPr bwMode="auto">
            <a:xfrm>
              <a:off x="6328768" y="5287288"/>
              <a:ext cx="678837" cy="388349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NIM LV</a:t>
              </a: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/>
              </a:r>
              <a:b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±6V 3A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sp>
          <p:nvSpPr>
            <p:cNvPr id="64" name="Isosceles Triangle 63"/>
            <p:cNvSpPr/>
            <p:nvPr/>
          </p:nvSpPr>
          <p:spPr bwMode="auto">
            <a:xfrm rot="5400000">
              <a:off x="6681347" y="1975786"/>
              <a:ext cx="498139" cy="418363"/>
            </a:xfrm>
            <a:prstGeom prst="triangle">
              <a:avLst/>
            </a:prstGeom>
            <a:solidFill>
              <a:srgbClr val="FFE2C5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Rectangle 65"/>
            <p:cNvSpPr/>
            <p:nvPr/>
          </p:nvSpPr>
          <p:spPr bwMode="auto">
            <a:xfrm>
              <a:off x="7461701" y="1935896"/>
              <a:ext cx="469707" cy="498139"/>
            </a:xfrm>
            <a:prstGeom prst="rect">
              <a:avLst/>
            </a:prstGeom>
            <a:solidFill>
              <a:srgbClr val="FFE2C5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0" tIns="0" rIns="0" bIns="0" numCol="1" rtlCol="0" anchor="b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ts val="14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CFD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/>
              </a:r>
              <a:b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</a:b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 rot="16200000">
              <a:off x="7646323" y="3591278"/>
              <a:ext cx="658310" cy="27232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Data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5390669" y="1935897"/>
              <a:ext cx="500029" cy="498139"/>
            </a:xfrm>
            <a:prstGeom prst="rect">
              <a:avLst/>
            </a:prstGeom>
            <a:solidFill>
              <a:srgbClr val="FFE2C5"/>
            </a:solidFill>
            <a:ln w="28575">
              <a:solidFill>
                <a:srgbClr val="C00000"/>
              </a:solidFill>
            </a:ln>
          </p:spPr>
          <p:txBody>
            <a:bodyPr wrap="none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PA-a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993052" y="1907097"/>
              <a:ext cx="1148346" cy="53389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LANSCE</a:t>
              </a:r>
              <a:r>
                <a:rPr kumimoji="0" lang="en-US" sz="1600" b="0" i="0" u="none" strike="noStrike" kern="0" cap="none" spc="0" normalizeH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 </a:t>
              </a: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Beam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3993052" y="3254215"/>
              <a:ext cx="901090" cy="32678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30 m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6990955" y="1897528"/>
              <a:ext cx="503797" cy="24508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4×</a:t>
              </a:r>
            </a:p>
          </p:txBody>
        </p:sp>
        <p:sp>
          <p:nvSpPr>
            <p:cNvPr id="94" name="Rectangle 93"/>
            <p:cNvSpPr/>
            <p:nvPr/>
          </p:nvSpPr>
          <p:spPr bwMode="auto">
            <a:xfrm>
              <a:off x="6301206" y="4556815"/>
              <a:ext cx="735175" cy="552970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CFD-LV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/>
              </a:r>
              <a:b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(NIM)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sp>
          <p:nvSpPr>
            <p:cNvPr id="97" name="Rectangle 96"/>
            <p:cNvSpPr/>
            <p:nvPr/>
          </p:nvSpPr>
          <p:spPr bwMode="auto">
            <a:xfrm>
              <a:off x="5248712" y="4563950"/>
              <a:ext cx="735175" cy="552970"/>
            </a:xfrm>
            <a:prstGeom prst="rect">
              <a:avLst/>
            </a:prstGeom>
            <a:solidFill>
              <a:srgbClr val="BBE0E3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CTP</a:t>
              </a: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/>
              </a:r>
              <a:b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(NIM)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  <p:sp>
          <p:nvSpPr>
            <p:cNvPr id="99" name="Isosceles Triangle 98"/>
            <p:cNvSpPr/>
            <p:nvPr/>
          </p:nvSpPr>
          <p:spPr bwMode="auto">
            <a:xfrm rot="10800000">
              <a:off x="5422124" y="2668007"/>
              <a:ext cx="388349" cy="418363"/>
            </a:xfrm>
            <a:prstGeom prst="triangle">
              <a:avLst/>
            </a:prstGeom>
            <a:solidFill>
              <a:srgbClr val="FFE2C5"/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16" name="Straight Connector 115"/>
            <p:cNvCxnSpPr/>
            <p:nvPr/>
          </p:nvCxnSpPr>
          <p:spPr bwMode="auto">
            <a:xfrm>
              <a:off x="5744889" y="2404247"/>
              <a:ext cx="0" cy="263760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20" name="Straight Connector 119"/>
            <p:cNvCxnSpPr/>
            <p:nvPr/>
          </p:nvCxnSpPr>
          <p:spPr bwMode="auto">
            <a:xfrm>
              <a:off x="5569952" y="2404247"/>
              <a:ext cx="0" cy="263760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21" name="Straight Connector 120"/>
            <p:cNvCxnSpPr/>
            <p:nvPr/>
          </p:nvCxnSpPr>
          <p:spPr bwMode="auto">
            <a:xfrm>
              <a:off x="5657421" y="2405533"/>
              <a:ext cx="0" cy="263760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22" name="Straight Connector 121"/>
            <p:cNvCxnSpPr/>
            <p:nvPr/>
          </p:nvCxnSpPr>
          <p:spPr bwMode="auto">
            <a:xfrm>
              <a:off x="5482483" y="2405533"/>
              <a:ext cx="0" cy="263760"/>
            </a:xfrm>
            <a:prstGeom prst="line">
              <a:avLst/>
            </a:prstGeom>
            <a:solidFill>
              <a:srgbClr val="BBE0E3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sp>
          <p:nvSpPr>
            <p:cNvPr id="137" name="Right Brace 136"/>
            <p:cNvSpPr/>
            <p:nvPr/>
          </p:nvSpPr>
          <p:spPr bwMode="auto">
            <a:xfrm rot="10800000">
              <a:off x="4808298" y="2142617"/>
              <a:ext cx="357083" cy="2697818"/>
            </a:xfrm>
            <a:prstGeom prst="rightBrace">
              <a:avLst>
                <a:gd name="adj1" fmla="val 42115"/>
                <a:gd name="adj2" fmla="val 50000"/>
              </a:avLst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42" name="Straight Connector 141"/>
            <p:cNvCxnSpPr/>
            <p:nvPr/>
          </p:nvCxnSpPr>
          <p:spPr bwMode="auto">
            <a:xfrm flipV="1">
              <a:off x="7696554" y="5117209"/>
              <a:ext cx="0" cy="136364"/>
            </a:xfrm>
            <a:prstGeom prst="line">
              <a:avLst/>
            </a:prstGeom>
            <a:solidFill>
              <a:srgbClr val="BBE0E3"/>
            </a:solidFill>
            <a:ln w="76200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7" name="Straight Connector 146"/>
            <p:cNvCxnSpPr>
              <a:stCxn id="94" idx="2"/>
            </p:cNvCxnSpPr>
            <p:nvPr/>
          </p:nvCxnSpPr>
          <p:spPr bwMode="auto">
            <a:xfrm>
              <a:off x="6668794" y="5109785"/>
              <a:ext cx="0" cy="143788"/>
            </a:xfrm>
            <a:prstGeom prst="line">
              <a:avLst/>
            </a:prstGeom>
            <a:solidFill>
              <a:srgbClr val="BBE0E3"/>
            </a:solidFill>
            <a:ln w="76200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0" name="Straight Connector 149"/>
            <p:cNvCxnSpPr/>
            <p:nvPr/>
          </p:nvCxnSpPr>
          <p:spPr bwMode="auto">
            <a:xfrm>
              <a:off x="5635139" y="5118397"/>
              <a:ext cx="0" cy="143788"/>
            </a:xfrm>
            <a:prstGeom prst="line">
              <a:avLst/>
            </a:prstGeom>
            <a:solidFill>
              <a:srgbClr val="BBE0E3"/>
            </a:solidFill>
            <a:ln w="76200" cap="flat" cmpd="dbl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2" name="Elbow Connector 151"/>
            <p:cNvCxnSpPr>
              <a:endCxn id="24" idx="2"/>
            </p:cNvCxnSpPr>
            <p:nvPr/>
          </p:nvCxnSpPr>
          <p:spPr bwMode="auto">
            <a:xfrm rot="5400000" flipH="1" flipV="1">
              <a:off x="5415619" y="3484010"/>
              <a:ext cx="2114525" cy="14578"/>
            </a:xfrm>
            <a:prstGeom prst="bentConnector3">
              <a:avLst>
                <a:gd name="adj1" fmla="val 91681"/>
              </a:avLst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3" name="Elbow Connector 152"/>
            <p:cNvCxnSpPr/>
            <p:nvPr/>
          </p:nvCxnSpPr>
          <p:spPr bwMode="auto">
            <a:xfrm rot="5400000" flipH="1" flipV="1">
              <a:off x="6002229" y="3062433"/>
              <a:ext cx="2120922" cy="864127"/>
            </a:xfrm>
            <a:prstGeom prst="bentConnector3">
              <a:avLst>
                <a:gd name="adj1" fmla="val 91036"/>
              </a:avLst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2" name="Elbow Connector 161"/>
            <p:cNvCxnSpPr/>
            <p:nvPr/>
          </p:nvCxnSpPr>
          <p:spPr bwMode="auto">
            <a:xfrm rot="5400000" flipH="1" flipV="1">
              <a:off x="6066927" y="3049970"/>
              <a:ext cx="2114525" cy="851154"/>
            </a:xfrm>
            <a:prstGeom prst="bentConnector3">
              <a:avLst>
                <a:gd name="adj1" fmla="val 86992"/>
              </a:avLst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8" name="Elbow Connector 167"/>
            <p:cNvCxnSpPr/>
            <p:nvPr/>
          </p:nvCxnSpPr>
          <p:spPr bwMode="auto">
            <a:xfrm rot="5400000" flipH="1" flipV="1">
              <a:off x="6160646" y="3049119"/>
              <a:ext cx="2098774" cy="868608"/>
            </a:xfrm>
            <a:prstGeom prst="bentConnector3">
              <a:avLst>
                <a:gd name="adj1" fmla="val 83070"/>
              </a:avLst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1" name="Elbow Connector 170"/>
            <p:cNvCxnSpPr/>
            <p:nvPr/>
          </p:nvCxnSpPr>
          <p:spPr bwMode="auto">
            <a:xfrm rot="5400000" flipH="1" flipV="1">
              <a:off x="6235638" y="3051697"/>
              <a:ext cx="2098773" cy="863455"/>
            </a:xfrm>
            <a:prstGeom prst="bentConnector3">
              <a:avLst>
                <a:gd name="adj1" fmla="val 77821"/>
              </a:avLst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5" name="TextBox 174"/>
            <p:cNvSpPr txBox="1"/>
            <p:nvPr/>
          </p:nvSpPr>
          <p:spPr>
            <a:xfrm>
              <a:off x="6058660" y="2992865"/>
              <a:ext cx="503797" cy="24508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+5V</a:t>
              </a: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6828222" y="2978652"/>
              <a:ext cx="721545" cy="78129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+5V</a:t>
              </a:r>
              <a:r>
                <a:rPr lang="en-US" sz="1100" kern="0" dirty="0">
                  <a:solidFill>
                    <a:srgbClr val="000000"/>
                  </a:solidFill>
                  <a:latin typeface="Arial Unicode MS"/>
                </a:rPr>
                <a:t/>
              </a:r>
              <a:br>
                <a:rPr lang="en-US" sz="1100" kern="0" dirty="0">
                  <a:solidFill>
                    <a:srgbClr val="000000"/>
                  </a:solidFill>
                  <a:latin typeface="Arial Unicode MS"/>
                </a:rPr>
              </a:b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+3.3V</a:t>
              </a:r>
              <a:b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lang="en-US" sz="1100" kern="0" dirty="0" smtClean="0">
                  <a:solidFill>
                    <a:srgbClr val="000000"/>
                  </a:solidFill>
                  <a:latin typeface="Arial Unicode MS"/>
                </a:rPr>
                <a:t>+1.3V</a:t>
              </a:r>
              <a:br>
                <a:rPr lang="en-US" sz="1100" kern="0" dirty="0" smtClean="0">
                  <a:solidFill>
                    <a:srgbClr val="000000"/>
                  </a:solidFill>
                  <a:latin typeface="Arial Unicode MS"/>
                </a:rPr>
              </a:b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–5V</a:t>
              </a: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3962654" y="4702241"/>
              <a:ext cx="1148346" cy="40754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 Unicode MS"/>
                </a:rPr>
                <a:t>Safe Area</a:t>
              </a:r>
            </a:p>
          </p:txBody>
        </p:sp>
        <p:sp>
          <p:nvSpPr>
            <p:cNvPr id="194" name="Freeform 193"/>
            <p:cNvSpPr/>
            <p:nvPr/>
          </p:nvSpPr>
          <p:spPr bwMode="auto">
            <a:xfrm>
              <a:off x="5805889" y="4318612"/>
              <a:ext cx="1762699" cy="242371"/>
            </a:xfrm>
            <a:custGeom>
              <a:avLst/>
              <a:gdLst>
                <a:gd name="connsiteX0" fmla="*/ 0 w 1762699"/>
                <a:gd name="connsiteY0" fmla="*/ 231354 h 242371"/>
                <a:gd name="connsiteX1" fmla="*/ 0 w 1762699"/>
                <a:gd name="connsiteY1" fmla="*/ 0 h 242371"/>
                <a:gd name="connsiteX2" fmla="*/ 1762699 w 1762699"/>
                <a:gd name="connsiteY2" fmla="*/ 0 h 242371"/>
                <a:gd name="connsiteX3" fmla="*/ 1762699 w 1762699"/>
                <a:gd name="connsiteY3" fmla="*/ 242371 h 242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62699" h="242371">
                  <a:moveTo>
                    <a:pt x="0" y="231354"/>
                  </a:moveTo>
                  <a:lnTo>
                    <a:pt x="0" y="0"/>
                  </a:lnTo>
                  <a:lnTo>
                    <a:pt x="1762699" y="0"/>
                  </a:lnTo>
                  <a:lnTo>
                    <a:pt x="1762699" y="242371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5" name="Freeform 194"/>
            <p:cNvSpPr/>
            <p:nvPr/>
          </p:nvSpPr>
          <p:spPr bwMode="auto">
            <a:xfrm>
              <a:off x="5742628" y="4056594"/>
              <a:ext cx="1918646" cy="504389"/>
            </a:xfrm>
            <a:custGeom>
              <a:avLst/>
              <a:gdLst>
                <a:gd name="connsiteX0" fmla="*/ 0 w 1762699"/>
                <a:gd name="connsiteY0" fmla="*/ 231354 h 242371"/>
                <a:gd name="connsiteX1" fmla="*/ 0 w 1762699"/>
                <a:gd name="connsiteY1" fmla="*/ 0 h 242371"/>
                <a:gd name="connsiteX2" fmla="*/ 1762699 w 1762699"/>
                <a:gd name="connsiteY2" fmla="*/ 0 h 242371"/>
                <a:gd name="connsiteX3" fmla="*/ 1762699 w 1762699"/>
                <a:gd name="connsiteY3" fmla="*/ 242371 h 242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62699" h="242371">
                  <a:moveTo>
                    <a:pt x="0" y="231354"/>
                  </a:moveTo>
                  <a:lnTo>
                    <a:pt x="0" y="0"/>
                  </a:lnTo>
                  <a:lnTo>
                    <a:pt x="1762699" y="0"/>
                  </a:lnTo>
                  <a:lnTo>
                    <a:pt x="1762699" y="242371"/>
                  </a:ln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18288" tIns="18288" rIns="18288" bIns="18288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>
              <a:off x="6926276" y="3821271"/>
              <a:ext cx="751600" cy="24508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Ref CLK</a:t>
              </a:r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6816988" y="4084498"/>
              <a:ext cx="751600" cy="24508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Trigger</a:t>
              </a:r>
            </a:p>
          </p:txBody>
        </p:sp>
        <p:sp>
          <p:nvSpPr>
            <p:cNvPr id="200" name="Rectangle 199"/>
            <p:cNvSpPr/>
            <p:nvPr/>
          </p:nvSpPr>
          <p:spPr bwMode="auto">
            <a:xfrm>
              <a:off x="5409687" y="3115409"/>
              <a:ext cx="418954" cy="498139"/>
            </a:xfrm>
            <a:prstGeom prst="rect">
              <a:avLst/>
            </a:prstGeom>
            <a:solidFill>
              <a:srgbClr val="FFE2C5"/>
            </a:solidFill>
            <a:ln w="2857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none" lIns="18288" tIns="18288" rIns="18288" bIns="18288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kern="0" dirty="0" smtClean="0">
                  <a:latin typeface="Arial Unicode MS"/>
                </a:rPr>
                <a:t>–20 </a:t>
              </a:r>
              <a:br>
                <a:rPr lang="en-US" sz="1200" kern="0" dirty="0" smtClean="0">
                  <a:latin typeface="Arial Unicode MS"/>
                </a:rPr>
              </a:br>
              <a:r>
                <a:rPr lang="en-US" sz="1200" kern="0" dirty="0" smtClean="0">
                  <a:latin typeface="Arial Unicode MS"/>
                </a:rPr>
                <a:t>dB</a:t>
              </a: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 Unicode MS"/>
              </a:endParaRPr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5248712" y="2625225"/>
              <a:ext cx="735175" cy="46114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1→4</a:t>
              </a:r>
              <a:b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</a:b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–</a:t>
              </a:r>
              <a:r>
                <a:rPr kumimoji="0" lang="en-US" sz="1100" b="0" i="0" u="none" strike="noStrike" kern="0" cap="none" spc="0" normalizeH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Unicode MS"/>
                </a:rPr>
                <a:t>6 dB</a:t>
              </a:r>
              <a:endPara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 Unicode MS"/>
              </a:endParaRPr>
            </a:p>
          </p:txBody>
        </p:sp>
      </p:grpSp>
      <p:cxnSp>
        <p:nvCxnSpPr>
          <p:cNvPr id="7" name="Straight Arrow Connector 6"/>
          <p:cNvCxnSpPr/>
          <p:nvPr/>
        </p:nvCxnSpPr>
        <p:spPr bwMode="auto">
          <a:xfrm flipV="1">
            <a:off x="2214391" y="1954016"/>
            <a:ext cx="1569680" cy="3"/>
          </a:xfrm>
          <a:prstGeom prst="straightConnector1">
            <a:avLst/>
          </a:prstGeom>
          <a:solidFill>
            <a:srgbClr val="FFFFCC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Rectangle 52"/>
          <p:cNvSpPr/>
          <p:nvPr/>
        </p:nvSpPr>
        <p:spPr bwMode="auto">
          <a:xfrm>
            <a:off x="7229112" y="1693901"/>
            <a:ext cx="791168" cy="498139"/>
          </a:xfrm>
          <a:prstGeom prst="rect">
            <a:avLst/>
          </a:prstGeom>
          <a:solidFill>
            <a:srgbClr val="FFE2C5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ts val="14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Unicode MS"/>
              </a:rPr>
              <a:t>4 HPTDC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Unicode MS"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Unicode MS"/>
              </a:rPr>
              <a:t>chips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 Unicode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09136" y="2291424"/>
            <a:ext cx="2552087" cy="6668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  <a:cs typeface="Times New Roman" panose="02020603050405020304" pitchFamily="18" charset="0"/>
              </a:rPr>
              <a:t>2 HPTDC chips: 1×10</a:t>
            </a:r>
            <a:r>
              <a:rPr lang="en-US" sz="1400" baseline="30000" dirty="0" smtClean="0">
                <a:latin typeface="+mj-lt"/>
                <a:cs typeface="Times New Roman" panose="02020603050405020304" pitchFamily="18" charset="0"/>
              </a:rPr>
              <a:t>12</a:t>
            </a:r>
            <a:r>
              <a:rPr lang="en-US" sz="1400" dirty="0" smtClean="0">
                <a:latin typeface="+mj-lt"/>
                <a:cs typeface="Times New Roman" panose="02020603050405020304" pitchFamily="18" charset="0"/>
              </a:rPr>
              <a:t> p/cm</a:t>
            </a:r>
            <a:r>
              <a:rPr lang="en-US" sz="1400" baseline="30000" dirty="0" smtClean="0">
                <a:latin typeface="+mj-lt"/>
                <a:cs typeface="Times New Roman" panose="02020603050405020304" pitchFamily="18" charset="0"/>
              </a:rPr>
              <a:t>2</a:t>
            </a:r>
          </a:p>
          <a:p>
            <a:r>
              <a:rPr lang="en-US" sz="1400" dirty="0" smtClean="0">
                <a:latin typeface="+mj-lt"/>
                <a:cs typeface="Times New Roman" panose="02020603050405020304" pitchFamily="18" charset="0"/>
              </a:rPr>
              <a:t>2 </a:t>
            </a:r>
            <a:r>
              <a:rPr lang="en-US" sz="1400" dirty="0">
                <a:latin typeface="+mj-lt"/>
                <a:cs typeface="Times New Roman" panose="02020603050405020304" pitchFamily="18" charset="0"/>
              </a:rPr>
              <a:t>HPTDC chips: </a:t>
            </a:r>
            <a:r>
              <a:rPr lang="en-US" sz="1400" dirty="0" smtClean="0">
                <a:latin typeface="+mj-lt"/>
                <a:cs typeface="Times New Roman" panose="02020603050405020304" pitchFamily="18" charset="0"/>
              </a:rPr>
              <a:t>1×10</a:t>
            </a:r>
            <a:r>
              <a:rPr lang="en-US" sz="1400" baseline="30000" dirty="0" smtClean="0">
                <a:latin typeface="+mj-lt"/>
                <a:cs typeface="Times New Roman" panose="02020603050405020304" pitchFamily="18" charset="0"/>
              </a:rPr>
              <a:t>13</a:t>
            </a:r>
            <a:r>
              <a:rPr lang="en-US" sz="1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+mj-lt"/>
                <a:cs typeface="Times New Roman" panose="02020603050405020304" pitchFamily="18" charset="0"/>
              </a:rPr>
              <a:t>p/cm</a:t>
            </a:r>
            <a:r>
              <a:rPr lang="en-US" sz="1400" baseline="30000" dirty="0">
                <a:latin typeface="+mj-lt"/>
                <a:cs typeface="Times New Roman" panose="02020603050405020304" pitchFamily="18" charset="0"/>
              </a:rPr>
              <a:t>2</a:t>
            </a:r>
          </a:p>
          <a:p>
            <a:endParaRPr lang="en-US" sz="1400" baseline="300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713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4-Channel Electronics Setup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Jan 31- Feb 2 irradiation at LANSCE</a:t>
            </a:r>
          </a:p>
          <a:p>
            <a:r>
              <a:rPr lang="en-US" sz="2000" dirty="0"/>
              <a:t>Protocol:</a:t>
            </a:r>
          </a:p>
          <a:p>
            <a:pPr lvl="1"/>
            <a:r>
              <a:rPr lang="en-US" sz="1600" dirty="0"/>
              <a:t>Active irradiation</a:t>
            </a:r>
          </a:p>
          <a:p>
            <a:pPr lvl="1"/>
            <a:r>
              <a:rPr lang="en-US" sz="1600" dirty="0"/>
              <a:t>up to </a:t>
            </a:r>
            <a:r>
              <a:rPr lang="en-US" sz="1600" dirty="0" smtClean="0"/>
              <a:t>1.0×10</a:t>
            </a:r>
            <a:r>
              <a:rPr lang="en-US" sz="1600" baseline="30000" dirty="0" smtClean="0"/>
              <a:t>13</a:t>
            </a:r>
            <a:r>
              <a:rPr lang="en-US" sz="1600" dirty="0" smtClean="0"/>
              <a:t> </a:t>
            </a:r>
            <a:r>
              <a:rPr lang="en-US" sz="1600" dirty="0"/>
              <a:t>p/cm</a:t>
            </a:r>
            <a:r>
              <a:rPr lang="en-US" sz="1600" baseline="30000" dirty="0"/>
              <a:t>2</a:t>
            </a:r>
            <a:r>
              <a:rPr lang="en-US" sz="1600" dirty="0"/>
              <a:t>, in </a:t>
            </a:r>
            <a:r>
              <a:rPr lang="en-US" sz="1600" dirty="0" smtClean="0"/>
              <a:t>10 steps </a:t>
            </a:r>
            <a:r>
              <a:rPr lang="en-US" sz="1600" dirty="0"/>
              <a:t>of </a:t>
            </a:r>
            <a:r>
              <a:rPr lang="en-US" sz="1600" dirty="0" smtClean="0"/>
              <a:t>1</a:t>
            </a:r>
            <a:r>
              <a:rPr lang="en-US" sz="1600" dirty="0"/>
              <a:t>×</a:t>
            </a:r>
            <a:r>
              <a:rPr lang="en-US" sz="1600" dirty="0" smtClean="0"/>
              <a:t>10</a:t>
            </a:r>
            <a:r>
              <a:rPr lang="en-US" sz="1600" baseline="30000" dirty="0" smtClean="0"/>
              <a:t>12</a:t>
            </a:r>
            <a:r>
              <a:rPr lang="en-US" sz="1600" dirty="0" smtClean="0"/>
              <a:t> </a:t>
            </a:r>
            <a:r>
              <a:rPr lang="en-US" sz="1600" dirty="0"/>
              <a:t>p/cm</a:t>
            </a:r>
            <a:r>
              <a:rPr lang="en-US" sz="1600" baseline="30000" dirty="0"/>
              <a:t>2</a:t>
            </a:r>
          </a:p>
          <a:p>
            <a:pPr lvl="1"/>
            <a:r>
              <a:rPr lang="en-US" sz="1600" dirty="0"/>
              <a:t>i.e. 10 pulses of </a:t>
            </a:r>
            <a:r>
              <a:rPr lang="en-US" sz="1600" dirty="0" smtClean="0"/>
              <a:t>10</a:t>
            </a:r>
            <a:r>
              <a:rPr lang="en-US" sz="1600" baseline="30000" dirty="0" smtClean="0"/>
              <a:t>11</a:t>
            </a:r>
            <a:r>
              <a:rPr lang="en-US" sz="1600" dirty="0" smtClean="0"/>
              <a:t> </a:t>
            </a:r>
            <a:r>
              <a:rPr lang="en-US" sz="1600" dirty="0"/>
              <a:t>protons per step</a:t>
            </a:r>
          </a:p>
          <a:p>
            <a:pPr lvl="1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14MAR14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CA06B6-709D-40A6-9965-E48A7E2EADD9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26" name="Picture 2" descr="C:\Documents and Settings\Michael Rijssenbeek\My Documents\My Pictures\LifeCam Files\2013-12-04 11-15-57.43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6" t="13355" r="4217" b="6645"/>
          <a:stretch/>
        </p:blipFill>
        <p:spPr bwMode="auto">
          <a:xfrm>
            <a:off x="0" y="2666091"/>
            <a:ext cx="559657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Michael Rijssenbeek\My Documents\My Pictures\LifeCam Files\2013-12-04 11-17-36.76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6" r="30291"/>
          <a:stretch/>
        </p:blipFill>
        <p:spPr bwMode="auto">
          <a:xfrm>
            <a:off x="5596571" y="2655073"/>
            <a:ext cx="3547430" cy="420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351660" y="6301657"/>
            <a:ext cx="6169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j-lt"/>
                <a:cs typeface="Times New Roman" panose="02020603050405020304" pitchFamily="18" charset="0"/>
              </a:rPr>
              <a:t>PA-a</a:t>
            </a:r>
            <a:endParaRPr lang="en-US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50683" y="6301657"/>
            <a:ext cx="6169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j-lt"/>
                <a:cs typeface="Times New Roman" panose="02020603050405020304" pitchFamily="18" charset="0"/>
              </a:rPr>
              <a:t>PA-b</a:t>
            </a:r>
            <a:endParaRPr lang="en-US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2080" y="6297636"/>
            <a:ext cx="6169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j-lt"/>
                <a:cs typeface="Times New Roman" panose="02020603050405020304" pitchFamily="18" charset="0"/>
              </a:rPr>
              <a:t>CFD</a:t>
            </a:r>
            <a:endParaRPr lang="en-US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" name="Right Brace 6"/>
          <p:cNvSpPr/>
          <p:nvPr/>
        </p:nvSpPr>
        <p:spPr bwMode="auto">
          <a:xfrm rot="5400000">
            <a:off x="1178803" y="5238006"/>
            <a:ext cx="440675" cy="1608463"/>
          </a:xfrm>
          <a:prstGeom prst="rightBrace">
            <a:avLst>
              <a:gd name="adj1" fmla="val 28333"/>
              <a:gd name="adj2" fmla="val 50000"/>
            </a:avLst>
          </a:prstGeom>
          <a:noFill/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18288" tIns="18288" rIns="18288" bIns="18288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ight Brace 11"/>
          <p:cNvSpPr/>
          <p:nvPr/>
        </p:nvSpPr>
        <p:spPr bwMode="auto">
          <a:xfrm rot="5400000">
            <a:off x="3148986" y="5269220"/>
            <a:ext cx="440675" cy="1608463"/>
          </a:xfrm>
          <a:prstGeom prst="rightBrace">
            <a:avLst>
              <a:gd name="adj1" fmla="val 28333"/>
              <a:gd name="adj2" fmla="val 50000"/>
            </a:avLst>
          </a:prstGeom>
          <a:noFill/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18288" tIns="18288" rIns="18288" bIns="18288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 flipV="1">
            <a:off x="4572000" y="5266072"/>
            <a:ext cx="88132" cy="996503"/>
          </a:xfrm>
          <a:prstGeom prst="straightConnector1">
            <a:avLst/>
          </a:prstGeom>
          <a:solidFill>
            <a:srgbClr val="FFFFCC"/>
          </a:solidFill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Box 14"/>
          <p:cNvSpPr txBox="1"/>
          <p:nvPr/>
        </p:nvSpPr>
        <p:spPr>
          <a:xfrm>
            <a:off x="6555038" y="6561655"/>
            <a:ext cx="12338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j-lt"/>
                <a:cs typeface="Times New Roman" panose="02020603050405020304" pitchFamily="18" charset="0"/>
              </a:rPr>
              <a:t>Beam View</a:t>
            </a:r>
            <a:endParaRPr lang="en-US" sz="1400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/>
          <p:cNvCxnSpPr>
            <a:stCxn id="15" idx="0"/>
          </p:cNvCxnSpPr>
          <p:nvPr/>
        </p:nvCxnSpPr>
        <p:spPr bwMode="auto">
          <a:xfrm flipV="1">
            <a:off x="7171982" y="5553460"/>
            <a:ext cx="88133" cy="1008195"/>
          </a:xfrm>
          <a:prstGeom prst="straightConnector1">
            <a:avLst/>
          </a:prstGeom>
          <a:solidFill>
            <a:srgbClr val="FFFFCC"/>
          </a:solidFill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56260485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5"/>
  <p:tag name="TPFULLVERSION" val="5.3.1.3337"/>
  <p:tag name="PPTVERSION" val="14"/>
  <p:tag name="TPOS" val="2"/>
</p:tagLst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Unicode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18288" tIns="18288" rIns="18288" bIns="1828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18288" tIns="18288" rIns="18288" bIns="18288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13875</TotalTime>
  <Words>1232</Words>
  <Application>Microsoft Office PowerPoint</Application>
  <PresentationFormat>On-screen Show (4:3)</PresentationFormat>
  <Paragraphs>337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Comic Sans MS</vt:lpstr>
      <vt:lpstr>Times New Roman Italic</vt:lpstr>
      <vt:lpstr>Wingdings</vt:lpstr>
      <vt:lpstr>Gill Sans</vt:lpstr>
      <vt:lpstr>Arial Unicode MS</vt:lpstr>
      <vt:lpstr>Times New Roman</vt:lpstr>
      <vt:lpstr>Lucida Grande</vt:lpstr>
      <vt:lpstr>Default Design</vt:lpstr>
      <vt:lpstr>AFP Technical Review ToF Electronics</vt:lpstr>
      <vt:lpstr>AFP – ATLAS Forward Protons</vt:lpstr>
      <vt:lpstr>Electronics – Goals &amp; Constraints</vt:lpstr>
      <vt:lpstr>Fast Timing Electronics</vt:lpstr>
      <vt:lpstr>Pulse Shape and Gain Requirements</vt:lpstr>
      <vt:lpstr>Irradiation of AFP Electronics</vt:lpstr>
      <vt:lpstr>Irradiation – Sep 2013</vt:lpstr>
      <vt:lpstr>Irradiation @ LANSCE – Jan 2014</vt:lpstr>
      <vt:lpstr>4-Channel Electronics Setup</vt:lpstr>
      <vt:lpstr>January 31- Feb 2 Irradiation</vt:lpstr>
      <vt:lpstr>Fast ToF Electronics: we have …</vt:lpstr>
      <vt:lpstr>Preamp/amp reflections</vt:lpstr>
      <vt:lpstr>To Do: Trigger – Stony Brook</vt:lpstr>
      <vt:lpstr>To Do: Modify CFD – U Alberta</vt:lpstr>
      <vt:lpstr>Status Fast ToF Electronics: To Do …</vt:lpstr>
    </vt:vector>
  </TitlesOfParts>
  <Company>Physics, SUNY at Stony Brook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Luminosity Measurement at the LHC</dc:title>
  <dc:creator>Michael Rijssenbeek</dc:creator>
  <cp:lastModifiedBy>Michael Rijssenbeek</cp:lastModifiedBy>
  <cp:revision>203</cp:revision>
  <cp:lastPrinted>2013-11-21T12:36:11Z</cp:lastPrinted>
  <dcterms:created xsi:type="dcterms:W3CDTF">2002-09-21T20:01:21Z</dcterms:created>
  <dcterms:modified xsi:type="dcterms:W3CDTF">2014-03-14T08:35:03Z</dcterms:modified>
</cp:coreProperties>
</file>