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780" r:id="rId2"/>
    <p:sldId id="972" r:id="rId3"/>
    <p:sldId id="938" r:id="rId4"/>
    <p:sldId id="831" r:id="rId5"/>
    <p:sldId id="955" r:id="rId6"/>
    <p:sldId id="956" r:id="rId7"/>
    <p:sldId id="868" r:id="rId8"/>
    <p:sldId id="957" r:id="rId9"/>
    <p:sldId id="961" r:id="rId10"/>
    <p:sldId id="965" r:id="rId11"/>
    <p:sldId id="964" r:id="rId12"/>
    <p:sldId id="966" r:id="rId13"/>
    <p:sldId id="969" r:id="rId14"/>
    <p:sldId id="919" r:id="rId15"/>
    <p:sldId id="975" r:id="rId16"/>
    <p:sldId id="970" r:id="rId17"/>
    <p:sldId id="922" r:id="rId18"/>
    <p:sldId id="923" r:id="rId19"/>
    <p:sldId id="924" r:id="rId20"/>
    <p:sldId id="925" r:id="rId21"/>
    <p:sldId id="926" r:id="rId22"/>
    <p:sldId id="928" r:id="rId23"/>
    <p:sldId id="880" r:id="rId24"/>
    <p:sldId id="971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CC3399"/>
    <a:srgbClr val="FF66CC"/>
    <a:srgbClr val="FF99CC"/>
    <a:srgbClr val="C00000"/>
    <a:srgbClr val="CC3300"/>
    <a:srgbClr val="FF0000"/>
    <a:srgbClr val="FF6699"/>
    <a:srgbClr val="99CCFF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61" autoAdjust="0"/>
    <p:restoredTop sz="90494" autoAdjust="0"/>
  </p:normalViewPr>
  <p:slideViewPr>
    <p:cSldViewPr>
      <p:cViewPr varScale="1">
        <p:scale>
          <a:sx n="88" d="100"/>
          <a:sy n="88" d="100"/>
        </p:scale>
        <p:origin x="-4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ndrew\Local%20Settings\Temp\09-10-2012-Analysi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74533894470091"/>
          <c:y val="6.280297843204391E-2"/>
          <c:w val="0.71898339216218665"/>
          <c:h val="0.71867996120050615"/>
        </c:manualLayout>
      </c:layout>
      <c:scatterChart>
        <c:scatterStyle val="lineMarker"/>
        <c:ser>
          <c:idx val="0"/>
          <c:order val="0"/>
          <c:tx>
            <c:v>5E4 Gain</c:v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FF0000"/>
              </a:solidFill>
            </c:spPr>
          </c:marker>
          <c:dPt>
            <c:idx val="7"/>
            <c:marker>
              <c:spPr>
                <a:solidFill>
                  <a:srgbClr val="FF0000"/>
                </a:solidFill>
                <a:ln>
                  <a:solidFill>
                    <a:schemeClr val="accent1"/>
                  </a:solidFill>
                </a:ln>
              </c:spPr>
            </c:marker>
          </c:dPt>
          <c:errBars>
            <c:errDir val="y"/>
            <c:errBarType val="both"/>
            <c:errValType val="cust"/>
            <c:plus>
              <c:numRef>
                <c:f>Sheet1!$F$2:$F$9</c:f>
                <c:numCache>
                  <c:formatCode>General</c:formatCode>
                  <c:ptCount val="8"/>
                  <c:pt idx="0">
                    <c:v>0.2</c:v>
                  </c:pt>
                  <c:pt idx="1">
                    <c:v>0.21200000000000024</c:v>
                  </c:pt>
                  <c:pt idx="2">
                    <c:v>0.1990000000000007</c:v>
                  </c:pt>
                  <c:pt idx="3">
                    <c:v>0.19500000000000051</c:v>
                  </c:pt>
                  <c:pt idx="4">
                    <c:v>0.21200000000000024</c:v>
                  </c:pt>
                  <c:pt idx="5">
                    <c:v>0.23100000000000001</c:v>
                  </c:pt>
                  <c:pt idx="6">
                    <c:v>0.26100000000000001</c:v>
                  </c:pt>
                  <c:pt idx="7">
                    <c:v>0.26100000000000001</c:v>
                  </c:pt>
                </c:numCache>
              </c:numRef>
            </c:plus>
            <c:minus>
              <c:numRef>
                <c:f>Sheet1!$F$2:$F$9</c:f>
                <c:numCache>
                  <c:formatCode>General</c:formatCode>
                  <c:ptCount val="8"/>
                  <c:pt idx="0">
                    <c:v>0.2</c:v>
                  </c:pt>
                  <c:pt idx="1">
                    <c:v>0.21200000000000024</c:v>
                  </c:pt>
                  <c:pt idx="2">
                    <c:v>0.1990000000000007</c:v>
                  </c:pt>
                  <c:pt idx="3">
                    <c:v>0.19500000000000051</c:v>
                  </c:pt>
                  <c:pt idx="4">
                    <c:v>0.21200000000000024</c:v>
                  </c:pt>
                  <c:pt idx="5">
                    <c:v>0.23100000000000001</c:v>
                  </c:pt>
                  <c:pt idx="6">
                    <c:v>0.26100000000000001</c:v>
                  </c:pt>
                  <c:pt idx="7">
                    <c:v>0.26100000000000001</c:v>
                  </c:pt>
                </c:numCache>
              </c:numRef>
            </c:minus>
          </c:errBars>
          <c:xVal>
            <c:numRef>
              <c:f>Sheet1!$B$2:$B$9</c:f>
              <c:numCache>
                <c:formatCode>General</c:formatCode>
                <c:ptCount val="8"/>
                <c:pt idx="0">
                  <c:v>1000</c:v>
                </c:pt>
                <c:pt idx="1">
                  <c:v>10000</c:v>
                </c:pt>
                <c:pt idx="2">
                  <c:v>100000</c:v>
                </c:pt>
                <c:pt idx="3">
                  <c:v>500000</c:v>
                </c:pt>
                <c:pt idx="4">
                  <c:v>1000000</c:v>
                </c:pt>
                <c:pt idx="5">
                  <c:v>2000000</c:v>
                </c:pt>
                <c:pt idx="6">
                  <c:v>5000000</c:v>
                </c:pt>
                <c:pt idx="7">
                  <c:v>5000000</c:v>
                </c:pt>
              </c:numCache>
            </c:numRef>
          </c:xVal>
          <c:yVal>
            <c:numRef>
              <c:f>Sheet1!$E$2:$E$9</c:f>
              <c:numCache>
                <c:formatCode>General</c:formatCode>
                <c:ptCount val="8"/>
                <c:pt idx="0">
                  <c:v>18.5</c:v>
                </c:pt>
                <c:pt idx="1">
                  <c:v>18.079000000000001</c:v>
                </c:pt>
                <c:pt idx="2">
                  <c:v>18.009</c:v>
                </c:pt>
                <c:pt idx="3">
                  <c:v>18.202000000000002</c:v>
                </c:pt>
                <c:pt idx="4">
                  <c:v>18.503</c:v>
                </c:pt>
                <c:pt idx="5">
                  <c:v>19.501999999999999</c:v>
                </c:pt>
                <c:pt idx="6">
                  <c:v>20.216999999999999</c:v>
                </c:pt>
                <c:pt idx="7">
                  <c:v>20.216999999999999</c:v>
                </c:pt>
              </c:numCache>
            </c:numRef>
          </c:yVal>
        </c:ser>
        <c:ser>
          <c:idx val="1"/>
          <c:order val="1"/>
          <c:tx>
            <c:v>1E5 Gain</c:v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chemeClr val="tx1"/>
              </a:solidFill>
            </c:spPr>
          </c:marker>
          <c:dPt>
            <c:idx val="6"/>
            <c:marker>
              <c:spPr>
                <a:solidFill>
                  <a:sysClr val="windowText" lastClr="000000"/>
                </a:solidFill>
                <a:ln>
                  <a:solidFill>
                    <a:schemeClr val="tx1"/>
                  </a:solidFill>
                </a:ln>
              </c:spPr>
            </c:marker>
          </c:dPt>
          <c:errBars>
            <c:errDir val="y"/>
            <c:errBarType val="both"/>
            <c:errValType val="cust"/>
            <c:plus>
              <c:numRef>
                <c:f>Sheet1!$F$11:$F$17</c:f>
                <c:numCache>
                  <c:formatCode>General</c:formatCode>
                  <c:ptCount val="7"/>
                  <c:pt idx="0">
                    <c:v>0.1930000000000005</c:v>
                  </c:pt>
                  <c:pt idx="1">
                    <c:v>0.19100000000000045</c:v>
                  </c:pt>
                  <c:pt idx="2">
                    <c:v>0.2</c:v>
                  </c:pt>
                  <c:pt idx="3">
                    <c:v>0.19800000000000051</c:v>
                  </c:pt>
                  <c:pt idx="4">
                    <c:v>0.22600000000000051</c:v>
                  </c:pt>
                  <c:pt idx="5">
                    <c:v>0.21900000000000044</c:v>
                  </c:pt>
                  <c:pt idx="6">
                    <c:v>0.24800000000000041</c:v>
                  </c:pt>
                </c:numCache>
              </c:numRef>
            </c:plus>
            <c:minus>
              <c:numRef>
                <c:f>Sheet1!$F$11:$F$17</c:f>
                <c:numCache>
                  <c:formatCode>General</c:formatCode>
                  <c:ptCount val="7"/>
                  <c:pt idx="0">
                    <c:v>0.1930000000000005</c:v>
                  </c:pt>
                  <c:pt idx="1">
                    <c:v>0.19100000000000045</c:v>
                  </c:pt>
                  <c:pt idx="2">
                    <c:v>0.2</c:v>
                  </c:pt>
                  <c:pt idx="3">
                    <c:v>0.19800000000000051</c:v>
                  </c:pt>
                  <c:pt idx="4">
                    <c:v>0.22600000000000051</c:v>
                  </c:pt>
                  <c:pt idx="5">
                    <c:v>0.21900000000000044</c:v>
                  </c:pt>
                  <c:pt idx="6">
                    <c:v>0.24800000000000041</c:v>
                  </c:pt>
                </c:numCache>
              </c:numRef>
            </c:minus>
          </c:errBars>
          <c:xVal>
            <c:numRef>
              <c:f>Sheet1!$B$11:$B$17</c:f>
              <c:numCache>
                <c:formatCode>General</c:formatCode>
                <c:ptCount val="7"/>
                <c:pt idx="0">
                  <c:v>1000</c:v>
                </c:pt>
                <c:pt idx="1">
                  <c:v>10000</c:v>
                </c:pt>
                <c:pt idx="2">
                  <c:v>100000</c:v>
                </c:pt>
                <c:pt idx="3">
                  <c:v>500000</c:v>
                </c:pt>
                <c:pt idx="4">
                  <c:v>1000000</c:v>
                </c:pt>
                <c:pt idx="5">
                  <c:v>2000000</c:v>
                </c:pt>
                <c:pt idx="6">
                  <c:v>5000000</c:v>
                </c:pt>
              </c:numCache>
            </c:numRef>
          </c:xVal>
          <c:yVal>
            <c:numRef>
              <c:f>Sheet1!$E$11:$E$17</c:f>
              <c:numCache>
                <c:formatCode>General</c:formatCode>
                <c:ptCount val="7"/>
                <c:pt idx="0">
                  <c:v>16.558</c:v>
                </c:pt>
                <c:pt idx="1">
                  <c:v>16.273</c:v>
                </c:pt>
                <c:pt idx="2">
                  <c:v>16.95</c:v>
                </c:pt>
                <c:pt idx="3">
                  <c:v>17.044</c:v>
                </c:pt>
                <c:pt idx="4">
                  <c:v>17.401999999999987</c:v>
                </c:pt>
                <c:pt idx="5">
                  <c:v>18.512</c:v>
                </c:pt>
                <c:pt idx="6">
                  <c:v>19.864999999999988</c:v>
                </c:pt>
              </c:numCache>
            </c:numRef>
          </c:yVal>
        </c:ser>
        <c:ser>
          <c:idx val="2"/>
          <c:order val="2"/>
          <c:tx>
            <c:v>1575V 12att</c:v>
          </c:tx>
          <c:spPr>
            <a:ln w="28575">
              <a:noFill/>
            </a:ln>
          </c:spPr>
          <c:marker>
            <c:symbol val="square"/>
            <c:size val="7"/>
          </c:marker>
          <c:errBars>
            <c:errDir val="y"/>
            <c:errBarType val="both"/>
            <c:errValType val="cust"/>
            <c:noEndCap val="1"/>
            <c:plus>
              <c:numRef>
                <c:f>Sheet1!#REF!</c:f>
                <c:numCache>
                  <c:formatCode>General</c:formatCode>
                  <c:ptCount val="1"/>
                  <c:pt idx="0">
                    <c:v>1</c:v>
                  </c:pt>
                </c:numCache>
              </c:numRef>
            </c:plus>
            <c:minus>
              <c:numRef>
                <c:f>Sheet1!#REF!</c:f>
                <c:numCache>
                  <c:formatCode>General</c:formatCode>
                  <c:ptCount val="1"/>
                  <c:pt idx="0">
                    <c:v>1</c:v>
                  </c:pt>
                </c:numCache>
              </c:numRef>
            </c:minus>
          </c:errBars>
          <c:xVal>
            <c:numRef>
              <c:f>Sheet1!#REF!</c:f>
            </c:num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</c:ser>
        <c:ser>
          <c:idx val="3"/>
          <c:order val="3"/>
          <c:tx>
            <c:v>1575V 9att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ysClr val="windowText" lastClr="000000"/>
              </a:solidFill>
            </c:spPr>
          </c:marker>
          <c:xVal>
            <c:numRef>
              <c:f>Sheet1!$B$17</c:f>
              <c:numCache>
                <c:formatCode>General</c:formatCode>
                <c:ptCount val="1"/>
                <c:pt idx="0">
                  <c:v>5000000</c:v>
                </c:pt>
              </c:numCache>
            </c:numRef>
          </c:xVal>
          <c:yVal>
            <c:numRef>
              <c:f>Sheet1!$E$17</c:f>
              <c:numCache>
                <c:formatCode>General</c:formatCode>
                <c:ptCount val="1"/>
                <c:pt idx="0">
                  <c:v>19.864999999999988</c:v>
                </c:pt>
              </c:numCache>
            </c:numRef>
          </c:yVal>
        </c:ser>
        <c:ser>
          <c:idx val="4"/>
          <c:order val="4"/>
          <c:tx>
            <c:v>1575V 6att</c:v>
          </c:tx>
          <c:spPr>
            <a:ln w="28575">
              <a:noFill/>
            </a:ln>
          </c:spPr>
          <c:xVal>
            <c:numRef>
              <c:f>Sheet1!#REF!</c:f>
            </c:num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</c:ser>
        <c:axId val="71974272"/>
        <c:axId val="71976832"/>
      </c:scatterChart>
      <c:valAx>
        <c:axId val="71974272"/>
        <c:scaling>
          <c:logBase val="10"/>
          <c:orientation val="minMax"/>
          <c:max val="10000000"/>
          <c:min val="1000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 dirty="0"/>
                  <a:t>Laser Rate </a:t>
                </a:r>
                <a:r>
                  <a:rPr lang="en-US" sz="1800" dirty="0" smtClean="0"/>
                  <a:t>(MHz</a:t>
                </a:r>
                <a:r>
                  <a:rPr lang="en-US" sz="1800" dirty="0"/>
                  <a:t>)</a:t>
                </a:r>
              </a:p>
            </c:rich>
          </c:tx>
          <c:layout/>
        </c:title>
        <c:numFmt formatCode="General" sourceLinked="1"/>
        <c:minorTickMark val="in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71976832"/>
        <c:crosses val="autoZero"/>
        <c:crossBetween val="midCat"/>
        <c:dispUnits>
          <c:builtInUnit val="millions"/>
        </c:dispUnits>
      </c:valAx>
      <c:valAx>
        <c:axId val="71976832"/>
        <c:scaling>
          <c:orientation val="minMax"/>
          <c:min val="15"/>
        </c:scaling>
        <c:axPos val="l"/>
        <c:majorGridlines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 err="1"/>
                  <a:t>δt</a:t>
                </a:r>
                <a:r>
                  <a:rPr lang="en-US" sz="2000" dirty="0"/>
                  <a:t> (</a:t>
                </a:r>
                <a:r>
                  <a:rPr lang="en-US" sz="2000" dirty="0" err="1"/>
                  <a:t>ps</a:t>
                </a:r>
                <a:r>
                  <a:rPr lang="en-US" sz="2000" dirty="0"/>
                  <a:t>)</a:t>
                </a:r>
              </a:p>
            </c:rich>
          </c:tx>
          <c:layout>
            <c:manualLayout>
              <c:xMode val="edge"/>
              <c:yMode val="edge"/>
              <c:x val="0"/>
              <c:y val="0.35100165468446881"/>
            </c:manualLayout>
          </c:layout>
          <c:spPr>
            <a:noFill/>
          </c:spPr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1974272"/>
        <c:crosses val="autoZero"/>
        <c:crossBetween val="midCat"/>
      </c:valAx>
      <c:spPr>
        <a:noFill/>
        <a:ln w="25400">
          <a:solidFill>
            <a:sysClr val="windowText" lastClr="000000"/>
          </a:solidFill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10903896994726842"/>
          <c:y val="3.5175882759697616E-2"/>
          <c:w val="0.29498031496063276"/>
          <c:h val="0.24692868773839896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spPr>
    <a:solidFill>
      <a:schemeClr val="accent3"/>
    </a:solidFill>
  </c:sp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C74F576A-A559-4BB4-BB75-7D1439CF9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8652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7A7690-2EC5-4C20-AABA-E8D05490DBFA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8097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90 bend separating</a:t>
            </a:r>
            <a:r>
              <a:rPr lang="en-US" baseline="0" dirty="0" smtClean="0"/>
              <a:t> up/down side/side bouncing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1ED3E-25A9-8040-940F-AB5DEDE6411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0974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43E595-0431-49AA-A6F9-68D4EBBDBA13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7A7690-2EC5-4C20-AABA-E8D05490DBFA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1331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EEF05F-8350-468A-990F-A722DDE4F942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3794060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FD44D4-CC58-4EE5-915C-BF8DE4EA5D04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9323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LHC logistics required us to move away from our original Hamburg Pipe design to a Roman pot design</a:t>
            </a:r>
          </a:p>
          <a:p>
            <a:r>
              <a:rPr lang="en-US" dirty="0" smtClean="0"/>
              <a:t>Need to conserve detector</a:t>
            </a:r>
            <a:r>
              <a:rPr lang="en-US" baseline="0" dirty="0" smtClean="0"/>
              <a:t> performance</a:t>
            </a:r>
            <a:endParaRPr lang="en-US" dirty="0" smtClean="0"/>
          </a:p>
          <a:p>
            <a:r>
              <a:rPr lang="en-US" dirty="0" smtClean="0"/>
              <a:t>Simulation of single elements, now</a:t>
            </a:r>
            <a:r>
              <a:rPr lang="en-US" baseline="0" dirty="0" smtClean="0"/>
              <a:t> require a 90 degree bend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1ED3E-25A9-8040-940F-AB5DEDE6411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7424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FA044C-4C88-46C1-863D-D1A4B48BCD6F}" type="slidenum">
              <a:rPr lang="en-US"/>
              <a:pPr/>
              <a:t>16</a:t>
            </a:fld>
            <a:endParaRPr lang="en-US"/>
          </a:p>
        </p:txBody>
      </p:sp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1ED3E-25A9-8040-940F-AB5DEDE6411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4679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bouncing up and down vs. side to side</a:t>
            </a:r>
            <a:r>
              <a:rPr lang="en-US" baseline="0" dirty="0" smtClean="0"/>
              <a:t> (mapping a cone onto a rectangle)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1ED3E-25A9-8040-940F-AB5DEDE6411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5524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B1229-F59E-4660-875B-4E1AC8F18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0" y="6477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6477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F6BB8-CA88-4643-83AA-83FC6CB38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E97C9-BE49-4B00-A3DB-49A7FA3A2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20207-8957-4A15-9F53-3CE8FA247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77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47418-3896-4E01-AED0-FB87E28FF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08831-72F2-40F4-8848-50A82F470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1255C-12E7-43D1-A8E0-766B34F88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25155-76FC-4E8D-92D1-034F33BFC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DF8AC-1CE0-4200-BF85-A824C79C7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C5F88-59E1-4320-B6A6-C29627EAF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9DB62-E18D-4CBB-92D2-8506E301B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92CCA-6CDD-45F6-9814-9933D1FA6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56301788-58B6-4AC1-8310-727A216B2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19" r:id="rId3"/>
    <p:sldLayoutId id="2147484420" r:id="rId4"/>
    <p:sldLayoutId id="2147484421" r:id="rId5"/>
    <p:sldLayoutId id="2147484422" r:id="rId6"/>
    <p:sldLayoutId id="2147484423" r:id="rId7"/>
    <p:sldLayoutId id="2147484424" r:id="rId8"/>
    <p:sldLayoutId id="2147484425" r:id="rId9"/>
    <p:sldLayoutId id="2147484426" r:id="rId10"/>
    <p:sldLayoutId id="2147484427" r:id="rId11"/>
    <p:sldLayoutId id="2147484428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12"/>
          <p:cNvSpPr txBox="1">
            <a:spLocks noChangeArrowheads="1"/>
          </p:cNvSpPr>
          <p:nvPr/>
        </p:nvSpPr>
        <p:spPr bwMode="auto">
          <a:xfrm>
            <a:off x="609600" y="228600"/>
            <a:ext cx="808093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u="sng" dirty="0" smtClean="0">
                <a:solidFill>
                  <a:srgbClr val="0000FF"/>
                </a:solidFill>
                <a:cs typeface="Times New Roman" pitchFamily="18" charset="0"/>
              </a:rPr>
              <a:t>LHC Fast </a:t>
            </a:r>
            <a:r>
              <a:rPr lang="en-US" sz="4400" u="sng" dirty="0">
                <a:solidFill>
                  <a:srgbClr val="0000FF"/>
                </a:solidFill>
                <a:cs typeface="Times New Roman" pitchFamily="18" charset="0"/>
              </a:rPr>
              <a:t>Timing </a:t>
            </a:r>
            <a:r>
              <a:rPr lang="en-US" sz="4400" u="sng" dirty="0" smtClean="0">
                <a:solidFill>
                  <a:srgbClr val="0000FF"/>
                </a:solidFill>
                <a:cs typeface="Times New Roman" pitchFamily="18" charset="0"/>
              </a:rPr>
              <a:t>Detector R&amp;D</a:t>
            </a:r>
            <a:endParaRPr lang="en-US" sz="4400" u="sng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3436938"/>
            <a:ext cx="9144000" cy="830262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Arial" pitchFamily="34" charset="0"/>
              </a:rPr>
              <a:t>Use arrival time difference between protons to measure z-vertex compared with the central tracking primary vertex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0" y="2743200"/>
            <a:ext cx="9180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2"/>
                </a:solidFill>
              </a:rPr>
              <a:t>Purpose: Pileup background rejection/signal confirmation 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85800" y="1295400"/>
            <a:ext cx="7696200" cy="1384995"/>
          </a:xfrm>
          <a:prstGeom prst="rect">
            <a:avLst/>
          </a:prstGeom>
          <a:solidFill>
            <a:srgbClr val="92D05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/>
              <a:t>Andrew Brandt,  </a:t>
            </a:r>
            <a:r>
              <a:rPr lang="en-US" sz="2800" dirty="0">
                <a:solidFill>
                  <a:srgbClr val="FF0000"/>
                </a:solidFill>
              </a:rPr>
              <a:t>University of Texas at Arlington</a:t>
            </a:r>
          </a:p>
          <a:p>
            <a:pPr algn="ctr"/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en-US" sz="2800" b="0" dirty="0" smtClean="0"/>
              <a:t>for North America fast timing </a:t>
            </a:r>
            <a:r>
              <a:rPr lang="en-US" sz="2800" b="0" dirty="0" err="1" smtClean="0"/>
              <a:t>group:Alberta</a:t>
            </a:r>
            <a:r>
              <a:rPr lang="en-US" sz="2800" b="0" dirty="0" smtClean="0"/>
              <a:t>, New Mexico, Oklahoma State, Stony Brook, UTA)</a:t>
            </a:r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0" y="3436938"/>
            <a:ext cx="9144000" cy="830262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Arial" pitchFamily="34" charset="0"/>
              </a:rPr>
              <a:t>Use arrival time difference between protons to measure z-vertex compared with the central tracking primary vertex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0" y="2743200"/>
            <a:ext cx="9180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2"/>
                </a:solidFill>
              </a:rPr>
              <a:t>Purpose: Pileup background rejection/signal confirmation </a:t>
            </a: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739775" y="4419600"/>
            <a:ext cx="8404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lang="en-US" b="0" dirty="0"/>
              <a:t>Ex: Two protons from one interaction  and two jets  from another</a:t>
            </a:r>
          </a:p>
        </p:txBody>
      </p: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228600" y="4356100"/>
            <a:ext cx="150813" cy="457200"/>
          </a:xfrm>
          <a:prstGeom prst="upArrow">
            <a:avLst>
              <a:gd name="adj1" fmla="val 50000"/>
              <a:gd name="adj2" fmla="val 75789"/>
            </a:avLst>
          </a:prstGeom>
          <a:solidFill>
            <a:srgbClr val="FF0000"/>
          </a:solidFill>
          <a:ln w="635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Oval 7"/>
          <p:cNvSpPr>
            <a:spLocks noChangeArrowheads="1"/>
          </p:cNvSpPr>
          <p:nvPr/>
        </p:nvSpPr>
        <p:spPr bwMode="auto">
          <a:xfrm>
            <a:off x="228600" y="4876800"/>
            <a:ext cx="152400" cy="1651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 flipV="1">
            <a:off x="1524000" y="4965700"/>
            <a:ext cx="68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" name="AutoShape 9"/>
          <p:cNvSpPr>
            <a:spLocks noChangeArrowheads="1"/>
          </p:cNvSpPr>
          <p:nvPr/>
        </p:nvSpPr>
        <p:spPr bwMode="auto">
          <a:xfrm flipV="1">
            <a:off x="228600" y="5105400"/>
            <a:ext cx="152400" cy="533400"/>
          </a:xfrm>
          <a:prstGeom prst="upArrow">
            <a:avLst>
              <a:gd name="adj1" fmla="val 50000"/>
              <a:gd name="adj2" fmla="val 87500"/>
            </a:avLst>
          </a:prstGeom>
          <a:solidFill>
            <a:srgbClr val="FF0000"/>
          </a:solidFill>
          <a:ln w="635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Oval 10"/>
          <p:cNvSpPr>
            <a:spLocks noChangeArrowheads="1"/>
          </p:cNvSpPr>
          <p:nvPr/>
        </p:nvSpPr>
        <p:spPr bwMode="auto">
          <a:xfrm>
            <a:off x="1371600" y="4876800"/>
            <a:ext cx="152400" cy="1651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Line 11"/>
          <p:cNvSpPr>
            <a:spLocks noChangeShapeType="1"/>
          </p:cNvSpPr>
          <p:nvPr/>
        </p:nvSpPr>
        <p:spPr bwMode="auto">
          <a:xfrm flipH="1" flipV="1">
            <a:off x="609600" y="4965700"/>
            <a:ext cx="762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47418-3896-4E01-AED0-FB87E28FF65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86000" y="5105400"/>
            <a:ext cx="56253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en-US" dirty="0" smtClean="0"/>
              <a:t>Intro/overview</a:t>
            </a:r>
          </a:p>
          <a:p>
            <a:pPr marL="457200" indent="-457200">
              <a:buAutoNum type="arabicParenR" startAt="2"/>
            </a:pPr>
            <a:r>
              <a:rPr lang="en-US" dirty="0" smtClean="0"/>
              <a:t>PMT lifetime including new approach</a:t>
            </a:r>
          </a:p>
          <a:p>
            <a:pPr marL="457200" indent="-457200">
              <a:buAutoNum type="arabicParenR" startAt="2"/>
            </a:pPr>
            <a:r>
              <a:rPr lang="en-US" dirty="0" smtClean="0"/>
              <a:t>New detector development</a:t>
            </a:r>
            <a:endParaRPr lang="en-US" dirty="0" smtClean="0"/>
          </a:p>
          <a:p>
            <a:pPr marL="457200" indent="-457200">
              <a:buAutoNum type="arabicParenR" startAt="2"/>
            </a:pP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C5F88-59E1-4320-B6A6-C29627EAF07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915400" cy="5790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14, 2014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0"/>
            <a:ext cx="7257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MCP-PMT 101 </a:t>
            </a:r>
            <a:r>
              <a:rPr lang="en-US" dirty="0" smtClean="0"/>
              <a:t>Courtesy of J. </a:t>
            </a:r>
            <a:r>
              <a:rPr lang="en-US" dirty="0" err="1" smtClean="0"/>
              <a:t>Defazio</a:t>
            </a:r>
            <a:r>
              <a:rPr lang="en-US" dirty="0" smtClean="0"/>
              <a:t> </a:t>
            </a:r>
            <a:r>
              <a:rPr lang="en-US" dirty="0" smtClean="0"/>
              <a:t>, </a:t>
            </a:r>
            <a:r>
              <a:rPr lang="en-US" dirty="0" err="1" smtClean="0"/>
              <a:t>Photonis</a:t>
            </a:r>
            <a:r>
              <a:rPr lang="en-US" dirty="0" smtClean="0"/>
              <a:t> USA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Active Ion Barrier Improves TTS</a:t>
            </a:r>
            <a:endParaRPr lang="en-US" sz="4400" u="sng" kern="0" dirty="0">
              <a:solidFill>
                <a:srgbClr val="0000FF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1000" y="762000"/>
            <a:ext cx="8610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Seconday</a:t>
            </a:r>
            <a:r>
              <a:rPr lang="en-US" sz="2000" dirty="0" smtClean="0"/>
              <a:t> </a:t>
            </a:r>
            <a:r>
              <a:rPr lang="en-US" sz="2000" dirty="0" smtClean="0"/>
              <a:t>electron peak is </a:t>
            </a:r>
            <a:r>
              <a:rPr lang="en-US" sz="2000" dirty="0" err="1" smtClean="0"/>
              <a:t>focussed</a:t>
            </a:r>
            <a:r>
              <a:rPr lang="en-US" sz="2000" dirty="0" smtClean="0"/>
              <a:t> a couple ns later, results in improved TTS by 10-20</a:t>
            </a:r>
            <a:r>
              <a:rPr lang="en-US" sz="2000" dirty="0" smtClean="0"/>
              <a:t>% (we obtained 34 </a:t>
            </a:r>
            <a:r>
              <a:rPr lang="en-US" sz="2000" dirty="0" err="1" smtClean="0"/>
              <a:t>ps</a:t>
            </a:r>
            <a:r>
              <a:rPr lang="en-US" sz="2000" dirty="0" smtClean="0"/>
              <a:t> for 25 um tube)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17" name="Picture 2" descr="C:\Users\Jace\Desktop\TJ206 and TTS Runs\New TTS Runs\TJ206_1690HV_GridHV710_Qualify_test_Log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1600"/>
            <a:ext cx="4152799" cy="312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724400" y="801469"/>
            <a:ext cx="41148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Scattered electrons  are  organized and delayed (separated from main peak)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600"/>
            <a:ext cx="43338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Arrow Connector 19"/>
          <p:cNvCxnSpPr/>
          <p:nvPr/>
        </p:nvCxnSpPr>
        <p:spPr bwMode="auto">
          <a:xfrm>
            <a:off x="5943600" y="1447800"/>
            <a:ext cx="914400" cy="1600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C5F88-59E1-4320-B6A6-C29627EAF07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724400" y="4583668"/>
            <a:ext cx="38862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Tail of TTS distribution is suppressed</a:t>
            </a:r>
            <a:endParaRPr lang="en-US" sz="1800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5410200" y="4038600"/>
            <a:ext cx="762000" cy="533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="" val="40362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Active Ion Suppression Conclusions </a:t>
            </a:r>
            <a:endParaRPr lang="en-US" sz="4400" u="sng" kern="0" dirty="0">
              <a:solidFill>
                <a:srgbClr val="0000FF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4800" y="1219200"/>
            <a:ext cx="8686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Promising new development effort by </a:t>
            </a:r>
            <a:r>
              <a:rPr lang="en-US" sz="2000" dirty="0" err="1" smtClean="0"/>
              <a:t>Photonis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We obtained a 4x suppression in positive ion acceptance, this potentially implies a 4x improvement in lifetime (lifetime testing in progress at </a:t>
            </a:r>
            <a:r>
              <a:rPr lang="en-US" sz="2000" dirty="0" err="1" smtClean="0"/>
              <a:t>Photonis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which should be orthogonal to ALD improvement  (suppress +ion creation with better MCP’S, then coat them with ALD to further suppress,  and if they do escape inhibit them — </a:t>
            </a:r>
            <a:r>
              <a:rPr lang="en-US" sz="2000" dirty="0" smtClean="0">
                <a:solidFill>
                  <a:srgbClr val="CC3399"/>
                </a:solidFill>
              </a:rPr>
              <a:t>life is getting tough for positive ions</a:t>
            </a:r>
            <a:r>
              <a:rPr lang="en-US" sz="2000" dirty="0" smtClean="0"/>
              <a:t>).  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Seconday</a:t>
            </a:r>
            <a:r>
              <a:rPr lang="en-US" sz="2000" dirty="0" smtClean="0"/>
              <a:t> electron peak is </a:t>
            </a:r>
            <a:r>
              <a:rPr lang="en-US" sz="2000" dirty="0" err="1" smtClean="0"/>
              <a:t>focussed</a:t>
            </a:r>
            <a:r>
              <a:rPr lang="en-US" sz="2000" dirty="0" smtClean="0"/>
              <a:t> a couple ns later, results in improved TTS by 10-20%!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Still have a loss in collection efficiency, not quite as bad as an inactive ion barrier, but leads one (me) to conclude that </a:t>
            </a:r>
            <a:r>
              <a:rPr lang="en-US" sz="2000" u="sng" dirty="0" smtClean="0">
                <a:solidFill>
                  <a:srgbClr val="FF0000"/>
                </a:solidFill>
              </a:rPr>
              <a:t>this active ion barrier approach is probably most useful for multiple PE detectors (and in conjunction with ALD)</a:t>
            </a:r>
          </a:p>
          <a:p>
            <a:endParaRPr lang="en-US" sz="2000" u="sng" dirty="0" smtClean="0">
              <a:solidFill>
                <a:srgbClr val="FF0000"/>
              </a:solidFill>
            </a:endParaRPr>
          </a:p>
          <a:p>
            <a:endParaRPr lang="en-US" sz="2000" u="sng" dirty="0" smtClean="0">
              <a:solidFill>
                <a:srgbClr val="FF0000"/>
              </a:solidFill>
            </a:endParaRPr>
          </a:p>
          <a:p>
            <a:endParaRPr lang="en-US" sz="20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C5F88-59E1-4320-B6A6-C29627EAF07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62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MCP-PMT Lifetime Summary</a:t>
            </a:r>
            <a:endParaRPr lang="en-US" sz="4400" u="sng" kern="0" dirty="0">
              <a:solidFill>
                <a:srgbClr val="0000FF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4800" y="838200"/>
            <a:ext cx="86106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Over past several years the difficult problem of PMT lifetime has been attacked on several fronts leading to significant improvements in the prospects of using MCP-PMTs in a high rate environment</a:t>
            </a:r>
          </a:p>
          <a:p>
            <a:endParaRPr lang="en-US" sz="2000" dirty="0" smtClean="0"/>
          </a:p>
          <a:p>
            <a:pPr marL="457200" indent="-457200">
              <a:buAutoNum type="arabicParenR"/>
            </a:pPr>
            <a:r>
              <a:rPr lang="en-US" sz="2000" dirty="0" smtClean="0"/>
              <a:t>Multiple PE’s allows running tube at lower gain   x10-20</a:t>
            </a:r>
          </a:p>
          <a:p>
            <a:pPr marL="457200" indent="-457200">
              <a:buAutoNum type="arabicParenR"/>
            </a:pPr>
            <a:endParaRPr lang="en-US" sz="2000" dirty="0" smtClean="0"/>
          </a:p>
          <a:p>
            <a:pPr marL="457200" indent="-457200">
              <a:buAutoNum type="arabicParenR"/>
            </a:pPr>
            <a:r>
              <a:rPr lang="en-US" sz="2000" dirty="0" smtClean="0"/>
              <a:t>ALD suppresses creation of +ions  x10-100</a:t>
            </a:r>
          </a:p>
          <a:p>
            <a:pPr marL="457200" indent="-457200">
              <a:buAutoNum type="arabicParenR"/>
            </a:pPr>
            <a:endParaRPr lang="en-US" sz="2000" dirty="0" smtClean="0"/>
          </a:p>
          <a:p>
            <a:pPr marL="457200" indent="-457200">
              <a:buAutoNum type="arabicParenR"/>
            </a:pPr>
            <a:r>
              <a:rPr lang="en-US" sz="2000" dirty="0" smtClean="0"/>
              <a:t>Further suppression possible with more ALD tuning,  R2D2</a:t>
            </a:r>
          </a:p>
          <a:p>
            <a:pPr marL="457200" indent="-457200"/>
            <a:r>
              <a:rPr lang="en-US" sz="2000" dirty="0" smtClean="0"/>
              <a:t>	</a:t>
            </a:r>
            <a:r>
              <a:rPr lang="en-US" sz="2000" dirty="0" smtClean="0"/>
              <a:t>at least x2-3</a:t>
            </a:r>
          </a:p>
          <a:p>
            <a:pPr marL="457200" indent="-457200"/>
            <a:endParaRPr lang="en-US" sz="2000" dirty="0" smtClean="0"/>
          </a:p>
          <a:p>
            <a:pPr marL="457200" indent="-457200">
              <a:buAutoNum type="arabicParenR" startAt="4"/>
            </a:pPr>
            <a:r>
              <a:rPr lang="en-US" sz="2000" dirty="0" smtClean="0"/>
              <a:t>Electrostatic ion barrier to deter the rest   x4- </a:t>
            </a:r>
            <a:r>
              <a:rPr lang="en-US" sz="2000" dirty="0" err="1" smtClean="0"/>
              <a:t>xlarge</a:t>
            </a:r>
            <a:endParaRPr lang="en-US" sz="2000" dirty="0" smtClean="0"/>
          </a:p>
          <a:p>
            <a:pPr marL="457200" indent="-457200">
              <a:buAutoNum type="arabicParenR" startAt="4"/>
            </a:pPr>
            <a:endParaRPr lang="en-US" sz="2000" dirty="0" smtClean="0"/>
          </a:p>
          <a:p>
            <a:pPr marL="457200" indent="-457200"/>
            <a:r>
              <a:rPr lang="en-US" sz="2000" dirty="0" smtClean="0"/>
              <a:t>*The net effect of these gains is O(1000) improvement over initial calculations</a:t>
            </a:r>
          </a:p>
          <a:p>
            <a:pPr marL="457200" indent="-457200"/>
            <a:r>
              <a:rPr lang="en-US" sz="2000" dirty="0" smtClean="0"/>
              <a:t>that led some to abandon the technology.  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HOWEVER, too early to declare victory! Development effort is 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not complete!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ore R&amp;D funds required to finish optimization 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and make “long-life” a standard product option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457200" indent="-457200"/>
            <a:endParaRPr lang="en-US" sz="2000" dirty="0" smtClean="0"/>
          </a:p>
          <a:p>
            <a:pPr marL="457200" indent="-457200">
              <a:buAutoNum type="arabicParenR" startAt="4"/>
            </a:pPr>
            <a:endParaRPr lang="en-US" sz="2000" dirty="0" smtClean="0"/>
          </a:p>
          <a:p>
            <a:pPr marL="457200" indent="-457200">
              <a:buAutoNum type="arabicParenR" startAt="4"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C5F88-59E1-4320-B6A6-C29627EAF07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62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New </a:t>
            </a:r>
            <a:r>
              <a:rPr lang="en-US" sz="3600" dirty="0" smtClean="0"/>
              <a:t>Challenge</a:t>
            </a:r>
            <a:r>
              <a:rPr lang="en-US" sz="3600" dirty="0" smtClean="0"/>
              <a:t>: Adapt Timing Detector to be compatible with Roman Pot instead of </a:t>
            </a:r>
            <a:r>
              <a:rPr lang="en-US" sz="3600" dirty="0" smtClean="0"/>
              <a:t>HBP…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3539359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6016989"/>
            <a:ext cx="609600" cy="521208"/>
          </a:xfrm>
          <a:prstGeom prst="rect">
            <a:avLst/>
          </a:prstGeom>
        </p:spPr>
        <p:txBody>
          <a:bodyPr/>
          <a:lstStyle/>
          <a:p>
            <a:fld id="{060815A4-6E9B-5C42-8988-2B858DB0027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41" y="2013183"/>
            <a:ext cx="3432175" cy="2169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94315"/>
            <a:ext cx="3606800" cy="1890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4174" y="1981200"/>
            <a:ext cx="35337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>
          <a:xfrm>
            <a:off x="4064000" y="2715059"/>
            <a:ext cx="923925" cy="8355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bright="20000" contrast="6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264" t="8450" r="45081" b="5823"/>
          <a:stretch/>
        </p:blipFill>
        <p:spPr>
          <a:xfrm>
            <a:off x="685800" y="4429664"/>
            <a:ext cx="1569351" cy="1875631"/>
          </a:xfrm>
          <a:prstGeom prst="rect">
            <a:avLst/>
          </a:prstGeom>
        </p:spPr>
      </p:pic>
      <p:pic>
        <p:nvPicPr>
          <p:cNvPr id="11" name="Content Placeholder 3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rightnessContrast bright="20000" contrast="6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172" t="25253" r="34080" b="4516"/>
          <a:stretch/>
        </p:blipFill>
        <p:spPr>
          <a:xfrm>
            <a:off x="5490076" y="4289535"/>
            <a:ext cx="2510924" cy="19234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38400" y="4343400"/>
            <a:ext cx="2971800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66"/>
                </a:solidFill>
              </a:rPr>
              <a:t>Q-Bar straight </a:t>
            </a:r>
            <a:r>
              <a:rPr lang="en-US" sz="1800" dirty="0" smtClean="0">
                <a:solidFill>
                  <a:srgbClr val="FF0066"/>
                </a:solidFill>
              </a:rPr>
              <a:t>bar </a:t>
            </a:r>
            <a:r>
              <a:rPr lang="en-US" sz="1800" dirty="0" smtClean="0">
                <a:solidFill>
                  <a:srgbClr val="FF0066"/>
                </a:solidFill>
              </a:rPr>
              <a:t>at </a:t>
            </a:r>
            <a:r>
              <a:rPr lang="en-US" sz="1800" dirty="0" smtClean="0">
                <a:solidFill>
                  <a:srgbClr val="FF0066"/>
                </a:solidFill>
              </a:rPr>
              <a:t>Cherenkov</a:t>
            </a:r>
            <a:r>
              <a:rPr lang="en-US" sz="1800" dirty="0" smtClean="0">
                <a:solidFill>
                  <a:srgbClr val="FF0066"/>
                </a:solidFill>
              </a:rPr>
              <a:t> </a:t>
            </a:r>
            <a:r>
              <a:rPr lang="en-US" sz="1800" dirty="0" smtClean="0">
                <a:solidFill>
                  <a:srgbClr val="FF0066"/>
                </a:solidFill>
              </a:rPr>
              <a:t>angle</a:t>
            </a:r>
          </a:p>
          <a:p>
            <a:r>
              <a:rPr lang="en-US" sz="1800" dirty="0" err="1" smtClean="0"/>
              <a:t>LQBar</a:t>
            </a:r>
            <a:r>
              <a:rPr lang="en-US" sz="1800" dirty="0" smtClean="0"/>
              <a:t> still at  Cherenkov angle but </a:t>
            </a:r>
            <a:r>
              <a:rPr lang="en-US" sz="1800" dirty="0" smtClean="0"/>
              <a:t>take</a:t>
            </a:r>
            <a:r>
              <a:rPr lang="en-US" sz="1800" dirty="0" smtClean="0"/>
              <a:t> </a:t>
            </a:r>
            <a:r>
              <a:rPr lang="en-US" sz="1800" dirty="0" smtClean="0"/>
              <a:t>light out at </a:t>
            </a:r>
            <a:r>
              <a:rPr lang="en-US" sz="1800" dirty="0" smtClean="0"/>
              <a:t>90 degrees</a:t>
            </a:r>
          </a:p>
          <a:p>
            <a:r>
              <a:rPr lang="en-US" sz="1800" dirty="0" smtClean="0">
                <a:solidFill>
                  <a:schemeClr val="accent2"/>
                </a:solidFill>
              </a:rPr>
              <a:t>(</a:t>
            </a:r>
            <a:r>
              <a:rPr lang="en-US" sz="1800" dirty="0" err="1" smtClean="0">
                <a:solidFill>
                  <a:schemeClr val="accent2"/>
                </a:solidFill>
              </a:rPr>
              <a:t>Albrow</a:t>
            </a:r>
            <a:r>
              <a:rPr lang="en-US" sz="1800" dirty="0" smtClean="0">
                <a:solidFill>
                  <a:schemeClr val="accent2"/>
                </a:solidFill>
              </a:rPr>
              <a:t> </a:t>
            </a:r>
            <a:r>
              <a:rPr lang="en-US" sz="1800" dirty="0" err="1" smtClean="0">
                <a:solidFill>
                  <a:schemeClr val="accent2"/>
                </a:solidFill>
              </a:rPr>
              <a:t>Lbar</a:t>
            </a:r>
            <a:r>
              <a:rPr lang="en-US" sz="1800" dirty="0" smtClean="0">
                <a:solidFill>
                  <a:schemeClr val="accent2"/>
                </a:solidFill>
              </a:rPr>
              <a:t> parallel to beam takes light out at 90)</a:t>
            </a:r>
            <a:endParaRPr lang="en-US" sz="1800" dirty="0">
              <a:solidFill>
                <a:schemeClr val="accent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1828800" y="4724400"/>
            <a:ext cx="609600" cy="13739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3399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5105400" y="5334000"/>
            <a:ext cx="838200" cy="76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32766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209800" y="1295400"/>
            <a:ext cx="4929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1) </a:t>
            </a:r>
            <a:r>
              <a:rPr lang="en-US" dirty="0" err="1" smtClean="0">
                <a:solidFill>
                  <a:srgbClr val="0000FF"/>
                </a:solidFill>
              </a:rPr>
              <a:t>Arggh</a:t>
            </a:r>
            <a:r>
              <a:rPr lang="en-US" dirty="0" smtClean="0">
                <a:solidFill>
                  <a:srgbClr val="0000FF"/>
                </a:solidFill>
              </a:rPr>
              <a:t>!      2) Challenge Accepted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7317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47418-3896-4E01-AED0-FB87E28FF6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New GEANT4 Simulation Effort</a:t>
            </a:r>
            <a:endParaRPr lang="en-US" sz="4400" u="sng" kern="0" dirty="0">
              <a:solidFill>
                <a:srgbClr val="0000FF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1066800"/>
            <a:ext cx="8229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Led by Tom </a:t>
            </a:r>
            <a:r>
              <a:rPr lang="en-US" dirty="0" err="1" smtClean="0"/>
              <a:t>Sykora’s</a:t>
            </a:r>
            <a:r>
              <a:rPr lang="en-US" dirty="0" smtClean="0"/>
              <a:t> group </a:t>
            </a:r>
            <a:r>
              <a:rPr lang="en-US" dirty="0" smtClean="0"/>
              <a:t>at </a:t>
            </a:r>
            <a:r>
              <a:rPr lang="en-US" dirty="0" err="1" smtClean="0"/>
              <a:t>Palacký</a:t>
            </a:r>
            <a:r>
              <a:rPr lang="en-US" dirty="0" smtClean="0"/>
              <a:t> </a:t>
            </a:r>
            <a:r>
              <a:rPr lang="en-US" dirty="0" smtClean="0"/>
              <a:t>University, Olomouc </a:t>
            </a:r>
            <a:r>
              <a:rPr lang="en-US" dirty="0" smtClean="0"/>
              <a:t>  Czech Republic (Libor </a:t>
            </a:r>
            <a:r>
              <a:rPr lang="en-US" dirty="0" err="1" smtClean="0"/>
              <a:t>Nozka</a:t>
            </a:r>
            <a:r>
              <a:rPr lang="en-US" dirty="0" smtClean="0"/>
              <a:t>, </a:t>
            </a:r>
            <a:r>
              <a:rPr lang="en-US" dirty="0" err="1" smtClean="0"/>
              <a:t>Leszek</a:t>
            </a:r>
            <a:r>
              <a:rPr lang="en-US" dirty="0" smtClean="0"/>
              <a:t> </a:t>
            </a:r>
            <a:r>
              <a:rPr lang="en-US" dirty="0" err="1" smtClean="0"/>
              <a:t>Adamczyk</a:t>
            </a:r>
            <a:r>
              <a:rPr lang="en-US" dirty="0" smtClean="0"/>
              <a:t> et al </a:t>
            </a:r>
            <a:r>
              <a:rPr lang="en-US" dirty="0" smtClean="0"/>
              <a:t>with UTA UG Tim Hoffman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Start </a:t>
            </a:r>
            <a:r>
              <a:rPr lang="en-US" dirty="0" smtClean="0"/>
              <a:t>with straight </a:t>
            </a:r>
            <a:r>
              <a:rPr lang="en-US" dirty="0" err="1" smtClean="0"/>
              <a:t>Qbar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</a:t>
            </a:r>
            <a:r>
              <a:rPr lang="en-US" baseline="-25000" dirty="0" smtClean="0">
                <a:solidFill>
                  <a:srgbClr val="FF0000"/>
                </a:solidFill>
                <a:sym typeface="Symbol"/>
              </a:rPr>
              <a:t>c</a:t>
            </a:r>
            <a:r>
              <a:rPr lang="en-US" dirty="0" smtClean="0">
                <a:sym typeface="Symbol"/>
              </a:rPr>
              <a:t> ~48)</a:t>
            </a:r>
            <a:r>
              <a:rPr lang="en-US" dirty="0" smtClean="0"/>
              <a:t> (2mm </a:t>
            </a:r>
            <a:r>
              <a:rPr lang="en-US" dirty="0" smtClean="0"/>
              <a:t>x </a:t>
            </a:r>
            <a:r>
              <a:rPr lang="en-US" dirty="0" smtClean="0"/>
              <a:t>6mm x </a:t>
            </a:r>
            <a:r>
              <a:rPr lang="en-US" dirty="0" smtClean="0"/>
              <a:t>150 mm</a:t>
            </a:r>
            <a:r>
              <a:rPr lang="en-US" dirty="0" smtClean="0"/>
              <a:t>),  </a:t>
            </a:r>
            <a:r>
              <a:rPr lang="en-US" dirty="0" smtClean="0"/>
              <a:t>since </a:t>
            </a:r>
            <a:r>
              <a:rPr lang="en-US" dirty="0" smtClean="0"/>
              <a:t>we have test beam data for this we can normalize </a:t>
            </a:r>
            <a:r>
              <a:rPr lang="en-US" dirty="0" smtClean="0"/>
              <a:t>simulation of </a:t>
            </a:r>
            <a:r>
              <a:rPr lang="en-US" dirty="0" err="1" smtClean="0"/>
              <a:t>LQbars</a:t>
            </a:r>
            <a:r>
              <a:rPr lang="en-US" dirty="0" smtClean="0"/>
              <a:t> and other geometries (</a:t>
            </a:r>
            <a:r>
              <a:rPr lang="en-US" dirty="0" err="1" smtClean="0"/>
              <a:t>heh</a:t>
            </a:r>
            <a:r>
              <a:rPr lang="en-US" dirty="0" smtClean="0"/>
              <a:t> </a:t>
            </a:r>
            <a:r>
              <a:rPr lang="en-US" dirty="0" err="1" smtClean="0"/>
              <a:t>heh</a:t>
            </a:r>
            <a:r>
              <a:rPr lang="en-US" dirty="0" smtClean="0"/>
              <a:t>) to </a:t>
            </a:r>
            <a:r>
              <a:rPr lang="en-US" dirty="0" err="1" smtClean="0"/>
              <a:t>Qbar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also are undergoing detailed studies of how MCP-PMT treats different photon arrival time distributions , as correlations between photon arrival times exist are a </a:t>
            </a:r>
            <a:r>
              <a:rPr lang="en-US" dirty="0" smtClean="0"/>
              <a:t>f(TTS, gain, </a:t>
            </a:r>
            <a:r>
              <a:rPr lang="en-US" dirty="0" smtClean="0"/>
              <a:t>rise </a:t>
            </a:r>
            <a:r>
              <a:rPr lang="en-US" dirty="0" smtClean="0"/>
              <a:t>time, </a:t>
            </a:r>
            <a:r>
              <a:rPr lang="en-US" dirty="0" smtClean="0"/>
              <a:t>etc.) and are </a:t>
            </a:r>
            <a:r>
              <a:rPr lang="en-US" dirty="0" smtClean="0"/>
              <a:t>g</a:t>
            </a:r>
            <a:r>
              <a:rPr lang="en-US" dirty="0" smtClean="0"/>
              <a:t>enerally not well </a:t>
            </a:r>
            <a:r>
              <a:rPr lang="en-US" dirty="0" err="1" smtClean="0"/>
              <a:t>modelled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400" b="1" u="sng" dirty="0" err="1" smtClean="0">
                <a:solidFill>
                  <a:srgbClr val="0000FF"/>
                </a:solidFill>
              </a:rPr>
              <a:t>LQbar</a:t>
            </a:r>
            <a:r>
              <a:rPr lang="en-US" sz="4400" b="1" u="sng" dirty="0" smtClean="0">
                <a:solidFill>
                  <a:srgbClr val="0000FF"/>
                </a:solidFill>
              </a:rPr>
              <a:t> </a:t>
            </a:r>
            <a:r>
              <a:rPr lang="en-US" b="1" u="sng" dirty="0" smtClean="0">
                <a:solidFill>
                  <a:srgbClr val="0000FF"/>
                </a:solidFill>
              </a:rPr>
              <a:t>D</a:t>
            </a:r>
            <a:r>
              <a:rPr lang="en-US" sz="4400" b="1" u="sng" dirty="0" smtClean="0">
                <a:solidFill>
                  <a:srgbClr val="0000FF"/>
                </a:solidFill>
              </a:rPr>
              <a:t>esign Conclusions</a:t>
            </a:r>
            <a:endParaRPr lang="en-US" sz="4400" b="1" u="sng" dirty="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019800" y="5334000"/>
            <a:ext cx="1905000" cy="457200"/>
          </a:xfrm>
        </p:spPr>
        <p:txBody>
          <a:bodyPr/>
          <a:lstStyle/>
          <a:p>
            <a:pPr>
              <a:defRPr/>
            </a:pPr>
            <a:fld id="{EE347418-3896-4E01-AED0-FB87E28FF65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AFP February 12  A.  Brandt 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292" b="12500"/>
          <a:stretch/>
        </p:blipFill>
        <p:spPr bwMode="auto">
          <a:xfrm>
            <a:off x="6400800" y="997644"/>
            <a:ext cx="2718816" cy="197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620"/>
          <a:stretch/>
        </p:blipFill>
        <p:spPr bwMode="auto">
          <a:xfrm>
            <a:off x="3492500" y="914400"/>
            <a:ext cx="2755900" cy="200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6400800" y="2514600"/>
            <a:ext cx="1295400" cy="367878"/>
          </a:xfrm>
          <a:prstGeom prst="rect">
            <a:avLst/>
          </a:prstGeom>
          <a:solidFill>
            <a:srgbClr val="F2F2F2"/>
          </a:solidFill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</a:tabLst>
            </a:pPr>
            <a:r>
              <a:rPr lang="en-US" sz="1800" dirty="0" smtClean="0">
                <a:solidFill>
                  <a:srgbClr val="FF0000"/>
                </a:solidFill>
                <a:latin typeface="Calibri" charset="0"/>
                <a:ea typeface="Microsoft YaHei" charset="0"/>
                <a:cs typeface="Microsoft YaHei" charset="0"/>
              </a:rPr>
              <a:t>Parallel cut</a:t>
            </a:r>
            <a:endParaRPr lang="en-US" sz="1800" dirty="0">
              <a:solidFill>
                <a:srgbClr val="FF0000"/>
              </a:solidFill>
              <a:latin typeface="Calibri" charset="0"/>
              <a:ea typeface="Microsoft YaHei" charset="0"/>
              <a:cs typeface="Microsoft YaHei" charset="0"/>
            </a:endParaRP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3276600" y="914400"/>
            <a:ext cx="1143000" cy="644877"/>
          </a:xfrm>
          <a:prstGeom prst="rect">
            <a:avLst/>
          </a:prstGeom>
          <a:solidFill>
            <a:srgbClr val="F2F2F2"/>
          </a:solidFill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</a:tabLst>
            </a:pPr>
            <a:r>
              <a:rPr lang="en-US" sz="1800" dirty="0" smtClean="0">
                <a:solidFill>
                  <a:srgbClr val="FF0000"/>
                </a:solidFill>
                <a:latin typeface="Calibri" charset="0"/>
                <a:ea typeface="Microsoft YaHei" charset="0"/>
                <a:cs typeface="Microsoft YaHei" charset="0"/>
              </a:rPr>
              <a:t>Square cut</a:t>
            </a:r>
            <a:endParaRPr lang="en-US" sz="1800" dirty="0">
              <a:solidFill>
                <a:srgbClr val="FF0000"/>
              </a:solidFill>
              <a:latin typeface="Calibri" charset="0"/>
              <a:ea typeface="Microsoft YaHei" charset="0"/>
              <a:cs typeface="Microsoft YaHei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8200" y="914400"/>
            <a:ext cx="662430" cy="459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(b) 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8100570" y="921444"/>
            <a:ext cx="662430" cy="459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(c) </a:t>
            </a: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336" y="762000"/>
            <a:ext cx="3272464" cy="228205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087866" y="791451"/>
            <a:ext cx="938243" cy="644877"/>
          </a:xfrm>
          <a:prstGeom prst="rect">
            <a:avLst/>
          </a:prstGeom>
          <a:solidFill>
            <a:srgbClr val="F2F2F2"/>
          </a:solidFill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US" sz="1800" dirty="0">
                <a:solidFill>
                  <a:srgbClr val="FF0000"/>
                </a:solidFill>
                <a:latin typeface="Calibri" charset="0"/>
                <a:ea typeface="Microsoft YaHei" charset="0"/>
                <a:cs typeface="Microsoft YaHei" charset="0"/>
              </a:rPr>
              <a:t>Quartz-Guide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766136" y="1600200"/>
            <a:ext cx="990600" cy="367878"/>
          </a:xfrm>
          <a:prstGeom prst="rect">
            <a:avLst/>
          </a:prstGeom>
          <a:solidFill>
            <a:srgbClr val="F2F2F2"/>
          </a:solidFill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</a:tabLst>
            </a:pPr>
            <a:r>
              <a:rPr lang="en-US" sz="1800">
                <a:solidFill>
                  <a:srgbClr val="FF0000"/>
                </a:solidFill>
                <a:latin typeface="Calibri" charset="0"/>
                <a:ea typeface="Microsoft YaHei" charset="0"/>
                <a:cs typeface="Microsoft YaHei" charset="0"/>
              </a:rPr>
              <a:t>Mirror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136" y="838200"/>
            <a:ext cx="998327" cy="367878"/>
          </a:xfrm>
          <a:prstGeom prst="rect">
            <a:avLst/>
          </a:prstGeom>
          <a:solidFill>
            <a:srgbClr val="F2F2F2"/>
          </a:solidFill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</a:tabLst>
            </a:pPr>
            <a:r>
              <a:rPr lang="en-US" sz="1800">
                <a:solidFill>
                  <a:srgbClr val="FF0000"/>
                </a:solidFill>
                <a:latin typeface="Calibri" charset="0"/>
                <a:ea typeface="Microsoft YaHei" charset="0"/>
                <a:cs typeface="Microsoft YaHei" charset="0"/>
              </a:rPr>
              <a:t>Taper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613736" y="2438400"/>
            <a:ext cx="1143000" cy="644877"/>
          </a:xfrm>
          <a:prstGeom prst="rect">
            <a:avLst/>
          </a:prstGeom>
          <a:solidFill>
            <a:srgbClr val="F2F2F2"/>
          </a:solidFill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</a:tabLst>
            </a:pPr>
            <a:r>
              <a:rPr lang="en-US" sz="1800" dirty="0" smtClean="0">
                <a:solidFill>
                  <a:srgbClr val="FF0000"/>
                </a:solidFill>
                <a:latin typeface="Calibri" charset="0"/>
                <a:ea typeface="Microsoft YaHei" charset="0"/>
                <a:cs typeface="Microsoft YaHei" charset="0"/>
              </a:rPr>
              <a:t>Quartz Radiator</a:t>
            </a:r>
            <a:endParaRPr lang="en-US" sz="1800" dirty="0">
              <a:solidFill>
                <a:srgbClr val="FF0000"/>
              </a:solidFill>
              <a:latin typeface="Calibri" charset="0"/>
              <a:ea typeface="Microsoft YaHei" charset="0"/>
              <a:cs typeface="Microsoft YaHei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6200" y="1230868"/>
            <a:ext cx="5693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dirty="0" smtClean="0"/>
              <a:t> (a) 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3124200"/>
            <a:ext cx="60198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Content Placeholder 27"/>
          <p:cNvSpPr>
            <a:spLocks noGrp="1"/>
          </p:cNvSpPr>
          <p:nvPr>
            <p:ph idx="1"/>
          </p:nvPr>
        </p:nvSpPr>
        <p:spPr>
          <a:xfrm>
            <a:off x="0" y="3124200"/>
            <a:ext cx="3429000" cy="36576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1800" dirty="0" smtClean="0"/>
              <a:t> 	The expectation was that the </a:t>
            </a:r>
            <a:r>
              <a:rPr lang="en-US" sz="1800" dirty="0" err="1" smtClean="0"/>
              <a:t>LQbar</a:t>
            </a:r>
            <a:r>
              <a:rPr lang="en-US" sz="1800" dirty="0" smtClean="0"/>
              <a:t> would be inferior to the </a:t>
            </a:r>
            <a:r>
              <a:rPr lang="en-US" sz="1800" dirty="0" err="1" smtClean="0"/>
              <a:t>Qbar</a:t>
            </a:r>
            <a:r>
              <a:rPr lang="en-US" sz="1800" dirty="0" smtClean="0"/>
              <a:t>, due to light lost at the elbow, but a taper (a) to focus the slower wide angle light and replacing a square cut (b) with a parallel cut at the bottom end of the bar (c) actually gives an improved distribution (d) from which we can infer that the bent bar will actually have superior performance</a:t>
            </a:r>
            <a:endParaRPr lang="en-US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6934200" y="3512403"/>
            <a:ext cx="1447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Qbar</a:t>
            </a:r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LQbar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86200" y="3048000"/>
            <a:ext cx="966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(d)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867400" y="4419600"/>
            <a:ext cx="257795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Plot arrival time of photon </a:t>
            </a:r>
          </a:p>
          <a:p>
            <a:r>
              <a:rPr lang="en-US" sz="1600" dirty="0" smtClean="0"/>
              <a:t>at tube corrected for QE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00462"/>
          </a:xfrm>
        </p:spPr>
        <p:txBody>
          <a:bodyPr/>
          <a:lstStyle/>
          <a:p>
            <a:r>
              <a:rPr lang="en-US" b="1" u="sng" dirty="0" smtClean="0">
                <a:solidFill>
                  <a:srgbClr val="0000FF"/>
                </a:solidFill>
              </a:rPr>
              <a:t>Phi </a:t>
            </a:r>
            <a:r>
              <a:rPr lang="en-US" b="1" u="sng" dirty="0" err="1" smtClean="0">
                <a:solidFill>
                  <a:srgbClr val="0000FF"/>
                </a:solidFill>
              </a:rPr>
              <a:t>vs</a:t>
            </a:r>
            <a:r>
              <a:rPr lang="en-US" b="1" u="sng" dirty="0" smtClean="0">
                <a:solidFill>
                  <a:srgbClr val="0000FF"/>
                </a:solidFill>
              </a:rPr>
              <a:t> Time for Parallel Cut on </a:t>
            </a:r>
            <a:r>
              <a:rPr lang="en-US" b="1" u="sng" dirty="0" err="1" smtClean="0">
                <a:solidFill>
                  <a:srgbClr val="0000FF"/>
                </a:solidFill>
              </a:rPr>
              <a:t>Qbar</a:t>
            </a:r>
            <a:endParaRPr lang="en-US" b="1" u="sng" dirty="0">
              <a:solidFill>
                <a:srgbClr val="0000FF"/>
              </a:solidFill>
            </a:endParaRPr>
          </a:p>
        </p:txBody>
      </p:sp>
      <p:pic>
        <p:nvPicPr>
          <p:cNvPr id="3074" name="Picture 2" descr="C:\Users\User\Downloads\Libor-p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1371600"/>
            <a:ext cx="7581900" cy="5467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4495800"/>
            <a:ext cx="4800600" cy="132343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Much </a:t>
            </a:r>
            <a:r>
              <a:rPr lang="en-US" sz="2000" dirty="0" smtClean="0">
                <a:solidFill>
                  <a:srgbClr val="FFFF00"/>
                </a:solidFill>
              </a:rPr>
              <a:t>of  bottom hemisphere of the Cherenkov cone (negative phi) is  reflected up the bar as shown earlier (depending on proton height with respect to parallel cut)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8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743200" y="1447800"/>
            <a:ext cx="533400" cy="381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09600" y="914400"/>
            <a:ext cx="30480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ym typeface="Symbol"/>
              </a:rPr>
              <a:t> </a:t>
            </a:r>
            <a:r>
              <a:rPr lang="en-US" sz="1800" dirty="0" smtClean="0">
                <a:sym typeface="Symbol"/>
              </a:rPr>
              <a:t>= </a:t>
            </a:r>
            <a:r>
              <a:rPr lang="en-US" sz="1800" dirty="0" smtClean="0">
                <a:sym typeface="Symbol"/>
              </a:rPr>
              <a:t>/</a:t>
            </a:r>
            <a:r>
              <a:rPr lang="en-US" sz="1800" dirty="0" smtClean="0">
                <a:sym typeface="Symbol"/>
              </a:rPr>
              <a:t>2 straight down bar </a:t>
            </a:r>
            <a:r>
              <a:rPr lang="en-US" sz="1800" dirty="0" smtClean="0">
                <a:sym typeface="Symbol"/>
              </a:rPr>
              <a:t>  /2 </a:t>
            </a:r>
            <a:r>
              <a:rPr lang="en-US" sz="1800" dirty="0" smtClean="0">
                <a:sym typeface="Symbol"/>
              </a:rPr>
              <a:t>longer </a:t>
            </a:r>
            <a:r>
              <a:rPr lang="en-US" sz="1800" dirty="0" smtClean="0">
                <a:sym typeface="Symbol"/>
              </a:rPr>
              <a:t>path</a:t>
            </a:r>
          </a:p>
          <a:p>
            <a:r>
              <a:rPr lang="en-US" sz="1800" dirty="0" smtClean="0">
                <a:sym typeface="Symbol"/>
              </a:rPr>
              <a:t> </a:t>
            </a:r>
            <a:r>
              <a:rPr lang="en-US" sz="1800" dirty="0" smtClean="0">
                <a:sym typeface="Symbol"/>
              </a:rPr>
              <a:t>    </a:t>
            </a:r>
            <a:r>
              <a:rPr lang="en-US" sz="1800" dirty="0" smtClean="0">
                <a:sym typeface="Symbol"/>
              </a:rPr>
              <a:t>length</a:t>
            </a:r>
            <a:r>
              <a:rPr lang="en-US" sz="1800" dirty="0" smtClean="0">
                <a:sym typeface="Symbol"/>
              </a:rPr>
              <a:t>     </a:t>
            </a:r>
            <a:r>
              <a:rPr lang="en-US" sz="1800" dirty="0" smtClean="0">
                <a:sym typeface="Symbol"/>
              </a:rPr>
              <a:t> </a:t>
            </a:r>
            <a:r>
              <a:rPr lang="en-US" sz="1800" dirty="0" smtClean="0">
                <a:sym typeface="Symbol"/>
              </a:rPr>
              <a:t>longer time 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3276600" y="2362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Color dispersion</a:t>
            </a:r>
            <a:endParaRPr lang="en-US" sz="18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2667000" y="2667000"/>
            <a:ext cx="533400" cy="228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424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009" y="2555459"/>
            <a:ext cx="5966591" cy="43025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915400" cy="1143000"/>
          </a:xfrm>
        </p:spPr>
        <p:txBody>
          <a:bodyPr/>
          <a:lstStyle/>
          <a:p>
            <a:r>
              <a:rPr lang="en-US" sz="3600" b="1" u="sng" dirty="0" smtClean="0">
                <a:solidFill>
                  <a:srgbClr val="0000FF"/>
                </a:solidFill>
              </a:rPr>
              <a:t>N</a:t>
            </a:r>
            <a:r>
              <a:rPr lang="en-US" sz="3600" b="1" u="sng" baseline="-25000" dirty="0" smtClean="0">
                <a:solidFill>
                  <a:srgbClr val="0000FF"/>
                </a:solidFill>
                <a:sym typeface="Symbol"/>
              </a:rPr>
              <a:t></a:t>
            </a:r>
            <a:r>
              <a:rPr lang="en-US" sz="3600" b="1" u="sng" dirty="0" smtClean="0">
                <a:solidFill>
                  <a:srgbClr val="0000FF"/>
                </a:solidFill>
                <a:sym typeface="Symbol"/>
              </a:rPr>
              <a:t> vs. time for </a:t>
            </a:r>
            <a:r>
              <a:rPr lang="en-US" sz="3600" b="1" u="sng" dirty="0" err="1" smtClean="0">
                <a:solidFill>
                  <a:srgbClr val="0000FF"/>
                </a:solidFill>
                <a:sym typeface="Symbol"/>
              </a:rPr>
              <a:t>Qbar</a:t>
            </a:r>
            <a:r>
              <a:rPr lang="en-US" sz="3600" b="1" u="sng" dirty="0" smtClean="0">
                <a:solidFill>
                  <a:srgbClr val="0000FF"/>
                </a:solidFill>
                <a:sym typeface="Symbol"/>
              </a:rPr>
              <a:t> with Parallel Cut as f(y)</a:t>
            </a:r>
            <a:r>
              <a:rPr lang="en-US" sz="3600" b="1" u="sng" baseline="-25000" dirty="0" smtClean="0">
                <a:solidFill>
                  <a:srgbClr val="0000FF"/>
                </a:solidFill>
              </a:rPr>
              <a:t/>
            </a:r>
            <a:br>
              <a:rPr lang="en-US" sz="3600" b="1" u="sng" baseline="-25000" dirty="0" smtClean="0">
                <a:solidFill>
                  <a:srgbClr val="0000FF"/>
                </a:solidFill>
              </a:rPr>
            </a:br>
            <a:endParaRPr lang="en-US" sz="3600" b="1" u="sng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914400"/>
            <a:ext cx="9144000" cy="4114800"/>
          </a:xfrm>
        </p:spPr>
        <p:txBody>
          <a:bodyPr/>
          <a:lstStyle/>
          <a:p>
            <a:r>
              <a:rPr lang="en-US" sz="2400" dirty="0" smtClean="0"/>
              <a:t>Protons close to the parallel cut (y~0) give the biggest gain in photon acceptance (if we stayed with </a:t>
            </a:r>
            <a:r>
              <a:rPr lang="en-US" sz="2400" dirty="0" smtClean="0"/>
              <a:t>Q-bars </a:t>
            </a:r>
            <a:r>
              <a:rPr lang="en-US" sz="2400" dirty="0" smtClean="0"/>
              <a:t>we would use this feature)</a:t>
            </a:r>
          </a:p>
          <a:p>
            <a:r>
              <a:rPr lang="en-US" sz="2400" dirty="0" smtClean="0"/>
              <a:t>For y&gt;5 mm there is no gain from the parallel cut</a:t>
            </a:r>
          </a:p>
          <a:p>
            <a:r>
              <a:rPr lang="en-US" sz="2400" dirty="0" smtClean="0"/>
              <a:t>Test beam data uses rectangular bars, so will use this as baseline for  comparison with</a:t>
            </a:r>
          </a:p>
          <a:p>
            <a:pPr marL="0" indent="0">
              <a:buNone/>
            </a:pPr>
            <a:r>
              <a:rPr lang="en-US" sz="2400" dirty="0" smtClean="0"/>
              <a:t>     simulation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29600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060815A4-6E9B-5C42-8988-2B858DB0027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3733800"/>
            <a:ext cx="16002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5 mm height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0800" y="3352800"/>
            <a:ext cx="1600200" cy="381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2.5 mm height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0800" y="3048000"/>
            <a:ext cx="1600200" cy="369332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0.1 mm height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 rot="10800000" flipV="1">
            <a:off x="4038600" y="2590800"/>
            <a:ext cx="2667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N</a:t>
            </a:r>
            <a:r>
              <a:rPr lang="en-US" sz="1600" baseline="-25000" dirty="0" smtClean="0">
                <a:sym typeface="Symbol"/>
              </a:rPr>
              <a:t>     </a:t>
            </a:r>
            <a:r>
              <a:rPr lang="en-US" sz="1600" dirty="0" smtClean="0">
                <a:sym typeface="Symbol"/>
              </a:rPr>
              <a:t>vs. time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1967259" y="3719860"/>
            <a:ext cx="1905000" cy="2564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600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2667000" y="3137356"/>
            <a:ext cx="533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 pitchFamily="34" charset="0"/>
                <a:cs typeface="Arial" pitchFamily="34" charset="0"/>
              </a:rPr>
              <a:t>1600</a:t>
            </a:r>
            <a:endParaRPr lang="en-US" sz="12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67000" y="4309646"/>
            <a:ext cx="533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 pitchFamily="34" charset="0"/>
                <a:cs typeface="Arial" pitchFamily="34" charset="0"/>
              </a:rPr>
              <a:t>1000</a:t>
            </a:r>
            <a:endParaRPr lang="en-US" sz="12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3914001"/>
            <a:ext cx="533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 pitchFamily="34" charset="0"/>
                <a:cs typeface="Arial" pitchFamily="34" charset="0"/>
              </a:rPr>
              <a:t>1200</a:t>
            </a:r>
            <a:endParaRPr lang="en-US" sz="12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67000" y="3533001"/>
            <a:ext cx="533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 pitchFamily="34" charset="0"/>
                <a:cs typeface="Arial" pitchFamily="34" charset="0"/>
              </a:rPr>
              <a:t>1400</a:t>
            </a:r>
            <a:endParaRPr lang="en-US" sz="12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612022" y="2612025"/>
            <a:ext cx="685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</a:t>
            </a:r>
            <a:r>
              <a:rPr lang="en-US" sz="1600" baseline="-25000" dirty="0" smtClean="0">
                <a:sym typeface="Symbol"/>
              </a:rPr>
              <a:t></a:t>
            </a:r>
            <a:endParaRPr lang="en-US" sz="1600" baseline="-25000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500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91600" cy="1143000"/>
          </a:xfrm>
        </p:spPr>
        <p:txBody>
          <a:bodyPr/>
          <a:lstStyle/>
          <a:p>
            <a:pPr algn="ctr"/>
            <a:r>
              <a:rPr lang="en-US" sz="3600" b="1" u="sng" dirty="0" err="1" smtClean="0">
                <a:solidFill>
                  <a:srgbClr val="0000FF"/>
                </a:solidFill>
              </a:rPr>
              <a:t>LQbar</a:t>
            </a:r>
            <a:r>
              <a:rPr lang="en-US" sz="3600" b="1" u="sng" dirty="0" smtClean="0">
                <a:solidFill>
                  <a:srgbClr val="0000FF"/>
                </a:solidFill>
              </a:rPr>
              <a:t>* (radiator bar at </a:t>
            </a:r>
            <a:r>
              <a:rPr lang="en-US" sz="3600" b="1" u="sng" dirty="0" smtClean="0">
                <a:solidFill>
                  <a:srgbClr val="0000FF"/>
                </a:solidFill>
                <a:sym typeface="Symbol"/>
              </a:rPr>
              <a:t></a:t>
            </a:r>
            <a:r>
              <a:rPr lang="en-US" sz="3600" b="1" u="sng" baseline="-25000" dirty="0" smtClean="0">
                <a:solidFill>
                  <a:srgbClr val="0000FF"/>
                </a:solidFill>
                <a:sym typeface="Symbol"/>
              </a:rPr>
              <a:t>c</a:t>
            </a:r>
            <a:r>
              <a:rPr lang="en-US" sz="3600" b="1" u="sng" dirty="0" smtClean="0">
                <a:solidFill>
                  <a:srgbClr val="0000FF"/>
                </a:solidFill>
              </a:rPr>
              <a:t> +light guide bar)</a:t>
            </a:r>
            <a:br>
              <a:rPr lang="en-US" sz="3600" b="1" u="sng" dirty="0" smtClean="0">
                <a:solidFill>
                  <a:srgbClr val="0000FF"/>
                </a:solidFill>
              </a:rPr>
            </a:br>
            <a:r>
              <a:rPr lang="en-US" sz="3600" b="1" u="sng" dirty="0" smtClean="0">
                <a:solidFill>
                  <a:srgbClr val="0000FF"/>
                </a:solidFill>
              </a:rPr>
              <a:t>2x6x(30+120)mm</a:t>
            </a:r>
            <a:endParaRPr lang="en-US" sz="3600" b="1" u="sng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4953000"/>
            <a:ext cx="7315200" cy="1600200"/>
          </a:xfrm>
        </p:spPr>
        <p:txBody>
          <a:bodyPr/>
          <a:lstStyle/>
          <a:p>
            <a:r>
              <a:rPr lang="en-US" sz="2400" dirty="0" smtClean="0"/>
              <a:t>45 degree bend to route light from radiator to perpendicular light guide bar, lose some light at elbow</a:t>
            </a:r>
          </a:p>
          <a:p>
            <a:r>
              <a:rPr lang="en-US" sz="2400" dirty="0" smtClean="0"/>
              <a:t>Aluminizing helps but </a:t>
            </a:r>
            <a:r>
              <a:rPr lang="en-US" sz="2400" dirty="0" smtClean="0"/>
              <a:t>light </a:t>
            </a:r>
            <a:r>
              <a:rPr lang="en-US" sz="2400" dirty="0" smtClean="0"/>
              <a:t>~</a:t>
            </a:r>
            <a:r>
              <a:rPr lang="en-US" sz="2400" dirty="0" smtClean="0">
                <a:sym typeface="Symbol"/>
              </a:rPr>
              <a:t> </a:t>
            </a:r>
            <a:r>
              <a:rPr lang="en-US" sz="2400" dirty="0" err="1" smtClean="0">
                <a:sym typeface="Symbol"/>
              </a:rPr>
              <a:t>tp</a:t>
            </a:r>
            <a:r>
              <a:rPr lang="en-US" sz="2400" dirty="0" smtClean="0">
                <a:sym typeface="Symbol"/>
              </a:rPr>
              <a:t> mirror lost </a:t>
            </a:r>
            <a:r>
              <a:rPr lang="en-US" sz="2400" dirty="0" err="1" smtClean="0">
                <a:sym typeface="Symbol"/>
              </a:rPr>
              <a:t>oopposite</a:t>
            </a:r>
            <a:r>
              <a:rPr lang="en-US" sz="2400" dirty="0" smtClean="0">
                <a:sym typeface="Symbol"/>
              </a:rPr>
              <a:t> to </a:t>
            </a:r>
            <a:r>
              <a:rPr lang="en-US" sz="2400" dirty="0" err="1" smtClean="0">
                <a:sym typeface="Symbol"/>
              </a:rPr>
              <a:t>elbow.</a:t>
            </a:r>
            <a:r>
              <a:rPr lang="en-US" sz="2400" dirty="0" err="1" smtClean="0"/>
              <a:t>still</a:t>
            </a:r>
            <a:r>
              <a:rPr lang="en-US" sz="2400" dirty="0" smtClean="0"/>
              <a:t> </a:t>
            </a:r>
            <a:r>
              <a:rPr lang="en-US" sz="2400" dirty="0" smtClean="0"/>
              <a:t>lost at elbow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6489192"/>
            <a:ext cx="609600" cy="521208"/>
          </a:xfrm>
          <a:prstGeom prst="rect">
            <a:avLst/>
          </a:prstGeom>
        </p:spPr>
        <p:txBody>
          <a:bodyPr/>
          <a:lstStyle/>
          <a:p>
            <a:fld id="{060815A4-6E9B-5C42-8988-2B858DB00277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314" t="384" r="-2" b="-384"/>
          <a:stretch/>
        </p:blipFill>
        <p:spPr bwMode="auto">
          <a:xfrm>
            <a:off x="4236520" y="2024063"/>
            <a:ext cx="3688280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312"/>
          <a:stretch/>
        </p:blipFill>
        <p:spPr bwMode="auto">
          <a:xfrm>
            <a:off x="457200" y="2017713"/>
            <a:ext cx="3688280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1219200" y="2938464"/>
            <a:ext cx="76200" cy="14478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371600" y="2862264"/>
            <a:ext cx="2743200" cy="76200"/>
          </a:xfrm>
          <a:prstGeom prst="rect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4267200"/>
            <a:ext cx="2514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Without Mirror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19800" y="4267200"/>
            <a:ext cx="1905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With Mirror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953000"/>
            <a:ext cx="1752600" cy="156966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/>
              <a:t>*Not to be confused with </a:t>
            </a:r>
            <a:r>
              <a:rPr lang="en-US" sz="1600" dirty="0" err="1" smtClean="0"/>
              <a:t>Albrow’s</a:t>
            </a:r>
            <a:r>
              <a:rPr lang="en-US" sz="1600" dirty="0" smtClean="0"/>
              <a:t> </a:t>
            </a:r>
            <a:r>
              <a:rPr lang="en-US" sz="1600" dirty="0" err="1" smtClean="0"/>
              <a:t>Lbar</a:t>
            </a:r>
            <a:endParaRPr lang="en-US" sz="1600" dirty="0" smtClean="0"/>
          </a:p>
          <a:p>
            <a:r>
              <a:rPr lang="en-US" sz="1600" dirty="0" smtClean="0"/>
              <a:t>which is oriented parallel to beam and has </a:t>
            </a:r>
            <a:r>
              <a:rPr lang="en-US" sz="1600" dirty="0" smtClean="0"/>
              <a:t>no elbow</a:t>
            </a:r>
            <a:endParaRPr lang="en-US" sz="160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081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5486400" y="2362200"/>
            <a:ext cx="3657600" cy="21698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0" dirty="0">
                <a:solidFill>
                  <a:schemeClr val="tx2"/>
                </a:solidFill>
              </a:rPr>
              <a:t>Initial design: </a:t>
            </a:r>
            <a:r>
              <a:rPr lang="en-US" sz="1800" dirty="0">
                <a:solidFill>
                  <a:schemeClr val="tx2"/>
                </a:solidFill>
              </a:rPr>
              <a:t>4x8</a:t>
            </a:r>
            <a:r>
              <a:rPr lang="en-US" sz="1800" b="0" dirty="0">
                <a:solidFill>
                  <a:schemeClr val="tx2"/>
                </a:solidFill>
              </a:rPr>
              <a:t> array of </a:t>
            </a:r>
            <a:r>
              <a:rPr lang="en-US" sz="1800" b="0" dirty="0" smtClean="0">
                <a:solidFill>
                  <a:schemeClr val="tx2"/>
                </a:solidFill>
              </a:rPr>
              <a:t>6x6 </a:t>
            </a:r>
            <a:r>
              <a:rPr lang="en-US" sz="1800" b="0" dirty="0">
                <a:solidFill>
                  <a:schemeClr val="tx2"/>
                </a:solidFill>
              </a:rPr>
              <a:t>mm</a:t>
            </a:r>
            <a:r>
              <a:rPr lang="en-US" sz="1600" b="0" baseline="30000" dirty="0">
                <a:solidFill>
                  <a:schemeClr val="tx2"/>
                </a:solidFill>
              </a:rPr>
              <a:t>2</a:t>
            </a:r>
            <a:r>
              <a:rPr lang="en-US" sz="1800" b="0" dirty="0">
                <a:solidFill>
                  <a:schemeClr val="tx2"/>
                </a:solidFill>
              </a:rPr>
              <a:t> </a:t>
            </a:r>
            <a:r>
              <a:rPr lang="en-US" sz="1800" b="0" dirty="0" smtClean="0">
                <a:solidFill>
                  <a:schemeClr val="tx2"/>
                </a:solidFill>
              </a:rPr>
              <a:t>~10 cm long </a:t>
            </a:r>
            <a:r>
              <a:rPr lang="en-US" sz="1800" b="0" dirty="0" smtClean="0">
                <a:solidFill>
                  <a:schemeClr val="tx2"/>
                </a:solidFill>
              </a:rPr>
              <a:t>quartz (fused silica) bars, not coincidentally well-matched to then </a:t>
            </a:r>
            <a:r>
              <a:rPr lang="en-US" sz="1800" b="0" dirty="0" err="1" smtClean="0">
                <a:solidFill>
                  <a:schemeClr val="tx2"/>
                </a:solidFill>
              </a:rPr>
              <a:t>Burle</a:t>
            </a:r>
            <a:r>
              <a:rPr lang="en-US" sz="1800" b="0" dirty="0" smtClean="0">
                <a:solidFill>
                  <a:schemeClr val="tx2"/>
                </a:solidFill>
              </a:rPr>
              <a:t> </a:t>
            </a:r>
            <a:r>
              <a:rPr lang="en-US" sz="1800" b="0" dirty="0" smtClean="0">
                <a:solidFill>
                  <a:schemeClr val="tx2"/>
                </a:solidFill>
              </a:rPr>
              <a:t>now </a:t>
            </a:r>
            <a:r>
              <a:rPr lang="en-US" sz="1800" b="0" dirty="0" err="1" smtClean="0">
                <a:solidFill>
                  <a:schemeClr val="tx2"/>
                </a:solidFill>
              </a:rPr>
              <a:t>Photonis</a:t>
            </a:r>
            <a:r>
              <a:rPr lang="en-US" sz="1800" b="0" dirty="0" smtClean="0">
                <a:solidFill>
                  <a:schemeClr val="tx2"/>
                </a:solidFill>
              </a:rPr>
              <a:t> </a:t>
            </a:r>
            <a:r>
              <a:rPr lang="en-US" sz="1800" b="0" dirty="0" err="1" smtClean="0">
                <a:solidFill>
                  <a:schemeClr val="tx2"/>
                </a:solidFill>
              </a:rPr>
              <a:t>Planacon</a:t>
            </a:r>
            <a:endParaRPr lang="en-US" sz="1800" b="0" dirty="0" smtClean="0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1800" b="0" dirty="0" smtClean="0">
                <a:solidFill>
                  <a:schemeClr val="tx2"/>
                </a:solidFill>
              </a:rPr>
              <a:t>Isochronous—by </a:t>
            </a:r>
            <a:r>
              <a:rPr lang="en-US" sz="1800" b="0" dirty="0">
                <a:solidFill>
                  <a:schemeClr val="tx2"/>
                </a:solidFill>
              </a:rPr>
              <a:t>mounting detector at Cherenkov angle,  all light reaches tube at ~same time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200" u="sng" dirty="0" smtClean="0">
                <a:solidFill>
                  <a:srgbClr val="0000FF"/>
                </a:solidFill>
                <a:latin typeface="+mj-lt"/>
              </a:rPr>
              <a:t>QUARTIC Concept (an oldie but a goodie)</a:t>
            </a:r>
            <a:endParaRPr lang="en-US" sz="3200" u="sng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26315" name="Text Box 11"/>
          <p:cNvSpPr txBox="1">
            <a:spLocks noChangeArrowheads="1"/>
          </p:cNvSpPr>
          <p:nvPr/>
        </p:nvSpPr>
        <p:spPr bwMode="auto">
          <a:xfrm>
            <a:off x="5562600" y="962561"/>
            <a:ext cx="3505200" cy="10156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0" dirty="0" smtClean="0"/>
              <a:t>Idea of Mike </a:t>
            </a:r>
            <a:r>
              <a:rPr lang="en-US" sz="2000" b="0" dirty="0" err="1"/>
              <a:t>Albrow</a:t>
            </a:r>
            <a:r>
              <a:rPr lang="en-US" sz="2000" b="0" dirty="0"/>
              <a:t> for FP420 (joint ATLAS/ CMS effort) </a:t>
            </a:r>
            <a:r>
              <a:rPr lang="en-US" sz="2000" b="0" dirty="0" smtClean="0"/>
              <a:t>2004 based on </a:t>
            </a:r>
            <a:r>
              <a:rPr lang="en-US" sz="2000" b="0" dirty="0" smtClean="0"/>
              <a:t>Nagoya detector </a:t>
            </a:r>
            <a:endParaRPr lang="en-US" sz="2000" b="0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52400" y="4876800"/>
            <a:ext cx="8915400" cy="19383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 dirty="0"/>
              <a:t>Proton is deflected into one of the rows and measured by eight different bars/detector with a micro-channel plate PMT.   </a:t>
            </a:r>
          </a:p>
          <a:p>
            <a:r>
              <a:rPr lang="en-US" b="0" dirty="0">
                <a:sym typeface="Symbol" pitchFamily="18" charset="2"/>
              </a:rPr>
              <a:t>If t= </a:t>
            </a:r>
            <a:r>
              <a:rPr lang="en-US" b="0" dirty="0"/>
              <a:t>40 </a:t>
            </a:r>
            <a:r>
              <a:rPr lang="en-US" b="0" dirty="0" err="1"/>
              <a:t>ps</a:t>
            </a:r>
            <a:r>
              <a:rPr lang="en-US" b="0" dirty="0"/>
              <a:t>/bar need  16 </a:t>
            </a:r>
            <a:r>
              <a:rPr lang="en-US" b="0" dirty="0" smtClean="0"/>
              <a:t>measurements/row </a:t>
            </a:r>
            <a:r>
              <a:rPr lang="en-US" b="0" dirty="0"/>
              <a:t>for 10 </a:t>
            </a:r>
            <a:r>
              <a:rPr lang="en-US" b="0" dirty="0" err="1"/>
              <a:t>ps</a:t>
            </a:r>
            <a:endParaRPr lang="en-US" b="0" dirty="0"/>
          </a:p>
          <a:p>
            <a:r>
              <a:rPr lang="en-US" b="0" dirty="0"/>
              <a:t>If </a:t>
            </a:r>
            <a:r>
              <a:rPr lang="en-US" b="0" dirty="0">
                <a:sym typeface="Symbol" pitchFamily="18" charset="2"/>
              </a:rPr>
              <a:t>t=</a:t>
            </a:r>
            <a:r>
              <a:rPr lang="en-US" b="0" dirty="0"/>
              <a:t> 28 </a:t>
            </a:r>
            <a:r>
              <a:rPr lang="en-US" b="0" dirty="0" err="1"/>
              <a:t>ps</a:t>
            </a:r>
            <a:r>
              <a:rPr lang="en-US" b="0" dirty="0"/>
              <a:t>/bar need 8 measurements/row for 10 </a:t>
            </a:r>
            <a:r>
              <a:rPr lang="en-US" b="0" dirty="0" err="1"/>
              <a:t>ps</a:t>
            </a:r>
            <a:endParaRPr lang="en-US" b="0" dirty="0"/>
          </a:p>
          <a:p>
            <a:r>
              <a:rPr lang="en-US" b="0" dirty="0"/>
              <a:t>Increase #rows to avoid multi-proton and rate effects (</a:t>
            </a:r>
            <a:r>
              <a:rPr lang="en-US" b="0" dirty="0" err="1"/>
              <a:t>pixelation</a:t>
            </a:r>
            <a:r>
              <a:rPr lang="en-US" b="0" dirty="0"/>
              <a:t>)</a:t>
            </a:r>
          </a:p>
        </p:txBody>
      </p:sp>
      <p:pic>
        <p:nvPicPr>
          <p:cNvPr id="17" name="Picture 13" descr="quartic_be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90600"/>
            <a:ext cx="54102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Line 14"/>
          <p:cNvSpPr>
            <a:spLocks noChangeShapeType="1"/>
          </p:cNvSpPr>
          <p:nvPr/>
        </p:nvSpPr>
        <p:spPr bwMode="auto">
          <a:xfrm flipH="1">
            <a:off x="1981200" y="1266825"/>
            <a:ext cx="1752600" cy="2081213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800100" y="1266825"/>
            <a:ext cx="4610100" cy="573088"/>
            <a:chOff x="2712" y="1920"/>
            <a:chExt cx="2904" cy="361"/>
          </a:xfrm>
        </p:grpSpPr>
        <p:sp>
          <p:nvSpPr>
            <p:cNvPr id="8211" name="Line 16"/>
            <p:cNvSpPr>
              <a:spLocks noChangeShapeType="1"/>
            </p:cNvSpPr>
            <p:nvPr/>
          </p:nvSpPr>
          <p:spPr bwMode="auto">
            <a:xfrm flipH="1">
              <a:off x="2784" y="1920"/>
              <a:ext cx="2832" cy="0"/>
            </a:xfrm>
            <a:prstGeom prst="lin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2" name="Text Box 17"/>
            <p:cNvSpPr txBox="1">
              <a:spLocks noChangeArrowheads="1"/>
            </p:cNvSpPr>
            <p:nvPr/>
          </p:nvSpPr>
          <p:spPr bwMode="auto">
            <a:xfrm>
              <a:off x="2712" y="1993"/>
              <a:ext cx="7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FFFF00"/>
                  </a:solidFill>
                  <a:latin typeface="Arial" pitchFamily="34" charset="0"/>
                </a:rPr>
                <a:t>proton</a:t>
              </a:r>
            </a:p>
          </p:txBody>
        </p:sp>
      </p:grpSp>
      <p:sp>
        <p:nvSpPr>
          <p:cNvPr id="22" name="Text Box 18"/>
          <p:cNvSpPr txBox="1">
            <a:spLocks noChangeArrowheads="1"/>
          </p:cNvSpPr>
          <p:nvPr/>
        </p:nvSpPr>
        <p:spPr bwMode="auto">
          <a:xfrm rot="-2844509">
            <a:off x="2938463" y="1584325"/>
            <a:ext cx="114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0099"/>
                </a:solidFill>
              </a:rPr>
              <a:t>photons</a:t>
            </a:r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flipH="1">
            <a:off x="1676400" y="1266825"/>
            <a:ext cx="1524000" cy="1828800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 flipH="1">
            <a:off x="2438400" y="1266825"/>
            <a:ext cx="2057400" cy="2438400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5" name="Picture 15" descr="quartic-3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36108">
            <a:off x="3519488" y="2841625"/>
            <a:ext cx="19446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Slide Number Placeholder 27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noFill/>
        </p:spPr>
        <p:txBody>
          <a:bodyPr/>
          <a:lstStyle/>
          <a:p>
            <a:fld id="{2E87B990-6DA9-4E1C-A480-72D2B27D4CC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 rot="2348186">
            <a:off x="703263" y="3522663"/>
            <a:ext cx="2166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MCP-PMT</a:t>
            </a:r>
          </a:p>
        </p:txBody>
      </p:sp>
      <p:sp>
        <p:nvSpPr>
          <p:cNvPr id="8207" name="TextBox 25"/>
          <p:cNvSpPr txBox="1">
            <a:spLocks noChangeArrowheads="1"/>
          </p:cNvSpPr>
          <p:nvPr/>
        </p:nvSpPr>
        <p:spPr bwMode="auto">
          <a:xfrm rot="-647219">
            <a:off x="4421188" y="3068638"/>
            <a:ext cx="9683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1 2  3  4</a:t>
            </a:r>
          </a:p>
        </p:txBody>
      </p:sp>
      <p:sp>
        <p:nvSpPr>
          <p:cNvPr id="8208" name="TextBox 27"/>
          <p:cNvSpPr txBox="1">
            <a:spLocks noChangeArrowheads="1"/>
          </p:cNvSpPr>
          <p:nvPr/>
        </p:nvSpPr>
        <p:spPr bwMode="auto">
          <a:xfrm>
            <a:off x="381000" y="2133600"/>
            <a:ext cx="1030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1.4.1.1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" y="533400"/>
            <a:ext cx="7558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Quartz bars at Cherenkov angle read out by MCP-PMT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27" grpId="0" animBg="1"/>
      <p:bldP spid="18" grpId="0" animBg="1"/>
      <p:bldP spid="22" grpId="0"/>
      <p:bldP spid="23" grpId="0" animBg="1"/>
      <p:bldP spid="24" grpId="0" animBg="1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/>
          <a:lstStyle/>
          <a:p>
            <a:pPr algn="ctr"/>
            <a:r>
              <a:rPr lang="en-US" dirty="0" err="1" smtClean="0"/>
              <a:t>LQbar</a:t>
            </a:r>
            <a:r>
              <a:rPr lang="en-US" dirty="0" smtClean="0"/>
              <a:t>: what’s with all the peaks?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~30% improvement in the first peak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6324600"/>
            <a:ext cx="609600" cy="521208"/>
          </a:xfrm>
          <a:prstGeom prst="rect">
            <a:avLst/>
          </a:prstGeom>
        </p:spPr>
        <p:txBody>
          <a:bodyPr/>
          <a:lstStyle/>
          <a:p>
            <a:fld id="{060815A4-6E9B-5C42-8988-2B858DB00277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58" y="934977"/>
            <a:ext cx="6628742" cy="4780023"/>
          </a:xfrm>
          <a:prstGeom prst="rect">
            <a:avLst/>
          </a:prstGeom>
        </p:spPr>
      </p:pic>
      <p:pic>
        <p:nvPicPr>
          <p:cNvPr id="11266" name="Picture 2" descr="https://encrypted-tbn0.gstatic.com/images?q=tbn:ANd9GcQTuXkWDS7BIFl7GLiO5pOv4SD_Q2VKsF6MEY0NjhimAChAdUj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4038600"/>
            <a:ext cx="1752600" cy="125658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57800" y="1600200"/>
            <a:ext cx="16764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No Mirror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2114490"/>
            <a:ext cx="16764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Mirror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5769114"/>
            <a:ext cx="94118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Mirror adds ~30% more good light (1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peak) and some bad (late) light (3</a:t>
            </a:r>
            <a:r>
              <a:rPr lang="en-US" sz="2000" baseline="30000" dirty="0" smtClean="0"/>
              <a:t>rd </a:t>
            </a:r>
            <a:r>
              <a:rPr lang="en-US" sz="2000" dirty="0" smtClean="0"/>
              <a:t>+4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peak)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peak is unchanged, so this light is missing the mirror region</a:t>
            </a:r>
            <a:endParaRPr lang="en-US" sz="2000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7644384" y="3124200"/>
            <a:ext cx="1347216" cy="1143000"/>
          </a:xfrm>
          <a:prstGeom prst="wedgeEllipseCallout">
            <a:avLst>
              <a:gd name="adj1" fmla="val -5083"/>
              <a:gd name="adj2" fmla="val 833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Tough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mountain stage today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97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00FF"/>
                </a:solidFill>
              </a:rPr>
              <a:t>“Wings”</a:t>
            </a:r>
            <a:endParaRPr lang="en-US" b="1" u="sng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7772400" cy="4114800"/>
          </a:xfrm>
        </p:spPr>
        <p:txBody>
          <a:bodyPr/>
          <a:lstStyle/>
          <a:p>
            <a:pPr marL="0" indent="0"/>
            <a:r>
              <a:rPr lang="en-US" sz="2400" dirty="0" smtClean="0"/>
              <a:t>Taking the Cherenkov cone around the 90</a:t>
            </a:r>
            <a:r>
              <a:rPr lang="en-US" sz="2400" dirty="0" smtClean="0">
                <a:sym typeface="Symbol"/>
              </a:rPr>
              <a:t></a:t>
            </a:r>
            <a:r>
              <a:rPr lang="en-US" sz="2400" dirty="0" smtClean="0"/>
              <a:t> degree bend leads to “wings” that are relatively faster (shorter path length) compared to the prompt light then for the straight bar case.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600325"/>
            <a:ext cx="442405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00324"/>
            <a:ext cx="442405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2209800"/>
            <a:ext cx="961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Qbar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1" y="2209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Lqbar</a:t>
            </a:r>
            <a:r>
              <a:rPr lang="en-US" dirty="0" smtClean="0"/>
              <a:t> (</a:t>
            </a:r>
            <a:r>
              <a:rPr lang="en-US" dirty="0" err="1" smtClean="0"/>
              <a:t>unoptimized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112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600" b="1" u="sng" dirty="0" smtClean="0">
                <a:solidFill>
                  <a:srgbClr val="0000FF"/>
                </a:solidFill>
              </a:rPr>
              <a:t>Harnessing the “Wings”</a:t>
            </a:r>
            <a:endParaRPr lang="en-US" sz="3600" b="1" u="sng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4114800"/>
          </a:xfrm>
        </p:spPr>
        <p:txBody>
          <a:bodyPr/>
          <a:lstStyle/>
          <a:p>
            <a:r>
              <a:rPr lang="en-US" sz="2000" dirty="0" smtClean="0"/>
              <a:t>Can  we optimize the light guide design to speed up the wings?  </a:t>
            </a:r>
          </a:p>
          <a:p>
            <a:r>
              <a:rPr lang="en-US" sz="2000" dirty="0" smtClean="0"/>
              <a:t>Study adding a taper (angle +length) and a wider light guide bar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449" y="2209800"/>
            <a:ext cx="65913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62200" y="1828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 is a side view of 2x6 </a:t>
            </a:r>
            <a:r>
              <a:rPr lang="en-US" dirty="0" err="1" smtClean="0"/>
              <a:t>LQbar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46386" y="1828800"/>
            <a:ext cx="47297" cy="457200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5400000">
            <a:off x="-891330" y="3523804"/>
            <a:ext cx="3615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at </a:t>
            </a:r>
            <a:r>
              <a:rPr lang="en-US" dirty="0" smtClean="0"/>
              <a:t>Cherenkov angle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80008" y="5277039"/>
            <a:ext cx="14893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Top  of radiator bar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69894" y="5488786"/>
            <a:ext cx="14893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Interior   side of light guide bar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761155" y="3067254"/>
            <a:ext cx="0" cy="1901254"/>
          </a:xfrm>
          <a:prstGeom prst="straightConnector1">
            <a:avLst/>
          </a:prstGeom>
          <a:ln w="5715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18820" y="4337868"/>
            <a:ext cx="641001" cy="3077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2 mm</a:t>
            </a:r>
            <a:endParaRPr lang="en-US" sz="1400" dirty="0">
              <a:solidFill>
                <a:srgbClr val="FFFF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664672" y="3096316"/>
            <a:ext cx="562621" cy="248350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645799" y="5202622"/>
            <a:ext cx="0" cy="317696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924800" y="2506718"/>
            <a:ext cx="45554" cy="390539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668355" y="2506717"/>
            <a:ext cx="2629110" cy="607011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68355" y="2506717"/>
            <a:ext cx="2583556" cy="1"/>
          </a:xfrm>
          <a:prstGeom prst="line">
            <a:avLst/>
          </a:prstGeom>
          <a:ln w="571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668355" y="2506718"/>
            <a:ext cx="0" cy="499251"/>
          </a:xfrm>
          <a:prstGeom prst="line">
            <a:avLst/>
          </a:prstGeom>
          <a:ln w="571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324600" y="2514600"/>
            <a:ext cx="2310507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072164" y="4490268"/>
            <a:ext cx="641001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6 mm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668355" y="6553319"/>
            <a:ext cx="5092017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3633011" y="5646446"/>
            <a:ext cx="429230" cy="0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327507" y="2863288"/>
            <a:ext cx="148931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Extended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light guide bar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44594" y="2562967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mirror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77224" y="2466678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taper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559860" y="4115866"/>
            <a:ext cx="2073152" cy="169131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315692" y="3352800"/>
            <a:ext cx="1523174" cy="646331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Recoverable</a:t>
            </a:r>
          </a:p>
          <a:p>
            <a:r>
              <a:rPr lang="en-US" sz="1800" dirty="0" smtClean="0">
                <a:solidFill>
                  <a:srgbClr val="FFFF00"/>
                </a:solidFill>
              </a:rPr>
              <a:t>(3</a:t>
            </a:r>
            <a:r>
              <a:rPr lang="en-US" sz="1800" baseline="30000" dirty="0" smtClean="0">
                <a:solidFill>
                  <a:srgbClr val="FFFF00"/>
                </a:solidFill>
              </a:rPr>
              <a:t>rd</a:t>
            </a:r>
            <a:r>
              <a:rPr lang="en-US" sz="1800" dirty="0" smtClean="0">
                <a:solidFill>
                  <a:srgbClr val="FFFF00"/>
                </a:solidFill>
              </a:rPr>
              <a:t>+4</a:t>
            </a:r>
            <a:r>
              <a:rPr lang="en-US" sz="1800" baseline="30000" dirty="0" smtClean="0">
                <a:solidFill>
                  <a:srgbClr val="FFFF00"/>
                </a:solidFill>
              </a:rPr>
              <a:t>th</a:t>
            </a:r>
            <a:r>
              <a:rPr lang="en-US" sz="1800" dirty="0" smtClean="0">
                <a:solidFill>
                  <a:srgbClr val="FFFF00"/>
                </a:solidFill>
              </a:rPr>
              <a:t>peak)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86400" y="3657600"/>
            <a:ext cx="1988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light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guide bar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8602214">
            <a:off x="-215553" y="5434408"/>
            <a:ext cx="246362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Light bouncing  just before mirror  bypasses it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 flipV="1">
            <a:off x="1240123" y="5867409"/>
            <a:ext cx="512477" cy="47473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905000" y="4038600"/>
            <a:ext cx="457200" cy="381000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04800" y="5181600"/>
            <a:ext cx="33855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800600" y="2286000"/>
            <a:ext cx="33855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895600" y="5410200"/>
            <a:ext cx="49244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3a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371600" y="2895600"/>
            <a:ext cx="51007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3b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8077200" y="3581400"/>
            <a:ext cx="47481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</a:t>
            </a:r>
            <a:endParaRPr lang="en-US" dirty="0"/>
          </a:p>
        </p:txBody>
      </p: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557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00FF"/>
                </a:solidFill>
              </a:rPr>
              <a:t>New </a:t>
            </a:r>
            <a:r>
              <a:rPr lang="en-US" b="1" u="sng" dirty="0" smtClean="0">
                <a:solidFill>
                  <a:srgbClr val="0000FF"/>
                </a:solidFill>
              </a:rPr>
              <a:t>Nuclear Interaction Study</a:t>
            </a:r>
            <a:endParaRPr lang="en-US" b="1" u="sng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114800"/>
          </a:xfrm>
        </p:spPr>
        <p:txBody>
          <a:bodyPr/>
          <a:lstStyle/>
          <a:p>
            <a:r>
              <a:rPr lang="en-US" sz="2800" dirty="0" smtClean="0"/>
              <a:t>At 14 </a:t>
            </a:r>
            <a:r>
              <a:rPr lang="en-US" sz="2800" dirty="0" err="1" smtClean="0"/>
              <a:t>TeV</a:t>
            </a:r>
            <a:r>
              <a:rPr lang="en-US" sz="2800" dirty="0" smtClean="0"/>
              <a:t> find about  2% chance per bar (8 mm of quartz) of an </a:t>
            </a:r>
            <a:r>
              <a:rPr lang="en-US" sz="2800" dirty="0" smtClean="0"/>
              <a:t>interaction</a:t>
            </a:r>
            <a:endParaRPr lang="en-US" sz="2800" dirty="0" smtClean="0"/>
          </a:p>
          <a:p>
            <a:r>
              <a:rPr lang="en-US" sz="2800" dirty="0" smtClean="0"/>
              <a:t>These interactions have a high multiplicity </a:t>
            </a:r>
          </a:p>
          <a:p>
            <a:pPr>
              <a:buNone/>
            </a:pPr>
            <a:r>
              <a:rPr lang="en-US" sz="2800" dirty="0" smtClean="0"/>
              <a:t>    O(tens) particles, which would typically saturate amps and cause that bar timing  to be </a:t>
            </a:r>
            <a:r>
              <a:rPr lang="en-US" sz="2800" dirty="0" err="1" smtClean="0"/>
              <a:t>mismeasured</a:t>
            </a:r>
            <a:r>
              <a:rPr lang="en-US" sz="2800" dirty="0" smtClean="0"/>
              <a:t> (but the event could be salvaged with somewhat degraded resolution almost all of the time).  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Significant Implications </a:t>
            </a:r>
            <a:r>
              <a:rPr lang="en-US" sz="2800" b="1" dirty="0" smtClean="0">
                <a:solidFill>
                  <a:srgbClr val="0000FF"/>
                </a:solidFill>
              </a:rPr>
              <a:t>on timing detector </a:t>
            </a:r>
            <a:r>
              <a:rPr lang="en-US" sz="2800" b="1" dirty="0" smtClean="0">
                <a:solidFill>
                  <a:srgbClr val="0000FF"/>
                </a:solidFill>
              </a:rPr>
              <a:t>optimization:</a:t>
            </a:r>
            <a:r>
              <a:rPr lang="en-US" sz="2800" b="1" dirty="0" smtClean="0">
                <a:solidFill>
                  <a:srgbClr val="FF0000"/>
                </a:solidFill>
              </a:rPr>
              <a:t>	</a:t>
            </a:r>
            <a:r>
              <a:rPr lang="en-US" sz="2800" b="1" dirty="0" smtClean="0">
                <a:solidFill>
                  <a:srgbClr val="FF0000"/>
                </a:solidFill>
              </a:rPr>
              <a:t>Ex. Filling a pot or pipe w/quartz is a good fixed target experiment, may not be so great as timing detector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64D3-388A-4038-A820-D0C6DB76E96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rgan-updown-2meas-4height_late_BB_wRP.bmp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149" t="18766" r="29309" b="22018"/>
          <a:stretch/>
        </p:blipFill>
        <p:spPr>
          <a:xfrm rot="10800000">
            <a:off x="5257800" y="4478081"/>
            <a:ext cx="3093572" cy="2379919"/>
          </a:xfrm>
          <a:prstGeom prst="rect">
            <a:avLst/>
          </a:prstGeom>
        </p:spPr>
      </p:pic>
      <p:pic>
        <p:nvPicPr>
          <p:cNvPr id="13" name="Picture 12" descr="organ-updown-2meas-4height_late_BB_woRP.bmp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398" t="30398" r="34188" b="31957"/>
          <a:stretch/>
        </p:blipFill>
        <p:spPr>
          <a:xfrm rot="10800000">
            <a:off x="457200" y="4478081"/>
            <a:ext cx="4425117" cy="23799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76400" y="4114800"/>
            <a:ext cx="510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/>
              <a:t>shared </a:t>
            </a:r>
            <a:r>
              <a:rPr lang="en-US" sz="2400" dirty="0" smtClean="0"/>
              <a:t>RP with silicon detector</a:t>
            </a:r>
            <a:endParaRPr lang="en-US" sz="2400" dirty="0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152400" y="-152400"/>
            <a:ext cx="510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2057400" algn="l"/>
              </a:tabLst>
              <a:defRPr/>
            </a:pPr>
            <a:r>
              <a:rPr lang="en-US" sz="4400" u="sng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UPTOP: </a:t>
            </a:r>
            <a:r>
              <a:rPr lang="en-US" sz="4400" u="sng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Detector</a:t>
            </a:r>
            <a:endParaRPr lang="en-US" sz="4400" u="sng" kern="0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47418-3896-4E01-AED0-FB87E28FF65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AFP February 12  A.  Brandt 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066800" y="1600200"/>
            <a:ext cx="2438400" cy="230832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Low </a:t>
            </a:r>
            <a:r>
              <a:rPr lang="en-US" dirty="0" err="1" smtClean="0"/>
              <a:t>lum</a:t>
            </a:r>
            <a:r>
              <a:rPr lang="en-US" dirty="0" smtClean="0"/>
              <a:t> Baseline</a:t>
            </a:r>
            <a:r>
              <a:rPr lang="en-US" dirty="0" smtClean="0"/>
              <a:t>:</a:t>
            </a:r>
          </a:p>
          <a:p>
            <a:r>
              <a:rPr lang="en-US" dirty="0" smtClean="0"/>
              <a:t>16 </a:t>
            </a:r>
            <a:r>
              <a:rPr lang="en-US" dirty="0" err="1" smtClean="0"/>
              <a:t>ch</a:t>
            </a:r>
            <a:r>
              <a:rPr lang="en-US" dirty="0" smtClean="0"/>
              <a:t>/side</a:t>
            </a:r>
          </a:p>
          <a:p>
            <a:r>
              <a:rPr lang="en-US" dirty="0" smtClean="0"/>
              <a:t>4 layers in x</a:t>
            </a:r>
          </a:p>
          <a:p>
            <a:r>
              <a:rPr lang="en-US" dirty="0" smtClean="0"/>
              <a:t>2 layer in y (+/-)</a:t>
            </a:r>
          </a:p>
          <a:p>
            <a:r>
              <a:rPr lang="en-US" dirty="0" smtClean="0"/>
              <a:t>2 meas. each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486400" y="1676400"/>
            <a:ext cx="34107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Latest drawing censored</a:t>
            </a:r>
          </a:p>
          <a:p>
            <a:r>
              <a:rPr lang="en-US" dirty="0" smtClean="0"/>
              <a:t>Only showing cartoons</a:t>
            </a:r>
          </a:p>
          <a:p>
            <a:r>
              <a:rPr lang="en-US" dirty="0" smtClean="0"/>
              <a:t>today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12"/>
          <p:cNvSpPr txBox="1">
            <a:spLocks noChangeArrowheads="1"/>
          </p:cNvSpPr>
          <p:nvPr/>
        </p:nvSpPr>
        <p:spPr bwMode="auto">
          <a:xfrm>
            <a:off x="1447800" y="228600"/>
            <a:ext cx="574708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u="sng" dirty="0" smtClean="0">
                <a:solidFill>
                  <a:srgbClr val="0000FF"/>
                </a:solidFill>
                <a:cs typeface="Times New Roman" pitchFamily="18" charset="0"/>
              </a:rPr>
              <a:t>An R&amp;D Success Story</a:t>
            </a:r>
            <a:endParaRPr lang="en-US" sz="4400" u="sng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/>
          <a:p>
            <a:pPr>
              <a:defRPr/>
            </a:pPr>
            <a:fld id="{EE347418-3896-4E01-AED0-FB87E28FF6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2400" y="1066800"/>
            <a:ext cx="84582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Led by UTA/Brandt </a:t>
            </a:r>
            <a:r>
              <a:rPr lang="en-US" sz="2000" dirty="0"/>
              <a:t>r</a:t>
            </a:r>
            <a:r>
              <a:rPr lang="en-US" sz="2000" dirty="0" smtClean="0"/>
              <a:t>aised </a:t>
            </a:r>
            <a:r>
              <a:rPr lang="en-US" sz="2000" dirty="0" smtClean="0"/>
              <a:t>~400k</a:t>
            </a:r>
            <a:r>
              <a:rPr lang="en-US" sz="2000" dirty="0" smtClean="0"/>
              <a:t>$ in Generic R&amp;D funds </a:t>
            </a:r>
            <a:r>
              <a:rPr lang="en-US" sz="2000" dirty="0" smtClean="0"/>
              <a:t>from Texas ARP (2006) , </a:t>
            </a:r>
            <a:r>
              <a:rPr lang="en-US" sz="2000" dirty="0" smtClean="0"/>
              <a:t>DOE </a:t>
            </a:r>
            <a:r>
              <a:rPr lang="en-US" sz="2000" dirty="0" smtClean="0"/>
              <a:t>ADR (2007 w/ </a:t>
            </a:r>
            <a:r>
              <a:rPr lang="en-US" sz="2000" dirty="0" err="1" smtClean="0"/>
              <a:t>Burle</a:t>
            </a:r>
            <a:r>
              <a:rPr lang="en-US" sz="2000" dirty="0" smtClean="0"/>
              <a:t>/</a:t>
            </a:r>
            <a:r>
              <a:rPr lang="en-US" sz="2000" dirty="0" err="1" smtClean="0"/>
              <a:t>Photonis</a:t>
            </a:r>
            <a:r>
              <a:rPr lang="en-US" sz="2000" dirty="0" smtClean="0"/>
              <a:t>)</a:t>
            </a:r>
            <a:r>
              <a:rPr lang="en-US" sz="2000" dirty="0" smtClean="0"/>
              <a:t>, </a:t>
            </a:r>
            <a:r>
              <a:rPr lang="en-US" sz="2000" dirty="0" smtClean="0"/>
              <a:t>NSF SBIR </a:t>
            </a:r>
            <a:r>
              <a:rPr lang="en-US" sz="2000" dirty="0" smtClean="0"/>
              <a:t>(2011 w/ </a:t>
            </a:r>
            <a:r>
              <a:rPr lang="en-US" sz="2000" dirty="0" err="1" smtClean="0">
                <a:solidFill>
                  <a:srgbClr val="CC3399"/>
                </a:solidFill>
              </a:rPr>
              <a:t>Arradiance</a:t>
            </a:r>
            <a:r>
              <a:rPr lang="en-US" sz="2000" dirty="0" smtClean="0">
                <a:solidFill>
                  <a:srgbClr val="CC3399"/>
                </a:solidFill>
              </a:rPr>
              <a:t> Inc.</a:t>
            </a:r>
            <a:r>
              <a:rPr lang="en-US" sz="2000" dirty="0" smtClean="0"/>
              <a:t>)</a:t>
            </a:r>
            <a:r>
              <a:rPr lang="en-US" sz="2000" dirty="0" smtClean="0">
                <a:solidFill>
                  <a:srgbClr val="CC3399"/>
                </a:solidFill>
              </a:rPr>
              <a:t> </a:t>
            </a:r>
            <a:r>
              <a:rPr lang="en-US" sz="2000" dirty="0" smtClean="0"/>
              <a:t>,  </a:t>
            </a:r>
            <a:r>
              <a:rPr lang="en-US" sz="2000" dirty="0" smtClean="0"/>
              <a:t>DOE </a:t>
            </a:r>
            <a:r>
              <a:rPr lang="en-US" sz="2000" dirty="0" smtClean="0"/>
              <a:t>ADR (2011 w/Stony </a:t>
            </a:r>
            <a:r>
              <a:rPr lang="en-US" sz="2000" dirty="0" smtClean="0"/>
              <a:t>Brook</a:t>
            </a:r>
            <a:r>
              <a:rPr lang="en-US" sz="2000" dirty="0" smtClean="0"/>
              <a:t>), and in-kind </a:t>
            </a:r>
            <a:r>
              <a:rPr lang="en-US" sz="2000" dirty="0" smtClean="0"/>
              <a:t>from </a:t>
            </a:r>
            <a:r>
              <a:rPr lang="en-US" sz="2000" dirty="0" smtClean="0"/>
              <a:t>Universities</a:t>
            </a: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From f</a:t>
            </a:r>
            <a:r>
              <a:rPr lang="en-US" sz="2000" dirty="0" smtClean="0"/>
              <a:t>irst </a:t>
            </a:r>
            <a:r>
              <a:rPr lang="en-US" sz="2000" dirty="0" smtClean="0"/>
              <a:t>test beam in 2006 </a:t>
            </a:r>
            <a:r>
              <a:rPr lang="en-US" sz="2000" dirty="0" smtClean="0"/>
              <a:t>to </a:t>
            </a:r>
            <a:r>
              <a:rPr lang="en-US" sz="2000" dirty="0" smtClean="0"/>
              <a:t>last one in </a:t>
            </a:r>
            <a:r>
              <a:rPr lang="en-US" sz="2000" dirty="0" smtClean="0"/>
              <a:t>2012 </a:t>
            </a:r>
            <a:r>
              <a:rPr lang="en-US" sz="2000" dirty="0" smtClean="0"/>
              <a:t>improved the resolution: - by a </a:t>
            </a:r>
            <a:r>
              <a:rPr lang="en-US" sz="2000" dirty="0" smtClean="0">
                <a:solidFill>
                  <a:srgbClr val="FF0000"/>
                </a:solidFill>
              </a:rPr>
              <a:t>factor 5</a:t>
            </a:r>
            <a:r>
              <a:rPr lang="en-US" sz="2000" dirty="0" smtClean="0"/>
              <a:t>  from 100 </a:t>
            </a:r>
            <a:r>
              <a:rPr lang="en-US" sz="2000" dirty="0" err="1" smtClean="0"/>
              <a:t>ps</a:t>
            </a:r>
            <a:r>
              <a:rPr lang="en-US" sz="2000" dirty="0" smtClean="0"/>
              <a:t>/bar to </a:t>
            </a:r>
            <a:r>
              <a:rPr lang="en-US" sz="2000" dirty="0" smtClean="0">
                <a:solidFill>
                  <a:srgbClr val="FF0000"/>
                </a:solidFill>
              </a:rPr>
              <a:t>19 </a:t>
            </a:r>
            <a:r>
              <a:rPr lang="en-US" sz="2000" dirty="0" err="1" smtClean="0">
                <a:solidFill>
                  <a:srgbClr val="FF0000"/>
                </a:solidFill>
              </a:rPr>
              <a:t>ps</a:t>
            </a:r>
            <a:r>
              <a:rPr lang="en-US" sz="2000" dirty="0" smtClean="0">
                <a:solidFill>
                  <a:srgbClr val="FF0000"/>
                </a:solidFill>
              </a:rPr>
              <a:t>/bar </a:t>
            </a:r>
            <a:r>
              <a:rPr lang="en-US" sz="2000" dirty="0" smtClean="0"/>
              <a:t>(for PMT/MCP-PMT/CFD) - by a factor 4  (</a:t>
            </a:r>
            <a:r>
              <a:rPr lang="en-US" sz="2000" dirty="0" smtClean="0">
                <a:solidFill>
                  <a:srgbClr val="FF0000"/>
                </a:solidFill>
              </a:rPr>
              <a:t>24 </a:t>
            </a:r>
            <a:r>
              <a:rPr lang="en-US" sz="2000" dirty="0" err="1" smtClean="0">
                <a:solidFill>
                  <a:srgbClr val="FF0000"/>
                </a:solidFill>
              </a:rPr>
              <a:t>ps</a:t>
            </a:r>
            <a:r>
              <a:rPr lang="en-US" sz="2000" dirty="0" smtClean="0">
                <a:solidFill>
                  <a:srgbClr val="FF0000"/>
                </a:solidFill>
              </a:rPr>
              <a:t>/bar</a:t>
            </a:r>
            <a:r>
              <a:rPr lang="en-US" sz="2000" dirty="0" smtClean="0"/>
              <a:t>) if you include the HPTDC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T</a:t>
            </a:r>
            <a:r>
              <a:rPr lang="en-US" sz="2000" dirty="0" smtClean="0"/>
              <a:t>he improvement was due to a combination of many factors: </a:t>
            </a:r>
          </a:p>
          <a:p>
            <a:pPr marL="457200" indent="-457200"/>
            <a:r>
              <a:rPr lang="en-US" sz="2000" dirty="0" smtClean="0"/>
              <a:t>	</a:t>
            </a:r>
            <a:r>
              <a:rPr lang="en-US" sz="2000" dirty="0" smtClean="0"/>
              <a:t>- coupling of q-bar to MCP-PMT </a:t>
            </a:r>
          </a:p>
          <a:p>
            <a:pPr marL="457200" indent="-457200"/>
            <a:r>
              <a:rPr lang="en-US" sz="2000" dirty="0" smtClean="0"/>
              <a:t>	</a:t>
            </a:r>
            <a:r>
              <a:rPr lang="en-US" sz="2000" dirty="0" smtClean="0"/>
              <a:t>- MCP-PMT pore size (25 µm to 10 µm) and optimized gain/HV </a:t>
            </a:r>
          </a:p>
          <a:p>
            <a:pPr marL="457200" indent="-457200"/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- </a:t>
            </a:r>
            <a:r>
              <a:rPr lang="en-US" sz="2000" dirty="0" smtClean="0"/>
              <a:t>improved</a:t>
            </a:r>
            <a:r>
              <a:rPr lang="en-US" sz="2000" dirty="0" smtClean="0">
                <a:solidFill>
                  <a:srgbClr val="FF0000"/>
                </a:solidFill>
              </a:rPr>
              <a:t> amplifier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FF0000"/>
                </a:solidFill>
              </a:rPr>
              <a:t>CFD </a:t>
            </a:r>
            <a:r>
              <a:rPr lang="en-US" sz="2000" dirty="0" smtClean="0"/>
              <a:t>(based on Louvain design with modest improvements from Alberta + Stony Brook) .   Note: a low noise, well-shielded amplifier is really a crucial, rarely discussed aspect of fast timing (electronics discussed in M. </a:t>
            </a:r>
            <a:r>
              <a:rPr lang="en-US" sz="2000" dirty="0" err="1" smtClean="0"/>
              <a:t>Rij</a:t>
            </a:r>
            <a:r>
              <a:rPr lang="en-US" sz="2000" dirty="0" smtClean="0"/>
              <a:t> talk)</a:t>
            </a: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Designed and built prototypes for a full </a:t>
            </a:r>
            <a:r>
              <a:rPr lang="en-US" sz="2000" dirty="0" smtClean="0"/>
              <a:t>system </a:t>
            </a:r>
            <a:r>
              <a:rPr lang="en-US" sz="2000" dirty="0" smtClean="0"/>
              <a:t>including all electronics </a:t>
            </a:r>
          </a:p>
          <a:p>
            <a:pPr marL="457200" indent="-457200"/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95"/>
          <p:cNvSpPr txBox="1">
            <a:spLocks noChangeArrowheads="1"/>
          </p:cNvSpPr>
          <p:nvPr/>
        </p:nvSpPr>
        <p:spPr bwMode="auto">
          <a:xfrm>
            <a:off x="2895600" y="762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1" name="TextBox 211"/>
          <p:cNvSpPr txBox="1">
            <a:spLocks noChangeArrowheads="1"/>
          </p:cNvSpPr>
          <p:nvPr/>
        </p:nvSpPr>
        <p:spPr bwMode="auto">
          <a:xfrm>
            <a:off x="228600" y="0"/>
            <a:ext cx="8610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u="sng" dirty="0" smtClean="0">
                <a:solidFill>
                  <a:srgbClr val="0000FF"/>
                </a:solidFill>
              </a:rPr>
              <a:t>We Developed a 10 </a:t>
            </a:r>
            <a:r>
              <a:rPr lang="en-US" sz="3200" u="sng" dirty="0" err="1" smtClean="0">
                <a:solidFill>
                  <a:srgbClr val="0000FF"/>
                </a:solidFill>
              </a:rPr>
              <a:t>ps</a:t>
            </a:r>
            <a:r>
              <a:rPr lang="en-US" sz="3200" u="sng" dirty="0" smtClean="0">
                <a:solidFill>
                  <a:srgbClr val="0000FF"/>
                </a:solidFill>
              </a:rPr>
              <a:t> TOF System for use with a Hamburg Pipe</a:t>
            </a:r>
            <a:endParaRPr lang="en-US" sz="3200" u="sng" dirty="0">
              <a:solidFill>
                <a:srgbClr val="0000FF"/>
              </a:solidFill>
            </a:endParaRPr>
          </a:p>
        </p:txBody>
      </p:sp>
      <p:sp>
        <p:nvSpPr>
          <p:cNvPr id="25604" name="TextBox 219"/>
          <p:cNvSpPr txBox="1">
            <a:spLocks noChangeArrowheads="1"/>
          </p:cNvSpPr>
          <p:nvPr/>
        </p:nvSpPr>
        <p:spPr bwMode="auto">
          <a:xfrm>
            <a:off x="58738" y="4459288"/>
            <a:ext cx="901118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/>
              <a:t>Design considerations: </a:t>
            </a:r>
          </a:p>
          <a:p>
            <a:pPr>
              <a:defRPr/>
            </a:pPr>
            <a:r>
              <a:rPr lang="en-US" sz="2000" dirty="0"/>
              <a:t>1)   full acceptance, </a:t>
            </a:r>
            <a:r>
              <a:rPr lang="en-US" sz="2000" dirty="0" smtClean="0"/>
              <a:t>excellent </a:t>
            </a:r>
            <a:r>
              <a:rPr lang="en-US" sz="2000" dirty="0"/>
              <a:t>timing expected &lt;10 </a:t>
            </a:r>
            <a:r>
              <a:rPr lang="en-US" sz="2000" dirty="0" err="1"/>
              <a:t>ps</a:t>
            </a:r>
            <a:endParaRPr lang="en-US" sz="2000" dirty="0"/>
          </a:p>
          <a:p>
            <a:pPr marL="457200" indent="-457200">
              <a:buFontTx/>
              <a:buAutoNum type="arabicParenR" startAt="2"/>
              <a:defRPr/>
            </a:pPr>
            <a:r>
              <a:rPr lang="en-US" sz="2000" dirty="0"/>
              <a:t>8 </a:t>
            </a:r>
            <a:r>
              <a:rPr lang="en-US" sz="2000" dirty="0" smtClean="0"/>
              <a:t>rows </a:t>
            </a:r>
            <a:r>
              <a:rPr lang="en-US" sz="2000" dirty="0"/>
              <a:t>with  </a:t>
            </a:r>
            <a:r>
              <a:rPr lang="en-US" sz="2000" dirty="0">
                <a:sym typeface="Symbol"/>
              </a:rPr>
              <a:t>x =1.5 to 3 </a:t>
            </a:r>
            <a:r>
              <a:rPr lang="en-US" sz="2000" dirty="0" smtClean="0">
                <a:sym typeface="Symbol"/>
              </a:rPr>
              <a:t>mm (</a:t>
            </a:r>
            <a:r>
              <a:rPr lang="en-US" sz="2000" dirty="0">
                <a:sym typeface="Symbol"/>
              </a:rPr>
              <a:t>x=distance of proton from beam) </a:t>
            </a:r>
            <a:r>
              <a:rPr lang="en-US" sz="2000" dirty="0" smtClean="0">
                <a:sym typeface="Symbol"/>
              </a:rPr>
              <a:t>to</a:t>
            </a:r>
            <a:endParaRPr lang="en-US" sz="2000" dirty="0">
              <a:sym typeface="Symbol"/>
            </a:endParaRPr>
          </a:p>
          <a:p>
            <a:pPr marL="457200" indent="-457200">
              <a:defRPr/>
            </a:pPr>
            <a:r>
              <a:rPr lang="en-US" sz="2000" dirty="0" smtClean="0"/>
              <a:t>	minimize  </a:t>
            </a:r>
            <a:r>
              <a:rPr lang="en-US" sz="2000" dirty="0"/>
              <a:t>multi-proton effects (&gt;90% </a:t>
            </a:r>
            <a:r>
              <a:rPr lang="en-US" sz="2000" dirty="0" smtClean="0"/>
              <a:t>efficient ) </a:t>
            </a:r>
            <a:r>
              <a:rPr lang="en-US" sz="2000" dirty="0"/>
              <a:t>and keep rate/pixel </a:t>
            </a:r>
            <a:endParaRPr lang="en-US" sz="2000" dirty="0" smtClean="0"/>
          </a:p>
          <a:p>
            <a:pPr marL="457200" indent="-457200">
              <a:defRPr/>
            </a:pPr>
            <a:r>
              <a:rPr lang="en-US" sz="2000" dirty="0" smtClean="0"/>
              <a:t>	</a:t>
            </a:r>
            <a:r>
              <a:rPr lang="en-US" sz="2000" dirty="0" smtClean="0"/>
              <a:t>under 5 MHz</a:t>
            </a:r>
            <a:r>
              <a:rPr lang="en-US" sz="2000" dirty="0"/>
              <a:t> </a:t>
            </a:r>
            <a:r>
              <a:rPr lang="en-US" sz="2000" dirty="0" smtClean="0"/>
              <a:t>to help control </a:t>
            </a:r>
            <a:r>
              <a:rPr lang="en-US" sz="2000" dirty="0"/>
              <a:t>current/lifetime </a:t>
            </a:r>
            <a:r>
              <a:rPr lang="en-US" sz="2000" dirty="0" smtClean="0"/>
              <a:t>issues</a:t>
            </a:r>
            <a:endParaRPr lang="en-US" sz="2000" dirty="0"/>
          </a:p>
          <a:p>
            <a:pPr marL="457200" indent="-457200">
              <a:buAutoNum type="arabicParenR" startAt="3"/>
              <a:defRPr/>
            </a:pPr>
            <a:r>
              <a:rPr lang="en-US" sz="2000" dirty="0" smtClean="0"/>
              <a:t>g</a:t>
            </a:r>
            <a:r>
              <a:rPr lang="en-US" sz="2000" dirty="0" smtClean="0"/>
              <a:t>aps </a:t>
            </a:r>
            <a:r>
              <a:rPr lang="en-US" sz="2000" dirty="0"/>
              <a:t>between </a:t>
            </a:r>
            <a:r>
              <a:rPr lang="en-US" sz="2000" dirty="0" smtClean="0"/>
              <a:t>rows to reduce </a:t>
            </a:r>
            <a:r>
              <a:rPr lang="en-US" sz="2000" dirty="0"/>
              <a:t>cross talk </a:t>
            </a:r>
            <a:endParaRPr lang="en-US" sz="2000" dirty="0" smtClean="0"/>
          </a:p>
          <a:p>
            <a:pPr marL="457200" indent="-457200">
              <a:buAutoNum type="arabicParenR" startAt="3"/>
              <a:defRPr/>
            </a:pPr>
            <a:r>
              <a:rPr lang="en-US" sz="2000" dirty="0" smtClean="0"/>
              <a:t>c</a:t>
            </a:r>
            <a:r>
              <a:rPr lang="en-US" sz="2000" dirty="0" smtClean="0"/>
              <a:t>apable </a:t>
            </a:r>
            <a:r>
              <a:rPr lang="en-US" sz="2000" dirty="0" smtClean="0"/>
              <a:t>of operating beyond </a:t>
            </a:r>
            <a:r>
              <a:rPr lang="en-US" sz="2000" dirty="0" smtClean="0"/>
              <a:t>50 interactions/crossing (where &lt;N&gt;=1/</a:t>
            </a:r>
            <a:r>
              <a:rPr lang="en-US" sz="2000" dirty="0" err="1" smtClean="0"/>
              <a:t>det</a:t>
            </a:r>
            <a:r>
              <a:rPr lang="en-US" sz="2000" dirty="0" smtClean="0"/>
              <a:t>/BC)</a:t>
            </a:r>
            <a:endParaRPr lang="en-US" sz="2000" dirty="0"/>
          </a:p>
        </p:txBody>
      </p:sp>
      <p:sp>
        <p:nvSpPr>
          <p:cNvPr id="12293" name="Slide Number Placeholder 220"/>
          <p:cNvSpPr>
            <a:spLocks noGrp="1"/>
          </p:cNvSpPr>
          <p:nvPr>
            <p:ph type="sldNum" sz="quarter" idx="12"/>
          </p:nvPr>
        </p:nvSpPr>
        <p:spPr>
          <a:xfrm>
            <a:off x="7162800" y="6019800"/>
            <a:ext cx="1905000" cy="457200"/>
          </a:xfrm>
          <a:noFill/>
        </p:spPr>
        <p:txBody>
          <a:bodyPr/>
          <a:lstStyle/>
          <a:p>
            <a:fld id="{D8FA6516-4401-4F1A-A736-635B8A89179F}" type="slidenum">
              <a:rPr lang="en-US" smtClean="0"/>
              <a:pPr/>
              <a:t>4</a:t>
            </a:fld>
            <a:endParaRPr lang="en-US" dirty="0" smtClean="0"/>
          </a:p>
        </p:txBody>
      </p:sp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066800"/>
            <a:ext cx="3221038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detector simp-2D-1223-left corner.pdf"/>
          <p:cNvPicPr>
            <a:picLocks noChangeAspect="1"/>
          </p:cNvPicPr>
          <p:nvPr/>
        </p:nvPicPr>
        <p:blipFill rotWithShape="1">
          <a:blip r:embed="rId4" cstate="print"/>
          <a:srcRect l="5453" t="8561" r="29887" b="7229"/>
          <a:stretch/>
        </p:blipFill>
        <p:spPr>
          <a:xfrm>
            <a:off x="6553200" y="738188"/>
            <a:ext cx="2597150" cy="26146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229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66800"/>
            <a:ext cx="32956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304800" y="2281237"/>
            <a:ext cx="723275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/>
              <a:t>beam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2000" y="3395246"/>
            <a:ext cx="215745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 smtClean="0"/>
              <a:t>Deflection from beam)</a:t>
            </a:r>
            <a:endParaRPr lang="en-US" sz="1600" dirty="0"/>
          </a:p>
        </p:txBody>
      </p:sp>
      <p:cxnSp>
        <p:nvCxnSpPr>
          <p:cNvPr id="12299" name="Straight Arrow Connector 24"/>
          <p:cNvCxnSpPr>
            <a:cxnSpLocks noChangeShapeType="1"/>
          </p:cNvCxnSpPr>
          <p:nvPr/>
        </p:nvCxnSpPr>
        <p:spPr bwMode="auto">
          <a:xfrm>
            <a:off x="1219200" y="3276600"/>
            <a:ext cx="16002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6644640" y="1866215"/>
            <a:ext cx="1752600" cy="152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scene3d>
            <a:camera prst="isometricLeftDown">
              <a:rot lat="2255766" lon="13893336" rev="14308621"/>
            </a:camera>
            <a:lightRig rig="threePt" dir="t"/>
          </a:scene3d>
        </p:spPr>
      </p:cxnSp>
      <p:cxnSp>
        <p:nvCxnSpPr>
          <p:cNvPr id="12303" name="Straight Arrow Connector 52"/>
          <p:cNvCxnSpPr>
            <a:cxnSpLocks noChangeShapeType="1"/>
          </p:cNvCxnSpPr>
          <p:nvPr/>
        </p:nvCxnSpPr>
        <p:spPr bwMode="auto">
          <a:xfrm>
            <a:off x="3505200" y="2133600"/>
            <a:ext cx="2362200" cy="0"/>
          </a:xfrm>
          <a:prstGeom prst="straightConnector1">
            <a:avLst/>
          </a:prstGeom>
          <a:noFill/>
          <a:ln w="38100" algn="ctr">
            <a:solidFill>
              <a:schemeClr val="bg1"/>
            </a:solidFill>
            <a:round/>
            <a:headEnd/>
            <a:tailEnd type="arrow" w="med" len="med"/>
          </a:ln>
        </p:spPr>
      </p:cxnSp>
      <p:sp>
        <p:nvSpPr>
          <p:cNvPr id="12304" name="TextBox 8"/>
          <p:cNvSpPr txBox="1">
            <a:spLocks noChangeArrowheads="1"/>
          </p:cNvSpPr>
          <p:nvPr/>
        </p:nvSpPr>
        <p:spPr bwMode="auto">
          <a:xfrm>
            <a:off x="3352800" y="3429000"/>
            <a:ext cx="5638800" cy="120032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Validated the components of this design in </a:t>
            </a:r>
            <a:r>
              <a:rPr lang="en-US" dirty="0" smtClean="0"/>
              <a:t>test beam and at UTA </a:t>
            </a:r>
            <a:r>
              <a:rPr lang="en-US" dirty="0" err="1" smtClean="0"/>
              <a:t>Picosecond</a:t>
            </a:r>
            <a:r>
              <a:rPr lang="en-US" dirty="0" smtClean="0"/>
              <a:t> Test Facility with laser and “undergrad army”</a:t>
            </a:r>
            <a:endParaRPr lang="en-US" dirty="0"/>
          </a:p>
        </p:txBody>
      </p:sp>
      <p:sp>
        <p:nvSpPr>
          <p:cNvPr id="12305" name="TextBox 63"/>
          <p:cNvSpPr txBox="1">
            <a:spLocks noChangeArrowheads="1"/>
          </p:cNvSpPr>
          <p:nvPr/>
        </p:nvSpPr>
        <p:spPr bwMode="auto">
          <a:xfrm>
            <a:off x="3886200" y="2286000"/>
            <a:ext cx="2162175" cy="461963"/>
          </a:xfrm>
          <a:prstGeom prst="rect">
            <a:avLst/>
          </a:prstGeom>
          <a:solidFill>
            <a:schemeClr val="tx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Large x proton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09600" y="1828800"/>
            <a:ext cx="2286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219200" y="1219200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cm x2 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600200" y="-76200"/>
            <a:ext cx="6781800" cy="1143000"/>
          </a:xfrm>
        </p:spPr>
        <p:txBody>
          <a:bodyPr/>
          <a:lstStyle/>
          <a:p>
            <a:pPr algn="r"/>
            <a:r>
              <a:rPr lang="en-US" sz="4000" b="1" u="sng" dirty="0" smtClean="0">
                <a:solidFill>
                  <a:srgbClr val="0000FF"/>
                </a:solidFill>
              </a:rPr>
              <a:t>T958 DAQ (FNAL 1/2012)</a:t>
            </a:r>
          </a:p>
        </p:txBody>
      </p:sp>
      <p:sp>
        <p:nvSpPr>
          <p:cNvPr id="2253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Clermont-Ferand,  A.  Brandt UTA </a:t>
            </a:r>
            <a:endParaRPr lang="en-US" smtClean="0"/>
          </a:p>
        </p:txBody>
      </p:sp>
      <p:sp>
        <p:nvSpPr>
          <p:cNvPr id="22533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601E51-A798-4F3C-BAF8-F3C98E64A941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588" y="1828800"/>
            <a:ext cx="799941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5780088" y="2281238"/>
            <a:ext cx="29067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2  3   4   5   6   7   Avg</a:t>
            </a:r>
          </a:p>
        </p:txBody>
      </p:sp>
      <p:pic>
        <p:nvPicPr>
          <p:cNvPr id="22536" name="Picture 2" descr="C:\Documents and Settings\andrew\My Documents\My Pictures\2004-03-23 001\100_27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" y="76200"/>
            <a:ext cx="2400300" cy="320040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2537" name="TextBox 6"/>
          <p:cNvSpPr txBox="1">
            <a:spLocks noChangeArrowheads="1"/>
          </p:cNvSpPr>
          <p:nvPr/>
        </p:nvSpPr>
        <p:spPr bwMode="auto">
          <a:xfrm>
            <a:off x="0" y="5181600"/>
            <a:ext cx="9144000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/>
              <a:t>Just your garden variety 20 channel, 20 GHz/</a:t>
            </a:r>
            <a:r>
              <a:rPr lang="en-US" sz="2000" dirty="0" err="1"/>
              <a:t>ch</a:t>
            </a:r>
            <a:r>
              <a:rPr lang="en-US" sz="2000" dirty="0"/>
              <a:t>, 40 </a:t>
            </a:r>
            <a:r>
              <a:rPr lang="en-US" sz="2000" dirty="0" smtClean="0"/>
              <a:t>Gs/s/</a:t>
            </a:r>
            <a:r>
              <a:rPr lang="en-US" sz="2000" dirty="0" err="1" smtClean="0"/>
              <a:t>ch</a:t>
            </a:r>
            <a:r>
              <a:rPr lang="en-US" sz="2000" dirty="0" smtClean="0"/>
              <a:t>  </a:t>
            </a:r>
            <a:r>
              <a:rPr lang="en-US" sz="2000" dirty="0"/>
              <a:t>(point every 25ps) 500k$ </a:t>
            </a:r>
            <a:r>
              <a:rPr lang="en-US" sz="2000" dirty="0" err="1"/>
              <a:t>LeCroy</a:t>
            </a:r>
            <a:r>
              <a:rPr lang="en-US" sz="2000" dirty="0"/>
              <a:t> 9Zi scope! Thanks for the loaner </a:t>
            </a:r>
            <a:r>
              <a:rPr lang="en-US" sz="2000" dirty="0" err="1"/>
              <a:t>LeCroy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14600" y="921603"/>
            <a:ext cx="6629400" cy="132343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/>
                </a:solidFill>
              </a:rPr>
              <a:t>Time difference between </a:t>
            </a:r>
            <a:r>
              <a:rPr lang="en-US" sz="2000" dirty="0" smtClean="0">
                <a:solidFill>
                  <a:schemeClr val="bg1"/>
                </a:solidFill>
              </a:rPr>
              <a:t>reference detector (</a:t>
            </a:r>
            <a:r>
              <a:rPr lang="en-US" sz="2000" dirty="0" smtClean="0">
                <a:solidFill>
                  <a:schemeClr val="bg1"/>
                </a:solidFill>
              </a:rPr>
              <a:t>FNAL </a:t>
            </a:r>
            <a:r>
              <a:rPr lang="en-US" sz="2000" dirty="0" err="1" smtClean="0">
                <a:solidFill>
                  <a:schemeClr val="bg1"/>
                </a:solidFill>
              </a:rPr>
              <a:t>SiPM</a:t>
            </a:r>
            <a:r>
              <a:rPr lang="en-US" sz="2000" dirty="0" smtClean="0">
                <a:solidFill>
                  <a:schemeClr val="bg1"/>
                </a:solidFill>
              </a:rPr>
              <a:t> in Nagoya mode courtesy of </a:t>
            </a:r>
            <a:r>
              <a:rPr lang="en-US" sz="2000" dirty="0" err="1" smtClean="0">
                <a:solidFill>
                  <a:schemeClr val="bg1"/>
                </a:solidFill>
              </a:rPr>
              <a:t>Albrow</a:t>
            </a:r>
            <a:r>
              <a:rPr lang="en-US" sz="2000" dirty="0" smtClean="0">
                <a:solidFill>
                  <a:schemeClr val="bg1"/>
                </a:solidFill>
              </a:rPr>
              <a:t> +</a:t>
            </a:r>
            <a:r>
              <a:rPr lang="en-US" sz="2000" dirty="0" err="1" smtClean="0">
                <a:solidFill>
                  <a:schemeClr val="bg1"/>
                </a:solidFill>
              </a:rPr>
              <a:t>Ronzhin</a:t>
            </a:r>
            <a:r>
              <a:rPr lang="en-US" sz="2000" dirty="0" smtClean="0">
                <a:solidFill>
                  <a:schemeClr val="bg1"/>
                </a:solidFill>
              </a:rPr>
              <a:t>) and </a:t>
            </a:r>
            <a:r>
              <a:rPr lang="en-US" sz="2000" dirty="0">
                <a:solidFill>
                  <a:schemeClr val="bg1"/>
                </a:solidFill>
              </a:rPr>
              <a:t>6 –bar 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Quartic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average gives </a:t>
            </a:r>
            <a:r>
              <a:rPr lang="en-US" sz="2000" dirty="0" smtClean="0">
                <a:solidFill>
                  <a:srgbClr val="FFFF00"/>
                </a:solidFill>
              </a:rPr>
              <a:t>online</a:t>
            </a:r>
            <a:r>
              <a:rPr lang="en-US" sz="2000" dirty="0" smtClean="0">
                <a:solidFill>
                  <a:schemeClr val="bg1"/>
                </a:solidFill>
              </a:rPr>
              <a:t> FWHM=47 </a:t>
            </a:r>
            <a:r>
              <a:rPr lang="en-US" sz="2000" dirty="0" err="1">
                <a:solidFill>
                  <a:schemeClr val="bg1"/>
                </a:solidFill>
              </a:rPr>
              <a:t>ps</a:t>
            </a:r>
            <a:r>
              <a:rPr lang="en-US" sz="2000" dirty="0">
                <a:solidFill>
                  <a:schemeClr val="bg1"/>
                </a:solidFill>
              </a:rPr>
              <a:t> (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=20 </a:t>
            </a:r>
            <a:r>
              <a:rPr lang="en-US" sz="2000" dirty="0" err="1" smtClean="0">
                <a:solidFill>
                  <a:schemeClr val="bg1"/>
                </a:solidFill>
                <a:sym typeface="Symbol"/>
              </a:rPr>
              <a:t>ps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), removing </a:t>
            </a:r>
            <a:r>
              <a:rPr lang="en-US" sz="2000" dirty="0" err="1" smtClean="0">
                <a:solidFill>
                  <a:schemeClr val="bg1"/>
                </a:solidFill>
                <a:sym typeface="Symbol"/>
              </a:rPr>
              <a:t>S</a:t>
            </a:r>
            <a:r>
              <a:rPr lang="en-US" sz="2000" dirty="0" err="1" smtClean="0">
                <a:solidFill>
                  <a:schemeClr val="bg1"/>
                </a:solidFill>
                <a:sym typeface="Symbol"/>
              </a:rPr>
              <a:t>iPM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resolution gives </a:t>
            </a:r>
            <a:r>
              <a:rPr lang="en-US" sz="2000" dirty="0" err="1" smtClean="0">
                <a:solidFill>
                  <a:schemeClr val="bg1"/>
                </a:solidFill>
                <a:sym typeface="Symbol"/>
              </a:rPr>
              <a:t>Qavg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=14-15 </a:t>
            </a:r>
            <a:r>
              <a:rPr lang="en-US" sz="2000" dirty="0" err="1" smtClean="0">
                <a:solidFill>
                  <a:schemeClr val="bg1"/>
                </a:solidFill>
                <a:sym typeface="Symbol"/>
              </a:rPr>
              <a:t>ps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3CFD-Q3CF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877531"/>
            <a:ext cx="7009407" cy="544706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097E-2FF5-4E30-AD47-D6B51F97F90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73736"/>
            <a:ext cx="8924544" cy="525065"/>
          </a:xfrm>
        </p:spPr>
        <p:txBody>
          <a:bodyPr/>
          <a:lstStyle/>
          <a:p>
            <a:r>
              <a:rPr lang="en-US" b="1" u="sng" dirty="0" smtClean="0">
                <a:solidFill>
                  <a:srgbClr val="0000FF"/>
                </a:solidFill>
              </a:rPr>
              <a:t>Validate Thin </a:t>
            </a:r>
            <a:r>
              <a:rPr lang="en-US" b="1" u="sng" dirty="0" smtClean="0">
                <a:solidFill>
                  <a:srgbClr val="0000FF"/>
                </a:solidFill>
              </a:rPr>
              <a:t>Bar </a:t>
            </a:r>
            <a:endParaRPr lang="en-US" b="1" u="sng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1447800"/>
            <a:ext cx="2438400" cy="31393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With 10 um tube and </a:t>
            </a:r>
            <a:r>
              <a:rPr lang="en-US" sz="1800" b="1" dirty="0" smtClean="0"/>
              <a:t>2x6x140mm </a:t>
            </a:r>
            <a:r>
              <a:rPr lang="en-US" sz="1800" b="1" dirty="0" smtClean="0"/>
              <a:t>quartz bar  we get same results as </a:t>
            </a:r>
            <a:r>
              <a:rPr lang="en-US" sz="1800" b="1" dirty="0" smtClean="0"/>
              <a:t>5x6x140 </a:t>
            </a:r>
            <a:r>
              <a:rPr lang="en-US" sz="1800" b="1" dirty="0" smtClean="0"/>
              <a:t>mm bar,  and both are  improved from 1/2012 </a:t>
            </a:r>
            <a:r>
              <a:rPr lang="en-US" sz="1800" b="1" u="sng" dirty="0" smtClean="0"/>
              <a:t>single bar </a:t>
            </a:r>
            <a:r>
              <a:rPr lang="en-US" sz="1800" b="1" dirty="0" smtClean="0"/>
              <a:t>timing.  Resolution: </a:t>
            </a:r>
            <a:r>
              <a:rPr lang="en-US" sz="1800" dirty="0" err="1" smtClean="0"/>
              <a:t>B</a:t>
            </a:r>
            <a:r>
              <a:rPr lang="en-US" sz="1800" b="1" dirty="0" err="1" smtClean="0"/>
              <a:t>ar+PMT+CFD</a:t>
            </a:r>
            <a:r>
              <a:rPr lang="en-US" sz="1800" b="1" dirty="0" smtClean="0"/>
              <a:t>=22ps  </a:t>
            </a:r>
            <a:r>
              <a:rPr lang="en-US" sz="1800" b="1" dirty="0" smtClean="0"/>
              <a:t>- </a:t>
            </a:r>
            <a:r>
              <a:rPr lang="en-US" sz="1800" b="1" dirty="0" err="1" smtClean="0"/>
              <a:t>SiPM</a:t>
            </a:r>
            <a:r>
              <a:rPr lang="en-US" sz="1800" b="1" dirty="0" smtClean="0"/>
              <a:t> = 19 </a:t>
            </a:r>
            <a:r>
              <a:rPr lang="en-US" sz="1800" b="1" dirty="0" err="1" smtClean="0"/>
              <a:t>ps</a:t>
            </a:r>
            <a:r>
              <a:rPr lang="en-US" sz="1800" b="1" dirty="0" smtClean="0"/>
              <a:t> +HPTDC</a:t>
            </a:r>
            <a:r>
              <a:rPr lang="en-US" sz="1800" dirty="0" smtClean="0"/>
              <a:t>~</a:t>
            </a:r>
            <a:r>
              <a:rPr lang="en-US" sz="1800" b="1" dirty="0" smtClean="0"/>
              <a:t>24 </a:t>
            </a:r>
            <a:r>
              <a:rPr lang="en-US" sz="1800" b="1" dirty="0" err="1" smtClean="0"/>
              <a:t>ps</a:t>
            </a:r>
            <a:r>
              <a:rPr lang="en-US" sz="1800" b="1" dirty="0" smtClean="0"/>
              <a:t>/bar!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6172200" y="3276600"/>
            <a:ext cx="2231136" cy="441448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4114800"/>
            <a:ext cx="292907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We have some 1x6 bars, but</a:t>
            </a:r>
          </a:p>
          <a:p>
            <a:r>
              <a:rPr lang="en-US" sz="1800" dirty="0" smtClean="0"/>
              <a:t>t</a:t>
            </a:r>
            <a:r>
              <a:rPr lang="en-US" sz="1800" dirty="0" smtClean="0"/>
              <a:t>hey look very fragile</a:t>
            </a:r>
            <a:endParaRPr 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u="sng" kern="0" dirty="0">
                <a:solidFill>
                  <a:srgbClr val="0000FF"/>
                </a:solidFill>
                <a:ea typeface="+mj-ea"/>
                <a:cs typeface="Times New Roman" pitchFamily="18" charset="0"/>
              </a:rPr>
              <a:t>Rate and Lifetime Issues</a:t>
            </a: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0" y="68580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0" dirty="0">
                <a:cs typeface="Times New Roman" pitchFamily="18" charset="0"/>
              </a:rPr>
              <a:t>Historically MCP-PMT’s have </a:t>
            </a:r>
            <a:r>
              <a:rPr lang="en-US" sz="2000" dirty="0">
                <a:cs typeface="Times New Roman" pitchFamily="18" charset="0"/>
              </a:rPr>
              <a:t>not</a:t>
            </a:r>
            <a:r>
              <a:rPr lang="en-US" sz="2000" b="0" dirty="0">
                <a:cs typeface="Times New Roman" pitchFamily="18" charset="0"/>
              </a:rPr>
              <a:t> been extremely robust, their performance (QE) degrades from positive ion </a:t>
            </a:r>
            <a:r>
              <a:rPr lang="en-US" sz="2000" b="0" dirty="0" smtClean="0">
                <a:cs typeface="Times New Roman" pitchFamily="18" charset="0"/>
              </a:rPr>
              <a:t>feedback (“an unsolvable problem”) Challenge accepted!</a:t>
            </a:r>
            <a:endParaRPr lang="en-US" sz="2000" b="0" dirty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0000"/>
                </a:solidFill>
                <a:cs typeface="Times New Roman" pitchFamily="18" charset="0"/>
              </a:rPr>
              <a:t>Formed a collaboration between UTA, </a:t>
            </a:r>
            <a:r>
              <a:rPr lang="en-US" sz="1800" dirty="0" err="1" smtClean="0">
                <a:solidFill>
                  <a:srgbClr val="7030A0"/>
                </a:solidFill>
                <a:cs typeface="Times New Roman" pitchFamily="18" charset="0"/>
              </a:rPr>
              <a:t>Arradiance</a:t>
            </a:r>
            <a:r>
              <a:rPr lang="en-US" sz="1800" dirty="0" smtClean="0">
                <a:solidFill>
                  <a:srgbClr val="7030A0"/>
                </a:solidFill>
                <a:cs typeface="Times New Roman" pitchFamily="18" charset="0"/>
              </a:rPr>
              <a:t> Inc. 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, and </a:t>
            </a:r>
            <a:r>
              <a:rPr lang="en-US" sz="1800" dirty="0" err="1">
                <a:solidFill>
                  <a:srgbClr val="FF0000"/>
                </a:solidFill>
                <a:cs typeface="Times New Roman" pitchFamily="18" charset="0"/>
              </a:rPr>
              <a:t>Photonis</a:t>
            </a:r>
            <a:r>
              <a:rPr lang="en-US" sz="1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in 2009 to help address this [phone call with Emile, Bruce </a:t>
            </a:r>
            <a:r>
              <a:rPr lang="en-US" sz="1800" dirty="0" err="1" smtClean="0">
                <a:solidFill>
                  <a:srgbClr val="FF0000"/>
                </a:solidFill>
                <a:cs typeface="Times New Roman" pitchFamily="18" charset="0"/>
              </a:rPr>
              <a:t>Leprade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, Paul </a:t>
            </a:r>
            <a:r>
              <a:rPr lang="en-US" sz="1800" dirty="0" err="1" smtClean="0">
                <a:solidFill>
                  <a:srgbClr val="FF0000"/>
                </a:solidFill>
                <a:cs typeface="Times New Roman" pitchFamily="18" charset="0"/>
              </a:rPr>
              <a:t>Hink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, Neal Sullivan and me] </a:t>
            </a:r>
            <a:r>
              <a:rPr lang="en-US" sz="1800" dirty="0" smtClean="0">
                <a:solidFill>
                  <a:srgbClr val="FF0000"/>
                </a:solidFill>
                <a:cs typeface="Times New Roman" pitchFamily="18" charset="0"/>
              </a:rPr>
              <a:t>(2011 SBIR funds important for ALD development including refining process leading to Lehman Super tube)</a:t>
            </a:r>
            <a:endParaRPr lang="en-US" sz="18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1334E1-D0BF-4360-AAC6-AE1A4D0C373E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151" name="TextBox 5"/>
          <p:cNvSpPr txBox="1">
            <a:spLocks noChangeArrowheads="1"/>
          </p:cNvSpPr>
          <p:nvPr/>
        </p:nvSpPr>
        <p:spPr bwMode="auto">
          <a:xfrm>
            <a:off x="1143000" y="2477869"/>
            <a:ext cx="37338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err="1" smtClean="0"/>
              <a:t>Photonis</a:t>
            </a:r>
            <a:r>
              <a:rPr lang="en-US" sz="1800" dirty="0" smtClean="0"/>
              <a:t> </a:t>
            </a:r>
            <a:r>
              <a:rPr lang="en-US" sz="1800" dirty="0" err="1" smtClean="0"/>
              <a:t>Planacon</a:t>
            </a:r>
            <a:r>
              <a:rPr lang="en-US" sz="1800" dirty="0" smtClean="0"/>
              <a:t> with </a:t>
            </a:r>
            <a:r>
              <a:rPr lang="en-US" sz="1800" dirty="0" err="1" smtClean="0"/>
              <a:t>Arradiance</a:t>
            </a:r>
            <a:r>
              <a:rPr lang="en-US" sz="1800" dirty="0" smtClean="0"/>
              <a:t> ALD-coated 10  </a:t>
            </a:r>
            <a:r>
              <a:rPr lang="en-US" sz="1800" dirty="0">
                <a:solidFill>
                  <a:srgbClr val="FF0000"/>
                </a:solidFill>
              </a:rPr>
              <a:t>(25) </a:t>
            </a:r>
            <a:r>
              <a:rPr lang="en-US" sz="1800" dirty="0">
                <a:solidFill>
                  <a:srgbClr val="FF0000"/>
                </a:solidFill>
                <a:sym typeface="Symbol" pitchFamily="18" charset="2"/>
              </a:rPr>
              <a:t>m </a:t>
            </a:r>
            <a:r>
              <a:rPr lang="en-US" sz="1800" dirty="0" smtClean="0">
                <a:solidFill>
                  <a:srgbClr val="FF0000"/>
                </a:solidFill>
                <a:sym typeface="Symbol" pitchFamily="18" charset="2"/>
              </a:rPr>
              <a:t>pores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156" name="TextBox 13"/>
          <p:cNvSpPr txBox="1">
            <a:spLocks noChangeArrowheads="1"/>
          </p:cNvSpPr>
          <p:nvPr/>
        </p:nvSpPr>
        <p:spPr bwMode="auto">
          <a:xfrm>
            <a:off x="0" y="624840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00" y="6027738"/>
            <a:ext cx="4343400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/>
              <a:t>Lehman et al.  (</a:t>
            </a:r>
            <a:r>
              <a:rPr lang="en-US" sz="1600" dirty="0" smtClean="0"/>
              <a:t>Panda conditions)  </a:t>
            </a:r>
            <a:r>
              <a:rPr lang="en-US" sz="1600" dirty="0" smtClean="0"/>
              <a:t>No loss in </a:t>
            </a:r>
            <a:r>
              <a:rPr lang="en-US" sz="1600" dirty="0"/>
              <a:t>QE  with </a:t>
            </a:r>
            <a:r>
              <a:rPr lang="en-US" sz="1600" dirty="0" smtClean="0"/>
              <a:t> </a:t>
            </a:r>
            <a:r>
              <a:rPr lang="en-US" sz="1600" dirty="0" smtClean="0">
                <a:sym typeface="Symbol"/>
              </a:rPr>
              <a:t></a:t>
            </a:r>
            <a:r>
              <a:rPr lang="en-US" sz="1600" dirty="0" smtClean="0"/>
              <a:t>Q&gt;6 </a:t>
            </a:r>
            <a:r>
              <a:rPr lang="en-US" sz="1600" dirty="0" smtClean="0"/>
              <a:t>C/cm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</a:t>
            </a:r>
            <a:r>
              <a:rPr lang="en-US" sz="1600" dirty="0" smtClean="0"/>
              <a:t>&gt;10x  </a:t>
            </a:r>
            <a:r>
              <a:rPr lang="en-US" sz="1600" dirty="0"/>
              <a:t>improvement over </a:t>
            </a:r>
            <a:r>
              <a:rPr lang="en-US" sz="1600" dirty="0" smtClean="0"/>
              <a:t> </a:t>
            </a:r>
            <a:r>
              <a:rPr lang="en-US" sz="1600" dirty="0" smtClean="0"/>
              <a:t>non-ALD </a:t>
            </a:r>
            <a:r>
              <a:rPr lang="en-US" sz="1600" dirty="0" smtClean="0"/>
              <a:t>tube  For LHC 1C~10 fb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" y="3211394"/>
            <a:ext cx="4953000" cy="2808406"/>
            <a:chOff x="0" y="1676400"/>
            <a:chExt cx="5349875" cy="2808406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676400"/>
              <a:ext cx="5349875" cy="2808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/>
          </p:nvSpPr>
          <p:spPr>
            <a:xfrm rot="5400000">
              <a:off x="4076612" y="2857591"/>
              <a:ext cx="1371776" cy="838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181600" y="2057400"/>
              <a:ext cx="0" cy="1981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9000" y="2438400"/>
              <a:ext cx="1761788" cy="83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0" y="1676400"/>
              <a:ext cx="4572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6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724400" y="4114800"/>
              <a:ext cx="5334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19200" y="4902200"/>
            <a:ext cx="1752600" cy="584200"/>
          </a:xfrm>
          <a:prstGeom prst="rect">
            <a:avLst/>
          </a:prstGeom>
          <a:solidFill>
            <a:schemeClr val="bg1">
              <a:lumMod val="85000"/>
              <a:alpha val="32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13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FF"/>
                </a:solidFill>
              </a:rPr>
              <a:t>Hamamatsu ion barrier SL10</a:t>
            </a:r>
          </a:p>
        </p:txBody>
      </p:sp>
      <p:cxnSp>
        <p:nvCxnSpPr>
          <p:cNvPr id="6152" name="Straight Arrow Connector 7"/>
          <p:cNvCxnSpPr>
            <a:cxnSpLocks noChangeShapeType="1"/>
          </p:cNvCxnSpPr>
          <p:nvPr/>
        </p:nvCxnSpPr>
        <p:spPr bwMode="auto">
          <a:xfrm>
            <a:off x="2743200" y="3124200"/>
            <a:ext cx="609600" cy="685800"/>
          </a:xfrm>
          <a:prstGeom prst="straightConnector1">
            <a:avLst/>
          </a:prstGeom>
          <a:noFill/>
          <a:ln w="38100" algn="ctr">
            <a:solidFill>
              <a:schemeClr val="tx2"/>
            </a:solidFill>
            <a:round/>
            <a:headEnd/>
            <a:tailEnd type="arrow" w="med" len="med"/>
          </a:ln>
        </p:spPr>
      </p:cxnSp>
      <p:graphicFrame>
        <p:nvGraphicFramePr>
          <p:cNvPr id="11" name="Chart 10"/>
          <p:cNvGraphicFramePr>
            <a:graphicFrameLocks noGrp="1"/>
          </p:cNvGraphicFramePr>
          <p:nvPr/>
        </p:nvGraphicFramePr>
        <p:xfrm>
          <a:off x="4724400" y="3352800"/>
          <a:ext cx="44196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4800600" y="2228671"/>
            <a:ext cx="4267200" cy="120032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 smtClean="0"/>
              <a:t>&lt;20 </a:t>
            </a:r>
            <a:r>
              <a:rPr lang="en-US" sz="1800" dirty="0" err="1"/>
              <a:t>ps</a:t>
            </a:r>
            <a:r>
              <a:rPr lang="en-US" sz="1800" dirty="0"/>
              <a:t> single bar resolution at </a:t>
            </a:r>
            <a:r>
              <a:rPr lang="en-US" sz="1800" dirty="0" smtClean="0"/>
              <a:t>5 MHz rep </a:t>
            </a:r>
            <a:r>
              <a:rPr lang="en-US" sz="1800" dirty="0"/>
              <a:t>rate  (10 </a:t>
            </a:r>
            <a:r>
              <a:rPr lang="en-US" sz="1800" dirty="0" err="1"/>
              <a:t>pe</a:t>
            </a:r>
            <a:r>
              <a:rPr lang="en-US" sz="1800" dirty="0"/>
              <a:t> </a:t>
            </a:r>
            <a:r>
              <a:rPr lang="en-US" sz="1800" dirty="0" smtClean="0"/>
              <a:t>per event) even </a:t>
            </a:r>
            <a:r>
              <a:rPr lang="en-US" sz="1800" dirty="0"/>
              <a:t>at </a:t>
            </a:r>
            <a:r>
              <a:rPr lang="en-US" sz="1800" dirty="0" smtClean="0"/>
              <a:t>low gain for EDR MCP (11 M</a:t>
            </a:r>
            <a:r>
              <a:rPr lang="en-US" sz="1800" dirty="0" smtClean="0">
                <a:sym typeface="Symbol"/>
              </a:rPr>
              <a:t>)</a:t>
            </a:r>
            <a:r>
              <a:rPr lang="en-US" sz="1800" dirty="0" smtClean="0"/>
              <a:t>; </a:t>
            </a:r>
            <a:r>
              <a:rPr lang="en-US" sz="1800" dirty="0" smtClean="0">
                <a:solidFill>
                  <a:srgbClr val="FF0000"/>
                </a:solidFill>
              </a:rPr>
              <a:t>10</a:t>
            </a:r>
            <a:r>
              <a:rPr lang="en-US" sz="1800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1800" dirty="0">
                <a:solidFill>
                  <a:srgbClr val="FF0000"/>
                </a:solidFill>
                <a:sym typeface="Symbol" pitchFamily="18" charset="2"/>
              </a:rPr>
              <a:t>m pore </a:t>
            </a:r>
            <a:r>
              <a:rPr lang="en-US" sz="1800" dirty="0" smtClean="0">
                <a:solidFill>
                  <a:srgbClr val="FF0000"/>
                </a:solidFill>
                <a:sym typeface="Symbol" pitchFamily="18" charset="2"/>
              </a:rPr>
              <a:t>would improve </a:t>
            </a:r>
            <a:r>
              <a:rPr lang="en-US" sz="1800" dirty="0" err="1" smtClean="0">
                <a:solidFill>
                  <a:srgbClr val="FF0000"/>
                </a:solidFill>
                <a:sym typeface="Symbol" pitchFamily="18" charset="2"/>
              </a:rPr>
              <a:t>resol</a:t>
            </a:r>
            <a:r>
              <a:rPr lang="en-US" sz="1800" dirty="0" smtClean="0">
                <a:solidFill>
                  <a:srgbClr val="FF0000"/>
                </a:solidFill>
                <a:sym typeface="Symbol" pitchFamily="18" charset="2"/>
              </a:rPr>
              <a:t>. and rate capability</a:t>
            </a:r>
            <a:endParaRPr lang="en-US" sz="1800" dirty="0"/>
          </a:p>
        </p:txBody>
      </p:sp>
      <p:cxnSp>
        <p:nvCxnSpPr>
          <p:cNvPr id="6155" name="Straight Arrow Connector 7"/>
          <p:cNvCxnSpPr>
            <a:cxnSpLocks noChangeShapeType="1"/>
            <a:stCxn id="6151" idx="2"/>
          </p:cNvCxnSpPr>
          <p:nvPr/>
        </p:nvCxnSpPr>
        <p:spPr bwMode="auto">
          <a:xfrm>
            <a:off x="3009900" y="3124200"/>
            <a:ext cx="2019300" cy="8382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Clermont-Ferand,  A.  Brandt UTA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C5F88-59E1-4320-B6A6-C29627EAF07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990600"/>
            <a:ext cx="8686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Photonis</a:t>
            </a:r>
            <a:r>
              <a:rPr lang="en-US" sz="2800" dirty="0" smtClean="0"/>
              <a:t> Parallel Development Effort (patent pending)</a:t>
            </a:r>
          </a:p>
          <a:p>
            <a:r>
              <a:rPr lang="en-US" sz="2000" dirty="0" smtClean="0">
                <a:solidFill>
                  <a:srgbClr val="CC3399"/>
                </a:solidFill>
              </a:rPr>
              <a:t>Could be used instead of, or as </a:t>
            </a:r>
            <a:r>
              <a:rPr lang="en-US" sz="2000" dirty="0" err="1" smtClean="0">
                <a:solidFill>
                  <a:srgbClr val="CC3399"/>
                </a:solidFill>
              </a:rPr>
              <a:t>acomplement</a:t>
            </a:r>
            <a:r>
              <a:rPr lang="en-US" sz="2000" dirty="0" smtClean="0">
                <a:solidFill>
                  <a:srgbClr val="CC3399"/>
                </a:solidFill>
              </a:rPr>
              <a:t> to, ALD coating of MCP’s</a:t>
            </a:r>
          </a:p>
          <a:p>
            <a:r>
              <a:rPr lang="en-US" sz="2000" dirty="0" smtClean="0"/>
              <a:t>-Features an electrostatic ion suppression 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 grid (basically an energized ion barrier)</a:t>
            </a:r>
            <a:endParaRPr lang="en-US" sz="2000" dirty="0" smtClean="0"/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Grid </a:t>
            </a:r>
            <a:r>
              <a:rPr lang="en-US" sz="2000" dirty="0" smtClean="0"/>
              <a:t>between </a:t>
            </a:r>
            <a:r>
              <a:rPr lang="en-US" sz="2000" dirty="0" smtClean="0"/>
              <a:t>MCP and photocathode 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to reduce/prevent + </a:t>
            </a:r>
            <a:r>
              <a:rPr lang="en-US" sz="2000" dirty="0" smtClean="0"/>
              <a:t>ions </a:t>
            </a:r>
            <a:r>
              <a:rPr lang="en-US" sz="2000" dirty="0" smtClean="0"/>
              <a:t>from  reaching  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and damaging </a:t>
            </a:r>
            <a:r>
              <a:rPr lang="en-US" sz="2000" dirty="0" smtClean="0"/>
              <a:t>photocathode 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Complete suppression </a:t>
            </a:r>
            <a:r>
              <a:rPr lang="en-US" sz="2000" dirty="0" smtClean="0"/>
              <a:t>requires grid bias </a:t>
            </a:r>
            <a:r>
              <a:rPr lang="en-US" sz="2000" dirty="0" smtClean="0"/>
              <a:t>	 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to be </a:t>
            </a:r>
            <a:r>
              <a:rPr lang="en-US" sz="2000" dirty="0" smtClean="0"/>
              <a:t>energetically higher than the </a:t>
            </a:r>
            <a:r>
              <a:rPr lang="en-US" sz="2000" dirty="0" smtClean="0"/>
              <a:t>	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highest 	bias source </a:t>
            </a:r>
            <a:r>
              <a:rPr lang="en-US" sz="2000" dirty="0" smtClean="0"/>
              <a:t>of </a:t>
            </a:r>
            <a:r>
              <a:rPr lang="en-US" sz="2000" dirty="0" smtClean="0"/>
              <a:t>+ ions (MCP-out) </a:t>
            </a:r>
          </a:p>
          <a:p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Time </a:t>
            </a:r>
            <a:r>
              <a:rPr lang="en-US" sz="2000" dirty="0" smtClean="0"/>
              <a:t>delay (ion TOF aka </a:t>
            </a:r>
            <a:r>
              <a:rPr lang="en-US" sz="2000" dirty="0" err="1" smtClean="0"/>
              <a:t>afterpulsing</a:t>
            </a:r>
            <a:r>
              <a:rPr lang="en-US" sz="2000" dirty="0" smtClean="0"/>
              <a:t>) increases as the ions are decelerated </a:t>
            </a:r>
            <a:r>
              <a:rPr lang="en-US" sz="2000" dirty="0" smtClean="0"/>
              <a:t>  </a:t>
            </a:r>
          </a:p>
          <a:p>
            <a:r>
              <a:rPr lang="en-US" sz="2000" dirty="0" smtClean="0"/>
              <a:t>  and </a:t>
            </a:r>
            <a:r>
              <a:rPr lang="en-US" sz="2000" dirty="0" smtClean="0"/>
              <a:t>eventually suppressed from reaching the </a:t>
            </a:r>
            <a:r>
              <a:rPr lang="en-US" sz="2000" dirty="0" smtClean="0"/>
              <a:t>photocathode </a:t>
            </a:r>
          </a:p>
          <a:p>
            <a:pPr>
              <a:buFontTx/>
              <a:buChar char="-"/>
            </a:pPr>
            <a:r>
              <a:rPr lang="en-US" sz="2000" dirty="0" err="1" smtClean="0"/>
              <a:t>Coulds</a:t>
            </a:r>
            <a:r>
              <a:rPr lang="en-US" sz="2000" dirty="0" smtClean="0"/>
              <a:t> still </a:t>
            </a:r>
            <a:r>
              <a:rPr lang="en-US" sz="2000" dirty="0" smtClean="0"/>
              <a:t>get </a:t>
            </a:r>
            <a:r>
              <a:rPr lang="en-US" sz="2000" dirty="0" smtClean="0"/>
              <a:t>some level of </a:t>
            </a:r>
            <a:r>
              <a:rPr lang="en-US" sz="2000" dirty="0" err="1" smtClean="0"/>
              <a:t>afterpulsing</a:t>
            </a:r>
            <a:r>
              <a:rPr lang="en-US" sz="2000" dirty="0" smtClean="0"/>
              <a:t> </a:t>
            </a:r>
            <a:r>
              <a:rPr lang="en-US" sz="2000" dirty="0" smtClean="0"/>
              <a:t>from ions on </a:t>
            </a:r>
            <a:r>
              <a:rPr lang="en-US" sz="2000" dirty="0" smtClean="0"/>
              <a:t>surface </a:t>
            </a:r>
            <a:r>
              <a:rPr lang="en-US" sz="2000" dirty="0" smtClean="0"/>
              <a:t>of MCP </a:t>
            </a:r>
            <a:r>
              <a:rPr lang="en-US" sz="2000" dirty="0" smtClean="0"/>
              <a:t>or from energetic neutrals</a:t>
            </a:r>
            <a:endParaRPr lang="en-US" sz="2000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Lifetime </a:t>
            </a: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S</a:t>
            </a: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olution</a:t>
            </a: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s (</a:t>
            </a:r>
            <a:r>
              <a:rPr lang="en-US" sz="4400" u="sng" kern="0" dirty="0" smtClean="0">
                <a:solidFill>
                  <a:srgbClr val="FF0000"/>
                </a:solidFill>
                <a:ea typeface="+mj-ea"/>
                <a:cs typeface="Times New Roman" pitchFamily="18" charset="0"/>
              </a:rPr>
              <a:t>NEW!</a:t>
            </a: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)</a:t>
            </a:r>
            <a:endParaRPr lang="en-US" sz="4400" u="sng" kern="0" dirty="0">
              <a:solidFill>
                <a:srgbClr val="0000FF"/>
              </a:solidFill>
              <a:ea typeface="+mj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905000"/>
            <a:ext cx="40290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Jace\Desktop\TJ206 and TTS Runs\New AP (Larger Bins)\GH9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523" y="3505200"/>
            <a:ext cx="3429277" cy="257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Jace\Desktop\TJ206 and TTS Runs\New AP (Larger Bins)\GH15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98455"/>
            <a:ext cx="3429000" cy="257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6400" y="104769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Grid off</a:t>
            </a:r>
            <a:endParaRPr lang="en-US" sz="2000" dirty="0"/>
          </a:p>
        </p:txBody>
      </p:sp>
      <p:pic>
        <p:nvPicPr>
          <p:cNvPr id="8" name="Picture 4" descr="C:\Users\Jace\Desktop\TJ206 and TTS Runs\New AP (Larger Bins)\GH125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817562"/>
            <a:ext cx="3505200" cy="255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24600" y="97149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Grid 20%</a:t>
            </a:r>
            <a:endParaRPr lang="en-US" sz="2000" dirty="0"/>
          </a:p>
        </p:txBody>
      </p:sp>
      <p:pic>
        <p:nvPicPr>
          <p:cNvPr id="11" name="Picture 3" descr="C:\Users\Jace\Desktop\TJ206 and TTS Runs\New AP (Larger Bins)\GH72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505200"/>
            <a:ext cx="33782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96000" y="39624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Grid 60%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38100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Grid 40%</a:t>
            </a:r>
            <a:endParaRPr lang="en-US" sz="2000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u="sng" kern="0" dirty="0" err="1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Afterpulsing</a:t>
            </a: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 as a f(</a:t>
            </a:r>
            <a:r>
              <a:rPr lang="en-US" sz="4400" u="sng" kern="0" dirty="0" err="1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GridVoltage</a:t>
            </a:r>
            <a:r>
              <a:rPr lang="en-US" sz="4400" u="sng" kern="0" dirty="0" smtClean="0">
                <a:solidFill>
                  <a:srgbClr val="0000FF"/>
                </a:solidFill>
                <a:ea typeface="+mj-ea"/>
                <a:cs typeface="Times New Roman" pitchFamily="18" charset="0"/>
              </a:rPr>
              <a:t>)</a:t>
            </a:r>
            <a:endParaRPr lang="en-US" sz="4400" u="sng" kern="0" dirty="0">
              <a:solidFill>
                <a:srgbClr val="0000FF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2000" y="6135469"/>
            <a:ext cx="73152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800" dirty="0" smtClean="0"/>
              <a:t>Large suppression in “heavy metals” as grid is activated;  </a:t>
            </a:r>
          </a:p>
          <a:p>
            <a:r>
              <a:rPr lang="en-US" sz="1800" dirty="0" smtClean="0"/>
              <a:t>generic positive ion </a:t>
            </a:r>
            <a:r>
              <a:rPr lang="en-US" sz="1800" dirty="0" err="1" smtClean="0"/>
              <a:t>suppresion</a:t>
            </a:r>
            <a:r>
              <a:rPr lang="en-US" sz="1800" dirty="0" smtClean="0"/>
              <a:t> factor (#AP grid on/grid off) is about 4x</a:t>
            </a:r>
            <a:endParaRPr lang="en-US" sz="18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7162800" y="6172200"/>
            <a:ext cx="1905000" cy="457200"/>
          </a:xfrm>
        </p:spPr>
        <p:txBody>
          <a:bodyPr/>
          <a:lstStyle/>
          <a:p>
            <a:pPr>
              <a:defRPr/>
            </a:pPr>
            <a:fld id="{C20C5F88-59E1-4320-B6A6-C29627EAF07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1905000"/>
            <a:ext cx="830677" cy="2677656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Tests</a:t>
            </a:r>
          </a:p>
          <a:p>
            <a:r>
              <a:rPr lang="en-US" dirty="0" smtClean="0">
                <a:latin typeface="Monotype Corsiva" pitchFamily="66" charset="0"/>
              </a:rPr>
              <a:t>Done</a:t>
            </a:r>
          </a:p>
          <a:p>
            <a:r>
              <a:rPr lang="en-US" dirty="0" smtClean="0">
                <a:latin typeface="Monotype Corsiva" pitchFamily="66" charset="0"/>
              </a:rPr>
              <a:t>In</a:t>
            </a:r>
            <a:endParaRPr lang="en-US" dirty="0" smtClean="0">
              <a:latin typeface="Monotype Corsiva" pitchFamily="66" charset="0"/>
            </a:endParaRPr>
          </a:p>
          <a:p>
            <a:r>
              <a:rPr lang="en-US" dirty="0" smtClean="0">
                <a:latin typeface="Monotype Corsiva" pitchFamily="66" charset="0"/>
              </a:rPr>
              <a:t>Secret</a:t>
            </a:r>
          </a:p>
          <a:p>
            <a:r>
              <a:rPr lang="en-US" dirty="0" smtClean="0">
                <a:latin typeface="Monotype Corsiva" pitchFamily="66" charset="0"/>
              </a:rPr>
              <a:t>At</a:t>
            </a:r>
          </a:p>
          <a:p>
            <a:r>
              <a:rPr lang="en-US" dirty="0" smtClean="0">
                <a:latin typeface="Monotype Corsiva" pitchFamily="66" charset="0"/>
              </a:rPr>
              <a:t>UTA</a:t>
            </a:r>
          </a:p>
          <a:p>
            <a:r>
              <a:rPr lang="en-US" dirty="0" smtClean="0">
                <a:latin typeface="Monotype Corsiva" pitchFamily="66" charset="0"/>
              </a:rPr>
              <a:t>PTF</a:t>
            </a:r>
            <a:endParaRPr lang="en-US" dirty="0">
              <a:latin typeface="Monotype Corsiva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38600" y="3276600"/>
            <a:ext cx="176606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62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15480</TotalTime>
  <Words>2099</Words>
  <Application>Microsoft Office PowerPoint</Application>
  <PresentationFormat>On-screen Show (4:3)</PresentationFormat>
  <Paragraphs>325</Paragraphs>
  <Slides>24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Default Design</vt:lpstr>
      <vt:lpstr>Slide 1</vt:lpstr>
      <vt:lpstr>Slide 2</vt:lpstr>
      <vt:lpstr>Slide 3</vt:lpstr>
      <vt:lpstr>Slide 4</vt:lpstr>
      <vt:lpstr>T958 DAQ (FNAL 1/2012)</vt:lpstr>
      <vt:lpstr>Validate Thin Bar </vt:lpstr>
      <vt:lpstr>Slide 7</vt:lpstr>
      <vt:lpstr>Slide 8</vt:lpstr>
      <vt:lpstr>Slide 9</vt:lpstr>
      <vt:lpstr>Slide 10</vt:lpstr>
      <vt:lpstr>Slide 11</vt:lpstr>
      <vt:lpstr>Slide 12</vt:lpstr>
      <vt:lpstr>Slide 13</vt:lpstr>
      <vt:lpstr>New Challenge: Adapt Timing Detector to be compatible with Roman Pot instead of HBP… </vt:lpstr>
      <vt:lpstr>Slide 15</vt:lpstr>
      <vt:lpstr>LQbar Design Conclusions</vt:lpstr>
      <vt:lpstr>Phi vs Time for Parallel Cut on Qbar</vt:lpstr>
      <vt:lpstr>N vs. time for Qbar with Parallel Cut as f(y) </vt:lpstr>
      <vt:lpstr>LQbar* (radiator bar at c +light guide bar) 2x6x(30+120)mm</vt:lpstr>
      <vt:lpstr>LQbar: what’s with all the peaks?</vt:lpstr>
      <vt:lpstr>“Wings”</vt:lpstr>
      <vt:lpstr>Harnessing the “Wings”</vt:lpstr>
      <vt:lpstr>New Nuclear Interaction Study</vt:lpstr>
      <vt:lpstr>Slide 24</vt:lpstr>
    </vt:vector>
  </TitlesOfParts>
  <Company>UTA High Energy Physics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High Energy Physics At UTA??</dc:title>
  <dc:creator>Andrew G. Brandt</dc:creator>
  <cp:lastModifiedBy>Andrew Brandt</cp:lastModifiedBy>
  <cp:revision>317</cp:revision>
  <dcterms:created xsi:type="dcterms:W3CDTF">2002-05-01T20:57:00Z</dcterms:created>
  <dcterms:modified xsi:type="dcterms:W3CDTF">2014-03-14T08:03:00Z</dcterms:modified>
</cp:coreProperties>
</file>