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82" r:id="rId2"/>
    <p:sldId id="500" r:id="rId3"/>
    <p:sldId id="528" r:id="rId4"/>
    <p:sldId id="554" r:id="rId5"/>
    <p:sldId id="557" r:id="rId6"/>
    <p:sldId id="559" r:id="rId7"/>
    <p:sldId id="560" r:id="rId8"/>
    <p:sldId id="558" r:id="rId9"/>
    <p:sldId id="551" r:id="rId10"/>
    <p:sldId id="556" r:id="rId11"/>
    <p:sldId id="553" r:id="rId12"/>
    <p:sldId id="517" r:id="rId13"/>
    <p:sldId id="527" r:id="rId14"/>
    <p:sldId id="547" r:id="rId15"/>
    <p:sldId id="550" r:id="rId16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6600"/>
    <a:srgbClr val="000099"/>
    <a:srgbClr val="CC9900"/>
    <a:srgbClr val="FF0000"/>
    <a:srgbClr val="0066FF"/>
    <a:srgbClr val="99CCFF"/>
    <a:srgbClr val="FF00FF"/>
    <a:srgbClr val="66FF33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0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7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5" y="2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0775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5" y="9440775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7CB7978-CD93-4E74-9003-BCE51932C7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79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5" y="2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5" y="4721986"/>
            <a:ext cx="5445126" cy="447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775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5" y="9440775"/>
            <a:ext cx="294984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273A6A6-B813-4172-A343-9FACAEFE76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88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80EFC-7438-4C0E-B4D4-B630EE3AC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33DA8-3307-4878-85D9-DBFC0C8290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CE7D9-3712-4E38-818F-0308ADCDC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6F8B56-689C-4E64-AE19-DF39C8348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124D40-D4B0-44E2-8801-421FDDAF9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1C3417-C4D8-4DC3-8CA9-0AAD27711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4EB96-05C7-46B9-ADF2-878DF7791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52DEF-1DA0-45D3-AC84-C8E98FD77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4BB80-D0CF-48D1-8A64-10455D167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64BD1-A6D0-44A9-8DBF-2EF6BA40C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15228-85F9-4549-8521-67A548B595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EC27B-87C4-4936-A1D5-DCD205021E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7FB1A-A021-47EE-AC01-A3E6DAF906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31B52-AF73-4417-84E8-4C76EEC62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549275"/>
            <a:ext cx="77152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874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3" y="6381750"/>
            <a:ext cx="73437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A10C2494-FBF1-4DA0-9AD6-447F7B2A5E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6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w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Red Hat Enterprise Linux 5-2014-06-07-15-34-19.png"/>
          <p:cNvPicPr>
            <a:picLocks noChangeAspect="1"/>
          </p:cNvPicPr>
          <p:nvPr/>
        </p:nvPicPr>
        <p:blipFill>
          <a:blip r:embed="rId2" cstate="print"/>
          <a:srcRect l="36613" t="7030" r="35038" b="27320"/>
          <a:stretch>
            <a:fillRect/>
          </a:stretch>
        </p:blipFill>
        <p:spPr>
          <a:xfrm>
            <a:off x="2123728" y="3068960"/>
            <a:ext cx="2088232" cy="3022373"/>
          </a:xfrm>
          <a:prstGeom prst="rect">
            <a:avLst/>
          </a:prstGeom>
        </p:spPr>
      </p:pic>
      <p:pic>
        <p:nvPicPr>
          <p:cNvPr id="16" name="Picture 15" descr="Red Hat Enterprise Linux 5-2014-06-07-15-36-46.png"/>
          <p:cNvPicPr>
            <a:picLocks noChangeAspect="1"/>
          </p:cNvPicPr>
          <p:nvPr/>
        </p:nvPicPr>
        <p:blipFill>
          <a:blip r:embed="rId3" cstate="print"/>
          <a:srcRect l="34250" t="14720" r="33463" b="37400"/>
          <a:stretch>
            <a:fillRect/>
          </a:stretch>
        </p:blipFill>
        <p:spPr>
          <a:xfrm>
            <a:off x="4644008" y="3501008"/>
            <a:ext cx="2330785" cy="2160240"/>
          </a:xfrm>
          <a:prstGeom prst="rect">
            <a:avLst/>
          </a:prstGeom>
        </p:spPr>
      </p:pic>
      <p:pic>
        <p:nvPicPr>
          <p:cNvPr id="7" name="Picture 6" descr="2cmyk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3" y="548680"/>
            <a:ext cx="1564872" cy="957674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475657" y="551450"/>
            <a:ext cx="6696744" cy="1797430"/>
          </a:xfrm>
          <a:prstGeom prst="rect">
            <a:avLst/>
          </a:prstGeom>
          <a:noFill/>
        </p:spPr>
        <p:txBody>
          <a:bodyPr/>
          <a:lstStyle/>
          <a:p>
            <a:pPr lvl="0"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method to model the accumulation of oxide charge with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fluence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in an irradiated MSSD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24</a:t>
            </a:r>
            <a:r>
              <a:rPr lang="en-US" sz="1800" b="1" kern="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 RD50 Workshop, 11-13 </a:t>
            </a:r>
            <a:r>
              <a:rPr lang="en-US" sz="1800" b="1" kern="0" dirty="0">
                <a:latin typeface="Arial" pitchFamily="34" charset="0"/>
                <a:cs typeface="Arial" pitchFamily="34" charset="0"/>
              </a:rPr>
              <a:t>June 2014</a:t>
            </a:r>
          </a:p>
          <a:p>
            <a:pPr algn="ctr">
              <a:spcBef>
                <a:spcPts val="0"/>
              </a:spcBef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45592" y="2348880"/>
            <a:ext cx="7956873" cy="792088"/>
          </a:xfrm>
          <a:prstGeom prst="rect">
            <a:avLst/>
          </a:prstGeom>
        </p:spPr>
        <p:txBody>
          <a:bodyPr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 Peltola</a:t>
            </a:r>
            <a:r>
              <a:rPr kumimoji="0" lang="en-US" sz="2000" b="1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</a:t>
            </a: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J. Härkönen</a:t>
            </a:r>
            <a:r>
              <a:rPr kumimoji="0" lang="en-US" sz="2000" b="1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</a:t>
            </a:r>
            <a:r>
              <a:rPr lang="fi-FI" b="1" kern="0" dirty="0" smtClean="0">
                <a:latin typeface="Arial" pitchFamily="34" charset="0"/>
                <a:cs typeface="Arial" pitchFamily="34" charset="0"/>
              </a:rPr>
              <a:t>, T. Mäenpää</a:t>
            </a:r>
            <a:r>
              <a:rPr lang="en-US" b="1" i="1" kern="0" baseline="30000" dirty="0" smtClean="0">
                <a:latin typeface="Arial" pitchFamily="34" charset="0"/>
                <a:cs typeface="Arial" pitchFamily="34" charset="0"/>
              </a:rPr>
              <a:t>1)</a:t>
            </a:r>
            <a:endParaRPr kumimoji="0" lang="fi-FI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kumimoji="0" lang="en-US" sz="16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Helsinki Institute of Physics, CMS </a:t>
            </a:r>
            <a:r>
              <a:rPr lang="en-US" sz="1600" i="1" kern="0" dirty="0" smtClean="0">
                <a:latin typeface="Arial" pitchFamily="34" charset="0"/>
                <a:cs typeface="Arial" pitchFamily="34" charset="0"/>
              </a:rPr>
              <a:t>Upgrade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Project.</a:t>
            </a:r>
            <a:endParaRPr lang="en-US" sz="1600" dirty="0" smtClean="0"/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5" name="Picture 14" descr="Red Hat Enterprise Linux 5-2014-06-07-15-34-19.png"/>
          <p:cNvPicPr>
            <a:picLocks noChangeAspect="1"/>
          </p:cNvPicPr>
          <p:nvPr/>
        </p:nvPicPr>
        <p:blipFill>
          <a:blip r:embed="rId2" cstate="print"/>
          <a:srcRect l="68112" t="33620" r="21651" b="43700"/>
          <a:stretch>
            <a:fillRect/>
          </a:stretch>
        </p:blipFill>
        <p:spPr>
          <a:xfrm>
            <a:off x="7080279" y="3645024"/>
            <a:ext cx="1248138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" r="1383"/>
          <a:stretch/>
        </p:blipFill>
        <p:spPr>
          <a:xfrm>
            <a:off x="4680013" y="2967789"/>
            <a:ext cx="4349578" cy="3169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" r="1938"/>
          <a:stretch/>
        </p:blipFill>
        <p:spPr>
          <a:xfrm>
            <a:off x="287524" y="2917137"/>
            <a:ext cx="4356484" cy="3204235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7504" y="548680"/>
            <a:ext cx="4680520" cy="648072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3-level region: d=2 µm, strip length = 3.049 c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200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≈1.5e15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has largest statistics at ~600 V → simulation V adjusted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7545" y="2983418"/>
            <a:ext cx="1497216" cy="546324"/>
          </a:xfrm>
          <a:prstGeom prst="rect">
            <a:avLst/>
          </a:prstGeom>
          <a:noFill/>
        </p:spPr>
        <p:txBody>
          <a:bodyPr/>
          <a:lstStyle/>
          <a:p>
            <a:r>
              <a:rPr lang="el-GR" sz="1200" b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=3e14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</a:p>
          <a:p>
            <a:r>
              <a:rPr lang="fi-FI" sz="1200" b="1" dirty="0">
                <a:latin typeface="Arial" pitchFamily="34" charset="0"/>
                <a:cs typeface="Arial" pitchFamily="34" charset="0"/>
              </a:rPr>
              <a:t>V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=-990 </a:t>
            </a:r>
            <a:r>
              <a:rPr lang="fi-FI" sz="1200" b="1" dirty="0">
                <a:latin typeface="Arial" pitchFamily="34" charset="0"/>
                <a:cs typeface="Arial" pitchFamily="34" charset="0"/>
              </a:rPr>
              <a:t>V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220072" y="5157192"/>
            <a:ext cx="1656185" cy="522856"/>
          </a:xfrm>
          <a:prstGeom prst="rect">
            <a:avLst/>
          </a:prstGeom>
          <a:noFill/>
        </p:spPr>
        <p:txBody>
          <a:bodyPr/>
          <a:lstStyle/>
          <a:p>
            <a:r>
              <a:rPr lang="el-GR" sz="1200" b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>
                <a:latin typeface="Arial" pitchFamily="34" charset="0"/>
                <a:cs typeface="Arial" pitchFamily="34" charset="0"/>
              </a:rPr>
              <a:t>eq</a:t>
            </a:r>
            <a:r>
              <a:rPr lang="fi-FI" sz="1200" b="1" dirty="0">
                <a:latin typeface="Arial" pitchFamily="34" charset="0"/>
                <a:cs typeface="Arial" pitchFamily="34" charset="0"/>
              </a:rPr>
              <a:t> =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1.5e15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fi-FI" sz="1200" b="1" dirty="0">
              <a:latin typeface="Arial" pitchFamily="34" charset="0"/>
              <a:cs typeface="Arial" pitchFamily="34" charset="0"/>
            </a:endParaRPr>
          </a:p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V=-608 V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971600" y="116632"/>
            <a:ext cx="6912768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cs typeface="Arial" pitchFamily="34" charset="0"/>
              </a:rPr>
              <a:t>Measured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CCE(x) </a:t>
            </a:r>
            <a:r>
              <a:rPr lang="en-US" b="1" kern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 simulation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: d = constant</a:t>
            </a:r>
            <a:endParaRPr lang="en-US" b="1" kern="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474872"/>
              </p:ext>
            </p:extLst>
          </p:nvPr>
        </p:nvGraphicFramePr>
        <p:xfrm>
          <a:off x="107504" y="1268760"/>
          <a:ext cx="4320480" cy="787400"/>
        </p:xfrm>
        <a:graphic>
          <a:graphicData uri="http://schemas.openxmlformats.org/drawingml/2006/table">
            <a:tbl>
              <a:tblPr/>
              <a:tblGrid>
                <a:gridCol w="1152128"/>
                <a:gridCol w="792088"/>
                <a:gridCol w="576064"/>
                <a:gridCol w="432048"/>
                <a:gridCol w="136815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</a:t>
                      </a:r>
                      <a:r>
                        <a:rPr lang="en-US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Concentration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acceptor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- 0.525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1.189*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+ 6.454e13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donor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+ 0.48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5.598*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- 3.959e14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Shallow acceptor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- 0.40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8e-15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30091"/>
              </p:ext>
            </p:extLst>
          </p:nvPr>
        </p:nvGraphicFramePr>
        <p:xfrm>
          <a:off x="5009252" y="1897449"/>
          <a:ext cx="4027244" cy="182782"/>
        </p:xfrm>
        <a:graphic>
          <a:graphicData uri="http://schemas.openxmlformats.org/drawingml/2006/table">
            <a:tbl>
              <a:tblPr/>
              <a:tblGrid>
                <a:gridCol w="858892"/>
                <a:gridCol w="720080"/>
                <a:gridCol w="504056"/>
                <a:gridCol w="504056"/>
                <a:gridCol w="1440160"/>
              </a:tblGrid>
              <a:tr h="182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Shallow acc.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- 0.40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8e-15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14.417*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</a:t>
                      </a: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3.1675e16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ight Arrow 12"/>
          <p:cNvSpPr/>
          <p:nvPr/>
        </p:nvSpPr>
        <p:spPr>
          <a:xfrm>
            <a:off x="4499992" y="1844824"/>
            <a:ext cx="360040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0" name="Picture 19" descr="2cmyk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264761" y="4961572"/>
            <a:ext cx="1800200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=(4.6–6.0)e11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876257" y="4005064"/>
            <a:ext cx="2052228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=(1.405–1.425)e12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5004048" y="2276872"/>
            <a:ext cx="4139952" cy="432048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Measured CCE loss(FZ200P/Y, MCz200P/Y) @ </a:t>
            </a:r>
          </a:p>
          <a:p>
            <a:r>
              <a:rPr lang="el-GR" sz="1200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(mixed) = (1.4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± 0.1)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e15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, V = 606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± 2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V: 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± 2 %</a:t>
            </a:r>
            <a:r>
              <a:rPr lang="en-US" sz="1200" baseline="300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fi-FI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683568" y="2276872"/>
            <a:ext cx="3816424" cy="432048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Measured CCE loss(FZ200P/Y, MCz200P) @ </a:t>
            </a:r>
          </a:p>
          <a:p>
            <a:r>
              <a:rPr lang="el-GR" sz="1200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(p+) = 3e14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, V = 600 – 990 V: 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26.5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± 1.1 %</a:t>
            </a:r>
            <a:r>
              <a:rPr lang="en-US" sz="1200" baseline="300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fi-FI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5004048" y="1196752"/>
            <a:ext cx="3960440" cy="432048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Target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~5e11 and ~1.5e12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for given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fluences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Measurement: 6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m resolution</a:t>
            </a:r>
          </a:p>
        </p:txBody>
      </p:sp>
    </p:spTree>
    <p:extLst>
      <p:ext uri="{BB962C8B-B14F-4D97-AF65-F5344CB8AC3E}">
        <p14:creationId xmlns:p14="http://schemas.microsoft.com/office/powerpoint/2010/main" val="1101965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3"/>
          <a:stretch/>
        </p:blipFill>
        <p:spPr>
          <a:xfrm>
            <a:off x="89051" y="2995182"/>
            <a:ext cx="4482949" cy="31530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4943"/>
            <a:ext cx="4470576" cy="316835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63544" y="116632"/>
            <a:ext cx="6734354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b="1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b="1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&amp; c(</a:t>
            </a:r>
            <a:r>
              <a:rPr lang="el-GR" b="1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in p+ irradiated region 5 200P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753243"/>
              </p:ext>
            </p:extLst>
          </p:nvPr>
        </p:nvGraphicFramePr>
        <p:xfrm>
          <a:off x="683568" y="2204864"/>
          <a:ext cx="3456384" cy="676714"/>
        </p:xfrm>
        <a:graphic>
          <a:graphicData uri="http://schemas.openxmlformats.org/drawingml/2006/table">
            <a:tbl>
              <a:tblPr/>
              <a:tblGrid>
                <a:gridCol w="1008112"/>
                <a:gridCol w="1152128"/>
                <a:gridCol w="1296144"/>
              </a:tblGrid>
              <a:tr h="182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Fluence</a:t>
                      </a:r>
                      <a:endParaRPr lang="en-US" sz="1000" i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  <a:r>
                        <a:rPr lang="en-US" sz="1000" b="0" baseline="-25000" dirty="0" err="1" smtClean="0"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  <a:endParaRPr lang="fi-FI" sz="1000" b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c(shallow acceptor)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3e14</a:t>
                      </a: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(5.3±0.7)e11</a:t>
                      </a: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3.6e16</a:t>
                      </a: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cs typeface="Arial" pitchFamily="34" charset="0"/>
                        </a:rPr>
                        <a:t>(1.4</a:t>
                      </a:r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±0.1)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e15</a:t>
                      </a: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(1.415±0.010)e12</a:t>
                      </a: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5.33e16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" t="8106" r="7519" b="1967"/>
          <a:stretch/>
        </p:blipFill>
        <p:spPr>
          <a:xfrm>
            <a:off x="4269127" y="706516"/>
            <a:ext cx="2220897" cy="15819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" t="7353" r="7519" b="1968"/>
          <a:stretch/>
        </p:blipFill>
        <p:spPr>
          <a:xfrm>
            <a:off x="6588224" y="697286"/>
            <a:ext cx="2219349" cy="1600407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099065" y="769926"/>
            <a:ext cx="1296144" cy="288032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kern="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100" b="1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100" b="1" kern="0" dirty="0" smtClean="0">
                <a:latin typeface="Arial" pitchFamily="34" charset="0"/>
                <a:cs typeface="Arial" pitchFamily="34" charset="0"/>
              </a:rPr>
              <a:t> = 5e10 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cm</a:t>
            </a:r>
            <a:r>
              <a:rPr lang="en-US" sz="1100" b="1" baseline="30000" dirty="0" smtClean="0">
                <a:latin typeface="Arial" pitchFamily="34" charset="0"/>
                <a:cs typeface="Arial" pitchFamily="34" charset="0"/>
              </a:rPr>
              <a:t>-2</a:t>
            </a:r>
            <a:r>
              <a:rPr lang="en-US" sz="11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en-US" sz="1100" b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7236296" y="769926"/>
            <a:ext cx="1440160" cy="360040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100" b="1" kern="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100" b="1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100" b="1" kern="0" dirty="0" smtClean="0">
                <a:latin typeface="Arial" pitchFamily="34" charset="0"/>
                <a:cs typeface="Arial" pitchFamily="34" charset="0"/>
              </a:rPr>
              <a:t> = 2.7e10 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cm</a:t>
            </a:r>
            <a:r>
              <a:rPr lang="en-US" sz="1100" b="1" baseline="30000" dirty="0" smtClean="0">
                <a:latin typeface="Arial" pitchFamily="34" charset="0"/>
                <a:cs typeface="Arial" pitchFamily="34" charset="0"/>
              </a:rPr>
              <a:t>-2</a:t>
            </a:r>
            <a:r>
              <a:rPr lang="en-US" sz="11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en-US" sz="1100" b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7504" y="691284"/>
            <a:ext cx="4104456" cy="1729604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of non-irradiated 200P from measured initial dip of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that is reproduced by decreasing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=2.7e10</a:t>
            </a:r>
            <a:r>
              <a:rPr lang="en-US" sz="1200" dirty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c(shallow acc.)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parametrized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by using ‘fixed’ values of 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→ fixed c,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parametrized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endParaRPr lang="en-US" sz="1200" baseline="-25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Increase of the shallow acceptor concentration is found to be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~0.5 of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constant factor at the given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fluence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range</a:t>
            </a:r>
            <a:endParaRPr lang="en-US" sz="1200" baseline="300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6258731" y="1649799"/>
            <a:ext cx="360040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4644008" y="1649799"/>
            <a:ext cx="735567" cy="325726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1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(V)</a:t>
            </a:r>
          </a:p>
        </p:txBody>
      </p:sp>
      <p:pic>
        <p:nvPicPr>
          <p:cNvPr id="19" name="Picture 18" descr="2cmyk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130452"/>
            <a:ext cx="941308" cy="576064"/>
          </a:xfrm>
          <a:prstGeom prst="rect">
            <a:avLst/>
          </a:prstGeom>
        </p:spPr>
      </p:pic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962973" y="1695740"/>
            <a:ext cx="735567" cy="325726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1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(V)</a:t>
            </a:r>
          </a:p>
        </p:txBody>
      </p:sp>
    </p:spTree>
    <p:extLst>
      <p:ext uri="{BB962C8B-B14F-4D97-AF65-F5344CB8AC3E}">
        <p14:creationId xmlns:p14="http://schemas.microsoft.com/office/powerpoint/2010/main" val="574052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99592" y="214290"/>
            <a:ext cx="6912768" cy="50006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noProof="0" dirty="0" smtClean="0">
                <a:latin typeface="Arial" pitchFamily="34" charset="0"/>
                <a:ea typeface="+mj-ea"/>
                <a:cs typeface="Arial" pitchFamily="34" charset="0"/>
              </a:rPr>
              <a:t>Summary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 Box 177"/>
          <p:cNvSpPr txBox="1">
            <a:spLocks noChangeArrowheads="1"/>
          </p:cNvSpPr>
          <p:nvPr/>
        </p:nvSpPr>
        <p:spPr bwMode="auto">
          <a:xfrm>
            <a:off x="611560" y="1268760"/>
            <a:ext cx="78488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fi-FI" sz="1800" b="1" dirty="0" smtClean="0">
                <a:latin typeface="+mn-lt"/>
                <a:cs typeface="Times New Roman" pitchFamily="18" charset="0"/>
              </a:rPr>
              <a:t> </a:t>
            </a:r>
            <a:r>
              <a:rPr lang="fi-F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When position dependency of CCE is modeled by non-unif. 3-l defect model, it is governed by Q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 and shallow acceptor concentration</a:t>
            </a:r>
          </a:p>
          <a:p>
            <a:pPr algn="just"/>
            <a:endParaRPr lang="fi-FI" sz="1800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fi-FI" sz="18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By tuning these two parameters it is possible to reproduce measured CCE loss between strips for given fluence</a:t>
            </a:r>
          </a:p>
          <a:p>
            <a:pPr algn="just"/>
            <a:endParaRPr lang="fi-FI" sz="1800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fi-FI" sz="18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If one of the parameters is fixed, the other can be solved reliably</a:t>
            </a:r>
            <a:r>
              <a:rPr lang="fi-FI" sz="18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→ potential for </a:t>
            </a:r>
            <a:r>
              <a:rPr lang="fi-FI" sz="18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1800" kern="0" dirty="0" smtClean="0">
                <a:latin typeface="Arial"/>
                <a:cs typeface="Arial"/>
              </a:rPr>
              <a:t>Φ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) parametrization</a:t>
            </a:r>
          </a:p>
          <a:p>
            <a:pPr algn="just">
              <a:buFont typeface="Wingdings" pitchFamily="2" charset="2"/>
              <a:buChar char="q"/>
            </a:pPr>
            <a:endParaRPr lang="en-US" sz="1800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 With test values of </a:t>
            </a:r>
            <a:r>
              <a:rPr lang="fi-F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 the shallow acceptor concentration does not have strong dependence on fluence in the range 3e14 → 1.5e15 </a:t>
            </a:r>
            <a:r>
              <a:rPr lang="en-US" sz="18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8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fi-FI" sz="1800" kern="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fi-FI" sz="1800" kern="0" dirty="0" smtClean="0">
                <a:latin typeface="Arial" pitchFamily="34" charset="0"/>
                <a:cs typeface="Arial" pitchFamily="34" charset="0"/>
              </a:rPr>
              <a:t> </a:t>
            </a:r>
            <a:endParaRPr lang="fi-FI" sz="1800" b="1" dirty="0" smtClean="0">
              <a:latin typeface="+mn-lt"/>
              <a:cs typeface="Times New Roman" pitchFamily="18" charset="0"/>
            </a:endParaRPr>
          </a:p>
        </p:txBody>
      </p:sp>
      <p:pic>
        <p:nvPicPr>
          <p:cNvPr id="6" name="Picture 5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116632"/>
            <a:ext cx="7416824" cy="4063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latin typeface="Arial" pitchFamily="34" charset="0"/>
                <a:ea typeface="+mj-ea"/>
                <a:cs typeface="Arial" pitchFamily="34" charset="0"/>
              </a:rPr>
              <a:t>Backup: </a:t>
            </a:r>
            <a:r>
              <a:rPr lang="en-US" sz="2400" b="1" kern="0" dirty="0" err="1" smtClean="0">
                <a:latin typeface="Arial" pitchFamily="34" charset="0"/>
                <a:ea typeface="+mj-ea"/>
                <a:cs typeface="Arial" pitchFamily="34" charset="0"/>
              </a:rPr>
              <a:t>SiBT</a:t>
            </a:r>
            <a:r>
              <a:rPr lang="en-US" sz="2400" b="1" kern="0" dirty="0" smtClean="0">
                <a:latin typeface="Arial" pitchFamily="34" charset="0"/>
                <a:ea typeface="+mj-ea"/>
                <a:cs typeface="Arial" pitchFamily="34" charset="0"/>
              </a:rPr>
              <a:t> measured CCE loss between strips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4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67544" y="476672"/>
            <a:ext cx="8229600" cy="432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Signal loss in-between strips (p=120µm, w/p~0.23)</a:t>
            </a:r>
          </a:p>
        </p:txBody>
      </p:sp>
      <p:pic>
        <p:nvPicPr>
          <p:cNvPr id="7" name="Picture 5" descr="sig-vs-pos_MCZ200Y_05_MSSD_1_p+_8e14_n_5e14_regR5-p120-wp233_-604V_5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3" y="3803650"/>
            <a:ext cx="2076450" cy="2519363"/>
          </a:xfrm>
          <a:prstGeom prst="rect">
            <a:avLst/>
          </a:prstGeom>
          <a:noFill/>
        </p:spPr>
      </p:pic>
      <p:pic>
        <p:nvPicPr>
          <p:cNvPr id="8" name="Picture 6" descr="sig-vs-pos_MCZ200P_01_MSSD_2_p+_9e14_n_5e14_regR5-p120-wp233_-608V_51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1425" y="3803650"/>
            <a:ext cx="2074863" cy="2519363"/>
          </a:xfrm>
          <a:prstGeom prst="rect">
            <a:avLst/>
          </a:prstGeom>
          <a:noFill/>
        </p:spPr>
      </p:pic>
      <p:pic>
        <p:nvPicPr>
          <p:cNvPr id="9" name="Picture 7" descr="sig-vs-pos_MCZ200N_04_MSSD_1_p+_8e14_n_5e14_regR5-p120-wp233_531V_51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888" y="3803650"/>
            <a:ext cx="2074862" cy="2519363"/>
          </a:xfrm>
          <a:prstGeom prst="rect">
            <a:avLst/>
          </a:prstGeom>
          <a:noFill/>
        </p:spPr>
      </p:pic>
      <p:pic>
        <p:nvPicPr>
          <p:cNvPr id="10" name="Picture 8" descr="sig-vs-pos_MCZ200N_02_MSSD_2-nonirrad_regR5-p120-wp233_201V_51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9750" y="852488"/>
            <a:ext cx="2076450" cy="2519362"/>
          </a:xfrm>
          <a:prstGeom prst="rect">
            <a:avLst/>
          </a:prstGeom>
          <a:noFill/>
        </p:spPr>
      </p:pic>
      <p:pic>
        <p:nvPicPr>
          <p:cNvPr id="11" name="Picture 10" descr="sig-vs-pos_FZ200N_04_MSSD_2_p+_1e15_n_5e14_regR5-p120-wp233_551V_517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97675" y="3803650"/>
            <a:ext cx="2074863" cy="2519363"/>
          </a:xfrm>
          <a:prstGeom prst="rect">
            <a:avLst/>
          </a:prstGeom>
          <a:noFill/>
        </p:spPr>
      </p:pic>
      <p:pic>
        <p:nvPicPr>
          <p:cNvPr id="12" name="Picture 11" descr="sig-vs-pos_FTH200Y_03_MSSD_1_nonirrad_regR5-p120-wp233_-204V_553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1538" y="852488"/>
            <a:ext cx="2074862" cy="2519362"/>
          </a:xfrm>
          <a:prstGeom prst="rect">
            <a:avLst/>
          </a:prstGeom>
          <a:noFill/>
        </p:spPr>
      </p:pic>
      <p:pic>
        <p:nvPicPr>
          <p:cNvPr id="13" name="Picture 12" descr="sig-vs-pos_FTH200N_W24_MSSD_2_nonirrad_regR5-p120-wp233_198V_55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288" y="852488"/>
            <a:ext cx="2076450" cy="2520950"/>
          </a:xfrm>
          <a:prstGeom prst="rect">
            <a:avLst/>
          </a:prstGeom>
          <a:noFill/>
        </p:spPr>
      </p:pic>
      <p:pic>
        <p:nvPicPr>
          <p:cNvPr id="14" name="Picture 13" descr="sig-vs-pos_FTH200P_08_MSSD_1_nonirrad_regR5-p120-wp233_-204V_580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38413" y="852488"/>
            <a:ext cx="2076450" cy="2520950"/>
          </a:xfrm>
          <a:prstGeom prst="rect">
            <a:avLst/>
          </a:prstGeom>
          <a:noFill/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830263" y="2647950"/>
            <a:ext cx="11432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FTH200N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971800" y="2644775"/>
            <a:ext cx="11112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FTH200P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24450" y="2628900"/>
            <a:ext cx="11031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FTH200Y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831850" y="4102100"/>
            <a:ext cx="1196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MCz200N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2990850" y="4130675"/>
            <a:ext cx="11641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MCz200P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173663" y="4143375"/>
            <a:ext cx="11560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MCz200Y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7435850" y="4148138"/>
            <a:ext cx="9768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FZ200N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7313613" y="2633663"/>
            <a:ext cx="1196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MCz200N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 rot="-5400000">
            <a:off x="-535773" y="1935133"/>
            <a:ext cx="16859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non-irradiated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 rot="-5400000">
            <a:off x="-1150144" y="4914107"/>
            <a:ext cx="2801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mixed irradiated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1.5e15n</a:t>
            </a:r>
            <a:r>
              <a:rPr lang="en-US" sz="1600" baseline="-25000" dirty="0" smtClean="0">
                <a:latin typeface="Calibri" pitchFamily="34" charset="0"/>
                <a:cs typeface="Calibri" pitchFamily="34" charset="0"/>
              </a:rPr>
              <a:t>eq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/cm²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317481" y="3429000"/>
            <a:ext cx="8826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Calibri" pitchFamily="34" charset="0"/>
                <a:cs typeface="Calibri" pitchFamily="34" charset="0"/>
              </a:rPr>
              <a:t>No loss before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irrad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.; after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irrad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. ~30% loss; all technologies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similar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[Phase-2 Outer TK Sensors Review]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899592" y="116632"/>
            <a:ext cx="6912768" cy="5040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</p:spPr>
        <p:txBody>
          <a:bodyPr/>
          <a:lstStyle/>
          <a:p>
            <a:pPr lvl="1" algn="ctr"/>
            <a:r>
              <a:rPr lang="en-US" sz="2400" b="1" kern="0" dirty="0" smtClean="0">
                <a:latin typeface="Arial" pitchFamily="34" charset="0"/>
                <a:ea typeface="+mj-ea"/>
                <a:cs typeface="Arial" pitchFamily="34" charset="0"/>
              </a:rPr>
              <a:t>Backup: Measured </a:t>
            </a:r>
            <a:r>
              <a:rPr lang="fi-FI" sz="24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4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2400" b="1" kern="0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7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pic>
        <p:nvPicPr>
          <p:cNvPr id="14" name="Picture 5" descr="C:\Users\ranjeet\Desktop\Rint-simulations\refwdrequestforsomemeasurementdata\Rint_20mixedP.png"/>
          <p:cNvPicPr>
            <a:picLocks noChangeAspect="1" noChangeArrowheads="1"/>
          </p:cNvPicPr>
          <p:nvPr/>
        </p:nvPicPr>
        <p:blipFill>
          <a:blip r:embed="rId3" cstate="print"/>
          <a:srcRect l="9131" r="7726" b="3530"/>
          <a:stretch>
            <a:fillRect/>
          </a:stretch>
        </p:blipFill>
        <p:spPr bwMode="auto">
          <a:xfrm>
            <a:off x="4623434" y="1484784"/>
            <a:ext cx="3909006" cy="273630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860032" y="357301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Measurement (W.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Treberspurg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DC-CAP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6136" y="2852936"/>
            <a:ext cx="1533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 and Y types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3" descr="C:\Users\ranjeet\Desktop\Rint-simulations\refwdrequestforsomemeasurementdata\Rint_40mixedP_3.png"/>
          <p:cNvPicPr>
            <a:picLocks noChangeAspect="1" noChangeArrowheads="1"/>
          </p:cNvPicPr>
          <p:nvPr/>
        </p:nvPicPr>
        <p:blipFill>
          <a:blip r:embed="rId4" cstate="print"/>
          <a:srcRect l="8428" t="1765" r="8428" b="1765"/>
          <a:stretch>
            <a:fillRect/>
          </a:stretch>
        </p:blipFill>
        <p:spPr bwMode="auto">
          <a:xfrm>
            <a:off x="467544" y="1556792"/>
            <a:ext cx="3733800" cy="270490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38944" y="155679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162744" y="384279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059832" y="3645024"/>
            <a:ext cx="1075769" cy="2594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F=5e14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 </a:t>
            </a:r>
            <a:endParaRPr lang="fi-FI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7308304" y="3645024"/>
            <a:ext cx="1146924" cy="2594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F=1e15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 </a:t>
            </a:r>
            <a:endParaRPr lang="fi-FI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91680" y="2780928"/>
            <a:ext cx="1533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 and Y types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 descr="Rint_circu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8917" y="2212266"/>
            <a:ext cx="2196752" cy="1643696"/>
          </a:xfrm>
          <a:prstGeom prst="rect">
            <a:avLst/>
          </a:prstGeom>
        </p:spPr>
      </p:pic>
      <p:sp>
        <p:nvSpPr>
          <p:cNvPr id="5" name="Tekstikehys 52"/>
          <p:cNvSpPr txBox="1"/>
          <p:nvPr/>
        </p:nvSpPr>
        <p:spPr>
          <a:xfrm>
            <a:off x="107504" y="672878"/>
            <a:ext cx="4896544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3 strip structure, V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strip1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= V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strip3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= 0, V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strip2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= LV and 0 V </a:t>
            </a:r>
          </a:p>
          <a:p>
            <a:pPr lvl="0">
              <a:buFont typeface="Wingdings" pitchFamily="2" charset="2"/>
              <a:buChar char="q"/>
            </a:pPr>
            <a:r>
              <a:rPr lang="fi-FI" sz="1200" dirty="0" smtClean="0">
                <a:latin typeface="Arial" pitchFamily="34" charset="0"/>
                <a:cs typeface="Arial" pitchFamily="34" charset="0"/>
              </a:rPr>
              <a:t> V = -HV at  the backplane</a:t>
            </a:r>
          </a:p>
          <a:p>
            <a:pPr lvl="0">
              <a:buFont typeface="Wingdings" pitchFamily="2" charset="2"/>
              <a:buChar char="q"/>
            </a:pPr>
            <a:r>
              <a:rPr lang="fi-FI" sz="12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Interstip resistance (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is defined as (Induced Current Method): </a:t>
            </a:r>
          </a:p>
          <a:p>
            <a:pPr lvl="0"/>
            <a:endParaRPr lang="fi-FI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fi-FI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fi-FI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fi-FI" sz="12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is plotted as a function of </a:t>
            </a:r>
            <a:r>
              <a:rPr lang="fi-FI" sz="1200" dirty="0" err="1" smtClean="0">
                <a:latin typeface="Arial" pitchFamily="34" charset="0"/>
                <a:cs typeface="Arial" pitchFamily="34" charset="0"/>
              </a:rPr>
              <a:t>applied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err="1" smtClean="0">
                <a:latin typeface="Arial" pitchFamily="34" charset="0"/>
                <a:cs typeface="Arial" pitchFamily="34" charset="0"/>
              </a:rPr>
              <a:t>voltage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  </a:t>
            </a:r>
            <a:endParaRPr lang="en-US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47664" y="116632"/>
            <a:ext cx="5688632" cy="43204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Backup: simulated 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b="1" baseline="-25000" dirty="0" err="1">
                <a:latin typeface="Arial" pitchFamily="34" charset="0"/>
                <a:cs typeface="Arial" pitchFamily="34" charset="0"/>
              </a:rPr>
              <a:t>int</a:t>
            </a:r>
            <a:r>
              <a:rPr lang="fi-FI" b="1" dirty="0">
                <a:latin typeface="Arial" pitchFamily="34" charset="0"/>
                <a:cs typeface="Arial" pitchFamily="34" charset="0"/>
              </a:rPr>
              <a:t> 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&amp; C</a:t>
            </a:r>
            <a:r>
              <a:rPr lang="en-US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6" descr="2cmyk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12184"/>
              </p:ext>
            </p:extLst>
          </p:nvPr>
        </p:nvGraphicFramePr>
        <p:xfrm>
          <a:off x="539552" y="1357735"/>
          <a:ext cx="17716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5" name="Equation" r:id="rId5" imgW="1765300" imgH="482600" progId="Equation.3">
                  <p:embed/>
                </p:oleObj>
              </mc:Choice>
              <mc:Fallback>
                <p:oleObj name="Equation" r:id="rId5" imgW="1765300" imgH="482600" progId="Equation.3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357735"/>
                        <a:ext cx="17716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Red Hat Enterprise Linux 5-2013-05-30-16-19-48.png"/>
          <p:cNvPicPr>
            <a:picLocks noChangeAspect="1"/>
          </p:cNvPicPr>
          <p:nvPr/>
        </p:nvPicPr>
        <p:blipFill rotWithShape="1">
          <a:blip r:embed="rId7" cstate="print"/>
          <a:srcRect l="16585" t="36140" r="34250" b="34695"/>
          <a:stretch/>
        </p:blipFill>
        <p:spPr>
          <a:xfrm>
            <a:off x="107504" y="4360223"/>
            <a:ext cx="5040559" cy="1666812"/>
          </a:xfrm>
          <a:prstGeom prst="rect">
            <a:avLst/>
          </a:prstGeom>
        </p:spPr>
      </p:pic>
      <p:sp>
        <p:nvSpPr>
          <p:cNvPr id="10" name="Tekstikehys 52"/>
          <p:cNvSpPr txBox="1"/>
          <p:nvPr/>
        </p:nvSpPr>
        <p:spPr>
          <a:xfrm>
            <a:off x="2195736" y="4648254"/>
            <a:ext cx="1152128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1: V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strip2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= LV 2: V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strip2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= 0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ikehys 52"/>
          <p:cNvSpPr txBox="1"/>
          <p:nvPr/>
        </p:nvSpPr>
        <p:spPr>
          <a:xfrm>
            <a:off x="4355976" y="4648254"/>
            <a:ext cx="86409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strip3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= 0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ikehys 52"/>
          <p:cNvSpPr txBox="1"/>
          <p:nvPr/>
        </p:nvSpPr>
        <p:spPr>
          <a:xfrm>
            <a:off x="107504" y="4648254"/>
            <a:ext cx="86409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strip1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= 0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ikehys 52"/>
          <p:cNvSpPr txBox="1"/>
          <p:nvPr/>
        </p:nvSpPr>
        <p:spPr>
          <a:xfrm>
            <a:off x="146749" y="2212266"/>
            <a:ext cx="18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Electrical circuit diagram of R</a:t>
            </a:r>
            <a:r>
              <a:rPr lang="en-US" sz="12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measurement :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ikehys 52"/>
          <p:cNvSpPr txBox="1"/>
          <p:nvPr/>
        </p:nvSpPr>
        <p:spPr>
          <a:xfrm>
            <a:off x="1658917" y="3986565"/>
            <a:ext cx="237626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4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4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1400" b="1" dirty="0" smtClean="0">
                <a:latin typeface="Arial" pitchFamily="34" charset="0"/>
                <a:cs typeface="Arial" pitchFamily="34" charset="0"/>
              </a:rPr>
              <a:t> simulation principle</a:t>
            </a:r>
            <a:endParaRPr lang="en-US" sz="14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 descr="Cint_structure.png"/>
          <p:cNvPicPr>
            <a:picLocks noChangeAspect="1"/>
          </p:cNvPicPr>
          <p:nvPr/>
        </p:nvPicPr>
        <p:blipFill>
          <a:blip r:embed="rId8" cstate="print"/>
          <a:srcRect l="14307"/>
          <a:stretch>
            <a:fillRect/>
          </a:stretch>
        </p:blipFill>
        <p:spPr>
          <a:xfrm>
            <a:off x="5436096" y="1174969"/>
            <a:ext cx="3168352" cy="2320734"/>
          </a:xfrm>
          <a:prstGeom prst="rect">
            <a:avLst/>
          </a:prstGeom>
        </p:spPr>
      </p:pic>
      <p:sp>
        <p:nvSpPr>
          <p:cNvPr id="16" name="Tekstikehys 52"/>
          <p:cNvSpPr txBox="1"/>
          <p:nvPr/>
        </p:nvSpPr>
        <p:spPr>
          <a:xfrm>
            <a:off x="5076055" y="3637097"/>
            <a:ext cx="388843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200" b="1" kern="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2*[AC(1,2)+DC(1,2)+AC(1)DC(2)+DC(1)AC(2)] </a:t>
            </a:r>
          </a:p>
        </p:txBody>
      </p:sp>
      <p:sp>
        <p:nvSpPr>
          <p:cNvPr id="17" name="Tekstikehys 52"/>
          <p:cNvSpPr txBox="1"/>
          <p:nvPr/>
        </p:nvSpPr>
        <p:spPr>
          <a:xfrm>
            <a:off x="5796136" y="867192"/>
            <a:ext cx="237626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4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i-FI" sz="1400" b="1" dirty="0" smtClean="0">
                <a:latin typeface="Arial" pitchFamily="34" charset="0"/>
                <a:cs typeface="Arial" pitchFamily="34" charset="0"/>
              </a:rPr>
              <a:t> simulation principle</a:t>
            </a:r>
            <a:endParaRPr lang="en-US" sz="14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BBBEC27B-87C4-4936-A1D5-DCD205021E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Box 177"/>
          <p:cNvSpPr txBox="1">
            <a:spLocks noChangeArrowheads="1"/>
          </p:cNvSpPr>
          <p:nvPr/>
        </p:nvSpPr>
        <p:spPr bwMode="auto">
          <a:xfrm>
            <a:off x="683568" y="476672"/>
            <a:ext cx="799288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i-FI" sz="2800" b="1" dirty="0" err="1" smtClean="0">
                <a:latin typeface="Arial" pitchFamily="34" charset="0"/>
                <a:cs typeface="Arial" pitchFamily="34" charset="0"/>
              </a:rPr>
              <a:t>Outline</a:t>
            </a:r>
            <a:endParaRPr lang="fi-FI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fi-FI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b="1" kern="0" dirty="0" smtClean="0">
                <a:latin typeface="Arial" pitchFamily="34" charset="0"/>
                <a:cs typeface="Arial" pitchFamily="34" charset="0"/>
              </a:rPr>
              <a:t>Motivation &amp; method to determine CCE(x)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i-FI" kern="0" dirty="0" smtClean="0">
                <a:latin typeface="Arial" pitchFamily="34" charset="0"/>
                <a:cs typeface="Arial" pitchFamily="34" charset="0"/>
              </a:rPr>
              <a:t>Motivation: why non-uniform </a:t>
            </a:r>
            <a:r>
              <a:rPr lang="fi-FI" kern="0" dirty="0">
                <a:latin typeface="Arial" pitchFamily="34" charset="0"/>
                <a:cs typeface="Arial" pitchFamily="34" charset="0"/>
              </a:rPr>
              <a:t>3-level </a:t>
            </a:r>
            <a:r>
              <a:rPr lang="fi-FI" kern="0" dirty="0" smtClean="0">
                <a:latin typeface="Arial" pitchFamily="34" charset="0"/>
                <a:cs typeface="Arial" pitchFamily="34" charset="0"/>
              </a:rPr>
              <a:t>defect model? 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CCE(x): Iteration method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CCE(x): proton model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kern="0" dirty="0" smtClean="0">
                <a:latin typeface="Arial" pitchFamily="34" charset="0"/>
                <a:cs typeface="Arial" pitchFamily="34" charset="0"/>
              </a:rPr>
              <a:t>non-unif. 3-l model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Aft>
                <a:spcPts val="60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b="1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b="1" kern="0" dirty="0">
                <a:latin typeface="Arial"/>
                <a:cs typeface="Arial"/>
              </a:rPr>
              <a:t>Φ</a:t>
            </a:r>
            <a:r>
              <a:rPr lang="en-US" b="1" kern="0" dirty="0">
                <a:latin typeface="Arial" pitchFamily="34" charset="0"/>
                <a:cs typeface="Arial" pitchFamily="34" charset="0"/>
              </a:rPr>
              <a:t>) 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&amp; c(</a:t>
            </a:r>
            <a:r>
              <a:rPr lang="el-GR" b="1" kern="0" dirty="0" smtClean="0">
                <a:latin typeface="Arial"/>
                <a:cs typeface="Arial"/>
              </a:rPr>
              <a:t>Φ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b="1" kern="0" dirty="0" err="1" smtClean="0">
                <a:latin typeface="Arial" pitchFamily="34" charset="0"/>
                <a:cs typeface="Arial" pitchFamily="34" charset="0"/>
              </a:rPr>
              <a:t>modelling</a:t>
            </a:r>
            <a:endParaRPr lang="en-US" b="1" kern="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Measured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CCE(x) </a:t>
            </a:r>
            <a:r>
              <a:rPr lang="en-US" kern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 simulation: </a:t>
            </a:r>
          </a:p>
          <a:p>
            <a:pPr marL="1257300" lvl="2" indent="-342900" algn="just">
              <a:spcAft>
                <a:spcPts val="600"/>
              </a:spcAft>
              <a:buFont typeface="Courier New" pitchFamily="49" charset="0"/>
              <a:buChar char="o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d &amp; </a:t>
            </a:r>
            <a:r>
              <a:rPr lang="el-GR" kern="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 varied</a:t>
            </a:r>
          </a:p>
          <a:p>
            <a:pPr marL="1257300" lvl="2" indent="-342900" algn="just">
              <a:spcAft>
                <a:spcPts val="600"/>
              </a:spcAft>
              <a:buFont typeface="Courier New" pitchFamily="49" charset="0"/>
              <a:buChar char="o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d = constant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kern="0" dirty="0" smtClean="0">
                <a:latin typeface="Arial"/>
                <a:cs typeface="Arial"/>
              </a:rPr>
              <a:t>Φ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) &amp; c(</a:t>
            </a:r>
            <a:r>
              <a:rPr lang="el-GR" kern="0" dirty="0" smtClean="0">
                <a:latin typeface="Arial"/>
                <a:cs typeface="Arial"/>
              </a:rPr>
              <a:t>Φ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) of region 5 200P MSSD </a:t>
            </a:r>
            <a:endParaRPr lang="fi-FI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2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844" y="188640"/>
            <a:ext cx="1176635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kstikehys 3"/>
          <p:cNvSpPr txBox="1"/>
          <p:nvPr/>
        </p:nvSpPr>
        <p:spPr>
          <a:xfrm>
            <a:off x="251520" y="4077072"/>
            <a:ext cx="8208912" cy="1938992"/>
          </a:xfrm>
          <a:prstGeom prst="rect">
            <a:avLst/>
          </a:prstGeom>
          <a:gradFill>
            <a:gsLst>
              <a:gs pos="0">
                <a:schemeClr val="accent2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6000" b="1" kern="0" dirty="0" smtClean="0">
                <a:latin typeface="Arial" pitchFamily="34" charset="0"/>
                <a:cs typeface="Arial" pitchFamily="34" charset="0"/>
              </a:rPr>
              <a:t>Motivation &amp; method to determine CCE(x)</a:t>
            </a:r>
            <a:endParaRPr lang="fi-FI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Red Hat Enterprise Linux 5-2013-11-01-13-35-21.png"/>
          <p:cNvPicPr>
            <a:picLocks noChangeAspect="1"/>
          </p:cNvPicPr>
          <p:nvPr/>
        </p:nvPicPr>
        <p:blipFill>
          <a:blip r:embed="rId2" cstate="print"/>
          <a:srcRect l="10626" t="17240" r="30246" b="13461"/>
          <a:stretch>
            <a:fillRect/>
          </a:stretch>
        </p:blipFill>
        <p:spPr>
          <a:xfrm>
            <a:off x="5868144" y="3302279"/>
            <a:ext cx="3024336" cy="2448975"/>
          </a:xfrm>
          <a:prstGeom prst="rect">
            <a:avLst/>
          </a:prstGeom>
        </p:spPr>
      </p:pic>
      <p:sp>
        <p:nvSpPr>
          <p:cNvPr id="5" name="Tekstikehys 52"/>
          <p:cNvSpPr txBox="1"/>
          <p:nvPr/>
        </p:nvSpPr>
        <p:spPr>
          <a:xfrm>
            <a:off x="6228184" y="4886455"/>
            <a:ext cx="247537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dirty="0" smtClean="0">
                <a:latin typeface="Arial" pitchFamily="34" charset="0"/>
                <a:cs typeface="Arial" pitchFamily="34" charset="0"/>
              </a:rPr>
              <a:t>Non-unif. 3-l model: n-on-p, r5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lvl="0"/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@ F=1.5e15</a:t>
            </a:r>
            <a:r>
              <a:rPr lang="en-US" sz="1200" dirty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ikehys 52"/>
          <p:cNvSpPr txBox="1"/>
          <p:nvPr/>
        </p:nvSpPr>
        <p:spPr>
          <a:xfrm>
            <a:off x="7910852" y="5163454"/>
            <a:ext cx="97434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f = 1 MHz</a:t>
            </a:r>
          </a:p>
        </p:txBody>
      </p:sp>
      <p:pic>
        <p:nvPicPr>
          <p:cNvPr id="7" name="Picture 6" descr="Red Hat Enterprise Linux 5-2013-10-31-13-51-12.png"/>
          <p:cNvPicPr>
            <a:picLocks noChangeAspect="1"/>
          </p:cNvPicPr>
          <p:nvPr/>
        </p:nvPicPr>
        <p:blipFill>
          <a:blip r:embed="rId3" cstate="print"/>
          <a:srcRect l="12988" t="18500" r="27950" b="12201"/>
          <a:stretch>
            <a:fillRect/>
          </a:stretch>
        </p:blipFill>
        <p:spPr>
          <a:xfrm>
            <a:off x="5724128" y="855709"/>
            <a:ext cx="3168352" cy="2323459"/>
          </a:xfrm>
          <a:prstGeom prst="rect">
            <a:avLst/>
          </a:prstGeom>
        </p:spPr>
      </p:pic>
      <p:pic>
        <p:nvPicPr>
          <p:cNvPr id="8" name="Picture 6" descr="sig-vs-pos_MCZ200P_01_MSSD_2_p+_9e14_n_5e14_regR5-p120-wp233_-608V_51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857" y="2688371"/>
            <a:ext cx="2808312" cy="3409939"/>
          </a:xfrm>
          <a:prstGeom prst="rect">
            <a:avLst/>
          </a:prstGeom>
          <a:noFill/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755576" y="2996952"/>
            <a:ext cx="15087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400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=1.4e15 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673921" y="5445224"/>
            <a:ext cx="15322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MCz200P, region 5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kstikehys 52"/>
          <p:cNvSpPr txBox="1"/>
          <p:nvPr/>
        </p:nvSpPr>
        <p:spPr>
          <a:xfrm>
            <a:off x="961953" y="3356992"/>
            <a:ext cx="100811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Center of strip       </a:t>
            </a:r>
          </a:p>
        </p:txBody>
      </p:sp>
      <p:sp>
        <p:nvSpPr>
          <p:cNvPr id="12" name="Tekstikehys 52"/>
          <p:cNvSpPr txBox="1"/>
          <p:nvPr/>
        </p:nvSpPr>
        <p:spPr>
          <a:xfrm>
            <a:off x="961953" y="5157192"/>
            <a:ext cx="100811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Center of gap      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495137" y="3573016"/>
            <a:ext cx="0" cy="864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85889" y="4797152"/>
            <a:ext cx="648072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898057" y="4797152"/>
            <a:ext cx="720080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2cmyk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331640" y="188640"/>
            <a:ext cx="6048672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fi-FI" b="1" kern="0" dirty="0" smtClean="0">
                <a:latin typeface="Arial" pitchFamily="34" charset="0"/>
                <a:cs typeface="Arial" pitchFamily="34" charset="0"/>
              </a:rPr>
              <a:t>Non-unif. </a:t>
            </a:r>
            <a:r>
              <a:rPr lang="fi-FI" b="1" kern="0" dirty="0">
                <a:latin typeface="Arial" pitchFamily="34" charset="0"/>
                <a:cs typeface="Arial" pitchFamily="34" charset="0"/>
              </a:rPr>
              <a:t>3-level </a:t>
            </a:r>
            <a:r>
              <a:rPr lang="fi-FI" b="1" kern="0" dirty="0" smtClean="0">
                <a:latin typeface="Arial" pitchFamily="34" charset="0"/>
                <a:cs typeface="Arial" pitchFamily="34" charset="0"/>
              </a:rPr>
              <a:t>defect model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: Motivation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79512" y="908720"/>
            <a:ext cx="5328592" cy="1224136"/>
          </a:xfrm>
          <a:prstGeom prst="rect">
            <a:avLst/>
          </a:prstGeom>
          <a:noFill/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3-level </a:t>
            </a:r>
            <a:r>
              <a:rPr lang="en-US" sz="1200" dirty="0">
                <a:latin typeface="Arial" pitchFamily="34" charset="0"/>
                <a:ea typeface="Times New Roman"/>
                <a:cs typeface="Arial" pitchFamily="34" charset="0"/>
              </a:rPr>
              <a:t>model within 2 </a:t>
            </a:r>
            <a:r>
              <a:rPr lang="el-GR" sz="1200" dirty="0">
                <a:latin typeface="Arial" pitchFamily="34" charset="0"/>
                <a:ea typeface="Times New Roman"/>
                <a:cs typeface="Arial" pitchFamily="34" charset="0"/>
              </a:rPr>
              <a:t>μ</a:t>
            </a:r>
            <a:r>
              <a:rPr lang="fi-FI" sz="1200" dirty="0">
                <a:latin typeface="Arial" pitchFamily="34" charset="0"/>
                <a:ea typeface="Times New Roman"/>
                <a:cs typeface="Arial" pitchFamily="34" charset="0"/>
              </a:rPr>
              <a:t>m of device surface </a:t>
            </a:r>
            <a:r>
              <a:rPr lang="en-US" sz="1200" dirty="0">
                <a:latin typeface="Arial" pitchFamily="34" charset="0"/>
                <a:ea typeface="Times New Roman"/>
                <a:cs typeface="Arial" pitchFamily="34" charset="0"/>
              </a:rPr>
              <a:t>+ proton model in the bulk:</a:t>
            </a:r>
            <a:r>
              <a:rPr lang="fi-FI" sz="1200" dirty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fi-FI" sz="1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171450" indent="-171450"/>
            <a:r>
              <a:rPr lang="fi-FI" sz="1200" dirty="0" smtClean="0">
                <a:latin typeface="Arial" pitchFamily="34" charset="0"/>
                <a:ea typeface="Times New Roman"/>
                <a:cs typeface="Arial" pitchFamily="34" charset="0"/>
              </a:rPr>
              <a:t>R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(fig. 1) &amp; </a:t>
            </a:r>
            <a:r>
              <a:rPr lang="en-US" sz="1200" kern="0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(fig. 2) in line with measurement 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also at high </a:t>
            </a:r>
            <a:r>
              <a:rPr lang="en-US" sz="1200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fluence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1200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71450" indent="-171450"/>
            <a:endParaRPr lang="en-US" sz="1200" b="1" kern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Non-unif. 3-l model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can be tuned to equal bulk properties (TCT, </a:t>
            </a:r>
            <a:r>
              <a:rPr lang="en-US" sz="1200" kern="0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fd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leak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) with proton model → suitable tool to investigate CCE(x)</a:t>
            </a:r>
          </a:p>
          <a:p>
            <a:pPr marL="171450" lvl="0" indent="-171450"/>
            <a:endParaRPr lang="fi-FI" sz="1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en-US" sz="11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7812360" y="3645024"/>
            <a:ext cx="990464" cy="288032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Figure 2: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0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endParaRPr lang="en-US" sz="1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7380312" y="1052736"/>
            <a:ext cx="1008112" cy="288032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Figure 1: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000" b="1" baseline="-25000" dirty="0" err="1" smtClean="0">
                <a:latin typeface="Arial" pitchFamily="34" charset="0"/>
                <a:cs typeface="Arial" pitchFamily="34" charset="0"/>
              </a:rPr>
              <a:t>int</a:t>
            </a:r>
            <a:endParaRPr lang="en-US" sz="1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169" y="2688370"/>
            <a:ext cx="2808312" cy="3408831"/>
          </a:xfrm>
          <a:prstGeom prst="rect">
            <a:avLst/>
          </a:prstGeom>
        </p:spPr>
      </p:pic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3544218" y="5344040"/>
            <a:ext cx="13710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FZ200Y, region 5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3563888" y="5013176"/>
            <a:ext cx="13596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400" kern="0" dirty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=3e14 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323528" y="2420888"/>
            <a:ext cx="5184576" cy="288032"/>
          </a:xfrm>
          <a:prstGeom prst="rect">
            <a:avLst/>
          </a:prstGeom>
          <a:noFill/>
        </p:spPr>
        <p:txBody>
          <a:bodyPr/>
          <a:lstStyle/>
          <a:p>
            <a:pPr marL="171450" indent="-171450"/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SiBT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measured CCE(x) for proton &amp; mixed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fluences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(T. M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ä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enp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ää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):</a:t>
            </a:r>
            <a:endParaRPr lang="en-US" sz="1100" b="1" kern="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059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7092280" y="1196752"/>
            <a:ext cx="1944216" cy="1872208"/>
            <a:chOff x="7092280" y="1052736"/>
            <a:chExt cx="1944216" cy="1872208"/>
          </a:xfrm>
        </p:grpSpPr>
        <p:pic>
          <p:nvPicPr>
            <p:cNvPr id="31" name="Picture 30" descr="Red Hat Enterprise Linux 5-2014-06-07-14-52-02.png"/>
            <p:cNvPicPr>
              <a:picLocks noChangeAspect="1"/>
            </p:cNvPicPr>
            <p:nvPr/>
          </p:nvPicPr>
          <p:blipFill>
            <a:blip r:embed="rId2" cstate="print"/>
            <a:srcRect l="27163" t="29840" r="22438" b="37400"/>
            <a:stretch>
              <a:fillRect/>
            </a:stretch>
          </p:blipFill>
          <p:spPr>
            <a:xfrm>
              <a:off x="7092280" y="1052736"/>
              <a:ext cx="1944216" cy="1872208"/>
            </a:xfrm>
            <a:prstGeom prst="rect">
              <a:avLst/>
            </a:prstGeom>
          </p:spPr>
        </p:pic>
        <p:pic>
          <p:nvPicPr>
            <p:cNvPr id="35" name="Picture 34" descr="Red Hat Enterprise Linux 5-2014-06-07-14-52-02.png"/>
            <p:cNvPicPr>
              <a:picLocks noChangeAspect="1"/>
            </p:cNvPicPr>
            <p:nvPr/>
          </p:nvPicPr>
          <p:blipFill>
            <a:blip r:embed="rId2" cstate="print"/>
            <a:srcRect l="49563" t="32360" r="46704" b="37400"/>
            <a:stretch>
              <a:fillRect/>
            </a:stretch>
          </p:blipFill>
          <p:spPr>
            <a:xfrm>
              <a:off x="7956376" y="1124744"/>
              <a:ext cx="144016" cy="1728192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 descr="CCEloss.png"/>
          <p:cNvPicPr>
            <a:picLocks noChangeAspect="1"/>
          </p:cNvPicPr>
          <p:nvPr/>
        </p:nvPicPr>
        <p:blipFill rotWithShape="1">
          <a:blip r:embed="rId3" cstate="print"/>
          <a:srcRect l="1438" t="2867" r="1856" b="2982"/>
          <a:stretch/>
        </p:blipFill>
        <p:spPr>
          <a:xfrm>
            <a:off x="5134742" y="3592565"/>
            <a:ext cx="3907351" cy="2451816"/>
          </a:xfrm>
          <a:prstGeom prst="rect">
            <a:avLst/>
          </a:prstGeom>
        </p:spPr>
      </p:pic>
      <p:pic>
        <p:nvPicPr>
          <p:cNvPr id="5" name="Picture 4" descr="CCEscan_dQf_3level_2.png"/>
          <p:cNvPicPr>
            <a:picLocks noChangeAspect="1"/>
          </p:cNvPicPr>
          <p:nvPr/>
        </p:nvPicPr>
        <p:blipFill>
          <a:blip r:embed="rId4" cstate="print"/>
          <a:srcRect l="4326" t="24257" r="30313" b="7095"/>
          <a:stretch>
            <a:fillRect/>
          </a:stretch>
        </p:blipFill>
        <p:spPr>
          <a:xfrm>
            <a:off x="179512" y="548001"/>
            <a:ext cx="4669269" cy="36004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532273" y="784252"/>
            <a:ext cx="1512168" cy="2808312"/>
            <a:chOff x="4139952" y="1700808"/>
            <a:chExt cx="1980220" cy="3752800"/>
          </a:xfrm>
        </p:grpSpPr>
        <p:pic>
          <p:nvPicPr>
            <p:cNvPr id="7" name="Picture 6" descr="CCEscan_dQf_3level_2.png"/>
            <p:cNvPicPr>
              <a:picLocks noChangeAspect="1"/>
            </p:cNvPicPr>
            <p:nvPr/>
          </p:nvPicPr>
          <p:blipFill>
            <a:blip r:embed="rId4" cstate="print"/>
            <a:srcRect l="70475" t="21683" r="3538" b="16534"/>
            <a:stretch>
              <a:fillRect/>
            </a:stretch>
          </p:blipFill>
          <p:spPr>
            <a:xfrm>
              <a:off x="4139952" y="1844824"/>
              <a:ext cx="1980220" cy="3456384"/>
            </a:xfrm>
            <a:prstGeom prst="rect">
              <a:avLst/>
            </a:prstGeom>
          </p:spPr>
        </p:pic>
        <p:pic>
          <p:nvPicPr>
            <p:cNvPr id="8" name="Picture 7" descr="CCEscan_dQf_3level_2.png"/>
            <p:cNvPicPr>
              <a:picLocks noChangeAspect="1"/>
            </p:cNvPicPr>
            <p:nvPr/>
          </p:nvPicPr>
          <p:blipFill>
            <a:blip r:embed="rId4" cstate="print"/>
            <a:srcRect l="70475" t="92326" r="3538" b="4950"/>
            <a:stretch>
              <a:fillRect/>
            </a:stretch>
          </p:blipFill>
          <p:spPr>
            <a:xfrm>
              <a:off x="4139952" y="5301208"/>
              <a:ext cx="1980220" cy="152400"/>
            </a:xfrm>
            <a:prstGeom prst="rect">
              <a:avLst/>
            </a:prstGeom>
          </p:spPr>
        </p:pic>
        <p:pic>
          <p:nvPicPr>
            <p:cNvPr id="9" name="Picture 8" descr="CCEscan_dQf_3level_2.png"/>
            <p:cNvPicPr>
              <a:picLocks noChangeAspect="1"/>
            </p:cNvPicPr>
            <p:nvPr/>
          </p:nvPicPr>
          <p:blipFill>
            <a:blip r:embed="rId4" cstate="print"/>
            <a:srcRect l="70475" t="4950" r="3538" b="92476"/>
            <a:stretch>
              <a:fillRect/>
            </a:stretch>
          </p:blipFill>
          <p:spPr>
            <a:xfrm>
              <a:off x="4139952" y="1700808"/>
              <a:ext cx="1980220" cy="144016"/>
            </a:xfrm>
            <a:prstGeom prst="rect">
              <a:avLst/>
            </a:prstGeom>
          </p:spPr>
        </p:pic>
      </p:grpSp>
      <p:sp>
        <p:nvSpPr>
          <p:cNvPr id="10" name="Tekstikehys 52"/>
          <p:cNvSpPr txBox="1"/>
          <p:nvPr/>
        </p:nvSpPr>
        <p:spPr>
          <a:xfrm>
            <a:off x="4956209" y="1000276"/>
            <a:ext cx="61156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40.6%   </a:t>
            </a:r>
          </a:p>
        </p:txBody>
      </p:sp>
      <p:sp>
        <p:nvSpPr>
          <p:cNvPr id="11" name="Tekstikehys 52"/>
          <p:cNvSpPr txBox="1"/>
          <p:nvPr/>
        </p:nvSpPr>
        <p:spPr>
          <a:xfrm>
            <a:off x="4956209" y="1432324"/>
            <a:ext cx="5760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37.3%</a:t>
            </a:r>
            <a:r>
              <a:rPr lang="fi-FI" sz="1000" b="1" dirty="0" smtClean="0">
                <a:latin typeface="Arial" pitchFamily="34" charset="0"/>
                <a:cs typeface="Arial" pitchFamily="34" charset="0"/>
              </a:rPr>
              <a:t>   </a:t>
            </a:r>
          </a:p>
        </p:txBody>
      </p:sp>
      <p:sp>
        <p:nvSpPr>
          <p:cNvPr id="12" name="Tekstikehys 52"/>
          <p:cNvSpPr txBox="1"/>
          <p:nvPr/>
        </p:nvSpPr>
        <p:spPr>
          <a:xfrm>
            <a:off x="4956209" y="1864372"/>
            <a:ext cx="576064" cy="24622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31.1%   </a:t>
            </a:r>
          </a:p>
        </p:txBody>
      </p:sp>
      <p:sp>
        <p:nvSpPr>
          <p:cNvPr id="13" name="Tekstikehys 52"/>
          <p:cNvSpPr txBox="1"/>
          <p:nvPr/>
        </p:nvSpPr>
        <p:spPr>
          <a:xfrm>
            <a:off x="4956209" y="2296420"/>
            <a:ext cx="5760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rgbClr val="808000"/>
                </a:solidFill>
                <a:latin typeface="Arial" pitchFamily="34" charset="0"/>
                <a:cs typeface="Arial" pitchFamily="34" charset="0"/>
              </a:rPr>
              <a:t>25.4%   </a:t>
            </a:r>
          </a:p>
        </p:txBody>
      </p:sp>
      <p:sp>
        <p:nvSpPr>
          <p:cNvPr id="14" name="Tekstikehys 52"/>
          <p:cNvSpPr txBox="1"/>
          <p:nvPr/>
        </p:nvSpPr>
        <p:spPr>
          <a:xfrm>
            <a:off x="4956209" y="2728468"/>
            <a:ext cx="5760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20.3%   </a:t>
            </a:r>
          </a:p>
        </p:txBody>
      </p:sp>
      <p:sp>
        <p:nvSpPr>
          <p:cNvPr id="15" name="Tekstikehys 52"/>
          <p:cNvSpPr txBox="1"/>
          <p:nvPr/>
        </p:nvSpPr>
        <p:spPr>
          <a:xfrm>
            <a:off x="4956209" y="3160516"/>
            <a:ext cx="5760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17.5%   </a:t>
            </a:r>
          </a:p>
        </p:txBody>
      </p:sp>
      <p:sp>
        <p:nvSpPr>
          <p:cNvPr id="16" name="Tekstikehys 52"/>
          <p:cNvSpPr txBox="1"/>
          <p:nvPr/>
        </p:nvSpPr>
        <p:spPr>
          <a:xfrm>
            <a:off x="4812193" y="548680"/>
            <a:ext cx="100811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CCE loss: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 </a:t>
            </a:r>
            <a:endParaRPr lang="fi-FI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251520" y="4221088"/>
            <a:ext cx="4955230" cy="1728192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i-FI" sz="1200" dirty="0" smtClean="0">
                <a:latin typeface="Arial" pitchFamily="34" charset="0"/>
                <a:cs typeface="Arial" pitchFamily="34" charset="0"/>
              </a:rPr>
              <a:t> Principle of CCE(x) simulation for given c(shallow acc.) &amp; voltage</a:t>
            </a:r>
          </a:p>
          <a:p>
            <a:pPr>
              <a:buFont typeface="Wingdings" pitchFamily="2" charset="2"/>
              <a:buChar char="q"/>
            </a:pPr>
            <a:r>
              <a:rPr lang="fi-FI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5 strip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200P, </a:t>
            </a:r>
            <a:r>
              <a:rPr lang="fi-FI" sz="1200" dirty="0">
                <a:latin typeface="Arial" pitchFamily="34" charset="0"/>
                <a:cs typeface="Arial" pitchFamily="34" charset="0"/>
              </a:rPr>
              <a:t>r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egion 5 @ </a:t>
            </a:r>
            <a:r>
              <a:rPr lang="el-GR" sz="1200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=1.5e15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V=-1 kV,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T=253 K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 marL="171450" lvl="0" indent="-171450">
              <a:buFont typeface="Wingdings" pitchFamily="2" charset="2"/>
              <a:buChar char="q"/>
            </a:pPr>
            <a:r>
              <a:rPr lang="en-US" sz="12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Acceptor traps remove both inversion layer &amp; signal electrons: </a:t>
            </a:r>
            <a:r>
              <a:rPr lang="en-US" sz="1200" dirty="0" smtClean="0">
                <a:latin typeface="Arial"/>
                <a:ea typeface="Times New Roman"/>
                <a:cs typeface="Arial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ea typeface="Times New Roman"/>
                <a:cs typeface="Arial"/>
              </a:rPr>
              <a:t>better radiation damage induced strip isolation → larger CCE loss between the strips</a:t>
            </a:r>
            <a:endParaRPr lang="en-US" sz="1200" dirty="0" smtClean="0">
              <a:latin typeface="Arial"/>
              <a:ea typeface="Times New Roman"/>
              <a:cs typeface="Arial"/>
            </a:endParaRPr>
          </a:p>
          <a:p>
            <a:pPr marL="171450" lvl="0" indent="-171450">
              <a:buFont typeface="Wingdings" pitchFamily="2" charset="2"/>
              <a:buChar char="q"/>
            </a:pPr>
            <a:r>
              <a:rPr lang="en-US" sz="1200" kern="0" dirty="0" smtClean="0">
                <a:latin typeface="Arial"/>
                <a:ea typeface="Times New Roman"/>
                <a:cs typeface="Arial"/>
              </a:rPr>
              <a:t>Increased </a:t>
            </a:r>
            <a:r>
              <a:rPr lang="en-US" sz="1200" kern="0" dirty="0" err="1" smtClean="0">
                <a:latin typeface="Arial"/>
                <a:ea typeface="Times New Roman"/>
                <a:cs typeface="Arial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fills more traps → CCE loss decreases, </a:t>
            </a:r>
            <a:r>
              <a:rPr lang="en-US" sz="1200" kern="0" dirty="0" err="1" smtClean="0">
                <a:latin typeface="Arial" pitchFamily="34" charset="0"/>
                <a:cs typeface="Arial" pitchFamily="34" charset="0"/>
              </a:rPr>
              <a:t>undepleted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region between strips grows</a:t>
            </a:r>
            <a:endParaRPr lang="fi-FI" sz="1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fi-FI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679810" y="1174489"/>
            <a:ext cx="0" cy="150378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886731" y="1030473"/>
            <a:ext cx="1512168" cy="432048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b="1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12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increases</a:t>
            </a:r>
          </a:p>
          <a:p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→ </a:t>
            </a:r>
            <a:r>
              <a:rPr lang="en-US" sz="1200" b="1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12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coll</a:t>
            </a:r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decreases</a:t>
            </a:r>
            <a:endParaRPr lang="fi-FI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3239650" y="1030473"/>
            <a:ext cx="1440160" cy="432048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b="1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12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increases</a:t>
            </a:r>
          </a:p>
          <a:p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→ </a:t>
            </a:r>
            <a:r>
              <a:rPr lang="en-US" sz="1200" b="1" kern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12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coll</a:t>
            </a:r>
            <a:r>
              <a:rPr lang="en-US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increases</a:t>
            </a:r>
            <a:endParaRPr lang="fi-FI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14723" y="886457"/>
            <a:ext cx="0" cy="10081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683568" y="116632"/>
            <a:ext cx="7056784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fi-FI" b="1" dirty="0" smtClean="0">
                <a:latin typeface="Arial" pitchFamily="34" charset="0"/>
                <a:cs typeface="Arial" pitchFamily="34" charset="0"/>
              </a:rPr>
              <a:t>CCE(x</a:t>
            </a:r>
            <a:r>
              <a:rPr lang="fi-FI" b="1" dirty="0">
                <a:latin typeface="Arial" pitchFamily="34" charset="0"/>
                <a:cs typeface="Arial" pitchFamily="34" charset="0"/>
              </a:rPr>
              <a:t>) @ </a:t>
            </a:r>
            <a:r>
              <a:rPr lang="el-GR" b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aseline="-25000" dirty="0" err="1">
                <a:latin typeface="Arial" pitchFamily="34" charset="0"/>
                <a:cs typeface="Arial" pitchFamily="34" charset="0"/>
              </a:rPr>
              <a:t>eq</a:t>
            </a:r>
            <a:r>
              <a:rPr lang="fi-FI" b="1" dirty="0">
                <a:latin typeface="Arial" pitchFamily="34" charset="0"/>
                <a:cs typeface="Arial" pitchFamily="34" charset="0"/>
              </a:rPr>
              <a:t> 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= 1.5e15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: Iteration method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6" name="Picture 25" descr="2cmyk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5820305" y="4586182"/>
            <a:ext cx="1008112" cy="57606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latin typeface="Arial" pitchFamily="34" charset="0"/>
                <a:cs typeface="Arial" pitchFamily="34" charset="0"/>
              </a:rPr>
              <a:t>Space charge dominated region</a:t>
            </a:r>
            <a:endParaRPr lang="fi-FI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740352" y="4586182"/>
            <a:ext cx="1008112" cy="57606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latin typeface="Arial" pitchFamily="34" charset="0"/>
                <a:cs typeface="Arial" pitchFamily="34" charset="0"/>
              </a:rPr>
              <a:t>Oxide charge dominated region</a:t>
            </a:r>
            <a:endParaRPr lang="fi-FI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828417" y="3948346"/>
            <a:ext cx="0" cy="1717956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548497" y="3948346"/>
            <a:ext cx="0" cy="1717956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 rot="2205750">
            <a:off x="4629747" y="3498424"/>
            <a:ext cx="652924" cy="188279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2" name="Tekstikehys 52"/>
          <p:cNvSpPr txBox="1"/>
          <p:nvPr/>
        </p:nvSpPr>
        <p:spPr>
          <a:xfrm>
            <a:off x="8495928" y="1340768"/>
            <a:ext cx="64807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center  </a:t>
            </a:r>
          </a:p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strip     </a:t>
            </a:r>
          </a:p>
        </p:txBody>
      </p:sp>
      <p:sp>
        <p:nvSpPr>
          <p:cNvPr id="34" name="Tekstikehys 52"/>
          <p:cNvSpPr txBox="1"/>
          <p:nvPr/>
        </p:nvSpPr>
        <p:spPr>
          <a:xfrm>
            <a:off x="7092280" y="1340768"/>
            <a:ext cx="64807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2nd  </a:t>
            </a:r>
          </a:p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strip     </a:t>
            </a:r>
          </a:p>
        </p:txBody>
      </p:sp>
      <p:cxnSp>
        <p:nvCxnSpPr>
          <p:cNvPr id="37" name="Straight Connector 36"/>
          <p:cNvCxnSpPr>
            <a:endCxn id="35" idx="0"/>
          </p:cNvCxnSpPr>
          <p:nvPr/>
        </p:nvCxnSpPr>
        <p:spPr>
          <a:xfrm>
            <a:off x="8028384" y="1052736"/>
            <a:ext cx="0" cy="216024"/>
          </a:xfrm>
          <a:prstGeom prst="line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748464" y="1052736"/>
            <a:ext cx="0" cy="216024"/>
          </a:xfrm>
          <a:prstGeom prst="line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7740352" y="836712"/>
            <a:ext cx="576064" cy="268830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fi-FI" sz="900" kern="0" dirty="0" smtClean="0">
                <a:latin typeface="Arial" pitchFamily="34" charset="0"/>
                <a:cs typeface="Arial" pitchFamily="34" charset="0"/>
              </a:rPr>
              <a:t>60 </a:t>
            </a:r>
            <a:r>
              <a:rPr lang="el-GR" sz="900" kern="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900" kern="0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9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172400" y="1916832"/>
            <a:ext cx="360040" cy="0"/>
          </a:xfrm>
          <a:prstGeom prst="straightConnector1">
            <a:avLst/>
          </a:prstGeom>
          <a:ln w="127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2"/>
          <p:cNvSpPr txBox="1">
            <a:spLocks noChangeArrowheads="1"/>
          </p:cNvSpPr>
          <p:nvPr/>
        </p:nvSpPr>
        <p:spPr>
          <a:xfrm>
            <a:off x="8567936" y="836712"/>
            <a:ext cx="576064" cy="268830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fi-FI" sz="900" kern="0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l-GR" sz="900" kern="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900" kern="0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9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54" name="Tekstikehys 52"/>
          <p:cNvSpPr txBox="1"/>
          <p:nvPr/>
        </p:nvSpPr>
        <p:spPr>
          <a:xfrm>
            <a:off x="8172400" y="1988840"/>
            <a:ext cx="79208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mip </a:t>
            </a:r>
          </a:p>
          <a:p>
            <a:r>
              <a:rPr lang="fi-FI" sz="1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positions     </a:t>
            </a:r>
          </a:p>
        </p:txBody>
      </p:sp>
    </p:spTree>
    <p:extLst>
      <p:ext uri="{BB962C8B-B14F-4D97-AF65-F5344CB8AC3E}">
        <p14:creationId xmlns:p14="http://schemas.microsoft.com/office/powerpoint/2010/main" val="268697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CCEloss_dQf.png"/>
          <p:cNvPicPr>
            <a:picLocks noChangeAspect="1"/>
          </p:cNvPicPr>
          <p:nvPr/>
        </p:nvPicPr>
        <p:blipFill>
          <a:blip r:embed="rId2" cstate="print"/>
          <a:srcRect l="4136" t="31100" r="29884" b="8001"/>
          <a:stretch>
            <a:fillRect/>
          </a:stretch>
        </p:blipFill>
        <p:spPr>
          <a:xfrm>
            <a:off x="0" y="3429000"/>
            <a:ext cx="3779912" cy="267359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9"/>
          <a:stretch/>
        </p:blipFill>
        <p:spPr>
          <a:xfrm>
            <a:off x="69958" y="841039"/>
            <a:ext cx="4922616" cy="258283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116632"/>
            <a:ext cx="7056784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fi-FI" b="1" dirty="0" smtClean="0">
                <a:latin typeface="Arial" pitchFamily="34" charset="0"/>
                <a:cs typeface="Arial" pitchFamily="34" charset="0"/>
              </a:rPr>
              <a:t>CCE(x): proton model vs non-unif. 3-l model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6" descr="2cmyk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134741" y="1844824"/>
            <a:ext cx="3907351" cy="906288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= 1.2e12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: CCE loss ≈ 15 %</a:t>
            </a:r>
          </a:p>
          <a:p>
            <a:pPr>
              <a:buFont typeface="Wingdings" pitchFamily="2" charset="2"/>
              <a:buChar char="q"/>
            </a:pPr>
            <a:r>
              <a:rPr lang="en-US" sz="12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~ 1.5e12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: no strip isolation &amp; cluster CCE ~0.5 of expected due to undepleted region produced by high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5" name="Tekstikehys 52"/>
          <p:cNvSpPr txBox="1"/>
          <p:nvPr/>
        </p:nvSpPr>
        <p:spPr>
          <a:xfrm>
            <a:off x="0" y="5880682"/>
            <a:ext cx="165618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latin typeface="Arial" pitchFamily="34" charset="0"/>
                <a:cs typeface="Arial" pitchFamily="34" charset="0"/>
              </a:rPr>
              <a:t>Center of strip = 0      </a:t>
            </a:r>
          </a:p>
        </p:txBody>
      </p:sp>
      <p:sp>
        <p:nvSpPr>
          <p:cNvPr id="16" name="Tekstikehys 52"/>
          <p:cNvSpPr txBox="1"/>
          <p:nvPr/>
        </p:nvSpPr>
        <p:spPr>
          <a:xfrm>
            <a:off x="2915816" y="5849243"/>
            <a:ext cx="165618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latin typeface="Arial" pitchFamily="34" charset="0"/>
                <a:cs typeface="Arial" pitchFamily="34" charset="0"/>
              </a:rPr>
              <a:t>Center of gap = 60 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m      </a:t>
            </a:r>
          </a:p>
        </p:txBody>
      </p:sp>
      <p:sp>
        <p:nvSpPr>
          <p:cNvPr id="17" name="Tekstikehys 52"/>
          <p:cNvSpPr txBox="1"/>
          <p:nvPr/>
        </p:nvSpPr>
        <p:spPr>
          <a:xfrm>
            <a:off x="616634" y="4635938"/>
            <a:ext cx="165618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Non-unif. 3-l model     </a:t>
            </a:r>
          </a:p>
        </p:txBody>
      </p:sp>
      <p:sp>
        <p:nvSpPr>
          <p:cNvPr id="18" name="Tekstikehys 52"/>
          <p:cNvSpPr txBox="1"/>
          <p:nvPr/>
        </p:nvSpPr>
        <p:spPr>
          <a:xfrm>
            <a:off x="539552" y="1567825"/>
            <a:ext cx="165618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Proton model    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613478"/>
              </p:ext>
            </p:extLst>
          </p:nvPr>
        </p:nvGraphicFramePr>
        <p:xfrm>
          <a:off x="5034403" y="1052737"/>
          <a:ext cx="4074101" cy="628650"/>
        </p:xfrm>
        <a:graphic>
          <a:graphicData uri="http://schemas.openxmlformats.org/drawingml/2006/table">
            <a:tbl>
              <a:tblPr/>
              <a:tblGrid>
                <a:gridCol w="833741"/>
                <a:gridCol w="792088"/>
                <a:gridCol w="576064"/>
                <a:gridCol w="576064"/>
                <a:gridCol w="129614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</a:t>
                      </a:r>
                      <a:r>
                        <a:rPr lang="en-US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Concentration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acc.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- 0.525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1.189*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+ 6.454e13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donor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+ 0.48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5.598*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- 3.959e14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kstikehys 52"/>
          <p:cNvSpPr txBox="1"/>
          <p:nvPr/>
        </p:nvSpPr>
        <p:spPr>
          <a:xfrm>
            <a:off x="5540245" y="764704"/>
            <a:ext cx="309634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Proton model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(tuned by R. Eber)</a:t>
            </a:r>
            <a:endParaRPr lang="en-US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881580"/>
              </p:ext>
            </p:extLst>
          </p:nvPr>
        </p:nvGraphicFramePr>
        <p:xfrm>
          <a:off x="5106881" y="3329796"/>
          <a:ext cx="4001623" cy="787400"/>
        </p:xfrm>
        <a:graphic>
          <a:graphicData uri="http://schemas.openxmlformats.org/drawingml/2006/table">
            <a:tbl>
              <a:tblPr/>
              <a:tblGrid>
                <a:gridCol w="932220"/>
                <a:gridCol w="765147"/>
                <a:gridCol w="534880"/>
                <a:gridCol w="432048"/>
                <a:gridCol w="133732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</a:t>
                      </a:r>
                      <a:r>
                        <a:rPr lang="en-US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Concentration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acc.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- 0.525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1.189*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+ 6.454e13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donor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000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+ 0.48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1e-14</a:t>
                      </a:r>
                      <a:endParaRPr lang="fi-FI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5.598*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- 3.959e14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Shallow acc.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 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- 0.40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8e-15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2e-14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40*</a:t>
                      </a:r>
                      <a:r>
                        <a:rPr lang="el-GR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Φ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kstikehys 52"/>
          <p:cNvSpPr txBox="1"/>
          <p:nvPr/>
        </p:nvSpPr>
        <p:spPr>
          <a:xfrm>
            <a:off x="5094482" y="2996952"/>
            <a:ext cx="404951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3-level </a:t>
            </a:r>
            <a:r>
              <a:rPr lang="en-US" sz="1200" b="1" dirty="0">
                <a:latin typeface="Arial" pitchFamily="34" charset="0"/>
                <a:ea typeface="Times New Roman"/>
                <a:cs typeface="Arial" pitchFamily="34" charset="0"/>
              </a:rPr>
              <a:t>model within 2 </a:t>
            </a:r>
            <a:r>
              <a:rPr lang="el-GR" sz="1200" b="1" dirty="0">
                <a:latin typeface="Arial" pitchFamily="34" charset="0"/>
                <a:ea typeface="Times New Roman"/>
                <a:cs typeface="Arial" pitchFamily="34" charset="0"/>
              </a:rPr>
              <a:t>μ</a:t>
            </a:r>
            <a:r>
              <a:rPr lang="fi-FI" sz="1200" b="1" dirty="0">
                <a:latin typeface="Arial" pitchFamily="34" charset="0"/>
                <a:ea typeface="Times New Roman"/>
                <a:cs typeface="Arial" pitchFamily="34" charset="0"/>
              </a:rPr>
              <a:t>m of device </a:t>
            </a:r>
            <a:r>
              <a:rPr lang="fi-FI" sz="1200" b="1" dirty="0" smtClean="0">
                <a:latin typeface="Arial" pitchFamily="34" charset="0"/>
                <a:ea typeface="Times New Roman"/>
                <a:cs typeface="Arial" pitchFamily="34" charset="0"/>
              </a:rPr>
              <a:t>surface</a:t>
            </a:r>
            <a:endParaRPr lang="en-US" sz="12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kstikehys 52"/>
          <p:cNvSpPr txBox="1"/>
          <p:nvPr/>
        </p:nvSpPr>
        <p:spPr>
          <a:xfrm>
            <a:off x="518836" y="626204"/>
            <a:ext cx="398115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b="1" dirty="0" smtClean="0">
                <a:latin typeface="Arial" pitchFamily="34" charset="0"/>
                <a:cs typeface="Arial" pitchFamily="34" charset="0"/>
              </a:rPr>
              <a:t>200P </a:t>
            </a:r>
            <a:r>
              <a:rPr lang="fi-FI" sz="1200" b="1" dirty="0">
                <a:latin typeface="Arial" pitchFamily="34" charset="0"/>
                <a:cs typeface="Arial" pitchFamily="34" charset="0"/>
              </a:rPr>
              <a:t>region 5 @ </a:t>
            </a:r>
            <a:r>
              <a:rPr lang="el-GR" sz="1200" b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="1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b="1" dirty="0">
                <a:latin typeface="Arial" pitchFamily="34" charset="0"/>
                <a:cs typeface="Arial" pitchFamily="34" charset="0"/>
              </a:rPr>
              <a:t>=1.5e15</a:t>
            </a:r>
            <a:r>
              <a:rPr lang="en-US" sz="1200" b="1" dirty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b="1" kern="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1" kern="0" dirty="0">
                <a:latin typeface="Arial" pitchFamily="34" charset="0"/>
                <a:cs typeface="Arial" pitchFamily="34" charset="0"/>
              </a:rPr>
              <a:t>V=-1 kV,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T=253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K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55" t="12839" b="20843"/>
          <a:stretch/>
        </p:blipFill>
        <p:spPr>
          <a:xfrm>
            <a:off x="3703751" y="3194724"/>
            <a:ext cx="1359906" cy="2446139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3707904" y="3212976"/>
            <a:ext cx="1296144" cy="2376264"/>
            <a:chOff x="4860032" y="1340768"/>
            <a:chExt cx="2232248" cy="4320480"/>
          </a:xfrm>
        </p:grpSpPr>
        <p:pic>
          <p:nvPicPr>
            <p:cNvPr id="29" name="Picture 28" descr="CCEloss_dQf.png"/>
            <p:cNvPicPr>
              <a:picLocks noChangeAspect="1"/>
            </p:cNvPicPr>
            <p:nvPr/>
          </p:nvPicPr>
          <p:blipFill>
            <a:blip r:embed="rId2" cstate="print"/>
            <a:srcRect l="70827" t="22978" r="4230" b="17173"/>
            <a:stretch>
              <a:fillRect/>
            </a:stretch>
          </p:blipFill>
          <p:spPr>
            <a:xfrm>
              <a:off x="4860032" y="1412776"/>
              <a:ext cx="2232248" cy="4104456"/>
            </a:xfrm>
            <a:prstGeom prst="rect">
              <a:avLst/>
            </a:prstGeom>
          </p:spPr>
        </p:pic>
        <p:pic>
          <p:nvPicPr>
            <p:cNvPr id="30" name="Picture 29" descr="CCEloss_dQf.png"/>
            <p:cNvPicPr>
              <a:picLocks noChangeAspect="1"/>
            </p:cNvPicPr>
            <p:nvPr/>
          </p:nvPicPr>
          <p:blipFill>
            <a:blip r:embed="rId2" cstate="print"/>
            <a:srcRect l="70827" t="5128" r="4230" b="92894"/>
            <a:stretch>
              <a:fillRect/>
            </a:stretch>
          </p:blipFill>
          <p:spPr>
            <a:xfrm>
              <a:off x="4860032" y="1340768"/>
              <a:ext cx="2232248" cy="135632"/>
            </a:xfrm>
            <a:prstGeom prst="rect">
              <a:avLst/>
            </a:prstGeom>
          </p:spPr>
        </p:pic>
        <p:pic>
          <p:nvPicPr>
            <p:cNvPr id="31" name="Picture 30" descr="CCEloss_dQf.png"/>
            <p:cNvPicPr>
              <a:picLocks noChangeAspect="1"/>
            </p:cNvPicPr>
            <p:nvPr/>
          </p:nvPicPr>
          <p:blipFill>
            <a:blip r:embed="rId2" cstate="print"/>
            <a:srcRect l="70827" t="92927" r="4230" b="4973"/>
            <a:stretch>
              <a:fillRect/>
            </a:stretch>
          </p:blipFill>
          <p:spPr>
            <a:xfrm>
              <a:off x="4860032" y="5517232"/>
              <a:ext cx="2232248" cy="144016"/>
            </a:xfrm>
            <a:prstGeom prst="rect">
              <a:avLst/>
            </a:prstGeom>
          </p:spPr>
        </p:pic>
      </p:grp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5148064" y="4293096"/>
            <a:ext cx="3907351" cy="1368152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= 1.2e12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: CCE loss ≈ 41 %</a:t>
            </a:r>
          </a:p>
          <a:p>
            <a:pPr>
              <a:buFont typeface="Wingdings" pitchFamily="2" charset="2"/>
              <a:buChar char="q"/>
            </a:pPr>
            <a:r>
              <a:rPr lang="en-US" sz="12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= 2e12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: increased charge sharing when mip position ≥ 30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m from center strip, but still producing position information</a:t>
            </a: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When strips are isolated both models produce same cluster CCE at the center of the strip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72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116632"/>
            <a:ext cx="7056784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fi-FI" b="1" dirty="0" smtClean="0">
                <a:latin typeface="Arial" pitchFamily="34" charset="0"/>
                <a:cs typeface="Arial" pitchFamily="34" charset="0"/>
              </a:rPr>
              <a:t>proton model vs non-unif. 3-l model: electron density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4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pic>
        <p:nvPicPr>
          <p:cNvPr id="6" name="Picture 5" descr="Red Hat Enterprise Linux 5-2014-06-08-15-56-49.png"/>
          <p:cNvPicPr>
            <a:picLocks noChangeAspect="1"/>
          </p:cNvPicPr>
          <p:nvPr/>
        </p:nvPicPr>
        <p:blipFill>
          <a:blip r:embed="rId3" cstate="print"/>
          <a:srcRect l="20863" t="7161" r="19881" b="27320"/>
          <a:stretch>
            <a:fillRect/>
          </a:stretch>
        </p:blipFill>
        <p:spPr>
          <a:xfrm>
            <a:off x="1691680" y="2132856"/>
            <a:ext cx="5522624" cy="3816424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835696" y="908720"/>
            <a:ext cx="5904656" cy="906288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Electron density @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4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kern="0" dirty="0" smtClean="0">
                <a:latin typeface="Arial" pitchFamily="34" charset="0"/>
                <a:cs typeface="Arial" pitchFamily="34" charset="0"/>
              </a:rPr>
              <a:t>= 1.2e12 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, V=-1 kV from previous slide</a:t>
            </a:r>
          </a:p>
          <a:p>
            <a:endParaRPr lang="fi-FI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Effect of acceptor traps in non-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unif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3-l model is clearly visible: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~5 orders of magnitude difference between models (from n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 to p-stop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</a:t>
            </a:r>
            <a:endParaRPr lang="fi-FI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339752" y="2348880"/>
            <a:ext cx="504056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fi-FI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355976" y="2708920"/>
            <a:ext cx="792088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fi-FI" sz="1200" dirty="0" smtClean="0">
                <a:latin typeface="Arial" pitchFamily="34" charset="0"/>
                <a:cs typeface="Arial" pitchFamily="34" charset="0"/>
              </a:rPr>
              <a:t>p-stop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s 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660232" y="2348880"/>
            <a:ext cx="504056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fi-FI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ikehys 52"/>
          <p:cNvSpPr txBox="1"/>
          <p:nvPr/>
        </p:nvSpPr>
        <p:spPr>
          <a:xfrm>
            <a:off x="6588224" y="2780928"/>
            <a:ext cx="64807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center  </a:t>
            </a:r>
          </a:p>
          <a:p>
            <a:r>
              <a:rPr lang="fi-FI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strip     </a:t>
            </a:r>
          </a:p>
        </p:txBody>
      </p:sp>
      <p:sp>
        <p:nvSpPr>
          <p:cNvPr id="12" name="Tekstikehys 52"/>
          <p:cNvSpPr txBox="1"/>
          <p:nvPr/>
        </p:nvSpPr>
        <p:spPr>
          <a:xfrm>
            <a:off x="2267744" y="2780928"/>
            <a:ext cx="64807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2nd  </a:t>
            </a:r>
          </a:p>
          <a:p>
            <a:r>
              <a:rPr lang="fi-FI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strip     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499992" y="2276872"/>
            <a:ext cx="2088232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Cut @ 50 nm below oxide</a:t>
            </a:r>
            <a:endParaRPr lang="fi-FI" sz="12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kstikehys 3"/>
          <p:cNvSpPr txBox="1"/>
          <p:nvPr/>
        </p:nvSpPr>
        <p:spPr>
          <a:xfrm>
            <a:off x="240730" y="4509120"/>
            <a:ext cx="8507734" cy="1015663"/>
          </a:xfrm>
          <a:prstGeom prst="rect">
            <a:avLst/>
          </a:prstGeom>
          <a:gradFill>
            <a:gsLst>
              <a:gs pos="0">
                <a:schemeClr val="accent2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6000" b="1" dirty="0" err="1">
                <a:latin typeface="Arial" pitchFamily="34" charset="0"/>
                <a:cs typeface="Arial" pitchFamily="34" charset="0"/>
              </a:rPr>
              <a:t>Q</a:t>
            </a:r>
            <a:r>
              <a:rPr lang="en-US" sz="6000" b="1" baseline="-250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6000" b="1" kern="0" dirty="0">
                <a:latin typeface="Arial" pitchFamily="34" charset="0"/>
                <a:cs typeface="Arial" pitchFamily="34" charset="0"/>
              </a:rPr>
              <a:t>(</a:t>
            </a:r>
            <a:r>
              <a:rPr lang="el-GR" sz="6000" b="1" kern="0" dirty="0">
                <a:latin typeface="Arial"/>
                <a:cs typeface="Arial"/>
              </a:rPr>
              <a:t>Φ</a:t>
            </a:r>
            <a:r>
              <a:rPr lang="en-US" sz="6000" b="1" kern="0" dirty="0">
                <a:latin typeface="Arial" pitchFamily="34" charset="0"/>
                <a:cs typeface="Arial" pitchFamily="34" charset="0"/>
              </a:rPr>
              <a:t>) </a:t>
            </a:r>
            <a:r>
              <a:rPr lang="en-US" sz="6000" b="1" kern="0" dirty="0" smtClean="0">
                <a:latin typeface="Arial" pitchFamily="34" charset="0"/>
                <a:cs typeface="Arial" pitchFamily="34" charset="0"/>
              </a:rPr>
              <a:t>&amp; c(</a:t>
            </a:r>
            <a:r>
              <a:rPr lang="el-GR" sz="6000" b="1" kern="0" dirty="0" smtClean="0">
                <a:latin typeface="Arial"/>
                <a:cs typeface="Arial"/>
              </a:rPr>
              <a:t>Φ</a:t>
            </a:r>
            <a:r>
              <a:rPr lang="en-US" sz="6000" b="1" kern="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6000" b="1" kern="0" dirty="0" err="1" smtClean="0">
                <a:latin typeface="Arial" pitchFamily="34" charset="0"/>
                <a:cs typeface="Arial" pitchFamily="34" charset="0"/>
              </a:rPr>
              <a:t>modelling</a:t>
            </a:r>
            <a:endParaRPr lang="fi-FI" sz="6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79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CCEloss3e14_2.png"/>
          <p:cNvPicPr>
            <a:picLocks noChangeAspect="1"/>
          </p:cNvPicPr>
          <p:nvPr/>
        </p:nvPicPr>
        <p:blipFill>
          <a:blip r:embed="rId2" cstate="print"/>
          <a:srcRect l="1647" t="1923" r="1647" b="1923"/>
          <a:stretch>
            <a:fillRect/>
          </a:stretch>
        </p:blipFill>
        <p:spPr>
          <a:xfrm>
            <a:off x="107504" y="1340768"/>
            <a:ext cx="5066563" cy="3722373"/>
          </a:xfrm>
          <a:prstGeom prst="rect">
            <a:avLst/>
          </a:prstGeom>
        </p:spPr>
      </p:pic>
      <p:pic>
        <p:nvPicPr>
          <p:cNvPr id="38" name="Picture 37" descr="CCEloss3e14_2leg.png"/>
          <p:cNvPicPr>
            <a:picLocks noChangeAspect="1"/>
          </p:cNvPicPr>
          <p:nvPr/>
        </p:nvPicPr>
        <p:blipFill>
          <a:blip r:embed="rId3" cstate="print"/>
          <a:srcRect l="12716" t="3658" r="36387" b="72010"/>
          <a:stretch>
            <a:fillRect/>
          </a:stretch>
        </p:blipFill>
        <p:spPr>
          <a:xfrm>
            <a:off x="755576" y="1412776"/>
            <a:ext cx="2232248" cy="78677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24th RD50 Workshop, 11-13 June 2014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Red Hat Enterprise Linux 5-2014-03-05-17-58-55.png"/>
          <p:cNvPicPr>
            <a:picLocks noChangeAspect="1"/>
          </p:cNvPicPr>
          <p:nvPr/>
        </p:nvPicPr>
        <p:blipFill>
          <a:blip r:embed="rId4" cstate="print"/>
          <a:srcRect l="21650" t="17011" r="30313" b="17012"/>
          <a:stretch>
            <a:fillRect/>
          </a:stretch>
        </p:blipFill>
        <p:spPr>
          <a:xfrm>
            <a:off x="5796136" y="2132856"/>
            <a:ext cx="3103719" cy="2664296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99592" y="116632"/>
            <a:ext cx="6912768" cy="432048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cs typeface="Arial" pitchFamily="34" charset="0"/>
              </a:rPr>
              <a:t>Measured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CCE(x) </a:t>
            </a:r>
            <a:r>
              <a:rPr lang="en-US" b="1" kern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 simulation</a:t>
            </a:r>
            <a:r>
              <a:rPr lang="fi-FI" b="1" dirty="0" smtClean="0">
                <a:latin typeface="Arial" pitchFamily="34" charset="0"/>
                <a:cs typeface="Arial" pitchFamily="34" charset="0"/>
              </a:rPr>
              <a:t>: d &amp; </a:t>
            </a:r>
            <a:r>
              <a:rPr lang="el-GR" b="1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varied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620688"/>
            <a:ext cx="5760640" cy="72008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200P Region 5: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p+ </a:t>
            </a:r>
            <a:r>
              <a:rPr lang="el-GR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eq</a:t>
            </a:r>
            <a:r>
              <a:rPr lang="fi-FI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=3e14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V=-990 V,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T=253 K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fi-FI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SiBT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measured CCE loss(FZ200P/Y, MCz200P) @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V=600 – 990 V: </a:t>
            </a:r>
            <a:r>
              <a:rPr lang="en-US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26.5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±1.1%</a:t>
            </a:r>
            <a:r>
              <a:rPr lang="en-US" sz="1200" baseline="300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Double p-stop: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=1.5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m=d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implant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, w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=4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m,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spacing=6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504" y="5085184"/>
            <a:ext cx="5328592" cy="1008112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Two low CCE loss regions observed in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scan</a:t>
            </a:r>
          </a:p>
          <a:p>
            <a:pPr>
              <a:buFont typeface="Wingdings" pitchFamily="2" charset="2"/>
              <a:buChar char="q"/>
            </a:pP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Not seen in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=1.5e15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CCE loss simulations, 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because of higher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values (1.2e12…2e12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Interpretation: At very low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 Q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high E produces charge multiplication → additional charge carriers fill traps → CCE loss decreases significantly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804248" y="2636912"/>
            <a:ext cx="1584176" cy="36004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latin typeface="Arial" pitchFamily="34" charset="0"/>
                <a:cs typeface="Arial" pitchFamily="34" charset="0"/>
              </a:rPr>
              <a:t>Cut @ implant curvature</a:t>
            </a:r>
            <a:endParaRPr lang="fi-FI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23728" y="2420888"/>
            <a:ext cx="0" cy="2088232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55576" y="2420888"/>
            <a:ext cx="1008112" cy="57606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latin typeface="Arial" pitchFamily="34" charset="0"/>
                <a:cs typeface="Arial" pitchFamily="34" charset="0"/>
              </a:rPr>
              <a:t>Charge multiplication region</a:t>
            </a:r>
            <a:endParaRPr lang="fi-FI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851920" y="2420888"/>
            <a:ext cx="0" cy="2088232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3995936" y="2420888"/>
            <a:ext cx="1008112" cy="57606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latin typeface="Arial" pitchFamily="34" charset="0"/>
                <a:cs typeface="Arial" pitchFamily="34" charset="0"/>
              </a:rPr>
              <a:t>Oxide charge dominated region</a:t>
            </a:r>
            <a:endParaRPr lang="fi-FI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5292080" y="3356992"/>
            <a:ext cx="360040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358800" y="1908000"/>
            <a:ext cx="0" cy="25200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915816" y="1988840"/>
            <a:ext cx="504056" cy="21602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3.1%</a:t>
            </a:r>
            <a:endParaRPr lang="fi-FI" sz="1000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5508104" y="5517232"/>
            <a:ext cx="3635896" cy="50405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fi-FI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→ </a:t>
            </a:r>
            <a:r>
              <a:rPr lang="fi-FI" sz="12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New approach</a:t>
            </a:r>
            <a:r>
              <a:rPr lang="fi-FI" sz="12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keep 3-level region thickness constant &amp; add constant factor to shallow level c</a:t>
            </a:r>
            <a:endParaRPr lang="en-US" sz="1200" kern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7" descr="2cmyk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3510000" y="1915200"/>
            <a:ext cx="0" cy="78480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3059832" y="2420888"/>
            <a:ext cx="504056" cy="216024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000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8.5%</a:t>
            </a:r>
            <a:endParaRPr lang="fi-FI" sz="1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>
          <a:xfrm>
            <a:off x="5652120" y="620688"/>
            <a:ext cx="3491880" cy="1008112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Approach: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Iterate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to find CCE loss within measured error margins @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1200" baseline="-250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~5e11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Change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3-level model thickness to preserve transient signal shape </a:t>
            </a:r>
            <a:r>
              <a:rPr lang="fi-FI" sz="12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kstikehys 52"/>
          <p:cNvSpPr txBox="1"/>
          <p:nvPr/>
        </p:nvSpPr>
        <p:spPr>
          <a:xfrm>
            <a:off x="6084168" y="4797152"/>
            <a:ext cx="2915816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E(x) between 2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&amp; center strip for 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=40</a:t>
            </a:r>
            <a:r>
              <a:rPr lang="en-US" sz="10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0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-1</a:t>
            </a:r>
            <a:r>
              <a:rPr lang="fi-FI" sz="1000" kern="0" dirty="0" smtClean="0">
                <a:latin typeface="Arial" pitchFamily="34" charset="0"/>
                <a:cs typeface="Arial" pitchFamily="34" charset="0"/>
              </a:rPr>
              <a:t>, N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=1e16</a:t>
            </a:r>
            <a:r>
              <a:rPr lang="en-US" sz="10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0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-3</a:t>
            </a:r>
            <a:r>
              <a:rPr lang="fi-FI" sz="1000" kern="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0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403648" y="3573016"/>
            <a:ext cx="3816424" cy="792088"/>
          </a:xfrm>
          <a:prstGeom prst="straightConnector1">
            <a:avLst/>
          </a:prstGeom>
          <a:ln w="158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563888" y="2780928"/>
            <a:ext cx="1656184" cy="648072"/>
          </a:xfrm>
          <a:prstGeom prst="straightConnector1">
            <a:avLst/>
          </a:prstGeom>
          <a:ln w="15875">
            <a:solidFill>
              <a:srgbClr val="00CC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281004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itti">
  <a:themeElements>
    <a:clrScheme name="ppt templaitti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ppt templaitti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 templaitt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506703</TotalTime>
  <Words>1667</Words>
  <Application>Microsoft Office PowerPoint</Application>
  <PresentationFormat>On-screen Show (4:3)</PresentationFormat>
  <Paragraphs>289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ppt templaitti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TCT and CCE measurements for 9 MeV and 24 GeV/c irradiated n-type MCz-Si pad detectors</dc:title>
  <dc:creator>harkonen</dc:creator>
  <cp:lastModifiedBy>thtpelto</cp:lastModifiedBy>
  <cp:revision>24616</cp:revision>
  <dcterms:created xsi:type="dcterms:W3CDTF">2008-09-29T08:36:34Z</dcterms:created>
  <dcterms:modified xsi:type="dcterms:W3CDTF">2014-06-12T04:49:54Z</dcterms:modified>
</cp:coreProperties>
</file>