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avi" ContentType="video/avi"/>
  <Default Extension="vml" ContentType="application/vnd.openxmlformats-officedocument.vmlDrawing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5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751" r:id="rId1"/>
  </p:sldMasterIdLst>
  <p:notesMasterIdLst>
    <p:notesMasterId r:id="rId30"/>
  </p:notesMasterIdLst>
  <p:sldIdLst>
    <p:sldId id="554" r:id="rId2"/>
    <p:sldId id="553" r:id="rId3"/>
    <p:sldId id="499" r:id="rId4"/>
    <p:sldId id="505" r:id="rId5"/>
    <p:sldId id="537" r:id="rId6"/>
    <p:sldId id="512" r:id="rId7"/>
    <p:sldId id="556" r:id="rId8"/>
    <p:sldId id="541" r:id="rId9"/>
    <p:sldId id="525" r:id="rId10"/>
    <p:sldId id="519" r:id="rId11"/>
    <p:sldId id="509" r:id="rId12"/>
    <p:sldId id="508" r:id="rId13"/>
    <p:sldId id="513" r:id="rId14"/>
    <p:sldId id="557" r:id="rId15"/>
    <p:sldId id="558" r:id="rId16"/>
    <p:sldId id="559" r:id="rId17"/>
    <p:sldId id="560" r:id="rId18"/>
    <p:sldId id="531" r:id="rId19"/>
    <p:sldId id="530" r:id="rId20"/>
    <p:sldId id="550" r:id="rId21"/>
    <p:sldId id="480" r:id="rId22"/>
    <p:sldId id="549" r:id="rId23"/>
    <p:sldId id="527" r:id="rId24"/>
    <p:sldId id="561" r:id="rId25"/>
    <p:sldId id="562" r:id="rId26"/>
    <p:sldId id="551" r:id="rId27"/>
    <p:sldId id="555" r:id="rId28"/>
    <p:sldId id="523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00"/>
    <a:srgbClr val="FEFB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178" autoAdjust="0"/>
    <p:restoredTop sz="89714" autoAdjust="0"/>
  </p:normalViewPr>
  <p:slideViewPr>
    <p:cSldViewPr snapToObjects="1" showGuides="1">
      <p:cViewPr varScale="1">
        <p:scale>
          <a:sx n="68" d="100"/>
          <a:sy n="68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n.ch\dfs\Workspaces\v\Vacuum4HIE-Isolde\Book1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n.ch\dfs\Workspaces\v\Vacuum4HIE-Isolde\Book1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n.ch\dfs\Workspaces\v\Vacuum4HIE-Isolde\Book1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/>
            </a:pPr>
            <a:r>
              <a:rPr lang="en-US" sz="1400" dirty="0" smtClean="0"/>
              <a:t>20 micron micro-hole</a:t>
            </a:r>
            <a:endParaRPr lang="en-US" sz="1400" dirty="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Sheet1!$P$15</c:f>
              <c:strCache>
                <c:ptCount val="1"/>
                <c:pt idx="0">
                  <c:v>t_gauge1 [s]</c:v>
                </c:pt>
              </c:strCache>
            </c:strRef>
          </c:tx>
          <c:invertIfNegative val="0"/>
          <c:cat>
            <c:strRef>
              <c:f>Sheet1!$O$16:$O$17</c:f>
              <c:strCache>
                <c:ptCount val="2"/>
                <c:pt idx="0">
                  <c:v>D=20µm - measured</c:v>
                </c:pt>
                <c:pt idx="1">
                  <c:v>D=20µm - simulated</c:v>
                </c:pt>
              </c:strCache>
            </c:strRef>
          </c:cat>
          <c:val>
            <c:numRef>
              <c:f>Sheet1!$P$16:$P$17</c:f>
              <c:numCache>
                <c:formatCode>_(* #,##0.00_);_(* \(#,##0.00\);_(* "-"??_);_(@_)</c:formatCode>
                <c:ptCount val="2"/>
                <c:pt idx="0">
                  <c:v>2.2400000000000002</c:v>
                </c:pt>
                <c:pt idx="1">
                  <c:v>2.25</c:v>
                </c:pt>
              </c:numCache>
            </c:numRef>
          </c:val>
        </c:ser>
        <c:ser>
          <c:idx val="1"/>
          <c:order val="1"/>
          <c:tx>
            <c:strRef>
              <c:f>Sheet1!$Q$15</c:f>
              <c:strCache>
                <c:ptCount val="1"/>
                <c:pt idx="0">
                  <c:v>t_gauge2 [s]</c:v>
                </c:pt>
              </c:strCache>
            </c:strRef>
          </c:tx>
          <c:invertIfNegative val="0"/>
          <c:cat>
            <c:strRef>
              <c:f>Sheet1!$O$16:$O$17</c:f>
              <c:strCache>
                <c:ptCount val="2"/>
                <c:pt idx="0">
                  <c:v>D=20µm - measured</c:v>
                </c:pt>
                <c:pt idx="1">
                  <c:v>D=20µm - simulated</c:v>
                </c:pt>
              </c:strCache>
            </c:strRef>
          </c:cat>
          <c:val>
            <c:numRef>
              <c:f>Sheet1!$Q$16:$Q$17</c:f>
              <c:numCache>
                <c:formatCode>_(* #,##0.00_);_(* \(#,##0.00\);_(* "-"??_);_(@_)</c:formatCode>
                <c:ptCount val="2"/>
                <c:pt idx="0">
                  <c:v>4.3499999999999996</c:v>
                </c:pt>
                <c:pt idx="1">
                  <c:v>4.3</c:v>
                </c:pt>
              </c:numCache>
            </c:numRef>
          </c:val>
        </c:ser>
        <c:ser>
          <c:idx val="2"/>
          <c:order val="2"/>
          <c:tx>
            <c:strRef>
              <c:f>Sheet1!$R$15</c:f>
              <c:strCache>
                <c:ptCount val="1"/>
                <c:pt idx="0">
                  <c:v>t_gauge3 [s]</c:v>
                </c:pt>
              </c:strCache>
            </c:strRef>
          </c:tx>
          <c:invertIfNegative val="0"/>
          <c:cat>
            <c:strRef>
              <c:f>Sheet1!$O$16:$O$17</c:f>
              <c:strCache>
                <c:ptCount val="2"/>
                <c:pt idx="0">
                  <c:v>D=20µm - measured</c:v>
                </c:pt>
                <c:pt idx="1">
                  <c:v>D=20µm - simulated</c:v>
                </c:pt>
              </c:strCache>
            </c:strRef>
          </c:cat>
          <c:val>
            <c:numRef>
              <c:f>Sheet1!$R$16:$R$17</c:f>
              <c:numCache>
                <c:formatCode>_(* #,##0.00_);_(* \(#,##0.00\);_(* "-"??_);_(@_)</c:formatCode>
                <c:ptCount val="2"/>
                <c:pt idx="0">
                  <c:v>6.58</c:v>
                </c:pt>
                <c:pt idx="1">
                  <c:v>6.15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325120"/>
        <c:axId val="112112768"/>
      </c:barChart>
      <c:catAx>
        <c:axId val="110325120"/>
        <c:scaling>
          <c:orientation val="minMax"/>
        </c:scaling>
        <c:delete val="0"/>
        <c:axPos val="b"/>
        <c:majorTickMark val="out"/>
        <c:minorTickMark val="none"/>
        <c:tickLblPos val="nextTo"/>
        <c:crossAx val="112112768"/>
        <c:crosses val="autoZero"/>
        <c:auto val="1"/>
        <c:lblAlgn val="ctr"/>
        <c:lblOffset val="100"/>
        <c:noMultiLvlLbl val="0"/>
      </c:catAx>
      <c:valAx>
        <c:axId val="1121127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t_char</a:t>
                </a:r>
                <a:r>
                  <a:rPr lang="en-US" baseline="0">
                    <a:latin typeface="Arial" panose="020B0604020202020204" pitchFamily="34" charset="0"/>
                    <a:cs typeface="Arial" panose="020B0604020202020204" pitchFamily="34" charset="0"/>
                  </a:rPr>
                  <a:t> →</a:t>
                </a:r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overlay val="0"/>
        </c:title>
        <c:numFmt formatCode="_(* #,##0.00_);_(* \(#,##0.00\);_(* &quot;-&quot;??_);_(@_)" sourceLinked="1"/>
        <c:majorTickMark val="out"/>
        <c:minorTickMark val="none"/>
        <c:tickLblPos val="nextTo"/>
        <c:crossAx val="11032512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spPr>
    <a:ln>
      <a:solidFill>
        <a:srgbClr val="103154">
          <a:lumMod val="90000"/>
          <a:lumOff val="10000"/>
        </a:srgbClr>
      </a:solidFill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/>
            </a:pPr>
            <a:r>
              <a:rPr lang="en-US" sz="1400" dirty="0" smtClean="0"/>
              <a:t>10 micron micro-hole</a:t>
            </a:r>
            <a:endParaRPr lang="en-US" sz="1400" dirty="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Sheet1!$P$15</c:f>
              <c:strCache>
                <c:ptCount val="1"/>
                <c:pt idx="0">
                  <c:v>t_gauge1 [s]</c:v>
                </c:pt>
              </c:strCache>
            </c:strRef>
          </c:tx>
          <c:invertIfNegative val="0"/>
          <c:cat>
            <c:strRef>
              <c:f>Sheet1!$O$18:$O$19</c:f>
              <c:strCache>
                <c:ptCount val="2"/>
                <c:pt idx="0">
                  <c:v>D=10µm - measured</c:v>
                </c:pt>
                <c:pt idx="1">
                  <c:v>D=10µm - simulated</c:v>
                </c:pt>
              </c:strCache>
            </c:strRef>
          </c:cat>
          <c:val>
            <c:numRef>
              <c:f>Sheet1!$P$18:$P$19</c:f>
              <c:numCache>
                <c:formatCode>_(* #,##0.00_);_(* \(#,##0.00\);_(* "-"??_);_(@_)</c:formatCode>
                <c:ptCount val="2"/>
                <c:pt idx="0">
                  <c:v>3.18</c:v>
                </c:pt>
                <c:pt idx="1">
                  <c:v>3.55</c:v>
                </c:pt>
              </c:numCache>
            </c:numRef>
          </c:val>
        </c:ser>
        <c:ser>
          <c:idx val="1"/>
          <c:order val="1"/>
          <c:tx>
            <c:strRef>
              <c:f>Sheet1!$Q$15</c:f>
              <c:strCache>
                <c:ptCount val="1"/>
                <c:pt idx="0">
                  <c:v>t_gauge2 [s]</c:v>
                </c:pt>
              </c:strCache>
            </c:strRef>
          </c:tx>
          <c:invertIfNegative val="0"/>
          <c:cat>
            <c:strRef>
              <c:f>Sheet1!$O$18:$O$19</c:f>
              <c:strCache>
                <c:ptCount val="2"/>
                <c:pt idx="0">
                  <c:v>D=10µm - measured</c:v>
                </c:pt>
                <c:pt idx="1">
                  <c:v>D=10µm - simulated</c:v>
                </c:pt>
              </c:strCache>
            </c:strRef>
          </c:cat>
          <c:val>
            <c:numRef>
              <c:f>Sheet1!$Q$18:$Q$19</c:f>
              <c:numCache>
                <c:formatCode>_(* #,##0.00_);_(* \(#,##0.00\);_(* "-"??_);_(@_)</c:formatCode>
                <c:ptCount val="2"/>
                <c:pt idx="0">
                  <c:v>6</c:v>
                </c:pt>
                <c:pt idx="1">
                  <c:v>6.65</c:v>
                </c:pt>
              </c:numCache>
            </c:numRef>
          </c:val>
        </c:ser>
        <c:ser>
          <c:idx val="2"/>
          <c:order val="2"/>
          <c:tx>
            <c:strRef>
              <c:f>Sheet1!$R$15</c:f>
              <c:strCache>
                <c:ptCount val="1"/>
                <c:pt idx="0">
                  <c:v>t_gauge3 [s]</c:v>
                </c:pt>
              </c:strCache>
            </c:strRef>
          </c:tx>
          <c:invertIfNegative val="0"/>
          <c:cat>
            <c:strRef>
              <c:f>Sheet1!$O$18:$O$19</c:f>
              <c:strCache>
                <c:ptCount val="2"/>
                <c:pt idx="0">
                  <c:v>D=10µm - measured</c:v>
                </c:pt>
                <c:pt idx="1">
                  <c:v>D=10µm - simulated</c:v>
                </c:pt>
              </c:strCache>
            </c:strRef>
          </c:cat>
          <c:val>
            <c:numRef>
              <c:f>Sheet1!$R$18:$R$19</c:f>
              <c:numCache>
                <c:formatCode>_(* #,##0.00_);_(* \(#,##0.00\);_(* "-"??_);_(@_)</c:formatCode>
                <c:ptCount val="2"/>
                <c:pt idx="0">
                  <c:v>8.51</c:v>
                </c:pt>
                <c:pt idx="1">
                  <c:v>8.8000000000000007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2609152"/>
        <c:axId val="112610688"/>
      </c:barChart>
      <c:catAx>
        <c:axId val="112609152"/>
        <c:scaling>
          <c:orientation val="minMax"/>
        </c:scaling>
        <c:delete val="0"/>
        <c:axPos val="b"/>
        <c:majorTickMark val="out"/>
        <c:minorTickMark val="none"/>
        <c:tickLblPos val="nextTo"/>
        <c:crossAx val="112610688"/>
        <c:crosses val="autoZero"/>
        <c:auto val="1"/>
        <c:lblAlgn val="ctr"/>
        <c:lblOffset val="100"/>
        <c:noMultiLvlLbl val="0"/>
      </c:catAx>
      <c:valAx>
        <c:axId val="11261068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t_char →</a:t>
                </a:r>
              </a:p>
            </c:rich>
          </c:tx>
          <c:overlay val="0"/>
        </c:title>
        <c:numFmt formatCode="_(* #,##0.00_);_(* \(#,##0.00\);_(* &quot;-&quot;??_);_(@_)" sourceLinked="1"/>
        <c:majorTickMark val="out"/>
        <c:minorTickMark val="none"/>
        <c:tickLblPos val="nextTo"/>
        <c:crossAx val="11260915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spPr>
    <a:ln>
      <a:solidFill>
        <a:srgbClr val="103154">
          <a:lumMod val="90000"/>
          <a:lumOff val="10000"/>
        </a:srgbClr>
      </a:solidFill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/>
            </a:pPr>
            <a:r>
              <a:rPr lang="en-US" sz="1400" dirty="0" smtClean="0"/>
              <a:t>5 micron micro-hole</a:t>
            </a:r>
            <a:endParaRPr lang="en-US" sz="1400" dirty="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Sheet1!$P$15</c:f>
              <c:strCache>
                <c:ptCount val="1"/>
                <c:pt idx="0">
                  <c:v>t_gauge1 [s]</c:v>
                </c:pt>
              </c:strCache>
            </c:strRef>
          </c:tx>
          <c:invertIfNegative val="0"/>
          <c:cat>
            <c:strRef>
              <c:f>Sheet1!$O$20:$O$21</c:f>
              <c:strCache>
                <c:ptCount val="2"/>
                <c:pt idx="0">
                  <c:v>D=5µm - measured</c:v>
                </c:pt>
                <c:pt idx="1">
                  <c:v>D=5µm - simulated</c:v>
                </c:pt>
              </c:strCache>
            </c:strRef>
          </c:cat>
          <c:val>
            <c:numRef>
              <c:f>Sheet1!$P$20:$P$21</c:f>
              <c:numCache>
                <c:formatCode>_(* #,##0.00_);_(* \(#,##0.00\);_(* "-"??_);_(@_)</c:formatCode>
                <c:ptCount val="2"/>
                <c:pt idx="0">
                  <c:v>5.82</c:v>
                </c:pt>
                <c:pt idx="1">
                  <c:v>7.05</c:v>
                </c:pt>
              </c:numCache>
            </c:numRef>
          </c:val>
        </c:ser>
        <c:ser>
          <c:idx val="1"/>
          <c:order val="1"/>
          <c:tx>
            <c:strRef>
              <c:f>Sheet1!$Q$15</c:f>
              <c:strCache>
                <c:ptCount val="1"/>
                <c:pt idx="0">
                  <c:v>t_gauge2 [s]</c:v>
                </c:pt>
              </c:strCache>
            </c:strRef>
          </c:tx>
          <c:invertIfNegative val="0"/>
          <c:cat>
            <c:strRef>
              <c:f>Sheet1!$O$20:$O$21</c:f>
              <c:strCache>
                <c:ptCount val="2"/>
                <c:pt idx="0">
                  <c:v>D=5µm - measured</c:v>
                </c:pt>
                <c:pt idx="1">
                  <c:v>D=5µm - simulated</c:v>
                </c:pt>
              </c:strCache>
            </c:strRef>
          </c:cat>
          <c:val>
            <c:numRef>
              <c:f>Sheet1!$Q$20:$Q$21</c:f>
              <c:numCache>
                <c:formatCode>_(* #,##0.00_);_(* \(#,##0.00\);_(* "-"??_);_(@_)</c:formatCode>
                <c:ptCount val="2"/>
                <c:pt idx="0">
                  <c:v>10.16</c:v>
                </c:pt>
                <c:pt idx="1">
                  <c:v>11.45</c:v>
                </c:pt>
              </c:numCache>
            </c:numRef>
          </c:val>
        </c:ser>
        <c:ser>
          <c:idx val="2"/>
          <c:order val="2"/>
          <c:tx>
            <c:strRef>
              <c:f>Sheet1!$R$15</c:f>
              <c:strCache>
                <c:ptCount val="1"/>
                <c:pt idx="0">
                  <c:v>t_gauge3 [s]</c:v>
                </c:pt>
              </c:strCache>
            </c:strRef>
          </c:tx>
          <c:invertIfNegative val="0"/>
          <c:cat>
            <c:strRef>
              <c:f>Sheet1!$O$20:$O$21</c:f>
              <c:strCache>
                <c:ptCount val="2"/>
                <c:pt idx="0">
                  <c:v>D=5µm - measured</c:v>
                </c:pt>
                <c:pt idx="1">
                  <c:v>D=5µm - simulated</c:v>
                </c:pt>
              </c:strCache>
            </c:strRef>
          </c:cat>
          <c:val>
            <c:numRef>
              <c:f>Sheet1!$R$20:$R$21</c:f>
              <c:numCache>
                <c:formatCode>_(* #,##0.00_);_(* \(#,##0.00\);_(* "-"??_);_(@_)</c:formatCode>
                <c:ptCount val="2"/>
                <c:pt idx="0">
                  <c:v>13.12</c:v>
                </c:pt>
                <c:pt idx="1">
                  <c:v>14.15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2670208"/>
        <c:axId val="112671744"/>
      </c:barChart>
      <c:catAx>
        <c:axId val="112670208"/>
        <c:scaling>
          <c:orientation val="minMax"/>
        </c:scaling>
        <c:delete val="0"/>
        <c:axPos val="b"/>
        <c:majorTickMark val="out"/>
        <c:minorTickMark val="none"/>
        <c:tickLblPos val="nextTo"/>
        <c:crossAx val="112671744"/>
        <c:crosses val="autoZero"/>
        <c:auto val="1"/>
        <c:lblAlgn val="ctr"/>
        <c:lblOffset val="100"/>
        <c:noMultiLvlLbl val="0"/>
      </c:catAx>
      <c:valAx>
        <c:axId val="11267174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t_char</a:t>
                </a:r>
                <a:r>
                  <a:rPr lang="en-US" baseline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→</a:t>
                </a:r>
              </a:p>
            </c:rich>
          </c:tx>
          <c:overlay val="0"/>
        </c:title>
        <c:numFmt formatCode="_(* #,##0.00_);_(* \(#,##0.00\);_(* &quot;-&quot;??_);_(@_)" sourceLinked="1"/>
        <c:majorTickMark val="out"/>
        <c:minorTickMark val="none"/>
        <c:tickLblPos val="nextTo"/>
        <c:crossAx val="11267020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spPr>
    <a:ln>
      <a:solidFill>
        <a:srgbClr val="103154">
          <a:lumMod val="90000"/>
          <a:lumOff val="10000"/>
        </a:srgbClr>
      </a:solidFill>
    </a:ln>
  </c:sp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28885-4F95-EC43-9F35-DF755EC9985E}" type="datetimeFigureOut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A80E0-E375-2444-9718-359241C4F7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488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FontTx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4621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2778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2778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2778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2778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9280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9280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9280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9280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9280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928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2778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2778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9280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9280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9280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9280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9280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92801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92801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314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277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2778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2778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277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9280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9280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277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-1" y="476672"/>
            <a:ext cx="7543801" cy="5688632"/>
            <a:chOff x="-1" y="3379694"/>
            <a:chExt cx="7543801" cy="2604247"/>
          </a:xfrm>
          <a:solidFill>
            <a:schemeClr val="bg1"/>
          </a:solidFill>
        </p:grpSpPr>
        <p:sp>
          <p:nvSpPr>
            <p:cNvPr id="15" name="Snip Single Corner Rectangle 14"/>
            <p:cNvSpPr/>
            <p:nvPr/>
          </p:nvSpPr>
          <p:spPr>
            <a:xfrm flipV="1">
              <a:off x="-1" y="3393141"/>
              <a:ext cx="7543800" cy="2590800"/>
            </a:xfrm>
            <a:prstGeom prst="snip1Rect">
              <a:avLst>
                <a:gd name="adj" fmla="val 7379"/>
              </a:avLst>
            </a:prstGeom>
            <a:grpFill/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0" y="3379694"/>
              <a:ext cx="7543800" cy="2377"/>
            </a:xfrm>
            <a:prstGeom prst="line">
              <a:avLst/>
            </a:prstGeom>
            <a:grpFill/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3677" y="772142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87834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1394818"/>
            <a:ext cx="2057400" cy="365125"/>
          </a:xfrm>
          <a:prstGeom prst="rect">
            <a:avLst/>
          </a:prstGeo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4A11387-841E-274A-B892-F5D9F46B59A1}" type="datetimeFigureOut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1394818"/>
            <a:ext cx="2057397" cy="365125"/>
          </a:xfrm>
          <a:prstGeom prst="rect">
            <a:avLst/>
          </a:prstGeo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  <a:prstGeom prst="rect">
            <a:avLst/>
          </a:prstGeo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E2D38DDF-6765-4540-B63D-425F3C6FA7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66139"/>
            <a:ext cx="9144000" cy="707202"/>
          </a:xfrm>
          <a:prstGeom prst="rect">
            <a:avLst/>
          </a:prstGeom>
        </p:spPr>
      </p:pic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rgbClr val="C00000"/>
                </a:solidFill>
              </a:defRPr>
            </a:lvl1pPr>
          </a:lstStyle>
          <a:p>
            <a:fld id="{C49DE115-5C4E-491D-9D90-F970B85A33E9}" type="datetime3">
              <a:rPr lang="en-US" smtClean="0"/>
              <a:pPr/>
              <a:t>21 March 2014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Mario Hermann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43180" y="6438102"/>
            <a:ext cx="2549471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 smtClean="0">
                <a:solidFill>
                  <a:schemeClr val="bg1"/>
                </a:solidFill>
              </a:rPr>
              <a:t>Vacuum, Surfaces &amp; Coatings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smtClean="0">
                <a:solidFill>
                  <a:schemeClr val="bg1"/>
                </a:solidFill>
              </a:rPr>
              <a:t>Technology Department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  <a:prstGeom prst="rect">
            <a:avLst/>
          </a:prstGeo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4A11387-841E-274A-B892-F5D9F46B59A1}" type="datetimeFigureOut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  <a:prstGeom prst="rect">
            <a:avLst/>
          </a:prstGeo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  <a:prstGeom prst="rect">
            <a:avLst/>
          </a:prstGeo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  <a:prstGeom prst="rect">
            <a:avLst/>
          </a:prstGeo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74CBEAF9-9E58-4CC8-A6FF-6DD8A58DEEA4}" type="datetimeFigureOut">
              <a:rPr lang="en-US" smtClean="0"/>
              <a:pPr/>
              <a:t>3/21/2014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  <a:prstGeom prst="rect">
            <a:avLst/>
          </a:prstGeo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3/21/2014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E2D38DDF-6765-4540-B63D-425F3C6FA7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9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3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microsoft.com/office/2007/relationships/hdphoto" Target="../media/hdphoto1.wdp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23.emf"/><Relationship Id="rId4" Type="http://schemas.openxmlformats.org/officeDocument/2006/relationships/image" Target="../media/image49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92696"/>
            <a:ext cx="7524328" cy="4664699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VSC group seminar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Leak propagation dynamics: </a:t>
            </a:r>
            <a:b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experiment and simulation</a:t>
            </a:r>
            <a:r>
              <a:rPr lang="en-US" sz="3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3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3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15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M. Hermann, </a:t>
            </a:r>
            <a:r>
              <a:rPr lang="en-US" sz="15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M. </a:t>
            </a:r>
            <a:r>
              <a:rPr lang="en-US" sz="15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Ady, </a:t>
            </a:r>
            <a:r>
              <a:rPr lang="en-US" sz="15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D. </a:t>
            </a:r>
            <a:r>
              <a:rPr lang="en-US" sz="15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Ziemianski, G. Vandoni, R. Kersevan, </a:t>
            </a:r>
            <a:br>
              <a:rPr lang="en-US" sz="15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21</a:t>
            </a:r>
            <a:r>
              <a:rPr lang="en-US" sz="2000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st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March 2014</a:t>
            </a:r>
            <a:r>
              <a:rPr lang="en-US" sz="25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en-US" sz="25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endParaRPr lang="en-US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692696"/>
            <a:ext cx="990600" cy="974090"/>
          </a:xfrm>
          <a:prstGeom prst="rect">
            <a:avLst/>
          </a:prstGeom>
        </p:spPr>
      </p:pic>
      <p:pic>
        <p:nvPicPr>
          <p:cNvPr id="4" name="Picture 3" descr="Cathi_MC_7peopl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824" y="4900880"/>
            <a:ext cx="1906866" cy="94980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51520" y="6309320"/>
            <a:ext cx="85689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The research project has been supported by a Marie Curie Early Initial Training Network Fellowship of the European Community’s Seventh Programme under contract number (PITN-GA-2010-264330-CATHI)</a:t>
            </a:r>
            <a:endParaRPr lang="en-GB" sz="1000" dirty="0">
              <a:solidFill>
                <a:schemeClr val="accent3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chemeClr val="accent3">
                    <a:lumMod val="75000"/>
                  </a:schemeClr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chemeClr val="accent3">
                    <a:lumMod val="75000"/>
                  </a:schemeClr>
                </a:solidFill>
                <a:latin typeface="Corbel"/>
              </a:rPr>
              <a:pPr algn="r"/>
              <a:t>1</a:t>
            </a:fld>
            <a:endParaRPr lang="en-US" dirty="0">
              <a:solidFill>
                <a:schemeClr val="accent3">
                  <a:lumMod val="75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732288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rgbClr val="002060"/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rgbClr val="002060"/>
                </a:solidFill>
                <a:latin typeface="Corbel"/>
              </a:rPr>
              <a:pPr algn="r"/>
              <a:t>10</a:t>
            </a:fld>
            <a:endParaRPr lang="en-US" dirty="0">
              <a:solidFill>
                <a:srgbClr val="002060"/>
              </a:solidFill>
              <a:latin typeface="Corbe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59" y="1124744"/>
            <a:ext cx="8847475" cy="4985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3400" y="116632"/>
            <a:ext cx="8659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  <a:cs typeface="Arial" pitchFamily="34" charset="0"/>
              </a:rPr>
              <a:t>Fast valve system for HIE-ISOLDE SC linac</a:t>
            </a:r>
            <a:endParaRPr lang="en-GB" sz="3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itchFamily="18" charset="-127"/>
              <a:cs typeface="Arial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1259632" y="4077072"/>
            <a:ext cx="1224136" cy="1008112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347864" y="5081745"/>
            <a:ext cx="29848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1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43469" y="4005173"/>
            <a:ext cx="300082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3892406"/>
            <a:ext cx="296876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80112" y="5049479"/>
            <a:ext cx="306494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4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72400" y="4712413"/>
            <a:ext cx="296876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5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508104" y="3609020"/>
            <a:ext cx="180020" cy="18002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6984268" y="3573016"/>
            <a:ext cx="180020" cy="18002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Oval 13"/>
          <p:cNvSpPr/>
          <p:nvPr/>
        </p:nvSpPr>
        <p:spPr>
          <a:xfrm>
            <a:off x="8496436" y="3609020"/>
            <a:ext cx="180020" cy="18002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24331"/>
            <a:ext cx="2448272" cy="30680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18" name="Down Arrow 17"/>
          <p:cNvSpPr/>
          <p:nvPr/>
        </p:nvSpPr>
        <p:spPr>
          <a:xfrm>
            <a:off x="656795" y="4252066"/>
            <a:ext cx="242797" cy="745050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 rot="16200000">
            <a:off x="4860658" y="3486997"/>
            <a:ext cx="121399" cy="410678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63888" y="3321859"/>
            <a:ext cx="144417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Penning gauges</a:t>
            </a:r>
            <a:endParaRPr lang="en-US" sz="15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8013443" y="5966956"/>
            <a:ext cx="864096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229467" y="5606916"/>
            <a:ext cx="47961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3m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8013443" y="5791582"/>
            <a:ext cx="0" cy="175374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877539" y="5768608"/>
            <a:ext cx="12013" cy="20764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85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" grpId="0" animBg="1"/>
      <p:bldP spid="9" grpId="0" animBg="1"/>
      <p:bldP spid="10" grpId="0" animBg="1"/>
      <p:bldP spid="11" grpId="0" animBg="1"/>
      <p:bldP spid="6" grpId="0" animBg="1"/>
      <p:bldP spid="13" grpId="0" animBg="1"/>
      <p:bldP spid="14" grpId="0" animBg="1"/>
      <p:bldP spid="18" grpId="0" animBg="1"/>
      <p:bldP spid="19" grpId="0" animBg="1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07504" y="836712"/>
            <a:ext cx="5400600" cy="5153401"/>
          </a:xfrm>
          <a:prstGeom prst="roundRect">
            <a:avLst>
              <a:gd name="adj" fmla="val 5143"/>
            </a:avLst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rgbClr val="002060"/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rgbClr val="002060"/>
                </a:solidFill>
                <a:latin typeface="Corbel"/>
              </a:rPr>
              <a:pPr algn="r"/>
              <a:t>11</a:t>
            </a:fld>
            <a:endParaRPr lang="en-US" dirty="0">
              <a:solidFill>
                <a:srgbClr val="002060"/>
              </a:solidFill>
              <a:latin typeface="Corbel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48701"/>
            <a:ext cx="5168570" cy="4228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53284">
            <a:off x="6044346" y="722434"/>
            <a:ext cx="2798702" cy="945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33400" y="116632"/>
            <a:ext cx="8659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  <a:cs typeface="Arial" pitchFamily="34" charset="0"/>
              </a:rPr>
              <a:t>Collaboration with vacuum team of SPIRAL2</a:t>
            </a:r>
            <a:endParaRPr lang="en-GB" sz="3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itchFamily="18" charset="-127"/>
              <a:cs typeface="Arial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 rot="253703">
            <a:off x="6017526" y="2871704"/>
            <a:ext cx="2579948" cy="2553891"/>
          </a:xfrm>
          <a:prstGeom prst="roundRect">
            <a:avLst>
              <a:gd name="adj" fmla="val 7646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Since rated as nuclear facility: obligation to prove </a:t>
            </a:r>
          </a:p>
          <a:p>
            <a:pPr marL="285750" lvl="0" indent="-285750">
              <a:buFontTx/>
              <a:buChar char="-"/>
            </a:pP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functionality of fast valve system and </a:t>
            </a:r>
          </a:p>
          <a:p>
            <a:pPr marL="285750" lvl="0" indent="-285750">
              <a:buFontTx/>
              <a:buChar char="-"/>
            </a:pP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compliance of response times </a:t>
            </a:r>
          </a:p>
          <a:p>
            <a:pPr lvl="0"/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on frequent basis (yearly </a:t>
            </a:r>
            <a:r>
              <a:rPr lang="en-US" sz="16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intervals)</a:t>
            </a:r>
            <a:endParaRPr lang="en-US" sz="1600" dirty="0"/>
          </a:p>
        </p:txBody>
      </p:sp>
      <p:sp>
        <p:nvSpPr>
          <p:cNvPr id="2" name="Down Arrow 1"/>
          <p:cNvSpPr/>
          <p:nvPr/>
        </p:nvSpPr>
        <p:spPr>
          <a:xfrm>
            <a:off x="7106054" y="1916832"/>
            <a:ext cx="485595" cy="745050"/>
          </a:xfrm>
          <a:prstGeom prst="downArrow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70691" y="836712"/>
            <a:ext cx="4477373" cy="668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7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SPIRAL2 beam lines with foreseen </a:t>
            </a:r>
            <a:r>
              <a:rPr lang="en-US" sz="17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/>
            </a:r>
            <a:br>
              <a:rPr lang="en-US" sz="17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r>
              <a:rPr lang="en-US" sz="17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fast </a:t>
            </a:r>
            <a:r>
              <a:rPr lang="en-US" sz="17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valves and pressure gauges</a:t>
            </a:r>
          </a:p>
        </p:txBody>
      </p:sp>
      <p:sp>
        <p:nvSpPr>
          <p:cNvPr id="7" name="Rectangle 6"/>
          <p:cNvSpPr/>
          <p:nvPr/>
        </p:nvSpPr>
        <p:spPr>
          <a:xfrm>
            <a:off x="930569" y="2132856"/>
            <a:ext cx="4248472" cy="29592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problematics: </a:t>
            </a:r>
            <a:endParaRPr lang="en-US" b="1" u="sng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delicate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components upstream,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space constraints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b="1" u="sng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Differences: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SPIRAL2: risk of propagating radioactive gases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HIE-ISOLDE: no safety risk but necessity of cryomodule regeneration</a:t>
            </a:r>
            <a:endParaRPr lang="en-US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13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rgbClr val="002060"/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rgbClr val="002060"/>
                </a:solidFill>
                <a:latin typeface="Corbel"/>
              </a:rPr>
              <a:pPr algn="r"/>
              <a:t>12</a:t>
            </a:fld>
            <a:endParaRPr lang="en-US" dirty="0">
              <a:solidFill>
                <a:srgbClr val="002060"/>
              </a:solidFill>
              <a:latin typeface="Corbel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9" y="180842"/>
            <a:ext cx="3888432" cy="2562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7168725"/>
              </p:ext>
            </p:extLst>
          </p:nvPr>
        </p:nvGraphicFramePr>
        <p:xfrm>
          <a:off x="611560" y="2986042"/>
          <a:ext cx="7242179" cy="2821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8" name="Visio" r:id="rId5" imgW="9224500" imgH="3642030" progId="Visio.Drawing.11">
                  <p:embed/>
                </p:oleObj>
              </mc:Choice>
              <mc:Fallback>
                <p:oleObj name="Visio" r:id="rId5" imgW="9224500" imgH="364203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2986042"/>
                        <a:ext cx="7242179" cy="2821628"/>
                      </a:xfrm>
                      <a:prstGeom prst="rect">
                        <a:avLst/>
                      </a:prstGeom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971600" y="5251477"/>
            <a:ext cx="5904656" cy="265755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7254857" y="5251477"/>
            <a:ext cx="1197764" cy="3231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/>
              <a:buChar char="à"/>
            </a:pPr>
            <a:r>
              <a:rPr lang="en-US" sz="1500" dirty="0">
                <a:solidFill>
                  <a:srgbClr val="002060"/>
                </a:solidFill>
                <a:sym typeface="Wingdings" pitchFamily="2" charset="2"/>
              </a:rPr>
              <a:t>c</a:t>
            </a:r>
            <a:r>
              <a:rPr lang="en-US" sz="1500" dirty="0" smtClean="0">
                <a:solidFill>
                  <a:srgbClr val="002060"/>
                </a:solidFill>
                <a:sym typeface="Wingdings" pitchFamily="2" charset="2"/>
              </a:rPr>
              <a:t>a. 15 ms</a:t>
            </a:r>
            <a:endParaRPr lang="en-US" sz="1500" dirty="0" smtClean="0">
              <a:solidFill>
                <a:srgbClr val="00206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7504" y="764704"/>
            <a:ext cx="8640960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u="sng" dirty="0">
                <a:solidFill>
                  <a:srgbClr val="002060"/>
                </a:solidFill>
                <a:latin typeface="Verdana"/>
                <a:ea typeface="Times New Roman"/>
                <a:cs typeface="Times New Roman"/>
              </a:rPr>
              <a:t>What is a fast valve system</a:t>
            </a:r>
            <a:r>
              <a:rPr lang="en-US" dirty="0">
                <a:solidFill>
                  <a:srgbClr val="002060"/>
                </a:solidFill>
                <a:latin typeface="Verdana"/>
                <a:ea typeface="Times New Roman"/>
                <a:cs typeface="Times New Roman"/>
              </a:rPr>
              <a:t> ?</a:t>
            </a: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/>
              <a:buChar char="à"/>
            </a:pPr>
            <a:r>
              <a:rPr lang="en-US" dirty="0" smtClean="0">
                <a:solidFill>
                  <a:srgbClr val="002060"/>
                </a:solidFill>
                <a:latin typeface="Verdana"/>
                <a:ea typeface="Times New Roman"/>
                <a:cs typeface="Times New Roman"/>
                <a:sym typeface="Wingdings" pitchFamily="2" charset="2"/>
              </a:rPr>
              <a:t>Consists </a:t>
            </a:r>
            <a:r>
              <a:rPr lang="en-US" dirty="0">
                <a:solidFill>
                  <a:srgbClr val="002060"/>
                </a:solidFill>
                <a:latin typeface="Verdana"/>
                <a:ea typeface="Times New Roman"/>
                <a:cs typeface="Times New Roman"/>
                <a:sym typeface="Wingdings" pitchFamily="2" charset="2"/>
              </a:rPr>
              <a:t>of fast valve, pressure gauge, </a:t>
            </a:r>
            <a:r>
              <a:rPr lang="en-US" dirty="0" smtClean="0">
                <a:solidFill>
                  <a:srgbClr val="002060"/>
                </a:solidFill>
                <a:latin typeface="Verdana"/>
                <a:ea typeface="Times New Roman"/>
                <a:cs typeface="Times New Roman"/>
                <a:sym typeface="Wingdings" pitchFamily="2" charset="2"/>
              </a:rPr>
              <a:t/>
            </a:r>
            <a:br>
              <a:rPr lang="en-US" dirty="0" smtClean="0">
                <a:solidFill>
                  <a:srgbClr val="002060"/>
                </a:solidFill>
                <a:latin typeface="Verdana"/>
                <a:ea typeface="Times New Roman"/>
                <a:cs typeface="Times New Roman"/>
                <a:sym typeface="Wingdings" pitchFamily="2" charset="2"/>
              </a:rPr>
            </a:br>
            <a:r>
              <a:rPr lang="en-US" dirty="0" smtClean="0">
                <a:solidFill>
                  <a:srgbClr val="002060"/>
                </a:solidFill>
                <a:latin typeface="Verdana"/>
                <a:ea typeface="Times New Roman"/>
                <a:cs typeface="Times New Roman"/>
                <a:sym typeface="Wingdings" pitchFamily="2" charset="2"/>
              </a:rPr>
              <a:t>controls </a:t>
            </a:r>
            <a:r>
              <a:rPr lang="en-US" dirty="0">
                <a:solidFill>
                  <a:srgbClr val="002060"/>
                </a:solidFill>
                <a:latin typeface="Verdana"/>
                <a:ea typeface="Times New Roman"/>
                <a:cs typeface="Times New Roman"/>
                <a:sym typeface="Wingdings" pitchFamily="2" charset="2"/>
              </a:rPr>
              <a:t>and connecting cables</a:t>
            </a: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/>
              <a:buChar char="à"/>
            </a:pPr>
            <a:r>
              <a:rPr lang="en-US" dirty="0">
                <a:solidFill>
                  <a:srgbClr val="002060"/>
                </a:solidFill>
                <a:latin typeface="Verdana"/>
                <a:ea typeface="Times New Roman"/>
                <a:cs typeface="Times New Roman"/>
                <a:sym typeface="Wingdings" pitchFamily="2" charset="2"/>
              </a:rPr>
              <a:t>Enables leak tight closure of a vacuum </a:t>
            </a:r>
            <a:r>
              <a:rPr lang="en-US" dirty="0" smtClean="0">
                <a:solidFill>
                  <a:srgbClr val="002060"/>
                </a:solidFill>
                <a:latin typeface="Verdana"/>
                <a:ea typeface="Times New Roman"/>
                <a:cs typeface="Times New Roman"/>
                <a:sym typeface="Wingdings" pitchFamily="2" charset="2"/>
              </a:rPr>
              <a:t/>
            </a:r>
            <a:br>
              <a:rPr lang="en-US" dirty="0" smtClean="0">
                <a:solidFill>
                  <a:srgbClr val="002060"/>
                </a:solidFill>
                <a:latin typeface="Verdana"/>
                <a:ea typeface="Times New Roman"/>
                <a:cs typeface="Times New Roman"/>
                <a:sym typeface="Wingdings" pitchFamily="2" charset="2"/>
              </a:rPr>
            </a:br>
            <a:r>
              <a:rPr lang="en-US" dirty="0" smtClean="0">
                <a:solidFill>
                  <a:srgbClr val="002060"/>
                </a:solidFill>
                <a:latin typeface="Verdana"/>
                <a:ea typeface="Times New Roman"/>
                <a:cs typeface="Times New Roman"/>
                <a:sym typeface="Wingdings" pitchFamily="2" charset="2"/>
              </a:rPr>
              <a:t>sector within </a:t>
            </a:r>
            <a:r>
              <a:rPr lang="en-US" dirty="0">
                <a:solidFill>
                  <a:srgbClr val="002060"/>
                </a:solidFill>
                <a:latin typeface="Verdana"/>
                <a:ea typeface="Times New Roman"/>
                <a:cs typeface="Times New Roman"/>
                <a:sym typeface="Wingdings" pitchFamily="2" charset="2"/>
              </a:rPr>
              <a:t>less than 20 </a:t>
            </a:r>
            <a:r>
              <a:rPr lang="en-US" dirty="0" smtClean="0">
                <a:solidFill>
                  <a:srgbClr val="002060"/>
                </a:solidFill>
                <a:latin typeface="Verdana"/>
                <a:ea typeface="Times New Roman"/>
                <a:cs typeface="Times New Roman"/>
                <a:sym typeface="Wingdings" pitchFamily="2" charset="2"/>
              </a:rPr>
              <a:t>ms </a:t>
            </a:r>
            <a:r>
              <a:rPr lang="en-US" dirty="0">
                <a:solidFill>
                  <a:srgbClr val="002060"/>
                </a:solidFill>
                <a:latin typeface="Verdana"/>
                <a:ea typeface="Times New Roman"/>
                <a:cs typeface="Times New Roman"/>
                <a:sym typeface="Wingdings" pitchFamily="2" charset="2"/>
              </a:rPr>
              <a:t>for </a:t>
            </a:r>
            <a:r>
              <a:rPr lang="en-US" dirty="0" smtClean="0">
                <a:solidFill>
                  <a:srgbClr val="002060"/>
                </a:solidFill>
                <a:latin typeface="Verdana"/>
                <a:ea typeface="Times New Roman"/>
                <a:cs typeface="Times New Roman"/>
                <a:sym typeface="Wingdings" pitchFamily="2" charset="2"/>
              </a:rPr>
              <a:t/>
            </a:r>
            <a:br>
              <a:rPr lang="en-US" dirty="0" smtClean="0">
                <a:solidFill>
                  <a:srgbClr val="002060"/>
                </a:solidFill>
                <a:latin typeface="Verdana"/>
                <a:ea typeface="Times New Roman"/>
                <a:cs typeface="Times New Roman"/>
                <a:sym typeface="Wingdings" pitchFamily="2" charset="2"/>
              </a:rPr>
            </a:br>
            <a:r>
              <a:rPr lang="en-US" dirty="0" smtClean="0">
                <a:solidFill>
                  <a:srgbClr val="002060"/>
                </a:solidFill>
                <a:latin typeface="Verdana"/>
                <a:ea typeface="Times New Roman"/>
                <a:cs typeface="Times New Roman"/>
                <a:sym typeface="Wingdings" pitchFamily="2" charset="2"/>
              </a:rPr>
              <a:t>DN40 aperture</a:t>
            </a:r>
            <a:endParaRPr lang="en-US" dirty="0">
              <a:solidFill>
                <a:srgbClr val="002060"/>
              </a:solidFill>
              <a:latin typeface="Verdana"/>
              <a:ea typeface="Times New Roman"/>
              <a:cs typeface="Times New Roman"/>
              <a:sym typeface="Wingdings" pitchFamily="2" charset="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33400" y="116632"/>
            <a:ext cx="865908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  <a:cs typeface="Arial" pitchFamily="34" charset="0"/>
              </a:rPr>
              <a:t>VAT fast valve system</a:t>
            </a:r>
            <a:endParaRPr lang="en-GB" sz="3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itchFamily="18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32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580" y="2420887"/>
            <a:ext cx="8030893" cy="3904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rgbClr val="002060"/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rgbClr val="002060"/>
                </a:solidFill>
                <a:latin typeface="Corbel"/>
              </a:rPr>
              <a:pPr algn="r"/>
              <a:t>13</a:t>
            </a:fld>
            <a:endParaRPr lang="en-US" dirty="0">
              <a:solidFill>
                <a:srgbClr val="002060"/>
              </a:solidFill>
              <a:latin typeface="Corbel"/>
            </a:endParaRPr>
          </a:p>
        </p:txBody>
      </p:sp>
      <p:sp>
        <p:nvSpPr>
          <p:cNvPr id="4" name="Oval 3"/>
          <p:cNvSpPr/>
          <p:nvPr/>
        </p:nvSpPr>
        <p:spPr>
          <a:xfrm>
            <a:off x="8537029" y="2708920"/>
            <a:ext cx="216024" cy="19555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Oval 32"/>
          <p:cNvSpPr/>
          <p:nvPr/>
        </p:nvSpPr>
        <p:spPr>
          <a:xfrm>
            <a:off x="6156176" y="4653136"/>
            <a:ext cx="216024" cy="19555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3" name="Elbow Connector 12"/>
          <p:cNvCxnSpPr>
            <a:stCxn id="4" idx="0"/>
            <a:endCxn id="33" idx="0"/>
          </p:cNvCxnSpPr>
          <p:nvPr/>
        </p:nvCxnSpPr>
        <p:spPr>
          <a:xfrm rot="16200000" flipH="1" flipV="1">
            <a:off x="6482507" y="2490601"/>
            <a:ext cx="1944216" cy="2380853"/>
          </a:xfrm>
          <a:prstGeom prst="bentConnector3">
            <a:avLst>
              <a:gd name="adj1" fmla="val -16607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444208" y="1988840"/>
            <a:ext cx="1572866" cy="3231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500" dirty="0" smtClean="0"/>
              <a:t>Signal processing</a:t>
            </a:r>
            <a:endParaRPr lang="en-GB" sz="1500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020272" y="2750288"/>
            <a:ext cx="1268135" cy="190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3" name="Straight Arrow Connector 42"/>
          <p:cNvCxnSpPr/>
          <p:nvPr/>
        </p:nvCxnSpPr>
        <p:spPr>
          <a:xfrm flipH="1">
            <a:off x="8172400" y="1367249"/>
            <a:ext cx="472642" cy="1282358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086376" y="332656"/>
            <a:ext cx="3950120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rgbClr val="C00000"/>
                </a:solidFill>
              </a:rPr>
              <a:t>Acoustic delay lines, </a:t>
            </a:r>
          </a:p>
          <a:p>
            <a:pPr algn="r"/>
            <a:r>
              <a:rPr lang="en-US" dirty="0" smtClean="0">
                <a:solidFill>
                  <a:srgbClr val="C00000"/>
                </a:solidFill>
              </a:rPr>
              <a:t>even as short as 30 cm </a:t>
            </a:r>
          </a:p>
          <a:p>
            <a:pPr algn="r"/>
            <a:r>
              <a:rPr lang="en-US" dirty="0">
                <a:solidFill>
                  <a:srgbClr val="C00000"/>
                </a:solidFill>
              </a:rPr>
              <a:t>c</a:t>
            </a:r>
            <a:r>
              <a:rPr lang="en-US" dirty="0" smtClean="0">
                <a:solidFill>
                  <a:srgbClr val="C00000"/>
                </a:solidFill>
              </a:rPr>
              <a:t>an help 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to “gain time” for valve closure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3400" y="116632"/>
            <a:ext cx="865908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  <a:cs typeface="Arial" pitchFamily="34" charset="0"/>
              </a:rPr>
              <a:t>Acoustic delay devices</a:t>
            </a:r>
            <a:endParaRPr lang="en-GB" sz="3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itchFamily="18" charset="-127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45564" y="2132856"/>
            <a:ext cx="4968552" cy="7920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5630" y="2555612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  <a:r>
              <a:rPr lang="en-US" dirty="0" smtClean="0"/>
              <a:t>_in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644116" y="2555612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v_out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789580" y="3140968"/>
            <a:ext cx="46805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026666" y="3140968"/>
            <a:ext cx="2113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direction of gas flow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345132" y="2420888"/>
            <a:ext cx="289503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357532" y="2636912"/>
            <a:ext cx="289503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5612645" y="2420888"/>
            <a:ext cx="289503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5614116" y="2636912"/>
            <a:ext cx="289503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1005604" y="2132856"/>
            <a:ext cx="432048" cy="28803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653676" y="2132856"/>
            <a:ext cx="432048" cy="28803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301748" y="2132856"/>
            <a:ext cx="432048" cy="28803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2949820" y="2132856"/>
            <a:ext cx="432048" cy="28803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3669900" y="2132856"/>
            <a:ext cx="360040" cy="28803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1005604" y="2636912"/>
            <a:ext cx="432048" cy="28803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 flipV="1">
            <a:off x="1653676" y="2636912"/>
            <a:ext cx="432048" cy="28803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 flipV="1">
            <a:off x="2301748" y="2636912"/>
            <a:ext cx="432048" cy="28803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 flipV="1">
            <a:off x="2949820" y="2636912"/>
            <a:ext cx="432048" cy="28803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 flipV="1">
            <a:off x="3669900" y="2636912"/>
            <a:ext cx="432048" cy="28803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40445" y="1691516"/>
            <a:ext cx="306340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Turbulent flow regime created</a:t>
            </a:r>
          </a:p>
        </p:txBody>
      </p:sp>
      <p:sp>
        <p:nvSpPr>
          <p:cNvPr id="39" name="TextBox 38"/>
          <p:cNvSpPr txBox="1"/>
          <p:nvPr/>
        </p:nvSpPr>
        <p:spPr>
          <a:xfrm rot="512352">
            <a:off x="2938989" y="1197366"/>
            <a:ext cx="3239990" cy="55399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/>
              <a:buChar char="à"/>
            </a:pPr>
            <a:r>
              <a:rPr lang="en-US" sz="1500" dirty="0" smtClean="0">
                <a:solidFill>
                  <a:srgbClr val="002060"/>
                </a:solidFill>
                <a:sym typeface="Wingdings" pitchFamily="2" charset="2"/>
              </a:rPr>
              <a:t>Efficiency of an ADL = v_out / v_in</a:t>
            </a:r>
          </a:p>
          <a:p>
            <a:pPr marL="285750" indent="-285750">
              <a:buFont typeface="Wingdings"/>
              <a:buChar char="à"/>
            </a:pPr>
            <a:r>
              <a:rPr lang="en-US" sz="1500" dirty="0" smtClean="0">
                <a:solidFill>
                  <a:srgbClr val="002060"/>
                </a:solidFill>
                <a:sym typeface="Wingdings" pitchFamily="2" charset="2"/>
              </a:rPr>
              <a:t>Values down to 0.2 measured in lit.</a:t>
            </a:r>
            <a:endParaRPr lang="en-US" sz="15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644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3" grpId="0" animBg="1"/>
      <p:bldP spid="26" grpId="0" animBg="1"/>
      <p:bldP spid="45" grpId="0" animBg="1"/>
      <p:bldP spid="15" grpId="0" animBg="1"/>
      <p:bldP spid="16" grpId="0"/>
      <p:bldP spid="17" grpId="0"/>
      <p:bldP spid="19" grpId="0"/>
      <p:bldP spid="38" grpId="0" animBg="1"/>
      <p:bldP spid="3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42501"/>
            <a:ext cx="8928992" cy="3499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rgbClr val="002060"/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rgbClr val="002060"/>
                </a:solidFill>
                <a:latin typeface="Corbel"/>
              </a:rPr>
              <a:pPr algn="r"/>
              <a:t>14</a:t>
            </a:fld>
            <a:endParaRPr lang="en-US" dirty="0">
              <a:solidFill>
                <a:srgbClr val="002060"/>
              </a:solidFill>
              <a:latin typeface="Corbe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400" y="116632"/>
            <a:ext cx="865908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  <a:cs typeface="Arial" pitchFamily="34" charset="0"/>
              </a:rPr>
              <a:t>Experimental setup: schematic</a:t>
            </a:r>
            <a:endParaRPr lang="en-GB" sz="3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itchFamily="18" charset="-127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0256" y="4964975"/>
            <a:ext cx="8928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Installed in building 113, usage of former LHC long straight section test bench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4 sections of 7m length </a:t>
            </a:r>
          </a:p>
          <a:p>
            <a:pPr marL="285750" indent="-285750" algn="just">
              <a:buFontTx/>
              <a:buChar char="-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DN80 stainless steel tube</a:t>
            </a:r>
          </a:p>
          <a:p>
            <a:pPr marL="285750" indent="-285750" algn="just">
              <a:buFontTx/>
              <a:buChar char="-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Pumped by 3 turbomolecular pumping groups at the extremities and in the center</a:t>
            </a:r>
          </a:p>
        </p:txBody>
      </p:sp>
      <p:pic>
        <p:nvPicPr>
          <p:cNvPr id="22" name="Picture 2" descr="C:\Users\mszakacs\Downloads\IMG_20130919_10290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6" t="2415" r="3091" b="2394"/>
          <a:stretch/>
        </p:blipFill>
        <p:spPr bwMode="auto">
          <a:xfrm>
            <a:off x="586625" y="764704"/>
            <a:ext cx="3409311" cy="4628902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U:\Own presentations\Seminar group march 2014\Pics\imag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4716" y="758097"/>
            <a:ext cx="3263588" cy="533519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ight Arrow 5"/>
          <p:cNvSpPr/>
          <p:nvPr/>
        </p:nvSpPr>
        <p:spPr>
          <a:xfrm rot="2958953">
            <a:off x="6563897" y="2587490"/>
            <a:ext cx="1548680" cy="428717"/>
          </a:xfrm>
          <a:prstGeom prst="rightArrow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586625" y="620688"/>
            <a:ext cx="56457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 smtClean="0">
                <a:solidFill>
                  <a:schemeClr val="bg1"/>
                </a:solidFill>
              </a:rPr>
              <a:t>A</a:t>
            </a:r>
            <a:endParaRPr lang="en-US" sz="45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95936" y="620688"/>
            <a:ext cx="543739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>
                <a:solidFill>
                  <a:schemeClr val="bg1"/>
                </a:solidFill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52987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42501"/>
            <a:ext cx="8928992" cy="3499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rgbClr val="002060"/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rgbClr val="002060"/>
                </a:solidFill>
                <a:latin typeface="Corbel"/>
              </a:rPr>
              <a:pPr algn="r"/>
              <a:t>15</a:t>
            </a:fld>
            <a:endParaRPr lang="en-US" dirty="0">
              <a:solidFill>
                <a:srgbClr val="002060"/>
              </a:solidFill>
              <a:latin typeface="Corbe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400" y="116632"/>
            <a:ext cx="865908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  <a:cs typeface="Arial" pitchFamily="34" charset="0"/>
              </a:rPr>
              <a:t>Experimental setup: schematic</a:t>
            </a:r>
            <a:endParaRPr lang="en-GB" sz="3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itchFamily="18" charset="-127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0256" y="4964975"/>
            <a:ext cx="8928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Installed in building 113, usage of former LHC long straight section test bench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4 sections of 7m length </a:t>
            </a:r>
          </a:p>
          <a:p>
            <a:pPr marL="285750" indent="-285750" algn="just">
              <a:buFontTx/>
              <a:buChar char="-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DN80 stainless steel tube</a:t>
            </a:r>
          </a:p>
          <a:p>
            <a:pPr marL="285750" indent="-285750" algn="just">
              <a:buFontTx/>
              <a:buChar char="-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Pumped by 3 turbomolecular pumping groups at the extremities and in the center</a:t>
            </a:r>
          </a:p>
        </p:txBody>
      </p:sp>
      <p:pic>
        <p:nvPicPr>
          <p:cNvPr id="6" name="Picture 5" descr="U:\HIE-ISOLDE workshop 2013\Pics\P103086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675566"/>
            <a:ext cx="4333328" cy="5777770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ight Arrow 6"/>
          <p:cNvSpPr/>
          <p:nvPr/>
        </p:nvSpPr>
        <p:spPr>
          <a:xfrm rot="6420723">
            <a:off x="3910832" y="2937695"/>
            <a:ext cx="1548680" cy="428717"/>
          </a:xfrm>
          <a:prstGeom prst="rightArrow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2959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42501"/>
            <a:ext cx="8928992" cy="3499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rgbClr val="002060"/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rgbClr val="002060"/>
                </a:solidFill>
                <a:latin typeface="Corbel"/>
              </a:rPr>
              <a:pPr algn="r"/>
              <a:t>16</a:t>
            </a:fld>
            <a:endParaRPr lang="en-US" dirty="0">
              <a:solidFill>
                <a:srgbClr val="002060"/>
              </a:solidFill>
              <a:latin typeface="Corbe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400" y="116632"/>
            <a:ext cx="865908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  <a:cs typeface="Arial" pitchFamily="34" charset="0"/>
              </a:rPr>
              <a:t>Experimental setup: schematic</a:t>
            </a:r>
            <a:endParaRPr lang="en-GB" sz="3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itchFamily="18" charset="-127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0256" y="4964975"/>
            <a:ext cx="8928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Installed in building 113, usage of former LHC long straight section test bench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4 sections of 7m length </a:t>
            </a:r>
          </a:p>
          <a:p>
            <a:pPr marL="285750" indent="-285750" algn="just">
              <a:buFontTx/>
              <a:buChar char="-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DN80 stainless steel tube</a:t>
            </a:r>
          </a:p>
          <a:p>
            <a:pPr marL="285750" indent="-285750" algn="just">
              <a:buFontTx/>
              <a:buChar char="-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Pumped by 3 turbomolecular pumping groups at the extremities and in the center</a:t>
            </a:r>
          </a:p>
        </p:txBody>
      </p:sp>
      <p:pic>
        <p:nvPicPr>
          <p:cNvPr id="6" name="Picture 4" descr="U:\HIE-ISOLDE workshop 2013\Pics\P103086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260" y="750777"/>
            <a:ext cx="3896222" cy="5194962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ight Arrow 6"/>
          <p:cNvSpPr/>
          <p:nvPr/>
        </p:nvSpPr>
        <p:spPr>
          <a:xfrm rot="7339157">
            <a:off x="2304570" y="2111419"/>
            <a:ext cx="1548680" cy="428717"/>
          </a:xfrm>
          <a:prstGeom prst="rightArrow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374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42501"/>
            <a:ext cx="8928992" cy="3499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rgbClr val="002060"/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rgbClr val="002060"/>
                </a:solidFill>
                <a:latin typeface="Corbel"/>
              </a:rPr>
              <a:pPr algn="r"/>
              <a:t>17</a:t>
            </a:fld>
            <a:endParaRPr lang="en-US" dirty="0">
              <a:solidFill>
                <a:srgbClr val="002060"/>
              </a:solidFill>
              <a:latin typeface="Corbe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400" y="116632"/>
            <a:ext cx="865908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  <a:cs typeface="Arial" pitchFamily="34" charset="0"/>
              </a:rPr>
              <a:t>Experimental setup: schematic</a:t>
            </a:r>
            <a:endParaRPr lang="en-GB" sz="3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itchFamily="18" charset="-127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0256" y="4964975"/>
            <a:ext cx="8928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Installed in building 113, usage of former LHC long straight section test bench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4 sections of 7m length </a:t>
            </a:r>
          </a:p>
          <a:p>
            <a:pPr marL="285750" indent="-285750" algn="just">
              <a:buFontTx/>
              <a:buChar char="-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DN80 stainless steel tube</a:t>
            </a:r>
          </a:p>
          <a:p>
            <a:pPr marL="285750" indent="-285750" algn="just">
              <a:buFontTx/>
              <a:buChar char="-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Pumped by 3 turbomolecular pumping groups at the extremities and in the center</a:t>
            </a:r>
          </a:p>
        </p:txBody>
      </p:sp>
      <p:pic>
        <p:nvPicPr>
          <p:cNvPr id="9" name="Picture 3" descr="U:\HIE-ISOLDE workshop 2013\Pics\P103086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836712"/>
            <a:ext cx="3738032" cy="4984041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ight Arrow 6"/>
          <p:cNvSpPr/>
          <p:nvPr/>
        </p:nvSpPr>
        <p:spPr>
          <a:xfrm rot="8311511">
            <a:off x="631368" y="2587493"/>
            <a:ext cx="1548680" cy="428717"/>
          </a:xfrm>
          <a:prstGeom prst="rightArrow">
            <a:avLst>
              <a:gd name="adj1" fmla="val 48636"/>
              <a:gd name="adj2" fmla="val 50000"/>
            </a:avLst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2" descr="C:\Users\mszakacs\Downloads\IMG_20130919_10300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836711"/>
            <a:ext cx="3738031" cy="4984041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403648" y="692696"/>
            <a:ext cx="56457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 smtClean="0">
                <a:solidFill>
                  <a:schemeClr val="bg1"/>
                </a:solidFill>
              </a:rPr>
              <a:t>A</a:t>
            </a:r>
            <a:endParaRPr lang="en-US" sz="45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20072" y="692696"/>
            <a:ext cx="543739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>
                <a:solidFill>
                  <a:schemeClr val="bg1"/>
                </a:solidFill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240949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rgbClr val="002060"/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rgbClr val="002060"/>
                </a:solidFill>
                <a:latin typeface="Corbel"/>
              </a:rPr>
              <a:pPr algn="r"/>
              <a:t>18</a:t>
            </a:fld>
            <a:endParaRPr lang="en-US" dirty="0">
              <a:solidFill>
                <a:srgbClr val="002060"/>
              </a:solidFill>
              <a:latin typeface="Corbe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0261" y="990888"/>
            <a:ext cx="8518203" cy="186204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US" sz="2000" b="1" u="sng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Requirements for window:</a:t>
            </a:r>
          </a:p>
          <a:p>
            <a:pPr marL="342900" indent="-342900" algn="just">
              <a:lnSpc>
                <a:spcPct val="115000"/>
              </a:lnSpc>
              <a:buFont typeface="Wingdings"/>
              <a:buChar char="à"/>
            </a:pPr>
            <a:r>
              <a:rPr lang="en-US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anose="05000000000000000000" pitchFamily="2" charset="2"/>
              </a:rPr>
              <a:t>Leak tightness</a:t>
            </a:r>
          </a:p>
          <a:p>
            <a:pPr marL="342900" indent="-342900" algn="just">
              <a:lnSpc>
                <a:spcPct val="115000"/>
              </a:lnSpc>
              <a:buFont typeface="Wingdings"/>
              <a:buChar char="à"/>
            </a:pPr>
            <a:r>
              <a:rPr lang="en-US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anose="05000000000000000000" pitchFamily="2" charset="2"/>
              </a:rPr>
              <a:t>Withstand dp between pa = 1000 mbar and pv = 1E-8 mbar on diameters up to DN100</a:t>
            </a:r>
          </a:p>
          <a:p>
            <a:pPr marL="342900" indent="-342900" algn="just">
              <a:lnSpc>
                <a:spcPct val="115000"/>
              </a:lnSpc>
              <a:buFont typeface="Wingdings"/>
              <a:buChar char="à"/>
            </a:pPr>
            <a:r>
              <a:rPr lang="en-US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anose="05000000000000000000" pitchFamily="2" charset="2"/>
              </a:rPr>
              <a:t>Low outgassing and permeation</a:t>
            </a:r>
            <a:endParaRPr lang="en-US" sz="20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400" y="116632"/>
            <a:ext cx="865908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  <a:cs typeface="Arial" pitchFamily="34" charset="0"/>
              </a:rPr>
              <a:t>Experimental setup: window design</a:t>
            </a:r>
            <a:endParaRPr lang="en-GB" sz="3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itchFamily="18" charset="-127"/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99912">
            <a:off x="430265" y="980738"/>
            <a:ext cx="3560393" cy="4712608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86" r="4919"/>
          <a:stretch/>
        </p:blipFill>
        <p:spPr bwMode="auto">
          <a:xfrm>
            <a:off x="4136218" y="747574"/>
            <a:ext cx="4612246" cy="3639023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5306470"/>
              </p:ext>
            </p:extLst>
          </p:nvPr>
        </p:nvGraphicFramePr>
        <p:xfrm>
          <a:off x="989136" y="2781813"/>
          <a:ext cx="2142703" cy="32704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29" name="Visio" r:id="rId6" imgW="2873251" imgH="4380050" progId="Visio.Drawing.11">
                  <p:embed/>
                </p:oleObj>
              </mc:Choice>
              <mc:Fallback>
                <p:oleObj name="Visio" r:id="rId6" imgW="2873251" imgH="4380050" progId="Visio.Drawing.11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9136" y="2781813"/>
                        <a:ext cx="2142703" cy="327044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rgbClr val="00206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46" name="Picture 2" descr="U:\Own presentations\HIE-ISOLDE workshop 2013\Pics\P1030872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33"/>
          <a:stretch/>
        </p:blipFill>
        <p:spPr bwMode="auto">
          <a:xfrm>
            <a:off x="3131840" y="2781813"/>
            <a:ext cx="5927357" cy="3270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ight Arrow 10"/>
          <p:cNvSpPr/>
          <p:nvPr/>
        </p:nvSpPr>
        <p:spPr>
          <a:xfrm>
            <a:off x="3376251" y="1641986"/>
            <a:ext cx="697443" cy="373226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5385983" y="3212976"/>
            <a:ext cx="1922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100 micron alu foil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408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 animBg="1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rgbClr val="002060"/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rgbClr val="002060"/>
                </a:solidFill>
                <a:latin typeface="Corbel"/>
              </a:rPr>
              <a:pPr algn="r"/>
              <a:t>19</a:t>
            </a:fld>
            <a:endParaRPr lang="en-US" dirty="0">
              <a:solidFill>
                <a:srgbClr val="002060"/>
              </a:solidFill>
              <a:latin typeface="Corbe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7504" y="756573"/>
            <a:ext cx="8518203" cy="72943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buFont typeface="Wingdings" pitchFamily="2" charset="2"/>
              <a:buChar char="à"/>
            </a:pPr>
            <a:r>
              <a:rPr lang="en-US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Penning gauges to measure pressure range below 1E-3 mbar</a:t>
            </a:r>
          </a:p>
          <a:p>
            <a:pPr marL="342900" indent="-342900" algn="just">
              <a:lnSpc>
                <a:spcPct val="115000"/>
              </a:lnSpc>
              <a:buFont typeface="Wingdings" pitchFamily="2" charset="2"/>
              <a:buChar char="à"/>
            </a:pPr>
            <a:r>
              <a:rPr lang="en-US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Strain gauges foreseen to measure from atmospheric pressure </a:t>
            </a:r>
            <a:endParaRPr lang="en-US" b="1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400" y="116632"/>
            <a:ext cx="865908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  <a:cs typeface="Arial" pitchFamily="34" charset="0"/>
              </a:rPr>
              <a:t>Experimental setup: DAQ</a:t>
            </a:r>
            <a:endParaRPr lang="en-GB" sz="3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itchFamily="18" charset="-127"/>
              <a:cs typeface="Arial" pitchFamily="34" charset="0"/>
            </a:endParaRPr>
          </a:p>
        </p:txBody>
      </p:sp>
      <p:pic>
        <p:nvPicPr>
          <p:cNvPr id="6" name="Picture 2" descr="\\cern.ch\dfs\Users\g\gvandoni\Documents\Giovanna\AT-VAC\Accelerators\HIE-Isolde\E-Vacuum SC Linac\Vacuum Technical Issues\Fast valves\Tests\Set-up\IMG_20130903_14145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87" t="16969" r="18188" b="44844"/>
          <a:stretch/>
        </p:blipFill>
        <p:spPr bwMode="auto">
          <a:xfrm flipH="1">
            <a:off x="2555776" y="4365104"/>
            <a:ext cx="1984874" cy="1726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IMG_20131007_11543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26" t="15268" r="21571" b="42747"/>
          <a:stretch>
            <a:fillRect/>
          </a:stretch>
        </p:blipFill>
        <p:spPr bwMode="auto">
          <a:xfrm>
            <a:off x="5201251" y="4371940"/>
            <a:ext cx="1661224" cy="1719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IMG_095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48" y="1445400"/>
            <a:ext cx="4104456" cy="2799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 descr="C:\GANIL visit July 2013\Photos from CERN activities\P1030784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0" t="25956" r="26267" b="28711"/>
          <a:stretch/>
        </p:blipFill>
        <p:spPr bwMode="auto">
          <a:xfrm>
            <a:off x="587248" y="4371940"/>
            <a:ext cx="1968528" cy="1489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U:\Own presentations\HIE-ISOLDE workshop 2013\Pics\IMG_095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651" y="1491682"/>
            <a:ext cx="3670829" cy="2753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5882160" y="3863543"/>
            <a:ext cx="2992941" cy="35754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r>
              <a:rPr lang="de-DE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Sampling rate of fast DAQ: </a:t>
            </a:r>
            <a:r>
              <a:rPr lang="de-DE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9kHz</a:t>
            </a:r>
            <a:endParaRPr lang="en-GB" sz="15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833958" y="1484784"/>
            <a:ext cx="2810050" cy="35754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r>
              <a:rPr lang="de-DE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VAT control crates for SC linac</a:t>
            </a:r>
            <a:endParaRPr lang="en-GB" sz="15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75393" y="5805264"/>
            <a:ext cx="3996607" cy="34051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r>
              <a:rPr lang="de-DE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DN40 CF blind flange with 100 micron thickness</a:t>
            </a:r>
            <a:endParaRPr lang="en-GB" sz="1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919991" y="5733256"/>
            <a:ext cx="2044497" cy="34051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r>
              <a:rPr lang="de-DE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Calibration pump stand</a:t>
            </a:r>
            <a:endParaRPr lang="en-GB" sz="1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 rot="559008">
            <a:off x="5936023" y="1657938"/>
            <a:ext cx="3117204" cy="91940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/>
              <a:buChar char="à"/>
            </a:pP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Collaboration with</a:t>
            </a:r>
          </a:p>
          <a:p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measurement lab of Dep. EN for fast DAQ</a:t>
            </a:r>
          </a:p>
        </p:txBody>
      </p:sp>
      <p:sp>
        <p:nvSpPr>
          <p:cNvPr id="18" name="Rounded Rectangle 17"/>
          <p:cNvSpPr/>
          <p:nvPr/>
        </p:nvSpPr>
        <p:spPr>
          <a:xfrm rot="503482">
            <a:off x="2393758" y="3089153"/>
            <a:ext cx="2443457" cy="91940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/>
              <a:buChar char="à"/>
            </a:pP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Collaboration with</a:t>
            </a:r>
          </a:p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ompany VAT for troubleshooting</a:t>
            </a:r>
          </a:p>
        </p:txBody>
      </p:sp>
    </p:spTree>
    <p:extLst>
      <p:ext uri="{BB962C8B-B14F-4D97-AF65-F5344CB8AC3E}">
        <p14:creationId xmlns:p14="http://schemas.microsoft.com/office/powerpoint/2010/main" val="413240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33400" y="116632"/>
            <a:ext cx="865908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  <a:cs typeface="Arial" pitchFamily="34" charset="0"/>
              </a:rPr>
              <a:t>Outline</a:t>
            </a:r>
            <a:endParaRPr lang="en-GB" sz="3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itchFamily="18" charset="-127"/>
              <a:cs typeface="Arial" pitchFamily="34" charset="0"/>
            </a:endParaRPr>
          </a:p>
        </p:txBody>
      </p:sp>
      <p:sp>
        <p:nvSpPr>
          <p:cNvPr id="20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rgbClr val="002060"/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rgbClr val="002060"/>
                </a:solidFill>
                <a:latin typeface="Corbel"/>
              </a:rPr>
              <a:pPr algn="r"/>
              <a:t>2</a:t>
            </a:fld>
            <a:endParaRPr lang="en-US" dirty="0">
              <a:solidFill>
                <a:srgbClr val="002060"/>
              </a:solidFill>
              <a:latin typeface="Corbe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9136" y="1268760"/>
            <a:ext cx="8673344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500" dirty="0" smtClean="0">
                <a:solidFill>
                  <a:srgbClr val="002060"/>
                </a:solidFill>
                <a:latin typeface="Arial" pitchFamily="34" charset="0"/>
                <a:ea typeface="Times New Roman"/>
                <a:cs typeface="Arial" pitchFamily="34" charset="0"/>
              </a:rPr>
              <a:t>Motivation</a:t>
            </a:r>
          </a:p>
          <a:p>
            <a:pPr marL="171450" indent="-17145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500" dirty="0" smtClean="0">
                <a:solidFill>
                  <a:srgbClr val="002060"/>
                </a:solidFill>
                <a:latin typeface="Arial" pitchFamily="34" charset="0"/>
                <a:ea typeface="Times New Roman"/>
                <a:cs typeface="Arial" pitchFamily="34" charset="0"/>
              </a:rPr>
              <a:t>Gas dynamics </a:t>
            </a:r>
          </a:p>
          <a:p>
            <a:pPr marL="171450" indent="-17145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500" dirty="0" smtClean="0">
                <a:solidFill>
                  <a:srgbClr val="002060"/>
                </a:solidFill>
                <a:latin typeface="Arial" pitchFamily="34" charset="0"/>
                <a:ea typeface="Times New Roman"/>
                <a:cs typeface="Arial" pitchFamily="34" charset="0"/>
              </a:rPr>
              <a:t>Simulations</a:t>
            </a:r>
          </a:p>
          <a:p>
            <a:pPr marL="171450" indent="-17145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500" dirty="0" smtClean="0">
                <a:solidFill>
                  <a:srgbClr val="002060"/>
                </a:solidFill>
                <a:latin typeface="Arial" pitchFamily="34" charset="0"/>
                <a:ea typeface="Times New Roman"/>
                <a:cs typeface="Arial" pitchFamily="34" charset="0"/>
              </a:rPr>
              <a:t>Fast valve systems</a:t>
            </a:r>
            <a:endParaRPr lang="en-US" sz="2500" dirty="0">
              <a:solidFill>
                <a:srgbClr val="002060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171450" indent="-171450" algn="just">
              <a:lnSpc>
                <a:spcPct val="115000"/>
              </a:lnSpc>
              <a:buFont typeface="Arial" pitchFamily="34" charset="0"/>
              <a:buChar char="•"/>
            </a:pPr>
            <a:r>
              <a:rPr lang="en-US" sz="2500" dirty="0" smtClean="0">
                <a:solidFill>
                  <a:srgbClr val="002060"/>
                </a:solidFill>
                <a:latin typeface="Arial" pitchFamily="34" charset="0"/>
                <a:ea typeface="Times New Roman"/>
                <a:cs typeface="Arial" pitchFamily="34" charset="0"/>
              </a:rPr>
              <a:t>Experimental test-bench</a:t>
            </a:r>
          </a:p>
          <a:p>
            <a:pPr marL="171450" indent="-171450" algn="just">
              <a:lnSpc>
                <a:spcPct val="115000"/>
              </a:lnSpc>
              <a:buFont typeface="Arial" pitchFamily="34" charset="0"/>
              <a:buChar char="•"/>
            </a:pPr>
            <a:r>
              <a:rPr lang="en-US" sz="2500" dirty="0" smtClean="0">
                <a:solidFill>
                  <a:srgbClr val="002060"/>
                </a:solidFill>
                <a:latin typeface="Arial" pitchFamily="34" charset="0"/>
                <a:ea typeface="Times New Roman"/>
                <a:cs typeface="Arial" pitchFamily="34" charset="0"/>
              </a:rPr>
              <a:t>Experiments and results</a:t>
            </a:r>
          </a:p>
          <a:p>
            <a:pPr marL="171450" indent="-17145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500" dirty="0" smtClean="0">
                <a:solidFill>
                  <a:srgbClr val="002060"/>
                </a:solidFill>
                <a:latin typeface="Arial" pitchFamily="34" charset="0"/>
                <a:ea typeface="Times New Roman"/>
                <a:cs typeface="Arial" pitchFamily="34" charset="0"/>
              </a:rPr>
              <a:t>Conclusions and outlook</a:t>
            </a:r>
          </a:p>
          <a:p>
            <a:pPr marL="628650" lvl="1" indent="-171450" algn="just">
              <a:lnSpc>
                <a:spcPct val="115000"/>
              </a:lnSpc>
              <a:buFont typeface="Arial" pitchFamily="34" charset="0"/>
              <a:buChar char="•"/>
            </a:pPr>
            <a:endParaRPr lang="en-US" sz="2500" dirty="0" smtClean="0">
              <a:solidFill>
                <a:srgbClr val="002060"/>
              </a:solidFill>
              <a:latin typeface="Arial" pitchFamily="34" charset="0"/>
              <a:ea typeface="Times New Roman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185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rgbClr val="002060"/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rgbClr val="002060"/>
                </a:solidFill>
                <a:latin typeface="Corbel"/>
              </a:rPr>
              <a:pPr algn="r"/>
              <a:t>20</a:t>
            </a:fld>
            <a:endParaRPr lang="en-US" dirty="0">
              <a:solidFill>
                <a:srgbClr val="002060"/>
              </a:solidFill>
              <a:latin typeface="Corbe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3400" y="116632"/>
            <a:ext cx="8659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  <a:cs typeface="Arial" pitchFamily="34" charset="0"/>
              </a:rPr>
              <a:t>Experimental setup: pendulum design at SPIRAL2</a:t>
            </a:r>
            <a:endParaRPr lang="en-GB" sz="3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itchFamily="18" charset="-127"/>
              <a:cs typeface="Arial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5" r="2314" b="8672"/>
          <a:stretch/>
        </p:blipFill>
        <p:spPr bwMode="auto">
          <a:xfrm>
            <a:off x="539552" y="692696"/>
            <a:ext cx="5671301" cy="3855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7" t="-305" r="2621" b="8019"/>
          <a:stretch/>
        </p:blipFill>
        <p:spPr bwMode="auto">
          <a:xfrm>
            <a:off x="4788024" y="1247333"/>
            <a:ext cx="4930134" cy="3466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ounded Rectangle 7"/>
          <p:cNvSpPr/>
          <p:nvPr/>
        </p:nvSpPr>
        <p:spPr>
          <a:xfrm rot="21299385">
            <a:off x="229404" y="3311991"/>
            <a:ext cx="2880321" cy="282630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/>
              <a:buChar char="à"/>
            </a:pPr>
            <a:r>
              <a:rPr lang="en-US" sz="16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anose="05000000000000000000" pitchFamily="2" charset="2"/>
              </a:rPr>
              <a:t>Pendulum </a:t>
            </a:r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anose="05000000000000000000" pitchFamily="2" charset="2"/>
              </a:rPr>
              <a:t>on DN100 CF flange designed at GANIL, one will be delivered to </a:t>
            </a:r>
            <a:r>
              <a:rPr lang="en-US" sz="16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anose="05000000000000000000" pitchFamily="2" charset="2"/>
              </a:rPr>
              <a:t>CERN</a:t>
            </a:r>
          </a:p>
          <a:p>
            <a:pPr marL="285750" indent="-285750">
              <a:buFont typeface="Wingdings"/>
              <a:buChar char="à"/>
            </a:pP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to enable repeatable triggering (using accelerometer) of DAQ and foil break</a:t>
            </a:r>
            <a:endParaRPr lang="en-US" sz="1600" b="1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742950" lvl="1" indent="-285750">
              <a:buFont typeface="Wingdings"/>
              <a:buChar char="à"/>
            </a:pPr>
            <a:r>
              <a:rPr lang="en-US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Time stamp of breaking foil</a:t>
            </a:r>
            <a:endParaRPr lang="en-US" sz="16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96336" y="4725144"/>
            <a:ext cx="1284326" cy="24622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000" dirty="0" smtClean="0"/>
              <a:t>Courtesy R. Levallois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92149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rgbClr val="002060"/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rgbClr val="002060"/>
                </a:solidFill>
                <a:latin typeface="Corbel"/>
              </a:rPr>
              <a:pPr algn="r"/>
              <a:t>21</a:t>
            </a:fld>
            <a:endParaRPr lang="en-US" dirty="0">
              <a:solidFill>
                <a:srgbClr val="002060"/>
              </a:solidFill>
              <a:latin typeface="Corbe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400" y="116632"/>
            <a:ext cx="865908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  <a:cs typeface="Arial" pitchFamily="34" charset="0"/>
              </a:rPr>
              <a:t>Preliminary results with setup A</a:t>
            </a:r>
            <a:endParaRPr lang="en-GB" sz="3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itchFamily="18" charset="-127"/>
              <a:cs typeface="Arial" pitchFamily="34" charset="0"/>
            </a:endParaRPr>
          </a:p>
        </p:txBody>
      </p:sp>
      <p:pic>
        <p:nvPicPr>
          <p:cNvPr id="9" name="Picture 90" descr="U:\HIE-ISOLDE workshop 2013\Preliminary results\test1_volts_onl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00" y="1376808"/>
            <a:ext cx="8662996" cy="4140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30261" y="809417"/>
            <a:ext cx="8518203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First test using DN40 CF flange and polymer foil</a:t>
            </a:r>
            <a:endParaRPr lang="en-GB" sz="20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 descr="IMG_20131030_1614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895" y="1009472"/>
            <a:ext cx="2264585" cy="1699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475656" y="4149080"/>
            <a:ext cx="2160240" cy="35394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sz="17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Velocity 200 m/s</a:t>
            </a:r>
            <a:endParaRPr lang="en-US" sz="1700" b="1" dirty="0" smtClean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Wingdings" pitchFamily="2" charset="2"/>
            </a:endParaRPr>
          </a:p>
        </p:txBody>
      </p:sp>
      <p:sp>
        <p:nvSpPr>
          <p:cNvPr id="12" name="Right Arrow 11"/>
          <p:cNvSpPr/>
          <p:nvPr/>
        </p:nvSpPr>
        <p:spPr>
          <a:xfrm rot="16740032">
            <a:off x="3219851" y="3825935"/>
            <a:ext cx="618502" cy="264095"/>
          </a:xfrm>
          <a:prstGeom prst="rightArrow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395536" y="2937463"/>
            <a:ext cx="1224136" cy="1008112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701012" y="1772816"/>
            <a:ext cx="1206692" cy="35394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sz="17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1E-3 mbar</a:t>
            </a:r>
            <a:endParaRPr lang="en-US" sz="1700" b="1" dirty="0" smtClean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Wingdings" pitchFamily="2" charset="2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1012" y="4587225"/>
            <a:ext cx="1206692" cy="35394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sz="17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1E-8 mbar</a:t>
            </a:r>
            <a:endParaRPr lang="en-US" sz="1700" b="1" dirty="0" smtClean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Wingdings" pitchFamily="2" charset="2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816" y="3945575"/>
            <a:ext cx="5362430" cy="2219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3" name="Straight Connector 42"/>
          <p:cNvCxnSpPr/>
          <p:nvPr/>
        </p:nvCxnSpPr>
        <p:spPr>
          <a:xfrm>
            <a:off x="3275856" y="3501008"/>
            <a:ext cx="561974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1233208" y="2420888"/>
            <a:ext cx="314456" cy="369332"/>
            <a:chOff x="8532349" y="-261992"/>
            <a:chExt cx="314456" cy="369332"/>
          </a:xfrm>
        </p:grpSpPr>
        <p:sp>
          <p:nvSpPr>
            <p:cNvPr id="45" name="Oval 44"/>
            <p:cNvSpPr/>
            <p:nvPr/>
          </p:nvSpPr>
          <p:spPr>
            <a:xfrm>
              <a:off x="8532349" y="-180692"/>
              <a:ext cx="288032" cy="288032"/>
            </a:xfrm>
            <a:prstGeom prst="ellipse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548325" y="-261992"/>
              <a:ext cx="2984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/>
                <a:t>1</a:t>
              </a:r>
              <a:endParaRPr lang="en-GB" b="1" dirty="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627784" y="2420888"/>
            <a:ext cx="316058" cy="369332"/>
            <a:chOff x="4471875" y="-252700"/>
            <a:chExt cx="316058" cy="369332"/>
          </a:xfrm>
        </p:grpSpPr>
        <p:sp>
          <p:nvSpPr>
            <p:cNvPr id="47" name="Oval 46"/>
            <p:cNvSpPr/>
            <p:nvPr/>
          </p:nvSpPr>
          <p:spPr>
            <a:xfrm>
              <a:off x="4471875" y="-171400"/>
              <a:ext cx="288032" cy="288032"/>
            </a:xfrm>
            <a:prstGeom prst="ellipse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487851" y="-25270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2</a:t>
              </a:r>
              <a:endParaRPr lang="en-GB" b="1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3131840" y="2420888"/>
            <a:ext cx="312852" cy="369332"/>
            <a:chOff x="2458857" y="-252700"/>
            <a:chExt cx="312852" cy="369332"/>
          </a:xfrm>
        </p:grpSpPr>
        <p:sp>
          <p:nvSpPr>
            <p:cNvPr id="49" name="Oval 48"/>
            <p:cNvSpPr/>
            <p:nvPr/>
          </p:nvSpPr>
          <p:spPr>
            <a:xfrm>
              <a:off x="2458857" y="-189852"/>
              <a:ext cx="288032" cy="288032"/>
            </a:xfrm>
            <a:prstGeom prst="ellipse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474833" y="-252700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3</a:t>
              </a:r>
              <a:endParaRPr lang="en-GB" b="1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721816" y="2420888"/>
            <a:ext cx="322470" cy="369332"/>
            <a:chOff x="406341" y="-252700"/>
            <a:chExt cx="322470" cy="369332"/>
          </a:xfrm>
        </p:grpSpPr>
        <p:sp>
          <p:nvSpPr>
            <p:cNvPr id="51" name="Oval 50"/>
            <p:cNvSpPr/>
            <p:nvPr/>
          </p:nvSpPr>
          <p:spPr>
            <a:xfrm>
              <a:off x="406341" y="-189852"/>
              <a:ext cx="288032" cy="288032"/>
            </a:xfrm>
            <a:prstGeom prst="ellipse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22317" y="-252700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/>
                <a:t>4</a:t>
              </a:r>
              <a:endParaRPr lang="en-GB" b="1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6599710" y="915978"/>
            <a:ext cx="56457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 smtClean="0">
                <a:solidFill>
                  <a:schemeClr val="bg1"/>
                </a:solidFill>
              </a:rPr>
              <a:t>A</a:t>
            </a:r>
            <a:endParaRPr lang="en-US" sz="45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14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rgbClr val="002060"/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rgbClr val="002060"/>
                </a:solidFill>
                <a:latin typeface="Corbel"/>
              </a:rPr>
              <a:pPr algn="r"/>
              <a:t>22</a:t>
            </a:fld>
            <a:endParaRPr lang="en-US" dirty="0">
              <a:solidFill>
                <a:srgbClr val="002060"/>
              </a:solidFill>
              <a:latin typeface="Corbe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400" y="116632"/>
            <a:ext cx="865908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  <a:cs typeface="Arial" pitchFamily="34" charset="0"/>
              </a:rPr>
              <a:t>Preliminary results with setup A</a:t>
            </a:r>
            <a:endParaRPr lang="en-GB" sz="3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itchFamily="18" charset="-127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0261" y="809417"/>
            <a:ext cx="8518203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Second test using DN40 CF flange and 200 micron aluminum foil</a:t>
            </a:r>
            <a:endParaRPr lang="en-GB" sz="20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95" descr="U:\HIE-ISOLDE workshop 2013\Preliminary results\test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98" y="1396387"/>
            <a:ext cx="8874898" cy="4480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IMG_20131031_1016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554" y="1124744"/>
            <a:ext cx="2386013" cy="180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2915816" y="4875257"/>
            <a:ext cx="1786110" cy="35394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sz="17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Velocity 100 m/s</a:t>
            </a:r>
            <a:endParaRPr lang="en-US" sz="1700" b="1" dirty="0" smtClean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Wingdings" pitchFamily="2" charset="2"/>
            </a:endParaRPr>
          </a:p>
        </p:txBody>
      </p:sp>
      <p:sp>
        <p:nvSpPr>
          <p:cNvPr id="11" name="Right Arrow 10"/>
          <p:cNvSpPr/>
          <p:nvPr/>
        </p:nvSpPr>
        <p:spPr>
          <a:xfrm rot="16740032">
            <a:off x="3925841" y="4424683"/>
            <a:ext cx="618502" cy="264095"/>
          </a:xfrm>
          <a:prstGeom prst="rightArrow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Oval 11"/>
          <p:cNvSpPr/>
          <p:nvPr/>
        </p:nvSpPr>
        <p:spPr>
          <a:xfrm>
            <a:off x="395536" y="4052674"/>
            <a:ext cx="1224136" cy="1008112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484988" y="4941168"/>
            <a:ext cx="1206692" cy="35394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sz="17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1E-8 mbar</a:t>
            </a:r>
            <a:endParaRPr lang="en-US" sz="1700" b="1" dirty="0" smtClean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Wingdings" pitchFamily="2" charset="2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7544" y="1772816"/>
            <a:ext cx="1206692" cy="35394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sz="17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1E-3 mbar</a:t>
            </a:r>
            <a:endParaRPr lang="en-US" sz="1700" b="1" dirty="0" smtClean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Wingdings" pitchFamily="2" charset="2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3995936" y="4149080"/>
            <a:ext cx="70599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1475656" y="2420888"/>
            <a:ext cx="314456" cy="369332"/>
            <a:chOff x="8532349" y="-261992"/>
            <a:chExt cx="314456" cy="369332"/>
          </a:xfrm>
        </p:grpSpPr>
        <p:sp>
          <p:nvSpPr>
            <p:cNvPr id="18" name="Oval 17"/>
            <p:cNvSpPr/>
            <p:nvPr/>
          </p:nvSpPr>
          <p:spPr>
            <a:xfrm>
              <a:off x="8532349" y="-180692"/>
              <a:ext cx="288032" cy="288032"/>
            </a:xfrm>
            <a:prstGeom prst="ellipse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548325" y="-261992"/>
              <a:ext cx="2984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/>
                <a:t>1</a:t>
              </a:r>
              <a:endParaRPr lang="en-GB" b="1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987824" y="2420888"/>
            <a:ext cx="316058" cy="369332"/>
            <a:chOff x="4471875" y="-252700"/>
            <a:chExt cx="316058" cy="369332"/>
          </a:xfrm>
        </p:grpSpPr>
        <p:sp>
          <p:nvSpPr>
            <p:cNvPr id="21" name="Oval 20"/>
            <p:cNvSpPr/>
            <p:nvPr/>
          </p:nvSpPr>
          <p:spPr>
            <a:xfrm>
              <a:off x="4471875" y="-171400"/>
              <a:ext cx="288032" cy="288032"/>
            </a:xfrm>
            <a:prstGeom prst="ellipse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87851" y="-25270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2</a:t>
              </a:r>
              <a:endParaRPr lang="en-GB" b="1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851920" y="2420888"/>
            <a:ext cx="312852" cy="369332"/>
            <a:chOff x="2458857" y="-252700"/>
            <a:chExt cx="312852" cy="369332"/>
          </a:xfrm>
        </p:grpSpPr>
        <p:sp>
          <p:nvSpPr>
            <p:cNvPr id="24" name="Oval 23"/>
            <p:cNvSpPr/>
            <p:nvPr/>
          </p:nvSpPr>
          <p:spPr>
            <a:xfrm>
              <a:off x="2458857" y="-189852"/>
              <a:ext cx="288032" cy="288032"/>
            </a:xfrm>
            <a:prstGeom prst="ellipse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474833" y="-252700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3</a:t>
              </a:r>
              <a:endParaRPr lang="en-GB" b="1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609570" y="2420888"/>
            <a:ext cx="322470" cy="369332"/>
            <a:chOff x="406341" y="-252700"/>
            <a:chExt cx="322470" cy="369332"/>
          </a:xfrm>
        </p:grpSpPr>
        <p:sp>
          <p:nvSpPr>
            <p:cNvPr id="27" name="Oval 26"/>
            <p:cNvSpPr/>
            <p:nvPr/>
          </p:nvSpPr>
          <p:spPr>
            <a:xfrm>
              <a:off x="406341" y="-189852"/>
              <a:ext cx="288032" cy="288032"/>
            </a:xfrm>
            <a:prstGeom prst="ellipse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2317" y="-252700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/>
                <a:t>4</a:t>
              </a:r>
              <a:endParaRPr lang="en-GB" b="1" dirty="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8388424" y="1023750"/>
            <a:ext cx="56457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 smtClean="0">
                <a:solidFill>
                  <a:schemeClr val="bg1"/>
                </a:solidFill>
              </a:rPr>
              <a:t>A</a:t>
            </a:r>
            <a:endParaRPr lang="en-US" sz="45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77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rgbClr val="002060"/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rgbClr val="002060"/>
                </a:solidFill>
                <a:latin typeface="Corbel"/>
              </a:rPr>
              <a:pPr algn="r"/>
              <a:t>23</a:t>
            </a:fld>
            <a:endParaRPr lang="en-US" dirty="0">
              <a:solidFill>
                <a:srgbClr val="002060"/>
              </a:solidFill>
              <a:latin typeface="Corbel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30261" y="797420"/>
            <a:ext cx="2541539" cy="653385"/>
          </a:xfrm>
          <a:prstGeom prst="roundRect">
            <a:avLst>
              <a:gd name="adj" fmla="val 8038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US" sz="15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Micro-leaks of 5, 10 and 20 </a:t>
            </a:r>
          </a:p>
          <a:p>
            <a:pPr algn="just">
              <a:lnSpc>
                <a:spcPct val="115000"/>
              </a:lnSpc>
            </a:pPr>
            <a:r>
              <a:rPr lang="en-US" sz="15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micron diameter</a:t>
            </a:r>
            <a:endParaRPr lang="en-US" sz="15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400" y="116632"/>
            <a:ext cx="865908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  <a:cs typeface="Arial" pitchFamily="34" charset="0"/>
              </a:rPr>
              <a:t>Study of micro-leaks</a:t>
            </a:r>
            <a:endParaRPr lang="en-GB" sz="3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itchFamily="18" charset="-127"/>
              <a:cs typeface="Arial" pitchFamily="34" charset="0"/>
            </a:endParaRPr>
          </a:p>
        </p:txBody>
      </p:sp>
      <p:pic>
        <p:nvPicPr>
          <p:cNvPr id="9" name="Picture 4" descr="U:\Own presentations\Seminar group march 2014\Pics\imagejj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01008"/>
            <a:ext cx="1956546" cy="260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3254597" y="926185"/>
            <a:ext cx="2541539" cy="395853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US" sz="15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Pressure ratio p1/p2 &lt; 0.53</a:t>
            </a:r>
            <a:endParaRPr lang="en-US" sz="15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342605" y="761255"/>
            <a:ext cx="2333851" cy="6895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15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Bernoulli’s equation for choked velocity flow</a:t>
            </a:r>
            <a:endParaRPr lang="en-US" sz="15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032" t="44914" r="6600" b="24048"/>
          <a:stretch/>
        </p:blipFill>
        <p:spPr bwMode="auto">
          <a:xfrm>
            <a:off x="2987824" y="1505013"/>
            <a:ext cx="3445775" cy="14199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U:\Own presentations\Seminar group march 2014\Pics\2014-03-19 15_11_13-Molflow+ 2.5 BETA (Mar  6 2014) [MSlongfacet.geo7z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933056"/>
            <a:ext cx="2273399" cy="197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ight Arrow 12"/>
          <p:cNvSpPr/>
          <p:nvPr/>
        </p:nvSpPr>
        <p:spPr>
          <a:xfrm>
            <a:off x="2843808" y="1056721"/>
            <a:ext cx="309251" cy="144467"/>
          </a:xfrm>
          <a:prstGeom prst="rightArrow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ight Arrow 13"/>
          <p:cNvSpPr/>
          <p:nvPr/>
        </p:nvSpPr>
        <p:spPr>
          <a:xfrm>
            <a:off x="5918933" y="1056721"/>
            <a:ext cx="309251" cy="144467"/>
          </a:xfrm>
          <a:prstGeom prst="rightArrow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Bent Arrow 14"/>
          <p:cNvSpPr/>
          <p:nvPr/>
        </p:nvSpPr>
        <p:spPr>
          <a:xfrm rot="10800000">
            <a:off x="7164288" y="1988840"/>
            <a:ext cx="427859" cy="360040"/>
          </a:xfrm>
          <a:prstGeom prst="bentArrow">
            <a:avLst>
              <a:gd name="adj1" fmla="val 17145"/>
              <a:gd name="adj2" fmla="val 26309"/>
              <a:gd name="adj3" fmla="val 25000"/>
              <a:gd name="adj4" fmla="val 43750"/>
            </a:avLst>
          </a:prstGeom>
          <a:solidFill>
            <a:srgbClr val="00206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ounded Rectangle 15"/>
          <p:cNvSpPr/>
          <p:nvPr/>
        </p:nvSpPr>
        <p:spPr>
          <a:xfrm>
            <a:off x="6408713" y="3365602"/>
            <a:ext cx="1979711" cy="351430"/>
          </a:xfrm>
          <a:prstGeom prst="roundRect">
            <a:avLst>
              <a:gd name="adj" fmla="val 8038"/>
            </a:avLst>
          </a:prstGeom>
          <a:solidFill>
            <a:schemeClr val="tx1">
              <a:lumMod val="25000"/>
              <a:lumOff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15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Molflow+ simulation</a:t>
            </a:r>
            <a:endParaRPr lang="en-US" sz="15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17216" y="3053908"/>
            <a:ext cx="2574032" cy="375092"/>
          </a:xfrm>
          <a:prstGeom prst="roundRect">
            <a:avLst>
              <a:gd name="adj" fmla="val 8038"/>
            </a:avLst>
          </a:prstGeom>
          <a:solidFill>
            <a:schemeClr val="tx1">
              <a:lumMod val="25000"/>
              <a:lumOff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15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Test bench measurements</a:t>
            </a:r>
            <a:endParaRPr lang="en-US" sz="15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sp>
        <p:nvSpPr>
          <p:cNvPr id="19" name="Right Arrow 18"/>
          <p:cNvSpPr/>
          <p:nvPr/>
        </p:nvSpPr>
        <p:spPr>
          <a:xfrm rot="8176855">
            <a:off x="3154465" y="3670959"/>
            <a:ext cx="1014518" cy="264095"/>
          </a:xfrm>
          <a:prstGeom prst="rightArrow">
            <a:avLst/>
          </a:prstGeom>
          <a:solidFill>
            <a:srgbClr val="00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ight Arrow 19"/>
          <p:cNvSpPr/>
          <p:nvPr/>
        </p:nvSpPr>
        <p:spPr>
          <a:xfrm rot="2737627">
            <a:off x="5199789" y="3634105"/>
            <a:ext cx="1014518" cy="264095"/>
          </a:xfrm>
          <a:prstGeom prst="rightArrow">
            <a:avLst/>
          </a:prstGeom>
          <a:solidFill>
            <a:srgbClr val="00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050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rgbClr val="002060"/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rgbClr val="002060"/>
                </a:solidFill>
                <a:latin typeface="Corbel"/>
              </a:rPr>
              <a:pPr algn="r"/>
              <a:t>24</a:t>
            </a:fld>
            <a:endParaRPr lang="en-US" dirty="0">
              <a:solidFill>
                <a:srgbClr val="002060"/>
              </a:solidFill>
              <a:latin typeface="Corbe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400" y="116632"/>
            <a:ext cx="865908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  <a:cs typeface="Arial" pitchFamily="34" charset="0"/>
              </a:rPr>
              <a:t>Study of micro-leaks</a:t>
            </a:r>
            <a:endParaRPr lang="en-GB" sz="3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itchFamily="18" charset="-127"/>
              <a:cs typeface="Arial" pitchFamily="34" charset="0"/>
            </a:endParaRPr>
          </a:p>
        </p:txBody>
      </p:sp>
      <p:pic>
        <p:nvPicPr>
          <p:cNvPr id="6" name="Picture 5" descr="U:\Own presentations\Seminar group march 2014\Pics\2014-03-14 11_06_21-analysis.xlsx - Exce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56374"/>
            <a:ext cx="4122145" cy="29929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4138" y="1186971"/>
            <a:ext cx="3598342" cy="11302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4671354" cy="1830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4910821" y="1679862"/>
            <a:ext cx="309251" cy="144467"/>
          </a:xfrm>
          <a:prstGeom prst="rightArrow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3711139"/>
              </p:ext>
            </p:extLst>
          </p:nvPr>
        </p:nvGraphicFramePr>
        <p:xfrm>
          <a:off x="4434241" y="308122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69048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Graphic spid="15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rgbClr val="002060"/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rgbClr val="002060"/>
                </a:solidFill>
                <a:latin typeface="Corbel"/>
              </a:rPr>
              <a:pPr algn="r"/>
              <a:t>25</a:t>
            </a:fld>
            <a:endParaRPr lang="en-US" dirty="0">
              <a:solidFill>
                <a:srgbClr val="002060"/>
              </a:solidFill>
              <a:latin typeface="Corbe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400" y="116632"/>
            <a:ext cx="865908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  <a:cs typeface="Arial" pitchFamily="34" charset="0"/>
              </a:rPr>
              <a:t>Study of micro-leaks</a:t>
            </a:r>
            <a:endParaRPr lang="en-GB" sz="3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itchFamily="18" charset="-127"/>
              <a:cs typeface="Arial" pitchFamily="34" charset="0"/>
            </a:endParaRPr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3486169"/>
              </p:ext>
            </p:extLst>
          </p:nvPr>
        </p:nvGraphicFramePr>
        <p:xfrm>
          <a:off x="107504" y="750771"/>
          <a:ext cx="4455436" cy="2606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3234892"/>
              </p:ext>
            </p:extLst>
          </p:nvPr>
        </p:nvGraphicFramePr>
        <p:xfrm>
          <a:off x="4576435" y="3493970"/>
          <a:ext cx="4464496" cy="2606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36102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rgbClr val="002060"/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rgbClr val="002060"/>
                </a:solidFill>
                <a:latin typeface="Corbel"/>
              </a:rPr>
              <a:pPr algn="r"/>
              <a:t>26</a:t>
            </a:fld>
            <a:endParaRPr lang="en-US" dirty="0">
              <a:solidFill>
                <a:srgbClr val="002060"/>
              </a:solidFill>
              <a:latin typeface="Corbel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23528" y="980728"/>
            <a:ext cx="8518203" cy="2980432"/>
          </a:xfrm>
          <a:prstGeom prst="roundRect">
            <a:avLst>
              <a:gd name="adj" fmla="val 4555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buFont typeface="Wingdings"/>
              <a:buChar char="à"/>
            </a:pPr>
            <a:r>
              <a:rPr lang="en-US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anose="05000000000000000000" pitchFamily="2" charset="2"/>
              </a:rPr>
              <a:t>Protection of SC linac from air inrush of high importance</a:t>
            </a:r>
          </a:p>
          <a:p>
            <a:pPr marL="285750" indent="-285750" algn="just">
              <a:lnSpc>
                <a:spcPct val="115000"/>
              </a:lnSpc>
              <a:buFont typeface="Wingdings"/>
              <a:buChar char="à"/>
            </a:pPr>
            <a:r>
              <a:rPr lang="en-US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anose="05000000000000000000" pitchFamily="2" charset="2"/>
              </a:rPr>
              <a:t>Simulations allow better understanding of propagating pressure waves</a:t>
            </a:r>
          </a:p>
          <a:p>
            <a:pPr marL="285750" indent="-285750" algn="just">
              <a:lnSpc>
                <a:spcPct val="115000"/>
              </a:lnSpc>
              <a:buFont typeface="Wingdings"/>
              <a:buChar char="à"/>
            </a:pPr>
            <a:r>
              <a:rPr lang="en-US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anose="05000000000000000000" pitchFamily="2" charset="2"/>
              </a:rPr>
              <a:t>Test-bench in b.113 enables us to examine these and delivers important and useful insights regarding:</a:t>
            </a:r>
          </a:p>
          <a:p>
            <a:pPr marL="742950" lvl="1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anose="05000000000000000000" pitchFamily="2" charset="2"/>
              </a:rPr>
              <a:t>Gas propagation </a:t>
            </a: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anose="05000000000000000000" pitchFamily="2" charset="2"/>
              </a:rPr>
              <a:t>velocities (for various leak sizes)</a:t>
            </a:r>
          </a:p>
          <a:p>
            <a:pPr marL="742950" lvl="1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anose="05000000000000000000" pitchFamily="2" charset="2"/>
              </a:rPr>
              <a:t>How to operate a fast valve system</a:t>
            </a:r>
          </a:p>
          <a:p>
            <a:pPr marL="742950" lvl="1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anose="05000000000000000000" pitchFamily="2" charset="2"/>
              </a:rPr>
              <a:t>Validation of closing times</a:t>
            </a:r>
          </a:p>
          <a:p>
            <a:pPr marL="742950" lvl="1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anose="05000000000000000000" pitchFamily="2" charset="2"/>
              </a:rPr>
              <a:t>Quantification of transferred gas</a:t>
            </a:r>
            <a:endParaRPr lang="en-US" sz="20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400" y="116632"/>
            <a:ext cx="865908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  <a:cs typeface="Arial" pitchFamily="34" charset="0"/>
              </a:rPr>
              <a:t>Conclusions and outlook</a:t>
            </a:r>
            <a:endParaRPr lang="en-GB" sz="3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itchFamily="18" charset="-127"/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23528" y="4484013"/>
            <a:ext cx="8518203" cy="1176486"/>
          </a:xfrm>
          <a:prstGeom prst="roundRect">
            <a:avLst>
              <a:gd name="adj" fmla="val 4555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buFont typeface="Wingdings"/>
              <a:buChar char="à"/>
            </a:pPr>
            <a:r>
              <a:rPr lang="en-US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Publication about results</a:t>
            </a:r>
            <a:endParaRPr lang="en-US" sz="20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5000"/>
              </a:lnSpc>
              <a:buFont typeface="Wingdings"/>
              <a:buChar char="à"/>
            </a:pP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Study of fast valve system using adjustable time </a:t>
            </a:r>
            <a:r>
              <a:rPr lang="en-US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lag</a:t>
            </a:r>
            <a:endParaRPr lang="en-US" sz="20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5000"/>
              </a:lnSpc>
              <a:buFont typeface="Wingdings"/>
              <a:buChar char="à"/>
            </a:pPr>
            <a:r>
              <a:rPr lang="en-US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Implementation of accelerometer on pendulum as trigger for DAQ</a:t>
            </a:r>
            <a:endParaRPr lang="en-US" sz="20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4" t="7422" r="16437" b="17045"/>
          <a:stretch/>
        </p:blipFill>
        <p:spPr bwMode="auto">
          <a:xfrm rot="21292612">
            <a:off x="5809342" y="2753036"/>
            <a:ext cx="3173661" cy="2050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4083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rgbClr val="002060"/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rgbClr val="002060"/>
                </a:solidFill>
                <a:latin typeface="Corbel"/>
              </a:rPr>
              <a:pPr algn="r"/>
              <a:t>27</a:t>
            </a:fld>
            <a:endParaRPr lang="en-US" dirty="0">
              <a:solidFill>
                <a:srgbClr val="002060"/>
              </a:solidFill>
              <a:latin typeface="Corbe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400" y="116632"/>
            <a:ext cx="865908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  <a:cs typeface="Arial" pitchFamily="34" charset="0"/>
              </a:rPr>
              <a:t>Acknowledgements</a:t>
            </a:r>
            <a:endParaRPr lang="en-GB" sz="3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itchFamily="18" charset="-127"/>
              <a:cs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11560" y="908720"/>
            <a:ext cx="7920880" cy="3858875"/>
          </a:xfrm>
          <a:prstGeom prst="roundRect">
            <a:avLst>
              <a:gd name="adj" fmla="val 3838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 thanks to</a:t>
            </a:r>
          </a:p>
          <a:p>
            <a:pPr marL="742950" lvl="1" indent="-285750">
              <a:buFont typeface="Wingdings"/>
              <a:buChar char="à"/>
            </a:pPr>
            <a:endParaRPr 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Wingdings"/>
              <a:buChar char="à"/>
            </a:pP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 supervisor Giovanna Vandoni</a:t>
            </a:r>
          </a:p>
          <a:p>
            <a:pPr marL="742950" lvl="1" indent="-285750">
              <a:buFont typeface="Wingdings"/>
              <a:buChar char="à"/>
            </a:pPr>
            <a:endParaRPr lang="en-US" sz="20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Wingdings"/>
              <a:buChar char="à"/>
            </a:pP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 colleagues from VSC, esp. Paul, Jan, Claude, Alice, Berthold, Ivo, Jose, Chiara, Anthony, Marina, Philippe, Andrew, Henrik, Sebastien, Krzysztof</a:t>
            </a:r>
          </a:p>
          <a:p>
            <a:pPr marL="742950" lvl="1" indent="-285750">
              <a:buFont typeface="Wingdings"/>
              <a:buChar char="à"/>
            </a:pPr>
            <a:endParaRPr 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Wingdings"/>
              <a:buChar char="à"/>
            </a:pP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LBV, esp. </a:t>
            </a: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Giuseppe</a:t>
            </a:r>
          </a:p>
          <a:p>
            <a:pPr marL="742950" lvl="1" indent="-285750">
              <a:buFont typeface="Wingdings"/>
              <a:buChar char="à"/>
            </a:pPr>
            <a:endParaRPr 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Wingdings"/>
              <a:buChar char="à"/>
            </a:pP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Colleagues on ground floor of b.30 for nice atmosphere</a:t>
            </a:r>
            <a:endParaRPr 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Wingdings"/>
              <a:buChar char="à"/>
            </a:pPr>
            <a:endParaRPr lang="en-US" sz="20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58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ehrmann\Dropbox\Generic documents Mario\Sonstiges\IMG_169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624"/>
            <a:ext cx="8136904" cy="607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332656"/>
            <a:ext cx="741682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attention…</a:t>
            </a:r>
          </a:p>
          <a:p>
            <a:pPr algn="ctr"/>
            <a:endParaRPr lang="en-US" sz="4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4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4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4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…and for your support during the last 3 years </a:t>
            </a:r>
            <a:r>
              <a:rPr 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</a:t>
            </a:r>
            <a:r>
              <a:rPr 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GB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rgbClr val="002060"/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rgbClr val="002060"/>
                </a:solidFill>
                <a:latin typeface="Corbel"/>
              </a:rPr>
              <a:pPr algn="r"/>
              <a:t>28</a:t>
            </a:fld>
            <a:endParaRPr lang="en-US" dirty="0">
              <a:solidFill>
                <a:srgbClr val="002060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15651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rgbClr val="002060"/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rgbClr val="002060"/>
                </a:solidFill>
                <a:latin typeface="Corbel"/>
              </a:rPr>
              <a:pPr algn="r"/>
              <a:t>3</a:t>
            </a:fld>
            <a:endParaRPr lang="en-US" dirty="0">
              <a:solidFill>
                <a:srgbClr val="002060"/>
              </a:solidFill>
              <a:latin typeface="Corbe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400" y="116632"/>
            <a:ext cx="8659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  <a:cs typeface="Arial" pitchFamily="34" charset="0"/>
              </a:rPr>
              <a:t>Motivation</a:t>
            </a:r>
            <a:endParaRPr lang="en-GB" sz="3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itchFamily="18" charset="-127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0261" y="764704"/>
            <a:ext cx="8518203" cy="5507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1700" b="1" dirty="0" smtClean="0">
                <a:solidFill>
                  <a:srgbClr val="00B05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What we do</a:t>
            </a:r>
            <a:r>
              <a:rPr lang="de-DE" sz="1700" b="1" dirty="0" smtClean="0">
                <a:solidFill>
                  <a:srgbClr val="00B05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? </a:t>
            </a:r>
            <a:r>
              <a:rPr lang="de-DE" sz="17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Study behaviour of propagating gas within beam pipes theoretically </a:t>
            </a:r>
            <a:r>
              <a:rPr lang="de-DE" sz="17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and experimentally </a:t>
            </a:r>
            <a:endParaRPr lang="de-DE" sz="1700" dirty="0" smtClean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Wingdings" pitchFamily="2" charset="2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de-DE" sz="1700" dirty="0" smtClean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Wingdings" pitchFamily="2" charset="2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de-DE" sz="1700" b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Purpose ?</a:t>
            </a:r>
            <a:endParaRPr lang="en-US" sz="1700" b="1" dirty="0">
              <a:solidFill>
                <a:srgbClr val="C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Wingdings" pitchFamily="2" charset="2"/>
            </a:endParaRPr>
          </a:p>
          <a:p>
            <a:pPr marL="342900" indent="-342900" algn="just">
              <a:lnSpc>
                <a:spcPct val="115000"/>
              </a:lnSpc>
              <a:buFont typeface="Wingdings"/>
              <a:buChar char="à"/>
            </a:pPr>
            <a:r>
              <a:rPr lang="en-US" sz="17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Accidental vacuum failure or leak may result in an inrush of ambient air which might propagate with supersonic velocity</a:t>
            </a:r>
          </a:p>
          <a:p>
            <a:pPr marL="342900" indent="-342900" algn="just">
              <a:lnSpc>
                <a:spcPct val="115000"/>
              </a:lnSpc>
              <a:buFont typeface="Wingdings"/>
              <a:buChar char="à"/>
            </a:pPr>
            <a:r>
              <a:rPr lang="de-DE" sz="17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Support safe </a:t>
            </a:r>
            <a:r>
              <a:rPr lang="de-DE" sz="17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and efficient operation of the HIE-ISOLDE and SPIRAL2 </a:t>
            </a:r>
            <a:r>
              <a:rPr lang="de-DE" sz="17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facilities</a:t>
            </a:r>
            <a:endParaRPr lang="en-GB" sz="17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à"/>
            </a:pPr>
            <a:r>
              <a:rPr lang="en-US" sz="17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Benchmark Molflow+ simulation results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à"/>
            </a:pPr>
            <a:endParaRPr lang="en-US" sz="1700" dirty="0" smtClean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Wingdings" pitchFamily="2" charset="2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à"/>
            </a:pPr>
            <a:r>
              <a:rPr lang="en-US" sz="17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Such a propagating pressure wave could…</a:t>
            </a:r>
          </a:p>
          <a:p>
            <a:pPr marL="800100" lvl="1" indent="-342900" algn="just">
              <a:lnSpc>
                <a:spcPct val="115000"/>
              </a:lnSpc>
              <a:buFont typeface="Wingdings" pitchFamily="2" charset="2"/>
              <a:buChar char="Ø"/>
            </a:pPr>
            <a:r>
              <a:rPr lang="en-US" sz="17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carry contaminated particles through </a:t>
            </a:r>
            <a:r>
              <a:rPr lang="en-US" sz="1700" dirty="0" err="1" smtClean="0">
                <a:solidFill>
                  <a:srgbClr val="C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beamlines</a:t>
            </a:r>
            <a:endParaRPr lang="en-US" sz="1700" dirty="0" smtClean="0">
              <a:solidFill>
                <a:srgbClr val="C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Wingdings" pitchFamily="2" charset="2"/>
            </a:endParaRPr>
          </a:p>
          <a:p>
            <a:pPr marL="800100" lvl="1" indent="-342900" algn="just">
              <a:lnSpc>
                <a:spcPct val="115000"/>
              </a:lnSpc>
              <a:buFont typeface="Wingdings" pitchFamily="2" charset="2"/>
              <a:buChar char="Ø"/>
            </a:pPr>
            <a:r>
              <a:rPr lang="en-US" sz="17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have mechanically destructive effects on components</a:t>
            </a:r>
          </a:p>
          <a:p>
            <a:pPr marL="804863" lvl="1" indent="-347663" algn="just">
              <a:lnSpc>
                <a:spcPct val="115000"/>
              </a:lnSpc>
              <a:buFont typeface="Wingdings" pitchFamily="2" charset="2"/>
              <a:buChar char="Ø"/>
            </a:pPr>
            <a:r>
              <a:rPr lang="en-US" sz="17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transport inrushing air to cold surfaces of cavities and worsen their performance due to condensation</a:t>
            </a:r>
          </a:p>
          <a:p>
            <a:pPr marL="804863" lvl="1" indent="-347663" algn="just">
              <a:lnSpc>
                <a:spcPct val="115000"/>
              </a:lnSpc>
              <a:buFont typeface="Wingdings" pitchFamily="2" charset="2"/>
              <a:buChar char="Ø"/>
            </a:pPr>
            <a:r>
              <a:rPr lang="en-US" sz="1700" dirty="0">
                <a:solidFill>
                  <a:srgbClr val="C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i</a:t>
            </a:r>
            <a:r>
              <a:rPr lang="en-US" sz="17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ncrease heat load to cavities</a:t>
            </a:r>
          </a:p>
          <a:p>
            <a:pPr marL="800100" lvl="1" indent="-342900" algn="just">
              <a:lnSpc>
                <a:spcPct val="115000"/>
              </a:lnSpc>
              <a:buFont typeface="Wingdings" pitchFamily="2" charset="2"/>
              <a:buChar char="Ø"/>
            </a:pPr>
            <a:endParaRPr lang="en-US" sz="1700" dirty="0" smtClean="0">
              <a:solidFill>
                <a:srgbClr val="C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Wingdings" pitchFamily="2" charset="2"/>
            </a:endParaRPr>
          </a:p>
          <a:p>
            <a:pPr algn="just">
              <a:lnSpc>
                <a:spcPct val="115000"/>
              </a:lnSpc>
            </a:pPr>
            <a:r>
              <a:rPr lang="en-US" sz="17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 Gained knowledge is necessary to dimension and operate suitable protective systems</a:t>
            </a:r>
            <a:endParaRPr lang="en-GB" sz="17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52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716" y="3923391"/>
            <a:ext cx="5337788" cy="2195165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0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rgbClr val="002060"/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rgbClr val="002060"/>
                </a:solidFill>
                <a:latin typeface="Corbel"/>
              </a:rPr>
              <a:pPr algn="r"/>
              <a:t>4</a:t>
            </a:fld>
            <a:endParaRPr lang="en-US" dirty="0">
              <a:solidFill>
                <a:srgbClr val="002060"/>
              </a:solidFill>
              <a:latin typeface="Corbe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0261" y="1003082"/>
            <a:ext cx="8518203" cy="5159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/>
              <a:buChar char="à"/>
            </a:pPr>
            <a:r>
              <a:rPr lang="en-US" sz="15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Shock tubes consist in most cases out of two volumes with different pressure levels. The volumes are separated by a destroyable membrane.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/>
              <a:buChar char="à"/>
            </a:pPr>
            <a:endParaRPr lang="en-US" sz="1500" dirty="0" smtClean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Wingdings" pitchFamily="2" charset="2"/>
            </a:endParaRPr>
          </a:p>
          <a:p>
            <a:pPr marL="285750" indent="-285750" algn="just">
              <a:buFont typeface="Wingdings"/>
              <a:buChar char="à"/>
            </a:pPr>
            <a:r>
              <a:rPr lang="en-US" sz="15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Shock tubes are mostly applied for the experimental observation of gas and plasma propagation behaviour and measurement of properties such as velocities, pressures, temperatures, etc. at different positions</a:t>
            </a:r>
          </a:p>
          <a:p>
            <a:pPr marL="285750" indent="-285750" algn="just">
              <a:buFont typeface="Wingdings"/>
              <a:buChar char="à"/>
            </a:pPr>
            <a:endParaRPr lang="en-US" sz="1500" dirty="0" smtClean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Wingdings" pitchFamily="2" charset="2"/>
            </a:endParaRPr>
          </a:p>
          <a:p>
            <a:pPr marL="285750" indent="-285750" algn="just">
              <a:buFont typeface="Wingdings"/>
              <a:buChar char="à"/>
            </a:pPr>
            <a:r>
              <a:rPr lang="fr-CH" sz="1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fr-CH" sz="1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shock wave velocity is </a:t>
            </a:r>
            <a:r>
              <a:rPr lang="fr-CH" sz="1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supersonic. It depends </a:t>
            </a:r>
            <a:r>
              <a:rPr lang="fr-CH" sz="1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fr-CH" sz="1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low pressure with </a:t>
            </a:r>
            <a:r>
              <a:rPr lang="fr-CH" sz="1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fr-CH" sz="1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max. velocity ≥ 1000 m/s </a:t>
            </a:r>
            <a:r>
              <a:rPr lang="fr-CH" sz="1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(air) for expansion </a:t>
            </a:r>
            <a:r>
              <a:rPr lang="fr-CH" sz="1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 UHV. Acoustic wave follows </a:t>
            </a:r>
            <a:r>
              <a:rPr lang="fr-CH" sz="1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velocity </a:t>
            </a:r>
            <a:r>
              <a:rPr lang="fr-CH" sz="1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ca. 400 m/s</a:t>
            </a:r>
            <a:r>
              <a:rPr lang="fr-CH" sz="1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fr-CH" sz="1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/>
              <a:buChar char="à"/>
            </a:pPr>
            <a:r>
              <a:rPr lang="en-US" sz="15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Analytical model describes properties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/>
              <a:buChar char="à"/>
            </a:pPr>
            <a:endParaRPr lang="en-US" sz="15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Wingdings" pitchFamily="2" charset="2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/>
              <a:buChar char="à"/>
            </a:pPr>
            <a:r>
              <a:rPr lang="en-US" sz="15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Flow regimes: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Viscous flow regime: </a:t>
            </a:r>
            <a:r>
              <a:rPr lang="en-US" sz="15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/>
            </a:r>
            <a:br>
              <a:rPr lang="en-US" sz="15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</a:br>
            <a:r>
              <a:rPr lang="en-US" sz="15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gas-gas collisions predominant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US" sz="1500" dirty="0" smtClean="0">
              <a:solidFill>
                <a:srgbClr val="C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Wingdings" pitchFamily="2" charset="2"/>
            </a:endParaRP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Molecular flow regime: </a:t>
            </a:r>
            <a:r>
              <a:rPr lang="en-US" sz="15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/>
            </a:r>
            <a:br>
              <a:rPr lang="en-US" sz="15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</a:br>
            <a:r>
              <a:rPr lang="en-US" sz="15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Wingdings" pitchFamily="2" charset="2"/>
              </a:rPr>
              <a:t>gas-chamber collisions predominant 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/>
              <a:buChar char="à"/>
            </a:pPr>
            <a:endParaRPr lang="en-US" sz="15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Wingdings" pitchFamily="2" charset="2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/>
              <a:buChar char="à"/>
            </a:pPr>
            <a:endParaRPr lang="en-GB" sz="15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660232" y="5949280"/>
            <a:ext cx="1584176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00" dirty="0"/>
              <a:t>http://en.wikipedia.org/wiki/File:Shock_tube.png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3400" y="116632"/>
            <a:ext cx="8659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  <a:cs typeface="Arial" pitchFamily="34" charset="0"/>
              </a:rPr>
              <a:t>Generic knowledge regarding shock waves</a:t>
            </a:r>
            <a:endParaRPr lang="en-GB" sz="3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itchFamily="18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00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rgbClr val="002060"/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rgbClr val="002060"/>
                </a:solidFill>
                <a:latin typeface="Corbel"/>
              </a:rPr>
              <a:pPr algn="r"/>
              <a:t>5</a:t>
            </a:fld>
            <a:endParaRPr lang="en-US" dirty="0">
              <a:solidFill>
                <a:srgbClr val="002060"/>
              </a:solidFill>
              <a:latin typeface="Corbe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3400" y="116632"/>
            <a:ext cx="8659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  <a:cs typeface="Arial" pitchFamily="34" charset="0"/>
              </a:rPr>
              <a:t>A</a:t>
            </a:r>
            <a:r>
              <a:rPr lang="en-US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  <a:cs typeface="Arial" pitchFamily="34" charset="0"/>
              </a:rPr>
              <a:t>nalytical model vs. COMSOL simulation</a:t>
            </a:r>
            <a:endParaRPr lang="en-GB" sz="3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itchFamily="18" charset="-127"/>
              <a:cs typeface="Arial" pitchFamily="34" charset="0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842279" y="3309043"/>
            <a:ext cx="697443" cy="373226"/>
          </a:xfrm>
          <a:prstGeom prst="rightArrow">
            <a:avLst/>
          </a:prstGeom>
          <a:solidFill>
            <a:srgbClr val="00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02" t="33333" r="34773" b="33333"/>
          <a:stretch/>
        </p:blipFill>
        <p:spPr bwMode="auto">
          <a:xfrm rot="278097">
            <a:off x="1891533" y="3011069"/>
            <a:ext cx="2192583" cy="13423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0" t="30310" r="59159" b="41198"/>
          <a:stretch/>
        </p:blipFill>
        <p:spPr bwMode="auto">
          <a:xfrm>
            <a:off x="5436096" y="2879259"/>
            <a:ext cx="2033707" cy="1777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15" t="31738" b="45605"/>
          <a:stretch/>
        </p:blipFill>
        <p:spPr bwMode="auto">
          <a:xfrm>
            <a:off x="1840880" y="1003452"/>
            <a:ext cx="5077067" cy="1203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ight Arrow 17"/>
          <p:cNvSpPr/>
          <p:nvPr/>
        </p:nvSpPr>
        <p:spPr>
          <a:xfrm>
            <a:off x="4379413" y="3451899"/>
            <a:ext cx="697443" cy="373226"/>
          </a:xfrm>
          <a:prstGeom prst="rightArrow">
            <a:avLst/>
          </a:prstGeom>
          <a:solidFill>
            <a:srgbClr val="00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test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91488" y="711410"/>
            <a:ext cx="7175849" cy="5381886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624535" y="670630"/>
            <a:ext cx="7619873" cy="5494674"/>
            <a:chOff x="1331640" y="1340769"/>
            <a:chExt cx="6456511" cy="4758766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1340769"/>
              <a:ext cx="6456511" cy="47587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2" name="Straight Arrow Connector 21"/>
            <p:cNvCxnSpPr/>
            <p:nvPr/>
          </p:nvCxnSpPr>
          <p:spPr>
            <a:xfrm>
              <a:off x="4860032" y="3861048"/>
              <a:ext cx="1440160" cy="0"/>
            </a:xfrm>
            <a:prstGeom prst="straightConnector1">
              <a:avLst/>
            </a:prstGeom>
            <a:ln w="76200"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1564703" y="4006188"/>
              <a:ext cx="2809164" cy="79966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Lower pressure limit for </a:t>
              </a:r>
              <a:br>
                <a:rPr lang="en-US" dirty="0" smtClean="0">
                  <a:solidFill>
                    <a:srgbClr val="C00000"/>
                  </a:solidFill>
                </a:rPr>
              </a:br>
              <a:r>
                <a:rPr lang="en-US" dirty="0" smtClean="0">
                  <a:solidFill>
                    <a:srgbClr val="C00000"/>
                  </a:solidFill>
                </a:rPr>
                <a:t>COMSOL simulation</a:t>
              </a:r>
              <a:r>
                <a:rPr lang="de-DE" dirty="0" smtClean="0">
                  <a:solidFill>
                    <a:srgbClr val="C00000"/>
                  </a:solidFill>
                </a:rPr>
                <a:t>: </a:t>
              </a:r>
              <a:r>
                <a:rPr lang="en-US" dirty="0" smtClean="0">
                  <a:solidFill>
                    <a:srgbClr val="C00000"/>
                  </a:solidFill>
                </a:rPr>
                <a:t> 10 mbar</a:t>
              </a:r>
            </a:p>
            <a:p>
              <a:r>
                <a:rPr lang="en-US" dirty="0" smtClean="0">
                  <a:solidFill>
                    <a:srgbClr val="C00000"/>
                  </a:solidFill>
                  <a:sym typeface="Wingdings" panose="05000000000000000000" pitchFamily="2" charset="2"/>
                </a:rPr>
                <a:t> </a:t>
              </a:r>
              <a:r>
                <a:rPr lang="en-US" dirty="0" smtClean="0">
                  <a:solidFill>
                    <a:srgbClr val="C00000"/>
                  </a:solidFill>
                </a:rPr>
                <a:t>usable for viscous flow regime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6444208" y="3501008"/>
              <a:ext cx="0" cy="2232248"/>
            </a:xfrm>
            <a:prstGeom prst="line">
              <a:avLst/>
            </a:prstGeom>
            <a:ln w="38100">
              <a:solidFill>
                <a:srgbClr val="00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968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89" t="10747" r="2276" b="42676"/>
          <a:stretch/>
        </p:blipFill>
        <p:spPr bwMode="auto">
          <a:xfrm>
            <a:off x="2843808" y="1358613"/>
            <a:ext cx="6290624" cy="287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10" t="10526" r="793" b="43293"/>
          <a:stretch/>
        </p:blipFill>
        <p:spPr bwMode="auto">
          <a:xfrm>
            <a:off x="107504" y="2852936"/>
            <a:ext cx="7442006" cy="3287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rgbClr val="002060"/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rgbClr val="002060"/>
                </a:solidFill>
                <a:latin typeface="Corbel"/>
              </a:rPr>
              <a:pPr algn="r"/>
              <a:t>6</a:t>
            </a:fld>
            <a:endParaRPr lang="en-US" dirty="0">
              <a:solidFill>
                <a:srgbClr val="002060"/>
              </a:solidFill>
              <a:latin typeface="Corbe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496" y="1303600"/>
            <a:ext cx="86661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Shock wave simulations</a:t>
            </a:r>
          </a:p>
          <a:p>
            <a:r>
              <a:rPr lang="en-US" dirty="0" smtClean="0"/>
              <a:t>1000 mbar vs. 10 mbar</a:t>
            </a:r>
          </a:p>
          <a:p>
            <a:r>
              <a:rPr lang="en-US" dirty="0" smtClean="0"/>
              <a:t>Pressures at positions</a:t>
            </a:r>
          </a:p>
          <a:p>
            <a:r>
              <a:rPr lang="en-US" dirty="0" smtClean="0"/>
              <a:t>1 and 2 vs. time</a:t>
            </a:r>
          </a:p>
          <a:p>
            <a:r>
              <a:rPr lang="en-US" b="1" dirty="0">
                <a:solidFill>
                  <a:srgbClr val="C00000"/>
                </a:solidFill>
              </a:rPr>
              <a:t>1</a:t>
            </a:r>
            <a:r>
              <a:rPr lang="en-US" b="1" dirty="0" smtClean="0">
                <a:solidFill>
                  <a:srgbClr val="C00000"/>
                </a:solidFill>
              </a:rPr>
              <a:t> baffle and 2 pressure gauges</a:t>
            </a:r>
            <a:endParaRPr lang="en-GB" b="1" dirty="0">
              <a:solidFill>
                <a:srgbClr val="C00000"/>
              </a:solidFill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77" t="20290" r="14045" b="54628"/>
          <a:stretch/>
        </p:blipFill>
        <p:spPr bwMode="auto">
          <a:xfrm>
            <a:off x="899592" y="3212976"/>
            <a:ext cx="3353301" cy="11008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Straight Connector 12"/>
          <p:cNvCxnSpPr/>
          <p:nvPr/>
        </p:nvCxnSpPr>
        <p:spPr>
          <a:xfrm>
            <a:off x="2339752" y="5882281"/>
            <a:ext cx="0" cy="15403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987824" y="5867253"/>
            <a:ext cx="0" cy="15403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33400" y="116632"/>
            <a:ext cx="8659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  <a:cs typeface="Arial" pitchFamily="34" charset="0"/>
              </a:rPr>
              <a:t>Example of viscous regime simulation </a:t>
            </a:r>
            <a:endParaRPr lang="en-GB" sz="3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itchFamily="18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60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rgbClr val="002060"/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rgbClr val="002060"/>
                </a:solidFill>
                <a:latin typeface="Corbel"/>
              </a:rPr>
              <a:pPr algn="r"/>
              <a:t>7</a:t>
            </a:fld>
            <a:endParaRPr lang="en-US" dirty="0">
              <a:solidFill>
                <a:srgbClr val="002060"/>
              </a:solidFill>
              <a:latin typeface="Corbe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400" y="116632"/>
            <a:ext cx="865908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  <a:cs typeface="Arial" pitchFamily="34" charset="0"/>
              </a:rPr>
              <a:t>Recent Molflow+ improvements</a:t>
            </a:r>
            <a:endParaRPr lang="en-GB" sz="3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itchFamily="18" charset="-127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0261" y="809417"/>
            <a:ext cx="8518203" cy="132343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342900" lvl="0" indent="-342900">
              <a:buFont typeface="Wingdings"/>
              <a:buChar char="à"/>
            </a:pPr>
            <a:r>
              <a:rPr lang="en-U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Recent improvement of the Molflow+ code by M. Ady</a:t>
            </a:r>
          </a:p>
          <a:p>
            <a:pPr marL="342900" lvl="0" indent="-342900">
              <a:buFont typeface="Wingdings"/>
              <a:buChar char="à"/>
            </a:pPr>
            <a:r>
              <a:rPr lang="en-GB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Molflow+ now determines speed distribution and flight times of particles</a:t>
            </a:r>
          </a:p>
          <a:p>
            <a:pPr marL="342900" lvl="0" indent="-342900">
              <a:buFont typeface="Wingdings"/>
              <a:buChar char="à"/>
            </a:pPr>
            <a:r>
              <a:rPr lang="en-GB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enables transient (time dependant) simulations</a:t>
            </a:r>
          </a:p>
        </p:txBody>
      </p:sp>
      <p:pic>
        <p:nvPicPr>
          <p:cNvPr id="8194" name="Picture 2" descr="U:\Own presentations\Seminar group march 2014\Pics\2014-03-19 15_11_13-Molflow+ 2.5 BETA (Mar  6 2014) [MSlongfacet.geo7z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6012" y="2375699"/>
            <a:ext cx="3942212" cy="34295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4283968" y="5837780"/>
            <a:ext cx="49380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Inventor model of test bench in b. 113 imported into Molflow+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589838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rgbClr val="002060"/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rgbClr val="002060"/>
                </a:solidFill>
                <a:latin typeface="Corbel"/>
              </a:rPr>
              <a:pPr algn="r"/>
              <a:t>8</a:t>
            </a:fld>
            <a:endParaRPr lang="en-US" dirty="0">
              <a:solidFill>
                <a:srgbClr val="002060"/>
              </a:solidFill>
              <a:latin typeface="Corbel"/>
            </a:endParaRPr>
          </a:p>
        </p:txBody>
      </p:sp>
      <p:pic>
        <p:nvPicPr>
          <p:cNvPr id="10" name="inrush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8099" r="8099"/>
          <a:stretch/>
        </p:blipFill>
        <p:spPr>
          <a:xfrm>
            <a:off x="0" y="980728"/>
            <a:ext cx="9153643" cy="514859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 flipH="1">
            <a:off x="-9567" y="657273"/>
            <a:ext cx="9163209" cy="360040"/>
          </a:xfrm>
          <a:prstGeom prst="rect">
            <a:avLst/>
          </a:prstGeom>
          <a:gradFill>
            <a:gsLst>
              <a:gs pos="0">
                <a:schemeClr val="bg1"/>
              </a:gs>
              <a:gs pos="17000">
                <a:srgbClr val="FF0000"/>
              </a:gs>
              <a:gs pos="99583">
                <a:srgbClr val="8F45C7"/>
              </a:gs>
              <a:gs pos="78333">
                <a:schemeClr val="tx2">
                  <a:lumMod val="50000"/>
                </a:schemeClr>
              </a:gs>
              <a:gs pos="50000">
                <a:srgbClr val="92D050"/>
              </a:gs>
              <a:gs pos="35000">
                <a:srgbClr val="FFFF00"/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57" y="621849"/>
            <a:ext cx="10599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High pressure</a:t>
            </a:r>
          </a:p>
          <a:p>
            <a:pPr algn="ctr"/>
            <a:r>
              <a:rPr lang="en-US" sz="1100" dirty="0" smtClean="0">
                <a:solidFill>
                  <a:srgbClr val="FFC000"/>
                </a:solidFill>
              </a:rPr>
              <a:t>Haute pression</a:t>
            </a:r>
            <a:endParaRPr lang="en-GB" sz="1100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64592" y="621848"/>
            <a:ext cx="10406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Low pressure</a:t>
            </a:r>
          </a:p>
          <a:p>
            <a:pPr algn="ctr"/>
            <a:r>
              <a:rPr lang="en-US" sz="1100" dirty="0" smtClean="0">
                <a:solidFill>
                  <a:srgbClr val="FFC000"/>
                </a:solidFill>
              </a:rPr>
              <a:t>Basse pression</a:t>
            </a:r>
            <a:endParaRPr lang="en-GB" sz="1100" dirty="0">
              <a:solidFill>
                <a:srgbClr val="FFC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039746" y="375627"/>
            <a:ext cx="1061509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000" dirty="0" smtClean="0"/>
              <a:t>Courtesy M. Ady</a:t>
            </a:r>
            <a:endParaRPr lang="en-GB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233400" y="116632"/>
            <a:ext cx="8659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  <a:cs typeface="Arial" pitchFamily="34" charset="0"/>
              </a:rPr>
              <a:t>Exemplary dynamical Molflow+ simulation</a:t>
            </a:r>
            <a:endParaRPr lang="en-GB" sz="3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itchFamily="18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42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15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6"/>
          <p:cNvSpPr txBox="1">
            <a:spLocks/>
          </p:cNvSpPr>
          <p:nvPr/>
        </p:nvSpPr>
        <p:spPr>
          <a:xfrm>
            <a:off x="0" y="6525344"/>
            <a:ext cx="91440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 smtClean="0">
                <a:solidFill>
                  <a:srgbClr val="002060"/>
                </a:solidFill>
                <a:latin typeface="Corbel"/>
              </a:rPr>
              <a:t>							   </a:t>
            </a:r>
            <a:fld id="{B1BD7901-48DC-9647-9924-BE9C7E104B66}" type="slidenum">
              <a:rPr lang="it-IT" smtClean="0">
                <a:solidFill>
                  <a:srgbClr val="002060"/>
                </a:solidFill>
                <a:latin typeface="Corbel"/>
              </a:rPr>
              <a:pPr algn="r"/>
              <a:t>9</a:t>
            </a:fld>
            <a:endParaRPr lang="en-US" dirty="0">
              <a:solidFill>
                <a:srgbClr val="002060"/>
              </a:solidFill>
              <a:latin typeface="Corbe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400" y="116632"/>
            <a:ext cx="86590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  <a:cs typeface="Arial" pitchFamily="34" charset="0"/>
              </a:rPr>
              <a:t>Measures to protect SC linac from contamination with ambient air</a:t>
            </a:r>
            <a:endParaRPr lang="en-GB" sz="3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itchFamily="18" charset="-127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0261" y="1628800"/>
            <a:ext cx="8518203" cy="4003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à"/>
            </a:pPr>
            <a:r>
              <a:rPr lang="en-US" sz="1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Anticipatory actions</a:t>
            </a:r>
          </a:p>
          <a:p>
            <a:pPr marL="800100" lvl="1" indent="-342900" algn="just">
              <a:lnSpc>
                <a:spcPct val="115000"/>
              </a:lnSpc>
              <a:buFont typeface="Wingdings"/>
              <a:buChar char="à"/>
            </a:pPr>
            <a:r>
              <a:rPr lang="en-US" sz="17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Robust vacuum design </a:t>
            </a:r>
            <a:r>
              <a:rPr lang="en-US" sz="17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of </a:t>
            </a:r>
            <a:r>
              <a:rPr lang="en-US" sz="17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experiments</a:t>
            </a:r>
          </a:p>
          <a:p>
            <a:pPr lvl="1" algn="just">
              <a:lnSpc>
                <a:spcPct val="115000"/>
              </a:lnSpc>
            </a:pPr>
            <a:r>
              <a:rPr lang="en-US" sz="17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e.g. Minimize amount and aperture </a:t>
            </a:r>
            <a:r>
              <a:rPr lang="en-US" sz="17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of valves </a:t>
            </a:r>
            <a:r>
              <a:rPr lang="en-US" sz="17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to atmosphere</a:t>
            </a:r>
          </a:p>
          <a:p>
            <a:pPr marL="1257300" lvl="2" indent="-342900" algn="just">
              <a:lnSpc>
                <a:spcPct val="115000"/>
              </a:lnSpc>
              <a:buFont typeface="Wingdings"/>
              <a:buChar char="à"/>
            </a:pPr>
            <a:endParaRPr lang="en-US" sz="17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15000"/>
              </a:lnSpc>
              <a:buFont typeface="Wingdings"/>
              <a:buChar char="à"/>
            </a:pPr>
            <a:r>
              <a:rPr lang="en-US" sz="17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Actions during operation</a:t>
            </a:r>
            <a:endParaRPr lang="en-US" sz="17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800100" lvl="1" indent="-342900" algn="just">
              <a:lnSpc>
                <a:spcPct val="115000"/>
              </a:lnSpc>
              <a:buFont typeface="Wingdings"/>
              <a:buChar char="à"/>
            </a:pPr>
            <a:r>
              <a:rPr lang="en-US" sz="17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Raising awareness </a:t>
            </a:r>
            <a:r>
              <a:rPr lang="en-US" sz="17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of experimentalists for problematic</a:t>
            </a:r>
          </a:p>
          <a:p>
            <a:pPr marL="800100" lvl="1" indent="-342900" algn="just">
              <a:lnSpc>
                <a:spcPct val="115000"/>
              </a:lnSpc>
              <a:buFont typeface="Wingdings"/>
              <a:buChar char="à"/>
            </a:pPr>
            <a:endParaRPr lang="en-US" sz="17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15000"/>
              </a:lnSpc>
              <a:buFont typeface="Wingdings"/>
              <a:buChar char="à"/>
            </a:pPr>
            <a:r>
              <a:rPr lang="en-US" sz="17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Implementation of protective equipment</a:t>
            </a:r>
          </a:p>
          <a:p>
            <a:pPr marL="800100" lvl="1" indent="-342900" algn="just">
              <a:lnSpc>
                <a:spcPct val="115000"/>
              </a:lnSpc>
              <a:buFont typeface="Wingdings"/>
              <a:buChar char="à"/>
            </a:pPr>
            <a:r>
              <a:rPr lang="en-US" sz="17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Usage of slow-down devices such as </a:t>
            </a:r>
            <a:r>
              <a:rPr lang="en-US" sz="17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a</a:t>
            </a:r>
            <a:r>
              <a:rPr lang="en-US" sz="17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coustic delay devices</a:t>
            </a:r>
          </a:p>
          <a:p>
            <a:pPr marL="800100" lvl="1" indent="-342900" algn="just">
              <a:lnSpc>
                <a:spcPct val="115000"/>
              </a:lnSpc>
              <a:buFont typeface="Wingdings"/>
              <a:buChar char="à"/>
            </a:pPr>
            <a:r>
              <a:rPr lang="en-US" sz="17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Implementation of fast pressure detection and fast valve system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à"/>
            </a:pPr>
            <a:endParaRPr lang="en-US" sz="17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à"/>
            </a:pPr>
            <a:endParaRPr lang="en-US" sz="1700" dirty="0" smtClean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800100" lvl="1" indent="-342900" algn="just">
              <a:lnSpc>
                <a:spcPct val="115000"/>
              </a:lnSpc>
              <a:buFont typeface="Wingdings"/>
              <a:buChar char="à"/>
            </a:pPr>
            <a:endParaRPr lang="en-US" sz="17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48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FFFFFF"/>
      </a:dk1>
      <a:lt1>
        <a:srgbClr val="103154"/>
      </a:lt1>
      <a:dk2>
        <a:srgbClr val="0096FF"/>
      </a:dk2>
      <a:lt2>
        <a:srgbClr val="87FD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</a:majorFont>
      <a:minorFont>
        <a:latin typeface="Corbel"/>
        <a:ea typeface=""/>
        <a:cs typeface=""/>
        <a:font script="Jpan" typeface="メイリオ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35646</TotalTime>
  <Words>1157</Words>
  <Application>Microsoft Office PowerPoint</Application>
  <PresentationFormat>On-screen Show (4:3)</PresentationFormat>
  <Paragraphs>272</Paragraphs>
  <Slides>28</Slides>
  <Notes>28</Notes>
  <HiddenSlides>0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Pixel</vt:lpstr>
      <vt:lpstr>Visio</vt:lpstr>
      <vt:lpstr>VSC group seminar  Leak propagation dynamics:  experiment and simulation  M. Hermann, M. Ady, D. Ziemianski, G. Vandoni, R. Kersevan,   21st March 2014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HIE-ISOLDE Project</dc:title>
  <dc:creator>Matteo Pasini</dc:creator>
  <cp:lastModifiedBy>Mariane Catallon</cp:lastModifiedBy>
  <cp:revision>863</cp:revision>
  <dcterms:created xsi:type="dcterms:W3CDTF">2010-08-04T12:14:58Z</dcterms:created>
  <dcterms:modified xsi:type="dcterms:W3CDTF">2014-03-21T09:36:25Z</dcterms:modified>
</cp:coreProperties>
</file>