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8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72" r:id="rId7"/>
    <p:sldMasterId id="2147483984" r:id="rId8"/>
    <p:sldMasterId id="2147483992" r:id="rId9"/>
  </p:sldMasterIdLst>
  <p:notesMasterIdLst>
    <p:notesMasterId r:id="rId19"/>
  </p:notesMasterIdLst>
  <p:handoutMasterIdLst>
    <p:handoutMasterId r:id="rId20"/>
  </p:handoutMasterIdLst>
  <p:sldIdLst>
    <p:sldId id="1093" r:id="rId10"/>
    <p:sldId id="1095" r:id="rId11"/>
    <p:sldId id="1099" r:id="rId12"/>
    <p:sldId id="1102" r:id="rId13"/>
    <p:sldId id="1104" r:id="rId14"/>
    <p:sldId id="1103" r:id="rId15"/>
    <p:sldId id="1105" r:id="rId16"/>
    <p:sldId id="1094" r:id="rId17"/>
    <p:sldId id="1101" r:id="rId18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9FF"/>
    <a:srgbClr val="E5F3EE"/>
    <a:srgbClr val="0000FF"/>
    <a:srgbClr val="008080"/>
    <a:srgbClr val="FF9933"/>
    <a:srgbClr val="0033CC"/>
    <a:srgbClr val="FF3300"/>
    <a:srgbClr val="EDF6F9"/>
    <a:srgbClr val="CCCCFF"/>
    <a:srgbClr val="A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47" autoAdjust="0"/>
    <p:restoredTop sz="86410" autoAdjust="0"/>
  </p:normalViewPr>
  <p:slideViewPr>
    <p:cSldViewPr snapToGrid="0">
      <p:cViewPr>
        <p:scale>
          <a:sx n="100" d="100"/>
          <a:sy n="100" d="100"/>
        </p:scale>
        <p:origin x="418" y="504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2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14/04/2014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7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2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srgbClr val="000000"/>
                </a:solidFill>
              </a:rPr>
              <a:t>14 Nov 2012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14/04/2014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14/04/2014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14/04/2014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60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861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Physicsfaca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08" y="50800"/>
            <a:ext cx="3263392" cy="2235200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7534592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106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1692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4463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152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293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693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6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9027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0828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14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78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213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14/04/2014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830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5.emf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7.em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9.jp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/>
              <a:t>14.04.2014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6" y="6130927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538888" y="6504344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FCC--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 VC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2014-03-10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logo-tlep-01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909888" cy="113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6" y="6130927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50" y="6384927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73" y="46302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2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56700" cy="6858000"/>
            <a:chOff x="0" y="0"/>
            <a:chExt cx="9156700" cy="6858000"/>
          </a:xfrm>
        </p:grpSpPr>
        <p:pic>
          <p:nvPicPr>
            <p:cNvPr id="10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00" r="16667"/>
            <a:stretch/>
          </p:blipFill>
          <p:spPr bwMode="auto">
            <a:xfrm>
              <a:off x="7467257" y="0"/>
              <a:ext cx="168944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805"/>
            <a:stretch/>
          </p:blipFill>
          <p:spPr bwMode="auto">
            <a:xfrm>
              <a:off x="0" y="0"/>
              <a:ext cx="76073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89487"/>
            <a:ext cx="1628790" cy="2954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6101" y="6426202"/>
            <a:ext cx="18411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October 16, 2013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6100" y="6426202"/>
            <a:ext cx="65405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Capabilities Frontier Summary - Summary to HEPAP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98817235-C917-8F48-A936-FEF3725D9AF4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07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b="0" smtClean="0">
                <a:solidFill>
                  <a:srgbClr val="FFFFFF"/>
                </a:solidFill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65304"/>
            <a:ext cx="9144000" cy="707202"/>
          </a:xfrm>
          <a:prstGeom prst="rect">
            <a:avLst/>
          </a:prstGeom>
          <a:solidFill>
            <a:srgbClr val="000000"/>
          </a:solidFill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1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Future Circular Collider Study</a:t>
            </a:r>
            <a:br>
              <a:rPr lang="en-GB" sz="1000" dirty="0" smtClean="0">
                <a:solidFill>
                  <a:srgbClr val="FFFFFF"/>
                </a:solidFill>
                <a:latin typeface="Arial"/>
              </a:rPr>
            </a:br>
            <a:r>
              <a:rPr lang="en-US" sz="1000" b="0" dirty="0" smtClean="0">
                <a:solidFill>
                  <a:srgbClr val="FFFFFF"/>
                </a:solidFill>
                <a:latin typeface="Arial"/>
              </a:rPr>
              <a:t>Michael Benedikt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b="0" dirty="0" smtClean="0">
                <a:solidFill>
                  <a:srgbClr val="FFFFFF"/>
                </a:solidFill>
                <a:latin typeface="Arial"/>
              </a:rPr>
              <a:t>FCC Kick-Off 2014</a:t>
            </a:r>
          </a:p>
        </p:txBody>
      </p:sp>
    </p:spTree>
    <p:extLst>
      <p:ext uri="{BB962C8B-B14F-4D97-AF65-F5344CB8AC3E}">
        <p14:creationId xmlns:p14="http://schemas.microsoft.com/office/powerpoint/2010/main" val="326709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14.04.2014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experiments summary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53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266149/overview" TargetMode="External"/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Michael.Koratzinos@cern.ch" TargetMode="External"/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313708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1061" y="1938262"/>
            <a:ext cx="364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n-lt"/>
              </a:rPr>
              <a:t>FCC news (</a:t>
            </a:r>
            <a:r>
              <a:rPr lang="fr-CH" sz="2800" dirty="0" err="1" smtClean="0">
                <a:latin typeface="+mn-lt"/>
              </a:rPr>
              <a:t>e</a:t>
            </a:r>
            <a:r>
              <a:rPr lang="fr-CH" sz="2800" baseline="30000" dirty="0" err="1" smtClean="0">
                <a:latin typeface="Symbol" charset="2"/>
                <a:cs typeface="Symbol" charset="2"/>
              </a:rPr>
              <a:t>+</a:t>
            </a:r>
            <a:r>
              <a:rPr lang="fr-CH" sz="2800" dirty="0" err="1" smtClean="0">
                <a:latin typeface="+mn-lt"/>
              </a:rPr>
              <a:t>e</a:t>
            </a:r>
            <a:r>
              <a:rPr lang="fr-CH" sz="2800" baseline="30000" dirty="0" smtClean="0">
                <a:latin typeface="Symbol" charset="2"/>
                <a:cs typeface="Symbol" charset="2"/>
              </a:rPr>
              <a:t>-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flavour</a:t>
            </a:r>
            <a:r>
              <a:rPr lang="fr-CH" sz="2800" dirty="0" smtClean="0">
                <a:latin typeface="+mn-lt"/>
              </a:rPr>
              <a:t>) </a:t>
            </a:r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753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776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600" dirty="0" smtClean="0">
                <a:solidFill>
                  <a:srgbClr val="FFFF00"/>
                </a:solidFill>
              </a:rPr>
              <a:t>Proposal for FCC Study Time Line</a:t>
            </a:r>
            <a:endParaRPr lang="en-US" sz="3600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972708"/>
              </p:ext>
            </p:extLst>
          </p:nvPr>
        </p:nvGraphicFramePr>
        <p:xfrm>
          <a:off x="51944" y="1087905"/>
          <a:ext cx="906568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1152456" y="1862408"/>
            <a:ext cx="3332030" cy="48647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Kick-off, collaboration forming,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study plan and organisation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776568" y="5776539"/>
            <a:ext cx="4527713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Release CDR &amp; Workshop on next steps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707224" y="5081427"/>
            <a:ext cx="2169032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contents of CDR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29400" y="2959435"/>
            <a:ext cx="5223847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identification  of baseline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7744" y="2923592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8172401" y="5660571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2798002" y="3366379"/>
            <a:ext cx="2710103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2: Conceptual study of baseline “strong interact.”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436096" y="3925083"/>
            <a:ext cx="3456384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Review, cost model, LHC results 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study </a:t>
            </a: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re-scoping?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461169" y="4470277"/>
            <a:ext cx="1899888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3: Study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consolidation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764651" y="5083830"/>
            <a:ext cx="615661" cy="576741"/>
            <a:chOff x="-1219048" y="3333377"/>
            <a:chExt cx="540000" cy="54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0" name="Rounded Rectangle 9"/>
          <p:cNvSpPr/>
          <p:nvPr/>
        </p:nvSpPr>
        <p:spPr>
          <a:xfrm>
            <a:off x="7317096" y="5428183"/>
            <a:ext cx="89047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Report</a:t>
            </a:r>
            <a:endParaRPr lang="en-GB" sz="1600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14680" y="1898394"/>
            <a:ext cx="995428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Prepare</a:t>
            </a:r>
            <a:endParaRPr lang="en-GB" sz="1600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79512" y="5157869"/>
            <a:ext cx="2750501" cy="863419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4 large FCC Workshops distributed over participating regions</a:t>
            </a:r>
            <a:endParaRPr lang="en-GB" sz="1600" b="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964452" y="4003712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7" name="Rounded Rectangle 6"/>
          <p:cNvSpPr/>
          <p:nvPr/>
        </p:nvSpPr>
        <p:spPr>
          <a:xfrm>
            <a:off x="475683" y="2346087"/>
            <a:ext cx="223891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1: Explore options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“weak interaction”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67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498" y="5633902"/>
            <a:ext cx="8471230" cy="120032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conveners</a:t>
            </a:r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 jobs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is</a:t>
            </a:r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 to assemble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collaborators</a:t>
            </a:r>
            <a:endParaRPr lang="fr-CH" sz="36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and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find</a:t>
            </a:r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co-conveners</a:t>
            </a:r>
            <a:r>
              <a:rPr lang="fr-CH" sz="3600" dirty="0" smtClean="0">
                <a:solidFill>
                  <a:prstClr val="black"/>
                </a:solidFill>
                <a:latin typeface="Calibri"/>
              </a:rPr>
              <a:t> in a global </a:t>
            </a:r>
            <a:r>
              <a:rPr lang="fr-CH" sz="3600" dirty="0" err="1" smtClean="0">
                <a:solidFill>
                  <a:prstClr val="black"/>
                </a:solidFill>
                <a:latin typeface="Calibri"/>
              </a:rPr>
              <a:t>way</a:t>
            </a:r>
            <a:endParaRPr lang="fr-CH" sz="36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04800"/>
            <a:ext cx="8724900" cy="5308600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531620" y="3749040"/>
            <a:ext cx="1684020" cy="307777"/>
          </a:xfrm>
          <a:prstGeom prst="rect">
            <a:avLst/>
          </a:prstGeom>
          <a:solidFill>
            <a:srgbClr val="DDF9FF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latin typeface="+mn-lt"/>
              </a:rPr>
              <a:t>Gianotti</a:t>
            </a:r>
            <a:r>
              <a:rPr lang="fr-CH" dirty="0" smtClean="0">
                <a:latin typeface="+mn-lt"/>
              </a:rPr>
              <a:t>/</a:t>
            </a:r>
            <a:r>
              <a:rPr lang="fr-CH" dirty="0" err="1" smtClean="0">
                <a:latin typeface="+mn-lt"/>
              </a:rPr>
              <a:t>Janot</a:t>
            </a:r>
            <a:endParaRPr lang="fr-CH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605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1" y="1371600"/>
            <a:ext cx="79171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Software project  -- Unified across the FCC </a:t>
            </a:r>
          </a:p>
          <a:p>
            <a:endParaRPr lang="en-US" sz="1600" dirty="0" smtClean="0">
              <a:latin typeface="+mn-lt"/>
            </a:endParaRPr>
          </a:p>
          <a:p>
            <a:r>
              <a:rPr lang="en-US" sz="1600" dirty="0" smtClean="0">
                <a:latin typeface="+mn-lt"/>
              </a:rPr>
              <a:t>after </a:t>
            </a:r>
            <a:r>
              <a:rPr lang="en-US" sz="1600" dirty="0">
                <a:latin typeface="+mn-lt"/>
              </a:rPr>
              <a:t>meeting with </a:t>
            </a:r>
            <a:r>
              <a:rPr lang="en-US" sz="1600" dirty="0" smtClean="0">
                <a:latin typeface="+mn-lt"/>
              </a:rPr>
              <a:t>PH-SFT leaders (Harvey + </a:t>
            </a:r>
            <a:r>
              <a:rPr lang="en-US" sz="1600" dirty="0" err="1" smtClean="0">
                <a:latin typeface="+mn-lt"/>
              </a:rPr>
              <a:t>Mato</a:t>
            </a:r>
            <a:r>
              <a:rPr lang="en-US" sz="1600" dirty="0" smtClean="0">
                <a:latin typeface="+mn-lt"/>
              </a:rPr>
              <a:t>) on 24 March, </a:t>
            </a:r>
          </a:p>
          <a:p>
            <a:r>
              <a:rPr lang="en-US" sz="1600" dirty="0" smtClean="0">
                <a:latin typeface="+mn-lt"/>
              </a:rPr>
              <a:t>it </a:t>
            </a:r>
            <a:r>
              <a:rPr lang="en-US" sz="1600" dirty="0">
                <a:latin typeface="+mn-lt"/>
              </a:rPr>
              <a:t>is agreed that </a:t>
            </a:r>
            <a:r>
              <a:rPr lang="en-US" sz="1600" dirty="0" err="1">
                <a:solidFill>
                  <a:srgbClr val="0000FF"/>
                </a:solidFill>
                <a:latin typeface="+mn-lt"/>
              </a:rPr>
              <a:t>Benedikt</a:t>
            </a:r>
            <a:r>
              <a:rPr lang="en-US" sz="160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+mn-lt"/>
              </a:rPr>
              <a:t>Hegner</a:t>
            </a:r>
            <a:r>
              <a:rPr lang="en-US" sz="160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(PH-SFT) </a:t>
            </a:r>
            <a:r>
              <a:rPr lang="en-US" sz="1600" dirty="0" smtClean="0">
                <a:latin typeface="+mn-lt"/>
              </a:rPr>
              <a:t>will </a:t>
            </a:r>
            <a:r>
              <a:rPr lang="en-US" sz="1600" dirty="0">
                <a:latin typeface="+mn-lt"/>
              </a:rPr>
              <a:t>work part-time (starting with 20%) on an FCC-wide  framework based on </a:t>
            </a:r>
            <a:r>
              <a:rPr lang="en-US" sz="1600" dirty="0" smtClean="0">
                <a:latin typeface="+mn-lt"/>
              </a:rPr>
              <a:t>Gaudi</a:t>
            </a:r>
            <a:r>
              <a:rPr lang="en-US" sz="1600" dirty="0">
                <a:latin typeface="+mn-lt"/>
              </a:rPr>
              <a:t> -- </a:t>
            </a:r>
            <a:r>
              <a:rPr lang="en-US" sz="1600" dirty="0" smtClean="0">
                <a:latin typeface="+mn-lt"/>
              </a:rPr>
              <a:t>help </a:t>
            </a:r>
            <a:r>
              <a:rPr lang="en-US" sz="1600" dirty="0">
                <a:latin typeface="+mn-lt"/>
              </a:rPr>
              <a:t>also from Andrea </a:t>
            </a:r>
            <a:r>
              <a:rPr lang="en-US" sz="1600" dirty="0" err="1">
                <a:latin typeface="+mn-lt"/>
              </a:rPr>
              <a:t>Valassi</a:t>
            </a:r>
            <a:r>
              <a:rPr lang="en-US" sz="1600" dirty="0">
                <a:latin typeface="+mn-lt"/>
              </a:rPr>
              <a:t> (IT</a:t>
            </a:r>
            <a:r>
              <a:rPr lang="en-US" sz="1600" dirty="0" smtClean="0">
                <a:latin typeface="+mn-lt"/>
              </a:rPr>
              <a:t>).</a:t>
            </a:r>
          </a:p>
          <a:p>
            <a:endParaRPr lang="en-US" sz="1600" dirty="0" smtClean="0">
              <a:latin typeface="+mn-lt"/>
            </a:endParaRPr>
          </a:p>
          <a:p>
            <a:r>
              <a:rPr lang="en-US" sz="1600" dirty="0" smtClean="0">
                <a:latin typeface="+mn-lt"/>
              </a:rPr>
              <a:t>Project is driven/supervised </a:t>
            </a:r>
            <a:r>
              <a:rPr lang="en-US" sz="1600" dirty="0">
                <a:latin typeface="+mn-lt"/>
              </a:rPr>
              <a:t>by Fabiola and </a:t>
            </a:r>
            <a:r>
              <a:rPr lang="en-US" sz="1600" dirty="0" smtClean="0">
                <a:latin typeface="+mn-lt"/>
              </a:rPr>
              <a:t>Patrick for now;  it </a:t>
            </a:r>
            <a:r>
              <a:rPr lang="en-US" sz="1600" dirty="0">
                <a:latin typeface="+mn-lt"/>
              </a:rPr>
              <a:t>will be taken over eventually by a small group comprising members from each </a:t>
            </a:r>
            <a:r>
              <a:rPr lang="en-US" sz="1600" dirty="0" smtClean="0">
                <a:latin typeface="+mn-lt"/>
              </a:rPr>
              <a:t>FCC-</a:t>
            </a:r>
            <a:r>
              <a:rPr lang="en-US" sz="1600" dirty="0" err="1" smtClean="0">
                <a:latin typeface="+mn-lt"/>
              </a:rPr>
              <a:t>flavours</a:t>
            </a:r>
            <a:r>
              <a:rPr lang="en-US" sz="1600" dirty="0" smtClean="0">
                <a:latin typeface="+mn-lt"/>
              </a:rPr>
              <a:t> (Volunteers?). </a:t>
            </a:r>
          </a:p>
          <a:p>
            <a:r>
              <a:rPr lang="en-US" sz="1600" dirty="0" smtClean="0">
                <a:latin typeface="+mn-lt"/>
              </a:rPr>
              <a:t> </a:t>
            </a:r>
          </a:p>
          <a:p>
            <a:r>
              <a:rPr lang="en-US" sz="1600" dirty="0">
                <a:latin typeface="+mn-lt"/>
              </a:rPr>
              <a:t>T</a:t>
            </a:r>
            <a:r>
              <a:rPr lang="en-US" sz="1600" dirty="0" smtClean="0">
                <a:latin typeface="+mn-lt"/>
              </a:rPr>
              <a:t>he </a:t>
            </a:r>
            <a:r>
              <a:rPr lang="en-US" sz="1600" dirty="0">
                <a:latin typeface="+mn-lt"/>
              </a:rPr>
              <a:t>aim is to </a:t>
            </a:r>
            <a:r>
              <a:rPr lang="en-US" sz="1600" dirty="0" smtClean="0">
                <a:latin typeface="+mn-lt"/>
              </a:rPr>
              <a:t>have </a:t>
            </a:r>
            <a:r>
              <a:rPr lang="en-US" sz="1600" dirty="0">
                <a:latin typeface="+mn-lt"/>
              </a:rPr>
              <a:t>software coherent between projects, nimble and incorporating latest technology. </a:t>
            </a:r>
            <a:endParaRPr lang="en-US" sz="1600" dirty="0" smtClean="0">
              <a:latin typeface="+mn-lt"/>
            </a:endParaRPr>
          </a:p>
          <a:p>
            <a:endParaRPr lang="en-US" sz="1600" dirty="0">
              <a:latin typeface="+mn-lt"/>
            </a:endParaRPr>
          </a:p>
          <a:p>
            <a:r>
              <a:rPr lang="en-US" sz="1600" dirty="0" smtClean="0">
                <a:latin typeface="+mn-lt"/>
              </a:rPr>
              <a:t>For </a:t>
            </a:r>
            <a:r>
              <a:rPr lang="en-US" sz="1600" dirty="0">
                <a:latin typeface="+mn-lt"/>
              </a:rPr>
              <a:t>now, informal meetings are </a:t>
            </a:r>
            <a:r>
              <a:rPr lang="en-US" sz="1600" dirty="0" err="1">
                <a:latin typeface="+mn-lt"/>
              </a:rPr>
              <a:t>organised</a:t>
            </a:r>
            <a:r>
              <a:rPr lang="en-US" sz="1600" dirty="0">
                <a:latin typeface="+mn-lt"/>
              </a:rPr>
              <a:t> every week on Thursdays with the aim to have something operational , ready to have basic simulations running by the physics </a:t>
            </a:r>
            <a:r>
              <a:rPr lang="en-US" sz="1600" dirty="0" err="1">
                <a:latin typeface="+mn-lt"/>
              </a:rPr>
              <a:t>wokshops</a:t>
            </a:r>
            <a:r>
              <a:rPr lang="en-US" sz="1600" dirty="0">
                <a:latin typeface="+mn-lt"/>
              </a:rPr>
              <a:t> in May and June 2014.</a:t>
            </a:r>
            <a:endParaRPr lang="fr-CH" sz="1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1585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2020" y="1104900"/>
            <a:ext cx="806297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News </a:t>
            </a:r>
            <a:r>
              <a:rPr lang="fr-CH" sz="1800" dirty="0" err="1" smtClean="0">
                <a:latin typeface="+mn-lt"/>
              </a:rPr>
              <a:t>fro</a:t>
            </a:r>
            <a:r>
              <a:rPr lang="fr-CH" sz="1800" dirty="0" err="1" smtClean="0">
                <a:latin typeface="+mn-lt"/>
              </a:rPr>
              <a:t>m</a:t>
            </a:r>
            <a:r>
              <a:rPr lang="fr-CH" sz="1800" dirty="0" smtClean="0">
                <a:latin typeface="+mn-lt"/>
              </a:rPr>
              <a:t> FCC-</a:t>
            </a:r>
            <a:r>
              <a:rPr lang="fr-CH" sz="1800" dirty="0" err="1" smtClean="0">
                <a:latin typeface="+mn-lt"/>
              </a:rPr>
              <a:t>ee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accelerator</a:t>
            </a:r>
            <a:endParaRPr lang="fr-CH" sz="1800" dirty="0" smtClean="0">
              <a:latin typeface="+mn-lt"/>
            </a:endParaRPr>
          </a:p>
          <a:p>
            <a:endParaRPr lang="fr-CH" sz="1800" dirty="0">
              <a:latin typeface="+mn-lt"/>
            </a:endParaRPr>
          </a:p>
          <a:p>
            <a:r>
              <a:rPr lang="fr-CH" sz="1800" dirty="0" err="1" smtClean="0">
                <a:latin typeface="+mn-lt"/>
              </a:rPr>
              <a:t>see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very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nice</a:t>
            </a:r>
            <a:r>
              <a:rPr lang="fr-CH" sz="1800" dirty="0" smtClean="0">
                <a:latin typeface="+mn-lt"/>
              </a:rPr>
              <a:t> talk by Frank at IOP meeting in </a:t>
            </a:r>
            <a:r>
              <a:rPr lang="en-GB" sz="1800" dirty="0" smtClean="0"/>
              <a:t>UK </a:t>
            </a:r>
            <a:r>
              <a:rPr lang="en-GB" sz="1800" dirty="0"/>
              <a:t>IOP ‘town’ meeting </a:t>
            </a:r>
            <a:endParaRPr lang="en-GB" sz="1800" dirty="0" smtClean="0"/>
          </a:p>
          <a:p>
            <a:r>
              <a:rPr lang="en-GB" sz="1800" u="sng" dirty="0" smtClean="0">
                <a:hlinkClick r:id="rId2"/>
              </a:rPr>
              <a:t>http</a:t>
            </a:r>
            <a:r>
              <a:rPr lang="en-GB" sz="1800" u="sng" dirty="0">
                <a:hlinkClick r:id="rId2"/>
              </a:rPr>
              <a:t>://indico.cern.ch/event/266149/overview</a:t>
            </a:r>
            <a:r>
              <a:rPr lang="en-GB" sz="1800" dirty="0"/>
              <a:t>. </a:t>
            </a:r>
            <a:endParaRPr lang="en-GB" sz="1800" dirty="0" smtClean="0"/>
          </a:p>
          <a:p>
            <a:endParaRPr lang="en-GB" sz="1800" dirty="0">
              <a:latin typeface="+mn-lt"/>
            </a:endParaRPr>
          </a:p>
          <a:p>
            <a:r>
              <a:rPr lang="en-GB" sz="1800" dirty="0" smtClean="0">
                <a:latin typeface="+mn-lt"/>
              </a:rPr>
              <a:t>regular Accelerator Video conferences</a:t>
            </a:r>
          </a:p>
          <a:p>
            <a:endParaRPr lang="en-GB" sz="1800" dirty="0">
              <a:latin typeface="+mn-lt"/>
            </a:endParaRPr>
          </a:p>
          <a:p>
            <a:r>
              <a:rPr lang="en-GB" sz="1800" dirty="0" smtClean="0">
                <a:latin typeface="+mn-lt"/>
              </a:rPr>
              <a:t>-- proposal of BINP (Novosibirsk) of crab crossing for increased luminosity at Z pole</a:t>
            </a:r>
          </a:p>
          <a:p>
            <a:r>
              <a:rPr lang="en-GB" sz="1800" dirty="0" smtClean="0">
                <a:latin typeface="+mn-lt"/>
              </a:rPr>
              <a:t>-- discussion on feasibility of ring with two bends to reduce depth </a:t>
            </a:r>
          </a:p>
          <a:p>
            <a:r>
              <a:rPr lang="en-GB" sz="1800" dirty="0">
                <a:latin typeface="+mn-lt"/>
              </a:rPr>
              <a:t> </a:t>
            </a:r>
            <a:r>
              <a:rPr lang="en-GB" sz="1800" dirty="0" smtClean="0">
                <a:latin typeface="+mn-lt"/>
              </a:rPr>
              <a:t>             -- dispersion corrections and spin corrections need to be demonstrated. </a:t>
            </a:r>
          </a:p>
          <a:p>
            <a:r>
              <a:rPr lang="en-GB" sz="1800" dirty="0" smtClean="0">
                <a:latin typeface="+mn-lt"/>
              </a:rPr>
              <a:t>-- collaboration forming with agreements towards </a:t>
            </a:r>
            <a:r>
              <a:rPr lang="en-GB" sz="1800" smtClean="0">
                <a:latin typeface="+mn-lt"/>
              </a:rPr>
              <a:t>H2020 proposal </a:t>
            </a:r>
            <a:endParaRPr lang="en-GB" sz="1800" dirty="0" smtClean="0">
              <a:latin typeface="+mn-lt"/>
            </a:endParaRPr>
          </a:p>
          <a:p>
            <a:endParaRPr lang="en-GB" sz="1800" dirty="0" smtClean="0">
              <a:latin typeface="+mn-lt"/>
            </a:endParaRPr>
          </a:p>
          <a:p>
            <a:endParaRPr lang="fr-CH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7666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4100" y="89654"/>
            <a:ext cx="1358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u="sng" dirty="0" err="1" smtClean="0">
                <a:latin typeface="+mn-lt"/>
              </a:rPr>
              <a:t>Conferences</a:t>
            </a:r>
            <a:endParaRPr lang="fr-CH" sz="1800" u="sng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" y="643652"/>
            <a:ext cx="8740140" cy="59093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j-lt"/>
              </a:rPr>
              <a:t>It </a:t>
            </a:r>
            <a:r>
              <a:rPr lang="en-US" sz="1800" dirty="0">
                <a:latin typeface="+mj-lt"/>
              </a:rPr>
              <a:t>is important that FCC-</a:t>
            </a:r>
            <a:r>
              <a:rPr lang="en-US" sz="1800" dirty="0" err="1">
                <a:latin typeface="+mj-lt"/>
              </a:rPr>
              <a:t>ee</a:t>
            </a:r>
            <a:r>
              <a:rPr lang="en-US" sz="1800" dirty="0">
                <a:latin typeface="+mj-lt"/>
              </a:rPr>
              <a:t> is represented in </a:t>
            </a:r>
            <a:r>
              <a:rPr lang="en-US" sz="1800" dirty="0" smtClean="0">
                <a:latin typeface="+mj-lt"/>
              </a:rPr>
              <a:t>conferences as </a:t>
            </a:r>
            <a:r>
              <a:rPr lang="en-US" sz="1800" dirty="0">
                <a:latin typeface="+mj-lt"/>
              </a:rPr>
              <a:t>it gives a more direct </a:t>
            </a:r>
            <a:r>
              <a:rPr lang="en-US" sz="1800" dirty="0" smtClean="0">
                <a:latin typeface="+mj-lt"/>
              </a:rPr>
              <a:t>information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to external people.</a:t>
            </a: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endParaRPr lang="en-US" sz="18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We are setting up across the FCC a 'speakers' board'.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P</a:t>
            </a:r>
            <a:r>
              <a:rPr lang="en-US" sz="1800" dirty="0" smtClean="0">
                <a:latin typeface="+mj-lt"/>
              </a:rPr>
              <a:t>erson </a:t>
            </a:r>
            <a:r>
              <a:rPr lang="en-US" sz="1800" dirty="0">
                <a:latin typeface="+mj-lt"/>
              </a:rPr>
              <a:t>in charge for </a:t>
            </a:r>
            <a:r>
              <a:rPr lang="en-US" sz="1800" dirty="0" smtClean="0">
                <a:latin typeface="+mj-lt"/>
              </a:rPr>
              <a:t>FCC-</a:t>
            </a:r>
            <a:r>
              <a:rPr lang="en-US" sz="1800" dirty="0" err="1" smtClean="0">
                <a:latin typeface="+mj-lt"/>
              </a:rPr>
              <a:t>ee</a:t>
            </a:r>
            <a:r>
              <a:rPr lang="en-US" sz="1800" dirty="0" smtClean="0">
                <a:latin typeface="+mj-lt"/>
              </a:rPr>
              <a:t> accelerator issues: </a:t>
            </a:r>
            <a:r>
              <a:rPr lang="en-US" sz="1800" dirty="0" err="1">
                <a:latin typeface="+mj-lt"/>
              </a:rPr>
              <a:t>Jorg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err="1">
                <a:latin typeface="+mj-lt"/>
              </a:rPr>
              <a:t>Wenninger</a:t>
            </a:r>
            <a:r>
              <a:rPr lang="en-US" sz="1800" dirty="0">
                <a:latin typeface="+mj-lt"/>
              </a:rPr>
              <a:t> and Frank Zimmermann, </a:t>
            </a:r>
            <a:endParaRPr lang="en-US" sz="18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F</a:t>
            </a:r>
            <a:r>
              <a:rPr lang="en-US" sz="1800" dirty="0" smtClean="0">
                <a:latin typeface="+mj-lt"/>
              </a:rPr>
              <a:t>or </a:t>
            </a:r>
            <a:r>
              <a:rPr lang="en-US" sz="1800" dirty="0">
                <a:latin typeface="+mj-lt"/>
              </a:rPr>
              <a:t>the FCC-</a:t>
            </a:r>
            <a:r>
              <a:rPr lang="en-US" sz="1800" dirty="0" err="1">
                <a:latin typeface="+mj-lt"/>
              </a:rPr>
              <a:t>ee</a:t>
            </a:r>
            <a:r>
              <a:rPr lang="en-US" sz="1800" dirty="0">
                <a:latin typeface="+mj-lt"/>
              </a:rPr>
              <a:t>(TLEP) </a:t>
            </a:r>
            <a:r>
              <a:rPr lang="en-US" sz="1800" dirty="0" smtClean="0">
                <a:latin typeface="+mj-lt"/>
              </a:rPr>
              <a:t>physics:  </a:t>
            </a:r>
            <a:r>
              <a:rPr lang="en-US" sz="1800" dirty="0">
                <a:latin typeface="+mj-lt"/>
              </a:rPr>
              <a:t>Mike </a:t>
            </a:r>
            <a:r>
              <a:rPr lang="en-US" sz="1800" dirty="0" err="1">
                <a:latin typeface="+mj-lt"/>
              </a:rPr>
              <a:t>Koratzinos</a:t>
            </a:r>
            <a:r>
              <a:rPr lang="en-US" sz="1800" dirty="0">
                <a:latin typeface="+mj-lt"/>
              </a:rPr>
              <a:t> (</a:t>
            </a:r>
            <a:r>
              <a:rPr lang="en-US" sz="1800" dirty="0">
                <a:latin typeface="+mj-lt"/>
                <a:hlinkClick r:id="rId2"/>
              </a:rPr>
              <a:t>&lt;Michael.Koratzinos@cern.ch</a:t>
            </a:r>
            <a:r>
              <a:rPr lang="en-US" sz="1800" dirty="0" smtClean="0">
                <a:latin typeface="+mj-lt"/>
                <a:hlinkClick r:id="rId2"/>
              </a:rPr>
              <a:t>&gt;</a:t>
            </a:r>
            <a:r>
              <a:rPr lang="en-US" sz="1800" dirty="0" smtClean="0">
                <a:latin typeface="+mj-lt"/>
              </a:rPr>
              <a:t>) </a:t>
            </a: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r>
              <a:rPr lang="en-US" sz="1800" dirty="0" smtClean="0">
                <a:solidFill>
                  <a:srgbClr val="0000FF"/>
                </a:solidFill>
                <a:latin typeface="+mj-lt"/>
              </a:rPr>
              <a:t>ICHEP 2014</a:t>
            </a:r>
            <a:r>
              <a:rPr lang="en-US" sz="1800" dirty="0" smtClean="0">
                <a:latin typeface="+mj-lt"/>
              </a:rPr>
              <a:t>: first </a:t>
            </a:r>
            <a:r>
              <a:rPr lang="en-US" sz="1800" dirty="0">
                <a:latin typeface="+mj-lt"/>
              </a:rPr>
              <a:t>task is to propose </a:t>
            </a:r>
            <a:r>
              <a:rPr lang="en-US" sz="1800" dirty="0" smtClean="0">
                <a:latin typeface="+mj-lt"/>
              </a:rPr>
              <a:t>TLEP </a:t>
            </a:r>
            <a:r>
              <a:rPr lang="en-US" sz="1800" dirty="0">
                <a:latin typeface="+mj-lt"/>
              </a:rPr>
              <a:t>physics abstracts for </a:t>
            </a:r>
            <a:r>
              <a:rPr lang="en-US" sz="1800" dirty="0" smtClean="0">
                <a:latin typeface="+mj-lt"/>
              </a:rPr>
              <a:t>ICHEP</a:t>
            </a: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r>
              <a:rPr lang="en-US" sz="1800" dirty="0" smtClean="0">
                <a:latin typeface="+mj-lt"/>
              </a:rPr>
              <a:t>possible </a:t>
            </a:r>
            <a:r>
              <a:rPr lang="en-US" sz="1800" dirty="0">
                <a:latin typeface="+mj-lt"/>
              </a:rPr>
              <a:t>abstracts </a:t>
            </a:r>
            <a:r>
              <a:rPr lang="en-US" sz="1800" dirty="0" smtClean="0">
                <a:latin typeface="+mj-lt"/>
              </a:rPr>
              <a:t>(not </a:t>
            </a:r>
            <a:r>
              <a:rPr lang="en-US" sz="1800" dirty="0">
                <a:latin typeface="+mj-lt"/>
              </a:rPr>
              <a:t>limitative).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Higgs Physics at FCC-</a:t>
            </a:r>
            <a:r>
              <a:rPr lang="en-US" sz="1800" dirty="0" err="1">
                <a:latin typeface="+mj-lt"/>
              </a:rPr>
              <a:t>ee</a:t>
            </a:r>
            <a:r>
              <a:rPr lang="en-US" sz="1800" dirty="0">
                <a:latin typeface="+mj-lt"/>
              </a:rPr>
              <a:t> (for the Higgs physics session)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Top quark physics at FCC-</a:t>
            </a:r>
            <a:r>
              <a:rPr lang="en-US" sz="1800" dirty="0" err="1">
                <a:latin typeface="+mj-lt"/>
              </a:rPr>
              <a:t>ee</a:t>
            </a:r>
            <a:r>
              <a:rPr lang="en-US" sz="1800" dirty="0">
                <a:latin typeface="+mj-lt"/>
              </a:rPr>
              <a:t> (top and electroweak session)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precision Electroweak measurements at FCC-</a:t>
            </a:r>
            <a:r>
              <a:rPr lang="en-US" sz="1800" dirty="0" err="1">
                <a:latin typeface="+mj-lt"/>
              </a:rPr>
              <a:t>ee</a:t>
            </a:r>
            <a:r>
              <a:rPr lang="en-US" sz="1800" dirty="0">
                <a:latin typeface="+mj-lt"/>
              </a:rPr>
              <a:t> (top and electroweak session)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H</a:t>
            </a:r>
            <a:r>
              <a:rPr lang="en-US" sz="1800" dirty="0" smtClean="0">
                <a:latin typeface="+mj-lt"/>
              </a:rPr>
              <a:t>eavy </a:t>
            </a:r>
            <a:r>
              <a:rPr lang="en-US" sz="1800" dirty="0">
                <a:latin typeface="+mj-lt"/>
              </a:rPr>
              <a:t>neutrino hunting in Higgs- and Z decays at </a:t>
            </a:r>
            <a:r>
              <a:rPr lang="en-US" sz="1800" dirty="0" smtClean="0">
                <a:latin typeface="+mj-lt"/>
              </a:rPr>
              <a:t>FCC-</a:t>
            </a:r>
            <a:r>
              <a:rPr lang="en-US" sz="1800" dirty="0" err="1" smtClean="0">
                <a:latin typeface="+mj-lt"/>
              </a:rPr>
              <a:t>ee</a:t>
            </a:r>
            <a:r>
              <a:rPr lang="en-US" sz="1800" dirty="0" smtClean="0">
                <a:latin typeface="+mj-lt"/>
              </a:rPr>
              <a:t>  (neutrino </a:t>
            </a:r>
            <a:r>
              <a:rPr lang="en-US" sz="1800" dirty="0">
                <a:latin typeface="+mj-lt"/>
              </a:rPr>
              <a:t>physics </a:t>
            </a:r>
            <a:r>
              <a:rPr lang="en-US" sz="1800" dirty="0" smtClean="0">
                <a:latin typeface="+mj-lt"/>
              </a:rPr>
              <a:t>session)</a:t>
            </a: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Strong Interactions physics: </a:t>
            </a:r>
            <a:r>
              <a:rPr lang="en-US" sz="1800" dirty="0" err="1">
                <a:latin typeface="+mj-lt"/>
              </a:rPr>
              <a:t>alpha_s</a:t>
            </a:r>
            <a:r>
              <a:rPr lang="en-US" sz="1800" dirty="0">
                <a:latin typeface="+mj-lt"/>
              </a:rPr>
              <a:t> measurement at FCC-</a:t>
            </a:r>
            <a:r>
              <a:rPr lang="en-US" sz="1800" dirty="0" err="1">
                <a:latin typeface="+mj-lt"/>
              </a:rPr>
              <a:t>ee</a:t>
            </a:r>
            <a:r>
              <a:rPr lang="en-US" sz="1800" dirty="0">
                <a:latin typeface="+mj-lt"/>
              </a:rPr>
              <a:t>  (Strong interaction session)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Could you please let us know (</a:t>
            </a:r>
            <a:r>
              <a:rPr lang="en-US" sz="1800" dirty="0">
                <a:solidFill>
                  <a:srgbClr val="0000FF"/>
                </a:solidFill>
                <a:latin typeface="+mj-lt"/>
              </a:rPr>
              <a:t>by reply to me and Mike before </a:t>
            </a:r>
            <a:r>
              <a:rPr lang="en-US" sz="1800" dirty="0" smtClean="0">
                <a:solidFill>
                  <a:srgbClr val="0000FF"/>
                </a:solidFill>
                <a:latin typeface="+mj-lt"/>
              </a:rPr>
              <a:t>today </a:t>
            </a:r>
            <a:r>
              <a:rPr lang="en-US" sz="1800" dirty="0">
                <a:solidFill>
                  <a:srgbClr val="0000FF"/>
                </a:solidFill>
                <a:latin typeface="+mj-lt"/>
              </a:rPr>
              <a:t>14 April</a:t>
            </a:r>
            <a:r>
              <a:rPr lang="en-US" sz="1800" dirty="0">
                <a:latin typeface="+mj-lt"/>
              </a:rPr>
              <a:t>)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--1 if you have items to add to the list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--2 if you would like to submit an abstract (with a remote chance to get a talk)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--3 if you would like to nominate someone to submit an abstract and on which subject.</a:t>
            </a:r>
            <a:endParaRPr lang="fr-CH" sz="1800" dirty="0" err="1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0647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1904" y="450828"/>
            <a:ext cx="1447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Next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events</a:t>
            </a:r>
            <a:endParaRPr lang="fr-CH" sz="2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5320" y="1363980"/>
            <a:ext cx="8488680" cy="2862322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r>
              <a:rPr lang="fr-CH" sz="1800" dirty="0" err="1" smtClean="0">
                <a:latin typeface="+mn-lt"/>
              </a:rPr>
              <a:t>regular</a:t>
            </a:r>
            <a:r>
              <a:rPr lang="fr-CH" sz="1800" dirty="0" smtClean="0">
                <a:latin typeface="+mn-lt"/>
              </a:rPr>
              <a:t> FCC-</a:t>
            </a:r>
            <a:r>
              <a:rPr lang="fr-CH" sz="1800" dirty="0" err="1" smtClean="0">
                <a:latin typeface="+mn-lt"/>
              </a:rPr>
              <a:t>ee</a:t>
            </a:r>
            <a:r>
              <a:rPr lang="fr-CH" sz="1800" dirty="0" smtClean="0">
                <a:latin typeface="+mn-lt"/>
              </a:rPr>
              <a:t>/TLEP  </a:t>
            </a:r>
            <a:r>
              <a:rPr lang="fr-CH" sz="1800" dirty="0" err="1" smtClean="0">
                <a:latin typeface="+mn-lt"/>
              </a:rPr>
              <a:t>Video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conferences</a:t>
            </a:r>
            <a:endParaRPr lang="fr-CH" sz="1800" dirty="0">
              <a:latin typeface="+mn-lt"/>
            </a:endParaRPr>
          </a:p>
          <a:p>
            <a:r>
              <a:rPr lang="fr-CH" sz="1800" dirty="0" err="1" smtClean="0">
                <a:latin typeface="+mn-lt"/>
              </a:rPr>
              <a:t>next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19 May 2014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FCC-</a:t>
            </a:r>
            <a:r>
              <a:rPr lang="fr-CH" sz="1800" dirty="0" err="1" smtClean="0">
                <a:latin typeface="+mn-lt"/>
              </a:rPr>
              <a:t>ee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physics</a:t>
            </a:r>
            <a:r>
              <a:rPr lang="fr-CH" sz="1800" dirty="0" smtClean="0">
                <a:latin typeface="+mn-lt"/>
              </a:rPr>
              <a:t> workshop 19-21 </a:t>
            </a:r>
            <a:r>
              <a:rPr lang="fr-CH" sz="1800" dirty="0" err="1" smtClean="0">
                <a:latin typeface="+mn-lt"/>
              </a:rPr>
              <a:t>June</a:t>
            </a:r>
            <a:r>
              <a:rPr lang="fr-CH" sz="1800" dirty="0" smtClean="0">
                <a:latin typeface="+mn-lt"/>
              </a:rPr>
              <a:t> 2014 CERN TH auditorium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FCC-</a:t>
            </a:r>
            <a:r>
              <a:rPr lang="fr-CH" sz="1800" dirty="0" err="1" smtClean="0">
                <a:latin typeface="+mn-lt"/>
              </a:rPr>
              <a:t>ee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physics</a:t>
            </a:r>
            <a:r>
              <a:rPr lang="fr-CH" sz="1800" dirty="0" smtClean="0">
                <a:latin typeface="+mn-lt"/>
              </a:rPr>
              <a:t> workshop in </a:t>
            </a:r>
            <a:r>
              <a:rPr lang="fr-CH" sz="1800" dirty="0" err="1" smtClean="0">
                <a:latin typeface="+mn-lt"/>
              </a:rPr>
              <a:t>fall</a:t>
            </a:r>
            <a:r>
              <a:rPr lang="fr-CH" sz="1800" dirty="0" smtClean="0">
                <a:latin typeface="+mn-lt"/>
              </a:rPr>
              <a:t> 2014 (in Paris?)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FCC-</a:t>
            </a:r>
            <a:r>
              <a:rPr lang="fr-CH" sz="1800" dirty="0" err="1" smtClean="0">
                <a:latin typeface="+mn-lt"/>
              </a:rPr>
              <a:t>ee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Physics</a:t>
            </a:r>
            <a:r>
              <a:rPr lang="fr-CH" sz="1800" dirty="0" smtClean="0">
                <a:latin typeface="+mn-lt"/>
              </a:rPr>
              <a:t> workshop in </a:t>
            </a:r>
            <a:r>
              <a:rPr lang="fr-CH" sz="1800" dirty="0" err="1" smtClean="0">
                <a:latin typeface="+mn-lt"/>
              </a:rPr>
              <a:t>winter</a:t>
            </a:r>
            <a:r>
              <a:rPr lang="fr-CH" sz="1800" dirty="0" smtClean="0">
                <a:latin typeface="+mn-lt"/>
              </a:rPr>
              <a:t> 2014</a:t>
            </a:r>
          </a:p>
          <a:p>
            <a:endParaRPr lang="fr-CH" sz="1800" dirty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leading us </a:t>
            </a:r>
            <a:r>
              <a:rPr lang="en-US" sz="1800" dirty="0">
                <a:latin typeface="+mn-lt"/>
              </a:rPr>
              <a:t>to the first FCC-</a:t>
            </a:r>
            <a:r>
              <a:rPr lang="en-US" sz="1800" dirty="0" err="1">
                <a:latin typeface="+mn-lt"/>
              </a:rPr>
              <a:t>ee</a:t>
            </a:r>
            <a:r>
              <a:rPr lang="en-US" sz="1800" dirty="0">
                <a:latin typeface="+mn-lt"/>
              </a:rPr>
              <a:t> physics milestone, the first document on the definition of physics landscape and study plans, required for March 2015. </a:t>
            </a:r>
            <a:endParaRPr lang="fr-CH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5868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4380" y="906780"/>
            <a:ext cx="6712607" cy="16312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-- FCC-</a:t>
            </a:r>
            <a:r>
              <a:rPr lang="fr-CH" sz="2000" dirty="0" err="1" smtClean="0">
                <a:latin typeface="+mn-lt"/>
              </a:rPr>
              <a:t>ee</a:t>
            </a:r>
            <a:r>
              <a:rPr lang="fr-CH" sz="2000" dirty="0" smtClean="0">
                <a:latin typeface="+mn-lt"/>
              </a:rPr>
              <a:t> (TLEP) </a:t>
            </a:r>
            <a:r>
              <a:rPr lang="fr-CH" sz="2000" dirty="0" err="1" smtClean="0">
                <a:latin typeface="+mn-lt"/>
              </a:rPr>
              <a:t>physics</a:t>
            </a:r>
            <a:r>
              <a:rPr lang="fr-CH" sz="2000" dirty="0" smtClean="0">
                <a:latin typeface="+mn-lt"/>
              </a:rPr>
              <a:t> workshop: 19-21 </a:t>
            </a:r>
            <a:r>
              <a:rPr lang="fr-CH" sz="2000" dirty="0" err="1" smtClean="0">
                <a:latin typeface="+mn-lt"/>
              </a:rPr>
              <a:t>June</a:t>
            </a:r>
            <a:r>
              <a:rPr lang="fr-CH" sz="2000" dirty="0" smtClean="0">
                <a:latin typeface="+mn-lt"/>
              </a:rPr>
              <a:t> 2014 TH audit. </a:t>
            </a:r>
          </a:p>
          <a:p>
            <a:r>
              <a:rPr lang="fr-CH" sz="2000" dirty="0" smtClean="0">
                <a:latin typeface="+mn-lt"/>
              </a:rPr>
              <a:t> </a:t>
            </a:r>
            <a:r>
              <a:rPr lang="fr-CH" sz="1600" dirty="0">
                <a:latin typeface="+mj-lt"/>
                <a:hlinkClick r:id="rId2"/>
              </a:rPr>
              <a:t>http://indico.cern.ch/event/313708/</a:t>
            </a:r>
            <a:r>
              <a:rPr lang="fr-CH" sz="1600" dirty="0" smtClean="0">
                <a:latin typeface="+mj-lt"/>
              </a:rPr>
              <a:t> </a:t>
            </a:r>
            <a:endParaRPr lang="fr-CH" sz="1600" dirty="0">
              <a:latin typeface="+mj-lt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20" y="2019300"/>
            <a:ext cx="81915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u="sng" dirty="0" smtClean="0">
                <a:latin typeface="+mj-lt"/>
              </a:rPr>
              <a:t>(</a:t>
            </a:r>
            <a:r>
              <a:rPr lang="en-US" sz="1800" u="sng" dirty="0">
                <a:latin typeface="+mj-lt"/>
              </a:rPr>
              <a:t>non exhaustive) set of </a:t>
            </a:r>
            <a:r>
              <a:rPr lang="en-US" sz="1800" u="sng" dirty="0" smtClean="0">
                <a:latin typeface="+mj-lt"/>
              </a:rPr>
              <a:t>questions: </a:t>
            </a:r>
          </a:p>
          <a:p>
            <a:r>
              <a:rPr lang="en-US" sz="1600" dirty="0">
                <a:latin typeface="+mj-lt"/>
              </a:rPr>
              <a:t/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-- Review the new-physics candidates to be considered and tested after the discovery of the H(125) Higgs Boson;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-- review the progress on the FCC-</a:t>
            </a:r>
            <a:r>
              <a:rPr lang="en-US" sz="1600" dirty="0" err="1">
                <a:latin typeface="+mj-lt"/>
              </a:rPr>
              <a:t>ee</a:t>
            </a:r>
            <a:r>
              <a:rPr lang="en-US" sz="1600" dirty="0">
                <a:latin typeface="+mj-lt"/>
              </a:rPr>
              <a:t> machine expected performance and design and consider consequences for the detector designs;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-- review the physics capabilities of the </a:t>
            </a:r>
            <a:r>
              <a:rPr lang="en-US" sz="1600" dirty="0" err="1">
                <a:latin typeface="+mj-lt"/>
              </a:rPr>
              <a:t>TeraZ</a:t>
            </a:r>
            <a:r>
              <a:rPr lang="en-US" sz="1600" dirty="0">
                <a:latin typeface="+mj-lt"/>
              </a:rPr>
              <a:t>, OKUW, Mega Higgs and </a:t>
            </a:r>
            <a:r>
              <a:rPr lang="en-US" sz="1600" dirty="0" err="1">
                <a:latin typeface="+mj-lt"/>
              </a:rPr>
              <a:t>Megatops</a:t>
            </a:r>
            <a:r>
              <a:rPr lang="en-US" sz="1600" dirty="0">
                <a:latin typeface="+mj-lt"/>
              </a:rPr>
              <a:t>;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-- review theoretical calculations in view of expected experimental statistics and precisions;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-- address possible run-up scenarios;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-- Present the FCC software platform and first simulation studies;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-- begin to set up detector requirements, investigating the large synergies and small differences with linear collider detector designs.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-- ...</a:t>
            </a:r>
            <a:endParaRPr lang="fr-CH" sz="1600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3202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602" y="1352607"/>
            <a:ext cx="84343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At </a:t>
            </a:r>
            <a:r>
              <a:rPr lang="en-US" sz="2000" dirty="0">
                <a:latin typeface="+mj-lt"/>
              </a:rPr>
              <a:t>its meeting on February 21, 2014 at DESY, ICFA issued a statement that “</a:t>
            </a:r>
            <a:r>
              <a:rPr lang="en-US" sz="2000" i="1" dirty="0">
                <a:latin typeface="+mj-lt"/>
              </a:rPr>
              <a:t>ICFA supports studies of energy frontier circular colliders and encourages global coordination</a:t>
            </a:r>
            <a:r>
              <a:rPr lang="en-US" sz="2000" dirty="0">
                <a:latin typeface="+mj-lt"/>
              </a:rPr>
              <a:t>.” </a:t>
            </a:r>
            <a:endParaRPr lang="en-US" sz="2000" dirty="0" smtClean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ICFA </a:t>
            </a:r>
            <a:r>
              <a:rPr lang="en-US" sz="2000" dirty="0">
                <a:latin typeface="+mj-lt"/>
              </a:rPr>
              <a:t>also approved the 55th ICFA Advanced Beam Dynamics Workshop on High Luminosity Circular </a:t>
            </a:r>
            <a:r>
              <a:rPr lang="en-US" sz="2000" dirty="0" err="1">
                <a:latin typeface="+mj-lt"/>
              </a:rPr>
              <a:t>e</a:t>
            </a:r>
            <a:r>
              <a:rPr lang="en-US" sz="2000" baseline="30000" dirty="0" err="1">
                <a:latin typeface="+mj-lt"/>
                <a:cs typeface="Symbol" charset="2"/>
              </a:rPr>
              <a:t>+</a:t>
            </a:r>
            <a:r>
              <a:rPr lang="en-US" sz="2000" dirty="0" err="1">
                <a:latin typeface="+mj-lt"/>
              </a:rPr>
              <a:t>e</a:t>
            </a:r>
            <a:r>
              <a:rPr lang="en-US" sz="2000" baseline="30000" dirty="0">
                <a:latin typeface="+mj-lt"/>
                <a:cs typeface="Symbol" charset="2"/>
              </a:rPr>
              <a:t>-</a:t>
            </a:r>
            <a:r>
              <a:rPr lang="en-US" sz="2000" dirty="0">
                <a:latin typeface="+mj-lt"/>
              </a:rPr>
              <a:t> Colliders. </a:t>
            </a:r>
            <a:endParaRPr lang="en-US" sz="2000" dirty="0" smtClean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It </a:t>
            </a:r>
            <a:r>
              <a:rPr lang="en-US" sz="2000" dirty="0">
                <a:latin typeface="+mj-lt"/>
              </a:rPr>
              <a:t>will take place October 8-11, 2014 in Beijing and be hosted by the Institute of High Energy Physics (IHEP). </a:t>
            </a:r>
            <a:endParaRPr lang="en-US" sz="2000" dirty="0" smtClean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The </a:t>
            </a:r>
            <a:r>
              <a:rPr lang="en-US" sz="2000" dirty="0">
                <a:latin typeface="+mj-lt"/>
              </a:rPr>
              <a:t>focus will be on Higgs factory</a:t>
            </a:r>
            <a:r>
              <a:rPr lang="en-US" sz="2000" dirty="0" smtClean="0"/>
              <a:t>.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Committee nominated, web site to appear soon </a:t>
            </a:r>
            <a:endParaRPr lang="fr-CH" sz="2000" dirty="0" err="1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031831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ermilab_2013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81841</TotalTime>
  <Words>537</Words>
  <Application>Microsoft Office PowerPoint</Application>
  <PresentationFormat>On-screen Show (4:3)</PresentationFormat>
  <Paragraphs>94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1_Office Theme</vt:lpstr>
      <vt:lpstr>Theme1</vt:lpstr>
      <vt:lpstr>1_Theme1</vt:lpstr>
      <vt:lpstr>2_Theme1</vt:lpstr>
      <vt:lpstr>3_Theme1</vt:lpstr>
      <vt:lpstr>5_Office Theme</vt:lpstr>
      <vt:lpstr>Fermilab_2013</vt:lpstr>
      <vt:lpstr>1_FC5643-CERN3027 - Scale of contributions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376</cp:revision>
  <cp:lastPrinted>2001-11-08T10:22:42Z</cp:lastPrinted>
  <dcterms:created xsi:type="dcterms:W3CDTF">2007-04-25T04:41:04Z</dcterms:created>
  <dcterms:modified xsi:type="dcterms:W3CDTF">2014-04-14T13:01:03Z</dcterms:modified>
</cp:coreProperties>
</file>