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2" r:id="rId2"/>
    <p:sldId id="278" r:id="rId3"/>
    <p:sldId id="280" r:id="rId4"/>
    <p:sldId id="279" r:id="rId5"/>
    <p:sldId id="282" r:id="rId6"/>
    <p:sldId id="281" r:id="rId7"/>
    <p:sldId id="283" r:id="rId8"/>
    <p:sldId id="284" r:id="rId9"/>
    <p:sldId id="285" r:id="rId10"/>
    <p:sldId id="286" r:id="rId11"/>
    <p:sldId id="290" r:id="rId12"/>
    <p:sldId id="289" r:id="rId13"/>
    <p:sldId id="288" r:id="rId14"/>
    <p:sldId id="287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3" autoAdjust="0"/>
    <p:restoredTop sz="94660"/>
  </p:normalViewPr>
  <p:slideViewPr>
    <p:cSldViewPr>
      <p:cViewPr varScale="1">
        <p:scale>
          <a:sx n="71" d="100"/>
          <a:sy n="71" d="100"/>
        </p:scale>
        <p:origin x="-59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MP\TLEP-VHELHC\Saclay\sensitivities-hiig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MP\TLEP-VHELHC\Saclay\sensitivities-hiig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600537001840288E-2"/>
          <c:y val="0.16838878662309334"/>
          <c:w val="0.89197785621624881"/>
          <c:h val="0.74165227286856905"/>
        </c:manualLayout>
      </c:layout>
      <c:scatterChart>
        <c:scatterStyle val="smoothMarker"/>
        <c:varyColors val="0"/>
        <c:ser>
          <c:idx val="0"/>
          <c:order val="0"/>
          <c:marker>
            <c:symbol val="diamond"/>
            <c:size val="9"/>
          </c:marker>
          <c:dPt>
            <c:idx val="0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1"/>
            <c:marker>
              <c:spPr>
                <a:solidFill>
                  <a:srgbClr val="00B0F0"/>
                </a:solidFill>
              </c:spPr>
            </c:marker>
            <c:bubble3D val="0"/>
          </c:dPt>
          <c:dPt>
            <c:idx val="2"/>
            <c:marker>
              <c:spPr>
                <a:solidFill>
                  <a:srgbClr val="00B050"/>
                </a:solidFill>
              </c:spPr>
            </c:marker>
            <c:bubble3D val="0"/>
          </c:dPt>
          <c:dPt>
            <c:idx val="3"/>
            <c:marker>
              <c:spPr>
                <a:solidFill>
                  <a:srgbClr val="00B050"/>
                </a:solidFill>
              </c:spPr>
            </c:marker>
            <c:bubble3D val="0"/>
          </c:dPt>
          <c:dPt>
            <c:idx val="4"/>
            <c:marker>
              <c:spPr>
                <a:solidFill>
                  <a:srgbClr val="00B050"/>
                </a:solidFill>
              </c:spPr>
            </c:marker>
            <c:bubble3D val="0"/>
          </c:dPt>
          <c:dPt>
            <c:idx val="5"/>
            <c:marker>
              <c:spPr>
                <a:solidFill>
                  <a:schemeClr val="accent6"/>
                </a:solidFill>
              </c:spPr>
            </c:marker>
            <c:bubble3D val="0"/>
          </c:dPt>
          <c:dPt>
            <c:idx val="6"/>
            <c:marker>
              <c:spPr>
                <a:solidFill>
                  <a:schemeClr val="accent6"/>
                </a:solidFill>
              </c:spPr>
            </c:marker>
            <c:bubble3D val="0"/>
          </c:dPt>
          <c:dPt>
            <c:idx val="7"/>
            <c:marker>
              <c:spPr>
                <a:solidFill>
                  <a:schemeClr val="accent6"/>
                </a:solidFill>
              </c:spPr>
            </c:marker>
            <c:bubble3D val="0"/>
          </c:dPt>
          <c:dPt>
            <c:idx val="8"/>
            <c:marker>
              <c:spPr>
                <a:solidFill>
                  <a:srgbClr val="FF0000"/>
                </a:solidFill>
              </c:spPr>
            </c:marker>
            <c:bubble3D val="0"/>
          </c:dPt>
          <c:dPt>
            <c:idx val="9"/>
            <c:marker>
              <c:spPr>
                <a:solidFill>
                  <a:srgbClr val="FF0000"/>
                </a:solidFill>
              </c:spPr>
            </c:marker>
            <c:bubble3D val="0"/>
          </c:dPt>
          <c:dPt>
            <c:idx val="10"/>
            <c:marker>
              <c:spPr>
                <a:solidFill>
                  <a:srgbClr val="FF0000"/>
                </a:solidFill>
              </c:spPr>
            </c:marker>
            <c:bubble3D val="0"/>
          </c:dPt>
          <c:xVal>
            <c:numRef>
              <c:f>Feuil2!$B$3:$B$13</c:f>
              <c:numCache>
                <c:formatCode>General</c:formatCode>
                <c:ptCount val="11"/>
                <c:pt idx="0">
                  <c:v>91</c:v>
                </c:pt>
                <c:pt idx="1">
                  <c:v>81</c:v>
                </c:pt>
                <c:pt idx="2">
                  <c:v>173</c:v>
                </c:pt>
                <c:pt idx="3">
                  <c:v>4.5</c:v>
                </c:pt>
                <c:pt idx="4">
                  <c:v>1.76</c:v>
                </c:pt>
                <c:pt idx="5">
                  <c:v>1.2</c:v>
                </c:pt>
                <c:pt idx="6">
                  <c:v>7.4999999999999997E-2</c:v>
                </c:pt>
                <c:pt idx="7">
                  <c:v>0.105</c:v>
                </c:pt>
                <c:pt idx="8" formatCode="0.00E+00">
                  <c:v>5.0000000000000001E-3</c:v>
                </c:pt>
                <c:pt idx="9" formatCode="0.00E+00">
                  <c:v>3.0000000000000001E-3</c:v>
                </c:pt>
                <c:pt idx="10" formatCode="0.00E+00">
                  <c:v>5.1099999999999995E-4</c:v>
                </c:pt>
              </c:numCache>
            </c:numRef>
          </c:xVal>
          <c:yVal>
            <c:numRef>
              <c:f>Feuil2!$C$3:$C$13</c:f>
              <c:numCache>
                <c:formatCode>General</c:formatCode>
                <c:ptCount val="11"/>
                <c:pt idx="0">
                  <c:v>0.50047446623981195</c:v>
                </c:pt>
                <c:pt idx="1">
                  <c:v>0.44547727214752481</c:v>
                </c:pt>
                <c:pt idx="2">
                  <c:v>0.96111111111111114</c:v>
                </c:pt>
                <c:pt idx="3">
                  <c:v>2.5000000000000001E-2</c:v>
                </c:pt>
                <c:pt idx="4">
                  <c:v>9.7777777777777793E-3</c:v>
                </c:pt>
                <c:pt idx="5">
                  <c:v>6.6666666666666662E-3</c:v>
                </c:pt>
                <c:pt idx="6">
                  <c:v>4.1666666666666664E-4</c:v>
                </c:pt>
                <c:pt idx="7">
                  <c:v>5.8333333333333338E-4</c:v>
                </c:pt>
                <c:pt idx="8" formatCode="0.00E+00">
                  <c:v>2.7777777777777779E-5</c:v>
                </c:pt>
                <c:pt idx="9" formatCode="0.00E+00">
                  <c:v>1.6666666666666667E-5</c:v>
                </c:pt>
                <c:pt idx="10" formatCode="0.00E+00">
                  <c:v>2.8388888888888886E-6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982080"/>
        <c:axId val="91984256"/>
      </c:scatterChart>
      <c:valAx>
        <c:axId val="91982080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fr-FR" sz="2000"/>
                  <a:t>Particle</a:t>
                </a:r>
                <a:r>
                  <a:rPr lang="fr-FR" sz="2000" baseline="0"/>
                  <a:t> Mass (GeV)</a:t>
                </a:r>
                <a:endParaRPr lang="fr-FR" sz="2000"/>
              </a:p>
            </c:rich>
          </c:tx>
          <c:layout>
            <c:manualLayout>
              <c:xMode val="edge"/>
              <c:yMode val="edge"/>
              <c:x val="0.39347919872084958"/>
              <c:y val="3.2598911747772048E-4"/>
            </c:manualLayout>
          </c:layout>
          <c:overlay val="0"/>
        </c:title>
        <c:numFmt formatCode="General" sourceLinked="1"/>
        <c:majorTickMark val="out"/>
        <c:minorTickMark val="none"/>
        <c:tickLblPos val="high"/>
        <c:crossAx val="91984256"/>
        <c:crosses val="autoZero"/>
        <c:crossBetween val="midCat"/>
      </c:valAx>
      <c:valAx>
        <c:axId val="91984256"/>
        <c:scaling>
          <c:logBase val="1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 dirty="0"/>
                  <a:t>Coupling </a:t>
                </a:r>
                <a:r>
                  <a:rPr lang="en-US" sz="1600" dirty="0" smtClean="0"/>
                  <a:t>strength to H</a:t>
                </a:r>
                <a:endParaRPr 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1982080"/>
        <c:crosses val="autoZero"/>
        <c:crossBetween val="midCat"/>
      </c:valAx>
    </c:plotArea>
    <c:plotVisOnly val="1"/>
    <c:dispBlanksAs val="gap"/>
    <c:showDLblsOverMax val="0"/>
  </c:chart>
  <c:spPr>
    <a:solidFill>
      <a:srgbClr val="FFFFCC"/>
    </a:solidFill>
    <a:ln>
      <a:solidFill>
        <a:srgbClr val="FF0000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dirty="0" err="1" smtClean="0"/>
              <a:t>Luminosity</a:t>
            </a:r>
            <a:r>
              <a:rPr lang="fr-FR" dirty="0" smtClean="0"/>
              <a:t>/IP </a:t>
            </a:r>
            <a:r>
              <a:rPr lang="fr-FR" dirty="0"/>
              <a:t>vs </a:t>
            </a:r>
            <a:r>
              <a:rPr lang="fr-FR" dirty="0" err="1"/>
              <a:t>c.m</a:t>
            </a:r>
            <a:r>
              <a:rPr lang="fr-FR" dirty="0"/>
              <a:t>.</a:t>
            </a:r>
            <a:r>
              <a:rPr lang="fr-FR" baseline="0" dirty="0"/>
              <a:t> </a:t>
            </a:r>
            <a:r>
              <a:rPr lang="fr-FR" baseline="0" dirty="0" err="1"/>
              <a:t>energy</a:t>
            </a:r>
            <a:endParaRPr lang="fr-FR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xVal>
            <c:numRef>
              <c:f>Feuil3!$B$4:$B$6</c:f>
              <c:numCache>
                <c:formatCode>General</c:formatCode>
                <c:ptCount val="3"/>
                <c:pt idx="0">
                  <c:v>90</c:v>
                </c:pt>
                <c:pt idx="1">
                  <c:v>160</c:v>
                </c:pt>
                <c:pt idx="2">
                  <c:v>240</c:v>
                </c:pt>
              </c:numCache>
            </c:numRef>
          </c:xVal>
          <c:yVal>
            <c:numRef>
              <c:f>Feuil3!$C$4:$C$6</c:f>
              <c:numCache>
                <c:formatCode>General</c:formatCode>
                <c:ptCount val="3"/>
                <c:pt idx="0">
                  <c:v>560</c:v>
                </c:pt>
                <c:pt idx="1">
                  <c:v>160</c:v>
                </c:pt>
                <c:pt idx="2">
                  <c:v>48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72736"/>
        <c:axId val="44374656"/>
      </c:scatterChart>
      <c:valAx>
        <c:axId val="44372736"/>
        <c:scaling>
          <c:orientation val="minMax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 sz="1400" dirty="0"/>
                  <a:t>C.M </a:t>
                </a:r>
                <a:r>
                  <a:rPr lang="fr-FR" sz="1400" dirty="0" err="1"/>
                  <a:t>Energy</a:t>
                </a:r>
                <a:r>
                  <a:rPr lang="fr-FR" sz="1400" dirty="0"/>
                  <a:t> (</a:t>
                </a:r>
                <a:r>
                  <a:rPr lang="fr-FR" sz="1400" dirty="0" err="1"/>
                  <a:t>GeV</a:t>
                </a:r>
                <a:r>
                  <a:rPr lang="fr-FR" sz="1400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4374656"/>
        <c:crosses val="autoZero"/>
        <c:crossBetween val="midCat"/>
      </c:valAx>
      <c:valAx>
        <c:axId val="44374656"/>
        <c:scaling>
          <c:logBase val="10"/>
          <c:orientation val="minMax"/>
          <c:min val="10"/>
        </c:scaling>
        <c:delete val="0"/>
        <c:axPos val="l"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400" dirty="0"/>
                  <a:t>Luminosity (x10</a:t>
                </a:r>
                <a:r>
                  <a:rPr lang="en-US" sz="1400" baseline="30000" dirty="0"/>
                  <a:t>33</a:t>
                </a:r>
                <a:r>
                  <a:rPr lang="en-US" sz="1400" dirty="0"/>
                  <a:t>)</a:t>
                </a:r>
              </a:p>
            </c:rich>
          </c:tx>
          <c:layout>
            <c:manualLayout>
              <c:xMode val="edge"/>
              <c:yMode val="edge"/>
              <c:x val="1.902021779715108E-2"/>
              <c:y val="0.2115296004666083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44372736"/>
        <c:crosses val="autoZero"/>
        <c:crossBetween val="midCat"/>
      </c:valAx>
    </c:plotArea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 err="1"/>
              <a:t>Breit</a:t>
            </a:r>
            <a:r>
              <a:rPr lang="en-US" sz="1400" dirty="0"/>
              <a:t> Wigner (no beam resolution)</a:t>
            </a:r>
          </a:p>
        </c:rich>
      </c:tx>
      <c:layout>
        <c:manualLayout>
          <c:xMode val="edge"/>
          <c:yMode val="edge"/>
          <c:x val="0.22194468813809956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712394982932932"/>
          <c:y val="0.10690038383930332"/>
          <c:w val="0.68938197479973484"/>
          <c:h val="0.67028317630816381"/>
        </c:manualLayout>
      </c:layout>
      <c:scatterChart>
        <c:scatterStyle val="smoothMarker"/>
        <c:varyColors val="0"/>
        <c:ser>
          <c:idx val="1"/>
          <c:order val="0"/>
          <c:marker>
            <c:symbol val="none"/>
          </c:marker>
          <c:xVal>
            <c:numRef>
              <c:f>'Direct H'!$K$1:$AE$1</c:f>
              <c:numCache>
                <c:formatCode>General</c:formatCode>
                <c:ptCount val="21"/>
                <c:pt idx="0">
                  <c:v>125.98999999999995</c:v>
                </c:pt>
                <c:pt idx="1">
                  <c:v>125.99099999999996</c:v>
                </c:pt>
                <c:pt idx="2">
                  <c:v>125.99199999999996</c:v>
                </c:pt>
                <c:pt idx="3">
                  <c:v>125.99299999999997</c:v>
                </c:pt>
                <c:pt idx="4">
                  <c:v>125.99399999999997</c:v>
                </c:pt>
                <c:pt idx="5">
                  <c:v>125.99499999999998</c:v>
                </c:pt>
                <c:pt idx="6">
                  <c:v>125.99599999999998</c:v>
                </c:pt>
                <c:pt idx="7">
                  <c:v>125.99699999999999</c:v>
                </c:pt>
                <c:pt idx="8">
                  <c:v>125.99799999999999</c:v>
                </c:pt>
                <c:pt idx="9">
                  <c:v>125.999</c:v>
                </c:pt>
                <c:pt idx="10">
                  <c:v>126</c:v>
                </c:pt>
                <c:pt idx="11">
                  <c:v>126.001</c:v>
                </c:pt>
                <c:pt idx="12">
                  <c:v>126.00200000000001</c:v>
                </c:pt>
                <c:pt idx="13">
                  <c:v>126.00300000000001</c:v>
                </c:pt>
                <c:pt idx="14">
                  <c:v>126.00400000000002</c:v>
                </c:pt>
                <c:pt idx="15">
                  <c:v>126.00500000000002</c:v>
                </c:pt>
                <c:pt idx="16">
                  <c:v>126.00600000000003</c:v>
                </c:pt>
                <c:pt idx="17">
                  <c:v>126.00700000000003</c:v>
                </c:pt>
                <c:pt idx="18">
                  <c:v>126.00800000000004</c:v>
                </c:pt>
                <c:pt idx="19">
                  <c:v>126.00900000000004</c:v>
                </c:pt>
                <c:pt idx="20">
                  <c:v>126.01000000000005</c:v>
                </c:pt>
              </c:numCache>
            </c:numRef>
          </c:xVal>
          <c:yVal>
            <c:numRef>
              <c:f>'Direct H'!$K$2:$AE$2</c:f>
              <c:numCache>
                <c:formatCode>0.00E+00</c:formatCode>
                <c:ptCount val="21"/>
                <c:pt idx="0">
                  <c:v>6.8910235286641884E-5</c:v>
                </c:pt>
                <c:pt idx="1">
                  <c:v>8.4239060355144633E-5</c:v>
                </c:pt>
                <c:pt idx="2">
                  <c:v>1.0517173115360744E-4</c:v>
                </c:pt>
                <c:pt idx="3">
                  <c:v>1.3470768525869554E-4</c:v>
                </c:pt>
                <c:pt idx="4">
                  <c:v>1.7804196935612939E-4</c:v>
                </c:pt>
                <c:pt idx="5">
                  <c:v>2.4463153546796211E-4</c:v>
                </c:pt>
                <c:pt idx="6">
                  <c:v>3.5250121593936959E-4</c:v>
                </c:pt>
                <c:pt idx="7">
                  <c:v>5.3650154619333426E-4</c:v>
                </c:pt>
                <c:pt idx="8">
                  <c:v>8.5546077113891395E-4</c:v>
                </c:pt>
                <c:pt idx="9">
                  <c:v>1.3298301894146525E-3</c:v>
                </c:pt>
                <c:pt idx="10">
                  <c:v>1.6313765919651437E-3</c:v>
                </c:pt>
                <c:pt idx="11">
                  <c:v>1.3298262876821781E-3</c:v>
                </c:pt>
                <c:pt idx="12">
                  <c:v>8.5544785447940646E-4</c:v>
                </c:pt>
                <c:pt idx="13">
                  <c:v>5.3648440036424495E-4</c:v>
                </c:pt>
                <c:pt idx="14">
                  <c:v>3.524836712279163E-4</c:v>
                </c:pt>
                <c:pt idx="15">
                  <c:v>2.4461503211320028E-4</c:v>
                </c:pt>
                <c:pt idx="16">
                  <c:v>1.7802686409207742E-4</c:v>
                </c:pt>
                <c:pt idx="17">
                  <c:v>1.3469395428822919E-4</c:v>
                </c:pt>
                <c:pt idx="18">
                  <c:v>1.0515923768435209E-4</c:v>
                </c:pt>
                <c:pt idx="19">
                  <c:v>8.4227648339647355E-5</c:v>
                </c:pt>
                <c:pt idx="20">
                  <c:v>6.8899759947867173E-5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600576"/>
        <c:axId val="88602496"/>
      </c:scatterChart>
      <c:valAx>
        <c:axId val="8860057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GeV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8602496"/>
        <c:crosses val="autoZero"/>
        <c:crossBetween val="midCat"/>
      </c:valAx>
      <c:valAx>
        <c:axId val="8860249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Cross section (pb)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88600576"/>
        <c:crosses val="autoZero"/>
        <c:crossBetween val="midCat"/>
      </c:valAx>
    </c:plotArea>
    <c:plotVisOnly val="1"/>
    <c:dispBlanksAs val="gap"/>
    <c:showDLblsOverMax val="0"/>
  </c:chart>
  <c:spPr>
    <a:solidFill>
      <a:srgbClr val="FFFFCC"/>
    </a:solidFill>
    <a:ln>
      <a:solidFill>
        <a:srgbClr val="FF0000"/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 dirty="0"/>
              <a:t>BW with beam resolution (0.63 MeV)</a:t>
            </a:r>
          </a:p>
        </c:rich>
      </c:tx>
      <c:layout>
        <c:manualLayout>
          <c:xMode val="edge"/>
          <c:yMode val="edge"/>
          <c:x val="0.18256793483851588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82830763561173"/>
          <c:y val="0.11943158620323974"/>
          <c:w val="0.71925602146997791"/>
          <c:h val="0.65232482303348449"/>
        </c:manualLayout>
      </c:layout>
      <c:scatterChart>
        <c:scatterStyle val="smoothMarker"/>
        <c:varyColors val="0"/>
        <c:ser>
          <c:idx val="1"/>
          <c:order val="0"/>
          <c:tx>
            <c:strRef>
              <c:f>'Direct H'!$J$207</c:f>
              <c:strCache>
                <c:ptCount val="1"/>
              </c:strCache>
            </c:strRef>
          </c:tx>
          <c:marker>
            <c:symbol val="none"/>
          </c:marker>
          <c:xVal>
            <c:numRef>
              <c:f>'Direct H'!$K$1:$AE$1</c:f>
              <c:numCache>
                <c:formatCode>General</c:formatCode>
                <c:ptCount val="21"/>
                <c:pt idx="0">
                  <c:v>125.98999999999995</c:v>
                </c:pt>
                <c:pt idx="1">
                  <c:v>125.99099999999996</c:v>
                </c:pt>
                <c:pt idx="2">
                  <c:v>125.99199999999996</c:v>
                </c:pt>
                <c:pt idx="3">
                  <c:v>125.99299999999997</c:v>
                </c:pt>
                <c:pt idx="4">
                  <c:v>125.99399999999997</c:v>
                </c:pt>
                <c:pt idx="5">
                  <c:v>125.99499999999998</c:v>
                </c:pt>
                <c:pt idx="6">
                  <c:v>125.99599999999998</c:v>
                </c:pt>
                <c:pt idx="7">
                  <c:v>125.99699999999999</c:v>
                </c:pt>
                <c:pt idx="8">
                  <c:v>125.99799999999999</c:v>
                </c:pt>
                <c:pt idx="9">
                  <c:v>125.999</c:v>
                </c:pt>
                <c:pt idx="10">
                  <c:v>126</c:v>
                </c:pt>
                <c:pt idx="11">
                  <c:v>126.001</c:v>
                </c:pt>
                <c:pt idx="12">
                  <c:v>126.00200000000001</c:v>
                </c:pt>
                <c:pt idx="13">
                  <c:v>126.00300000000001</c:v>
                </c:pt>
                <c:pt idx="14">
                  <c:v>126.00400000000002</c:v>
                </c:pt>
                <c:pt idx="15">
                  <c:v>126.00500000000002</c:v>
                </c:pt>
                <c:pt idx="16">
                  <c:v>126.00600000000003</c:v>
                </c:pt>
                <c:pt idx="17">
                  <c:v>126.00700000000003</c:v>
                </c:pt>
                <c:pt idx="18">
                  <c:v>126.00800000000004</c:v>
                </c:pt>
                <c:pt idx="19">
                  <c:v>126.00900000000004</c:v>
                </c:pt>
                <c:pt idx="20">
                  <c:v>126.01000000000005</c:v>
                </c:pt>
              </c:numCache>
            </c:numRef>
          </c:xVal>
          <c:yVal>
            <c:numRef>
              <c:f>'Direct H'!$K$207:$AE$207</c:f>
              <c:numCache>
                <c:formatCode>0.00E+00</c:formatCode>
                <c:ptCount val="21"/>
                <c:pt idx="0">
                  <c:v>1.1299695841854982E-5</c:v>
                </c:pt>
                <c:pt idx="1">
                  <c:v>4.8052353967222964E-5</c:v>
                </c:pt>
                <c:pt idx="2">
                  <c:v>9.7650658037810035E-5</c:v>
                </c:pt>
                <c:pt idx="3">
                  <c:v>1.3925615663446959E-4</c:v>
                </c:pt>
                <c:pt idx="4">
                  <c:v>1.876331694338726E-4</c:v>
                </c:pt>
                <c:pt idx="5">
                  <c:v>2.6178093269542846E-4</c:v>
                </c:pt>
                <c:pt idx="6">
                  <c:v>3.8369290770336764E-4</c:v>
                </c:pt>
                <c:pt idx="7">
                  <c:v>5.879106844522609E-4</c:v>
                </c:pt>
                <c:pt idx="8">
                  <c:v>9.0212960469969038E-4</c:v>
                </c:pt>
                <c:pt idx="9">
                  <c:v>1.2578720657614364E-3</c:v>
                </c:pt>
                <c:pt idx="10">
                  <c:v>1.4278783502897779E-3</c:v>
                </c:pt>
                <c:pt idx="11">
                  <c:v>1.2578667662901753E-3</c:v>
                </c:pt>
                <c:pt idx="12">
                  <c:v>9.0211814618198322E-4</c:v>
                </c:pt>
                <c:pt idx="13">
                  <c:v>5.8789498292355282E-4</c:v>
                </c:pt>
                <c:pt idx="14">
                  <c:v>3.8367598864743702E-4</c:v>
                </c:pt>
                <c:pt idx="15">
                  <c:v>2.6176460331991442E-4</c:v>
                </c:pt>
                <c:pt idx="16">
                  <c:v>1.8761807249577245E-4</c:v>
                </c:pt>
                <c:pt idx="17">
                  <c:v>1.3924253320877139E-4</c:v>
                </c:pt>
                <c:pt idx="18">
                  <c:v>9.7639669242393292E-5</c:v>
                </c:pt>
                <c:pt idx="19">
                  <c:v>4.8046495162069354E-5</c:v>
                </c:pt>
                <c:pt idx="20">
                  <c:v>1.1298262988676097E-5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643456"/>
        <c:axId val="88645632"/>
      </c:scatterChart>
      <c:valAx>
        <c:axId val="8864345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GeV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8645632"/>
        <c:crosses val="autoZero"/>
        <c:crossBetween val="midCat"/>
      </c:valAx>
      <c:valAx>
        <c:axId val="8864563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Cross section (pb)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88643456"/>
        <c:crosses val="autoZero"/>
        <c:crossBetween val="midCat"/>
      </c:valAx>
    </c:plotArea>
    <c:plotVisOnly val="1"/>
    <c:dispBlanksAs val="gap"/>
    <c:showDLblsOverMax val="0"/>
  </c:chart>
  <c:spPr>
    <a:solidFill>
      <a:srgbClr val="FFFFCC"/>
    </a:solidFill>
    <a:ln>
      <a:solidFill>
        <a:srgbClr val="FF0000"/>
      </a:solidFill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 dirty="0"/>
              <a:t>BW with beam resolution </a:t>
            </a:r>
            <a:r>
              <a:rPr lang="en-US" sz="1400" dirty="0" smtClean="0"/>
              <a:t>(1.9 </a:t>
            </a:r>
            <a:r>
              <a:rPr lang="en-US" sz="1400" dirty="0"/>
              <a:t>MeV)</a:t>
            </a:r>
          </a:p>
        </c:rich>
      </c:tx>
      <c:layout>
        <c:manualLayout>
          <c:xMode val="edge"/>
          <c:yMode val="edge"/>
          <c:x val="0.12303629457843801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82830763561173"/>
          <c:y val="0.10933046712719194"/>
          <c:w val="0.7379937405718543"/>
          <c:h val="0.66242586241137036"/>
        </c:manualLayout>
      </c:layout>
      <c:scatterChart>
        <c:scatterStyle val="smoothMarker"/>
        <c:varyColors val="0"/>
        <c:ser>
          <c:idx val="1"/>
          <c:order val="0"/>
          <c:tx>
            <c:strRef>
              <c:f>'Direct H'!$J$207</c:f>
              <c:strCache>
                <c:ptCount val="1"/>
              </c:strCache>
            </c:strRef>
          </c:tx>
          <c:marker>
            <c:symbol val="none"/>
          </c:marker>
          <c:xVal>
            <c:numRef>
              <c:f>'Direct H'!$K$1:$AE$1</c:f>
              <c:numCache>
                <c:formatCode>General</c:formatCode>
                <c:ptCount val="21"/>
                <c:pt idx="0">
                  <c:v>125.98999999999995</c:v>
                </c:pt>
                <c:pt idx="1">
                  <c:v>125.99099999999996</c:v>
                </c:pt>
                <c:pt idx="2">
                  <c:v>125.99199999999996</c:v>
                </c:pt>
                <c:pt idx="3">
                  <c:v>125.99299999999997</c:v>
                </c:pt>
                <c:pt idx="4">
                  <c:v>125.99399999999997</c:v>
                </c:pt>
                <c:pt idx="5">
                  <c:v>125.99499999999998</c:v>
                </c:pt>
                <c:pt idx="6">
                  <c:v>125.99599999999998</c:v>
                </c:pt>
                <c:pt idx="7">
                  <c:v>125.99699999999999</c:v>
                </c:pt>
                <c:pt idx="8">
                  <c:v>125.99799999999999</c:v>
                </c:pt>
                <c:pt idx="9">
                  <c:v>125.999</c:v>
                </c:pt>
                <c:pt idx="10">
                  <c:v>126</c:v>
                </c:pt>
                <c:pt idx="11">
                  <c:v>126.001</c:v>
                </c:pt>
                <c:pt idx="12">
                  <c:v>126.00200000000001</c:v>
                </c:pt>
                <c:pt idx="13">
                  <c:v>126.00300000000001</c:v>
                </c:pt>
                <c:pt idx="14">
                  <c:v>126.00400000000002</c:v>
                </c:pt>
                <c:pt idx="15">
                  <c:v>126.00500000000002</c:v>
                </c:pt>
                <c:pt idx="16">
                  <c:v>126.00600000000003</c:v>
                </c:pt>
                <c:pt idx="17">
                  <c:v>126.00700000000003</c:v>
                </c:pt>
                <c:pt idx="18">
                  <c:v>126.00800000000004</c:v>
                </c:pt>
                <c:pt idx="19">
                  <c:v>126.00900000000004</c:v>
                </c:pt>
                <c:pt idx="20">
                  <c:v>126.01000000000005</c:v>
                </c:pt>
              </c:numCache>
            </c:numRef>
          </c:xVal>
          <c:yVal>
            <c:numRef>
              <c:f>'Direct H'!$K$207:$AE$207</c:f>
              <c:numCache>
                <c:formatCode>0.00E+00</c:formatCode>
                <c:ptCount val="21"/>
                <c:pt idx="0">
                  <c:v>8.8651549224306444E-5</c:v>
                </c:pt>
                <c:pt idx="1">
                  <c:v>1.1494614531370393E-4</c:v>
                </c:pt>
                <c:pt idx="2">
                  <c:v>1.53504725914772E-4</c:v>
                </c:pt>
                <c:pt idx="3">
                  <c:v>2.0989481631003047E-4</c:v>
                </c:pt>
                <c:pt idx="4">
                  <c:v>2.9004379438629554E-4</c:v>
                </c:pt>
                <c:pt idx="5">
                  <c:v>3.976963054542627E-4</c:v>
                </c:pt>
                <c:pt idx="6">
                  <c:v>5.3046084254025963E-4</c:v>
                </c:pt>
                <c:pt idx="7">
                  <c:v>6.7606713883710905E-4</c:v>
                </c:pt>
                <c:pt idx="8">
                  <c:v>8.1177552764978057E-4</c:v>
                </c:pt>
                <c:pt idx="9">
                  <c:v>9.0936786763056354E-4</c:v>
                </c:pt>
                <c:pt idx="10">
                  <c:v>9.4501912690753153E-4</c:v>
                </c:pt>
                <c:pt idx="11">
                  <c:v>9.0936377180587729E-4</c:v>
                </c:pt>
                <c:pt idx="12">
                  <c:v>8.1176776790400972E-4</c:v>
                </c:pt>
                <c:pt idx="13">
                  <c:v>6.7605648913355416E-4</c:v>
                </c:pt>
                <c:pt idx="14">
                  <c:v>5.3044826046341439E-4</c:v>
                </c:pt>
                <c:pt idx="15">
                  <c:v>3.976827489001048E-4</c:v>
                </c:pt>
                <c:pt idx="16">
                  <c:v>2.9003006827066282E-4</c:v>
                </c:pt>
                <c:pt idx="17">
                  <c:v>2.0988149008186453E-4</c:v>
                </c:pt>
                <c:pt idx="18">
                  <c:v>1.5349212873083659E-4</c:v>
                </c:pt>
                <c:pt idx="19">
                  <c:v>1.1493441456176408E-4</c:v>
                </c:pt>
                <c:pt idx="20">
                  <c:v>8.864069731486761E-5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585408"/>
        <c:axId val="93587328"/>
      </c:scatterChart>
      <c:valAx>
        <c:axId val="9358540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GeV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3587328"/>
        <c:crosses val="autoZero"/>
        <c:crossBetween val="midCat"/>
      </c:valAx>
      <c:valAx>
        <c:axId val="935873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Cross section (pb)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93585408"/>
        <c:crosses val="autoZero"/>
        <c:crossBetween val="midCat"/>
      </c:valAx>
    </c:plotArea>
    <c:plotVisOnly val="1"/>
    <c:dispBlanksAs val="gap"/>
    <c:showDLblsOverMax val="0"/>
  </c:chart>
  <c:spPr>
    <a:solidFill>
      <a:srgbClr val="FFFFCC"/>
    </a:solidFill>
    <a:ln>
      <a:solidFill>
        <a:srgbClr val="FF0000"/>
      </a:solidFill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 dirty="0"/>
              <a:t>BW with beam resolution </a:t>
            </a:r>
            <a:r>
              <a:rPr lang="en-US" sz="1400" dirty="0" smtClean="0"/>
              <a:t>(3.2 </a:t>
            </a:r>
            <a:r>
              <a:rPr lang="en-US" sz="1400" dirty="0"/>
              <a:t>MeV)</a:t>
            </a:r>
          </a:p>
        </c:rich>
      </c:tx>
      <c:layout>
        <c:manualLayout>
          <c:xMode val="edge"/>
          <c:yMode val="edge"/>
          <c:x val="0.19474721062739062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82830763561173"/>
          <c:y val="0.10933046712719194"/>
          <c:w val="0.73954522469050865"/>
          <c:h val="0.66242586241137036"/>
        </c:manualLayout>
      </c:layout>
      <c:scatterChart>
        <c:scatterStyle val="smoothMarker"/>
        <c:varyColors val="0"/>
        <c:ser>
          <c:idx val="1"/>
          <c:order val="0"/>
          <c:tx>
            <c:strRef>
              <c:f>'Direct H'!$J$207</c:f>
              <c:strCache>
                <c:ptCount val="1"/>
              </c:strCache>
            </c:strRef>
          </c:tx>
          <c:marker>
            <c:symbol val="none"/>
          </c:marker>
          <c:xVal>
            <c:numRef>
              <c:f>'Direct H'!$K$1:$AE$1</c:f>
              <c:numCache>
                <c:formatCode>General</c:formatCode>
                <c:ptCount val="21"/>
                <c:pt idx="0">
                  <c:v>125.98999999999995</c:v>
                </c:pt>
                <c:pt idx="1">
                  <c:v>125.99099999999996</c:v>
                </c:pt>
                <c:pt idx="2">
                  <c:v>125.99199999999996</c:v>
                </c:pt>
                <c:pt idx="3">
                  <c:v>125.99299999999997</c:v>
                </c:pt>
                <c:pt idx="4">
                  <c:v>125.99399999999997</c:v>
                </c:pt>
                <c:pt idx="5">
                  <c:v>125.99499999999998</c:v>
                </c:pt>
                <c:pt idx="6">
                  <c:v>125.99599999999998</c:v>
                </c:pt>
                <c:pt idx="7">
                  <c:v>125.99699999999999</c:v>
                </c:pt>
                <c:pt idx="8">
                  <c:v>125.99799999999999</c:v>
                </c:pt>
                <c:pt idx="9">
                  <c:v>125.999</c:v>
                </c:pt>
                <c:pt idx="10">
                  <c:v>126</c:v>
                </c:pt>
                <c:pt idx="11">
                  <c:v>126.001</c:v>
                </c:pt>
                <c:pt idx="12">
                  <c:v>126.00200000000001</c:v>
                </c:pt>
                <c:pt idx="13">
                  <c:v>126.00300000000001</c:v>
                </c:pt>
                <c:pt idx="14">
                  <c:v>126.00400000000002</c:v>
                </c:pt>
                <c:pt idx="15">
                  <c:v>126.00500000000002</c:v>
                </c:pt>
                <c:pt idx="16">
                  <c:v>126.00600000000003</c:v>
                </c:pt>
                <c:pt idx="17">
                  <c:v>126.00700000000003</c:v>
                </c:pt>
                <c:pt idx="18">
                  <c:v>126.00800000000004</c:v>
                </c:pt>
                <c:pt idx="19">
                  <c:v>126.00900000000004</c:v>
                </c:pt>
                <c:pt idx="20">
                  <c:v>126.01000000000005</c:v>
                </c:pt>
              </c:numCache>
            </c:numRef>
          </c:xVal>
          <c:yVal>
            <c:numRef>
              <c:f>'Direct H'!$K$207:$AE$207</c:f>
              <c:numCache>
                <c:formatCode>0.00E+00</c:formatCode>
                <c:ptCount val="21"/>
                <c:pt idx="0">
                  <c:v>1.838552788364459E-4</c:v>
                </c:pt>
                <c:pt idx="1">
                  <c:v>2.2635998931520873E-4</c:v>
                </c:pt>
                <c:pt idx="2">
                  <c:v>2.7472610413197625E-4</c:v>
                </c:pt>
                <c:pt idx="3">
                  <c:v>3.2773941773635632E-4</c:v>
                </c:pt>
                <c:pt idx="4">
                  <c:v>3.8341472458506507E-4</c:v>
                </c:pt>
                <c:pt idx="5">
                  <c:v>4.3904543962622496E-4</c:v>
                </c:pt>
                <c:pt idx="6">
                  <c:v>4.9138090585802837E-4</c:v>
                </c:pt>
                <c:pt idx="7">
                  <c:v>5.3692636825940611E-4</c:v>
                </c:pt>
                <c:pt idx="8">
                  <c:v>5.7233202015778315E-4</c:v>
                </c:pt>
                <c:pt idx="9">
                  <c:v>5.94812069741841E-4</c:v>
                </c:pt>
                <c:pt idx="10">
                  <c:v>6.0252024303119613E-4</c:v>
                </c:pt>
                <c:pt idx="11">
                  <c:v>5.9481010825511525E-4</c:v>
                </c:pt>
                <c:pt idx="12">
                  <c:v>5.7232818687320938E-4</c:v>
                </c:pt>
                <c:pt idx="13">
                  <c:v>5.3692083377425513E-4</c:v>
                </c:pt>
                <c:pt idx="14">
                  <c:v>4.9137390543998311E-4</c:v>
                </c:pt>
                <c:pt idx="15">
                  <c:v>4.3903725189582216E-4</c:v>
                </c:pt>
                <c:pt idx="16">
                  <c:v>3.83405648083107E-4</c:v>
                </c:pt>
                <c:pt idx="17">
                  <c:v>3.2772974837411324E-4</c:v>
                </c:pt>
                <c:pt idx="18">
                  <c:v>2.7471611604575427E-4</c:v>
                </c:pt>
                <c:pt idx="19">
                  <c:v>2.2634992081156145E-4</c:v>
                </c:pt>
                <c:pt idx="20">
                  <c:v>1.8384532412891522E-4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319936"/>
        <c:axId val="95338496"/>
      </c:scatterChart>
      <c:valAx>
        <c:axId val="9531993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GeV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95338496"/>
        <c:crosses val="autoZero"/>
        <c:crossBetween val="midCat"/>
      </c:valAx>
      <c:valAx>
        <c:axId val="9533849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Cross section (pb)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95319936"/>
        <c:crosses val="autoZero"/>
        <c:crossBetween val="midCat"/>
      </c:valAx>
    </c:plotArea>
    <c:plotVisOnly val="1"/>
    <c:dispBlanksAs val="gap"/>
    <c:showDLblsOverMax val="0"/>
  </c:chart>
  <c:spPr>
    <a:solidFill>
      <a:srgbClr val="FFFFCC"/>
    </a:solidFill>
    <a:ln>
      <a:solidFill>
        <a:srgbClr val="FF0000"/>
      </a:solidFill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CA79C-97C3-4BC5-B60F-EF1297C73D7A}" type="datetimeFigureOut">
              <a:rPr lang="fr-FR" smtClean="0"/>
              <a:t>14/04/2014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D679-26EC-4614-9AA6-39A82AEB30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436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microsoft.com/office/2007/relationships/hdphoto" Target="../media/hdphoto1.wdp"/><Relationship Id="rId10" Type="http://schemas.openxmlformats.org/officeDocument/2006/relationships/image" Target="../media/image23.png"/><Relationship Id="rId4" Type="http://schemas.openxmlformats.org/officeDocument/2006/relationships/image" Target="../media/image2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0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chart" Target="../charts/char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chart" Target="../charts/char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image" Target="../media/image2.png"/><Relationship Id="rId7" Type="http://schemas.openxmlformats.org/officeDocument/2006/relationships/chart" Target="../charts/chart5.xml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11" Type="http://schemas.openxmlformats.org/officeDocument/2006/relationships/image" Target="../media/image10.png"/><Relationship Id="rId5" Type="http://schemas.openxmlformats.org/officeDocument/2006/relationships/chart" Target="../charts/chart3.xml"/><Relationship Id="rId10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4.emf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3.png"/><Relationship Id="rId10" Type="http://schemas.openxmlformats.org/officeDocument/2006/relationships/image" Target="../media/image19.png"/><Relationship Id="rId4" Type="http://schemas.microsoft.com/office/2007/relationships/hdphoto" Target="../media/hdphoto1.wdp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33518" y="0"/>
            <a:ext cx="80108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Probing the electron coupling to the H</a:t>
            </a:r>
            <a:r>
              <a:rPr lang="en-US" sz="4400" b="1" spc="200" baseline="300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0</a:t>
            </a:r>
            <a:endParaRPr lang="fr-FR" sz="4400" b="1" spc="200" baseline="300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FF0000"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159760" y="1287364"/>
            <a:ext cx="17299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R. Aleksan</a:t>
            </a: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April 14, 2014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10957" y="4197132"/>
            <a:ext cx="665601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Introduction</a:t>
            </a:r>
          </a:p>
          <a:p>
            <a:r>
              <a:rPr lang="fr-FR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Direct H production at TLEP</a:t>
            </a:r>
          </a:p>
          <a:p>
            <a:r>
              <a:rPr lang="fr-FR" sz="36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Next</a:t>
            </a:r>
            <a:r>
              <a:rPr lang="fr-FR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r>
              <a:rPr lang="fr-FR" sz="36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steps</a:t>
            </a:r>
            <a:endParaRPr lang="fr-FR" sz="36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FF0000"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350" y="2348880"/>
            <a:ext cx="3938308" cy="1647049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347958" y="6021288"/>
            <a:ext cx="8328498" cy="646331"/>
          </a:xfrm>
          <a:prstGeom prst="rect">
            <a:avLst/>
          </a:prstGeom>
          <a:solidFill>
            <a:srgbClr val="FFC000">
              <a:alpha val="59000"/>
            </a:srgbClr>
          </a:solidFill>
        </p:spPr>
        <p:txBody>
          <a:bodyPr wrap="none" rtlCol="0">
            <a:spAutoFit/>
          </a:bodyPr>
          <a:lstStyle/>
          <a:p>
            <a:r>
              <a:rPr lang="fr-FR" sz="3600" b="1" dirty="0" err="1" smtClean="0"/>
              <a:t>Very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preliminary</a:t>
            </a:r>
            <a:r>
              <a:rPr lang="fr-FR" sz="3600" b="1" dirty="0" smtClean="0"/>
              <a:t> … </a:t>
            </a:r>
            <a:r>
              <a:rPr lang="fr-FR" sz="3600" b="1" dirty="0" err="1" smtClean="0"/>
              <a:t>many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pending</a:t>
            </a:r>
            <a:r>
              <a:rPr lang="fr-FR" sz="3600" b="1" dirty="0" smtClean="0"/>
              <a:t> issues</a:t>
            </a:r>
            <a:endParaRPr lang="fr-FR" sz="36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547664" y="1443408"/>
            <a:ext cx="4540025" cy="584775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fr-FR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(…</a:t>
            </a:r>
            <a:r>
              <a:rPr lang="fr-FR" sz="32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trying</a:t>
            </a:r>
            <a:r>
              <a:rPr lang="fr-FR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impossible!)</a:t>
            </a:r>
            <a:endParaRPr lang="fr-FR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7159760" y="6439019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66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3203848" y="44025"/>
            <a:ext cx="2819426" cy="523220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Words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caution</a:t>
            </a:r>
            <a:endParaRPr lang="fr-FR" sz="2800" b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145432" y="1196752"/>
            <a:ext cx="7614550" cy="2308324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b="1" dirty="0" smtClean="0"/>
              <a:t>How precisely will the Higgs mass be measured (7 MeV @ TLEP)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Can one do a better mass measurement ?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Essential to have the simulation tools in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</a:t>
            </a:r>
            <a:endParaRPr lang="en-US" sz="2400" b="1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If not, an energy scan would be required (say 10 points with 1 MeV intervals, i.e. 100 full day equivalent); note however that running at ~126 is useful for other physic topics, e.g. neutrino species counting with </a:t>
            </a:r>
            <a:r>
              <a:rPr lang="en-US" sz="2000" b="1" dirty="0" err="1" smtClean="0"/>
              <a:t>Z</a:t>
            </a:r>
            <a:r>
              <a:rPr lang="en-US" sz="2000" b="1" dirty="0" err="1" smtClean="0">
                <a:latin typeface="Symbol" panose="05050102010706020507" pitchFamily="18" charset="2"/>
              </a:rPr>
              <a:t>g</a:t>
            </a:r>
            <a:r>
              <a:rPr lang="en-US" sz="2000" b="1" dirty="0"/>
              <a:t> </a:t>
            </a:r>
            <a:r>
              <a:rPr lang="en-US" sz="2000" b="1" dirty="0" smtClean="0"/>
              <a:t>events)</a:t>
            </a:r>
          </a:p>
        </p:txBody>
      </p:sp>
      <p:pic>
        <p:nvPicPr>
          <p:cNvPr id="1027" name="Picture 3" descr="C:\Users\aleksan\AppData\Local\Microsoft\Windows\Temporary Internet Files\Content.IE5\5QKPXQL6\MC900346317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5" y="1563663"/>
            <a:ext cx="942975" cy="7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leksan\AppData\Local\Microsoft\Windows\Temporary Internet Files\Content.IE5\5QKPXQL6\MC90029321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5" y="4189150"/>
            <a:ext cx="1085115" cy="1073583"/>
          </a:xfrm>
          <a:prstGeom prst="rect">
            <a:avLst/>
          </a:prstGeom>
          <a:solidFill>
            <a:srgbClr val="FFC000"/>
          </a:solidFill>
        </p:spPr>
      </p:pic>
      <p:sp>
        <p:nvSpPr>
          <p:cNvPr id="9" name="ZoneTexte 8"/>
          <p:cNvSpPr txBox="1"/>
          <p:nvPr/>
        </p:nvSpPr>
        <p:spPr>
          <a:xfrm>
            <a:off x="1664866" y="4603556"/>
            <a:ext cx="6966479" cy="1138773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convolution of the signal with ISR is required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estimate leads to a reduction of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s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factor ~3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27584" y="678412"/>
            <a:ext cx="6480720" cy="400110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This is an oversimplified study and several caveats apply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661005" y="3789040"/>
            <a:ext cx="6583404" cy="400110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What is the beam resolution (including </a:t>
            </a:r>
            <a:r>
              <a:rPr lang="en-US" sz="2000" b="1" dirty="0" err="1" smtClean="0"/>
              <a:t>beamstrahlung</a:t>
            </a:r>
            <a:r>
              <a:rPr lang="en-US" sz="2000" b="1" dirty="0" smtClean="0"/>
              <a:t>) ?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217368" y="6400800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37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3203848" y="44025"/>
            <a:ext cx="2819426" cy="523220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Words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caution</a:t>
            </a:r>
            <a:endParaRPr lang="fr-FR" sz="2800" b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2397583"/>
              </p:ext>
            </p:extLst>
          </p:nvPr>
        </p:nvGraphicFramePr>
        <p:xfrm>
          <a:off x="1094995" y="836712"/>
          <a:ext cx="6933389" cy="4388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Acrobat Document" r:id="rId6" imgW="4320398" imgH="2735424" progId="AcroExch.Document.11">
                  <p:embed/>
                </p:oleObj>
              </mc:Choice>
              <mc:Fallback>
                <p:oleObj name="Acrobat Document" r:id="rId6" imgW="4320398" imgH="2735424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94995" y="836712"/>
                        <a:ext cx="6933389" cy="43887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5847523" y="836712"/>
            <a:ext cx="208903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 S. </a:t>
            </a:r>
            <a:r>
              <a:rPr lang="fr-FR" b="1" dirty="0" err="1" smtClean="0"/>
              <a:t>Jadach</a:t>
            </a:r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031099" y="3212976"/>
                <a:ext cx="2228815" cy="77925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b="1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fr-FR" sz="2000" b="1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fr-FR" sz="2000" b="1" i="1" smtClean="0"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fr-FR" sz="2000" b="1" i="1" smtClean="0">
                                  <a:latin typeface="Cambria Math"/>
                                </a:rPr>
                                <m:t>𝑩𝑾</m:t>
                              </m:r>
                            </m:sub>
                            <m:sup>
                              <m:r>
                                <a:rPr lang="fr-FR" sz="2000" b="1" i="1" smtClean="0">
                                  <a:latin typeface="Cambria Math"/>
                                </a:rPr>
                                <m:t>𝑰𝑺𝑹</m:t>
                              </m:r>
                            </m:sup>
                          </m:sSubSup>
                          <m:d>
                            <m:dPr>
                              <m:ctrlPr>
                                <a:rPr lang="fr-FR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fr-FR" sz="20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b="1" i="1" smtClean="0">
                                      <a:latin typeface="Cambria Math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fr-FR" sz="2000" b="1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fr-FR" sz="20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b="1" i="1" smtClean="0">
                                      <a:latin typeface="Cambria Math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fr-FR" sz="2000" b="1" i="1" smtClean="0"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fr-FR" sz="2000" b="1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fr-FR" sz="20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b="1" i="1" smtClean="0">
                                      <a:latin typeface="Cambria Math"/>
                                      <a:ea typeface="Cambria Math"/>
                                    </a:rPr>
                                    <m:t>𝑯</m:t>
                                  </m:r>
                                </m:e>
                                <m:sup>
                                  <m:r>
                                    <a:rPr lang="fr-FR" sz="2000" b="1" i="1" smtClean="0">
                                      <a:latin typeface="Cambria Math"/>
                                      <a:ea typeface="Cambria Math"/>
                                    </a:rPr>
                                    <m:t>𝟎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fr-FR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2000" b="1" i="1" smtClean="0"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fr-FR" sz="2000" b="1" i="1" smtClean="0">
                                  <a:latin typeface="Cambria Math"/>
                                </a:rPr>
                                <m:t>𝑩𝑾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20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fr-FR" sz="20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b="1" i="1" smtClean="0">
                                      <a:latin typeface="Cambria Math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fr-FR" sz="2000" b="1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fr-FR" sz="20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b="1" i="1" smtClean="0">
                                      <a:latin typeface="Cambria Math"/>
                                    </a:rPr>
                                    <m:t>𝒆</m:t>
                                  </m:r>
                                </m:e>
                                <m:sup>
                                  <m:r>
                                    <a:rPr lang="fr-FR" sz="2000" b="1" i="1" smtClean="0"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fr-FR" sz="2000" b="1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fr-FR" sz="20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b="1" i="1" smtClean="0">
                                      <a:latin typeface="Cambria Math"/>
                                      <a:ea typeface="Cambria Math"/>
                                    </a:rPr>
                                    <m:t>𝑯</m:t>
                                  </m:r>
                                </m:e>
                                <m:sup>
                                  <m:r>
                                    <a:rPr lang="fr-FR" sz="2000" b="1" i="1" smtClean="0">
                                      <a:latin typeface="Cambria Math"/>
                                      <a:ea typeface="Cambria Math"/>
                                    </a:rPr>
                                    <m:t>𝟎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099" y="3212976"/>
                <a:ext cx="2228815" cy="7792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avec flèche 5"/>
          <p:cNvCxnSpPr>
            <a:stCxn id="4" idx="3"/>
          </p:cNvCxnSpPr>
          <p:nvPr/>
        </p:nvCxnSpPr>
        <p:spPr>
          <a:xfrm>
            <a:off x="4259914" y="3602602"/>
            <a:ext cx="867529" cy="38789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1171442" y="6232019"/>
                <a:ext cx="3241337" cy="421462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</m:sSub>
                      <m:r>
                        <a:rPr lang="fr-FR" sz="2000" b="1" i="1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 </m:t>
                      </m:r>
                      <m:sSubSup>
                        <m:sSub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𝑺𝑴</m:t>
                          </m:r>
                        </m:sup>
                      </m:sSubSup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@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𝟗𝟓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% 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𝑪𝑳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442" y="6232019"/>
                <a:ext cx="3241337" cy="421462"/>
              </a:xfrm>
              <a:prstGeom prst="rect">
                <a:avLst/>
              </a:prstGeom>
              <a:blipFill rotWithShape="1">
                <a:blip r:embed="rId9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4788024" y="6232019"/>
                <a:ext cx="3550716" cy="421462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</m:sSub>
                      <m:r>
                        <a:rPr lang="fr-FR" sz="2000" b="1" i="1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 </m:t>
                      </m:r>
                      <m:sSubSup>
                        <m:sSub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𝑺𝑴</m:t>
                          </m:r>
                        </m:sup>
                      </m:sSubSup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@ 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𝒍𝒆𝒗𝒆𝒍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6232019"/>
                <a:ext cx="3550716" cy="421462"/>
              </a:xfrm>
              <a:prstGeom prst="rect">
                <a:avLst/>
              </a:prstGeom>
              <a:blipFill rotWithShape="1">
                <a:blip r:embed="rId10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lèche vers le bas 9"/>
          <p:cNvSpPr/>
          <p:nvPr/>
        </p:nvSpPr>
        <p:spPr>
          <a:xfrm>
            <a:off x="4067944" y="5301208"/>
            <a:ext cx="1059499" cy="720080"/>
          </a:xfrm>
          <a:prstGeom prst="down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>
          <a:xfrm>
            <a:off x="7239000" y="6404975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52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2125165" y="1916832"/>
            <a:ext cx="6553307" cy="144655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S/B can be improved when using final state characteristics (b-tagging, 3(4) jet events, angular distribution…)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Essential to have the simulation tools in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</a:t>
            </a:r>
            <a:endParaRPr lang="en-US" sz="2400" b="1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1403648" y="260648"/>
            <a:ext cx="6631687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but there is also room for improvement</a:t>
            </a:r>
            <a:endParaRPr lang="en-US" sz="28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Émoticône 1"/>
          <p:cNvSpPr/>
          <p:nvPr/>
        </p:nvSpPr>
        <p:spPr>
          <a:xfrm>
            <a:off x="538187" y="1988840"/>
            <a:ext cx="1296144" cy="1224136"/>
          </a:xfrm>
          <a:prstGeom prst="smileyFace">
            <a:avLst>
              <a:gd name="adj" fmla="val 3487"/>
            </a:avLst>
          </a:prstGeom>
          <a:solidFill>
            <a:srgbClr val="FFC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fr-FR" sz="2000" b="1" dirty="0">
              <a:solidFill>
                <a:srgbClr val="0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145128" y="4005064"/>
            <a:ext cx="3146952" cy="40011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… and any new ideas!!!</a:t>
            </a: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79786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3269991" y="56238"/>
            <a:ext cx="2238113" cy="523220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ase </a:t>
            </a:r>
            <a:endParaRPr lang="fr-FR" sz="2800" b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57469" y="692696"/>
            <a:ext cx="8136904" cy="461665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Is there a theoretical motivation to carry out such a search?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331640" y="1268760"/>
            <a:ext cx="7414744" cy="830997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How important is it to set a limit on </a:t>
            </a:r>
            <a:r>
              <a:rPr lang="en-US" sz="2400" b="1" dirty="0" err="1" smtClean="0"/>
              <a:t>g</a:t>
            </a:r>
            <a:r>
              <a:rPr lang="en-US" sz="2400" b="1" baseline="-25000" dirty="0" err="1"/>
              <a:t>H</a:t>
            </a:r>
            <a:r>
              <a:rPr lang="en-US" sz="2400" b="1" baseline="-25000" dirty="0" err="1" smtClean="0"/>
              <a:t>ee</a:t>
            </a:r>
            <a:r>
              <a:rPr lang="en-US" sz="2400" b="1" dirty="0" smtClean="0"/>
              <a:t> at the level deemed feasible (i.e. &lt; 10 times SM)?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266755" y="2276872"/>
            <a:ext cx="7466422" cy="1200329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Alternatively, is there realistic models, which would predicts </a:t>
            </a:r>
            <a:r>
              <a:rPr lang="en-US" sz="2400" b="1" dirty="0" err="1"/>
              <a:t>g</a:t>
            </a:r>
            <a:r>
              <a:rPr lang="en-US" sz="2400" b="1" baseline="-25000" dirty="0" err="1"/>
              <a:t>Hee</a:t>
            </a:r>
            <a:r>
              <a:rPr lang="en-US" sz="2400" b="1" dirty="0"/>
              <a:t> </a:t>
            </a:r>
            <a:r>
              <a:rPr lang="en-US" sz="2400" b="1" dirty="0" smtClean="0"/>
              <a:t>to </a:t>
            </a:r>
            <a:r>
              <a:rPr lang="en-US" sz="2400" b="1" dirty="0"/>
              <a:t>be significantly higher by a factor of </a:t>
            </a:r>
            <a:r>
              <a:rPr lang="en-US" sz="2400" b="1" dirty="0" smtClean="0"/>
              <a:t>~10 </a:t>
            </a:r>
            <a:r>
              <a:rPr lang="en-US" sz="2400" b="1" dirty="0"/>
              <a:t>than the SM while not affecting the other couplings? </a:t>
            </a:r>
            <a:endParaRPr lang="en-US" sz="2400" b="1" dirty="0" smtClean="0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" name="Groupe 34"/>
          <p:cNvGrpSpPr/>
          <p:nvPr/>
        </p:nvGrpSpPr>
        <p:grpSpPr>
          <a:xfrm>
            <a:off x="467543" y="3645024"/>
            <a:ext cx="8136905" cy="1224136"/>
            <a:chOff x="467543" y="3861048"/>
            <a:chExt cx="8136905" cy="1224136"/>
          </a:xfrm>
        </p:grpSpPr>
        <p:sp>
          <p:nvSpPr>
            <p:cNvPr id="5" name="Rectangle 4"/>
            <p:cNvSpPr/>
            <p:nvPr/>
          </p:nvSpPr>
          <p:spPr>
            <a:xfrm>
              <a:off x="467543" y="3896113"/>
              <a:ext cx="8136905" cy="11890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40" name="Groupe 39"/>
            <p:cNvGrpSpPr/>
            <p:nvPr/>
          </p:nvGrpSpPr>
          <p:grpSpPr>
            <a:xfrm>
              <a:off x="827584" y="3861048"/>
              <a:ext cx="1338344" cy="1157010"/>
              <a:chOff x="1331640" y="5127575"/>
              <a:chExt cx="1338344" cy="1157010"/>
            </a:xfrm>
          </p:grpSpPr>
          <p:grpSp>
            <p:nvGrpSpPr>
              <p:cNvPr id="14" name="Groupe 13"/>
              <p:cNvGrpSpPr/>
              <p:nvPr/>
            </p:nvGrpSpPr>
            <p:grpSpPr>
              <a:xfrm>
                <a:off x="1331640" y="5450743"/>
                <a:ext cx="954906" cy="545980"/>
                <a:chOff x="1331640" y="5450743"/>
                <a:chExt cx="954906" cy="545980"/>
              </a:xfrm>
            </p:grpSpPr>
            <p:cxnSp>
              <p:nvCxnSpPr>
                <p:cNvPr id="15" name="Connecteur droit 14"/>
                <p:cNvCxnSpPr/>
                <p:nvPr/>
              </p:nvCxnSpPr>
              <p:spPr>
                <a:xfrm>
                  <a:off x="1331640" y="5450743"/>
                  <a:ext cx="504056" cy="269307"/>
                </a:xfrm>
                <a:prstGeom prst="line">
                  <a:avLst/>
                </a:prstGeom>
                <a:solidFill>
                  <a:schemeClr val="accent2"/>
                </a:solidFill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cteur droit 16"/>
                <p:cNvCxnSpPr/>
                <p:nvPr/>
              </p:nvCxnSpPr>
              <p:spPr>
                <a:xfrm flipV="1">
                  <a:off x="1835696" y="5709860"/>
                  <a:ext cx="450850" cy="6350"/>
                </a:xfrm>
                <a:prstGeom prst="line">
                  <a:avLst/>
                </a:prstGeom>
                <a:solidFill>
                  <a:schemeClr val="accent2"/>
                </a:solidFill>
                <a:ln w="38100">
                  <a:solidFill>
                    <a:srgbClr val="C0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17"/>
                <p:cNvCxnSpPr/>
                <p:nvPr/>
              </p:nvCxnSpPr>
              <p:spPr>
                <a:xfrm flipV="1">
                  <a:off x="1331640" y="5727416"/>
                  <a:ext cx="504056" cy="269307"/>
                </a:xfrm>
                <a:prstGeom prst="line">
                  <a:avLst/>
                </a:prstGeom>
                <a:solidFill>
                  <a:schemeClr val="accent2"/>
                </a:solidFill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ZoneTexte 18"/>
              <p:cNvSpPr txBox="1"/>
              <p:nvPr/>
            </p:nvSpPr>
            <p:spPr>
              <a:xfrm>
                <a:off x="1365499" y="5127575"/>
                <a:ext cx="4363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/>
                  <a:t>e</a:t>
                </a:r>
                <a:r>
                  <a:rPr lang="fr-FR" sz="2400" b="1" baseline="30000" dirty="0" smtClean="0"/>
                  <a:t>+</a:t>
                </a:r>
                <a:endParaRPr lang="fr-FR" sz="2400" b="1" dirty="0"/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369144" y="5822920"/>
                <a:ext cx="389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/>
                  <a:t>e</a:t>
                </a:r>
                <a:r>
                  <a:rPr lang="fr-FR" sz="2400" b="1" baseline="30000" dirty="0" smtClean="0"/>
                  <a:t>-</a:t>
                </a:r>
                <a:endParaRPr lang="fr-FR" sz="2400" b="1" dirty="0"/>
              </a:p>
            </p:txBody>
          </p:sp>
          <p:sp>
            <p:nvSpPr>
              <p:cNvPr id="20" name="ZoneTexte 19"/>
              <p:cNvSpPr txBox="1"/>
              <p:nvPr/>
            </p:nvSpPr>
            <p:spPr>
              <a:xfrm>
                <a:off x="2286546" y="5468874"/>
                <a:ext cx="38343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b="1" dirty="0" smtClean="0"/>
                  <a:t>H</a:t>
                </a:r>
                <a:endParaRPr lang="fr-FR" sz="2000" b="1" dirty="0"/>
              </a:p>
            </p:txBody>
          </p:sp>
        </p:grpSp>
        <p:grpSp>
          <p:nvGrpSpPr>
            <p:cNvPr id="41" name="Groupe 40"/>
            <p:cNvGrpSpPr/>
            <p:nvPr/>
          </p:nvGrpSpPr>
          <p:grpSpPr>
            <a:xfrm>
              <a:off x="2771800" y="3861048"/>
              <a:ext cx="2009857" cy="1157010"/>
              <a:chOff x="3177636" y="5085184"/>
              <a:chExt cx="2009857" cy="1157010"/>
            </a:xfrm>
          </p:grpSpPr>
          <p:grpSp>
            <p:nvGrpSpPr>
              <p:cNvPr id="4" name="Groupe 3"/>
              <p:cNvGrpSpPr/>
              <p:nvPr/>
            </p:nvGrpSpPr>
            <p:grpSpPr>
              <a:xfrm>
                <a:off x="3275856" y="5458430"/>
                <a:ext cx="1549400" cy="495300"/>
                <a:chOff x="1149350" y="931545"/>
                <a:chExt cx="1549400" cy="495300"/>
              </a:xfrm>
              <a:solidFill>
                <a:schemeClr val="accent2"/>
              </a:solidFill>
            </p:grpSpPr>
            <p:cxnSp>
              <p:nvCxnSpPr>
                <p:cNvPr id="6" name="Connecteur droit 5"/>
                <p:cNvCxnSpPr/>
                <p:nvPr/>
              </p:nvCxnSpPr>
              <p:spPr>
                <a:xfrm>
                  <a:off x="1149350" y="971550"/>
                  <a:ext cx="590550" cy="0"/>
                </a:xfrm>
                <a:prstGeom prst="line">
                  <a:avLst/>
                </a:prstGeom>
                <a:grpFill/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Connecteur droit 8"/>
                <p:cNvCxnSpPr/>
                <p:nvPr/>
              </p:nvCxnSpPr>
              <p:spPr>
                <a:xfrm>
                  <a:off x="1149350" y="1403350"/>
                  <a:ext cx="590550" cy="0"/>
                </a:xfrm>
                <a:prstGeom prst="line">
                  <a:avLst/>
                </a:prstGeom>
                <a:grpFill/>
                <a:ln w="3810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Connecteur droit 9"/>
                <p:cNvCxnSpPr/>
                <p:nvPr/>
              </p:nvCxnSpPr>
              <p:spPr>
                <a:xfrm flipV="1">
                  <a:off x="2247900" y="1181100"/>
                  <a:ext cx="450850" cy="6350"/>
                </a:xfrm>
                <a:prstGeom prst="line">
                  <a:avLst/>
                </a:prstGeom>
                <a:grpFill/>
                <a:ln w="38100">
                  <a:solidFill>
                    <a:srgbClr val="C000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Connecteur droit 10"/>
                <p:cNvCxnSpPr/>
                <p:nvPr/>
              </p:nvCxnSpPr>
              <p:spPr>
                <a:xfrm>
                  <a:off x="1739900" y="971550"/>
                  <a:ext cx="0" cy="431800"/>
                </a:xfrm>
                <a:prstGeom prst="line">
                  <a:avLst/>
                </a:prstGeom>
                <a:grpFill/>
                <a:ln w="38100"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Forme libre 11"/>
                <p:cNvSpPr/>
                <p:nvPr/>
              </p:nvSpPr>
              <p:spPr>
                <a:xfrm>
                  <a:off x="1746250" y="931545"/>
                  <a:ext cx="492125" cy="261620"/>
                </a:xfrm>
                <a:custGeom>
                  <a:avLst/>
                  <a:gdLst>
                    <a:gd name="connsiteX0" fmla="*/ 0 w 492361"/>
                    <a:gd name="connsiteY0" fmla="*/ 39526 h 261776"/>
                    <a:gd name="connsiteX1" fmla="*/ 57150 w 492361"/>
                    <a:gd name="connsiteY1" fmla="*/ 1426 h 261776"/>
                    <a:gd name="connsiteX2" fmla="*/ 57150 w 492361"/>
                    <a:gd name="connsiteY2" fmla="*/ 83976 h 261776"/>
                    <a:gd name="connsiteX3" fmla="*/ 127000 w 492361"/>
                    <a:gd name="connsiteY3" fmla="*/ 39526 h 261776"/>
                    <a:gd name="connsiteX4" fmla="*/ 139700 w 492361"/>
                    <a:gd name="connsiteY4" fmla="*/ 115726 h 261776"/>
                    <a:gd name="connsiteX5" fmla="*/ 209550 w 492361"/>
                    <a:gd name="connsiteY5" fmla="*/ 77626 h 261776"/>
                    <a:gd name="connsiteX6" fmla="*/ 209550 w 492361"/>
                    <a:gd name="connsiteY6" fmla="*/ 147476 h 261776"/>
                    <a:gd name="connsiteX7" fmla="*/ 266700 w 492361"/>
                    <a:gd name="connsiteY7" fmla="*/ 122076 h 261776"/>
                    <a:gd name="connsiteX8" fmla="*/ 273050 w 492361"/>
                    <a:gd name="connsiteY8" fmla="*/ 179226 h 261776"/>
                    <a:gd name="connsiteX9" fmla="*/ 336550 w 492361"/>
                    <a:gd name="connsiteY9" fmla="*/ 147476 h 261776"/>
                    <a:gd name="connsiteX10" fmla="*/ 342900 w 492361"/>
                    <a:gd name="connsiteY10" fmla="*/ 204626 h 261776"/>
                    <a:gd name="connsiteX11" fmla="*/ 406400 w 492361"/>
                    <a:gd name="connsiteY11" fmla="*/ 179226 h 261776"/>
                    <a:gd name="connsiteX12" fmla="*/ 406400 w 492361"/>
                    <a:gd name="connsiteY12" fmla="*/ 230026 h 261776"/>
                    <a:gd name="connsiteX13" fmla="*/ 482600 w 492361"/>
                    <a:gd name="connsiteY13" fmla="*/ 223676 h 261776"/>
                    <a:gd name="connsiteX14" fmla="*/ 488950 w 492361"/>
                    <a:gd name="connsiteY14" fmla="*/ 261776 h 261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361" h="261776">
                      <a:moveTo>
                        <a:pt x="0" y="39526"/>
                      </a:moveTo>
                      <a:cubicBezTo>
                        <a:pt x="23812" y="16772"/>
                        <a:pt x="47625" y="-5982"/>
                        <a:pt x="57150" y="1426"/>
                      </a:cubicBezTo>
                      <a:cubicBezTo>
                        <a:pt x="66675" y="8834"/>
                        <a:pt x="45508" y="77626"/>
                        <a:pt x="57150" y="83976"/>
                      </a:cubicBezTo>
                      <a:cubicBezTo>
                        <a:pt x="68792" y="90326"/>
                        <a:pt x="113242" y="34234"/>
                        <a:pt x="127000" y="39526"/>
                      </a:cubicBezTo>
                      <a:cubicBezTo>
                        <a:pt x="140758" y="44818"/>
                        <a:pt x="125942" y="109376"/>
                        <a:pt x="139700" y="115726"/>
                      </a:cubicBezTo>
                      <a:cubicBezTo>
                        <a:pt x="153458" y="122076"/>
                        <a:pt x="197908" y="72334"/>
                        <a:pt x="209550" y="77626"/>
                      </a:cubicBezTo>
                      <a:cubicBezTo>
                        <a:pt x="221192" y="82918"/>
                        <a:pt x="200025" y="140068"/>
                        <a:pt x="209550" y="147476"/>
                      </a:cubicBezTo>
                      <a:cubicBezTo>
                        <a:pt x="219075" y="154884"/>
                        <a:pt x="256117" y="116784"/>
                        <a:pt x="266700" y="122076"/>
                      </a:cubicBezTo>
                      <a:cubicBezTo>
                        <a:pt x="277283" y="127368"/>
                        <a:pt x="261408" y="174993"/>
                        <a:pt x="273050" y="179226"/>
                      </a:cubicBezTo>
                      <a:cubicBezTo>
                        <a:pt x="284692" y="183459"/>
                        <a:pt x="324908" y="143243"/>
                        <a:pt x="336550" y="147476"/>
                      </a:cubicBezTo>
                      <a:cubicBezTo>
                        <a:pt x="348192" y="151709"/>
                        <a:pt x="331258" y="199334"/>
                        <a:pt x="342900" y="204626"/>
                      </a:cubicBezTo>
                      <a:cubicBezTo>
                        <a:pt x="354542" y="209918"/>
                        <a:pt x="395817" y="174993"/>
                        <a:pt x="406400" y="179226"/>
                      </a:cubicBezTo>
                      <a:cubicBezTo>
                        <a:pt x="416983" y="183459"/>
                        <a:pt x="393700" y="222618"/>
                        <a:pt x="406400" y="230026"/>
                      </a:cubicBezTo>
                      <a:cubicBezTo>
                        <a:pt x="419100" y="237434"/>
                        <a:pt x="468842" y="218384"/>
                        <a:pt x="482600" y="223676"/>
                      </a:cubicBezTo>
                      <a:cubicBezTo>
                        <a:pt x="496358" y="228968"/>
                        <a:pt x="492654" y="245372"/>
                        <a:pt x="488950" y="261776"/>
                      </a:cubicBezTo>
                    </a:path>
                  </a:pathLst>
                </a:custGeom>
                <a:grpFill/>
                <a:ln w="28575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  <p:sp>
              <p:nvSpPr>
                <p:cNvPr id="13" name="Forme libre 12"/>
                <p:cNvSpPr/>
                <p:nvPr/>
              </p:nvSpPr>
              <p:spPr>
                <a:xfrm flipV="1">
                  <a:off x="1739900" y="1165225"/>
                  <a:ext cx="492125" cy="261620"/>
                </a:xfrm>
                <a:custGeom>
                  <a:avLst/>
                  <a:gdLst>
                    <a:gd name="connsiteX0" fmla="*/ 0 w 492361"/>
                    <a:gd name="connsiteY0" fmla="*/ 39526 h 261776"/>
                    <a:gd name="connsiteX1" fmla="*/ 57150 w 492361"/>
                    <a:gd name="connsiteY1" fmla="*/ 1426 h 261776"/>
                    <a:gd name="connsiteX2" fmla="*/ 57150 w 492361"/>
                    <a:gd name="connsiteY2" fmla="*/ 83976 h 261776"/>
                    <a:gd name="connsiteX3" fmla="*/ 127000 w 492361"/>
                    <a:gd name="connsiteY3" fmla="*/ 39526 h 261776"/>
                    <a:gd name="connsiteX4" fmla="*/ 139700 w 492361"/>
                    <a:gd name="connsiteY4" fmla="*/ 115726 h 261776"/>
                    <a:gd name="connsiteX5" fmla="*/ 209550 w 492361"/>
                    <a:gd name="connsiteY5" fmla="*/ 77626 h 261776"/>
                    <a:gd name="connsiteX6" fmla="*/ 209550 w 492361"/>
                    <a:gd name="connsiteY6" fmla="*/ 147476 h 261776"/>
                    <a:gd name="connsiteX7" fmla="*/ 266700 w 492361"/>
                    <a:gd name="connsiteY7" fmla="*/ 122076 h 261776"/>
                    <a:gd name="connsiteX8" fmla="*/ 273050 w 492361"/>
                    <a:gd name="connsiteY8" fmla="*/ 179226 h 261776"/>
                    <a:gd name="connsiteX9" fmla="*/ 336550 w 492361"/>
                    <a:gd name="connsiteY9" fmla="*/ 147476 h 261776"/>
                    <a:gd name="connsiteX10" fmla="*/ 342900 w 492361"/>
                    <a:gd name="connsiteY10" fmla="*/ 204626 h 261776"/>
                    <a:gd name="connsiteX11" fmla="*/ 406400 w 492361"/>
                    <a:gd name="connsiteY11" fmla="*/ 179226 h 261776"/>
                    <a:gd name="connsiteX12" fmla="*/ 406400 w 492361"/>
                    <a:gd name="connsiteY12" fmla="*/ 230026 h 261776"/>
                    <a:gd name="connsiteX13" fmla="*/ 482600 w 492361"/>
                    <a:gd name="connsiteY13" fmla="*/ 223676 h 261776"/>
                    <a:gd name="connsiteX14" fmla="*/ 488950 w 492361"/>
                    <a:gd name="connsiteY14" fmla="*/ 261776 h 261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92361" h="261776">
                      <a:moveTo>
                        <a:pt x="0" y="39526"/>
                      </a:moveTo>
                      <a:cubicBezTo>
                        <a:pt x="23812" y="16772"/>
                        <a:pt x="47625" y="-5982"/>
                        <a:pt x="57150" y="1426"/>
                      </a:cubicBezTo>
                      <a:cubicBezTo>
                        <a:pt x="66675" y="8834"/>
                        <a:pt x="45508" y="77626"/>
                        <a:pt x="57150" y="83976"/>
                      </a:cubicBezTo>
                      <a:cubicBezTo>
                        <a:pt x="68792" y="90326"/>
                        <a:pt x="113242" y="34234"/>
                        <a:pt x="127000" y="39526"/>
                      </a:cubicBezTo>
                      <a:cubicBezTo>
                        <a:pt x="140758" y="44818"/>
                        <a:pt x="125942" y="109376"/>
                        <a:pt x="139700" y="115726"/>
                      </a:cubicBezTo>
                      <a:cubicBezTo>
                        <a:pt x="153458" y="122076"/>
                        <a:pt x="197908" y="72334"/>
                        <a:pt x="209550" y="77626"/>
                      </a:cubicBezTo>
                      <a:cubicBezTo>
                        <a:pt x="221192" y="82918"/>
                        <a:pt x="200025" y="140068"/>
                        <a:pt x="209550" y="147476"/>
                      </a:cubicBezTo>
                      <a:cubicBezTo>
                        <a:pt x="219075" y="154884"/>
                        <a:pt x="256117" y="116784"/>
                        <a:pt x="266700" y="122076"/>
                      </a:cubicBezTo>
                      <a:cubicBezTo>
                        <a:pt x="277283" y="127368"/>
                        <a:pt x="261408" y="174993"/>
                        <a:pt x="273050" y="179226"/>
                      </a:cubicBezTo>
                      <a:cubicBezTo>
                        <a:pt x="284692" y="183459"/>
                        <a:pt x="324908" y="143243"/>
                        <a:pt x="336550" y="147476"/>
                      </a:cubicBezTo>
                      <a:cubicBezTo>
                        <a:pt x="348192" y="151709"/>
                        <a:pt x="331258" y="199334"/>
                        <a:pt x="342900" y="204626"/>
                      </a:cubicBezTo>
                      <a:cubicBezTo>
                        <a:pt x="354542" y="209918"/>
                        <a:pt x="395817" y="174993"/>
                        <a:pt x="406400" y="179226"/>
                      </a:cubicBezTo>
                      <a:cubicBezTo>
                        <a:pt x="416983" y="183459"/>
                        <a:pt x="393700" y="222618"/>
                        <a:pt x="406400" y="230026"/>
                      </a:cubicBezTo>
                      <a:cubicBezTo>
                        <a:pt x="419100" y="237434"/>
                        <a:pt x="468842" y="218384"/>
                        <a:pt x="482600" y="223676"/>
                      </a:cubicBezTo>
                      <a:cubicBezTo>
                        <a:pt x="496358" y="228968"/>
                        <a:pt x="492654" y="245372"/>
                        <a:pt x="488950" y="261776"/>
                      </a:cubicBezTo>
                    </a:path>
                  </a:pathLst>
                </a:custGeom>
                <a:grpFill/>
                <a:ln w="28575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23" name="ZoneTexte 22"/>
              <p:cNvSpPr txBox="1"/>
              <p:nvPr/>
            </p:nvSpPr>
            <p:spPr>
              <a:xfrm>
                <a:off x="3177636" y="5085184"/>
                <a:ext cx="4363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/>
                  <a:t>e</a:t>
                </a:r>
                <a:r>
                  <a:rPr lang="fr-FR" sz="2400" b="1" baseline="30000" dirty="0" smtClean="0"/>
                  <a:t>+</a:t>
                </a:r>
                <a:endParaRPr lang="fr-FR" sz="2400" b="1" dirty="0"/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3181281" y="5780529"/>
                <a:ext cx="389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/>
                  <a:t>e</a:t>
                </a:r>
                <a:r>
                  <a:rPr lang="fr-FR" sz="2400" b="1" baseline="30000" dirty="0" smtClean="0"/>
                  <a:t>-</a:t>
                </a:r>
                <a:endParaRPr lang="fr-FR" sz="2400" b="1" dirty="0"/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4804055" y="5470554"/>
                <a:ext cx="38343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b="1" dirty="0" smtClean="0"/>
                  <a:t>H</a:t>
                </a:r>
                <a:endParaRPr lang="fr-FR" sz="2000" b="1" dirty="0"/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557584" y="5468570"/>
                <a:ext cx="3449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>
                    <a:latin typeface="Symbol" panose="05050102010706020507" pitchFamily="18" charset="2"/>
                  </a:rPr>
                  <a:t>n</a:t>
                </a:r>
                <a:endParaRPr lang="fr-FR" sz="2400" dirty="0">
                  <a:latin typeface="Symbol" panose="05050102010706020507" pitchFamily="18" charset="2"/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3995936" y="5223371"/>
                <a:ext cx="5581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b="1" dirty="0" smtClean="0"/>
                  <a:t>W</a:t>
                </a:r>
                <a:r>
                  <a:rPr lang="fr-FR" sz="2400" b="1" baseline="30000" dirty="0" smtClean="0"/>
                  <a:t>+</a:t>
                </a:r>
                <a:endParaRPr lang="fr-FR" sz="2400" b="1" dirty="0"/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4004045" y="5775647"/>
                <a:ext cx="5100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b="1" dirty="0" smtClean="0"/>
                  <a:t>W</a:t>
                </a:r>
                <a:r>
                  <a:rPr lang="fr-FR" sz="2400" b="1" baseline="30000" dirty="0"/>
                  <a:t>-</a:t>
                </a:r>
                <a:endParaRPr lang="fr-FR" sz="2400" b="1" dirty="0"/>
              </a:p>
            </p:txBody>
          </p:sp>
        </p:grpSp>
        <p:grpSp>
          <p:nvGrpSpPr>
            <p:cNvPr id="42" name="Groupe 41"/>
            <p:cNvGrpSpPr/>
            <p:nvPr/>
          </p:nvGrpSpPr>
          <p:grpSpPr>
            <a:xfrm>
              <a:off x="6300095" y="3861048"/>
              <a:ext cx="1872305" cy="1157010"/>
              <a:chOff x="5863854" y="5157192"/>
              <a:chExt cx="1872305" cy="1157010"/>
            </a:xfrm>
          </p:grpSpPr>
          <p:cxnSp>
            <p:nvCxnSpPr>
              <p:cNvPr id="30" name="Connecteur droit 29"/>
              <p:cNvCxnSpPr/>
              <p:nvPr/>
            </p:nvCxnSpPr>
            <p:spPr>
              <a:xfrm>
                <a:off x="5940152" y="5565993"/>
                <a:ext cx="590550" cy="0"/>
              </a:xfrm>
              <a:prstGeom prst="line">
                <a:avLst/>
              </a:prstGeom>
              <a:solidFill>
                <a:schemeClr val="accent2"/>
              </a:solidFill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/>
              <p:cNvCxnSpPr/>
              <p:nvPr/>
            </p:nvCxnSpPr>
            <p:spPr>
              <a:xfrm>
                <a:off x="5940152" y="5997793"/>
                <a:ext cx="590550" cy="0"/>
              </a:xfrm>
              <a:prstGeom prst="line">
                <a:avLst/>
              </a:prstGeom>
              <a:solidFill>
                <a:schemeClr val="accent2"/>
              </a:solidFill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/>
              <p:cNvCxnSpPr/>
              <p:nvPr/>
            </p:nvCxnSpPr>
            <p:spPr>
              <a:xfrm flipV="1">
                <a:off x="6876256" y="5775543"/>
                <a:ext cx="450850" cy="6350"/>
              </a:xfrm>
              <a:prstGeom prst="line">
                <a:avLst/>
              </a:prstGeom>
              <a:solidFill>
                <a:schemeClr val="accent2"/>
              </a:solidFill>
              <a:ln w="3810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Ellipse 25"/>
              <p:cNvSpPr/>
              <p:nvPr/>
            </p:nvSpPr>
            <p:spPr>
              <a:xfrm>
                <a:off x="6372200" y="5517232"/>
                <a:ext cx="508000" cy="5069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rgbClr val="C00000"/>
                    </a:solidFill>
                  </a:rPr>
                  <a:t>?</a:t>
                </a:r>
                <a:endParaRPr lang="fr-FR" sz="2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5863854" y="5157192"/>
                <a:ext cx="43633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/>
                  <a:t>e</a:t>
                </a:r>
                <a:r>
                  <a:rPr lang="fr-FR" sz="2400" b="1" baseline="30000" dirty="0" smtClean="0"/>
                  <a:t>+</a:t>
                </a:r>
                <a:endParaRPr lang="fr-FR" sz="2400" b="1" dirty="0"/>
              </a:p>
            </p:txBody>
          </p:sp>
          <p:sp>
            <p:nvSpPr>
              <p:cNvPr id="38" name="ZoneTexte 37"/>
              <p:cNvSpPr txBox="1"/>
              <p:nvPr/>
            </p:nvSpPr>
            <p:spPr>
              <a:xfrm>
                <a:off x="5867499" y="5852537"/>
                <a:ext cx="3898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b="1" dirty="0"/>
                  <a:t>e</a:t>
                </a:r>
                <a:r>
                  <a:rPr lang="fr-FR" sz="2400" b="1" baseline="30000" dirty="0" smtClean="0"/>
                  <a:t>-</a:t>
                </a:r>
                <a:endParaRPr lang="fr-FR" sz="2400" b="1" dirty="0"/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7352721" y="5570628"/>
                <a:ext cx="38343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b="1" dirty="0" smtClean="0"/>
                  <a:t>H</a:t>
                </a:r>
                <a:endParaRPr lang="fr-FR" sz="2000" b="1" dirty="0"/>
              </a:p>
            </p:txBody>
          </p:sp>
        </p:grpSp>
        <p:sp>
          <p:nvSpPr>
            <p:cNvPr id="29" name="ZoneTexte 28"/>
            <p:cNvSpPr txBox="1"/>
            <p:nvPr/>
          </p:nvSpPr>
          <p:spPr>
            <a:xfrm>
              <a:off x="2195736" y="4133342"/>
              <a:ext cx="4106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latin typeface="Symbol" panose="05050102010706020507" pitchFamily="18" charset="2"/>
                </a:rPr>
                <a:t>+</a:t>
              </a:r>
              <a:endParaRPr lang="fr-FR" sz="3200" b="1" dirty="0">
                <a:latin typeface="Symbol" panose="05050102010706020507" pitchFamily="18" charset="2"/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5796136" y="4145421"/>
              <a:ext cx="4106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latin typeface="Symbol" panose="05050102010706020507" pitchFamily="18" charset="2"/>
                </a:rPr>
                <a:t>+</a:t>
              </a:r>
              <a:endParaRPr lang="fr-FR" sz="3200" b="1" dirty="0">
                <a:latin typeface="Symbol" panose="05050102010706020507" pitchFamily="18" charset="2"/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4737374" y="4140369"/>
              <a:ext cx="9236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latin typeface="Symbol" panose="05050102010706020507" pitchFamily="18" charset="2"/>
                </a:rPr>
                <a:t>+</a:t>
              </a:r>
              <a:r>
                <a:rPr lang="fr-FR" sz="3200" b="1" dirty="0" smtClean="0">
                  <a:latin typeface="+mj-lt"/>
                </a:rPr>
                <a:t>  ...</a:t>
              </a:r>
              <a:endParaRPr lang="fr-FR" sz="3200" b="1" dirty="0">
                <a:latin typeface="Symbol" panose="05050102010706020507" pitchFamily="18" charset="2"/>
              </a:endParaRPr>
            </a:p>
          </p:txBody>
        </p:sp>
      </p:grpSp>
      <p:sp>
        <p:nvSpPr>
          <p:cNvPr id="34" name="Étoile à 4 branches 33"/>
          <p:cNvSpPr/>
          <p:nvPr/>
        </p:nvSpPr>
        <p:spPr>
          <a:xfrm>
            <a:off x="395536" y="1268760"/>
            <a:ext cx="514132" cy="830997"/>
          </a:xfrm>
          <a:prstGeom prst="star4">
            <a:avLst/>
          </a:prstGeom>
          <a:solidFill>
            <a:srgbClr val="66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Étoile à 4 branches 44"/>
          <p:cNvSpPr/>
          <p:nvPr/>
        </p:nvSpPr>
        <p:spPr>
          <a:xfrm>
            <a:off x="395536" y="2309971"/>
            <a:ext cx="514132" cy="830997"/>
          </a:xfrm>
          <a:prstGeom prst="star4">
            <a:avLst/>
          </a:prstGeom>
          <a:solidFill>
            <a:srgbClr val="66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ZoneTexte 45"/>
              <p:cNvSpPr txBox="1"/>
              <p:nvPr/>
            </p:nvSpPr>
            <p:spPr>
              <a:xfrm>
                <a:off x="1332172" y="5085184"/>
                <a:ext cx="7466422" cy="1200329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A different complementary way to address the issue of H coupling to electron may be the search of FCNC, in particular </a:t>
                </a:r>
                <a14:m>
                  <m:oMath xmlns:m="http://schemas.openxmlformats.org/officeDocument/2006/math">
                    <m:r>
                      <a:rPr lang="fr-FR" sz="2400" b="1" i="1" smtClean="0">
                        <a:latin typeface="Cambria Math"/>
                      </a:rPr>
                      <m:t>𝑯</m:t>
                    </m:r>
                    <m:r>
                      <a:rPr lang="fr-FR" sz="2400" b="1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fr-FR" sz="2400" b="1" i="1" smtClean="0">
                        <a:latin typeface="Cambria Math"/>
                        <a:ea typeface="Cambria Math"/>
                      </a:rPr>
                      <m:t>𝝉</m:t>
                    </m:r>
                    <m:r>
                      <a:rPr lang="fr-FR" sz="2400" b="1" i="1" smtClean="0">
                        <a:latin typeface="Cambria Math"/>
                        <a:ea typeface="Cambria Math"/>
                      </a:rPr>
                      <m:t>𝒆</m:t>
                    </m:r>
                    <m:r>
                      <a:rPr lang="fr-FR" sz="2400" b="1" i="1" smtClean="0">
                        <a:latin typeface="Cambria Math"/>
                        <a:ea typeface="Cambria Math"/>
                      </a:rPr>
                      <m:t>…</m:t>
                    </m:r>
                  </m:oMath>
                </a14:m>
                <a:r>
                  <a:rPr lang="en-US" sz="2400" b="1" dirty="0" smtClean="0"/>
                  <a:t> decays? </a:t>
                </a:r>
              </a:p>
            </p:txBody>
          </p:sp>
        </mc:Choice>
        <mc:Fallback xmlns="">
          <p:sp>
            <p:nvSpPr>
              <p:cNvPr id="46" name="ZoneText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2172" y="5085184"/>
                <a:ext cx="7466422" cy="1200329"/>
              </a:xfrm>
              <a:prstGeom prst="rect">
                <a:avLst/>
              </a:prstGeom>
              <a:blipFill rotWithShape="1">
                <a:blip r:embed="rId5"/>
                <a:stretch>
                  <a:fillRect l="-1307" t="-4061" b="-1066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Étoile à 4 branches 46"/>
          <p:cNvSpPr/>
          <p:nvPr/>
        </p:nvSpPr>
        <p:spPr>
          <a:xfrm>
            <a:off x="460953" y="5118283"/>
            <a:ext cx="514132" cy="830997"/>
          </a:xfrm>
          <a:prstGeom prst="star4">
            <a:avLst/>
          </a:prstGeom>
          <a:solidFill>
            <a:srgbClr val="66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1331640" y="6396335"/>
            <a:ext cx="7401537" cy="46166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US" sz="2400" b="1" dirty="0"/>
              <a:t>Here TLEP should be enable significant improvements</a:t>
            </a:r>
          </a:p>
        </p:txBody>
      </p:sp>
      <p:sp>
        <p:nvSpPr>
          <p:cNvPr id="48" name="Flèche droite 47"/>
          <p:cNvSpPr/>
          <p:nvPr/>
        </p:nvSpPr>
        <p:spPr>
          <a:xfrm>
            <a:off x="395536" y="6396335"/>
            <a:ext cx="792088" cy="461665"/>
          </a:xfrm>
          <a:prstGeom prst="right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space réservé du numéro de diapositive 52"/>
          <p:cNvSpPr>
            <a:spLocks noGrp="1"/>
          </p:cNvSpPr>
          <p:nvPr>
            <p:ph type="sldNum" sz="quarter" idx="12"/>
          </p:nvPr>
        </p:nvSpPr>
        <p:spPr>
          <a:xfrm>
            <a:off x="7239000" y="6426485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fr-FR" sz="2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13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3419872" y="56238"/>
            <a:ext cx="2040943" cy="523220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fr-FR" sz="2800" b="1" baseline="30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11560" y="5862462"/>
            <a:ext cx="7920880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err="1" smtClean="0"/>
              <a:t>Many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thanks</a:t>
            </a:r>
            <a:r>
              <a:rPr lang="fr-FR" sz="2400" b="1" dirty="0" smtClean="0"/>
              <a:t> to C. </a:t>
            </a:r>
            <a:r>
              <a:rPr lang="fr-FR" sz="2400" b="1" dirty="0" err="1" smtClean="0"/>
              <a:t>Grojean</a:t>
            </a:r>
            <a:r>
              <a:rPr lang="fr-FR" sz="2400" b="1" dirty="0" smtClean="0"/>
              <a:t> and S. </a:t>
            </a:r>
            <a:r>
              <a:rPr lang="fr-FR" sz="2400" b="1" dirty="0" err="1" smtClean="0"/>
              <a:t>Jadach</a:t>
            </a:r>
            <a:r>
              <a:rPr lang="fr-FR" sz="2400" b="1" dirty="0" smtClean="0"/>
              <a:t> for discussions and </a:t>
            </a:r>
            <a:r>
              <a:rPr lang="fr-FR" sz="2400" b="1" dirty="0" err="1" smtClean="0"/>
              <a:t>useful</a:t>
            </a:r>
            <a:r>
              <a:rPr lang="fr-FR" sz="2400" b="1" dirty="0" smtClean="0"/>
              <a:t> inputs</a:t>
            </a:r>
            <a:endParaRPr lang="fr-FR" sz="24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503548" y="836712"/>
            <a:ext cx="8136904" cy="830997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/>
              <a:t>Difficult to observe resonant Higgs production @TLEP if </a:t>
            </a:r>
            <a:r>
              <a:rPr lang="en-US" sz="2400" b="1" dirty="0" err="1" smtClean="0"/>
              <a:t>g</a:t>
            </a:r>
            <a:r>
              <a:rPr lang="en-US" sz="2400" b="1" baseline="-25000" dirty="0" err="1" smtClean="0"/>
              <a:t>Hee</a:t>
            </a:r>
            <a:r>
              <a:rPr lang="en-US" sz="2400" b="1" dirty="0" smtClean="0"/>
              <a:t> is the SM value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03548" y="1916832"/>
            <a:ext cx="7920880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2400" b="1" dirty="0" smtClean="0"/>
              <a:t>If </a:t>
            </a:r>
            <a:r>
              <a:rPr lang="fr-FR" sz="2400" b="1" dirty="0" err="1" smtClean="0"/>
              <a:t>deemed</a:t>
            </a:r>
            <a:r>
              <a:rPr lang="fr-FR" sz="2400" b="1" dirty="0" smtClean="0"/>
              <a:t> important, possible to set </a:t>
            </a:r>
            <a:r>
              <a:rPr lang="fr-FR" sz="2400" b="1" dirty="0" err="1" smtClean="0"/>
              <a:t>limits</a:t>
            </a:r>
            <a:r>
              <a:rPr lang="fr-FR" sz="2400" b="1" dirty="0" smtClean="0"/>
              <a:t> at TLEP for </a:t>
            </a:r>
            <a:r>
              <a:rPr lang="fr-FR" sz="2400" b="1" dirty="0" err="1" smtClean="0"/>
              <a:t>each</a:t>
            </a:r>
            <a:r>
              <a:rPr lang="fr-FR" sz="2400" b="1" dirty="0" smtClean="0"/>
              <a:t> IP at the </a:t>
            </a:r>
            <a:r>
              <a:rPr lang="fr-FR" sz="2400" b="1" dirty="0" err="1" smtClean="0"/>
              <a:t>level</a:t>
            </a:r>
            <a:r>
              <a:rPr lang="fr-FR" sz="2400" b="1" dirty="0" smtClean="0"/>
              <a:t> of: </a:t>
            </a:r>
            <a:endParaRPr lang="fr-FR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099434" y="3030051"/>
                <a:ext cx="3241337" cy="421462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</m:sSub>
                      <m:r>
                        <a:rPr lang="fr-FR" sz="2000" b="1" i="1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 </m:t>
                      </m:r>
                      <m:sSubSup>
                        <m:sSub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𝑺𝑴</m:t>
                          </m:r>
                        </m:sup>
                      </m:sSubSup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@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𝟗𝟓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% 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𝑪𝑳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9434" y="3030051"/>
                <a:ext cx="3241337" cy="421462"/>
              </a:xfrm>
              <a:prstGeom prst="rect">
                <a:avLst/>
              </a:prstGeom>
              <a:blipFill rotWithShape="1">
                <a:blip r:embed="rId5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4716016" y="3030051"/>
                <a:ext cx="3550716" cy="421462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</m:sSub>
                      <m:r>
                        <a:rPr lang="fr-FR" sz="2000" b="1" i="1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𝟏𝟐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 </m:t>
                      </m:r>
                      <m:sSubSup>
                        <m:sSub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𝑺𝑴</m:t>
                          </m:r>
                        </m:sup>
                      </m:sSubSup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@ 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𝒍𝒆𝒗𝒆𝒍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3030051"/>
                <a:ext cx="3550716" cy="421462"/>
              </a:xfrm>
              <a:prstGeom prst="rect">
                <a:avLst/>
              </a:prstGeom>
              <a:blipFill rotWithShape="1">
                <a:blip r:embed="rId6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503548" y="3750131"/>
            <a:ext cx="7920880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2400" b="1" dirty="0" smtClean="0"/>
              <a:t>This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an </a:t>
            </a:r>
            <a:r>
              <a:rPr lang="fr-FR" sz="2400" b="1" dirty="0" err="1" smtClean="0"/>
              <a:t>order</a:t>
            </a:r>
            <a:r>
              <a:rPr lang="fr-FR" sz="2400" b="1" dirty="0" smtClean="0"/>
              <a:t> of magnitude </a:t>
            </a:r>
            <a:r>
              <a:rPr lang="fr-FR" sz="2400" b="1" dirty="0" err="1" smtClean="0"/>
              <a:t>estimate</a:t>
            </a:r>
            <a:r>
              <a:rPr lang="fr-FR" sz="2400" b="1" dirty="0" smtClean="0"/>
              <a:t>. </a:t>
            </a:r>
            <a:r>
              <a:rPr lang="fr-FR" sz="2400" b="1" dirty="0" err="1"/>
              <a:t>F</a:t>
            </a:r>
            <a:r>
              <a:rPr lang="fr-FR" sz="2400" b="1" dirty="0" err="1" smtClean="0"/>
              <a:t>urther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work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needed</a:t>
            </a:r>
            <a:r>
              <a:rPr lang="fr-FR" sz="2400" b="1" dirty="0" smtClean="0"/>
              <a:t> to </a:t>
            </a:r>
            <a:r>
              <a:rPr lang="fr-FR" sz="2400" b="1" dirty="0" err="1" smtClean="0"/>
              <a:t>assess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these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numbers</a:t>
            </a:r>
            <a:r>
              <a:rPr lang="fr-FR" sz="2400" b="1" dirty="0" smtClean="0"/>
              <a:t> as </a:t>
            </a:r>
            <a:r>
              <a:rPr lang="fr-FR" sz="2400" b="1" dirty="0" err="1" smtClean="0"/>
              <a:t>there</a:t>
            </a:r>
            <a:r>
              <a:rPr lang="fr-FR" sz="2400" b="1" dirty="0" smtClean="0"/>
              <a:t> are </a:t>
            </a:r>
            <a:r>
              <a:rPr lang="fr-FR" sz="2400" b="1" dirty="0" err="1" smtClean="0"/>
              <a:t>pending</a:t>
            </a:r>
            <a:r>
              <a:rPr lang="fr-FR" sz="2400" b="1" dirty="0" smtClean="0"/>
              <a:t> issues (</a:t>
            </a:r>
            <a:r>
              <a:rPr lang="fr-FR" sz="2400" b="1" dirty="0" err="1" smtClean="0"/>
              <a:t>some</a:t>
            </a:r>
            <a:r>
              <a:rPr lang="fr-FR" sz="2400" b="1" dirty="0" smtClean="0"/>
              <a:t> of </a:t>
            </a:r>
            <a:r>
              <a:rPr lang="fr-FR" sz="2400" b="1" dirty="0" err="1" smtClean="0"/>
              <a:t>which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can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even</a:t>
            </a:r>
            <a:r>
              <a:rPr lang="fr-FR" sz="2400" b="1" dirty="0" smtClean="0"/>
              <a:t> leads to </a:t>
            </a:r>
            <a:r>
              <a:rPr lang="fr-FR" sz="2400" b="1" dirty="0" err="1" smtClean="0"/>
              <a:t>improvements</a:t>
            </a:r>
            <a:r>
              <a:rPr lang="fr-FR" sz="2400" b="1" dirty="0" smtClean="0"/>
              <a:t>)</a:t>
            </a:r>
            <a:endParaRPr lang="fr-FR" sz="2400" b="1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77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515235"/>
              </p:ext>
            </p:extLst>
          </p:nvPr>
        </p:nvGraphicFramePr>
        <p:xfrm>
          <a:off x="755576" y="994407"/>
          <a:ext cx="7560840" cy="3699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7187504" y="4419046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</a:rPr>
              <a:t>t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929570" y="441904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B0F0"/>
                </a:solidFill>
              </a:rPr>
              <a:t>Z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732240" y="4419046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B0F0"/>
                </a:solidFill>
              </a:rPr>
              <a:t>W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776070" y="441904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510480" y="4409754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t</a:t>
            </a:r>
            <a:endParaRPr lang="fr-FR" b="1" dirty="0">
              <a:solidFill>
                <a:srgbClr val="00B050"/>
              </a:solidFill>
              <a:latin typeface="Symbol" panose="05050102010706020507" pitchFamily="18" charset="2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299266" y="4409754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/>
                </a:solidFill>
              </a:rPr>
              <a:t>c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4470308" y="441904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/>
                </a:solidFill>
                <a:latin typeface="Symbol" panose="05050102010706020507" pitchFamily="18" charset="2"/>
              </a:rPr>
              <a:t>m</a:t>
            </a:r>
            <a:endParaRPr lang="fr-FR" b="1" dirty="0">
              <a:solidFill>
                <a:schemeClr val="accent6"/>
              </a:solidFill>
              <a:latin typeface="Symbol" panose="05050102010706020507" pitchFamily="18" charset="2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295962" y="4419046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/>
                </a:solidFill>
              </a:rPr>
              <a:t>s</a:t>
            </a:r>
            <a:endParaRPr lang="fr-FR" b="1" dirty="0">
              <a:solidFill>
                <a:schemeClr val="accent6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327798" y="441904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111774" y="441904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u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411760" y="440975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583446" y="4441069"/>
            <a:ext cx="1933102" cy="32528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2440486" y="4419046"/>
            <a:ext cx="126741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4355976" y="4437112"/>
            <a:ext cx="1224136" cy="35126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6254097" y="5076410"/>
            <a:ext cx="694167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LHC</a:t>
            </a:r>
            <a:endParaRPr lang="fr-FR" b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4345943" y="5086925"/>
            <a:ext cx="1162161" cy="6463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 smtClean="0"/>
              <a:t>HL-LHC</a:t>
            </a:r>
          </a:p>
          <a:p>
            <a:r>
              <a:rPr lang="fr-FR" b="1" dirty="0" smtClean="0"/>
              <a:t>TLEP/LC</a:t>
            </a:r>
            <a:endParaRPr lang="fr-FR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2911780" y="5076410"/>
            <a:ext cx="292068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/>
              <a:t>?</a:t>
            </a:r>
            <a:endParaRPr lang="fr-FR" b="1" dirty="0"/>
          </a:p>
        </p:txBody>
      </p:sp>
      <p:sp>
        <p:nvSpPr>
          <p:cNvPr id="28" name="ZoneTexte 27"/>
          <p:cNvSpPr txBox="1"/>
          <p:nvPr/>
        </p:nvSpPr>
        <p:spPr>
          <a:xfrm>
            <a:off x="5652120" y="4797152"/>
            <a:ext cx="18630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3</a:t>
            </a:r>
            <a:r>
              <a:rPr lang="fr-FR" sz="1600" b="1" baseline="30000" dirty="0" smtClean="0"/>
              <a:t>rd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generation</a:t>
            </a:r>
            <a:r>
              <a:rPr lang="fr-FR" sz="1600" b="1" dirty="0" smtClean="0"/>
              <a:t> +VB</a:t>
            </a:r>
            <a:endParaRPr lang="fr-FR" sz="1600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4154722" y="478837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2</a:t>
            </a:r>
            <a:r>
              <a:rPr lang="fr-FR" sz="1600" b="1" baseline="30000" dirty="0" smtClean="0"/>
              <a:t>nd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generation</a:t>
            </a:r>
            <a:endParaRPr lang="fr-FR" sz="1600" b="1" dirty="0"/>
          </a:p>
        </p:txBody>
      </p:sp>
      <p:sp>
        <p:nvSpPr>
          <p:cNvPr id="30" name="ZoneTexte 29"/>
          <p:cNvSpPr txBox="1"/>
          <p:nvPr/>
        </p:nvSpPr>
        <p:spPr>
          <a:xfrm>
            <a:off x="2267744" y="4777204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1</a:t>
            </a:r>
            <a:r>
              <a:rPr lang="fr-FR" sz="1600" b="1" baseline="30000" dirty="0" smtClean="0"/>
              <a:t>st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generation</a:t>
            </a:r>
            <a:endParaRPr lang="fr-FR" sz="1600" b="1" dirty="0"/>
          </a:p>
        </p:txBody>
      </p:sp>
      <p:sp>
        <p:nvSpPr>
          <p:cNvPr id="31" name="ZoneTexte 30"/>
          <p:cNvSpPr txBox="1"/>
          <p:nvPr/>
        </p:nvSpPr>
        <p:spPr>
          <a:xfrm>
            <a:off x="1557866" y="51693"/>
            <a:ext cx="5958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rgbClr val="FFC000"/>
                </a:solidFill>
              </a:rPr>
              <a:t>Measuring</a:t>
            </a:r>
            <a:r>
              <a:rPr lang="fr-FR" sz="2800" b="1" dirty="0" smtClean="0">
                <a:solidFill>
                  <a:srgbClr val="FFC000"/>
                </a:solidFill>
              </a:rPr>
              <a:t> the </a:t>
            </a:r>
            <a:r>
              <a:rPr lang="fr-FR" sz="2800" b="1" dirty="0" err="1" smtClean="0">
                <a:solidFill>
                  <a:srgbClr val="FFC000"/>
                </a:solidFill>
              </a:rPr>
              <a:t>particle</a:t>
            </a:r>
            <a:r>
              <a:rPr lang="fr-FR" sz="2800" b="1" dirty="0" smtClean="0">
                <a:solidFill>
                  <a:srgbClr val="FFC000"/>
                </a:solidFill>
              </a:rPr>
              <a:t> </a:t>
            </a:r>
            <a:r>
              <a:rPr lang="fr-FR" sz="2800" b="1" dirty="0" err="1" smtClean="0">
                <a:solidFill>
                  <a:srgbClr val="FFC000"/>
                </a:solidFill>
              </a:rPr>
              <a:t>coupling</a:t>
            </a:r>
            <a:r>
              <a:rPr lang="fr-FR" sz="2800" b="1" dirty="0" smtClean="0">
                <a:solidFill>
                  <a:srgbClr val="FFC000"/>
                </a:solidFill>
              </a:rPr>
              <a:t> to H</a:t>
            </a:r>
            <a:r>
              <a:rPr lang="fr-FR" sz="2800" b="1" baseline="30000" dirty="0" smtClean="0">
                <a:solidFill>
                  <a:srgbClr val="FFC000"/>
                </a:solidFill>
              </a:rPr>
              <a:t>0</a:t>
            </a:r>
            <a:endParaRPr lang="fr-FR" sz="2800" b="1" baseline="30000" dirty="0">
              <a:solidFill>
                <a:srgbClr val="FFC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115617" y="5805264"/>
            <a:ext cx="70567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fr-FR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r>
              <a:rPr lang="fr-FR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fr-FR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</a:t>
            </a:r>
            <a:r>
              <a:rPr lang="fr-FR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mass </a:t>
            </a:r>
            <a:r>
              <a:rPr lang="fr-FR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fr-FR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one of the </a:t>
            </a:r>
            <a:r>
              <a:rPr lang="fr-FR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</a:t>
            </a:r>
            <a:r>
              <a:rPr lang="fr-FR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fundamental</a:t>
            </a:r>
            <a:r>
              <a:rPr lang="fr-FR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quantity</a:t>
            </a:r>
            <a:r>
              <a:rPr lang="fr-FR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fr-FR" sz="32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</a:t>
            </a:r>
            <a:endParaRPr lang="fr-FR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533213" y="1988840"/>
                <a:ext cx="1389996" cy="3955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b="1" i="1" smtClean="0">
                              <a:latin typeface="Cambria Math"/>
                            </a:rPr>
                            <m:t>𝑯𝒇𝒇</m:t>
                          </m:r>
                        </m:sub>
                      </m:sSub>
                      <m:r>
                        <a:rPr lang="fr-FR" b="1" i="1" smtClean="0">
                          <a:latin typeface="Cambria Math"/>
                          <a:ea typeface="Cambria Math"/>
                        </a:rPr>
                        <m:t>∝ </m:t>
                      </m:r>
                      <m:sSub>
                        <m:sSubPr>
                          <m:ctrlPr>
                            <a:rPr lang="fr-FR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𝒎</m:t>
                          </m:r>
                        </m:e>
                        <m:sub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𝒇</m:t>
                          </m:r>
                        </m:sub>
                      </m:sSub>
                    </m:oMath>
                  </m:oMathPara>
                </a14:m>
                <a:endParaRPr lang="fr-FR" b="1" dirty="0">
                  <a:latin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3213" y="1988840"/>
                <a:ext cx="1389996" cy="395558"/>
              </a:xfrm>
              <a:prstGeom prst="rect">
                <a:avLst/>
              </a:prstGeom>
              <a:blipFill rotWithShape="1">
                <a:blip r:embed="rId6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/>
              <p:cNvSpPr txBox="1"/>
              <p:nvPr/>
            </p:nvSpPr>
            <p:spPr>
              <a:xfrm>
                <a:off x="2531757" y="1556792"/>
                <a:ext cx="1752211" cy="4116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b="1" i="1" smtClean="0">
                              <a:latin typeface="Cambria Math"/>
                            </a:rPr>
                            <m:t>𝑯𝑽𝑽</m:t>
                          </m:r>
                        </m:sub>
                      </m:sSub>
                      <m:r>
                        <a:rPr lang="fr-FR" b="1" i="1" smtClean="0">
                          <a:latin typeface="Cambria Math"/>
                          <a:ea typeface="Cambria Math"/>
                        </a:rPr>
                        <m:t>∝ </m:t>
                      </m:r>
                      <m:sSub>
                        <m:sSubPr>
                          <m:ctrlPr>
                            <a:rPr lang="fr-FR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𝒎</m:t>
                          </m:r>
                        </m:e>
                        <m:sub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𝑽</m:t>
                          </m:r>
                        </m:sub>
                      </m:sSub>
                      <m:sPre>
                        <m:sPrePr>
                          <m:ctrlPr>
                            <a:rPr lang="fr-FR" b="1" i="1" smtClean="0">
                              <a:latin typeface="Cambria Math"/>
                              <a:ea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/>
                            </a:rPr>
                            <m:t>2</m:t>
                          </m:r>
                        </m:sup>
                        <m:e/>
                      </m:sPre>
                    </m:oMath>
                  </m:oMathPara>
                </a14:m>
                <a:endParaRPr lang="fr-FR" b="1" dirty="0">
                  <a:latin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33" name="ZoneText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1757" y="1556792"/>
                <a:ext cx="1752211" cy="411651"/>
              </a:xfrm>
              <a:prstGeom prst="rect">
                <a:avLst/>
              </a:prstGeom>
              <a:blipFill rotWithShape="1">
                <a:blip r:embed="rId7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e 31"/>
          <p:cNvGrpSpPr/>
          <p:nvPr/>
        </p:nvGrpSpPr>
        <p:grpSpPr>
          <a:xfrm>
            <a:off x="6457728" y="2564904"/>
            <a:ext cx="1338344" cy="1157010"/>
            <a:chOff x="1331640" y="5127575"/>
            <a:chExt cx="1338344" cy="1157010"/>
          </a:xfrm>
        </p:grpSpPr>
        <p:grpSp>
          <p:nvGrpSpPr>
            <p:cNvPr id="34" name="Groupe 33"/>
            <p:cNvGrpSpPr/>
            <p:nvPr/>
          </p:nvGrpSpPr>
          <p:grpSpPr>
            <a:xfrm>
              <a:off x="1331640" y="5450743"/>
              <a:ext cx="954906" cy="545980"/>
              <a:chOff x="1331640" y="5450743"/>
              <a:chExt cx="954906" cy="545980"/>
            </a:xfrm>
          </p:grpSpPr>
          <p:cxnSp>
            <p:nvCxnSpPr>
              <p:cNvPr id="38" name="Connecteur droit 37"/>
              <p:cNvCxnSpPr/>
              <p:nvPr/>
            </p:nvCxnSpPr>
            <p:spPr>
              <a:xfrm>
                <a:off x="1331640" y="5450743"/>
                <a:ext cx="504056" cy="269307"/>
              </a:xfrm>
              <a:prstGeom prst="line">
                <a:avLst/>
              </a:prstGeom>
              <a:solidFill>
                <a:schemeClr val="accent2"/>
              </a:solidFill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/>
              <p:cNvCxnSpPr/>
              <p:nvPr/>
            </p:nvCxnSpPr>
            <p:spPr>
              <a:xfrm flipV="1">
                <a:off x="1835696" y="5709860"/>
                <a:ext cx="450850" cy="6350"/>
              </a:xfrm>
              <a:prstGeom prst="line">
                <a:avLst/>
              </a:prstGeom>
              <a:solidFill>
                <a:schemeClr val="accent2"/>
              </a:solidFill>
              <a:ln w="38100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/>
              <p:cNvCxnSpPr/>
              <p:nvPr/>
            </p:nvCxnSpPr>
            <p:spPr>
              <a:xfrm flipV="1">
                <a:off x="1331640" y="5727416"/>
                <a:ext cx="504056" cy="269307"/>
              </a:xfrm>
              <a:prstGeom prst="line">
                <a:avLst/>
              </a:prstGeom>
              <a:solidFill>
                <a:schemeClr val="accent2"/>
              </a:solidFill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ZoneTexte 34"/>
            <p:cNvSpPr txBox="1"/>
            <p:nvPr/>
          </p:nvSpPr>
          <p:spPr>
            <a:xfrm>
              <a:off x="1365499" y="5127575"/>
              <a:ext cx="4812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i="1" dirty="0" smtClean="0"/>
                <a:t>f </a:t>
              </a:r>
              <a:r>
                <a:rPr lang="fr-FR" sz="2400" b="1" i="1" baseline="30000" dirty="0" smtClean="0"/>
                <a:t>+</a:t>
              </a:r>
              <a:endParaRPr lang="fr-FR" sz="2400" b="1" i="1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1369144" y="5822920"/>
              <a:ext cx="4331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i="1" dirty="0" smtClean="0"/>
                <a:t>f </a:t>
              </a:r>
              <a:r>
                <a:rPr lang="fr-FR" sz="2400" b="1" i="1" baseline="30000" dirty="0" smtClean="0"/>
                <a:t>-</a:t>
              </a:r>
              <a:endParaRPr lang="fr-FR" sz="2400" b="1" i="1" dirty="0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2286546" y="5468874"/>
              <a:ext cx="3834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H</a:t>
              </a:r>
              <a:endParaRPr lang="fr-FR" sz="2000" b="1" dirty="0"/>
            </a:p>
          </p:txBody>
        </p:sp>
      </p:grp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7126900" y="6425282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79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526787" y="51693"/>
            <a:ext cx="8005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</a:rPr>
              <a:t>Measuring the H</a:t>
            </a:r>
            <a:r>
              <a:rPr lang="en-US" sz="2800" b="1" baseline="30000" dirty="0" smtClean="0">
                <a:solidFill>
                  <a:srgbClr val="FFC000"/>
                </a:solidFill>
              </a:rPr>
              <a:t>0 </a:t>
            </a:r>
            <a:r>
              <a:rPr lang="en-US" sz="2800" b="1" dirty="0" smtClean="0">
                <a:solidFill>
                  <a:srgbClr val="FFC000"/>
                </a:solidFill>
              </a:rPr>
              <a:t>-electron coupling is challenging!</a:t>
            </a:r>
            <a:endParaRPr lang="en-US" sz="2800" b="1" baseline="30000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0465913"/>
                  </p:ext>
                </p:extLst>
              </p:nvPr>
            </p:nvGraphicFramePr>
            <p:xfrm>
              <a:off x="1403648" y="836712"/>
              <a:ext cx="6096000" cy="370801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43944"/>
                    <a:gridCol w="3552056"/>
                  </a:tblGrid>
                  <a:tr h="4528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err="1" smtClean="0"/>
                            <a:t>Particle</a:t>
                          </a:r>
                          <a:r>
                            <a:rPr lang="fr-FR" sz="2400" dirty="0" smtClean="0"/>
                            <a:t> type</a:t>
                          </a:r>
                          <a:endParaRPr lang="fr-FR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1" i="1" smtClean="0">
                                    <a:latin typeface="Cambria Math"/>
                                  </a:rPr>
                                  <m:t>𝑩𝒓</m:t>
                                </m:r>
                                <m:r>
                                  <a:rPr lang="fr-FR" sz="2400" b="1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fr-FR" sz="2400" b="1" i="1" smtClean="0">
                                    <a:latin typeface="Cambria Math"/>
                                  </a:rPr>
                                  <m:t>𝑯</m:t>
                                </m:r>
                                <m:r>
                                  <a:rPr lang="fr-FR" sz="2400" b="1" i="1" smtClean="0">
                                    <a:latin typeface="Cambria Math"/>
                                    <a:ea typeface="Cambria Math"/>
                                  </a:rPr>
                                  <m:t>→</m:t>
                                </m:r>
                                <m:r>
                                  <a:rPr lang="fr-FR" sz="2400" b="1" i="1" smtClean="0">
                                    <a:latin typeface="Cambria Math"/>
                                    <a:ea typeface="Cambria Math"/>
                                  </a:rPr>
                                  <m:t>𝒇𝒇</m:t>
                                </m:r>
                                <m:r>
                                  <a:rPr lang="fr-FR" sz="2400" b="1" i="1" smtClean="0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/>
                    </a:tc>
                  </a:tr>
                  <a:tr h="4528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i="1" dirty="0" smtClean="0"/>
                            <a:t>WW</a:t>
                          </a:r>
                          <a:r>
                            <a:rPr lang="fr-FR" sz="2400" i="1" baseline="30000" dirty="0" smtClean="0"/>
                            <a:t>*</a:t>
                          </a:r>
                          <a:endParaRPr lang="fr-FR" sz="2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0.22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45280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i="1" dirty="0" smtClean="0"/>
                            <a:t>ZZ</a:t>
                          </a:r>
                          <a:r>
                            <a:rPr lang="fr-FR" sz="2400" i="1" baseline="30000" dirty="0" smtClean="0"/>
                            <a:t>*</a:t>
                          </a:r>
                          <a:endParaRPr lang="fr-FR" sz="2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2.6</a:t>
                          </a:r>
                          <a:r>
                            <a:rPr lang="fr-FR" sz="2400" baseline="0" dirty="0" smtClean="0"/>
                            <a:t> 10</a:t>
                          </a:r>
                          <a:r>
                            <a:rPr lang="fr-FR" sz="2400" baseline="30000" dirty="0" smtClean="0"/>
                            <a:t>-2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50274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/>
                                  </a:rPr>
                                  <m:t>𝑏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fr-FR" sz="2400" b="0" i="1" smtClean="0">
                                        <a:latin typeface="Cambria Math"/>
                                      </a:rPr>
                                    </m:ctrlPr>
                                  </m:barPr>
                                  <m:e>
                                    <m:r>
                                      <a:rPr lang="fr-FR" sz="2400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</m:bar>
                              </m:oMath>
                            </m:oMathPara>
                          </a14:m>
                          <a:endParaRPr lang="fr-FR" sz="2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0.57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45280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400" b="0" i="1" smtClean="0">
                                    <a:latin typeface="Cambria Math"/>
                                  </a:rPr>
                                  <m:t>𝑐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fr-FR" sz="2400" b="0" i="1" smtClean="0">
                                        <a:latin typeface="Cambria Math"/>
                                      </a:rPr>
                                    </m:ctrlPr>
                                  </m:barPr>
                                  <m:e>
                                    <m:r>
                                      <a:rPr lang="fr-FR" sz="2400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</m:ba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2.8 10</a:t>
                          </a:r>
                          <a:r>
                            <a:rPr lang="fr-FR" sz="2400" baseline="30000" dirty="0" smtClean="0"/>
                            <a:t>-2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45280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i="1" smtClean="0">
                                        <a:latin typeface="Cambria Math"/>
                                        <a:ea typeface="Cambria Math"/>
                                      </a:rPr>
                                      <m:t>𝜏</m:t>
                                    </m:r>
                                  </m:e>
                                  <m:sup>
                                    <m:r>
                                      <a:rPr lang="fr-FR" sz="2400" i="1" smtClean="0">
                                        <a:latin typeface="Cambria Math"/>
                                        <a:ea typeface="Cambria Math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i="1" smtClean="0">
                                        <a:latin typeface="Cambria Math"/>
                                        <a:ea typeface="Cambria Math"/>
                                      </a:rPr>
                                      <m:t>𝜏</m:t>
                                    </m:r>
                                  </m:e>
                                  <m:sup>
                                    <m:r>
                                      <a:rPr lang="fr-FR" sz="2400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6.4</a:t>
                          </a:r>
                          <a:r>
                            <a:rPr lang="fr-FR" sz="2400" baseline="0" dirty="0" smtClean="0"/>
                            <a:t> 10</a:t>
                          </a:r>
                          <a:r>
                            <a:rPr lang="fr-FR" sz="2400" baseline="30000" dirty="0" smtClean="0"/>
                            <a:t>-2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45280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i="1" smtClean="0"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fr-FR" sz="2400" i="1" smtClean="0">
                                        <a:latin typeface="Cambria Math"/>
                                        <a:ea typeface="Cambria Math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i="1" smtClean="0"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fr-FR" sz="2400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2.2 10</a:t>
                          </a:r>
                          <a:r>
                            <a:rPr lang="fr-FR" sz="2400" baseline="30000" dirty="0" smtClean="0"/>
                            <a:t>-4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45280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fr-FR" sz="2400" i="1" smtClean="0">
                                        <a:latin typeface="Cambria Math"/>
                                        <a:ea typeface="Cambria Math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fr-FR" sz="24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400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fr-FR" sz="2400" i="1" smtClean="0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5.3 10</a:t>
                          </a:r>
                          <a:r>
                            <a:rPr lang="fr-FR" sz="2400" baseline="30000" dirty="0" smtClean="0"/>
                            <a:t>-9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70465913"/>
                  </p:ext>
                </p:extLst>
              </p:nvPr>
            </p:nvGraphicFramePr>
            <p:xfrm>
              <a:off x="1403648" y="836712"/>
              <a:ext cx="6096000" cy="370801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43944"/>
                    <a:gridCol w="3552056"/>
                  </a:tblGrid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err="1" smtClean="0"/>
                            <a:t>Particle</a:t>
                          </a:r>
                          <a:r>
                            <a:rPr lang="fr-FR" sz="2400" dirty="0" smtClean="0"/>
                            <a:t> type</a:t>
                          </a:r>
                          <a:endParaRPr lang="fr-FR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71527" t="-10667" r="-172" b="-742667"/>
                          </a:stretch>
                        </a:blip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i="1" dirty="0" smtClean="0"/>
                            <a:t>WW</a:t>
                          </a:r>
                          <a:r>
                            <a:rPr lang="fr-FR" sz="2400" i="1" baseline="30000" dirty="0" smtClean="0"/>
                            <a:t>*</a:t>
                          </a:r>
                          <a:endParaRPr lang="fr-FR" sz="2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0.22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i="1" dirty="0" smtClean="0"/>
                            <a:t>ZZ</a:t>
                          </a:r>
                          <a:r>
                            <a:rPr lang="fr-FR" sz="2400" i="1" baseline="30000" dirty="0" smtClean="0"/>
                            <a:t>*</a:t>
                          </a:r>
                          <a:endParaRPr lang="fr-FR" sz="2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2.6</a:t>
                          </a:r>
                          <a:r>
                            <a:rPr lang="fr-FR" sz="2400" baseline="0" dirty="0" smtClean="0"/>
                            <a:t> 10</a:t>
                          </a:r>
                          <a:r>
                            <a:rPr lang="fr-FR" sz="2400" baseline="30000" dirty="0" smtClean="0"/>
                            <a:t>-2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50761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277381" r="-140048" b="-3845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0.57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422667" r="-140048" b="-3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2.8 10</a:t>
                          </a:r>
                          <a:r>
                            <a:rPr lang="fr-FR" sz="2400" baseline="30000" dirty="0" smtClean="0"/>
                            <a:t>-2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522667" r="-140048" b="-2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6.4</a:t>
                          </a:r>
                          <a:r>
                            <a:rPr lang="fr-FR" sz="2400" baseline="0" dirty="0" smtClean="0"/>
                            <a:t> 10</a:t>
                          </a:r>
                          <a:r>
                            <a:rPr lang="fr-FR" sz="2400" baseline="30000" dirty="0" smtClean="0"/>
                            <a:t>-2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622667" r="-140048" b="-1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2.2 10</a:t>
                          </a:r>
                          <a:r>
                            <a:rPr lang="fr-FR" sz="2400" baseline="30000" dirty="0" smtClean="0"/>
                            <a:t>-4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t="-722667" r="-140048" b="-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 smtClean="0"/>
                            <a:t>5.3 </a:t>
                          </a:r>
                          <a:r>
                            <a:rPr lang="fr-FR" sz="2400" dirty="0" smtClean="0"/>
                            <a:t>10</a:t>
                          </a:r>
                          <a:r>
                            <a:rPr lang="fr-FR" sz="2400" baseline="30000" dirty="0" smtClean="0"/>
                            <a:t>-9</a:t>
                          </a:r>
                          <a:endParaRPr lang="fr-FR" sz="2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/>
          <p:cNvSpPr/>
          <p:nvPr/>
        </p:nvSpPr>
        <p:spPr>
          <a:xfrm>
            <a:off x="1331640" y="4077072"/>
            <a:ext cx="6165735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35322" y="4725144"/>
            <a:ext cx="7836632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Extremely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difficult</a:t>
            </a:r>
            <a:r>
              <a:rPr lang="fr-FR" sz="2400" b="1" dirty="0" smtClean="0"/>
              <a:t> to observe H</a:t>
            </a:r>
            <a:r>
              <a:rPr lang="fr-FR" sz="2400" b="1" baseline="30000" dirty="0" smtClean="0"/>
              <a:t>0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decays</a:t>
            </a:r>
            <a:r>
              <a:rPr lang="fr-FR" sz="2400" b="1" dirty="0" smtClean="0"/>
              <a:t> to a </a:t>
            </a:r>
            <a:r>
              <a:rPr lang="fr-FR" sz="2400" b="1" dirty="0" err="1" smtClean="0"/>
              <a:t>such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tiny</a:t>
            </a:r>
            <a:r>
              <a:rPr lang="fr-FR" sz="2400" b="1" dirty="0" smtClean="0"/>
              <a:t> BR</a:t>
            </a:r>
            <a:endParaRPr lang="fr-FR" sz="24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592784" y="5250246"/>
            <a:ext cx="787365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Note: </a:t>
            </a:r>
            <a:r>
              <a:rPr lang="fr-FR" dirty="0" err="1" smtClean="0"/>
              <a:t>Even</a:t>
            </a:r>
            <a:r>
              <a:rPr lang="fr-FR" dirty="0" smtClean="0"/>
              <a:t> the observation of H </a:t>
            </a:r>
            <a:r>
              <a:rPr lang="fr-FR" dirty="0" err="1" smtClean="0"/>
              <a:t>decays</a:t>
            </a:r>
            <a:r>
              <a:rPr lang="fr-FR" dirty="0" smtClean="0"/>
              <a:t> to muon pair </a:t>
            </a:r>
            <a:r>
              <a:rPr lang="fr-FR" dirty="0" err="1" smtClean="0"/>
              <a:t>is</a:t>
            </a:r>
            <a:r>
              <a:rPr lang="fr-FR" dirty="0" smtClean="0"/>
              <a:t> tough (</a:t>
            </a:r>
            <a:r>
              <a:rPr lang="fr-FR" dirty="0" err="1" smtClean="0"/>
              <a:t>e-pair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5 </a:t>
            </a:r>
            <a:r>
              <a:rPr lang="fr-FR" dirty="0" err="1" smtClean="0"/>
              <a:t>order</a:t>
            </a:r>
            <a:r>
              <a:rPr lang="fr-FR" dirty="0" smtClean="0"/>
              <a:t> of </a:t>
            </a:r>
            <a:r>
              <a:rPr lang="fr-FR" dirty="0" err="1" smtClean="0"/>
              <a:t>smaller</a:t>
            </a:r>
            <a:r>
              <a:rPr lang="fr-FR" dirty="0" smtClean="0"/>
              <a:t> and </a:t>
            </a:r>
            <a:r>
              <a:rPr lang="fr-FR" dirty="0" err="1" smtClean="0"/>
              <a:t>suffers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higher</a:t>
            </a:r>
            <a:r>
              <a:rPr lang="fr-FR" dirty="0" smtClean="0"/>
              <a:t> background)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5496" y="5949280"/>
            <a:ext cx="8688469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e.g</a:t>
            </a:r>
            <a:r>
              <a:rPr lang="fr-FR" sz="2400" b="1" dirty="0" smtClean="0"/>
              <a:t>. HL-LHC (3ab</a:t>
            </a:r>
            <a:r>
              <a:rPr lang="fr-FR" sz="2400" b="1" baseline="30000" dirty="0" smtClean="0"/>
              <a:t>-1</a:t>
            </a:r>
            <a:r>
              <a:rPr lang="fr-FR" sz="2400" b="1" dirty="0" smtClean="0"/>
              <a:t>, i.e. 10 </a:t>
            </a:r>
            <a:r>
              <a:rPr lang="fr-FR" sz="2400" b="1" dirty="0" err="1" smtClean="0"/>
              <a:t>years</a:t>
            </a:r>
            <a:r>
              <a:rPr lang="fr-FR" sz="2400" b="1" dirty="0" smtClean="0"/>
              <a:t>) </a:t>
            </a:r>
            <a:r>
              <a:rPr lang="fr-FR" sz="2400" b="1" dirty="0" smtClean="0">
                <a:latin typeface="Wingdings 3" panose="05040102010807070707" pitchFamily="18" charset="2"/>
              </a:rPr>
              <a:t>a</a:t>
            </a:r>
            <a:r>
              <a:rPr lang="fr-FR" sz="2400" b="1" dirty="0" smtClean="0"/>
              <a:t> ~1 H</a:t>
            </a:r>
            <a:r>
              <a:rPr lang="fr-FR" sz="2400" b="1" baseline="30000" dirty="0" smtClean="0"/>
              <a:t>0</a:t>
            </a:r>
            <a:r>
              <a:rPr lang="fr-FR" sz="2400" b="1" dirty="0" smtClean="0"/>
              <a:t> </a:t>
            </a:r>
            <a:r>
              <a:rPr lang="fr-FR" sz="2400" b="1" dirty="0" smtClean="0">
                <a:latin typeface="Wingdings 3" panose="05040102010807070707" pitchFamily="18" charset="2"/>
              </a:rPr>
              <a:t>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</a:t>
            </a:r>
            <a:r>
              <a:rPr lang="fr-FR" sz="2400" b="1" baseline="30000" dirty="0" err="1" smtClean="0"/>
              <a:t>+</a:t>
            </a:r>
            <a:r>
              <a:rPr lang="fr-FR" sz="2400" b="1" dirty="0" err="1" smtClean="0"/>
              <a:t>e</a:t>
            </a:r>
            <a:r>
              <a:rPr lang="fr-FR" sz="2400" b="1" baseline="30000" dirty="0" smtClean="0"/>
              <a:t>-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expected</a:t>
            </a:r>
            <a:r>
              <a:rPr lang="fr-FR" sz="2400" b="1" dirty="0" smtClean="0"/>
              <a:t>!</a:t>
            </a:r>
          </a:p>
          <a:p>
            <a:r>
              <a:rPr lang="fr-FR" sz="2400" b="1" dirty="0"/>
              <a:t>a</a:t>
            </a:r>
            <a:r>
              <a:rPr lang="fr-FR" sz="2400" b="1" dirty="0" smtClean="0"/>
              <a:t>nd TLEP (10ab</a:t>
            </a:r>
            <a:r>
              <a:rPr lang="fr-FR" sz="2400" b="1" baseline="30000" dirty="0" smtClean="0"/>
              <a:t>-1</a:t>
            </a:r>
            <a:r>
              <a:rPr lang="fr-FR" sz="2400" b="1" dirty="0"/>
              <a:t>, i.e. 5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years</a:t>
            </a:r>
            <a:r>
              <a:rPr lang="fr-FR" sz="2400" b="1" dirty="0" smtClean="0"/>
              <a:t>, 4 IP) </a:t>
            </a:r>
            <a:r>
              <a:rPr lang="fr-FR" sz="2400" b="1" dirty="0" smtClean="0">
                <a:latin typeface="Wingdings 3" panose="05040102010807070707" pitchFamily="18" charset="2"/>
              </a:rPr>
              <a:t>a</a:t>
            </a:r>
            <a:r>
              <a:rPr lang="fr-FR" sz="2400" b="1" dirty="0" smtClean="0">
                <a:latin typeface="+mj-lt"/>
              </a:rPr>
              <a:t> ~10</a:t>
            </a:r>
            <a:r>
              <a:rPr lang="fr-FR" sz="2400" b="1" baseline="30000" dirty="0" smtClean="0">
                <a:latin typeface="+mj-lt"/>
              </a:rPr>
              <a:t>-2</a:t>
            </a:r>
            <a:r>
              <a:rPr lang="fr-FR" sz="2400" b="1" dirty="0" smtClean="0">
                <a:latin typeface="+mj-lt"/>
              </a:rPr>
              <a:t> </a:t>
            </a:r>
            <a:r>
              <a:rPr lang="fr-FR" sz="2400" b="1" dirty="0"/>
              <a:t>H</a:t>
            </a:r>
            <a:r>
              <a:rPr lang="fr-FR" sz="2400" b="1" baseline="30000" dirty="0"/>
              <a:t>0</a:t>
            </a:r>
            <a:r>
              <a:rPr lang="fr-FR" sz="2400" b="1" dirty="0"/>
              <a:t> </a:t>
            </a:r>
            <a:r>
              <a:rPr lang="fr-FR" sz="2400" b="1" dirty="0" smtClean="0">
                <a:latin typeface="Wingdings 3" panose="05040102010807070707" pitchFamily="18" charset="2"/>
              </a:rPr>
              <a:t>g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</a:t>
            </a:r>
            <a:r>
              <a:rPr lang="fr-FR" sz="2400" b="1" baseline="30000" dirty="0" err="1" smtClean="0"/>
              <a:t>+</a:t>
            </a:r>
            <a:r>
              <a:rPr lang="fr-FR" sz="2400" b="1" dirty="0" err="1" smtClean="0"/>
              <a:t>e</a:t>
            </a:r>
            <a:r>
              <a:rPr lang="fr-FR" sz="2400" b="1" baseline="30000" dirty="0" smtClean="0"/>
              <a:t>-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expected</a:t>
            </a:r>
            <a:r>
              <a:rPr lang="fr-FR" sz="2400" b="1" dirty="0" smtClean="0"/>
              <a:t>!!!</a:t>
            </a:r>
            <a:endParaRPr lang="fr-FR" sz="2400" b="1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17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755576" y="77966"/>
            <a:ext cx="7928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rgbClr val="FFC000"/>
                </a:solidFill>
              </a:rPr>
              <a:t>What</a:t>
            </a:r>
            <a:r>
              <a:rPr lang="fr-FR" sz="2800" b="1" dirty="0" smtClean="0">
                <a:solidFill>
                  <a:srgbClr val="FFC000"/>
                </a:solidFill>
              </a:rPr>
              <a:t> about direct H</a:t>
            </a:r>
            <a:r>
              <a:rPr lang="fr-FR" sz="2800" b="1" baseline="30000" dirty="0" smtClean="0">
                <a:solidFill>
                  <a:srgbClr val="FFC000"/>
                </a:solidFill>
              </a:rPr>
              <a:t>0</a:t>
            </a:r>
            <a:r>
              <a:rPr lang="fr-FR" sz="2800" b="1" dirty="0" smtClean="0">
                <a:solidFill>
                  <a:srgbClr val="FFC000"/>
                </a:solidFill>
              </a:rPr>
              <a:t> production at </a:t>
            </a:r>
            <a:r>
              <a:rPr lang="fr-FR" sz="2800" b="1" dirty="0" err="1" smtClean="0">
                <a:solidFill>
                  <a:srgbClr val="FFC000"/>
                </a:solidFill>
              </a:rPr>
              <a:t>e</a:t>
            </a:r>
            <a:r>
              <a:rPr lang="fr-FR" sz="2800" b="1" baseline="30000" dirty="0" err="1" smtClean="0">
                <a:solidFill>
                  <a:srgbClr val="FFC000"/>
                </a:solidFill>
              </a:rPr>
              <a:t>+</a:t>
            </a:r>
            <a:r>
              <a:rPr lang="fr-FR" sz="2800" b="1" dirty="0" err="1" smtClean="0">
                <a:solidFill>
                  <a:srgbClr val="FFC000"/>
                </a:solidFill>
              </a:rPr>
              <a:t>e</a:t>
            </a:r>
            <a:r>
              <a:rPr lang="fr-FR" sz="2800" b="1" baseline="30000" dirty="0" smtClean="0">
                <a:solidFill>
                  <a:srgbClr val="FFC000"/>
                </a:solidFill>
              </a:rPr>
              <a:t>-</a:t>
            </a:r>
            <a:r>
              <a:rPr lang="fr-FR" sz="2800" b="1" dirty="0" smtClean="0">
                <a:solidFill>
                  <a:srgbClr val="FFC000"/>
                </a:solidFill>
              </a:rPr>
              <a:t> </a:t>
            </a:r>
            <a:r>
              <a:rPr lang="fr-FR" sz="2800" b="1" dirty="0" err="1" smtClean="0">
                <a:solidFill>
                  <a:srgbClr val="FFC000"/>
                </a:solidFill>
              </a:rPr>
              <a:t>colliders</a:t>
            </a:r>
            <a:r>
              <a:rPr lang="fr-FR" sz="2800" b="1" dirty="0" smtClean="0">
                <a:solidFill>
                  <a:srgbClr val="FFC000"/>
                </a:solidFill>
              </a:rPr>
              <a:t> ?</a:t>
            </a:r>
            <a:endParaRPr lang="fr-FR" sz="2800" b="1" baseline="30000" dirty="0">
              <a:solidFill>
                <a:srgbClr val="FFC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899592" y="908720"/>
            <a:ext cx="7887287" cy="1323439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It has been proposed to build a Higgs factory based on a </a:t>
            </a:r>
            <a:r>
              <a:rPr lang="en-US" sz="2000" b="1" dirty="0" err="1" smtClean="0"/>
              <a:t>muon</a:t>
            </a:r>
            <a:r>
              <a:rPr lang="en-US" sz="2000" b="1" dirty="0" smtClean="0"/>
              <a:t> collider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/>
              <a:t>Cross section is ~20 </a:t>
            </a:r>
            <a:r>
              <a:rPr lang="en-US" sz="2000" b="1" dirty="0" err="1" smtClean="0"/>
              <a:t>pb</a:t>
            </a:r>
            <a:r>
              <a:rPr lang="en-US" sz="2000" b="1" dirty="0" smtClean="0"/>
              <a:t> (</a:t>
            </a:r>
            <a:r>
              <a:rPr lang="en-US" sz="2000" b="1" dirty="0" err="1" smtClean="0">
                <a:latin typeface="Symbol" panose="05050102010706020507" pitchFamily="18" charset="2"/>
              </a:rPr>
              <a:t>d</a:t>
            </a:r>
            <a:r>
              <a:rPr lang="en-US" sz="2000" b="1" dirty="0" err="1" smtClean="0"/>
              <a:t>E</a:t>
            </a:r>
            <a:r>
              <a:rPr lang="en-US" sz="2000" b="1" dirty="0" smtClean="0"/>
              <a:t>/E=10</a:t>
            </a:r>
            <a:r>
              <a:rPr lang="en-US" sz="2000" b="1" baseline="30000" dirty="0" smtClean="0"/>
              <a:t>-4</a:t>
            </a:r>
            <a:r>
              <a:rPr lang="en-US" sz="2000" b="1" dirty="0" smtClean="0"/>
              <a:t>)</a:t>
            </a:r>
            <a:endParaRPr lang="en-US" sz="2000" b="1" baseline="30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/>
              <a:t>Several thousand H produced per year with L ~0.6 10</a:t>
            </a:r>
            <a:r>
              <a:rPr lang="en-US" sz="2000" b="1" baseline="30000" dirty="0" smtClean="0"/>
              <a:t>32</a:t>
            </a:r>
            <a:r>
              <a:rPr lang="en-US" sz="2000" b="1" dirty="0" smtClean="0"/>
              <a:t> cm</a:t>
            </a:r>
            <a:r>
              <a:rPr lang="en-US" sz="2000" b="1" baseline="30000" dirty="0" smtClean="0"/>
              <a:t>-2</a:t>
            </a:r>
            <a:r>
              <a:rPr lang="en-US" sz="2000" b="1" dirty="0" smtClean="0"/>
              <a:t> s</a:t>
            </a:r>
            <a:r>
              <a:rPr lang="en-US" sz="2000" b="1" baseline="30000" dirty="0" smtClean="0"/>
              <a:t>-1</a:t>
            </a:r>
            <a:r>
              <a:rPr lang="en-US" sz="2000" b="1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 smtClean="0"/>
              <a:t>S/B ratio is OK, i.e.  ~1/4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40959" y="2619341"/>
            <a:ext cx="7943261" cy="224676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But still a lot of R&amp;D necessary before building a </a:t>
            </a:r>
            <a:r>
              <a:rPr lang="en-US" sz="2000" b="1" dirty="0" err="1" smtClean="0"/>
              <a:t>muon</a:t>
            </a:r>
            <a:r>
              <a:rPr lang="en-US" sz="2000" b="1" dirty="0" smtClean="0"/>
              <a:t> collider?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Is a ~10</a:t>
            </a:r>
            <a:r>
              <a:rPr lang="en-US" sz="2000" b="1" baseline="30000" dirty="0" smtClean="0"/>
              <a:t>32</a:t>
            </a:r>
            <a:r>
              <a:rPr lang="en-US" sz="2000" b="1" dirty="0" smtClean="0"/>
              <a:t> luminosity feasible?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Even so, an </a:t>
            </a:r>
            <a:r>
              <a:rPr lang="en-US" sz="2000" b="1" dirty="0" err="1" smtClean="0"/>
              <a:t>e</a:t>
            </a:r>
            <a:r>
              <a:rPr lang="en-US" sz="2000" b="1" baseline="30000" dirty="0" err="1" smtClean="0"/>
              <a:t>+</a:t>
            </a:r>
            <a:r>
              <a:rPr lang="en-US" sz="2000" b="1" dirty="0" err="1" smtClean="0"/>
              <a:t>e</a:t>
            </a:r>
            <a:r>
              <a:rPr lang="en-US" sz="2000" b="1" baseline="30000" dirty="0" smtClean="0"/>
              <a:t>-</a:t>
            </a:r>
            <a:r>
              <a:rPr lang="en-US" sz="2000" b="1" dirty="0" smtClean="0"/>
              <a:t> collider such as TLEP would produce &gt;10 times more H per year at 240 </a:t>
            </a:r>
            <a:r>
              <a:rPr lang="en-US" sz="2000" b="1" dirty="0" err="1" smtClean="0"/>
              <a:t>GeV</a:t>
            </a:r>
            <a:r>
              <a:rPr lang="en-US" sz="2000" b="1" dirty="0" smtClean="0"/>
              <a:t> and has a much broader physics </a:t>
            </a:r>
            <a:r>
              <a:rPr lang="en-US" sz="2000" b="1" dirty="0" err="1" smtClean="0"/>
              <a:t>programme</a:t>
            </a:r>
            <a:endParaRPr lang="en-US" sz="20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… and in any case, a </a:t>
            </a:r>
            <a:r>
              <a:rPr lang="en-US" sz="2000" b="1" dirty="0" err="1" smtClean="0"/>
              <a:t>muon</a:t>
            </a:r>
            <a:r>
              <a:rPr lang="en-US" sz="2000" b="1" dirty="0" smtClean="0"/>
              <a:t> collider cannot address the H coupling to electrons</a:t>
            </a:r>
            <a:endParaRPr lang="en-US" sz="20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740958" y="5889466"/>
            <a:ext cx="7943261" cy="707886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If one decides to build an </a:t>
            </a:r>
            <a:r>
              <a:rPr lang="en-US" sz="2000" b="1" dirty="0" err="1" smtClean="0"/>
              <a:t>e</a:t>
            </a:r>
            <a:r>
              <a:rPr lang="en-US" sz="2000" b="1" baseline="30000" dirty="0" err="1" smtClean="0"/>
              <a:t>+</a:t>
            </a:r>
            <a:r>
              <a:rPr lang="en-US" sz="2000" b="1" dirty="0" err="1" smtClean="0"/>
              <a:t>e</a:t>
            </a:r>
            <a:r>
              <a:rPr lang="en-US" sz="2000" b="1" baseline="30000" dirty="0" smtClean="0"/>
              <a:t>-</a:t>
            </a:r>
            <a:r>
              <a:rPr lang="en-US" sz="2000" b="1" dirty="0" smtClean="0"/>
              <a:t> collider, let us investigate whether Higgs particles can be produced directly? </a:t>
            </a:r>
          </a:p>
        </p:txBody>
      </p:sp>
      <p:sp>
        <p:nvSpPr>
          <p:cNvPr id="4" name="Flèche vers le bas 3"/>
          <p:cNvSpPr/>
          <p:nvPr/>
        </p:nvSpPr>
        <p:spPr>
          <a:xfrm>
            <a:off x="4499992" y="5085184"/>
            <a:ext cx="720080" cy="648072"/>
          </a:xfrm>
          <a:prstGeom prst="down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7214073" y="6400800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41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755576" y="77966"/>
            <a:ext cx="7928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rgbClr val="FFC000"/>
                </a:solidFill>
              </a:rPr>
              <a:t>What</a:t>
            </a:r>
            <a:r>
              <a:rPr lang="fr-FR" sz="2800" b="1" dirty="0" smtClean="0">
                <a:solidFill>
                  <a:srgbClr val="FFC000"/>
                </a:solidFill>
              </a:rPr>
              <a:t> about direct H</a:t>
            </a:r>
            <a:r>
              <a:rPr lang="fr-FR" sz="2800" b="1" baseline="30000" dirty="0" smtClean="0">
                <a:solidFill>
                  <a:srgbClr val="FFC000"/>
                </a:solidFill>
              </a:rPr>
              <a:t>0</a:t>
            </a:r>
            <a:r>
              <a:rPr lang="fr-FR" sz="2800" b="1" dirty="0" smtClean="0">
                <a:solidFill>
                  <a:srgbClr val="FFC000"/>
                </a:solidFill>
              </a:rPr>
              <a:t> production at </a:t>
            </a:r>
            <a:r>
              <a:rPr lang="fr-FR" sz="2800" b="1" dirty="0" err="1" smtClean="0">
                <a:solidFill>
                  <a:srgbClr val="FFC000"/>
                </a:solidFill>
              </a:rPr>
              <a:t>e</a:t>
            </a:r>
            <a:r>
              <a:rPr lang="fr-FR" sz="2800" b="1" baseline="30000" dirty="0" err="1" smtClean="0">
                <a:solidFill>
                  <a:srgbClr val="FFC000"/>
                </a:solidFill>
              </a:rPr>
              <a:t>+</a:t>
            </a:r>
            <a:r>
              <a:rPr lang="fr-FR" sz="2800" b="1" dirty="0" err="1" smtClean="0">
                <a:solidFill>
                  <a:srgbClr val="FFC000"/>
                </a:solidFill>
              </a:rPr>
              <a:t>e</a:t>
            </a:r>
            <a:r>
              <a:rPr lang="fr-FR" sz="2800" b="1" baseline="30000" dirty="0" smtClean="0">
                <a:solidFill>
                  <a:srgbClr val="FFC000"/>
                </a:solidFill>
              </a:rPr>
              <a:t>-</a:t>
            </a:r>
            <a:r>
              <a:rPr lang="fr-FR" sz="2800" b="1" dirty="0" smtClean="0">
                <a:solidFill>
                  <a:srgbClr val="FFC000"/>
                </a:solidFill>
              </a:rPr>
              <a:t> </a:t>
            </a:r>
            <a:r>
              <a:rPr lang="fr-FR" sz="2800" b="1" dirty="0" err="1" smtClean="0">
                <a:solidFill>
                  <a:srgbClr val="FFC000"/>
                </a:solidFill>
              </a:rPr>
              <a:t>colliders</a:t>
            </a:r>
            <a:r>
              <a:rPr lang="fr-FR" sz="2800" b="1" dirty="0" smtClean="0">
                <a:solidFill>
                  <a:srgbClr val="FFC000"/>
                </a:solidFill>
              </a:rPr>
              <a:t> ?</a:t>
            </a:r>
            <a:endParaRPr lang="fr-FR" sz="2800" b="1" baseline="30000" dirty="0">
              <a:solidFill>
                <a:srgbClr val="FFC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899592" y="908720"/>
            <a:ext cx="6010684" cy="1015663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Advantages</a:t>
            </a:r>
            <a:r>
              <a:rPr lang="fr-FR" sz="2000" b="1" dirty="0" smtClean="0"/>
              <a:t> at a </a:t>
            </a:r>
            <a:r>
              <a:rPr lang="fr-FR" sz="2000" b="1" dirty="0" err="1"/>
              <a:t>c</a:t>
            </a:r>
            <a:r>
              <a:rPr lang="fr-FR" sz="2000" b="1" dirty="0" err="1" smtClean="0"/>
              <a:t>ircular</a:t>
            </a:r>
            <a:r>
              <a:rPr lang="fr-FR" sz="2000" b="1" dirty="0" smtClean="0"/>
              <a:t> </a:t>
            </a:r>
            <a:r>
              <a:rPr lang="fr-FR" sz="2000" b="1" dirty="0" err="1"/>
              <a:t>e</a:t>
            </a:r>
            <a:r>
              <a:rPr lang="fr-FR" sz="2000" b="1" baseline="30000" dirty="0" err="1"/>
              <a:t>+</a:t>
            </a:r>
            <a:r>
              <a:rPr lang="fr-FR" sz="2000" b="1" dirty="0" err="1"/>
              <a:t>e</a:t>
            </a:r>
            <a:r>
              <a:rPr lang="fr-FR" sz="2000" b="1" baseline="30000" dirty="0"/>
              <a:t>-</a:t>
            </a:r>
            <a:r>
              <a:rPr lang="fr-FR" sz="2000" b="1" dirty="0"/>
              <a:t> </a:t>
            </a:r>
            <a:r>
              <a:rPr lang="fr-FR" sz="2000" b="1" dirty="0" err="1" smtClean="0"/>
              <a:t>collider</a:t>
            </a:r>
            <a:r>
              <a:rPr lang="fr-FR" sz="2000" b="1" dirty="0" smtClean="0"/>
              <a:t>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b="1" dirty="0" smtClean="0"/>
              <a:t>Excellent </a:t>
            </a:r>
            <a:r>
              <a:rPr lang="fr-FR" sz="2000" b="1" dirty="0" err="1" smtClean="0"/>
              <a:t>beam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energy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resolution</a:t>
            </a:r>
            <a:r>
              <a:rPr lang="fr-FR" sz="2000" b="1" dirty="0" smtClean="0"/>
              <a:t> (</a:t>
            </a:r>
            <a:r>
              <a:rPr lang="fr-FR" sz="2000" b="1" dirty="0" smtClean="0">
                <a:latin typeface="Symbol" panose="05050102010706020507" pitchFamily="18" charset="2"/>
              </a:rPr>
              <a:t>D</a:t>
            </a:r>
            <a:r>
              <a:rPr lang="fr-FR" sz="2000" b="1" dirty="0" smtClean="0"/>
              <a:t>E/E=10</a:t>
            </a:r>
            <a:r>
              <a:rPr lang="fr-FR" sz="2000" b="1" baseline="30000" dirty="0" smtClean="0"/>
              <a:t>-5</a:t>
            </a:r>
            <a:r>
              <a:rPr lang="fr-FR" sz="2000" b="1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000" b="1" dirty="0" err="1"/>
              <a:t>Very</a:t>
            </a:r>
            <a:r>
              <a:rPr lang="fr-FR" sz="2000" b="1" dirty="0"/>
              <a:t> high </a:t>
            </a:r>
            <a:r>
              <a:rPr lang="fr-FR" sz="2000" b="1" dirty="0" err="1"/>
              <a:t>luminosity</a:t>
            </a:r>
            <a:r>
              <a:rPr lang="fr-FR" sz="2000" b="1" dirty="0"/>
              <a:t> @ 126 </a:t>
            </a:r>
            <a:r>
              <a:rPr lang="fr-FR" sz="2000" b="1" dirty="0" err="1"/>
              <a:t>GeV</a:t>
            </a:r>
            <a:r>
              <a:rPr lang="fr-FR" sz="2000" b="1" dirty="0"/>
              <a:t> </a:t>
            </a:r>
            <a:r>
              <a:rPr lang="fr-FR" sz="2000" b="1" dirty="0" smtClean="0"/>
              <a:t>(&gt; </a:t>
            </a:r>
            <a:r>
              <a:rPr lang="fr-FR" sz="2000" b="1" dirty="0"/>
              <a:t>10</a:t>
            </a:r>
            <a:r>
              <a:rPr lang="fr-FR" sz="2000" b="1" baseline="30000" dirty="0"/>
              <a:t>35</a:t>
            </a:r>
            <a:r>
              <a:rPr lang="fr-FR" sz="2000" b="1" dirty="0"/>
              <a:t> cm</a:t>
            </a:r>
            <a:r>
              <a:rPr lang="fr-FR" sz="2000" b="1" baseline="30000" dirty="0"/>
              <a:t>-2</a:t>
            </a:r>
            <a:r>
              <a:rPr lang="fr-FR" sz="2000" b="1" dirty="0"/>
              <a:t> s</a:t>
            </a:r>
            <a:r>
              <a:rPr lang="fr-FR" sz="2000" b="1" baseline="30000" dirty="0"/>
              <a:t>-1 </a:t>
            </a:r>
            <a:r>
              <a:rPr lang="fr-FR" sz="2000" b="1" dirty="0" smtClean="0"/>
              <a:t>)</a:t>
            </a:r>
            <a:endParaRPr lang="fr-FR" sz="2000" b="1" baseline="30000" dirty="0"/>
          </a:p>
        </p:txBody>
      </p:sp>
      <p:sp>
        <p:nvSpPr>
          <p:cNvPr id="3" name="ZoneTexte 2"/>
          <p:cNvSpPr txBox="1"/>
          <p:nvPr/>
        </p:nvSpPr>
        <p:spPr>
          <a:xfrm>
            <a:off x="740959" y="5149641"/>
            <a:ext cx="7943261" cy="101566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But what is the cross section (i.e. do we produce Higgs at all)?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What is the background and can it be overcome?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/>
              <a:t>… if not, what sensitivity of the electron coupling to H can we get?</a:t>
            </a:r>
            <a:endParaRPr lang="en-US" sz="2000" b="1" dirty="0"/>
          </a:p>
        </p:txBody>
      </p:sp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214689"/>
              </p:ext>
            </p:extLst>
          </p:nvPr>
        </p:nvGraphicFramePr>
        <p:xfrm>
          <a:off x="899592" y="2132856"/>
          <a:ext cx="727280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5" name="Connecteur droit avec flèche 4"/>
          <p:cNvCxnSpPr/>
          <p:nvPr/>
        </p:nvCxnSpPr>
        <p:spPr>
          <a:xfrm flipV="1">
            <a:off x="4283968" y="3068960"/>
            <a:ext cx="0" cy="11521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4500386" y="2696550"/>
                <a:ext cx="2478371" cy="3796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latin typeface="Cambria Math"/>
                        </a:rPr>
                        <m:t>𝑳</m:t>
                      </m:r>
                      <m:r>
                        <a:rPr lang="fr-FR" b="1" i="1" smtClean="0">
                          <a:latin typeface="Cambria Math"/>
                        </a:rPr>
                        <m:t>=</m:t>
                      </m:r>
                      <m:r>
                        <a:rPr lang="fr-FR" b="1" i="1" smtClean="0">
                          <a:latin typeface="Cambria Math"/>
                        </a:rPr>
                        <m:t>𝟑</m:t>
                      </m:r>
                      <m:r>
                        <a:rPr lang="fr-FR" b="1" i="1" smtClean="0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fr-FR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𝟑𝟓</m:t>
                          </m:r>
                        </m:sup>
                      </m:sSup>
                      <m:sSup>
                        <m:sSupPr>
                          <m:ctrlPr>
                            <a:rPr lang="fr-FR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𝒄𝒎</m:t>
                          </m:r>
                        </m:e>
                        <m:sup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fr-FR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𝒔</m:t>
                          </m:r>
                        </m:e>
                        <m:sup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386" y="2696550"/>
                <a:ext cx="2478371" cy="3796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fr-FR" sz="20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29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1557866" y="51693"/>
            <a:ext cx="5654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</a:t>
            </a:r>
            <a:r>
              <a:rPr lang="fr-F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cross section in</a:t>
            </a:r>
            <a:r>
              <a:rPr lang="fr-F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fr-FR" sz="2800" b="1" baseline="300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fr-FR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fr-FR" sz="2800" b="1" baseline="30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fr-F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collisions </a:t>
            </a:r>
            <a:endParaRPr lang="fr-FR" sz="2800" b="1" baseline="30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2" name="Graphique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1872811"/>
              </p:ext>
            </p:extLst>
          </p:nvPr>
        </p:nvGraphicFramePr>
        <p:xfrm>
          <a:off x="467544" y="678954"/>
          <a:ext cx="4176464" cy="2636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3" name="Graphique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45712"/>
              </p:ext>
            </p:extLst>
          </p:nvPr>
        </p:nvGraphicFramePr>
        <p:xfrm>
          <a:off x="4716016" y="678954"/>
          <a:ext cx="417646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4" name="Graphique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4979374"/>
              </p:ext>
            </p:extLst>
          </p:nvPr>
        </p:nvGraphicFramePr>
        <p:xfrm>
          <a:off x="467544" y="3487266"/>
          <a:ext cx="4176464" cy="2534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5" name="Graphique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963136"/>
              </p:ext>
            </p:extLst>
          </p:nvPr>
        </p:nvGraphicFramePr>
        <p:xfrm>
          <a:off x="4716016" y="3487266"/>
          <a:ext cx="4176464" cy="2534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7516548" y="901000"/>
                <a:ext cx="1083758" cy="49564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b="1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fr-FR" sz="1400" b="1" i="1" smtClean="0">
                              <a:latin typeface="Cambria Math"/>
                              <a:ea typeface="Cambria Math"/>
                            </a:rPr>
                            <m:t>𝑬</m:t>
                          </m:r>
                        </m:num>
                        <m:den>
                          <m:r>
                            <a:rPr lang="fr-FR" sz="1400" b="1" i="1" smtClean="0">
                              <a:latin typeface="Cambria Math"/>
                            </a:rPr>
                            <m:t>𝑬</m:t>
                          </m:r>
                        </m:den>
                      </m:f>
                      <m:r>
                        <a:rPr lang="fr-FR" sz="14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1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fr-FR" sz="1400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fr-FR" sz="1400" b="1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548" y="901000"/>
                <a:ext cx="1083758" cy="495649"/>
              </a:xfrm>
              <a:prstGeom prst="rect">
                <a:avLst/>
              </a:prstGeom>
              <a:blipFill rotWithShape="1">
                <a:blip r:embed="rId9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3059832" y="3725997"/>
                <a:ext cx="1399165" cy="49564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b="1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fr-FR" sz="1400" b="1" i="1" smtClean="0">
                              <a:latin typeface="Cambria Math"/>
                              <a:ea typeface="Cambria Math"/>
                            </a:rPr>
                            <m:t>𝑬</m:t>
                          </m:r>
                        </m:num>
                        <m:den>
                          <m:r>
                            <a:rPr lang="fr-FR" sz="1400" b="1" i="1" smtClean="0">
                              <a:latin typeface="Cambria Math"/>
                            </a:rPr>
                            <m:t>𝑬</m:t>
                          </m:r>
                        </m:den>
                      </m:f>
                      <m:r>
                        <a:rPr lang="fr-FR" sz="14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1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fr-FR" sz="1400" b="1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fr-FR" sz="1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fr-FR" sz="1400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fr-FR" sz="1400" b="1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3725997"/>
                <a:ext cx="1399165" cy="49564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7493315" y="3725996"/>
                <a:ext cx="1399166" cy="49564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1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400" b="1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fr-FR" sz="1400" b="1" i="1" smtClean="0">
                              <a:latin typeface="Cambria Math"/>
                              <a:ea typeface="Cambria Math"/>
                            </a:rPr>
                            <m:t>𝑬</m:t>
                          </m:r>
                        </m:num>
                        <m:den>
                          <m:r>
                            <a:rPr lang="fr-FR" sz="1400" b="1" i="1" smtClean="0">
                              <a:latin typeface="Cambria Math"/>
                            </a:rPr>
                            <m:t>𝑬</m:t>
                          </m:r>
                        </m:den>
                      </m:f>
                      <m:r>
                        <a:rPr lang="fr-FR" sz="1400" b="1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1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14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fr-FR" sz="1400" b="1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fr-FR" sz="1400" b="1" i="1" smtClean="0">
                              <a:latin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fr-FR" sz="1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fr-FR" sz="1400" b="1" i="1" smtClean="0">
                              <a:latin typeface="Cambria Math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fr-FR" sz="1400" b="1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315" y="3725996"/>
                <a:ext cx="1399166" cy="49564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3059832" y="6165304"/>
                <a:ext cx="2915157" cy="407099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(</m:t>
                      </m:r>
                      <m:sSup>
                        <m:s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𝒆</m:t>
                          </m:r>
                        </m:e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𝒆</m:t>
                          </m:r>
                        </m:e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</m:sup>
                      </m:sSup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→</m:t>
                      </m:r>
                      <m:sSup>
                        <m:s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</m:t>
                          </m:r>
                        </m:e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</m:sup>
                      </m:sSup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)≈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𝒇𝒃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6165304"/>
                <a:ext cx="2915157" cy="407099"/>
              </a:xfrm>
              <a:prstGeom prst="rect">
                <a:avLst/>
              </a:prstGeom>
              <a:blipFill rotWithShape="1">
                <a:blip r:embed="rId12"/>
                <a:stretch>
                  <a:fillRect b="-149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lèche à angle droit 4"/>
          <p:cNvSpPr/>
          <p:nvPr/>
        </p:nvSpPr>
        <p:spPr>
          <a:xfrm rot="5400000" flipV="1">
            <a:off x="7487839" y="1437387"/>
            <a:ext cx="690037" cy="720080"/>
          </a:xfrm>
          <a:prstGeom prst="bent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>
          <a:xfrm>
            <a:off x="7240398" y="6397449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89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1557866" y="51693"/>
            <a:ext cx="5654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Higgs</a:t>
            </a:r>
            <a:r>
              <a:rPr lang="fr-F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cross section in</a:t>
            </a:r>
            <a:r>
              <a:rPr lang="fr-F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fr-FR" sz="2800" b="1" baseline="300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fr-FR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fr-FR" sz="2800" b="1" baseline="30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fr-F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collisions </a:t>
            </a:r>
            <a:endParaRPr lang="fr-FR" sz="2800" b="1" baseline="30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83568" y="1124744"/>
                <a:ext cx="2915157" cy="407099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(</m:t>
                      </m:r>
                      <m:sSup>
                        <m:s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𝒆</m:t>
                          </m:r>
                        </m:e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𝒆</m:t>
                          </m:r>
                        </m:e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</m:sup>
                      </m:sSup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→</m:t>
                      </m:r>
                      <m:sSup>
                        <m:s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</m:t>
                          </m:r>
                        </m:e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𝟎</m:t>
                          </m:r>
                        </m:sup>
                      </m:sSup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)≈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𝟏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𝟒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𝒇𝒃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124744"/>
                <a:ext cx="2915157" cy="407099"/>
              </a:xfrm>
              <a:prstGeom prst="rect">
                <a:avLst/>
              </a:prstGeom>
              <a:blipFill rotWithShape="1"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697986" y="1844824"/>
            <a:ext cx="2473754" cy="4001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L= 1.5-3 10</a:t>
            </a:r>
            <a:r>
              <a:rPr lang="fr-FR" sz="2000" b="1" baseline="30000" dirty="0" smtClean="0"/>
              <a:t>35</a:t>
            </a:r>
            <a:r>
              <a:rPr lang="fr-FR" sz="2000" b="1" dirty="0" smtClean="0"/>
              <a:t> </a:t>
            </a:r>
            <a:r>
              <a:rPr lang="fr-FR" sz="2000" b="1" dirty="0"/>
              <a:t>cm</a:t>
            </a:r>
            <a:r>
              <a:rPr lang="fr-FR" sz="2000" b="1" baseline="30000" dirty="0"/>
              <a:t>-2</a:t>
            </a:r>
            <a:r>
              <a:rPr lang="fr-FR" sz="2000" b="1" dirty="0"/>
              <a:t> s</a:t>
            </a:r>
            <a:r>
              <a:rPr lang="fr-FR" sz="2000" b="1" baseline="30000" dirty="0"/>
              <a:t>-1 </a:t>
            </a:r>
            <a:endParaRPr lang="fr-FR" sz="2000" b="1" baseline="30000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611560" y="2564904"/>
            <a:ext cx="3413114" cy="4001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Full </a:t>
            </a:r>
            <a:r>
              <a:rPr lang="fr-FR" sz="2000" b="1" dirty="0" err="1" smtClean="0"/>
              <a:t>day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operation</a:t>
            </a:r>
            <a:r>
              <a:rPr lang="fr-FR" sz="2000" b="1" dirty="0" smtClean="0"/>
              <a:t> = 8.6 10</a:t>
            </a:r>
            <a:r>
              <a:rPr lang="fr-FR" sz="2000" b="1" baseline="30000" dirty="0" smtClean="0"/>
              <a:t>4</a:t>
            </a:r>
            <a:r>
              <a:rPr lang="fr-FR" sz="2000" b="1" dirty="0" smtClean="0"/>
              <a:t> s</a:t>
            </a:r>
            <a:r>
              <a:rPr lang="fr-FR" sz="2000" b="1" baseline="30000" dirty="0" smtClean="0"/>
              <a:t> </a:t>
            </a:r>
          </a:p>
        </p:txBody>
      </p:sp>
      <p:sp>
        <p:nvSpPr>
          <p:cNvPr id="4" name="Accolade fermante 3"/>
          <p:cNvSpPr/>
          <p:nvPr/>
        </p:nvSpPr>
        <p:spPr>
          <a:xfrm>
            <a:off x="4283968" y="1124744"/>
            <a:ext cx="432048" cy="1840270"/>
          </a:xfrm>
          <a:prstGeom prst="rightBrac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5004048" y="1844823"/>
            <a:ext cx="4023858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FR" sz="3200" b="1" dirty="0" smtClean="0"/>
              <a:t>18-36 </a:t>
            </a:r>
            <a:r>
              <a:rPr lang="fr-FR" sz="3200" b="1" dirty="0" err="1" smtClean="0"/>
              <a:t>events</a:t>
            </a:r>
            <a:r>
              <a:rPr lang="fr-FR" sz="3200" b="1" dirty="0" smtClean="0"/>
              <a:t>/</a:t>
            </a:r>
            <a:r>
              <a:rPr lang="fr-FR" sz="3200" b="1" dirty="0" err="1" smtClean="0"/>
              <a:t>day</a:t>
            </a:r>
            <a:r>
              <a:rPr lang="fr-FR" sz="3200" b="1" dirty="0" smtClean="0"/>
              <a:t>/IP!!!</a:t>
            </a:r>
            <a:endParaRPr lang="fr-FR" sz="3200" b="1" baseline="30000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873382"/>
              </p:ext>
            </p:extLst>
          </p:nvPr>
        </p:nvGraphicFramePr>
        <p:xfrm>
          <a:off x="1086983" y="4005064"/>
          <a:ext cx="6595814" cy="2243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0894"/>
                <a:gridCol w="2625085"/>
                <a:gridCol w="1440160"/>
                <a:gridCol w="120967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Higgs Decay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Branching Fraction (%)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Main topology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Total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bb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58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jets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~69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cc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2.8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Jets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gg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8.2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jets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WW-&gt;4j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 jets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18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WW-&gt;2j+l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2jets+1lept.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ZZ_&gt;4j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1.3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 jets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1.56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ZZ-&gt;2j+2l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0.26</a:t>
                      </a:r>
                      <a:endParaRPr lang="fr-F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4j+2lept.</a:t>
                      </a:r>
                      <a:endParaRPr lang="fr-F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ZoneTexte 18"/>
          <p:cNvSpPr txBox="1"/>
          <p:nvPr/>
        </p:nvSpPr>
        <p:spPr>
          <a:xfrm>
            <a:off x="2142572" y="3449681"/>
            <a:ext cx="4761816" cy="4001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About 90% of H </a:t>
            </a:r>
            <a:r>
              <a:rPr lang="fr-FR" sz="2000" b="1" dirty="0" err="1" smtClean="0"/>
              <a:t>decays</a:t>
            </a:r>
            <a:r>
              <a:rPr lang="fr-FR" sz="2000" b="1" dirty="0" smtClean="0"/>
              <a:t> are 2 jets or more</a:t>
            </a:r>
            <a:endParaRPr lang="fr-FR" sz="2000" b="1" baseline="30000" dirty="0" smtClean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203315" y="6400800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26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1907704" y="51693"/>
            <a:ext cx="4661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 @ </a:t>
            </a:r>
            <a:r>
              <a:rPr lang="fr-FR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fr-FR" sz="2800" b="1" baseline="300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fr-FR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fr-FR" sz="2800" b="1" baseline="30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fr-FR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collisions </a:t>
            </a:r>
            <a:endParaRPr lang="fr-FR" sz="2800" b="1" baseline="30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Imag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785135" cy="482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072109" y="1772816"/>
                <a:ext cx="3615157" cy="400110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(</m:t>
                      </m:r>
                      <m:sSup>
                        <m:s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𝒆</m:t>
                          </m:r>
                        </m:e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𝒆</m:t>
                          </m:r>
                        </m:e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</m:sup>
                      </m:sSup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𝑯𝒂𝒅𝒓𝒐𝒏𝒔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)≈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𝟗𝟎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𝒑𝒃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2109" y="1772816"/>
                <a:ext cx="3615157" cy="400110"/>
              </a:xfrm>
              <a:prstGeom prst="rect">
                <a:avLst/>
              </a:prstGeom>
              <a:blipFill rotWithShape="1">
                <a:blip r:embed="rId6"/>
                <a:stretch>
                  <a:fillRect b="-1692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avec flèche 4"/>
          <p:cNvCxnSpPr/>
          <p:nvPr/>
        </p:nvCxnSpPr>
        <p:spPr>
          <a:xfrm>
            <a:off x="1403648" y="1908847"/>
            <a:ext cx="1584176" cy="64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644008" y="2780928"/>
            <a:ext cx="4118820" cy="707886"/>
          </a:xfrm>
          <a:prstGeom prst="rect">
            <a:avLst/>
          </a:prstGeom>
          <a:solidFill>
            <a:srgbClr val="FFCCFF"/>
          </a:solidFill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Huge</a:t>
            </a:r>
            <a:r>
              <a:rPr lang="fr-FR" sz="2000" b="1" dirty="0" smtClean="0"/>
              <a:t> background to </a:t>
            </a:r>
            <a:r>
              <a:rPr lang="fr-FR" sz="2000" b="1" dirty="0" err="1" smtClean="0"/>
              <a:t>be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overcome</a:t>
            </a:r>
            <a:r>
              <a:rPr lang="fr-FR" sz="2000" b="1" dirty="0" smtClean="0"/>
              <a:t>!!!</a:t>
            </a:r>
          </a:p>
          <a:p>
            <a:r>
              <a:rPr lang="fr-FR" sz="2000" b="1" dirty="0" smtClean="0"/>
              <a:t>Signal/Background =1 / (6 x 10</a:t>
            </a:r>
            <a:r>
              <a:rPr lang="fr-FR" sz="2000" b="1" baseline="30000" dirty="0" smtClean="0"/>
              <a:t>4</a:t>
            </a:r>
            <a:r>
              <a:rPr lang="fr-FR" sz="2000" b="1" dirty="0" smtClean="0"/>
              <a:t>)!!!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499992" y="4221088"/>
            <a:ext cx="4497943" cy="707886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fr-FR" sz="2000" b="1" dirty="0" err="1" smtClean="0"/>
              <a:t>Clearly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this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makes</a:t>
            </a:r>
            <a:r>
              <a:rPr lang="fr-FR" sz="2000" b="1" dirty="0" smtClean="0"/>
              <a:t> the observation of the BW </a:t>
            </a:r>
            <a:r>
              <a:rPr lang="fr-FR" sz="2000" b="1" dirty="0" err="1" smtClean="0"/>
              <a:t>very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difficult</a:t>
            </a:r>
            <a:r>
              <a:rPr lang="fr-FR" sz="2000" b="1" dirty="0" smtClean="0"/>
              <a:t> (</a:t>
            </a:r>
            <a:r>
              <a:rPr lang="fr-FR" sz="2000" b="1" dirty="0" err="1" smtClean="0"/>
              <a:t>understatement</a:t>
            </a:r>
            <a:r>
              <a:rPr lang="fr-FR" sz="2000" b="1" dirty="0" smtClean="0"/>
              <a:t>!)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533440" y="5673442"/>
            <a:ext cx="4464496" cy="707886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But </a:t>
            </a:r>
            <a:r>
              <a:rPr lang="fr-FR" sz="2000" b="1" dirty="0" err="1" smtClean="0"/>
              <a:t>it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should</a:t>
            </a:r>
            <a:r>
              <a:rPr lang="fr-FR" sz="2000" b="1" dirty="0" smtClean="0"/>
              <a:t> not </a:t>
            </a:r>
            <a:r>
              <a:rPr lang="fr-FR" sz="2000" b="1" dirty="0" err="1" smtClean="0"/>
              <a:t>prevent</a:t>
            </a:r>
            <a:r>
              <a:rPr lang="fr-FR" sz="2000" b="1" dirty="0" smtClean="0"/>
              <a:t> us to set a </a:t>
            </a:r>
            <a:r>
              <a:rPr lang="fr-FR" sz="2000" b="1" dirty="0" err="1" smtClean="0"/>
              <a:t>limit</a:t>
            </a:r>
            <a:r>
              <a:rPr lang="fr-FR" sz="2000" b="1" dirty="0" smtClean="0"/>
              <a:t> on </a:t>
            </a:r>
            <a:r>
              <a:rPr lang="fr-FR" sz="2000" b="1" dirty="0" err="1" smtClean="0"/>
              <a:t>g</a:t>
            </a:r>
            <a:r>
              <a:rPr lang="fr-FR" sz="2000" b="1" baseline="-25000" dirty="0" err="1" smtClean="0"/>
              <a:t>Hee</a:t>
            </a:r>
            <a:endParaRPr lang="fr-FR" sz="2000" b="1" dirty="0" smtClean="0"/>
          </a:p>
        </p:txBody>
      </p:sp>
      <p:sp>
        <p:nvSpPr>
          <p:cNvPr id="8" name="Flèche vers le bas 7"/>
          <p:cNvSpPr/>
          <p:nvPr/>
        </p:nvSpPr>
        <p:spPr>
          <a:xfrm>
            <a:off x="6444208" y="3573016"/>
            <a:ext cx="576064" cy="538454"/>
          </a:xfrm>
          <a:prstGeom prst="down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 vers le bas 18"/>
          <p:cNvSpPr/>
          <p:nvPr/>
        </p:nvSpPr>
        <p:spPr>
          <a:xfrm>
            <a:off x="6477656" y="5085184"/>
            <a:ext cx="576064" cy="538454"/>
          </a:xfrm>
          <a:prstGeom prst="down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239000" y="6428566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88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56000" detail="1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2761853" y="-27384"/>
            <a:ext cx="28376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Sensitivity</a:t>
            </a:r>
            <a:r>
              <a:rPr lang="fr-F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fr-FR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fr-FR" sz="2800" b="1" baseline="-250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Hee</a:t>
            </a:r>
            <a:endParaRPr lang="fr-FR" sz="2800" b="1" baseline="30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937810" y="4140655"/>
                <a:ext cx="3241336" cy="421462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</m:sSub>
                      <m:r>
                        <a:rPr lang="fr-FR" sz="2000" b="1" i="1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 </m:t>
                      </m:r>
                      <m:sSubSup>
                        <m:sSub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𝑺𝑴</m:t>
                          </m:r>
                        </m:sup>
                      </m:sSubSup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@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𝟗𝟓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% 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𝑪𝑳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810" y="4140655"/>
                <a:ext cx="3241336" cy="421462"/>
              </a:xfrm>
              <a:prstGeom prst="rect">
                <a:avLst/>
              </a:prstGeom>
              <a:blipFill rotWithShape="1">
                <a:blip r:embed="rId5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/>
          <p:cNvSpPr txBox="1"/>
          <p:nvPr/>
        </p:nvSpPr>
        <p:spPr>
          <a:xfrm>
            <a:off x="611560" y="579458"/>
            <a:ext cx="7397170" cy="1631216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For illustration, </a:t>
            </a:r>
            <a:r>
              <a:rPr lang="fr-FR" sz="2000" b="1" dirty="0"/>
              <a:t>l</a:t>
            </a:r>
            <a:r>
              <a:rPr lang="fr-FR" sz="2000" b="1" dirty="0" smtClean="0"/>
              <a:t>et us assume </a:t>
            </a:r>
            <a:r>
              <a:rPr lang="fr-FR" sz="2000" b="1" dirty="0" err="1" smtClean="0"/>
              <a:t>that</a:t>
            </a:r>
            <a:r>
              <a:rPr lang="fr-FR" sz="2000" b="1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 smtClean="0"/>
              <a:t>the </a:t>
            </a:r>
            <a:r>
              <a:rPr lang="fr-FR" sz="2000" b="1" dirty="0" err="1" smtClean="0"/>
              <a:t>Higgs</a:t>
            </a:r>
            <a:r>
              <a:rPr lang="fr-FR" sz="2000" b="1" dirty="0" smtClean="0"/>
              <a:t> mass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precisely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known</a:t>
            </a:r>
            <a:endParaRPr lang="fr-FR" sz="20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 smtClean="0"/>
              <a:t>L = 1.5 x 10</a:t>
            </a:r>
            <a:r>
              <a:rPr lang="fr-FR" sz="2000" b="1" baseline="30000" dirty="0" smtClean="0"/>
              <a:t>35</a:t>
            </a:r>
            <a:r>
              <a:rPr lang="fr-FR" sz="2000" b="1" dirty="0" smtClean="0"/>
              <a:t> cm</a:t>
            </a:r>
            <a:r>
              <a:rPr lang="fr-FR" sz="2000" b="1" baseline="30000" dirty="0" smtClean="0"/>
              <a:t>-2</a:t>
            </a:r>
            <a:r>
              <a:rPr lang="fr-FR" sz="2000" b="1" dirty="0" smtClean="0"/>
              <a:t> s</a:t>
            </a:r>
            <a:r>
              <a:rPr lang="fr-FR" sz="2000" b="1" baseline="30000" dirty="0" smtClean="0"/>
              <a:t>-1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b="1" dirty="0" smtClean="0"/>
              <a:t>One </a:t>
            </a:r>
            <a:r>
              <a:rPr lang="fr-FR" sz="2000" b="1" dirty="0" err="1" smtClean="0"/>
              <a:t>takes</a:t>
            </a:r>
            <a:r>
              <a:rPr lang="fr-FR" sz="2000" b="1" dirty="0" smtClean="0"/>
              <a:t> the </a:t>
            </a:r>
            <a:r>
              <a:rPr lang="fr-FR" sz="2000" b="1" dirty="0" err="1" smtClean="0"/>
              <a:t>equivalent</a:t>
            </a:r>
            <a:r>
              <a:rPr lang="fr-FR" sz="2000" b="1" dirty="0" smtClean="0"/>
              <a:t> of 10 full </a:t>
            </a:r>
            <a:r>
              <a:rPr lang="fr-FR" sz="2000" b="1" dirty="0" err="1" smtClean="0"/>
              <a:t>days</a:t>
            </a:r>
            <a:r>
              <a:rPr lang="fr-FR" sz="2000" b="1" dirty="0" smtClean="0"/>
              <a:t> (8.6 10</a:t>
            </a:r>
            <a:r>
              <a:rPr lang="fr-FR" sz="2000" b="1" baseline="30000" dirty="0" smtClean="0"/>
              <a:t>5</a:t>
            </a:r>
            <a:r>
              <a:rPr lang="fr-FR" sz="2000" b="1" dirty="0" smtClean="0"/>
              <a:t> s) per IP at the </a:t>
            </a:r>
            <a:r>
              <a:rPr lang="fr-FR" sz="2000" b="1" dirty="0" err="1" smtClean="0"/>
              <a:t>peak</a:t>
            </a:r>
            <a:endParaRPr lang="fr-FR" sz="2000" b="1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611560" y="3068960"/>
                <a:ext cx="1800200" cy="728084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20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000" b="1" i="1" dirty="0" smtClean="0">
                              <a:latin typeface="Cambria Math"/>
                            </a:rPr>
                            <m:t>𝑺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sz="2000" b="1" i="1" dirty="0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000" b="1" i="1" dirty="0" smtClean="0">
                                  <a:latin typeface="Cambria Math"/>
                                </a:rPr>
                                <m:t>𝑩</m:t>
                              </m:r>
                            </m:e>
                          </m:rad>
                        </m:den>
                      </m:f>
                      <m:r>
                        <a:rPr lang="fr-FR" sz="2000" b="1" i="1" dirty="0" smtClean="0">
                          <a:latin typeface="Cambria Math"/>
                        </a:rPr>
                        <m:t>=</m:t>
                      </m:r>
                      <m:r>
                        <a:rPr lang="fr-FR" sz="2000" b="1" i="1" dirty="0" smtClean="0">
                          <a:latin typeface="Cambria Math"/>
                        </a:rPr>
                        <m:t>𝟎</m:t>
                      </m:r>
                      <m:r>
                        <a:rPr lang="fr-FR" sz="2000" b="1" i="1" dirty="0" smtClean="0">
                          <a:latin typeface="Cambria Math"/>
                        </a:rPr>
                        <m:t>.</m:t>
                      </m:r>
                      <m:r>
                        <a:rPr lang="fr-FR" sz="2000" b="1" i="1" dirty="0" smtClean="0">
                          <a:latin typeface="Cambria Math"/>
                        </a:rPr>
                        <m:t>𝟎𝟓𝟒</m:t>
                      </m:r>
                    </m:oMath>
                  </m:oMathPara>
                </a14:m>
                <a:endParaRPr lang="fr-FR" sz="2000" b="1" dirty="0" smtClean="0"/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068960"/>
                <a:ext cx="1800200" cy="72808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lèche vers le bas 7"/>
          <p:cNvSpPr/>
          <p:nvPr/>
        </p:nvSpPr>
        <p:spPr>
          <a:xfrm>
            <a:off x="1022802" y="2420888"/>
            <a:ext cx="576064" cy="538454"/>
          </a:xfrm>
          <a:prstGeom prst="down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3937810" y="4731401"/>
                <a:ext cx="3396827" cy="421462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</m:sSub>
                      <m:r>
                        <a:rPr lang="fr-FR" sz="2000" b="1" i="1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𝟕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𝟓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 </m:t>
                      </m:r>
                      <m:sSubSup>
                        <m:sSubSupPr>
                          <m:ctrlPr>
                            <a:rPr lang="fr-FR" sz="2000" b="1" i="1" smtClean="0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𝑯𝒆𝒆</m:t>
                          </m:r>
                        </m:sub>
                        <m:sup>
                          <m:r>
                            <a:rPr lang="fr-FR" sz="2000" b="1" i="1" smtClean="0">
                              <a:latin typeface="Cambria Math"/>
                              <a:ea typeface="Cambria Math"/>
                            </a:rPr>
                            <m:t>𝑺𝑴</m:t>
                          </m:r>
                        </m:sup>
                      </m:sSubSup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@ 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sz="2000" b="1" i="1" smtClean="0">
                          <a:latin typeface="Cambria Math"/>
                          <a:ea typeface="Cambria Math"/>
                        </a:rPr>
                        <m:t>𝒍𝒆𝒗𝒆𝒍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810" y="4731401"/>
                <a:ext cx="3396827" cy="421462"/>
              </a:xfrm>
              <a:prstGeom prst="rect">
                <a:avLst/>
              </a:prstGeom>
              <a:blipFill rotWithShape="1">
                <a:blip r:embed="rId7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848390" y="5518957"/>
            <a:ext cx="6250686" cy="4001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Alternatively</a:t>
            </a:r>
            <a:r>
              <a:rPr lang="fr-FR" sz="2000" b="1" dirty="0" smtClean="0"/>
              <a:t>, if a signal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observed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with</a:t>
            </a:r>
            <a:r>
              <a:rPr lang="fr-FR" sz="2000" b="1" dirty="0" smtClean="0"/>
              <a:t> 5</a:t>
            </a:r>
            <a:r>
              <a:rPr lang="fr-FR" sz="2000" b="1" dirty="0" smtClean="0">
                <a:latin typeface="Symbol" panose="05050102010706020507" pitchFamily="18" charset="2"/>
              </a:rPr>
              <a:t>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significance</a:t>
            </a:r>
            <a:endParaRPr lang="fr-FR" sz="2000" b="1" dirty="0"/>
          </a:p>
        </p:txBody>
      </p:sp>
      <p:sp>
        <p:nvSpPr>
          <p:cNvPr id="6" name="Accolade ouvrante 5"/>
          <p:cNvSpPr/>
          <p:nvPr/>
        </p:nvSpPr>
        <p:spPr>
          <a:xfrm>
            <a:off x="3274144" y="2420888"/>
            <a:ext cx="342566" cy="2710623"/>
          </a:xfrm>
          <a:prstGeom prst="leftBrace">
            <a:avLst/>
          </a:prstGeom>
          <a:noFill/>
          <a:ln w="38100">
            <a:solidFill>
              <a:srgbClr val="FF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 vers le bas 19"/>
          <p:cNvSpPr/>
          <p:nvPr/>
        </p:nvSpPr>
        <p:spPr>
          <a:xfrm rot="16200000">
            <a:off x="2534028" y="3159774"/>
            <a:ext cx="576064" cy="538454"/>
          </a:xfrm>
          <a:prstGeom prst="downArrow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937810" y="2409136"/>
                <a:ext cx="4264181" cy="392993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𝑩𝒓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𝑯</m:t>
                          </m:r>
                          <m:r>
                            <a:rPr lang="en-US" b="1" i="1">
                              <a:latin typeface="Cambria Math"/>
                            </a:rPr>
                            <m:t>→</m:t>
                          </m:r>
                          <m:r>
                            <a:rPr lang="en-US" b="1" i="1">
                              <a:latin typeface="Cambria Math"/>
                            </a:rPr>
                            <m:t>𝒆𝒆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&lt;</m:t>
                      </m:r>
                      <m:r>
                        <a:rPr lang="en-US" b="1" i="1">
                          <a:latin typeface="Cambria Math"/>
                        </a:rPr>
                        <m:t>𝟓𝟒</m:t>
                      </m:r>
                      <m:r>
                        <a:rPr lang="en-US" b="1" i="1">
                          <a:latin typeface="Cambria Math"/>
                        </a:rPr>
                        <m:t>×</m:t>
                      </m:r>
                      <m:sSubSup>
                        <m:sSubSupPr>
                          <m:ctrlPr>
                            <a:rPr lang="fr-FR" b="1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/>
                            </a:rPr>
                            <m:t>𝑩𝒓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𝑯</m:t>
                          </m:r>
                          <m:r>
                            <a:rPr lang="en-US" b="1" i="1">
                              <a:latin typeface="Cambria Math"/>
                            </a:rPr>
                            <m:t>→</m:t>
                          </m:r>
                          <m:r>
                            <a:rPr lang="en-US" b="1" i="1">
                              <a:latin typeface="Cambria Math"/>
                            </a:rPr>
                            <m:t>𝒆𝒆</m:t>
                          </m:r>
                        </m:sub>
                        <m:sup>
                          <m:r>
                            <a:rPr lang="en-US" b="1" i="1">
                              <a:latin typeface="Cambria Math"/>
                            </a:rPr>
                            <m:t>𝑺𝑴</m:t>
                          </m:r>
                        </m:sup>
                      </m:sSubSup>
                      <m:r>
                        <a:rPr lang="en-US" b="1" i="1">
                          <a:latin typeface="Cambria Math"/>
                        </a:rPr>
                        <m:t> </m:t>
                      </m:r>
                      <m:r>
                        <a:rPr lang="en-US" b="1" i="1">
                          <a:latin typeface="Cambria Math"/>
                        </a:rPr>
                        <m:t>𝒂𝒕</m:t>
                      </m:r>
                      <m:r>
                        <a:rPr lang="en-US" b="1" i="1">
                          <a:latin typeface="Cambria Math"/>
                        </a:rPr>
                        <m:t> </m:t>
                      </m:r>
                      <m:r>
                        <a:rPr lang="en-US" b="1" i="1">
                          <a:latin typeface="Cambria Math"/>
                        </a:rPr>
                        <m:t>𝒕𝒉𝒆</m:t>
                      </m:r>
                      <m:r>
                        <a:rPr lang="en-US" b="1" i="1">
                          <a:latin typeface="Cambria Math"/>
                        </a:rPr>
                        <m:t> </m:t>
                      </m:r>
                      <m:r>
                        <a:rPr lang="en-US" b="1" i="1">
                          <a:latin typeface="Cambria Math"/>
                        </a:rPr>
                        <m:t>𝟑</m:t>
                      </m:r>
                      <m:r>
                        <a:rPr lang="en-US" b="1" i="1">
                          <a:latin typeface="Cambria Math"/>
                        </a:rPr>
                        <m:t>𝝈</m:t>
                      </m:r>
                      <m:r>
                        <a:rPr lang="en-US" b="1" i="1">
                          <a:latin typeface="Cambria Math"/>
                        </a:rPr>
                        <m:t> </m:t>
                      </m:r>
                      <m:r>
                        <a:rPr lang="en-US" b="1" i="1">
                          <a:latin typeface="Cambria Math"/>
                        </a:rPr>
                        <m:t>𝒍𝒆𝒗𝒆𝒍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810" y="2409136"/>
                <a:ext cx="4264181" cy="392993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937810" y="2970270"/>
                <a:ext cx="3805722" cy="392993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fr-FR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𝑩𝒓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𝑯</m:t>
                          </m:r>
                          <m:r>
                            <a:rPr lang="en-US" b="1" i="1">
                              <a:latin typeface="Cambria Math"/>
                            </a:rPr>
                            <m:t>→</m:t>
                          </m:r>
                          <m:r>
                            <a:rPr lang="en-US" b="1" i="1">
                              <a:latin typeface="Cambria Math"/>
                            </a:rPr>
                            <m:t>𝒆𝒆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&lt;</m:t>
                      </m:r>
                      <m:r>
                        <a:rPr lang="en-US" b="1" i="1">
                          <a:latin typeface="Cambria Math"/>
                        </a:rPr>
                        <m:t>𝟑𝟎</m:t>
                      </m:r>
                      <m:r>
                        <a:rPr lang="en-US" b="1" i="1">
                          <a:latin typeface="Cambria Math"/>
                        </a:rPr>
                        <m:t>×</m:t>
                      </m:r>
                      <m:sSubSup>
                        <m:sSubSupPr>
                          <m:ctrlPr>
                            <a:rPr lang="fr-FR" b="1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/>
                            </a:rPr>
                            <m:t>𝑩𝒓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𝑯</m:t>
                          </m:r>
                          <m:r>
                            <a:rPr lang="en-US" b="1" i="1">
                              <a:latin typeface="Cambria Math"/>
                            </a:rPr>
                            <m:t>→</m:t>
                          </m:r>
                          <m:r>
                            <a:rPr lang="en-US" b="1" i="1">
                              <a:latin typeface="Cambria Math"/>
                            </a:rPr>
                            <m:t>𝒆𝒆</m:t>
                          </m:r>
                        </m:sub>
                        <m:sup>
                          <m:r>
                            <a:rPr lang="en-US" b="1" i="1">
                              <a:latin typeface="Cambria Math"/>
                            </a:rPr>
                            <m:t>𝑺𝑴</m:t>
                          </m:r>
                        </m:sup>
                      </m:sSubSup>
                      <m:r>
                        <a:rPr lang="en-US" b="1" i="1">
                          <a:latin typeface="Cambria Math"/>
                        </a:rPr>
                        <m:t> </m:t>
                      </m:r>
                      <m:r>
                        <a:rPr lang="en-US" b="1" i="1">
                          <a:latin typeface="Cambria Math"/>
                        </a:rPr>
                        <m:t>𝒂𝒕</m:t>
                      </m:r>
                      <m:r>
                        <a:rPr lang="en-US" b="1" i="1">
                          <a:latin typeface="Cambria Math"/>
                        </a:rPr>
                        <m:t> </m:t>
                      </m:r>
                      <m:r>
                        <a:rPr lang="en-US" b="1" i="1">
                          <a:latin typeface="Cambria Math"/>
                        </a:rPr>
                        <m:t>𝟗𝟓</m:t>
                      </m:r>
                      <m:r>
                        <a:rPr lang="en-US" b="1" i="1">
                          <a:latin typeface="Cambria Math"/>
                        </a:rPr>
                        <m:t>% </m:t>
                      </m:r>
                      <m:r>
                        <a:rPr lang="en-US" b="1" i="1">
                          <a:latin typeface="Cambria Math"/>
                        </a:rPr>
                        <m:t>𝑪𝑳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810" y="2970270"/>
                <a:ext cx="3805722" cy="39299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4483493" y="3596989"/>
                <a:ext cx="2896819" cy="419987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2000" b="1" dirty="0" smtClean="0"/>
                  <a:t>If one assumes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1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fr-FR" sz="2000" b="1" i="1" smtClean="0">
                            <a:latin typeface="Cambria Math"/>
                            <a:ea typeface="Cambria Math"/>
                          </a:rPr>
                          <m:t>𝚪</m:t>
                        </m:r>
                      </m:e>
                      <m:sub>
                        <m:r>
                          <a:rPr lang="fr-FR" sz="2000" b="1" i="1" smtClean="0">
                            <a:latin typeface="Cambria Math"/>
                            <a:ea typeface="Cambria Math"/>
                          </a:rPr>
                          <m:t>𝑯</m:t>
                        </m:r>
                      </m:sub>
                    </m:sSub>
                    <m:r>
                      <a:rPr lang="fr-FR" sz="2000" b="1" i="1" smtClean="0">
                        <a:latin typeface="Cambria Math"/>
                        <a:ea typeface="Cambria Math"/>
                      </a:rPr>
                      <m:t>≡</m:t>
                    </m:r>
                    <m:sSubSup>
                      <m:sSubSupPr>
                        <m:ctrlPr>
                          <a:rPr lang="fr-FR" sz="2000" b="1" i="1" smtClean="0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fr-FR" sz="2000" b="1" i="1" smtClean="0">
                            <a:latin typeface="Cambria Math"/>
                            <a:ea typeface="Cambria Math"/>
                          </a:rPr>
                          <m:t>𝚪</m:t>
                        </m:r>
                      </m:e>
                      <m:sub>
                        <m:r>
                          <a:rPr lang="fr-FR" sz="2000" b="1" i="1" smtClean="0">
                            <a:latin typeface="Cambria Math"/>
                            <a:ea typeface="Cambria Math"/>
                          </a:rPr>
                          <m:t>𝑯</m:t>
                        </m:r>
                      </m:sub>
                      <m:sup>
                        <m:r>
                          <a:rPr lang="fr-FR" sz="2000" b="1" i="1" smtClean="0">
                            <a:latin typeface="Cambria Math"/>
                            <a:ea typeface="Cambria Math"/>
                          </a:rPr>
                          <m:t>𝑺𝑴</m:t>
                        </m:r>
                      </m:sup>
                    </m:sSubSup>
                  </m:oMath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3493" y="3596989"/>
                <a:ext cx="2896819" cy="419987"/>
              </a:xfrm>
              <a:prstGeom prst="rect">
                <a:avLst/>
              </a:prstGeom>
              <a:blipFill rotWithShape="1">
                <a:blip r:embed="rId10"/>
                <a:stretch>
                  <a:fillRect l="-2101" t="-2899" b="-246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48390" y="6218733"/>
                <a:ext cx="6640855" cy="429477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𝑩𝒓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𝑯</m:t>
                          </m:r>
                          <m:r>
                            <a:rPr lang="en-US" b="1" i="1">
                              <a:latin typeface="Cambria Math"/>
                            </a:rPr>
                            <m:t>→</m:t>
                          </m:r>
                          <m:r>
                            <a:rPr lang="en-US" b="1" i="1">
                              <a:latin typeface="Cambria Math"/>
                            </a:rPr>
                            <m:t>𝒆𝒆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=</m:t>
                      </m:r>
                      <m:r>
                        <a:rPr lang="en-US" b="1" i="1">
                          <a:latin typeface="Cambria Math"/>
                        </a:rPr>
                        <m:t>𝟗𝟎</m:t>
                      </m:r>
                      <m:r>
                        <a:rPr lang="en-US" b="1" i="1">
                          <a:latin typeface="Cambria Math"/>
                        </a:rPr>
                        <m:t>×</m:t>
                      </m:r>
                      <m:sSubSup>
                        <m:sSubSupPr>
                          <m:ctrlPr>
                            <a:rPr lang="fr-FR" b="1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/>
                            </a:rPr>
                            <m:t>𝑩𝒓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𝑯</m:t>
                          </m:r>
                          <m:r>
                            <a:rPr lang="en-US" b="1" i="1">
                              <a:latin typeface="Cambria Math"/>
                            </a:rPr>
                            <m:t>→</m:t>
                          </m:r>
                          <m:r>
                            <a:rPr lang="en-US" b="1" i="1">
                              <a:latin typeface="Cambria Math"/>
                            </a:rPr>
                            <m:t>𝒆𝒆</m:t>
                          </m:r>
                        </m:sub>
                        <m:sup>
                          <m:r>
                            <a:rPr lang="en-US" b="1" i="1">
                              <a:latin typeface="Cambria Math"/>
                            </a:rPr>
                            <m:t>𝑺𝑴</m:t>
                          </m:r>
                        </m:sup>
                      </m:sSubSup>
                      <m:r>
                        <a:rPr lang="en-US" b="1" i="1">
                          <a:latin typeface="Cambria Math"/>
                        </a:rPr>
                        <m:t> (</m:t>
                      </m:r>
                      <m:r>
                        <a:rPr lang="en-US" b="1" i="1">
                          <a:latin typeface="Cambria Math"/>
                        </a:rPr>
                        <m:t>𝟓</m:t>
                      </m:r>
                      <m:r>
                        <a:rPr lang="en-US" b="1" i="1">
                          <a:latin typeface="Cambria Math"/>
                        </a:rPr>
                        <m:t>𝝈</m:t>
                      </m:r>
                      <m:r>
                        <a:rPr lang="en-US" b="1" i="1">
                          <a:latin typeface="Cambria Math"/>
                        </a:rPr>
                        <m:t>) </m:t>
                      </m:r>
                      <m:r>
                        <a:rPr lang="en-US" b="1" i="1">
                          <a:latin typeface="Cambria Math"/>
                        </a:rPr>
                        <m:t>𝒂𝒏𝒅</m:t>
                      </m:r>
                      <m:r>
                        <a:rPr lang="en-US" b="1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fr-FR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𝒈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𝑯𝒆𝒆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=</m:t>
                      </m:r>
                      <m:r>
                        <a:rPr lang="en-US" b="1" i="1">
                          <a:latin typeface="Cambria Math"/>
                        </a:rPr>
                        <m:t>𝟗</m:t>
                      </m:r>
                      <m:r>
                        <a:rPr lang="en-US" b="1" i="1">
                          <a:latin typeface="Cambria Math"/>
                        </a:rPr>
                        <m:t>.</m:t>
                      </m:r>
                      <m:r>
                        <a:rPr lang="en-US" b="1" i="1">
                          <a:latin typeface="Cambria Math"/>
                        </a:rPr>
                        <m:t>𝟓</m:t>
                      </m:r>
                      <m:r>
                        <a:rPr lang="en-US" b="1" i="1">
                          <a:latin typeface="Cambria Math"/>
                        </a:rPr>
                        <m:t>×</m:t>
                      </m:r>
                      <m:sSubSup>
                        <m:sSubSupPr>
                          <m:ctrlPr>
                            <a:rPr lang="fr-FR" b="1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b="1" i="1">
                              <a:latin typeface="Cambria Math"/>
                            </a:rPr>
                            <m:t>𝒈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𝑯𝒆𝒆</m:t>
                          </m:r>
                        </m:sub>
                        <m:sup>
                          <m:r>
                            <a:rPr lang="en-US" b="1" i="1">
                              <a:latin typeface="Cambria Math"/>
                            </a:rPr>
                            <m:t>𝑺𝑴</m:t>
                          </m:r>
                        </m:sup>
                      </m:sSubSup>
                      <m:r>
                        <a:rPr lang="en-US" b="1" i="1">
                          <a:latin typeface="Cambria Math"/>
                        </a:rPr>
                        <m:t> (</m:t>
                      </m:r>
                      <m:r>
                        <a:rPr lang="en-US" b="1" i="1">
                          <a:latin typeface="Cambria Math"/>
                        </a:rPr>
                        <m:t>𝟓</m:t>
                      </m:r>
                      <m:r>
                        <a:rPr lang="en-US" b="1" i="1">
                          <a:latin typeface="Cambria Math"/>
                        </a:rPr>
                        <m:t>𝝈</m:t>
                      </m:r>
                      <m:r>
                        <a:rPr lang="en-US" b="1" i="1">
                          <a:latin typeface="Cambria Math"/>
                        </a:rPr>
                        <m:t> )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390" y="6218733"/>
                <a:ext cx="6640855" cy="429477"/>
              </a:xfrm>
              <a:prstGeom prst="rect">
                <a:avLst/>
              </a:prstGeom>
              <a:blipFill rotWithShape="1">
                <a:blip r:embed="rId11"/>
                <a:stretch>
                  <a:fillRect b="-42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/>
          <a:p>
            <a:pPr>
              <a:defRPr/>
            </a:pPr>
            <a:fld id="{601400BB-C399-46E4-964A-51FFD046CD43}" type="slidenum">
              <a:rPr lang="fr-FR" sz="2000" b="1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8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1473</Words>
  <Application>Microsoft Office PowerPoint</Application>
  <PresentationFormat>Affichage à l'écran (4:3)</PresentationFormat>
  <Paragraphs>222</Paragraphs>
  <Slides>14</Slides>
  <Notes>14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6" baseType="lpstr">
      <vt:lpstr>Modèle par défaut</vt:lpstr>
      <vt:lpstr>Acrobat Document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</dc:creator>
  <cp:lastModifiedBy>ALEKSAN Roy</cp:lastModifiedBy>
  <cp:revision>153</cp:revision>
  <dcterms:created xsi:type="dcterms:W3CDTF">2013-12-03T15:28:29Z</dcterms:created>
  <dcterms:modified xsi:type="dcterms:W3CDTF">2014-04-14T12:46:59Z</dcterms:modified>
</cp:coreProperties>
</file>