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9"/>
  </p:notesMasterIdLst>
  <p:sldIdLst>
    <p:sldId id="263" r:id="rId5"/>
    <p:sldId id="382" r:id="rId6"/>
    <p:sldId id="392" r:id="rId7"/>
    <p:sldId id="393" r:id="rId8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ianluigi ARDUINI" initials="GA" lastIdx="1" clrIdx="0"/>
  <p:cmAuthor id="1" name="Gianluigi Arduini" initials="GA" lastIdx="6" clrIdx="1"/>
  <p:cmAuthor id="2" name="arduini" initials="GA" lastIdx="7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4579"/>
    <a:srgbClr val="EAEAEA"/>
    <a:srgbClr val="3861AA"/>
    <a:srgbClr val="005872"/>
    <a:srgbClr val="CCECFF"/>
    <a:srgbClr val="5BC1E6"/>
    <a:srgbClr val="0089B5"/>
    <a:srgbClr val="9CB0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8" autoAdjust="0"/>
    <p:restoredTop sz="94291" autoAdjust="0"/>
  </p:normalViewPr>
  <p:slideViewPr>
    <p:cSldViewPr snapToGrid="0" snapToObjects="1">
      <p:cViewPr>
        <p:scale>
          <a:sx n="70" d="100"/>
          <a:sy n="70" d="100"/>
        </p:scale>
        <p:origin x="-816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44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18/03/2014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18381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  <p:sldLayoutId id="2147483661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4435690" cy="2506731"/>
          </a:xfrm>
        </p:spPr>
        <p:txBody>
          <a:bodyPr/>
          <a:lstStyle/>
          <a:p>
            <a:pPr algn="ctr"/>
            <a:r>
              <a:rPr lang="en-GB" dirty="0" smtClean="0"/>
              <a:t>HL-LHCV1.0</a:t>
            </a:r>
            <a:br>
              <a:rPr lang="en-GB" dirty="0" smtClean="0"/>
            </a:br>
            <a:r>
              <a:rPr lang="en-GB" dirty="0" smtClean="0"/>
              <a:t> Tracking Tools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330960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R. De Maria, S. Fartoukh, M. Giovannozzi</a:t>
            </a:r>
          </a:p>
        </p:txBody>
      </p:sp>
    </p:spTree>
    <p:extLst>
      <p:ext uri="{BB962C8B-B14F-4D97-AF65-F5344CB8AC3E}">
        <p14:creationId xmlns:p14="http://schemas.microsoft.com/office/powerpoint/2010/main" val="220591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tools changes (a.k.a. mask file)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Assign field quality imperfections and misalignments to </a:t>
            </a:r>
            <a:r>
              <a:rPr lang="en-US" dirty="0" smtClean="0"/>
              <a:t>magnets.</a:t>
            </a:r>
            <a:endParaRPr lang="en-US" dirty="0" smtClean="0"/>
          </a:p>
          <a:p>
            <a:r>
              <a:rPr lang="en-US" dirty="0" smtClean="0"/>
              <a:t>Add beam-beam lenses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Compute</a:t>
            </a:r>
            <a:r>
              <a:rPr lang="en-US" dirty="0" smtClean="0"/>
              <a:t> corrector circuit strengths.</a:t>
            </a:r>
            <a:endParaRPr lang="en-US" dirty="0" smtClean="0"/>
          </a:p>
          <a:p>
            <a:r>
              <a:rPr lang="en-US" dirty="0" smtClean="0"/>
              <a:t>Prepared by Stephane for SLHCV3 variants, here adapted for HLLHCV1.0 due to:</a:t>
            </a:r>
          </a:p>
          <a:p>
            <a:pPr lvl="1"/>
            <a:r>
              <a:rPr lang="en-US" dirty="0" smtClean="0"/>
              <a:t>split of Q1 and Q3 and change of names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ssues for certain squeezed </a:t>
            </a:r>
            <a:r>
              <a:rPr lang="el-GR" dirty="0" smtClean="0"/>
              <a:t>β</a:t>
            </a:r>
            <a:r>
              <a:rPr lang="en-US" dirty="0" smtClean="0"/>
              <a:t>*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7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28048"/>
            <a:ext cx="8229600" cy="5383912"/>
          </a:xfrm>
        </p:spPr>
        <p:txBody>
          <a:bodyPr>
            <a:noAutofit/>
          </a:bodyPr>
          <a:lstStyle/>
          <a:p>
            <a:r>
              <a:rPr lang="en-US" sz="1600" dirty="0" smtClean="0"/>
              <a:t>Same structures and general principle as SLHCV3.1b</a:t>
            </a:r>
          </a:p>
          <a:p>
            <a:pPr lvl="1"/>
            <a:r>
              <a:rPr lang="en-US" sz="1600" dirty="0" smtClean="0">
                <a:latin typeface="Courier" pitchFamily="49" charset="0"/>
              </a:rPr>
              <a:t>HLLHCV1.0/errors</a:t>
            </a:r>
            <a:r>
              <a:rPr lang="en-US" sz="1600" dirty="0" smtClean="0"/>
              <a:t>: contains error assignment routines, error tables for HL magnets and correction scripts:</a:t>
            </a:r>
          </a:p>
          <a:p>
            <a:pPr lvl="2"/>
            <a:r>
              <a:rPr lang="en-US" sz="1600" dirty="0" err="1" smtClean="0">
                <a:latin typeface="Courier" pitchFamily="49" charset="0"/>
              </a:rPr>
              <a:t>Efcomp_MQXF.madx</a:t>
            </a:r>
            <a:r>
              <a:rPr lang="en-US" sz="1600" dirty="0" smtClean="0"/>
              <a:t>: split of Q1 and Q3 with opposite orientations, change of names MQXC/D to MQXFA/B</a:t>
            </a:r>
          </a:p>
          <a:p>
            <a:pPr lvl="2"/>
            <a:r>
              <a:rPr lang="en-US" sz="1600" dirty="0" smtClean="0">
                <a:latin typeface="Courier" pitchFamily="49" charset="0"/>
              </a:rPr>
              <a:t>corr_tripD1_v2</a:t>
            </a:r>
            <a:r>
              <a:rPr lang="en-US" sz="1600" dirty="0" smtClean="0"/>
              <a:t>: change of names of triplet (</a:t>
            </a:r>
            <a:r>
              <a:rPr lang="en-US" sz="1600" dirty="0"/>
              <a:t>MQXC/D to </a:t>
            </a:r>
            <a:r>
              <a:rPr lang="en-US" sz="1600" dirty="0" smtClean="0"/>
              <a:t>MQXFA/B) and a2 corrector (l.MQSX3 to MCQSX3)</a:t>
            </a:r>
          </a:p>
          <a:p>
            <a:pPr lvl="2"/>
            <a:r>
              <a:rPr lang="en-US" sz="1600" dirty="0" err="1" smtClean="0">
                <a:latin typeface="Courier" pitchFamily="49" charset="0"/>
              </a:rPr>
              <a:t>corr_value.madx</a:t>
            </a:r>
            <a:r>
              <a:rPr lang="en-US" sz="1600" dirty="0" smtClean="0"/>
              <a:t>: change </a:t>
            </a:r>
            <a:r>
              <a:rPr lang="en-US" sz="1600" dirty="0" err="1" smtClean="0"/>
              <a:t>kmax_MQSX</a:t>
            </a:r>
            <a:r>
              <a:rPr lang="en-US" sz="1600" dirty="0" smtClean="0"/>
              <a:t> </a:t>
            </a:r>
            <a:r>
              <a:rPr lang="en-US" sz="1600" dirty="0"/>
              <a:t>to </a:t>
            </a:r>
            <a:r>
              <a:rPr lang="en-US" sz="1600" dirty="0" err="1"/>
              <a:t>kmax_MCQSX</a:t>
            </a:r>
            <a:r>
              <a:rPr lang="en-US" sz="1600" dirty="0" smtClean="0"/>
              <a:t> </a:t>
            </a:r>
          </a:p>
          <a:p>
            <a:pPr lvl="2"/>
            <a:r>
              <a:rPr lang="en-US" sz="1600" dirty="0" smtClean="0">
                <a:latin typeface="Courier" pitchFamily="49" charset="0"/>
              </a:rPr>
              <a:t>corr_MB_v2</a:t>
            </a:r>
            <a:r>
              <a:rPr lang="en-US" sz="1600" dirty="0" smtClean="0"/>
              <a:t>: change of logic to assign focusing  and defocusing trim </a:t>
            </a:r>
            <a:r>
              <a:rPr lang="en-US" sz="1600" dirty="0" err="1" smtClean="0"/>
              <a:t>quadrupole</a:t>
            </a:r>
            <a:r>
              <a:rPr lang="en-US" sz="1600" dirty="0" smtClean="0"/>
              <a:t> families (before based on </a:t>
            </a:r>
            <a:r>
              <a:rPr lang="en-US" sz="1600" dirty="0" err="1" smtClean="0"/>
              <a:t>betx</a:t>
            </a:r>
            <a:r>
              <a:rPr lang="en-US" sz="1600" dirty="0" smtClean="0"/>
              <a:t>/</a:t>
            </a:r>
            <a:r>
              <a:rPr lang="en-US" sz="1600" dirty="0" err="1" smtClean="0"/>
              <a:t>bety</a:t>
            </a:r>
            <a:r>
              <a:rPr lang="en-US" sz="1600" dirty="0" smtClean="0"/>
              <a:t>, now based on quad name) because failing on certain beta* combinations.</a:t>
            </a:r>
          </a:p>
          <a:p>
            <a:pPr lvl="1"/>
            <a:r>
              <a:rPr lang="en-US" sz="1600" dirty="0" smtClean="0">
                <a:latin typeface="Courier" pitchFamily="49" charset="0"/>
              </a:rPr>
              <a:t>HLLHCV1.0/</a:t>
            </a:r>
            <a:r>
              <a:rPr lang="en-US" sz="1600" dirty="0" err="1" smtClean="0">
                <a:latin typeface="Courier" pitchFamily="49" charset="0"/>
              </a:rPr>
              <a:t>beambeam</a:t>
            </a:r>
            <a:r>
              <a:rPr lang="en-US" sz="1600" dirty="0" smtClean="0"/>
              <a:t>: copied verbatim from SLHCV3.1b no need of changes (not tested).</a:t>
            </a:r>
          </a:p>
          <a:p>
            <a:pPr lvl="1"/>
            <a:r>
              <a:rPr lang="en-US" sz="1600" dirty="0" smtClean="0">
                <a:latin typeface="Courier" pitchFamily="49" charset="0"/>
              </a:rPr>
              <a:t>HLLHCV1.0/toolkit/</a:t>
            </a:r>
            <a:r>
              <a:rPr lang="en-US" sz="1600" dirty="0" err="1" smtClean="0">
                <a:latin typeface="Courier" pitchFamily="49" charset="0"/>
              </a:rPr>
              <a:t>align_sepdip.madx</a:t>
            </a:r>
            <a:r>
              <a:rPr lang="en-US" sz="1600" dirty="0" smtClean="0"/>
              <a:t>: macros for correcting the position of the </a:t>
            </a:r>
            <a:r>
              <a:rPr lang="en-US" sz="1600" dirty="0" err="1" smtClean="0"/>
              <a:t>sep</a:t>
            </a:r>
            <a:r>
              <a:rPr lang="en-US" sz="1600" dirty="0" smtClean="0"/>
              <a:t>/rec dipoles (see example in the mask file).</a:t>
            </a:r>
          </a:p>
          <a:p>
            <a:pPr lvl="1"/>
            <a:r>
              <a:rPr lang="en-US" sz="1600" dirty="0" smtClean="0"/>
              <a:t>HLLHCV1.0/</a:t>
            </a:r>
            <a:r>
              <a:rPr lang="en-US" sz="1600" dirty="0" err="1" smtClean="0"/>
              <a:t>job_tracking.mask</a:t>
            </a:r>
            <a:r>
              <a:rPr lang="en-US" sz="1600" dirty="0" smtClean="0"/>
              <a:t>: adapted from 3.1b (notably disabled B2s and B2r for D2 because of potential failure of coupling correction).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Directory structure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291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0193706"/>
              </p:ext>
            </p:extLst>
          </p:nvPr>
        </p:nvGraphicFramePr>
        <p:xfrm>
          <a:off x="607325" y="1189038"/>
          <a:ext cx="8471904" cy="51584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9219"/>
                <a:gridCol w="1476501"/>
                <a:gridCol w="1431671"/>
                <a:gridCol w="1295654"/>
                <a:gridCol w="2348859"/>
              </a:tblGrid>
              <a:tr h="394071"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orientation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orientation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B1/B2</a:t>
                      </a:r>
                      <a:endParaRPr lang="en-US" dirty="0"/>
                    </a:p>
                  </a:txBody>
                  <a:tcPr/>
                </a:tc>
              </a:tr>
              <a:tr h="394071">
                <a:tc>
                  <a:txBody>
                    <a:bodyPr/>
                    <a:lstStyle/>
                    <a:p>
                      <a:r>
                        <a:rPr lang="en-US" dirty="0" smtClean="0"/>
                        <a:t>MQXFA.A1R1/5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MBXA.4L1/5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inv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</a:tr>
              <a:tr h="394071">
                <a:tc>
                  <a:txBody>
                    <a:bodyPr/>
                    <a:lstStyle/>
                    <a:p>
                      <a:r>
                        <a:rPr lang="en-US" dirty="0" smtClean="0"/>
                        <a:t>MQXFA.B1R1/5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MBXA.4R1/5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norm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n/a</a:t>
                      </a:r>
                      <a:endParaRPr lang="en-US" dirty="0" smtClean="0"/>
                    </a:p>
                  </a:txBody>
                  <a:tcPr/>
                </a:tc>
              </a:tr>
              <a:tr h="394071">
                <a:tc>
                  <a:txBody>
                    <a:bodyPr/>
                    <a:lstStyle/>
                    <a:p>
                      <a:r>
                        <a:rPr lang="en-US" dirty="0" smtClean="0"/>
                        <a:t>MQXFA.A1L1/5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MBRD.4L1/5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V2/V1</a:t>
                      </a:r>
                      <a:endParaRPr lang="en-US" dirty="0"/>
                    </a:p>
                  </a:txBody>
                  <a:tcPr/>
                </a:tc>
              </a:tr>
              <a:tr h="394071">
                <a:tc>
                  <a:txBody>
                    <a:bodyPr/>
                    <a:lstStyle/>
                    <a:p>
                      <a:r>
                        <a:rPr lang="en-US" dirty="0" smtClean="0"/>
                        <a:t>MQXFA.B1R1/5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MBRD.4R1/5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inv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V2/V1</a:t>
                      </a:r>
                      <a:endParaRPr lang="en-US" dirty="0"/>
                    </a:p>
                  </a:txBody>
                  <a:tcPr/>
                </a:tc>
              </a:tr>
              <a:tr h="429619">
                <a:tc>
                  <a:txBody>
                    <a:bodyPr/>
                    <a:lstStyle/>
                    <a:p>
                      <a:r>
                        <a:rPr lang="en-US" dirty="0" smtClean="0"/>
                        <a:t>MQXFB.A2R1/5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MQYY.4L1/5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V2/V1</a:t>
                      </a:r>
                      <a:endParaRPr lang="en-US" dirty="0"/>
                    </a:p>
                  </a:txBody>
                  <a:tcPr/>
                </a:tc>
              </a:tr>
              <a:tr h="394071">
                <a:tc>
                  <a:txBody>
                    <a:bodyPr/>
                    <a:lstStyle/>
                    <a:p>
                      <a:r>
                        <a:rPr lang="en-US" dirty="0" smtClean="0"/>
                        <a:t>MQXFB.B2R1/5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inv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MQYY.4R1/5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inv</a:t>
                      </a:r>
                      <a:r>
                        <a:rPr lang="en-US" baseline="0" dirty="0" smtClean="0"/>
                        <a:t>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V2/V1</a:t>
                      </a:r>
                    </a:p>
                  </a:txBody>
                  <a:tcPr/>
                </a:tc>
              </a:tr>
              <a:tr h="394071">
                <a:tc>
                  <a:txBody>
                    <a:bodyPr/>
                    <a:lstStyle/>
                    <a:p>
                      <a:r>
                        <a:rPr lang="en-US" dirty="0" smtClean="0"/>
                        <a:t>MQXFB.A2L1/5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MQYL.5L1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V1/V2</a:t>
                      </a:r>
                      <a:endParaRPr lang="en-US" dirty="0"/>
                    </a:p>
                  </a:txBody>
                  <a:tcPr/>
                </a:tc>
              </a:tr>
              <a:tr h="394071">
                <a:tc>
                  <a:txBody>
                    <a:bodyPr/>
                    <a:lstStyle/>
                    <a:p>
                      <a:r>
                        <a:rPr lang="en-US" dirty="0" smtClean="0"/>
                        <a:t>MQXFB.B2L1/5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MQYL.5R1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V2/V1</a:t>
                      </a:r>
                    </a:p>
                  </a:txBody>
                  <a:tcPr/>
                </a:tc>
              </a:tr>
              <a:tr h="394071">
                <a:tc>
                  <a:txBody>
                    <a:bodyPr/>
                    <a:lstStyle/>
                    <a:p>
                      <a:r>
                        <a:rPr lang="en-US" dirty="0" smtClean="0"/>
                        <a:t>MQXFA.A3R1/5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MQYL.5L5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V2/V1</a:t>
                      </a:r>
                    </a:p>
                  </a:txBody>
                  <a:tcPr/>
                </a:tc>
              </a:tr>
              <a:tr h="394071">
                <a:tc>
                  <a:txBody>
                    <a:bodyPr/>
                    <a:lstStyle/>
                    <a:p>
                      <a:r>
                        <a:rPr lang="en-US" dirty="0" smtClean="0"/>
                        <a:t>MQXFA.B3R1/5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MQYL.5R5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V1/V2</a:t>
                      </a:r>
                    </a:p>
                  </a:txBody>
                  <a:tcPr/>
                </a:tc>
              </a:tr>
              <a:tr h="394071">
                <a:tc>
                  <a:txBody>
                    <a:bodyPr/>
                    <a:lstStyle/>
                    <a:p>
                      <a:r>
                        <a:rPr lang="en-US" dirty="0" smtClean="0"/>
                        <a:t>MQXFA.A3L1/5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MQYL.5L6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V1/V2</a:t>
                      </a:r>
                    </a:p>
                  </a:txBody>
                  <a:tcPr/>
                </a:tc>
              </a:tr>
              <a:tr h="394071">
                <a:tc>
                  <a:txBody>
                    <a:bodyPr/>
                    <a:lstStyle/>
                    <a:p>
                      <a:r>
                        <a:rPr lang="en-US" dirty="0" smtClean="0"/>
                        <a:t>MQXFA.B3R1/5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MQYL.5R6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V1/V2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Mag. Orientation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584739" y="642287"/>
            <a:ext cx="4559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  =</a:t>
            </a:r>
            <a:r>
              <a:rPr lang="en-US" dirty="0"/>
              <a:t>Q1a||Q1b</a:t>
            </a:r>
            <a:r>
              <a:rPr lang="en-US" dirty="0" smtClean="0"/>
              <a:t>=   =Q2a||Q2b=  =Q3a||Q3b=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791867"/>
      </p:ext>
    </p:extLst>
  </p:cSld>
  <p:clrMapOvr>
    <a:masterClrMapping/>
  </p:clrMapOvr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553D58-F42B-43B9-BDA1-90638D0CBA0D}">
  <ds:schemaRefs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11480</TotalTime>
  <Words>312</Words>
  <Application>Microsoft Office PowerPoint</Application>
  <PresentationFormat>On-screen Show (4:3)</PresentationFormat>
  <Paragraphs>90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HiLumiLHC_PresentationTemplate</vt:lpstr>
      <vt:lpstr>HL-LHCV1.0  Tracking Tools</vt:lpstr>
      <vt:lpstr>Tracking tools changes (a.k.a. mask file)</vt:lpstr>
      <vt:lpstr>Directory structure</vt:lpstr>
      <vt:lpstr>Mag. Orientation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Riccardo De Maria</cp:lastModifiedBy>
  <cp:revision>789</cp:revision>
  <cp:lastPrinted>2013-09-10T11:06:09Z</cp:lastPrinted>
  <dcterms:created xsi:type="dcterms:W3CDTF">2011-12-13T14:40:13Z</dcterms:created>
  <dcterms:modified xsi:type="dcterms:W3CDTF">2014-03-18T15:24:55Z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