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</p:sldMasterIdLst>
  <p:notesMasterIdLst>
    <p:notesMasterId r:id="rId32"/>
  </p:notesMasterIdLst>
  <p:sldIdLst>
    <p:sldId id="256" r:id="rId5"/>
    <p:sldId id="257" r:id="rId6"/>
    <p:sldId id="258" r:id="rId7"/>
    <p:sldId id="259" r:id="rId8"/>
    <p:sldId id="286" r:id="rId9"/>
    <p:sldId id="261" r:id="rId10"/>
    <p:sldId id="262" r:id="rId11"/>
    <p:sldId id="263" r:id="rId12"/>
    <p:sldId id="265" r:id="rId13"/>
    <p:sldId id="266" r:id="rId14"/>
    <p:sldId id="267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7" r:id="rId3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04" autoAdjust="0"/>
    <p:restoredTop sz="94660"/>
  </p:normalViewPr>
  <p:slideViewPr>
    <p:cSldViewPr snapToGrid="0" showGuides="1">
      <p:cViewPr varScale="1">
        <p:scale>
          <a:sx n="76" d="100"/>
          <a:sy n="76" d="100"/>
        </p:scale>
        <p:origin x="342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26E481-8EB2-48A1-A52F-285AFE674CEE}" type="datetimeFigureOut">
              <a:rPr lang="cs-CZ" smtClean="0"/>
              <a:t>12.5.2014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554B46-66E4-4ABA-B87E-E4D41075786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83377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0B0B54B-1A9C-4D4C-AE98-AC13A4DFA200}" type="slidenum">
              <a:rPr lang="cs-CZ" altLang="cs-CZ">
                <a:solidFill>
                  <a:srgbClr val="000000"/>
                </a:solidFill>
              </a:rPr>
              <a:pPr/>
              <a:t>7</a:t>
            </a:fld>
            <a:endParaRPr lang="cs-CZ" altLang="cs-CZ">
              <a:solidFill>
                <a:srgbClr val="000000"/>
              </a:solidFill>
            </a:endParaRPr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5278527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8EF995-D215-480F-9C97-20AC592431FD}" type="slidenum">
              <a:rPr lang="cs-CZ" altLang="cs-CZ">
                <a:solidFill>
                  <a:srgbClr val="000000"/>
                </a:solidFill>
              </a:rPr>
              <a:pPr/>
              <a:t>8</a:t>
            </a:fld>
            <a:endParaRPr lang="cs-CZ" altLang="cs-CZ">
              <a:solidFill>
                <a:srgbClr val="000000"/>
              </a:solidFill>
            </a:endParaRPr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1944672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1094E-2B61-41C0-84CE-C17FD76706F9}" type="datetimeFigureOut">
              <a:rPr lang="cs-CZ" smtClean="0"/>
              <a:t>12.5.2014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E5EFE-BCD6-4F18-8E0C-3DD9C59E2AC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474686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1094E-2B61-41C0-84CE-C17FD76706F9}" type="datetimeFigureOut">
              <a:rPr lang="cs-CZ" smtClean="0"/>
              <a:t>12.5.2014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E5EFE-BCD6-4F18-8E0C-3DD9C59E2AC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479547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1094E-2B61-41C0-84CE-C17FD76706F9}" type="datetimeFigureOut">
              <a:rPr lang="cs-CZ" smtClean="0"/>
              <a:t>12.5.2014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E5EFE-BCD6-4F18-8E0C-3DD9C59E2AC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276969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altLang="cs-CZ">
                <a:solidFill>
                  <a:srgbClr val="000000"/>
                </a:solidFill>
              </a:rPr>
              <a:t>To je moje prezentace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>
              <a:solidFill>
                <a:srgbClr val="000000"/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C06BE1-002B-4324-89A6-DA4009D88DAE}" type="slidenum">
              <a:rPr lang="cs-CZ" altLang="cs-CZ">
                <a:solidFill>
                  <a:srgbClr val="000000"/>
                </a:solidFill>
              </a:rPr>
              <a:pPr/>
              <a:t>‹#›</a:t>
            </a:fld>
            <a:endParaRPr lang="cs-CZ" alt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17878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altLang="cs-CZ">
                <a:solidFill>
                  <a:srgbClr val="000000"/>
                </a:solidFill>
              </a:rPr>
              <a:t>To je moje prezentace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>
              <a:solidFill>
                <a:srgbClr val="000000"/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24D943-42BC-4071-81C8-90564A80C207}" type="slidenum">
              <a:rPr lang="cs-CZ" altLang="cs-CZ">
                <a:solidFill>
                  <a:srgbClr val="000000"/>
                </a:solidFill>
              </a:rPr>
              <a:pPr/>
              <a:t>‹#›</a:t>
            </a:fld>
            <a:endParaRPr lang="cs-CZ" alt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65606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altLang="cs-CZ">
                <a:solidFill>
                  <a:srgbClr val="000000"/>
                </a:solidFill>
              </a:rPr>
              <a:t>To je moje prezentace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>
              <a:solidFill>
                <a:srgbClr val="000000"/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CFC836-A3B1-4019-80A7-03DA229D5CC2}" type="slidenum">
              <a:rPr lang="cs-CZ" altLang="cs-CZ">
                <a:solidFill>
                  <a:srgbClr val="000000"/>
                </a:solidFill>
              </a:rPr>
              <a:pPr/>
              <a:t>‹#›</a:t>
            </a:fld>
            <a:endParaRPr lang="cs-CZ" alt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59486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altLang="cs-CZ">
                <a:solidFill>
                  <a:srgbClr val="000000"/>
                </a:solidFill>
              </a:rPr>
              <a:t>To je moje prezentace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>
              <a:solidFill>
                <a:srgbClr val="000000"/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6B1711-19AB-4C28-9767-EB6C6D1D5ADA}" type="slidenum">
              <a:rPr lang="cs-CZ" altLang="cs-CZ">
                <a:solidFill>
                  <a:srgbClr val="000000"/>
                </a:solidFill>
              </a:rPr>
              <a:pPr/>
              <a:t>‹#›</a:t>
            </a:fld>
            <a:endParaRPr lang="cs-CZ" alt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93264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altLang="cs-CZ">
                <a:solidFill>
                  <a:srgbClr val="000000"/>
                </a:solidFill>
              </a:rPr>
              <a:t>To je moje prezentace</a:t>
            </a:r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>
              <a:solidFill>
                <a:srgbClr val="000000"/>
              </a:solidFill>
            </a:endParaRPr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D0A476-A572-4623-907E-9388CCDDD155}" type="slidenum">
              <a:rPr lang="cs-CZ" altLang="cs-CZ">
                <a:solidFill>
                  <a:srgbClr val="000000"/>
                </a:solidFill>
              </a:rPr>
              <a:pPr/>
              <a:t>‹#›</a:t>
            </a:fld>
            <a:endParaRPr lang="cs-CZ" alt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3855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altLang="cs-CZ">
                <a:solidFill>
                  <a:srgbClr val="000000"/>
                </a:solidFill>
              </a:rPr>
              <a:t>To je moje prezentace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>
              <a:solidFill>
                <a:srgbClr val="000000"/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08B01B-C266-4A93-9CF5-871E6E042619}" type="slidenum">
              <a:rPr lang="cs-CZ" altLang="cs-CZ">
                <a:solidFill>
                  <a:srgbClr val="000000"/>
                </a:solidFill>
              </a:rPr>
              <a:pPr/>
              <a:t>‹#›</a:t>
            </a:fld>
            <a:endParaRPr lang="cs-CZ" alt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38373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altLang="cs-CZ">
                <a:solidFill>
                  <a:srgbClr val="000000"/>
                </a:solidFill>
              </a:rPr>
              <a:t>To je moje prezentace</a:t>
            </a:r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>
              <a:solidFill>
                <a:srgbClr val="0000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1BED60-D823-468D-83BB-A8BE9837E754}" type="slidenum">
              <a:rPr lang="cs-CZ" altLang="cs-CZ">
                <a:solidFill>
                  <a:srgbClr val="000000"/>
                </a:solidFill>
              </a:rPr>
              <a:pPr/>
              <a:t>‹#›</a:t>
            </a:fld>
            <a:endParaRPr lang="cs-CZ" alt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93586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altLang="cs-CZ">
                <a:solidFill>
                  <a:srgbClr val="000000"/>
                </a:solidFill>
              </a:rPr>
              <a:t>To je moje prezentace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>
              <a:solidFill>
                <a:srgbClr val="000000"/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FDD84D-ADAE-4518-852B-D3490AEEBB05}" type="slidenum">
              <a:rPr lang="cs-CZ" altLang="cs-CZ">
                <a:solidFill>
                  <a:srgbClr val="000000"/>
                </a:solidFill>
              </a:rPr>
              <a:pPr/>
              <a:t>‹#›</a:t>
            </a:fld>
            <a:endParaRPr lang="cs-CZ" alt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4142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1094E-2B61-41C0-84CE-C17FD76706F9}" type="datetimeFigureOut">
              <a:rPr lang="cs-CZ" smtClean="0"/>
              <a:t>12.5.2014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E5EFE-BCD6-4F18-8E0C-3DD9C59E2AC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05243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altLang="cs-CZ">
                <a:solidFill>
                  <a:srgbClr val="000000"/>
                </a:solidFill>
              </a:rPr>
              <a:t>To je moje prezentace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>
              <a:solidFill>
                <a:srgbClr val="000000"/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84C37B-9EBB-4090-9042-40B181276688}" type="slidenum">
              <a:rPr lang="cs-CZ" altLang="cs-CZ">
                <a:solidFill>
                  <a:srgbClr val="000000"/>
                </a:solidFill>
              </a:rPr>
              <a:pPr/>
              <a:t>‹#›</a:t>
            </a:fld>
            <a:endParaRPr lang="cs-CZ" alt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81333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altLang="cs-CZ">
                <a:solidFill>
                  <a:srgbClr val="000000"/>
                </a:solidFill>
              </a:rPr>
              <a:t>To je moje prezentace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>
              <a:solidFill>
                <a:srgbClr val="000000"/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69DE87-9045-4600-97AD-EFE4A4989F8D}" type="slidenum">
              <a:rPr lang="cs-CZ" altLang="cs-CZ">
                <a:solidFill>
                  <a:srgbClr val="000000"/>
                </a:solidFill>
              </a:rPr>
              <a:pPr/>
              <a:t>‹#›</a:t>
            </a:fld>
            <a:endParaRPr lang="cs-CZ" alt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9743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altLang="cs-CZ">
                <a:solidFill>
                  <a:srgbClr val="000000"/>
                </a:solidFill>
              </a:rPr>
              <a:t>To je moje prezentace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>
              <a:solidFill>
                <a:srgbClr val="000000"/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2DB89B-2DAF-41CE-92B2-843D0061E8D3}" type="slidenum">
              <a:rPr lang="cs-CZ" altLang="cs-CZ">
                <a:solidFill>
                  <a:srgbClr val="000000"/>
                </a:solidFill>
              </a:rPr>
              <a:pPr/>
              <a:t>‹#›</a:t>
            </a:fld>
            <a:endParaRPr lang="cs-CZ" alt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70990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altLang="cs-CZ">
                <a:solidFill>
                  <a:srgbClr val="000000"/>
                </a:solidFill>
              </a:rPr>
              <a:t>To je moje prezentace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>
              <a:solidFill>
                <a:srgbClr val="000000"/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F0AF1E-553F-4797-A891-515C9250482D}" type="slidenum">
              <a:rPr lang="cs-CZ" altLang="cs-CZ">
                <a:solidFill>
                  <a:srgbClr val="000000"/>
                </a:solidFill>
              </a:rPr>
              <a:pPr/>
              <a:t>‹#›</a:t>
            </a:fld>
            <a:endParaRPr lang="cs-CZ" alt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79614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altLang="cs-CZ">
                <a:solidFill>
                  <a:srgbClr val="000000"/>
                </a:solidFill>
              </a:rPr>
              <a:t>To je moje prezentace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>
              <a:solidFill>
                <a:srgbClr val="000000"/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C1E51E-80C9-4248-8EF7-7C7C86CF442F}" type="slidenum">
              <a:rPr lang="cs-CZ" altLang="cs-CZ">
                <a:solidFill>
                  <a:srgbClr val="000000"/>
                </a:solidFill>
              </a:rPr>
              <a:pPr/>
              <a:t>‹#›</a:t>
            </a:fld>
            <a:endParaRPr lang="cs-CZ" alt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58453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altLang="cs-CZ">
                <a:solidFill>
                  <a:srgbClr val="000000"/>
                </a:solidFill>
              </a:rPr>
              <a:t>To je moje prezentace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>
              <a:solidFill>
                <a:srgbClr val="000000"/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A529D5-C9AF-43D1-BF6E-320C779F5380}" type="slidenum">
              <a:rPr lang="cs-CZ" altLang="cs-CZ">
                <a:solidFill>
                  <a:srgbClr val="000000"/>
                </a:solidFill>
              </a:rPr>
              <a:pPr/>
              <a:t>‹#›</a:t>
            </a:fld>
            <a:endParaRPr lang="cs-CZ" alt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96533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altLang="cs-CZ">
                <a:solidFill>
                  <a:srgbClr val="000000"/>
                </a:solidFill>
              </a:rPr>
              <a:t>To je moje prezentace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>
              <a:solidFill>
                <a:srgbClr val="000000"/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10E12F-7F3D-44FC-BD13-0B9EFBA1F82C}" type="slidenum">
              <a:rPr lang="cs-CZ" altLang="cs-CZ">
                <a:solidFill>
                  <a:srgbClr val="000000"/>
                </a:solidFill>
              </a:rPr>
              <a:pPr/>
              <a:t>‹#›</a:t>
            </a:fld>
            <a:endParaRPr lang="cs-CZ" alt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550832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altLang="cs-CZ">
                <a:solidFill>
                  <a:srgbClr val="000000"/>
                </a:solidFill>
              </a:rPr>
              <a:t>To je moje prezentace</a:t>
            </a:r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>
              <a:solidFill>
                <a:srgbClr val="000000"/>
              </a:solidFill>
            </a:endParaRPr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C54E34-2390-4F78-912B-A75DD5883C9A}" type="slidenum">
              <a:rPr lang="cs-CZ" altLang="cs-CZ">
                <a:solidFill>
                  <a:srgbClr val="000000"/>
                </a:solidFill>
              </a:rPr>
              <a:pPr/>
              <a:t>‹#›</a:t>
            </a:fld>
            <a:endParaRPr lang="cs-CZ" alt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778354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altLang="cs-CZ">
                <a:solidFill>
                  <a:srgbClr val="000000"/>
                </a:solidFill>
              </a:rPr>
              <a:t>To je moje prezentace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>
              <a:solidFill>
                <a:srgbClr val="000000"/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35356F-4E24-4D0C-B78A-5AE0A828A4F0}" type="slidenum">
              <a:rPr lang="cs-CZ" altLang="cs-CZ">
                <a:solidFill>
                  <a:srgbClr val="000000"/>
                </a:solidFill>
              </a:rPr>
              <a:pPr/>
              <a:t>‹#›</a:t>
            </a:fld>
            <a:endParaRPr lang="cs-CZ" alt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499214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altLang="cs-CZ">
                <a:solidFill>
                  <a:srgbClr val="000000"/>
                </a:solidFill>
              </a:rPr>
              <a:t>To je moje prezentace</a:t>
            </a:r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>
              <a:solidFill>
                <a:srgbClr val="0000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46082E-8BF4-468F-AEC0-237F6D49AAED}" type="slidenum">
              <a:rPr lang="cs-CZ" altLang="cs-CZ">
                <a:solidFill>
                  <a:srgbClr val="000000"/>
                </a:solidFill>
              </a:rPr>
              <a:pPr/>
              <a:t>‹#›</a:t>
            </a:fld>
            <a:endParaRPr lang="cs-CZ" alt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3680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1094E-2B61-41C0-84CE-C17FD76706F9}" type="datetimeFigureOut">
              <a:rPr lang="cs-CZ" smtClean="0"/>
              <a:t>12.5.2014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E5EFE-BCD6-4F18-8E0C-3DD9C59E2AC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7801758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altLang="cs-CZ">
                <a:solidFill>
                  <a:srgbClr val="000000"/>
                </a:solidFill>
              </a:rPr>
              <a:t>To je moje prezentace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>
              <a:solidFill>
                <a:srgbClr val="000000"/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7D3989-BCF4-4883-8A66-4F6CA907FDA5}" type="slidenum">
              <a:rPr lang="cs-CZ" altLang="cs-CZ">
                <a:solidFill>
                  <a:srgbClr val="000000"/>
                </a:solidFill>
              </a:rPr>
              <a:pPr/>
              <a:t>‹#›</a:t>
            </a:fld>
            <a:endParaRPr lang="cs-CZ" alt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207770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altLang="cs-CZ">
                <a:solidFill>
                  <a:srgbClr val="000000"/>
                </a:solidFill>
              </a:rPr>
              <a:t>To je moje prezentace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>
              <a:solidFill>
                <a:srgbClr val="000000"/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81272A-65D5-40D8-B895-4CAB4C599E36}" type="slidenum">
              <a:rPr lang="cs-CZ" altLang="cs-CZ">
                <a:solidFill>
                  <a:srgbClr val="000000"/>
                </a:solidFill>
              </a:rPr>
              <a:pPr/>
              <a:t>‹#›</a:t>
            </a:fld>
            <a:endParaRPr lang="cs-CZ" alt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706731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altLang="cs-CZ">
                <a:solidFill>
                  <a:srgbClr val="000000"/>
                </a:solidFill>
              </a:rPr>
              <a:t>To je moje prezentace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>
              <a:solidFill>
                <a:srgbClr val="000000"/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6385BD-B3F1-4539-AE18-508496DBD1E0}" type="slidenum">
              <a:rPr lang="cs-CZ" altLang="cs-CZ">
                <a:solidFill>
                  <a:srgbClr val="000000"/>
                </a:solidFill>
              </a:rPr>
              <a:pPr/>
              <a:t>‹#›</a:t>
            </a:fld>
            <a:endParaRPr lang="cs-CZ" alt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831584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altLang="cs-CZ">
                <a:solidFill>
                  <a:srgbClr val="000000"/>
                </a:solidFill>
              </a:rPr>
              <a:t>To je moje prezentace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>
              <a:solidFill>
                <a:srgbClr val="000000"/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04744D-D189-4253-8159-5E8FC34B7D86}" type="slidenum">
              <a:rPr lang="cs-CZ" altLang="cs-CZ">
                <a:solidFill>
                  <a:srgbClr val="000000"/>
                </a:solidFill>
              </a:rPr>
              <a:pPr/>
              <a:t>‹#›</a:t>
            </a:fld>
            <a:endParaRPr lang="cs-CZ" alt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518422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D4B92A-1E79-427A-BAC6-B6A9F85FDC45}" type="datetime1">
              <a:rPr lang="cs-CZ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12.5.2014</a:t>
            </a:fld>
            <a:endParaRPr lang="cs-CZ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A6696A-E169-4068-8321-85A16828055E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160213038"/>
      </p:ext>
    </p:extLst>
  </p:cSld>
  <p:clrMapOvr>
    <a:masterClrMapping/>
  </p:clrMapOvr>
  <p:transition spd="med">
    <p:fade thruBlk="1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4B48FA-AA37-4D37-AF3F-8BD381F55D8D}" type="datetime1">
              <a:rPr lang="cs-CZ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12.5.2014</a:t>
            </a:fld>
            <a:endParaRPr lang="cs-CZ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606CB8-7268-43D2-A722-770101A206AA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067252384"/>
      </p:ext>
    </p:extLst>
  </p:cSld>
  <p:clrMapOvr>
    <a:masterClrMapping/>
  </p:clrMapOvr>
  <p:transition spd="med">
    <p:fade thruBlk="1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EAB193-A8C1-4E72-AE55-5F86DEDA8AC8}" type="datetime1">
              <a:rPr lang="cs-CZ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12.5.2014</a:t>
            </a:fld>
            <a:endParaRPr lang="cs-CZ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E9E423-D80D-47FC-9BC9-19FCF77A3DF0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933979549"/>
      </p:ext>
    </p:extLst>
  </p:cSld>
  <p:clrMapOvr>
    <a:masterClrMapping/>
  </p:clrMapOvr>
  <p:transition spd="med">
    <p:fade thruBlk="1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C2BB2D-3EE0-419D-9A10-31F42A725360}" type="datetime1">
              <a:rPr lang="cs-CZ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12.5.2014</a:t>
            </a:fld>
            <a:endParaRPr lang="cs-CZ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BD1626-E5BE-4483-A53C-95A49A68A3CA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342863855"/>
      </p:ext>
    </p:extLst>
  </p:cSld>
  <p:clrMapOvr>
    <a:masterClrMapping/>
  </p:clrMapOvr>
  <p:transition spd="med">
    <p:fade thruBlk="1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1F8B28-D6E2-415A-8007-C120C61110D2}" type="datetime1">
              <a:rPr lang="cs-CZ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12.5.2014</a:t>
            </a:fld>
            <a:endParaRPr lang="cs-CZ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5CA4FC-9FD9-4A49-8FFF-6F05D60DC155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605287036"/>
      </p:ext>
    </p:extLst>
  </p:cSld>
  <p:clrMapOvr>
    <a:masterClrMapping/>
  </p:clrMapOvr>
  <p:transition spd="med">
    <p:fade thruBlk="1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133F7F-137B-4C9D-95FC-F68BE9E4109B}" type="datetime1">
              <a:rPr lang="cs-CZ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12.5.2014</a:t>
            </a:fld>
            <a:endParaRPr lang="cs-CZ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4DA54B-AA90-4D9D-9105-10ACCA395FA8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691151112"/>
      </p:ext>
    </p:extLst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1094E-2B61-41C0-84CE-C17FD76706F9}" type="datetimeFigureOut">
              <a:rPr lang="cs-CZ" smtClean="0"/>
              <a:t>12.5.2014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E5EFE-BCD6-4F18-8E0C-3DD9C59E2AC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6718938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5E52C6-C155-47B0-9777-D6038098CC13}" type="datetime1">
              <a:rPr lang="cs-CZ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12.5.2014</a:t>
            </a:fld>
            <a:endParaRPr lang="cs-CZ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780605-9F56-4EEE-96CD-6C5E81ADE54B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045947917"/>
      </p:ext>
    </p:extLst>
  </p:cSld>
  <p:clrMapOvr>
    <a:masterClrMapping/>
  </p:clrMapOvr>
  <p:transition spd="med">
    <p:fade thruBlk="1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4CC53E-196C-4BA3-81BA-3BD63AB6B906}" type="datetime1">
              <a:rPr lang="cs-CZ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12.5.2014</a:t>
            </a:fld>
            <a:endParaRPr lang="cs-CZ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BF592C-1540-48FD-B195-7F647FF1B7B1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237743965"/>
      </p:ext>
    </p:extLst>
  </p:cSld>
  <p:clrMapOvr>
    <a:masterClrMapping/>
  </p:clrMapOvr>
  <p:transition spd="med">
    <p:fade thruBlk="1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B7054-80E5-42D0-AA04-3C65F0FCCB54}" type="datetime1">
              <a:rPr lang="cs-CZ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12.5.2014</a:t>
            </a:fld>
            <a:endParaRPr lang="cs-CZ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EFF83-5D6A-4322-B030-DF0CA07F087F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696401973"/>
      </p:ext>
    </p:extLst>
  </p:cSld>
  <p:clrMapOvr>
    <a:masterClrMapping/>
  </p:clrMapOvr>
  <p:transition spd="med">
    <p:fade thruBlk="1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55716A-3592-4ACB-9858-253B3C8A517E}" type="datetime1">
              <a:rPr lang="cs-CZ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12.5.2014</a:t>
            </a:fld>
            <a:endParaRPr lang="cs-CZ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927931-73A9-4FA7-B241-E0E747607629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109939774"/>
      </p:ext>
    </p:extLst>
  </p:cSld>
  <p:clrMapOvr>
    <a:masterClrMapping/>
  </p:clrMapOvr>
  <p:transition spd="med">
    <p:fade thruBlk="1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80E025-7065-405A-86AE-2AE85E695C8B}" type="datetime1">
              <a:rPr lang="cs-CZ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12.5.2014</a:t>
            </a:fld>
            <a:endParaRPr lang="cs-CZ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007207-A2FC-4D92-990C-AA3A75FAD772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795992426"/>
      </p:ext>
    </p:extLst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1094E-2B61-41C0-84CE-C17FD76706F9}" type="datetimeFigureOut">
              <a:rPr lang="cs-CZ" smtClean="0"/>
              <a:t>12.5.2014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E5EFE-BCD6-4F18-8E0C-3DD9C59E2AC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456946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1094E-2B61-41C0-84CE-C17FD76706F9}" type="datetimeFigureOut">
              <a:rPr lang="cs-CZ" smtClean="0"/>
              <a:t>12.5.2014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E5EFE-BCD6-4F18-8E0C-3DD9C59E2AC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3339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1094E-2B61-41C0-84CE-C17FD76706F9}" type="datetimeFigureOut">
              <a:rPr lang="cs-CZ" smtClean="0"/>
              <a:t>12.5.2014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E5EFE-BCD6-4F18-8E0C-3DD9C59E2AC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99299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1094E-2B61-41C0-84CE-C17FD76706F9}" type="datetimeFigureOut">
              <a:rPr lang="cs-CZ" smtClean="0"/>
              <a:t>12.5.2014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E5EFE-BCD6-4F18-8E0C-3DD9C59E2AC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327381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1094E-2B61-41C0-84CE-C17FD76706F9}" type="datetimeFigureOut">
              <a:rPr lang="cs-CZ" smtClean="0"/>
              <a:t>12.5.2014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E5EFE-BCD6-4F18-8E0C-3DD9C59E2AC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832700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66">
                <a:lumMod val="25000"/>
              </a:srgbClr>
            </a:gs>
            <a:gs pos="100000">
              <a:srgbClr val="000066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B1094E-2B61-41C0-84CE-C17FD76706F9}" type="datetimeFigureOut">
              <a:rPr lang="cs-CZ" smtClean="0"/>
              <a:t>12.5.2014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9E5EFE-BCD6-4F18-8E0C-3DD9C59E2AC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71667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66">
                <a:lumMod val="25000"/>
              </a:srgbClr>
            </a:gs>
            <a:gs pos="100000">
              <a:srgbClr val="000066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styly předlohy textu.</a:t>
            </a:r>
          </a:p>
          <a:p>
            <a:pPr lvl="1"/>
            <a:r>
              <a:rPr lang="cs-CZ" altLang="cs-CZ" smtClean="0"/>
              <a:t>Druhá úroveň</a:t>
            </a:r>
          </a:p>
          <a:p>
            <a:pPr lvl="2"/>
            <a:r>
              <a:rPr lang="cs-CZ" altLang="cs-CZ" smtClean="0"/>
              <a:t>Třetí úroveň</a:t>
            </a:r>
          </a:p>
          <a:p>
            <a:pPr lvl="3"/>
            <a:r>
              <a:rPr lang="cs-CZ" altLang="cs-CZ" smtClean="0"/>
              <a:t>Čtvrtá úroveň</a:t>
            </a:r>
          </a:p>
          <a:p>
            <a:pPr lvl="4"/>
            <a:r>
              <a:rPr lang="cs-CZ" alt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altLang="cs-CZ">
                <a:solidFill>
                  <a:srgbClr val="000000"/>
                </a:solidFill>
              </a:rPr>
              <a:t>To je moje prezentace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cs-CZ" altLang="cs-CZ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0018F51-C0CC-4EA0-8F67-9E25295F5384}" type="slidenum">
              <a:rPr lang="cs-CZ" altLang="cs-CZ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cs-CZ" alt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8894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66">
                <a:lumMod val="25000"/>
              </a:srgbClr>
            </a:gs>
            <a:gs pos="100000">
              <a:srgbClr val="000066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 předlohy nadpisů.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styly předlohy textu</a:t>
            </a:r>
          </a:p>
          <a:p>
            <a:pPr lvl="1"/>
            <a:r>
              <a:rPr lang="cs-CZ" altLang="cs-CZ" smtClean="0"/>
              <a:t>Druhá úroveň</a:t>
            </a:r>
          </a:p>
          <a:p>
            <a:pPr lvl="2"/>
            <a:r>
              <a:rPr lang="cs-CZ" altLang="cs-CZ" smtClean="0"/>
              <a:t>Třetí úroveň</a:t>
            </a:r>
          </a:p>
          <a:p>
            <a:pPr lvl="3"/>
            <a:r>
              <a:rPr lang="cs-CZ" altLang="cs-CZ" smtClean="0"/>
              <a:t>Čtvrtá úroveň</a:t>
            </a:r>
          </a:p>
          <a:p>
            <a:pPr lvl="4"/>
            <a:r>
              <a:rPr lang="cs-CZ" altLang="cs-CZ" smtClean="0"/>
              <a:t>Pátá úroveň</a:t>
            </a:r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altLang="cs-CZ">
                <a:solidFill>
                  <a:srgbClr val="000000"/>
                </a:solidFill>
              </a:rPr>
              <a:t>To je moje prezentace</a:t>
            </a:r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cs-CZ" altLang="cs-CZ">
              <a:solidFill>
                <a:srgbClr val="000000"/>
              </a:solidFill>
            </a:endParaRP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F355164-4785-4B43-9C12-8109CEBC577A}" type="slidenum">
              <a:rPr lang="cs-CZ" altLang="cs-CZ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cs-CZ" alt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6440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43000">
              <a:srgbClr val="070E69"/>
            </a:gs>
            <a:gs pos="70000">
              <a:srgbClr val="181CC7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pro nadpis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 předlohy nadpisů.</a:t>
            </a:r>
          </a:p>
        </p:txBody>
      </p:sp>
      <p:sp>
        <p:nvSpPr>
          <p:cNvPr id="1027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styly předlohy textu.</a:t>
            </a:r>
          </a:p>
          <a:p>
            <a:pPr lvl="1"/>
            <a:r>
              <a:rPr lang="cs-CZ" altLang="cs-CZ" smtClean="0"/>
              <a:t>Druhá úroveň</a:t>
            </a:r>
          </a:p>
          <a:p>
            <a:pPr lvl="2"/>
            <a:r>
              <a:rPr lang="cs-CZ" altLang="cs-CZ" smtClean="0"/>
              <a:t>Třetí úroveň</a:t>
            </a:r>
          </a:p>
          <a:p>
            <a:pPr lvl="3"/>
            <a:r>
              <a:rPr lang="cs-CZ" altLang="cs-CZ" smtClean="0"/>
              <a:t>Čtvrtá úroveň</a:t>
            </a:r>
          </a:p>
          <a:p>
            <a:pPr lvl="4"/>
            <a:r>
              <a:rPr lang="cs-CZ" altLang="cs-CZ" smtClean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FB0111C-774E-4DCA-83D0-E84FE0318501}" type="datetime1">
              <a:rPr lang="cs-CZ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12.5.2014</a:t>
            </a:fld>
            <a:endParaRPr lang="cs-CZ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cs-CZ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latin typeface="Calibri" panose="020F050202020403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CFBA146-826F-4BE4-BA9D-49A7B78E4633}" type="slidenum">
              <a:rPr lang="cs-CZ" altLang="cs-CZ"/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00405267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med">
    <p:fade thruBlk="1"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3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../../07%20-%20Alpy/06_fyzika/ld_219.jpg" TargetMode="External"/><Relationship Id="rId3" Type="http://schemas.openxmlformats.org/officeDocument/2006/relationships/image" Target="../media/image3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hyperlink" Target="../../02%20-%20Mnichov%20-%20Deutsches%20Museum/ZB/zb_010.jpg" TargetMode="External"/><Relationship Id="rId5" Type="http://schemas.openxmlformats.org/officeDocument/2006/relationships/image" Target="../media/image4.jpeg"/><Relationship Id="rId4" Type="http://schemas.openxmlformats.org/officeDocument/2006/relationships/hyperlink" Target="../../01%20-%20jeste%20v%20CR/zb_003.jpg" TargetMode="External"/><Relationship Id="rId9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1095697" y="825500"/>
            <a:ext cx="6952609" cy="55092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sz="6000" b="1" dirty="0" err="1" smtClean="0">
                <a:solidFill>
                  <a:schemeClr val="bg1"/>
                </a:solidFill>
              </a:rPr>
              <a:t>High</a:t>
            </a:r>
            <a:r>
              <a:rPr lang="cs-CZ" sz="6000" b="1" dirty="0" smtClean="0">
                <a:solidFill>
                  <a:schemeClr val="bg1"/>
                </a:solidFill>
              </a:rPr>
              <a:t> </a:t>
            </a:r>
            <a:r>
              <a:rPr lang="cs-CZ" sz="6000" b="1" dirty="0" err="1" smtClean="0">
                <a:solidFill>
                  <a:schemeClr val="bg1"/>
                </a:solidFill>
              </a:rPr>
              <a:t>Energy</a:t>
            </a:r>
            <a:r>
              <a:rPr lang="cs-CZ" sz="6000" b="1" dirty="0" smtClean="0">
                <a:solidFill>
                  <a:schemeClr val="bg1"/>
                </a:solidFill>
              </a:rPr>
              <a:t> </a:t>
            </a:r>
            <a:r>
              <a:rPr lang="cs-CZ" sz="6000" b="1" dirty="0" err="1" smtClean="0">
                <a:solidFill>
                  <a:schemeClr val="bg1"/>
                </a:solidFill>
              </a:rPr>
              <a:t>Physics</a:t>
            </a:r>
            <a:endParaRPr lang="cs-CZ" sz="6000" b="1" dirty="0" smtClean="0">
              <a:solidFill>
                <a:schemeClr val="bg1"/>
              </a:solidFill>
            </a:endParaRPr>
          </a:p>
          <a:p>
            <a:pPr algn="ctr"/>
            <a:r>
              <a:rPr lang="cs-CZ" sz="6000" b="1" dirty="0" smtClean="0">
                <a:solidFill>
                  <a:schemeClr val="bg1"/>
                </a:solidFill>
              </a:rPr>
              <a:t>and</a:t>
            </a:r>
            <a:endParaRPr lang="cs-CZ" sz="6000" b="1" dirty="0">
              <a:solidFill>
                <a:schemeClr val="bg1"/>
              </a:solidFill>
            </a:endParaRPr>
          </a:p>
          <a:p>
            <a:pPr algn="ctr"/>
            <a:r>
              <a:rPr lang="cs-CZ" sz="6000" b="1" dirty="0" err="1" smtClean="0">
                <a:solidFill>
                  <a:schemeClr val="bg1"/>
                </a:solidFill>
              </a:rPr>
              <a:t>Outreach</a:t>
            </a:r>
            <a:endParaRPr lang="cs-CZ" sz="6000" b="1" dirty="0" smtClean="0">
              <a:solidFill>
                <a:schemeClr val="bg1"/>
              </a:solidFill>
            </a:endParaRPr>
          </a:p>
          <a:p>
            <a:pPr algn="ctr"/>
            <a:r>
              <a:rPr lang="cs-CZ" sz="6000" b="1" dirty="0">
                <a:solidFill>
                  <a:schemeClr val="bg1"/>
                </a:solidFill>
              </a:rPr>
              <a:t>i</a:t>
            </a:r>
            <a:r>
              <a:rPr lang="cs-CZ" sz="6000" b="1" dirty="0" smtClean="0">
                <a:solidFill>
                  <a:schemeClr val="bg1"/>
                </a:solidFill>
              </a:rPr>
              <a:t>n </a:t>
            </a:r>
            <a:r>
              <a:rPr lang="cs-CZ" sz="6000" b="1" dirty="0" err="1" smtClean="0">
                <a:solidFill>
                  <a:schemeClr val="bg1"/>
                </a:solidFill>
              </a:rPr>
              <a:t>the</a:t>
            </a:r>
            <a:r>
              <a:rPr lang="cs-CZ" sz="6000" b="1" dirty="0" smtClean="0">
                <a:solidFill>
                  <a:schemeClr val="bg1"/>
                </a:solidFill>
              </a:rPr>
              <a:t> Czech Republic</a:t>
            </a:r>
          </a:p>
          <a:p>
            <a:pPr algn="ctr"/>
            <a:endParaRPr lang="cs-CZ" sz="2800" dirty="0" smtClean="0">
              <a:solidFill>
                <a:schemeClr val="bg1"/>
              </a:solidFill>
            </a:endParaRPr>
          </a:p>
          <a:p>
            <a:pPr algn="ctr"/>
            <a:endParaRPr lang="cs-CZ" sz="2800" dirty="0">
              <a:solidFill>
                <a:schemeClr val="bg1"/>
              </a:solidFill>
            </a:endParaRPr>
          </a:p>
          <a:p>
            <a:pPr algn="ctr"/>
            <a:r>
              <a:rPr lang="cs-CZ" sz="2800" dirty="0" smtClean="0">
                <a:solidFill>
                  <a:schemeClr val="bg1"/>
                </a:solidFill>
              </a:rPr>
              <a:t>Jiří Dolejší, Charles University</a:t>
            </a:r>
            <a:endParaRPr lang="cs-CZ" sz="2800" dirty="0">
              <a:solidFill>
                <a:schemeClr val="bg1"/>
              </a:solidFill>
            </a:endParaRPr>
          </a:p>
          <a:p>
            <a:pPr algn="ctr"/>
            <a:r>
              <a:rPr lang="cs-CZ" sz="2800" dirty="0" smtClean="0">
                <a:solidFill>
                  <a:schemeClr val="bg1"/>
                </a:solidFill>
              </a:rPr>
              <a:t>15th EPPCN Meeting, May 12th, 2014, Prague</a:t>
            </a:r>
            <a:endParaRPr lang="cs-CZ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1125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77797-1A20-471E-95E1-9BE4C5E5BDED}" type="slidenum">
              <a:rPr lang="cs-CZ" altLang="cs-CZ">
                <a:solidFill>
                  <a:srgbClr val="000000"/>
                </a:solidFill>
              </a:rPr>
              <a:pPr/>
              <a:t>10</a:t>
            </a:fld>
            <a:endParaRPr lang="cs-CZ" altLang="cs-CZ">
              <a:solidFill>
                <a:srgbClr val="000000"/>
              </a:solidFill>
            </a:endParaRPr>
          </a:p>
        </p:txBody>
      </p:sp>
      <p:pic>
        <p:nvPicPr>
          <p:cNvPr id="39948" name="Picture 12" descr="IMG_026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" y="1189038"/>
            <a:ext cx="8024813" cy="601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938" name="Text Box 2"/>
          <p:cNvSpPr txBox="1">
            <a:spLocks noChangeArrowheads="1"/>
          </p:cNvSpPr>
          <p:nvPr/>
        </p:nvSpPr>
        <p:spPr bwMode="auto">
          <a:xfrm>
            <a:off x="355600" y="490538"/>
            <a:ext cx="80518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ts val="500"/>
              </a:spcBef>
              <a:spcAft>
                <a:spcPts val="500"/>
              </a:spcAft>
            </a:pPr>
            <a:r>
              <a:rPr lang="cs-CZ" altLang="cs-CZ" sz="2800" b="1">
                <a:solidFill>
                  <a:srgbClr val="FFFF00"/>
                </a:solidFill>
                <a:latin typeface="Verdana" panose="020B0604030504040204" pitchFamily="34" charset="0"/>
              </a:rPr>
              <a:t>Exciting teachers</a:t>
            </a:r>
            <a:r>
              <a:rPr lang="en-US" altLang="cs-CZ" sz="2800" b="1">
                <a:solidFill>
                  <a:srgbClr val="FFFF00"/>
                </a:solidFill>
                <a:latin typeface="Verdana" panose="020B0604030504040204" pitchFamily="34" charset="0"/>
              </a:rPr>
              <a:t> </a:t>
            </a:r>
            <a:r>
              <a:rPr lang="cs-CZ" altLang="cs-CZ" sz="2800" b="1">
                <a:solidFill>
                  <a:srgbClr val="FFFF00"/>
                </a:solidFill>
                <a:latin typeface="Verdana" panose="020B0604030504040204" pitchFamily="34" charset="0"/>
              </a:rPr>
              <a:t>… Science on Stage</a:t>
            </a:r>
          </a:p>
        </p:txBody>
      </p:sp>
      <p:sp>
        <p:nvSpPr>
          <p:cNvPr id="39940" name="AutoShape 4"/>
          <p:cNvSpPr>
            <a:spLocks noChangeArrowheads="1"/>
          </p:cNvSpPr>
          <p:nvPr/>
        </p:nvSpPr>
        <p:spPr bwMode="auto">
          <a:xfrm>
            <a:off x="495300" y="1196975"/>
            <a:ext cx="2268538" cy="431800"/>
          </a:xfrm>
          <a:prstGeom prst="wedgeRectCallout">
            <a:avLst>
              <a:gd name="adj1" fmla="val -34324"/>
              <a:gd name="adj2" fmla="val 36028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altLang="cs-CZ" b="1">
                <a:solidFill>
                  <a:srgbClr val="000000"/>
                </a:solidFill>
                <a:latin typeface="Verdana" panose="020B0604030504040204" pitchFamily="34" charset="0"/>
              </a:rPr>
              <a:t>Grenoble 2007</a:t>
            </a:r>
            <a:endParaRPr lang="cs-CZ" altLang="cs-CZ">
              <a:solidFill>
                <a:srgbClr val="000000"/>
              </a:solidFill>
              <a:latin typeface="Verdana" panose="020B0604030504040204" pitchFamily="34" charset="0"/>
            </a:endParaRPr>
          </a:p>
        </p:txBody>
      </p:sp>
      <p:sp>
        <p:nvSpPr>
          <p:cNvPr id="39941" name="Text Box 5"/>
          <p:cNvSpPr txBox="1">
            <a:spLocks noChangeArrowheads="1"/>
          </p:cNvSpPr>
          <p:nvPr/>
        </p:nvSpPr>
        <p:spPr bwMode="auto">
          <a:xfrm>
            <a:off x="4125913" y="1196975"/>
            <a:ext cx="4406900" cy="366713"/>
          </a:xfrm>
          <a:prstGeom prst="rect">
            <a:avLst/>
          </a:prstGeom>
          <a:solidFill>
            <a:srgbClr val="FF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cs-CZ" altLang="cs-CZ" b="1">
                <a:solidFill>
                  <a:srgbClr val="000000"/>
                </a:solidFill>
                <a:latin typeface="Verdana" panose="020B0604030504040204" pitchFamily="34" charset="0"/>
              </a:rPr>
              <a:t>Communication &amp; Collaboration</a:t>
            </a:r>
          </a:p>
        </p:txBody>
      </p:sp>
      <p:sp>
        <p:nvSpPr>
          <p:cNvPr id="39942" name="AutoShape 6"/>
          <p:cNvSpPr>
            <a:spLocks noChangeArrowheads="1"/>
          </p:cNvSpPr>
          <p:nvPr/>
        </p:nvSpPr>
        <p:spPr bwMode="auto">
          <a:xfrm>
            <a:off x="1116013" y="4581525"/>
            <a:ext cx="4248150" cy="863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cs-CZ" altLang="cs-CZ" sz="240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39943" name="AutoShape 7"/>
          <p:cNvSpPr>
            <a:spLocks noChangeArrowheads="1"/>
          </p:cNvSpPr>
          <p:nvPr/>
        </p:nvSpPr>
        <p:spPr bwMode="auto">
          <a:xfrm>
            <a:off x="495300" y="5903913"/>
            <a:ext cx="2681288" cy="693737"/>
          </a:xfrm>
          <a:prstGeom prst="wedgeRectCallout">
            <a:avLst>
              <a:gd name="adj1" fmla="val 16194"/>
              <a:gd name="adj2" fmla="val -206292"/>
            </a:avLst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cs-CZ" altLang="cs-CZ" b="1">
                <a:solidFill>
                  <a:srgbClr val="000000"/>
                </a:solidFill>
                <a:latin typeface="Verdana" panose="020B0604030504040204" pitchFamily="34" charset="0"/>
              </a:rPr>
              <a:t>Masaryk University Brno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cs-CZ" altLang="cs-CZ" sz="240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39944" name="AutoShape 8"/>
          <p:cNvSpPr>
            <a:spLocks noChangeArrowheads="1"/>
          </p:cNvSpPr>
          <p:nvPr/>
        </p:nvSpPr>
        <p:spPr bwMode="auto">
          <a:xfrm>
            <a:off x="5610225" y="6183313"/>
            <a:ext cx="2906713" cy="407987"/>
          </a:xfrm>
          <a:prstGeom prst="wedgeRectCallout">
            <a:avLst>
              <a:gd name="adj1" fmla="val -83370"/>
              <a:gd name="adj2" fmla="val -326264"/>
            </a:avLst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cs-CZ" altLang="cs-CZ" b="1">
                <a:solidFill>
                  <a:srgbClr val="000000"/>
                </a:solidFill>
                <a:latin typeface="Verdana" panose="020B0604030504040204" pitchFamily="34" charset="0"/>
              </a:rPr>
              <a:t>Academy of Sciences</a:t>
            </a:r>
            <a:endParaRPr lang="cs-CZ" altLang="cs-CZ">
              <a:solidFill>
                <a:srgbClr val="000000"/>
              </a:solidFill>
              <a:latin typeface="Verdana" panose="020B0604030504040204" pitchFamily="34" charset="0"/>
            </a:endParaRPr>
          </a:p>
        </p:txBody>
      </p:sp>
      <p:sp>
        <p:nvSpPr>
          <p:cNvPr id="39945" name="AutoShape 9"/>
          <p:cNvSpPr>
            <a:spLocks noChangeArrowheads="1"/>
          </p:cNvSpPr>
          <p:nvPr/>
        </p:nvSpPr>
        <p:spPr bwMode="auto">
          <a:xfrm>
            <a:off x="7065963" y="4627563"/>
            <a:ext cx="1430337" cy="400050"/>
          </a:xfrm>
          <a:prstGeom prst="wedgeRectCallout">
            <a:avLst>
              <a:gd name="adj1" fmla="val -25250"/>
              <a:gd name="adj2" fmla="val -121431"/>
            </a:avLst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cs-CZ" altLang="cs-CZ" b="1">
                <a:solidFill>
                  <a:srgbClr val="000000"/>
                </a:solidFill>
                <a:latin typeface="Verdana" panose="020B0604030504040204" pitchFamily="34" charset="0"/>
              </a:rPr>
              <a:t>Teachers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cs-CZ" altLang="cs-CZ" sz="240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39946" name="AutoShape 10"/>
          <p:cNvSpPr>
            <a:spLocks noChangeArrowheads="1"/>
          </p:cNvSpPr>
          <p:nvPr/>
        </p:nvSpPr>
        <p:spPr bwMode="auto">
          <a:xfrm>
            <a:off x="6478588" y="5354638"/>
            <a:ext cx="2027237" cy="323850"/>
          </a:xfrm>
          <a:prstGeom prst="wedgeRectCallout">
            <a:avLst>
              <a:gd name="adj1" fmla="val -116250"/>
              <a:gd name="adj2" fmla="val -408333"/>
            </a:avLst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cs-CZ" altLang="cs-CZ" b="1">
                <a:solidFill>
                  <a:srgbClr val="000000"/>
                </a:solidFill>
                <a:latin typeface="Verdana" panose="020B0604030504040204" pitchFamily="34" charset="0"/>
              </a:rPr>
              <a:t>PhD Students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cs-CZ" altLang="cs-CZ" sz="240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39947" name="AutoShape 11"/>
          <p:cNvSpPr>
            <a:spLocks noChangeArrowheads="1"/>
          </p:cNvSpPr>
          <p:nvPr/>
        </p:nvSpPr>
        <p:spPr bwMode="auto">
          <a:xfrm>
            <a:off x="7605713" y="2081213"/>
            <a:ext cx="906462" cy="460375"/>
          </a:xfrm>
          <a:prstGeom prst="wedgeRectCallout">
            <a:avLst>
              <a:gd name="adj1" fmla="val -147546"/>
              <a:gd name="adj2" fmla="val 127931"/>
            </a:avLst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cs-CZ" altLang="cs-CZ" b="1">
                <a:solidFill>
                  <a:srgbClr val="000000"/>
                </a:solidFill>
                <a:latin typeface="Verdana" panose="020B0604030504040204" pitchFamily="34" charset="0"/>
              </a:rPr>
              <a:t>Me …</a:t>
            </a:r>
            <a:endParaRPr lang="cs-CZ" altLang="cs-CZ" sz="240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6609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1" grpId="0" animBg="1"/>
      <p:bldP spid="39943" grpId="0" animBg="1"/>
      <p:bldP spid="39944" grpId="0" animBg="1"/>
      <p:bldP spid="39945" grpId="0" animBg="1"/>
      <p:bldP spid="39946" grpId="0" animBg="1"/>
      <p:bldP spid="3994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2FC98-4E63-4C00-A5BB-EB6A6A7E1B9F}" type="slidenum">
              <a:rPr lang="cs-CZ" altLang="cs-CZ">
                <a:solidFill>
                  <a:srgbClr val="000000"/>
                </a:solidFill>
              </a:rPr>
              <a:pPr/>
              <a:t>11</a:t>
            </a:fld>
            <a:endParaRPr lang="cs-CZ" altLang="cs-CZ">
              <a:solidFill>
                <a:srgbClr val="000000"/>
              </a:solidFill>
            </a:endParaRPr>
          </a:p>
        </p:txBody>
      </p:sp>
      <p:sp>
        <p:nvSpPr>
          <p:cNvPr id="40963" name="Text Box 3"/>
          <p:cNvSpPr txBox="1">
            <a:spLocks noChangeArrowheads="1"/>
          </p:cNvSpPr>
          <p:nvPr/>
        </p:nvSpPr>
        <p:spPr bwMode="auto">
          <a:xfrm>
            <a:off x="355600" y="490538"/>
            <a:ext cx="80518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ts val="500"/>
              </a:spcBef>
              <a:spcAft>
                <a:spcPts val="500"/>
              </a:spcAft>
            </a:pPr>
            <a:r>
              <a:rPr lang="cs-CZ" altLang="cs-CZ" sz="2800" b="1">
                <a:solidFill>
                  <a:srgbClr val="FFFF00"/>
                </a:solidFill>
                <a:latin typeface="Verdana" panose="020B0604030504040204" pitchFamily="34" charset="0"/>
              </a:rPr>
              <a:t>Exciting (and teaching) teachers</a:t>
            </a:r>
            <a:r>
              <a:rPr lang="en-US" altLang="cs-CZ" sz="2800" b="1">
                <a:solidFill>
                  <a:srgbClr val="FFFF00"/>
                </a:solidFill>
                <a:latin typeface="Verdana" panose="020B0604030504040204" pitchFamily="34" charset="0"/>
              </a:rPr>
              <a:t> </a:t>
            </a:r>
            <a:r>
              <a:rPr lang="cs-CZ" altLang="cs-CZ" sz="2800" b="1">
                <a:solidFill>
                  <a:srgbClr val="FFFF00"/>
                </a:solidFill>
                <a:latin typeface="Verdana" panose="020B0604030504040204" pitchFamily="34" charset="0"/>
              </a:rPr>
              <a:t>… CERN Teachers Programme</a:t>
            </a:r>
          </a:p>
        </p:txBody>
      </p:sp>
      <p:sp>
        <p:nvSpPr>
          <p:cNvPr id="40966" name="AutoShape 6"/>
          <p:cNvSpPr>
            <a:spLocks noChangeArrowheads="1"/>
          </p:cNvSpPr>
          <p:nvPr/>
        </p:nvSpPr>
        <p:spPr bwMode="auto">
          <a:xfrm>
            <a:off x="1116013" y="4581525"/>
            <a:ext cx="4248150" cy="863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cs-CZ" altLang="cs-CZ" sz="240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40972" name="Picture 12" descr="d122_0087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1638" y="1514475"/>
            <a:ext cx="6919912" cy="5189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991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B57F1-EABA-4460-A10A-670A269DBF81}" type="slidenum">
              <a:rPr lang="cs-CZ" altLang="cs-CZ">
                <a:solidFill>
                  <a:srgbClr val="000000"/>
                </a:solidFill>
              </a:rPr>
              <a:pPr/>
              <a:t>12</a:t>
            </a:fld>
            <a:endParaRPr lang="cs-CZ" altLang="cs-CZ">
              <a:solidFill>
                <a:srgbClr val="000000"/>
              </a:solidFill>
            </a:endParaRPr>
          </a:p>
        </p:txBody>
      </p:sp>
      <p:sp>
        <p:nvSpPr>
          <p:cNvPr id="45058" name="Text Box 2"/>
          <p:cNvSpPr txBox="1">
            <a:spLocks noChangeArrowheads="1"/>
          </p:cNvSpPr>
          <p:nvPr/>
        </p:nvSpPr>
        <p:spPr bwMode="auto">
          <a:xfrm>
            <a:off x="373063" y="481013"/>
            <a:ext cx="760571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ts val="500"/>
              </a:spcBef>
              <a:spcAft>
                <a:spcPts val="500"/>
              </a:spcAft>
            </a:pPr>
            <a:r>
              <a:rPr lang="cs-CZ" altLang="cs-CZ" sz="2800" b="1">
                <a:solidFill>
                  <a:srgbClr val="FFFF00"/>
                </a:solidFill>
                <a:latin typeface="Verdana" panose="020B0604030504040204" pitchFamily="34" charset="0"/>
              </a:rPr>
              <a:t>Support for teachers and students </a:t>
            </a:r>
            <a:endParaRPr lang="cs-CZ" altLang="cs-CZ" sz="2800">
              <a:solidFill>
                <a:srgbClr val="FFFF00"/>
              </a:solidFill>
              <a:latin typeface="Verdana" panose="020B0604030504040204" pitchFamily="34" charset="0"/>
            </a:endParaRPr>
          </a:p>
        </p:txBody>
      </p:sp>
      <p:pic>
        <p:nvPicPr>
          <p:cNvPr id="45064" name="Picture 8" descr="Diplo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013" y="1660525"/>
            <a:ext cx="6745287" cy="4965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065" name="AutoShape 9"/>
          <p:cNvSpPr>
            <a:spLocks noChangeArrowheads="1"/>
          </p:cNvSpPr>
          <p:nvPr/>
        </p:nvSpPr>
        <p:spPr bwMode="auto">
          <a:xfrm>
            <a:off x="5988050" y="1112838"/>
            <a:ext cx="3155950" cy="815975"/>
          </a:xfrm>
          <a:prstGeom prst="wedgeRectCallout">
            <a:avLst>
              <a:gd name="adj1" fmla="val -43912"/>
              <a:gd name="adj2" fmla="val 77236"/>
            </a:avLst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altLang="cs-CZ" sz="2400" b="1">
                <a:solidFill>
                  <a:srgbClr val="000000"/>
                </a:solidFill>
                <a:latin typeface="Verdana" panose="020B0604030504040204" pitchFamily="34" charset="0"/>
              </a:rPr>
              <a:t>… we do care for </a:t>
            </a:r>
            <a:br>
              <a:rPr lang="cs-CZ" altLang="cs-CZ" sz="2400" b="1">
                <a:solidFill>
                  <a:srgbClr val="000000"/>
                </a:solidFill>
                <a:latin typeface="Verdana" panose="020B0604030504040204" pitchFamily="34" charset="0"/>
              </a:rPr>
            </a:br>
            <a:r>
              <a:rPr lang="cs-CZ" altLang="cs-CZ" sz="2400" b="1">
                <a:solidFill>
                  <a:srgbClr val="000000"/>
                </a:solidFill>
                <a:latin typeface="Verdana" panose="020B0604030504040204" pitchFamily="34" charset="0"/>
              </a:rPr>
              <a:t>a moral support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cs-CZ" altLang="cs-CZ" sz="240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7963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38028-8C88-40C7-94F9-2A75301B7AE4}" type="slidenum">
              <a:rPr lang="cs-CZ" altLang="cs-CZ">
                <a:solidFill>
                  <a:srgbClr val="000000"/>
                </a:solidFill>
              </a:rPr>
              <a:pPr/>
              <a:t>13</a:t>
            </a:fld>
            <a:endParaRPr lang="cs-CZ" altLang="cs-CZ">
              <a:solidFill>
                <a:srgbClr val="000000"/>
              </a:solidFill>
            </a:endParaRPr>
          </a:p>
        </p:txBody>
      </p:sp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373063" y="481013"/>
            <a:ext cx="760571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ts val="500"/>
              </a:spcBef>
              <a:spcAft>
                <a:spcPts val="500"/>
              </a:spcAft>
            </a:pPr>
            <a:r>
              <a:rPr lang="cs-CZ" altLang="cs-CZ" sz="2800" b="1">
                <a:solidFill>
                  <a:srgbClr val="FFFF00"/>
                </a:solidFill>
                <a:latin typeface="Verdana" panose="020B0604030504040204" pitchFamily="34" charset="0"/>
              </a:rPr>
              <a:t>Not only particle physics … </a:t>
            </a:r>
            <a:endParaRPr lang="cs-CZ" altLang="cs-CZ" sz="2800">
              <a:solidFill>
                <a:srgbClr val="FFFF00"/>
              </a:solidFill>
              <a:latin typeface="Verdana" panose="020B0604030504040204" pitchFamily="34" charset="0"/>
            </a:endParaRPr>
          </a:p>
        </p:txBody>
      </p:sp>
      <p:sp>
        <p:nvSpPr>
          <p:cNvPr id="46084" name="AutoShape 4"/>
          <p:cNvSpPr>
            <a:spLocks noChangeArrowheads="1"/>
          </p:cNvSpPr>
          <p:nvPr/>
        </p:nvSpPr>
        <p:spPr bwMode="auto">
          <a:xfrm>
            <a:off x="5132388" y="1260475"/>
            <a:ext cx="3835400" cy="1585913"/>
          </a:xfrm>
          <a:prstGeom prst="wedgeRectCallout">
            <a:avLst>
              <a:gd name="adj1" fmla="val -57287"/>
              <a:gd name="adj2" fmla="val 71222"/>
            </a:avLst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altLang="cs-CZ" sz="2400">
                <a:solidFill>
                  <a:srgbClr val="000000"/>
                </a:solidFill>
                <a:latin typeface="Verdana" panose="020B0604030504040204" pitchFamily="34" charset="0"/>
              </a:rPr>
              <a:t> School projects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altLang="cs-CZ" sz="2400">
                <a:solidFill>
                  <a:srgbClr val="000000"/>
                </a:solidFill>
                <a:latin typeface="Verdana" panose="020B0604030504040204" pitchFamily="34" charset="0"/>
              </a:rPr>
              <a:t> Institutional outreach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altLang="cs-CZ" sz="2400">
                <a:solidFill>
                  <a:srgbClr val="000000"/>
                </a:solidFill>
                <a:latin typeface="Verdana" panose="020B0604030504040204" pitchFamily="34" charset="0"/>
              </a:rPr>
              <a:t> Active people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altLang="cs-CZ" sz="2400">
                <a:solidFill>
                  <a:srgbClr val="000000"/>
                </a:solidFill>
                <a:latin typeface="Verdana" panose="020B0604030504040204" pitchFamily="34" charset="0"/>
              </a:rPr>
              <a:t> WWW and media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cs-CZ" altLang="cs-CZ" sz="240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46086" name="Picture 6" descr="d116_0137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2675" y="3205163"/>
            <a:ext cx="4064000" cy="3190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087" name="Picture 7" descr="d116_0145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525" y="3201988"/>
            <a:ext cx="4241800" cy="3181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088" name="Text Box 8"/>
          <p:cNvSpPr txBox="1">
            <a:spLocks noChangeArrowheads="1"/>
          </p:cNvSpPr>
          <p:nvPr/>
        </p:nvSpPr>
        <p:spPr bwMode="auto">
          <a:xfrm>
            <a:off x="395288" y="1176338"/>
            <a:ext cx="4551362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ts val="500"/>
              </a:spcBef>
              <a:spcAft>
                <a:spcPts val="500"/>
              </a:spcAft>
            </a:pPr>
            <a:r>
              <a:rPr lang="cs-CZ" altLang="cs-CZ" sz="2400">
                <a:solidFill>
                  <a:srgbClr val="FFFFFF"/>
                </a:solidFill>
                <a:latin typeface="Verdana" panose="020B0604030504040204" pitchFamily="34" charset="0"/>
              </a:rPr>
              <a:t>Review of outreach activities</a:t>
            </a:r>
            <a:r>
              <a:rPr lang="cs-CZ" altLang="cs-CZ" sz="2400" b="1">
                <a:solidFill>
                  <a:srgbClr val="FFFFFF"/>
                </a:solidFill>
                <a:latin typeface="Verdana" panose="020B0604030504040204" pitchFamily="34" charset="0"/>
              </a:rPr>
              <a:t> </a:t>
            </a:r>
            <a:r>
              <a:rPr lang="cs-CZ" altLang="cs-CZ" sz="2400">
                <a:solidFill>
                  <a:srgbClr val="FFFFFF"/>
                </a:solidFill>
                <a:latin typeface="Verdana" panose="020B0604030504040204" pitchFamily="34" charset="0"/>
              </a:rPr>
              <a:t/>
            </a:r>
            <a:br>
              <a:rPr lang="cs-CZ" altLang="cs-CZ" sz="2400">
                <a:solidFill>
                  <a:srgbClr val="FFFFFF"/>
                </a:solidFill>
                <a:latin typeface="Verdana" panose="020B0604030504040204" pitchFamily="34" charset="0"/>
              </a:rPr>
            </a:br>
            <a:r>
              <a:rPr lang="cs-CZ" altLang="cs-CZ" sz="2400">
                <a:solidFill>
                  <a:srgbClr val="FFFFFF"/>
                </a:solidFill>
                <a:latin typeface="Verdana" panose="020B0604030504040204" pitchFamily="34" charset="0"/>
              </a:rPr>
              <a:t>organized by the Czech Physical Society</a:t>
            </a:r>
          </a:p>
        </p:txBody>
      </p:sp>
      <p:pic>
        <p:nvPicPr>
          <p:cNvPr id="46089" name="Picture 9" descr="logo_cfs_blede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2775" y="2401888"/>
            <a:ext cx="1287463" cy="1365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0538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79812-A324-4663-B23D-413B8D392B6D}" type="slidenum">
              <a:rPr lang="cs-CZ" altLang="cs-CZ">
                <a:solidFill>
                  <a:srgbClr val="000000"/>
                </a:solidFill>
              </a:rPr>
              <a:pPr/>
              <a:t>14</a:t>
            </a:fld>
            <a:endParaRPr lang="cs-CZ" altLang="cs-CZ">
              <a:solidFill>
                <a:srgbClr val="000000"/>
              </a:solidFill>
            </a:endParaRPr>
          </a:p>
        </p:txBody>
      </p:sp>
      <p:sp>
        <p:nvSpPr>
          <p:cNvPr id="47106" name="Text Box 2"/>
          <p:cNvSpPr txBox="1">
            <a:spLocks noChangeArrowheads="1"/>
          </p:cNvSpPr>
          <p:nvPr/>
        </p:nvSpPr>
        <p:spPr bwMode="auto">
          <a:xfrm>
            <a:off x="373063" y="481013"/>
            <a:ext cx="850741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ts val="500"/>
              </a:spcBef>
              <a:spcAft>
                <a:spcPts val="500"/>
              </a:spcAft>
            </a:pPr>
            <a:r>
              <a:rPr lang="cs-CZ" altLang="cs-CZ" sz="2800" b="1">
                <a:solidFill>
                  <a:srgbClr val="FFFF00"/>
                </a:solidFill>
                <a:latin typeface="Verdana" panose="020B0604030504040204" pitchFamily="34" charset="0"/>
              </a:rPr>
              <a:t>Attracting enough students to physics … </a:t>
            </a:r>
            <a:endParaRPr lang="cs-CZ" altLang="cs-CZ" sz="2800">
              <a:solidFill>
                <a:srgbClr val="FFFF00"/>
              </a:solidFill>
              <a:latin typeface="Verdana" panose="020B0604030504040204" pitchFamily="34" charset="0"/>
            </a:endParaRPr>
          </a:p>
        </p:txBody>
      </p:sp>
      <p:pic>
        <p:nvPicPr>
          <p:cNvPr id="47113" name="Picture 9" descr="d36_0025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3550" y="1220788"/>
            <a:ext cx="7134225" cy="5351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110" name="Text Box 6"/>
          <p:cNvSpPr txBox="1">
            <a:spLocks noChangeArrowheads="1"/>
          </p:cNvSpPr>
          <p:nvPr/>
        </p:nvSpPr>
        <p:spPr bwMode="auto">
          <a:xfrm>
            <a:off x="395288" y="1176338"/>
            <a:ext cx="130651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ts val="500"/>
              </a:spcBef>
              <a:spcAft>
                <a:spcPts val="500"/>
              </a:spcAft>
            </a:pPr>
            <a:r>
              <a:rPr lang="cs-CZ" altLang="cs-CZ" sz="2400" dirty="0">
                <a:solidFill>
                  <a:srgbClr val="FFFFFF"/>
                </a:solidFill>
                <a:latin typeface="Verdana" panose="020B0604030504040204" pitchFamily="34" charset="0"/>
              </a:rPr>
              <a:t>Public </a:t>
            </a:r>
            <a:r>
              <a:rPr lang="cs-CZ" altLang="cs-CZ" sz="2400" dirty="0" err="1" smtClean="0">
                <a:solidFill>
                  <a:srgbClr val="FFFFFF"/>
                </a:solidFill>
                <a:latin typeface="Verdana" panose="020B0604030504040204" pitchFamily="34" charset="0"/>
              </a:rPr>
              <a:t>lecture</a:t>
            </a:r>
            <a:endParaRPr lang="cs-CZ" altLang="cs-CZ" sz="2400" dirty="0">
              <a:solidFill>
                <a:srgbClr val="FFFFFF"/>
              </a:solidFill>
              <a:latin typeface="Verdana" panose="020B0604030504040204" pitchFamily="34" charset="0"/>
            </a:endParaRPr>
          </a:p>
        </p:txBody>
      </p:sp>
      <p:sp>
        <p:nvSpPr>
          <p:cNvPr id="47107" name="AutoShape 3"/>
          <p:cNvSpPr>
            <a:spLocks noChangeArrowheads="1"/>
          </p:cNvSpPr>
          <p:nvPr/>
        </p:nvSpPr>
        <p:spPr bwMode="auto">
          <a:xfrm>
            <a:off x="5441950" y="1127125"/>
            <a:ext cx="3509963" cy="858838"/>
          </a:xfrm>
          <a:prstGeom prst="wedgeRectCallout">
            <a:avLst>
              <a:gd name="adj1" fmla="val -25579"/>
              <a:gd name="adj2" fmla="val 105269"/>
            </a:avLst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altLang="cs-CZ" sz="2400">
                <a:solidFill>
                  <a:srgbClr val="000000"/>
                </a:solidFill>
                <a:latin typeface="Verdana" panose="020B0604030504040204" pitchFamily="34" charset="0"/>
              </a:rPr>
              <a:t>High school students and their teachers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cs-CZ" altLang="cs-CZ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5923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DCB64-9B7D-414E-8403-23395A67E8C2}" type="slidenum">
              <a:rPr lang="cs-CZ" altLang="cs-CZ">
                <a:solidFill>
                  <a:srgbClr val="000000"/>
                </a:solidFill>
              </a:rPr>
              <a:pPr/>
              <a:t>15</a:t>
            </a:fld>
            <a:endParaRPr lang="cs-CZ" altLang="cs-CZ">
              <a:solidFill>
                <a:srgbClr val="000000"/>
              </a:solidFill>
            </a:endParaRPr>
          </a:p>
        </p:txBody>
      </p:sp>
      <p:pic>
        <p:nvPicPr>
          <p:cNvPr id="19461" name="Picture 5" descr="d96_0001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3150" y="1143000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361950" y="481013"/>
            <a:ext cx="8388350" cy="5360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29386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marL="361950" indent="-361950">
              <a:tabLst>
                <a:tab pos="5473700" algn="r"/>
                <a:tab pos="6184900" algn="r"/>
                <a:tab pos="7086600" algn="r"/>
                <a:tab pos="789305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541338">
              <a:tabLst>
                <a:tab pos="5473700" algn="r"/>
                <a:tab pos="6184900" algn="r"/>
                <a:tab pos="7086600" algn="r"/>
                <a:tab pos="789305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tabLst>
                <a:tab pos="5473700" algn="r"/>
                <a:tab pos="6184900" algn="r"/>
                <a:tab pos="7086600" algn="r"/>
                <a:tab pos="789305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tabLst>
                <a:tab pos="5473700" algn="r"/>
                <a:tab pos="6184900" algn="r"/>
                <a:tab pos="7086600" algn="r"/>
                <a:tab pos="789305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tabLst>
                <a:tab pos="5473700" algn="r"/>
                <a:tab pos="6184900" algn="r"/>
                <a:tab pos="7086600" algn="r"/>
                <a:tab pos="789305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5473700" algn="r"/>
                <a:tab pos="6184900" algn="r"/>
                <a:tab pos="7086600" algn="r"/>
                <a:tab pos="789305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5473700" algn="r"/>
                <a:tab pos="6184900" algn="r"/>
                <a:tab pos="7086600" algn="r"/>
                <a:tab pos="789305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5473700" algn="r"/>
                <a:tab pos="6184900" algn="r"/>
                <a:tab pos="7086600" algn="r"/>
                <a:tab pos="789305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5473700" algn="r"/>
                <a:tab pos="6184900" algn="r"/>
                <a:tab pos="7086600" algn="r"/>
                <a:tab pos="789305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100000"/>
              </a:spcBef>
              <a:spcAft>
                <a:spcPct val="0"/>
              </a:spcAft>
            </a:pPr>
            <a:r>
              <a:rPr lang="cs-CZ" altLang="cs-CZ" sz="2800" b="1" dirty="0">
                <a:solidFill>
                  <a:srgbClr val="FFFF00"/>
                </a:solidFill>
                <a:latin typeface="Verdana" panose="020B0604030504040204" pitchFamily="34" charset="0"/>
              </a:rPr>
              <a:t>On </a:t>
            </a:r>
            <a:r>
              <a:rPr lang="cs-CZ" altLang="cs-CZ" sz="2800" b="1" dirty="0" err="1">
                <a:solidFill>
                  <a:srgbClr val="FFFF00"/>
                </a:solidFill>
                <a:latin typeface="Verdana" panose="020B0604030504040204" pitchFamily="34" charset="0"/>
              </a:rPr>
              <a:t>the</a:t>
            </a:r>
            <a:r>
              <a:rPr lang="cs-CZ" altLang="cs-CZ" sz="2800" b="1" dirty="0">
                <a:solidFill>
                  <a:srgbClr val="FFFF00"/>
                </a:solidFill>
                <a:latin typeface="Verdana" panose="020B0604030504040204" pitchFamily="34" charset="0"/>
              </a:rPr>
              <a:t> </a:t>
            </a:r>
            <a:r>
              <a:rPr lang="cs-CZ" altLang="cs-CZ" sz="2800" b="1" dirty="0" err="1">
                <a:solidFill>
                  <a:srgbClr val="FFFF00"/>
                </a:solidFill>
                <a:latin typeface="Verdana" panose="020B0604030504040204" pitchFamily="34" charset="0"/>
              </a:rPr>
              <a:t>path</a:t>
            </a:r>
            <a:r>
              <a:rPr lang="cs-CZ" altLang="cs-CZ" sz="2800" b="1" dirty="0">
                <a:solidFill>
                  <a:srgbClr val="FFFF00"/>
                </a:solidFill>
                <a:latin typeface="Verdana" panose="020B0604030504040204" pitchFamily="34" charset="0"/>
              </a:rPr>
              <a:t> to </a:t>
            </a:r>
            <a:r>
              <a:rPr lang="cs-CZ" altLang="cs-CZ" sz="2800" b="1" dirty="0" err="1">
                <a:solidFill>
                  <a:srgbClr val="FFFF00"/>
                </a:solidFill>
                <a:latin typeface="Verdana" panose="020B0604030504040204" pitchFamily="34" charset="0"/>
              </a:rPr>
              <a:t>particle</a:t>
            </a:r>
            <a:r>
              <a:rPr lang="cs-CZ" altLang="cs-CZ" sz="2800" b="1" dirty="0">
                <a:solidFill>
                  <a:srgbClr val="FFFF00"/>
                </a:solidFill>
                <a:latin typeface="Verdana" panose="020B0604030504040204" pitchFamily="34" charset="0"/>
              </a:rPr>
              <a:t> </a:t>
            </a:r>
            <a:r>
              <a:rPr lang="cs-CZ" altLang="cs-CZ" sz="2800" b="1" dirty="0" err="1">
                <a:solidFill>
                  <a:srgbClr val="FFFF00"/>
                </a:solidFill>
                <a:latin typeface="Verdana" panose="020B0604030504040204" pitchFamily="34" charset="0"/>
              </a:rPr>
              <a:t>physics</a:t>
            </a:r>
            <a:endParaRPr lang="en-US" altLang="cs-CZ" sz="2800" b="1" dirty="0">
              <a:solidFill>
                <a:srgbClr val="FFFF00"/>
              </a:solidFill>
              <a:latin typeface="Verdana" panose="020B0604030504040204" pitchFamily="34" charset="0"/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endParaRPr lang="cs-CZ" altLang="cs-CZ" b="1" dirty="0">
              <a:solidFill>
                <a:srgbClr val="FFFFFF"/>
              </a:solidFill>
              <a:latin typeface="Verdana" panose="020B0604030504040204" pitchFamily="34" charset="0"/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cs-CZ" altLang="cs-CZ" b="1" dirty="0" err="1">
                <a:solidFill>
                  <a:srgbClr val="FFFFFF"/>
                </a:solidFill>
                <a:latin typeface="Verdana" panose="020B0604030504040204" pitchFamily="34" charset="0"/>
              </a:rPr>
              <a:t>Introductory</a:t>
            </a:r>
            <a:r>
              <a:rPr lang="cs-CZ" altLang="cs-CZ" b="1" dirty="0">
                <a:solidFill>
                  <a:srgbClr val="FFFFFF"/>
                </a:solidFill>
                <a:latin typeface="Verdana" panose="020B0604030504040204" pitchFamily="34" charset="0"/>
              </a:rPr>
              <a:t> </a:t>
            </a:r>
            <a:r>
              <a:rPr lang="cs-CZ" altLang="cs-CZ" b="1" dirty="0" err="1">
                <a:solidFill>
                  <a:srgbClr val="FFFFFF"/>
                </a:solidFill>
                <a:latin typeface="Verdana" panose="020B0604030504040204" pitchFamily="34" charset="0"/>
              </a:rPr>
              <a:t>lectures</a:t>
            </a:r>
            <a:endParaRPr lang="cs-CZ" altLang="cs-CZ" b="1" dirty="0">
              <a:solidFill>
                <a:srgbClr val="FFFFFF"/>
              </a:solidFill>
              <a:latin typeface="Verdana" panose="020B0604030504040204" pitchFamily="34" charset="0"/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®"/>
            </a:pPr>
            <a:r>
              <a:rPr lang="cs-CZ" altLang="cs-CZ" b="1" dirty="0" err="1">
                <a:solidFill>
                  <a:srgbClr val="FFFFFF"/>
                </a:solidFill>
                <a:latin typeface="Verdana" panose="020B0604030504040204" pitchFamily="34" charset="0"/>
              </a:rPr>
              <a:t>bachelor</a:t>
            </a:r>
            <a:r>
              <a:rPr lang="cs-CZ" altLang="cs-CZ" b="1" dirty="0">
                <a:solidFill>
                  <a:srgbClr val="FFFFFF"/>
                </a:solidFill>
                <a:latin typeface="Verdana" panose="020B0604030504040204" pitchFamily="34" charset="0"/>
              </a:rPr>
              <a:t> thesis </a:t>
            </a:r>
            <a:r>
              <a:rPr lang="cs-CZ" altLang="cs-CZ" dirty="0">
                <a:solidFill>
                  <a:srgbClr val="000000"/>
                </a:solidFill>
              </a:rPr>
              <a:t> </a:t>
            </a: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®"/>
            </a:pPr>
            <a:r>
              <a:rPr lang="cs-CZ" altLang="cs-CZ" b="1" dirty="0" err="1">
                <a:solidFill>
                  <a:srgbClr val="FFFFFF"/>
                </a:solidFill>
                <a:latin typeface="Verdana" panose="020B0604030504040204" pitchFamily="34" charset="0"/>
              </a:rPr>
              <a:t>selection</a:t>
            </a:r>
            <a:r>
              <a:rPr lang="cs-CZ" altLang="cs-CZ" b="1" dirty="0">
                <a:solidFill>
                  <a:srgbClr val="FFFFFF"/>
                </a:solidFill>
                <a:latin typeface="Verdana" panose="020B0604030504040204" pitchFamily="34" charset="0"/>
              </a:rPr>
              <a:t> </a:t>
            </a:r>
            <a:r>
              <a:rPr lang="cs-CZ" altLang="cs-CZ" b="1" dirty="0" err="1">
                <a:solidFill>
                  <a:srgbClr val="FFFFFF"/>
                </a:solidFill>
                <a:latin typeface="Verdana" panose="020B0604030504040204" pitchFamily="34" charset="0"/>
              </a:rPr>
              <a:t>of</a:t>
            </a:r>
            <a:r>
              <a:rPr lang="cs-CZ" altLang="cs-CZ" b="1" dirty="0">
                <a:solidFill>
                  <a:srgbClr val="FFFFFF"/>
                </a:solidFill>
                <a:latin typeface="Verdana" panose="020B0604030504040204" pitchFamily="34" charset="0"/>
              </a:rPr>
              <a:t> </a:t>
            </a:r>
            <a:r>
              <a:rPr lang="cs-CZ" altLang="cs-CZ" b="1" dirty="0" err="1">
                <a:solidFill>
                  <a:srgbClr val="FFFFFF"/>
                </a:solidFill>
                <a:latin typeface="Verdana" panose="020B0604030504040204" pitchFamily="34" charset="0"/>
              </a:rPr>
              <a:t>the</a:t>
            </a:r>
            <a:r>
              <a:rPr lang="cs-CZ" altLang="cs-CZ" b="1" dirty="0">
                <a:solidFill>
                  <a:srgbClr val="FFFFFF"/>
                </a:solidFill>
                <a:latin typeface="Verdana" panose="020B0604030504040204" pitchFamily="34" charset="0"/>
              </a:rPr>
              <a:t> </a:t>
            </a:r>
            <a:br>
              <a:rPr lang="cs-CZ" altLang="cs-CZ" b="1" dirty="0">
                <a:solidFill>
                  <a:srgbClr val="FFFFFF"/>
                </a:solidFill>
                <a:latin typeface="Verdana" panose="020B0604030504040204" pitchFamily="34" charset="0"/>
              </a:rPr>
            </a:br>
            <a:r>
              <a:rPr lang="cs-CZ" altLang="cs-CZ" b="1" dirty="0" err="1">
                <a:solidFill>
                  <a:srgbClr val="FFFFFF"/>
                </a:solidFill>
                <a:latin typeface="Verdana" panose="020B0604030504040204" pitchFamily="34" charset="0"/>
              </a:rPr>
              <a:t>specialization</a:t>
            </a:r>
            <a:r>
              <a:rPr lang="cs-CZ" altLang="cs-CZ" b="1" dirty="0">
                <a:solidFill>
                  <a:srgbClr val="FFFFFF"/>
                </a:solidFill>
                <a:latin typeface="Verdana" panose="020B0604030504040204" pitchFamily="34" charset="0"/>
              </a:rPr>
              <a:t> </a:t>
            </a:r>
            <a:br>
              <a:rPr lang="cs-CZ" altLang="cs-CZ" b="1" dirty="0">
                <a:solidFill>
                  <a:srgbClr val="FFFFFF"/>
                </a:solidFill>
                <a:latin typeface="Verdana" panose="020B0604030504040204" pitchFamily="34" charset="0"/>
              </a:rPr>
            </a:br>
            <a:r>
              <a:rPr lang="cs-CZ" altLang="cs-CZ" b="1" dirty="0" err="1">
                <a:solidFill>
                  <a:srgbClr val="FFFFFF"/>
                </a:solidFill>
                <a:latin typeface="Verdana" panose="020B0604030504040204" pitchFamily="34" charset="0"/>
              </a:rPr>
              <a:t>of</a:t>
            </a:r>
            <a:r>
              <a:rPr lang="cs-CZ" altLang="cs-CZ" b="1" dirty="0">
                <a:solidFill>
                  <a:srgbClr val="FFFFFF"/>
                </a:solidFill>
                <a:latin typeface="Verdana" panose="020B0604030504040204" pitchFamily="34" charset="0"/>
              </a:rPr>
              <a:t> </a:t>
            </a:r>
            <a:r>
              <a:rPr lang="cs-CZ" altLang="cs-CZ" b="1" dirty="0" err="1">
                <a:solidFill>
                  <a:srgbClr val="FFFFFF"/>
                </a:solidFill>
                <a:latin typeface="Verdana" panose="020B0604030504040204" pitchFamily="34" charset="0"/>
              </a:rPr>
              <a:t>the</a:t>
            </a:r>
            <a:r>
              <a:rPr lang="cs-CZ" altLang="cs-CZ" b="1" dirty="0">
                <a:solidFill>
                  <a:srgbClr val="FFFFFF"/>
                </a:solidFill>
                <a:latin typeface="Verdana" panose="020B0604030504040204" pitchFamily="34" charset="0"/>
              </a:rPr>
              <a:t> master </a:t>
            </a:r>
            <a:br>
              <a:rPr lang="cs-CZ" altLang="cs-CZ" b="1" dirty="0">
                <a:solidFill>
                  <a:srgbClr val="FFFFFF"/>
                </a:solidFill>
                <a:latin typeface="Verdana" panose="020B0604030504040204" pitchFamily="34" charset="0"/>
              </a:rPr>
            </a:br>
            <a:r>
              <a:rPr lang="cs-CZ" altLang="cs-CZ" b="1" dirty="0">
                <a:solidFill>
                  <a:srgbClr val="FFFFFF"/>
                </a:solidFill>
                <a:latin typeface="Verdana" panose="020B0604030504040204" pitchFamily="34" charset="0"/>
              </a:rPr>
              <a:t>study </a:t>
            </a:r>
            <a:r>
              <a:rPr lang="cs-CZ" altLang="cs-CZ" dirty="0">
                <a:solidFill>
                  <a:srgbClr val="000000"/>
                </a:solidFill>
              </a:rPr>
              <a:t> </a:t>
            </a: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®"/>
            </a:pPr>
            <a:r>
              <a:rPr lang="cs-CZ" altLang="cs-CZ" b="1" dirty="0">
                <a:solidFill>
                  <a:srgbClr val="FFFFFF"/>
                </a:solidFill>
                <a:latin typeface="Verdana" panose="020B0604030504040204" pitchFamily="34" charset="0"/>
              </a:rPr>
              <a:t>master thesis</a:t>
            </a:r>
            <a:r>
              <a:rPr lang="cs-CZ" altLang="cs-CZ" dirty="0">
                <a:solidFill>
                  <a:srgbClr val="000000"/>
                </a:solidFill>
              </a:rPr>
              <a:t> </a:t>
            </a: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®"/>
            </a:pPr>
            <a:r>
              <a:rPr lang="cs-CZ" altLang="cs-CZ" b="1" dirty="0" err="1">
                <a:solidFill>
                  <a:srgbClr val="FFFFFF"/>
                </a:solidFill>
                <a:latin typeface="Verdana" panose="020B0604030504040204" pitchFamily="34" charset="0"/>
              </a:rPr>
              <a:t>deciding</a:t>
            </a:r>
            <a:r>
              <a:rPr lang="cs-CZ" altLang="cs-CZ" b="1" dirty="0">
                <a:solidFill>
                  <a:srgbClr val="FFFFFF"/>
                </a:solidFill>
                <a:latin typeface="Verdana" panose="020B0604030504040204" pitchFamily="34" charset="0"/>
              </a:rPr>
              <a:t/>
            </a:r>
            <a:br>
              <a:rPr lang="cs-CZ" altLang="cs-CZ" b="1" dirty="0">
                <a:solidFill>
                  <a:srgbClr val="FFFFFF"/>
                </a:solidFill>
                <a:latin typeface="Verdana" panose="020B0604030504040204" pitchFamily="34" charset="0"/>
              </a:rPr>
            </a:br>
            <a:r>
              <a:rPr lang="cs-CZ" altLang="cs-CZ" b="1" dirty="0" err="1">
                <a:solidFill>
                  <a:srgbClr val="FFFFFF"/>
                </a:solidFill>
                <a:latin typeface="Verdana" panose="020B0604030504040204" pitchFamily="34" charset="0"/>
              </a:rPr>
              <a:t>whether</a:t>
            </a:r>
            <a:r>
              <a:rPr lang="cs-CZ" altLang="cs-CZ" b="1" dirty="0">
                <a:solidFill>
                  <a:srgbClr val="FFFFFF"/>
                </a:solidFill>
                <a:latin typeface="Verdana" panose="020B0604030504040204" pitchFamily="34" charset="0"/>
              </a:rPr>
              <a:t> </a:t>
            </a:r>
            <a:br>
              <a:rPr lang="cs-CZ" altLang="cs-CZ" b="1" dirty="0">
                <a:solidFill>
                  <a:srgbClr val="FFFFFF"/>
                </a:solidFill>
                <a:latin typeface="Verdana" panose="020B0604030504040204" pitchFamily="34" charset="0"/>
              </a:rPr>
            </a:br>
            <a:r>
              <a:rPr lang="cs-CZ" altLang="cs-CZ" b="1" dirty="0">
                <a:solidFill>
                  <a:srgbClr val="FFFFFF"/>
                </a:solidFill>
                <a:latin typeface="Verdana" panose="020B0604030504040204" pitchFamily="34" charset="0"/>
              </a:rPr>
              <a:t>to </a:t>
            </a:r>
            <a:r>
              <a:rPr lang="cs-CZ" altLang="cs-CZ" b="1" dirty="0" err="1">
                <a:solidFill>
                  <a:srgbClr val="FFFFFF"/>
                </a:solidFill>
                <a:latin typeface="Verdana" panose="020B0604030504040204" pitchFamily="34" charset="0"/>
              </a:rPr>
              <a:t>stay</a:t>
            </a:r>
            <a:r>
              <a:rPr lang="cs-CZ" altLang="cs-CZ" b="1" dirty="0">
                <a:solidFill>
                  <a:srgbClr val="FFFFFF"/>
                </a:solidFill>
                <a:latin typeface="Verdana" panose="020B0604030504040204" pitchFamily="34" charset="0"/>
              </a:rPr>
              <a:t> </a:t>
            </a:r>
            <a:br>
              <a:rPr lang="cs-CZ" altLang="cs-CZ" b="1" dirty="0">
                <a:solidFill>
                  <a:srgbClr val="FFFFFF"/>
                </a:solidFill>
                <a:latin typeface="Verdana" panose="020B0604030504040204" pitchFamily="34" charset="0"/>
              </a:rPr>
            </a:br>
            <a:r>
              <a:rPr lang="cs-CZ" altLang="cs-CZ" b="1" dirty="0" err="1">
                <a:solidFill>
                  <a:srgbClr val="FFFFFF"/>
                </a:solidFill>
                <a:latin typeface="Verdana" panose="020B0604030504040204" pitchFamily="34" charset="0"/>
              </a:rPr>
              <a:t>for</a:t>
            </a:r>
            <a:r>
              <a:rPr lang="cs-CZ" altLang="cs-CZ" b="1" dirty="0">
                <a:solidFill>
                  <a:srgbClr val="FFFFFF"/>
                </a:solidFill>
                <a:latin typeface="Verdana" panose="020B0604030504040204" pitchFamily="34" charset="0"/>
              </a:rPr>
              <a:t> PhD </a:t>
            </a:r>
            <a:br>
              <a:rPr lang="cs-CZ" altLang="cs-CZ" b="1" dirty="0">
                <a:solidFill>
                  <a:srgbClr val="FFFFFF"/>
                </a:solidFill>
                <a:latin typeface="Verdana" panose="020B0604030504040204" pitchFamily="34" charset="0"/>
              </a:rPr>
            </a:br>
            <a:r>
              <a:rPr lang="cs-CZ" altLang="cs-CZ" b="1" dirty="0" err="1">
                <a:solidFill>
                  <a:srgbClr val="FFFFFF"/>
                </a:solidFill>
                <a:latin typeface="Verdana" panose="020B0604030504040204" pitchFamily="34" charset="0"/>
              </a:rPr>
              <a:t>studies</a:t>
            </a:r>
            <a:r>
              <a:rPr lang="cs-CZ" altLang="cs-CZ" b="1" dirty="0">
                <a:solidFill>
                  <a:srgbClr val="FFFFFF"/>
                </a:solidFill>
                <a:latin typeface="Verdana" panose="020B0604030504040204" pitchFamily="34" charset="0"/>
              </a:rPr>
              <a:t>, …</a:t>
            </a:r>
            <a:endParaRPr lang="en-US" altLang="cs-CZ" b="1" dirty="0">
              <a:solidFill>
                <a:srgbClr val="FFFFFF"/>
              </a:solidFill>
              <a:latin typeface="Verdana" panose="020B060403050404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altLang="cs-CZ" b="1" dirty="0">
              <a:solidFill>
                <a:srgbClr val="FFFFFF"/>
              </a:solidFill>
              <a:latin typeface="Verdana" panose="020B060403050404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altLang="cs-CZ" b="1" dirty="0">
              <a:solidFill>
                <a:srgbClr val="FFFFFF"/>
              </a:solidFill>
              <a:latin typeface="Verdana" panose="020B0604030504040204" pitchFamily="34" charset="0"/>
            </a:endParaRP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250825" y="5992813"/>
            <a:ext cx="3149600" cy="698500"/>
          </a:xfrm>
          <a:prstGeom prst="rect">
            <a:avLst/>
          </a:prstGeom>
          <a:noFill/>
          <a:ln w="57150">
            <a:solidFill>
              <a:srgbClr val="FFFF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altLang="cs-CZ" b="1">
                <a:solidFill>
                  <a:srgbClr val="FFFF00"/>
                </a:solidFill>
              </a:rPr>
              <a:t>R-ECFA meeting in Prague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altLang="cs-CZ" b="1">
                <a:solidFill>
                  <a:srgbClr val="FFFF00"/>
                </a:solidFill>
              </a:rPr>
              <a:t>March 9.-10., 2007</a:t>
            </a:r>
            <a:endParaRPr lang="cs-CZ" altLang="cs-CZ">
              <a:solidFill>
                <a:srgbClr val="FFFF00"/>
              </a:solidFill>
            </a:endParaRPr>
          </a:p>
        </p:txBody>
      </p:sp>
      <p:sp>
        <p:nvSpPr>
          <p:cNvPr id="19462" name="AutoShape 6"/>
          <p:cNvSpPr>
            <a:spLocks noChangeArrowheads="1"/>
          </p:cNvSpPr>
          <p:nvPr/>
        </p:nvSpPr>
        <p:spPr bwMode="auto">
          <a:xfrm>
            <a:off x="3784600" y="1446213"/>
            <a:ext cx="5359400" cy="3825875"/>
          </a:xfrm>
          <a:prstGeom prst="wedgeRectCallout">
            <a:avLst>
              <a:gd name="adj1" fmla="val -29505"/>
              <a:gd name="adj2" fmla="val 28051"/>
            </a:avLst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274638" indent="-27463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cs-CZ" sz="2400" b="1">
                <a:solidFill>
                  <a:srgbClr val="000000"/>
                </a:solidFill>
                <a:latin typeface="Verdana" panose="020B0604030504040204" pitchFamily="34" charset="0"/>
              </a:rPr>
              <a:t>Summary: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cs-CZ" sz="2400">
                <a:solidFill>
                  <a:srgbClr val="000000"/>
                </a:solidFill>
                <a:latin typeface="Verdana" panose="020B0604030504040204" pitchFamily="34" charset="0"/>
              </a:rPr>
              <a:t>We don‘t know about the </a:t>
            </a:r>
            <a:br>
              <a:rPr lang="en-US" altLang="cs-CZ" sz="2400">
                <a:solidFill>
                  <a:srgbClr val="000000"/>
                </a:solidFill>
                <a:latin typeface="Verdana" panose="020B0604030504040204" pitchFamily="34" charset="0"/>
              </a:rPr>
            </a:br>
            <a:r>
              <a:rPr lang="en-US" altLang="cs-CZ" sz="2400">
                <a:solidFill>
                  <a:srgbClr val="000000"/>
                </a:solidFill>
                <a:latin typeface="Verdana" panose="020B0604030504040204" pitchFamily="34" charset="0"/>
              </a:rPr>
              <a:t>BEST METHOD for outreach (and from our past experience we are suspicious to any B.M.)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cs-CZ" sz="2400">
                <a:solidFill>
                  <a:srgbClr val="000000"/>
                </a:solidFill>
                <a:latin typeface="Verdana" panose="020B0604030504040204" pitchFamily="34" charset="0"/>
              </a:rPr>
              <a:t>a significant number of people know about CERN, LHC …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cs-CZ" sz="2400">
                <a:solidFill>
                  <a:srgbClr val="000000"/>
                </a:solidFill>
                <a:latin typeface="Verdana" panose="020B0604030504040204" pitchFamily="34" charset="0"/>
              </a:rPr>
              <a:t>we have roughly constant number of students coming to (particle) physics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cs-CZ" sz="2400">
              <a:solidFill>
                <a:srgbClr val="000000"/>
              </a:solidFill>
              <a:latin typeface="Verdana" panose="020B0604030504040204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cs-CZ" altLang="cs-CZ" sz="240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5939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672004" y="551180"/>
            <a:ext cx="7864525" cy="46782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smtClean="0">
                <a:solidFill>
                  <a:schemeClr val="bg1"/>
                </a:solidFill>
              </a:rPr>
              <a:t>Outreach – “Occasional“ </a:t>
            </a:r>
            <a:br>
              <a:rPr lang="en-GB" sz="4000" b="1" dirty="0" smtClean="0">
                <a:solidFill>
                  <a:schemeClr val="bg1"/>
                </a:solidFill>
              </a:rPr>
            </a:br>
            <a:endParaRPr lang="en-GB" sz="4000" b="1" dirty="0" smtClean="0">
              <a:solidFill>
                <a:schemeClr val="bg1"/>
              </a:solidFill>
            </a:endParaRPr>
          </a:p>
          <a:p>
            <a:pPr>
              <a:spcAft>
                <a:spcPts val="1200"/>
              </a:spcAft>
            </a:pPr>
            <a:r>
              <a:rPr lang="en-GB" sz="2800" dirty="0" smtClean="0">
                <a:solidFill>
                  <a:schemeClr val="bg1"/>
                </a:solidFill>
              </a:rPr>
              <a:t>… 50 years of CERN</a:t>
            </a:r>
          </a:p>
          <a:p>
            <a:pPr>
              <a:spcAft>
                <a:spcPts val="1200"/>
              </a:spcAft>
            </a:pPr>
            <a:r>
              <a:rPr lang="en-GB" sz="2800" b="1" dirty="0" smtClean="0">
                <a:solidFill>
                  <a:schemeClr val="bg1"/>
                </a:solidFill>
              </a:rPr>
              <a:t>… </a:t>
            </a:r>
            <a:r>
              <a:rPr lang="en-GB" sz="2800" dirty="0" smtClean="0">
                <a:solidFill>
                  <a:schemeClr val="bg1"/>
                </a:solidFill>
              </a:rPr>
              <a:t>start of LHC operation</a:t>
            </a:r>
          </a:p>
          <a:p>
            <a:pPr>
              <a:spcAft>
                <a:spcPts val="1200"/>
              </a:spcAft>
            </a:pPr>
            <a:r>
              <a:rPr lang="en-GB" sz="2800" dirty="0" smtClean="0">
                <a:solidFill>
                  <a:schemeClr val="bg1"/>
                </a:solidFill>
              </a:rPr>
              <a:t>… 20 years of the Czech membership in CERN</a:t>
            </a:r>
          </a:p>
          <a:p>
            <a:pPr>
              <a:spcAft>
                <a:spcPts val="1200"/>
              </a:spcAft>
            </a:pPr>
            <a:r>
              <a:rPr lang="en-GB" sz="2800" b="1" dirty="0" smtClean="0">
                <a:solidFill>
                  <a:schemeClr val="bg1"/>
                </a:solidFill>
              </a:rPr>
              <a:t>… </a:t>
            </a:r>
            <a:r>
              <a:rPr lang="en-GB" sz="2800" dirty="0" smtClean="0">
                <a:solidFill>
                  <a:schemeClr val="bg1"/>
                </a:solidFill>
              </a:rPr>
              <a:t>the announcement of 201</a:t>
            </a:r>
            <a:r>
              <a:rPr lang="cs-CZ" sz="2800" dirty="0" smtClean="0">
                <a:solidFill>
                  <a:schemeClr val="bg1"/>
                </a:solidFill>
              </a:rPr>
              <a:t>3</a:t>
            </a:r>
            <a:r>
              <a:rPr lang="en-GB" sz="2800" dirty="0" smtClean="0">
                <a:solidFill>
                  <a:schemeClr val="bg1"/>
                </a:solidFill>
              </a:rPr>
              <a:t> Nobel prize for Physics</a:t>
            </a:r>
            <a:endParaRPr lang="cs-CZ" sz="2800" dirty="0" smtClean="0">
              <a:solidFill>
                <a:schemeClr val="bg1"/>
              </a:solidFill>
            </a:endParaRPr>
          </a:p>
          <a:p>
            <a:pPr>
              <a:spcAft>
                <a:spcPts val="1200"/>
              </a:spcAft>
            </a:pPr>
            <a:r>
              <a:rPr lang="cs-CZ" sz="2800" dirty="0" smtClean="0">
                <a:solidFill>
                  <a:schemeClr val="bg1"/>
                </a:solidFill>
              </a:rPr>
              <a:t>… 60 </a:t>
            </a:r>
            <a:r>
              <a:rPr lang="cs-CZ" sz="2800" dirty="0" err="1" smtClean="0">
                <a:solidFill>
                  <a:schemeClr val="bg1"/>
                </a:solidFill>
              </a:rPr>
              <a:t>years</a:t>
            </a:r>
            <a:r>
              <a:rPr lang="cs-CZ" sz="2800" dirty="0" smtClean="0">
                <a:solidFill>
                  <a:schemeClr val="bg1"/>
                </a:solidFill>
              </a:rPr>
              <a:t> </a:t>
            </a:r>
            <a:r>
              <a:rPr lang="cs-CZ" sz="2800" dirty="0" err="1" smtClean="0">
                <a:solidFill>
                  <a:schemeClr val="bg1"/>
                </a:solidFill>
              </a:rPr>
              <a:t>of</a:t>
            </a:r>
            <a:r>
              <a:rPr lang="cs-CZ" sz="2800" dirty="0" smtClean="0">
                <a:solidFill>
                  <a:schemeClr val="bg1"/>
                </a:solidFill>
              </a:rPr>
              <a:t> CERN</a:t>
            </a:r>
          </a:p>
          <a:p>
            <a:pPr>
              <a:spcAft>
                <a:spcPts val="1200"/>
              </a:spcAft>
            </a:pPr>
            <a:r>
              <a:rPr lang="cs-CZ" sz="2800" dirty="0" smtClean="0">
                <a:solidFill>
                  <a:schemeClr val="bg1"/>
                </a:solidFill>
              </a:rPr>
              <a:t>…</a:t>
            </a:r>
            <a:endParaRPr lang="en-GB" sz="28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0502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-ucjf.troja.mff.cuni.cz/dolejsi/fotky/hrad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extovéPole 3"/>
          <p:cNvSpPr txBox="1">
            <a:spLocks noChangeArrowheads="1"/>
          </p:cNvSpPr>
          <p:nvPr/>
        </p:nvSpPr>
        <p:spPr bwMode="auto">
          <a:xfrm>
            <a:off x="534988" y="919163"/>
            <a:ext cx="8074025" cy="193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cs-CZ" sz="6000" b="1">
                <a:solidFill>
                  <a:srgbClr val="FFCC00"/>
                </a:solidFill>
                <a:latin typeface="Verdana" panose="020B0604030504040204" pitchFamily="34" charset="0"/>
              </a:rPr>
              <a:t>Promotion of LHC in a small coun</a:t>
            </a:r>
            <a:r>
              <a:rPr lang="cs-CZ" altLang="cs-CZ" sz="6000" b="1">
                <a:solidFill>
                  <a:srgbClr val="FFCC00"/>
                </a:solidFill>
                <a:latin typeface="Verdana" panose="020B0604030504040204" pitchFamily="34" charset="0"/>
              </a:rPr>
              <a:t>try</a:t>
            </a:r>
            <a:r>
              <a:rPr lang="en-US" altLang="cs-CZ" sz="6000" b="1">
                <a:solidFill>
                  <a:srgbClr val="FFCC00"/>
                </a:solidFill>
                <a:latin typeface="Verdana" panose="020B0604030504040204" pitchFamily="34" charset="0"/>
              </a:rPr>
              <a:t> </a:t>
            </a:r>
            <a:endParaRPr lang="cs-CZ" altLang="cs-CZ" sz="6000" b="1">
              <a:solidFill>
                <a:srgbClr val="FFCC00"/>
              </a:solidFill>
              <a:latin typeface="Verdana" panose="020B0604030504040204" pitchFamily="34" charset="0"/>
            </a:endParaRPr>
          </a:p>
        </p:txBody>
      </p:sp>
      <p:sp>
        <p:nvSpPr>
          <p:cNvPr id="2052" name="TextovéPole 5"/>
          <p:cNvSpPr txBox="1">
            <a:spLocks noChangeArrowheads="1"/>
          </p:cNvSpPr>
          <p:nvPr/>
        </p:nvSpPr>
        <p:spPr bwMode="auto">
          <a:xfrm>
            <a:off x="1143000" y="6143625"/>
            <a:ext cx="6858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cs-CZ" sz="2400" dirty="0">
                <a:solidFill>
                  <a:prstClr val="white">
                    <a:lumMod val="75000"/>
                  </a:prstClr>
                </a:solidFill>
              </a:rPr>
              <a:t>Jiří Dolejší, ATLAS </a:t>
            </a:r>
            <a:r>
              <a:rPr lang="cs-CZ" sz="2400" dirty="0" err="1">
                <a:solidFill>
                  <a:prstClr val="white">
                    <a:lumMod val="75000"/>
                  </a:prstClr>
                </a:solidFill>
              </a:rPr>
              <a:t>Outreach</a:t>
            </a:r>
            <a:r>
              <a:rPr lang="cs-CZ" sz="2400" dirty="0">
                <a:solidFill>
                  <a:prstClr val="white">
                    <a:lumMod val="75000"/>
                  </a:prstClr>
                </a:solidFill>
              </a:rPr>
              <a:t> Meeting, 7. 10. 2008</a:t>
            </a: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88D17EDE-CFD7-4EC1-AC53-276162E4D9A1}" type="slidenum">
              <a:rPr lang="cs-CZ" altLang="cs-CZ">
                <a:solidFill>
                  <a:srgbClr val="FFFFFF"/>
                </a:solidFill>
                <a:latin typeface="Calibri" panose="020F0502020204030204" pitchFamily="34" charset="0"/>
              </a:rPr>
              <a:pPr eaLnBrk="1" hangingPunct="1"/>
              <a:t>17</a:t>
            </a:fld>
            <a:endParaRPr lang="cs-CZ" altLang="cs-CZ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896332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ovéPole 6"/>
          <p:cNvSpPr txBox="1">
            <a:spLocks noChangeArrowheads="1"/>
          </p:cNvSpPr>
          <p:nvPr/>
        </p:nvSpPr>
        <p:spPr bwMode="auto">
          <a:xfrm>
            <a:off x="963613" y="3130550"/>
            <a:ext cx="72167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55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cs-CZ" altLang="cs-CZ" sz="3200">
                <a:solidFill>
                  <a:srgbClr val="FFC000"/>
                </a:solidFill>
                <a:latin typeface="Verdana" panose="020B0604030504040204" pitchFamily="34" charset="0"/>
              </a:rPr>
              <a:t>Events – Collaboration – Media</a:t>
            </a:r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843E0DB4-0B03-46C2-8E5D-C5CD586038F7}" type="slidenum">
              <a:rPr lang="cs-CZ" altLang="cs-CZ">
                <a:solidFill>
                  <a:srgbClr val="FFFFFF"/>
                </a:solidFill>
                <a:latin typeface="Calibri" panose="020F0502020204030204" pitchFamily="34" charset="0"/>
              </a:rPr>
              <a:pPr eaLnBrk="1" hangingPunct="1"/>
              <a:t>18</a:t>
            </a:fld>
            <a:endParaRPr lang="cs-CZ" altLang="cs-CZ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113919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/>
          <p:cNvSpPr txBox="1"/>
          <p:nvPr/>
        </p:nvSpPr>
        <p:spPr>
          <a:xfrm>
            <a:off x="963613" y="428625"/>
            <a:ext cx="7216775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indent="355600" algn="ctr">
              <a:defRPr/>
            </a:pPr>
            <a:r>
              <a:rPr lang="cs-CZ" sz="3200" dirty="0" err="1">
                <a:solidFill>
                  <a:srgbClr val="FFC000"/>
                </a:solidFill>
                <a:latin typeface="Verdana" pitchFamily="34" charset="0"/>
              </a:rPr>
              <a:t>Events</a:t>
            </a:r>
            <a:r>
              <a:rPr lang="cs-CZ" sz="3200" dirty="0">
                <a:solidFill>
                  <a:srgbClr val="FFFF00"/>
                </a:solidFill>
                <a:latin typeface="Verdana" pitchFamily="34" charset="0"/>
              </a:rPr>
              <a:t> </a:t>
            </a:r>
            <a:r>
              <a:rPr lang="cs-CZ" sz="3200" dirty="0">
                <a:solidFill>
                  <a:prstClr val="black">
                    <a:lumMod val="50000"/>
                    <a:lumOff val="50000"/>
                  </a:prstClr>
                </a:solidFill>
                <a:latin typeface="Verdana" pitchFamily="34" charset="0"/>
              </a:rPr>
              <a:t>– </a:t>
            </a:r>
            <a:r>
              <a:rPr lang="cs-CZ" sz="32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Verdana" pitchFamily="34" charset="0"/>
              </a:rPr>
              <a:t>Collaboration</a:t>
            </a:r>
            <a:r>
              <a:rPr lang="cs-CZ" sz="3200" dirty="0">
                <a:solidFill>
                  <a:prstClr val="black">
                    <a:lumMod val="50000"/>
                    <a:lumOff val="50000"/>
                  </a:prstClr>
                </a:solidFill>
                <a:latin typeface="Verdana" pitchFamily="34" charset="0"/>
              </a:rPr>
              <a:t> – Media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857250" y="1571625"/>
            <a:ext cx="7143750" cy="41544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400" dirty="0">
                <a:solidFill>
                  <a:prstClr val="white"/>
                </a:solidFill>
                <a:latin typeface="Verdana" pitchFamily="34" charset="0"/>
              </a:rPr>
              <a:t>Two weeks from 20th to 31st October:</a:t>
            </a:r>
          </a:p>
          <a:p>
            <a:pPr>
              <a:defRPr/>
            </a:pPr>
            <a:endParaRPr lang="en-US" sz="2400" dirty="0">
              <a:solidFill>
                <a:prstClr val="white"/>
              </a:solidFill>
              <a:latin typeface="Verdana" pitchFamily="34" charset="0"/>
            </a:endParaRPr>
          </a:p>
          <a:p>
            <a:pPr marL="355600" indent="-355600">
              <a:buFont typeface="Wingdings" pitchFamily="2" charset="2"/>
              <a:buChar char="§"/>
              <a:defRPr/>
            </a:pPr>
            <a:r>
              <a:rPr lang="en-US" sz="2400" dirty="0">
                <a:solidFill>
                  <a:prstClr val="white"/>
                </a:solidFill>
                <a:latin typeface="Verdana" pitchFamily="34" charset="0"/>
              </a:rPr>
              <a:t>Multimedia exhibition (posters, prototypes of detectors, presentations) with experts</a:t>
            </a:r>
            <a:r>
              <a:rPr lang="cs-CZ" sz="2400" dirty="0">
                <a:solidFill>
                  <a:prstClr val="white"/>
                </a:solidFill>
                <a:latin typeface="Verdana" pitchFamily="34" charset="0"/>
              </a:rPr>
              <a:t>;</a:t>
            </a:r>
            <a:br>
              <a:rPr lang="cs-CZ" sz="2400" dirty="0">
                <a:solidFill>
                  <a:prstClr val="white"/>
                </a:solidFill>
                <a:latin typeface="Verdana" pitchFamily="34" charset="0"/>
              </a:rPr>
            </a:br>
            <a:r>
              <a:rPr lang="cs-CZ" sz="2400" dirty="0" err="1">
                <a:solidFill>
                  <a:prstClr val="white"/>
                </a:solidFill>
                <a:latin typeface="Verdana" pitchFamily="34" charset="0"/>
              </a:rPr>
              <a:t>including</a:t>
            </a:r>
            <a:r>
              <a:rPr lang="cs-CZ" sz="2400" dirty="0">
                <a:solidFill>
                  <a:prstClr val="white"/>
                </a:solidFill>
                <a:latin typeface="Verdana" pitchFamily="34" charset="0"/>
              </a:rPr>
              <a:t> a </a:t>
            </a:r>
            <a:r>
              <a:rPr lang="cs-CZ" sz="2400" dirty="0" err="1">
                <a:solidFill>
                  <a:prstClr val="white"/>
                </a:solidFill>
                <a:latin typeface="Verdana" pitchFamily="34" charset="0"/>
              </a:rPr>
              <a:t>special</a:t>
            </a:r>
            <a:r>
              <a:rPr lang="cs-CZ" sz="2400" dirty="0">
                <a:solidFill>
                  <a:prstClr val="white"/>
                </a:solidFill>
                <a:latin typeface="Verdana" pitchFamily="34" charset="0"/>
              </a:rPr>
              <a:t> </a:t>
            </a:r>
            <a:r>
              <a:rPr lang="en-US" sz="2400" dirty="0">
                <a:solidFill>
                  <a:prstClr val="white"/>
                </a:solidFill>
                <a:latin typeface="Verdana" pitchFamily="34" charset="0"/>
              </a:rPr>
              <a:t>presentation of CERN to industry representatives</a:t>
            </a:r>
          </a:p>
          <a:p>
            <a:pPr marL="355600" indent="-355600">
              <a:buFont typeface="Wingdings" pitchFamily="2" charset="2"/>
              <a:buChar char="§"/>
              <a:defRPr/>
            </a:pPr>
            <a:endParaRPr lang="en-US" sz="2400" dirty="0">
              <a:solidFill>
                <a:prstClr val="white"/>
              </a:solidFill>
              <a:latin typeface="Verdana" pitchFamily="34" charset="0"/>
            </a:endParaRPr>
          </a:p>
          <a:p>
            <a:pPr marL="355600" indent="-355600">
              <a:buFont typeface="Wingdings" pitchFamily="2" charset="2"/>
              <a:buChar char="§"/>
              <a:defRPr/>
            </a:pPr>
            <a:r>
              <a:rPr lang="cs-CZ" sz="2400" dirty="0">
                <a:solidFill>
                  <a:prstClr val="white"/>
                </a:solidFill>
                <a:latin typeface="Verdana" pitchFamily="34" charset="0"/>
              </a:rPr>
              <a:t>LHC </a:t>
            </a:r>
            <a:r>
              <a:rPr lang="en-US" sz="2400" dirty="0">
                <a:solidFill>
                  <a:prstClr val="white"/>
                </a:solidFill>
                <a:latin typeface="Verdana" pitchFamily="34" charset="0"/>
              </a:rPr>
              <a:t>Day in the Planetarium </a:t>
            </a:r>
            <a:r>
              <a:rPr lang="cs-CZ" sz="2400" dirty="0">
                <a:solidFill>
                  <a:prstClr val="white"/>
                </a:solidFill>
                <a:latin typeface="Verdana" pitchFamily="34" charset="0"/>
              </a:rPr>
              <a:t/>
            </a:r>
            <a:br>
              <a:rPr lang="cs-CZ" sz="2400" dirty="0">
                <a:solidFill>
                  <a:prstClr val="white"/>
                </a:solidFill>
                <a:latin typeface="Verdana" pitchFamily="34" charset="0"/>
              </a:rPr>
            </a:br>
            <a:r>
              <a:rPr lang="en-US" sz="2400" dirty="0">
                <a:solidFill>
                  <a:prstClr val="white"/>
                </a:solidFill>
                <a:latin typeface="Verdana" pitchFamily="34" charset="0"/>
              </a:rPr>
              <a:t>(Short </a:t>
            </a:r>
            <a:r>
              <a:rPr lang="en-US" sz="2400" dirty="0" err="1">
                <a:solidFill>
                  <a:prstClr val="white"/>
                </a:solidFill>
                <a:latin typeface="Verdana" pitchFamily="34" charset="0"/>
              </a:rPr>
              <a:t>programme</a:t>
            </a:r>
            <a:r>
              <a:rPr lang="en-US" sz="2400" dirty="0">
                <a:solidFill>
                  <a:prstClr val="white"/>
                </a:solidFill>
                <a:latin typeface="Verdana" pitchFamily="34" charset="0"/>
              </a:rPr>
              <a:t> for schools, projection of films, </a:t>
            </a:r>
            <a:r>
              <a:rPr lang="en-US" sz="2400" dirty="0" err="1">
                <a:solidFill>
                  <a:prstClr val="white"/>
                </a:solidFill>
                <a:latin typeface="Verdana" pitchFamily="34" charset="0"/>
              </a:rPr>
              <a:t>seminar@party</a:t>
            </a:r>
            <a:r>
              <a:rPr lang="en-US" sz="2400" dirty="0">
                <a:solidFill>
                  <a:prstClr val="white"/>
                </a:solidFill>
                <a:latin typeface="Verdana" pitchFamily="34" charset="0"/>
              </a:rPr>
              <a:t> for </a:t>
            </a:r>
            <a:r>
              <a:rPr lang="cs-CZ" sz="2400" dirty="0" err="1">
                <a:solidFill>
                  <a:prstClr val="white"/>
                </a:solidFill>
                <a:latin typeface="Verdana" pitchFamily="34" charset="0"/>
              </a:rPr>
              <a:t>collaborators</a:t>
            </a:r>
            <a:r>
              <a:rPr lang="cs-CZ" sz="2400" dirty="0">
                <a:solidFill>
                  <a:prstClr val="white"/>
                </a:solidFill>
                <a:latin typeface="Verdana" pitchFamily="34" charset="0"/>
              </a:rPr>
              <a:t> </a:t>
            </a:r>
            <a:r>
              <a:rPr lang="cs-CZ" sz="2400" dirty="0" err="1">
                <a:solidFill>
                  <a:prstClr val="white"/>
                </a:solidFill>
                <a:latin typeface="Verdana" pitchFamily="34" charset="0"/>
              </a:rPr>
              <a:t>and</a:t>
            </a:r>
            <a:r>
              <a:rPr lang="cs-CZ" sz="2400" dirty="0">
                <a:solidFill>
                  <a:prstClr val="white"/>
                </a:solidFill>
                <a:latin typeface="Verdana" pitchFamily="34" charset="0"/>
              </a:rPr>
              <a:t> </a:t>
            </a:r>
            <a:r>
              <a:rPr lang="cs-CZ" sz="2400" dirty="0" err="1">
                <a:solidFill>
                  <a:prstClr val="white"/>
                </a:solidFill>
                <a:latin typeface="Verdana" pitchFamily="34" charset="0"/>
              </a:rPr>
              <a:t>guests</a:t>
            </a:r>
            <a:r>
              <a:rPr lang="cs-CZ" sz="2400" dirty="0">
                <a:solidFill>
                  <a:prstClr val="white"/>
                </a:solidFill>
                <a:latin typeface="Verdana" pitchFamily="34" charset="0"/>
              </a:rPr>
              <a:t>)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6C1C196D-E8C5-4848-9FF3-37C0FA7AE92D}" type="slidenum">
              <a:rPr lang="cs-CZ" altLang="cs-CZ">
                <a:solidFill>
                  <a:srgbClr val="FFFFFF"/>
                </a:solidFill>
                <a:latin typeface="Calibri" panose="020F0502020204030204" pitchFamily="34" charset="0"/>
              </a:rPr>
              <a:pPr eaLnBrk="1" hangingPunct="1"/>
              <a:t>19</a:t>
            </a:fld>
            <a:endParaRPr lang="cs-CZ" altLang="cs-CZ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832296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164383" y="86168"/>
            <a:ext cx="881523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dirty="0" smtClean="0">
                <a:solidFill>
                  <a:schemeClr val="bg1"/>
                </a:solidFill>
              </a:rPr>
              <a:t>HEP </a:t>
            </a:r>
            <a:r>
              <a:rPr lang="cs-CZ" sz="2800" dirty="0" err="1" smtClean="0">
                <a:solidFill>
                  <a:schemeClr val="bg1"/>
                </a:solidFill>
              </a:rPr>
              <a:t>Institutes</a:t>
            </a:r>
            <a:r>
              <a:rPr lang="cs-CZ" sz="2800" dirty="0" smtClean="0">
                <a:solidFill>
                  <a:schemeClr val="bg1"/>
                </a:solidFill>
              </a:rPr>
              <a:t>: </a:t>
            </a:r>
            <a:r>
              <a:rPr lang="cs-CZ" sz="2800" dirty="0" err="1" smtClean="0">
                <a:solidFill>
                  <a:schemeClr val="bg1"/>
                </a:solidFill>
              </a:rPr>
              <a:t>Academy</a:t>
            </a:r>
            <a:r>
              <a:rPr lang="cs-CZ" sz="2800" dirty="0" smtClean="0">
                <a:solidFill>
                  <a:schemeClr val="bg1"/>
                </a:solidFill>
              </a:rPr>
              <a:t> </a:t>
            </a:r>
            <a:r>
              <a:rPr lang="cs-CZ" sz="2800" dirty="0" err="1" smtClean="0">
                <a:solidFill>
                  <a:schemeClr val="bg1"/>
                </a:solidFill>
              </a:rPr>
              <a:t>of</a:t>
            </a:r>
            <a:r>
              <a:rPr lang="cs-CZ" sz="2800" dirty="0" smtClean="0">
                <a:solidFill>
                  <a:schemeClr val="bg1"/>
                </a:solidFill>
              </a:rPr>
              <a:t> </a:t>
            </a:r>
            <a:r>
              <a:rPr lang="cs-CZ" sz="2800" dirty="0" err="1" smtClean="0">
                <a:solidFill>
                  <a:schemeClr val="bg1"/>
                </a:solidFill>
              </a:rPr>
              <a:t>Sciences</a:t>
            </a:r>
            <a:r>
              <a:rPr lang="cs-CZ" sz="2800" dirty="0" smtClean="0">
                <a:solidFill>
                  <a:schemeClr val="bg1"/>
                </a:solidFill>
              </a:rPr>
              <a:t> </a:t>
            </a:r>
            <a:r>
              <a:rPr lang="cs-CZ" sz="2800" dirty="0" err="1" smtClean="0">
                <a:solidFill>
                  <a:schemeClr val="bg1"/>
                </a:solidFill>
              </a:rPr>
              <a:t>of</a:t>
            </a:r>
            <a:r>
              <a:rPr lang="cs-CZ" sz="2800" dirty="0" smtClean="0">
                <a:solidFill>
                  <a:schemeClr val="bg1"/>
                </a:solidFill>
              </a:rPr>
              <a:t> </a:t>
            </a:r>
            <a:r>
              <a:rPr lang="cs-CZ" sz="2800" dirty="0" err="1" smtClean="0">
                <a:solidFill>
                  <a:schemeClr val="bg1"/>
                </a:solidFill>
              </a:rPr>
              <a:t>the</a:t>
            </a:r>
            <a:r>
              <a:rPr lang="cs-CZ" sz="2800" dirty="0" smtClean="0">
                <a:solidFill>
                  <a:schemeClr val="bg1"/>
                </a:solidFill>
              </a:rPr>
              <a:t> CR (</a:t>
            </a:r>
            <a:r>
              <a:rPr lang="cs-CZ" sz="2800" dirty="0" err="1" smtClean="0">
                <a:solidFill>
                  <a:schemeClr val="bg1"/>
                </a:solidFill>
              </a:rPr>
              <a:t>IoP</a:t>
            </a:r>
            <a:r>
              <a:rPr lang="cs-CZ" sz="2800" dirty="0" smtClean="0">
                <a:solidFill>
                  <a:schemeClr val="bg1"/>
                </a:solidFill>
              </a:rPr>
              <a:t>, INP), </a:t>
            </a:r>
            <a:br>
              <a:rPr lang="cs-CZ" sz="2800" dirty="0" smtClean="0">
                <a:solidFill>
                  <a:schemeClr val="bg1"/>
                </a:solidFill>
              </a:rPr>
            </a:br>
            <a:r>
              <a:rPr lang="cs-CZ" sz="2800" dirty="0" smtClean="0">
                <a:solidFill>
                  <a:schemeClr val="bg1"/>
                </a:solidFill>
              </a:rPr>
              <a:t>Charles University, Czech </a:t>
            </a:r>
            <a:r>
              <a:rPr lang="cs-CZ" sz="2800" dirty="0" err="1" smtClean="0">
                <a:solidFill>
                  <a:schemeClr val="bg1"/>
                </a:solidFill>
              </a:rPr>
              <a:t>Technical</a:t>
            </a:r>
            <a:r>
              <a:rPr lang="cs-CZ" sz="2800" dirty="0" smtClean="0">
                <a:solidFill>
                  <a:schemeClr val="bg1"/>
                </a:solidFill>
              </a:rPr>
              <a:t> Univ., </a:t>
            </a:r>
            <a:r>
              <a:rPr lang="cs-CZ" sz="2800" dirty="0" err="1" smtClean="0">
                <a:solidFill>
                  <a:schemeClr val="bg1"/>
                </a:solidFill>
              </a:rPr>
              <a:t>Palacky</a:t>
            </a:r>
            <a:r>
              <a:rPr lang="cs-CZ" sz="2800" dirty="0" smtClean="0">
                <a:solidFill>
                  <a:schemeClr val="bg1"/>
                </a:solidFill>
              </a:rPr>
              <a:t> University</a:t>
            </a:r>
            <a:endParaRPr lang="cs-CZ" sz="2800" dirty="0">
              <a:solidFill>
                <a:schemeClr val="bg1"/>
              </a:solidFill>
            </a:endParaRP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 rotWithShape="1">
          <a:blip r:embed="rId2"/>
          <a:srcRect l="18857" t="8137"/>
          <a:stretch/>
        </p:blipFill>
        <p:spPr>
          <a:xfrm>
            <a:off x="1" y="1035005"/>
            <a:ext cx="9144000" cy="5822995"/>
          </a:xfrm>
          <a:prstGeom prst="rect">
            <a:avLst/>
          </a:prstGeom>
        </p:spPr>
      </p:pic>
      <p:sp>
        <p:nvSpPr>
          <p:cNvPr id="3" name="Ovál 2"/>
          <p:cNvSpPr/>
          <p:nvPr/>
        </p:nvSpPr>
        <p:spPr>
          <a:xfrm>
            <a:off x="3048000" y="3119120"/>
            <a:ext cx="416560" cy="406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Ovál 4"/>
          <p:cNvSpPr/>
          <p:nvPr/>
        </p:nvSpPr>
        <p:spPr>
          <a:xfrm>
            <a:off x="6695440" y="3895702"/>
            <a:ext cx="416560" cy="406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TextovéPole 5"/>
          <p:cNvSpPr txBox="1"/>
          <p:nvPr/>
        </p:nvSpPr>
        <p:spPr>
          <a:xfrm>
            <a:off x="2473939" y="2494300"/>
            <a:ext cx="1910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>
                <a:solidFill>
                  <a:schemeClr val="bg1"/>
                </a:solidFill>
              </a:rPr>
              <a:t>Prague</a:t>
            </a:r>
            <a:endParaRPr lang="cs-CZ" sz="4000" b="1" dirty="0">
              <a:solidFill>
                <a:schemeClr val="bg1"/>
              </a:solidFill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5958840" y="3322320"/>
            <a:ext cx="23063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 smtClean="0">
                <a:solidFill>
                  <a:schemeClr val="bg1"/>
                </a:solidFill>
              </a:rPr>
              <a:t>Olomouc</a:t>
            </a:r>
            <a:endParaRPr lang="cs-CZ" sz="4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5380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4" t="19308" r="3297" b="3455"/>
          <a:stretch>
            <a:fillRect/>
          </a:stretch>
        </p:blipFill>
        <p:spPr bwMode="auto">
          <a:xfrm>
            <a:off x="0" y="1428750"/>
            <a:ext cx="9144000" cy="542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963613" y="428625"/>
            <a:ext cx="7216775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indent="355600" algn="ctr">
              <a:defRPr/>
            </a:pPr>
            <a:r>
              <a:rPr lang="cs-CZ" sz="3200" dirty="0" err="1">
                <a:solidFill>
                  <a:srgbClr val="FFC000"/>
                </a:solidFill>
                <a:latin typeface="Verdana" pitchFamily="34" charset="0"/>
              </a:rPr>
              <a:t>Events</a:t>
            </a:r>
            <a:r>
              <a:rPr lang="cs-CZ" sz="3200" dirty="0">
                <a:solidFill>
                  <a:srgbClr val="FFFF00"/>
                </a:solidFill>
                <a:latin typeface="Verdana" pitchFamily="34" charset="0"/>
              </a:rPr>
              <a:t> </a:t>
            </a:r>
            <a:r>
              <a:rPr lang="cs-CZ" sz="3200" dirty="0">
                <a:solidFill>
                  <a:prstClr val="black">
                    <a:lumMod val="50000"/>
                    <a:lumOff val="50000"/>
                  </a:prstClr>
                </a:solidFill>
                <a:latin typeface="Verdana" pitchFamily="34" charset="0"/>
              </a:rPr>
              <a:t>– </a:t>
            </a:r>
            <a:r>
              <a:rPr lang="cs-CZ" sz="32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Verdana" pitchFamily="34" charset="0"/>
              </a:rPr>
              <a:t>Collaboration</a:t>
            </a:r>
            <a:r>
              <a:rPr lang="cs-CZ" sz="3200" dirty="0">
                <a:solidFill>
                  <a:prstClr val="black">
                    <a:lumMod val="50000"/>
                    <a:lumOff val="50000"/>
                  </a:prstClr>
                </a:solidFill>
                <a:latin typeface="Verdana" pitchFamily="34" charset="0"/>
              </a:rPr>
              <a:t> – Media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83729585-299F-467A-B4F4-516BA0B058FF}" type="slidenum">
              <a:rPr lang="cs-CZ" altLang="cs-CZ">
                <a:solidFill>
                  <a:srgbClr val="FFFFFF"/>
                </a:solidFill>
                <a:latin typeface="Calibri" panose="020F0502020204030204" pitchFamily="34" charset="0"/>
              </a:rPr>
              <a:pPr eaLnBrk="1" hangingPunct="1"/>
              <a:t>20</a:t>
            </a:fld>
            <a:endParaRPr lang="cs-CZ" altLang="cs-CZ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631265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963613" y="428625"/>
            <a:ext cx="7216775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indent="355600" algn="ctr">
              <a:defRPr/>
            </a:pPr>
            <a:r>
              <a:rPr lang="cs-CZ" sz="3200" dirty="0" err="1">
                <a:solidFill>
                  <a:srgbClr val="FFC000"/>
                </a:solidFill>
                <a:latin typeface="Verdana" pitchFamily="34" charset="0"/>
              </a:rPr>
              <a:t>Events</a:t>
            </a:r>
            <a:r>
              <a:rPr lang="cs-CZ" sz="3200" dirty="0">
                <a:solidFill>
                  <a:srgbClr val="FFFF00"/>
                </a:solidFill>
                <a:latin typeface="Verdana" pitchFamily="34" charset="0"/>
              </a:rPr>
              <a:t> </a:t>
            </a:r>
            <a:r>
              <a:rPr lang="cs-CZ" sz="3200" dirty="0">
                <a:solidFill>
                  <a:prstClr val="black">
                    <a:lumMod val="50000"/>
                    <a:lumOff val="50000"/>
                  </a:prstClr>
                </a:solidFill>
                <a:latin typeface="Verdana" pitchFamily="34" charset="0"/>
              </a:rPr>
              <a:t>– </a:t>
            </a:r>
            <a:r>
              <a:rPr lang="cs-CZ" sz="32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Verdana" pitchFamily="34" charset="0"/>
              </a:rPr>
              <a:t>Collaboration</a:t>
            </a:r>
            <a:r>
              <a:rPr lang="cs-CZ" sz="3200" dirty="0">
                <a:solidFill>
                  <a:prstClr val="black">
                    <a:lumMod val="50000"/>
                    <a:lumOff val="50000"/>
                  </a:prstClr>
                </a:solidFill>
                <a:latin typeface="Verdana" pitchFamily="34" charset="0"/>
              </a:rPr>
              <a:t> – Media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A6F6D9A5-44E9-469B-B75E-D264E914C4D5}" type="slidenum">
              <a:rPr lang="cs-CZ" altLang="cs-CZ">
                <a:solidFill>
                  <a:srgbClr val="FFFFFF"/>
                </a:solidFill>
                <a:latin typeface="Calibri" panose="020F0502020204030204" pitchFamily="34" charset="0"/>
              </a:rPr>
              <a:pPr eaLnBrk="1" hangingPunct="1"/>
              <a:t>21</a:t>
            </a:fld>
            <a:endParaRPr lang="cs-CZ" altLang="cs-CZ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pic>
        <p:nvPicPr>
          <p:cNvPr id="6148" name="Picture 3" descr="N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28938"/>
            <a:ext cx="4591050" cy="328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3" descr="N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946400"/>
            <a:ext cx="4572000" cy="3268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0" name="TextovéPole 7"/>
          <p:cNvSpPr txBox="1">
            <a:spLocks noChangeArrowheads="1"/>
          </p:cNvSpPr>
          <p:nvPr/>
        </p:nvSpPr>
        <p:spPr bwMode="auto">
          <a:xfrm>
            <a:off x="785813" y="2071688"/>
            <a:ext cx="4429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cs-CZ" altLang="cs-CZ" sz="2400">
                <a:solidFill>
                  <a:srgbClr val="FFC000"/>
                </a:solidFill>
                <a:latin typeface="Verdana" panose="020B0604030504040204" pitchFamily="34" charset="0"/>
              </a:rPr>
              <a:t>Invitation to the exhibition</a:t>
            </a:r>
            <a:endParaRPr lang="en-US" altLang="cs-CZ" sz="2400">
              <a:solidFill>
                <a:srgbClr val="FFC000"/>
              </a:solidFill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026684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963613" y="428625"/>
            <a:ext cx="7216775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indent="355600" algn="ctr">
              <a:defRPr/>
            </a:pPr>
            <a:r>
              <a:rPr lang="cs-CZ" sz="3200" dirty="0" err="1">
                <a:solidFill>
                  <a:srgbClr val="FFC000"/>
                </a:solidFill>
                <a:latin typeface="Verdana" pitchFamily="34" charset="0"/>
              </a:rPr>
              <a:t>Events</a:t>
            </a:r>
            <a:r>
              <a:rPr lang="cs-CZ" sz="3200" dirty="0">
                <a:solidFill>
                  <a:srgbClr val="FFC000"/>
                </a:solidFill>
                <a:latin typeface="Verdana" pitchFamily="34" charset="0"/>
              </a:rPr>
              <a:t> </a:t>
            </a:r>
            <a:r>
              <a:rPr lang="cs-CZ" sz="3200" dirty="0">
                <a:solidFill>
                  <a:prstClr val="black">
                    <a:lumMod val="50000"/>
                    <a:lumOff val="50000"/>
                  </a:prstClr>
                </a:solidFill>
                <a:latin typeface="Verdana" pitchFamily="34" charset="0"/>
              </a:rPr>
              <a:t>– </a:t>
            </a:r>
            <a:r>
              <a:rPr lang="cs-CZ" sz="32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Verdana" pitchFamily="34" charset="0"/>
              </a:rPr>
              <a:t>Collaboration</a:t>
            </a:r>
            <a:r>
              <a:rPr lang="cs-CZ" sz="3200" dirty="0">
                <a:solidFill>
                  <a:prstClr val="black">
                    <a:lumMod val="50000"/>
                    <a:lumOff val="50000"/>
                  </a:prstClr>
                </a:solidFill>
                <a:latin typeface="Verdana" pitchFamily="34" charset="0"/>
              </a:rPr>
              <a:t> – Media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C562C5A2-3CED-4296-8F71-B9E49B2102BB}" type="slidenum">
              <a:rPr lang="cs-CZ" altLang="cs-CZ">
                <a:solidFill>
                  <a:srgbClr val="FFFFFF"/>
                </a:solidFill>
                <a:latin typeface="Calibri" panose="020F0502020204030204" pitchFamily="34" charset="0"/>
              </a:rPr>
              <a:pPr eaLnBrk="1" hangingPunct="1"/>
              <a:t>22</a:t>
            </a:fld>
            <a:endParaRPr lang="cs-CZ" altLang="cs-CZ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49238" y="1857375"/>
            <a:ext cx="9393238" cy="2566988"/>
          </a:xfrm>
          <a:prstGeom prst="rect">
            <a:avLst/>
          </a:prstGeom>
          <a:solidFill>
            <a:schemeClr val="bg1"/>
          </a:solidFill>
          <a:ln w="38100">
            <a:solidFill>
              <a:schemeClr val="bg2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717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57188" y="4459288"/>
            <a:ext cx="9537701" cy="2398712"/>
          </a:xfrm>
          <a:prstGeom prst="rect">
            <a:avLst/>
          </a:prstGeom>
          <a:solidFill>
            <a:schemeClr val="bg1"/>
          </a:solidFill>
          <a:ln w="38100">
            <a:solidFill>
              <a:srgbClr val="3333FF"/>
            </a:solidFill>
            <a:miter lim="800000"/>
            <a:headEnd/>
            <a:tailEnd/>
          </a:ln>
        </p:spPr>
      </p:pic>
      <p:sp>
        <p:nvSpPr>
          <p:cNvPr id="7174" name="TextovéPole 49"/>
          <p:cNvSpPr txBox="1">
            <a:spLocks noChangeArrowheads="1"/>
          </p:cNvSpPr>
          <p:nvPr/>
        </p:nvSpPr>
        <p:spPr bwMode="auto">
          <a:xfrm>
            <a:off x="214313" y="1285875"/>
            <a:ext cx="30003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cs-CZ" altLang="cs-CZ" sz="2400">
                <a:solidFill>
                  <a:srgbClr val="FFC000"/>
                </a:solidFill>
                <a:latin typeface="Verdana" panose="020B0604030504040204" pitchFamily="34" charset="0"/>
              </a:rPr>
              <a:t>Posters on trams</a:t>
            </a:r>
          </a:p>
        </p:txBody>
      </p:sp>
    </p:spTree>
    <p:extLst>
      <p:ext uri="{BB962C8B-B14F-4D97-AF65-F5344CB8AC3E}">
        <p14:creationId xmlns:p14="http://schemas.microsoft.com/office/powerpoint/2010/main" val="35940695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963613" y="428625"/>
            <a:ext cx="7216775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indent="355600" algn="ctr">
              <a:defRPr/>
            </a:pPr>
            <a:r>
              <a:rPr lang="cs-CZ" sz="3200" dirty="0" err="1">
                <a:solidFill>
                  <a:srgbClr val="FFC000"/>
                </a:solidFill>
                <a:latin typeface="Verdana" pitchFamily="34" charset="0"/>
              </a:rPr>
              <a:t>Events</a:t>
            </a:r>
            <a:r>
              <a:rPr lang="cs-CZ" sz="3200" dirty="0">
                <a:solidFill>
                  <a:srgbClr val="FFC000"/>
                </a:solidFill>
                <a:latin typeface="Verdana" pitchFamily="34" charset="0"/>
              </a:rPr>
              <a:t> </a:t>
            </a:r>
            <a:r>
              <a:rPr lang="cs-CZ" sz="3200" dirty="0">
                <a:solidFill>
                  <a:prstClr val="black">
                    <a:lumMod val="50000"/>
                    <a:lumOff val="50000"/>
                  </a:prstClr>
                </a:solidFill>
                <a:latin typeface="Verdana" pitchFamily="34" charset="0"/>
              </a:rPr>
              <a:t>– </a:t>
            </a:r>
            <a:r>
              <a:rPr lang="cs-CZ" sz="32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Verdana" pitchFamily="34" charset="0"/>
              </a:rPr>
              <a:t>Collaboration</a:t>
            </a:r>
            <a:r>
              <a:rPr lang="cs-CZ" sz="3200" dirty="0">
                <a:solidFill>
                  <a:prstClr val="black">
                    <a:lumMod val="50000"/>
                    <a:lumOff val="50000"/>
                  </a:prstClr>
                </a:solidFill>
                <a:latin typeface="Verdana" pitchFamily="34" charset="0"/>
              </a:rPr>
              <a:t> – Media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1E9C4A52-A524-4018-AD9B-4BEC516D4F9C}" type="slidenum">
              <a:rPr lang="cs-CZ" altLang="cs-CZ">
                <a:solidFill>
                  <a:srgbClr val="FFFFFF"/>
                </a:solidFill>
                <a:latin typeface="Calibri" panose="020F0502020204030204" pitchFamily="34" charset="0"/>
              </a:rPr>
              <a:pPr eaLnBrk="1" hangingPunct="1"/>
              <a:t>23</a:t>
            </a:fld>
            <a:endParaRPr lang="cs-CZ" altLang="cs-CZ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pic>
        <p:nvPicPr>
          <p:cNvPr id="8196" name="Picture 2" descr="http://www.planetarium.cz/IMG/plan_32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3714750"/>
            <a:ext cx="3048000" cy="206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4" descr="http://www.planetarium.cz/IMG/logo-pl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1500188"/>
            <a:ext cx="1152525" cy="170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8" name="TextovéPole 7"/>
          <p:cNvSpPr txBox="1">
            <a:spLocks noChangeArrowheads="1"/>
          </p:cNvSpPr>
          <p:nvPr/>
        </p:nvSpPr>
        <p:spPr bwMode="auto">
          <a:xfrm>
            <a:off x="3857625" y="3567113"/>
            <a:ext cx="5072063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prstClr val="white">
                    <a:lumMod val="75000"/>
                  </a:prstClr>
                </a:solidFill>
                <a:latin typeface="Verdana" pitchFamily="34" charset="0"/>
              </a:rPr>
              <a:t>The </a:t>
            </a:r>
            <a:r>
              <a:rPr lang="en-US" dirty="0" err="1">
                <a:solidFill>
                  <a:prstClr val="white">
                    <a:lumMod val="75000"/>
                  </a:prstClr>
                </a:solidFill>
                <a:latin typeface="Verdana" pitchFamily="34" charset="0"/>
              </a:rPr>
              <a:t>Cosmorama</a:t>
            </a:r>
            <a:r>
              <a:rPr lang="en-US" dirty="0">
                <a:solidFill>
                  <a:prstClr val="white">
                    <a:lumMod val="75000"/>
                  </a:prstClr>
                </a:solidFill>
                <a:latin typeface="Verdana" pitchFamily="34" charset="0"/>
              </a:rPr>
              <a:t> Hall can </a:t>
            </a:r>
            <a:r>
              <a:rPr lang="en-US" dirty="0" err="1">
                <a:solidFill>
                  <a:prstClr val="white">
                    <a:lumMod val="75000"/>
                  </a:prstClr>
                </a:solidFill>
                <a:latin typeface="Verdana" pitchFamily="34" charset="0"/>
              </a:rPr>
              <a:t>accomodate</a:t>
            </a:r>
            <a:r>
              <a:rPr lang="en-US" dirty="0">
                <a:solidFill>
                  <a:prstClr val="white">
                    <a:lumMod val="75000"/>
                  </a:prstClr>
                </a:solidFill>
                <a:latin typeface="Verdana" pitchFamily="34" charset="0"/>
              </a:rPr>
              <a:t> an audience of 210 people. It is a circular hall with 23,5 </a:t>
            </a:r>
            <a:r>
              <a:rPr lang="en-US" dirty="0" err="1">
                <a:solidFill>
                  <a:prstClr val="white">
                    <a:lumMod val="75000"/>
                  </a:prstClr>
                </a:solidFill>
                <a:latin typeface="Verdana" pitchFamily="34" charset="0"/>
              </a:rPr>
              <a:t>metres</a:t>
            </a:r>
            <a:r>
              <a:rPr lang="en-US" dirty="0">
                <a:solidFill>
                  <a:prstClr val="white">
                    <a:lumMod val="75000"/>
                  </a:prstClr>
                </a:solidFill>
                <a:latin typeface="Verdana" pitchFamily="34" charset="0"/>
              </a:rPr>
              <a:t> in diameter and a projection dome - an artificial sky vaulted to a height of 15 </a:t>
            </a:r>
            <a:r>
              <a:rPr lang="en-US" dirty="0" err="1">
                <a:solidFill>
                  <a:prstClr val="white">
                    <a:lumMod val="75000"/>
                  </a:prstClr>
                </a:solidFill>
                <a:latin typeface="Verdana" pitchFamily="34" charset="0"/>
              </a:rPr>
              <a:t>metres</a:t>
            </a:r>
            <a:r>
              <a:rPr lang="en-US" dirty="0">
                <a:solidFill>
                  <a:prstClr val="white">
                    <a:lumMod val="75000"/>
                  </a:prstClr>
                </a:solidFill>
                <a:latin typeface="Verdana" pitchFamily="34" charset="0"/>
              </a:rPr>
              <a:t>. The projection screen is the biggest one in the Czech Republic (843 </a:t>
            </a:r>
            <a:r>
              <a:rPr lang="en-US" dirty="0" err="1">
                <a:solidFill>
                  <a:prstClr val="white">
                    <a:lumMod val="75000"/>
                  </a:prstClr>
                </a:solidFill>
                <a:latin typeface="Verdana" pitchFamily="34" charset="0"/>
              </a:rPr>
              <a:t>sq.m</a:t>
            </a:r>
            <a:r>
              <a:rPr lang="en-US" dirty="0">
                <a:solidFill>
                  <a:prstClr val="white">
                    <a:lumMod val="75000"/>
                  </a:prstClr>
                </a:solidFill>
                <a:latin typeface="Verdana" pitchFamily="34" charset="0"/>
              </a:rPr>
              <a:t>.). The dome is </a:t>
            </a:r>
            <a:r>
              <a:rPr lang="en-US" dirty="0" err="1">
                <a:solidFill>
                  <a:prstClr val="white">
                    <a:lumMod val="75000"/>
                  </a:prstClr>
                </a:solidFill>
                <a:latin typeface="Verdana" pitchFamily="34" charset="0"/>
              </a:rPr>
              <a:t>equiped</a:t>
            </a:r>
            <a:r>
              <a:rPr lang="en-US" dirty="0">
                <a:solidFill>
                  <a:prstClr val="white">
                    <a:lumMod val="75000"/>
                  </a:prstClr>
                </a:solidFill>
                <a:latin typeface="Verdana" pitchFamily="34" charset="0"/>
              </a:rPr>
              <a:t> the large Planetarium device called "</a:t>
            </a:r>
            <a:r>
              <a:rPr lang="en-US" dirty="0" err="1">
                <a:solidFill>
                  <a:prstClr val="white">
                    <a:lumMod val="75000"/>
                  </a:prstClr>
                </a:solidFill>
                <a:latin typeface="Verdana" pitchFamily="34" charset="0"/>
              </a:rPr>
              <a:t>Cosmorama</a:t>
            </a:r>
            <a:r>
              <a:rPr lang="en-US" dirty="0">
                <a:solidFill>
                  <a:prstClr val="white">
                    <a:lumMod val="75000"/>
                  </a:prstClr>
                </a:solidFill>
                <a:latin typeface="Verdana" pitchFamily="34" charset="0"/>
              </a:rPr>
              <a:t>" (Carl </a:t>
            </a:r>
            <a:r>
              <a:rPr lang="en-US" dirty="0" err="1">
                <a:solidFill>
                  <a:prstClr val="white">
                    <a:lumMod val="75000"/>
                  </a:prstClr>
                </a:solidFill>
                <a:latin typeface="Verdana" pitchFamily="34" charset="0"/>
              </a:rPr>
              <a:t>Zeiss</a:t>
            </a:r>
            <a:r>
              <a:rPr lang="en-US" dirty="0">
                <a:solidFill>
                  <a:prstClr val="white">
                    <a:lumMod val="75000"/>
                  </a:prstClr>
                </a:solidFill>
                <a:latin typeface="Verdana" pitchFamily="34" charset="0"/>
              </a:rPr>
              <a:t> - Jena) and laser systems. </a:t>
            </a:r>
            <a:endParaRPr lang="cs-CZ" dirty="0">
              <a:solidFill>
                <a:prstClr val="white">
                  <a:lumMod val="75000"/>
                </a:prstClr>
              </a:solidFill>
              <a:latin typeface="Verdana" pitchFamily="34" charset="0"/>
            </a:endParaRPr>
          </a:p>
        </p:txBody>
      </p:sp>
      <p:sp>
        <p:nvSpPr>
          <p:cNvPr id="8199" name="Obdélník 8"/>
          <p:cNvSpPr>
            <a:spLocks noChangeArrowheads="1"/>
          </p:cNvSpPr>
          <p:nvPr/>
        </p:nvSpPr>
        <p:spPr bwMode="auto">
          <a:xfrm>
            <a:off x="285750" y="5929313"/>
            <a:ext cx="33305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cs-CZ" dirty="0">
                <a:solidFill>
                  <a:prstClr val="white">
                    <a:lumMod val="75000"/>
                  </a:prstClr>
                </a:solidFill>
                <a:latin typeface="Verdana" pitchFamily="34" charset="0"/>
              </a:rPr>
              <a:t>http://www.</a:t>
            </a:r>
            <a:r>
              <a:rPr lang="cs-CZ" dirty="0" err="1">
                <a:solidFill>
                  <a:prstClr val="white">
                    <a:lumMod val="75000"/>
                  </a:prstClr>
                </a:solidFill>
                <a:latin typeface="Verdana" pitchFamily="34" charset="0"/>
              </a:rPr>
              <a:t>planetarium.cz</a:t>
            </a:r>
            <a:endParaRPr lang="cs-CZ" dirty="0">
              <a:solidFill>
                <a:prstClr val="white">
                  <a:lumMod val="75000"/>
                </a:prstClr>
              </a:solidFill>
              <a:latin typeface="Verdana" pitchFamily="34" charset="0"/>
            </a:endParaRPr>
          </a:p>
        </p:txBody>
      </p:sp>
      <p:sp>
        <p:nvSpPr>
          <p:cNvPr id="8200" name="TextovéPole 9"/>
          <p:cNvSpPr txBox="1">
            <a:spLocks noChangeArrowheads="1"/>
          </p:cNvSpPr>
          <p:nvPr/>
        </p:nvSpPr>
        <p:spPr bwMode="auto">
          <a:xfrm>
            <a:off x="1928813" y="1428750"/>
            <a:ext cx="7000875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cs-CZ" sz="2400">
                <a:solidFill>
                  <a:srgbClr val="FFC000"/>
                </a:solidFill>
                <a:latin typeface="Verdana" panose="020B0604030504040204" pitchFamily="34" charset="0"/>
              </a:rPr>
              <a:t>LHC Day in the Planetarium will profit from the „curiosity stimulating environment“.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cs-CZ" sz="2400">
                <a:solidFill>
                  <a:srgbClr val="FFC000"/>
                </a:solidFill>
                <a:latin typeface="Verdana" panose="020B0604030504040204" pitchFamily="34" charset="0"/>
              </a:rPr>
              <a:t>We are preparing a particle physics &amp; LHC show which will stay there.</a:t>
            </a:r>
          </a:p>
        </p:txBody>
      </p:sp>
    </p:spTree>
    <p:extLst>
      <p:ext uri="{BB962C8B-B14F-4D97-AF65-F5344CB8AC3E}">
        <p14:creationId xmlns:p14="http://schemas.microsoft.com/office/powerpoint/2010/main" val="34262894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963613" y="428625"/>
            <a:ext cx="7216775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indent="355600" algn="ctr">
              <a:defRPr/>
            </a:pPr>
            <a:r>
              <a:rPr lang="cs-CZ" sz="32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Verdana" pitchFamily="34" charset="0"/>
              </a:rPr>
              <a:t>Events</a:t>
            </a:r>
            <a:r>
              <a:rPr lang="cs-CZ" sz="3200" dirty="0">
                <a:solidFill>
                  <a:srgbClr val="FFFF00"/>
                </a:solidFill>
                <a:latin typeface="Verdana" pitchFamily="34" charset="0"/>
              </a:rPr>
              <a:t> </a:t>
            </a:r>
            <a:r>
              <a:rPr lang="cs-CZ" sz="3200" dirty="0">
                <a:solidFill>
                  <a:prstClr val="black">
                    <a:lumMod val="50000"/>
                    <a:lumOff val="50000"/>
                  </a:prstClr>
                </a:solidFill>
                <a:latin typeface="Verdana" pitchFamily="34" charset="0"/>
              </a:rPr>
              <a:t>– </a:t>
            </a:r>
            <a:r>
              <a:rPr lang="cs-CZ" sz="3200" dirty="0" err="1">
                <a:solidFill>
                  <a:srgbClr val="FFCC00"/>
                </a:solidFill>
                <a:latin typeface="Verdana" pitchFamily="34" charset="0"/>
              </a:rPr>
              <a:t>Collaboration</a:t>
            </a:r>
            <a:r>
              <a:rPr lang="cs-CZ" sz="3200" dirty="0">
                <a:solidFill>
                  <a:prstClr val="black">
                    <a:lumMod val="50000"/>
                    <a:lumOff val="50000"/>
                  </a:prstClr>
                </a:solidFill>
                <a:latin typeface="Verdana" pitchFamily="34" charset="0"/>
              </a:rPr>
              <a:t> – Media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8090E61C-B300-4E19-9467-BBCCFC27E09D}" type="slidenum">
              <a:rPr lang="cs-CZ" altLang="cs-CZ">
                <a:solidFill>
                  <a:srgbClr val="FFFFFF"/>
                </a:solidFill>
                <a:latin typeface="Calibri" panose="020F0502020204030204" pitchFamily="34" charset="0"/>
              </a:rPr>
              <a:pPr eaLnBrk="1" hangingPunct="1"/>
              <a:t>24</a:t>
            </a:fld>
            <a:endParaRPr lang="cs-CZ" altLang="cs-CZ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9220" name="TextovéPole 9"/>
          <p:cNvSpPr txBox="1">
            <a:spLocks noChangeArrowheads="1"/>
          </p:cNvSpPr>
          <p:nvPr/>
        </p:nvSpPr>
        <p:spPr bwMode="auto">
          <a:xfrm>
            <a:off x="534988" y="1500188"/>
            <a:ext cx="80740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cs-CZ" altLang="cs-CZ" sz="2400">
                <a:solidFill>
                  <a:srgbClr val="FFCC00"/>
                </a:solidFill>
                <a:latin typeface="Verdana" panose="020B0604030504040204" pitchFamily="34" charset="0"/>
              </a:rPr>
              <a:t>U</a:t>
            </a:r>
            <a:r>
              <a:rPr lang="en-US" altLang="cs-CZ" sz="2400">
                <a:solidFill>
                  <a:srgbClr val="FFCC00"/>
                </a:solidFill>
                <a:latin typeface="Verdana" panose="020B0604030504040204" pitchFamily="34" charset="0"/>
              </a:rPr>
              <a:t>nprecedented</a:t>
            </a:r>
            <a:r>
              <a:rPr lang="cs-CZ" altLang="cs-CZ" sz="2400">
                <a:solidFill>
                  <a:srgbClr val="FFCC00"/>
                </a:solidFill>
                <a:latin typeface="Verdana" panose="020B0604030504040204" pitchFamily="34" charset="0"/>
              </a:rPr>
              <a:t> and very effective collaboration of</a:t>
            </a:r>
            <a:endParaRPr lang="en-US" altLang="cs-CZ" sz="2400">
              <a:solidFill>
                <a:srgbClr val="FFCC00"/>
              </a:solidFill>
              <a:latin typeface="Verdana" panose="020B0604030504040204" pitchFamily="34" charset="0"/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285750" y="2371725"/>
            <a:ext cx="3929063" cy="923925"/>
          </a:xfrm>
          <a:prstGeom prst="rect">
            <a:avLst/>
          </a:prstGeom>
          <a:noFill/>
          <a:ln w="28575">
            <a:solidFill>
              <a:schemeClr val="bg2">
                <a:lumMod val="60000"/>
                <a:lumOff val="40000"/>
              </a:schemeClr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FFCC00"/>
                </a:solidFill>
                <a:latin typeface="Verdana" pitchFamily="34" charset="0"/>
              </a:rPr>
              <a:t>INSTITUTE OF PHYSICS</a:t>
            </a:r>
            <a:br>
              <a:rPr lang="en-US" b="1" dirty="0">
                <a:solidFill>
                  <a:srgbClr val="FFCC00"/>
                </a:solidFill>
                <a:latin typeface="Verdana" pitchFamily="34" charset="0"/>
              </a:rPr>
            </a:br>
            <a:r>
              <a:rPr lang="en-US" b="1" dirty="0">
                <a:solidFill>
                  <a:srgbClr val="FFCC00"/>
                </a:solidFill>
                <a:latin typeface="Verdana" pitchFamily="34" charset="0"/>
              </a:rPr>
              <a:t>of  the  AS CR</a:t>
            </a:r>
            <a:endParaRPr lang="cs-CZ" b="1" dirty="0">
              <a:solidFill>
                <a:srgbClr val="FFCC00"/>
              </a:solidFill>
              <a:latin typeface="Verdana" pitchFamily="34" charset="0"/>
            </a:endParaRPr>
          </a:p>
          <a:p>
            <a:pPr>
              <a:defRPr/>
            </a:pPr>
            <a:r>
              <a:rPr lang="cs-CZ" b="1" dirty="0">
                <a:solidFill>
                  <a:srgbClr val="FF0000"/>
                </a:solidFill>
                <a:latin typeface="Verdana" pitchFamily="34" charset="0"/>
              </a:rPr>
              <a:t>Jiří Rameš, </a:t>
            </a:r>
            <a:r>
              <a:rPr lang="cs-CZ" dirty="0" err="1">
                <a:solidFill>
                  <a:srgbClr val="FFC000"/>
                </a:solidFill>
                <a:latin typeface="Verdana" pitchFamily="34" charset="0"/>
              </a:rPr>
              <a:t>member</a:t>
            </a:r>
            <a:r>
              <a:rPr lang="cs-CZ" dirty="0">
                <a:solidFill>
                  <a:srgbClr val="FFC000"/>
                </a:solidFill>
                <a:latin typeface="Verdana" pitchFamily="34" charset="0"/>
              </a:rPr>
              <a:t> </a:t>
            </a:r>
            <a:r>
              <a:rPr lang="cs-CZ" dirty="0" err="1">
                <a:solidFill>
                  <a:srgbClr val="FFC000"/>
                </a:solidFill>
                <a:latin typeface="Verdana" pitchFamily="34" charset="0"/>
              </a:rPr>
              <a:t>of</a:t>
            </a:r>
            <a:r>
              <a:rPr lang="cs-CZ" dirty="0">
                <a:solidFill>
                  <a:srgbClr val="FFC000"/>
                </a:solidFill>
                <a:latin typeface="Verdana" pitchFamily="34" charset="0"/>
              </a:rPr>
              <a:t> EPPOG</a:t>
            </a:r>
            <a:endParaRPr lang="en-US" dirty="0">
              <a:solidFill>
                <a:srgbClr val="FFC000"/>
              </a:solidFill>
              <a:latin typeface="Verdana" pitchFamily="34" charset="0"/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1643063" y="3586163"/>
            <a:ext cx="6143625" cy="1477962"/>
          </a:xfrm>
          <a:prstGeom prst="rect">
            <a:avLst/>
          </a:prstGeom>
          <a:noFill/>
          <a:ln w="76200">
            <a:solidFill>
              <a:schemeClr val="bg2">
                <a:lumMod val="60000"/>
                <a:lumOff val="40000"/>
              </a:schemeClr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cs-CZ" b="1" dirty="0">
                <a:solidFill>
                  <a:srgbClr val="FFCC00"/>
                </a:solidFill>
                <a:latin typeface="Verdana" pitchFamily="34" charset="0"/>
              </a:rPr>
              <a:t>ACADEMY OF SCIENCES </a:t>
            </a:r>
            <a:r>
              <a:rPr lang="cs-CZ" b="1" dirty="0" err="1">
                <a:solidFill>
                  <a:srgbClr val="FFCC00"/>
                </a:solidFill>
                <a:latin typeface="Verdana" pitchFamily="34" charset="0"/>
              </a:rPr>
              <a:t>of</a:t>
            </a:r>
            <a:r>
              <a:rPr lang="cs-CZ" b="1" dirty="0">
                <a:solidFill>
                  <a:srgbClr val="FFCC00"/>
                </a:solidFill>
                <a:latin typeface="Verdana" pitchFamily="34" charset="0"/>
              </a:rPr>
              <a:t>  </a:t>
            </a:r>
            <a:r>
              <a:rPr lang="cs-CZ" b="1" dirty="0" err="1">
                <a:solidFill>
                  <a:srgbClr val="FFCC00"/>
                </a:solidFill>
                <a:latin typeface="Verdana" pitchFamily="34" charset="0"/>
              </a:rPr>
              <a:t>the</a:t>
            </a:r>
            <a:r>
              <a:rPr lang="cs-CZ" b="1" dirty="0">
                <a:solidFill>
                  <a:srgbClr val="FFCC00"/>
                </a:solidFill>
                <a:latin typeface="Verdana" pitchFamily="34" charset="0"/>
              </a:rPr>
              <a:t> </a:t>
            </a:r>
            <a:r>
              <a:rPr lang="cs-CZ" b="1" dirty="0" err="1">
                <a:solidFill>
                  <a:srgbClr val="FFCC00"/>
                </a:solidFill>
                <a:latin typeface="Verdana" pitchFamily="34" charset="0"/>
              </a:rPr>
              <a:t>Czech</a:t>
            </a:r>
            <a:r>
              <a:rPr lang="cs-CZ" b="1" dirty="0">
                <a:solidFill>
                  <a:srgbClr val="FFCC00"/>
                </a:solidFill>
                <a:latin typeface="Verdana" pitchFamily="34" charset="0"/>
              </a:rPr>
              <a:t> </a:t>
            </a:r>
            <a:r>
              <a:rPr lang="cs-CZ" b="1" dirty="0" err="1">
                <a:solidFill>
                  <a:srgbClr val="FFCC00"/>
                </a:solidFill>
                <a:latin typeface="Verdana" pitchFamily="34" charset="0"/>
              </a:rPr>
              <a:t>Republic</a:t>
            </a:r>
            <a:endParaRPr lang="cs-CZ" b="1" dirty="0">
              <a:solidFill>
                <a:srgbClr val="FFCC00"/>
              </a:solidFill>
              <a:latin typeface="Verdana" pitchFamily="34" charset="0"/>
            </a:endParaRPr>
          </a:p>
          <a:p>
            <a:pPr>
              <a:defRPr/>
            </a:pPr>
            <a:r>
              <a:rPr lang="cs-CZ" b="1" dirty="0">
                <a:solidFill>
                  <a:srgbClr val="FFCC00"/>
                </a:solidFill>
                <a:latin typeface="Verdana" pitchFamily="34" charset="0"/>
              </a:rPr>
              <a:t>Department </a:t>
            </a:r>
            <a:r>
              <a:rPr lang="cs-CZ" b="1" dirty="0" err="1">
                <a:solidFill>
                  <a:srgbClr val="FFCC00"/>
                </a:solidFill>
                <a:latin typeface="Verdana" pitchFamily="34" charset="0"/>
              </a:rPr>
              <a:t>of</a:t>
            </a:r>
            <a:r>
              <a:rPr lang="cs-CZ" b="1" dirty="0">
                <a:solidFill>
                  <a:srgbClr val="FFCC00"/>
                </a:solidFill>
                <a:latin typeface="Verdana" pitchFamily="34" charset="0"/>
              </a:rPr>
              <a:t> Media </a:t>
            </a:r>
            <a:r>
              <a:rPr lang="cs-CZ" b="1" dirty="0" err="1">
                <a:solidFill>
                  <a:srgbClr val="FFCC00"/>
                </a:solidFill>
                <a:latin typeface="Verdana" pitchFamily="34" charset="0"/>
              </a:rPr>
              <a:t>Communication</a:t>
            </a:r>
            <a:endParaRPr lang="cs-CZ" b="1" dirty="0">
              <a:solidFill>
                <a:srgbClr val="FFCC00"/>
              </a:solidFill>
              <a:latin typeface="Verdana" pitchFamily="34" charset="0"/>
            </a:endParaRPr>
          </a:p>
          <a:p>
            <a:pPr>
              <a:defRPr/>
            </a:pPr>
            <a:r>
              <a:rPr lang="cs-CZ" b="1" dirty="0">
                <a:solidFill>
                  <a:srgbClr val="FF0000"/>
                </a:solidFill>
                <a:latin typeface="Verdana" pitchFamily="34" charset="0"/>
              </a:rPr>
              <a:t>Dagmar Dvořáková, </a:t>
            </a:r>
            <a:r>
              <a:rPr lang="cs-CZ" dirty="0" err="1">
                <a:solidFill>
                  <a:srgbClr val="FFC000"/>
                </a:solidFill>
                <a:latin typeface="Verdana" pitchFamily="34" charset="0"/>
              </a:rPr>
              <a:t>member</a:t>
            </a:r>
            <a:r>
              <a:rPr lang="cs-CZ" dirty="0">
                <a:solidFill>
                  <a:srgbClr val="FFC000"/>
                </a:solidFill>
                <a:latin typeface="Verdana" pitchFamily="34" charset="0"/>
              </a:rPr>
              <a:t> </a:t>
            </a:r>
            <a:r>
              <a:rPr lang="cs-CZ" dirty="0" err="1">
                <a:solidFill>
                  <a:srgbClr val="FFC000"/>
                </a:solidFill>
                <a:latin typeface="Verdana" pitchFamily="34" charset="0"/>
              </a:rPr>
              <a:t>of</a:t>
            </a:r>
            <a:r>
              <a:rPr lang="cs-CZ" dirty="0">
                <a:solidFill>
                  <a:srgbClr val="FFC000"/>
                </a:solidFill>
                <a:latin typeface="Verdana" pitchFamily="34" charset="0"/>
              </a:rPr>
              <a:t> </a:t>
            </a:r>
            <a:r>
              <a:rPr lang="fr-FR" dirty="0">
                <a:solidFill>
                  <a:srgbClr val="FFC000"/>
                </a:solidFill>
                <a:latin typeface="Verdana" pitchFamily="34" charset="0"/>
              </a:rPr>
              <a:t>European Particle Physics Communication Network</a:t>
            </a:r>
            <a:endParaRPr lang="cs-CZ" dirty="0">
              <a:solidFill>
                <a:srgbClr val="FFC000"/>
              </a:solidFill>
              <a:latin typeface="Verdana" pitchFamily="34" charset="0"/>
            </a:endParaRPr>
          </a:p>
          <a:p>
            <a:pPr>
              <a:defRPr/>
            </a:pPr>
            <a:r>
              <a:rPr lang="cs-CZ" b="1" dirty="0">
                <a:solidFill>
                  <a:srgbClr val="FF0000"/>
                </a:solidFill>
                <a:latin typeface="Verdana" pitchFamily="34" charset="0"/>
              </a:rPr>
              <a:t>Anna Martinková</a:t>
            </a:r>
            <a:endParaRPr lang="en-US" b="1" dirty="0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4572000" y="5300663"/>
            <a:ext cx="4313238" cy="1200150"/>
          </a:xfrm>
          <a:prstGeom prst="rect">
            <a:avLst/>
          </a:prstGeom>
          <a:noFill/>
          <a:ln w="28575">
            <a:solidFill>
              <a:schemeClr val="bg2">
                <a:lumMod val="60000"/>
                <a:lumOff val="40000"/>
              </a:schemeClr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FFCC00"/>
                </a:solidFill>
                <a:latin typeface="Verdana" pitchFamily="34" charset="0"/>
              </a:rPr>
              <a:t>CZECH TECHNICAL UNIVERSITY</a:t>
            </a:r>
          </a:p>
          <a:p>
            <a:pPr>
              <a:defRPr/>
            </a:pPr>
            <a:r>
              <a:rPr lang="en-US" b="1" dirty="0">
                <a:solidFill>
                  <a:srgbClr val="FFCC00"/>
                </a:solidFill>
                <a:latin typeface="Verdana" pitchFamily="34" charset="0"/>
              </a:rPr>
              <a:t>Faculty of Nuclear Sciences and Physical Engineering</a:t>
            </a:r>
            <a:endParaRPr lang="cs-CZ" b="1" dirty="0">
              <a:solidFill>
                <a:srgbClr val="FFCC00"/>
              </a:solidFill>
              <a:latin typeface="Verdana" pitchFamily="34" charset="0"/>
            </a:endParaRPr>
          </a:p>
          <a:p>
            <a:pPr>
              <a:defRPr/>
            </a:pPr>
            <a:r>
              <a:rPr lang="cs-CZ" b="1" dirty="0">
                <a:solidFill>
                  <a:srgbClr val="FF0000"/>
                </a:solidFill>
                <a:latin typeface="Verdana" pitchFamily="34" charset="0"/>
              </a:rPr>
              <a:t>Vojtěch Petráček</a:t>
            </a:r>
            <a:endParaRPr lang="en-US" b="1" dirty="0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285750" y="5300663"/>
            <a:ext cx="4143375" cy="923925"/>
          </a:xfrm>
          <a:prstGeom prst="rect">
            <a:avLst/>
          </a:prstGeom>
          <a:noFill/>
          <a:ln w="28575">
            <a:solidFill>
              <a:schemeClr val="bg2">
                <a:lumMod val="60000"/>
                <a:lumOff val="40000"/>
              </a:schemeClr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cs-CZ" b="1" dirty="0">
                <a:solidFill>
                  <a:srgbClr val="FFCC00"/>
                </a:solidFill>
                <a:latin typeface="Verdana" pitchFamily="34" charset="0"/>
              </a:rPr>
              <a:t>NUCLEAR </a:t>
            </a:r>
            <a:r>
              <a:rPr lang="en-US" b="1" dirty="0">
                <a:solidFill>
                  <a:srgbClr val="FFCC00"/>
                </a:solidFill>
                <a:latin typeface="Verdana" pitchFamily="34" charset="0"/>
              </a:rPr>
              <a:t>PHYSICS</a:t>
            </a:r>
            <a:r>
              <a:rPr lang="cs-CZ" b="1" dirty="0">
                <a:solidFill>
                  <a:srgbClr val="FFCC00"/>
                </a:solidFill>
                <a:latin typeface="Verdana" pitchFamily="34" charset="0"/>
              </a:rPr>
              <a:t> </a:t>
            </a:r>
            <a:r>
              <a:rPr lang="en-US" b="1" dirty="0">
                <a:solidFill>
                  <a:srgbClr val="FFCC00"/>
                </a:solidFill>
                <a:latin typeface="Verdana" pitchFamily="34" charset="0"/>
              </a:rPr>
              <a:t>INSTITUTE </a:t>
            </a:r>
            <a:br>
              <a:rPr lang="en-US" b="1" dirty="0">
                <a:solidFill>
                  <a:srgbClr val="FFCC00"/>
                </a:solidFill>
                <a:latin typeface="Verdana" pitchFamily="34" charset="0"/>
              </a:rPr>
            </a:br>
            <a:r>
              <a:rPr lang="en-US" b="1" dirty="0">
                <a:solidFill>
                  <a:srgbClr val="FFCC00"/>
                </a:solidFill>
                <a:latin typeface="Verdana" pitchFamily="34" charset="0"/>
              </a:rPr>
              <a:t>of  the  AS CR</a:t>
            </a:r>
            <a:endParaRPr lang="cs-CZ" b="1" dirty="0">
              <a:solidFill>
                <a:srgbClr val="FFCC00"/>
              </a:solidFill>
              <a:latin typeface="Verdana" pitchFamily="34" charset="0"/>
            </a:endParaRPr>
          </a:p>
          <a:p>
            <a:pPr>
              <a:defRPr/>
            </a:pPr>
            <a:r>
              <a:rPr lang="cs-CZ" b="1" dirty="0">
                <a:solidFill>
                  <a:srgbClr val="FF0000"/>
                </a:solidFill>
                <a:latin typeface="Verdana" pitchFamily="34" charset="0"/>
              </a:rPr>
              <a:t>Vladimír Wagner</a:t>
            </a:r>
            <a:endParaRPr lang="en-US" b="1" dirty="0">
              <a:solidFill>
                <a:srgbClr val="FF0000"/>
              </a:solidFill>
              <a:latin typeface="Verdana" pitchFamily="34" charset="0"/>
            </a:endParaRPr>
          </a:p>
        </p:txBody>
      </p:sp>
      <p:sp>
        <p:nvSpPr>
          <p:cNvPr id="18" name="TextovéPole 17"/>
          <p:cNvSpPr txBox="1"/>
          <p:nvPr/>
        </p:nvSpPr>
        <p:spPr>
          <a:xfrm>
            <a:off x="4572000" y="2371725"/>
            <a:ext cx="4286250" cy="923925"/>
          </a:xfrm>
          <a:prstGeom prst="rect">
            <a:avLst/>
          </a:prstGeom>
          <a:noFill/>
          <a:ln w="28575">
            <a:solidFill>
              <a:schemeClr val="bg2">
                <a:lumMod val="60000"/>
                <a:lumOff val="40000"/>
              </a:schemeClr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cs-CZ" b="1" dirty="0">
                <a:solidFill>
                  <a:srgbClr val="FFCC00"/>
                </a:solidFill>
                <a:latin typeface="Verdana" pitchFamily="34" charset="0"/>
              </a:rPr>
              <a:t>CHARLES UNIVERSITY</a:t>
            </a:r>
          </a:p>
          <a:p>
            <a:pPr>
              <a:defRPr/>
            </a:pPr>
            <a:r>
              <a:rPr lang="cs-CZ" b="1" dirty="0" err="1">
                <a:solidFill>
                  <a:srgbClr val="FFCC00"/>
                </a:solidFill>
                <a:latin typeface="Verdana" pitchFamily="34" charset="0"/>
              </a:rPr>
              <a:t>Faculty</a:t>
            </a:r>
            <a:r>
              <a:rPr lang="cs-CZ" b="1" dirty="0">
                <a:solidFill>
                  <a:srgbClr val="FFCC00"/>
                </a:solidFill>
                <a:latin typeface="Verdana" pitchFamily="34" charset="0"/>
              </a:rPr>
              <a:t> </a:t>
            </a:r>
            <a:r>
              <a:rPr lang="cs-CZ" b="1" dirty="0" err="1">
                <a:solidFill>
                  <a:srgbClr val="FFCC00"/>
                </a:solidFill>
                <a:latin typeface="Verdana" pitchFamily="34" charset="0"/>
              </a:rPr>
              <a:t>of</a:t>
            </a:r>
            <a:r>
              <a:rPr lang="cs-CZ" b="1" dirty="0">
                <a:solidFill>
                  <a:srgbClr val="FFCC00"/>
                </a:solidFill>
                <a:latin typeface="Verdana" pitchFamily="34" charset="0"/>
              </a:rPr>
              <a:t> </a:t>
            </a:r>
            <a:r>
              <a:rPr lang="cs-CZ" b="1" dirty="0" err="1">
                <a:solidFill>
                  <a:srgbClr val="FFCC00"/>
                </a:solidFill>
                <a:latin typeface="Verdana" pitchFamily="34" charset="0"/>
              </a:rPr>
              <a:t>Math</a:t>
            </a:r>
            <a:r>
              <a:rPr lang="cs-CZ" b="1" dirty="0">
                <a:solidFill>
                  <a:srgbClr val="FFCC00"/>
                </a:solidFill>
                <a:latin typeface="Verdana" pitchFamily="34" charset="0"/>
              </a:rPr>
              <a:t>. </a:t>
            </a:r>
            <a:r>
              <a:rPr lang="cs-CZ" b="1" dirty="0" err="1">
                <a:solidFill>
                  <a:srgbClr val="FFCC00"/>
                </a:solidFill>
                <a:latin typeface="Verdana" pitchFamily="34" charset="0"/>
              </a:rPr>
              <a:t>and</a:t>
            </a:r>
            <a:r>
              <a:rPr lang="cs-CZ" b="1" dirty="0">
                <a:solidFill>
                  <a:srgbClr val="FFCC00"/>
                </a:solidFill>
                <a:latin typeface="Verdana" pitchFamily="34" charset="0"/>
              </a:rPr>
              <a:t> </a:t>
            </a:r>
            <a:r>
              <a:rPr lang="cs-CZ" b="1" dirty="0" err="1">
                <a:solidFill>
                  <a:srgbClr val="FFCC00"/>
                </a:solidFill>
                <a:latin typeface="Verdana" pitchFamily="34" charset="0"/>
              </a:rPr>
              <a:t>Physics</a:t>
            </a:r>
            <a:endParaRPr lang="cs-CZ" b="1" dirty="0">
              <a:solidFill>
                <a:srgbClr val="FFCC00"/>
              </a:solidFill>
              <a:latin typeface="Verdana" pitchFamily="34" charset="0"/>
            </a:endParaRPr>
          </a:p>
          <a:p>
            <a:pPr>
              <a:defRPr/>
            </a:pPr>
            <a:r>
              <a:rPr lang="cs-CZ" b="1" dirty="0">
                <a:solidFill>
                  <a:srgbClr val="FF0000"/>
                </a:solidFill>
                <a:latin typeface="Verdana" pitchFamily="34" charset="0"/>
              </a:rPr>
              <a:t>Jiří Dolejší</a:t>
            </a:r>
            <a:endParaRPr lang="en-US" b="1" dirty="0">
              <a:solidFill>
                <a:srgbClr val="FF000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324013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963613" y="428625"/>
            <a:ext cx="7216775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indent="355600" algn="ctr">
              <a:defRPr/>
            </a:pPr>
            <a:r>
              <a:rPr lang="cs-CZ" sz="32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Verdana" pitchFamily="34" charset="0"/>
              </a:rPr>
              <a:t>Events</a:t>
            </a:r>
            <a:r>
              <a:rPr lang="cs-CZ" sz="3200" dirty="0">
                <a:solidFill>
                  <a:prstClr val="black">
                    <a:lumMod val="50000"/>
                    <a:lumOff val="50000"/>
                  </a:prstClr>
                </a:solidFill>
                <a:latin typeface="Verdana" pitchFamily="34" charset="0"/>
              </a:rPr>
              <a:t> – </a:t>
            </a:r>
            <a:r>
              <a:rPr lang="cs-CZ" sz="32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Verdana" pitchFamily="34" charset="0"/>
              </a:rPr>
              <a:t>Collaboration</a:t>
            </a:r>
            <a:r>
              <a:rPr lang="cs-CZ" sz="3200" dirty="0">
                <a:solidFill>
                  <a:prstClr val="black">
                    <a:lumMod val="50000"/>
                    <a:lumOff val="50000"/>
                  </a:prstClr>
                </a:solidFill>
                <a:latin typeface="Verdana" pitchFamily="34" charset="0"/>
              </a:rPr>
              <a:t> – </a:t>
            </a:r>
            <a:r>
              <a:rPr lang="cs-CZ" sz="3200" dirty="0">
                <a:solidFill>
                  <a:srgbClr val="FFCC00"/>
                </a:solidFill>
                <a:latin typeface="Verdana" pitchFamily="34" charset="0"/>
              </a:rPr>
              <a:t>Media</a:t>
            </a:r>
          </a:p>
        </p:txBody>
      </p:sp>
      <p:sp>
        <p:nvSpPr>
          <p:cNvPr id="10243" name="TextovéPole 9"/>
          <p:cNvSpPr txBox="1">
            <a:spLocks noChangeArrowheads="1"/>
          </p:cNvSpPr>
          <p:nvPr/>
        </p:nvSpPr>
        <p:spPr bwMode="auto">
          <a:xfrm>
            <a:off x="534988" y="1500188"/>
            <a:ext cx="807402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cs-CZ" altLang="cs-CZ" sz="2400">
                <a:solidFill>
                  <a:srgbClr val="FFCC00"/>
                </a:solidFill>
                <a:latin typeface="Verdana" panose="020B0604030504040204" pitchFamily="34" charset="0"/>
              </a:rPr>
              <a:t>September 10th – great peak in media interest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cs-CZ" sz="2400">
              <a:solidFill>
                <a:srgbClr val="FFFF00"/>
              </a:solidFill>
              <a:latin typeface="Verdana" panose="020B0604030504040204" pitchFamily="34" charset="0"/>
            </a:endParaRPr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2" t="40367" r="9128" b="26607"/>
          <a:stretch>
            <a:fillRect/>
          </a:stretch>
        </p:blipFill>
        <p:spPr bwMode="auto">
          <a:xfrm>
            <a:off x="714375" y="2571750"/>
            <a:ext cx="3000375" cy="1714500"/>
          </a:xfrm>
          <a:prstGeom prst="rect">
            <a:avLst/>
          </a:prstGeom>
          <a:noFill/>
          <a:ln w="28575">
            <a:solidFill>
              <a:srgbClr val="070E6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2" t="40367" r="9128" b="26605"/>
          <a:stretch>
            <a:fillRect/>
          </a:stretch>
        </p:blipFill>
        <p:spPr bwMode="auto">
          <a:xfrm>
            <a:off x="5572125" y="2214563"/>
            <a:ext cx="3000375" cy="1714500"/>
          </a:xfrm>
          <a:prstGeom prst="rect">
            <a:avLst/>
          </a:prstGeom>
          <a:noFill/>
          <a:ln w="28575">
            <a:solidFill>
              <a:srgbClr val="070E6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2" t="37614" r="9128" b="29356"/>
          <a:stretch>
            <a:fillRect/>
          </a:stretch>
        </p:blipFill>
        <p:spPr bwMode="auto">
          <a:xfrm>
            <a:off x="5786438" y="4929188"/>
            <a:ext cx="3000375" cy="1714500"/>
          </a:xfrm>
          <a:prstGeom prst="rect">
            <a:avLst/>
          </a:prstGeom>
          <a:noFill/>
          <a:ln w="28575">
            <a:solidFill>
              <a:srgbClr val="070E6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20" t="41743" r="11185" b="26605"/>
          <a:stretch>
            <a:fillRect/>
          </a:stretch>
        </p:blipFill>
        <p:spPr bwMode="auto">
          <a:xfrm>
            <a:off x="3500438" y="3786188"/>
            <a:ext cx="3000375" cy="1643062"/>
          </a:xfrm>
          <a:prstGeom prst="rect">
            <a:avLst/>
          </a:prstGeom>
          <a:noFill/>
          <a:ln w="28575">
            <a:solidFill>
              <a:srgbClr val="070E6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2" t="40367" r="9128" b="26605"/>
          <a:stretch>
            <a:fillRect/>
          </a:stretch>
        </p:blipFill>
        <p:spPr bwMode="auto">
          <a:xfrm>
            <a:off x="642938" y="4786313"/>
            <a:ext cx="3000375" cy="1714500"/>
          </a:xfrm>
          <a:prstGeom prst="rect">
            <a:avLst/>
          </a:prstGeom>
          <a:noFill/>
          <a:ln w="28575">
            <a:solidFill>
              <a:srgbClr val="070E6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886341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963613" y="428625"/>
            <a:ext cx="7216775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indent="355600" algn="ctr">
              <a:defRPr/>
            </a:pPr>
            <a:r>
              <a:rPr lang="cs-CZ" sz="32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Verdana" pitchFamily="34" charset="0"/>
              </a:rPr>
              <a:t>Events</a:t>
            </a:r>
            <a:r>
              <a:rPr lang="cs-CZ" sz="3200" dirty="0">
                <a:solidFill>
                  <a:prstClr val="black">
                    <a:lumMod val="50000"/>
                    <a:lumOff val="50000"/>
                  </a:prstClr>
                </a:solidFill>
                <a:latin typeface="Verdana" pitchFamily="34" charset="0"/>
              </a:rPr>
              <a:t> – </a:t>
            </a:r>
            <a:r>
              <a:rPr lang="cs-CZ" sz="32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Verdana" pitchFamily="34" charset="0"/>
              </a:rPr>
              <a:t>Collaboration</a:t>
            </a:r>
            <a:r>
              <a:rPr lang="cs-CZ" sz="3200" dirty="0">
                <a:solidFill>
                  <a:prstClr val="black">
                    <a:lumMod val="50000"/>
                    <a:lumOff val="50000"/>
                  </a:prstClr>
                </a:solidFill>
                <a:latin typeface="Verdana" pitchFamily="34" charset="0"/>
              </a:rPr>
              <a:t> – </a:t>
            </a:r>
            <a:r>
              <a:rPr lang="cs-CZ" sz="3200" dirty="0">
                <a:solidFill>
                  <a:srgbClr val="FFCC00"/>
                </a:solidFill>
                <a:latin typeface="Verdana" pitchFamily="34" charset="0"/>
              </a:rPr>
              <a:t>Media</a:t>
            </a:r>
          </a:p>
        </p:txBody>
      </p:sp>
      <p:sp>
        <p:nvSpPr>
          <p:cNvPr id="11267" name="TextovéPole 9"/>
          <p:cNvSpPr txBox="1">
            <a:spLocks noChangeArrowheads="1"/>
          </p:cNvSpPr>
          <p:nvPr/>
        </p:nvSpPr>
        <p:spPr bwMode="auto">
          <a:xfrm>
            <a:off x="357188" y="1500188"/>
            <a:ext cx="8572500" cy="397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44500" indent="-444500" eaLnBrk="0" hangingPunct="0">
              <a:tabLst>
                <a:tab pos="444500" algn="l"/>
                <a:tab pos="4305300" algn="l"/>
                <a:tab pos="4660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444500" algn="l"/>
                <a:tab pos="4305300" algn="l"/>
                <a:tab pos="4660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444500" algn="l"/>
                <a:tab pos="4305300" algn="l"/>
                <a:tab pos="4660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444500" algn="l"/>
                <a:tab pos="4305300" algn="l"/>
                <a:tab pos="4660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444500" algn="l"/>
                <a:tab pos="4305300" algn="l"/>
                <a:tab pos="4660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44500" algn="l"/>
                <a:tab pos="4305300" algn="l"/>
                <a:tab pos="4660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44500" algn="l"/>
                <a:tab pos="4305300" algn="l"/>
                <a:tab pos="4660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44500" algn="l"/>
                <a:tab pos="4305300" algn="l"/>
                <a:tab pos="4660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444500" algn="l"/>
                <a:tab pos="4305300" algn="l"/>
                <a:tab pos="4660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cs-CZ" sz="2400">
                <a:solidFill>
                  <a:srgbClr val="FFCC00"/>
                </a:solidFill>
                <a:latin typeface="Verdana" panose="020B0604030504040204" pitchFamily="34" charset="0"/>
              </a:rPr>
              <a:t>September 10th – great peak in media interest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cs-CZ" sz="6000" b="1">
                <a:solidFill>
                  <a:srgbClr val="FFCC00"/>
                </a:solidFill>
                <a:latin typeface="Verdana" panose="020B0604030504040204" pitchFamily="34" charset="0"/>
              </a:rPr>
              <a:t>+	–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cs-CZ" sz="2400">
                <a:solidFill>
                  <a:srgbClr val="FFCC00"/>
                </a:solidFill>
                <a:latin typeface="Verdana" panose="020B0604030504040204" pitchFamily="34" charset="0"/>
              </a:rPr>
              <a:t>+	great media interest	– 	just temporary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cs-CZ" sz="2400">
                <a:solidFill>
                  <a:srgbClr val="FFCC00"/>
                </a:solidFill>
                <a:latin typeface="Verdana" panose="020B0604030504040204" pitchFamily="34" charset="0"/>
              </a:rPr>
              <a:t>		– 	triggered from outside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cs-CZ" sz="2400">
                <a:solidFill>
                  <a:srgbClr val="FFCC00"/>
                </a:solidFill>
                <a:latin typeface="Verdana" panose="020B0604030504040204" pitchFamily="34" charset="0"/>
              </a:rPr>
              <a:t>+ 	possibility to promote 	– </a:t>
            </a:r>
            <a:r>
              <a:rPr lang="cs-CZ" altLang="cs-CZ" sz="2400">
                <a:solidFill>
                  <a:srgbClr val="FFCC00"/>
                </a:solidFill>
                <a:latin typeface="Verdana" panose="020B0604030504040204" pitchFamily="34" charset="0"/>
              </a:rPr>
              <a:t>	most of the time spent</a:t>
            </a:r>
            <a:r>
              <a:rPr lang="en-US" altLang="cs-CZ" sz="2400">
                <a:solidFill>
                  <a:srgbClr val="FFCC00"/>
                </a:solidFill>
                <a:latin typeface="Verdana" panose="020B0604030504040204" pitchFamily="34" charset="0"/>
              </a:rPr>
              <a:t> </a:t>
            </a:r>
            <a:br>
              <a:rPr lang="en-US" altLang="cs-CZ" sz="2400">
                <a:solidFill>
                  <a:srgbClr val="FFCC00"/>
                </a:solidFill>
                <a:latin typeface="Verdana" panose="020B0604030504040204" pitchFamily="34" charset="0"/>
              </a:rPr>
            </a:br>
            <a:r>
              <a:rPr lang="en-US" altLang="cs-CZ" sz="2400">
                <a:solidFill>
                  <a:srgbClr val="FFCC00"/>
                </a:solidFill>
                <a:latin typeface="Verdana" panose="020B0604030504040204" pitchFamily="34" charset="0"/>
              </a:rPr>
              <a:t>LHC, CERN, particles</a:t>
            </a:r>
            <a:r>
              <a:rPr lang="cs-CZ" altLang="cs-CZ" sz="2400">
                <a:solidFill>
                  <a:srgbClr val="FFCC00"/>
                </a:solidFill>
                <a:latin typeface="Verdana" panose="020B0604030504040204" pitchFamily="34" charset="0"/>
              </a:rPr>
              <a:t>		on black holes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cs-CZ" altLang="cs-CZ" sz="2400">
                <a:solidFill>
                  <a:srgbClr val="FFCC00"/>
                </a:solidFill>
                <a:latin typeface="Verdana" panose="020B0604030504040204" pitchFamily="34" charset="0"/>
              </a:rPr>
              <a:t>+	possibity to explain the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cs-CZ" altLang="cs-CZ" sz="2400">
                <a:solidFill>
                  <a:srgbClr val="FFCC00"/>
                </a:solidFill>
                <a:latin typeface="Verdana" panose="020B0604030504040204" pitchFamily="34" charset="0"/>
              </a:rPr>
              <a:t>	use of basic science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cs-CZ" altLang="cs-CZ" sz="2400">
                <a:solidFill>
                  <a:srgbClr val="FFCC00"/>
                </a:solidFill>
                <a:latin typeface="Verdana" panose="020B0604030504040204" pitchFamily="34" charset="0"/>
              </a:rPr>
              <a:t>+	many colleagues showed up</a:t>
            </a:r>
            <a:endParaRPr lang="en-US" altLang="cs-CZ" sz="2400">
              <a:solidFill>
                <a:srgbClr val="FFCC00"/>
              </a:solidFill>
              <a:latin typeface="Verdana" panose="020B0604030504040204" pitchFamily="34" charset="0"/>
            </a:endParaRPr>
          </a:p>
        </p:txBody>
      </p:sp>
      <p:sp>
        <p:nvSpPr>
          <p:cNvPr id="11" name="TextovéPole 10"/>
          <p:cNvSpPr txBox="1">
            <a:spLocks noChangeArrowheads="1"/>
          </p:cNvSpPr>
          <p:nvPr/>
        </p:nvSpPr>
        <p:spPr bwMode="auto">
          <a:xfrm>
            <a:off x="457993" y="5865813"/>
            <a:ext cx="837088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cs-CZ" altLang="cs-CZ" sz="3200" b="1" dirty="0" err="1">
                <a:solidFill>
                  <a:prstClr val="white"/>
                </a:solidFill>
                <a:latin typeface="Verdana" panose="020B0604030504040204" pitchFamily="34" charset="0"/>
              </a:rPr>
              <a:t>We</a:t>
            </a:r>
            <a:r>
              <a:rPr lang="cs-CZ" altLang="cs-CZ" sz="3200" b="1" dirty="0">
                <a:solidFill>
                  <a:prstClr val="white"/>
                </a:solidFill>
                <a:latin typeface="Verdana" panose="020B0604030504040204" pitchFamily="34" charset="0"/>
              </a:rPr>
              <a:t> </a:t>
            </a:r>
            <a:r>
              <a:rPr lang="cs-CZ" altLang="cs-CZ" sz="3200" b="1" dirty="0" err="1" smtClean="0">
                <a:solidFill>
                  <a:prstClr val="white"/>
                </a:solidFill>
                <a:latin typeface="Verdana" panose="020B0604030504040204" pitchFamily="34" charset="0"/>
              </a:rPr>
              <a:t>would</a:t>
            </a:r>
            <a:r>
              <a:rPr lang="cs-CZ" altLang="cs-CZ" sz="3200" b="1" dirty="0" smtClean="0">
                <a:solidFill>
                  <a:prstClr val="white"/>
                </a:solidFill>
                <a:latin typeface="Verdana" panose="020B0604030504040204" pitchFamily="34" charset="0"/>
              </a:rPr>
              <a:t> </a:t>
            </a:r>
            <a:r>
              <a:rPr lang="cs-CZ" altLang="cs-CZ" sz="3200" b="1" dirty="0" err="1" smtClean="0">
                <a:solidFill>
                  <a:prstClr val="white"/>
                </a:solidFill>
                <a:latin typeface="Verdana" panose="020B0604030504040204" pitchFamily="34" charset="0"/>
              </a:rPr>
              <a:t>like</a:t>
            </a:r>
            <a:r>
              <a:rPr lang="cs-CZ" altLang="cs-CZ" sz="3200" b="1" dirty="0" smtClean="0">
                <a:solidFill>
                  <a:prstClr val="white"/>
                </a:solidFill>
                <a:latin typeface="Verdana" panose="020B0604030504040204" pitchFamily="34" charset="0"/>
              </a:rPr>
              <a:t> to </a:t>
            </a:r>
            <a:r>
              <a:rPr lang="cs-CZ" altLang="cs-CZ" sz="3200" b="1" dirty="0" err="1" smtClean="0">
                <a:solidFill>
                  <a:prstClr val="white"/>
                </a:solidFill>
                <a:latin typeface="Verdana" panose="020B0604030504040204" pitchFamily="34" charset="0"/>
              </a:rPr>
              <a:t>have</a:t>
            </a:r>
            <a:r>
              <a:rPr lang="cs-CZ" altLang="cs-CZ" sz="3200" b="1" dirty="0" smtClean="0">
                <a:solidFill>
                  <a:prstClr val="white"/>
                </a:solidFill>
                <a:latin typeface="Verdana" panose="020B0604030504040204" pitchFamily="34" charset="0"/>
              </a:rPr>
              <a:t> more </a:t>
            </a:r>
            <a:r>
              <a:rPr lang="cs-CZ" altLang="cs-CZ" sz="3200" b="1" dirty="0" err="1" smtClean="0">
                <a:solidFill>
                  <a:prstClr val="white"/>
                </a:solidFill>
                <a:latin typeface="Verdana" panose="020B0604030504040204" pitchFamily="34" charset="0"/>
              </a:rPr>
              <a:t>space</a:t>
            </a:r>
            <a:r>
              <a:rPr lang="cs-CZ" altLang="cs-CZ" sz="3200" b="1" dirty="0" smtClean="0">
                <a:solidFill>
                  <a:prstClr val="white"/>
                </a:solidFill>
                <a:latin typeface="Verdana" panose="020B0604030504040204" pitchFamily="34" charset="0"/>
              </a:rPr>
              <a:t>!</a:t>
            </a:r>
            <a:endParaRPr lang="cs-CZ" altLang="cs-CZ" sz="3200" b="1" dirty="0">
              <a:solidFill>
                <a:prstClr val="white"/>
              </a:solidFill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765950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819883" y="525780"/>
            <a:ext cx="6658426" cy="597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solidFill>
                  <a:schemeClr val="bg1"/>
                </a:solidFill>
              </a:rPr>
              <a:t>Challenges</a:t>
            </a:r>
            <a:r>
              <a:rPr lang="en-US" sz="4000" b="1" dirty="0" smtClean="0">
                <a:solidFill>
                  <a:schemeClr val="bg1"/>
                </a:solidFill>
              </a:rPr>
              <a:t/>
            </a:r>
            <a:br>
              <a:rPr lang="en-US" sz="4000" b="1" dirty="0" smtClean="0">
                <a:solidFill>
                  <a:schemeClr val="bg1"/>
                </a:solidFill>
              </a:rPr>
            </a:br>
            <a:endParaRPr lang="en-US" sz="3600" b="1" dirty="0" smtClean="0">
              <a:solidFill>
                <a:schemeClr val="bg1"/>
              </a:solidFill>
            </a:endParaRPr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</a:rPr>
              <a:t>to defend the role of basic science</a:t>
            </a:r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</a:rPr>
              <a:t>to look for feedback to different activities</a:t>
            </a:r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chemeClr val="bg1"/>
                </a:solidFill>
              </a:rPr>
              <a:t>to collaborate more intensively </a:t>
            </a:r>
            <a:br>
              <a:rPr lang="en-US" sz="2800" b="1" dirty="0" smtClean="0">
                <a:solidFill>
                  <a:schemeClr val="bg1"/>
                </a:solidFill>
              </a:rPr>
            </a:br>
            <a:r>
              <a:rPr lang="en-US" sz="2800" b="1" dirty="0" smtClean="0">
                <a:solidFill>
                  <a:schemeClr val="bg1"/>
                </a:solidFill>
              </a:rPr>
              <a:t>with media, to </a:t>
            </a:r>
            <a:r>
              <a:rPr lang="cs-CZ" sz="2800" b="1" dirty="0" err="1" smtClean="0">
                <a:solidFill>
                  <a:schemeClr val="bg1"/>
                </a:solidFill>
              </a:rPr>
              <a:t>build</a:t>
            </a:r>
            <a:r>
              <a:rPr lang="cs-CZ" sz="2800" b="1" dirty="0" smtClean="0">
                <a:solidFill>
                  <a:schemeClr val="bg1"/>
                </a:solidFill>
              </a:rPr>
              <a:t> </a:t>
            </a:r>
            <a:r>
              <a:rPr lang="cs-CZ" sz="2800" b="1" dirty="0" err="1" smtClean="0">
                <a:solidFill>
                  <a:schemeClr val="bg1"/>
                </a:solidFill>
              </a:rPr>
              <a:t>the</a:t>
            </a:r>
            <a:r>
              <a:rPr lang="cs-CZ" sz="2800" b="1" dirty="0" smtClean="0">
                <a:solidFill>
                  <a:schemeClr val="bg1"/>
                </a:solidFill>
              </a:rPr>
              <a:t> </a:t>
            </a:r>
            <a:r>
              <a:rPr lang="cs-CZ" sz="2800" b="1" dirty="0" err="1">
                <a:solidFill>
                  <a:schemeClr val="bg1"/>
                </a:solidFill>
              </a:rPr>
              <a:t>w</a:t>
            </a:r>
            <a:r>
              <a:rPr lang="cs-CZ" sz="2800" b="1" dirty="0" err="1" smtClean="0">
                <a:solidFill>
                  <a:schemeClr val="bg1"/>
                </a:solidFill>
              </a:rPr>
              <a:t>orking</a:t>
            </a:r>
            <a:r>
              <a:rPr lang="en-US" sz="2800" b="1" dirty="0" smtClean="0">
                <a:solidFill>
                  <a:schemeClr val="bg1"/>
                </a:solidFill>
              </a:rPr>
              <a:t/>
            </a:r>
            <a:br>
              <a:rPr lang="en-US" sz="2800" b="1" dirty="0" smtClean="0">
                <a:solidFill>
                  <a:schemeClr val="bg1"/>
                </a:solidFill>
              </a:rPr>
            </a:br>
            <a:r>
              <a:rPr lang="cs-CZ" sz="2800" b="1" dirty="0" err="1" smtClean="0">
                <a:solidFill>
                  <a:schemeClr val="bg1"/>
                </a:solidFill>
              </a:rPr>
              <a:t>relation</a:t>
            </a:r>
            <a:r>
              <a:rPr lang="cs-CZ" sz="2800" b="1" smtClean="0">
                <a:solidFill>
                  <a:schemeClr val="bg1"/>
                </a:solidFill>
              </a:rPr>
              <a:t> </a:t>
            </a:r>
            <a:r>
              <a:rPr lang="en-US" sz="2800" b="1" smtClean="0">
                <a:solidFill>
                  <a:schemeClr val="bg1"/>
                </a:solidFill>
              </a:rPr>
              <a:t>media-science</a:t>
            </a:r>
            <a:r>
              <a:rPr lang="en-US" sz="2800" b="1" dirty="0" smtClean="0">
                <a:solidFill>
                  <a:schemeClr val="bg1"/>
                </a:solidFill>
              </a:rPr>
              <a:t/>
            </a:r>
            <a:br>
              <a:rPr lang="en-US" sz="2800" b="1" dirty="0" smtClean="0">
                <a:solidFill>
                  <a:schemeClr val="bg1"/>
                </a:solidFill>
              </a:rPr>
            </a:br>
            <a:r>
              <a:rPr lang="en-US" sz="2800" b="1" dirty="0" smtClean="0">
                <a:solidFill>
                  <a:schemeClr val="bg1"/>
                </a:solidFill>
              </a:rPr>
              <a:t>(„new hope“ = </a:t>
            </a:r>
            <a:r>
              <a:rPr lang="en-US" sz="2800" b="1" dirty="0" err="1" smtClean="0">
                <a:solidFill>
                  <a:schemeClr val="bg1"/>
                </a:solidFill>
              </a:rPr>
              <a:t>Luboš</a:t>
            </a:r>
            <a:r>
              <a:rPr lang="en-US" sz="2800" b="1" dirty="0" smtClean="0">
                <a:solidFill>
                  <a:schemeClr val="bg1"/>
                </a:solidFill>
              </a:rPr>
              <a:t>, EPPCN …)</a:t>
            </a:r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</a:rPr>
              <a:t>to </a:t>
            </a:r>
            <a:r>
              <a:rPr lang="en-US" sz="6000" b="1" dirty="0" smtClean="0">
                <a:solidFill>
                  <a:schemeClr val="bg1"/>
                </a:solidFill>
              </a:rPr>
              <a:t>tune</a:t>
            </a:r>
            <a:r>
              <a:rPr lang="en-US" sz="2800" dirty="0" smtClean="0">
                <a:solidFill>
                  <a:schemeClr val="bg1"/>
                </a:solidFill>
              </a:rPr>
              <a:t> everything</a:t>
            </a:r>
            <a:br>
              <a:rPr lang="en-US" sz="2800" dirty="0" smtClean="0">
                <a:solidFill>
                  <a:schemeClr val="bg1"/>
                </a:solidFill>
              </a:rPr>
            </a:br>
            <a:endParaRPr lang="en-US" sz="28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1563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 rotWithShape="1">
          <a:blip r:embed="rId2"/>
          <a:srcRect l="26894" t="8476" r="5619" b="3482"/>
          <a:stretch/>
        </p:blipFill>
        <p:spPr>
          <a:xfrm>
            <a:off x="-1" y="-2937"/>
            <a:ext cx="9345565" cy="6858000"/>
          </a:xfrm>
          <a:prstGeom prst="rect">
            <a:avLst/>
          </a:prstGeom>
        </p:spPr>
      </p:pic>
      <p:sp>
        <p:nvSpPr>
          <p:cNvPr id="4" name="TextovéPole 3"/>
          <p:cNvSpPr txBox="1"/>
          <p:nvPr/>
        </p:nvSpPr>
        <p:spPr>
          <a:xfrm>
            <a:off x="3201843" y="1445260"/>
            <a:ext cx="1593677" cy="523220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bg1"/>
                </a:solidFill>
              </a:rPr>
              <a:t>DESY</a:t>
            </a:r>
            <a:r>
              <a:rPr lang="cs-CZ" sz="2800" dirty="0" smtClean="0">
                <a:solidFill>
                  <a:schemeClr val="bg1"/>
                </a:solidFill>
              </a:rPr>
              <a:t>, </a:t>
            </a:r>
            <a:r>
              <a:rPr lang="cs-CZ" sz="2000" dirty="0" smtClean="0">
                <a:solidFill>
                  <a:schemeClr val="bg1"/>
                </a:solidFill>
              </a:rPr>
              <a:t>H1</a:t>
            </a:r>
            <a:endParaRPr lang="cs-CZ" sz="2000" dirty="0">
              <a:solidFill>
                <a:schemeClr val="bg1"/>
              </a:solidFill>
            </a:endParaRPr>
          </a:p>
        </p:txBody>
      </p:sp>
      <p:cxnSp>
        <p:nvCxnSpPr>
          <p:cNvPr id="6" name="Přímá spojnice se šipkou 5"/>
          <p:cNvCxnSpPr>
            <a:stCxn id="5" idx="1"/>
          </p:cNvCxnSpPr>
          <p:nvPr/>
        </p:nvCxnSpPr>
        <p:spPr>
          <a:xfrm flipH="1" flipV="1">
            <a:off x="3921760" y="1968480"/>
            <a:ext cx="1005884" cy="1240636"/>
          </a:xfrm>
          <a:prstGeom prst="straightConnector1">
            <a:avLst/>
          </a:prstGeom>
          <a:ln w="76200"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ovéPole 9"/>
          <p:cNvSpPr txBox="1"/>
          <p:nvPr/>
        </p:nvSpPr>
        <p:spPr>
          <a:xfrm>
            <a:off x="8304726" y="185420"/>
            <a:ext cx="950686" cy="523220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bg1"/>
                </a:solidFill>
              </a:rPr>
              <a:t>JINR</a:t>
            </a:r>
            <a:endParaRPr lang="cs-CZ" sz="2800" dirty="0">
              <a:solidFill>
                <a:schemeClr val="bg1"/>
              </a:solidFill>
            </a:endParaRPr>
          </a:p>
        </p:txBody>
      </p:sp>
      <p:cxnSp>
        <p:nvCxnSpPr>
          <p:cNvPr id="11" name="Přímá spojnice se šipkou 10"/>
          <p:cNvCxnSpPr/>
          <p:nvPr/>
        </p:nvCxnSpPr>
        <p:spPr>
          <a:xfrm flipV="1">
            <a:off x="5277031" y="646400"/>
            <a:ext cx="3574143" cy="2644160"/>
          </a:xfrm>
          <a:prstGeom prst="straightConnector1">
            <a:avLst/>
          </a:prstGeom>
          <a:ln w="762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Přímá spojnice se šipkou 14"/>
          <p:cNvCxnSpPr/>
          <p:nvPr/>
        </p:nvCxnSpPr>
        <p:spPr>
          <a:xfrm flipH="1" flipV="1">
            <a:off x="0" y="1824812"/>
            <a:ext cx="5074920" cy="1560690"/>
          </a:xfrm>
          <a:prstGeom prst="straightConnector1">
            <a:avLst/>
          </a:prstGeom>
          <a:ln w="762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ovéPole 16"/>
          <p:cNvSpPr txBox="1"/>
          <p:nvPr/>
        </p:nvSpPr>
        <p:spPr>
          <a:xfrm>
            <a:off x="-3634" y="1260939"/>
            <a:ext cx="2170055" cy="523220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bg1"/>
                </a:solidFill>
              </a:rPr>
              <a:t>FNAL, </a:t>
            </a:r>
            <a:r>
              <a:rPr lang="cs-CZ" sz="2000" dirty="0" smtClean="0">
                <a:solidFill>
                  <a:schemeClr val="bg1"/>
                </a:solidFill>
              </a:rPr>
              <a:t>D0, NOVA</a:t>
            </a:r>
            <a:endParaRPr lang="cs-CZ" sz="2000" dirty="0">
              <a:solidFill>
                <a:schemeClr val="bg1"/>
              </a:solidFill>
            </a:endParaRPr>
          </a:p>
        </p:txBody>
      </p:sp>
      <p:cxnSp>
        <p:nvCxnSpPr>
          <p:cNvPr id="19" name="Přímá spojnice se šipkou 18"/>
          <p:cNvCxnSpPr/>
          <p:nvPr/>
        </p:nvCxnSpPr>
        <p:spPr>
          <a:xfrm flipH="1">
            <a:off x="2834640" y="3385501"/>
            <a:ext cx="2240280" cy="1086179"/>
          </a:xfrm>
          <a:prstGeom prst="straightConnector1">
            <a:avLst/>
          </a:prstGeom>
          <a:ln w="762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ovéPole 23"/>
          <p:cNvSpPr txBox="1"/>
          <p:nvPr/>
        </p:nvSpPr>
        <p:spPr>
          <a:xfrm>
            <a:off x="1255307" y="4526066"/>
            <a:ext cx="2666453" cy="1138773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bg1"/>
                </a:solidFill>
              </a:rPr>
              <a:t>CERN, </a:t>
            </a:r>
            <a:r>
              <a:rPr lang="cs-CZ" sz="2000" dirty="0" smtClean="0">
                <a:solidFill>
                  <a:schemeClr val="bg1"/>
                </a:solidFill>
              </a:rPr>
              <a:t>ATLAS, ALICE, TOTEM, COMPASS, </a:t>
            </a:r>
            <a:r>
              <a:rPr lang="cs-CZ" sz="2000" dirty="0" err="1" smtClean="0">
                <a:solidFill>
                  <a:schemeClr val="bg1"/>
                </a:solidFill>
              </a:rPr>
              <a:t>nTOF</a:t>
            </a:r>
            <a:r>
              <a:rPr lang="cs-CZ" sz="2000" dirty="0" smtClean="0">
                <a:solidFill>
                  <a:schemeClr val="bg1"/>
                </a:solidFill>
              </a:rPr>
              <a:t>, NA62 …</a:t>
            </a:r>
            <a:endParaRPr lang="cs-CZ" sz="2000" dirty="0">
              <a:solidFill>
                <a:schemeClr val="bg1"/>
              </a:solidFill>
            </a:endParaRPr>
          </a:p>
        </p:txBody>
      </p:sp>
      <p:cxnSp>
        <p:nvCxnSpPr>
          <p:cNvPr id="25" name="Přímá spojnice se šipkou 24"/>
          <p:cNvCxnSpPr>
            <a:endCxn id="29" idx="2"/>
          </p:cNvCxnSpPr>
          <p:nvPr/>
        </p:nvCxnSpPr>
        <p:spPr>
          <a:xfrm flipV="1">
            <a:off x="5072740" y="523220"/>
            <a:ext cx="2235202" cy="2862281"/>
          </a:xfrm>
          <a:prstGeom prst="straightConnector1">
            <a:avLst/>
          </a:prstGeom>
          <a:ln w="762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ovéPole 28"/>
          <p:cNvSpPr txBox="1"/>
          <p:nvPr/>
        </p:nvSpPr>
        <p:spPr>
          <a:xfrm>
            <a:off x="6511103" y="0"/>
            <a:ext cx="1593677" cy="523220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bg1"/>
                </a:solidFill>
              </a:rPr>
              <a:t>KEK</a:t>
            </a:r>
            <a:r>
              <a:rPr lang="cs-CZ" sz="2800" dirty="0" smtClean="0">
                <a:solidFill>
                  <a:schemeClr val="bg1"/>
                </a:solidFill>
              </a:rPr>
              <a:t>, </a:t>
            </a:r>
            <a:r>
              <a:rPr lang="cs-CZ" sz="2000" dirty="0" smtClean="0">
                <a:solidFill>
                  <a:schemeClr val="bg1"/>
                </a:solidFill>
              </a:rPr>
              <a:t>Belle</a:t>
            </a:r>
            <a:endParaRPr lang="cs-CZ" sz="2000" dirty="0">
              <a:solidFill>
                <a:schemeClr val="bg1"/>
              </a:solidFill>
            </a:endParaRPr>
          </a:p>
        </p:txBody>
      </p:sp>
      <p:cxnSp>
        <p:nvCxnSpPr>
          <p:cNvPr id="33" name="Přímá spojnice se šipkou 32"/>
          <p:cNvCxnSpPr/>
          <p:nvPr/>
        </p:nvCxnSpPr>
        <p:spPr>
          <a:xfrm>
            <a:off x="5074920" y="3385501"/>
            <a:ext cx="4069080" cy="1785939"/>
          </a:xfrm>
          <a:prstGeom prst="straightConnector1">
            <a:avLst/>
          </a:prstGeom>
          <a:ln w="762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ovéPole 35"/>
          <p:cNvSpPr txBox="1"/>
          <p:nvPr/>
        </p:nvSpPr>
        <p:spPr>
          <a:xfrm>
            <a:off x="7791288" y="5171008"/>
            <a:ext cx="1441061" cy="523220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cs-CZ" sz="2800" b="1" dirty="0" err="1" smtClean="0">
                <a:solidFill>
                  <a:schemeClr val="bg1"/>
                </a:solidFill>
              </a:rPr>
              <a:t>Day</a:t>
            </a:r>
            <a:r>
              <a:rPr lang="cs-CZ" sz="2800" b="1" dirty="0" smtClean="0">
                <a:solidFill>
                  <a:schemeClr val="bg1"/>
                </a:solidFill>
              </a:rPr>
              <a:t> </a:t>
            </a:r>
            <a:r>
              <a:rPr lang="cs-CZ" sz="2800" b="1" dirty="0" err="1" smtClean="0">
                <a:solidFill>
                  <a:schemeClr val="bg1"/>
                </a:solidFill>
              </a:rPr>
              <a:t>Bay</a:t>
            </a:r>
            <a:endParaRPr lang="cs-CZ" sz="2000" dirty="0">
              <a:solidFill>
                <a:schemeClr val="bg1"/>
              </a:solidFill>
            </a:endParaRPr>
          </a:p>
        </p:txBody>
      </p:sp>
      <p:cxnSp>
        <p:nvCxnSpPr>
          <p:cNvPr id="37" name="Přímá spojnice se šipkou 36"/>
          <p:cNvCxnSpPr/>
          <p:nvPr/>
        </p:nvCxnSpPr>
        <p:spPr>
          <a:xfrm flipH="1">
            <a:off x="10983" y="3352800"/>
            <a:ext cx="5063938" cy="1417022"/>
          </a:xfrm>
          <a:prstGeom prst="straightConnector1">
            <a:avLst/>
          </a:prstGeom>
          <a:ln w="762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ovéPole 48"/>
          <p:cNvSpPr txBox="1"/>
          <p:nvPr/>
        </p:nvSpPr>
        <p:spPr>
          <a:xfrm>
            <a:off x="-1896" y="4769822"/>
            <a:ext cx="1136651" cy="523220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cs-CZ" sz="2800" b="1" dirty="0" err="1" smtClean="0">
                <a:solidFill>
                  <a:schemeClr val="bg1"/>
                </a:solidFill>
              </a:rPr>
              <a:t>Auger</a:t>
            </a:r>
            <a:endParaRPr lang="cs-CZ" sz="2000" dirty="0">
              <a:solidFill>
                <a:schemeClr val="bg1"/>
              </a:solidFill>
            </a:endParaRPr>
          </a:p>
        </p:txBody>
      </p:sp>
      <p:cxnSp>
        <p:nvCxnSpPr>
          <p:cNvPr id="50" name="Přímá spojnice se šipkou 49"/>
          <p:cNvCxnSpPr/>
          <p:nvPr/>
        </p:nvCxnSpPr>
        <p:spPr>
          <a:xfrm flipH="1">
            <a:off x="4572000" y="3352800"/>
            <a:ext cx="500225" cy="3530746"/>
          </a:xfrm>
          <a:prstGeom prst="straightConnector1">
            <a:avLst/>
          </a:prstGeom>
          <a:ln w="1905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ál 4"/>
          <p:cNvSpPr/>
          <p:nvPr/>
        </p:nvSpPr>
        <p:spPr>
          <a:xfrm>
            <a:off x="4866640" y="3149600"/>
            <a:ext cx="416560" cy="406400"/>
          </a:xfrm>
          <a:prstGeom prst="ellipse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3" name="TextovéPole 52"/>
          <p:cNvSpPr txBox="1"/>
          <p:nvPr/>
        </p:nvSpPr>
        <p:spPr>
          <a:xfrm>
            <a:off x="3545840" y="6331843"/>
            <a:ext cx="954319" cy="523220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bg1">
                    <a:lumMod val="50000"/>
                  </a:schemeClr>
                </a:solidFill>
              </a:rPr>
              <a:t>HESS</a:t>
            </a:r>
            <a:endParaRPr lang="cs-CZ" sz="20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2942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672004" y="551180"/>
            <a:ext cx="7950959" cy="63709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4000" b="1" dirty="0" err="1" smtClean="0">
                <a:solidFill>
                  <a:schemeClr val="bg1"/>
                </a:solidFill>
              </a:rPr>
              <a:t>People</a:t>
            </a:r>
            <a:r>
              <a:rPr lang="cs-CZ" sz="4000" b="1" dirty="0" smtClean="0">
                <a:solidFill>
                  <a:schemeClr val="bg1"/>
                </a:solidFill>
              </a:rPr>
              <a:t> and Money in HEP</a:t>
            </a:r>
          </a:p>
          <a:p>
            <a:endParaRPr lang="cs-CZ" sz="2800" dirty="0" smtClean="0">
              <a:solidFill>
                <a:schemeClr val="bg1"/>
              </a:solidFill>
            </a:endParaRPr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cs-CZ" sz="2800" dirty="0" err="1" smtClean="0">
                <a:solidFill>
                  <a:schemeClr val="bg1"/>
                </a:solidFill>
              </a:rPr>
              <a:t>about</a:t>
            </a:r>
            <a:r>
              <a:rPr lang="cs-CZ" sz="2800" dirty="0" smtClean="0">
                <a:solidFill>
                  <a:schemeClr val="bg1"/>
                </a:solidFill>
              </a:rPr>
              <a:t> 200 </a:t>
            </a:r>
            <a:r>
              <a:rPr lang="cs-CZ" sz="2800" dirty="0" err="1" smtClean="0">
                <a:solidFill>
                  <a:schemeClr val="bg1"/>
                </a:solidFill>
              </a:rPr>
              <a:t>scientists</a:t>
            </a:r>
            <a:r>
              <a:rPr lang="cs-CZ" sz="2800" dirty="0" smtClean="0">
                <a:solidFill>
                  <a:schemeClr val="bg1"/>
                </a:solidFill>
              </a:rPr>
              <a:t>, </a:t>
            </a:r>
            <a:r>
              <a:rPr lang="cs-CZ" sz="2800" dirty="0" err="1" smtClean="0">
                <a:solidFill>
                  <a:schemeClr val="bg1"/>
                </a:solidFill>
              </a:rPr>
              <a:t>students</a:t>
            </a:r>
            <a:r>
              <a:rPr lang="cs-CZ" sz="2800" dirty="0" smtClean="0">
                <a:solidFill>
                  <a:schemeClr val="bg1"/>
                </a:solidFill>
              </a:rPr>
              <a:t>, </a:t>
            </a:r>
            <a:r>
              <a:rPr lang="cs-CZ" sz="2800" dirty="0" err="1" smtClean="0">
                <a:solidFill>
                  <a:schemeClr val="bg1"/>
                </a:solidFill>
              </a:rPr>
              <a:t>technicians</a:t>
            </a:r>
            <a:r>
              <a:rPr lang="cs-CZ" sz="2800" dirty="0" smtClean="0">
                <a:solidFill>
                  <a:schemeClr val="bg1"/>
                </a:solidFill>
              </a:rPr>
              <a:t> …</a:t>
            </a:r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cs-CZ" sz="2800" dirty="0" err="1" smtClean="0">
                <a:solidFill>
                  <a:schemeClr val="bg1"/>
                </a:solidFill>
              </a:rPr>
              <a:t>about</a:t>
            </a:r>
            <a:r>
              <a:rPr lang="cs-CZ" sz="2800" dirty="0" smtClean="0">
                <a:solidFill>
                  <a:schemeClr val="bg1"/>
                </a:solidFill>
              </a:rPr>
              <a:t> 10 master </a:t>
            </a:r>
            <a:r>
              <a:rPr lang="cs-CZ" sz="2800" dirty="0" err="1" smtClean="0">
                <a:solidFill>
                  <a:schemeClr val="bg1"/>
                </a:solidFill>
              </a:rPr>
              <a:t>students</a:t>
            </a:r>
            <a:r>
              <a:rPr lang="cs-CZ" sz="2800" dirty="0" smtClean="0">
                <a:solidFill>
                  <a:schemeClr val="bg1"/>
                </a:solidFill>
              </a:rPr>
              <a:t> per </a:t>
            </a:r>
            <a:r>
              <a:rPr lang="cs-CZ" sz="2800" dirty="0" err="1" smtClean="0">
                <a:solidFill>
                  <a:schemeClr val="bg1"/>
                </a:solidFill>
              </a:rPr>
              <a:t>year</a:t>
            </a:r>
            <a:endParaRPr lang="cs-CZ" sz="2800" dirty="0" smtClean="0">
              <a:solidFill>
                <a:schemeClr val="bg1"/>
              </a:solidFill>
            </a:endParaRPr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cs-CZ" sz="2800" dirty="0" err="1" smtClean="0">
                <a:solidFill>
                  <a:schemeClr val="bg1"/>
                </a:solidFill>
              </a:rPr>
              <a:t>About</a:t>
            </a:r>
            <a:r>
              <a:rPr lang="cs-CZ" sz="2800" dirty="0" smtClean="0">
                <a:solidFill>
                  <a:schemeClr val="bg1"/>
                </a:solidFill>
              </a:rPr>
              <a:t> 10 MCHF </a:t>
            </a:r>
            <a:r>
              <a:rPr lang="cs-CZ" sz="2800" dirty="0" err="1" smtClean="0">
                <a:solidFill>
                  <a:schemeClr val="bg1"/>
                </a:solidFill>
              </a:rPr>
              <a:t>member</a:t>
            </a:r>
            <a:r>
              <a:rPr lang="cs-CZ" sz="2800" dirty="0" smtClean="0">
                <a:solidFill>
                  <a:schemeClr val="bg1"/>
                </a:solidFill>
              </a:rPr>
              <a:t> </a:t>
            </a:r>
            <a:r>
              <a:rPr lang="cs-CZ" sz="2800" dirty="0" err="1" smtClean="0">
                <a:solidFill>
                  <a:schemeClr val="bg1"/>
                </a:solidFill>
              </a:rPr>
              <a:t>contribution</a:t>
            </a:r>
            <a:r>
              <a:rPr lang="cs-CZ" sz="2800" dirty="0" smtClean="0">
                <a:solidFill>
                  <a:schemeClr val="bg1"/>
                </a:solidFill>
              </a:rPr>
              <a:t> to CERN</a:t>
            </a:r>
            <a:br>
              <a:rPr lang="cs-CZ" sz="2800" dirty="0" smtClean="0">
                <a:solidFill>
                  <a:schemeClr val="bg1"/>
                </a:solidFill>
              </a:rPr>
            </a:br>
            <a:r>
              <a:rPr lang="cs-CZ" sz="2800" dirty="0" smtClean="0">
                <a:solidFill>
                  <a:schemeClr val="bg1"/>
                </a:solidFill>
              </a:rPr>
              <a:t>(1% </a:t>
            </a:r>
            <a:r>
              <a:rPr lang="cs-CZ" sz="2800" dirty="0" err="1" smtClean="0">
                <a:solidFill>
                  <a:schemeClr val="bg1"/>
                </a:solidFill>
              </a:rPr>
              <a:t>of</a:t>
            </a:r>
            <a:r>
              <a:rPr lang="cs-CZ" sz="2800" dirty="0" smtClean="0">
                <a:solidFill>
                  <a:schemeClr val="bg1"/>
                </a:solidFill>
              </a:rPr>
              <a:t> </a:t>
            </a:r>
            <a:r>
              <a:rPr lang="cs-CZ" sz="2800" dirty="0" err="1" smtClean="0">
                <a:solidFill>
                  <a:schemeClr val="bg1"/>
                </a:solidFill>
              </a:rPr>
              <a:t>the</a:t>
            </a:r>
            <a:r>
              <a:rPr lang="cs-CZ" sz="2800" dirty="0" smtClean="0">
                <a:solidFill>
                  <a:schemeClr val="bg1"/>
                </a:solidFill>
              </a:rPr>
              <a:t> CERN budget)</a:t>
            </a:r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cs-CZ" sz="2800" dirty="0" err="1" smtClean="0">
                <a:solidFill>
                  <a:schemeClr val="bg1"/>
                </a:solidFill>
              </a:rPr>
              <a:t>About</a:t>
            </a:r>
            <a:r>
              <a:rPr lang="cs-CZ" sz="2800" dirty="0" smtClean="0">
                <a:solidFill>
                  <a:schemeClr val="bg1"/>
                </a:solidFill>
              </a:rPr>
              <a:t> 60 </a:t>
            </a:r>
            <a:r>
              <a:rPr lang="cs-CZ" sz="2800" dirty="0" err="1" smtClean="0">
                <a:solidFill>
                  <a:schemeClr val="bg1"/>
                </a:solidFill>
              </a:rPr>
              <a:t>MKč</a:t>
            </a:r>
            <a:r>
              <a:rPr lang="cs-CZ" sz="2800" dirty="0" smtClean="0">
                <a:solidFill>
                  <a:schemeClr val="bg1"/>
                </a:solidFill>
              </a:rPr>
              <a:t> = 3 MCHF support to CERN </a:t>
            </a:r>
            <a:r>
              <a:rPr lang="cs-CZ" sz="2800" dirty="0" err="1" smtClean="0">
                <a:solidFill>
                  <a:schemeClr val="bg1"/>
                </a:solidFill>
              </a:rPr>
              <a:t>projects</a:t>
            </a:r>
            <a:r>
              <a:rPr lang="cs-CZ" sz="2800" dirty="0" smtClean="0">
                <a:solidFill>
                  <a:schemeClr val="bg1"/>
                </a:solidFill>
              </a:rPr>
              <a:t/>
            </a:r>
            <a:br>
              <a:rPr lang="cs-CZ" sz="2800" dirty="0" smtClean="0">
                <a:solidFill>
                  <a:schemeClr val="bg1"/>
                </a:solidFill>
              </a:rPr>
            </a:br>
            <a:r>
              <a:rPr lang="cs-CZ" sz="2800" dirty="0" smtClean="0">
                <a:solidFill>
                  <a:schemeClr val="bg1"/>
                </a:solidFill>
              </a:rPr>
              <a:t>+ </a:t>
            </a:r>
            <a:r>
              <a:rPr lang="cs-CZ" sz="2800" dirty="0" err="1" smtClean="0">
                <a:solidFill>
                  <a:schemeClr val="bg1"/>
                </a:solidFill>
              </a:rPr>
              <a:t>salaries</a:t>
            </a:r>
            <a:r>
              <a:rPr lang="cs-CZ" sz="2800" dirty="0" smtClean="0">
                <a:solidFill>
                  <a:schemeClr val="bg1"/>
                </a:solidFill>
              </a:rPr>
              <a:t> + </a:t>
            </a:r>
            <a:r>
              <a:rPr lang="cs-CZ" sz="2800" dirty="0" err="1" smtClean="0">
                <a:solidFill>
                  <a:schemeClr val="bg1"/>
                </a:solidFill>
              </a:rPr>
              <a:t>further</a:t>
            </a:r>
            <a:r>
              <a:rPr lang="cs-CZ" sz="2800" dirty="0" smtClean="0">
                <a:solidFill>
                  <a:schemeClr val="bg1"/>
                </a:solidFill>
              </a:rPr>
              <a:t> </a:t>
            </a:r>
            <a:r>
              <a:rPr lang="cs-CZ" sz="2800" dirty="0" err="1" smtClean="0">
                <a:solidFill>
                  <a:schemeClr val="bg1"/>
                </a:solidFill>
              </a:rPr>
              <a:t>grants</a:t>
            </a:r>
            <a:endParaRPr lang="cs-CZ" sz="2800" dirty="0" smtClean="0">
              <a:solidFill>
                <a:schemeClr val="bg1"/>
              </a:solidFill>
            </a:endParaRPr>
          </a:p>
          <a:p>
            <a:pPr>
              <a:spcAft>
                <a:spcPts val="1200"/>
              </a:spcAft>
            </a:pPr>
            <a:endParaRPr lang="cs-CZ" sz="2800" dirty="0" smtClean="0">
              <a:solidFill>
                <a:schemeClr val="bg1"/>
              </a:solidFill>
            </a:endParaRPr>
          </a:p>
          <a:p>
            <a:pPr>
              <a:spcAft>
                <a:spcPts val="1200"/>
              </a:spcAft>
            </a:pPr>
            <a:r>
              <a:rPr lang="cs-CZ" sz="2800" b="1" dirty="0" err="1" smtClean="0">
                <a:solidFill>
                  <a:schemeClr val="bg1"/>
                </a:solidFill>
              </a:rPr>
              <a:t>With</a:t>
            </a:r>
            <a:r>
              <a:rPr lang="cs-CZ" sz="2800" b="1" dirty="0" smtClean="0">
                <a:solidFill>
                  <a:schemeClr val="bg1"/>
                </a:solidFill>
              </a:rPr>
              <a:t> 10 </a:t>
            </a:r>
            <a:r>
              <a:rPr lang="cs-CZ" sz="2800" b="1" dirty="0" err="1" smtClean="0">
                <a:solidFill>
                  <a:schemeClr val="bg1"/>
                </a:solidFill>
              </a:rPr>
              <a:t>Mcitizens</a:t>
            </a:r>
            <a:r>
              <a:rPr lang="cs-CZ" sz="2800" b="1" dirty="0" smtClean="0">
                <a:solidFill>
                  <a:schemeClr val="bg1"/>
                </a:solidFill>
              </a:rPr>
              <a:t> </a:t>
            </a:r>
            <a:r>
              <a:rPr lang="cs-CZ" sz="2800" b="1" dirty="0" err="1" smtClean="0">
                <a:solidFill>
                  <a:schemeClr val="bg1"/>
                </a:solidFill>
              </a:rPr>
              <a:t>of</a:t>
            </a:r>
            <a:r>
              <a:rPr lang="cs-CZ" sz="2800" b="1" dirty="0" smtClean="0">
                <a:solidFill>
                  <a:schemeClr val="bg1"/>
                </a:solidFill>
              </a:rPr>
              <a:t> </a:t>
            </a:r>
            <a:r>
              <a:rPr lang="cs-CZ" sz="2800" b="1" dirty="0" err="1" smtClean="0">
                <a:solidFill>
                  <a:schemeClr val="bg1"/>
                </a:solidFill>
              </a:rPr>
              <a:t>thr</a:t>
            </a:r>
            <a:r>
              <a:rPr lang="cs-CZ" sz="2800" b="1" dirty="0" smtClean="0">
                <a:solidFill>
                  <a:schemeClr val="bg1"/>
                </a:solidFill>
              </a:rPr>
              <a:t> </a:t>
            </a:r>
            <a:r>
              <a:rPr lang="cs-CZ" sz="2800" b="1" dirty="0" err="1" smtClean="0">
                <a:solidFill>
                  <a:schemeClr val="bg1"/>
                </a:solidFill>
              </a:rPr>
              <a:t>Czechthe</a:t>
            </a:r>
            <a:r>
              <a:rPr lang="cs-CZ" sz="2800" b="1" dirty="0" smtClean="0">
                <a:solidFill>
                  <a:schemeClr val="bg1"/>
                </a:solidFill>
              </a:rPr>
              <a:t> </a:t>
            </a:r>
            <a:r>
              <a:rPr lang="cs-CZ" sz="2800" b="1" dirty="0" err="1" smtClean="0">
                <a:solidFill>
                  <a:schemeClr val="bg1"/>
                </a:solidFill>
              </a:rPr>
              <a:t>expences</a:t>
            </a:r>
            <a:r>
              <a:rPr lang="cs-CZ" sz="2800" b="1" dirty="0" smtClean="0">
                <a:solidFill>
                  <a:schemeClr val="bg1"/>
                </a:solidFill>
              </a:rPr>
              <a:t> </a:t>
            </a:r>
            <a:r>
              <a:rPr lang="cs-CZ" sz="2800" b="1" dirty="0" err="1" smtClean="0">
                <a:solidFill>
                  <a:schemeClr val="bg1"/>
                </a:solidFill>
              </a:rPr>
              <a:t>of</a:t>
            </a:r>
            <a:r>
              <a:rPr lang="cs-CZ" sz="2800" b="1" dirty="0" smtClean="0">
                <a:solidFill>
                  <a:schemeClr val="bg1"/>
                </a:solidFill>
              </a:rPr>
              <a:t> HEP </a:t>
            </a:r>
            <a:br>
              <a:rPr lang="cs-CZ" sz="2800" b="1" dirty="0" smtClean="0">
                <a:solidFill>
                  <a:schemeClr val="bg1"/>
                </a:solidFill>
              </a:rPr>
            </a:br>
            <a:r>
              <a:rPr lang="cs-CZ" sz="2800" b="1" dirty="0" err="1" smtClean="0">
                <a:solidFill>
                  <a:schemeClr val="bg1"/>
                </a:solidFill>
              </a:rPr>
              <a:t>represent</a:t>
            </a:r>
            <a:r>
              <a:rPr lang="cs-CZ" sz="2800" b="1" dirty="0" smtClean="0">
                <a:solidFill>
                  <a:schemeClr val="bg1"/>
                </a:solidFill>
              </a:rPr>
              <a:t> </a:t>
            </a:r>
            <a:r>
              <a:rPr lang="cs-CZ" sz="2800" b="1" dirty="0" err="1" smtClean="0">
                <a:solidFill>
                  <a:schemeClr val="bg1"/>
                </a:solidFill>
              </a:rPr>
              <a:t>about</a:t>
            </a:r>
            <a:r>
              <a:rPr lang="cs-CZ" sz="2800" b="1" dirty="0" smtClean="0">
                <a:solidFill>
                  <a:schemeClr val="bg1"/>
                </a:solidFill>
              </a:rPr>
              <a:t> </a:t>
            </a:r>
            <a:r>
              <a:rPr lang="cs-CZ" sz="2800" b="1" dirty="0" err="1" smtClean="0">
                <a:solidFill>
                  <a:schemeClr val="bg1"/>
                </a:solidFill>
              </a:rPr>
              <a:t>one</a:t>
            </a:r>
            <a:r>
              <a:rPr lang="cs-CZ" sz="2800" b="1" dirty="0" smtClean="0">
                <a:solidFill>
                  <a:schemeClr val="bg1"/>
                </a:solidFill>
              </a:rPr>
              <a:t> </a:t>
            </a:r>
            <a:r>
              <a:rPr lang="cs-CZ" sz="2800" b="1" dirty="0" err="1" smtClean="0">
                <a:solidFill>
                  <a:schemeClr val="bg1"/>
                </a:solidFill>
              </a:rPr>
              <a:t>beer</a:t>
            </a:r>
            <a:r>
              <a:rPr lang="cs-CZ" sz="2800" b="1" dirty="0" smtClean="0">
                <a:solidFill>
                  <a:schemeClr val="bg1"/>
                </a:solidFill>
              </a:rPr>
              <a:t> per capita per </a:t>
            </a:r>
            <a:r>
              <a:rPr lang="cs-CZ" sz="2800" b="1" dirty="0" err="1" smtClean="0">
                <a:solidFill>
                  <a:schemeClr val="bg1"/>
                </a:solidFill>
              </a:rPr>
              <a:t>year</a:t>
            </a:r>
            <a:r>
              <a:rPr lang="cs-CZ" sz="2800" b="1" dirty="0" smtClean="0">
                <a:solidFill>
                  <a:schemeClr val="bg1"/>
                </a:solidFill>
              </a:rPr>
              <a:t>.</a:t>
            </a:r>
          </a:p>
          <a:p>
            <a:pPr>
              <a:spcAft>
                <a:spcPts val="1200"/>
              </a:spcAft>
            </a:pPr>
            <a:endParaRPr lang="cs-CZ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8825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672004" y="551180"/>
            <a:ext cx="8278677" cy="60939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chemeClr val="bg1"/>
                </a:solidFill>
              </a:rPr>
              <a:t>Outreach – “Permanent“ </a:t>
            </a:r>
            <a:br>
              <a:rPr lang="en-US" sz="4000" b="1" dirty="0" smtClean="0">
                <a:solidFill>
                  <a:schemeClr val="bg1"/>
                </a:solidFill>
              </a:rPr>
            </a:br>
            <a:endParaRPr lang="en-US" sz="4000" b="1" dirty="0" smtClean="0">
              <a:solidFill>
                <a:schemeClr val="bg1"/>
              </a:solidFill>
            </a:endParaRPr>
          </a:p>
          <a:p>
            <a:pPr>
              <a:spcAft>
                <a:spcPts val="1200"/>
              </a:spcAft>
            </a:pPr>
            <a:r>
              <a:rPr lang="en-US" sz="2800" dirty="0" smtClean="0">
                <a:solidFill>
                  <a:schemeClr val="bg1"/>
                </a:solidFill>
              </a:rPr>
              <a:t>… focused to students, teachers and general public</a:t>
            </a:r>
          </a:p>
          <a:p>
            <a:pPr>
              <a:spcAft>
                <a:spcPts val="1200"/>
              </a:spcAft>
            </a:pPr>
            <a:r>
              <a:rPr lang="en-US" sz="2800" b="1" dirty="0" smtClean="0">
                <a:solidFill>
                  <a:schemeClr val="bg1"/>
                </a:solidFill>
              </a:rPr>
              <a:t>… </a:t>
            </a:r>
            <a:r>
              <a:rPr lang="en-US" sz="2800" dirty="0" smtClean="0">
                <a:solidFill>
                  <a:schemeClr val="bg1"/>
                </a:solidFill>
              </a:rPr>
              <a:t>lectures, </a:t>
            </a:r>
            <a:r>
              <a:rPr lang="en-US" sz="2800" dirty="0" err="1" smtClean="0">
                <a:solidFill>
                  <a:schemeClr val="bg1"/>
                </a:solidFill>
              </a:rPr>
              <a:t>masterclasses</a:t>
            </a:r>
            <a:r>
              <a:rPr lang="en-US" sz="2800" dirty="0" smtClean="0">
                <a:solidFill>
                  <a:schemeClr val="bg1"/>
                </a:solidFill>
              </a:rPr>
              <a:t>, seminars for teachers, </a:t>
            </a:r>
            <a:br>
              <a:rPr lang="en-US" sz="2800" dirty="0" smtClean="0">
                <a:solidFill>
                  <a:schemeClr val="bg1"/>
                </a:solidFill>
              </a:rPr>
            </a:br>
            <a:r>
              <a:rPr lang="en-US" sz="2800" dirty="0" smtClean="0">
                <a:solidFill>
                  <a:schemeClr val="bg1"/>
                </a:solidFill>
              </a:rPr>
              <a:t>teacher weeks at CERN, teaching aids …</a:t>
            </a:r>
          </a:p>
          <a:p>
            <a:pPr>
              <a:spcAft>
                <a:spcPts val="1200"/>
              </a:spcAft>
            </a:pPr>
            <a:r>
              <a:rPr lang="en-US" sz="2800" dirty="0" smtClean="0">
                <a:solidFill>
                  <a:schemeClr val="bg1"/>
                </a:solidFill>
              </a:rPr>
              <a:t>… participation in outreach activities is now considered </a:t>
            </a:r>
            <a:br>
              <a:rPr lang="en-US" sz="2800" dirty="0" smtClean="0">
                <a:solidFill>
                  <a:schemeClr val="bg1"/>
                </a:solidFill>
              </a:rPr>
            </a:br>
            <a:r>
              <a:rPr lang="en-US" sz="2800" dirty="0" smtClean="0">
                <a:solidFill>
                  <a:schemeClr val="bg1"/>
                </a:solidFill>
              </a:rPr>
              <a:t>in the particle community as </a:t>
            </a:r>
            <a:r>
              <a:rPr lang="en-US" sz="2800" dirty="0" smtClean="0">
                <a:solidFill>
                  <a:schemeClr val="bg1"/>
                </a:solidFill>
              </a:rPr>
              <a:t>“</a:t>
            </a:r>
            <a:r>
              <a:rPr lang="cs-CZ" sz="2800" smtClean="0">
                <a:solidFill>
                  <a:schemeClr val="bg1"/>
                </a:solidFill>
              </a:rPr>
              <a:t>standard</a:t>
            </a:r>
            <a:r>
              <a:rPr lang="en-US" sz="2800" smtClean="0">
                <a:solidFill>
                  <a:schemeClr val="bg1"/>
                </a:solidFill>
              </a:rPr>
              <a:t>“, </a:t>
            </a:r>
            <a:r>
              <a:rPr lang="en-US" sz="2800" dirty="0" smtClean="0">
                <a:solidFill>
                  <a:schemeClr val="bg1"/>
                </a:solidFill>
              </a:rPr>
              <a:t>“useful“</a:t>
            </a:r>
            <a:br>
              <a:rPr lang="en-US" sz="2800" dirty="0" smtClean="0">
                <a:solidFill>
                  <a:schemeClr val="bg1"/>
                </a:solidFill>
              </a:rPr>
            </a:br>
            <a:r>
              <a:rPr lang="en-US" sz="2800" dirty="0" smtClean="0">
                <a:solidFill>
                  <a:schemeClr val="bg1"/>
                </a:solidFill>
              </a:rPr>
              <a:t>and „rewarding</a:t>
            </a:r>
          </a:p>
          <a:p>
            <a:pPr>
              <a:spcAft>
                <a:spcPts val="1200"/>
              </a:spcAft>
            </a:pPr>
            <a:r>
              <a:rPr lang="en-US" sz="2800" b="1" dirty="0" smtClean="0">
                <a:solidFill>
                  <a:schemeClr val="bg1"/>
                </a:solidFill>
              </a:rPr>
              <a:t>Big </a:t>
            </a:r>
            <a:r>
              <a:rPr lang="en-US" sz="2800" b="1" dirty="0" smtClean="0">
                <a:solidFill>
                  <a:schemeClr val="bg1"/>
                </a:solidFill>
              </a:rPr>
              <a:t>thanks to</a:t>
            </a:r>
            <a:r>
              <a:rPr lang="en-US" sz="2800" dirty="0" smtClean="0">
                <a:solidFill>
                  <a:schemeClr val="bg1"/>
                </a:solidFill>
              </a:rPr>
              <a:t/>
            </a:r>
            <a:br>
              <a:rPr lang="en-US" sz="2800" dirty="0" smtClean="0">
                <a:solidFill>
                  <a:schemeClr val="bg1"/>
                </a:solidFill>
              </a:rPr>
            </a:br>
            <a:r>
              <a:rPr lang="en-US" sz="2800" dirty="0" smtClean="0">
                <a:solidFill>
                  <a:schemeClr val="bg1"/>
                </a:solidFill>
              </a:rPr>
              <a:t>Jiří </a:t>
            </a:r>
            <a:r>
              <a:rPr lang="en-US" sz="2800" dirty="0" err="1" smtClean="0">
                <a:solidFill>
                  <a:schemeClr val="bg1"/>
                </a:solidFill>
              </a:rPr>
              <a:t>Rameš</a:t>
            </a:r>
            <a:r>
              <a:rPr lang="en-US" sz="2800" dirty="0" smtClean="0">
                <a:solidFill>
                  <a:schemeClr val="bg1"/>
                </a:solidFill>
              </a:rPr>
              <a:t>, </a:t>
            </a:r>
            <a:r>
              <a:rPr lang="en-US" sz="2800" dirty="0" err="1" smtClean="0">
                <a:solidFill>
                  <a:schemeClr val="bg1"/>
                </a:solidFill>
              </a:rPr>
              <a:t>Vladimír</a:t>
            </a:r>
            <a:r>
              <a:rPr lang="en-US" sz="2800" dirty="0" smtClean="0">
                <a:solidFill>
                  <a:schemeClr val="bg1"/>
                </a:solidFill>
              </a:rPr>
              <a:t> Wagner, Stanislav </a:t>
            </a:r>
            <a:r>
              <a:rPr lang="en-US" sz="2800" dirty="0" err="1" smtClean="0">
                <a:solidFill>
                  <a:schemeClr val="bg1"/>
                </a:solidFill>
              </a:rPr>
              <a:t>Němeček</a:t>
            </a:r>
            <a:r>
              <a:rPr lang="en-US" sz="2800" dirty="0" smtClean="0">
                <a:solidFill>
                  <a:schemeClr val="bg1"/>
                </a:solidFill>
              </a:rPr>
              <a:t>, </a:t>
            </a:r>
            <a:br>
              <a:rPr lang="en-US" sz="2800" dirty="0" smtClean="0">
                <a:solidFill>
                  <a:schemeClr val="bg1"/>
                </a:solidFill>
              </a:rPr>
            </a:br>
            <a:r>
              <a:rPr lang="en-US" sz="2800" dirty="0" smtClean="0">
                <a:solidFill>
                  <a:schemeClr val="bg1"/>
                </a:solidFill>
              </a:rPr>
              <a:t>Michal </a:t>
            </a:r>
            <a:r>
              <a:rPr lang="en-US" sz="2800" dirty="0" smtClean="0">
                <a:solidFill>
                  <a:schemeClr val="bg1"/>
                </a:solidFill>
              </a:rPr>
              <a:t>Mar</a:t>
            </a:r>
            <a:r>
              <a:rPr lang="cs-CZ" sz="2800" dirty="0" smtClean="0">
                <a:solidFill>
                  <a:schemeClr val="bg1"/>
                </a:solidFill>
              </a:rPr>
              <a:t>č</a:t>
            </a:r>
            <a:r>
              <a:rPr lang="en-US" sz="2800" dirty="0" err="1" smtClean="0">
                <a:solidFill>
                  <a:schemeClr val="bg1"/>
                </a:solidFill>
              </a:rPr>
              <a:t>išovský</a:t>
            </a:r>
            <a:r>
              <a:rPr lang="en-US" sz="2800" dirty="0" smtClean="0">
                <a:solidFill>
                  <a:schemeClr val="bg1"/>
                </a:solidFill>
              </a:rPr>
              <a:t>, </a:t>
            </a:r>
            <a:r>
              <a:rPr lang="cs-CZ" sz="2800" dirty="0" smtClean="0">
                <a:solidFill>
                  <a:schemeClr val="bg1"/>
                </a:solidFill>
              </a:rPr>
              <a:t>Ina </a:t>
            </a:r>
            <a:r>
              <a:rPr lang="cs-CZ" sz="2800" dirty="0" err="1" smtClean="0">
                <a:solidFill>
                  <a:schemeClr val="bg1"/>
                </a:solidFill>
              </a:rPr>
              <a:t>Chalupková</a:t>
            </a:r>
            <a:r>
              <a:rPr lang="cs-CZ" sz="2800" dirty="0" smtClean="0">
                <a:solidFill>
                  <a:schemeClr val="bg1"/>
                </a:solidFill>
              </a:rPr>
              <a:t>, </a:t>
            </a:r>
            <a:r>
              <a:rPr lang="en-US" sz="2800" dirty="0" smtClean="0">
                <a:solidFill>
                  <a:schemeClr val="bg1"/>
                </a:solidFill>
              </a:rPr>
              <a:t>Martin </a:t>
            </a:r>
            <a:r>
              <a:rPr lang="en-US" sz="2800" dirty="0" err="1" smtClean="0">
                <a:solidFill>
                  <a:schemeClr val="bg1"/>
                </a:solidFill>
              </a:rPr>
              <a:t>Rybář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cs-CZ" sz="2800" dirty="0" smtClean="0">
                <a:solidFill>
                  <a:schemeClr val="bg1"/>
                </a:solidFill>
              </a:rPr>
              <a:t/>
            </a:r>
            <a:br>
              <a:rPr lang="cs-CZ" sz="2800" dirty="0" smtClean="0">
                <a:solidFill>
                  <a:schemeClr val="bg1"/>
                </a:solidFill>
              </a:rPr>
            </a:br>
            <a:r>
              <a:rPr lang="en-US" sz="2800" dirty="0" smtClean="0">
                <a:solidFill>
                  <a:schemeClr val="bg1"/>
                </a:solidFill>
              </a:rPr>
              <a:t>and </a:t>
            </a:r>
            <a:r>
              <a:rPr lang="en-US" sz="2800" dirty="0" smtClean="0">
                <a:solidFill>
                  <a:schemeClr val="bg1"/>
                </a:solidFill>
              </a:rPr>
              <a:t>many others 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7114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A3B17-AB4F-46C4-BD09-E7EC434AD5B4}" type="slidenum">
              <a:rPr lang="cs-CZ" altLang="cs-CZ">
                <a:solidFill>
                  <a:srgbClr val="000000"/>
                </a:solidFill>
              </a:rPr>
              <a:pPr/>
              <a:t>6</a:t>
            </a:fld>
            <a:endParaRPr lang="cs-CZ" altLang="cs-CZ">
              <a:solidFill>
                <a:srgbClr val="000000"/>
              </a:solidFill>
            </a:endParaRPr>
          </a:p>
        </p:txBody>
      </p:sp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382588" y="476250"/>
            <a:ext cx="8505825" cy="521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29386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marL="269875" indent="-269875">
              <a:tabLst>
                <a:tab pos="5473700" algn="r"/>
                <a:tab pos="6184900" algn="r"/>
                <a:tab pos="7086600" algn="r"/>
                <a:tab pos="789305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tabLst>
                <a:tab pos="5473700" algn="r"/>
                <a:tab pos="6184900" algn="r"/>
                <a:tab pos="7086600" algn="r"/>
                <a:tab pos="789305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tabLst>
                <a:tab pos="5473700" algn="r"/>
                <a:tab pos="6184900" algn="r"/>
                <a:tab pos="7086600" algn="r"/>
                <a:tab pos="789305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tabLst>
                <a:tab pos="5473700" algn="r"/>
                <a:tab pos="6184900" algn="r"/>
                <a:tab pos="7086600" algn="r"/>
                <a:tab pos="789305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tabLst>
                <a:tab pos="5473700" algn="r"/>
                <a:tab pos="6184900" algn="r"/>
                <a:tab pos="7086600" algn="r"/>
                <a:tab pos="789305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5473700" algn="r"/>
                <a:tab pos="6184900" algn="r"/>
                <a:tab pos="7086600" algn="r"/>
                <a:tab pos="789305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5473700" algn="r"/>
                <a:tab pos="6184900" algn="r"/>
                <a:tab pos="7086600" algn="r"/>
                <a:tab pos="789305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5473700" algn="r"/>
                <a:tab pos="6184900" algn="r"/>
                <a:tab pos="7086600" algn="r"/>
                <a:tab pos="789305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5473700" algn="r"/>
                <a:tab pos="6184900" algn="r"/>
                <a:tab pos="7086600" algn="r"/>
                <a:tab pos="789305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altLang="cs-CZ" sz="2800" b="1" dirty="0">
                <a:solidFill>
                  <a:srgbClr val="FFFF00"/>
                </a:solidFill>
                <a:latin typeface="Verdana" panose="020B0604030504040204" pitchFamily="34" charset="0"/>
              </a:rPr>
              <a:t>Teachers</a:t>
            </a:r>
            <a:r>
              <a:rPr lang="cs-CZ" altLang="cs-CZ" sz="2800" b="1" dirty="0">
                <a:solidFill>
                  <a:srgbClr val="FFFF00"/>
                </a:solidFill>
                <a:latin typeface="Verdana" panose="020B0604030504040204" pitchFamily="34" charset="0"/>
              </a:rPr>
              <a:t>: </a:t>
            </a:r>
            <a:r>
              <a:rPr lang="cs-CZ" altLang="cs-CZ" sz="2800" b="1" dirty="0" err="1">
                <a:solidFill>
                  <a:srgbClr val="FFFF00"/>
                </a:solidFill>
                <a:latin typeface="Verdana" panose="020B0604030504040204" pitchFamily="34" charset="0"/>
              </a:rPr>
              <a:t>good</a:t>
            </a:r>
            <a:r>
              <a:rPr lang="cs-CZ" altLang="cs-CZ" sz="2800" b="1" dirty="0">
                <a:solidFill>
                  <a:srgbClr val="FFFF00"/>
                </a:solidFill>
                <a:latin typeface="Verdana" panose="020B0604030504040204" pitchFamily="34" charset="0"/>
              </a:rPr>
              <a:t> </a:t>
            </a:r>
            <a:r>
              <a:rPr lang="cs-CZ" altLang="cs-CZ" sz="2800" b="1" dirty="0" err="1">
                <a:solidFill>
                  <a:srgbClr val="FFFF00"/>
                </a:solidFill>
                <a:latin typeface="Verdana" panose="020B0604030504040204" pitchFamily="34" charset="0"/>
              </a:rPr>
              <a:t>teachers</a:t>
            </a:r>
            <a:r>
              <a:rPr lang="cs-CZ" altLang="cs-CZ" sz="2800" b="1" dirty="0">
                <a:solidFill>
                  <a:srgbClr val="FFFF00"/>
                </a:solidFill>
                <a:latin typeface="Verdana" panose="020B0604030504040204" pitchFamily="34" charset="0"/>
              </a:rPr>
              <a:t> </a:t>
            </a:r>
            <a:r>
              <a:rPr lang="cs-CZ" altLang="cs-CZ" sz="2800" b="1" dirty="0" err="1">
                <a:solidFill>
                  <a:srgbClr val="FFFF00"/>
                </a:solidFill>
                <a:latin typeface="Verdana" panose="020B0604030504040204" pitchFamily="34" charset="0"/>
              </a:rPr>
              <a:t>attract</a:t>
            </a:r>
            <a:r>
              <a:rPr lang="cs-CZ" altLang="cs-CZ" sz="2800" b="1" dirty="0">
                <a:solidFill>
                  <a:srgbClr val="FFFF00"/>
                </a:solidFill>
                <a:latin typeface="Verdana" panose="020B0604030504040204" pitchFamily="34" charset="0"/>
              </a:rPr>
              <a:t> </a:t>
            </a:r>
            <a:r>
              <a:rPr lang="cs-CZ" altLang="cs-CZ" sz="2800" b="1" dirty="0" err="1">
                <a:solidFill>
                  <a:srgbClr val="FFFF00"/>
                </a:solidFill>
                <a:latin typeface="Verdana" panose="020B0604030504040204" pitchFamily="34" charset="0"/>
              </a:rPr>
              <a:t>students</a:t>
            </a:r>
            <a:endParaRPr lang="en-GB" altLang="cs-CZ" sz="2800" b="1" dirty="0">
              <a:solidFill>
                <a:srgbClr val="FFFF00"/>
              </a:solidFill>
              <a:latin typeface="Verdana" panose="020B0604030504040204" pitchFamily="34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n-GB" altLang="cs-CZ" b="1" dirty="0">
              <a:solidFill>
                <a:srgbClr val="FFFFFF"/>
              </a:solidFill>
              <a:latin typeface="Verdana" panose="020B0604030504040204" pitchFamily="34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altLang="cs-CZ" b="1" dirty="0" err="1">
                <a:solidFill>
                  <a:srgbClr val="FFFFFF"/>
                </a:solidFill>
                <a:latin typeface="Verdana" panose="020B0604030504040204" pitchFamily="34" charset="0"/>
              </a:rPr>
              <a:t>teachers</a:t>
            </a:r>
            <a:r>
              <a:rPr lang="cs-CZ" altLang="cs-CZ" b="1" dirty="0">
                <a:solidFill>
                  <a:srgbClr val="FFFFFF"/>
                </a:solidFill>
                <a:latin typeface="Verdana" panose="020B0604030504040204" pitchFamily="34" charset="0"/>
              </a:rPr>
              <a:t> in CZ </a:t>
            </a:r>
            <a:r>
              <a:rPr lang="en-GB" altLang="cs-CZ" b="1" dirty="0">
                <a:solidFill>
                  <a:srgbClr val="FFFFFF"/>
                </a:solidFill>
                <a:latin typeface="Verdana" panose="020B0604030504040204" pitchFamily="34" charset="0"/>
              </a:rPr>
              <a:t>educated separately from physics students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GB" altLang="cs-CZ" b="1" dirty="0">
                <a:solidFill>
                  <a:srgbClr val="FFFFFF"/>
                </a:solidFill>
                <a:latin typeface="Verdana" panose="020B0604030504040204" pitchFamily="34" charset="0"/>
              </a:rPr>
              <a:t>usually specialized in two sciences, </a:t>
            </a:r>
            <a:r>
              <a:rPr lang="cs-CZ" altLang="cs-CZ" b="1" dirty="0" err="1">
                <a:solidFill>
                  <a:srgbClr val="FFFFFF"/>
                </a:solidFill>
                <a:latin typeface="Verdana" panose="020B0604030504040204" pitchFamily="34" charset="0"/>
              </a:rPr>
              <a:t>best</a:t>
            </a:r>
            <a:r>
              <a:rPr lang="cs-CZ" altLang="cs-CZ" b="1" dirty="0">
                <a:solidFill>
                  <a:srgbClr val="FFFFFF"/>
                </a:solidFill>
                <a:latin typeface="Verdana" panose="020B0604030504040204" pitchFamily="34" charset="0"/>
              </a:rPr>
              <a:t> case </a:t>
            </a:r>
            <a:r>
              <a:rPr lang="cs-CZ" altLang="cs-CZ" b="1" dirty="0" err="1">
                <a:solidFill>
                  <a:srgbClr val="FFFFFF"/>
                </a:solidFill>
                <a:latin typeface="Verdana" panose="020B0604030504040204" pitchFamily="34" charset="0"/>
              </a:rPr>
              <a:t>being</a:t>
            </a:r>
            <a:r>
              <a:rPr lang="en-GB" altLang="cs-CZ" b="1" dirty="0">
                <a:solidFill>
                  <a:srgbClr val="FFFFFF"/>
                </a:solidFill>
                <a:latin typeface="Verdana" panose="020B0604030504040204" pitchFamily="34" charset="0"/>
              </a:rPr>
              <a:t> physics-mathematics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GB" altLang="cs-CZ" b="1" dirty="0">
                <a:solidFill>
                  <a:srgbClr val="FFFFFF"/>
                </a:solidFill>
                <a:latin typeface="Verdana" panose="020B0604030504040204" pitchFamily="34" charset="0"/>
              </a:rPr>
              <a:t>no centralized </a:t>
            </a:r>
            <a:r>
              <a:rPr lang="en-US" altLang="cs-CZ" b="1" dirty="0">
                <a:solidFill>
                  <a:srgbClr val="FFFFFF"/>
                </a:solidFill>
                <a:latin typeface="Verdana" panose="020B0604030504040204" pitchFamily="34" charset="0"/>
              </a:rPr>
              <a:t>“</a:t>
            </a:r>
            <a:r>
              <a:rPr lang="en-GB" altLang="cs-CZ" b="1" dirty="0">
                <a:solidFill>
                  <a:srgbClr val="FFFFFF"/>
                </a:solidFill>
                <a:latin typeface="Verdana" panose="020B0604030504040204" pitchFamily="34" charset="0"/>
              </a:rPr>
              <a:t>quality control“ 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GB" altLang="cs-CZ" b="1" dirty="0">
                <a:solidFill>
                  <a:srgbClr val="FFFFFF"/>
                </a:solidFill>
                <a:latin typeface="Verdana" panose="020B0604030504040204" pitchFamily="34" charset="0"/>
              </a:rPr>
              <a:t>no systematic in-service training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GB" altLang="cs-CZ" b="1" dirty="0">
                <a:solidFill>
                  <a:srgbClr val="FFFFFF"/>
                </a:solidFill>
                <a:latin typeface="Verdana" panose="020B0604030504040204" pitchFamily="34" charset="0"/>
              </a:rPr>
              <a:t>possibly </a:t>
            </a:r>
            <a:r>
              <a:rPr lang="cs-CZ" altLang="cs-CZ" b="1" dirty="0" err="1">
                <a:solidFill>
                  <a:srgbClr val="FFFFFF"/>
                </a:solidFill>
                <a:latin typeface="Verdana" panose="020B0604030504040204" pitchFamily="34" charset="0"/>
              </a:rPr>
              <a:t>have</a:t>
            </a:r>
            <a:r>
              <a:rPr lang="cs-CZ" altLang="cs-CZ" b="1" dirty="0">
                <a:solidFill>
                  <a:srgbClr val="FFFFFF"/>
                </a:solidFill>
                <a:latin typeface="Verdana" panose="020B0604030504040204" pitchFamily="34" charset="0"/>
              </a:rPr>
              <a:t> </a:t>
            </a:r>
            <a:r>
              <a:rPr lang="en-GB" altLang="cs-CZ" b="1" dirty="0">
                <a:solidFill>
                  <a:srgbClr val="FFFFFF"/>
                </a:solidFill>
                <a:latin typeface="Verdana" panose="020B0604030504040204" pitchFamily="34" charset="0"/>
              </a:rPr>
              <a:t>heard something about particles, but </a:t>
            </a:r>
            <a:r>
              <a:rPr lang="cs-CZ" altLang="cs-CZ" b="1" dirty="0" err="1">
                <a:solidFill>
                  <a:srgbClr val="FFFFFF"/>
                </a:solidFill>
                <a:latin typeface="Verdana" panose="020B0604030504040204" pitchFamily="34" charset="0"/>
              </a:rPr>
              <a:t>probably</a:t>
            </a:r>
            <a:r>
              <a:rPr lang="cs-CZ" altLang="cs-CZ" b="1" dirty="0">
                <a:solidFill>
                  <a:srgbClr val="FFFFFF"/>
                </a:solidFill>
                <a:latin typeface="Verdana" panose="020B0604030504040204" pitchFamily="34" charset="0"/>
              </a:rPr>
              <a:t> </a:t>
            </a:r>
            <a:r>
              <a:rPr lang="en-GB" altLang="cs-CZ" b="1" dirty="0">
                <a:solidFill>
                  <a:srgbClr val="FFFFFF"/>
                </a:solidFill>
                <a:latin typeface="Verdana" panose="020B0604030504040204" pitchFamily="34" charset="0"/>
              </a:rPr>
              <a:t>didn’t digest</a:t>
            </a:r>
            <a:r>
              <a:rPr lang="cs-CZ" altLang="cs-CZ" b="1" dirty="0">
                <a:solidFill>
                  <a:srgbClr val="FFFFFF"/>
                </a:solidFill>
                <a:latin typeface="Verdana" panose="020B0604030504040204" pitchFamily="34" charset="0"/>
              </a:rPr>
              <a:t> </a:t>
            </a:r>
            <a:r>
              <a:rPr lang="en-GB" altLang="cs-CZ" b="1" dirty="0">
                <a:solidFill>
                  <a:srgbClr val="FFFFFF"/>
                </a:solidFill>
                <a:latin typeface="Verdana" panose="020B0604030504040204" pitchFamily="34" charset="0"/>
              </a:rPr>
              <a:t>it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GB" altLang="cs-CZ" b="1" dirty="0">
                <a:solidFill>
                  <a:srgbClr val="FFFFFF"/>
                </a:solidFill>
                <a:latin typeface="Verdana" panose="020B0604030504040204" pitchFamily="34" charset="0"/>
              </a:rPr>
              <a:t> …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altLang="cs-CZ" sz="2800" b="1" dirty="0">
                <a:solidFill>
                  <a:srgbClr val="FFFF00"/>
                </a:solidFill>
                <a:latin typeface="Verdana" panose="020B0604030504040204" pitchFamily="34" charset="0"/>
              </a:rPr>
              <a:t>Instead of complaints, let’s help them!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altLang="cs-CZ" b="1" dirty="0">
              <a:solidFill>
                <a:srgbClr val="FFFFFF"/>
              </a:solidFill>
              <a:latin typeface="Verdana" panose="020B0604030504040204" pitchFamily="34" charset="0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cs-CZ" altLang="cs-CZ" b="1" dirty="0">
                <a:solidFill>
                  <a:srgbClr val="FFFFFF"/>
                </a:solidFill>
                <a:latin typeface="Verdana" panose="020B0604030504040204" pitchFamily="34" charset="0"/>
              </a:rPr>
              <a:t>… </a:t>
            </a:r>
            <a:r>
              <a:rPr lang="en-GB" altLang="cs-CZ" b="1" dirty="0">
                <a:solidFill>
                  <a:srgbClr val="FFFFFF"/>
                </a:solidFill>
                <a:latin typeface="Verdana" panose="020B0604030504040204" pitchFamily="34" charset="0"/>
              </a:rPr>
              <a:t>active teachers form an appreciative audience!</a:t>
            </a:r>
          </a:p>
        </p:txBody>
      </p:sp>
      <p:sp>
        <p:nvSpPr>
          <p:cNvPr id="41987" name="Rectangle 3"/>
          <p:cNvSpPr>
            <a:spLocks noChangeArrowheads="1"/>
          </p:cNvSpPr>
          <p:nvPr/>
        </p:nvSpPr>
        <p:spPr bwMode="auto">
          <a:xfrm>
            <a:off x="250825" y="5992813"/>
            <a:ext cx="3149600" cy="698500"/>
          </a:xfrm>
          <a:prstGeom prst="rect">
            <a:avLst/>
          </a:prstGeom>
          <a:noFill/>
          <a:ln w="57150">
            <a:solidFill>
              <a:srgbClr val="FFFF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altLang="cs-CZ" b="1">
                <a:solidFill>
                  <a:srgbClr val="FFFF00"/>
                </a:solidFill>
              </a:rPr>
              <a:t>R-ECFA meeting in Prague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altLang="cs-CZ" b="1">
                <a:solidFill>
                  <a:srgbClr val="FFFF00"/>
                </a:solidFill>
              </a:rPr>
              <a:t>March 9.-10., 2007</a:t>
            </a:r>
            <a:endParaRPr lang="cs-CZ" altLang="cs-CZ">
              <a:solidFill>
                <a:srgbClr val="FFFF00"/>
              </a:solidFill>
            </a:endParaRPr>
          </a:p>
        </p:txBody>
      </p:sp>
      <p:sp>
        <p:nvSpPr>
          <p:cNvPr id="41989" name="AutoShape 5"/>
          <p:cNvSpPr>
            <a:spLocks noChangeArrowheads="1"/>
          </p:cNvSpPr>
          <p:nvPr/>
        </p:nvSpPr>
        <p:spPr bwMode="auto">
          <a:xfrm>
            <a:off x="4430713" y="6008688"/>
            <a:ext cx="3865562" cy="436562"/>
          </a:xfrm>
          <a:prstGeom prst="wedgeRectCallout">
            <a:avLst>
              <a:gd name="adj1" fmla="val -76569"/>
              <a:gd name="adj2" fmla="val 23454"/>
            </a:avLst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cs-CZ" altLang="cs-CZ" b="1">
                <a:solidFill>
                  <a:srgbClr val="000000"/>
                </a:solidFill>
                <a:latin typeface="Verdana" panose="020B0604030504040204" pitchFamily="34" charset="0"/>
              </a:rPr>
              <a:t>I am repeating myself …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cs-CZ" altLang="cs-CZ" sz="240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2346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D55D1-E1E8-4937-A3F8-2A1D97557D62}" type="slidenum">
              <a:rPr lang="cs-CZ" altLang="cs-CZ">
                <a:solidFill>
                  <a:srgbClr val="000000"/>
                </a:solidFill>
              </a:rPr>
              <a:pPr/>
              <a:t>7</a:t>
            </a:fld>
            <a:endParaRPr lang="cs-CZ" altLang="cs-CZ">
              <a:solidFill>
                <a:srgbClr val="000000"/>
              </a:solidFill>
            </a:endParaRPr>
          </a:p>
        </p:txBody>
      </p:sp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395288" y="485775"/>
            <a:ext cx="84963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54013" indent="-354013">
              <a:tabLst>
                <a:tab pos="3540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533400">
              <a:tabLst>
                <a:tab pos="3540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tabLst>
                <a:tab pos="3540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tabLst>
                <a:tab pos="3540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tabLst>
                <a:tab pos="3540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3540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3540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3540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3540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altLang="cs-CZ" sz="2800" b="1">
                <a:solidFill>
                  <a:srgbClr val="FFFF00"/>
                </a:solidFill>
                <a:latin typeface="Verdana" panose="020B0604030504040204" pitchFamily="34" charset="0"/>
              </a:rPr>
              <a:t>Exciting teachers -</a:t>
            </a:r>
            <a:r>
              <a:rPr lang="en-US" altLang="cs-CZ" sz="2800">
                <a:solidFill>
                  <a:srgbClr val="FFFF00"/>
                </a:solidFill>
                <a:latin typeface="Verdana" panose="020B0604030504040204" pitchFamily="34" charset="0"/>
              </a:rPr>
              <a:t> </a:t>
            </a:r>
            <a:r>
              <a:rPr lang="cs-CZ" altLang="cs-CZ" sz="2800" b="1">
                <a:solidFill>
                  <a:srgbClr val="FFFF00"/>
                </a:solidFill>
                <a:latin typeface="Verdana" panose="020B0604030504040204" pitchFamily="34" charset="0"/>
              </a:rPr>
              <a:t>Excursions …</a:t>
            </a:r>
            <a:endParaRPr lang="en-US" altLang="cs-CZ" sz="2800" b="1">
              <a:solidFill>
                <a:srgbClr val="FFFF00"/>
              </a:solidFill>
              <a:latin typeface="Verdana" panose="020B0604030504040204" pitchFamily="34" charset="0"/>
            </a:endParaRPr>
          </a:p>
        </p:txBody>
      </p:sp>
      <p:pic>
        <p:nvPicPr>
          <p:cNvPr id="33795" name="Picture 3" descr="ld_18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463" y="2852738"/>
            <a:ext cx="5040312" cy="3781425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796" name="Picture 4" descr="zb_003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463" y="1268413"/>
            <a:ext cx="3097212" cy="2319337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797" name="Picture 5" descr="zb_010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0238" y="1268413"/>
            <a:ext cx="3097212" cy="2319337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798" name="Picture 6" descr="ld_219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0238" y="4292600"/>
            <a:ext cx="3097212" cy="2328863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799" name="AutoShape 7"/>
          <p:cNvSpPr>
            <a:spLocks noChangeArrowheads="1"/>
          </p:cNvSpPr>
          <p:nvPr/>
        </p:nvSpPr>
        <p:spPr bwMode="auto">
          <a:xfrm>
            <a:off x="3622675" y="2259013"/>
            <a:ext cx="2087563" cy="954087"/>
          </a:xfrm>
          <a:prstGeom prst="wedgeRectCallout">
            <a:avLst>
              <a:gd name="adj1" fmla="val -21634"/>
              <a:gd name="adj2" fmla="val 33861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cs-CZ" b="1">
                <a:solidFill>
                  <a:srgbClr val="000000"/>
                </a:solidFill>
                <a:latin typeface="Verdana" panose="020B0604030504040204" pitchFamily="34" charset="0"/>
              </a:rPr>
              <a:t>From Prague via Munich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cs-CZ" b="1">
                <a:solidFill>
                  <a:srgbClr val="000000"/>
                </a:solidFill>
                <a:latin typeface="Verdana" panose="020B0604030504040204" pitchFamily="34" charset="0"/>
              </a:rPr>
              <a:t>to Geneve</a:t>
            </a:r>
            <a:endParaRPr lang="cs-CZ" altLang="cs-CZ">
              <a:solidFill>
                <a:srgbClr val="000000"/>
              </a:solidFill>
              <a:latin typeface="Verdana" panose="020B0604030504040204" pitchFamily="34" charset="0"/>
            </a:endParaRPr>
          </a:p>
        </p:txBody>
      </p:sp>
      <p:sp>
        <p:nvSpPr>
          <p:cNvPr id="33800" name="AutoShape 8"/>
          <p:cNvSpPr>
            <a:spLocks noChangeArrowheads="1"/>
          </p:cNvSpPr>
          <p:nvPr/>
        </p:nvSpPr>
        <p:spPr bwMode="auto">
          <a:xfrm>
            <a:off x="6430963" y="3789363"/>
            <a:ext cx="2376487" cy="504825"/>
          </a:xfrm>
          <a:prstGeom prst="wedgeRectCallout">
            <a:avLst>
              <a:gd name="adj1" fmla="val -45856"/>
              <a:gd name="adj2" fmla="val 18866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cs-CZ" b="1">
                <a:solidFill>
                  <a:srgbClr val="000000"/>
                </a:solidFill>
                <a:latin typeface="Verdana" panose="020B0604030504040204" pitchFamily="34" charset="0"/>
              </a:rPr>
              <a:t>… and Chamonix</a:t>
            </a:r>
            <a:endParaRPr lang="cs-CZ" altLang="cs-CZ">
              <a:solidFill>
                <a:srgbClr val="000000"/>
              </a:solidFill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0989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8C9D-16D1-4306-ACC5-FA38AFBB8CA4}" type="slidenum">
              <a:rPr lang="cs-CZ" altLang="cs-CZ">
                <a:solidFill>
                  <a:srgbClr val="000000"/>
                </a:solidFill>
              </a:rPr>
              <a:pPr/>
              <a:t>8</a:t>
            </a:fld>
            <a:endParaRPr lang="cs-CZ" altLang="cs-CZ">
              <a:solidFill>
                <a:srgbClr val="000000"/>
              </a:solidFill>
            </a:endParaRPr>
          </a:p>
        </p:txBody>
      </p:sp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395288" y="485775"/>
            <a:ext cx="8496300" cy="1249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54013" indent="-354013">
              <a:tabLst>
                <a:tab pos="3540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533400">
              <a:tabLst>
                <a:tab pos="3540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tabLst>
                <a:tab pos="3540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tabLst>
                <a:tab pos="3540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tabLst>
                <a:tab pos="3540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3540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3540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3540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3540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altLang="cs-CZ" sz="2800" b="1">
                <a:solidFill>
                  <a:srgbClr val="FFFF00"/>
                </a:solidFill>
                <a:latin typeface="Verdana" panose="020B0604030504040204" pitchFamily="34" charset="0"/>
              </a:rPr>
              <a:t>Exciting teachers:</a:t>
            </a:r>
            <a:endParaRPr lang="cs-CZ" altLang="cs-CZ" sz="2400">
              <a:solidFill>
                <a:srgbClr val="FFFF00"/>
              </a:solidFill>
              <a:latin typeface="Verdana" panose="020B060403050404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cs-CZ" altLang="cs-CZ" sz="2400">
              <a:solidFill>
                <a:srgbClr val="FFFF00"/>
              </a:solidFill>
              <a:latin typeface="Verdana" panose="020B060403050404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altLang="cs-CZ" sz="2400">
                <a:solidFill>
                  <a:srgbClr val="FFFF00"/>
                </a:solidFill>
                <a:latin typeface="Verdana" panose="020B0604030504040204" pitchFamily="34" charset="0"/>
              </a:rPr>
              <a:t> </a:t>
            </a:r>
            <a:endParaRPr lang="en-US" altLang="cs-CZ" sz="2400">
              <a:solidFill>
                <a:srgbClr val="FFFF00"/>
              </a:solidFill>
              <a:latin typeface="Verdana" panose="020B0604030504040204" pitchFamily="34" charset="0"/>
            </a:endParaRPr>
          </a:p>
        </p:txBody>
      </p:sp>
      <p:sp>
        <p:nvSpPr>
          <p:cNvPr id="35849" name="Text Box 9"/>
          <p:cNvSpPr txBox="1">
            <a:spLocks noChangeArrowheads="1"/>
          </p:cNvSpPr>
          <p:nvPr/>
        </p:nvSpPr>
        <p:spPr bwMode="auto">
          <a:xfrm>
            <a:off x="377825" y="1203325"/>
            <a:ext cx="2590800" cy="433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2667000" algn="l"/>
                <a:tab pos="2857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1055688">
              <a:tabLst>
                <a:tab pos="2667000" algn="l"/>
                <a:tab pos="2857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46188">
              <a:tabLst>
                <a:tab pos="2667000" algn="l"/>
                <a:tab pos="2857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436688">
              <a:tabLst>
                <a:tab pos="2667000" algn="l"/>
                <a:tab pos="2857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tabLst>
                <a:tab pos="2667000" algn="l"/>
                <a:tab pos="2857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2667000" algn="l"/>
                <a:tab pos="2857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2667000" algn="l"/>
                <a:tab pos="2857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2667000" algn="l"/>
                <a:tab pos="2857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2667000" algn="l"/>
                <a:tab pos="2857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cs-CZ" dirty="0">
                <a:solidFill>
                  <a:srgbClr val="FFFFFF"/>
                </a:solidFill>
                <a:latin typeface="Verdana" panose="020B0604030504040204" pitchFamily="34" charset="0"/>
              </a:rPr>
              <a:t>We have a „club“</a:t>
            </a:r>
            <a:r>
              <a:rPr lang="cs-CZ" altLang="cs-CZ" dirty="0">
                <a:solidFill>
                  <a:srgbClr val="FFFFFF"/>
                </a:solidFill>
                <a:latin typeface="Verdana" panose="020B0604030504040204" pitchFamily="34" charset="0"/>
              </a:rPr>
              <a:t> </a:t>
            </a:r>
            <a:r>
              <a:rPr lang="en-US" altLang="cs-CZ" dirty="0">
                <a:solidFill>
                  <a:srgbClr val="FFFFFF"/>
                </a:solidFill>
                <a:latin typeface="Verdana" panose="020B0604030504040204" pitchFamily="34" charset="0"/>
              </a:rPr>
              <a:t>of interested teachers – „</a:t>
            </a:r>
            <a:r>
              <a:rPr lang="en-US" altLang="cs-CZ" dirty="0" err="1">
                <a:solidFill>
                  <a:srgbClr val="FFFFFF"/>
                </a:solidFill>
                <a:latin typeface="Verdana" panose="020B0604030504040204" pitchFamily="34" charset="0"/>
              </a:rPr>
              <a:t>Heureka</a:t>
            </a:r>
            <a:r>
              <a:rPr lang="en-US" altLang="cs-CZ" dirty="0">
                <a:solidFill>
                  <a:srgbClr val="FFFFFF"/>
                </a:solidFill>
                <a:latin typeface="Verdana" panose="020B0604030504040204" pitchFamily="34" charset="0"/>
              </a:rPr>
              <a:t>“</a:t>
            </a:r>
            <a:endParaRPr lang="cs-CZ" altLang="cs-CZ" dirty="0">
              <a:solidFill>
                <a:srgbClr val="FFFFFF"/>
              </a:solidFill>
              <a:latin typeface="Verdana" panose="020B060403050404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cs-CZ" altLang="cs-CZ" dirty="0">
              <a:solidFill>
                <a:srgbClr val="FFFFFF"/>
              </a:solidFill>
              <a:latin typeface="Verdana" panose="020B060403050404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cs-CZ" altLang="cs-CZ" dirty="0">
              <a:solidFill>
                <a:srgbClr val="FFFFFF"/>
              </a:solidFill>
              <a:latin typeface="Verdana" panose="020B060403050404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cs-CZ" altLang="cs-CZ" dirty="0">
              <a:solidFill>
                <a:srgbClr val="FFFFFF"/>
              </a:solidFill>
              <a:latin typeface="Verdana" panose="020B060403050404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cs-CZ" dirty="0">
                <a:solidFill>
                  <a:srgbClr val="FFFFFF"/>
                </a:solidFill>
                <a:latin typeface="Verdana" panose="020B0604030504040204" pitchFamily="34" charset="0"/>
              </a:rPr>
              <a:t>Seminars should help in basic orientation in given field, they should enhance the qualification of teachers, stimulate the contacts and </a:t>
            </a:r>
            <a:r>
              <a:rPr lang="en-US" altLang="cs-CZ" sz="2400" b="1" dirty="0">
                <a:solidFill>
                  <a:srgbClr val="FFFFFF"/>
                </a:solidFill>
                <a:latin typeface="Verdana" panose="020B0604030504040204" pitchFamily="34" charset="0"/>
              </a:rPr>
              <a:t>bring fun</a:t>
            </a:r>
            <a:r>
              <a:rPr lang="en-US" altLang="cs-CZ" b="1" dirty="0">
                <a:solidFill>
                  <a:srgbClr val="FFFFFF"/>
                </a:solidFill>
                <a:latin typeface="Verdana" panose="020B0604030504040204" pitchFamily="34" charset="0"/>
              </a:rPr>
              <a:t>. </a:t>
            </a:r>
            <a:r>
              <a:rPr lang="en-US" altLang="cs-CZ" dirty="0">
                <a:solidFill>
                  <a:srgbClr val="FFFFFF"/>
                </a:solidFill>
                <a:latin typeface="Verdana" panose="020B0604030504040204" pitchFamily="34" charset="0"/>
              </a:rPr>
              <a:t> </a:t>
            </a:r>
          </a:p>
        </p:txBody>
      </p:sp>
      <p:pic>
        <p:nvPicPr>
          <p:cNvPr id="35850" name="Picture 10" descr="11pokus_4_v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1325563"/>
            <a:ext cx="5718175" cy="4287837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851" name="AutoShape 11"/>
          <p:cNvSpPr>
            <a:spLocks noChangeArrowheads="1"/>
          </p:cNvSpPr>
          <p:nvPr/>
        </p:nvSpPr>
        <p:spPr bwMode="auto">
          <a:xfrm>
            <a:off x="2894013" y="5892800"/>
            <a:ext cx="6010275" cy="658813"/>
          </a:xfrm>
          <a:prstGeom prst="wedgeRectCallout">
            <a:avLst>
              <a:gd name="adj1" fmla="val 10458"/>
              <a:gd name="adj2" fmla="val -89759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cs-CZ" b="1">
                <a:solidFill>
                  <a:srgbClr val="000000"/>
                </a:solidFill>
                <a:latin typeface="Verdana" panose="020B0604030504040204" pitchFamily="34" charset="0"/>
              </a:rPr>
              <a:t>Nuclear Physics in Czech manner: Teachers measure the decay law of the b</a:t>
            </a:r>
            <a:r>
              <a:rPr lang="cs-CZ" altLang="cs-CZ" b="1">
                <a:solidFill>
                  <a:srgbClr val="000000"/>
                </a:solidFill>
                <a:latin typeface="Verdana" panose="020B0604030504040204" pitchFamily="34" charset="0"/>
              </a:rPr>
              <a:t>e</a:t>
            </a:r>
            <a:r>
              <a:rPr lang="en-US" altLang="cs-CZ" b="1">
                <a:solidFill>
                  <a:srgbClr val="000000"/>
                </a:solidFill>
                <a:latin typeface="Verdana" panose="020B0604030504040204" pitchFamily="34" charset="0"/>
              </a:rPr>
              <a:t>er froth ...</a:t>
            </a:r>
            <a:endParaRPr lang="cs-CZ" altLang="cs-CZ">
              <a:solidFill>
                <a:srgbClr val="000000"/>
              </a:solidFill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8052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399F0-B2BC-498B-BD3A-438E17E06F93}" type="slidenum">
              <a:rPr lang="cs-CZ" altLang="cs-CZ">
                <a:solidFill>
                  <a:srgbClr val="000000"/>
                </a:solidFill>
              </a:rPr>
              <a:pPr/>
              <a:t>9</a:t>
            </a:fld>
            <a:endParaRPr lang="cs-CZ" altLang="cs-CZ">
              <a:solidFill>
                <a:srgbClr val="000000"/>
              </a:solidFill>
            </a:endParaRPr>
          </a:p>
        </p:txBody>
      </p:sp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355600" y="490538"/>
            <a:ext cx="80518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ts val="500"/>
              </a:spcBef>
              <a:spcAft>
                <a:spcPts val="500"/>
              </a:spcAft>
            </a:pPr>
            <a:r>
              <a:rPr lang="cs-CZ" altLang="cs-CZ" sz="2800" b="1">
                <a:solidFill>
                  <a:srgbClr val="FFFF00"/>
                </a:solidFill>
                <a:latin typeface="Verdana" panose="020B0604030504040204" pitchFamily="34" charset="0"/>
              </a:rPr>
              <a:t>Exciting teachers</a:t>
            </a:r>
            <a:r>
              <a:rPr lang="en-US" altLang="cs-CZ" sz="2800" b="1">
                <a:solidFill>
                  <a:srgbClr val="FFFF00"/>
                </a:solidFill>
                <a:latin typeface="Verdana" panose="020B0604030504040204" pitchFamily="34" charset="0"/>
              </a:rPr>
              <a:t> </a:t>
            </a:r>
            <a:r>
              <a:rPr lang="cs-CZ" altLang="cs-CZ" sz="2800" b="1">
                <a:solidFill>
                  <a:srgbClr val="FFFF00"/>
                </a:solidFill>
                <a:latin typeface="Verdana" panose="020B0604030504040204" pitchFamily="34" charset="0"/>
              </a:rPr>
              <a:t>… Physics on Stage</a:t>
            </a:r>
          </a:p>
        </p:txBody>
      </p:sp>
      <p:pic>
        <p:nvPicPr>
          <p:cNvPr id="38915" name="Picture 3" descr="477-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196975"/>
            <a:ext cx="7273925" cy="5076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916" name="AutoShape 4"/>
          <p:cNvSpPr>
            <a:spLocks noChangeArrowheads="1"/>
          </p:cNvSpPr>
          <p:nvPr/>
        </p:nvSpPr>
        <p:spPr bwMode="auto">
          <a:xfrm>
            <a:off x="611188" y="1196975"/>
            <a:ext cx="2268537" cy="431800"/>
          </a:xfrm>
          <a:prstGeom prst="wedgeRectCallout">
            <a:avLst>
              <a:gd name="adj1" fmla="val -39435"/>
              <a:gd name="adj2" fmla="val 36028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altLang="cs-CZ" b="1">
                <a:solidFill>
                  <a:srgbClr val="000000"/>
                </a:solidFill>
                <a:latin typeface="Verdana" panose="020B0604030504040204" pitchFamily="34" charset="0"/>
              </a:rPr>
              <a:t>Geneva 2000</a:t>
            </a:r>
            <a:endParaRPr lang="cs-CZ" altLang="cs-CZ">
              <a:solidFill>
                <a:srgbClr val="000000"/>
              </a:solidFill>
              <a:latin typeface="Verdana" panose="020B0604030504040204" pitchFamily="34" charset="0"/>
            </a:endParaRPr>
          </a:p>
        </p:txBody>
      </p:sp>
      <p:sp>
        <p:nvSpPr>
          <p:cNvPr id="38917" name="Text Box 5"/>
          <p:cNvSpPr txBox="1">
            <a:spLocks noChangeArrowheads="1"/>
          </p:cNvSpPr>
          <p:nvPr/>
        </p:nvSpPr>
        <p:spPr bwMode="auto">
          <a:xfrm>
            <a:off x="4125913" y="1196975"/>
            <a:ext cx="4406900" cy="366713"/>
          </a:xfrm>
          <a:prstGeom prst="rect">
            <a:avLst/>
          </a:prstGeom>
          <a:solidFill>
            <a:srgbClr val="FF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cs-CZ" altLang="cs-CZ" b="1">
                <a:solidFill>
                  <a:srgbClr val="000000"/>
                </a:solidFill>
                <a:latin typeface="Verdana" panose="020B0604030504040204" pitchFamily="34" charset="0"/>
              </a:rPr>
              <a:t>Communication &amp; Collaboration</a:t>
            </a:r>
          </a:p>
        </p:txBody>
      </p:sp>
      <p:sp>
        <p:nvSpPr>
          <p:cNvPr id="38918" name="AutoShape 6"/>
          <p:cNvSpPr>
            <a:spLocks noChangeArrowheads="1"/>
          </p:cNvSpPr>
          <p:nvPr/>
        </p:nvSpPr>
        <p:spPr bwMode="auto">
          <a:xfrm>
            <a:off x="1116013" y="4581525"/>
            <a:ext cx="4248150" cy="863600"/>
          </a:xfrm>
          <a:prstGeom prst="wedgeRectCallout">
            <a:avLst>
              <a:gd name="adj1" fmla="val -43750"/>
              <a:gd name="adj2" fmla="val 70000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cs-CZ" altLang="cs-CZ" sz="240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38919" name="AutoShape 7"/>
          <p:cNvSpPr>
            <a:spLocks noChangeArrowheads="1"/>
          </p:cNvSpPr>
          <p:nvPr/>
        </p:nvSpPr>
        <p:spPr bwMode="auto">
          <a:xfrm>
            <a:off x="611188" y="3573463"/>
            <a:ext cx="2803525" cy="966787"/>
          </a:xfrm>
          <a:prstGeom prst="wedgeRectCallout">
            <a:avLst>
              <a:gd name="adj1" fmla="val 87486"/>
              <a:gd name="adj2" fmla="val -50329"/>
            </a:avLst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cs-CZ" altLang="cs-CZ" b="1">
                <a:solidFill>
                  <a:srgbClr val="000000"/>
                </a:solidFill>
                <a:latin typeface="Verdana" panose="020B0604030504040204" pitchFamily="34" charset="0"/>
              </a:rPr>
              <a:t>Dept. of Physics Education, Charles University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cs-CZ" altLang="cs-CZ" sz="240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38920" name="AutoShape 8"/>
          <p:cNvSpPr>
            <a:spLocks noChangeArrowheads="1"/>
          </p:cNvSpPr>
          <p:nvPr/>
        </p:nvSpPr>
        <p:spPr bwMode="auto">
          <a:xfrm>
            <a:off x="5626100" y="1825625"/>
            <a:ext cx="2906713" cy="682625"/>
          </a:xfrm>
          <a:prstGeom prst="wedgeRectCallout">
            <a:avLst>
              <a:gd name="adj1" fmla="val 463"/>
              <a:gd name="adj2" fmla="val 90699"/>
            </a:avLst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cs-CZ" altLang="cs-CZ" b="1">
                <a:solidFill>
                  <a:srgbClr val="000000"/>
                </a:solidFill>
                <a:latin typeface="Verdana" panose="020B0604030504040204" pitchFamily="34" charset="0"/>
              </a:rPr>
              <a:t>Institute of Physics, Academy of Sciences</a:t>
            </a:r>
            <a:endParaRPr lang="cs-CZ" altLang="cs-CZ">
              <a:solidFill>
                <a:srgbClr val="000000"/>
              </a:solidFill>
              <a:latin typeface="Verdana" panose="020B0604030504040204" pitchFamily="34" charset="0"/>
            </a:endParaRPr>
          </a:p>
        </p:txBody>
      </p:sp>
      <p:sp>
        <p:nvSpPr>
          <p:cNvPr id="38921" name="AutoShape 9"/>
          <p:cNvSpPr>
            <a:spLocks noChangeArrowheads="1"/>
          </p:cNvSpPr>
          <p:nvPr/>
        </p:nvSpPr>
        <p:spPr bwMode="auto">
          <a:xfrm>
            <a:off x="7096125" y="3789363"/>
            <a:ext cx="1430338" cy="400050"/>
          </a:xfrm>
          <a:prstGeom prst="wedgeRectCallout">
            <a:avLst>
              <a:gd name="adj1" fmla="val -152106"/>
              <a:gd name="adj2" fmla="val -60713"/>
            </a:avLst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cs-CZ" altLang="cs-CZ" b="1">
                <a:solidFill>
                  <a:srgbClr val="000000"/>
                </a:solidFill>
                <a:latin typeface="Verdana" panose="020B0604030504040204" pitchFamily="34" charset="0"/>
              </a:rPr>
              <a:t>Teachers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cs-CZ" altLang="cs-CZ" sz="240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38922" name="AutoShape 10"/>
          <p:cNvSpPr>
            <a:spLocks noChangeArrowheads="1"/>
          </p:cNvSpPr>
          <p:nvPr/>
        </p:nvSpPr>
        <p:spPr bwMode="auto">
          <a:xfrm>
            <a:off x="6515100" y="4652963"/>
            <a:ext cx="2027238" cy="323850"/>
          </a:xfrm>
          <a:prstGeom prst="wedgeRectCallout">
            <a:avLst>
              <a:gd name="adj1" fmla="val -51176"/>
              <a:gd name="adj2" fmla="val -144606"/>
            </a:avLst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cs-CZ" altLang="cs-CZ" b="1">
                <a:solidFill>
                  <a:srgbClr val="000000"/>
                </a:solidFill>
                <a:latin typeface="Verdana" panose="020B0604030504040204" pitchFamily="34" charset="0"/>
              </a:rPr>
              <a:t>PhD Students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cs-CZ" altLang="cs-CZ" sz="240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38923" name="AutoShape 11"/>
          <p:cNvSpPr>
            <a:spLocks noChangeArrowheads="1"/>
          </p:cNvSpPr>
          <p:nvPr/>
        </p:nvSpPr>
        <p:spPr bwMode="auto">
          <a:xfrm>
            <a:off x="611188" y="5999163"/>
            <a:ext cx="4684712" cy="598487"/>
          </a:xfrm>
          <a:prstGeom prst="wedgeRectCallout">
            <a:avLst>
              <a:gd name="adj1" fmla="val 17639"/>
              <a:gd name="adj2" fmla="val -50796"/>
            </a:avLst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cs-CZ" altLang="cs-CZ" b="1">
                <a:solidFill>
                  <a:srgbClr val="000000"/>
                </a:solidFill>
                <a:latin typeface="Verdana" panose="020B0604030504040204" pitchFamily="34" charset="0"/>
              </a:rPr>
              <a:t>Me … Inst. of Particle and Nuclear Physics, Charles University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cs-CZ" altLang="cs-CZ" sz="240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3682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7" grpId="0" animBg="1"/>
      <p:bldP spid="38919" grpId="0" animBg="1"/>
      <p:bldP spid="38920" grpId="0" animBg="1"/>
      <p:bldP spid="38921" grpId="0" animBg="1"/>
      <p:bldP spid="38922" grpId="0" animBg="1"/>
      <p:bldP spid="38923" grpId="0" animBg="1"/>
    </p:bldLst>
  </p:timing>
</p:sld>
</file>

<file path=ppt/theme/theme1.xml><?xml version="1.0" encoding="utf-8"?>
<a:theme xmlns:a="http://schemas.openxmlformats.org/drawingml/2006/main" name="Motiv Offic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Výchozí návrh">
  <a:themeElements>
    <a:clrScheme name="Výchozí návrh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66FFFF"/>
      </a:hlink>
      <a:folHlink>
        <a:srgbClr val="99CC00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66FFFF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Výchozí návrh">
  <a:themeElements>
    <a:clrScheme name="1_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Výchozí návrh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1_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Výchozí návrh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Výchozí návrh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Výchozí návrh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Výchozí návrh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Výchozí návrh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Výchozí návrh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265</TotalTime>
  <Words>711</Words>
  <Application>Microsoft Office PowerPoint</Application>
  <PresentationFormat>Předvádění na obrazovce (4:3)</PresentationFormat>
  <Paragraphs>179</Paragraphs>
  <Slides>27</Slides>
  <Notes>2</Notes>
  <HiddenSlides>0</HiddenSlides>
  <MMClips>0</MMClips>
  <ScaleCrop>false</ScaleCrop>
  <HeadingPairs>
    <vt:vector size="6" baseType="variant">
      <vt:variant>
        <vt:lpstr>Použitá písma</vt:lpstr>
      </vt:variant>
      <vt:variant>
        <vt:i4>8</vt:i4>
      </vt:variant>
      <vt:variant>
        <vt:lpstr>Motiv</vt:lpstr>
      </vt:variant>
      <vt:variant>
        <vt:i4>4</vt:i4>
      </vt:variant>
      <vt:variant>
        <vt:lpstr>Nadpisy snímků</vt:lpstr>
      </vt:variant>
      <vt:variant>
        <vt:i4>27</vt:i4>
      </vt:variant>
    </vt:vector>
  </HeadingPairs>
  <TitlesOfParts>
    <vt:vector size="39" baseType="lpstr">
      <vt:lpstr>Arial</vt:lpstr>
      <vt:lpstr>Calibri</vt:lpstr>
      <vt:lpstr>Calibri Light</vt:lpstr>
      <vt:lpstr>Comic Sans MS</vt:lpstr>
      <vt:lpstr>Symbol</vt:lpstr>
      <vt:lpstr>Times New Roman</vt:lpstr>
      <vt:lpstr>Verdana</vt:lpstr>
      <vt:lpstr>Wingdings</vt:lpstr>
      <vt:lpstr>Motiv Office</vt:lpstr>
      <vt:lpstr>Výchozí návrh</vt:lpstr>
      <vt:lpstr>1_Výchozí návrh</vt:lpstr>
      <vt:lpstr>Motiv sady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Univerzita Karlova v Praze, MFF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Jiří Dolejší</dc:creator>
  <cp:lastModifiedBy>Jiří Dolejší</cp:lastModifiedBy>
  <cp:revision>25</cp:revision>
  <dcterms:created xsi:type="dcterms:W3CDTF">2014-05-10T15:46:20Z</dcterms:created>
  <dcterms:modified xsi:type="dcterms:W3CDTF">2014-05-12T06:51:58Z</dcterms:modified>
</cp:coreProperties>
</file>