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2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2" d="100"/>
          <a:sy n="142" d="100"/>
        </p:scale>
        <p:origin x="-12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FCA80-6856-3E48-83F1-59405C739A87}" type="datetimeFigureOut">
              <a:rPr lang="en-US" smtClean="0"/>
              <a:pPr/>
              <a:t>5/12/14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FCA80-6856-3E48-83F1-59405C739A87}" type="datetimeFigureOut">
              <a:rPr lang="en-US" smtClean="0"/>
              <a:pPr/>
              <a:t>5/12/14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6D9F0-BB54-BD49-867A-ED69CD4A25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5-09 at 12.32.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8098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62727" y="2216727"/>
            <a:ext cx="7181273" cy="593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2609273"/>
            <a:ext cx="531091" cy="20056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54545" y="3729243"/>
            <a:ext cx="7015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</a:t>
            </a:r>
            <a:r>
              <a:rPr lang="en-US" sz="2800" b="1" dirty="0" smtClean="0"/>
              <a:t>he magic formula for science communicators</a:t>
            </a:r>
            <a:endParaRPr lang="en-US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6192" y="356877"/>
            <a:ext cx="2915419" cy="1143000"/>
          </a:xfrm>
        </p:spPr>
        <p:txBody>
          <a:bodyPr/>
          <a:lstStyle/>
          <a:p>
            <a:r>
              <a:rPr lang="en-US" dirty="0" smtClean="0"/>
              <a:t>Why        </a:t>
            </a:r>
            <a:endParaRPr lang="en-US" dirty="0"/>
          </a:p>
        </p:txBody>
      </p:sp>
      <p:pic>
        <p:nvPicPr>
          <p:cNvPr id="4" name="Content Placeholder 3" descr="Screen shot 2014-05-09 at 14.48.4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3820" r="-33820"/>
          <a:stretch>
            <a:fillRect/>
          </a:stretch>
        </p:blipFill>
        <p:spPr>
          <a:xfrm>
            <a:off x="6001608" y="139167"/>
            <a:ext cx="2764505" cy="1520371"/>
          </a:xfrm>
        </p:spPr>
      </p:pic>
      <p:sp>
        <p:nvSpPr>
          <p:cNvPr id="5" name="TextBox 4"/>
          <p:cNvSpPr txBox="1"/>
          <p:nvPr/>
        </p:nvSpPr>
        <p:spPr>
          <a:xfrm>
            <a:off x="8307887" y="507904"/>
            <a:ext cx="4461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+mj-lt"/>
                <a:ea typeface="+mj-ea"/>
                <a:cs typeface="+mj-cs"/>
              </a:rPr>
              <a:t>?</a:t>
            </a:r>
          </a:p>
        </p:txBody>
      </p:sp>
      <p:pic>
        <p:nvPicPr>
          <p:cNvPr id="6" name="Picture 5" descr="201403-064_3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70" y="74896"/>
            <a:ext cx="4886477" cy="3261192"/>
          </a:xfrm>
          <a:prstGeom prst="rect">
            <a:avLst/>
          </a:prstGeom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369" y="3469132"/>
            <a:ext cx="4886477" cy="3260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270662" y="2643590"/>
            <a:ext cx="349545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FontTx/>
              <a:buChar char="-"/>
            </a:pPr>
            <a:r>
              <a:rPr lang="en-US" dirty="0" smtClean="0"/>
              <a:t>Excellent training for scientists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en-US" dirty="0" smtClean="0"/>
              <a:t>Networking opportunity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en-US" dirty="0" smtClean="0"/>
              <a:t>Huge distribution across the planet. </a:t>
            </a:r>
            <a:r>
              <a:rPr lang="en-US" dirty="0" err="1" smtClean="0"/>
              <a:t>FameLab</a:t>
            </a:r>
            <a:r>
              <a:rPr lang="en-US" dirty="0" smtClean="0"/>
              <a:t> is already organized in several CERN Member States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9822" y="356877"/>
            <a:ext cx="252017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</a:t>
            </a:r>
            <a:r>
              <a:rPr lang="en-US" b="1" dirty="0" smtClean="0">
                <a:solidFill>
                  <a:srgbClr val="0000FF"/>
                </a:solidFill>
              </a:rPr>
              <a:t>CERN</a:t>
            </a:r>
            <a:r>
              <a:rPr lang="en-US" dirty="0" smtClean="0"/>
              <a:t>        </a:t>
            </a:r>
            <a:endParaRPr lang="en-US" dirty="0"/>
          </a:p>
        </p:txBody>
      </p:sp>
      <p:pic>
        <p:nvPicPr>
          <p:cNvPr id="4" name="Content Placeholder 3" descr="Screen shot 2014-05-09 at 14.48.4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3820" r="-33820"/>
          <a:stretch>
            <a:fillRect/>
          </a:stretch>
        </p:blipFill>
        <p:spPr>
          <a:xfrm>
            <a:off x="5614560" y="135371"/>
            <a:ext cx="2764505" cy="1520371"/>
          </a:xfrm>
        </p:spPr>
      </p:pic>
      <p:sp>
        <p:nvSpPr>
          <p:cNvPr id="5" name="TextBox 4"/>
          <p:cNvSpPr txBox="1"/>
          <p:nvPr/>
        </p:nvSpPr>
        <p:spPr>
          <a:xfrm>
            <a:off x="7751517" y="507904"/>
            <a:ext cx="4461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8842" y="2320424"/>
            <a:ext cx="41102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spcAft>
                <a:spcPts val="9000"/>
              </a:spcAft>
            </a:pPr>
            <a:r>
              <a:rPr lang="en-US" dirty="0" smtClean="0"/>
              <a:t>We strongly believe that it is a very powerful way of training the young generation of scientists to </a:t>
            </a:r>
            <a:r>
              <a:rPr lang="en-US" b="1" dirty="0" smtClean="0"/>
              <a:t>communicate their science effectively</a:t>
            </a:r>
            <a:r>
              <a:rPr lang="en-US" dirty="0" smtClean="0"/>
              <a:t> and with fun.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370" y="0"/>
            <a:ext cx="3612336" cy="5426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370" y="4143108"/>
            <a:ext cx="3612336" cy="25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332240" y="4143108"/>
            <a:ext cx="4110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aim at giving </a:t>
            </a:r>
            <a:r>
              <a:rPr lang="en-US" b="1" dirty="0" smtClean="0"/>
              <a:t>fundamental physics </a:t>
            </a:r>
            <a:r>
              <a:rPr lang="en-US" dirty="0" smtClean="0"/>
              <a:t>a special focus.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955" y="135371"/>
            <a:ext cx="459715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Who can participate </a:t>
            </a:r>
            <a:r>
              <a:rPr lang="en-US" b="1" dirty="0" smtClean="0">
                <a:solidFill>
                  <a:srgbClr val="0000FF"/>
                </a:solidFill>
              </a:rPr>
              <a:t>CERN</a:t>
            </a:r>
            <a:r>
              <a:rPr lang="en-US" dirty="0" smtClean="0"/>
              <a:t> in       </a:t>
            </a:r>
            <a:endParaRPr lang="en-US" dirty="0"/>
          </a:p>
        </p:txBody>
      </p:sp>
      <p:pic>
        <p:nvPicPr>
          <p:cNvPr id="4" name="Content Placeholder 3" descr="Screen shot 2014-05-09 at 14.48.4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3820" r="-33820"/>
          <a:stretch>
            <a:fillRect/>
          </a:stretch>
        </p:blipFill>
        <p:spPr>
          <a:xfrm>
            <a:off x="5614560" y="135371"/>
            <a:ext cx="2764505" cy="1520371"/>
          </a:xfrm>
        </p:spPr>
      </p:pic>
      <p:sp>
        <p:nvSpPr>
          <p:cNvPr id="5" name="TextBox 4"/>
          <p:cNvSpPr txBox="1"/>
          <p:nvPr/>
        </p:nvSpPr>
        <p:spPr>
          <a:xfrm>
            <a:off x="7751517" y="507904"/>
            <a:ext cx="4461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+mj-lt"/>
                <a:ea typeface="+mj-ea"/>
                <a:cs typeface="+mj-cs"/>
              </a:rPr>
              <a:t>?</a:t>
            </a:r>
          </a:p>
        </p:txBody>
      </p:sp>
      <p:pic>
        <p:nvPicPr>
          <p:cNvPr id="9" name="Picture 8" descr="Screen shot 2014-05-12 at 15.08.0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32" y="1233650"/>
            <a:ext cx="2860862" cy="55796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96298" y="2486500"/>
            <a:ext cx="428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Researchers aged 18-35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Members (from Member States) of collaborations included in the </a:t>
            </a:r>
            <a:r>
              <a:rPr lang="en-US" dirty="0" smtClean="0"/>
              <a:t>Gray Book (http://</a:t>
            </a:r>
            <a:r>
              <a:rPr lang="en-US" dirty="0" err="1" smtClean="0"/>
              <a:t>greybook.cern.ch</a:t>
            </a:r>
            <a:r>
              <a:rPr lang="en-US" smtClean="0"/>
              <a:t>/)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6279" y="356877"/>
            <a:ext cx="2520177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CERN</a:t>
            </a:r>
            <a:r>
              <a:rPr lang="en-US" dirty="0" smtClean="0"/>
              <a:t>        </a:t>
            </a:r>
            <a:endParaRPr lang="en-US" dirty="0"/>
          </a:p>
        </p:txBody>
      </p:sp>
      <p:pic>
        <p:nvPicPr>
          <p:cNvPr id="4" name="Content Placeholder 3" descr="Screen shot 2014-05-09 at 14.48.49.png"/>
          <p:cNvPicPr>
            <a:picLocks noGrp="1" noChangeAspect="1"/>
          </p:cNvPicPr>
          <p:nvPr>
            <p:ph idx="1"/>
          </p:nvPr>
        </p:nvPicPr>
        <p:blipFill>
          <a:blip r:embed="rId2"/>
          <a:srcRect l="-33820" r="-33820"/>
          <a:stretch>
            <a:fillRect/>
          </a:stretch>
        </p:blipFill>
        <p:spPr>
          <a:xfrm>
            <a:off x="4037217" y="135371"/>
            <a:ext cx="2764505" cy="1520371"/>
          </a:xfrm>
        </p:spPr>
      </p:pic>
      <p:sp>
        <p:nvSpPr>
          <p:cNvPr id="9" name="TextBox 8"/>
          <p:cNvSpPr txBox="1"/>
          <p:nvPr/>
        </p:nvSpPr>
        <p:spPr>
          <a:xfrm>
            <a:off x="6212671" y="793621"/>
            <a:ext cx="2967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: </a:t>
            </a:r>
            <a:r>
              <a:rPr lang="en-US" sz="2000" dirty="0" err="1" smtClean="0"/>
              <a:t>programme</a:t>
            </a:r>
            <a:r>
              <a:rPr lang="en-US" sz="2000" dirty="0" smtClean="0"/>
              <a:t> and schedule</a:t>
            </a:r>
            <a:endParaRPr lang="en-US" sz="2000" dirty="0"/>
          </a:p>
        </p:txBody>
      </p:sp>
      <p:pic>
        <p:nvPicPr>
          <p:cNvPr id="13" name="Picture 12" descr="Famelab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694984"/>
            <a:ext cx="3966530" cy="489624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10186" y="2286000"/>
            <a:ext cx="4548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Proposed date for the event at CERN: </a:t>
            </a:r>
            <a:r>
              <a:rPr lang="en-US" dirty="0" smtClean="0">
                <a:solidFill>
                  <a:srgbClr val="FF0000"/>
                </a:solidFill>
              </a:rPr>
              <a:t>Jan 2015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10186" y="2916587"/>
            <a:ext cx="3322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Candidates selected by: </a:t>
            </a:r>
            <a:r>
              <a:rPr lang="en-US" dirty="0" smtClean="0">
                <a:solidFill>
                  <a:srgbClr val="FF0000"/>
                </a:solidFill>
              </a:rPr>
              <a:t>Dec 2014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10186" y="3604381"/>
            <a:ext cx="42290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two possible ways of selecting candidates: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by </a:t>
            </a:r>
            <a:r>
              <a:rPr lang="en-US" b="1" dirty="0" smtClean="0"/>
              <a:t>you</a:t>
            </a:r>
            <a:r>
              <a:rPr lang="en-US" dirty="0" smtClean="0"/>
              <a:t> (either in collaboration with your local </a:t>
            </a:r>
            <a:r>
              <a:rPr lang="en-US" dirty="0" err="1" smtClean="0"/>
              <a:t>FameLab</a:t>
            </a:r>
            <a:r>
              <a:rPr lang="en-US" dirty="0" smtClean="0"/>
              <a:t> organizers or independently with dedicated heats)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by </a:t>
            </a:r>
            <a:r>
              <a:rPr lang="en-US" b="1" dirty="0" smtClean="0"/>
              <a:t>CERN</a:t>
            </a:r>
            <a:r>
              <a:rPr lang="en-US" dirty="0" smtClean="0"/>
              <a:t> with your help (through videos)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332739" y="6129048"/>
            <a:ext cx="2527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TODAY: let’s discuss how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5-09 at 12.32.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80983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62727" y="2216727"/>
            <a:ext cx="7181273" cy="593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2609273"/>
            <a:ext cx="531091" cy="20056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1592" y="3206023"/>
            <a:ext cx="5320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In CERN’s Member States (EPPCN):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23408" y="4048667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CH, FR, IT, UK, D, PT, ES, </a:t>
            </a:r>
            <a:r>
              <a:rPr lang="en-US" dirty="0" err="1" smtClean="0"/>
              <a:t>BeNeLux</a:t>
            </a:r>
            <a:r>
              <a:rPr lang="en-US" dirty="0" smtClean="0"/>
              <a:t>, GR, IL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</TotalTime>
  <Words>191</Words>
  <Application>Microsoft Macintosh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Why        </vt:lpstr>
      <vt:lpstr>Why CERN        </vt:lpstr>
      <vt:lpstr>Who can participate CERN in       </vt:lpstr>
      <vt:lpstr>CERN        </vt:lpstr>
      <vt:lpstr>Slide 6</vt:lpstr>
    </vt:vector>
  </TitlesOfParts>
  <Company>CERN-European Laboratory for Particle Physics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Antonella Del Rosso</dc:creator>
  <cp:lastModifiedBy>Antonella Del Rosso</cp:lastModifiedBy>
  <cp:revision>31</cp:revision>
  <dcterms:created xsi:type="dcterms:W3CDTF">2014-05-12T13:00:27Z</dcterms:created>
  <dcterms:modified xsi:type="dcterms:W3CDTF">2014-05-12T13:16:41Z</dcterms:modified>
</cp:coreProperties>
</file>