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snapVertSplitter="1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72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ttango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tango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tango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ttango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tango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22924D7-2F45-E448-B115-FA0784465F83}" type="datetimeFigureOut">
              <a:rPr lang="it-IT" smtClean="0"/>
              <a:pPr/>
              <a:t>12-05-2014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2A11BD-6B71-7F47-BCFE-C34E7641A6C5}" type="slidenum">
              <a:rPr lang="en-GB" smtClean="0"/>
              <a:pPr/>
              <a:t>‹n.›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xiv.org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Embargo: tricks and tips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299200" y="6350000"/>
            <a:ext cx="2604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Eleonora</a:t>
            </a:r>
            <a:r>
              <a:rPr lang="en-GB" dirty="0" smtClean="0"/>
              <a:t> </a:t>
            </a:r>
            <a:r>
              <a:rPr lang="en-GB" dirty="0" err="1" smtClean="0"/>
              <a:t>Cossi</a:t>
            </a:r>
            <a:r>
              <a:rPr lang="en-GB" dirty="0" smtClean="0"/>
              <a:t> - INFN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612900"/>
            <a:ext cx="7467600" cy="4873752"/>
          </a:xfrm>
        </p:spPr>
        <p:txBody>
          <a:bodyPr>
            <a:normAutofit/>
          </a:bodyPr>
          <a:lstStyle/>
          <a:p>
            <a:r>
              <a:rPr lang="it-IT" dirty="0" err="1" smtClean="0"/>
              <a:t>Historical</a:t>
            </a:r>
            <a:r>
              <a:rPr lang="it-IT" dirty="0" smtClean="0"/>
              <a:t>:  An </a:t>
            </a:r>
            <a:r>
              <a:rPr lang="it-IT" dirty="0" err="1" smtClean="0"/>
              <a:t>order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 state </a:t>
            </a:r>
            <a:r>
              <a:rPr lang="it-IT" dirty="0" err="1" smtClean="0"/>
              <a:t>forbidding</a:t>
            </a:r>
            <a:r>
              <a:rPr lang="it-IT" dirty="0" smtClean="0"/>
              <a:t> </a:t>
            </a:r>
            <a:r>
              <a:rPr lang="it-IT" dirty="0" err="1" smtClean="0"/>
              <a:t>foreign</a:t>
            </a:r>
            <a:r>
              <a:rPr lang="it-IT" dirty="0" smtClean="0"/>
              <a:t> </a:t>
            </a:r>
            <a:r>
              <a:rPr lang="it-IT" dirty="0" err="1" smtClean="0"/>
              <a:t>ships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enter</a:t>
            </a:r>
            <a:r>
              <a:rPr lang="it-IT" dirty="0" smtClean="0"/>
              <a:t>, or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ships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leave</a:t>
            </a:r>
            <a:r>
              <a:rPr lang="it-IT" dirty="0" smtClean="0"/>
              <a:t>,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dirty="0" err="1" smtClean="0"/>
              <a:t>ports</a:t>
            </a:r>
            <a:r>
              <a:rPr lang="it-IT" dirty="0" smtClean="0"/>
              <a:t>:</a:t>
            </a:r>
            <a:r>
              <a:rPr lang="it-IT" dirty="0" err="1" smtClean="0"/>
              <a:t>an</a:t>
            </a:r>
            <a:r>
              <a:rPr lang="it-IT" dirty="0" smtClean="0"/>
              <a:t> embargo </a:t>
            </a:r>
            <a:r>
              <a:rPr lang="it-IT" dirty="0" err="1" smtClean="0"/>
              <a:t>laid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our</a:t>
            </a:r>
            <a:r>
              <a:rPr lang="it-IT" dirty="0" smtClean="0"/>
              <a:t> </a:t>
            </a:r>
            <a:r>
              <a:rPr lang="it-IT" dirty="0" err="1" smtClean="0"/>
              <a:t>Emperor</a:t>
            </a:r>
            <a:r>
              <a:rPr lang="it-IT" dirty="0" smtClean="0"/>
              <a:t> </a:t>
            </a:r>
            <a:r>
              <a:rPr lang="it-IT" dirty="0" err="1" smtClean="0"/>
              <a:t>upon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vessels</a:t>
            </a:r>
            <a:r>
              <a:rPr lang="it-IT" dirty="0" smtClean="0"/>
              <a:t> </a:t>
            </a:r>
            <a:r>
              <a:rPr lang="it-IT" dirty="0" err="1" smtClean="0"/>
              <a:t>whatsoever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err="1" smtClean="0"/>
              <a:t>General</a:t>
            </a:r>
            <a:r>
              <a:rPr lang="it-IT" dirty="0" smtClean="0"/>
              <a:t>: An </a:t>
            </a:r>
            <a:r>
              <a:rPr lang="it-IT" dirty="0" err="1" smtClean="0"/>
              <a:t>official</a:t>
            </a:r>
            <a:r>
              <a:rPr lang="it-IT" dirty="0" smtClean="0"/>
              <a:t> </a:t>
            </a:r>
            <a:r>
              <a:rPr lang="it-IT" dirty="0" err="1" smtClean="0"/>
              <a:t>ban</a:t>
            </a:r>
            <a:r>
              <a:rPr lang="it-IT" dirty="0" smtClean="0"/>
              <a:t> on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activity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In </a:t>
            </a:r>
            <a:r>
              <a:rPr lang="it-IT" dirty="0" err="1" smtClean="0"/>
              <a:t>journalism</a:t>
            </a:r>
            <a:r>
              <a:rPr lang="it-IT" dirty="0" smtClean="0"/>
              <a:t>: a news embargo or a press embargo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request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a source </a:t>
            </a:r>
            <a:r>
              <a:rPr lang="it-IT" dirty="0" err="1" smtClean="0"/>
              <a:t>that</a:t>
            </a:r>
            <a:r>
              <a:rPr lang="it-IT" dirty="0" smtClean="0"/>
              <a:t> the information </a:t>
            </a:r>
            <a:r>
              <a:rPr lang="it-IT" dirty="0" err="1" smtClean="0"/>
              <a:t>provided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published</a:t>
            </a:r>
            <a:r>
              <a:rPr lang="it-IT" dirty="0" smtClean="0"/>
              <a:t> </a:t>
            </a:r>
            <a:r>
              <a:rPr lang="it-IT" dirty="0" err="1" smtClean="0"/>
              <a:t>until</a:t>
            </a:r>
            <a:r>
              <a:rPr lang="it-IT" dirty="0" smtClean="0"/>
              <a:t> a </a:t>
            </a:r>
            <a:r>
              <a:rPr lang="it-IT" dirty="0" err="1" smtClean="0"/>
              <a:t>certain</a:t>
            </a:r>
            <a:r>
              <a:rPr lang="it-IT" dirty="0" smtClean="0"/>
              <a:t> date</a:t>
            </a:r>
          </a:p>
          <a:p>
            <a:endParaRPr lang="it-IT" dirty="0" smtClean="0"/>
          </a:p>
          <a:p>
            <a:endParaRPr lang="it-IT" dirty="0" smtClean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GB" dirty="0" smtClean="0"/>
              <a:t>Embargo: tricks and tips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Embargo: tricks and tips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News </a:t>
            </a:r>
            <a:r>
              <a:rPr lang="it-IT" dirty="0" err="1" smtClean="0"/>
              <a:t>embargoes</a:t>
            </a:r>
            <a:r>
              <a:rPr lang="it-IT" dirty="0" smtClean="0"/>
              <a:t> are </a:t>
            </a:r>
            <a:r>
              <a:rPr lang="it-IT" dirty="0" err="1" smtClean="0"/>
              <a:t>commonly</a:t>
            </a:r>
            <a:r>
              <a:rPr lang="it-IT" dirty="0" smtClean="0"/>
              <a:t> </a:t>
            </a:r>
            <a:r>
              <a:rPr lang="it-IT" dirty="0" err="1" smtClean="0"/>
              <a:t>applied</a:t>
            </a:r>
            <a:r>
              <a:rPr lang="it-IT" dirty="0" smtClean="0"/>
              <a:t> on information </a:t>
            </a:r>
            <a:r>
              <a:rPr lang="it-IT" dirty="0" err="1" smtClean="0"/>
              <a:t>of</a:t>
            </a:r>
            <a:r>
              <a:rPr lang="it-IT" dirty="0" smtClean="0"/>
              <a:t>  science and </a:t>
            </a:r>
            <a:r>
              <a:rPr lang="it-IT" dirty="0" err="1" smtClean="0"/>
              <a:t>health-related</a:t>
            </a:r>
            <a:r>
              <a:rPr lang="it-IT" dirty="0" smtClean="0"/>
              <a:t> news </a:t>
            </a:r>
            <a:r>
              <a:rPr lang="it-IT" dirty="0" err="1" smtClean="0"/>
              <a:t>regarding</a:t>
            </a:r>
            <a:r>
              <a:rPr lang="it-IT" dirty="0" smtClean="0"/>
              <a:t> </a:t>
            </a:r>
            <a:r>
              <a:rPr lang="it-IT" dirty="0" err="1" smtClean="0"/>
              <a:t>upcoming</a:t>
            </a:r>
            <a:r>
              <a:rPr lang="it-IT" dirty="0" smtClean="0"/>
              <a:t> </a:t>
            </a:r>
            <a:r>
              <a:rPr lang="it-IT" dirty="0" err="1" smtClean="0"/>
              <a:t>scientific</a:t>
            </a:r>
            <a:r>
              <a:rPr lang="it-IT" dirty="0" smtClean="0"/>
              <a:t> journal </a:t>
            </a:r>
            <a:r>
              <a:rPr lang="it-IT" dirty="0" err="1" smtClean="0"/>
              <a:t>articles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The </a:t>
            </a:r>
            <a:r>
              <a:rPr lang="it-IT" dirty="0" err="1" smtClean="0"/>
              <a:t>reasons</a:t>
            </a:r>
            <a:r>
              <a:rPr lang="it-IT" dirty="0" smtClean="0"/>
              <a:t> </a:t>
            </a:r>
            <a:r>
              <a:rPr lang="it-IT" dirty="0" err="1" smtClean="0"/>
              <a:t>given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embargoes</a:t>
            </a:r>
            <a:r>
              <a:rPr lang="it-IT" dirty="0" smtClean="0"/>
              <a:t> are </a:t>
            </a:r>
            <a:r>
              <a:rPr lang="it-IT" dirty="0" err="1" smtClean="0"/>
              <a:t>twofold</a:t>
            </a:r>
            <a:r>
              <a:rPr lang="it-IT" dirty="0" smtClean="0"/>
              <a:t>. First, </a:t>
            </a:r>
            <a:r>
              <a:rPr lang="it-IT" dirty="0" err="1" smtClean="0"/>
              <a:t>they</a:t>
            </a:r>
            <a:r>
              <a:rPr lang="it-IT" dirty="0" smtClean="0"/>
              <a:t> </a:t>
            </a:r>
            <a:r>
              <a:rPr lang="it-IT" dirty="0" err="1" smtClean="0"/>
              <a:t>enable</a:t>
            </a:r>
            <a:r>
              <a:rPr lang="it-IT" dirty="0" smtClean="0"/>
              <a:t> </a:t>
            </a:r>
            <a:r>
              <a:rPr lang="it-IT" dirty="0" err="1" smtClean="0"/>
              <a:t>journalists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produce more </a:t>
            </a:r>
            <a:r>
              <a:rPr lang="it-IT" dirty="0" err="1" smtClean="0"/>
              <a:t>comprehensive</a:t>
            </a:r>
            <a:r>
              <a:rPr lang="it-IT" dirty="0" smtClean="0"/>
              <a:t> and accurate </a:t>
            </a:r>
            <a:r>
              <a:rPr lang="it-IT" dirty="0" err="1" smtClean="0"/>
              <a:t>coverage</a:t>
            </a:r>
            <a:r>
              <a:rPr lang="it-IT" dirty="0" smtClean="0"/>
              <a:t>, </a:t>
            </a:r>
            <a:r>
              <a:rPr lang="it-IT" dirty="0" err="1" smtClean="0"/>
              <a:t>as</a:t>
            </a:r>
            <a:r>
              <a:rPr lang="it-IT" dirty="0" smtClean="0"/>
              <a:t> the embargo </a:t>
            </a:r>
            <a:r>
              <a:rPr lang="it-IT" dirty="0" err="1" smtClean="0"/>
              <a:t>provides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r>
              <a:rPr lang="it-IT" dirty="0" smtClean="0"/>
              <a:t> in </a:t>
            </a:r>
            <a:r>
              <a:rPr lang="it-IT" dirty="0" err="1" smtClean="0"/>
              <a:t>which</a:t>
            </a:r>
            <a:r>
              <a:rPr lang="it-IT" dirty="0" smtClean="0"/>
              <a:t> </a:t>
            </a:r>
            <a:r>
              <a:rPr lang="it-IT" dirty="0" err="1" smtClean="0"/>
              <a:t>they</a:t>
            </a:r>
            <a:r>
              <a:rPr lang="it-IT" dirty="0" smtClean="0"/>
              <a:t> can </a:t>
            </a:r>
            <a:r>
              <a:rPr lang="it-IT" dirty="0" err="1" smtClean="0"/>
              <a:t>research</a:t>
            </a:r>
            <a:r>
              <a:rPr lang="it-IT" dirty="0" smtClean="0"/>
              <a:t> the background </a:t>
            </a:r>
            <a:r>
              <a:rPr lang="it-IT" dirty="0" err="1" smtClean="0"/>
              <a:t>to</a:t>
            </a:r>
            <a:r>
              <a:rPr lang="it-IT" dirty="0" smtClean="0"/>
              <a:t> a story </a:t>
            </a:r>
          </a:p>
          <a:p>
            <a:r>
              <a:rPr lang="it-IT" dirty="0" err="1" smtClean="0"/>
              <a:t>Second</a:t>
            </a:r>
            <a:r>
              <a:rPr lang="it-IT" dirty="0" smtClean="0"/>
              <a:t>, </a:t>
            </a:r>
            <a:r>
              <a:rPr lang="it-IT" dirty="0" err="1" smtClean="0"/>
              <a:t>they</a:t>
            </a:r>
            <a:r>
              <a:rPr lang="it-IT" dirty="0" smtClean="0"/>
              <a:t> </a:t>
            </a:r>
            <a:r>
              <a:rPr lang="it-IT" dirty="0" err="1" smtClean="0"/>
              <a:t>enable</a:t>
            </a:r>
            <a:r>
              <a:rPr lang="it-IT" dirty="0" smtClean="0"/>
              <a:t> </a:t>
            </a:r>
            <a:r>
              <a:rPr lang="it-IT" dirty="0" err="1" smtClean="0"/>
              <a:t>doctors</a:t>
            </a:r>
            <a:r>
              <a:rPr lang="it-IT" dirty="0" smtClean="0"/>
              <a:t> and </a:t>
            </a:r>
            <a:r>
              <a:rPr lang="it-IT" dirty="0" err="1" smtClean="0"/>
              <a:t>scientists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receive</a:t>
            </a:r>
            <a:r>
              <a:rPr lang="it-IT" dirty="0" smtClean="0"/>
              <a:t> and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analyze</a:t>
            </a:r>
            <a:r>
              <a:rPr lang="it-IT" dirty="0" smtClean="0"/>
              <a:t> </a:t>
            </a:r>
            <a:r>
              <a:rPr lang="it-IT" dirty="0" err="1" smtClean="0"/>
              <a:t>scientific</a:t>
            </a:r>
            <a:r>
              <a:rPr lang="it-IT" dirty="0" smtClean="0"/>
              <a:t> </a:t>
            </a:r>
            <a:r>
              <a:rPr lang="it-IT" dirty="0" err="1" smtClean="0"/>
              <a:t>studies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the </a:t>
            </a:r>
            <a:r>
              <a:rPr lang="it-IT" dirty="0" err="1" smtClean="0"/>
              <a:t>general</a:t>
            </a:r>
            <a:r>
              <a:rPr lang="it-IT" dirty="0" smtClean="0"/>
              <a:t> public </a:t>
            </a:r>
            <a:r>
              <a:rPr lang="it-IT" dirty="0" err="1" smtClean="0"/>
              <a:t>does</a:t>
            </a:r>
            <a:r>
              <a:rPr lang="it-IT" dirty="0" smtClean="0"/>
              <a:t>, </a:t>
            </a:r>
            <a:r>
              <a:rPr lang="it-IT" dirty="0" err="1" smtClean="0"/>
              <a:t>enabling</a:t>
            </a:r>
            <a:r>
              <a:rPr lang="it-IT" dirty="0" smtClean="0"/>
              <a:t> </a:t>
            </a:r>
            <a:r>
              <a:rPr lang="it-IT" dirty="0" err="1" smtClean="0"/>
              <a:t>them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informed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called</a:t>
            </a:r>
            <a:r>
              <a:rPr lang="it-IT" dirty="0" smtClean="0"/>
              <a:t> </a:t>
            </a:r>
            <a:r>
              <a:rPr lang="it-IT" dirty="0" err="1" smtClean="0"/>
              <a:t>upon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comment</a:t>
            </a:r>
            <a:r>
              <a:rPr lang="it-IT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04800" y="330200"/>
            <a:ext cx="8178800" cy="6070600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1600" dirty="0" smtClean="0"/>
          </a:p>
          <a:p>
            <a:r>
              <a:rPr lang="it-IT" sz="1600" b="1" dirty="0" err="1" smtClean="0"/>
              <a:t>Forthcoming</a:t>
            </a:r>
            <a:r>
              <a:rPr lang="it-IT" sz="1600" b="1" dirty="0" smtClean="0"/>
              <a:t> Nature </a:t>
            </a:r>
            <a:r>
              <a:rPr lang="it-IT" sz="1600" b="1" dirty="0" err="1" smtClean="0"/>
              <a:t>Physics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paper</a:t>
            </a:r>
            <a:endParaRPr lang="it-IT" sz="1600" b="1" dirty="0" smtClean="0"/>
          </a:p>
          <a:p>
            <a:pPr>
              <a:buNone/>
            </a:pPr>
            <a:r>
              <a:rPr lang="it-IT" sz="1600" dirty="0" smtClean="0"/>
              <a:t>“</a:t>
            </a:r>
            <a:r>
              <a:rPr lang="it-IT" sz="1600" dirty="0" err="1" smtClean="0"/>
              <a:t>Dear</a:t>
            </a:r>
            <a:r>
              <a:rPr lang="it-IT" sz="1600" dirty="0" smtClean="0"/>
              <a:t> </a:t>
            </a:r>
            <a:r>
              <a:rPr lang="it-IT" sz="1600" dirty="0" err="1" smtClean="0"/>
              <a:t>Colleague</a:t>
            </a:r>
            <a:r>
              <a:rPr lang="it-IT" sz="1600" dirty="0" smtClean="0"/>
              <a:t>,</a:t>
            </a:r>
            <a:r>
              <a:rPr lang="it-IT" sz="1600" dirty="0" err="1" smtClean="0"/>
              <a:t> I</a:t>
            </a:r>
            <a:r>
              <a:rPr lang="it-IT" sz="1600" dirty="0" smtClean="0"/>
              <a:t> </a:t>
            </a:r>
            <a:r>
              <a:rPr lang="it-IT" sz="1600" dirty="0" err="1" smtClean="0"/>
              <a:t>am</a:t>
            </a:r>
            <a:r>
              <a:rPr lang="it-IT" sz="1600" dirty="0" smtClean="0"/>
              <a:t> </a:t>
            </a:r>
            <a:r>
              <a:rPr lang="it-IT" sz="1600" dirty="0" err="1" smtClean="0"/>
              <a:t>writing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inform</a:t>
            </a:r>
            <a:r>
              <a:rPr lang="it-IT" sz="1600" dirty="0" smtClean="0"/>
              <a:t> </a:t>
            </a:r>
            <a:r>
              <a:rPr lang="it-IT" sz="1600" dirty="0" err="1" smtClean="0"/>
              <a:t>you</a:t>
            </a:r>
            <a:r>
              <a:rPr lang="it-IT" sz="1600" dirty="0" smtClean="0"/>
              <a:t> </a:t>
            </a:r>
            <a:r>
              <a:rPr lang="it-IT" sz="1600" dirty="0" err="1" smtClean="0"/>
              <a:t>that</a:t>
            </a:r>
            <a:r>
              <a:rPr lang="it-IT" sz="1600" dirty="0" smtClean="0"/>
              <a:t> “</a:t>
            </a:r>
            <a:r>
              <a:rPr lang="it-IT" sz="1600" dirty="0" err="1" smtClean="0"/>
              <a:t>Parity–time-symmetric</a:t>
            </a:r>
            <a:r>
              <a:rPr lang="it-IT" sz="1600" dirty="0" smtClean="0"/>
              <a:t> </a:t>
            </a:r>
            <a:r>
              <a:rPr lang="it-IT" sz="1600" dirty="0" err="1" smtClean="0"/>
              <a:t>whispering-gallery</a:t>
            </a:r>
            <a:r>
              <a:rPr lang="it-IT" sz="1600" dirty="0" smtClean="0"/>
              <a:t> </a:t>
            </a:r>
            <a:r>
              <a:rPr lang="it-IT" sz="1600" dirty="0" err="1" smtClean="0"/>
              <a:t>microcavities</a:t>
            </a:r>
            <a:r>
              <a:rPr lang="it-IT" sz="1600" dirty="0" smtClean="0"/>
              <a:t>” </a:t>
            </a:r>
            <a:r>
              <a:rPr lang="it-IT" sz="1600" dirty="0" err="1" smtClean="0"/>
              <a:t>by</a:t>
            </a:r>
            <a:r>
              <a:rPr lang="it-IT" sz="1600" dirty="0" smtClean="0"/>
              <a:t> </a:t>
            </a:r>
            <a:r>
              <a:rPr lang="it-IT" sz="1600" dirty="0" smtClean="0">
                <a:solidFill>
                  <a:schemeClr val="accent3">
                    <a:lumMod val="75000"/>
                  </a:schemeClr>
                </a:solidFill>
              </a:rPr>
              <a:t>Yang </a:t>
            </a:r>
            <a:r>
              <a:rPr lang="it-IT" sz="1600" dirty="0" err="1" smtClean="0">
                <a:solidFill>
                  <a:schemeClr val="accent3">
                    <a:lumMod val="75000"/>
                  </a:schemeClr>
                </a:solidFill>
              </a:rPr>
              <a:t>has</a:t>
            </a:r>
            <a:r>
              <a:rPr lang="it-IT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75000"/>
                  </a:schemeClr>
                </a:solidFill>
              </a:rPr>
              <a:t>been</a:t>
            </a:r>
            <a:r>
              <a:rPr lang="it-IT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75000"/>
                  </a:schemeClr>
                </a:solidFill>
              </a:rPr>
              <a:t>scheduled</a:t>
            </a:r>
            <a:r>
              <a:rPr lang="it-IT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75000"/>
                  </a:schemeClr>
                </a:solidFill>
              </a:rPr>
              <a:t>for</a:t>
            </a:r>
            <a:r>
              <a:rPr lang="it-IT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75000"/>
                  </a:schemeClr>
                </a:solidFill>
              </a:rPr>
              <a:t>Advance</a:t>
            </a:r>
            <a:r>
              <a:rPr lang="it-IT" sz="1600" dirty="0" smtClean="0">
                <a:solidFill>
                  <a:schemeClr val="accent3">
                    <a:lumMod val="75000"/>
                  </a:schemeClr>
                </a:solidFill>
              </a:rPr>
              <a:t> Online </a:t>
            </a:r>
            <a:r>
              <a:rPr lang="it-IT" sz="1600" dirty="0" err="1" smtClean="0">
                <a:solidFill>
                  <a:schemeClr val="accent3">
                    <a:lumMod val="75000"/>
                  </a:schemeClr>
                </a:solidFill>
              </a:rPr>
              <a:t>Publication</a:t>
            </a:r>
            <a:r>
              <a:rPr lang="it-IT" sz="1600" dirty="0" smtClean="0">
                <a:solidFill>
                  <a:schemeClr val="accent3">
                    <a:lumMod val="75000"/>
                  </a:schemeClr>
                </a:solidFill>
              </a:rPr>
              <a:t> (AOP) </a:t>
            </a:r>
            <a:r>
              <a:rPr lang="it-IT" sz="1600" dirty="0" smtClean="0"/>
              <a:t>on Nature </a:t>
            </a:r>
            <a:r>
              <a:rPr lang="it-IT" sz="1600" dirty="0" err="1" smtClean="0"/>
              <a:t>Physics</a:t>
            </a:r>
            <a:r>
              <a:rPr lang="it-IT" sz="1600" dirty="0" smtClean="0"/>
              <a:t>'</a:t>
            </a:r>
            <a:r>
              <a:rPr lang="it-IT" sz="1600" dirty="0" err="1" smtClean="0"/>
              <a:t>s</a:t>
            </a:r>
            <a:r>
              <a:rPr lang="it-IT" sz="1600" dirty="0" smtClean="0"/>
              <a:t> website on 06 </a:t>
            </a:r>
            <a:r>
              <a:rPr lang="it-IT" sz="1600" dirty="0" err="1" smtClean="0"/>
              <a:t>April</a:t>
            </a:r>
            <a:r>
              <a:rPr lang="it-IT" sz="1600" dirty="0" smtClean="0"/>
              <a:t> at 1800 London </a:t>
            </a:r>
            <a:r>
              <a:rPr lang="it-IT" sz="1600" dirty="0" err="1" smtClean="0"/>
              <a:t>time…</a:t>
            </a:r>
            <a:endParaRPr lang="it-IT" sz="1600" dirty="0" smtClean="0"/>
          </a:p>
          <a:p>
            <a:pPr>
              <a:buNone/>
            </a:pPr>
            <a:r>
              <a:rPr lang="it-IT" sz="1600" dirty="0" err="1" smtClean="0"/>
              <a:t>You</a:t>
            </a:r>
            <a:r>
              <a:rPr lang="it-IT" sz="1600" dirty="0" smtClean="0"/>
              <a:t> are </a:t>
            </a:r>
            <a:r>
              <a:rPr lang="it-IT" sz="1600" dirty="0" err="1" smtClean="0"/>
              <a:t>receiving</a:t>
            </a:r>
            <a:r>
              <a:rPr lang="it-IT" sz="1600" dirty="0" smtClean="0"/>
              <a:t> </a:t>
            </a:r>
            <a:r>
              <a:rPr lang="it-IT" sz="1600" dirty="0" err="1" smtClean="0"/>
              <a:t>this</a:t>
            </a:r>
            <a:r>
              <a:rPr lang="it-IT" sz="1600" dirty="0" smtClean="0"/>
              <a:t> </a:t>
            </a:r>
            <a:r>
              <a:rPr lang="it-IT" sz="1600" dirty="0" err="1" smtClean="0"/>
              <a:t>letter</a:t>
            </a:r>
            <a:r>
              <a:rPr lang="it-IT" sz="1600" dirty="0" smtClean="0"/>
              <a:t> </a:t>
            </a:r>
            <a:r>
              <a:rPr lang="it-IT" sz="1600" dirty="0" err="1" smtClean="0"/>
              <a:t>because</a:t>
            </a:r>
            <a:r>
              <a:rPr lang="it-IT" sz="1600" dirty="0" smtClean="0"/>
              <a:t> </a:t>
            </a:r>
            <a:r>
              <a:rPr lang="it-IT" sz="1600" dirty="0" err="1" smtClean="0"/>
              <a:t>one</a:t>
            </a:r>
            <a:r>
              <a:rPr lang="it-IT" sz="1600" dirty="0" smtClean="0"/>
              <a:t> or </a:t>
            </a:r>
            <a:r>
              <a:rPr lang="it-IT" sz="1600" dirty="0" smtClean="0">
                <a:solidFill>
                  <a:srgbClr val="862110"/>
                </a:solidFill>
              </a:rPr>
              <a:t>more </a:t>
            </a:r>
            <a:r>
              <a:rPr lang="it-IT" sz="1600" dirty="0" err="1" smtClean="0">
                <a:solidFill>
                  <a:srgbClr val="862110"/>
                </a:solidFill>
              </a:rPr>
              <a:t>of</a:t>
            </a:r>
            <a:r>
              <a:rPr lang="it-IT" sz="1600" dirty="0" smtClean="0">
                <a:solidFill>
                  <a:srgbClr val="862110"/>
                </a:solidFill>
              </a:rPr>
              <a:t> the </a:t>
            </a:r>
            <a:r>
              <a:rPr lang="it-IT" sz="1600" dirty="0" err="1" smtClean="0">
                <a:solidFill>
                  <a:srgbClr val="862110"/>
                </a:solidFill>
              </a:rPr>
              <a:t>authors</a:t>
            </a:r>
            <a:r>
              <a:rPr lang="it-IT" sz="1600" dirty="0" smtClean="0">
                <a:solidFill>
                  <a:srgbClr val="862110"/>
                </a:solidFill>
              </a:rPr>
              <a:t> are </a:t>
            </a:r>
            <a:r>
              <a:rPr lang="it-IT" sz="1600" dirty="0" err="1" smtClean="0">
                <a:solidFill>
                  <a:srgbClr val="862110"/>
                </a:solidFill>
              </a:rPr>
              <a:t>affiliated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to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your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institution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smtClean="0"/>
              <a:t>and/or </a:t>
            </a:r>
            <a:r>
              <a:rPr lang="it-IT" sz="1600" dirty="0" err="1" smtClean="0"/>
              <a:t>because</a:t>
            </a:r>
            <a:r>
              <a:rPr lang="it-IT" sz="1600" dirty="0" smtClean="0"/>
              <a:t> </a:t>
            </a:r>
            <a:r>
              <a:rPr lang="it-IT" sz="1600" dirty="0" err="1" smtClean="0"/>
              <a:t>your</a:t>
            </a:r>
            <a:r>
              <a:rPr lang="it-IT" sz="1600" dirty="0" smtClean="0"/>
              <a:t> </a:t>
            </a:r>
            <a:r>
              <a:rPr lang="it-IT" sz="1600" dirty="0" err="1" smtClean="0"/>
              <a:t>organization</a:t>
            </a:r>
            <a:r>
              <a:rPr lang="it-IT" sz="1600" dirty="0" smtClean="0"/>
              <a:t> </a:t>
            </a:r>
            <a:r>
              <a:rPr lang="it-IT" sz="1600" dirty="0" err="1" smtClean="0"/>
              <a:t>provided</a:t>
            </a:r>
            <a:r>
              <a:rPr lang="it-IT" sz="1600" dirty="0" smtClean="0"/>
              <a:t> </a:t>
            </a:r>
            <a:r>
              <a:rPr lang="it-IT" sz="1600" dirty="0" err="1" smtClean="0"/>
              <a:t>funding</a:t>
            </a:r>
            <a:r>
              <a:rPr lang="it-IT" sz="1600" dirty="0" smtClean="0"/>
              <a:t> </a:t>
            </a:r>
            <a:r>
              <a:rPr lang="it-IT" sz="1600" dirty="0" err="1" smtClean="0"/>
              <a:t>for</a:t>
            </a:r>
            <a:r>
              <a:rPr lang="it-IT" sz="1600" dirty="0" smtClean="0"/>
              <a:t> the </a:t>
            </a:r>
            <a:r>
              <a:rPr lang="it-IT" sz="1600" dirty="0" err="1" smtClean="0"/>
              <a:t>research. </a:t>
            </a:r>
            <a:endParaRPr lang="it-IT" sz="1600" dirty="0" smtClean="0"/>
          </a:p>
          <a:p>
            <a:pPr>
              <a:buNone/>
            </a:pPr>
            <a:r>
              <a:rPr lang="it-IT" sz="1600" dirty="0" err="1" smtClean="0"/>
              <a:t> Every</a:t>
            </a:r>
            <a:r>
              <a:rPr lang="it-IT" sz="1600" dirty="0" smtClean="0"/>
              <a:t> </a:t>
            </a:r>
            <a:r>
              <a:rPr lang="it-IT" sz="1600" dirty="0" err="1" smtClean="0"/>
              <a:t>Tuesday</a:t>
            </a:r>
            <a:r>
              <a:rPr lang="it-IT" sz="1600" dirty="0" smtClean="0"/>
              <a:t>, the Nature </a:t>
            </a:r>
            <a:r>
              <a:rPr lang="it-IT" sz="1600" dirty="0" err="1" smtClean="0"/>
              <a:t>research</a:t>
            </a:r>
            <a:r>
              <a:rPr lang="it-IT" sz="1600" dirty="0" smtClean="0"/>
              <a:t> </a:t>
            </a:r>
            <a:r>
              <a:rPr lang="it-IT" sz="1600" dirty="0" err="1" smtClean="0"/>
              <a:t>journals</a:t>
            </a:r>
            <a:r>
              <a:rPr lang="it-IT" sz="1600" dirty="0" smtClean="0"/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distribute</a:t>
            </a:r>
            <a:r>
              <a:rPr lang="it-IT" sz="1600" dirty="0" smtClean="0">
                <a:solidFill>
                  <a:srgbClr val="862110"/>
                </a:solidFill>
              </a:rPr>
              <a:t> a press </a:t>
            </a:r>
            <a:r>
              <a:rPr lang="it-IT" sz="1600" dirty="0" err="1" smtClean="0">
                <a:solidFill>
                  <a:srgbClr val="862110"/>
                </a:solidFill>
              </a:rPr>
              <a:t>release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of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papers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to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be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published</a:t>
            </a:r>
            <a:r>
              <a:rPr lang="it-IT" sz="1600" dirty="0" smtClean="0">
                <a:solidFill>
                  <a:srgbClr val="862110"/>
                </a:solidFill>
              </a:rPr>
              <a:t> AOP the </a:t>
            </a:r>
            <a:r>
              <a:rPr lang="it-IT" sz="1600" dirty="0" err="1" smtClean="0">
                <a:solidFill>
                  <a:srgbClr val="862110"/>
                </a:solidFill>
              </a:rPr>
              <a:t>following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Sunday</a:t>
            </a:r>
            <a:r>
              <a:rPr lang="it-IT" sz="1600" dirty="0" smtClean="0"/>
              <a:t>. </a:t>
            </a:r>
            <a:r>
              <a:rPr lang="it-IT" sz="1600" dirty="0" err="1" smtClean="0"/>
              <a:t>Within</a:t>
            </a:r>
            <a:r>
              <a:rPr lang="it-IT" sz="1600" dirty="0" smtClean="0"/>
              <a:t> </a:t>
            </a:r>
            <a:r>
              <a:rPr lang="it-IT" sz="1600" dirty="0" err="1" smtClean="0"/>
              <a:t>this</a:t>
            </a:r>
            <a:r>
              <a:rPr lang="it-IT" sz="1600" dirty="0" smtClean="0"/>
              <a:t> </a:t>
            </a:r>
            <a:r>
              <a:rPr lang="it-IT" sz="1600" dirty="0" err="1" smtClean="0"/>
              <a:t>release</a:t>
            </a:r>
            <a:r>
              <a:rPr lang="it-IT" sz="1600" dirty="0" smtClean="0"/>
              <a:t>, a </a:t>
            </a:r>
            <a:r>
              <a:rPr lang="it-IT" sz="1600" dirty="0" err="1" smtClean="0"/>
              <a:t>few</a:t>
            </a:r>
            <a:r>
              <a:rPr lang="it-IT" sz="1600" dirty="0" smtClean="0"/>
              <a:t> </a:t>
            </a:r>
            <a:r>
              <a:rPr lang="it-IT" sz="1600" dirty="0" err="1" smtClean="0"/>
              <a:t>papers</a:t>
            </a:r>
            <a:r>
              <a:rPr lang="it-IT" sz="1600" dirty="0" smtClean="0"/>
              <a:t>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particular</a:t>
            </a:r>
            <a:r>
              <a:rPr lang="it-IT" sz="1600" dirty="0" smtClean="0"/>
              <a:t> </a:t>
            </a:r>
            <a:r>
              <a:rPr lang="it-IT" sz="1600" dirty="0" err="1" smtClean="0"/>
              <a:t>newsworthiness</a:t>
            </a:r>
            <a:r>
              <a:rPr lang="it-IT" sz="1600" dirty="0" smtClean="0"/>
              <a:t> are </a:t>
            </a:r>
            <a:r>
              <a:rPr lang="it-IT" sz="1600" dirty="0" err="1" smtClean="0"/>
              <a:t>highlighted</a:t>
            </a:r>
            <a:r>
              <a:rPr lang="it-IT" sz="1600" dirty="0" smtClean="0"/>
              <a:t>, </a:t>
            </a:r>
            <a:r>
              <a:rPr lang="it-IT" sz="1600" dirty="0" err="1" smtClean="0">
                <a:solidFill>
                  <a:srgbClr val="862110"/>
                </a:solidFill>
              </a:rPr>
              <a:t>with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author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contact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details</a:t>
            </a:r>
            <a:r>
              <a:rPr lang="it-IT" sz="1600" dirty="0" smtClean="0">
                <a:solidFill>
                  <a:srgbClr val="862110"/>
                </a:solidFill>
              </a:rPr>
              <a:t>, and the </a:t>
            </a:r>
            <a:r>
              <a:rPr lang="it-IT" sz="1600" dirty="0" err="1" smtClean="0">
                <a:solidFill>
                  <a:srgbClr val="862110"/>
                </a:solidFill>
              </a:rPr>
              <a:t>rest</a:t>
            </a:r>
            <a:r>
              <a:rPr lang="it-IT" sz="1600" dirty="0" smtClean="0">
                <a:solidFill>
                  <a:srgbClr val="862110"/>
                </a:solidFill>
              </a:rPr>
              <a:t> are </a:t>
            </a:r>
            <a:r>
              <a:rPr lang="it-IT" sz="1600" dirty="0" err="1" smtClean="0">
                <a:solidFill>
                  <a:srgbClr val="862110"/>
                </a:solidFill>
              </a:rPr>
              <a:t>listed</a:t>
            </a:r>
            <a:r>
              <a:rPr lang="it-IT" sz="1600" dirty="0" smtClean="0">
                <a:solidFill>
                  <a:srgbClr val="862110"/>
                </a:solidFill>
              </a:rPr>
              <a:t>. </a:t>
            </a:r>
            <a:r>
              <a:rPr lang="it-IT" sz="1600" dirty="0" err="1" smtClean="0">
                <a:solidFill>
                  <a:srgbClr val="862110"/>
                </a:solidFill>
              </a:rPr>
              <a:t>Journalists</a:t>
            </a:r>
            <a:r>
              <a:rPr lang="it-IT" sz="1600" dirty="0" smtClean="0">
                <a:solidFill>
                  <a:srgbClr val="862110"/>
                </a:solidFill>
              </a:rPr>
              <a:t> are </a:t>
            </a:r>
            <a:r>
              <a:rPr lang="it-IT" sz="1600" dirty="0" err="1" smtClean="0">
                <a:solidFill>
                  <a:srgbClr val="862110"/>
                </a:solidFill>
              </a:rPr>
              <a:t>given</a:t>
            </a:r>
            <a:r>
              <a:rPr lang="it-IT" sz="1600" dirty="0" smtClean="0">
                <a:solidFill>
                  <a:srgbClr val="862110"/>
                </a:solidFill>
              </a:rPr>
              <a:t> the </a:t>
            </a:r>
            <a:r>
              <a:rPr lang="it-IT" sz="1600" dirty="0" err="1" smtClean="0">
                <a:solidFill>
                  <a:srgbClr val="862110"/>
                </a:solidFill>
              </a:rPr>
              <a:t>name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of</a:t>
            </a:r>
            <a:r>
              <a:rPr lang="it-IT" sz="1600" dirty="0" smtClean="0">
                <a:solidFill>
                  <a:srgbClr val="862110"/>
                </a:solidFill>
              </a:rPr>
              <a:t> the </a:t>
            </a:r>
            <a:r>
              <a:rPr lang="it-IT" sz="1600" dirty="0" err="1" smtClean="0">
                <a:solidFill>
                  <a:srgbClr val="862110"/>
                </a:solidFill>
              </a:rPr>
              <a:t>author</a:t>
            </a:r>
            <a:r>
              <a:rPr lang="it-IT" sz="1600" dirty="0" smtClean="0"/>
              <a:t>(</a:t>
            </a:r>
            <a:r>
              <a:rPr lang="it-IT" sz="1600" dirty="0" err="1" smtClean="0"/>
              <a:t>s</a:t>
            </a:r>
            <a:r>
              <a:rPr lang="it-IT" sz="1600" dirty="0" smtClean="0"/>
              <a:t>)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contact</a:t>
            </a:r>
            <a:r>
              <a:rPr lang="it-IT" sz="1600" dirty="0" smtClean="0"/>
              <a:t>, </a:t>
            </a:r>
            <a:r>
              <a:rPr lang="it-IT" sz="1600" dirty="0" err="1" smtClean="0"/>
              <a:t>together</a:t>
            </a:r>
            <a:r>
              <a:rPr lang="it-IT" sz="1600" dirty="0" smtClean="0"/>
              <a:t> </a:t>
            </a:r>
            <a:r>
              <a:rPr lang="it-IT" sz="1600" dirty="0" err="1" smtClean="0"/>
              <a:t>with</a:t>
            </a:r>
            <a:r>
              <a:rPr lang="it-IT" sz="1600" dirty="0" smtClean="0"/>
              <a:t> </a:t>
            </a:r>
            <a:r>
              <a:rPr lang="it-IT" sz="1600" dirty="0" err="1" smtClean="0"/>
              <a:t>phone</a:t>
            </a:r>
            <a:r>
              <a:rPr lang="it-IT" sz="1600" dirty="0" smtClean="0"/>
              <a:t> </a:t>
            </a:r>
            <a:r>
              <a:rPr lang="it-IT" sz="1600" dirty="0" err="1" smtClean="0"/>
              <a:t>numbers</a:t>
            </a:r>
            <a:r>
              <a:rPr lang="it-IT" sz="1600" dirty="0" smtClean="0"/>
              <a:t> and e-mail </a:t>
            </a:r>
            <a:r>
              <a:rPr lang="it-IT" sz="1600" dirty="0" err="1" smtClean="0"/>
              <a:t>addresses</a:t>
            </a:r>
            <a:r>
              <a:rPr lang="it-IT" sz="1600" dirty="0" smtClean="0"/>
              <a:t>. At </a:t>
            </a:r>
            <a:r>
              <a:rPr lang="it-IT" sz="1600" dirty="0" err="1" smtClean="0"/>
              <a:t>this</a:t>
            </a:r>
            <a:r>
              <a:rPr lang="it-IT" sz="1600" dirty="0" smtClean="0"/>
              <a:t> </a:t>
            </a:r>
            <a:r>
              <a:rPr lang="it-IT" sz="1600" dirty="0" err="1" smtClean="0"/>
              <a:t>time</a:t>
            </a:r>
            <a:r>
              <a:rPr lang="it-IT" sz="1600" dirty="0" smtClean="0"/>
              <a:t>, </a:t>
            </a:r>
            <a:r>
              <a:rPr lang="it-IT" sz="1600" dirty="0" err="1" smtClean="0"/>
              <a:t>journalists</a:t>
            </a:r>
            <a:r>
              <a:rPr lang="it-IT" sz="1600" dirty="0" smtClean="0"/>
              <a:t> are </a:t>
            </a:r>
            <a:r>
              <a:rPr lang="it-IT" sz="1600" dirty="0" err="1" smtClean="0"/>
              <a:t>also</a:t>
            </a:r>
            <a:r>
              <a:rPr lang="it-IT" sz="1600" dirty="0" smtClean="0"/>
              <a:t> </a:t>
            </a:r>
            <a:r>
              <a:rPr lang="it-IT" sz="1600" dirty="0" err="1" smtClean="0"/>
              <a:t>given</a:t>
            </a:r>
            <a:r>
              <a:rPr lang="it-IT" sz="1600" dirty="0" smtClean="0"/>
              <a:t> online </a:t>
            </a:r>
            <a:r>
              <a:rPr lang="it-IT" sz="1600" dirty="0" err="1" smtClean="0"/>
              <a:t>access</a:t>
            </a:r>
            <a:r>
              <a:rPr lang="it-IT" sz="1600" dirty="0" smtClean="0"/>
              <a:t>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only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the </a:t>
            </a:r>
            <a:r>
              <a:rPr lang="it-IT" sz="1600" dirty="0" err="1" smtClean="0"/>
              <a:t>papers</a:t>
            </a:r>
            <a:r>
              <a:rPr lang="it-IT" sz="1600" dirty="0" smtClean="0"/>
              <a:t> on the press </a:t>
            </a:r>
            <a:r>
              <a:rPr lang="it-IT" sz="1600" dirty="0" err="1" smtClean="0"/>
              <a:t>release</a:t>
            </a:r>
            <a:r>
              <a:rPr lang="it-IT" sz="1600" dirty="0" smtClean="0"/>
              <a:t> </a:t>
            </a:r>
            <a:r>
              <a:rPr lang="it-IT" sz="1600" dirty="0" err="1" smtClean="0"/>
              <a:t>but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all</a:t>
            </a:r>
            <a:r>
              <a:rPr lang="it-IT" sz="1600" dirty="0" smtClean="0"/>
              <a:t> the </a:t>
            </a:r>
            <a:r>
              <a:rPr lang="it-IT" sz="1600" dirty="0" err="1" smtClean="0"/>
              <a:t>papers</a:t>
            </a:r>
            <a:r>
              <a:rPr lang="it-IT" sz="1600" dirty="0" smtClean="0"/>
              <a:t> due </a:t>
            </a:r>
            <a:r>
              <a:rPr lang="it-IT" sz="1600" dirty="0" err="1" smtClean="0"/>
              <a:t>to</a:t>
            </a:r>
            <a:r>
              <a:rPr lang="it-IT" sz="1600" dirty="0" smtClean="0"/>
              <a:t> </a:t>
            </a:r>
            <a:r>
              <a:rPr lang="it-IT" sz="1600" dirty="0" err="1" smtClean="0"/>
              <a:t>appear…</a:t>
            </a:r>
            <a:endParaRPr lang="it-IT" sz="1600" dirty="0" smtClean="0"/>
          </a:p>
          <a:p>
            <a:pPr>
              <a:buNone/>
            </a:pPr>
            <a:r>
              <a:rPr lang="it-IT" sz="1600" dirty="0" err="1" smtClean="0"/>
              <a:t>We</a:t>
            </a:r>
            <a:r>
              <a:rPr lang="it-IT" sz="1600" dirty="0" smtClean="0"/>
              <a:t> </a:t>
            </a:r>
            <a:r>
              <a:rPr lang="it-IT" sz="1600" dirty="0" err="1" smtClean="0"/>
              <a:t>would</a:t>
            </a:r>
            <a:r>
              <a:rPr lang="it-IT" sz="1600" dirty="0" smtClean="0"/>
              <a:t> </a:t>
            </a:r>
            <a:r>
              <a:rPr lang="it-IT" sz="1600" dirty="0" err="1" smtClean="0"/>
              <a:t>be</a:t>
            </a:r>
            <a:r>
              <a:rPr lang="it-IT" sz="1600" dirty="0" smtClean="0"/>
              <a:t> </a:t>
            </a:r>
            <a:r>
              <a:rPr lang="it-IT" sz="1600" dirty="0" err="1" smtClean="0"/>
              <a:t>delighted</a:t>
            </a:r>
            <a:r>
              <a:rPr lang="it-IT" sz="1600" dirty="0" smtClean="0"/>
              <a:t> </a:t>
            </a:r>
            <a:r>
              <a:rPr lang="it-IT" sz="1600" dirty="0" err="1" smtClean="0"/>
              <a:t>to</a:t>
            </a:r>
            <a:r>
              <a:rPr lang="it-IT" sz="1600" dirty="0" smtClean="0"/>
              <a:t> cooperate </a:t>
            </a:r>
            <a:r>
              <a:rPr lang="it-IT" sz="1600" dirty="0" err="1" smtClean="0"/>
              <a:t>with</a:t>
            </a:r>
            <a:r>
              <a:rPr lang="it-IT" sz="1600" dirty="0" smtClean="0"/>
              <a:t> </a:t>
            </a:r>
            <a:r>
              <a:rPr lang="it-IT" sz="1600" dirty="0" err="1" smtClean="0"/>
              <a:t>yiu</a:t>
            </a:r>
            <a:r>
              <a:rPr lang="it-IT" sz="1600" dirty="0" smtClean="0"/>
              <a:t> (US!)  in </a:t>
            </a:r>
            <a:r>
              <a:rPr lang="it-IT" sz="1600" dirty="0" err="1" smtClean="0"/>
              <a:t>ensuring</a:t>
            </a:r>
            <a:r>
              <a:rPr lang="it-IT" sz="1600" dirty="0" smtClean="0"/>
              <a:t> </a:t>
            </a:r>
            <a:r>
              <a:rPr lang="it-IT" sz="1600" dirty="0" err="1" smtClean="0"/>
              <a:t>maximum</a:t>
            </a:r>
            <a:r>
              <a:rPr lang="it-IT" sz="1600" dirty="0" smtClean="0"/>
              <a:t> </a:t>
            </a:r>
            <a:r>
              <a:rPr lang="it-IT" sz="1600" dirty="0" err="1" smtClean="0"/>
              <a:t>publicity</a:t>
            </a:r>
            <a:r>
              <a:rPr lang="it-IT" sz="1600" dirty="0" smtClean="0"/>
              <a:t> </a:t>
            </a:r>
            <a:r>
              <a:rPr lang="it-IT" sz="1600" dirty="0" err="1" smtClean="0"/>
              <a:t>for</a:t>
            </a:r>
            <a:r>
              <a:rPr lang="it-IT" sz="1600" dirty="0" smtClean="0"/>
              <a:t> </a:t>
            </a:r>
            <a:r>
              <a:rPr lang="it-IT" sz="1600" dirty="0" err="1" smtClean="0"/>
              <a:t>this</a:t>
            </a:r>
            <a:r>
              <a:rPr lang="it-IT" sz="1600" dirty="0" smtClean="0"/>
              <a:t> </a:t>
            </a:r>
            <a:r>
              <a:rPr lang="it-IT" sz="1600" dirty="0" err="1" smtClean="0"/>
              <a:t>paper</a:t>
            </a:r>
            <a:r>
              <a:rPr lang="it-IT" sz="1600" dirty="0" smtClean="0"/>
              <a:t>. </a:t>
            </a:r>
            <a:r>
              <a:rPr lang="it-IT" sz="1600" dirty="0" err="1" smtClean="0"/>
              <a:t>You</a:t>
            </a:r>
            <a:r>
              <a:rPr lang="it-IT" sz="1600" dirty="0" smtClean="0"/>
              <a:t> can </a:t>
            </a:r>
            <a:r>
              <a:rPr lang="it-IT" sz="1600" dirty="0" err="1" smtClean="0"/>
              <a:t>send</a:t>
            </a:r>
            <a:r>
              <a:rPr lang="it-IT" sz="1600" dirty="0" smtClean="0"/>
              <a:t> </a:t>
            </a:r>
            <a:r>
              <a:rPr lang="it-IT" sz="1600" dirty="0" err="1" smtClean="0"/>
              <a:t>any</a:t>
            </a:r>
            <a:r>
              <a:rPr lang="it-IT" sz="1600" dirty="0" smtClean="0"/>
              <a:t> </a:t>
            </a:r>
            <a:r>
              <a:rPr lang="it-IT" sz="1600" dirty="0" smtClean="0">
                <a:solidFill>
                  <a:srgbClr val="862110"/>
                </a:solidFill>
              </a:rPr>
              <a:t>press </a:t>
            </a:r>
            <a:r>
              <a:rPr lang="it-IT" sz="1600" dirty="0" err="1" smtClean="0">
                <a:solidFill>
                  <a:srgbClr val="862110"/>
                </a:solidFill>
              </a:rPr>
              <a:t>releases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that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you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have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created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for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this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research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to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trusted</a:t>
            </a:r>
            <a:r>
              <a:rPr lang="it-IT" sz="1600" dirty="0" smtClean="0">
                <a:solidFill>
                  <a:srgbClr val="862110"/>
                </a:solidFill>
              </a:rPr>
              <a:t> media </a:t>
            </a:r>
            <a:r>
              <a:rPr lang="it-IT" sz="1600" dirty="0" err="1" smtClean="0">
                <a:solidFill>
                  <a:srgbClr val="862110"/>
                </a:solidFill>
              </a:rPr>
              <a:t>contacts</a:t>
            </a:r>
            <a:r>
              <a:rPr lang="it-IT" sz="1600" dirty="0" smtClean="0">
                <a:solidFill>
                  <a:srgbClr val="862110"/>
                </a:solidFill>
              </a:rPr>
              <a:t>, under embargo, </a:t>
            </a:r>
            <a:r>
              <a:rPr lang="it-IT" sz="1600" dirty="0" err="1" smtClean="0">
                <a:solidFill>
                  <a:srgbClr val="862110"/>
                </a:solidFill>
              </a:rPr>
              <a:t>from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today</a:t>
            </a:r>
            <a:r>
              <a:rPr lang="it-IT" sz="1600" dirty="0" smtClean="0">
                <a:solidFill>
                  <a:srgbClr val="862110"/>
                </a:solidFill>
              </a:rPr>
              <a:t>. </a:t>
            </a:r>
            <a:r>
              <a:rPr lang="it-IT" sz="1600" dirty="0" err="1" smtClean="0">
                <a:solidFill>
                  <a:srgbClr val="862110"/>
                </a:solidFill>
              </a:rPr>
              <a:t>Please</a:t>
            </a:r>
            <a:r>
              <a:rPr lang="it-IT" sz="1600" dirty="0" smtClean="0">
                <a:solidFill>
                  <a:srgbClr val="862110"/>
                </a:solidFill>
              </a:rPr>
              <a:t> do </a:t>
            </a:r>
            <a:r>
              <a:rPr lang="it-IT" sz="1600" dirty="0" err="1" smtClean="0">
                <a:solidFill>
                  <a:srgbClr val="862110"/>
                </a:solidFill>
              </a:rPr>
              <a:t>not</a:t>
            </a:r>
            <a:r>
              <a:rPr lang="it-IT" sz="1600" dirty="0" smtClean="0">
                <a:solidFill>
                  <a:srgbClr val="862110"/>
                </a:solidFill>
              </a:rPr>
              <a:t> post </a:t>
            </a:r>
            <a:r>
              <a:rPr lang="it-IT" sz="1600" dirty="0" err="1" smtClean="0">
                <a:solidFill>
                  <a:srgbClr val="862110"/>
                </a:solidFill>
              </a:rPr>
              <a:t>to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third-party</a:t>
            </a:r>
            <a:r>
              <a:rPr lang="it-IT" sz="1600" dirty="0" smtClean="0">
                <a:solidFill>
                  <a:srgbClr val="862110"/>
                </a:solidFill>
              </a:rPr>
              <a:t> internet </a:t>
            </a:r>
            <a:r>
              <a:rPr lang="it-IT" sz="1600" dirty="0" err="1" smtClean="0">
                <a:solidFill>
                  <a:srgbClr val="862110"/>
                </a:solidFill>
              </a:rPr>
              <a:t>journalist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resource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err="1" smtClean="0">
                <a:solidFill>
                  <a:srgbClr val="862110"/>
                </a:solidFill>
              </a:rPr>
              <a:t>sites</a:t>
            </a:r>
            <a:r>
              <a:rPr lang="it-IT" sz="1600" dirty="0" smtClean="0">
                <a:solidFill>
                  <a:srgbClr val="862110"/>
                </a:solidFill>
              </a:rPr>
              <a:t> </a:t>
            </a:r>
            <a:r>
              <a:rPr lang="it-IT" sz="1600" dirty="0" smtClean="0"/>
              <a:t>(</a:t>
            </a:r>
            <a:r>
              <a:rPr lang="it-IT" sz="1600" dirty="0" err="1" smtClean="0"/>
              <a:t>such</a:t>
            </a:r>
            <a:r>
              <a:rPr lang="it-IT" sz="1600" dirty="0" smtClean="0"/>
              <a:t> </a:t>
            </a:r>
            <a:r>
              <a:rPr lang="it-IT" sz="1600" dirty="0" err="1" smtClean="0"/>
              <a:t>as</a:t>
            </a:r>
            <a:r>
              <a:rPr lang="it-IT" sz="1600" dirty="0" smtClean="0"/>
              <a:t> </a:t>
            </a:r>
            <a:r>
              <a:rPr lang="it-IT" sz="1600" dirty="0" err="1" smtClean="0"/>
              <a:t>EurekAlert</a:t>
            </a:r>
            <a:r>
              <a:rPr lang="it-IT" sz="1600" dirty="0" smtClean="0"/>
              <a:t> or </a:t>
            </a:r>
            <a:r>
              <a:rPr lang="it-IT" sz="1600" dirty="0" err="1" smtClean="0"/>
              <a:t>AlphaGalileo</a:t>
            </a:r>
            <a:r>
              <a:rPr lang="it-IT" sz="1600" dirty="0" smtClean="0"/>
              <a:t>) </a:t>
            </a:r>
            <a:r>
              <a:rPr lang="it-IT" sz="1600" dirty="0" err="1" smtClean="0"/>
              <a:t>until</a:t>
            </a:r>
            <a:r>
              <a:rPr lang="it-IT" sz="1600" dirty="0" smtClean="0"/>
              <a:t> the </a:t>
            </a:r>
            <a:r>
              <a:rPr lang="it-IT" sz="1600" dirty="0" err="1" smtClean="0"/>
              <a:t>Thursday</a:t>
            </a:r>
            <a:r>
              <a:rPr lang="it-IT" sz="1600" dirty="0" smtClean="0"/>
              <a:t> </a:t>
            </a:r>
            <a:r>
              <a:rPr lang="it-IT" sz="1600" dirty="0" err="1" smtClean="0"/>
              <a:t>before</a:t>
            </a:r>
            <a:r>
              <a:rPr lang="it-IT" sz="1600" dirty="0" smtClean="0"/>
              <a:t> </a:t>
            </a:r>
            <a:r>
              <a:rPr lang="it-IT" sz="1600" dirty="0" err="1" smtClean="0"/>
              <a:t>publication</a:t>
            </a:r>
            <a:r>
              <a:rPr lang="it-IT" sz="1600" dirty="0" smtClean="0"/>
              <a:t>. </a:t>
            </a:r>
            <a:r>
              <a:rPr lang="it-IT" sz="1600" dirty="0" err="1" smtClean="0"/>
              <a:t>Wire</a:t>
            </a:r>
            <a:r>
              <a:rPr lang="it-IT" sz="1600" dirty="0" smtClean="0"/>
              <a:t> </a:t>
            </a:r>
            <a:r>
              <a:rPr lang="it-IT" sz="1600" dirty="0" err="1" smtClean="0"/>
              <a:t>services</a:t>
            </a:r>
            <a:r>
              <a:rPr lang="it-IT" sz="1600" dirty="0" smtClean="0"/>
              <a:t> </a:t>
            </a:r>
            <a:r>
              <a:rPr lang="it-IT" sz="1600" dirty="0" err="1" smtClean="0"/>
              <a:t>stories</a:t>
            </a:r>
            <a:r>
              <a:rPr lang="it-IT" sz="1600" dirty="0" smtClean="0"/>
              <a:t> </a:t>
            </a:r>
            <a:r>
              <a:rPr lang="it-IT" sz="1600" dirty="0" err="1" smtClean="0"/>
              <a:t>must</a:t>
            </a:r>
            <a:r>
              <a:rPr lang="it-IT" sz="1600" dirty="0" smtClean="0"/>
              <a:t> </a:t>
            </a:r>
            <a:r>
              <a:rPr lang="it-IT" sz="1600" dirty="0" err="1" smtClean="0"/>
              <a:t>always</a:t>
            </a:r>
            <a:r>
              <a:rPr lang="it-IT" sz="1600" dirty="0" smtClean="0"/>
              <a:t> </a:t>
            </a:r>
            <a:r>
              <a:rPr lang="it-IT" sz="1600" dirty="0" err="1" smtClean="0"/>
              <a:t>carry</a:t>
            </a:r>
            <a:r>
              <a:rPr lang="it-IT" sz="1600" dirty="0" smtClean="0"/>
              <a:t> the embargo </a:t>
            </a:r>
            <a:r>
              <a:rPr lang="it-IT" sz="1600" dirty="0" err="1" smtClean="0"/>
              <a:t>time</a:t>
            </a:r>
            <a:r>
              <a:rPr lang="it-IT" sz="1600" dirty="0" smtClean="0"/>
              <a:t> at the head </a:t>
            </a:r>
            <a:r>
              <a:rPr lang="it-IT" sz="1600" dirty="0" err="1" smtClean="0"/>
              <a:t>of</a:t>
            </a:r>
            <a:r>
              <a:rPr lang="it-IT" sz="1600" dirty="0" smtClean="0"/>
              <a:t> </a:t>
            </a:r>
            <a:r>
              <a:rPr lang="it-IT" sz="1600" dirty="0" err="1" smtClean="0"/>
              <a:t>each</a:t>
            </a:r>
            <a:r>
              <a:rPr lang="it-IT" sz="1600" dirty="0" smtClean="0"/>
              <a:t> item, and </a:t>
            </a:r>
            <a:r>
              <a:rPr lang="it-IT" sz="1600" dirty="0" err="1" smtClean="0"/>
              <a:t>may</a:t>
            </a:r>
            <a:r>
              <a:rPr lang="it-IT" sz="1600" dirty="0" smtClean="0"/>
              <a:t> </a:t>
            </a:r>
            <a:r>
              <a:rPr lang="it-IT" sz="1600" dirty="0" err="1" smtClean="0"/>
              <a:t>not</a:t>
            </a:r>
            <a:r>
              <a:rPr lang="it-IT" sz="1600" dirty="0" smtClean="0"/>
              <a:t> </a:t>
            </a:r>
            <a:r>
              <a:rPr lang="it-IT" sz="1600" dirty="0" err="1" smtClean="0"/>
              <a:t>be</a:t>
            </a:r>
            <a:r>
              <a:rPr lang="it-IT" sz="1600" dirty="0" smtClean="0"/>
              <a:t> sent out more </a:t>
            </a:r>
            <a:r>
              <a:rPr lang="it-IT" sz="1600" dirty="0" err="1" smtClean="0"/>
              <a:t>than</a:t>
            </a:r>
            <a:r>
              <a:rPr lang="it-IT" sz="1600" dirty="0" smtClean="0"/>
              <a:t> 24 </a:t>
            </a:r>
            <a:r>
              <a:rPr lang="it-IT" sz="1600" dirty="0" err="1" smtClean="0"/>
              <a:t>hours</a:t>
            </a:r>
            <a:r>
              <a:rPr lang="it-IT" sz="1600" dirty="0" smtClean="0"/>
              <a:t> </a:t>
            </a:r>
            <a:r>
              <a:rPr lang="it-IT" sz="1600" dirty="0" err="1" smtClean="0"/>
              <a:t>before</a:t>
            </a:r>
            <a:r>
              <a:rPr lang="it-IT" sz="1600" dirty="0" smtClean="0"/>
              <a:t> </a:t>
            </a:r>
            <a:r>
              <a:rPr lang="it-IT" sz="1600" dirty="0" err="1" smtClean="0"/>
              <a:t>that</a:t>
            </a:r>
            <a:r>
              <a:rPr lang="it-IT" sz="1600" dirty="0" smtClean="0"/>
              <a:t> </a:t>
            </a:r>
            <a:r>
              <a:rPr lang="it-IT" sz="1600" dirty="0" err="1" smtClean="0"/>
              <a:t>time</a:t>
            </a:r>
            <a:r>
              <a:rPr lang="it-IT" sz="1600" dirty="0" smtClean="0"/>
              <a:t>.</a:t>
            </a:r>
          </a:p>
          <a:p>
            <a:pPr>
              <a:buNone/>
            </a:pPr>
            <a:endParaRPr lang="en-GB" sz="1882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Embargo: tricks and tips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If the policy is clear when working with Nature or Science, it is less formal when the embargo is set among institutions</a:t>
            </a:r>
          </a:p>
          <a:p>
            <a:endParaRPr lang="en-GB" dirty="0" smtClean="0"/>
          </a:p>
          <a:p>
            <a:r>
              <a:rPr lang="en-GB" dirty="0" smtClean="0"/>
              <a:t>P</a:t>
            </a:r>
            <a:r>
              <a:rPr lang="en-GB" dirty="0" smtClean="0"/>
              <a:t>ublication of an article on </a:t>
            </a:r>
            <a:r>
              <a:rPr lang="it-IT" dirty="0" smtClean="0">
                <a:hlinkClick r:id="rId2"/>
              </a:rPr>
              <a:t>http</a:t>
            </a:r>
            <a:r>
              <a:rPr lang="it-IT" dirty="0" smtClean="0">
                <a:hlinkClick r:id="rId2"/>
              </a:rPr>
              <a:t>://arxiv.org</a:t>
            </a:r>
            <a:r>
              <a:rPr lang="it-IT" dirty="0" smtClean="0">
                <a:hlinkClick r:id="rId2"/>
              </a:rPr>
              <a:t>/</a:t>
            </a:r>
            <a:r>
              <a:rPr lang="it-IT" dirty="0" smtClean="0"/>
              <a:t> (late at night!)</a:t>
            </a:r>
          </a:p>
          <a:p>
            <a:endParaRPr lang="it-IT" dirty="0" smtClean="0"/>
          </a:p>
          <a:p>
            <a:r>
              <a:rPr lang="it-IT" dirty="0" err="1" smtClean="0"/>
              <a:t>Scientific</a:t>
            </a:r>
            <a:r>
              <a:rPr lang="it-IT" dirty="0" smtClean="0"/>
              <a:t> seminar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announce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err="1" smtClean="0"/>
              <a:t>submitted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publication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Embargo: tricks and tips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TRICKS</a:t>
            </a:r>
          </a:p>
          <a:p>
            <a:r>
              <a:rPr lang="en-GB" dirty="0" smtClean="0"/>
              <a:t>A Press office never really knows when a big news will come up and from where : blog?  Internet is like an ocean…</a:t>
            </a:r>
          </a:p>
          <a:p>
            <a:r>
              <a:rPr lang="en-GB" dirty="0" smtClean="0"/>
              <a:t>PR face an international contest (US/CET)</a:t>
            </a:r>
          </a:p>
          <a:p>
            <a:r>
              <a:rPr lang="en-GB" dirty="0" smtClean="0"/>
              <a:t>Journalists get easily upset</a:t>
            </a:r>
          </a:p>
          <a:p>
            <a:pPr>
              <a:buNone/>
            </a:pPr>
            <a:r>
              <a:rPr lang="en-GB" dirty="0" smtClean="0"/>
              <a:t>TIPS</a:t>
            </a:r>
          </a:p>
          <a:p>
            <a:r>
              <a:rPr lang="en-GB" dirty="0" smtClean="0"/>
              <a:t>Enforce international collaboration with our PR (…have you seen this?)</a:t>
            </a:r>
          </a:p>
          <a:p>
            <a:r>
              <a:rPr lang="en-GB" dirty="0" smtClean="0"/>
              <a:t>PR must be  strategic</a:t>
            </a:r>
            <a:r>
              <a:rPr lang="en-GB" dirty="0" smtClean="0"/>
              <a:t> with journalists</a:t>
            </a:r>
          </a:p>
          <a:p>
            <a:r>
              <a:rPr lang="en-GB" dirty="0" smtClean="0"/>
              <a:t>Always a B plan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"</a:t>
            </a:r>
            <a:r>
              <a:rPr lang="it-IT" dirty="0" err="1" smtClean="0"/>
              <a:t>That</a:t>
            </a:r>
            <a:r>
              <a:rPr lang="it-IT" dirty="0" smtClean="0"/>
              <a:t>'</a:t>
            </a:r>
            <a:r>
              <a:rPr lang="it-IT" dirty="0" err="1" smtClean="0"/>
              <a:t>s</a:t>
            </a:r>
            <a:r>
              <a:rPr lang="it-IT" dirty="0" smtClean="0"/>
              <a:t> the press, baby, the press, and </a:t>
            </a:r>
            <a:r>
              <a:rPr lang="it-IT" dirty="0" err="1" smtClean="0"/>
              <a:t>there</a:t>
            </a:r>
            <a:r>
              <a:rPr lang="it-IT" dirty="0" smtClean="0"/>
              <a:t>'</a:t>
            </a:r>
            <a:r>
              <a:rPr lang="it-IT" dirty="0" err="1" smtClean="0"/>
              <a:t>s</a:t>
            </a:r>
            <a:r>
              <a:rPr lang="it-IT" dirty="0" smtClean="0"/>
              <a:t> </a:t>
            </a:r>
            <a:r>
              <a:rPr lang="it-IT" dirty="0" err="1" smtClean="0"/>
              <a:t>nothing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can do </a:t>
            </a:r>
            <a:r>
              <a:rPr lang="it-IT" dirty="0" err="1" smtClean="0"/>
              <a:t>about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, </a:t>
            </a:r>
            <a:r>
              <a:rPr lang="it-IT" dirty="0" err="1" smtClean="0"/>
              <a:t>nothing</a:t>
            </a:r>
            <a:r>
              <a:rPr lang="it-IT" dirty="0" smtClean="0"/>
              <a:t>."</a:t>
            </a:r>
            <a:endParaRPr lang="en-GB" dirty="0"/>
          </a:p>
        </p:txBody>
      </p:sp>
      <p:pic>
        <p:nvPicPr>
          <p:cNvPr id="4" name="Segnaposto contenuto 3" descr="Annex - Bogart, Humphrey (Deadline - U.S.A.)_0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19" r="-2719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Loggi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Loggia.thmx</Template>
  <TotalTime>73</TotalTime>
  <Words>596</Words>
  <Application>Microsoft Macintosh PowerPoint</Application>
  <PresentationFormat>Presentazione su schermo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Loggia</vt:lpstr>
      <vt:lpstr>Embargo: tricks and tips</vt:lpstr>
      <vt:lpstr>Embargo: tricks and tips</vt:lpstr>
      <vt:lpstr>Embargo: tricks and tips</vt:lpstr>
      <vt:lpstr>Diapositiva 4</vt:lpstr>
      <vt:lpstr>Embargo: tricks and tips</vt:lpstr>
      <vt:lpstr>Embargo: tricks and tips</vt:lpstr>
      <vt:lpstr>"That's the press, baby, the press, and there's nothing you can do about it, nothing."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Embargo: tricks and tips</dc:title>
  <dc:creator>Ufficio Comunicazione</dc:creator>
  <cp:lastModifiedBy>Ufficio Comunicazione</cp:lastModifiedBy>
  <cp:revision>14</cp:revision>
  <dcterms:created xsi:type="dcterms:W3CDTF">2014-05-12T08:20:21Z</dcterms:created>
  <dcterms:modified xsi:type="dcterms:W3CDTF">2014-05-12T08:58:03Z</dcterms:modified>
</cp:coreProperties>
</file>