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charts/chart1.xml" ContentType="application/vnd.openxmlformats-officedocument.drawingml.chart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89"/>
  </p:notesMasterIdLst>
  <p:sldIdLst>
    <p:sldId id="256" r:id="rId2"/>
    <p:sldId id="258" r:id="rId3"/>
    <p:sldId id="367" r:id="rId4"/>
    <p:sldId id="390" r:id="rId5"/>
    <p:sldId id="391" r:id="rId6"/>
    <p:sldId id="368" r:id="rId7"/>
    <p:sldId id="370" r:id="rId8"/>
    <p:sldId id="275" r:id="rId9"/>
    <p:sldId id="372" r:id="rId10"/>
    <p:sldId id="371" r:id="rId11"/>
    <p:sldId id="277" r:id="rId12"/>
    <p:sldId id="338" r:id="rId13"/>
    <p:sldId id="270" r:id="rId14"/>
    <p:sldId id="284" r:id="rId15"/>
    <p:sldId id="285" r:id="rId16"/>
    <p:sldId id="286" r:id="rId17"/>
    <p:sldId id="287" r:id="rId18"/>
    <p:sldId id="341" r:id="rId19"/>
    <p:sldId id="373" r:id="rId20"/>
    <p:sldId id="292" r:id="rId21"/>
    <p:sldId id="290" r:id="rId22"/>
    <p:sldId id="293" r:id="rId23"/>
    <p:sldId id="295" r:id="rId24"/>
    <p:sldId id="296" r:id="rId25"/>
    <p:sldId id="297" r:id="rId26"/>
    <p:sldId id="300" r:id="rId27"/>
    <p:sldId id="345" r:id="rId28"/>
    <p:sldId id="374" r:id="rId29"/>
    <p:sldId id="299" r:id="rId30"/>
    <p:sldId id="366" r:id="rId31"/>
    <p:sldId id="302" r:id="rId32"/>
    <p:sldId id="342" r:id="rId33"/>
    <p:sldId id="343" r:id="rId34"/>
    <p:sldId id="348" r:id="rId35"/>
    <p:sldId id="344" r:id="rId36"/>
    <p:sldId id="318" r:id="rId37"/>
    <p:sldId id="303" r:id="rId38"/>
    <p:sldId id="375" r:id="rId39"/>
    <p:sldId id="388" r:id="rId40"/>
    <p:sldId id="310" r:id="rId41"/>
    <p:sldId id="320" r:id="rId42"/>
    <p:sldId id="309" r:id="rId43"/>
    <p:sldId id="355" r:id="rId44"/>
    <p:sldId id="362" r:id="rId45"/>
    <p:sldId id="319" r:id="rId46"/>
    <p:sldId id="356" r:id="rId47"/>
    <p:sldId id="363" r:id="rId48"/>
    <p:sldId id="311" r:id="rId49"/>
    <p:sldId id="330" r:id="rId50"/>
    <p:sldId id="331" r:id="rId51"/>
    <p:sldId id="321" r:id="rId52"/>
    <p:sldId id="322" r:id="rId53"/>
    <p:sldId id="323" r:id="rId54"/>
    <p:sldId id="312" r:id="rId55"/>
    <p:sldId id="357" r:id="rId56"/>
    <p:sldId id="364" r:id="rId57"/>
    <p:sldId id="313" r:id="rId58"/>
    <p:sldId id="396" r:id="rId59"/>
    <p:sldId id="351" r:id="rId60"/>
    <p:sldId id="381" r:id="rId61"/>
    <p:sldId id="352" r:id="rId62"/>
    <p:sldId id="380" r:id="rId63"/>
    <p:sldId id="387" r:id="rId64"/>
    <p:sldId id="326" r:id="rId65"/>
    <p:sldId id="324" r:id="rId66"/>
    <p:sldId id="361" r:id="rId67"/>
    <p:sldId id="360" r:id="rId68"/>
    <p:sldId id="328" r:id="rId69"/>
    <p:sldId id="379" r:id="rId70"/>
    <p:sldId id="327" r:id="rId71"/>
    <p:sldId id="378" r:id="rId72"/>
    <p:sldId id="382" r:id="rId73"/>
    <p:sldId id="377" r:id="rId74"/>
    <p:sldId id="383" r:id="rId75"/>
    <p:sldId id="384" r:id="rId76"/>
    <p:sldId id="376" r:id="rId77"/>
    <p:sldId id="393" r:id="rId78"/>
    <p:sldId id="392" r:id="rId79"/>
    <p:sldId id="394" r:id="rId80"/>
    <p:sldId id="395" r:id="rId81"/>
    <p:sldId id="385" r:id="rId82"/>
    <p:sldId id="306" r:id="rId83"/>
    <p:sldId id="307" r:id="rId84"/>
    <p:sldId id="386" r:id="rId85"/>
    <p:sldId id="315" r:id="rId86"/>
    <p:sldId id="264" r:id="rId87"/>
    <p:sldId id="262" r:id="rId8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00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451" autoAdjust="0"/>
  </p:normalViewPr>
  <p:slideViewPr>
    <p:cSldViewPr snapToGrid="0" snapToObjects="1">
      <p:cViewPr varScale="1">
        <p:scale>
          <a:sx n="95" d="100"/>
          <a:sy n="95" d="100"/>
        </p:scale>
        <p:origin x="-7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uca\Desktop\pictures\queueing_theory_graph_MMm%20v3.1e_presentation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 sz="1600"/>
              <a:t>Response Time = </a:t>
            </a:r>
          </a:p>
          <a:p>
            <a:pPr>
              <a:defRPr sz="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 sz="1600"/>
              <a:t>Service Time + Queueing Delay</a:t>
            </a:r>
          </a:p>
        </c:rich>
      </c:tx>
      <c:layout>
        <c:manualLayout>
          <c:xMode val="edge"/>
          <c:yMode val="edge"/>
          <c:x val="0.27627320530201682"/>
          <c:y val="0.21236816790935958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3884005662348081"/>
          <c:y val="7.3992243506875069E-2"/>
          <c:w val="0.79709669985664566"/>
          <c:h val="0.7436590015800264"/>
        </c:manualLayout>
      </c:layout>
      <c:lineChart>
        <c:grouping val="standard"/>
        <c:varyColors val="0"/>
        <c:ser>
          <c:idx val="0"/>
          <c:order val="0"/>
          <c:tx>
            <c:strRef>
              <c:f>'Multiserver Model'!$P$35</c:f>
              <c:strCache>
                <c:ptCount val="1"/>
                <c:pt idx="0">
                  <c:v>R for graphical display</c:v>
                </c:pt>
              </c:strCache>
            </c:strRef>
          </c:tx>
          <c:spPr>
            <a:ln w="50800">
              <a:solidFill>
                <a:srgbClr val="FF0000"/>
              </a:solidFill>
              <a:prstDash val="solid"/>
            </a:ln>
          </c:spPr>
          <c:marker>
            <c:symbol val="diamond"/>
            <c:size val="8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dPt>
            <c:idx val="7"/>
            <c:bubble3D val="0"/>
          </c:dPt>
          <c:cat>
            <c:numRef>
              <c:f>'Multiserver Model'!$J$36:$J$56</c:f>
              <c:numCache>
                <c:formatCode>#,##0</c:formatCode>
                <c:ptCount val="21"/>
                <c:pt idx="0">
                  <c:v>0</c:v>
                </c:pt>
                <c:pt idx="1">
                  <c:v>225</c:v>
                </c:pt>
                <c:pt idx="2">
                  <c:v>450</c:v>
                </c:pt>
                <c:pt idx="3">
                  <c:v>675</c:v>
                </c:pt>
                <c:pt idx="4">
                  <c:v>900</c:v>
                </c:pt>
                <c:pt idx="5">
                  <c:v>1125</c:v>
                </c:pt>
                <c:pt idx="6">
                  <c:v>1350</c:v>
                </c:pt>
                <c:pt idx="7">
                  <c:v>1575</c:v>
                </c:pt>
                <c:pt idx="8">
                  <c:v>1800</c:v>
                </c:pt>
                <c:pt idx="9">
                  <c:v>2025</c:v>
                </c:pt>
                <c:pt idx="10">
                  <c:v>2250</c:v>
                </c:pt>
                <c:pt idx="11">
                  <c:v>2475</c:v>
                </c:pt>
                <c:pt idx="12">
                  <c:v>2700</c:v>
                </c:pt>
                <c:pt idx="13">
                  <c:v>2925</c:v>
                </c:pt>
                <c:pt idx="14">
                  <c:v>3150</c:v>
                </c:pt>
                <c:pt idx="15">
                  <c:v>3375</c:v>
                </c:pt>
                <c:pt idx="16">
                  <c:v>3600</c:v>
                </c:pt>
                <c:pt idx="17">
                  <c:v>3825</c:v>
                </c:pt>
                <c:pt idx="18">
                  <c:v>4050</c:v>
                </c:pt>
                <c:pt idx="19">
                  <c:v>4275</c:v>
                </c:pt>
                <c:pt idx="20">
                  <c:v>4500</c:v>
                </c:pt>
              </c:numCache>
            </c:numRef>
          </c:cat>
          <c:val>
            <c:numRef>
              <c:f>'Multiserver Model'!$P$36:$P$56</c:f>
              <c:numCache>
                <c:formatCode>0.000</c:formatCode>
                <c:ptCount val="21"/>
                <c:pt idx="0">
                  <c:v>5</c:v>
                </c:pt>
                <c:pt idx="1">
                  <c:v>5.2571428571428571</c:v>
                </c:pt>
                <c:pt idx="2">
                  <c:v>5.5421686746987948</c:v>
                </c:pt>
                <c:pt idx="3">
                  <c:v>5.8598726114649686</c:v>
                </c:pt>
                <c:pt idx="4">
                  <c:v>6.2162162162162158</c:v>
                </c:pt>
                <c:pt idx="5">
                  <c:v>6.6187050359712236</c:v>
                </c:pt>
                <c:pt idx="6">
                  <c:v>7.0769230769230766</c:v>
                </c:pt>
                <c:pt idx="7">
                  <c:v>7.6033057851239692</c:v>
                </c:pt>
                <c:pt idx="8">
                  <c:v>8.2142857142857135</c:v>
                </c:pt>
                <c:pt idx="9">
                  <c:v>8.9320388349514559</c:v>
                </c:pt>
                <c:pt idx="10">
                  <c:v>9.787234042553191</c:v>
                </c:pt>
                <c:pt idx="11">
                  <c:v>10.823529411764705</c:v>
                </c:pt>
                <c:pt idx="12">
                  <c:v>12.105263157894736</c:v>
                </c:pt>
                <c:pt idx="13">
                  <c:v>13.731343283582088</c:v>
                </c:pt>
                <c:pt idx="14">
                  <c:v>15.862068965517242</c:v>
                </c:pt>
                <c:pt idx="15">
                  <c:v>18.775510204081627</c:v>
                </c:pt>
                <c:pt idx="16">
                  <c:v>23.000000000000004</c:v>
                </c:pt>
                <c:pt idx="17">
                  <c:v>29.677419354838715</c:v>
                </c:pt>
                <c:pt idx="18">
                  <c:v>41.818181818181827</c:v>
                </c:pt>
                <c:pt idx="19">
                  <c:v>70.769230769230802</c:v>
                </c:pt>
                <c:pt idx="20">
                  <c:v>229.99999999999901</c:v>
                </c:pt>
              </c:numCache>
            </c:numRef>
          </c:val>
          <c:smooth val="1"/>
        </c:ser>
        <c:ser>
          <c:idx val="2"/>
          <c:order val="1"/>
          <c:tx>
            <c:strRef>
              <c:f>'Multiserver Model'!$X$35</c:f>
              <c:strCache>
                <c:ptCount val="1"/>
                <c:pt idx="0">
                  <c:v>R for graphical display</c:v>
                </c:pt>
              </c:strCache>
            </c:strRef>
          </c:tx>
          <c:spPr>
            <a:ln w="25400">
              <a:solidFill>
                <a:srgbClr val="008080"/>
              </a:solidFill>
              <a:prstDash val="solid"/>
            </a:ln>
          </c:spPr>
          <c:marker>
            <c:symbol val="none"/>
          </c:marker>
          <c:cat>
            <c:numRef>
              <c:f>'Multiserver Model'!$J$36:$J$56</c:f>
              <c:numCache>
                <c:formatCode>#,##0</c:formatCode>
                <c:ptCount val="21"/>
                <c:pt idx="0">
                  <c:v>0</c:v>
                </c:pt>
                <c:pt idx="1">
                  <c:v>225</c:v>
                </c:pt>
                <c:pt idx="2">
                  <c:v>450</c:v>
                </c:pt>
                <c:pt idx="3">
                  <c:v>675</c:v>
                </c:pt>
                <c:pt idx="4">
                  <c:v>900</c:v>
                </c:pt>
                <c:pt idx="5">
                  <c:v>1125</c:v>
                </c:pt>
                <c:pt idx="6">
                  <c:v>1350</c:v>
                </c:pt>
                <c:pt idx="7">
                  <c:v>1575</c:v>
                </c:pt>
                <c:pt idx="8">
                  <c:v>1800</c:v>
                </c:pt>
                <c:pt idx="9">
                  <c:v>2025</c:v>
                </c:pt>
                <c:pt idx="10">
                  <c:v>2250</c:v>
                </c:pt>
                <c:pt idx="11">
                  <c:v>2475</c:v>
                </c:pt>
                <c:pt idx="12">
                  <c:v>2700</c:v>
                </c:pt>
                <c:pt idx="13">
                  <c:v>2925</c:v>
                </c:pt>
                <c:pt idx="14">
                  <c:v>3150</c:v>
                </c:pt>
                <c:pt idx="15">
                  <c:v>3375</c:v>
                </c:pt>
                <c:pt idx="16">
                  <c:v>3600</c:v>
                </c:pt>
                <c:pt idx="17">
                  <c:v>3825</c:v>
                </c:pt>
                <c:pt idx="18">
                  <c:v>4050</c:v>
                </c:pt>
                <c:pt idx="19">
                  <c:v>4275</c:v>
                </c:pt>
                <c:pt idx="20">
                  <c:v>4500</c:v>
                </c:pt>
              </c:numCache>
            </c:numRef>
          </c:cat>
          <c:val>
            <c:numRef>
              <c:f>'Multiserver Model'!$X$36:$X$56</c:f>
              <c:numCache>
                <c:formatCode>0.000</c:formatCode>
                <c:ptCount val="21"/>
                <c:pt idx="0">
                  <c:v>5.0000000000000001E-3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182848"/>
        <c:axId val="84714624"/>
      </c:lineChart>
      <c:catAx>
        <c:axId val="791828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 sz="1600"/>
                  <a:t>Average arrival rate (IOPS)</a:t>
                </a:r>
              </a:p>
            </c:rich>
          </c:tx>
          <c:layout>
            <c:manualLayout>
              <c:xMode val="edge"/>
              <c:yMode val="edge"/>
              <c:x val="0.34200866710361316"/>
              <c:y val="0.92542776058465326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0"/>
        <c:majorTickMark val="out"/>
        <c:minorTickMark val="none"/>
        <c:tickLblPos val="nextTo"/>
        <c:spPr>
          <a:ln w="25400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4714624"/>
        <c:crossesAt val="0"/>
        <c:auto val="0"/>
        <c:lblAlgn val="ctr"/>
        <c:lblOffset val="100"/>
        <c:tickLblSkip val="2"/>
        <c:tickMarkSkip val="1"/>
        <c:noMultiLvlLbl val="0"/>
      </c:catAx>
      <c:valAx>
        <c:axId val="84714624"/>
        <c:scaling>
          <c:orientation val="minMax"/>
          <c:min val="0"/>
        </c:scaling>
        <c:delete val="0"/>
        <c:axPos val="l"/>
        <c:majorGridlines>
          <c:spPr>
            <a:ln w="3175">
              <a:solidFill>
                <a:srgbClr val="808080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 sz="1600"/>
                  <a:t>Average response time (ms)</a:t>
                </a:r>
              </a:p>
            </c:rich>
          </c:tx>
          <c:layout>
            <c:manualLayout>
              <c:xMode val="edge"/>
              <c:yMode val="edge"/>
              <c:x val="1.8669587624237961E-2"/>
              <c:y val="0.14921433950109469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0"/>
        <c:majorTickMark val="out"/>
        <c:minorTickMark val="none"/>
        <c:tickLblPos val="nextTo"/>
        <c:spPr>
          <a:ln w="254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9182848"/>
        <c:crosses val="autoZero"/>
        <c:crossBetween val="between"/>
      </c:valAx>
      <c:spPr>
        <a:noFill/>
        <a:ln w="254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1225C9-8A45-449D-B6BF-9561CFC91C02}" type="datetimeFigureOut">
              <a:rPr lang="en-GB" smtClean="0"/>
              <a:t>09/03/2014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492EDC-2977-4363-922C-84DC3B1A40D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2163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53458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7388"/>
            <a:ext cx="4568825" cy="34274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79042F-CF48-4A25-8040-C744929F57D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3827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36594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37588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86812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80712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09552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8669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6219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8669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8694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03640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82588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86946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Data taken from AWR</a:t>
            </a:r>
            <a:r>
              <a:rPr lang="en-GB" baseline="0" dirty="0" smtClean="0"/>
              <a:t> and in particular wait event histograms data aggregating over RAC nodes.</a:t>
            </a:r>
          </a:p>
          <a:p>
            <a:r>
              <a:rPr lang="en-GB" baseline="0" dirty="0" smtClean="0"/>
              <a:t>Example:</a:t>
            </a:r>
          </a:p>
          <a:p>
            <a:r>
              <a:rPr lang="en-GB" dirty="0" smtClean="0"/>
              <a:t>select cast(</a:t>
            </a:r>
            <a:r>
              <a:rPr lang="en-GB" dirty="0" err="1" smtClean="0"/>
              <a:t>sn.begin_interval_time</a:t>
            </a:r>
            <a:r>
              <a:rPr lang="en-GB" dirty="0" smtClean="0"/>
              <a:t> as date) </a:t>
            </a:r>
            <a:r>
              <a:rPr lang="en-GB" dirty="0" err="1" smtClean="0"/>
              <a:t>snap_time</a:t>
            </a:r>
            <a:r>
              <a:rPr lang="en-GB" dirty="0" smtClean="0"/>
              <a:t>,</a:t>
            </a:r>
          </a:p>
          <a:p>
            <a:r>
              <a:rPr lang="en-GB" dirty="0" smtClean="0"/>
              <a:t>	--</a:t>
            </a:r>
            <a:r>
              <a:rPr lang="en-GB" dirty="0" err="1" smtClean="0"/>
              <a:t>eh.dbid</a:t>
            </a:r>
            <a:r>
              <a:rPr lang="en-GB" dirty="0" smtClean="0"/>
              <a:t>,</a:t>
            </a:r>
          </a:p>
          <a:p>
            <a:r>
              <a:rPr lang="en-GB" dirty="0" smtClean="0"/>
              <a:t>	</a:t>
            </a:r>
            <a:r>
              <a:rPr lang="en-GB" dirty="0" err="1" smtClean="0"/>
              <a:t>sn.instance_number</a:t>
            </a:r>
            <a:r>
              <a:rPr lang="en-GB" dirty="0" smtClean="0"/>
              <a:t>,</a:t>
            </a:r>
          </a:p>
          <a:p>
            <a:r>
              <a:rPr lang="en-GB" dirty="0" smtClean="0"/>
              <a:t>	</a:t>
            </a:r>
            <a:r>
              <a:rPr lang="en-GB" dirty="0" err="1" smtClean="0"/>
              <a:t>eh.event_name</a:t>
            </a:r>
            <a:r>
              <a:rPr lang="en-GB" dirty="0" smtClean="0"/>
              <a:t>,</a:t>
            </a:r>
          </a:p>
          <a:p>
            <a:r>
              <a:rPr lang="en-GB" dirty="0" smtClean="0"/>
              <a:t>	</a:t>
            </a:r>
            <a:r>
              <a:rPr lang="en-GB" dirty="0" err="1" smtClean="0"/>
              <a:t>eh.wait_time_milli</a:t>
            </a:r>
            <a:r>
              <a:rPr lang="en-GB" dirty="0" smtClean="0"/>
              <a:t>,</a:t>
            </a:r>
          </a:p>
          <a:p>
            <a:r>
              <a:rPr lang="en-GB" dirty="0" smtClean="0"/>
              <a:t>	--</a:t>
            </a:r>
            <a:r>
              <a:rPr lang="en-GB" dirty="0" err="1" smtClean="0"/>
              <a:t>eh.wait_count</a:t>
            </a:r>
            <a:r>
              <a:rPr lang="en-GB" dirty="0" smtClean="0"/>
              <a:t>,</a:t>
            </a:r>
          </a:p>
          <a:p>
            <a:r>
              <a:rPr lang="en-GB" dirty="0" smtClean="0"/>
              <a:t>	</a:t>
            </a:r>
            <a:r>
              <a:rPr lang="en-GB" dirty="0" err="1" smtClean="0"/>
              <a:t>eh.wait_count</a:t>
            </a:r>
            <a:r>
              <a:rPr lang="en-GB" dirty="0" smtClean="0"/>
              <a:t> - lag(</a:t>
            </a:r>
            <a:r>
              <a:rPr lang="en-GB" dirty="0" err="1" smtClean="0"/>
              <a:t>eh.wait_count</a:t>
            </a:r>
            <a:r>
              <a:rPr lang="en-GB" dirty="0" smtClean="0"/>
              <a:t>) over (partition by </a:t>
            </a:r>
            <a:r>
              <a:rPr lang="en-GB" dirty="0" err="1" smtClean="0"/>
              <a:t>eh.dbid,eh.instance_number,eh.event_id,eh.wait_time_milli</a:t>
            </a:r>
            <a:r>
              <a:rPr lang="en-GB" dirty="0" smtClean="0"/>
              <a:t> order by </a:t>
            </a:r>
            <a:r>
              <a:rPr lang="en-GB" dirty="0" err="1" smtClean="0"/>
              <a:t>sn.snap_id</a:t>
            </a:r>
            <a:r>
              <a:rPr lang="en-GB" dirty="0" smtClean="0"/>
              <a:t> nulls first) </a:t>
            </a:r>
            <a:r>
              <a:rPr lang="en-GB" dirty="0" err="1" smtClean="0"/>
              <a:t>Delta_wait_count</a:t>
            </a:r>
            <a:r>
              <a:rPr lang="en-GB" dirty="0" smtClean="0"/>
              <a:t>,</a:t>
            </a:r>
          </a:p>
          <a:p>
            <a:r>
              <a:rPr lang="en-GB" dirty="0" smtClean="0"/>
              <a:t>    round((</a:t>
            </a:r>
            <a:r>
              <a:rPr lang="en-GB" dirty="0" err="1" smtClean="0"/>
              <a:t>eh.wait_count</a:t>
            </a:r>
            <a:r>
              <a:rPr lang="en-GB" dirty="0" smtClean="0"/>
              <a:t> - lag(</a:t>
            </a:r>
            <a:r>
              <a:rPr lang="en-GB" dirty="0" err="1" smtClean="0"/>
              <a:t>eh.wait_count</a:t>
            </a:r>
            <a:r>
              <a:rPr lang="en-GB" dirty="0" smtClean="0"/>
              <a:t>) over (partition by </a:t>
            </a:r>
            <a:r>
              <a:rPr lang="en-GB" dirty="0" err="1" smtClean="0"/>
              <a:t>eh.dbid,eh.instance_number,eh.event_id,eh.wait_time_milli</a:t>
            </a:r>
            <a:r>
              <a:rPr lang="en-GB" dirty="0" smtClean="0"/>
              <a:t> order by </a:t>
            </a:r>
            <a:r>
              <a:rPr lang="en-GB" dirty="0" err="1" smtClean="0"/>
              <a:t>sn.snap_id</a:t>
            </a:r>
            <a:r>
              <a:rPr lang="en-GB" dirty="0" smtClean="0"/>
              <a:t> nulls first)) /</a:t>
            </a:r>
          </a:p>
          <a:p>
            <a:r>
              <a:rPr lang="en-GB" dirty="0" smtClean="0"/>
              <a:t>          (extract(hour from END_INTERVAL_TIME-</a:t>
            </a:r>
            <a:r>
              <a:rPr lang="en-GB" dirty="0" err="1" smtClean="0"/>
              <a:t>begin_interval_time</a:t>
            </a:r>
            <a:r>
              <a:rPr lang="en-GB" dirty="0" smtClean="0"/>
              <a:t>)*3600</a:t>
            </a:r>
          </a:p>
          <a:p>
            <a:r>
              <a:rPr lang="en-GB" dirty="0" smtClean="0"/>
              <a:t>              -extract(hour from </a:t>
            </a:r>
            <a:r>
              <a:rPr lang="en-GB" dirty="0" err="1" smtClean="0"/>
              <a:t>sn.snap_timezone</a:t>
            </a:r>
            <a:r>
              <a:rPr lang="en-GB" dirty="0" smtClean="0"/>
              <a:t> - lag(</a:t>
            </a:r>
            <a:r>
              <a:rPr lang="en-GB" dirty="0" err="1" smtClean="0"/>
              <a:t>sn.snap_timezone</a:t>
            </a:r>
            <a:r>
              <a:rPr lang="en-GB" dirty="0" smtClean="0"/>
              <a:t>) over (partition by </a:t>
            </a:r>
            <a:r>
              <a:rPr lang="en-GB" dirty="0" err="1" smtClean="0"/>
              <a:t>eh.dbid,eh.instance_number,eh.event_id,eh.wait_time_milli</a:t>
            </a:r>
            <a:r>
              <a:rPr lang="en-GB" dirty="0" smtClean="0"/>
              <a:t> order by </a:t>
            </a:r>
            <a:r>
              <a:rPr lang="en-GB" dirty="0" err="1" smtClean="0"/>
              <a:t>sn.snap_id</a:t>
            </a:r>
            <a:r>
              <a:rPr lang="en-GB" dirty="0" smtClean="0"/>
              <a:t> nulls first) )*3600 --deals with daylight savings time change</a:t>
            </a:r>
          </a:p>
          <a:p>
            <a:r>
              <a:rPr lang="en-GB" dirty="0" smtClean="0"/>
              <a:t>              + extract(minute from END_INTERVAL_TIME-</a:t>
            </a:r>
            <a:r>
              <a:rPr lang="en-GB" dirty="0" err="1" smtClean="0"/>
              <a:t>begin_interval_time</a:t>
            </a:r>
            <a:r>
              <a:rPr lang="en-GB" dirty="0" smtClean="0"/>
              <a:t>)* 60</a:t>
            </a:r>
          </a:p>
          <a:p>
            <a:r>
              <a:rPr lang="en-GB" dirty="0" smtClean="0"/>
              <a:t>              + extract(second from END_INTERVAL_TIME-</a:t>
            </a:r>
            <a:r>
              <a:rPr lang="en-GB" dirty="0" err="1" smtClean="0"/>
              <a:t>begin_interval_time</a:t>
            </a:r>
            <a:r>
              <a:rPr lang="en-GB" dirty="0" smtClean="0"/>
              <a:t>)),2 ) </a:t>
            </a:r>
            <a:r>
              <a:rPr lang="en-GB" dirty="0" err="1" smtClean="0"/>
              <a:t>Rate_wait_count_per_bin</a:t>
            </a:r>
            <a:endParaRPr lang="en-GB" dirty="0" smtClean="0"/>
          </a:p>
          <a:p>
            <a:r>
              <a:rPr lang="en-GB" dirty="0" smtClean="0"/>
              <a:t>from </a:t>
            </a:r>
            <a:r>
              <a:rPr lang="en-GB" dirty="0" err="1" smtClean="0"/>
              <a:t>dba_hist_event_histogram</a:t>
            </a:r>
            <a:r>
              <a:rPr lang="en-GB" dirty="0" smtClean="0"/>
              <a:t> eh,</a:t>
            </a:r>
          </a:p>
          <a:p>
            <a:r>
              <a:rPr lang="en-GB" dirty="0" smtClean="0"/>
              <a:t>     </a:t>
            </a:r>
            <a:r>
              <a:rPr lang="en-GB" dirty="0" err="1" smtClean="0"/>
              <a:t>dba_hist_snapshot</a:t>
            </a:r>
            <a:r>
              <a:rPr lang="en-GB" dirty="0" smtClean="0"/>
              <a:t> </a:t>
            </a:r>
            <a:r>
              <a:rPr lang="en-GB" dirty="0" err="1" smtClean="0"/>
              <a:t>sn</a:t>
            </a:r>
            <a:endParaRPr lang="en-GB" dirty="0" smtClean="0"/>
          </a:p>
          <a:p>
            <a:r>
              <a:rPr lang="en-GB" dirty="0" smtClean="0"/>
              <a:t>where</a:t>
            </a:r>
          </a:p>
          <a:p>
            <a:r>
              <a:rPr lang="en-GB" dirty="0" smtClean="0"/>
              <a:t>    </a:t>
            </a:r>
            <a:r>
              <a:rPr lang="en-GB" dirty="0" err="1" smtClean="0"/>
              <a:t>sn.snap_id</a:t>
            </a:r>
            <a:r>
              <a:rPr lang="en-GB" dirty="0" smtClean="0"/>
              <a:t> = </a:t>
            </a:r>
            <a:r>
              <a:rPr lang="en-GB" dirty="0" err="1" smtClean="0"/>
              <a:t>eh.snap_id</a:t>
            </a:r>
            <a:endParaRPr lang="en-GB" dirty="0" smtClean="0"/>
          </a:p>
          <a:p>
            <a:r>
              <a:rPr lang="en-GB" dirty="0" smtClean="0"/>
              <a:t>and </a:t>
            </a:r>
            <a:r>
              <a:rPr lang="en-GB" dirty="0" err="1" smtClean="0"/>
              <a:t>sn.dbid</a:t>
            </a:r>
            <a:r>
              <a:rPr lang="en-GB" dirty="0" smtClean="0"/>
              <a:t> = </a:t>
            </a:r>
            <a:r>
              <a:rPr lang="en-GB" dirty="0" err="1" smtClean="0"/>
              <a:t>eh.dbid</a:t>
            </a:r>
            <a:endParaRPr lang="en-GB" dirty="0" smtClean="0"/>
          </a:p>
          <a:p>
            <a:r>
              <a:rPr lang="en-GB" dirty="0" smtClean="0"/>
              <a:t>and </a:t>
            </a:r>
            <a:r>
              <a:rPr lang="en-GB" dirty="0" err="1" smtClean="0"/>
              <a:t>sn.instance_number</a:t>
            </a:r>
            <a:r>
              <a:rPr lang="en-GB" dirty="0" smtClean="0"/>
              <a:t> = </a:t>
            </a:r>
            <a:r>
              <a:rPr lang="en-GB" dirty="0" err="1" smtClean="0"/>
              <a:t>eh.instance_number</a:t>
            </a:r>
            <a:endParaRPr lang="en-GB" dirty="0" smtClean="0"/>
          </a:p>
          <a:p>
            <a:r>
              <a:rPr lang="en-GB" dirty="0" smtClean="0"/>
              <a:t>and </a:t>
            </a:r>
            <a:r>
              <a:rPr lang="en-GB" dirty="0" err="1" smtClean="0"/>
              <a:t>sn.begin_interval_time</a:t>
            </a:r>
            <a:r>
              <a:rPr lang="en-GB" dirty="0" smtClean="0"/>
              <a:t> &amp;</a:t>
            </a:r>
            <a:r>
              <a:rPr lang="en-GB" dirty="0" err="1" smtClean="0"/>
              <a:t>delta_time_where_clause</a:t>
            </a:r>
            <a:endParaRPr lang="en-GB" dirty="0" smtClean="0"/>
          </a:p>
          <a:p>
            <a:r>
              <a:rPr lang="en-GB" dirty="0" smtClean="0"/>
              <a:t>and </a:t>
            </a:r>
            <a:r>
              <a:rPr lang="en-GB" dirty="0" err="1" smtClean="0"/>
              <a:t>eh.wait_class</a:t>
            </a:r>
            <a:r>
              <a:rPr lang="en-GB" dirty="0" smtClean="0"/>
              <a:t> in ('User I/</a:t>
            </a:r>
            <a:r>
              <a:rPr lang="en-GB" dirty="0" err="1" smtClean="0"/>
              <a:t>O','System</a:t>
            </a:r>
            <a:r>
              <a:rPr lang="en-GB" dirty="0" smtClean="0"/>
              <a:t> I/</a:t>
            </a:r>
            <a:r>
              <a:rPr lang="en-GB" dirty="0" err="1" smtClean="0"/>
              <a:t>O','Commit</a:t>
            </a:r>
            <a:r>
              <a:rPr lang="en-GB" dirty="0" smtClean="0"/>
              <a:t>')  -- need to limit search or dump file can grow too big</a:t>
            </a:r>
          </a:p>
          <a:p>
            <a:r>
              <a:rPr lang="en-GB" dirty="0" smtClean="0"/>
              <a:t>order by </a:t>
            </a:r>
            <a:r>
              <a:rPr lang="en-GB" dirty="0" err="1" smtClean="0"/>
              <a:t>sn.snap_id</a:t>
            </a:r>
            <a:r>
              <a:rPr lang="en-GB" dirty="0" smtClean="0"/>
              <a:t>;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69835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27142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2751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Ehm.sql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-- </a:t>
            </a:r>
            <a:r>
              <a:rPr lang="en-GB" dirty="0" err="1" smtClean="0"/>
              <a:t>even_histogram_metric</a:t>
            </a:r>
            <a:r>
              <a:rPr lang="en-GB" dirty="0" smtClean="0"/>
              <a:t>, RAC version (from </a:t>
            </a:r>
            <a:r>
              <a:rPr lang="en-GB" dirty="0" err="1" smtClean="0"/>
              <a:t>gv</a:t>
            </a:r>
            <a:r>
              <a:rPr lang="en-GB" dirty="0" smtClean="0"/>
              <a:t>$ views)</a:t>
            </a:r>
          </a:p>
          <a:p>
            <a:r>
              <a:rPr lang="en-GB" dirty="0" smtClean="0"/>
              <a:t>-- Luca April 2012</a:t>
            </a:r>
          </a:p>
          <a:p>
            <a:r>
              <a:rPr lang="en-GB" dirty="0" smtClean="0"/>
              <a:t>-- Usage: @</a:t>
            </a:r>
            <a:r>
              <a:rPr lang="en-GB" dirty="0" err="1" smtClean="0"/>
              <a:t>ehm</a:t>
            </a:r>
            <a:r>
              <a:rPr lang="en-GB" dirty="0" smtClean="0"/>
              <a:t> &lt;delay&gt; &lt;event&gt;</a:t>
            </a:r>
          </a:p>
          <a:p>
            <a:r>
              <a:rPr lang="en-GB" dirty="0" smtClean="0"/>
              <a:t>-- example @</a:t>
            </a:r>
            <a:r>
              <a:rPr lang="en-GB" dirty="0" err="1" smtClean="0"/>
              <a:t>ehm</a:t>
            </a:r>
            <a:r>
              <a:rPr lang="en-GB" dirty="0" smtClean="0"/>
              <a:t> 15 </a:t>
            </a:r>
            <a:r>
              <a:rPr lang="en-GB" dirty="0" err="1" smtClean="0"/>
              <a:t>db%sequential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set </a:t>
            </a:r>
            <a:r>
              <a:rPr lang="en-GB" dirty="0" err="1" smtClean="0"/>
              <a:t>serverout</a:t>
            </a:r>
            <a:r>
              <a:rPr lang="en-GB" dirty="0" smtClean="0"/>
              <a:t> on</a:t>
            </a:r>
          </a:p>
          <a:p>
            <a:r>
              <a:rPr lang="en-GB" dirty="0" smtClean="0"/>
              <a:t>set verify off</a:t>
            </a:r>
          </a:p>
          <a:p>
            <a:endParaRPr lang="en-GB" dirty="0" smtClean="0"/>
          </a:p>
          <a:p>
            <a:r>
              <a:rPr lang="en-GB" dirty="0" smtClean="0"/>
              <a:t>prompt</a:t>
            </a:r>
          </a:p>
          <a:p>
            <a:r>
              <a:rPr lang="en-GB" dirty="0" smtClean="0"/>
              <a:t>prompt waiting for &amp;1 sec (delta measurement interval = &amp;1 sec)</a:t>
            </a:r>
          </a:p>
          <a:p>
            <a:endParaRPr lang="en-GB" dirty="0" smtClean="0"/>
          </a:p>
          <a:p>
            <a:r>
              <a:rPr lang="en-GB" dirty="0" smtClean="0"/>
              <a:t>DECLARE</a:t>
            </a:r>
          </a:p>
          <a:p>
            <a:r>
              <a:rPr lang="en-GB" dirty="0" smtClean="0"/>
              <a:t>  </a:t>
            </a:r>
            <a:r>
              <a:rPr lang="en-GB" dirty="0" err="1" smtClean="0"/>
              <a:t>v_event_pattern</a:t>
            </a:r>
            <a:r>
              <a:rPr lang="en-GB" dirty="0" smtClean="0"/>
              <a:t>    varchar2(100) := '%'||'&amp;2'||'%';</a:t>
            </a:r>
          </a:p>
          <a:p>
            <a:r>
              <a:rPr lang="en-GB" dirty="0" smtClean="0"/>
              <a:t>  </a:t>
            </a:r>
            <a:r>
              <a:rPr lang="en-GB" dirty="0" err="1" smtClean="0"/>
              <a:t>v_sleep_time</a:t>
            </a:r>
            <a:r>
              <a:rPr lang="en-GB" dirty="0" smtClean="0"/>
              <a:t>       number := &amp;1;</a:t>
            </a:r>
          </a:p>
          <a:p>
            <a:r>
              <a:rPr lang="en-GB" dirty="0" smtClean="0"/>
              <a:t>  </a:t>
            </a:r>
            <a:r>
              <a:rPr lang="en-GB" dirty="0" err="1" smtClean="0"/>
              <a:t>v_dtime_wait_milli</a:t>
            </a:r>
            <a:r>
              <a:rPr lang="en-GB" dirty="0" smtClean="0"/>
              <a:t> number;</a:t>
            </a:r>
          </a:p>
          <a:p>
            <a:r>
              <a:rPr lang="en-GB" dirty="0" smtClean="0"/>
              <a:t>  </a:t>
            </a:r>
            <a:r>
              <a:rPr lang="en-GB" dirty="0" err="1" smtClean="0"/>
              <a:t>v_dwaits</a:t>
            </a:r>
            <a:r>
              <a:rPr lang="en-GB" dirty="0" smtClean="0"/>
              <a:t>           number;</a:t>
            </a:r>
          </a:p>
          <a:p>
            <a:r>
              <a:rPr lang="en-GB" dirty="0" smtClean="0"/>
              <a:t>  </a:t>
            </a:r>
            <a:r>
              <a:rPr lang="en-GB" dirty="0" err="1" smtClean="0"/>
              <a:t>v_avg_wait_milli</a:t>
            </a:r>
            <a:r>
              <a:rPr lang="en-GB" dirty="0" smtClean="0"/>
              <a:t>   number;</a:t>
            </a:r>
          </a:p>
          <a:p>
            <a:endParaRPr lang="en-GB" dirty="0" smtClean="0"/>
          </a:p>
          <a:p>
            <a:r>
              <a:rPr lang="en-GB" dirty="0" smtClean="0"/>
              <a:t>  CURSOR c1 IS</a:t>
            </a:r>
          </a:p>
          <a:p>
            <a:r>
              <a:rPr lang="en-GB" dirty="0" smtClean="0"/>
              <a:t>    SELECT event, </a:t>
            </a:r>
            <a:r>
              <a:rPr lang="en-GB" dirty="0" err="1" smtClean="0"/>
              <a:t>wait_time_milli</a:t>
            </a:r>
            <a:r>
              <a:rPr lang="en-GB" dirty="0" smtClean="0"/>
              <a:t>, sum(</a:t>
            </a:r>
            <a:r>
              <a:rPr lang="en-GB" dirty="0" err="1" smtClean="0"/>
              <a:t>wait_count</a:t>
            </a:r>
            <a:r>
              <a:rPr lang="en-GB" dirty="0" smtClean="0"/>
              <a:t>) </a:t>
            </a:r>
            <a:r>
              <a:rPr lang="en-GB" dirty="0" err="1" smtClean="0"/>
              <a:t>wait_count</a:t>
            </a:r>
            <a:r>
              <a:rPr lang="en-GB" dirty="0" smtClean="0"/>
              <a:t>, max(</a:t>
            </a:r>
            <a:r>
              <a:rPr lang="en-GB" dirty="0" err="1" smtClean="0"/>
              <a:t>last_update_time</a:t>
            </a:r>
            <a:r>
              <a:rPr lang="en-GB" dirty="0" smtClean="0"/>
              <a:t>) </a:t>
            </a:r>
            <a:r>
              <a:rPr lang="en-GB" dirty="0" err="1" smtClean="0"/>
              <a:t>last_update_time</a:t>
            </a:r>
            <a:endParaRPr lang="en-GB" dirty="0" smtClean="0"/>
          </a:p>
          <a:p>
            <a:r>
              <a:rPr lang="en-GB" dirty="0" smtClean="0"/>
              <a:t>    FROM </a:t>
            </a:r>
            <a:r>
              <a:rPr lang="en-GB" dirty="0" err="1" smtClean="0"/>
              <a:t>gv$event_histogram</a:t>
            </a:r>
            <a:endParaRPr lang="en-GB" dirty="0" smtClean="0"/>
          </a:p>
          <a:p>
            <a:r>
              <a:rPr lang="en-GB" dirty="0" smtClean="0"/>
              <a:t>    WHERE event like </a:t>
            </a:r>
            <a:r>
              <a:rPr lang="en-GB" dirty="0" err="1" smtClean="0"/>
              <a:t>v_event_pattern</a:t>
            </a:r>
            <a:endParaRPr lang="en-GB" dirty="0" smtClean="0"/>
          </a:p>
          <a:p>
            <a:r>
              <a:rPr lang="en-GB" dirty="0" smtClean="0"/>
              <a:t>    GROUP by event, </a:t>
            </a:r>
            <a:r>
              <a:rPr lang="en-GB" dirty="0" err="1" smtClean="0"/>
              <a:t>wait_time_milli</a:t>
            </a:r>
            <a:endParaRPr lang="en-GB" dirty="0" smtClean="0"/>
          </a:p>
          <a:p>
            <a:r>
              <a:rPr lang="en-GB" dirty="0" smtClean="0"/>
              <a:t>    ORDER BY </a:t>
            </a:r>
            <a:r>
              <a:rPr lang="en-GB" dirty="0" err="1" smtClean="0"/>
              <a:t>event,wait_time_milli</a:t>
            </a:r>
            <a:r>
              <a:rPr lang="en-GB" dirty="0" smtClean="0"/>
              <a:t>;</a:t>
            </a:r>
          </a:p>
          <a:p>
            <a:endParaRPr lang="en-GB" dirty="0" smtClean="0"/>
          </a:p>
          <a:p>
            <a:r>
              <a:rPr lang="en-GB" dirty="0" smtClean="0"/>
              <a:t>  CURSOR c2 IS</a:t>
            </a:r>
          </a:p>
          <a:p>
            <a:r>
              <a:rPr lang="en-GB" dirty="0" smtClean="0"/>
              <a:t>    SELECT event, sum(</a:t>
            </a:r>
            <a:r>
              <a:rPr lang="en-GB" dirty="0" err="1" smtClean="0"/>
              <a:t>time_waited_micro</a:t>
            </a:r>
            <a:r>
              <a:rPr lang="en-GB" dirty="0" smtClean="0"/>
              <a:t>) </a:t>
            </a:r>
            <a:r>
              <a:rPr lang="en-GB" dirty="0" err="1" smtClean="0"/>
              <a:t>time_waited_micro</a:t>
            </a:r>
            <a:r>
              <a:rPr lang="en-GB" dirty="0" smtClean="0"/>
              <a:t>, sum(</a:t>
            </a:r>
            <a:r>
              <a:rPr lang="en-GB" dirty="0" err="1" smtClean="0"/>
              <a:t>total_waits</a:t>
            </a:r>
            <a:r>
              <a:rPr lang="en-GB" dirty="0" smtClean="0"/>
              <a:t>) </a:t>
            </a:r>
            <a:r>
              <a:rPr lang="en-GB" dirty="0" err="1" smtClean="0"/>
              <a:t>total_waits</a:t>
            </a:r>
            <a:endParaRPr lang="en-GB" dirty="0" smtClean="0"/>
          </a:p>
          <a:p>
            <a:r>
              <a:rPr lang="en-GB" dirty="0" smtClean="0"/>
              <a:t>    FROM </a:t>
            </a:r>
            <a:r>
              <a:rPr lang="en-GB" dirty="0" err="1" smtClean="0"/>
              <a:t>gv$system_event</a:t>
            </a:r>
            <a:endParaRPr lang="en-GB" dirty="0" smtClean="0"/>
          </a:p>
          <a:p>
            <a:r>
              <a:rPr lang="en-GB" dirty="0" smtClean="0"/>
              <a:t>    WHERE event like </a:t>
            </a:r>
            <a:r>
              <a:rPr lang="en-GB" dirty="0" err="1" smtClean="0"/>
              <a:t>v_event_pattern</a:t>
            </a:r>
            <a:endParaRPr lang="en-GB" dirty="0" smtClean="0"/>
          </a:p>
          <a:p>
            <a:r>
              <a:rPr lang="en-GB" dirty="0" smtClean="0"/>
              <a:t>    GROUP by event</a:t>
            </a:r>
          </a:p>
          <a:p>
            <a:r>
              <a:rPr lang="en-GB" dirty="0" smtClean="0"/>
              <a:t>    ORDER BY event;</a:t>
            </a:r>
          </a:p>
          <a:p>
            <a:endParaRPr lang="en-GB" dirty="0" smtClean="0"/>
          </a:p>
          <a:p>
            <a:r>
              <a:rPr lang="en-GB" dirty="0" smtClean="0"/>
              <a:t>  TYPE </a:t>
            </a:r>
            <a:r>
              <a:rPr lang="en-GB" dirty="0" err="1" smtClean="0"/>
              <a:t>EventHisto</a:t>
            </a:r>
            <a:r>
              <a:rPr lang="en-GB" dirty="0" smtClean="0"/>
              <a:t> IS TABLE OF c1%ROWTYPE;</a:t>
            </a:r>
          </a:p>
          <a:p>
            <a:r>
              <a:rPr lang="en-GB" dirty="0" smtClean="0"/>
              <a:t>  TYPE </a:t>
            </a:r>
            <a:r>
              <a:rPr lang="en-GB" dirty="0" err="1" smtClean="0"/>
              <a:t>SysEvent</a:t>
            </a:r>
            <a:r>
              <a:rPr lang="en-GB" dirty="0" smtClean="0"/>
              <a:t>   IS TABLE OF c2%ROWTYPE;</a:t>
            </a:r>
          </a:p>
          <a:p>
            <a:endParaRPr lang="en-GB" dirty="0" smtClean="0"/>
          </a:p>
          <a:p>
            <a:r>
              <a:rPr lang="en-GB" dirty="0" smtClean="0"/>
              <a:t>  t0_histval  </a:t>
            </a:r>
            <a:r>
              <a:rPr lang="en-GB" dirty="0" err="1" smtClean="0"/>
              <a:t>EventHisto</a:t>
            </a:r>
            <a:r>
              <a:rPr lang="en-GB" dirty="0" smtClean="0"/>
              <a:t>;  -- nested table of records for t0 snapshot</a:t>
            </a:r>
          </a:p>
          <a:p>
            <a:r>
              <a:rPr lang="en-GB" dirty="0" smtClean="0"/>
              <a:t>  t1_histval  </a:t>
            </a:r>
            <a:r>
              <a:rPr lang="en-GB" dirty="0" err="1" smtClean="0"/>
              <a:t>EventHisto</a:t>
            </a:r>
            <a:r>
              <a:rPr lang="en-GB" dirty="0" smtClean="0"/>
              <a:t>;  -- nested table of records for t1 snapshot</a:t>
            </a:r>
          </a:p>
          <a:p>
            <a:r>
              <a:rPr lang="en-GB" dirty="0" smtClean="0"/>
              <a:t>  t0_eventval </a:t>
            </a:r>
            <a:r>
              <a:rPr lang="en-GB" dirty="0" err="1" smtClean="0"/>
              <a:t>SysEvent</a:t>
            </a:r>
            <a:r>
              <a:rPr lang="en-GB" dirty="0" smtClean="0"/>
              <a:t>;    -- nested table of records for t0 snapshot</a:t>
            </a:r>
          </a:p>
          <a:p>
            <a:r>
              <a:rPr lang="en-GB" dirty="0" smtClean="0"/>
              <a:t>  t1_eventval </a:t>
            </a:r>
            <a:r>
              <a:rPr lang="en-GB" dirty="0" err="1" smtClean="0"/>
              <a:t>SysEvent</a:t>
            </a:r>
            <a:r>
              <a:rPr lang="en-GB" dirty="0" smtClean="0"/>
              <a:t>;    -- nested table of records for t1 snapshot</a:t>
            </a:r>
          </a:p>
          <a:p>
            <a:endParaRPr lang="en-GB" dirty="0" smtClean="0"/>
          </a:p>
          <a:p>
            <a:r>
              <a:rPr lang="en-GB" dirty="0" smtClean="0"/>
              <a:t>BEGIN</a:t>
            </a:r>
          </a:p>
          <a:p>
            <a:endParaRPr lang="en-GB" dirty="0" smtClean="0"/>
          </a:p>
          <a:p>
            <a:r>
              <a:rPr lang="en-GB" dirty="0" smtClean="0"/>
              <a:t>  -- collect t0 data</a:t>
            </a:r>
          </a:p>
          <a:p>
            <a:r>
              <a:rPr lang="en-GB" dirty="0" smtClean="0"/>
              <a:t>  OPEN c1;</a:t>
            </a:r>
          </a:p>
          <a:p>
            <a:r>
              <a:rPr lang="en-GB" dirty="0" smtClean="0"/>
              <a:t>  OPEN c2;</a:t>
            </a:r>
          </a:p>
          <a:p>
            <a:r>
              <a:rPr lang="en-GB" dirty="0" smtClean="0"/>
              <a:t>  FETCH c1 BULK COLLECT INTO t0_histval;</a:t>
            </a:r>
          </a:p>
          <a:p>
            <a:r>
              <a:rPr lang="en-GB" dirty="0" smtClean="0"/>
              <a:t>  FETCH c2 BULK COLLECT INTO t0_eventval;</a:t>
            </a:r>
          </a:p>
          <a:p>
            <a:r>
              <a:rPr lang="en-GB" dirty="0" smtClean="0"/>
              <a:t>  CLOSE c1;</a:t>
            </a:r>
          </a:p>
          <a:p>
            <a:r>
              <a:rPr lang="en-GB" dirty="0" smtClean="0"/>
              <a:t>  CLOSE c2;</a:t>
            </a:r>
          </a:p>
          <a:p>
            <a:endParaRPr lang="en-GB" dirty="0" smtClean="0"/>
          </a:p>
          <a:p>
            <a:r>
              <a:rPr lang="en-GB" dirty="0" smtClean="0"/>
              <a:t>  IF t0_eventval.COUNT &lt;=0 THEN</a:t>
            </a:r>
          </a:p>
          <a:p>
            <a:r>
              <a:rPr lang="en-GB" dirty="0" smtClean="0"/>
              <a:t>    RAISE_APPLICATION_ERROR(-20001,'Not enough data. Probably wrong event name');</a:t>
            </a:r>
          </a:p>
          <a:p>
            <a:r>
              <a:rPr lang="en-GB" dirty="0" smtClean="0"/>
              <a:t>  END IF;</a:t>
            </a:r>
          </a:p>
          <a:p>
            <a:endParaRPr lang="en-GB" dirty="0" smtClean="0"/>
          </a:p>
          <a:p>
            <a:r>
              <a:rPr lang="en-GB" dirty="0" smtClean="0"/>
              <a:t>  IF t0_eventval.COUNT &gt;= 100 THEN</a:t>
            </a:r>
          </a:p>
          <a:p>
            <a:r>
              <a:rPr lang="en-GB" dirty="0" smtClean="0"/>
              <a:t>    RAISE_APPLICATION_ERROR(-20002,'Too many values, soft limit set to 100');</a:t>
            </a:r>
          </a:p>
          <a:p>
            <a:r>
              <a:rPr lang="en-GB" dirty="0" smtClean="0"/>
              <a:t>  END IF;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  -- put wait time here note user needs exec privilege on </a:t>
            </a:r>
            <a:r>
              <a:rPr lang="en-GB" dirty="0" err="1" smtClean="0"/>
              <a:t>dbms_lock</a:t>
            </a:r>
            <a:endParaRPr lang="en-GB" dirty="0" smtClean="0"/>
          </a:p>
          <a:p>
            <a:r>
              <a:rPr lang="en-GB" dirty="0" smtClean="0"/>
              <a:t>  </a:t>
            </a:r>
            <a:r>
              <a:rPr lang="en-GB" dirty="0" err="1" smtClean="0"/>
              <a:t>sys.DBMS_LOCK.SLEEP</a:t>
            </a:r>
            <a:r>
              <a:rPr lang="en-GB" dirty="0" smtClean="0"/>
              <a:t> (</a:t>
            </a:r>
            <a:r>
              <a:rPr lang="en-GB" dirty="0" err="1" smtClean="0"/>
              <a:t>v_sleep_time</a:t>
            </a:r>
            <a:r>
              <a:rPr lang="en-GB" dirty="0" smtClean="0"/>
              <a:t>);</a:t>
            </a:r>
          </a:p>
          <a:p>
            <a:endParaRPr lang="en-GB" dirty="0" smtClean="0"/>
          </a:p>
          <a:p>
            <a:r>
              <a:rPr lang="en-GB" dirty="0" smtClean="0"/>
              <a:t>  -- collect t1 data</a:t>
            </a:r>
          </a:p>
          <a:p>
            <a:r>
              <a:rPr lang="en-GB" dirty="0" smtClean="0"/>
              <a:t>  OPEN c1;</a:t>
            </a:r>
          </a:p>
          <a:p>
            <a:r>
              <a:rPr lang="en-GB" dirty="0" smtClean="0"/>
              <a:t>  OPEN c2;</a:t>
            </a:r>
          </a:p>
          <a:p>
            <a:r>
              <a:rPr lang="en-GB" dirty="0" smtClean="0"/>
              <a:t>  FETCH c1 BULK COLLECT INTO t1_histval;</a:t>
            </a:r>
          </a:p>
          <a:p>
            <a:r>
              <a:rPr lang="en-GB" dirty="0" smtClean="0"/>
              <a:t>  FETCH c2 BULK COLLECT INTO t1_eventval;</a:t>
            </a:r>
          </a:p>
          <a:p>
            <a:r>
              <a:rPr lang="en-GB" dirty="0" smtClean="0"/>
              <a:t>  CLOSE c1;</a:t>
            </a:r>
          </a:p>
          <a:p>
            <a:r>
              <a:rPr lang="en-GB" dirty="0" smtClean="0"/>
              <a:t>  CLOSE c2;</a:t>
            </a:r>
          </a:p>
          <a:p>
            <a:endParaRPr lang="en-GB" dirty="0" smtClean="0"/>
          </a:p>
          <a:p>
            <a:r>
              <a:rPr lang="en-GB" dirty="0" smtClean="0"/>
              <a:t>  -- check and report error if number of points is different (can happen if new histogram bin is created)</a:t>
            </a:r>
          </a:p>
          <a:p>
            <a:r>
              <a:rPr lang="en-GB" dirty="0" smtClean="0"/>
              <a:t>  if t0_histval.COUNT &lt;&gt; t1_histval.COUNT then</a:t>
            </a:r>
          </a:p>
          <a:p>
            <a:r>
              <a:rPr lang="en-GB" dirty="0" smtClean="0"/>
              <a:t>     RAISE_APPLICATION_ERROR(-20003,'Number of histogram bins changed during collection. Cannot handle it.');</a:t>
            </a:r>
          </a:p>
          <a:p>
            <a:r>
              <a:rPr lang="en-GB" dirty="0" smtClean="0"/>
              <a:t>  end if;</a:t>
            </a:r>
          </a:p>
          <a:p>
            <a:endParaRPr lang="en-GB" dirty="0" smtClean="0"/>
          </a:p>
          <a:p>
            <a:r>
              <a:rPr lang="en-GB" dirty="0" smtClean="0"/>
              <a:t>  -- print out results</a:t>
            </a:r>
          </a:p>
          <a:p>
            <a:r>
              <a:rPr lang="en-GB" dirty="0" smtClean="0"/>
              <a:t>  -- compute delta values and print.</a:t>
            </a:r>
          </a:p>
          <a:p>
            <a:r>
              <a:rPr lang="en-GB" dirty="0" smtClean="0"/>
              <a:t>  -- format with </a:t>
            </a:r>
            <a:r>
              <a:rPr lang="en-GB" dirty="0" err="1" smtClean="0"/>
              <a:t>rpad</a:t>
            </a:r>
            <a:r>
              <a:rPr lang="en-GB" dirty="0" smtClean="0"/>
              <a:t> to keep column width constant</a:t>
            </a:r>
          </a:p>
          <a:p>
            <a:r>
              <a:rPr lang="en-GB" dirty="0" smtClean="0"/>
              <a:t>  DBMS_OUTPUT.PUT_LINE(</a:t>
            </a:r>
            <a:r>
              <a:rPr lang="en-GB" dirty="0" err="1" smtClean="0"/>
              <a:t>chr</a:t>
            </a:r>
            <a:r>
              <a:rPr lang="en-GB" dirty="0" smtClean="0"/>
              <a:t>(13));</a:t>
            </a:r>
          </a:p>
          <a:p>
            <a:r>
              <a:rPr lang="en-GB" dirty="0" smtClean="0"/>
              <a:t>  DBMS_OUTPUT.PUT_LINE ('Wait (</a:t>
            </a:r>
            <a:r>
              <a:rPr lang="en-GB" dirty="0" err="1" smtClean="0"/>
              <a:t>ms</a:t>
            </a:r>
            <a:r>
              <a:rPr lang="en-GB" dirty="0" smtClean="0"/>
              <a:t>)   N#          Event                   Last update time');</a:t>
            </a:r>
          </a:p>
          <a:p>
            <a:r>
              <a:rPr lang="en-GB" dirty="0" smtClean="0"/>
              <a:t>  DBMS_OUTPUT.PUT_LINE ('----------- ----------- ----------------------- -----------------------------------');</a:t>
            </a:r>
          </a:p>
          <a:p>
            <a:endParaRPr lang="en-GB" dirty="0" smtClean="0"/>
          </a:p>
          <a:p>
            <a:r>
              <a:rPr lang="en-GB" dirty="0" smtClean="0"/>
              <a:t>  FOR i IN t1_histval.FIRST .. t1_histval.LAST LOOP</a:t>
            </a:r>
          </a:p>
          <a:p>
            <a:r>
              <a:rPr lang="en-GB" dirty="0" smtClean="0"/>
              <a:t>    DBMS_OUTPUT.PUT_LINE (</a:t>
            </a:r>
          </a:p>
          <a:p>
            <a:r>
              <a:rPr lang="en-GB" dirty="0" smtClean="0"/>
              <a:t>        </a:t>
            </a:r>
            <a:r>
              <a:rPr lang="en-GB" dirty="0" err="1" smtClean="0"/>
              <a:t>rpad</a:t>
            </a:r>
            <a:r>
              <a:rPr lang="en-GB" dirty="0" smtClean="0"/>
              <a:t>(t1_histval(i).wait_time_milli,13,' ')||</a:t>
            </a:r>
          </a:p>
          <a:p>
            <a:r>
              <a:rPr lang="en-GB" dirty="0" smtClean="0"/>
              <a:t>        </a:t>
            </a:r>
            <a:r>
              <a:rPr lang="en-GB" dirty="0" err="1" smtClean="0"/>
              <a:t>rpad</a:t>
            </a:r>
            <a:r>
              <a:rPr lang="en-GB" dirty="0" smtClean="0"/>
              <a:t>(</a:t>
            </a:r>
            <a:r>
              <a:rPr lang="en-GB" dirty="0" err="1" smtClean="0"/>
              <a:t>to_char</a:t>
            </a:r>
            <a:r>
              <a:rPr lang="en-GB" dirty="0" smtClean="0"/>
              <a:t>(t1_histval(i).</a:t>
            </a:r>
            <a:r>
              <a:rPr lang="en-GB" dirty="0" err="1" smtClean="0"/>
              <a:t>wait_count</a:t>
            </a:r>
            <a:r>
              <a:rPr lang="en-GB" dirty="0" smtClean="0"/>
              <a:t> - t0_histval(i).</a:t>
            </a:r>
            <a:r>
              <a:rPr lang="en-GB" dirty="0" err="1" smtClean="0"/>
              <a:t>wait_count</a:t>
            </a:r>
            <a:r>
              <a:rPr lang="en-GB" dirty="0" smtClean="0"/>
              <a:t>),11,' ')||</a:t>
            </a:r>
          </a:p>
          <a:p>
            <a:r>
              <a:rPr lang="en-GB" dirty="0" smtClean="0"/>
              <a:t>        t1_histval(i).event || ' ' ||</a:t>
            </a:r>
          </a:p>
          <a:p>
            <a:r>
              <a:rPr lang="en-GB" dirty="0" smtClean="0"/>
              <a:t>        t1_histval(i).</a:t>
            </a:r>
            <a:r>
              <a:rPr lang="en-GB" dirty="0" err="1" smtClean="0"/>
              <a:t>last_update_time</a:t>
            </a:r>
            <a:endParaRPr lang="en-GB" dirty="0" smtClean="0"/>
          </a:p>
          <a:p>
            <a:r>
              <a:rPr lang="en-GB" dirty="0" smtClean="0"/>
              <a:t>      );</a:t>
            </a:r>
          </a:p>
          <a:p>
            <a:r>
              <a:rPr lang="en-GB" dirty="0" smtClean="0"/>
              <a:t>    END LOOP;</a:t>
            </a:r>
          </a:p>
          <a:p>
            <a:endParaRPr lang="en-GB" dirty="0" smtClean="0"/>
          </a:p>
          <a:p>
            <a:r>
              <a:rPr lang="en-GB" dirty="0" smtClean="0"/>
              <a:t>  DBMS_OUTPUT.PUT_LINE(</a:t>
            </a:r>
            <a:r>
              <a:rPr lang="en-GB" dirty="0" err="1" smtClean="0"/>
              <a:t>chr</a:t>
            </a:r>
            <a:r>
              <a:rPr lang="en-GB" dirty="0" smtClean="0"/>
              <a:t>(13));</a:t>
            </a:r>
          </a:p>
          <a:p>
            <a:r>
              <a:rPr lang="en-GB" dirty="0" smtClean="0"/>
              <a:t>  DBMS_OUTPUT.PUT_LINE ('</a:t>
            </a:r>
            <a:r>
              <a:rPr lang="en-GB" dirty="0" err="1" smtClean="0"/>
              <a:t>Avg_wait</a:t>
            </a:r>
            <a:r>
              <a:rPr lang="en-GB" dirty="0" smtClean="0"/>
              <a:t>(</a:t>
            </a:r>
            <a:r>
              <a:rPr lang="en-GB" dirty="0" err="1" smtClean="0"/>
              <a:t>ms</a:t>
            </a:r>
            <a:r>
              <a:rPr lang="en-GB" dirty="0" smtClean="0"/>
              <a:t>) N#         </a:t>
            </a:r>
            <a:r>
              <a:rPr lang="en-GB" dirty="0" err="1" smtClean="0"/>
              <a:t>Tot_wait</a:t>
            </a:r>
            <a:r>
              <a:rPr lang="en-GB" dirty="0" smtClean="0"/>
              <a:t>(</a:t>
            </a:r>
            <a:r>
              <a:rPr lang="en-GB" dirty="0" err="1" smtClean="0"/>
              <a:t>ms</a:t>
            </a:r>
            <a:r>
              <a:rPr lang="en-GB" dirty="0" smtClean="0"/>
              <a:t>) Event');</a:t>
            </a:r>
          </a:p>
          <a:p>
            <a:r>
              <a:rPr lang="en-GB" dirty="0" smtClean="0"/>
              <a:t>  DBMS_OUTPUT.PUT_LINE ('------------ ---------- ------------ -------------------');</a:t>
            </a:r>
          </a:p>
          <a:p>
            <a:endParaRPr lang="en-GB" dirty="0" smtClean="0"/>
          </a:p>
          <a:p>
            <a:r>
              <a:rPr lang="en-GB" dirty="0" smtClean="0"/>
              <a:t>  FOR i IN t1_eventval.FIRST .. t1_eventval.LAST LOOP</a:t>
            </a:r>
          </a:p>
          <a:p>
            <a:r>
              <a:rPr lang="en-GB" dirty="0" smtClean="0"/>
              <a:t>    </a:t>
            </a:r>
            <a:r>
              <a:rPr lang="en-GB" dirty="0" err="1" smtClean="0"/>
              <a:t>v_dtime_wait_milli</a:t>
            </a:r>
            <a:r>
              <a:rPr lang="en-GB" dirty="0" smtClean="0"/>
              <a:t> := (t1_eventval(i).</a:t>
            </a:r>
            <a:r>
              <a:rPr lang="en-GB" dirty="0" err="1" smtClean="0"/>
              <a:t>time_waited_micro</a:t>
            </a:r>
            <a:r>
              <a:rPr lang="en-GB" dirty="0" smtClean="0"/>
              <a:t> - t0_eventval(i).</a:t>
            </a:r>
            <a:r>
              <a:rPr lang="en-GB" dirty="0" err="1" smtClean="0"/>
              <a:t>time_waited_micro</a:t>
            </a:r>
            <a:r>
              <a:rPr lang="en-GB" dirty="0" smtClean="0"/>
              <a:t>)/1000;</a:t>
            </a:r>
          </a:p>
          <a:p>
            <a:r>
              <a:rPr lang="en-GB" dirty="0" smtClean="0"/>
              <a:t>    </a:t>
            </a:r>
            <a:r>
              <a:rPr lang="en-GB" dirty="0" err="1" smtClean="0"/>
              <a:t>v_dwaits</a:t>
            </a:r>
            <a:r>
              <a:rPr lang="en-GB" dirty="0" smtClean="0"/>
              <a:t> := t1_eventval(i).</a:t>
            </a:r>
            <a:r>
              <a:rPr lang="en-GB" dirty="0" err="1" smtClean="0"/>
              <a:t>total_waits</a:t>
            </a:r>
            <a:r>
              <a:rPr lang="en-GB" dirty="0" smtClean="0"/>
              <a:t> - t0_eventval(i).</a:t>
            </a:r>
            <a:r>
              <a:rPr lang="en-GB" dirty="0" err="1" smtClean="0"/>
              <a:t>total_waits</a:t>
            </a:r>
            <a:r>
              <a:rPr lang="en-GB" dirty="0" smtClean="0"/>
              <a:t>;</a:t>
            </a:r>
          </a:p>
          <a:p>
            <a:r>
              <a:rPr lang="en-GB" dirty="0" smtClean="0"/>
              <a:t>    IF </a:t>
            </a:r>
            <a:r>
              <a:rPr lang="en-GB" dirty="0" err="1" smtClean="0"/>
              <a:t>v_dwaits</a:t>
            </a:r>
            <a:r>
              <a:rPr lang="en-GB" dirty="0" smtClean="0"/>
              <a:t> &lt;&gt; 0 then</a:t>
            </a:r>
          </a:p>
          <a:p>
            <a:r>
              <a:rPr lang="en-GB" dirty="0" smtClean="0"/>
              <a:t>       </a:t>
            </a:r>
            <a:r>
              <a:rPr lang="en-GB" dirty="0" err="1" smtClean="0"/>
              <a:t>v_avg_wait_milli</a:t>
            </a:r>
            <a:r>
              <a:rPr lang="en-GB" dirty="0" smtClean="0"/>
              <a:t> := round(</a:t>
            </a:r>
            <a:r>
              <a:rPr lang="en-GB" dirty="0" err="1" smtClean="0"/>
              <a:t>v_dtime_wait_milli</a:t>
            </a:r>
            <a:r>
              <a:rPr lang="en-GB" dirty="0" smtClean="0"/>
              <a:t>/v_dwaits,1);</a:t>
            </a:r>
          </a:p>
          <a:p>
            <a:r>
              <a:rPr lang="en-GB" dirty="0" smtClean="0"/>
              <a:t>    ELSE</a:t>
            </a:r>
          </a:p>
          <a:p>
            <a:r>
              <a:rPr lang="en-GB" dirty="0" smtClean="0"/>
              <a:t>       </a:t>
            </a:r>
            <a:r>
              <a:rPr lang="en-GB" dirty="0" err="1" smtClean="0"/>
              <a:t>v_avg_wait_milli</a:t>
            </a:r>
            <a:r>
              <a:rPr lang="en-GB" dirty="0" smtClean="0"/>
              <a:t> := 0;</a:t>
            </a:r>
          </a:p>
          <a:p>
            <a:r>
              <a:rPr lang="en-GB" dirty="0" smtClean="0"/>
              <a:t>    END IF;</a:t>
            </a:r>
          </a:p>
          <a:p>
            <a:r>
              <a:rPr lang="en-GB" dirty="0" smtClean="0"/>
              <a:t>    DBMS_OUTPUT.PUT_LINE(</a:t>
            </a:r>
          </a:p>
          <a:p>
            <a:r>
              <a:rPr lang="en-GB" dirty="0" smtClean="0"/>
              <a:t>        </a:t>
            </a:r>
            <a:r>
              <a:rPr lang="en-GB" dirty="0" err="1" smtClean="0"/>
              <a:t>rpad</a:t>
            </a:r>
            <a:r>
              <a:rPr lang="en-GB" dirty="0" smtClean="0"/>
              <a:t>(</a:t>
            </a:r>
            <a:r>
              <a:rPr lang="en-GB" dirty="0" err="1" smtClean="0"/>
              <a:t>to_char</a:t>
            </a:r>
            <a:r>
              <a:rPr lang="en-GB" dirty="0" smtClean="0"/>
              <a:t>(</a:t>
            </a:r>
            <a:r>
              <a:rPr lang="en-GB" dirty="0" err="1" smtClean="0"/>
              <a:t>v_avg_wait_milli</a:t>
            </a:r>
            <a:r>
              <a:rPr lang="en-GB" dirty="0" smtClean="0"/>
              <a:t>),13,' ') ||</a:t>
            </a:r>
          </a:p>
          <a:p>
            <a:r>
              <a:rPr lang="en-GB" dirty="0" smtClean="0"/>
              <a:t>        </a:t>
            </a:r>
            <a:r>
              <a:rPr lang="en-GB" dirty="0" err="1" smtClean="0"/>
              <a:t>rpad</a:t>
            </a:r>
            <a:r>
              <a:rPr lang="en-GB" dirty="0" smtClean="0"/>
              <a:t>(</a:t>
            </a:r>
            <a:r>
              <a:rPr lang="en-GB" dirty="0" err="1" smtClean="0"/>
              <a:t>to_char</a:t>
            </a:r>
            <a:r>
              <a:rPr lang="en-GB" dirty="0" smtClean="0"/>
              <a:t>(</a:t>
            </a:r>
            <a:r>
              <a:rPr lang="en-GB" dirty="0" err="1" smtClean="0"/>
              <a:t>v_dwaits</a:t>
            </a:r>
            <a:r>
              <a:rPr lang="en-GB" dirty="0" smtClean="0"/>
              <a:t>),11,' ')||</a:t>
            </a:r>
          </a:p>
          <a:p>
            <a:r>
              <a:rPr lang="en-GB" dirty="0" smtClean="0"/>
              <a:t>        </a:t>
            </a:r>
            <a:r>
              <a:rPr lang="en-GB" dirty="0" err="1" smtClean="0"/>
              <a:t>rpad</a:t>
            </a:r>
            <a:r>
              <a:rPr lang="en-GB" dirty="0" smtClean="0"/>
              <a:t>(</a:t>
            </a:r>
            <a:r>
              <a:rPr lang="en-GB" dirty="0" err="1" smtClean="0"/>
              <a:t>to_char</a:t>
            </a:r>
            <a:r>
              <a:rPr lang="en-GB" dirty="0" smtClean="0"/>
              <a:t>(round(v_dtime_wait_milli,1)),13,' ')||</a:t>
            </a:r>
          </a:p>
          <a:p>
            <a:r>
              <a:rPr lang="en-GB" dirty="0" smtClean="0"/>
              <a:t>        t1_eventval(i).event</a:t>
            </a:r>
          </a:p>
          <a:p>
            <a:r>
              <a:rPr lang="en-GB" dirty="0" smtClean="0"/>
              <a:t>      );</a:t>
            </a:r>
          </a:p>
          <a:p>
            <a:r>
              <a:rPr lang="en-GB" dirty="0" smtClean="0"/>
              <a:t>    END LOOP;</a:t>
            </a:r>
          </a:p>
          <a:p>
            <a:endParaRPr lang="en-GB" dirty="0" smtClean="0"/>
          </a:p>
          <a:p>
            <a:r>
              <a:rPr lang="en-GB" dirty="0" smtClean="0"/>
              <a:t>END;</a:t>
            </a:r>
          </a:p>
          <a:p>
            <a:r>
              <a:rPr lang="en-GB" dirty="0" smtClean="0"/>
              <a:t>/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2751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2751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02121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021211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4664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375885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344158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344158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344158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344158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344158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74143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533485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021211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365942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806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365942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80609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80609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80609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44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80609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45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80609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46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80609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47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80609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48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80609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49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507859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50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6893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365942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51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01604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52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016046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53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80609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54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80609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55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80609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56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80609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57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80609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58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021211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59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0891014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These parameters taken from SLOB (Kevin </a:t>
            </a:r>
            <a:r>
              <a:rPr lang="en-GB" dirty="0" err="1" smtClean="0"/>
              <a:t>Closson</a:t>
            </a:r>
            <a:r>
              <a:rPr lang="en-GB" dirty="0" smtClean="0"/>
              <a:t>)</a:t>
            </a:r>
            <a:r>
              <a:rPr lang="en-GB" baseline="0" dirty="0" smtClean="0"/>
              <a:t> documentation can be used to make oracle use </a:t>
            </a:r>
            <a:r>
              <a:rPr lang="en-GB" baseline="0" dirty="0" err="1" smtClean="0"/>
              <a:t>db</a:t>
            </a:r>
            <a:r>
              <a:rPr lang="en-GB" baseline="0" dirty="0" smtClean="0"/>
              <a:t> file sequential read instead of </a:t>
            </a:r>
            <a:r>
              <a:rPr lang="en-GB" baseline="0" dirty="0" err="1" smtClean="0"/>
              <a:t>db</a:t>
            </a:r>
            <a:r>
              <a:rPr lang="en-GB" baseline="0" dirty="0" smtClean="0"/>
              <a:t> file parallel read:</a:t>
            </a:r>
          </a:p>
          <a:p>
            <a:r>
              <a:rPr lang="en-GB" dirty="0" smtClean="0"/>
              <a:t>_</a:t>
            </a:r>
            <a:r>
              <a:rPr lang="en-GB" dirty="0" err="1" smtClean="0"/>
              <a:t>db_block_prefetch_limit</a:t>
            </a:r>
            <a:r>
              <a:rPr lang="en-GB" dirty="0" smtClean="0"/>
              <a:t>=0</a:t>
            </a:r>
          </a:p>
          <a:p>
            <a:r>
              <a:rPr lang="en-GB" dirty="0" smtClean="0"/>
              <a:t>_</a:t>
            </a:r>
            <a:r>
              <a:rPr lang="en-GB" dirty="0" err="1" smtClean="0"/>
              <a:t>db_block_prefetch_quota</a:t>
            </a:r>
            <a:r>
              <a:rPr lang="en-GB" dirty="0" smtClean="0"/>
              <a:t>=0</a:t>
            </a:r>
          </a:p>
          <a:p>
            <a:r>
              <a:rPr lang="en-GB" dirty="0" smtClean="0"/>
              <a:t>_</a:t>
            </a:r>
            <a:r>
              <a:rPr lang="en-GB" dirty="0" err="1" smtClean="0"/>
              <a:t>db_file_noncontig_mblock_read_count</a:t>
            </a:r>
            <a:r>
              <a:rPr lang="en-GB" dirty="0" smtClean="0"/>
              <a:t>=0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60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0891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6489343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Log file sync: From 11.2.0.3 adaptive mechanism </a:t>
            </a:r>
          </a:p>
          <a:p>
            <a:r>
              <a:rPr lang="en-GB" dirty="0" smtClean="0"/>
              <a:t>Automatic switching to a poll-based method instead of post-based</a:t>
            </a:r>
          </a:p>
          <a:p>
            <a:r>
              <a:rPr lang="en-GB" dirty="0" smtClean="0"/>
              <a:t>Disable this</a:t>
            </a:r>
            <a:r>
              <a:rPr lang="en-GB" baseline="0" dirty="0" smtClean="0"/>
              <a:t> behaviour </a:t>
            </a:r>
            <a:r>
              <a:rPr lang="en-GB" dirty="0" smtClean="0"/>
              <a:t>with: alter system set “_</a:t>
            </a:r>
            <a:r>
              <a:rPr lang="en-GB" dirty="0" err="1" smtClean="0"/>
              <a:t>use_adaptive_log_file_sync</a:t>
            </a:r>
            <a:r>
              <a:rPr lang="en-GB" dirty="0" smtClean="0"/>
              <a:t>”='FALSE‘;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61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0891014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 smtClean="0"/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dirty="0" err="1" smtClean="0"/>
              <a:t>Asynch</a:t>
            </a:r>
            <a:r>
              <a:rPr lang="en-GB" b="0" dirty="0" smtClean="0"/>
              <a:t> IO, for example in Linux for block devices: </a:t>
            </a:r>
            <a:r>
              <a:rPr lang="en-US" b="0" dirty="0" smtClean="0"/>
              <a:t>OS calls (ASM example): </a:t>
            </a:r>
            <a:r>
              <a:rPr lang="en-US" b="0" dirty="0" err="1" smtClean="0"/>
              <a:t>io_submit</a:t>
            </a:r>
            <a:r>
              <a:rPr lang="en-US" b="0" dirty="0" smtClean="0"/>
              <a:t>(), </a:t>
            </a:r>
            <a:r>
              <a:rPr lang="en-US" b="0" dirty="0" err="1" smtClean="0"/>
              <a:t>io_getevents</a:t>
            </a:r>
            <a:endParaRPr lang="en-US" b="0" dirty="0" smtClean="0"/>
          </a:p>
          <a:p>
            <a:endParaRPr lang="en-GB" b="0" dirty="0" smtClean="0"/>
          </a:p>
          <a:p>
            <a:endParaRPr lang="en-GB" b="0" dirty="0" smtClean="0"/>
          </a:p>
          <a:p>
            <a:r>
              <a:rPr lang="en-GB" b="0" dirty="0" smtClean="0"/>
              <a:t>We</a:t>
            </a:r>
            <a:r>
              <a:rPr lang="en-GB" b="0" baseline="0" dirty="0" smtClean="0"/>
              <a:t> can tap Oracle code with DTrace to see where the wait event timing is handled:</a:t>
            </a:r>
          </a:p>
          <a:p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# this is for Oracle 11.2.0.3, Linux and Solaris: trace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process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pid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=1737 (edit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pid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relevant)</a:t>
            </a:r>
            <a:r>
              <a:rPr lang="en-GB" b="0" dirty="0" smtClean="0"/>
              <a:t/>
            </a:r>
            <a:br>
              <a:rPr lang="en-GB" b="0" dirty="0" smtClean="0"/>
            </a:b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dtrace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-n '</a:t>
            </a:r>
            <a:r>
              <a:rPr lang="en-GB" b="0" dirty="0" smtClean="0"/>
              <a:t/>
            </a:r>
            <a:br>
              <a:rPr lang="en-GB" b="0" dirty="0" smtClean="0"/>
            </a:b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pid1737:oracle:kews_update_wait_time:entry {</a:t>
            </a:r>
            <a:endParaRPr lang="en-GB" b="0" dirty="0" smtClean="0"/>
          </a:p>
          <a:p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 self-&gt;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ela_time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arg1;</a:t>
            </a:r>
            <a:endParaRPr lang="en-GB" b="0" dirty="0" smtClean="0"/>
          </a:p>
          <a:p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  <a:endParaRPr lang="en-GB" b="0" dirty="0" smtClean="0"/>
          </a:p>
          <a:p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pid1737:oracle:kskthewt:entry {</a:t>
            </a:r>
            <a:endParaRPr lang="en-GB" b="0" dirty="0" smtClean="0"/>
          </a:p>
          <a:p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 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printf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("event#= %d, time(mu sec) = %d", arg1, self-&gt;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ela_time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);</a:t>
            </a:r>
            <a:endParaRPr lang="en-GB" b="0" dirty="0" smtClean="0"/>
          </a:p>
          <a:p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}'</a:t>
            </a:r>
            <a:endParaRPr lang="en-GB" b="0" dirty="0" smtClean="0"/>
          </a:p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62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0891014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63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3659429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64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74143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65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74143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66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741431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67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74143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68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741431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69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741431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70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7414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7388"/>
            <a:ext cx="4568825" cy="34274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New particle discovery: see</a:t>
            </a:r>
            <a:r>
              <a:rPr lang="en-GB" baseline="0" dirty="0" smtClean="0"/>
              <a:t> also CMS and Atlas announcement on July 4</a:t>
            </a:r>
            <a:r>
              <a:rPr lang="en-GB" baseline="30000" dirty="0" smtClean="0"/>
              <a:t>th</a:t>
            </a:r>
            <a:r>
              <a:rPr lang="en-GB" baseline="0" dirty="0" smtClean="0"/>
              <a:t> 2012.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79042F-CF48-4A25-8040-C744929F57D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180740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71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3659429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72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741431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73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0891014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How to</a:t>
            </a:r>
            <a:r>
              <a:rPr lang="en-GB" baseline="0" dirty="0" smtClean="0"/>
              <a:t> find </a:t>
            </a:r>
            <a:r>
              <a:rPr lang="en-GB" dirty="0" smtClean="0"/>
              <a:t>which functions Oracle uses</a:t>
            </a:r>
            <a:r>
              <a:rPr lang="en-GB" baseline="0" dirty="0" smtClean="0"/>
              <a:t> internally for instrumenting waits? </a:t>
            </a:r>
            <a:r>
              <a:rPr lang="en-GB" dirty="0" smtClean="0"/>
              <a:t>  By</a:t>
            </a:r>
            <a:r>
              <a:rPr lang="en-GB" baseline="0" dirty="0" smtClean="0"/>
              <a:t> p</a:t>
            </a:r>
            <a:r>
              <a:rPr lang="en-GB" dirty="0" smtClean="0"/>
              <a:t>rofiling</a:t>
            </a:r>
            <a:r>
              <a:rPr lang="en-GB" baseline="0" dirty="0" smtClean="0"/>
              <a:t> </a:t>
            </a:r>
            <a:r>
              <a:rPr lang="en-GB" dirty="0" smtClean="0"/>
              <a:t>the execution,</a:t>
            </a:r>
            <a:r>
              <a:rPr lang="en-GB" baseline="0" dirty="0" smtClean="0"/>
              <a:t> s</a:t>
            </a:r>
            <a:r>
              <a:rPr lang="en-GB" dirty="0" smtClean="0"/>
              <a:t>ee for example digger by</a:t>
            </a:r>
            <a:r>
              <a:rPr lang="en-GB" baseline="0" dirty="0" smtClean="0"/>
              <a:t> Alexander </a:t>
            </a:r>
            <a:r>
              <a:rPr lang="en-GB" baseline="0" dirty="0" err="1" smtClean="0"/>
              <a:t>Anokhin</a:t>
            </a:r>
            <a:r>
              <a:rPr lang="en-GB" baseline="0" dirty="0" smtClean="0"/>
              <a:t>.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74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0891014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Dtrace</a:t>
            </a:r>
            <a:r>
              <a:rPr lang="en-GB" dirty="0" smtClean="0"/>
              <a:t> quantize data is already in histogram format</a:t>
            </a:r>
            <a:r>
              <a:rPr lang="en-GB" baseline="0" dirty="0" smtClean="0"/>
              <a:t> with exponentially growing buckets. With a little transformation they can be fed to </a:t>
            </a:r>
            <a:r>
              <a:rPr lang="en-GB" baseline="0" dirty="0" err="1" smtClean="0"/>
              <a:t>PyLatencyMap</a:t>
            </a:r>
            <a:r>
              <a:rPr lang="en-GB" baseline="0" dirty="0" smtClean="0"/>
              <a:t> for visualization as heat maps.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75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0891014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10046_connector.py is a simple script that aggregates 10046</a:t>
            </a:r>
            <a:r>
              <a:rPr lang="en-GB" b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 traces in </a:t>
            </a:r>
            <a:r>
              <a:rPr lang="en-GB" b="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histrograms</a:t>
            </a:r>
            <a:r>
              <a:rPr lang="en-GB" b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.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76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741431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Oracle ASH data is sampled</a:t>
            </a:r>
            <a:r>
              <a:rPr lang="en-GB" baseline="0" dirty="0" smtClean="0"/>
              <a:t> at 1Hz (</a:t>
            </a:r>
            <a:r>
              <a:rPr lang="en-GB" dirty="0" smtClean="0"/>
              <a:t>'_</a:t>
            </a:r>
            <a:r>
              <a:rPr lang="en-GB" dirty="0" err="1" smtClean="0"/>
              <a:t>ash_sampling_interval</a:t>
            </a:r>
            <a:r>
              <a:rPr lang="en-GB" dirty="0" smtClean="0"/>
              <a:t>=1000)</a:t>
            </a:r>
            <a:r>
              <a:rPr lang="en-GB" baseline="0" dirty="0" smtClean="0"/>
              <a:t>, maximum frequency is 10 Hz. See also: </a:t>
            </a:r>
          </a:p>
          <a:p>
            <a:r>
              <a:rPr lang="en-GB" dirty="0" smtClean="0"/>
              <a:t>LRM-00122: value '1' for '_</a:t>
            </a:r>
            <a:r>
              <a:rPr lang="en-GB" dirty="0" err="1" smtClean="0"/>
              <a:t>ash_sampling_interval</a:t>
            </a:r>
            <a:r>
              <a:rPr lang="en-GB" dirty="0" smtClean="0"/>
              <a:t>' must be between '100' and '10000‘</a:t>
            </a:r>
          </a:p>
          <a:p>
            <a:endParaRPr lang="en-GB" dirty="0" smtClean="0"/>
          </a:p>
          <a:p>
            <a:r>
              <a:rPr lang="en-GB" dirty="0" smtClean="0"/>
              <a:t>The default is 10 values per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sid</a:t>
            </a:r>
            <a:r>
              <a:rPr lang="en-GB" baseline="0" dirty="0" smtClean="0"/>
              <a:t> in </a:t>
            </a:r>
            <a:r>
              <a:rPr lang="en-GB" baseline="0" dirty="0" err="1" smtClean="0"/>
              <a:t>v$session_wait_history</a:t>
            </a:r>
            <a:r>
              <a:rPr lang="en-GB" baseline="0" dirty="0" smtClean="0"/>
              <a:t>. See </a:t>
            </a:r>
            <a:r>
              <a:rPr lang="en-GB" baseline="0" dirty="0" err="1" smtClean="0"/>
              <a:t>alsounderscore</a:t>
            </a:r>
            <a:r>
              <a:rPr lang="en-GB" baseline="0" dirty="0" smtClean="0"/>
              <a:t> parameter: </a:t>
            </a:r>
            <a:r>
              <a:rPr lang="en-GB" dirty="0" smtClean="0"/>
              <a:t>_</a:t>
            </a:r>
            <a:r>
              <a:rPr lang="en-GB" dirty="0" err="1" smtClean="0"/>
              <a:t>session_wait_history</a:t>
            </a:r>
            <a:r>
              <a:rPr lang="en-GB" dirty="0" smtClean="0"/>
              <a:t>=10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77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741431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SQL&gt; </a:t>
            </a:r>
            <a:r>
              <a:rPr lang="en-GB" dirty="0" err="1" smtClean="0"/>
              <a:t>desc</a:t>
            </a:r>
            <a:r>
              <a:rPr lang="en-GB" dirty="0" smtClean="0"/>
              <a:t> X$KSLWH</a:t>
            </a:r>
          </a:p>
          <a:p>
            <a:r>
              <a:rPr lang="en-GB" dirty="0" smtClean="0"/>
              <a:t> Name                                                         Null?    Type</a:t>
            </a:r>
          </a:p>
          <a:p>
            <a:r>
              <a:rPr lang="en-GB" dirty="0" smtClean="0"/>
              <a:t> ------------------------------------------------------------ -------- -----------------------------------------</a:t>
            </a:r>
          </a:p>
          <a:p>
            <a:r>
              <a:rPr lang="en-GB" dirty="0" smtClean="0"/>
              <a:t> ADDR                                                                  RAW(8)</a:t>
            </a:r>
          </a:p>
          <a:p>
            <a:r>
              <a:rPr lang="en-GB" dirty="0" smtClean="0"/>
              <a:t> INDX                                                                  NUMBER</a:t>
            </a:r>
          </a:p>
          <a:p>
            <a:r>
              <a:rPr lang="en-GB" dirty="0" smtClean="0"/>
              <a:t> INST_ID                                                               NUMBER</a:t>
            </a:r>
          </a:p>
          <a:p>
            <a:r>
              <a:rPr lang="en-GB" dirty="0" smtClean="0"/>
              <a:t> CON_ID                                                                NUMBER</a:t>
            </a:r>
          </a:p>
          <a:p>
            <a:r>
              <a:rPr lang="en-GB" dirty="0" smtClean="0"/>
              <a:t> KSLWHSID                                                              NUMBER</a:t>
            </a:r>
          </a:p>
          <a:p>
            <a:r>
              <a:rPr lang="en-GB" dirty="0" smtClean="0"/>
              <a:t> KSLWHRIDX                                                             NUMBER</a:t>
            </a:r>
          </a:p>
          <a:p>
            <a:r>
              <a:rPr lang="en-GB" dirty="0" smtClean="0"/>
              <a:t> KSLWHWAITID                                                           NUMBER</a:t>
            </a:r>
          </a:p>
          <a:p>
            <a:r>
              <a:rPr lang="en-GB" dirty="0" smtClean="0"/>
              <a:t> KSLWHSNAPID                                                           NUMBER</a:t>
            </a:r>
          </a:p>
          <a:p>
            <a:r>
              <a:rPr lang="en-GB" dirty="0" smtClean="0"/>
              <a:t> KSLWHSEQ                                                              NUMBER</a:t>
            </a:r>
          </a:p>
          <a:p>
            <a:r>
              <a:rPr lang="en-GB" dirty="0" smtClean="0"/>
              <a:t> KSLWHEVT                                                              NUMBER</a:t>
            </a:r>
          </a:p>
          <a:p>
            <a:r>
              <a:rPr lang="en-GB" dirty="0" smtClean="0"/>
              <a:t> KSLWHETEXT                                                            VARCHAR2(64)</a:t>
            </a:r>
          </a:p>
          <a:p>
            <a:r>
              <a:rPr lang="en-GB" dirty="0" smtClean="0"/>
              <a:t> KSLWHP1TEXT                                                           VARCHAR2(64)</a:t>
            </a:r>
          </a:p>
          <a:p>
            <a:r>
              <a:rPr lang="en-GB" dirty="0" smtClean="0"/>
              <a:t> KSLWHP1                                                               NUMBER</a:t>
            </a:r>
          </a:p>
          <a:p>
            <a:r>
              <a:rPr lang="en-GB" dirty="0" smtClean="0"/>
              <a:t> KSLWHP2TEXT                                                           VARCHAR2(64)</a:t>
            </a:r>
          </a:p>
          <a:p>
            <a:r>
              <a:rPr lang="en-GB" dirty="0" smtClean="0"/>
              <a:t> KSLWHP2                                                               NUMBER</a:t>
            </a:r>
          </a:p>
          <a:p>
            <a:r>
              <a:rPr lang="en-GB" dirty="0" smtClean="0"/>
              <a:t> KSLWHP3TEXT                                                           VARCHAR2(64)</a:t>
            </a:r>
          </a:p>
          <a:p>
            <a:r>
              <a:rPr lang="en-GB" dirty="0" smtClean="0"/>
              <a:t> KSLWHP3                                                               NUMBER</a:t>
            </a:r>
          </a:p>
          <a:p>
            <a:r>
              <a:rPr lang="en-GB" dirty="0" smtClean="0"/>
              <a:t> KSLWHPX1TEXT                                                          VARCHAR2(64)</a:t>
            </a:r>
          </a:p>
          <a:p>
            <a:r>
              <a:rPr lang="en-GB" dirty="0" smtClean="0"/>
              <a:t> KSLWHPX1                                                              NUMBER</a:t>
            </a:r>
          </a:p>
          <a:p>
            <a:r>
              <a:rPr lang="en-GB" dirty="0" smtClean="0"/>
              <a:t> KSLWHPX2TEXT                                                          VARCHAR2(64)</a:t>
            </a:r>
          </a:p>
          <a:p>
            <a:r>
              <a:rPr lang="en-GB" dirty="0" smtClean="0"/>
              <a:t> KSLWHPX2                                                              NUMBER</a:t>
            </a:r>
          </a:p>
          <a:p>
            <a:r>
              <a:rPr lang="en-GB" dirty="0" smtClean="0"/>
              <a:t> KSLWHPX3TEXT                                                          VARCHAR2(64)</a:t>
            </a:r>
          </a:p>
          <a:p>
            <a:r>
              <a:rPr lang="en-GB" dirty="0" smtClean="0"/>
              <a:t> KSLWHPX3                                                              NUMBER</a:t>
            </a:r>
          </a:p>
          <a:p>
            <a:r>
              <a:rPr lang="en-GB" dirty="0" smtClean="0"/>
              <a:t> KSLWHTOUT                                                             NUMBER</a:t>
            </a:r>
          </a:p>
          <a:p>
            <a:r>
              <a:rPr lang="en-GB" dirty="0" smtClean="0"/>
              <a:t> KSLWHSTIME                                                            NUMBER</a:t>
            </a:r>
          </a:p>
          <a:p>
            <a:r>
              <a:rPr lang="en-GB" dirty="0" smtClean="0"/>
              <a:t> KSLWHETIME                                                            NUMBER</a:t>
            </a:r>
          </a:p>
          <a:p>
            <a:r>
              <a:rPr lang="en-GB" dirty="0" smtClean="0"/>
              <a:t> KSLWHTTIME                                                            NUMBER</a:t>
            </a:r>
          </a:p>
          <a:p>
            <a:r>
              <a:rPr lang="en-GB" dirty="0" smtClean="0"/>
              <a:t> KSLWHEWCALL                                                           NUMBER</a:t>
            </a:r>
          </a:p>
          <a:p>
            <a:r>
              <a:rPr lang="en-GB" dirty="0" smtClean="0"/>
              <a:t> KSLWHEOSW                                                             NUMBER</a:t>
            </a:r>
          </a:p>
          <a:p>
            <a:r>
              <a:rPr lang="en-GB" dirty="0" smtClean="0"/>
              <a:t> KSLWHCOMP                                                             NUMBER</a:t>
            </a:r>
          </a:p>
          <a:p>
            <a:r>
              <a:rPr lang="en-GB" dirty="0" smtClean="0"/>
              <a:t> KSLWHLTIME                                                            NUMBER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78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741431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Event_sampler_latency_histogram</a:t>
            </a:r>
            <a:r>
              <a:rPr lang="en-GB" baseline="0" dirty="0" smtClean="0"/>
              <a:t>.py is a python script available for download at cern.ch/</a:t>
            </a:r>
            <a:r>
              <a:rPr lang="en-GB" baseline="0" dirty="0" err="1" smtClean="0"/>
              <a:t>canali</a:t>
            </a:r>
            <a:endParaRPr lang="en-GB" baseline="0" dirty="0" smtClean="0"/>
          </a:p>
          <a:p>
            <a:endParaRPr lang="en-GB" baseline="0" dirty="0" smtClean="0"/>
          </a:p>
          <a:p>
            <a:r>
              <a:rPr lang="en-GB" baseline="0" dirty="0" smtClean="0"/>
              <a:t>$ python event_sampler_latency_histogram.py -h</a:t>
            </a:r>
          </a:p>
          <a:p>
            <a:r>
              <a:rPr lang="en-GB" baseline="0" dirty="0" smtClean="0"/>
              <a:t>Event_sampler_latency_histogram.py, v1.0 Feb 2014, by Luca.Canali@cern.ch</a:t>
            </a:r>
          </a:p>
          <a:p>
            <a:r>
              <a:rPr lang="en-GB" baseline="0" dirty="0" smtClean="0"/>
              <a:t>a script for Oracle performance analysis, specifically targeted to latency studies of random I/O</a:t>
            </a:r>
          </a:p>
          <a:p>
            <a:r>
              <a:rPr lang="en-GB" baseline="0" dirty="0" smtClean="0"/>
              <a:t>this script collects wait event details, by high-frequency sampling of </a:t>
            </a:r>
            <a:r>
              <a:rPr lang="en-GB" baseline="0" dirty="0" err="1" smtClean="0"/>
              <a:t>x$kslwh</a:t>
            </a:r>
            <a:r>
              <a:rPr lang="en-GB" baseline="0" dirty="0" smtClean="0"/>
              <a:t> (</a:t>
            </a:r>
            <a:r>
              <a:rPr lang="en-GB" baseline="0" dirty="0" err="1" smtClean="0"/>
              <a:t>v$wait_event_history</a:t>
            </a:r>
            <a:r>
              <a:rPr lang="en-GB" baseline="0" dirty="0" smtClean="0"/>
              <a:t>)</a:t>
            </a:r>
          </a:p>
          <a:p>
            <a:r>
              <a:rPr lang="en-GB" baseline="0" dirty="0" smtClean="0"/>
              <a:t>the output is a frequency histogram of the wait event</a:t>
            </a:r>
          </a:p>
          <a:p>
            <a:endParaRPr lang="en-GB" baseline="0" dirty="0" smtClean="0"/>
          </a:p>
          <a:p>
            <a:r>
              <a:rPr lang="en-GB" baseline="0" dirty="0" smtClean="0"/>
              <a:t>Usage: event_history_sampler_histogram.py &lt;options&gt;</a:t>
            </a:r>
          </a:p>
          <a:p>
            <a:endParaRPr lang="en-GB" baseline="0" dirty="0" smtClean="0"/>
          </a:p>
          <a:p>
            <a:r>
              <a:rPr lang="en-GB" baseline="0" dirty="0" smtClean="0"/>
              <a:t>Options are:</a:t>
            </a:r>
          </a:p>
          <a:p>
            <a:r>
              <a:rPr lang="en-GB" baseline="0" dirty="0" smtClean="0"/>
              <a:t>-i </a:t>
            </a:r>
            <a:r>
              <a:rPr lang="en-GB" baseline="0" dirty="0" err="1" smtClean="0"/>
              <a:t>arg</a:t>
            </a:r>
            <a:r>
              <a:rPr lang="en-GB" baseline="0" dirty="0" smtClean="0"/>
              <a:t> or --interval=</a:t>
            </a:r>
            <a:r>
              <a:rPr lang="en-GB" baseline="0" dirty="0" err="1" smtClean="0"/>
              <a:t>arg</a:t>
            </a:r>
            <a:r>
              <a:rPr lang="en-GB" baseline="0" dirty="0" smtClean="0"/>
              <a:t>    : data collection time interval in sec between data points, default is 3 sec</a:t>
            </a:r>
          </a:p>
          <a:p>
            <a:r>
              <a:rPr lang="en-GB" baseline="0" dirty="0" smtClean="0"/>
              <a:t>-m </a:t>
            </a:r>
            <a:r>
              <a:rPr lang="en-GB" baseline="0" dirty="0" err="1" smtClean="0"/>
              <a:t>arg</a:t>
            </a:r>
            <a:r>
              <a:rPr lang="en-GB" baseline="0" dirty="0" smtClean="0"/>
              <a:t> or --</a:t>
            </a:r>
            <a:r>
              <a:rPr lang="en-GB" baseline="0" dirty="0" err="1" smtClean="0"/>
              <a:t>max_bucket</a:t>
            </a:r>
            <a:r>
              <a:rPr lang="en-GB" baseline="0" dirty="0" smtClean="0"/>
              <a:t>=</a:t>
            </a:r>
            <a:r>
              <a:rPr lang="en-GB" baseline="0" dirty="0" err="1" smtClean="0"/>
              <a:t>arg</a:t>
            </a:r>
            <a:r>
              <a:rPr lang="en-GB" baseline="0" dirty="0" smtClean="0"/>
              <a:t>  : value of the </a:t>
            </a:r>
            <a:r>
              <a:rPr lang="en-GB" baseline="0" dirty="0" err="1" smtClean="0"/>
              <a:t>highes</a:t>
            </a:r>
            <a:r>
              <a:rPr lang="en-GB" baseline="0" dirty="0" smtClean="0"/>
              <a:t> bucket, default is 20</a:t>
            </a:r>
          </a:p>
          <a:p>
            <a:r>
              <a:rPr lang="en-GB" baseline="0" dirty="0" smtClean="0"/>
              <a:t>-p or --</a:t>
            </a:r>
            <a:r>
              <a:rPr lang="en-GB" baseline="0" dirty="0" err="1" smtClean="0"/>
              <a:t>pylatencymap</a:t>
            </a:r>
            <a:r>
              <a:rPr lang="en-GB" baseline="0" dirty="0" smtClean="0"/>
              <a:t>        : print output to pipe into </a:t>
            </a:r>
            <a:r>
              <a:rPr lang="en-GB" baseline="0" dirty="0" err="1" smtClean="0"/>
              <a:t>PyLatencyMap</a:t>
            </a:r>
            <a:r>
              <a:rPr lang="en-GB" baseline="0" dirty="0" smtClean="0"/>
              <a:t> for visualization</a:t>
            </a:r>
          </a:p>
          <a:p>
            <a:r>
              <a:rPr lang="en-GB" baseline="0" dirty="0" smtClean="0"/>
              <a:t>-c or --count               : print event count instead of event rate, </a:t>
            </a:r>
            <a:r>
              <a:rPr lang="en-GB" baseline="0" dirty="0" err="1" smtClean="0"/>
              <a:t>defaul</a:t>
            </a:r>
            <a:r>
              <a:rPr lang="en-GB" baseline="0" dirty="0" smtClean="0"/>
              <a:t> is event rate</a:t>
            </a:r>
          </a:p>
          <a:p>
            <a:r>
              <a:rPr lang="en-GB" baseline="0" dirty="0" smtClean="0"/>
              <a:t>--</a:t>
            </a:r>
            <a:r>
              <a:rPr lang="en-GB" baseline="0" dirty="0" err="1" smtClean="0"/>
              <a:t>recompute_sql_timeout</a:t>
            </a:r>
            <a:r>
              <a:rPr lang="en-GB" baseline="0" dirty="0" smtClean="0"/>
              <a:t>=</a:t>
            </a:r>
            <a:r>
              <a:rPr lang="en-GB" baseline="0" dirty="0" err="1" smtClean="0"/>
              <a:t>arg</a:t>
            </a:r>
            <a:r>
              <a:rPr lang="en-GB" baseline="0" dirty="0" smtClean="0"/>
              <a:t> : timeout after which the SQL to </a:t>
            </a:r>
            <a:r>
              <a:rPr lang="en-GB" baseline="0" dirty="0" err="1" smtClean="0"/>
              <a:t>recompute</a:t>
            </a:r>
            <a:r>
              <a:rPr lang="en-GB" baseline="0" dirty="0" smtClean="0"/>
              <a:t> the SIDs under monitoring, default is 100 sec</a:t>
            </a:r>
          </a:p>
          <a:p>
            <a:r>
              <a:rPr lang="en-GB" baseline="0" dirty="0" smtClean="0"/>
              <a:t>--</a:t>
            </a:r>
            <a:r>
              <a:rPr lang="en-GB" baseline="0" dirty="0" err="1" smtClean="0"/>
              <a:t>sql</a:t>
            </a:r>
            <a:r>
              <a:rPr lang="en-GB" baseline="0" dirty="0" smtClean="0"/>
              <a:t>=</a:t>
            </a:r>
            <a:r>
              <a:rPr lang="en-GB" baseline="0" dirty="0" err="1" smtClean="0"/>
              <a:t>arg</a:t>
            </a:r>
            <a:r>
              <a:rPr lang="en-GB" baseline="0" dirty="0" smtClean="0"/>
              <a:t>                   : </a:t>
            </a:r>
            <a:r>
              <a:rPr lang="en-GB" baseline="0" dirty="0" err="1" smtClean="0"/>
              <a:t>sql</a:t>
            </a:r>
            <a:r>
              <a:rPr lang="en-GB" baseline="0" dirty="0" smtClean="0"/>
              <a:t> filter used to define the Oracle SIDs to monitor, default is: "username is not null"</a:t>
            </a:r>
          </a:p>
          <a:p>
            <a:r>
              <a:rPr lang="en-GB" baseline="0" dirty="0" smtClean="0"/>
              <a:t>--</a:t>
            </a:r>
            <a:r>
              <a:rPr lang="en-GB" baseline="0" dirty="0" err="1" smtClean="0"/>
              <a:t>sid</a:t>
            </a:r>
            <a:r>
              <a:rPr lang="en-GB" baseline="0" dirty="0" smtClean="0"/>
              <a:t>=</a:t>
            </a:r>
            <a:r>
              <a:rPr lang="en-GB" baseline="0" dirty="0" err="1" smtClean="0"/>
              <a:t>arg</a:t>
            </a:r>
            <a:r>
              <a:rPr lang="en-GB" baseline="0" dirty="0" smtClean="0"/>
              <a:t>                   : static list of Oracle SIDs to monitor, use in alternative to </a:t>
            </a:r>
            <a:r>
              <a:rPr lang="en-GB" baseline="0" dirty="0" err="1" smtClean="0"/>
              <a:t>sql</a:t>
            </a:r>
            <a:endParaRPr lang="en-GB" baseline="0" dirty="0" smtClean="0"/>
          </a:p>
          <a:p>
            <a:r>
              <a:rPr lang="en-GB" baseline="0" dirty="0" smtClean="0"/>
              <a:t>--event=</a:t>
            </a:r>
            <a:r>
              <a:rPr lang="en-GB" baseline="0" dirty="0" err="1" smtClean="0"/>
              <a:t>arg</a:t>
            </a:r>
            <a:r>
              <a:rPr lang="en-GB" baseline="0" dirty="0" smtClean="0"/>
              <a:t>                 : define event to monitor, default: "</a:t>
            </a:r>
            <a:r>
              <a:rPr lang="en-GB" baseline="0" dirty="0" err="1" smtClean="0"/>
              <a:t>db</a:t>
            </a:r>
            <a:r>
              <a:rPr lang="en-GB" baseline="0" dirty="0" smtClean="0"/>
              <a:t> file sequential read"</a:t>
            </a:r>
          </a:p>
          <a:p>
            <a:r>
              <a:rPr lang="en-GB" baseline="0" dirty="0" smtClean="0"/>
              <a:t>--</a:t>
            </a:r>
            <a:r>
              <a:rPr lang="en-GB" baseline="0" dirty="0" err="1" smtClean="0"/>
              <a:t>tns</a:t>
            </a:r>
            <a:r>
              <a:rPr lang="en-GB" baseline="0" dirty="0" smtClean="0"/>
              <a:t>=</a:t>
            </a:r>
            <a:r>
              <a:rPr lang="en-GB" baseline="0" dirty="0" err="1" smtClean="0"/>
              <a:t>arg</a:t>
            </a:r>
            <a:r>
              <a:rPr lang="en-GB" baseline="0" dirty="0" smtClean="0"/>
              <a:t>                   : connect string to the </a:t>
            </a:r>
            <a:r>
              <a:rPr lang="en-GB" baseline="0" dirty="0" err="1" smtClean="0"/>
              <a:t>dtaabase</a:t>
            </a:r>
            <a:r>
              <a:rPr lang="en-GB" baseline="0" dirty="0" smtClean="0"/>
              <a:t> as </a:t>
            </a:r>
            <a:r>
              <a:rPr lang="en-GB" baseline="0" dirty="0" err="1" smtClean="0"/>
              <a:t>sysdba</a:t>
            </a:r>
            <a:r>
              <a:rPr lang="en-GB" baseline="0" dirty="0" smtClean="0"/>
              <a:t>, default is "/"</a:t>
            </a:r>
          </a:p>
          <a:p>
            <a:endParaRPr lang="en-GB" baseline="0" dirty="0" smtClean="0"/>
          </a:p>
          <a:p>
            <a:endParaRPr lang="en-GB" baseline="0" dirty="0" smtClean="0"/>
          </a:p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79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741431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Workload generated with SLOB 2 with 16 concurrent sessions. Tracing</a:t>
            </a:r>
            <a:r>
              <a:rPr lang="en-GB" baseline="0" dirty="0" smtClean="0"/>
              <a:t> only slob sessions</a:t>
            </a:r>
            <a:endParaRPr lang="en-GB" dirty="0" smtClean="0"/>
          </a:p>
          <a:p>
            <a:r>
              <a:rPr lang="en-GB" dirty="0" smtClean="0"/>
              <a:t>./runit.sh 16</a:t>
            </a:r>
          </a:p>
          <a:p>
            <a:endParaRPr lang="en-GB" dirty="0" smtClean="0"/>
          </a:p>
          <a:p>
            <a:r>
              <a:rPr lang="en-GB" dirty="0" err="1" smtClean="0"/>
              <a:t>Slob.conf</a:t>
            </a:r>
            <a:endParaRPr lang="en-GB" dirty="0" smtClean="0"/>
          </a:p>
          <a:p>
            <a:r>
              <a:rPr lang="en-GB" dirty="0" smtClean="0"/>
              <a:t>UPDATE_PCT == 0</a:t>
            </a:r>
          </a:p>
          <a:p>
            <a:r>
              <a:rPr lang="en-GB" dirty="0" smtClean="0"/>
              <a:t>RUN_TIME == 600</a:t>
            </a:r>
          </a:p>
          <a:p>
            <a:r>
              <a:rPr lang="en-GB" dirty="0" smtClean="0"/>
              <a:t>WORK_LOOP == 0</a:t>
            </a:r>
          </a:p>
          <a:p>
            <a:r>
              <a:rPr lang="en-GB" dirty="0" smtClean="0"/>
              <a:t>SCALE == 1000000</a:t>
            </a:r>
          </a:p>
          <a:p>
            <a:r>
              <a:rPr lang="en-GB" dirty="0" smtClean="0"/>
              <a:t>WORK_UNIT == 256</a:t>
            </a:r>
          </a:p>
          <a:p>
            <a:r>
              <a:rPr lang="en-GB" dirty="0" smtClean="0"/>
              <a:t>ADMIN_SQLNET_SERVICE == ""</a:t>
            </a:r>
          </a:p>
          <a:p>
            <a:r>
              <a:rPr lang="en-GB" dirty="0" smtClean="0"/>
              <a:t>ADMIN_CONNECT_STRING == "/ as </a:t>
            </a:r>
            <a:r>
              <a:rPr lang="en-GB" dirty="0" err="1" smtClean="0"/>
              <a:t>sysdba</a:t>
            </a:r>
            <a:r>
              <a:rPr lang="en-GB" dirty="0" smtClean="0"/>
              <a:t>"</a:t>
            </a:r>
          </a:p>
          <a:p>
            <a:r>
              <a:rPr lang="en-GB" dirty="0" smtClean="0"/>
              <a:t>NON_ADMIN_CONNECT_STRING == ""</a:t>
            </a:r>
          </a:p>
          <a:p>
            <a:r>
              <a:rPr lang="en-GB" dirty="0" smtClean="0"/>
              <a:t>SQLNET_SERVICE_MAX == "0"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80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7414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7388"/>
            <a:ext cx="4568825" cy="34274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79042F-CF48-4A25-8040-C744929F57D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712025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Comparing latency data between the storage and OS/DB can give</a:t>
            </a:r>
            <a:r>
              <a:rPr lang="en-GB" baseline="0" dirty="0" smtClean="0"/>
              <a:t> precious information on what happens in between</a:t>
            </a:r>
          </a:p>
          <a:p>
            <a:r>
              <a:rPr lang="en-GB" baseline="0" dirty="0" smtClean="0"/>
              <a:t>For example comparing the data in this slide with the </a:t>
            </a:r>
            <a:r>
              <a:rPr lang="en-GB" baseline="0" dirty="0" err="1" smtClean="0"/>
              <a:t>x$kslwh</a:t>
            </a:r>
            <a:r>
              <a:rPr lang="en-GB" baseline="0" dirty="0" smtClean="0"/>
              <a:t> example histogram taken at the same time we can see that </a:t>
            </a:r>
            <a:r>
              <a:rPr lang="en-GB" baseline="0" dirty="0" err="1" smtClean="0"/>
              <a:t>dNFS</a:t>
            </a:r>
            <a:r>
              <a:rPr lang="en-GB" baseline="0" dirty="0" smtClean="0"/>
              <a:t>/Networking in this system adds </a:t>
            </a:r>
            <a:r>
              <a:rPr lang="en-GB" baseline="0" dirty="0" err="1" smtClean="0"/>
              <a:t>abuot</a:t>
            </a:r>
            <a:r>
              <a:rPr lang="en-GB" baseline="0" dirty="0" smtClean="0"/>
              <a:t> 200 </a:t>
            </a:r>
            <a:r>
              <a:rPr lang="en-GB" baseline="0" dirty="0" err="1" smtClean="0"/>
              <a:t>microsec</a:t>
            </a:r>
            <a:r>
              <a:rPr lang="en-GB" baseline="0" dirty="0" smtClean="0"/>
              <a:t> of latency on cached IO. Also storage latency is for all IO sync and </a:t>
            </a:r>
            <a:r>
              <a:rPr lang="en-GB" baseline="0" dirty="0" err="1" smtClean="0"/>
              <a:t>async</a:t>
            </a:r>
            <a:r>
              <a:rPr lang="en-GB" baseline="0" dirty="0" smtClean="0"/>
              <a:t>, so it has more information than what can be collected at OS/database level.</a:t>
            </a:r>
          </a:p>
          <a:p>
            <a:r>
              <a:rPr lang="en-GB" baseline="0" dirty="0" smtClean="0"/>
              <a:t>Note for ONTAP this is a new feature of version 8 (here used in cluster mode).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81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0891014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82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3659429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83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016046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84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016046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85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016046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86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0364001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92EDC-2977-4363-922C-84DC3B1A40D7}" type="slidenum">
              <a:rPr lang="en-GB" smtClean="0"/>
              <a:t>87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86436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7388"/>
            <a:ext cx="4568825" cy="34274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79042F-CF48-4A25-8040-C744929F57D8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180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3/9/2014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3/9/2014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3/9/2014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3/9/2014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64637"/>
            <a:ext cx="8784976" cy="94044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251520" y="1325608"/>
            <a:ext cx="8640960" cy="4887701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964843" y="6442621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56E76E7-A1B2-4249-AC69-7F1B822E4B26}" type="slidenum">
              <a:rPr lang="en-GB" sz="1200" b="0" smtClean="0">
                <a:solidFill>
                  <a:schemeClr val="bg1"/>
                </a:solidFill>
              </a:rPr>
              <a:t>‹#›</a:t>
            </a:fld>
            <a:endParaRPr lang="en-GB" sz="12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54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6870" y="2444814"/>
            <a:ext cx="8618899" cy="940443"/>
          </a:xfr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938257" y="6348114"/>
            <a:ext cx="49160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 b="0" i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16870" y="3391124"/>
            <a:ext cx="6283106" cy="990753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buNone/>
              <a:defRPr sz="2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Outline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2961" y="1566229"/>
            <a:ext cx="6138251" cy="3376963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0" eaLnBrk="1" latinLnBrk="0" hangingPunct="1"/>
            <a:r>
              <a:rPr lang="en-US" dirty="0" smtClean="0"/>
              <a:t>Second level</a:t>
            </a:r>
          </a:p>
          <a:p>
            <a:pPr lvl="0" eaLnBrk="1" latinLnBrk="0" hangingPunct="1"/>
            <a:r>
              <a:rPr lang="en-US" dirty="0" smtClean="0"/>
              <a:t>Third level</a:t>
            </a:r>
          </a:p>
          <a:p>
            <a:pPr lvl="0" eaLnBrk="1" latinLnBrk="0" hangingPunct="1"/>
            <a:r>
              <a:rPr lang="en-US" dirty="0" smtClean="0"/>
              <a:t>Fourth level</a:t>
            </a:r>
          </a:p>
          <a:p>
            <a:pPr lvl="0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2" descr="C:\Users\sskorupi\AppData\Local\Microsoft\Windows\Temporary Internet Files\Content.IE5\Z4ITRD5P\MP900438680[1]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92554" y="1570251"/>
            <a:ext cx="2578721" cy="2292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967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3/9/2014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62961" y="142962"/>
            <a:ext cx="882712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</a:t>
            </a:r>
            <a:r>
              <a:rPr kumimoji="0" lang="en-US" noProof="0" dirty="0" err="1" smtClean="0"/>
              <a:t>modifiez</a:t>
            </a:r>
            <a:r>
              <a:rPr kumimoji="0" lang="fr-CH" dirty="0" smtClean="0"/>
              <a:t>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62961" y="1176950"/>
            <a:ext cx="8827129" cy="48888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3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  <p:sldLayoutId id="214748368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-YuShn6ro1g" TargetMode="External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8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8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5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528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871" y="157642"/>
            <a:ext cx="8827129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CERN’s</a:t>
            </a:r>
            <a:r>
              <a:rPr lang="pl-PL" dirty="0" smtClean="0"/>
              <a:t> Databases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961" y="1408036"/>
            <a:ext cx="8827129" cy="4888872"/>
          </a:xfrm>
        </p:spPr>
        <p:txBody>
          <a:bodyPr>
            <a:normAutofit/>
          </a:bodyPr>
          <a:lstStyle/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rgbClr val="FF0000"/>
                </a:solidFill>
                <a:ea typeface="DejaVu Sans" charset="0"/>
                <a:cs typeface="DejaVu Sans" charset="0"/>
              </a:rPr>
              <a:t>~</a:t>
            </a:r>
            <a:r>
              <a:rPr lang="en-US" sz="24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100</a:t>
            </a:r>
            <a:r>
              <a:rPr lang="en-US" sz="2400" dirty="0" smtClean="0">
                <a:solidFill>
                  <a:srgbClr val="0055A0"/>
                </a:solidFill>
                <a:ea typeface="DejaVu Sans" charset="0"/>
                <a:cs typeface="DejaVu Sans" charset="0"/>
              </a:rPr>
              <a:t> </a:t>
            </a:r>
            <a:r>
              <a:rPr lang="en-US" sz="2400" dirty="0">
                <a:solidFill>
                  <a:srgbClr val="0055A0"/>
                </a:solidFill>
                <a:ea typeface="DejaVu Sans" charset="0"/>
                <a:cs typeface="DejaVu Sans" charset="0"/>
              </a:rPr>
              <a:t>Oracle databases, most of them RAC</a:t>
            </a:r>
            <a:endParaRPr lang="en-US" sz="2400" dirty="0" smtClean="0">
              <a:solidFill>
                <a:srgbClr val="0055A0"/>
              </a:solidFill>
              <a:ea typeface="DejaVu Sans" charset="0"/>
              <a:cs typeface="DejaVu Sans" charset="0"/>
            </a:endParaRP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>
                <a:solidFill>
                  <a:srgbClr val="0055A0"/>
                </a:solidFill>
                <a:ea typeface="DejaVu Sans" charset="0"/>
                <a:cs typeface="DejaVu Sans" charset="0"/>
              </a:rPr>
              <a:t>Mostly NAS storage plus some SAN with ASM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~500 </a:t>
            </a:r>
            <a:r>
              <a:rPr lang="en-US" sz="2000" dirty="0">
                <a:solidFill>
                  <a:srgbClr val="FF0000"/>
                </a:solidFill>
                <a:ea typeface="DejaVu Sans" charset="0"/>
                <a:cs typeface="DejaVu Sans" charset="0"/>
              </a:rPr>
              <a:t>TB </a:t>
            </a:r>
            <a:r>
              <a:rPr lang="en-US" sz="2000" dirty="0">
                <a:solidFill>
                  <a:schemeClr val="tx2"/>
                </a:solidFill>
                <a:ea typeface="DejaVu Sans" charset="0"/>
                <a:cs typeface="DejaVu Sans" charset="0"/>
              </a:rPr>
              <a:t>of </a:t>
            </a:r>
            <a:r>
              <a:rPr lang="en-US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data files </a:t>
            </a:r>
            <a:r>
              <a:rPr lang="en-US" sz="2000" dirty="0">
                <a:solidFill>
                  <a:schemeClr val="tx2"/>
                </a:solidFill>
                <a:ea typeface="DejaVu Sans" charset="0"/>
                <a:cs typeface="DejaVu Sans" charset="0"/>
              </a:rPr>
              <a:t>for production DBs in total</a:t>
            </a:r>
          </a:p>
          <a:p>
            <a:pPr marL="36576" indent="0"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l-PL" sz="2400" dirty="0" smtClean="0">
              <a:solidFill>
                <a:schemeClr val="tx2"/>
              </a:solidFill>
              <a:ea typeface="DejaVu Sans" charset="0"/>
              <a:cs typeface="DejaVu Sans" charset="0"/>
            </a:endParaRP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Examples</a:t>
            </a:r>
            <a:r>
              <a:rPr lang="pl-PL" sz="24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 </a:t>
            </a:r>
            <a:r>
              <a:rPr lang="pl-PL" sz="2400" dirty="0">
                <a:solidFill>
                  <a:schemeClr val="tx2"/>
                </a:solidFill>
                <a:ea typeface="DejaVu Sans" charset="0"/>
                <a:cs typeface="DejaVu Sans" charset="0"/>
              </a:rPr>
              <a:t>of critical production DBs: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l-PL" sz="2000" dirty="0">
                <a:solidFill>
                  <a:schemeClr val="tx2"/>
                </a:solidFill>
                <a:ea typeface="DejaVu Sans" charset="0"/>
                <a:cs typeface="DejaVu Sans" charset="0"/>
              </a:rPr>
              <a:t>LHC logging database </a:t>
            </a:r>
            <a:r>
              <a:rPr lang="pl-PL" sz="20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~</a:t>
            </a:r>
            <a:r>
              <a:rPr lang="en-GB" sz="20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170</a:t>
            </a:r>
            <a:r>
              <a:rPr lang="pl-PL" sz="20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 </a:t>
            </a:r>
            <a:r>
              <a:rPr lang="pl-PL" sz="2000" dirty="0">
                <a:solidFill>
                  <a:srgbClr val="FF0000"/>
                </a:solidFill>
                <a:ea typeface="DejaVu Sans" charset="0"/>
                <a:cs typeface="DejaVu Sans" charset="0"/>
              </a:rPr>
              <a:t>TB</a:t>
            </a:r>
            <a:r>
              <a:rPr lang="pl-PL" sz="2000" dirty="0">
                <a:solidFill>
                  <a:schemeClr val="tx2"/>
                </a:solidFill>
                <a:ea typeface="DejaVu Sans" charset="0"/>
                <a:cs typeface="DejaVu Sans" charset="0"/>
              </a:rPr>
              <a:t>, expected growth up to </a:t>
            </a:r>
            <a:r>
              <a:rPr lang="en-US" sz="20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~</a:t>
            </a:r>
            <a:r>
              <a:rPr lang="pl-PL" sz="20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70 </a:t>
            </a:r>
            <a:r>
              <a:rPr lang="pl-PL" sz="2000" dirty="0">
                <a:solidFill>
                  <a:srgbClr val="FF0000"/>
                </a:solidFill>
                <a:ea typeface="DejaVu Sans" charset="0"/>
                <a:cs typeface="DejaVu Sans" charset="0"/>
              </a:rPr>
              <a:t>TB / year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l-PL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13 </a:t>
            </a:r>
            <a:r>
              <a:rPr lang="en-GB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p</a:t>
            </a:r>
            <a:r>
              <a:rPr lang="pl-PL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roduction </a:t>
            </a:r>
            <a:r>
              <a:rPr lang="pl-PL" sz="2000" dirty="0">
                <a:solidFill>
                  <a:schemeClr val="tx2"/>
                </a:solidFill>
                <a:ea typeface="DejaVu Sans" charset="0"/>
                <a:cs typeface="DejaVu Sans" charset="0"/>
              </a:rPr>
              <a:t>experiments’ databases ~</a:t>
            </a:r>
            <a:r>
              <a:rPr lang="pl-PL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1</a:t>
            </a:r>
            <a:r>
              <a:rPr lang="en-US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0-20</a:t>
            </a:r>
            <a:r>
              <a:rPr lang="pl-PL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 </a:t>
            </a:r>
            <a:r>
              <a:rPr lang="pl-PL" sz="2000" dirty="0">
                <a:solidFill>
                  <a:schemeClr val="tx2"/>
                </a:solidFill>
                <a:ea typeface="DejaVu Sans" charset="0"/>
                <a:cs typeface="DejaVu Sans" charset="0"/>
              </a:rPr>
              <a:t>TB in </a:t>
            </a:r>
            <a:r>
              <a:rPr lang="en-GB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each</a:t>
            </a:r>
            <a:endParaRPr lang="en-GB" sz="1800" dirty="0">
              <a:solidFill>
                <a:schemeClr val="tx2"/>
              </a:solidFill>
              <a:ea typeface="DejaVu Sans" charset="0"/>
              <a:cs typeface="DejaVu Sans" charset="0"/>
            </a:endParaRP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dirty="0">
                <a:solidFill>
                  <a:schemeClr val="tx2"/>
                </a:solidFill>
                <a:ea typeface="DejaVu Sans" charset="0"/>
                <a:cs typeface="DejaVu Sans" charset="0"/>
              </a:rPr>
              <a:t>Read-only copies (Active Data Guard</a:t>
            </a:r>
            <a:r>
              <a:rPr lang="en-GB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)</a:t>
            </a:r>
            <a:endParaRPr lang="en-US" sz="2400" dirty="0" smtClean="0">
              <a:solidFill>
                <a:schemeClr val="tx2"/>
              </a:solidFill>
              <a:ea typeface="DejaVu Sans" charset="0"/>
              <a:cs typeface="DejaVu Sans" charset="0"/>
            </a:endParaRPr>
          </a:p>
        </p:txBody>
      </p:sp>
      <p:pic>
        <p:nvPicPr>
          <p:cNvPr id="16" name="Picture 2" descr="C:\mblaszcz private\PRESENTATIONS MAIN\aaa UKOUG 2013\pics\Picture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950" y="531960"/>
            <a:ext cx="1314921" cy="1251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mblaszcz private\PRESENTATIONS MAIN\aaa UKOUG 2013\pics\Picture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415" y="788134"/>
            <a:ext cx="1314921" cy="1251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mblaszcz private\PRESENTATIONS MAIN\aaa UKOUG 2013\pics\Picture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392" y="1053115"/>
            <a:ext cx="1314921" cy="1251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mblaszcz private\PRESENTATIONS MAIN\aaa UKOUG 2013\pics\Picture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2216" y="1315755"/>
            <a:ext cx="1314921" cy="1251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41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19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566229"/>
            <a:ext cx="6746658" cy="380955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800" dirty="0" smtClean="0">
                <a:solidFill>
                  <a:schemeClr val="accent2"/>
                </a:solidFill>
              </a:rPr>
              <a:t>CERN </a:t>
            </a:r>
            <a:r>
              <a:rPr lang="en-US" sz="2800" dirty="0">
                <a:solidFill>
                  <a:schemeClr val="accent2"/>
                </a:solidFill>
              </a:rPr>
              <a:t>and </a:t>
            </a:r>
            <a:r>
              <a:rPr lang="en-US" sz="2800" dirty="0" smtClean="0">
                <a:solidFill>
                  <a:schemeClr val="accent2"/>
                </a:solidFill>
              </a:rPr>
              <a:t>Oracle</a:t>
            </a:r>
            <a:endParaRPr lang="en-US" sz="2800" dirty="0">
              <a:solidFill>
                <a:schemeClr val="accent2"/>
              </a:solidFill>
            </a:endParaRPr>
          </a:p>
          <a:p>
            <a:pPr>
              <a:lnSpc>
                <a:spcPct val="110000"/>
              </a:lnSpc>
            </a:pPr>
            <a:r>
              <a:rPr lang="en-US" sz="2800" dirty="0"/>
              <a:t>Storage latency investigations and Oracle</a:t>
            </a:r>
          </a:p>
          <a:p>
            <a:pPr>
              <a:lnSpc>
                <a:spcPct val="110000"/>
              </a:lnSpc>
            </a:pPr>
            <a:r>
              <a:rPr lang="en-US" sz="2800" dirty="0" smtClean="0">
                <a:solidFill>
                  <a:schemeClr val="accent2"/>
                </a:solidFill>
              </a:rPr>
              <a:t>Examples</a:t>
            </a:r>
            <a:endParaRPr lang="en-US" sz="2800" dirty="0">
              <a:solidFill>
                <a:schemeClr val="accent2"/>
              </a:solidFill>
            </a:endParaRPr>
          </a:p>
          <a:p>
            <a:pPr>
              <a:lnSpc>
                <a:spcPct val="110000"/>
              </a:lnSpc>
            </a:pPr>
            <a:r>
              <a:rPr lang="en-US" sz="2800" dirty="0" smtClean="0">
                <a:solidFill>
                  <a:schemeClr val="accent2"/>
                </a:solidFill>
              </a:rPr>
              <a:t>Tools</a:t>
            </a:r>
          </a:p>
          <a:p>
            <a:pPr>
              <a:lnSpc>
                <a:spcPct val="110000"/>
              </a:lnSpc>
            </a:pPr>
            <a:r>
              <a:rPr lang="en-US" sz="2800" dirty="0">
                <a:solidFill>
                  <a:schemeClr val="accent2"/>
                </a:solidFill>
              </a:rPr>
              <a:t>More sources of latency </a:t>
            </a:r>
            <a:r>
              <a:rPr lang="en-US" sz="2800" dirty="0" smtClean="0">
                <a:solidFill>
                  <a:schemeClr val="accent2"/>
                </a:solidFill>
              </a:rPr>
              <a:t>data</a:t>
            </a:r>
            <a:endParaRPr lang="en-US" sz="2800" dirty="0">
              <a:solidFill>
                <a:schemeClr val="accent2"/>
              </a:solidFill>
            </a:endParaRPr>
          </a:p>
          <a:p>
            <a:pPr>
              <a:lnSpc>
                <a:spcPct val="110000"/>
              </a:lnSpc>
            </a:pPr>
            <a:r>
              <a:rPr lang="en-US" sz="2800" dirty="0">
                <a:solidFill>
                  <a:schemeClr val="accent2"/>
                </a:solidFill>
              </a:rPr>
              <a:t>Conclusions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02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Latency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Latency, a measure of time.</a:t>
            </a:r>
          </a:p>
          <a:p>
            <a:pPr lvl="1"/>
            <a:r>
              <a:rPr lang="en-US" dirty="0"/>
              <a:t>In the context of this presentation: time to access data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2" descr="http://i1-news.softpedia-static.com/images/news2/Intel-Sierra-Star-20nm-SSDs-Come-in-Q2-2013-2.jpg?134640293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774" y="2784282"/>
            <a:ext cx="2198047" cy="131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t0.gstatic.com/images?q=tbn:ANd9GcSiZv7Ohe6s2mD1NHUqy9l6kwLAeZ9vdrw97ftNv1kKK-BP3Gyvsw&amp;t=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166" y="2678171"/>
            <a:ext cx="1926137" cy="1917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3.bp.blogspot.com/-qhCi6GNlyoI/URIiQxGeHuI/AAAAAAAAG_M/eZlTARw7zLs/s1600/RAM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663" y="4439854"/>
            <a:ext cx="2121729" cy="162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http://us.123rf.com/400wm/400/400/aarrows/aarrows1111/aarrows111100005/11171914-the-modern-multi-core--processor-cpu-computer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112" y="2781657"/>
            <a:ext cx="1529239" cy="1529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8" descr="http://deltautomation.files.wordpress.com/2011/10/ethernet-cable-utp-mold-type-kb-aa0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515" y="4640566"/>
            <a:ext cx="1466812" cy="1466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0" descr="https://encrypted-tbn0.gstatic.com/images?q=tbn:ANd9GcR_UdGk56t-xE6ek7hRiBqja2WD557aclKuCN2ulsbblEzcMmYS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986" y="4806689"/>
            <a:ext cx="1506934" cy="113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89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</a:t>
            </a:r>
            <a:r>
              <a:rPr lang="en-US" dirty="0" smtClean="0"/>
              <a:t>is Storage Latency Important?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Performance analysis and tuning:</a:t>
            </a:r>
          </a:p>
          <a:p>
            <a:pPr lvl="1"/>
            <a:r>
              <a:rPr lang="en-US" dirty="0"/>
              <a:t>Where is the </a:t>
            </a:r>
            <a:r>
              <a:rPr lang="en-US" dirty="0">
                <a:solidFill>
                  <a:srgbClr val="FF0000"/>
                </a:solidFill>
              </a:rPr>
              <a:t>time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spent</a:t>
            </a:r>
            <a:r>
              <a:rPr lang="en-US" dirty="0"/>
              <a:t> during a DB call?</a:t>
            </a:r>
          </a:p>
          <a:p>
            <a:pPr lvl="1"/>
            <a:r>
              <a:rPr lang="en-US" dirty="0" smtClean="0"/>
              <a:t>What </a:t>
            </a:r>
            <a:r>
              <a:rPr lang="en-US" dirty="0"/>
              <a:t>response time do the </a:t>
            </a:r>
            <a:r>
              <a:rPr lang="en-US" dirty="0" smtClean="0"/>
              <a:t>user sessions experience </a:t>
            </a:r>
            <a:r>
              <a:rPr lang="en-US" dirty="0"/>
              <a:t>from the DB?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OLTP</a:t>
            </a:r>
            <a:r>
              <a:rPr lang="en-US" dirty="0" smtClean="0"/>
              <a:t>-like workloads:</a:t>
            </a:r>
            <a:endParaRPr lang="en-US" dirty="0"/>
          </a:p>
          <a:p>
            <a:pPr lvl="1"/>
            <a:r>
              <a:rPr lang="en-US" dirty="0" smtClean="0"/>
              <a:t>Response time can be dominated by </a:t>
            </a:r>
            <a:r>
              <a:rPr lang="en-US" dirty="0" smtClean="0">
                <a:solidFill>
                  <a:srgbClr val="FF0000"/>
                </a:solidFill>
              </a:rPr>
              <a:t>I/O latency </a:t>
            </a:r>
          </a:p>
          <a:p>
            <a:pPr lvl="1"/>
            <a:r>
              <a:rPr lang="en-US" dirty="0" smtClean="0"/>
              <a:t>Examples: index-based access, </a:t>
            </a:r>
            <a:r>
              <a:rPr lang="en-US" dirty="0"/>
              <a:t>nested </a:t>
            </a:r>
            <a:r>
              <a:rPr lang="en-US" dirty="0" smtClean="0"/>
              <a:t>loops joins</a:t>
            </a:r>
            <a:endParaRPr lang="en-US" dirty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64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Physical Sources of Latency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961" y="1176952"/>
            <a:ext cx="8827129" cy="2578890"/>
          </a:xfrm>
        </p:spPr>
        <p:txBody>
          <a:bodyPr>
            <a:normAutofit/>
          </a:bodyPr>
          <a:lstStyle/>
          <a:p>
            <a:r>
              <a:rPr lang="en-US" dirty="0" smtClean="0"/>
              <a:t>Blocking I/O calls:</a:t>
            </a:r>
            <a:endParaRPr lang="en-US" dirty="0"/>
          </a:p>
          <a:p>
            <a:pPr lvl="1"/>
            <a:r>
              <a:rPr lang="en-US" dirty="0" smtClean="0"/>
              <a:t>Think access </a:t>
            </a:r>
            <a:r>
              <a:rPr lang="en-US" dirty="0"/>
              <a:t>to a large table via </a:t>
            </a:r>
            <a:r>
              <a:rPr lang="en-US" dirty="0" smtClean="0"/>
              <a:t>an index</a:t>
            </a:r>
            <a:endParaRPr lang="en-US" dirty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Random</a:t>
            </a:r>
            <a:r>
              <a:rPr lang="en-US" dirty="0" smtClean="0"/>
              <a:t> access</a:t>
            </a:r>
          </a:p>
          <a:p>
            <a:pPr lvl="1"/>
            <a:r>
              <a:rPr lang="en-US" dirty="0" smtClean="0"/>
              <a:t>HDD: head movement and disk spinning latency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050" name="Picture 2" descr="C:\mblaszcz private\PRESENTATIONS MAIN\aaa UKOUG 2013\pics\disk-arm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424" y="3807193"/>
            <a:ext cx="2469391" cy="2221766"/>
          </a:xfrm>
          <a:prstGeom prst="rect">
            <a:avLst/>
          </a:prstGeom>
          <a:noFill/>
          <a:ln w="254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mblaszcz private\PRESENTATIONS MAIN\aaa UKOUG 2013\pics\disk-spin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917" y="3802732"/>
            <a:ext cx="2537402" cy="2221764"/>
          </a:xfrm>
          <a:prstGeom prst="rect">
            <a:avLst/>
          </a:prstGeom>
          <a:noFill/>
          <a:ln w="254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mblaszcz private\PRESENTATIONS MAIN\aaa UKOUG 2013\pics\slow_snai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30579">
            <a:off x="401642" y="3766273"/>
            <a:ext cx="1029356" cy="9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mblaszcz private\PRESENTATIONS MAIN\aaa UKOUG 2013\pics\slow_snai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3659">
            <a:off x="7787759" y="4215616"/>
            <a:ext cx="1029356" cy="9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63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we do: Hardware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Current trends for HW</a:t>
            </a:r>
          </a:p>
          <a:p>
            <a:pPr lvl="1"/>
            <a:r>
              <a:rPr lang="en-US" dirty="0" smtClean="0"/>
              <a:t>Size I/O subsystem for IOPS not TB</a:t>
            </a:r>
          </a:p>
          <a:p>
            <a:pPr lvl="1"/>
            <a:r>
              <a:rPr lang="en-US" dirty="0" smtClean="0"/>
              <a:t>Large flash cache </a:t>
            </a:r>
            <a:r>
              <a:rPr lang="en-US" dirty="0"/>
              <a:t>in storage</a:t>
            </a:r>
          </a:p>
          <a:p>
            <a:pPr lvl="1"/>
            <a:r>
              <a:rPr lang="en-US" dirty="0" smtClean="0"/>
              <a:t>Flash </a:t>
            </a:r>
            <a:r>
              <a:rPr lang="en-US" dirty="0"/>
              <a:t>cards on servers</a:t>
            </a:r>
          </a:p>
          <a:p>
            <a:pPr lvl="1"/>
            <a:r>
              <a:rPr lang="en-US" dirty="0" smtClean="0"/>
              <a:t>Servers </a:t>
            </a:r>
            <a:r>
              <a:rPr lang="en-US" dirty="0"/>
              <a:t>with large amounts of </a:t>
            </a:r>
            <a:r>
              <a:rPr lang="en-US" dirty="0" smtClean="0"/>
              <a:t>memory</a:t>
            </a:r>
          </a:p>
          <a:p>
            <a:pPr lvl="2"/>
            <a:r>
              <a:rPr lang="en-US" dirty="0" smtClean="0"/>
              <a:t>Avoid reading from storage!</a:t>
            </a:r>
          </a:p>
          <a:p>
            <a:endParaRPr lang="en-US" dirty="0"/>
          </a:p>
          <a:p>
            <a:r>
              <a:rPr lang="en-US" dirty="0"/>
              <a:t>A balance act performance </a:t>
            </a:r>
            <a:r>
              <a:rPr lang="en-US" dirty="0" smtClean="0"/>
              <a:t>vs. </a:t>
            </a:r>
            <a:r>
              <a:rPr lang="en-US" dirty="0"/>
              <a:t>cost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26" name="Picture 2" descr="C:\mblaszcz private\PRESENTATIONS MAIN\aaa UKOUG 2013\pics\ss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804" y="1118403"/>
            <a:ext cx="1878939" cy="1658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133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we do: 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Big gains in application/SQL optimization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SW </a:t>
            </a:r>
            <a:r>
              <a:rPr lang="en-US" dirty="0" smtClean="0">
                <a:solidFill>
                  <a:srgbClr val="FF0000"/>
                </a:solidFill>
              </a:rPr>
              <a:t>optimizations </a:t>
            </a:r>
            <a:r>
              <a:rPr lang="en-US" dirty="0" smtClean="0"/>
              <a:t>beat </a:t>
            </a:r>
            <a:r>
              <a:rPr lang="en-US" dirty="0"/>
              <a:t>HW </a:t>
            </a:r>
            <a:r>
              <a:rPr lang="en-US" dirty="0" smtClean="0"/>
              <a:t>optimizations </a:t>
            </a:r>
            <a:r>
              <a:rPr lang="en-US" dirty="0"/>
              <a:t>most of the </a:t>
            </a:r>
            <a:r>
              <a:rPr lang="en-US" dirty="0" smtClean="0"/>
              <a:t>times</a:t>
            </a:r>
          </a:p>
          <a:p>
            <a:pPr marL="448056" lvl="1" indent="0">
              <a:buNone/>
            </a:pPr>
            <a:endParaRPr lang="en-US" dirty="0"/>
          </a:p>
          <a:p>
            <a:r>
              <a:rPr lang="en-US" dirty="0" smtClean="0"/>
              <a:t>Oracle tuning: </a:t>
            </a:r>
            <a:endParaRPr lang="en-US" dirty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Understanding</a:t>
            </a:r>
            <a:r>
              <a:rPr lang="en-US" dirty="0" smtClean="0"/>
              <a:t> </a:t>
            </a:r>
            <a:r>
              <a:rPr lang="en-US" dirty="0"/>
              <a:t>when single-block </a:t>
            </a:r>
            <a:r>
              <a:rPr lang="en-US" dirty="0">
                <a:solidFill>
                  <a:srgbClr val="FF0000"/>
                </a:solidFill>
              </a:rPr>
              <a:t>access</a:t>
            </a:r>
            <a:r>
              <a:rPr lang="en-US" dirty="0"/>
              <a:t> </a:t>
            </a:r>
            <a:r>
              <a:rPr lang="en-US" dirty="0" smtClean="0"/>
              <a:t>is or </a:t>
            </a:r>
            <a:r>
              <a:rPr lang="en-US" dirty="0"/>
              <a:t>is not </a:t>
            </a:r>
            <a:r>
              <a:rPr lang="en-US" dirty="0">
                <a:solidFill>
                  <a:srgbClr val="FF0000"/>
                </a:solidFill>
              </a:rPr>
              <a:t>optimal</a:t>
            </a:r>
          </a:p>
          <a:p>
            <a:pPr lvl="1"/>
            <a:r>
              <a:rPr lang="en-US" dirty="0"/>
              <a:t>Full </a:t>
            </a:r>
            <a:r>
              <a:rPr lang="en-US" dirty="0" smtClean="0"/>
              <a:t>scan vs. index-based access</a:t>
            </a:r>
            <a:endParaRPr lang="en-US" dirty="0"/>
          </a:p>
          <a:p>
            <a:pPr lvl="1"/>
            <a:r>
              <a:rPr lang="en-US" dirty="0"/>
              <a:t>Hash </a:t>
            </a:r>
            <a:r>
              <a:rPr lang="en-US" dirty="0" smtClean="0"/>
              <a:t>join vs. nested loops </a:t>
            </a:r>
          </a:p>
          <a:p>
            <a:pPr lvl="1"/>
            <a:r>
              <a:rPr lang="en-US" dirty="0" smtClean="0"/>
              <a:t>In general: get a good execution plan!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70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Where is the Problem?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3075" name="Picture 3" descr="C:\mblaszcz private\PRESENTATIONS MAIN\aaa UKOUG 2013\pointing finger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208" y="1646422"/>
            <a:ext cx="3817211" cy="216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2961" y="1176950"/>
            <a:ext cx="3343499" cy="1433498"/>
          </a:xfrm>
        </p:spPr>
        <p:txBody>
          <a:bodyPr/>
          <a:lstStyle/>
          <a:p>
            <a:pPr marL="36576" indent="0">
              <a:buNone/>
            </a:pPr>
            <a:r>
              <a:rPr lang="en-US" dirty="0"/>
              <a:t>DB </a:t>
            </a:r>
            <a:r>
              <a:rPr lang="en-US" dirty="0" smtClean="0"/>
              <a:t>Admin:   </a:t>
            </a:r>
          </a:p>
          <a:p>
            <a:pPr marL="36576" indent="0">
              <a:buNone/>
            </a:pPr>
            <a:r>
              <a:rPr lang="en-US" dirty="0"/>
              <a:t> </a:t>
            </a:r>
            <a:r>
              <a:rPr lang="en-US" dirty="0" smtClean="0"/>
              <a:t>- Storage </a:t>
            </a:r>
            <a:r>
              <a:rPr lang="en-US" dirty="0"/>
              <a:t>is slow!</a:t>
            </a:r>
          </a:p>
          <a:p>
            <a:endParaRPr lang="en-GB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3012141" y="3337138"/>
            <a:ext cx="6131859" cy="1084927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r">
              <a:buFont typeface="Arial"/>
              <a:buNone/>
            </a:pPr>
            <a:r>
              <a:rPr lang="en-US" dirty="0" smtClean="0"/>
              <a:t>Storage Admin:   </a:t>
            </a:r>
          </a:p>
          <a:p>
            <a:pPr marL="36576" indent="0">
              <a:buNone/>
            </a:pPr>
            <a:r>
              <a:rPr lang="en-US" dirty="0" smtClean="0"/>
              <a:t> - The problem is with the DB!</a:t>
            </a:r>
            <a:endParaRPr lang="en-US" dirty="0"/>
          </a:p>
          <a:p>
            <a:pPr marL="36576" indent="0">
              <a:buFont typeface="Arial"/>
              <a:buNone/>
            </a:pPr>
            <a:endParaRPr lang="en-US" dirty="0" smtClean="0"/>
          </a:p>
          <a:p>
            <a:endParaRPr lang="en-GB" dirty="0"/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364482" y="4559308"/>
            <a:ext cx="8322318" cy="1433498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Reality check: </a:t>
            </a:r>
          </a:p>
          <a:p>
            <a:pPr lvl="1"/>
            <a:r>
              <a:rPr lang="en-US" dirty="0" smtClean="0"/>
              <a:t>Lack </a:t>
            </a:r>
            <a:r>
              <a:rPr lang="en-US" dirty="0"/>
              <a:t>of </a:t>
            </a:r>
            <a:r>
              <a:rPr lang="en-US" dirty="0">
                <a:solidFill>
                  <a:srgbClr val="FF0000"/>
                </a:solidFill>
              </a:rPr>
              <a:t>clear</a:t>
            </a:r>
            <a:r>
              <a:rPr lang="en-US" dirty="0"/>
              <a:t> storage performance </a:t>
            </a:r>
            <a:r>
              <a:rPr lang="en-US" dirty="0" smtClean="0">
                <a:solidFill>
                  <a:srgbClr val="FF0000"/>
                </a:solidFill>
              </a:rPr>
              <a:t>data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Changing database workloads.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marL="36576" indent="0">
              <a:buFont typeface="Arial"/>
              <a:buNone/>
            </a:pPr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641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Performance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 the </a:t>
            </a:r>
            <a:r>
              <a:rPr lang="en-US" dirty="0" smtClean="0">
                <a:solidFill>
                  <a:srgbClr val="FF0000"/>
                </a:solidFill>
              </a:rPr>
              <a:t>root causes </a:t>
            </a:r>
            <a:r>
              <a:rPr lang="en-US" dirty="0" smtClean="0"/>
              <a:t>can be hard:</a:t>
            </a:r>
          </a:p>
          <a:p>
            <a:pPr lvl="1"/>
            <a:r>
              <a:rPr lang="en-US" dirty="0" smtClean="0"/>
              <a:t>Applications are slow because of storage?</a:t>
            </a:r>
          </a:p>
          <a:p>
            <a:pPr lvl="1"/>
            <a:r>
              <a:rPr lang="en-US" dirty="0" smtClean="0"/>
              <a:t>Or Storage is slow because overloaded by a runaway application?</a:t>
            </a:r>
          </a:p>
          <a:p>
            <a:pPr lvl="1"/>
            <a:endParaRPr lang="en-US" dirty="0"/>
          </a:p>
          <a:p>
            <a:r>
              <a:rPr lang="en-US" dirty="0" smtClean="0"/>
              <a:t>We want to </a:t>
            </a:r>
            <a:r>
              <a:rPr lang="en-US" dirty="0" smtClean="0">
                <a:solidFill>
                  <a:srgbClr val="FF0000"/>
                </a:solidFill>
              </a:rPr>
              <a:t>build a model </a:t>
            </a:r>
            <a:r>
              <a:rPr lang="en-US" dirty="0" smtClean="0"/>
              <a:t>of what is happening</a:t>
            </a:r>
          </a:p>
          <a:p>
            <a:pPr lvl="1"/>
            <a:r>
              <a:rPr lang="en-US" dirty="0" smtClean="0"/>
              <a:t>That can be proven with data</a:t>
            </a:r>
            <a:endParaRPr lang="en-US" dirty="0"/>
          </a:p>
          <a:p>
            <a:pPr lvl="1"/>
            <a:r>
              <a:rPr lang="en-US" dirty="0" smtClean="0"/>
              <a:t>That we can use for tuning</a:t>
            </a:r>
            <a:endParaRPr lang="en-US" dirty="0"/>
          </a:p>
          <a:p>
            <a:pPr marL="36576" indent="0">
              <a:buNone/>
            </a:pPr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Latency Picture is Worth a Thousand Storage Metrics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Hotsos Symposium 2014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316870" y="3633663"/>
            <a:ext cx="6283106" cy="498809"/>
          </a:xfrm>
        </p:spPr>
        <p:txBody>
          <a:bodyPr/>
          <a:lstStyle/>
          <a:p>
            <a:r>
              <a:rPr lang="en-US" dirty="0" smtClean="0"/>
              <a:t>Luca Canali – CERN</a:t>
            </a:r>
          </a:p>
        </p:txBody>
      </p:sp>
    </p:spTree>
    <p:extLst>
      <p:ext uri="{BB962C8B-B14F-4D97-AF65-F5344CB8AC3E}">
        <p14:creationId xmlns:p14="http://schemas.microsoft.com/office/powerpoint/2010/main" val="355133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Transactional Workload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We will focus on systems like this example (OLTP):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DB time dominated by ‘</a:t>
            </a:r>
            <a:r>
              <a:rPr lang="en-US" dirty="0" err="1" smtClean="0"/>
              <a:t>db</a:t>
            </a:r>
            <a:r>
              <a:rPr lang="en-US" dirty="0" smtClean="0"/>
              <a:t> file sequential read’</a:t>
            </a:r>
          </a:p>
          <a:p>
            <a:pPr lvl="2"/>
            <a:r>
              <a:rPr lang="en-US" dirty="0" smtClean="0"/>
              <a:t>CPU usage is not a bottleneck</a:t>
            </a:r>
          </a:p>
          <a:p>
            <a:pPr lvl="2"/>
            <a:r>
              <a:rPr lang="en-US" dirty="0" smtClean="0"/>
              <a:t>We can ignore locks and other serialization events</a:t>
            </a:r>
          </a:p>
          <a:p>
            <a:pPr lvl="2"/>
            <a:endParaRPr lang="en-US" dirty="0" smtClean="0"/>
          </a:p>
          <a:p>
            <a:pPr lvl="2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3076" name="Picture 4" descr="C:\mblaszcz private\PRESENTATIONS MAIN\aaa UKOUG 2013\working\pics latency\oem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72" y="1681164"/>
            <a:ext cx="7678738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mblaszcz private\PRESENTATIONS MAIN\aaa UKOUG 2013\working\pics latency\oem_legen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706" y="2188294"/>
            <a:ext cx="977744" cy="207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28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Wait Event Drill-Down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available?</a:t>
            </a:r>
          </a:p>
          <a:p>
            <a:pPr lvl="1"/>
            <a:r>
              <a:rPr lang="en-US" dirty="0" smtClean="0"/>
              <a:t>Drill down on </a:t>
            </a:r>
            <a:r>
              <a:rPr lang="en-US" dirty="0" smtClean="0">
                <a:solidFill>
                  <a:srgbClr val="FF0000"/>
                </a:solidFill>
              </a:rPr>
              <a:t>‘</a:t>
            </a:r>
            <a:r>
              <a:rPr lang="en-US" dirty="0" err="1" smtClean="0">
                <a:solidFill>
                  <a:srgbClr val="FF0000"/>
                </a:solidFill>
              </a:rPr>
              <a:t>db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file sequential read’ </a:t>
            </a:r>
            <a:r>
              <a:rPr lang="en-US" dirty="0"/>
              <a:t>wait </a:t>
            </a:r>
            <a:r>
              <a:rPr lang="en-US" dirty="0" smtClean="0"/>
              <a:t>event data</a:t>
            </a:r>
          </a:p>
          <a:p>
            <a:pPr lvl="1"/>
            <a:r>
              <a:rPr lang="en-US" dirty="0" smtClean="0"/>
              <a:t>Using event </a:t>
            </a:r>
            <a:r>
              <a:rPr lang="en-US" dirty="0" smtClean="0">
                <a:solidFill>
                  <a:srgbClr val="FF0000"/>
                </a:solidFill>
              </a:rPr>
              <a:t>histogram</a:t>
            </a:r>
            <a:r>
              <a:rPr lang="en-US" dirty="0" smtClean="0"/>
              <a:t> data</a:t>
            </a:r>
            <a:endParaRPr lang="en-US" dirty="0"/>
          </a:p>
          <a:p>
            <a:endParaRPr lang="en-US" dirty="0"/>
          </a:p>
          <a:p>
            <a:r>
              <a:rPr lang="en-US" dirty="0"/>
              <a:t>What can we </a:t>
            </a:r>
            <a:r>
              <a:rPr lang="en-US" dirty="0" smtClean="0"/>
              <a:t>gain?</a:t>
            </a:r>
            <a:endParaRPr lang="en-US" dirty="0"/>
          </a:p>
          <a:p>
            <a:pPr lvl="1"/>
            <a:r>
              <a:rPr lang="en-US" dirty="0" smtClean="0"/>
              <a:t>Make </a:t>
            </a:r>
            <a:r>
              <a:rPr lang="en-US" dirty="0"/>
              <a:t>educated guesses of what is happening on the </a:t>
            </a:r>
            <a:r>
              <a:rPr lang="en-US" dirty="0" smtClean="0"/>
              <a:t>storage</a:t>
            </a:r>
          </a:p>
          <a:p>
            <a:pPr lvl="1"/>
            <a:r>
              <a:rPr lang="en-US" dirty="0"/>
              <a:t>Attack the </a:t>
            </a:r>
            <a:r>
              <a:rPr lang="en-US" dirty="0">
                <a:solidFill>
                  <a:srgbClr val="FF0000"/>
                </a:solidFill>
              </a:rPr>
              <a:t>root </a:t>
            </a:r>
            <a:r>
              <a:rPr lang="en-US" dirty="0" smtClean="0">
                <a:solidFill>
                  <a:srgbClr val="FF0000"/>
                </a:solidFill>
              </a:rPr>
              <a:t>causes </a:t>
            </a:r>
            <a:r>
              <a:rPr lang="en-US" dirty="0" smtClean="0"/>
              <a:t>when investigating performance </a:t>
            </a:r>
            <a:r>
              <a:rPr lang="en-US" dirty="0"/>
              <a:t>problem</a:t>
            </a:r>
          </a:p>
          <a:p>
            <a:pPr marL="448056" lvl="1" indent="0">
              <a:buNone/>
            </a:pPr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16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Story From </a:t>
            </a:r>
            <a:r>
              <a:rPr lang="en-US" dirty="0" smtClean="0"/>
              <a:t>Production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Migrated</a:t>
            </a:r>
            <a:r>
              <a:rPr lang="en-US" dirty="0"/>
              <a:t> to a new storage system</a:t>
            </a:r>
          </a:p>
          <a:p>
            <a:pPr lvl="1"/>
            <a:r>
              <a:rPr lang="en-US" dirty="0" smtClean="0"/>
              <a:t>NAS storage </a:t>
            </a:r>
            <a:r>
              <a:rPr lang="en-US" dirty="0"/>
              <a:t>with SSD cache</a:t>
            </a:r>
          </a:p>
          <a:p>
            <a:pPr lvl="1"/>
            <a:r>
              <a:rPr lang="en-US" dirty="0" smtClean="0"/>
              <a:t>Good performance: because of low-latency reads from SSD</a:t>
            </a:r>
          </a:p>
          <a:p>
            <a:r>
              <a:rPr lang="en-US" dirty="0" smtClean="0"/>
              <a:t>Issue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From time to time production shows </a:t>
            </a:r>
            <a:r>
              <a:rPr lang="en-US" dirty="0">
                <a:solidFill>
                  <a:srgbClr val="FF0000"/>
                </a:solidFill>
              </a:rPr>
              <a:t>unacceptable</a:t>
            </a:r>
            <a:r>
              <a:rPr lang="en-US" dirty="0"/>
              <a:t> performance</a:t>
            </a:r>
          </a:p>
          <a:p>
            <a:r>
              <a:rPr lang="en-US" dirty="0"/>
              <a:t>Analysis: </a:t>
            </a:r>
            <a:endParaRPr lang="en-US" dirty="0" smtClean="0"/>
          </a:p>
          <a:p>
            <a:pPr lvl="1"/>
            <a:r>
              <a:rPr lang="en-US" dirty="0" smtClean="0"/>
              <a:t>The issue appears </a:t>
            </a:r>
            <a:r>
              <a:rPr lang="en-US" dirty="0"/>
              <a:t>when the </a:t>
            </a:r>
            <a:r>
              <a:rPr lang="en-US" dirty="0">
                <a:solidFill>
                  <a:srgbClr val="FF0000"/>
                </a:solidFill>
              </a:rPr>
              <a:t>backup</a:t>
            </a:r>
            <a:r>
              <a:rPr lang="en-US" dirty="0"/>
              <a:t> runs!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99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Wait Event Drill Down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0" name="Picture 2" descr="C:\Working_Set\Activities\blog\histogram_1ms_or_less_with_note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894" y="1316766"/>
            <a:ext cx="4003154" cy="4115617"/>
          </a:xfrm>
          <a:prstGeom prst="rect">
            <a:avLst/>
          </a:prstGeom>
          <a:noFill/>
          <a:ln w="254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Working_Set\Activities\blog\histogram_64-128ms_with_note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46" y="1316766"/>
            <a:ext cx="3960441" cy="4115617"/>
          </a:xfrm>
          <a:prstGeom prst="rect">
            <a:avLst/>
          </a:prstGeom>
          <a:noFill/>
          <a:ln w="254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755576" y="5543763"/>
            <a:ext cx="3384376" cy="46923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ea typeface="ＭＳ Ｐゴシック" charset="-128"/>
              </a:rPr>
              <a:t>Very slow reads appear </a:t>
            </a:r>
            <a:endParaRPr lang="en-GB" b="1" dirty="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94660" y="5541235"/>
            <a:ext cx="3909789" cy="46923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  <a:ea typeface="ＭＳ Ｐゴシック" charset="-128"/>
              </a:rPr>
              <a:t>Reads from SSD cache go to zero</a:t>
            </a:r>
            <a:endParaRPr lang="en-GB" b="1" dirty="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14" name="Rectangle 13"/>
          <p:cNvSpPr/>
          <p:nvPr/>
        </p:nvSpPr>
        <p:spPr>
          <a:xfrm rot="16200000">
            <a:off x="-1900776" y="3374566"/>
            <a:ext cx="4512501" cy="35192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ea typeface="ＭＳ Ｐゴシック" charset="-128"/>
              </a:rPr>
              <a:t>Number of waits</a:t>
            </a:r>
            <a:endParaRPr lang="en-GB" b="1" dirty="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15" name="Oval 74"/>
          <p:cNvSpPr>
            <a:spLocks noChangeArrowheads="1"/>
          </p:cNvSpPr>
          <p:nvPr/>
        </p:nvSpPr>
        <p:spPr bwMode="auto">
          <a:xfrm>
            <a:off x="3183459" y="1232222"/>
            <a:ext cx="1511201" cy="480053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6" name="Oval 74"/>
          <p:cNvSpPr>
            <a:spLocks noChangeArrowheads="1"/>
          </p:cNvSpPr>
          <p:nvPr/>
        </p:nvSpPr>
        <p:spPr bwMode="auto">
          <a:xfrm>
            <a:off x="7568018" y="1232222"/>
            <a:ext cx="853310" cy="480053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87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AWR</a:t>
            </a:r>
            <a:r>
              <a:rPr lang="en-US" dirty="0"/>
              <a:t> data used to examine the issue</a:t>
            </a:r>
          </a:p>
          <a:p>
            <a:pPr lvl="1"/>
            <a:r>
              <a:rPr lang="en-US" dirty="0" smtClean="0"/>
              <a:t>DBA_HIST_EVENT_HISTOGRAM</a:t>
            </a:r>
            <a:endParaRPr lang="en-US" dirty="0"/>
          </a:p>
          <a:p>
            <a:pPr lvl="1"/>
            <a:r>
              <a:rPr lang="en-US" dirty="0"/>
              <a:t>Wait event: </a:t>
            </a:r>
            <a:r>
              <a:rPr lang="en-US" dirty="0" err="1"/>
              <a:t>db</a:t>
            </a:r>
            <a:r>
              <a:rPr lang="en-US" dirty="0"/>
              <a:t> file sequential </a:t>
            </a:r>
            <a:r>
              <a:rPr lang="en-US" dirty="0" smtClean="0"/>
              <a:t>read</a:t>
            </a:r>
            <a:endParaRPr lang="en-US" dirty="0"/>
          </a:p>
          <a:p>
            <a:r>
              <a:rPr lang="en-US" dirty="0" smtClean="0"/>
              <a:t>I/O slow during backups</a:t>
            </a:r>
          </a:p>
          <a:p>
            <a:pPr lvl="1"/>
            <a:r>
              <a:rPr lang="en-US" dirty="0" smtClean="0"/>
              <a:t>because </a:t>
            </a:r>
            <a:r>
              <a:rPr lang="en-US" dirty="0"/>
              <a:t>fewer </a:t>
            </a:r>
            <a:r>
              <a:rPr lang="en-US" dirty="0" smtClean="0"/>
              <a:t>I/O </a:t>
            </a:r>
            <a:r>
              <a:rPr lang="en-US" dirty="0"/>
              <a:t>requests were served from </a:t>
            </a:r>
            <a:r>
              <a:rPr lang="en-US" dirty="0" smtClean="0">
                <a:solidFill>
                  <a:srgbClr val="FF0000"/>
                </a:solidFill>
              </a:rPr>
              <a:t>SSD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Note on how </a:t>
            </a:r>
            <a:r>
              <a:rPr lang="en-US" dirty="0"/>
              <a:t>we worked around this </a:t>
            </a:r>
            <a:r>
              <a:rPr lang="en-US" dirty="0" smtClean="0"/>
              <a:t>issue</a:t>
            </a:r>
            <a:endParaRPr lang="en-US" dirty="0"/>
          </a:p>
          <a:p>
            <a:pPr lvl="1"/>
            <a:r>
              <a:rPr lang="en-US" dirty="0"/>
              <a:t>Short term: moved backup to Active Data Guard </a:t>
            </a:r>
            <a:r>
              <a:rPr lang="en-US" dirty="0" smtClean="0"/>
              <a:t>Medium </a:t>
            </a:r>
            <a:r>
              <a:rPr lang="en-US" dirty="0"/>
              <a:t>term: upgraded filer model</a:t>
            </a:r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00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Real-Time Monitoring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Problem:</a:t>
            </a:r>
          </a:p>
          <a:p>
            <a:pPr lvl="1"/>
            <a:r>
              <a:rPr lang="en-US" dirty="0" smtClean="0"/>
              <a:t>Hourly AWR average is often too coarse</a:t>
            </a:r>
          </a:p>
          <a:p>
            <a:pPr lvl="1"/>
            <a:r>
              <a:rPr lang="en-US" dirty="0" smtClean="0"/>
              <a:t>How </a:t>
            </a:r>
            <a:r>
              <a:rPr lang="en-US" dirty="0"/>
              <a:t>to perform real-time monitoring of the event latency</a:t>
            </a:r>
            <a:r>
              <a:rPr lang="en-US" dirty="0" smtClean="0"/>
              <a:t>?</a:t>
            </a:r>
          </a:p>
          <a:p>
            <a:pPr lvl="1"/>
            <a:endParaRPr lang="en-US" dirty="0"/>
          </a:p>
          <a:p>
            <a:r>
              <a:rPr lang="en-US" dirty="0" smtClean="0"/>
              <a:t>Answer: data from </a:t>
            </a:r>
            <a:r>
              <a:rPr lang="en-US" dirty="0" smtClean="0">
                <a:solidFill>
                  <a:srgbClr val="FF0000"/>
                </a:solidFill>
              </a:rPr>
              <a:t>GV$EVENT_HISTOGRAM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CLI script </a:t>
            </a:r>
            <a:r>
              <a:rPr lang="en-US" dirty="0"/>
              <a:t>to </a:t>
            </a:r>
            <a:r>
              <a:rPr lang="en-US" dirty="0" smtClean="0"/>
              <a:t>compute </a:t>
            </a:r>
            <a:r>
              <a:rPr lang="en-US" dirty="0">
                <a:solidFill>
                  <a:srgbClr val="FF0000"/>
                </a:solidFill>
              </a:rPr>
              <a:t>deltas </a:t>
            </a:r>
            <a:r>
              <a:rPr lang="en-US" dirty="0" smtClean="0"/>
              <a:t>from cumulative </a:t>
            </a:r>
            <a:r>
              <a:rPr lang="en-US" dirty="0"/>
              <a:t>counters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47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Latency - Snapshots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162961" y="1176950"/>
            <a:ext cx="8827129" cy="1664491"/>
          </a:xfrm>
        </p:spPr>
        <p:txBody>
          <a:bodyPr>
            <a:normAutofit/>
          </a:bodyPr>
          <a:lstStyle/>
          <a:p>
            <a:r>
              <a:rPr lang="en-US" dirty="0"/>
              <a:t>Custom script: </a:t>
            </a:r>
            <a:r>
              <a:rPr lang="en-US" dirty="0" err="1"/>
              <a:t>ehm.sql</a:t>
            </a:r>
            <a:endParaRPr lang="en-US" dirty="0"/>
          </a:p>
          <a:p>
            <a:pPr marL="448056" lvl="1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626188" y="5854126"/>
            <a:ext cx="7251974" cy="473624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dirty="0" smtClean="0"/>
              <a:t>Script can </a:t>
            </a:r>
            <a:r>
              <a:rPr lang="en-US" dirty="0"/>
              <a:t>be downloaded from: http</a:t>
            </a:r>
            <a:r>
              <a:rPr lang="en-US" dirty="0" smtClean="0"/>
              <a:t>://cern.ch/resources.htm</a:t>
            </a:r>
            <a:endParaRPr lang="en-GB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23" y="1741805"/>
            <a:ext cx="7588726" cy="4044240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47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Monitoring Latency - Snapshots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97" y="1094613"/>
            <a:ext cx="3489591" cy="2195873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97" y="3827393"/>
            <a:ext cx="3489591" cy="2095470"/>
          </a:xfrm>
          <a:prstGeom prst="rect">
            <a:avLst/>
          </a:prstGeom>
          <a:noFill/>
          <a:ln w="25400">
            <a:solidFill>
              <a:schemeClr val="accent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348" y="1083405"/>
            <a:ext cx="3423332" cy="2207081"/>
          </a:xfrm>
          <a:prstGeom prst="rect">
            <a:avLst/>
          </a:prstGeom>
          <a:solidFill>
            <a:schemeClr val="accent4"/>
          </a:solidFill>
          <a:ln w="25400">
            <a:solidFill>
              <a:schemeClr val="accent2"/>
            </a:solidFill>
          </a:ln>
          <a:extLst/>
        </p:spPr>
      </p:pic>
      <p:pic>
        <p:nvPicPr>
          <p:cNvPr id="9" name="Picture 6" descr="http://4.bp.blogspot.com/-8SnRl-Rk-7g/T6eai6chSSI/AAAAAAAADY8/gEbeqDGlw4c/s400/ehm_slow_graph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348" y="3827392"/>
            <a:ext cx="3423332" cy="2095469"/>
          </a:xfrm>
          <a:prstGeom prst="rect">
            <a:avLst/>
          </a:prstGeom>
          <a:noFill/>
          <a:ln w="25400">
            <a:solidFill>
              <a:schemeClr val="accent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mblaszcz private\PRESENTATIONS MAIN\aaa UKOUG 2013\free-camera-icon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678" y="3343883"/>
            <a:ext cx="565192" cy="40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mblaszcz private\PRESENTATIONS MAIN\aaa UKOUG 2013\free-camera-icon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434" y="3342919"/>
            <a:ext cx="565192" cy="40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mblaszcz private\PRESENTATIONS MAIN\aaa UKOUG 2013\pics\sad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1590" y="4244067"/>
            <a:ext cx="884464" cy="88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mblaszcz private\PRESENTATIONS MAIN\aaa UKOUG 2013\pics\smile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209" y="4244067"/>
            <a:ext cx="884464" cy="88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2430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#1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961" y="1176950"/>
            <a:ext cx="8827129" cy="4883784"/>
          </a:xfrm>
        </p:spPr>
        <p:txBody>
          <a:bodyPr/>
          <a:lstStyle/>
          <a:p>
            <a:r>
              <a:rPr lang="en-GB" dirty="0" smtClean="0"/>
              <a:t>Average latency can hide details</a:t>
            </a:r>
          </a:p>
          <a:p>
            <a:pPr lvl="1"/>
            <a:r>
              <a:rPr lang="en-GB" dirty="0" smtClean="0"/>
              <a:t>Multi-modal distributions in modern storage (think  HDD arrays with large SSD cache)</a:t>
            </a:r>
          </a:p>
          <a:p>
            <a:pPr fontAlgn="auto">
              <a:spcAft>
                <a:spcPts val="0"/>
              </a:spcAft>
            </a:pPr>
            <a:endParaRPr lang="en-GB" dirty="0"/>
          </a:p>
          <a:p>
            <a:pPr fontAlgn="auto">
              <a:spcAft>
                <a:spcPts val="0"/>
              </a:spcAft>
            </a:pPr>
            <a:r>
              <a:rPr lang="en-GB" dirty="0" smtClean="0"/>
              <a:t>How-to drill down on the latency dimension: </a:t>
            </a:r>
          </a:p>
          <a:p>
            <a:pPr lvl="1"/>
            <a:r>
              <a:rPr lang="en-GB" dirty="0"/>
              <a:t>Use</a:t>
            </a:r>
            <a:r>
              <a:rPr lang="en-GB" dirty="0" smtClean="0">
                <a:solidFill>
                  <a:srgbClr val="FF0000"/>
                </a:solidFill>
              </a:rPr>
              <a:t> Latency histograms</a:t>
            </a:r>
          </a:p>
          <a:p>
            <a:pPr fontAlgn="auto">
              <a:spcAft>
                <a:spcPts val="0"/>
              </a:spcAft>
            </a:pPr>
            <a:endParaRPr lang="en-GB" dirty="0"/>
          </a:p>
          <a:p>
            <a:pPr fontAlgn="auto">
              <a:spcAft>
                <a:spcPts val="0"/>
              </a:spcAft>
            </a:pPr>
            <a:r>
              <a:rPr lang="en-GB" dirty="0" smtClean="0"/>
              <a:t>Take care of the time dimension too: </a:t>
            </a:r>
          </a:p>
          <a:p>
            <a:pPr lvl="1"/>
            <a:r>
              <a:rPr lang="en-GB" dirty="0" smtClean="0"/>
              <a:t>Collect data over short time </a:t>
            </a:r>
            <a:r>
              <a:rPr lang="en-GB" dirty="0" smtClean="0">
                <a:solidFill>
                  <a:srgbClr val="FF0000"/>
                </a:solidFill>
              </a:rPr>
              <a:t>intervals</a:t>
            </a:r>
            <a:endParaRPr lang="en-US" dirty="0"/>
          </a:p>
          <a:p>
            <a:endParaRPr lang="en-GB" dirty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78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Display </a:t>
            </a:r>
            <a:r>
              <a:rPr lang="en-US" dirty="0"/>
              <a:t>Latency Data over Time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961" y="1176950"/>
            <a:ext cx="8827129" cy="4883784"/>
          </a:xfrm>
        </p:spPr>
        <p:txBody>
          <a:bodyPr/>
          <a:lstStyle/>
          <a:p>
            <a:pPr fontAlgn="auto">
              <a:spcAft>
                <a:spcPts val="0"/>
              </a:spcAft>
            </a:pPr>
            <a:r>
              <a:rPr lang="en-GB" dirty="0"/>
              <a:t>It’s a </a:t>
            </a:r>
            <a:r>
              <a:rPr lang="en-GB" dirty="0" smtClean="0">
                <a:solidFill>
                  <a:srgbClr val="FF0000"/>
                </a:solidFill>
              </a:rPr>
              <a:t>3D </a:t>
            </a:r>
            <a:r>
              <a:rPr lang="en-GB" dirty="0">
                <a:solidFill>
                  <a:srgbClr val="FF0000"/>
                </a:solidFill>
              </a:rPr>
              <a:t>visualization</a:t>
            </a:r>
            <a:r>
              <a:rPr lang="en-GB" dirty="0" smtClean="0"/>
              <a:t> problem:</a:t>
            </a:r>
            <a:endParaRPr lang="en-GB" dirty="0"/>
          </a:p>
          <a:p>
            <a:pPr lvl="1" fontAlgn="auto">
              <a:spcAft>
                <a:spcPts val="0"/>
              </a:spcAft>
            </a:pPr>
            <a:r>
              <a:rPr lang="en-GB" dirty="0" smtClean="0"/>
              <a:t>(1) Latency </a:t>
            </a:r>
            <a:r>
              <a:rPr lang="en-GB" dirty="0"/>
              <a:t>bucket, </a:t>
            </a:r>
            <a:r>
              <a:rPr lang="en-GB" dirty="0" smtClean="0"/>
              <a:t>(2) time, (3) value</a:t>
            </a:r>
          </a:p>
          <a:p>
            <a:endParaRPr lang="en-US" dirty="0" smtClean="0"/>
          </a:p>
          <a:p>
            <a:r>
              <a:rPr lang="en-US" dirty="0" smtClean="0"/>
              <a:t>Heat </a:t>
            </a:r>
            <a:r>
              <a:rPr lang="en-US" dirty="0"/>
              <a:t>Map representation</a:t>
            </a:r>
          </a:p>
          <a:p>
            <a:pPr lvl="1"/>
            <a:r>
              <a:rPr lang="en-US" dirty="0"/>
              <a:t>Used for example in Sun ZFS Storage 7000 Analytics</a:t>
            </a:r>
          </a:p>
          <a:p>
            <a:pPr lvl="1"/>
            <a:r>
              <a:rPr lang="en-US" dirty="0"/>
              <a:t>Reference: </a:t>
            </a:r>
            <a:r>
              <a:rPr lang="en-US" dirty="0">
                <a:solidFill>
                  <a:srgbClr val="FF0000"/>
                </a:solidFill>
              </a:rPr>
              <a:t>Brendan Gregg</a:t>
            </a:r>
            <a:r>
              <a:rPr lang="en-US" dirty="0"/>
              <a:t>, Visualizing system latency, Communications of the ACM, July 2010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40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Senior </a:t>
            </a:r>
            <a:r>
              <a:rPr lang="en-US" dirty="0" smtClean="0">
                <a:solidFill>
                  <a:srgbClr val="FF0000"/>
                </a:solidFill>
              </a:rPr>
              <a:t>DBA</a:t>
            </a:r>
            <a:r>
              <a:rPr lang="en-US" dirty="0" smtClean="0"/>
              <a:t> and Team Lead at CERN IT </a:t>
            </a:r>
          </a:p>
          <a:p>
            <a:pPr lvl="1"/>
            <a:r>
              <a:rPr lang="en-US" dirty="0" smtClean="0"/>
              <a:t>Joined CERN in 2005</a:t>
            </a:r>
          </a:p>
          <a:p>
            <a:r>
              <a:rPr lang="en-US" dirty="0" smtClean="0"/>
              <a:t>Working with </a:t>
            </a:r>
            <a:r>
              <a:rPr lang="en-US" dirty="0"/>
              <a:t>Oracle </a:t>
            </a:r>
            <a:r>
              <a:rPr lang="en-US" dirty="0" smtClean="0"/>
              <a:t>RDBMS since 2000</a:t>
            </a:r>
            <a:endParaRPr lang="en-US" dirty="0"/>
          </a:p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Sharing</a:t>
            </a:r>
            <a:r>
              <a:rPr lang="en-GB" dirty="0" smtClean="0"/>
              <a:t> knowledge with the Oracle community</a:t>
            </a:r>
          </a:p>
          <a:p>
            <a:r>
              <a:rPr lang="en-GB" dirty="0" smtClean="0"/>
              <a:t>Home page: http://cern.ch/</a:t>
            </a:r>
            <a:r>
              <a:rPr lang="en-US" dirty="0" err="1" smtClean="0"/>
              <a:t>canali</a:t>
            </a:r>
            <a:endParaRPr lang="en-US" dirty="0" smtClean="0"/>
          </a:p>
          <a:p>
            <a:r>
              <a:rPr lang="en-GB" dirty="0" smtClean="0"/>
              <a:t>Blog: </a:t>
            </a:r>
            <a:r>
              <a:rPr lang="en-GB" dirty="0"/>
              <a:t>http</a:t>
            </a:r>
            <a:r>
              <a:rPr lang="en-GB" dirty="0" smtClean="0"/>
              <a:t>://externaltable.blogspot.com</a:t>
            </a:r>
          </a:p>
          <a:p>
            <a:r>
              <a:rPr lang="en-GB" dirty="0" smtClean="0"/>
              <a:t>Twitter: @</a:t>
            </a:r>
            <a:r>
              <a:rPr lang="en-GB" dirty="0" err="1" smtClean="0"/>
              <a:t>LucaCanaliDB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14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Heat Maps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961" y="1176950"/>
            <a:ext cx="8827129" cy="198262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Definition:</a:t>
            </a:r>
          </a:p>
          <a:p>
            <a:pPr lvl="1"/>
            <a:r>
              <a:rPr lang="en-US" i="1" dirty="0" smtClean="0"/>
              <a:t>graphical </a:t>
            </a:r>
            <a:r>
              <a:rPr lang="en-US" i="1" dirty="0"/>
              <a:t>representation of data where the individual values contained in a matrix are represented as </a:t>
            </a:r>
            <a:r>
              <a:rPr lang="en-US" i="1" dirty="0" smtClean="0"/>
              <a:t>colors </a:t>
            </a:r>
            <a:r>
              <a:rPr lang="en-US" i="1" dirty="0"/>
              <a:t>(</a:t>
            </a:r>
            <a:r>
              <a:rPr lang="en-US" i="1" dirty="0" err="1"/>
              <a:t>wikipedia</a:t>
            </a:r>
            <a:r>
              <a:rPr lang="en-US" i="1" dirty="0" smtClean="0"/>
              <a:t>)</a:t>
            </a:r>
          </a:p>
          <a:p>
            <a:r>
              <a:rPr lang="en-US" dirty="0" smtClean="0"/>
              <a:t>Examples: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2" descr="C:\mblaszcz private\PRESENTATIONS MAIN\aaa UKOUG 2013\heat map examp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290" y="2373459"/>
            <a:ext cx="2772759" cy="3600839"/>
          </a:xfrm>
          <a:prstGeom prst="rect">
            <a:avLst/>
          </a:prstGeom>
          <a:noFill/>
          <a:ln w="254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mblaszcz private\PRESENTATIONS MAIN\aaa UKOUG 2013\Roone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912" y="3013126"/>
            <a:ext cx="4142037" cy="2973965"/>
          </a:xfrm>
          <a:prstGeom prst="rect">
            <a:avLst/>
          </a:prstGeom>
          <a:noFill/>
          <a:ln w="254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007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mblaszcz private\PRESENTATIONS MAIN\aaa UKOUG 2013\working\pics latency\pictures\PyLatencyMap_frequency_ma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6270"/>
            <a:ext cx="9135979" cy="330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Latency Heat Maps - Frequency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X=time, Y=latency bucket </a:t>
            </a:r>
          </a:p>
          <a:p>
            <a:r>
              <a:rPr lang="en-US" dirty="0" smtClean="0"/>
              <a:t>Color=events </a:t>
            </a:r>
            <a:r>
              <a:rPr lang="en-US" dirty="0"/>
              <a:t>per second (e.g. IOPS)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17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Latency Heat Maps - Frequency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X=time</a:t>
            </a:r>
            <a:r>
              <a:rPr lang="en-US" dirty="0"/>
              <a:t>, Y=latency bucket </a:t>
            </a:r>
          </a:p>
          <a:p>
            <a:r>
              <a:rPr lang="en-US" dirty="0" smtClean="0"/>
              <a:t>Color=events </a:t>
            </a:r>
            <a:r>
              <a:rPr lang="en-US" dirty="0"/>
              <a:t>per second (e.g. IOPS)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10" name="Picture 2" descr="C:\mblaszcz private\PRESENTATIONS MAIN\aaa UKOUG 2013\working\pics latency\pictures\PyLatencyMap_frequency_ma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6270"/>
            <a:ext cx="9135979" cy="330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eft Arrow 6"/>
          <p:cNvSpPr/>
          <p:nvPr/>
        </p:nvSpPr>
        <p:spPr>
          <a:xfrm flipH="1">
            <a:off x="468923" y="5687154"/>
            <a:ext cx="7716452" cy="4870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rtlCol="0" anchor="ctr" anchorCtr="1"/>
          <a:lstStyle/>
          <a:p>
            <a:pPr algn="ctr"/>
            <a:r>
              <a:rPr lang="en-US" dirty="0" smtClean="0"/>
              <a:t>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548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mblaszcz private\PRESENTATIONS MAIN\aaa UKOUG 2013\working\pics latency\pictures\PyLatencyMap_frequency_ma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6270"/>
            <a:ext cx="9135979" cy="330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Latency Heat Maps - Frequency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X=time, </a:t>
            </a:r>
            <a:r>
              <a:rPr lang="en-US" dirty="0">
                <a:solidFill>
                  <a:srgbClr val="FF0000"/>
                </a:solidFill>
              </a:rPr>
              <a:t>Y=latency bucket </a:t>
            </a:r>
          </a:p>
          <a:p>
            <a:r>
              <a:rPr lang="en-US" dirty="0" smtClean="0"/>
              <a:t>Color=events </a:t>
            </a:r>
            <a:r>
              <a:rPr lang="en-US" dirty="0"/>
              <a:t>per second (e.g. IOPS)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815" y="2436270"/>
            <a:ext cx="1135832" cy="2954797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48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mblaszcz private\PRESENTATIONS MAIN\aaa UKOUG 2013\working\pics latency\pictures\PyLatencyMap_frequency_ma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6270"/>
            <a:ext cx="9135979" cy="330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Latency Heat Maps - Frequency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X=time, </a:t>
            </a:r>
            <a:r>
              <a:rPr lang="en-US" dirty="0">
                <a:solidFill>
                  <a:schemeClr val="tx2"/>
                </a:solidFill>
              </a:rPr>
              <a:t>Y=latency bucket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Color=events </a:t>
            </a:r>
            <a:r>
              <a:rPr lang="en-US" dirty="0">
                <a:solidFill>
                  <a:srgbClr val="FF0000"/>
                </a:solidFill>
              </a:rPr>
              <a:t>per second (e.g. IOPS)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156438" y="2445123"/>
            <a:ext cx="958624" cy="2282222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65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mblaszcz private\PRESENTATIONS MAIN\aaa UKOUG 2013\working\pics latency\pictures\PyLatencyMap_frequency_ma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6270"/>
            <a:ext cx="9135979" cy="330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Latency Heat Maps - Frequency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X=time, </a:t>
            </a:r>
            <a:r>
              <a:rPr lang="en-US" dirty="0">
                <a:solidFill>
                  <a:schemeClr val="tx2"/>
                </a:solidFill>
              </a:rPr>
              <a:t>Y=latency bucket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Color=events </a:t>
            </a:r>
            <a:r>
              <a:rPr lang="en-US" dirty="0">
                <a:solidFill>
                  <a:srgbClr val="FF0000"/>
                </a:solidFill>
              </a:rPr>
              <a:t>per second (e.g. IOPS)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947877" y="2445121"/>
            <a:ext cx="1192930" cy="3293633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71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Time-Waited Histogram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much </a:t>
            </a:r>
            <a:r>
              <a:rPr lang="en-US" dirty="0" smtClean="0">
                <a:solidFill>
                  <a:srgbClr val="FF0000"/>
                </a:solidFill>
              </a:rPr>
              <a:t>time do we wait in a given bucket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Not directly available in </a:t>
            </a:r>
            <a:r>
              <a:rPr lang="en-US" dirty="0" err="1" smtClean="0"/>
              <a:t>gv$event_histogram</a:t>
            </a:r>
            <a:endParaRPr lang="en-US" dirty="0" smtClean="0"/>
          </a:p>
          <a:p>
            <a:r>
              <a:rPr lang="en-US" dirty="0" smtClean="0"/>
              <a:t>How to estimate it?</a:t>
            </a:r>
            <a:r>
              <a:rPr lang="en-GB" dirty="0"/>
              <a:t> </a:t>
            </a:r>
            <a:r>
              <a:rPr lang="en-GB" dirty="0" smtClean="0"/>
              <a:t>Example:</a:t>
            </a:r>
          </a:p>
          <a:p>
            <a:pPr lvl="1"/>
            <a:r>
              <a:rPr lang="en-GB" dirty="0" smtClean="0"/>
              <a:t>100 waits in the bucket 8ms means</a:t>
            </a:r>
          </a:p>
          <a:p>
            <a:pPr lvl="1"/>
            <a:r>
              <a:rPr lang="en-GB" dirty="0" smtClean="0"/>
              <a:t>Wait time between 100*4 </a:t>
            </a:r>
            <a:r>
              <a:rPr lang="en-GB" dirty="0" err="1" smtClean="0"/>
              <a:t>ms</a:t>
            </a:r>
            <a:r>
              <a:rPr lang="en-GB" dirty="0" smtClean="0"/>
              <a:t> and 100*8 </a:t>
            </a:r>
            <a:r>
              <a:rPr lang="en-GB" dirty="0" err="1" smtClean="0"/>
              <a:t>ms</a:t>
            </a:r>
            <a:endParaRPr lang="en-GB" dirty="0" smtClean="0"/>
          </a:p>
          <a:p>
            <a:pPr lvl="1"/>
            <a:r>
              <a:rPr lang="en-GB" dirty="0" smtClean="0"/>
              <a:t>Approximate: 100 * 6 </a:t>
            </a:r>
            <a:r>
              <a:rPr lang="en-GB" dirty="0" err="1" smtClean="0"/>
              <a:t>ms</a:t>
            </a:r>
            <a:r>
              <a:rPr lang="en-GB" dirty="0" smtClean="0"/>
              <a:t> [that is 100 * ¾ * 8 </a:t>
            </a:r>
            <a:r>
              <a:rPr lang="en-GB" dirty="0" err="1" smtClean="0"/>
              <a:t>ms</a:t>
            </a:r>
            <a:r>
              <a:rPr lang="en-GB" dirty="0" smtClean="0"/>
              <a:t>]</a:t>
            </a:r>
          </a:p>
          <a:p>
            <a:endParaRPr lang="en-GB" dirty="0" smtClean="0"/>
          </a:p>
          <a:p>
            <a:r>
              <a:rPr lang="en-GB" dirty="0" smtClean="0"/>
              <a:t>Definition: 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Intensity = 0.75 * </a:t>
            </a:r>
            <a:r>
              <a:rPr lang="en-GB" dirty="0" err="1" smtClean="0">
                <a:solidFill>
                  <a:srgbClr val="FF0000"/>
                </a:solidFill>
              </a:rPr>
              <a:t>bucket_value</a:t>
            </a:r>
            <a:r>
              <a:rPr lang="en-GB" dirty="0" smtClean="0">
                <a:solidFill>
                  <a:srgbClr val="FF0000"/>
                </a:solidFill>
              </a:rPr>
              <a:t> * </a:t>
            </a:r>
            <a:r>
              <a:rPr lang="en-GB" dirty="0" err="1" smtClean="0">
                <a:solidFill>
                  <a:srgbClr val="FF0000"/>
                </a:solidFill>
              </a:rPr>
              <a:t>frequency_count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34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Latency Heat Maps - Intensity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X=time, Y=latency bucket </a:t>
            </a:r>
          </a:p>
          <a:p>
            <a:r>
              <a:rPr lang="en-US" dirty="0" smtClean="0"/>
              <a:t>Color= </a:t>
            </a:r>
            <a:r>
              <a:rPr lang="en-US" dirty="0" err="1" smtClean="0">
                <a:solidFill>
                  <a:srgbClr val="FF0000"/>
                </a:solidFill>
              </a:rPr>
              <a:t>intesity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[time waited per bucket]</a:t>
            </a: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21" y="2428454"/>
            <a:ext cx="9144000" cy="3325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9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#2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961" y="1176950"/>
            <a:ext cx="8827129" cy="4883784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Heat Maps </a:t>
            </a:r>
          </a:p>
          <a:p>
            <a:pPr lvl="1"/>
            <a:r>
              <a:rPr lang="en-GB" dirty="0" smtClean="0"/>
              <a:t>A representation of latency histograms over time</a:t>
            </a:r>
          </a:p>
          <a:p>
            <a:endParaRPr lang="en-GB" dirty="0"/>
          </a:p>
          <a:p>
            <a:r>
              <a:rPr lang="en-GB" dirty="0" smtClean="0"/>
              <a:t>Frequency Heat Map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IOPS details </a:t>
            </a:r>
            <a:r>
              <a:rPr lang="en-GB" dirty="0" smtClean="0"/>
              <a:t>per latency bucket and time </a:t>
            </a:r>
          </a:p>
          <a:p>
            <a:pPr fontAlgn="auto">
              <a:spcAft>
                <a:spcPts val="0"/>
              </a:spcAft>
            </a:pPr>
            <a:endParaRPr lang="en-GB" dirty="0"/>
          </a:p>
          <a:p>
            <a:pPr fontAlgn="auto">
              <a:spcAft>
                <a:spcPts val="0"/>
              </a:spcAft>
            </a:pPr>
            <a:r>
              <a:rPr lang="en-GB" dirty="0" smtClean="0"/>
              <a:t>Intensity Heat Map </a:t>
            </a:r>
          </a:p>
          <a:p>
            <a:pPr lvl="1"/>
            <a:r>
              <a:rPr lang="en-GB" dirty="0"/>
              <a:t>Time </a:t>
            </a:r>
            <a:r>
              <a:rPr lang="en-GB" dirty="0" smtClean="0"/>
              <a:t>waited details</a:t>
            </a:r>
          </a:p>
          <a:p>
            <a:pPr lvl="1"/>
            <a:r>
              <a:rPr lang="en-GB" dirty="0" smtClean="0"/>
              <a:t>Visual representation of the </a:t>
            </a:r>
            <a:r>
              <a:rPr lang="en-GB" dirty="0" smtClean="0">
                <a:solidFill>
                  <a:srgbClr val="FF0000"/>
                </a:solidFill>
              </a:rPr>
              <a:t>weight of each bucket 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02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566229"/>
            <a:ext cx="6746658" cy="380955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800" dirty="0" smtClean="0">
                <a:solidFill>
                  <a:schemeClr val="accent2"/>
                </a:solidFill>
              </a:rPr>
              <a:t>CERN </a:t>
            </a:r>
            <a:r>
              <a:rPr lang="en-US" sz="2800" dirty="0">
                <a:solidFill>
                  <a:schemeClr val="accent2"/>
                </a:solidFill>
              </a:rPr>
              <a:t>and </a:t>
            </a:r>
            <a:r>
              <a:rPr lang="en-US" sz="2800" dirty="0" smtClean="0">
                <a:solidFill>
                  <a:schemeClr val="accent2"/>
                </a:solidFill>
              </a:rPr>
              <a:t>Oracle</a:t>
            </a:r>
            <a:endParaRPr lang="en-US" sz="2800" dirty="0">
              <a:solidFill>
                <a:schemeClr val="accent2"/>
              </a:solidFill>
            </a:endParaRPr>
          </a:p>
          <a:p>
            <a:pPr>
              <a:lnSpc>
                <a:spcPct val="110000"/>
              </a:lnSpc>
            </a:pPr>
            <a:r>
              <a:rPr lang="en-GB" sz="2800" dirty="0">
                <a:solidFill>
                  <a:schemeClr val="accent2"/>
                </a:solidFill>
              </a:rPr>
              <a:t>Storage latency investigations and Oracle</a:t>
            </a:r>
          </a:p>
          <a:p>
            <a:pPr>
              <a:lnSpc>
                <a:spcPct val="110000"/>
              </a:lnSpc>
            </a:pPr>
            <a:r>
              <a:rPr lang="en-US" sz="2800" dirty="0" smtClean="0"/>
              <a:t>Examples</a:t>
            </a:r>
            <a:endParaRPr lang="en-US" sz="2800" dirty="0"/>
          </a:p>
          <a:p>
            <a:pPr>
              <a:lnSpc>
                <a:spcPct val="110000"/>
              </a:lnSpc>
            </a:pPr>
            <a:r>
              <a:rPr lang="en-US" sz="2800" dirty="0">
                <a:solidFill>
                  <a:schemeClr val="accent2"/>
                </a:solidFill>
              </a:rPr>
              <a:t>Tools</a:t>
            </a:r>
          </a:p>
          <a:p>
            <a:pPr>
              <a:lnSpc>
                <a:spcPct val="110000"/>
              </a:lnSpc>
            </a:pPr>
            <a:r>
              <a:rPr lang="en-US" sz="2800" dirty="0">
                <a:solidFill>
                  <a:schemeClr val="accent2"/>
                </a:solidFill>
              </a:rPr>
              <a:t>More sources of latency data</a:t>
            </a:r>
          </a:p>
          <a:p>
            <a:pPr>
              <a:lnSpc>
                <a:spcPct val="110000"/>
              </a:lnSpc>
            </a:pPr>
            <a:r>
              <a:rPr lang="en-US" sz="2800" dirty="0" smtClean="0">
                <a:solidFill>
                  <a:schemeClr val="accent2"/>
                </a:solidFill>
              </a:rPr>
              <a:t>Conclusions</a:t>
            </a:r>
            <a:endParaRPr lang="en-US" sz="2800" dirty="0">
              <a:solidFill>
                <a:schemeClr val="accent2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47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566229"/>
            <a:ext cx="6746658" cy="380955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800" dirty="0"/>
              <a:t>CERN and Oracle</a:t>
            </a:r>
          </a:p>
          <a:p>
            <a:pPr>
              <a:lnSpc>
                <a:spcPct val="110000"/>
              </a:lnSpc>
            </a:pPr>
            <a:r>
              <a:rPr lang="en-US" sz="2800" dirty="0" smtClean="0"/>
              <a:t>Storage latency investigations and Oracle</a:t>
            </a:r>
            <a:endParaRPr lang="en-US" sz="2800" dirty="0"/>
          </a:p>
          <a:p>
            <a:pPr>
              <a:lnSpc>
                <a:spcPct val="110000"/>
              </a:lnSpc>
            </a:pPr>
            <a:r>
              <a:rPr lang="en-US" sz="2800" dirty="0" smtClean="0"/>
              <a:t>Examples</a:t>
            </a:r>
            <a:endParaRPr lang="en-US" sz="2800" dirty="0"/>
          </a:p>
          <a:p>
            <a:pPr>
              <a:lnSpc>
                <a:spcPct val="110000"/>
              </a:lnSpc>
            </a:pPr>
            <a:r>
              <a:rPr lang="en-US" sz="2800" dirty="0"/>
              <a:t>Tools</a:t>
            </a:r>
          </a:p>
          <a:p>
            <a:pPr>
              <a:lnSpc>
                <a:spcPct val="110000"/>
              </a:lnSpc>
            </a:pPr>
            <a:r>
              <a:rPr lang="en-US" sz="2800" dirty="0"/>
              <a:t>More sources of latency data</a:t>
            </a:r>
          </a:p>
          <a:p>
            <a:pPr>
              <a:lnSpc>
                <a:spcPct val="110000"/>
              </a:lnSpc>
            </a:pPr>
            <a:r>
              <a:rPr lang="en-US" sz="2800" dirty="0" smtClean="0"/>
              <a:t>Conclusions</a:t>
            </a:r>
            <a:endParaRPr lang="en-US" sz="28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47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Stress </a:t>
            </a:r>
            <a:r>
              <a:rPr lang="en-GB" dirty="0" smtClean="0"/>
              <a:t>Testing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961" y="1176950"/>
            <a:ext cx="8981039" cy="4888872"/>
          </a:xfrm>
        </p:spPr>
        <p:txBody>
          <a:bodyPr/>
          <a:lstStyle/>
          <a:p>
            <a:r>
              <a:rPr lang="en-US" dirty="0" smtClean="0"/>
              <a:t>Use case:</a:t>
            </a:r>
          </a:p>
          <a:p>
            <a:pPr lvl="1"/>
            <a:r>
              <a:rPr lang="en-US" dirty="0" smtClean="0"/>
              <a:t>Investigate HW </a:t>
            </a:r>
            <a:r>
              <a:rPr lang="en-US" dirty="0" smtClean="0">
                <a:solidFill>
                  <a:srgbClr val="FF0000"/>
                </a:solidFill>
              </a:rPr>
              <a:t>performance </a:t>
            </a:r>
          </a:p>
          <a:p>
            <a:pPr lvl="1"/>
            <a:r>
              <a:rPr lang="en-US" dirty="0" smtClean="0"/>
              <a:t>Compare different systems </a:t>
            </a:r>
          </a:p>
          <a:p>
            <a:pPr lvl="1"/>
            <a:r>
              <a:rPr lang="en-US" dirty="0" smtClean="0"/>
              <a:t>Example: compare current storage with a new system</a:t>
            </a:r>
          </a:p>
          <a:p>
            <a:endParaRPr lang="en-US" dirty="0" smtClean="0"/>
          </a:p>
          <a:p>
            <a:r>
              <a:rPr lang="en-US" dirty="0" smtClean="0"/>
              <a:t>It</a:t>
            </a:r>
            <a:r>
              <a:rPr lang="en-US" dirty="0"/>
              <a:t> </a:t>
            </a:r>
            <a:r>
              <a:rPr lang="en-US" dirty="0" smtClean="0"/>
              <a:t>can be hard:</a:t>
            </a:r>
          </a:p>
          <a:p>
            <a:pPr lvl="1"/>
            <a:r>
              <a:rPr lang="en-US" dirty="0" smtClean="0"/>
              <a:t>Choosing test </a:t>
            </a:r>
            <a:r>
              <a:rPr lang="en-US" dirty="0" smtClean="0">
                <a:solidFill>
                  <a:srgbClr val="FF0000"/>
                </a:solidFill>
              </a:rPr>
              <a:t>workloads</a:t>
            </a:r>
            <a:r>
              <a:rPr lang="en-US" dirty="0" smtClean="0"/>
              <a:t> that are representative of production usage</a:t>
            </a:r>
          </a:p>
          <a:p>
            <a:pPr lvl="1"/>
            <a:r>
              <a:rPr lang="en-US" dirty="0" smtClean="0"/>
              <a:t>Understanding the effects of </a:t>
            </a:r>
            <a:r>
              <a:rPr lang="en-US" dirty="0" smtClean="0">
                <a:solidFill>
                  <a:srgbClr val="FF0000"/>
                </a:solidFill>
              </a:rPr>
              <a:t>caching</a:t>
            </a:r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23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SLOB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Oracle-based stress testing tool</a:t>
            </a:r>
          </a:p>
          <a:p>
            <a:pPr lvl="1"/>
            <a:r>
              <a:rPr lang="en-US" dirty="0" smtClean="0"/>
              <a:t>Search: “SLOB 2 by Kevin </a:t>
            </a:r>
            <a:r>
              <a:rPr lang="en-US" dirty="0" err="1" smtClean="0"/>
              <a:t>Closson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Great tool to generate </a:t>
            </a:r>
            <a:r>
              <a:rPr lang="en-US" dirty="0" smtClean="0">
                <a:solidFill>
                  <a:srgbClr val="FF0000"/>
                </a:solidFill>
              </a:rPr>
              <a:t>lots of random IO</a:t>
            </a:r>
          </a:p>
          <a:p>
            <a:pPr lvl="1"/>
            <a:r>
              <a:rPr lang="en-US" dirty="0" smtClean="0"/>
              <a:t>I/O directly from Oracle processes</a:t>
            </a:r>
          </a:p>
          <a:p>
            <a:pPr lvl="1"/>
            <a:r>
              <a:rPr lang="en-US" dirty="0" smtClean="0"/>
              <a:t>Physical reads</a:t>
            </a:r>
          </a:p>
          <a:p>
            <a:pPr lvl="2"/>
            <a:r>
              <a:rPr lang="en-US" dirty="0" smtClean="0"/>
              <a:t>Visible as Oracle’s wait events </a:t>
            </a:r>
            <a:r>
              <a:rPr lang="en-US" dirty="0" err="1" smtClean="0"/>
              <a:t>db</a:t>
            </a:r>
            <a:r>
              <a:rPr lang="en-US" dirty="0" smtClean="0"/>
              <a:t> file sequential read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Size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of test data </a:t>
            </a:r>
            <a:r>
              <a:rPr lang="en-US" dirty="0" smtClean="0"/>
              <a:t>is configurable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Concurrency</a:t>
            </a:r>
            <a:r>
              <a:rPr lang="en-US" dirty="0" smtClean="0"/>
              <a:t> is configurable</a:t>
            </a: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53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“Too Good To Be True”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814" y="5528032"/>
            <a:ext cx="8908151" cy="528886"/>
          </a:xfrm>
        </p:spPr>
        <p:txBody>
          <a:bodyPr>
            <a:normAutofit/>
          </a:bodyPr>
          <a:lstStyle/>
          <a:p>
            <a:r>
              <a:rPr lang="en-US" sz="2500" dirty="0" smtClean="0">
                <a:solidFill>
                  <a:srgbClr val="FF0000"/>
                </a:solidFill>
              </a:rPr>
              <a:t>Lesson learned</a:t>
            </a:r>
            <a:r>
              <a:rPr lang="en-US" sz="2500" dirty="0" smtClean="0"/>
              <a:t>: test data size was too small</a:t>
            </a:r>
            <a:endParaRPr lang="en-US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3034" y="1397676"/>
            <a:ext cx="3574151" cy="41903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300" dirty="0" smtClean="0">
                <a:solidFill>
                  <a:srgbClr val="FF0000"/>
                </a:solidFill>
              </a:rPr>
              <a:t>23 SAS disks </a:t>
            </a:r>
            <a:r>
              <a:rPr lang="en-US" sz="2300" dirty="0" smtClean="0"/>
              <a:t>delivering </a:t>
            </a:r>
            <a:r>
              <a:rPr lang="en-US" sz="2300" dirty="0"/>
              <a:t>20K IOPS</a:t>
            </a:r>
            <a:r>
              <a:rPr lang="en-US" sz="2300" dirty="0" smtClean="0"/>
              <a:t>?</a:t>
            </a:r>
          </a:p>
          <a:p>
            <a:endParaRPr lang="en-US" sz="2300" dirty="0"/>
          </a:p>
          <a:p>
            <a:r>
              <a:rPr lang="en-US" sz="2300" dirty="0" smtClean="0"/>
              <a:t>It doesn’t make sense</a:t>
            </a:r>
          </a:p>
          <a:p>
            <a:endParaRPr lang="en-US" sz="2300" dirty="0" smtClean="0"/>
          </a:p>
          <a:p>
            <a:r>
              <a:rPr lang="en-US" sz="2300" dirty="0" smtClean="0">
                <a:solidFill>
                  <a:srgbClr val="FF0000"/>
                </a:solidFill>
              </a:rPr>
              <a:t>Latency</a:t>
            </a:r>
            <a:r>
              <a:rPr lang="en-US" sz="2300" dirty="0" smtClean="0"/>
              <a:t> is the clue</a:t>
            </a:r>
          </a:p>
          <a:p>
            <a:endParaRPr lang="en-US" sz="2300" dirty="0" smtClean="0"/>
          </a:p>
          <a:p>
            <a:r>
              <a:rPr lang="en-US" sz="2300" dirty="0" smtClean="0"/>
              <a:t>Reads served by </a:t>
            </a:r>
            <a:r>
              <a:rPr lang="en-US" sz="2300" dirty="0"/>
              <a:t>controller cache</a:t>
            </a:r>
            <a:r>
              <a:rPr lang="en-US" sz="2300" dirty="0" smtClean="0"/>
              <a:t>!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6147" name="Picture 3" descr="C:\mblaszcz private\PRESENTATIONS MAIN\aaa UKOUG 2013\working\pics latency\pictures\OraLatencyMap_v1.1_too_high_IOPS_annotat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077" y="1192820"/>
            <a:ext cx="5558148" cy="4184165"/>
          </a:xfrm>
          <a:prstGeom prst="rect">
            <a:avLst/>
          </a:prstGeom>
          <a:noFill/>
          <a:ln w="254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95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C:\mblaszcz private\PRESENTATIONS MAIN\aaa UKOUG 2013\working\pics latency\pictures\OraLatencyMap_v1.1_too_high_IOPS_annotat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3489" cy="6920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777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“Too Good To Be True”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814" y="5528032"/>
            <a:ext cx="8908151" cy="528886"/>
          </a:xfrm>
        </p:spPr>
        <p:txBody>
          <a:bodyPr>
            <a:normAutofit/>
          </a:bodyPr>
          <a:lstStyle/>
          <a:p>
            <a:r>
              <a:rPr lang="en-US" sz="2500" dirty="0" smtClean="0">
                <a:solidFill>
                  <a:srgbClr val="FF0000"/>
                </a:solidFill>
              </a:rPr>
              <a:t>Lesson learned</a:t>
            </a:r>
            <a:r>
              <a:rPr lang="en-US" sz="2500" dirty="0" smtClean="0"/>
              <a:t>: test data size was too small</a:t>
            </a:r>
            <a:endParaRPr lang="en-US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3034" y="1397676"/>
            <a:ext cx="3574151" cy="41903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300" dirty="0" smtClean="0">
                <a:solidFill>
                  <a:srgbClr val="FF0000"/>
                </a:solidFill>
              </a:rPr>
              <a:t>23 SAS disks </a:t>
            </a:r>
            <a:r>
              <a:rPr lang="en-US" sz="2300" dirty="0" smtClean="0"/>
              <a:t>delivering 21K </a:t>
            </a:r>
            <a:r>
              <a:rPr lang="en-US" sz="2300" dirty="0"/>
              <a:t>IOPS</a:t>
            </a:r>
            <a:r>
              <a:rPr lang="en-US" sz="2300" dirty="0" smtClean="0"/>
              <a:t>?</a:t>
            </a:r>
          </a:p>
          <a:p>
            <a:endParaRPr lang="en-US" sz="2300" dirty="0"/>
          </a:p>
          <a:p>
            <a:r>
              <a:rPr lang="en-US" sz="2300" dirty="0" smtClean="0"/>
              <a:t>It doesn’t make sense</a:t>
            </a:r>
          </a:p>
          <a:p>
            <a:endParaRPr lang="en-US" sz="2300" dirty="0" smtClean="0"/>
          </a:p>
          <a:p>
            <a:r>
              <a:rPr lang="en-US" sz="2300" dirty="0" smtClean="0">
                <a:solidFill>
                  <a:srgbClr val="FF0000"/>
                </a:solidFill>
              </a:rPr>
              <a:t>Latency</a:t>
            </a:r>
            <a:r>
              <a:rPr lang="en-US" sz="2300" dirty="0" smtClean="0"/>
              <a:t> is the clue</a:t>
            </a:r>
          </a:p>
          <a:p>
            <a:endParaRPr lang="en-US" sz="2300" dirty="0" smtClean="0"/>
          </a:p>
          <a:p>
            <a:r>
              <a:rPr lang="en-US" sz="2300" dirty="0" smtClean="0"/>
              <a:t>Reads served by </a:t>
            </a:r>
            <a:r>
              <a:rPr lang="en-US" sz="2300" dirty="0"/>
              <a:t>controller cache</a:t>
            </a:r>
            <a:r>
              <a:rPr lang="en-US" sz="2300" dirty="0" smtClean="0"/>
              <a:t>!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6147" name="Picture 3" descr="C:\mblaszcz private\PRESENTATIONS MAIN\aaa UKOUG 2013\working\pics latency\pictures\OraLatencyMap_v1.1_too_high_IOPS_annotat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077" y="1192820"/>
            <a:ext cx="5558148" cy="4184165"/>
          </a:xfrm>
          <a:prstGeom prst="rect">
            <a:avLst/>
          </a:prstGeom>
          <a:noFill/>
          <a:ln w="254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89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“Load Till Saturation”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43169" y="1226625"/>
            <a:ext cx="2692536" cy="41903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endParaRPr lang="en-US" dirty="0" smtClean="0"/>
          </a:p>
          <a:p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9259" y="5696504"/>
            <a:ext cx="8900831" cy="519133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Lesson learned</a:t>
            </a:r>
            <a:r>
              <a:rPr lang="en-US" dirty="0" smtClean="0"/>
              <a:t>: don’t accept IOPS numbers without latency values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423799" y="2142955"/>
            <a:ext cx="2696347" cy="97598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300" dirty="0">
                <a:solidFill>
                  <a:srgbClr val="FF0000"/>
                </a:solidFill>
              </a:rPr>
              <a:t>23 SAS </a:t>
            </a:r>
            <a:r>
              <a:rPr lang="en-US" sz="2300" dirty="0" smtClean="0"/>
              <a:t>disks </a:t>
            </a:r>
          </a:p>
          <a:p>
            <a:pPr marL="36576" indent="0">
              <a:buNone/>
            </a:pPr>
            <a:r>
              <a:rPr lang="en-US" sz="2300" dirty="0" smtClean="0"/>
              <a:t>JBOD &amp; </a:t>
            </a:r>
            <a:r>
              <a:rPr lang="en-US" sz="2300" dirty="0" smtClean="0">
                <a:solidFill>
                  <a:srgbClr val="FF0000"/>
                </a:solidFill>
              </a:rPr>
              <a:t>ASM 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407896" y="3586559"/>
            <a:ext cx="2918984" cy="1241909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300" dirty="0" smtClean="0"/>
              <a:t>4 consecutive </a:t>
            </a:r>
          </a:p>
          <a:p>
            <a:pPr marL="36576" indent="0">
              <a:buNone/>
            </a:pPr>
            <a:r>
              <a:rPr lang="en-US" sz="2300" dirty="0" smtClean="0"/>
              <a:t>tests with </a:t>
            </a:r>
          </a:p>
          <a:p>
            <a:pPr marL="36576" indent="0">
              <a:buNone/>
            </a:pPr>
            <a:r>
              <a:rPr lang="en-US" sz="2300" dirty="0" smtClean="0"/>
              <a:t>increasing </a:t>
            </a:r>
            <a:r>
              <a:rPr lang="en-US" sz="2300" dirty="0"/>
              <a:t>load</a:t>
            </a:r>
          </a:p>
          <a:p>
            <a:pPr marL="36576" indent="0">
              <a:buNone/>
            </a:pPr>
            <a:endParaRPr lang="en-US" sz="2300" dirty="0"/>
          </a:p>
        </p:txBody>
      </p:sp>
      <p:pic>
        <p:nvPicPr>
          <p:cNvPr id="5126" name="Picture 6" descr="C:\mblaszcz private\PRESENTATIONS MAIN\aaa UKOUG 2013\working\pics latency\pictures\OraLatencyMap_v1.1_large_scale_IOPS_2_annotat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28" y="1229594"/>
            <a:ext cx="6179493" cy="4341869"/>
          </a:xfrm>
          <a:prstGeom prst="rect">
            <a:avLst/>
          </a:prstGeom>
          <a:noFill/>
          <a:ln w="254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0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“Load Till Saturation”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43169" y="1226625"/>
            <a:ext cx="2692536" cy="41903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endParaRPr lang="en-US" dirty="0" smtClean="0"/>
          </a:p>
          <a:p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9259" y="5696504"/>
            <a:ext cx="8900831" cy="519133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Lesson learned</a:t>
            </a:r>
            <a:r>
              <a:rPr lang="en-US" dirty="0" smtClean="0"/>
              <a:t>: don’t accept IOPS numbers without latency values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423799" y="2142955"/>
            <a:ext cx="2696347" cy="97598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300" dirty="0">
                <a:solidFill>
                  <a:srgbClr val="FF0000"/>
                </a:solidFill>
              </a:rPr>
              <a:t>23 SAS </a:t>
            </a:r>
            <a:r>
              <a:rPr lang="en-US" sz="2300" dirty="0" smtClean="0"/>
              <a:t>disks </a:t>
            </a:r>
          </a:p>
          <a:p>
            <a:pPr marL="36576" indent="0">
              <a:buNone/>
            </a:pPr>
            <a:r>
              <a:rPr lang="en-US" sz="2300" dirty="0" smtClean="0"/>
              <a:t>JBOD &amp; </a:t>
            </a:r>
            <a:r>
              <a:rPr lang="en-US" sz="2300" dirty="0" smtClean="0">
                <a:solidFill>
                  <a:srgbClr val="FF0000"/>
                </a:solidFill>
              </a:rPr>
              <a:t>ASM 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407896" y="3586559"/>
            <a:ext cx="2918984" cy="1241909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300" dirty="0" smtClean="0"/>
              <a:t>4 consecutive </a:t>
            </a:r>
          </a:p>
          <a:p>
            <a:pPr marL="36576" indent="0">
              <a:buNone/>
            </a:pPr>
            <a:r>
              <a:rPr lang="en-US" sz="2300" dirty="0" smtClean="0"/>
              <a:t>tests with </a:t>
            </a:r>
          </a:p>
          <a:p>
            <a:pPr marL="36576" indent="0">
              <a:buNone/>
            </a:pPr>
            <a:r>
              <a:rPr lang="en-US" sz="2300" dirty="0" smtClean="0"/>
              <a:t>increasing </a:t>
            </a:r>
            <a:r>
              <a:rPr lang="en-US" sz="2300" dirty="0"/>
              <a:t>load</a:t>
            </a:r>
          </a:p>
          <a:p>
            <a:pPr marL="36576" indent="0">
              <a:buNone/>
            </a:pPr>
            <a:endParaRPr lang="en-US" sz="2300" dirty="0"/>
          </a:p>
        </p:txBody>
      </p:sp>
      <p:pic>
        <p:nvPicPr>
          <p:cNvPr id="5126" name="Picture 6" descr="C:\mblaszcz private\PRESENTATIONS MAIN\aaa UKOUG 2013\working\pics latency\pictures\OraLatencyMap_v1.1_large_scale_IOPS_2_annotat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28" y="1229594"/>
            <a:ext cx="6179493" cy="4341869"/>
          </a:xfrm>
          <a:prstGeom prst="rect">
            <a:avLst/>
          </a:prstGeom>
          <a:noFill/>
          <a:ln w="254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mblaszcz private\PRESENTATIONS MAIN\aaa UKOUG 2013\working\pics latency\pictures\OraLatencyMap_v1.1_large_scale_IOPS_2_annotat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44001" cy="6891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811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“Load Till Saturation”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43169" y="1226625"/>
            <a:ext cx="2692536" cy="41903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endParaRPr lang="en-US" dirty="0" smtClean="0"/>
          </a:p>
          <a:p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9259" y="5696504"/>
            <a:ext cx="8900831" cy="519133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Lesson learned</a:t>
            </a:r>
            <a:r>
              <a:rPr lang="en-US" dirty="0" smtClean="0"/>
              <a:t>: don’t accept IOPS numbers without latency values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423799" y="2142955"/>
            <a:ext cx="2696347" cy="97598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300" dirty="0">
                <a:solidFill>
                  <a:srgbClr val="FF0000"/>
                </a:solidFill>
              </a:rPr>
              <a:t>23 SAS </a:t>
            </a:r>
            <a:r>
              <a:rPr lang="en-US" sz="2300" dirty="0" smtClean="0"/>
              <a:t>disks </a:t>
            </a:r>
          </a:p>
          <a:p>
            <a:pPr marL="36576" indent="0">
              <a:buNone/>
            </a:pPr>
            <a:r>
              <a:rPr lang="en-US" sz="2300" dirty="0" smtClean="0"/>
              <a:t>JBOD &amp; </a:t>
            </a:r>
            <a:r>
              <a:rPr lang="en-US" sz="2300" dirty="0" smtClean="0">
                <a:solidFill>
                  <a:srgbClr val="FF0000"/>
                </a:solidFill>
              </a:rPr>
              <a:t>ASM 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407896" y="3586559"/>
            <a:ext cx="2918984" cy="1241909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300" dirty="0" smtClean="0"/>
              <a:t>4 consecutive </a:t>
            </a:r>
          </a:p>
          <a:p>
            <a:pPr marL="36576" indent="0">
              <a:buNone/>
            </a:pPr>
            <a:r>
              <a:rPr lang="en-US" sz="2300" dirty="0" smtClean="0"/>
              <a:t>tests with </a:t>
            </a:r>
          </a:p>
          <a:p>
            <a:pPr marL="36576" indent="0">
              <a:buNone/>
            </a:pPr>
            <a:r>
              <a:rPr lang="en-US" sz="2300" dirty="0" smtClean="0"/>
              <a:t>increasing </a:t>
            </a:r>
            <a:r>
              <a:rPr lang="en-US" sz="2300" dirty="0"/>
              <a:t>load</a:t>
            </a:r>
          </a:p>
          <a:p>
            <a:pPr marL="36576" indent="0">
              <a:buNone/>
            </a:pPr>
            <a:endParaRPr lang="en-US" sz="2300" dirty="0"/>
          </a:p>
        </p:txBody>
      </p:sp>
      <p:pic>
        <p:nvPicPr>
          <p:cNvPr id="5126" name="Picture 6" descr="C:\mblaszcz private\PRESENTATIONS MAIN\aaa UKOUG 2013\working\pics latency\pictures\OraLatencyMap_v1.1_large_scale_IOPS_2_annotat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28" y="1229594"/>
            <a:ext cx="6179493" cy="4341869"/>
          </a:xfrm>
          <a:prstGeom prst="rect">
            <a:avLst/>
          </a:prstGeom>
          <a:noFill/>
          <a:ln w="254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939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IOPS and Latency are Related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Observation</a:t>
            </a:r>
            <a:r>
              <a:rPr lang="en-US" dirty="0" smtClean="0"/>
              <a:t>: as </a:t>
            </a:r>
            <a:r>
              <a:rPr lang="en-US" dirty="0" smtClean="0">
                <a:solidFill>
                  <a:srgbClr val="FF0000"/>
                </a:solidFill>
              </a:rPr>
              <a:t>IOPS</a:t>
            </a:r>
            <a:r>
              <a:rPr lang="en-US" dirty="0" smtClean="0"/>
              <a:t> approach </a:t>
            </a:r>
            <a:r>
              <a:rPr lang="en-US" dirty="0" smtClean="0">
                <a:solidFill>
                  <a:srgbClr val="FF0000"/>
                </a:solidFill>
              </a:rPr>
              <a:t>saturation</a:t>
            </a:r>
            <a:r>
              <a:rPr lang="en-US" dirty="0" smtClean="0"/>
              <a:t> latency increases very fast</a:t>
            </a:r>
          </a:p>
          <a:p>
            <a:r>
              <a:rPr lang="en-US" dirty="0" smtClean="0"/>
              <a:t>Data fits a simple </a:t>
            </a:r>
            <a:r>
              <a:rPr lang="en-US" dirty="0" smtClean="0">
                <a:solidFill>
                  <a:srgbClr val="FF0000"/>
                </a:solidFill>
              </a:rPr>
              <a:t>model</a:t>
            </a:r>
            <a:r>
              <a:rPr lang="en-US" dirty="0" smtClean="0"/>
              <a:t> from </a:t>
            </a:r>
            <a:r>
              <a:rPr lang="en-US" dirty="0" err="1" smtClean="0">
                <a:solidFill>
                  <a:srgbClr val="FF0000"/>
                </a:solidFill>
              </a:rPr>
              <a:t>queueing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theory:</a:t>
            </a:r>
            <a:endParaRPr lang="en-US" dirty="0"/>
          </a:p>
          <a:p>
            <a:endParaRPr lang="en-US" dirty="0" smtClean="0"/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r>
              <a:rPr lang="en-US" sz="2000" dirty="0" smtClean="0"/>
              <a:t>Calculation performed using</a:t>
            </a:r>
          </a:p>
          <a:p>
            <a:pPr marL="36576" indent="0">
              <a:buNone/>
            </a:pPr>
            <a:r>
              <a:rPr lang="en-US" sz="2000" dirty="0" err="1" smtClean="0"/>
              <a:t>MMm</a:t>
            </a:r>
            <a:r>
              <a:rPr lang="en-US" sz="2000" dirty="0" smtClean="0"/>
              <a:t> </a:t>
            </a:r>
            <a:r>
              <a:rPr lang="en-US" sz="2000" dirty="0" err="1" smtClean="0"/>
              <a:t>Multiserver</a:t>
            </a:r>
            <a:r>
              <a:rPr lang="en-US" sz="2000" dirty="0" smtClean="0"/>
              <a:t> model</a:t>
            </a:r>
          </a:p>
          <a:p>
            <a:pPr marL="36576" indent="0">
              <a:buNone/>
            </a:pPr>
            <a:r>
              <a:rPr lang="en-US" sz="2000" dirty="0" smtClean="0"/>
              <a:t>By Cary Millsap, 2003</a:t>
            </a:r>
            <a:endParaRPr lang="en-US" sz="2000" dirty="0"/>
          </a:p>
          <a:p>
            <a:pPr marL="36576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962302"/>
              </p:ext>
            </p:extLst>
          </p:nvPr>
        </p:nvGraphicFramePr>
        <p:xfrm>
          <a:off x="3450866" y="2512612"/>
          <a:ext cx="5693134" cy="36590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9623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6DF8EC-8D06-164F-8C4D-FBE624E24E84}" type="slidenum">
              <a:rPr lang="en-US" smtClean="0">
                <a:solidFill>
                  <a:schemeClr val="bg1"/>
                </a:solidFill>
              </a:rPr>
              <a:t>49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15" y="586154"/>
            <a:ext cx="8909523" cy="5536705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2040" y="157797"/>
            <a:ext cx="848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0.5 TB dataset, 100% in SSD cache, 56 sessions, random reads - NAS system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669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566229"/>
            <a:ext cx="6746658" cy="380955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800" dirty="0"/>
              <a:t>CERN and Oracle</a:t>
            </a:r>
          </a:p>
          <a:p>
            <a:pPr>
              <a:lnSpc>
                <a:spcPct val="110000"/>
              </a:lnSpc>
            </a:pPr>
            <a:r>
              <a:rPr lang="en-GB" sz="2800" dirty="0">
                <a:solidFill>
                  <a:schemeClr val="accent2"/>
                </a:solidFill>
              </a:rPr>
              <a:t>Storage latency investigations and Oracle</a:t>
            </a:r>
          </a:p>
          <a:p>
            <a:pPr>
              <a:lnSpc>
                <a:spcPct val="110000"/>
              </a:lnSpc>
            </a:pPr>
            <a:r>
              <a:rPr lang="en-US" sz="2800" dirty="0" smtClean="0">
                <a:solidFill>
                  <a:schemeClr val="accent2"/>
                </a:solidFill>
              </a:rPr>
              <a:t>Examples</a:t>
            </a:r>
          </a:p>
          <a:p>
            <a:pPr>
              <a:lnSpc>
                <a:spcPct val="110000"/>
              </a:lnSpc>
            </a:pPr>
            <a:r>
              <a:rPr lang="en-US" sz="2800" dirty="0">
                <a:solidFill>
                  <a:schemeClr val="accent2"/>
                </a:solidFill>
              </a:rPr>
              <a:t>Tools</a:t>
            </a:r>
          </a:p>
          <a:p>
            <a:pPr>
              <a:lnSpc>
                <a:spcPct val="110000"/>
              </a:lnSpc>
            </a:pPr>
            <a:r>
              <a:rPr lang="en-US" sz="2800" dirty="0">
                <a:solidFill>
                  <a:schemeClr val="accent2"/>
                </a:solidFill>
              </a:rPr>
              <a:t>More sources of latency data</a:t>
            </a:r>
          </a:p>
          <a:p>
            <a:pPr>
              <a:lnSpc>
                <a:spcPct val="110000"/>
              </a:lnSpc>
            </a:pPr>
            <a:r>
              <a:rPr lang="en-US" sz="2800" dirty="0" smtClean="0">
                <a:solidFill>
                  <a:schemeClr val="accent2"/>
                </a:solidFill>
              </a:rPr>
              <a:t>Conclusions</a:t>
            </a:r>
            <a:endParaRPr lang="en-US" sz="2800" dirty="0">
              <a:solidFill>
                <a:schemeClr val="accent2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29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9100" y="159192"/>
            <a:ext cx="8267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10TB dataset, 128 sessions, random reads, onset of </a:t>
            </a:r>
            <a:r>
              <a:rPr lang="en-GB" dirty="0" smtClean="0">
                <a:solidFill>
                  <a:srgbClr val="FF0000"/>
                </a:solidFill>
              </a:rPr>
              <a:t>disk I/O saturation </a:t>
            </a:r>
            <a:r>
              <a:rPr lang="en-GB" dirty="0" smtClean="0"/>
              <a:t>- NAS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48" y="604838"/>
            <a:ext cx="8831385" cy="5524273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6DF8EC-8D06-164F-8C4D-FBE624E24E84}" type="slidenum">
              <a:rPr lang="en-US" smtClean="0">
                <a:solidFill>
                  <a:schemeClr val="bg1"/>
                </a:solidFill>
              </a:rPr>
              <a:t>50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6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Monitoring Production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I/O response time</a:t>
            </a:r>
          </a:p>
          <a:p>
            <a:pPr lvl="1"/>
            <a:r>
              <a:rPr lang="en-US" dirty="0" smtClean="0"/>
              <a:t>Help for tuning and capacity planning</a:t>
            </a:r>
          </a:p>
          <a:p>
            <a:pPr lvl="1"/>
            <a:r>
              <a:rPr lang="en-US" dirty="0" smtClean="0"/>
              <a:t>Attack questions like: is the storage slow?</a:t>
            </a:r>
          </a:p>
          <a:p>
            <a:endParaRPr lang="en-US" dirty="0" smtClean="0"/>
          </a:p>
          <a:p>
            <a:r>
              <a:rPr lang="en-US" dirty="0" smtClean="0"/>
              <a:t>Drill down on </a:t>
            </a:r>
            <a:r>
              <a:rPr lang="en-US" dirty="0"/>
              <a:t>three </a:t>
            </a:r>
            <a:r>
              <a:rPr lang="en-US" dirty="0" smtClean="0"/>
              <a:t>areas:</a:t>
            </a:r>
          </a:p>
          <a:p>
            <a:pPr lvl="1"/>
            <a:r>
              <a:rPr lang="en-US" dirty="0" smtClean="0"/>
              <a:t>I/O served by </a:t>
            </a:r>
            <a:r>
              <a:rPr lang="en-US" dirty="0" smtClean="0">
                <a:solidFill>
                  <a:srgbClr val="FF0000"/>
                </a:solidFill>
              </a:rPr>
              <a:t>SSD</a:t>
            </a:r>
            <a:r>
              <a:rPr lang="en-US" dirty="0" smtClean="0"/>
              <a:t>/controller cache</a:t>
            </a:r>
          </a:p>
          <a:p>
            <a:pPr lvl="1"/>
            <a:r>
              <a:rPr lang="en-US" dirty="0" smtClean="0"/>
              <a:t>I/O served by physical disks ‘</a:t>
            </a:r>
            <a:r>
              <a:rPr lang="en-US" dirty="0" smtClean="0">
                <a:solidFill>
                  <a:srgbClr val="FF0000"/>
                </a:solidFill>
              </a:rPr>
              <a:t>spindles</a:t>
            </a:r>
            <a:r>
              <a:rPr lang="en-US" dirty="0" smtClean="0"/>
              <a:t>’ </a:t>
            </a:r>
            <a:endParaRPr lang="en-US" dirty="0"/>
          </a:p>
          <a:p>
            <a:pPr lvl="1"/>
            <a:r>
              <a:rPr lang="en-US" dirty="0" smtClean="0"/>
              <a:t>I/O with very large latency: </a:t>
            </a:r>
            <a:r>
              <a:rPr lang="en-US" dirty="0" smtClean="0">
                <a:solidFill>
                  <a:srgbClr val="FF0000"/>
                </a:solidFill>
              </a:rPr>
              <a:t>outliers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19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 Example of a Loaded Storage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7170" name="Picture 2" descr="C:\mblaszcz private\PRESENTATIONS MAIN\aaa UKOUG 2013\working\pics latency\pictures\PyLatencyMap_example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88" y="1099035"/>
            <a:ext cx="7837150" cy="4961131"/>
          </a:xfrm>
          <a:prstGeom prst="rect">
            <a:avLst/>
          </a:prstGeom>
          <a:noFill/>
          <a:ln w="254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5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Example Analysis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Are disks close to </a:t>
            </a:r>
            <a:r>
              <a:rPr lang="en-US" dirty="0" smtClean="0">
                <a:solidFill>
                  <a:srgbClr val="FF0000"/>
                </a:solidFill>
              </a:rPr>
              <a:t>saturation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NO, but latency high (SATA disks)</a:t>
            </a:r>
          </a:p>
          <a:p>
            <a:r>
              <a:rPr lang="en-US" dirty="0" smtClean="0"/>
              <a:t>I/O </a:t>
            </a:r>
            <a:r>
              <a:rPr lang="en-US" dirty="0" smtClean="0">
                <a:solidFill>
                  <a:srgbClr val="FF0000"/>
                </a:solidFill>
              </a:rPr>
              <a:t>outliers</a:t>
            </a:r>
            <a:r>
              <a:rPr lang="en-US" dirty="0" smtClean="0"/>
              <a:t>?</a:t>
            </a:r>
          </a:p>
          <a:p>
            <a:pPr lvl="1"/>
            <a:r>
              <a:rPr lang="en-US" dirty="0"/>
              <a:t>YES, Further investigation on controller needed</a:t>
            </a:r>
          </a:p>
          <a:p>
            <a:r>
              <a:rPr lang="en-US" dirty="0" smtClean="0"/>
              <a:t>Do we have </a:t>
            </a:r>
            <a:r>
              <a:rPr lang="en-US" dirty="0" smtClean="0">
                <a:solidFill>
                  <a:srgbClr val="FF0000"/>
                </a:solidFill>
              </a:rPr>
              <a:t>SSD/cache</a:t>
            </a:r>
            <a:r>
              <a:rPr lang="en-US" dirty="0" smtClean="0"/>
              <a:t>? </a:t>
            </a:r>
          </a:p>
          <a:p>
            <a:pPr lvl="1"/>
            <a:r>
              <a:rPr lang="en-US" dirty="0" smtClean="0"/>
              <a:t>YES, ~30</a:t>
            </a:r>
            <a:r>
              <a:rPr lang="en-US" dirty="0"/>
              <a:t>% </a:t>
            </a:r>
            <a:r>
              <a:rPr lang="en-US" dirty="0" smtClean="0"/>
              <a:t>reads with low latency</a:t>
            </a:r>
            <a:endParaRPr lang="en-US" dirty="0"/>
          </a:p>
          <a:p>
            <a:pPr lvl="1"/>
            <a:r>
              <a:rPr lang="en-US" dirty="0"/>
              <a:t>We could profit from </a:t>
            </a:r>
            <a:r>
              <a:rPr lang="en-US" dirty="0" smtClean="0"/>
              <a:t>a larger SSD </a:t>
            </a:r>
            <a:r>
              <a:rPr lang="en-US" dirty="0"/>
              <a:t>cache maybe?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67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Heat Maps for Log </a:t>
            </a:r>
            <a:r>
              <a:rPr lang="en-GB" dirty="0"/>
              <a:t>File Sync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962" y="1176950"/>
            <a:ext cx="6136238" cy="51117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Example from a production system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299200" y="3071587"/>
            <a:ext cx="2818607" cy="1402057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600" dirty="0" smtClean="0"/>
              <a:t>Low </a:t>
            </a:r>
            <a:r>
              <a:rPr lang="en-US" sz="2600" dirty="0"/>
              <a:t>latency from </a:t>
            </a:r>
          </a:p>
          <a:p>
            <a:pPr marL="36576" indent="0">
              <a:buNone/>
            </a:pPr>
            <a:r>
              <a:rPr lang="en-US" sz="2600" dirty="0"/>
              <a:t>writes because of</a:t>
            </a:r>
          </a:p>
          <a:p>
            <a:pPr marL="36576" indent="0">
              <a:buNone/>
            </a:pPr>
            <a:r>
              <a:rPr lang="en-US" sz="2600" dirty="0"/>
              <a:t>storage cache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8198" name="Picture 6" descr="C:\mblaszcz private\PRESENTATIONS MAIN\aaa UKOUG 2013\working\pics latency\pictures\OraLatencyMap_commit_time_exampl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48" y="1688123"/>
            <a:ext cx="5777924" cy="4349674"/>
          </a:xfrm>
          <a:prstGeom prst="rect">
            <a:avLst/>
          </a:prstGeom>
          <a:noFill/>
          <a:ln w="254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960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Log File Sync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962" y="1176950"/>
            <a:ext cx="6136238" cy="51117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Example from a production system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299200" y="3071587"/>
            <a:ext cx="2818607" cy="1402057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600" dirty="0"/>
              <a:t>low latency from </a:t>
            </a:r>
          </a:p>
          <a:p>
            <a:pPr marL="36576" indent="0">
              <a:buNone/>
            </a:pPr>
            <a:r>
              <a:rPr lang="en-US" sz="2600" dirty="0"/>
              <a:t>writes because of</a:t>
            </a:r>
          </a:p>
          <a:p>
            <a:pPr marL="36576" indent="0">
              <a:buNone/>
            </a:pPr>
            <a:r>
              <a:rPr lang="en-US" sz="2600" dirty="0"/>
              <a:t>storage cache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8198" name="Picture 6" descr="C:\mblaszcz private\PRESENTATIONS MAIN\aaa UKOUG 2013\working\pics latency\pictures\OraLatencyMap_commit_time_exampl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48" y="1688123"/>
            <a:ext cx="5777924" cy="4349674"/>
          </a:xfrm>
          <a:prstGeom prst="rect">
            <a:avLst/>
          </a:prstGeom>
          <a:noFill/>
          <a:ln w="254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mblaszcz private\PRESENTATIONS MAIN\aaa UKOUG 2013\working\pics latency\pictures\OraLatencyMap_commit_time_exampl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302"/>
            <a:ext cx="9144000" cy="6883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289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Heat Maps for Log File Sync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962" y="1176950"/>
            <a:ext cx="6136238" cy="51117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Example from a production system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299200" y="3071587"/>
            <a:ext cx="2818607" cy="1402057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600" dirty="0" smtClean="0"/>
              <a:t>Low </a:t>
            </a:r>
            <a:r>
              <a:rPr lang="en-US" sz="2600" dirty="0"/>
              <a:t>latency from </a:t>
            </a:r>
          </a:p>
          <a:p>
            <a:pPr marL="36576" indent="0">
              <a:buNone/>
            </a:pPr>
            <a:r>
              <a:rPr lang="en-US" sz="2600" dirty="0"/>
              <a:t>writes because of</a:t>
            </a:r>
          </a:p>
          <a:p>
            <a:pPr marL="36576" indent="0">
              <a:buNone/>
            </a:pPr>
            <a:r>
              <a:rPr lang="en-US" sz="2600" dirty="0"/>
              <a:t>storage cache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8198" name="Picture 6" descr="C:\mblaszcz private\PRESENTATIONS MAIN\aaa UKOUG 2013\working\pics latency\pictures\OraLatencyMap_commit_time_exampl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48" y="1688123"/>
            <a:ext cx="5777924" cy="4349674"/>
          </a:xfrm>
          <a:prstGeom prst="rect">
            <a:avLst/>
          </a:prstGeom>
          <a:noFill/>
          <a:ln w="254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967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Log File </a:t>
            </a:r>
            <a:r>
              <a:rPr lang="en-GB" dirty="0" smtClean="0"/>
              <a:t>Sync Troubleshooting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961" y="1176950"/>
            <a:ext cx="8827129" cy="54243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Anomaly, on a test system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57</a:t>
            </a:fld>
            <a:endParaRPr lang="en-US" dirty="0"/>
          </a:p>
        </p:txBody>
      </p:sp>
      <p:pic>
        <p:nvPicPr>
          <p:cNvPr id="9218" name="Picture 2" descr="C:\mblaszcz private\PRESENTATIONS MAIN\aaa UKOUG 2013\working\pics latency\pictures\rucio_insert_test_log_file_sync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968" y="1735014"/>
            <a:ext cx="5674342" cy="4258369"/>
          </a:xfrm>
          <a:prstGeom prst="rect">
            <a:avLst/>
          </a:prstGeom>
          <a:noFill/>
          <a:ln w="254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08707" y="2167551"/>
            <a:ext cx="2559539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/>
              <a:t>High latency</a:t>
            </a:r>
          </a:p>
          <a:p>
            <a:r>
              <a:rPr lang="en-US" sz="2500" dirty="0"/>
              <a:t>caused by </a:t>
            </a:r>
            <a:r>
              <a:rPr lang="en-US" sz="2500" dirty="0" smtClean="0"/>
              <a:t>high </a:t>
            </a:r>
            <a:endParaRPr lang="en-US" sz="2500" dirty="0"/>
          </a:p>
          <a:p>
            <a:r>
              <a:rPr lang="en-US" sz="2500" dirty="0"/>
              <a:t>load from </a:t>
            </a:r>
            <a:r>
              <a:rPr lang="en-US" sz="2500" dirty="0" smtClean="0"/>
              <a:t>Oracle</a:t>
            </a:r>
            <a:r>
              <a:rPr lang="en-US" sz="2500" dirty="0"/>
              <a:t> </a:t>
            </a:r>
            <a:r>
              <a:rPr lang="en-US" sz="2500" dirty="0" smtClean="0"/>
              <a:t>and a few faulty HW components</a:t>
            </a:r>
          </a:p>
        </p:txBody>
      </p:sp>
    </p:spTree>
    <p:extLst>
      <p:ext uri="{BB962C8B-B14F-4D97-AF65-F5344CB8AC3E}">
        <p14:creationId xmlns:p14="http://schemas.microsoft.com/office/powerpoint/2010/main" val="121938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#3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961" y="1176950"/>
            <a:ext cx="8827129" cy="4883784"/>
          </a:xfrm>
        </p:spPr>
        <p:txBody>
          <a:bodyPr>
            <a:normAutofit/>
          </a:bodyPr>
          <a:lstStyle/>
          <a:p>
            <a:r>
              <a:rPr lang="en-US" dirty="0" smtClean="0"/>
              <a:t>IOPS data alone can be misleading because of saturation effects</a:t>
            </a:r>
          </a:p>
          <a:p>
            <a:pPr lvl="1"/>
            <a:r>
              <a:rPr lang="en-US" dirty="0" smtClean="0"/>
              <a:t>Need </a:t>
            </a:r>
            <a:r>
              <a:rPr lang="en-US" dirty="0" smtClean="0">
                <a:solidFill>
                  <a:srgbClr val="FF0000"/>
                </a:solidFill>
              </a:rPr>
              <a:t>IOPS with latency </a:t>
            </a:r>
            <a:r>
              <a:rPr lang="en-US" dirty="0" smtClean="0"/>
              <a:t>breakdown</a:t>
            </a:r>
          </a:p>
          <a:p>
            <a:endParaRPr lang="en-US" dirty="0"/>
          </a:p>
          <a:p>
            <a:r>
              <a:rPr lang="en-US" dirty="0"/>
              <a:t>We can get </a:t>
            </a:r>
            <a:r>
              <a:rPr lang="en-US" dirty="0">
                <a:solidFill>
                  <a:srgbClr val="FF0000"/>
                </a:solidFill>
              </a:rPr>
              <a:t>insights</a:t>
            </a:r>
            <a:r>
              <a:rPr lang="en-US" dirty="0"/>
              <a:t> on the storage performance</a:t>
            </a:r>
          </a:p>
          <a:p>
            <a:pPr lvl="1"/>
            <a:r>
              <a:rPr lang="en-US" dirty="0" smtClean="0"/>
              <a:t>With </a:t>
            </a:r>
            <a:r>
              <a:rPr lang="en-US" dirty="0"/>
              <a:t>latency histograms and </a:t>
            </a:r>
            <a:r>
              <a:rPr lang="en-US" dirty="0">
                <a:solidFill>
                  <a:srgbClr val="FF0000"/>
                </a:solidFill>
              </a:rPr>
              <a:t>heat map </a:t>
            </a:r>
            <a:r>
              <a:rPr lang="en-US" dirty="0"/>
              <a:t>visualization</a:t>
            </a:r>
          </a:p>
          <a:p>
            <a:pPr lvl="1"/>
            <a:r>
              <a:rPr lang="en-US" dirty="0" smtClean="0"/>
              <a:t>Analysis of random reads by drilling </a:t>
            </a:r>
            <a:r>
              <a:rPr lang="en-US" dirty="0"/>
              <a:t>down ‘</a:t>
            </a:r>
            <a:r>
              <a:rPr lang="en-US" dirty="0" err="1">
                <a:solidFill>
                  <a:srgbClr val="FF0000"/>
                </a:solidFill>
              </a:rPr>
              <a:t>db</a:t>
            </a:r>
            <a:r>
              <a:rPr lang="en-US" dirty="0">
                <a:solidFill>
                  <a:srgbClr val="FF0000"/>
                </a:solidFill>
              </a:rPr>
              <a:t> file sequential read</a:t>
            </a:r>
            <a:r>
              <a:rPr lang="en-US" dirty="0" smtClean="0"/>
              <a:t>’</a:t>
            </a:r>
          </a:p>
          <a:p>
            <a:pPr lvl="1"/>
            <a:r>
              <a:rPr lang="en-US" dirty="0" smtClean="0"/>
              <a:t>Use this method also for commit wait: ‘log file sync’</a:t>
            </a:r>
          </a:p>
          <a:p>
            <a:endParaRPr lang="en-GB" dirty="0" smtClean="0"/>
          </a:p>
          <a:p>
            <a:pPr lvl="1"/>
            <a:endParaRPr lang="en-GB" dirty="0">
              <a:solidFill>
                <a:schemeClr val="tx2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56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Limitations of Using Wait Events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Wait event timing is done by the </a:t>
            </a:r>
            <a:r>
              <a:rPr lang="en-US" dirty="0" smtClean="0">
                <a:solidFill>
                  <a:srgbClr val="FF0000"/>
                </a:solidFill>
              </a:rPr>
              <a:t>Oracle code</a:t>
            </a:r>
          </a:p>
          <a:p>
            <a:pPr lvl="1"/>
            <a:r>
              <a:rPr lang="en-US" dirty="0" smtClean="0"/>
              <a:t>May not reflect actual </a:t>
            </a:r>
            <a:r>
              <a:rPr lang="en-US" dirty="0" smtClean="0">
                <a:solidFill>
                  <a:srgbClr val="FF0000"/>
                </a:solidFill>
              </a:rPr>
              <a:t>I/O response time</a:t>
            </a:r>
          </a:p>
          <a:p>
            <a:pPr lvl="1"/>
            <a:r>
              <a:rPr lang="en-US" dirty="0" smtClean="0"/>
              <a:t>CPU time may also be accounted as I/O wait</a:t>
            </a:r>
          </a:p>
          <a:p>
            <a:pPr lvl="1"/>
            <a:r>
              <a:rPr lang="en-US" dirty="0" smtClean="0"/>
              <a:t>Server high load can distort the timing values</a:t>
            </a:r>
          </a:p>
          <a:p>
            <a:pPr lvl="1"/>
            <a:r>
              <a:rPr lang="en-US" dirty="0" err="1"/>
              <a:t>V</a:t>
            </a:r>
            <a:r>
              <a:rPr lang="en-US" dirty="0" err="1" smtClean="0"/>
              <a:t>$event_histogram</a:t>
            </a:r>
            <a:r>
              <a:rPr lang="en-US" dirty="0" smtClean="0"/>
              <a:t> lowest bucket is 1 millisecond</a:t>
            </a:r>
          </a:p>
          <a:p>
            <a:endParaRPr lang="en-US" dirty="0" smtClean="0"/>
          </a:p>
          <a:p>
            <a:pPr marL="448056" lvl="1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82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62961" y="1176951"/>
            <a:ext cx="8827129" cy="163999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European Organization for Nuclear Research founded in 1954</a:t>
            </a:r>
          </a:p>
          <a:p>
            <a:r>
              <a:rPr lang="en-US" dirty="0" smtClean="0"/>
              <a:t>Membership: 21 </a:t>
            </a:r>
            <a:r>
              <a:rPr lang="en-US" dirty="0"/>
              <a:t>Member </a:t>
            </a:r>
            <a:r>
              <a:rPr lang="en-US" dirty="0" smtClean="0"/>
              <a:t>States</a:t>
            </a:r>
            <a:r>
              <a:rPr lang="en-US" dirty="0"/>
              <a:t> </a:t>
            </a:r>
            <a:r>
              <a:rPr lang="en-US" dirty="0" smtClean="0"/>
              <a:t>+ 7 Observers</a:t>
            </a:r>
          </a:p>
          <a:p>
            <a:r>
              <a:rPr lang="en-US" dirty="0" smtClean="0"/>
              <a:t>60 </a:t>
            </a:r>
            <a:r>
              <a:rPr lang="en-US" dirty="0"/>
              <a:t>Non-member States collaborate with CERN</a:t>
            </a:r>
          </a:p>
          <a:p>
            <a:r>
              <a:rPr lang="en-US" dirty="0"/>
              <a:t>2400 staff members work at CERN as </a:t>
            </a:r>
            <a:r>
              <a:rPr lang="en-US" dirty="0" smtClean="0"/>
              <a:t>personnel + 10000 researchers </a:t>
            </a:r>
            <a:r>
              <a:rPr lang="en-US" dirty="0"/>
              <a:t>from institutes world-wide</a:t>
            </a:r>
          </a:p>
          <a:p>
            <a:endParaRPr lang="en-GB" dirty="0"/>
          </a:p>
        </p:txBody>
      </p:sp>
      <p:pic>
        <p:nvPicPr>
          <p:cNvPr id="8" name="Picture 10" descr="World_users_by_Inst_2009d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" t="829" r="1389" b="8357"/>
          <a:stretch>
            <a:fillRect/>
          </a:stretch>
        </p:blipFill>
        <p:spPr bwMode="auto">
          <a:xfrm>
            <a:off x="4673544" y="2975713"/>
            <a:ext cx="3785157" cy="3077037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data:image/jpeg;base64,/9j/4AAQSkZJRgABAQAAAQABAAD/2wCEAAkGBxQPEBQUEg8VFhQWEBYZFxcUFhUUFRUWFhQXFxQVGhcYHCggGBonGxUVIjEhJSkrLi4uFx8/OjMsNygtLysBCgoKDg0OGxAQGzQkHyQ0LSwsMzgsLCw0LC0sLCwsLCwyNCwsLCwsLCwsLCwsLC8sLCwsLCwsLCwsLCwsLDQsLP/AABEIALoBDwMBEQACEQEDEQH/xAAcAAEAAQUBAQAAAAAAAAAAAAAABgIDBAUHAQj/xABDEAABAwIDBQQHBgQFAwUAAAABAAIDBBEFITEGEkFRYSJxgZEHEzJCUqGxFCNicpLRM1OCwUNEotLxFlTCFSSTsvD/xAAaAQEAAwEBAQAAAAAAAAAAAAAAAgMEBQEG/8QAMhEBAAIBAwEFBgcAAgMAAAAAAAECAwQRITESIjJBoRMUUWGRsQVCUnGB0fDh8RUjwf/aAAwDAQACEQMRAD8A7ggICAgICAgICAgICAgICAgICAgICAgICAgICAgICAgICAgICAgICAgICAgICAgICAgIMauxCKnbvSytYPxGxPcNT4KVaWvO1Y3QvkrSN7TsjNd6QIGZRRvkPM/dt+efyWumivPinZjv+IUjwxv6NJU7fVDvYZGwdxcfMm3yV9dFSOszLLb8QyT0iIYMm1lW7/MEdzWD/wAVZGmxR5KZ1mafzfZbG0VV/wBzJ5j9l77DH+lH3rN+qV6PaaqH+Zd4hp+oXk6fF8HsavNH5vsz6fbSpb7W4/vbY/6SFXOkxz0W11+WOu0txRbcsOUsLm9WEOHkbH6qi2jn8stNPxKs+KNvVIqDFYaj+HKHHlo4f0nNZb47U8UNuPNjyeGWaoLRAQEBAQEBAQEBAQEBAQEBAQEBAQEBBYrayOBhfK8MYNSfp1PQKVazadqwje9aRvaeHPcd2/fJdtK3cb/McAXnuGjfG57l0cWiiOb8uZm11p4x8fND5pnSOLnuLnHVziXE+JW2IiI2hz5mZneQI8XoIXP9hjnflBd9FG1ojrL2K2t4Y3bCLA6h2lO/xAb9bKqdRij8y2NLmn8sshuzdT/IP6mf7lH3nF8fu99zz/p9Y/sOz9SP8B3gWn6Fe+84viTpM0fl+yxLQSs9qF472ut52UoyUnpKq2HJXrWfosgqapdjdY3BsRoRkQvDokuD7VyRWbLeRnP3x4+94+ay5dLW3NeJb8GvvTi/Mev/ACm1FWsmYHRuBB+XQjgVz7Vms7S6+PJXJXtVneGQopiAgICAgICAgICAgICAgICAgINJtBtVTUA++l7driNnakPLs+6OrrBXYtPfJ4Y4U5M9MfWWvpdqnfZjV1EYihd/AivvSy30cToLjMADIXJJyVk6eJv7OvM+c+UK/eNqe0txHlHnLnWOY5LWyb8rsh7LB7LB05nmdT8l08WGuONquVlzWyzvZi0tM+V27GwudyaL/wDA6qVrRWN7SrrS1p2rG6WYVsNI+xmfuj4WZu/Uch81iya6I8EN2P8AD5nm87JXh+yVPFpECeb+2fnkPBY76jJbrLbTS4qdI/8ArdR0bWiwCpaF0Qjkg99WOSB6sckHhhHJBhVeDRS+3G09SM/PVTrktXpKu+Kl/FG7QV+xjdYnlp5O7TfPUfNaaay0eKN2LJ+HUnwTt6o1XYZLTm0jLDg4ZtPj+62Uy1v4ZczLgyYvFC5hWJPpn7zD+ZvBw5H90yY4yRtJhz2xW3r/ANuj4bXNnjD2nI+YPEHquTek0naX0GLLXJWLVZSisEBAQEBAQEBAQEBAQEBAQYuJ4lFSxmSaRrGDi7ieQGpPQZqVKWvO1YRtetY3s5VtR6SpZ7spAYY9N8/xXd3CMeZ6hdTDoq15vzLnZdXa3FOIR/Y/CfttWPWG8bbyTFxvcA6Enmdel1dqMvs6cdekKcGP2l+enWWw2mxs1s5dpG3sxN0AbztzNr+Q4LzBh9nXbz80NRm9pbfy8mds1sq+qs992RcPif3ch1VefVRj7teZ+yzBpJyd63Efd0vCsFjp27rGBo6anqTqSuXe9rzvaXVpjrSNqw2jWAKCapAQEBAQEBAQWpoGvBDgCCMwRcFexO3MPJiJjaUPx3Zfcu+AXGpZqR1b+y24dTvxf6uVqdDt3sf0/pibK4gYpg0nsvNu53un+3irNTj7Vd/OFOhzdjJ2Z6T90/abrmu49QEBAQEBAQEBAQEBAQEEZ2v2yhw5u7/EnIu2MHTk5591vzPDppwaa2XnpCjNqK4+PNxjHMamrpPWTybx90DJjBya3gPmeJK6+PFXHG1YcrJktkney9gOzk9c77plmXzkdkwc7fEeg+Sjlz0xdevwSxYb5OnROMTwVuE4dIGvLpKh7I3ONhcWJcABoN0PHH2lix5J1GaJnpHLVlpGDDMR1nhh7E7MfaSJpW/dA9lp/wAQjUn8I+Z7lZqtR2O5Xr9lWl03b79un3dUp6cNGi5Tqr6AgICAgICAgICAg8IQRHavB9z7+MWzu8DgeDx46/8AK3abNv3Lfx/Tla7Tbf8Atp/P9pRRSbzGu+JoPmLrFaNpmHTrbtVifivrxIQEBAQEBAQEBAQEBBBtvduhR3gpyHVFu07VsN+fN/IcOPI7dNpe33rdPuyajU9ju16/Zx6aV0ji57i5zjcucSXOJ4k8SutEREbQ5kzM8ynWyGwLpbS1QIbqItCer+Q/DrztoufqNbt3cf1/ptwaTfvX+n9uq0VC2Joa1oAAsAAAAOQA0XNmZmd5dCIiOIRvb3DHVb6OFtwHTu3iPdaGXce+29bqQtWlyRji1vky6rHOSa1+aTUdI2JrWsaA1rQGgaAAWAWWZmZ3lqiIiNoZK8eiAgICAgICAgICAgIKZGBwIIuCCCOYOoXsTty8mImNpWKQBlogfYiZ5doD/wCqlbnvfHdCm1e5HlEf70ZKgsEBAQEBAQEBAQEBBBvSJtp9jaYKd3/uHDtO19S08fzngOGvK+3S6bt963T7smp1HY7tev2cdF3u4uc53Uuc4nzJJK63EQ5fV03YzZJlMBPUlvrNQHEBsXici/rw4c1ytRqpydynT7ung08U71+v2TH/AKloosjWwX6SNP0KzRgyz+WfovnPjj80fV4Ns6D/AL2L9Sl7tl/TLz3jF+qGVTY7STEblXA5w0tIwnPXK91CcWSvWJ+iUZKW6TDZgqtY9QEBAQEBAQEBAQEBAQEGhwCv9fUVTgezeMN/K3fF/G1/Fac1OxSsfuw6XL7TLkny429W+WZuEBAQEBAQEBAQEEa262oGHQdmxnkuI2nhzkI+EfM2C06bB7W3PSOqjUZvZ146uFTSukc5z3FznOJc45kk5kldqIiI2hyJned5e087o3BzHFrhoRqL5ZHgeqWrFo2ki0xO8KZpXSG73OcebiXHzKRER0JnfryouvXjzeHNNnm8PbXR6zsOxeemN4aiSPo1x3fFvsnxChfHS/ijdOt7V8M7JtgXpSlYQ2qiEjfjjAa8dS32XeG6sWTQVnmk7NWPW2ji8bul4PjMNZHvwSh7eNsnNPJzTm09652THbHO1ob6ZK3jess9QTEBAQEBAQEBAQEEe2uxgQx+qYfvHjO3usOp7zoPFatNh7U9qekMGu1HYr2K9Z9IYOwrLCR3NzR+kE/+SnrJ5iFf4bXu2t/v9yl6xOmICAgICAgICAgx8QrWU8T5ZHWYxpc49By5nopVrNpisI2tFYmZfPe0OMPrqh80nvGzW8GMHssHd8yTzXexY4x1isOLkyTe02li0VFJO/cijc93JovbqToB1Kle9aRvadnla2tO1Y3TTCPRpLJYzyhg+Fg33eLjkPmsOTX1jwRu100Vp8U7JbQejqkjtvRGQ85HE/IWb8lltrMtvPZprpMUeW7dU+zFNH7NLCO6Nn7KmcuSetp+q6MVI6RH0ZX/AKLD/Jj/AEN/ZR7dvil2Y+Dm/pY2ZEfqZ4WBjbujkDAGi57THEDLg8X7lt0mS1pmu7Fq6VrEW2RfZ6gp5T6upe6Mk9iVpFgfhe0i1uuXVbMlstY3rz8mTHGK07W4+baYz6O6mAF0RE7Pw9mS35Cc/Ak9FDHrcduLcLMmjvXmOUcwzEZqKbfic6ORpsQQRfmx7TqOh+RWm9K5K7TzCil7UtvHEu47H7TMxGHeHZkbYSMvfdPAjm02Nj38lxc+CcVtp6eTrYc0ZK7x1b9ULhAQEBAQEBAQaLaLaJlKC1tnSkZN4N6u/bUrRh085OZ6Mep1dcUbRzb/AHVz6Wd0jy5xLnONyTqSunERWNocO1ptO88zLouzdF6mFrTra57zmf28Fyc1+3eZfQ6bF7LHFfPzblVLxAQEBAQEBAQEHMfTFjRHq6Rp1Akk7rkRt8w4+DV0tBi63n9oYNbk6Uj95RrZHY19baSS7Ib5H3pPy8h+Ly6X6jVRj7teZ+ynBppyczxH3ddwfA4qZgZFGGtHAcTzJ1J6lcm97Xne07unSlaRtWG0awBQSVICAgwsYw5lVA+F/svba/EHVrh1BAPgp47zS0WhDJSL1msuF4nh76WZ0Uos5p8HDg4cwQu7S8XrFocS9Jpaay3uzO2MtGAx49bD8JPaYPwO5fhOXcs+fS1ycxxK7DqrY+J5hK6+gocbZdjw2cNydYNlb0c0+23zHIhY62zaaeY49G2YxaiOJ59UEwszYLiLBMLAkNeR7EkTjbfB4gHPmCLLdfs6jFPZ/wBLHTtYMve/0O5MNwuK66pAQEBAQEGLX4jFTt3pZGtHC+p7gMz4KdMdrztWFeTLTHG9p2QzGttHSXbTgsb8Z9s9w0b369y3YtJEc35czPr5txj4+aK71zcm5JuScyTzutjmykuymEGRwlcOyPZHM/F3BYtVm2jsR/LpaHTbz7S3Ty/tP4mWC57rq0BAQEBAQEBAQEHJG4IcVxmqdJf1MM26/wDFudhkY79wk9L811Jy+xwViOs/7dzYx+2z2mekf7Z1OlpgwAAAACwAyAA0AC5bpMhAQEBAQEGg2s2ZZXx/DK0dh9tPwnm0q/BnnFPyUZ8EZY+bj+JYbJSyGOZha4eThzaeIXYpkreN6uRfHak7WWGOsQQbEaEZEHmCpyrZOK4jLUwiOWT1m7mwvsXtysQH62PEG+g5KumOtLb1jZO2a9q9m07umHbKOkbAyWN5LqSKQuZumxcCCCCR8PzXNrpZybzWfOYdO+rrjmK2jyiWbBtxRv1lc38zH/UAhQnSZY8ko1uGfP0ZjdqKQ/5qPxNvqoe75f0p+84f1Q9dtPSD/NR+Bv8ARPd8v6T3nD+qGNNtnRt/xi78rHn5kWUo0mWfJCdbhjz9Jayq9IMY/hwPd+chg+Vyrq6G3nKi34jX8tWjrts6mXJrmxj8Az/UbnystFNJjr15ZMmuy26cNFJKXkuc4ucdS4kk+JWiIiI2hkmZmd5ehHiTYBs06Qh8oIbwbxPfyHRYc+qiO7T6ujptDNu9k6fBPqanDAAAue66+gICAgICAgICAgIMDC8NZAJCyx9bO+VxHEvP7AKd7zbbfy4QpWK77efLPUExAQEBAQEBBgYthMVUzcljDhwvqDzBGYPcp0yWpO9ZQvjreNrQ51jfo+liJdTu9Y34XWbIPHR3yXRxa2s8X4c7LorRzTlGYMNkdOyB0bmve8Ns4FpF9TY8ALnwWqclYpN4niGOMdpvFJjaZZm09aJquXd9iMiJvdGAD/q3lXpqTXHG/nz9Vmqt2ss7eXH0a0K9nVhHioLx4rCCsLx4rajxusO2cnmt2NxvN+Xk3VZsmpx1+bXi0WW/WNo+aZYNsvHDYkbz/idw7hwWDLqL5OOkOnh0mPFz1n4pFHEGqhqXEBAQEBAQEBAQEBAQRD0fY6Jo30shtNTPcyx1dGxxaxw52tunuHNa9Vi7MxeOk8s2my9qJpPWEvWRpEBAQEBAQEBAIQRH0g7QsoILNsaiQERjIlgOTpegHDmfFatLgnJbnpHX+mbU5ox146+X9o/sbsXFU0Eckm+2R5e7ea7Pd3iG5EEaC+nFaM+rvTLMV6Qz4dJS+OJt1llVHo6+CpP9TAfmCPooxr586+pb8Pjyt6MR3o/mGkzD3hw/dT9+r8Fc/h9v1QN2Cm/ms8nH+ye/V+Dz/wAff9UMqHYF3vVH6Wf3LlCdd8K+qcfh3xt6f8tnS7Cwt9ovf3mw/wBIB+aqtrMk9OFtdBijrvP++Te0OBxQ+xE1vUDPz1Kz2yWv4paqYqU8MbNiyEDgoLFxAQEBAQEBAQEBAQEBAQca2/o5cNxIVMBLRKfWNcNA/SVh5g624755Lr6a1cuLsW8v9Dl6is4svbr5/wClOtj9toq9oY4iOe2cZOTuZYT7Q6aj5rDn01sXPWGzDqK5OOkpWszQICAgICAgIIjtft3DQgsjIlqNNwHssPN5Gn5Rn3arXg0tsnM8QzZtTXHxHMuU0cM+LVgD3lz5HXe/4GDUgaAAZAcyF07Wpgx8dIc6sWzX2nrLvWHUzYo2saLNa0NaOQAsB5LhTMzO8uzEREbQyl49LIPLIPbICAgICAgICAgICAgICAgICAg1m0WCx10DoZRkc2uHtMcNHDr9QSrMWW2O3ahDJjjJXsy4Rj+BzUE25KLZ3Y9t914GjmngemoXbxZa5a7w4+TFbHbaW/wD0jVVMA2W07B8ZtIB0fx/qB71Rl0WO/NeJXY9XevE8wneF+kiimsHvdC7lK02/W2487LFfRZa9I3bKavHbrwklHisEwvFURP/ACPa76FZ7UtXrGy+t626SzFBIJQa+txymg/i1UTOjpGg+V7lWVxXt0iULZKV6yjOKek6kiuIg+Z34WljPFz7fIFaKaHJPXhnvrMcdOUDx/0gVdWC1rhDGfdiJ3iORk1PhZbsWkx056yx5NVkvx0hH8KwuWqkEcLN53Hg1o+Jx4D/APZq/Jkrjje0qaY7XnasO1bHbLsoY7DtPdYvfbNx4AcmjgFxc+ectt56eTr4cMYo2jqk4CoXPUBAQEBAQEBAQEBAQEBAQEBAQEBAQEGHimGRVUZjmjD2HgefMHUHqM1Kl7Uneso2pFo2s5htD6MZGEupH77f5chAeOgfo7xt3ldLFr4ni8fywZNHMc0QbEMOlpzaaF8Z/G0gHudofArbS9b+Gd2O1LU8UbMUtB4KaPC4yZzdHuHc4j6LzaJe7zHR5JIXe04nvJP1SIiOjyeeqgABejLoMNmqDaGF7+rWktHe7QeJUL5K08U7JVpa/hjdNMC9GsjyHVL9wfBHm49C7QeF+9YsuviOKQ2Y9FM83l0rB8DipWBkUYa3pqTzJOZPUrnXyWvO9p3b6UrSNqw2gFlBJ6gICAgICAgICAgICAgICAgICAgICAgICAQgtS07XCxAIPAi4QaOs2Mo5c3UkVzxa3cPm2yurqMtelpVTgxz1rDWv9G9EdIXDulk/u5We+5vj6Qr90xfD1kZ6OKIf4Lj3ySf2cnvmb4+kHumL4estlSbHUkRu2liuOJaHHzdcqu2oy262lZXBjr0rDcxUjWiwGSpWrzWgIKkBAQEBAQEBAQEBAQEBAQEBAQEBAQEBAQEBAQEBAQEBAQEBAQEBAQEBAQEBAQEBAQEBAQEBAQEBBS94aLk2HXrkgqQW3ztbe7hkQD0JtYd+Y80FH2xnxfJ37ILwN0FLJQ69iDumxtnY2BsetiPNB5LM1lt42vp1QUNq2Egb4uTYA5XPIX1QXJZQwXcQM7DqeQ5nogpiqWuNg7tWvum7XW57pzsguoLcUu9vWGQda/MjW3cbjvBQemUBwaXDeIJA4kC1yO6480HskgaC5xAABJJyAAzJJ4BBUEHgcL2vmADbjY3sfkfJBYdWsF+3kNTnui2oLtB5oL7TcXBuCgonmbG0ue5rWtFy5xDWgcyTkAvYiZnaHkzERvLXUe0tJM8Mjq4XPJsGh7buPIfF4Ky2HJWN5rKFc2O07RMLuIY3T0zg2apijcW7wa97WktJIvYnS4PkvK4r3jesbvbZKVna07LdLtHSSvDI6yF73GzWtkaXE65AHNe2w5KxvNZeRlpM7RMFTtJSRPcySsha9ps5rpGhwPIgnJIw5JjeKyTlpE7TMMqgxGKoaXQzRyAGxMb2vAPI2ORULUtXi0bJVvW3hnd7S4hFK57I5mPdG6z2tcC5huRZwGmYPkk0tWImY6kXrMzET0ez10cb2Rvla18l9xpIDn213RxskVtMTMRxD2bRE7SyFF6ICAgICAgIPHNBBBFwRYg5gg6hBheudH937Tj/DJubj8R/Dx5i3E2QKlgjjbqfvWEmxLnEvFzYDXuQXhWN5P/APjk/wBqCuql3GkgXOjRzcTZo7rnyugx2xepcw3ycAxxPF1yWvPUuLgeZeOSCqqlDZIy4gCz9e4IKamqY9rmDtkt9luetwLn3RkczyQVPY5rmOtv2YWm1g65tdwvYZ2z8EFyOoY8ge8MwHNLXciQHDPXUc0HtVIWt7PtOO63vPHuAuT0BQVwxhjQ0aAcdT1PMoML1ZkaZG+1cGP8rL7ovycC/Pk/ogvVcgfA9w0MRI8WoDPunbvuOPZ/Cfg6A8PLkEFL2F0koBsTAwA8rmXNBVHUbgAdGWWFsgXMFuRbo3vsgyI7WG7axFxa1rHO4sggm08X2/FoKKQn7OyD1z2AkesdcgA24ZN83Ldhn2eCckdd9v2Y8se0zRjnp1b6t2LoZWhpo422IIMbRG7I3sXMsSD1VFdTlrPiXTp8U/lRLbWaGPGYHT05mjFDnG2MSk9uax3DkbHNatPFp089mdp3/b4MueaxnjtRvG37/FudmqygnqGiHC3QyNaXNkfTMiAtkbOGYOf1VWauWte9feP33XYrY5t3a7fxs0FLPQsxPEft4hIMrPV+tZv52dv2yNvd+SvmMs4aez3891ETjjNf2m3kydnWwyYyH4cy1M2mInLGuZEXG+6ACBnf1ZsPhPUqOXtRg2y9d+Pili7M598fTbn4NRCyeCsr62m7Rp614li/mQuc4v8ALdB6a8LG2ZpalMdvOOJ+auO1W9slfKef2b/FcTjq8QwiaJ12P9eRzB3W3aeRByKopSaYslZ+S694vkx2j5ugrA2iAgICAgICAgsyMJkYbZBr7+O7b6FBTWtJaLNJIew2Fr2DgTqeSD37Qf5L/wDR/uQUSweseN4ENaLjOx3zcH2TcWFx/WeSBJQMcCDvZ/jflyOuqAxryYy4Zhrg61rXyFx0NroK6mM5PZ7beHxN4tP9jwPS9w9lkcCCGbzbZ2IDge4mxHj5oLb7yFvYIDXB286wOV8gAb3N7HoSg9i7chdwbdre/wB8+Y3f6Xc0FdWwubuj3jYnSzfePfbIdSEFIo2j4v1v/dBZdTFrJWNHZLSWZ8XA7zczf2s7n4uiDMljDgQRcEZoMSnika997HsMa1x96xecwND2hf5cgF0VDuML79C0g9xuMu+yCqkjLW2NrlznWGg3nF1vmgje1uz80s0VXRva2phFrP8AYlZn2D+p36jmMiNWDNWKzjv4Z9GfNitMxenWGKcQxectY2iipu0N6V8jZRYHOzGm+fj3jVS7GnrzNt/ltsh289uOzt/O6jaSgrG4pDV01KJgyk3DeRkY3i6W/tG+jgV7ivjnDNLTtzv9nmWmSM0XrG/G33bDDcVxF8rGzYYyOMu7TxOxxaLa7oOarvjwxWZrfef2WUvlmdrV2j92PgezzhX18tRTsMcr4zEXiN9wA7esMy3Ua2UsmaPZUrWeY33Rx4p9pebRxO2z3ZnCJ8OqpYWML6GQl8bt5t4HnVhBO8W5WyB93m5M2SmWkWnxR6mLHbHeax4Z9F7ZHCZaeor3yx7rZqovjN2nebd+dgTbUaqOfJW1aRHlCWGlq2vM+ctJ/wBEyU2KwTU7b0vrHPLd4AQucwhwDSc2ns2tytwCu96i+Ga28X3U+7zXNFq9Ps6GsDcICAgICAgICAgICAgICAgICDxrbaCyD1AQEBAQEBAQEBAQEBAQEBAQEBAQEBAQEBAQEBAQEBAQEBAQEBAQEBAQEBAQEBAQEBAQEBAQE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4" descr="data:image/jpeg;base64,/9j/4AAQSkZJRgABAQAAAQABAAD/2wCEAAkGBxQPEBQUEg8VFhQWEBYZFxcUFhUUFRUWFhQXFxQVGhcYHCggGBonGxUVIjEhJSkrLi4uFx8/OjMsNygtLysBCgoKDg0OGxAQGzQkHyQ0LSwsMzgsLCw0LC0sLCwsLCwyNCwsLCwsLCwsLCwsLC8sLCwsLCwsLCwsLCwsLDQsLP/AABEIALoBDwMBEQACEQEDEQH/xAAcAAEAAQUBAQAAAAAAAAAAAAAABgIDBAUHAQj/xABDEAABAwIDBQQHBgQFAwUAAAABAAIDBBEFITEGEkFRYSJxgZEHEzJCUqGxFCNicpLRM1OCwUNEotLxFlTCFSSTsvD/xAAaAQEAAwEBAQAAAAAAAAAAAAAAAgMEBQEG/8QAMhEBAAIBAwEFBgcAAgMAAAAAAAECAwQRITESIjJBoRMUUWGRsQVCUnGB0fDh8RUjwf/aAAwDAQACEQMRAD8A7ggICAgICAgICAgICAgICAgICAgICAgICAgICAgICAgICAgICAgICAgICAgICAgICAgIMauxCKnbvSytYPxGxPcNT4KVaWvO1Y3QvkrSN7TsjNd6QIGZRRvkPM/dt+efyWumivPinZjv+IUjwxv6NJU7fVDvYZGwdxcfMm3yV9dFSOszLLb8QyT0iIYMm1lW7/MEdzWD/wAVZGmxR5KZ1mafzfZbG0VV/wBzJ5j9l77DH+lH3rN+qV6PaaqH+Zd4hp+oXk6fF8HsavNH5vsz6fbSpb7W4/vbY/6SFXOkxz0W11+WOu0txRbcsOUsLm9WEOHkbH6qi2jn8stNPxKs+KNvVIqDFYaj+HKHHlo4f0nNZb47U8UNuPNjyeGWaoLRAQEBAQEBAQEBAQEBAQEBAQEBAQEBBYrayOBhfK8MYNSfp1PQKVazadqwje9aRvaeHPcd2/fJdtK3cb/McAXnuGjfG57l0cWiiOb8uZm11p4x8fND5pnSOLnuLnHVziXE+JW2IiI2hz5mZneQI8XoIXP9hjnflBd9FG1ojrL2K2t4Y3bCLA6h2lO/xAb9bKqdRij8y2NLmn8sshuzdT/IP6mf7lH3nF8fu99zz/p9Y/sOz9SP8B3gWn6Fe+84viTpM0fl+yxLQSs9qF472ut52UoyUnpKq2HJXrWfosgqapdjdY3BsRoRkQvDokuD7VyRWbLeRnP3x4+94+ay5dLW3NeJb8GvvTi/Mev/ACm1FWsmYHRuBB+XQjgVz7Vms7S6+PJXJXtVneGQopiAgICAgICAgICAgICAgICAgINJtBtVTUA++l7driNnakPLs+6OrrBXYtPfJ4Y4U5M9MfWWvpdqnfZjV1EYihd/AivvSy30cToLjMADIXJJyVk6eJv7OvM+c+UK/eNqe0txHlHnLnWOY5LWyb8rsh7LB7LB05nmdT8l08WGuONquVlzWyzvZi0tM+V27GwudyaL/wDA6qVrRWN7SrrS1p2rG6WYVsNI+xmfuj4WZu/Uch81iya6I8EN2P8AD5nm87JXh+yVPFpECeb+2fnkPBY76jJbrLbTS4qdI/8ArdR0bWiwCpaF0Qjkg99WOSB6sckHhhHJBhVeDRS+3G09SM/PVTrktXpKu+Kl/FG7QV+xjdYnlp5O7TfPUfNaaay0eKN2LJ+HUnwTt6o1XYZLTm0jLDg4ZtPj+62Uy1v4ZczLgyYvFC5hWJPpn7zD+ZvBw5H90yY4yRtJhz2xW3r/ANuj4bXNnjD2nI+YPEHquTek0naX0GLLXJWLVZSisEBAQEBAQEBAQEBAQEBAQYuJ4lFSxmSaRrGDi7ieQGpPQZqVKWvO1YRtetY3s5VtR6SpZ7spAYY9N8/xXd3CMeZ6hdTDoq15vzLnZdXa3FOIR/Y/CfttWPWG8bbyTFxvcA6Enmdel1dqMvs6cdekKcGP2l+enWWw2mxs1s5dpG3sxN0AbztzNr+Q4LzBh9nXbz80NRm9pbfy8mds1sq+qs992RcPif3ch1VefVRj7teZ+yzBpJyd63Efd0vCsFjp27rGBo6anqTqSuXe9rzvaXVpjrSNqw2jWAKCapAQEBAQEBAQWpoGvBDgCCMwRcFexO3MPJiJjaUPx3Zfcu+AXGpZqR1b+y24dTvxf6uVqdDt3sf0/pibK4gYpg0nsvNu53un+3irNTj7Vd/OFOhzdjJ2Z6T90/abrmu49QEBAQEBAQEBAQEBAQEEZ2v2yhw5u7/EnIu2MHTk5591vzPDppwaa2XnpCjNqK4+PNxjHMamrpPWTybx90DJjBya3gPmeJK6+PFXHG1YcrJktkney9gOzk9c77plmXzkdkwc7fEeg+Sjlz0xdevwSxYb5OnROMTwVuE4dIGvLpKh7I3ONhcWJcABoN0PHH2lix5J1GaJnpHLVlpGDDMR1nhh7E7MfaSJpW/dA9lp/wAQjUn8I+Z7lZqtR2O5Xr9lWl03b79un3dUp6cNGi5Tqr6AgICAgICAgICAg8IQRHavB9z7+MWzu8DgeDx46/8AK3abNv3Lfx/Tla7Tbf8Atp/P9pRRSbzGu+JoPmLrFaNpmHTrbtVifivrxIQEBAQEBAQEBAQEBBBtvduhR3gpyHVFu07VsN+fN/IcOPI7dNpe33rdPuyajU9ju16/Zx6aV0ji57i5zjcucSXOJ4k8SutEREbQ5kzM8ynWyGwLpbS1QIbqItCer+Q/DrztoufqNbt3cf1/ptwaTfvX+n9uq0VC2Joa1oAAsAAAAOQA0XNmZmd5dCIiOIRvb3DHVb6OFtwHTu3iPdaGXce+29bqQtWlyRji1vky6rHOSa1+aTUdI2JrWsaA1rQGgaAAWAWWZmZ3lqiIiNoZK8eiAgICAgICAgICAgIKZGBwIIuCCCOYOoXsTty8mImNpWKQBlogfYiZ5doD/wCqlbnvfHdCm1e5HlEf70ZKgsEBAQEBAQEBAQEBBBvSJtp9jaYKd3/uHDtO19S08fzngOGvK+3S6bt963T7smp1HY7tev2cdF3u4uc53Uuc4nzJJK63EQ5fV03YzZJlMBPUlvrNQHEBsXici/rw4c1ytRqpydynT7ung08U71+v2TH/AKloosjWwX6SNP0KzRgyz+WfovnPjj80fV4Ns6D/AL2L9Sl7tl/TLz3jF+qGVTY7STEblXA5w0tIwnPXK91CcWSvWJ+iUZKW6TDZgqtY9QEBAQEBAQEBAQEBAQEGhwCv9fUVTgezeMN/K3fF/G1/Fac1OxSsfuw6XL7TLkny429W+WZuEBAQEBAQEBAQEEa262oGHQdmxnkuI2nhzkI+EfM2C06bB7W3PSOqjUZvZ146uFTSukc5z3FznOJc45kk5kldqIiI2hyJned5e087o3BzHFrhoRqL5ZHgeqWrFo2ki0xO8KZpXSG73OcebiXHzKRER0JnfryouvXjzeHNNnm8PbXR6zsOxeemN4aiSPo1x3fFvsnxChfHS/ijdOt7V8M7JtgXpSlYQ2qiEjfjjAa8dS32XeG6sWTQVnmk7NWPW2ji8bul4PjMNZHvwSh7eNsnNPJzTm09652THbHO1ob6ZK3jess9QTEBAQEBAQEBAQEEe2uxgQx+qYfvHjO3usOp7zoPFatNh7U9qekMGu1HYr2K9Z9IYOwrLCR3NzR+kE/+SnrJ5iFf4bXu2t/v9yl6xOmICAgICAgICAgx8QrWU8T5ZHWYxpc49By5nopVrNpisI2tFYmZfPe0OMPrqh80nvGzW8GMHssHd8yTzXexY4x1isOLkyTe02li0VFJO/cijc93JovbqToB1Kle9aRvadnla2tO1Y3TTCPRpLJYzyhg+Fg33eLjkPmsOTX1jwRu100Vp8U7JbQejqkjtvRGQ85HE/IWb8lltrMtvPZprpMUeW7dU+zFNH7NLCO6Nn7KmcuSetp+q6MVI6RH0ZX/AKLD/Jj/AEN/ZR7dvil2Y+Dm/pY2ZEfqZ4WBjbujkDAGi57THEDLg8X7lt0mS1pmu7Fq6VrEW2RfZ6gp5T6upe6Mk9iVpFgfhe0i1uuXVbMlstY3rz8mTHGK07W4+baYz6O6mAF0RE7Pw9mS35Cc/Ak9FDHrcduLcLMmjvXmOUcwzEZqKbfic6ORpsQQRfmx7TqOh+RWm9K5K7TzCil7UtvHEu47H7TMxGHeHZkbYSMvfdPAjm02Nj38lxc+CcVtp6eTrYc0ZK7x1b9ULhAQEBAQEBAQaLaLaJlKC1tnSkZN4N6u/bUrRh085OZ6Mep1dcUbRzb/AHVz6Wd0jy5xLnONyTqSunERWNocO1ptO88zLouzdF6mFrTra57zmf28Fyc1+3eZfQ6bF7LHFfPzblVLxAQEBAQEBAQEHMfTFjRHq6Rp1Akk7rkRt8w4+DV0tBi63n9oYNbk6Uj95RrZHY19baSS7Ib5H3pPy8h+Ly6X6jVRj7teZ+ynBppyczxH3ddwfA4qZgZFGGtHAcTzJ1J6lcm97Xne07unSlaRtWG0awBQSVICAgwsYw5lVA+F/svba/EHVrh1BAPgp47zS0WhDJSL1msuF4nh76WZ0Uos5p8HDg4cwQu7S8XrFocS9Jpaay3uzO2MtGAx49bD8JPaYPwO5fhOXcs+fS1ycxxK7DqrY+J5hK6+gocbZdjw2cNydYNlb0c0+23zHIhY62zaaeY49G2YxaiOJ59UEwszYLiLBMLAkNeR7EkTjbfB4gHPmCLLdfs6jFPZ/wBLHTtYMve/0O5MNwuK66pAQEBAQEGLX4jFTt3pZGtHC+p7gMz4KdMdrztWFeTLTHG9p2QzGttHSXbTgsb8Z9s9w0b369y3YtJEc35czPr5txj4+aK71zcm5JuScyTzutjmykuymEGRwlcOyPZHM/F3BYtVm2jsR/LpaHTbz7S3Ty/tP4mWC57rq0BAQEBAQEBAQEHJG4IcVxmqdJf1MM26/wDFudhkY79wk9L811Jy+xwViOs/7dzYx+2z2mekf7Z1OlpgwAAAACwAyAA0AC5bpMhAQEBAQEGg2s2ZZXx/DK0dh9tPwnm0q/BnnFPyUZ8EZY+bj+JYbJSyGOZha4eThzaeIXYpkreN6uRfHak7WWGOsQQbEaEZEHmCpyrZOK4jLUwiOWT1m7mwvsXtysQH62PEG+g5KumOtLb1jZO2a9q9m07umHbKOkbAyWN5LqSKQuZumxcCCCCR8PzXNrpZybzWfOYdO+rrjmK2jyiWbBtxRv1lc38zH/UAhQnSZY8ko1uGfP0ZjdqKQ/5qPxNvqoe75f0p+84f1Q9dtPSD/NR+Bv8ARPd8v6T3nD+qGNNtnRt/xi78rHn5kWUo0mWfJCdbhjz9Jayq9IMY/hwPd+chg+Vyrq6G3nKi34jX8tWjrts6mXJrmxj8Az/UbnystFNJjr15ZMmuy26cNFJKXkuc4ucdS4kk+JWiIiI2hkmZmd5ehHiTYBs06Qh8oIbwbxPfyHRYc+qiO7T6ujptDNu9k6fBPqanDAAAue66+gICAgICAgICAgIMDC8NZAJCyx9bO+VxHEvP7AKd7zbbfy4QpWK77efLPUExAQEBAQEBBgYthMVUzcljDhwvqDzBGYPcp0yWpO9ZQvjreNrQ51jfo+liJdTu9Y34XWbIPHR3yXRxa2s8X4c7LorRzTlGYMNkdOyB0bmve8Ns4FpF9TY8ALnwWqclYpN4niGOMdpvFJjaZZm09aJquXd9iMiJvdGAD/q3lXpqTXHG/nz9Vmqt2ss7eXH0a0K9nVhHioLx4rCCsLx4rajxusO2cnmt2NxvN+Xk3VZsmpx1+bXi0WW/WNo+aZYNsvHDYkbz/idw7hwWDLqL5OOkOnh0mPFz1n4pFHEGqhqXEBAQEBAQEBAQEBAQRD0fY6Jo30shtNTPcyx1dGxxaxw52tunuHNa9Vi7MxeOk8s2my9qJpPWEvWRpEBAQEBAQEBAIQRH0g7QsoILNsaiQERjIlgOTpegHDmfFatLgnJbnpHX+mbU5ox146+X9o/sbsXFU0Eckm+2R5e7ea7Pd3iG5EEaC+nFaM+rvTLMV6Qz4dJS+OJt1llVHo6+CpP9TAfmCPooxr586+pb8Pjyt6MR3o/mGkzD3hw/dT9+r8Fc/h9v1QN2Cm/ms8nH+ye/V+Dz/wAff9UMqHYF3vVH6Wf3LlCdd8K+qcfh3xt6f8tnS7Cwt9ovf3mw/wBIB+aqtrMk9OFtdBijrvP++Te0OBxQ+xE1vUDPz1Kz2yWv4paqYqU8MbNiyEDgoLFxAQEBAQEBAQEBAQEBAQca2/o5cNxIVMBLRKfWNcNA/SVh5g624755Lr6a1cuLsW8v9Dl6is4svbr5/wClOtj9toq9oY4iOe2cZOTuZYT7Q6aj5rDn01sXPWGzDqK5OOkpWszQICAgICAgIIjtft3DQgsjIlqNNwHssPN5Gn5Rn3arXg0tsnM8QzZtTXHxHMuU0cM+LVgD3lz5HXe/4GDUgaAAZAcyF07Wpgx8dIc6sWzX2nrLvWHUzYo2saLNa0NaOQAsB5LhTMzO8uzEREbQyl49LIPLIPbICAgICAgICAgICAgICAgICAg1m0WCx10DoZRkc2uHtMcNHDr9QSrMWW2O3ahDJjjJXsy4Rj+BzUE25KLZ3Y9t914GjmngemoXbxZa5a7w4+TFbHbaW/wD0jVVMA2W07B8ZtIB0fx/qB71Rl0WO/NeJXY9XevE8wneF+kiimsHvdC7lK02/W2487LFfRZa9I3bKavHbrwklHisEwvFURP/ACPa76FZ7UtXrGy+t626SzFBIJQa+txymg/i1UTOjpGg+V7lWVxXt0iULZKV6yjOKek6kiuIg+Z34WljPFz7fIFaKaHJPXhnvrMcdOUDx/0gVdWC1rhDGfdiJ3iORk1PhZbsWkx056yx5NVkvx0hH8KwuWqkEcLN53Hg1o+Jx4D/APZq/Jkrjje0qaY7XnasO1bHbLsoY7DtPdYvfbNx4AcmjgFxc+ectt56eTr4cMYo2jqk4CoXPUBAQEBAQEBAQEBAQEBAQEBAQEBAQEGHimGRVUZjmjD2HgefMHUHqM1Kl7Uneso2pFo2s5htD6MZGEupH77f5chAeOgfo7xt3ldLFr4ni8fywZNHMc0QbEMOlpzaaF8Z/G0gHudofArbS9b+Gd2O1LU8UbMUtB4KaPC4yZzdHuHc4j6LzaJe7zHR5JIXe04nvJP1SIiOjyeeqgABejLoMNmqDaGF7+rWktHe7QeJUL5K08U7JVpa/hjdNMC9GsjyHVL9wfBHm49C7QeF+9YsuviOKQ2Y9FM83l0rB8DipWBkUYa3pqTzJOZPUrnXyWvO9p3b6UrSNqw2gFlBJ6gICAgICAgICAgICAgICAgICAgICAgICAQgtS07XCxAIPAi4QaOs2Mo5c3UkVzxa3cPm2yurqMtelpVTgxz1rDWv9G9EdIXDulk/u5We+5vj6Qr90xfD1kZ6OKIf4Lj3ySf2cnvmb4+kHumL4estlSbHUkRu2liuOJaHHzdcqu2oy262lZXBjr0rDcxUjWiwGSpWrzWgIKkBAQEBAQEBAQEBAQEBAQEBAQEBAQEBAQEBAQEBAQEBAQEBAQEBAQEBAQEBAQEBAQEBAQEBAQEBBS94aLk2HXrkgqQW3ztbe7hkQD0JtYd+Y80FH2xnxfJ37ILwN0FLJQ69iDumxtnY2BsetiPNB5LM1lt42vp1QUNq2Egb4uTYA5XPIX1QXJZQwXcQM7DqeQ5nogpiqWuNg7tWvum7XW57pzsguoLcUu9vWGQda/MjW3cbjvBQemUBwaXDeIJA4kC1yO6480HskgaC5xAABJJyAAzJJ4BBUEHgcL2vmADbjY3sfkfJBYdWsF+3kNTnui2oLtB5oL7TcXBuCgonmbG0ue5rWtFy5xDWgcyTkAvYiZnaHkzERvLXUe0tJM8Mjq4XPJsGh7buPIfF4Ky2HJWN5rKFc2O07RMLuIY3T0zg2apijcW7wa97WktJIvYnS4PkvK4r3jesbvbZKVna07LdLtHSSvDI6yF73GzWtkaXE65AHNe2w5KxvNZeRlpM7RMFTtJSRPcySsha9ps5rpGhwPIgnJIw5JjeKyTlpE7TMMqgxGKoaXQzRyAGxMb2vAPI2ORULUtXi0bJVvW3hnd7S4hFK57I5mPdG6z2tcC5huRZwGmYPkk0tWImY6kXrMzET0ez10cb2Rvla18l9xpIDn213RxskVtMTMRxD2bRE7SyFF6ICAgICAgIPHNBBBFwRYg5gg6hBheudH937Tj/DJubj8R/Dx5i3E2QKlgjjbqfvWEmxLnEvFzYDXuQXhWN5P/APjk/wBqCuql3GkgXOjRzcTZo7rnyugx2xepcw3ycAxxPF1yWvPUuLgeZeOSCqqlDZIy4gCz9e4IKamqY9rmDtkt9luetwLn3RkczyQVPY5rmOtv2YWm1g65tdwvYZ2z8EFyOoY8ge8MwHNLXciQHDPXUc0HtVIWt7PtOO63vPHuAuT0BQVwxhjQ0aAcdT1PMoML1ZkaZG+1cGP8rL7ovycC/Pk/ogvVcgfA9w0MRI8WoDPunbvuOPZ/Cfg6A8PLkEFL2F0koBsTAwA8rmXNBVHUbgAdGWWFsgXMFuRbo3vsgyI7WG7axFxa1rHO4sggm08X2/FoKKQn7OyD1z2AkesdcgA24ZN83Ldhn2eCckdd9v2Y8se0zRjnp1b6t2LoZWhpo422IIMbRG7I3sXMsSD1VFdTlrPiXTp8U/lRLbWaGPGYHT05mjFDnG2MSk9uax3DkbHNatPFp089mdp3/b4MueaxnjtRvG37/FudmqygnqGiHC3QyNaXNkfTMiAtkbOGYOf1VWauWte9feP33XYrY5t3a7fxs0FLPQsxPEft4hIMrPV+tZv52dv2yNvd+SvmMs4aez3891ETjjNf2m3kydnWwyYyH4cy1M2mInLGuZEXG+6ACBnf1ZsPhPUqOXtRg2y9d+Pili7M598fTbn4NRCyeCsr62m7Rp614li/mQuc4v8ALdB6a8LG2ZpalMdvOOJ+auO1W9slfKef2b/FcTjq8QwiaJ12P9eRzB3W3aeRByKopSaYslZ+S694vkx2j5ugrA2iAgICAgICAgsyMJkYbZBr7+O7b6FBTWtJaLNJIew2Fr2DgTqeSD37Qf5L/wDR/uQUSweseN4ENaLjOx3zcH2TcWFx/WeSBJQMcCDvZ/jflyOuqAxryYy4Zhrg61rXyFx0NroK6mM5PZ7beHxN4tP9jwPS9w9lkcCCGbzbZ2IDge4mxHj5oLb7yFvYIDXB286wOV8gAb3N7HoSg9i7chdwbdre/wB8+Y3f6Xc0FdWwubuj3jYnSzfePfbIdSEFIo2j4v1v/dBZdTFrJWNHZLSWZ8XA7zczf2s7n4uiDMljDgQRcEZoMSnika997HsMa1x96xecwND2hf5cgF0VDuML79C0g9xuMu+yCqkjLW2NrlznWGg3nF1vmgje1uz80s0VXRva2phFrP8AYlZn2D+p36jmMiNWDNWKzjv4Z9GfNitMxenWGKcQxectY2iipu0N6V8jZRYHOzGm+fj3jVS7GnrzNt/ltsh289uOzt/O6jaSgrG4pDV01KJgyk3DeRkY3i6W/tG+jgV7ivjnDNLTtzv9nmWmSM0XrG/G33bDDcVxF8rGzYYyOMu7TxOxxaLa7oOarvjwxWZrfef2WUvlmdrV2j92PgezzhX18tRTsMcr4zEXiN9wA7esMy3Ua2UsmaPZUrWeY33Rx4p9pebRxO2z3ZnCJ8OqpYWML6GQl8bt5t4HnVhBO8W5WyB93m5M2SmWkWnxR6mLHbHeax4Z9F7ZHCZaeor3yx7rZqovjN2nebd+dgTbUaqOfJW1aRHlCWGlq2vM+ctJ/wBEyU2KwTU7b0vrHPLd4AQucwhwDSc2ns2tytwCu96i+Ga28X3U+7zXNFq9Ps6GsDcICAgICAgICAgICAgICAgICDxrbaCyD1AQEBAQEBAQEBAQEBAQEBAQEBAQEBAQEBAQEBAQEBAQEBAQEBAQEBAQEBAQEBAQEBAQEBAQEH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2975713"/>
            <a:ext cx="4169229" cy="3082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883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Random Reads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Db file sequential read</a:t>
            </a:r>
          </a:p>
          <a:p>
            <a:pPr lvl="1"/>
            <a:r>
              <a:rPr lang="en-US" dirty="0" smtClean="0"/>
              <a:t>Is the easiest event to relate to I/O service time</a:t>
            </a:r>
          </a:p>
          <a:p>
            <a:pPr lvl="1"/>
            <a:r>
              <a:rPr lang="en-US" dirty="0" smtClean="0"/>
              <a:t>Instruments </a:t>
            </a:r>
            <a:r>
              <a:rPr lang="en-US" dirty="0" smtClean="0">
                <a:solidFill>
                  <a:srgbClr val="FF0000"/>
                </a:solidFill>
              </a:rPr>
              <a:t>single-block reads</a:t>
            </a:r>
            <a:r>
              <a:rPr lang="en-US" dirty="0" smtClean="0"/>
              <a:t>, blocking I/O</a:t>
            </a:r>
          </a:p>
          <a:p>
            <a:pPr lvl="1"/>
            <a:endParaRPr lang="en-US" i="1" dirty="0" smtClean="0"/>
          </a:p>
          <a:p>
            <a:pPr lvl="1"/>
            <a:endParaRPr lang="en-US" i="1" dirty="0" smtClean="0"/>
          </a:p>
          <a:p>
            <a:r>
              <a:rPr lang="en-US" i="1" dirty="0" smtClean="0"/>
              <a:t>Limitations: </a:t>
            </a:r>
          </a:p>
          <a:p>
            <a:pPr lvl="1"/>
            <a:r>
              <a:rPr lang="en-US" i="1" dirty="0" smtClean="0"/>
              <a:t>In some cases Oracle can use </a:t>
            </a:r>
            <a:r>
              <a:rPr lang="en-US" i="1" dirty="0" err="1" smtClean="0"/>
              <a:t>async</a:t>
            </a:r>
            <a:r>
              <a:rPr lang="en-US" i="1" dirty="0" smtClean="0"/>
              <a:t> I/O for random reads, e.g</a:t>
            </a:r>
            <a:r>
              <a:rPr lang="en-US" i="1" dirty="0"/>
              <a:t>.</a:t>
            </a:r>
            <a:r>
              <a:rPr lang="en-US" i="1" dirty="0" smtClean="0"/>
              <a:t> for </a:t>
            </a:r>
            <a:r>
              <a:rPr lang="en-US" i="1" dirty="0" smtClean="0">
                <a:solidFill>
                  <a:srgbClr val="FF0000"/>
                </a:solidFill>
              </a:rPr>
              <a:t>prefetching</a:t>
            </a:r>
            <a:r>
              <a:rPr lang="en-US" i="1" dirty="0" smtClean="0"/>
              <a:t> and </a:t>
            </a:r>
            <a:r>
              <a:rPr lang="en-US" i="1" dirty="0" smtClean="0">
                <a:solidFill>
                  <a:srgbClr val="FF0000"/>
                </a:solidFill>
              </a:rPr>
              <a:t>batching</a:t>
            </a:r>
            <a:r>
              <a:rPr lang="en-US" i="1" dirty="0" smtClean="0"/>
              <a:t>. </a:t>
            </a:r>
          </a:p>
          <a:p>
            <a:pPr lvl="1"/>
            <a:r>
              <a:rPr lang="en-US" i="1" dirty="0" smtClean="0"/>
              <a:t>The wait event used in that case is ‘</a:t>
            </a:r>
            <a:r>
              <a:rPr lang="en-US" i="1" dirty="0" err="1" smtClean="0">
                <a:solidFill>
                  <a:srgbClr val="FF0000"/>
                </a:solidFill>
              </a:rPr>
              <a:t>db</a:t>
            </a:r>
            <a:r>
              <a:rPr lang="en-US" i="1" dirty="0" smtClean="0">
                <a:solidFill>
                  <a:srgbClr val="FF0000"/>
                </a:solidFill>
              </a:rPr>
              <a:t> file parallel read</a:t>
            </a:r>
            <a:r>
              <a:rPr lang="en-US" i="1" dirty="0" smtClean="0"/>
              <a:t>’</a:t>
            </a:r>
          </a:p>
          <a:p>
            <a:pPr marL="36576" indent="0">
              <a:buNone/>
            </a:pPr>
            <a:endParaRPr lang="en-US" dirty="0" smtClean="0"/>
          </a:p>
          <a:p>
            <a:pPr lvl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2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Log File Sync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Log file sync</a:t>
            </a:r>
          </a:p>
          <a:p>
            <a:pPr lvl="1"/>
            <a:r>
              <a:rPr lang="en-GB" dirty="0" smtClean="0"/>
              <a:t>Big part of the commit-time wait</a:t>
            </a:r>
          </a:p>
          <a:p>
            <a:pPr lvl="1"/>
            <a:r>
              <a:rPr lang="en-US" dirty="0" smtClean="0"/>
              <a:t>Complex: it’s </a:t>
            </a:r>
            <a:r>
              <a:rPr lang="en-US" dirty="0" smtClean="0">
                <a:solidFill>
                  <a:srgbClr val="FF0000"/>
                </a:solidFill>
              </a:rPr>
              <a:t>not a pure I/O </a:t>
            </a:r>
            <a:r>
              <a:rPr lang="en-US" dirty="0" smtClean="0"/>
              <a:t>event</a:t>
            </a:r>
            <a:endParaRPr lang="en-GB" dirty="0" smtClean="0"/>
          </a:p>
          <a:p>
            <a:r>
              <a:rPr lang="en-GB" dirty="0" smtClean="0"/>
              <a:t>The root causes of high latency for log file sync can be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CPU</a:t>
            </a:r>
            <a:r>
              <a:rPr lang="en-GB" dirty="0" smtClean="0"/>
              <a:t> starvation 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LGWR</a:t>
            </a:r>
            <a:r>
              <a:rPr lang="en-GB" dirty="0" smtClean="0"/>
              <a:t> behaviour </a:t>
            </a:r>
          </a:p>
          <a:p>
            <a:pPr lvl="2"/>
            <a:r>
              <a:rPr lang="en-GB" dirty="0" smtClean="0"/>
              <a:t>with inter-process communication and/or bugs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See also Kevin </a:t>
            </a:r>
            <a:r>
              <a:rPr lang="en-GB" dirty="0" err="1" smtClean="0"/>
              <a:t>Closson’s</a:t>
            </a:r>
            <a:r>
              <a:rPr lang="en-GB" dirty="0" smtClean="0"/>
              <a:t> blog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78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Limitations for Multi-Block I/O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Asynchronous</a:t>
            </a:r>
            <a:r>
              <a:rPr lang="en-US" dirty="0" smtClean="0"/>
              <a:t> I/O</a:t>
            </a:r>
          </a:p>
          <a:p>
            <a:pPr lvl="1"/>
            <a:r>
              <a:rPr lang="en-GB" dirty="0"/>
              <a:t>W</a:t>
            </a:r>
            <a:r>
              <a:rPr lang="en-GB" dirty="0" smtClean="0"/>
              <a:t>ait </a:t>
            </a:r>
            <a:r>
              <a:rPr lang="en-GB" dirty="0"/>
              <a:t>events </a:t>
            </a:r>
            <a:r>
              <a:rPr lang="en-GB" dirty="0" smtClean="0"/>
              <a:t>of this family are </a:t>
            </a:r>
            <a:r>
              <a:rPr lang="en-GB" dirty="0" smtClean="0">
                <a:solidFill>
                  <a:srgbClr val="FF0000"/>
                </a:solidFill>
              </a:rPr>
              <a:t>very hard </a:t>
            </a:r>
            <a:r>
              <a:rPr lang="en-GB" dirty="0" smtClean="0"/>
              <a:t>or impossible to utilize precisely in </a:t>
            </a:r>
            <a:r>
              <a:rPr lang="en-GB" dirty="0"/>
              <a:t>the context of </a:t>
            </a:r>
            <a:r>
              <a:rPr lang="en-GB" dirty="0" smtClean="0"/>
              <a:t>latency</a:t>
            </a:r>
          </a:p>
          <a:p>
            <a:pPr lvl="1"/>
            <a:r>
              <a:rPr lang="en-GB" dirty="0" smtClean="0"/>
              <a:t>See Frits </a:t>
            </a:r>
            <a:r>
              <a:rPr lang="en-GB" dirty="0" err="1" smtClean="0"/>
              <a:t>Hoogland’s</a:t>
            </a:r>
            <a:r>
              <a:rPr lang="en-GB" dirty="0" smtClean="0"/>
              <a:t> work</a:t>
            </a:r>
          </a:p>
          <a:p>
            <a:endParaRPr lang="en-GB" dirty="0" smtClean="0"/>
          </a:p>
          <a:p>
            <a:r>
              <a:rPr lang="en-GB" dirty="0" smtClean="0"/>
              <a:t>Multi-block I/O</a:t>
            </a:r>
          </a:p>
          <a:p>
            <a:pPr lvl="1"/>
            <a:r>
              <a:rPr lang="en-GB" dirty="0" smtClean="0"/>
              <a:t>Hard to compare latency for I/</a:t>
            </a:r>
            <a:r>
              <a:rPr lang="en-GB" dirty="0" err="1" smtClean="0"/>
              <a:t>Os</a:t>
            </a:r>
            <a:r>
              <a:rPr lang="en-GB" dirty="0" smtClean="0"/>
              <a:t> of different sizes</a:t>
            </a:r>
          </a:p>
          <a:p>
            <a:endParaRPr lang="en-GB" dirty="0" smtClean="0"/>
          </a:p>
          <a:p>
            <a:r>
              <a:rPr lang="en-GB" dirty="0" smtClean="0"/>
              <a:t>Keeping in mind these limitations. </a:t>
            </a:r>
          </a:p>
          <a:p>
            <a:pPr lvl="1"/>
            <a:r>
              <a:rPr lang="en-GB" dirty="0" smtClean="0"/>
              <a:t>Heat maps of </a:t>
            </a:r>
            <a:r>
              <a:rPr lang="en-GB" dirty="0" err="1" smtClean="0"/>
              <a:t>db</a:t>
            </a:r>
            <a:r>
              <a:rPr lang="en-GB" dirty="0" smtClean="0"/>
              <a:t> file parallel write  can be used to study DBWR performance issues (e.g. high write latency)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51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566229"/>
            <a:ext cx="6746658" cy="380955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800" dirty="0" smtClean="0">
                <a:solidFill>
                  <a:schemeClr val="accent2"/>
                </a:solidFill>
              </a:rPr>
              <a:t>CERN </a:t>
            </a:r>
            <a:r>
              <a:rPr lang="en-US" sz="2800" dirty="0">
                <a:solidFill>
                  <a:schemeClr val="accent2"/>
                </a:solidFill>
              </a:rPr>
              <a:t>and </a:t>
            </a:r>
            <a:r>
              <a:rPr lang="en-US" sz="2800" dirty="0" smtClean="0">
                <a:solidFill>
                  <a:schemeClr val="accent2"/>
                </a:solidFill>
              </a:rPr>
              <a:t>Oracle</a:t>
            </a:r>
            <a:endParaRPr lang="en-US" sz="2800" dirty="0">
              <a:solidFill>
                <a:schemeClr val="accent2"/>
              </a:solidFill>
            </a:endParaRPr>
          </a:p>
          <a:p>
            <a:pPr>
              <a:lnSpc>
                <a:spcPct val="110000"/>
              </a:lnSpc>
            </a:pPr>
            <a:r>
              <a:rPr lang="en-GB" sz="2800" dirty="0">
                <a:solidFill>
                  <a:schemeClr val="accent2"/>
                </a:solidFill>
              </a:rPr>
              <a:t>Storage latency investigations and Oracle</a:t>
            </a:r>
          </a:p>
          <a:p>
            <a:pPr>
              <a:lnSpc>
                <a:spcPct val="110000"/>
              </a:lnSpc>
            </a:pPr>
            <a:r>
              <a:rPr lang="en-US" sz="2800" dirty="0" smtClean="0">
                <a:solidFill>
                  <a:schemeClr val="accent2"/>
                </a:solidFill>
              </a:rPr>
              <a:t>Examples</a:t>
            </a:r>
          </a:p>
          <a:p>
            <a:pPr>
              <a:lnSpc>
                <a:spcPct val="110000"/>
              </a:lnSpc>
            </a:pPr>
            <a:r>
              <a:rPr lang="en-US" sz="2800" dirty="0"/>
              <a:t>Tools</a:t>
            </a:r>
          </a:p>
          <a:p>
            <a:pPr>
              <a:lnSpc>
                <a:spcPct val="110000"/>
              </a:lnSpc>
            </a:pPr>
            <a:r>
              <a:rPr lang="en-US" sz="2800" dirty="0" smtClean="0">
                <a:solidFill>
                  <a:schemeClr val="accent2"/>
                </a:solidFill>
              </a:rPr>
              <a:t>More sources of latency data</a:t>
            </a:r>
            <a:endParaRPr lang="en-US" sz="2800" dirty="0">
              <a:solidFill>
                <a:schemeClr val="accent2"/>
              </a:solidFill>
            </a:endParaRPr>
          </a:p>
          <a:p>
            <a:pPr>
              <a:lnSpc>
                <a:spcPct val="110000"/>
              </a:lnSpc>
            </a:pPr>
            <a:r>
              <a:rPr lang="en-US" sz="2800" dirty="0">
                <a:solidFill>
                  <a:schemeClr val="accent2"/>
                </a:solidFill>
              </a:rPr>
              <a:t>Conclusions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99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Automate tedious tasks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Data collection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Visualisation</a:t>
            </a:r>
          </a:p>
          <a:p>
            <a:endParaRPr lang="en-GB" dirty="0" smtClean="0"/>
          </a:p>
          <a:p>
            <a:r>
              <a:rPr lang="en-GB" dirty="0" smtClean="0"/>
              <a:t>Three tools I have built and shared:</a:t>
            </a:r>
          </a:p>
          <a:p>
            <a:pPr lvl="1"/>
            <a:r>
              <a:rPr lang="en-GB" dirty="0" smtClean="0"/>
              <a:t>PerfSheet4 -&gt; AWR analytics</a:t>
            </a:r>
          </a:p>
          <a:p>
            <a:pPr lvl="1"/>
            <a:r>
              <a:rPr lang="en-GB" dirty="0" err="1" smtClean="0"/>
              <a:t>OraLatencyMap</a:t>
            </a:r>
            <a:r>
              <a:rPr lang="en-GB" dirty="0" smtClean="0"/>
              <a:t> -&gt; Heat Maps in SQL*Plus</a:t>
            </a:r>
          </a:p>
          <a:p>
            <a:pPr lvl="1"/>
            <a:r>
              <a:rPr lang="en-GB" dirty="0" err="1" smtClean="0"/>
              <a:t>PyLatencyMap</a:t>
            </a:r>
            <a:r>
              <a:rPr lang="en-GB" dirty="0" smtClean="0"/>
              <a:t> -&gt; Advanced version</a:t>
            </a:r>
          </a:p>
          <a:p>
            <a:pPr marL="448056" lvl="1" indent="0">
              <a:buNone/>
            </a:pPr>
            <a:endParaRPr lang="en-US" dirty="0" smtClean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11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Tools: </a:t>
            </a:r>
            <a:r>
              <a:rPr lang="en-US" dirty="0" err="1" smtClean="0"/>
              <a:t>PerfSheet</a:t>
            </a:r>
            <a:r>
              <a:rPr lang="en-US" dirty="0" smtClean="0"/>
              <a:t> 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Simple analytic platform for AWR data</a:t>
            </a:r>
          </a:p>
          <a:p>
            <a:r>
              <a:rPr lang="en-GB" dirty="0" smtClean="0"/>
              <a:t>Predefined queries and graphs</a:t>
            </a:r>
          </a:p>
          <a:p>
            <a:r>
              <a:rPr lang="en-GB" dirty="0" smtClean="0"/>
              <a:t>Power of Pivot Charts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65</a:t>
            </a:fld>
            <a:endParaRPr lang="en-US" dirty="0"/>
          </a:p>
        </p:txBody>
      </p:sp>
      <p:pic>
        <p:nvPicPr>
          <p:cNvPr id="1027" name="Picture 3" descr="C:\mblaszcz private\PRESENTATIONS MAIN\aaa UKOUG 2013\working\pics latency\pictures\PerfSheet4_IOHistogram_Example_Annotat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633" y="3147760"/>
            <a:ext cx="4247214" cy="2592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05" y="3157673"/>
            <a:ext cx="4269171" cy="2582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778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Tools: </a:t>
            </a:r>
            <a:r>
              <a:rPr lang="en-US" dirty="0" err="1" smtClean="0"/>
              <a:t>PerfSheet</a:t>
            </a:r>
            <a:r>
              <a:rPr lang="en-US" dirty="0" smtClean="0"/>
              <a:t> 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66</a:t>
            </a:fld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66" y="1246650"/>
            <a:ext cx="7966982" cy="4819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544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Tools: </a:t>
            </a:r>
            <a:r>
              <a:rPr lang="en-US" dirty="0" err="1" smtClean="0"/>
              <a:t>PerfSheet</a:t>
            </a:r>
            <a:r>
              <a:rPr lang="en-US" dirty="0" smtClean="0"/>
              <a:t> 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67</a:t>
            </a:fld>
            <a:endParaRPr lang="en-US" dirty="0"/>
          </a:p>
        </p:txBody>
      </p:sp>
      <p:pic>
        <p:nvPicPr>
          <p:cNvPr id="1029" name="Picture 5" descr="C:\mblaszcz private\PRESENTATIONS MAIN\aaa UKOUG 2013\working\pics latency\pictures\PerfSheet4_IOHistogram_Example_Annotat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6881"/>
            <a:ext cx="9017343" cy="5178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89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Tools: </a:t>
            </a:r>
            <a:r>
              <a:rPr lang="en-US" dirty="0" err="1"/>
              <a:t>OraLatencyMap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 on SQL*Plus, core written in PL/SQL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Lightweight</a:t>
            </a:r>
            <a:r>
              <a:rPr lang="en-US" dirty="0" smtClean="0"/>
              <a:t>, does not require any installation</a:t>
            </a:r>
          </a:p>
          <a:p>
            <a:pPr lvl="1"/>
            <a:r>
              <a:rPr lang="en-US" dirty="0" smtClean="0"/>
              <a:t>Command line interface</a:t>
            </a:r>
          </a:p>
          <a:p>
            <a:pPr lvl="1"/>
            <a:r>
              <a:rPr lang="en-US" dirty="0" smtClean="0"/>
              <a:t>Heat maps generated using </a:t>
            </a:r>
            <a:r>
              <a:rPr lang="en-US" dirty="0" smtClean="0">
                <a:solidFill>
                  <a:srgbClr val="FF0000"/>
                </a:solidFill>
              </a:rPr>
              <a:t>ANSI escape codes </a:t>
            </a:r>
          </a:p>
          <a:p>
            <a:endParaRPr lang="en-US" dirty="0" smtClean="0"/>
          </a:p>
          <a:p>
            <a:r>
              <a:rPr lang="en-US" dirty="0" smtClean="0"/>
              <a:t>Getting started: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68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12919" y="4426846"/>
            <a:ext cx="4374217" cy="518979"/>
          </a:xfrm>
          <a:prstGeom prst="rect">
            <a:avLst/>
          </a:prstGeom>
          <a:solidFill>
            <a:schemeClr val="tx1"/>
          </a:solidFill>
          <a:ln w="25400">
            <a:solidFill>
              <a:schemeClr val="accent4"/>
            </a:solidFill>
          </a:ln>
        </p:spPr>
        <p:txBody>
          <a:bodyPr wrap="square" tIns="72000">
            <a:spAutoFit/>
          </a:bodyPr>
          <a:lstStyle/>
          <a:p>
            <a:r>
              <a:rPr lang="en-US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SQL&gt; @</a:t>
            </a:r>
            <a:r>
              <a:rPr lang="en-US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OraLatencyMap</a:t>
            </a:r>
            <a:endParaRPr lang="en-US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58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Tools: </a:t>
            </a:r>
            <a:r>
              <a:rPr lang="en-US" dirty="0" err="1"/>
              <a:t>PyLatencyMap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It’s written in Python + SQL*Plus scripts</a:t>
            </a:r>
          </a:p>
          <a:p>
            <a:pPr lvl="1"/>
            <a:r>
              <a:rPr lang="en-US" dirty="0" smtClean="0"/>
              <a:t>No installations required, CLI, lightweight</a:t>
            </a:r>
          </a:p>
          <a:p>
            <a:pPr lvl="1"/>
            <a:r>
              <a:rPr lang="en-US" dirty="0" smtClean="0"/>
              <a:t>It’s an </a:t>
            </a:r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dvanced</a:t>
            </a:r>
            <a:r>
              <a:rPr lang="en-US" dirty="0" smtClean="0"/>
              <a:t> version of </a:t>
            </a:r>
            <a:r>
              <a:rPr lang="en-US" dirty="0" err="1" smtClean="0"/>
              <a:t>OraLatencyMap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Can be used for generic </a:t>
            </a:r>
            <a:r>
              <a:rPr lang="en-US" dirty="0" smtClean="0">
                <a:solidFill>
                  <a:srgbClr val="FF0000"/>
                </a:solidFill>
              </a:rPr>
              <a:t>latency sources</a:t>
            </a:r>
          </a:p>
          <a:p>
            <a:pPr lvl="1"/>
            <a:r>
              <a:rPr lang="en-US" dirty="0" smtClean="0"/>
              <a:t>Oracle v$, trace files, AWR, DTrace data, </a:t>
            </a:r>
            <a:r>
              <a:rPr lang="en-US" dirty="0" err="1" smtClean="0"/>
              <a:t>etc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Pre-built examples available</a:t>
            </a:r>
            <a:endParaRPr lang="en-US" dirty="0"/>
          </a:p>
          <a:p>
            <a:pPr lvl="1"/>
            <a:r>
              <a:rPr lang="en-US" dirty="0" smtClean="0"/>
              <a:t>Additional features: record and replay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99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LHC</a:t>
            </a:r>
            <a:r>
              <a:rPr lang="en-GB" dirty="0" smtClean="0"/>
              <a:t>, </a:t>
            </a:r>
            <a:r>
              <a:rPr lang="pl-PL" dirty="0" smtClean="0"/>
              <a:t>Experiments</a:t>
            </a:r>
            <a:r>
              <a:rPr lang="en-GB" dirty="0" smtClean="0"/>
              <a:t>, Physics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28278"/>
            <a:ext cx="4186201" cy="3718056"/>
          </a:xfrm>
        </p:spPr>
        <p:txBody>
          <a:bodyPr>
            <a:normAutofit/>
          </a:bodyPr>
          <a:lstStyle/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>
                <a:solidFill>
                  <a:srgbClr val="0055A0"/>
                </a:solidFill>
                <a:ea typeface="DejaVu Sans" charset="0"/>
                <a:cs typeface="DejaVu Sans" charset="0"/>
              </a:rPr>
              <a:t>Large Hadron Collider (LHC)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500" dirty="0" smtClean="0"/>
              <a:t>World’s </a:t>
            </a:r>
            <a:r>
              <a:rPr lang="en-GB" sz="1500" dirty="0"/>
              <a:t>largest and most powerful </a:t>
            </a:r>
            <a:r>
              <a:rPr lang="en-GB" sz="1500" dirty="0" smtClean="0"/>
              <a:t>particle accelerator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500" dirty="0" smtClean="0"/>
              <a:t>27km </a:t>
            </a:r>
            <a:r>
              <a:rPr lang="en-GB" sz="1500" dirty="0"/>
              <a:t>ring of superconducting magnets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500" dirty="0" smtClean="0">
                <a:solidFill>
                  <a:srgbClr val="0055A0"/>
                </a:solidFill>
                <a:ea typeface="DejaVu Sans" charset="0"/>
                <a:cs typeface="DejaVu Sans" charset="0"/>
              </a:rPr>
              <a:t>Currently undergoing upgrades, restart in 2015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>
                <a:solidFill>
                  <a:srgbClr val="0055A0"/>
                </a:solidFill>
                <a:ea typeface="DejaVu Sans" charset="0"/>
                <a:cs typeface="DejaVu Sans" charset="0"/>
              </a:rPr>
              <a:t>The products of particle collisions are captured by complex detectors and analyzed by software in the experiments dedicated to LHC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b="1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Higgs boson </a:t>
            </a:r>
            <a:r>
              <a:rPr lang="en-US" sz="1600" b="1" dirty="0" smtClean="0">
                <a:solidFill>
                  <a:srgbClr val="0055A0"/>
                </a:solidFill>
                <a:ea typeface="DejaVu Sans" charset="0"/>
                <a:cs typeface="DejaVu Sans" charset="0"/>
              </a:rPr>
              <a:t>discovered! </a:t>
            </a:r>
          </a:p>
          <a:p>
            <a:pPr marL="36576" indent="0"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800" dirty="0" smtClean="0">
              <a:solidFill>
                <a:srgbClr val="0055A0"/>
              </a:solidFill>
              <a:ea typeface="DejaVu Sans" charset="0"/>
              <a:cs typeface="DejaVu Sans" charset="0"/>
            </a:endParaRPr>
          </a:p>
          <a:p>
            <a:pPr marL="36576" indent="0"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600" dirty="0" smtClean="0">
              <a:solidFill>
                <a:srgbClr val="0055A0"/>
              </a:solidFill>
              <a:ea typeface="DejaVu Sans" charset="0"/>
              <a:cs typeface="DejaVu Sans" charset="0"/>
            </a:endParaRP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dirty="0" smtClean="0">
              <a:solidFill>
                <a:schemeClr val="tx2"/>
              </a:solidFill>
              <a:ea typeface="DejaVu Sans" charset="0"/>
              <a:cs typeface="DejaVu Sans" charset="0"/>
            </a:endParaRPr>
          </a:p>
          <a:p>
            <a:pPr marL="36576" indent="0"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l-PL" sz="2400" dirty="0" smtClean="0">
              <a:solidFill>
                <a:schemeClr val="tx2"/>
              </a:solidFill>
              <a:ea typeface="DejaVu Sans" charset="0"/>
              <a:cs typeface="DejaVu Sans" charset="0"/>
            </a:endParaRP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l-PL" sz="2000" dirty="0" smtClean="0">
              <a:solidFill>
                <a:schemeClr val="tx2"/>
              </a:solidFill>
              <a:ea typeface="DejaVu Sans" charset="0"/>
              <a:cs typeface="DejaVu Sans" charset="0"/>
            </a:endParaRP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l-PL" sz="1600" dirty="0" smtClean="0">
              <a:solidFill>
                <a:schemeClr val="tx2"/>
              </a:solidFill>
              <a:ea typeface="DejaVu Sans" charset="0"/>
              <a:cs typeface="DejaVu Sans" charset="0"/>
            </a:endParaRP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l-PL" sz="2000" dirty="0" smtClean="0">
              <a:solidFill>
                <a:schemeClr val="tx1"/>
              </a:solidFill>
              <a:ea typeface="DejaVu Sans" charset="0"/>
              <a:cs typeface="DejaVu Sans" charset="0"/>
            </a:endParaRPr>
          </a:p>
        </p:txBody>
      </p:sp>
      <p:pic>
        <p:nvPicPr>
          <p:cNvPr id="10" name="Picture 9" descr="CERNMa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118" y="1279887"/>
            <a:ext cx="5072466" cy="3250348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0" y="4859167"/>
            <a:ext cx="9160372" cy="135270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600" dirty="0" smtClean="0"/>
              <a:t>The Nobel Prize in Physics 2013 was awarded jointly to François </a:t>
            </a:r>
            <a:r>
              <a:rPr lang="en-GB" sz="1600" dirty="0" err="1" smtClean="0"/>
              <a:t>Englert</a:t>
            </a:r>
            <a:r>
              <a:rPr lang="en-GB" sz="1600" dirty="0" smtClean="0"/>
              <a:t> and Peter W. Higgs </a:t>
            </a:r>
            <a:r>
              <a:rPr lang="en-GB" sz="1600" i="1" dirty="0" smtClean="0"/>
              <a:t>"for the theoretical discovery of a mechanism that contributes to our understanding of the origin of mass of subatomic particles, and which recently </a:t>
            </a:r>
            <a:r>
              <a:rPr lang="en-GB" sz="1600" i="1" dirty="0" smtClean="0">
                <a:solidFill>
                  <a:srgbClr val="FF0000"/>
                </a:solidFill>
              </a:rPr>
              <a:t>was confirmed through the discovery of the predicted fundamental particle, by the ATLAS and CMS experiments at CERN's Large Hadron Collider</a:t>
            </a:r>
            <a:r>
              <a:rPr lang="en-GB" sz="1600" i="1" dirty="0" smtClean="0"/>
              <a:t>"</a:t>
            </a:r>
            <a:endParaRPr lang="en-US" sz="1600" b="1" dirty="0" smtClean="0">
              <a:solidFill>
                <a:srgbClr val="0055A0"/>
              </a:solidFill>
              <a:ea typeface="DejaVu Sans" charset="0"/>
              <a:cs typeface="DejaVu Sans" charset="0"/>
            </a:endParaRPr>
          </a:p>
          <a:p>
            <a:pPr marL="36576" indent="0"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800" dirty="0" smtClean="0">
              <a:solidFill>
                <a:srgbClr val="0055A0"/>
              </a:solidFill>
              <a:ea typeface="DejaVu Sans" charset="0"/>
              <a:cs typeface="DejaVu Sans" charset="0"/>
            </a:endParaRP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600" dirty="0" smtClean="0">
              <a:solidFill>
                <a:srgbClr val="0055A0"/>
              </a:solidFill>
              <a:ea typeface="DejaVu Sans" charset="0"/>
              <a:cs typeface="DejaVu Sans" charset="0"/>
            </a:endParaRP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dirty="0" smtClean="0">
              <a:solidFill>
                <a:schemeClr val="tx2"/>
              </a:solidFill>
              <a:ea typeface="DejaVu Sans" charset="0"/>
              <a:cs typeface="DejaVu Sans" charset="0"/>
            </a:endParaRPr>
          </a:p>
          <a:p>
            <a:pPr marL="36576" indent="0"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l-PL" sz="2400" dirty="0" smtClean="0">
              <a:solidFill>
                <a:schemeClr val="tx2"/>
              </a:solidFill>
              <a:ea typeface="DejaVu Sans" charset="0"/>
              <a:cs typeface="DejaVu Sans" charset="0"/>
            </a:endParaRP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l-PL" sz="2000" dirty="0" smtClean="0">
              <a:solidFill>
                <a:schemeClr val="tx2"/>
              </a:solidFill>
              <a:ea typeface="DejaVu Sans" charset="0"/>
              <a:cs typeface="DejaVu Sans" charset="0"/>
            </a:endParaRP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l-PL" sz="1600" dirty="0" smtClean="0">
              <a:solidFill>
                <a:schemeClr val="tx2"/>
              </a:solidFill>
              <a:ea typeface="DejaVu Sans" charset="0"/>
              <a:cs typeface="DejaVu Sans" charset="0"/>
            </a:endParaRP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pl-PL" sz="2000" dirty="0" smtClean="0">
              <a:ea typeface="DejaVu Sans" charset="0"/>
              <a:cs typeface="DejaVu Sans" charset="0"/>
            </a:endParaRPr>
          </a:p>
        </p:txBody>
      </p:sp>
      <p:pic>
        <p:nvPicPr>
          <p:cNvPr id="16" name="Picture 15" descr="120820_LHC_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31151">
            <a:off x="4035304" y="1329961"/>
            <a:ext cx="5006851" cy="3332736"/>
          </a:xfrm>
          <a:prstGeom prst="rect">
            <a:avLst/>
          </a:prstGeom>
          <a:ln w="25400" cap="sq">
            <a:solidFill>
              <a:schemeClr val="accent2"/>
            </a:solidFill>
            <a:miter lim="800000"/>
          </a:ln>
        </p:spPr>
      </p:pic>
      <p:pic>
        <p:nvPicPr>
          <p:cNvPr id="17" name="Picture 16" descr="Untitled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118" y="1325124"/>
            <a:ext cx="5016677" cy="3346443"/>
          </a:xfrm>
          <a:prstGeom prst="rect">
            <a:avLst/>
          </a:prstGeom>
          <a:ln w="25400" cap="sq">
            <a:solidFill>
              <a:schemeClr val="accent2"/>
            </a:solidFill>
            <a:miter lim="800000"/>
          </a:ln>
        </p:spPr>
      </p:pic>
      <p:pic>
        <p:nvPicPr>
          <p:cNvPr id="20" name="Picture 19" descr="SimulatedLeadIonCollision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4687">
            <a:off x="4085501" y="1294521"/>
            <a:ext cx="4937907" cy="3400582"/>
          </a:xfrm>
          <a:prstGeom prst="rect">
            <a:avLst/>
          </a:prstGeom>
          <a:ln w="25400" cap="sq">
            <a:solidFill>
              <a:schemeClr val="accent3"/>
            </a:solidFill>
            <a:miter lim="800000"/>
          </a:ln>
        </p:spPr>
      </p:pic>
      <p:pic>
        <p:nvPicPr>
          <p:cNvPr id="1026" name="Picture 2" descr="C:\mblaszcz private\PRESENTATIONS MAIN\aaa UKOUG 2013\pics\higgs-and-englert53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1670">
            <a:off x="4122155" y="1289421"/>
            <a:ext cx="4879525" cy="3361207"/>
          </a:xfrm>
          <a:prstGeom prst="rect">
            <a:avLst/>
          </a:prstGeom>
          <a:noFill/>
          <a:ln w="25400">
            <a:solidFill>
              <a:schemeClr val="accent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74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Getting Started </a:t>
            </a:r>
            <a:r>
              <a:rPr lang="en-US" dirty="0" smtClean="0"/>
              <a:t>with </a:t>
            </a:r>
            <a:r>
              <a:rPr lang="en-US" dirty="0" err="1"/>
              <a:t>PyLatencyMap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961" y="1176950"/>
            <a:ext cx="8827129" cy="4888872"/>
          </a:xfrm>
        </p:spPr>
        <p:txBody>
          <a:bodyPr/>
          <a:lstStyle/>
          <a:p>
            <a:r>
              <a:rPr lang="en-US" dirty="0"/>
              <a:t>Modular architecture</a:t>
            </a:r>
          </a:p>
          <a:p>
            <a:pPr lvl="1"/>
            <a:r>
              <a:rPr lang="en-US" dirty="0"/>
              <a:t>Source | &lt;optional filter&gt; | visualization engine</a:t>
            </a:r>
          </a:p>
          <a:p>
            <a:endParaRPr lang="en-US" dirty="0" smtClean="0"/>
          </a:p>
          <a:p>
            <a:r>
              <a:rPr lang="en-US" dirty="0" smtClean="0"/>
              <a:t>Getting started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Video, getting started with </a:t>
            </a:r>
            <a:r>
              <a:rPr lang="en-US" dirty="0" err="1" smtClean="0"/>
              <a:t>PyLatencyMap</a:t>
            </a:r>
            <a:endParaRPr lang="en-US" dirty="0" smtClean="0"/>
          </a:p>
          <a:p>
            <a:r>
              <a:rPr lang="en-US" dirty="0">
                <a:hlinkClick r:id="rId3"/>
              </a:rPr>
              <a:t>http://www.youtube.com/watch?v=-</a:t>
            </a:r>
            <a:r>
              <a:rPr lang="en-US" dirty="0" smtClean="0">
                <a:hlinkClick r:id="rId3"/>
              </a:rPr>
              <a:t>YuShn6ro1g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pPr marL="36576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70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35959" y="3484528"/>
            <a:ext cx="7023632" cy="395869"/>
          </a:xfrm>
          <a:prstGeom prst="rect">
            <a:avLst/>
          </a:prstGeom>
          <a:solidFill>
            <a:schemeClr val="tx1"/>
          </a:solidFill>
          <a:ln w="25400">
            <a:solidFill>
              <a:schemeClr val="accent4"/>
            </a:solidFill>
          </a:ln>
        </p:spPr>
        <p:txBody>
          <a:bodyPr wrap="square" tIns="7200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$ ./Example1_oracle_random_read.sh</a:t>
            </a:r>
          </a:p>
        </p:txBody>
      </p:sp>
    </p:spTree>
    <p:extLst>
      <p:ext uri="{BB962C8B-B14F-4D97-AF65-F5344CB8AC3E}">
        <p14:creationId xmlns:p14="http://schemas.microsoft.com/office/powerpoint/2010/main" val="63857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566229"/>
            <a:ext cx="6746658" cy="380955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800" dirty="0" smtClean="0">
                <a:solidFill>
                  <a:schemeClr val="accent2"/>
                </a:solidFill>
              </a:rPr>
              <a:t>CERN </a:t>
            </a:r>
            <a:r>
              <a:rPr lang="en-US" sz="2800" dirty="0">
                <a:solidFill>
                  <a:schemeClr val="accent2"/>
                </a:solidFill>
              </a:rPr>
              <a:t>and </a:t>
            </a:r>
            <a:r>
              <a:rPr lang="en-US" sz="2800" dirty="0" smtClean="0">
                <a:solidFill>
                  <a:schemeClr val="accent2"/>
                </a:solidFill>
              </a:rPr>
              <a:t>Oracle</a:t>
            </a:r>
            <a:endParaRPr lang="en-US" sz="2800" dirty="0">
              <a:solidFill>
                <a:schemeClr val="accent2"/>
              </a:solidFill>
            </a:endParaRPr>
          </a:p>
          <a:p>
            <a:pPr>
              <a:lnSpc>
                <a:spcPct val="110000"/>
              </a:lnSpc>
            </a:pPr>
            <a:r>
              <a:rPr lang="en-GB" sz="2800" dirty="0">
                <a:solidFill>
                  <a:schemeClr val="accent2"/>
                </a:solidFill>
              </a:rPr>
              <a:t>Storage latency investigations and Oracle</a:t>
            </a:r>
          </a:p>
          <a:p>
            <a:pPr>
              <a:lnSpc>
                <a:spcPct val="110000"/>
              </a:lnSpc>
            </a:pPr>
            <a:r>
              <a:rPr lang="en-US" sz="2800" dirty="0" smtClean="0">
                <a:solidFill>
                  <a:schemeClr val="accent2"/>
                </a:solidFill>
              </a:rPr>
              <a:t>Examples</a:t>
            </a:r>
          </a:p>
          <a:p>
            <a:pPr>
              <a:lnSpc>
                <a:spcPct val="110000"/>
              </a:lnSpc>
            </a:pPr>
            <a:r>
              <a:rPr lang="en-US" sz="2800" dirty="0" smtClean="0">
                <a:solidFill>
                  <a:schemeClr val="accent2"/>
                </a:solidFill>
              </a:rPr>
              <a:t>Tools</a:t>
            </a:r>
          </a:p>
          <a:p>
            <a:pPr>
              <a:lnSpc>
                <a:spcPct val="110000"/>
              </a:lnSpc>
            </a:pPr>
            <a:r>
              <a:rPr lang="en-US" sz="2800" dirty="0"/>
              <a:t>More sources of latency </a:t>
            </a:r>
            <a:r>
              <a:rPr lang="en-US" sz="2800" dirty="0" smtClean="0"/>
              <a:t>data</a:t>
            </a:r>
            <a:endParaRPr lang="en-US" sz="2800" dirty="0"/>
          </a:p>
          <a:p>
            <a:pPr>
              <a:lnSpc>
                <a:spcPct val="110000"/>
              </a:lnSpc>
            </a:pPr>
            <a:r>
              <a:rPr lang="en-US" sz="2800" dirty="0">
                <a:solidFill>
                  <a:schemeClr val="accent2"/>
                </a:solidFill>
              </a:rPr>
              <a:t>Conclusions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02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More Latency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961" y="1176950"/>
            <a:ext cx="8827129" cy="48888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Latency can be collected from various other sources</a:t>
            </a:r>
          </a:p>
          <a:p>
            <a:pPr lvl="1"/>
            <a:r>
              <a:rPr lang="en-US" sz="2800" dirty="0" smtClean="0"/>
              <a:t>From the OS </a:t>
            </a:r>
          </a:p>
          <a:p>
            <a:pPr lvl="1"/>
            <a:r>
              <a:rPr lang="en-US" sz="2800" dirty="0" smtClean="0"/>
              <a:t>From Oracle RDBMS trace files and X$ tables</a:t>
            </a:r>
          </a:p>
          <a:p>
            <a:pPr lvl="1"/>
            <a:r>
              <a:rPr lang="en-US" sz="2800" dirty="0" smtClean="0"/>
              <a:t>From the storage instrumentation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1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OS Level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DTrace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Great performance tool, coming to Linux too</a:t>
            </a:r>
          </a:p>
          <a:p>
            <a:pPr lvl="1"/>
            <a:r>
              <a:rPr lang="en-GB" dirty="0" smtClean="0"/>
              <a:t>Naturally fits to gathering I/O latency data</a:t>
            </a:r>
          </a:p>
          <a:p>
            <a:pPr lvl="2"/>
            <a:r>
              <a:rPr lang="en-US" dirty="0" smtClean="0"/>
              <a:t>Histograms collected with the </a:t>
            </a:r>
            <a:r>
              <a:rPr lang="en-US" dirty="0" smtClean="0">
                <a:solidFill>
                  <a:srgbClr val="FF0000"/>
                </a:solidFill>
              </a:rPr>
              <a:t>quantize</a:t>
            </a:r>
            <a:r>
              <a:rPr lang="en-US" dirty="0" smtClean="0"/>
              <a:t> operator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36576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48180" y="3264091"/>
            <a:ext cx="7836541" cy="2611860"/>
          </a:xfrm>
          <a:prstGeom prst="rect">
            <a:avLst/>
          </a:prstGeom>
          <a:solidFill>
            <a:schemeClr val="tx1"/>
          </a:solidFill>
          <a:ln w="25400">
            <a:solidFill>
              <a:schemeClr val="accent4"/>
            </a:solidFill>
          </a:ln>
        </p:spPr>
        <p:txBody>
          <a:bodyPr wrap="square" tIns="72000">
            <a:spAutoFit/>
          </a:bodyPr>
          <a:lstStyle/>
          <a:p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dtrace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 -n '</a:t>
            </a:r>
          </a:p>
          <a:p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syscall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::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pread64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:entry { self-&gt;s = timestamp; </a:t>
            </a: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} 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" pitchFamily="49" charset="0"/>
            </a:endParaRPr>
          </a:p>
          <a:p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syscall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::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pread64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:return /self-&gt;s/ { @</a:t>
            </a:r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pread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["ns"] =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quantize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(timestamp -self-&gt;s); self-&gt;s = 0; </a:t>
            </a: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}</a:t>
            </a:r>
          </a:p>
          <a:p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" pitchFamily="49" charset="0"/>
            </a:endParaRP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tick-10s {</a:t>
            </a:r>
          </a:p>
          <a:p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printa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(@</a:t>
            </a:r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pread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);</a:t>
            </a:r>
          </a:p>
          <a:p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trunc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(@</a:t>
            </a:r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pread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);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}'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43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More DTrace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DTrace Oracle executable for wait event data</a:t>
            </a:r>
          </a:p>
          <a:p>
            <a:pPr lvl="1"/>
            <a:r>
              <a:rPr lang="en-GB" dirty="0" smtClean="0"/>
              <a:t>This scripts uses the DTrace PID provider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36576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61093" y="2360672"/>
            <a:ext cx="7836541" cy="3719855"/>
          </a:xfrm>
          <a:prstGeom prst="rect">
            <a:avLst/>
          </a:prstGeom>
          <a:solidFill>
            <a:schemeClr val="tx1"/>
          </a:solidFill>
          <a:ln w="25400">
            <a:solidFill>
              <a:schemeClr val="accent4"/>
            </a:solidFill>
          </a:ln>
        </p:spPr>
        <p:txBody>
          <a:bodyPr wrap="square" tIns="72000">
            <a:spAutoFit/>
          </a:bodyPr>
          <a:lstStyle/>
          <a:p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dtrace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  -n '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pid2349:oracle: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kews_update_wait_time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:entry,pid2350:oracle:kews_update_wait_time:entry {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     self-&gt;</a:t>
            </a:r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ela_time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 = arg1;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}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pid2349:oracle: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kskthewt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:entry,pid2350:oracle:kskthewt:entry {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     @</a:t>
            </a:r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event_num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[arg1] =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quantize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(self-&gt;</a:t>
            </a:r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ela_time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);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}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tick-10s {</a:t>
            </a:r>
          </a:p>
          <a:p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printa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(@</a:t>
            </a:r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event_num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);</a:t>
            </a:r>
          </a:p>
          <a:p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trunc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(@</a:t>
            </a:r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event_num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);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}'</a:t>
            </a:r>
          </a:p>
        </p:txBody>
      </p:sp>
    </p:spTree>
    <p:extLst>
      <p:ext uri="{BB962C8B-B14F-4D97-AF65-F5344CB8AC3E}">
        <p14:creationId xmlns:p14="http://schemas.microsoft.com/office/powerpoint/2010/main" val="61098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Sample DTrace Output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22189" y="1451991"/>
            <a:ext cx="7844707" cy="3442856"/>
          </a:xfrm>
          <a:prstGeom prst="rect">
            <a:avLst/>
          </a:prstGeom>
          <a:solidFill>
            <a:schemeClr val="tx1"/>
          </a:solidFill>
          <a:ln w="25400">
            <a:solidFill>
              <a:schemeClr val="accent4"/>
            </a:solidFill>
          </a:ln>
        </p:spPr>
        <p:txBody>
          <a:bodyPr wrap="square" tIns="7200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1 294099                        :tick-10s        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   146 (edited: </a:t>
            </a:r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db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 file sequential read)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 value  ------------- Distribution ------------- count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   128 |                                         0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   256 |@                                        14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   512 |@@@@@                                    120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  1024 |@@@@@@@@                                 182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  2048 |@@@@@@@@@@@@@@                           320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  4096 |@@@@@@@@@@@@@                            302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  8192 |                                         5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 16384 |                                         4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 32768 |                                         </a:t>
            </a: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0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0011" y="5202241"/>
            <a:ext cx="7836541" cy="672867"/>
          </a:xfrm>
          <a:prstGeom prst="rect">
            <a:avLst/>
          </a:prstGeom>
          <a:solidFill>
            <a:schemeClr val="tx1"/>
          </a:solidFill>
          <a:ln w="25400">
            <a:solidFill>
              <a:schemeClr val="accent4"/>
            </a:solidFill>
          </a:ln>
        </p:spPr>
        <p:txBody>
          <a:bodyPr wrap="square" tIns="72000">
            <a:spAutoFit/>
          </a:bodyPr>
          <a:lstStyle/>
          <a:p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dtrace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 -s DTrace/</a:t>
            </a:r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pread_tracedata.d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 |python DTrace/dtrace_connector.py |python LatencyMap.py</a:t>
            </a:r>
          </a:p>
        </p:txBody>
      </p:sp>
    </p:spTree>
    <p:extLst>
      <p:ext uri="{BB962C8B-B14F-4D97-AF65-F5344CB8AC3E}">
        <p14:creationId xmlns:p14="http://schemas.microsoft.com/office/powerpoint/2010/main" val="416702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Latency From 10046 Trace Files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Latency data is available in 10046 trace files</a:t>
            </a:r>
          </a:p>
          <a:p>
            <a:pPr lvl="1"/>
            <a:r>
              <a:rPr lang="en-GB" dirty="0" smtClean="0"/>
              <a:t>Wait event data with micro second precision</a:t>
            </a:r>
          </a:p>
          <a:p>
            <a:pPr lvl="1"/>
            <a:r>
              <a:rPr lang="en-GB" dirty="0" smtClean="0"/>
              <a:t>Allows the drill-down to session level</a:t>
            </a:r>
          </a:p>
          <a:p>
            <a:pPr marL="448056" lvl="1" indent="0">
              <a:buNone/>
            </a:pPr>
            <a:endParaRPr lang="en-GB" dirty="0"/>
          </a:p>
          <a:p>
            <a:pPr lvl="1"/>
            <a:r>
              <a:rPr lang="en-GB" dirty="0" smtClean="0"/>
              <a:t>Snippet from the trace file: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Plug into </a:t>
            </a:r>
            <a:r>
              <a:rPr lang="en-GB" dirty="0" err="1" smtClean="0"/>
              <a:t>PyLatencyMap</a:t>
            </a:r>
            <a:r>
              <a:rPr lang="en-GB" dirty="0" smtClean="0"/>
              <a:t> for heat map display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76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40012" y="3885123"/>
            <a:ext cx="7836541" cy="672867"/>
          </a:xfrm>
          <a:prstGeom prst="rect">
            <a:avLst/>
          </a:prstGeom>
          <a:solidFill>
            <a:schemeClr val="tx1"/>
          </a:solidFill>
          <a:ln w="25400">
            <a:solidFill>
              <a:schemeClr val="accent4"/>
            </a:solidFill>
          </a:ln>
        </p:spPr>
        <p:txBody>
          <a:bodyPr wrap="square" tIns="72000">
            <a:spAutoFit/>
          </a:bodyPr>
          <a:lstStyle/>
          <a:p>
            <a:r>
              <a:rPr lang="en-GB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nam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='</a:t>
            </a:r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db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 file sequential read' </a:t>
            </a:r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ela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= 977 file#=7 block#=29618220 blocks=1 </a:t>
            </a:r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obj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#=82015 </a:t>
            </a:r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tim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=1377520823036634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0014" y="2700057"/>
            <a:ext cx="7836541" cy="395869"/>
          </a:xfrm>
          <a:prstGeom prst="rect">
            <a:avLst/>
          </a:prstGeom>
          <a:solidFill>
            <a:schemeClr val="tx1"/>
          </a:solidFill>
          <a:ln w="25400">
            <a:solidFill>
              <a:schemeClr val="accent4"/>
            </a:solidFill>
          </a:ln>
        </p:spPr>
        <p:txBody>
          <a:bodyPr wrap="square" tIns="7200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SQL&gt; exec </a:t>
            </a:r>
            <a:r>
              <a:rPr lang="en-GB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dbms_monitor.session_trace_enable</a:t>
            </a: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(</a:t>
            </a:r>
            <a:r>
              <a:rPr lang="en-GB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sid,serial</a:t>
            </a: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#)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0011" y="5202241"/>
            <a:ext cx="7836541" cy="672867"/>
          </a:xfrm>
          <a:prstGeom prst="rect">
            <a:avLst/>
          </a:prstGeom>
          <a:solidFill>
            <a:schemeClr val="tx1"/>
          </a:solidFill>
          <a:ln w="25400">
            <a:solidFill>
              <a:schemeClr val="accent4"/>
            </a:solidFill>
          </a:ln>
        </p:spPr>
        <p:txBody>
          <a:bodyPr wrap="square" tIns="7200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cat </a:t>
            </a:r>
            <a:r>
              <a:rPr lang="en-GB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tracefile.trc</a:t>
            </a: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| python 10046_connector.py 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|python LatencyMap.py</a:t>
            </a:r>
          </a:p>
        </p:txBody>
      </p:sp>
    </p:spTree>
    <p:extLst>
      <p:ext uri="{BB962C8B-B14F-4D97-AF65-F5344CB8AC3E}">
        <p14:creationId xmlns:p14="http://schemas.microsoft.com/office/powerpoint/2010/main" val="357478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 Instead of Tracing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961" y="1233097"/>
            <a:ext cx="8827129" cy="4888872"/>
          </a:xfrm>
        </p:spPr>
        <p:txBody>
          <a:bodyPr>
            <a:normAutofit/>
          </a:bodyPr>
          <a:lstStyle/>
          <a:p>
            <a:r>
              <a:rPr lang="en-GB" dirty="0" smtClean="0"/>
              <a:t>We want to process a stream of wait events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ASH</a:t>
            </a:r>
            <a:r>
              <a:rPr lang="en-GB" dirty="0" smtClean="0"/>
              <a:t> data OK </a:t>
            </a:r>
            <a:r>
              <a:rPr lang="en-GB" dirty="0"/>
              <a:t>but sampling frequency </a:t>
            </a:r>
            <a:r>
              <a:rPr lang="en-GB" dirty="0" smtClean="0"/>
              <a:t>too low </a:t>
            </a:r>
          </a:p>
          <a:p>
            <a:pPr lvl="1"/>
            <a:r>
              <a:rPr lang="en-GB" dirty="0"/>
              <a:t>Not fast enough for </a:t>
            </a:r>
            <a:r>
              <a:rPr lang="en-GB" dirty="0" smtClean="0"/>
              <a:t>capturing all I/O events</a:t>
            </a:r>
            <a:endParaRPr lang="en-GB" dirty="0"/>
          </a:p>
          <a:p>
            <a:pPr lvl="1"/>
            <a:r>
              <a:rPr lang="en-GB" dirty="0" smtClean="0"/>
              <a:t>“_</a:t>
            </a:r>
            <a:r>
              <a:rPr lang="en-GB" dirty="0" err="1" smtClean="0"/>
              <a:t>ash_sampling_interval</a:t>
            </a:r>
            <a:r>
              <a:rPr lang="en-GB" dirty="0" smtClean="0"/>
              <a:t>”=1000 -&gt; 1 Hz</a:t>
            </a:r>
          </a:p>
          <a:p>
            <a:r>
              <a:rPr lang="en-GB" dirty="0" smtClean="0"/>
              <a:t>I propose a different method: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High frequency sampling</a:t>
            </a:r>
            <a:r>
              <a:rPr lang="en-GB" dirty="0" smtClean="0"/>
              <a:t> of </a:t>
            </a:r>
            <a:r>
              <a:rPr lang="en-GB" dirty="0" err="1" smtClean="0"/>
              <a:t>v$session_wait_history</a:t>
            </a:r>
            <a:endParaRPr lang="en-GB" dirty="0" smtClean="0"/>
          </a:p>
          <a:p>
            <a:pPr lvl="1"/>
            <a:r>
              <a:rPr lang="en-GB" dirty="0" smtClean="0"/>
              <a:t>10 latest wait events for each session</a:t>
            </a:r>
          </a:p>
          <a:p>
            <a:pPr lvl="2"/>
            <a:r>
              <a:rPr lang="en-GB" dirty="0" smtClean="0"/>
              <a:t>“_</a:t>
            </a:r>
            <a:r>
              <a:rPr lang="en-GB" dirty="0" err="1" smtClean="0"/>
              <a:t>session_wait_history</a:t>
            </a:r>
            <a:r>
              <a:rPr lang="en-GB" dirty="0" smtClean="0"/>
              <a:t>”=10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80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Latency Data From X$KSLWH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V$session_wait_history</a:t>
            </a:r>
            <a:r>
              <a:rPr lang="en-US" dirty="0" smtClean="0"/>
              <a:t> is based on X$KSLWH</a:t>
            </a:r>
          </a:p>
          <a:p>
            <a:r>
              <a:rPr lang="en-US" dirty="0" smtClean="0"/>
              <a:t>Use X$KSLWH as </a:t>
            </a:r>
            <a:r>
              <a:rPr lang="en-US" dirty="0" smtClean="0">
                <a:solidFill>
                  <a:srgbClr val="FF0000"/>
                </a:solidFill>
              </a:rPr>
              <a:t>ring buffers </a:t>
            </a:r>
            <a:r>
              <a:rPr lang="en-US" dirty="0" smtClean="0"/>
              <a:t>indexed by SID</a:t>
            </a:r>
          </a:p>
          <a:p>
            <a:pPr lvl="1"/>
            <a:r>
              <a:rPr lang="en-US" dirty="0" smtClean="0"/>
              <a:t>Extract all captured wait events, </a:t>
            </a:r>
            <a:r>
              <a:rPr lang="en-US" dirty="0" smtClean="0">
                <a:solidFill>
                  <a:srgbClr val="FF0000"/>
                </a:solidFill>
              </a:rPr>
              <a:t>wrap</a:t>
            </a:r>
            <a:r>
              <a:rPr lang="en-US" dirty="0" smtClean="0"/>
              <a:t> on </a:t>
            </a:r>
            <a:r>
              <a:rPr lang="en-US" dirty="0" err="1" smtClean="0"/>
              <a:t>kslwhwaitid</a:t>
            </a:r>
            <a:r>
              <a:rPr lang="en-US" dirty="0" smtClean="0"/>
              <a:t> </a:t>
            </a:r>
          </a:p>
          <a:p>
            <a:pPr marL="448056" lvl="1" indent="0">
              <a:buNone/>
            </a:pPr>
            <a:endParaRPr lang="en-US" dirty="0"/>
          </a:p>
          <a:p>
            <a:pPr marL="448056" lvl="1" indent="0">
              <a:buNone/>
            </a:pPr>
            <a:r>
              <a:rPr lang="en-US" b="1" dirty="0" smtClean="0"/>
              <a:t>Selected columns from X$KSLWH:</a:t>
            </a:r>
          </a:p>
          <a:p>
            <a:pPr marL="448056" lvl="1" indent="0">
              <a:buNone/>
            </a:pPr>
            <a:endParaRPr lang="en-US" dirty="0" smtClean="0"/>
          </a:p>
          <a:p>
            <a:pPr marL="448056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78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157614"/>
              </p:ext>
            </p:extLst>
          </p:nvPr>
        </p:nvGraphicFramePr>
        <p:xfrm>
          <a:off x="533400" y="3667124"/>
          <a:ext cx="8317703" cy="212543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90650"/>
                <a:gridCol w="1924050"/>
                <a:gridCol w="3196984"/>
                <a:gridCol w="1806019"/>
              </a:tblGrid>
              <a:tr h="453311"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 dirty="0" err="1" smtClean="0">
                          <a:effectLst/>
                        </a:rPr>
                        <a:t>kslwhsid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ourier" pitchFamily="49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400" b="1" u="none" strike="noStrike" kern="1200" dirty="0" err="1">
                          <a:solidFill>
                            <a:srgbClr val="FF0000"/>
                          </a:solidFill>
                          <a:effectLst/>
                        </a:rPr>
                        <a:t>kslwhwaitid</a:t>
                      </a:r>
                      <a:endParaRPr kumimoji="0" lang="en-GB" sz="24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 dirty="0" err="1">
                          <a:effectLst/>
                        </a:rPr>
                        <a:t>kslwhetext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ourier" pitchFamily="49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 dirty="0" err="1">
                          <a:effectLst/>
                        </a:rPr>
                        <a:t>kslwhetime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ourier" pitchFamily="49" charset="0"/>
                      </a:endParaRPr>
                    </a:p>
                  </a:txBody>
                  <a:tcPr marL="7620" marR="7620" marT="7620" marB="0" anchor="b"/>
                </a:tc>
              </a:tr>
              <a:tr h="418032"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42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ourier" pitchFamily="49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 smtClean="0">
                          <a:effectLst/>
                        </a:rPr>
                        <a:t>21016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ourier" pitchFamily="49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 err="1">
                          <a:effectLst/>
                        </a:rPr>
                        <a:t>db</a:t>
                      </a:r>
                      <a:r>
                        <a:rPr lang="en-GB" sz="2400" u="none" strike="noStrike" dirty="0">
                          <a:effectLst/>
                        </a:rPr>
                        <a:t> file sequential read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ourier" pitchFamily="49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300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ourier" pitchFamily="49" charset="0"/>
                      </a:endParaRPr>
                    </a:p>
                  </a:txBody>
                  <a:tcPr marL="7620" marR="7620" marT="7620" marB="0" anchor="b"/>
                </a:tc>
              </a:tr>
              <a:tr h="418032"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42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ourier" pitchFamily="49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u="none" strike="noStrike" dirty="0" smtClean="0">
                          <a:effectLst/>
                        </a:rPr>
                        <a:t>21015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ourier" pitchFamily="49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 err="1">
                          <a:effectLst/>
                        </a:rPr>
                        <a:t>db</a:t>
                      </a:r>
                      <a:r>
                        <a:rPr lang="en-GB" sz="2400" u="none" strike="noStrike" dirty="0">
                          <a:effectLst/>
                        </a:rPr>
                        <a:t> file sequential read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ourier" pitchFamily="49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 smtClean="0">
                          <a:effectLst/>
                        </a:rPr>
                        <a:t>1000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ourier" pitchFamily="49" charset="0"/>
                      </a:endParaRPr>
                    </a:p>
                  </a:txBody>
                  <a:tcPr marL="7620" marR="7620" marT="7620" marB="0" anchor="b"/>
                </a:tc>
              </a:tr>
              <a:tr h="418032"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42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ourier" pitchFamily="49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u="none" strike="noStrike" dirty="0" smtClean="0">
                          <a:effectLst/>
                        </a:rPr>
                        <a:t>21014</a:t>
                      </a:r>
                      <a:endParaRPr lang="en-GB" sz="2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ourier" pitchFamily="49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 err="1">
                          <a:effectLst/>
                        </a:rPr>
                        <a:t>db</a:t>
                      </a:r>
                      <a:r>
                        <a:rPr lang="en-GB" sz="2400" u="none" strike="noStrike" dirty="0">
                          <a:effectLst/>
                        </a:rPr>
                        <a:t> file sequential read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ourier" pitchFamily="49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 smtClean="0">
                          <a:effectLst/>
                        </a:rPr>
                        <a:t>16000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ourier" pitchFamily="49" charset="0"/>
                      </a:endParaRPr>
                    </a:p>
                  </a:txBody>
                  <a:tcPr marL="7620" marR="7620" marT="7620" marB="0" anchor="b"/>
                </a:tc>
              </a:tr>
              <a:tr h="418032"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42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ourier" pitchFamily="49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u="none" strike="noStrike" dirty="0" smtClean="0">
                          <a:effectLst/>
                        </a:rPr>
                        <a:t>21013</a:t>
                      </a:r>
                      <a:endParaRPr lang="en-GB" sz="2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ourier" pitchFamily="49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db file sequential read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ourier" pitchFamily="49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 smtClean="0">
                          <a:effectLst/>
                        </a:rPr>
                        <a:t>400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ourier" pitchFamily="49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726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Custom Event Histograms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961" y="1293307"/>
            <a:ext cx="8827129" cy="4312836"/>
          </a:xfrm>
        </p:spPr>
        <p:txBody>
          <a:bodyPr>
            <a:normAutofit/>
          </a:bodyPr>
          <a:lstStyle/>
          <a:p>
            <a:r>
              <a:rPr lang="en-GB" dirty="0" smtClean="0"/>
              <a:t>X$KSLWH sampling with a custom python script</a:t>
            </a:r>
          </a:p>
          <a:p>
            <a:pPr lvl="1"/>
            <a:r>
              <a:rPr lang="en-GB" dirty="0" smtClean="0"/>
              <a:t>SIDs as input, latency histograms as output</a:t>
            </a:r>
          </a:p>
          <a:p>
            <a:pPr lvl="1"/>
            <a:r>
              <a:rPr lang="en-GB" dirty="0" smtClean="0"/>
              <a:t>Latency is measured in microseconds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79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42746" y="2887296"/>
            <a:ext cx="7836541" cy="3165858"/>
          </a:xfrm>
          <a:prstGeom prst="rect">
            <a:avLst/>
          </a:prstGeom>
          <a:solidFill>
            <a:schemeClr val="tx1"/>
          </a:solidFill>
          <a:ln w="25400">
            <a:solidFill>
              <a:schemeClr val="accent4"/>
            </a:solidFill>
          </a:ln>
        </p:spPr>
        <p:txBody>
          <a:bodyPr wrap="square" tIns="7200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$ python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event_sampler_latency_histogram.py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 </a:t>
            </a: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-i 3 -c </a:t>
            </a:r>
          </a:p>
          <a:p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" pitchFamily="49" charset="0"/>
            </a:endParaRP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sampling rate: 6333 Hz, </a:t>
            </a:r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iops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: 10396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bucket (</a:t>
            </a:r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microsec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), wait count</a:t>
            </a:r>
          </a:p>
          <a:p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...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256 , 20535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512 , 7708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1024 , 1923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2048 , 129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4096 , 78</a:t>
            </a:r>
          </a:p>
          <a:p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...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41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WLCG</a:t>
            </a:r>
            <a:endParaRPr lang="pl-PL" dirty="0"/>
          </a:p>
        </p:txBody>
      </p:sp>
      <p:sp>
        <p:nvSpPr>
          <p:cNvPr id="11" name="Content Placeholder 19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The w</a:t>
            </a:r>
            <a:r>
              <a:rPr lang="pl-PL" sz="2400" dirty="0" smtClean="0"/>
              <a:t>orld’s largest </a:t>
            </a:r>
            <a:r>
              <a:rPr lang="en-US" sz="2400" dirty="0" smtClean="0"/>
              <a:t>scientific </a:t>
            </a:r>
            <a:r>
              <a:rPr lang="pl-PL" sz="2400" dirty="0" smtClean="0"/>
              <a:t>computing gri</a:t>
            </a:r>
            <a:r>
              <a:rPr lang="fr-FR" sz="2400" dirty="0" smtClean="0"/>
              <a:t>d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000608" y="2054648"/>
            <a:ext cx="3059832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pl-PL" sz="1600" dirty="0">
                <a:solidFill>
                  <a:srgbClr val="FF0000"/>
                </a:solidFill>
              </a:rPr>
              <a:t>More than </a:t>
            </a:r>
            <a:r>
              <a:rPr lang="en-GB" sz="1600" dirty="0">
                <a:solidFill>
                  <a:srgbClr val="FF0000"/>
                </a:solidFill>
              </a:rPr>
              <a:t>10</a:t>
            </a:r>
            <a:r>
              <a:rPr lang="pl-PL" sz="1600" dirty="0">
                <a:solidFill>
                  <a:srgbClr val="FF0000"/>
                </a:solidFill>
              </a:rPr>
              <a:t>0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  <a:r>
              <a:rPr lang="en-GB" sz="1600" dirty="0">
                <a:solidFill>
                  <a:srgbClr val="FF0000"/>
                </a:solidFill>
              </a:rPr>
              <a:t>Petabytes</a:t>
            </a:r>
            <a:r>
              <a:rPr lang="fr-FR" sz="1600" dirty="0"/>
              <a:t/>
            </a:r>
            <a:br>
              <a:rPr lang="fr-FR" sz="1600" dirty="0"/>
            </a:br>
            <a:r>
              <a:rPr lang="fr-FR" sz="1600" dirty="0"/>
              <a:t>of data </a:t>
            </a:r>
            <a:r>
              <a:rPr lang="pl-PL" sz="1600" dirty="0" smtClean="0"/>
              <a:t>stored</a:t>
            </a:r>
            <a:r>
              <a:rPr lang="en-GB" sz="1600" dirty="0" smtClean="0"/>
              <a:t> in a custom file system</a:t>
            </a:r>
            <a:r>
              <a:rPr lang="pl-PL" sz="1600" dirty="0" smtClean="0"/>
              <a:t> </a:t>
            </a:r>
            <a:r>
              <a:rPr lang="pl-PL" sz="1600" dirty="0"/>
              <a:t>and analysed</a:t>
            </a:r>
            <a:r>
              <a:rPr lang="en-GB" sz="1600" dirty="0"/>
              <a:t>.</a:t>
            </a:r>
            <a:r>
              <a:rPr lang="pl-PL" sz="1600" dirty="0"/>
              <a:t> </a:t>
            </a:r>
            <a:r>
              <a:rPr lang="en-GB" sz="1600" dirty="0"/>
              <a:t>Increasing: 20+ Petabytes/year</a:t>
            </a:r>
            <a:endParaRPr lang="fr-FR" sz="1600" dirty="0"/>
          </a:p>
          <a:p>
            <a:pPr marL="0" lvl="1"/>
            <a:endParaRPr lang="fr-FR" sz="1600" dirty="0">
              <a:latin typeface="+mn-lt"/>
            </a:endParaRPr>
          </a:p>
          <a:p>
            <a:pPr marL="0" lvl="1"/>
            <a:r>
              <a:rPr lang="en-GB" sz="1600" dirty="0" smtClean="0">
                <a:latin typeface="+mn-lt"/>
              </a:rPr>
              <a:t>CPU: o</a:t>
            </a:r>
            <a:r>
              <a:rPr lang="pl-PL" sz="1600" dirty="0" smtClean="0">
                <a:latin typeface="+mn-lt"/>
              </a:rPr>
              <a:t>ver </a:t>
            </a:r>
            <a:r>
              <a:rPr lang="en-GB" sz="1600" dirty="0" smtClean="0">
                <a:solidFill>
                  <a:srgbClr val="FF0000"/>
                </a:solidFill>
                <a:latin typeface="+mn-lt"/>
              </a:rPr>
              <a:t>250K cores</a:t>
            </a:r>
            <a:r>
              <a:rPr lang="fr-FR" sz="1600" dirty="0" smtClean="0">
                <a:solidFill>
                  <a:srgbClr val="FF0000"/>
                </a:solidFill>
                <a:latin typeface="+mn-lt"/>
              </a:rPr>
              <a:t> </a:t>
            </a:r>
          </a:p>
          <a:p>
            <a:pPr marL="0" lvl="1"/>
            <a:r>
              <a:rPr lang="en-GB" sz="1600" dirty="0" smtClean="0">
                <a:latin typeface="+mn-lt"/>
              </a:rPr>
              <a:t>Jobs: 2M per day</a:t>
            </a:r>
          </a:p>
          <a:p>
            <a:pPr marL="0" lvl="1"/>
            <a:endParaRPr lang="fr-FR" sz="1600" dirty="0">
              <a:latin typeface="+mn-lt"/>
            </a:endParaRPr>
          </a:p>
          <a:p>
            <a:pPr marL="0" lvl="1"/>
            <a:r>
              <a:rPr lang="pl-PL" sz="1600" dirty="0" smtClean="0">
                <a:latin typeface="+mn-lt"/>
              </a:rPr>
              <a:t>1</a:t>
            </a:r>
            <a:r>
              <a:rPr lang="en-GB" sz="1600" dirty="0" smtClean="0">
                <a:latin typeface="+mn-lt"/>
              </a:rPr>
              <a:t>60</a:t>
            </a:r>
            <a:r>
              <a:rPr lang="fr-FR" sz="1600" dirty="0" smtClean="0">
                <a:latin typeface="+mn-lt"/>
              </a:rPr>
              <a:t> </a:t>
            </a:r>
            <a:r>
              <a:rPr lang="fr-FR" sz="1600" dirty="0">
                <a:latin typeface="+mn-lt"/>
              </a:rPr>
              <a:t>computer </a:t>
            </a:r>
            <a:r>
              <a:rPr lang="fr-FR" sz="1600" dirty="0" smtClean="0">
                <a:latin typeface="+mn-lt"/>
              </a:rPr>
              <a:t>centres</a:t>
            </a:r>
            <a:r>
              <a:rPr lang="pl-PL" sz="1600" dirty="0" smtClean="0">
                <a:latin typeface="+mn-lt"/>
              </a:rPr>
              <a:t> in 3</a:t>
            </a:r>
            <a:r>
              <a:rPr lang="en-GB" sz="1600" dirty="0" smtClean="0">
                <a:latin typeface="+mn-lt"/>
              </a:rPr>
              <a:t>5</a:t>
            </a:r>
            <a:r>
              <a:rPr lang="pl-PL" sz="1600" dirty="0" smtClean="0">
                <a:latin typeface="+mn-lt"/>
              </a:rPr>
              <a:t> countries</a:t>
            </a:r>
          </a:p>
          <a:p>
            <a:pPr marL="0" lvl="1"/>
            <a:endParaRPr lang="pl-PL" sz="1600" dirty="0" smtClean="0">
              <a:latin typeface="+mn-lt"/>
            </a:endParaRPr>
          </a:p>
          <a:p>
            <a:pPr marL="0" lvl="1"/>
            <a:r>
              <a:rPr lang="pl-PL" sz="1600" dirty="0" smtClean="0">
                <a:latin typeface="+mn-lt"/>
              </a:rPr>
              <a:t>More than 8000 physicists with real-time access to LHC data</a:t>
            </a:r>
            <a:endParaRPr lang="en-GB" sz="1600" dirty="0" smtClean="0">
              <a:latin typeface="+mn-lt"/>
            </a:endParaRPr>
          </a:p>
        </p:txBody>
      </p:sp>
      <p:pic>
        <p:nvPicPr>
          <p:cNvPr id="8" name="Picture 5" descr="grid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38531" y="2199572"/>
            <a:ext cx="5213550" cy="312813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0000">
            <a:off x="293304" y="2128163"/>
            <a:ext cx="5162665" cy="321648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180000">
            <a:off x="346245" y="2124241"/>
            <a:ext cx="5247599" cy="309853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2124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787035" y="2182875"/>
            <a:ext cx="4799279" cy="3161523"/>
            <a:chOff x="3348601" y="359113"/>
            <a:chExt cx="5338199" cy="3528392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348601" y="359113"/>
              <a:ext cx="5338199" cy="3528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4" descr="CCApr13-Tiers0-1-2_EPS-file.jpg"/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5429" y="380916"/>
              <a:ext cx="3746297" cy="35065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1140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Sampling Events and Heat Maps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961" y="1100362"/>
            <a:ext cx="8827129" cy="4312836"/>
          </a:xfrm>
        </p:spPr>
        <p:txBody>
          <a:bodyPr>
            <a:normAutofit/>
          </a:bodyPr>
          <a:lstStyle/>
          <a:p>
            <a:r>
              <a:rPr lang="en-GB" dirty="0" smtClean="0"/>
              <a:t>Heat maps from X$KSLWH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High frequency sampling </a:t>
            </a:r>
            <a:r>
              <a:rPr lang="en-GB" dirty="0" smtClean="0"/>
              <a:t>of 16 busy SLOB sessions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80</a:t>
            </a:fld>
            <a:endParaRPr lang="en-US" dirty="0"/>
          </a:p>
        </p:txBody>
      </p:sp>
      <p:pic>
        <p:nvPicPr>
          <p:cNvPr id="3074" name="Picture 2" descr="C:\Working_Set\Activities\sample_wait_history\sample_slob_16_whi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22" y="2326371"/>
            <a:ext cx="5368925" cy="3785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NetApp ONTAP 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22187" y="2345967"/>
            <a:ext cx="7844707" cy="3719855"/>
          </a:xfrm>
          <a:prstGeom prst="rect">
            <a:avLst/>
          </a:prstGeom>
          <a:solidFill>
            <a:schemeClr val="tx1"/>
          </a:solidFill>
          <a:ln w="25400">
            <a:solidFill>
              <a:schemeClr val="accent4"/>
            </a:solidFill>
          </a:ln>
        </p:spPr>
        <p:txBody>
          <a:bodyPr wrap="square" tIns="72000">
            <a:spAutoFit/>
          </a:bodyPr>
          <a:lstStyle/>
          <a:p>
            <a:r>
              <a:rPr lang="en-GB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mynas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::&gt;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system node run -node dbnas1 stats show -r -n 100 -i </a:t>
            </a:r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3 volume:myvol1:nfs_protocol_read_latency</a:t>
            </a:r>
          </a:p>
          <a:p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" pitchFamily="49" charset="0"/>
            </a:endParaRPr>
          </a:p>
          <a:p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volume:myvol1:nfs_protocol_read_latency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.&lt;20us:2656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volume:myvol1:nfs_protocol_read_latency.&lt;40us:25885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volume:myvol1:nfs_protocol_read_latency.&lt;60us:1040</a:t>
            </a:r>
          </a:p>
          <a:p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volume:myvol1:nfs_protocol_read_latency</a:t>
            </a: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.&lt;80us:95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volume:myvol1:nfs_protocol_read_latency.&lt;100us:16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volume:myvol1:nfs_protocol_read_latency.&lt;200us:14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volume:myvol1:nfs_protocol_read_latency.&lt;400us:11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volume:myvol1:nfs_protocol_read_latency.&lt;600us:1043</a:t>
            </a:r>
          </a:p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volume:myvol1:nfs_protocol_read_latency.&lt;800us:37</a:t>
            </a:r>
          </a:p>
          <a:p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" pitchFamily="49" charset="0"/>
              </a:rPr>
              <a:t>…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" pitchFamily="49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16871" y="1176950"/>
            <a:ext cx="8827129" cy="4788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Latency data from the storage OS</a:t>
            </a:r>
          </a:p>
          <a:p>
            <a:pPr lvl="1"/>
            <a:r>
              <a:rPr lang="en-GB" dirty="0" smtClean="0"/>
              <a:t>Latency measured at the source</a:t>
            </a:r>
          </a:p>
        </p:txBody>
      </p:sp>
    </p:spTree>
    <p:extLst>
      <p:ext uri="{BB962C8B-B14F-4D97-AF65-F5344CB8AC3E}">
        <p14:creationId xmlns:p14="http://schemas.microsoft.com/office/powerpoint/2010/main" val="156433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566229"/>
            <a:ext cx="6746658" cy="380955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800" dirty="0" smtClean="0">
                <a:solidFill>
                  <a:schemeClr val="accent2"/>
                </a:solidFill>
              </a:rPr>
              <a:t>CERN </a:t>
            </a:r>
            <a:r>
              <a:rPr lang="en-US" sz="2800" dirty="0">
                <a:solidFill>
                  <a:schemeClr val="accent2"/>
                </a:solidFill>
              </a:rPr>
              <a:t>and </a:t>
            </a:r>
            <a:r>
              <a:rPr lang="en-US" sz="2800" dirty="0" smtClean="0">
                <a:solidFill>
                  <a:schemeClr val="accent2"/>
                </a:solidFill>
              </a:rPr>
              <a:t>Oracle</a:t>
            </a:r>
            <a:endParaRPr lang="en-US" sz="2800" dirty="0">
              <a:solidFill>
                <a:schemeClr val="accent2"/>
              </a:solidFill>
            </a:endParaRPr>
          </a:p>
          <a:p>
            <a:pPr>
              <a:lnSpc>
                <a:spcPct val="110000"/>
              </a:lnSpc>
            </a:pPr>
            <a:r>
              <a:rPr lang="en-GB" sz="2800" dirty="0">
                <a:solidFill>
                  <a:schemeClr val="accent2"/>
                </a:solidFill>
              </a:rPr>
              <a:t>Storage latency investigations and Oracle</a:t>
            </a:r>
          </a:p>
          <a:p>
            <a:pPr>
              <a:lnSpc>
                <a:spcPct val="110000"/>
              </a:lnSpc>
            </a:pPr>
            <a:r>
              <a:rPr lang="en-US" sz="2800" dirty="0" smtClean="0">
                <a:solidFill>
                  <a:schemeClr val="accent2"/>
                </a:solidFill>
              </a:rPr>
              <a:t>Examples</a:t>
            </a:r>
          </a:p>
          <a:p>
            <a:pPr>
              <a:lnSpc>
                <a:spcPct val="110000"/>
              </a:lnSpc>
            </a:pPr>
            <a:r>
              <a:rPr lang="en-US" sz="2800" dirty="0" smtClean="0">
                <a:solidFill>
                  <a:schemeClr val="accent2"/>
                </a:solidFill>
              </a:rPr>
              <a:t>Tools</a:t>
            </a:r>
          </a:p>
          <a:p>
            <a:pPr>
              <a:lnSpc>
                <a:spcPct val="110000"/>
              </a:lnSpc>
            </a:pPr>
            <a:r>
              <a:rPr lang="en-US" sz="2800" dirty="0">
                <a:solidFill>
                  <a:schemeClr val="accent2"/>
                </a:solidFill>
              </a:rPr>
              <a:t>More sources of latency </a:t>
            </a:r>
            <a:r>
              <a:rPr lang="en-US" sz="2800" dirty="0" smtClean="0">
                <a:solidFill>
                  <a:schemeClr val="accent2"/>
                </a:solidFill>
              </a:rPr>
              <a:t>data</a:t>
            </a:r>
            <a:endParaRPr lang="en-US" sz="2800" dirty="0">
              <a:solidFill>
                <a:schemeClr val="accent2"/>
              </a:solidFill>
            </a:endParaRPr>
          </a:p>
          <a:p>
            <a:pPr>
              <a:lnSpc>
                <a:spcPct val="110000"/>
              </a:lnSpc>
            </a:pPr>
            <a:r>
              <a:rPr lang="en-US" sz="2800" dirty="0" smtClean="0"/>
              <a:t>Conclusions</a:t>
            </a:r>
            <a:endParaRPr lang="en-US" sz="28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73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I/O </a:t>
            </a:r>
            <a:r>
              <a:rPr lang="en-GB" dirty="0" smtClean="0">
                <a:solidFill>
                  <a:srgbClr val="FF0000"/>
                </a:solidFill>
              </a:rPr>
              <a:t>latency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/>
              <a:t>data </a:t>
            </a:r>
          </a:p>
          <a:p>
            <a:pPr lvl="1"/>
            <a:r>
              <a:rPr lang="en-GB" dirty="0" smtClean="0"/>
              <a:t>Allows DBAs to get </a:t>
            </a:r>
            <a:r>
              <a:rPr lang="en-GB" dirty="0" smtClean="0">
                <a:solidFill>
                  <a:srgbClr val="FF0000"/>
                </a:solidFill>
              </a:rPr>
              <a:t>insights</a:t>
            </a:r>
            <a:r>
              <a:rPr lang="en-GB" dirty="0" smtClean="0"/>
              <a:t> on storage performance</a:t>
            </a:r>
          </a:p>
          <a:p>
            <a:pPr lvl="1"/>
            <a:r>
              <a:rPr lang="en-GB" dirty="0" smtClean="0"/>
              <a:t>We </a:t>
            </a:r>
            <a:r>
              <a:rPr lang="en-GB" dirty="0"/>
              <a:t>need </a:t>
            </a:r>
            <a:r>
              <a:rPr lang="en-GB" dirty="0" smtClean="0">
                <a:solidFill>
                  <a:srgbClr val="FF0000"/>
                </a:solidFill>
              </a:rPr>
              <a:t>histograms</a:t>
            </a:r>
            <a:r>
              <a:rPr lang="en-GB" dirty="0" smtClean="0"/>
              <a:t>, average latency is not enough </a:t>
            </a:r>
            <a:endParaRPr lang="en-GB" dirty="0" smtClean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GB" dirty="0" smtClean="0"/>
          </a:p>
          <a:p>
            <a:r>
              <a:rPr lang="en-GB" dirty="0" smtClean="0"/>
              <a:t>‘Db file sequential read’ event histogram</a:t>
            </a:r>
          </a:p>
          <a:p>
            <a:pPr lvl="1"/>
            <a:r>
              <a:rPr lang="en-GB" dirty="0" smtClean="0"/>
              <a:t>Great for investigations of </a:t>
            </a:r>
            <a:r>
              <a:rPr lang="en-GB" dirty="0" smtClean="0">
                <a:solidFill>
                  <a:srgbClr val="FF0000"/>
                </a:solidFill>
              </a:rPr>
              <a:t>random reads</a:t>
            </a:r>
          </a:p>
          <a:p>
            <a:pPr lvl="1"/>
            <a:r>
              <a:rPr lang="en-GB" dirty="0" smtClean="0"/>
              <a:t>Visualize data using </a:t>
            </a:r>
            <a:r>
              <a:rPr lang="en-GB" dirty="0" smtClean="0">
                <a:solidFill>
                  <a:srgbClr val="FF0000"/>
                </a:solidFill>
              </a:rPr>
              <a:t>latency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heat maps</a:t>
            </a:r>
          </a:p>
          <a:p>
            <a:pPr marL="36576" indent="0">
              <a:buNone/>
            </a:pPr>
            <a:endParaRPr lang="en-GB" dirty="0" smtClean="0"/>
          </a:p>
          <a:p>
            <a:pPr marL="493776" lvl="1">
              <a:buSzPct val="80000"/>
            </a:pPr>
            <a:r>
              <a:rPr lang="en-GB" sz="3000" dirty="0" smtClean="0"/>
              <a:t>Scripts to automate this process in Oracle: </a:t>
            </a:r>
            <a:endParaRPr lang="en-GB" sz="3000" dirty="0"/>
          </a:p>
          <a:p>
            <a:pPr marL="681228" lvl="2">
              <a:buSzPct val="80000"/>
            </a:pPr>
            <a:r>
              <a:rPr lang="en-GB" sz="2600" dirty="0" smtClean="0"/>
              <a:t>Download </a:t>
            </a:r>
            <a:r>
              <a:rPr lang="en-GB" sz="2600" dirty="0" err="1" smtClean="0"/>
              <a:t>OraLatencyMap</a:t>
            </a:r>
            <a:r>
              <a:rPr lang="en-GB" sz="2600" dirty="0" smtClean="0"/>
              <a:t> or </a:t>
            </a:r>
            <a:r>
              <a:rPr lang="en-GB" sz="2600" dirty="0" err="1">
                <a:solidFill>
                  <a:srgbClr val="FF0000"/>
                </a:solidFill>
              </a:rPr>
              <a:t>PyLatencyMap</a:t>
            </a:r>
            <a:endParaRPr lang="en-GB" sz="2600" dirty="0">
              <a:solidFill>
                <a:srgbClr val="FF0000"/>
              </a:solidFill>
            </a:endParaRP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57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Wish List: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More </a:t>
            </a:r>
            <a:r>
              <a:rPr lang="en-GB" dirty="0" smtClean="0">
                <a:solidFill>
                  <a:srgbClr val="FF0000"/>
                </a:solidFill>
              </a:rPr>
              <a:t>awareness</a:t>
            </a:r>
            <a:r>
              <a:rPr lang="en-GB" dirty="0" smtClean="0"/>
              <a:t> of I/O </a:t>
            </a:r>
            <a:r>
              <a:rPr lang="en-GB" dirty="0" smtClean="0">
                <a:solidFill>
                  <a:srgbClr val="FF0000"/>
                </a:solidFill>
              </a:rPr>
              <a:t>latency </a:t>
            </a:r>
          </a:p>
          <a:p>
            <a:pPr lvl="1"/>
            <a:r>
              <a:rPr lang="en-GB" dirty="0" smtClean="0"/>
              <a:t>No more IOPS data without latency values!</a:t>
            </a:r>
          </a:p>
          <a:p>
            <a:pPr lvl="1"/>
            <a:r>
              <a:rPr lang="en-GB" dirty="0" smtClean="0"/>
              <a:t>‘Average latency’ hides details, use </a:t>
            </a:r>
            <a:r>
              <a:rPr lang="en-GB" dirty="0" smtClean="0">
                <a:solidFill>
                  <a:srgbClr val="FF0000"/>
                </a:solidFill>
              </a:rPr>
              <a:t>histograms</a:t>
            </a:r>
            <a:r>
              <a:rPr lang="en-GB" dirty="0" smtClean="0"/>
              <a:t> instead</a:t>
            </a:r>
          </a:p>
          <a:p>
            <a:pPr marL="36576" indent="0">
              <a:buNone/>
            </a:pPr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We need more features </a:t>
            </a:r>
            <a:r>
              <a:rPr lang="en-GB" dirty="0" smtClean="0"/>
              <a:t>for measuring and </a:t>
            </a:r>
            <a:r>
              <a:rPr lang="en-GB" dirty="0"/>
              <a:t>analysing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/>
              <a:t>I/O </a:t>
            </a:r>
            <a:r>
              <a:rPr lang="en-GB" dirty="0" smtClean="0"/>
              <a:t>latency for Oracle DB workloads</a:t>
            </a:r>
          </a:p>
          <a:p>
            <a:pPr lvl="1"/>
            <a:r>
              <a:rPr lang="en-GB" dirty="0" smtClean="0"/>
              <a:t>A PL/SQL interface? 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DTrace</a:t>
            </a:r>
            <a:r>
              <a:rPr lang="en-GB" dirty="0" smtClean="0"/>
              <a:t> static probes for Oracle RDBMS? </a:t>
            </a:r>
          </a:p>
          <a:p>
            <a:pPr lvl="1"/>
            <a:endParaRPr lang="en-US" dirty="0"/>
          </a:p>
          <a:p>
            <a:r>
              <a:rPr lang="en-GB" dirty="0" smtClean="0">
                <a:solidFill>
                  <a:srgbClr val="FF0000"/>
                </a:solidFill>
              </a:rPr>
              <a:t>OEM</a:t>
            </a:r>
            <a:r>
              <a:rPr lang="en-GB" dirty="0" smtClean="0"/>
              <a:t> could make use of Heat Maps for I/O studies</a:t>
            </a:r>
            <a:endParaRPr lang="en-GB" dirty="0"/>
          </a:p>
          <a:p>
            <a:r>
              <a:rPr lang="en-GB" dirty="0" err="1" smtClean="0"/>
              <a:t>V$event_histogram</a:t>
            </a:r>
            <a:r>
              <a:rPr lang="en-GB" dirty="0" smtClean="0"/>
              <a:t> should be extended</a:t>
            </a:r>
          </a:p>
          <a:p>
            <a:pPr lvl="1"/>
            <a:r>
              <a:rPr lang="en-GB" dirty="0" smtClean="0"/>
              <a:t>Latency details extended to the </a:t>
            </a:r>
            <a:r>
              <a:rPr lang="en-GB" dirty="0" smtClean="0">
                <a:solidFill>
                  <a:srgbClr val="FF0000"/>
                </a:solidFill>
              </a:rPr>
              <a:t>microsecond bucket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5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CERN Database Group</a:t>
            </a:r>
          </a:p>
          <a:p>
            <a:pPr lvl="1"/>
            <a:r>
              <a:rPr lang="en-US" dirty="0" smtClean="0"/>
              <a:t>In particular for their contributions to this presentation: Marcin </a:t>
            </a:r>
            <a:r>
              <a:rPr lang="en-US" dirty="0"/>
              <a:t>Blaszczyk </a:t>
            </a:r>
            <a:r>
              <a:rPr lang="en-US" dirty="0" smtClean="0"/>
              <a:t>and Ruben Gaspar</a:t>
            </a:r>
          </a:p>
          <a:p>
            <a:endParaRPr lang="en-US" dirty="0" smtClean="0"/>
          </a:p>
          <a:p>
            <a:r>
              <a:rPr lang="en-US" dirty="0" smtClean="0"/>
              <a:t>Many </a:t>
            </a:r>
            <a:r>
              <a:rPr lang="en-US" dirty="0" smtClean="0"/>
              <a:t>thanks for sharing their work and ideas to:</a:t>
            </a:r>
            <a:endParaRPr lang="en-US" dirty="0" smtClean="0"/>
          </a:p>
          <a:p>
            <a:pPr lvl="1"/>
            <a:r>
              <a:rPr lang="en-US" dirty="0" smtClean="0"/>
              <a:t>Brendan Gregg, Tanel Poder, Kevin </a:t>
            </a:r>
            <a:r>
              <a:rPr lang="en-US" dirty="0" err="1" smtClean="0"/>
              <a:t>Closson</a:t>
            </a:r>
            <a:r>
              <a:rPr lang="en-US" dirty="0" smtClean="0"/>
              <a:t>, Frits </a:t>
            </a:r>
            <a:r>
              <a:rPr lang="en-US" dirty="0" err="1" smtClean="0"/>
              <a:t>Hoogland</a:t>
            </a:r>
            <a:r>
              <a:rPr lang="en-US" dirty="0" smtClean="0"/>
              <a:t>, </a:t>
            </a:r>
            <a:r>
              <a:rPr lang="en-US" dirty="0"/>
              <a:t>Marcin Przepiorowski, </a:t>
            </a:r>
            <a:r>
              <a:rPr lang="en-US" dirty="0" smtClean="0"/>
              <a:t>James </a:t>
            </a:r>
            <a:r>
              <a:rPr lang="en-US" dirty="0" err="1" smtClean="0"/>
              <a:t>Morles</a:t>
            </a:r>
            <a:r>
              <a:rPr lang="en-US" dirty="0" smtClean="0"/>
              <a:t>, Kyle Hailey, Cary Millsap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43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Hotsos Symposium 2014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8086" y="1172546"/>
            <a:ext cx="8226854" cy="2211054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pl-PL" sz="6000" b="1" dirty="0" smtClean="0">
                <a:ln w="12700">
                  <a:solidFill>
                    <a:srgbClr val="0058CC"/>
                  </a:solidFill>
                </a:ln>
              </a:rPr>
              <a:t>Thank you!</a:t>
            </a:r>
            <a:endParaRPr lang="en-US" sz="6000" b="1" dirty="0" smtClean="0">
              <a:ln w="12700">
                <a:solidFill>
                  <a:srgbClr val="0058CC"/>
                </a:solidFill>
              </a:ln>
            </a:endParaRPr>
          </a:p>
          <a:p>
            <a:pPr marL="36576" indent="0" algn="ctr">
              <a:buFont typeface="Arial"/>
              <a:buNone/>
            </a:pPr>
            <a:endParaRPr lang="en-US" sz="2200" dirty="0" smtClean="0">
              <a:ea typeface="ＭＳ Ｐゴシック" charset="-128"/>
              <a:cs typeface="Calibri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77063" y="3078376"/>
            <a:ext cx="8226854" cy="2211054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endParaRPr lang="en-US" sz="2200" dirty="0" smtClean="0">
              <a:ea typeface="ＭＳ Ｐゴシック" charset="-128"/>
              <a:cs typeface="Calibri" pitchFamily="34" charset="0"/>
            </a:endParaRPr>
          </a:p>
          <a:p>
            <a:pPr marL="36576" indent="0" algn="ctr">
              <a:buFont typeface="Arial"/>
              <a:buNone/>
            </a:pPr>
            <a:r>
              <a:rPr lang="en-US" sz="2200" dirty="0" smtClean="0">
                <a:ea typeface="ＭＳ Ｐゴシック" charset="-128"/>
                <a:cs typeface="Calibri" pitchFamily="34" charset="0"/>
              </a:rPr>
              <a:t>Luca.Canali@CERN.ch</a:t>
            </a:r>
          </a:p>
          <a:p>
            <a:pPr marL="36576" indent="0" algn="ctr">
              <a:buFont typeface="Arial"/>
              <a:buNone/>
            </a:pPr>
            <a:r>
              <a:rPr lang="en-US" sz="2200" dirty="0" smtClean="0">
                <a:ea typeface="ＭＳ Ｐゴシック" charset="-128"/>
                <a:cs typeface="Calibri" pitchFamily="34" charset="0"/>
              </a:rPr>
              <a:t>Download scripts and tools from: </a:t>
            </a:r>
          </a:p>
          <a:p>
            <a:pPr marL="36576" indent="0" algn="ctr">
              <a:buNone/>
            </a:pPr>
            <a:r>
              <a:rPr lang="en-US" sz="2200" dirty="0" smtClean="0">
                <a:solidFill>
                  <a:srgbClr val="FF0000"/>
                </a:solidFill>
                <a:ea typeface="ＭＳ Ｐゴシック" charset="-128"/>
                <a:cs typeface="Calibri" pitchFamily="34" charset="0"/>
              </a:rPr>
              <a:t>http</a:t>
            </a:r>
            <a:r>
              <a:rPr lang="en-US" sz="2200" dirty="0">
                <a:solidFill>
                  <a:srgbClr val="FF0000"/>
                </a:solidFill>
                <a:ea typeface="ＭＳ Ｐゴシック" charset="-128"/>
                <a:cs typeface="Calibri" pitchFamily="34" charset="0"/>
              </a:rPr>
              <a:t>://</a:t>
            </a:r>
            <a:r>
              <a:rPr lang="en-US" sz="2200" dirty="0" smtClean="0">
                <a:solidFill>
                  <a:srgbClr val="FF0000"/>
                </a:solidFill>
                <a:ea typeface="ＭＳ Ｐゴシック" charset="-128"/>
                <a:cs typeface="Calibri" pitchFamily="34" charset="0"/>
              </a:rPr>
              <a:t>cern.ch/canali/resources.htm  </a:t>
            </a:r>
          </a:p>
        </p:txBody>
      </p:sp>
    </p:spTree>
    <p:extLst>
      <p:ext uri="{BB962C8B-B14F-4D97-AF65-F5344CB8AC3E}">
        <p14:creationId xmlns:p14="http://schemas.microsoft.com/office/powerpoint/2010/main" val="329852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64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33493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Oracle at CERN</a:t>
            </a:r>
            <a:endParaRPr lang="en-GB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57200" y="1325607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dirty="0" smtClean="0"/>
              <a:t>Since 1982</a:t>
            </a:r>
          </a:p>
          <a:p>
            <a:pPr marL="36576" indent="0">
              <a:buNone/>
            </a:pPr>
            <a:r>
              <a:rPr lang="en-GB" dirty="0" smtClean="0"/>
              <a:t>(</a:t>
            </a:r>
            <a:r>
              <a:rPr lang="en-GB" i="1" dirty="0" smtClean="0"/>
              <a:t>accelerator </a:t>
            </a:r>
            <a:br>
              <a:rPr lang="en-GB" i="1" dirty="0" smtClean="0"/>
            </a:br>
            <a:r>
              <a:rPr lang="en-GB" i="1" dirty="0" smtClean="0"/>
              <a:t>controls</a:t>
            </a:r>
            <a:r>
              <a:rPr lang="en-GB" dirty="0" smtClean="0"/>
              <a:t>)</a:t>
            </a:r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dirty="0" smtClean="0"/>
              <a:t>More recent:</a:t>
            </a:r>
          </a:p>
          <a:p>
            <a:pPr marL="36576" indent="0">
              <a:buNone/>
            </a:pPr>
            <a:r>
              <a:rPr lang="en-GB" dirty="0" smtClean="0"/>
              <a:t>use for Physics</a:t>
            </a:r>
          </a:p>
          <a:p>
            <a:pPr marL="36576" indent="0">
              <a:buNone/>
            </a:pPr>
            <a:endParaRPr lang="en-GB" dirty="0" smtClean="0"/>
          </a:p>
        </p:txBody>
      </p:sp>
      <p:pic>
        <p:nvPicPr>
          <p:cNvPr id="9" name="Picture 8" descr="01-manua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0551" y="1325607"/>
            <a:ext cx="5703449" cy="4841187"/>
          </a:xfrm>
          <a:prstGeom prst="rect">
            <a:avLst/>
          </a:prstGeom>
        </p:spPr>
      </p:pic>
      <p:sp>
        <p:nvSpPr>
          <p:cNvPr id="10" name="Content Placeholder 3"/>
          <p:cNvSpPr txBox="1">
            <a:spLocks/>
          </p:cNvSpPr>
          <p:nvPr/>
        </p:nvSpPr>
        <p:spPr>
          <a:xfrm>
            <a:off x="6596743" y="5922100"/>
            <a:ext cx="2374002" cy="4563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fr-FR" sz="1000" i="1" dirty="0" smtClean="0"/>
              <a:t>Source: N. Segura Chinchilla, CERN</a:t>
            </a:r>
          </a:p>
        </p:txBody>
      </p:sp>
    </p:spTree>
    <p:extLst>
      <p:ext uri="{BB962C8B-B14F-4D97-AF65-F5344CB8AC3E}">
        <p14:creationId xmlns:p14="http://schemas.microsoft.com/office/powerpoint/2010/main" val="233776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10682</TotalTime>
  <Words>4572</Words>
  <Application>Microsoft Office PowerPoint</Application>
  <PresentationFormat>On-screen Show (4:3)</PresentationFormat>
  <Paragraphs>1168</Paragraphs>
  <Slides>87</Slides>
  <Notes>86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87</vt:i4>
      </vt:variant>
    </vt:vector>
  </HeadingPairs>
  <TitlesOfParts>
    <vt:vector size="88" baseType="lpstr">
      <vt:lpstr>CERNCorporate4-3</vt:lpstr>
      <vt:lpstr>PowerPoint Presentation</vt:lpstr>
      <vt:lpstr>A Latency Picture is Worth a Thousand Storage Metrics</vt:lpstr>
      <vt:lpstr>About Me</vt:lpstr>
      <vt:lpstr>Outline</vt:lpstr>
      <vt:lpstr>Outline</vt:lpstr>
      <vt:lpstr>CERN</vt:lpstr>
      <vt:lpstr>LHC, Experiments, Physics</vt:lpstr>
      <vt:lpstr>WLCG</vt:lpstr>
      <vt:lpstr>PowerPoint Presentation</vt:lpstr>
      <vt:lpstr>CERN’s Databases</vt:lpstr>
      <vt:lpstr>PowerPoint Presentation</vt:lpstr>
      <vt:lpstr>Outline</vt:lpstr>
      <vt:lpstr>Latency</vt:lpstr>
      <vt:lpstr>Why is Storage Latency Important?</vt:lpstr>
      <vt:lpstr>Physical Sources of Latency</vt:lpstr>
      <vt:lpstr>What can we do: Hardware</vt:lpstr>
      <vt:lpstr>What can we do: Software</vt:lpstr>
      <vt:lpstr>So Where is the Problem?</vt:lpstr>
      <vt:lpstr>Performance Analysis</vt:lpstr>
      <vt:lpstr>Transactional Workload</vt:lpstr>
      <vt:lpstr>Wait Event Drill-Down</vt:lpstr>
      <vt:lpstr>A Story From Production</vt:lpstr>
      <vt:lpstr>Wait Event Drill Down</vt:lpstr>
      <vt:lpstr>Our Analysis</vt:lpstr>
      <vt:lpstr>Real-Time Monitoring</vt:lpstr>
      <vt:lpstr>Monitoring Latency - Snapshots</vt:lpstr>
      <vt:lpstr>Monitoring Latency - Snapshots</vt:lpstr>
      <vt:lpstr>Checkpoint #1</vt:lpstr>
      <vt:lpstr>Display Latency Data over Time</vt:lpstr>
      <vt:lpstr>Heat Maps</vt:lpstr>
      <vt:lpstr>Latency Heat Maps - Frequency</vt:lpstr>
      <vt:lpstr>Latency Heat Maps - Frequency</vt:lpstr>
      <vt:lpstr>Latency Heat Maps - Frequency</vt:lpstr>
      <vt:lpstr>Latency Heat Maps - Frequency</vt:lpstr>
      <vt:lpstr>Latency Heat Maps - Frequency</vt:lpstr>
      <vt:lpstr>Time-Waited Histogram</vt:lpstr>
      <vt:lpstr>Latency Heat Maps - Intensity</vt:lpstr>
      <vt:lpstr>Checkpoint #2</vt:lpstr>
      <vt:lpstr>Outline</vt:lpstr>
      <vt:lpstr>Stress Testing</vt:lpstr>
      <vt:lpstr>SLOB 2</vt:lpstr>
      <vt:lpstr>Example: “Too Good To Be True”</vt:lpstr>
      <vt:lpstr>PowerPoint Presentation</vt:lpstr>
      <vt:lpstr>Example: “Too Good To Be True”</vt:lpstr>
      <vt:lpstr>Example: “Load Till Saturation”</vt:lpstr>
      <vt:lpstr>Example: “Load Till Saturation”</vt:lpstr>
      <vt:lpstr>Example: “Load Till Saturation”</vt:lpstr>
      <vt:lpstr>IOPS and Latency are Related</vt:lpstr>
      <vt:lpstr>PowerPoint Presentation</vt:lpstr>
      <vt:lpstr>PowerPoint Presentation</vt:lpstr>
      <vt:lpstr>Monitoring Production Systems</vt:lpstr>
      <vt:lpstr>An Example of a Loaded Storage</vt:lpstr>
      <vt:lpstr>Example Analysis </vt:lpstr>
      <vt:lpstr>Heat Maps for Log File Sync</vt:lpstr>
      <vt:lpstr>Log File Sync</vt:lpstr>
      <vt:lpstr>Heat Maps for Log File Sync</vt:lpstr>
      <vt:lpstr>Log File Sync Troubleshooting</vt:lpstr>
      <vt:lpstr>Checkpoint #3</vt:lpstr>
      <vt:lpstr>Limitations of Using Wait Events</vt:lpstr>
      <vt:lpstr>Random Reads</vt:lpstr>
      <vt:lpstr>Log File Sync</vt:lpstr>
      <vt:lpstr>Limitations for Multi-Block I/O</vt:lpstr>
      <vt:lpstr>Outline</vt:lpstr>
      <vt:lpstr>Tools</vt:lpstr>
      <vt:lpstr>Tools: PerfSheet 4</vt:lpstr>
      <vt:lpstr>Tools: PerfSheet 4</vt:lpstr>
      <vt:lpstr>Tools: PerfSheet 4</vt:lpstr>
      <vt:lpstr>Tools: OraLatencyMap</vt:lpstr>
      <vt:lpstr>Tools: PyLatencyMap</vt:lpstr>
      <vt:lpstr>Getting Started with PyLatencyMap</vt:lpstr>
      <vt:lpstr>Outline</vt:lpstr>
      <vt:lpstr>More Latency Sources</vt:lpstr>
      <vt:lpstr>OS Level</vt:lpstr>
      <vt:lpstr>More DTrace</vt:lpstr>
      <vt:lpstr>Sample DTrace Output</vt:lpstr>
      <vt:lpstr>Latency From 10046 Trace Files</vt:lpstr>
      <vt:lpstr>Sampling Instead of Tracing</vt:lpstr>
      <vt:lpstr>Latency Data From X$KSLWH</vt:lpstr>
      <vt:lpstr>Custom Event Histograms</vt:lpstr>
      <vt:lpstr>Sampling Events and Heat Maps</vt:lpstr>
      <vt:lpstr>NetApp ONTAP 8</vt:lpstr>
      <vt:lpstr>Outline</vt:lpstr>
      <vt:lpstr>Summary</vt:lpstr>
      <vt:lpstr>Wish List:</vt:lpstr>
      <vt:lpstr>Acknowledgements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canali</dc:creator>
  <cp:lastModifiedBy>Luca Canali</cp:lastModifiedBy>
  <cp:revision>364</cp:revision>
  <dcterms:created xsi:type="dcterms:W3CDTF">2013-10-30T15:50:13Z</dcterms:created>
  <dcterms:modified xsi:type="dcterms:W3CDTF">2014-03-09T19:09:50Z</dcterms:modified>
</cp:coreProperties>
</file>