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0" r:id="rId3"/>
    <p:sldId id="266" r:id="rId4"/>
    <p:sldId id="267" r:id="rId5"/>
    <p:sldId id="284" r:id="rId6"/>
    <p:sldId id="285" r:id="rId7"/>
    <p:sldId id="286" r:id="rId8"/>
    <p:sldId id="287" r:id="rId9"/>
    <p:sldId id="288" r:id="rId10"/>
    <p:sldId id="290" r:id="rId11"/>
  </p:sldIdLst>
  <p:sldSz cx="9144000" cy="6858000" type="screen4x3"/>
  <p:notesSz cx="6718300" cy="9855200"/>
  <p:embeddedFontLst>
    <p:embeddedFont>
      <p:font typeface="Trebuchet MS" pitchFamily="34" charset="0"/>
      <p:regular r:id="rId14"/>
      <p:bold r:id="rId15"/>
      <p:italic r:id="rId16"/>
      <p:boldItalic r:id="rId17"/>
    </p:embeddedFont>
    <p:embeddedFont>
      <p:font typeface="Georgia" pitchFamily="18" charset="0"/>
      <p:regular r:id="rId18"/>
      <p:bold r:id="rId19"/>
      <p:italic r:id="rId20"/>
      <p:boldItalic r:id="rId21"/>
    </p:embeddedFont>
    <p:embeddedFont>
      <p:font typeface="Arial Narrow" pitchFamily="34" charset="0"/>
      <p:regular r:id="rId22"/>
      <p:bold r:id="rId23"/>
      <p:italic r:id="rId24"/>
      <p:boldItalic r:id="rId25"/>
    </p:embeddedFont>
    <p:embeddedFont>
      <p:font typeface="Lucida Sans" pitchFamily="34" charset="0"/>
      <p:regular r:id="rId26"/>
      <p:bold r:id="rId27"/>
      <p:italic r:id="rId28"/>
      <p:boldItalic r:id="rId29"/>
    </p:embeddedFont>
    <p:embeddedFont>
      <p:font typeface="Calibri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8F8F8"/>
    <a:srgbClr val="FFFFFF"/>
    <a:srgbClr val="EAEAEA"/>
    <a:srgbClr val="333399"/>
    <a:srgbClr val="3333CC"/>
    <a:srgbClr val="CCCCFF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44" autoAdjust="0"/>
    <p:restoredTop sz="93811" autoAdjust="0"/>
  </p:normalViewPr>
  <p:slideViewPr>
    <p:cSldViewPr snapToGrid="0">
      <p:cViewPr varScale="1">
        <p:scale>
          <a:sx n="84" d="100"/>
          <a:sy n="84" d="100"/>
        </p:scale>
        <p:origin x="-96" y="-360"/>
      </p:cViewPr>
      <p:guideLst>
        <p:guide orient="horz" pos="4133"/>
        <p:guide orient="horz" pos="2141"/>
        <p:guide orient="horz" pos="4253"/>
        <p:guide pos="2879"/>
        <p:guide pos="5316"/>
        <p:guide pos="561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-2058" y="-90"/>
      </p:cViewPr>
      <p:guideLst>
        <p:guide orient="horz" pos="3104"/>
        <p:guide pos="211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font" Target="fonts/font20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font" Target="fonts/font19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font" Target="fonts/font1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font" Target="fonts/font17.fntdata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C468DB50-2B0C-4DFD-8A7E-4D460284B5C9}" type="datetimeFigureOut">
              <a:rPr lang="en-US"/>
              <a:pPr>
                <a:defRPr/>
              </a:pPr>
              <a:t>4/29/2008</a:t>
            </a:fld>
            <a:endParaRPr lang="en-US" dirty="0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D1EC730D-9369-4371-AA9F-9F4D9FFE54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B4D1039-4548-46D0-A0A1-5296507D7792}" type="datetimeFigureOut">
              <a:rPr lang="en-US"/>
              <a:pPr>
                <a:defRPr/>
              </a:pPr>
              <a:t>4/29/2008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B932661-5248-4A98-ABAA-E79DC843B5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2309466"/>
            <a:ext cx="8153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newlhc logo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49300" y="1536353"/>
            <a:ext cx="8026400" cy="769441"/>
          </a:xfrm>
          <a:scene3d>
            <a:camera prst="orthographicFront"/>
            <a:lightRig rig="sunset" dir="t"/>
          </a:scene3d>
          <a:sp3d/>
        </p:spPr>
        <p:txBody>
          <a:bodyPr>
            <a:spAutoFit/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lang="en-US" sz="4400" b="1" kern="12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41299" y="5943600"/>
            <a:ext cx="4330701" cy="400110"/>
          </a:xfrm>
          <a:scene3d>
            <a:camera prst="orthographicFront"/>
            <a:lightRig rig="sunset" dir="t"/>
          </a:scene3d>
          <a:sp3d/>
        </p:spPr>
        <p:txBody>
          <a:bodyPr wrap="square"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en-US" sz="2000" b="1" kern="12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dirty="0" smtClean="0"/>
              <a:t>April 14, 2008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GB" smtClean="0"/>
              <a:t>Roberto Saban - LHC Experiments and World LCG Resources Review Boards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3851" y="6553200"/>
            <a:ext cx="495837" cy="198438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F5548BC7-4E35-4494-AD1E-CD52997EA5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ewlhc logo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April 14,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GB" smtClean="0"/>
              <a:t>Roberto Saban - LHC Experiments and World LCG Resources Review Boards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16BAE32C-62CE-41C0-B762-B49C73416A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gi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990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April 14,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GB" smtClean="0"/>
              <a:t>Roberto Saban - LHC Experiments and World LCG Resources Review Boards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6B4F39A1-C717-4740-9250-EC687C8407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28600" y="914400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228600" y="6399212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ewlhc logo1.gif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transition spd="med">
    <p:fade/>
  </p:transition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300" y="1692459"/>
            <a:ext cx="8026400" cy="144655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GB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Update on the Hardware commissioning  </a:t>
            </a:r>
            <a:endParaRPr lang="en-GB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99094" y="5690391"/>
            <a:ext cx="6483058" cy="707886"/>
          </a:xfrm>
        </p:spPr>
        <p:txBody>
          <a:bodyPr/>
          <a:lstStyle/>
          <a:p>
            <a:r>
              <a:rPr lang="en-GB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Roberto Saban</a:t>
            </a:r>
          </a:p>
          <a:p>
            <a:r>
              <a:rPr lang="en-GB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Commissioning of the Technical Systems of the LHC</a:t>
            </a:r>
            <a:endParaRPr lang="en-GB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1438" y="3052653"/>
            <a:ext cx="480426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en-GB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LEMIC April 29</a:t>
            </a:r>
            <a:r>
              <a:rPr lang="en-GB" sz="2800" b="1" cap="all" baseline="300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th</a:t>
            </a:r>
            <a:r>
              <a:rPr lang="en-GB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 , 2008</a:t>
            </a:r>
            <a:endParaRPr lang="en-GB" sz="2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7643" y="3045447"/>
            <a:ext cx="3513163" cy="251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1312333"/>
          </a:xfrm>
        </p:spPr>
        <p:txBody>
          <a:bodyPr/>
          <a:lstStyle/>
          <a:p>
            <a:r>
              <a:rPr lang="en-GB" dirty="0" smtClean="0"/>
              <a:t>First at 10.004 A / two magnets</a:t>
            </a:r>
          </a:p>
          <a:p>
            <a:r>
              <a:rPr lang="en-GB" dirty="0" smtClean="0"/>
              <a:t>Second 10.227 A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Dipole training quenches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April </a:t>
            </a:r>
            <a:r>
              <a:rPr lang="en-US" dirty="0" smtClean="0"/>
              <a:t>29, </a:t>
            </a:r>
            <a:r>
              <a:rPr lang="en-US" dirty="0" smtClean="0"/>
              <a:t>2008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Saban </a:t>
            </a:r>
            <a:r>
              <a:rPr lang="en-GB" dirty="0" smtClean="0"/>
              <a:t>– LEMIC April 29</a:t>
            </a:r>
            <a:r>
              <a:rPr lang="en-GB" baseline="30000" dirty="0" smtClean="0"/>
              <a:t>th</a:t>
            </a:r>
            <a:r>
              <a:rPr lang="en-GB" dirty="0" smtClean="0"/>
              <a:t> 2008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711" y="2957689"/>
            <a:ext cx="8854547" cy="292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213" y="967875"/>
            <a:ext cx="7332399" cy="523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the LHC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April </a:t>
            </a:r>
            <a:r>
              <a:rPr lang="en-US" dirty="0" smtClean="0"/>
              <a:t>29, </a:t>
            </a:r>
            <a:r>
              <a:rPr lang="en-US" dirty="0" smtClean="0"/>
              <a:t>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Roberto Saban </a:t>
            </a:r>
            <a:r>
              <a:rPr lang="en-GB" dirty="0" smtClean="0"/>
              <a:t>– LEMIC April 29</a:t>
            </a:r>
            <a:r>
              <a:rPr lang="en-GB" baseline="30000" dirty="0" smtClean="0"/>
              <a:t>th</a:t>
            </a:r>
            <a:r>
              <a:rPr lang="en-GB" dirty="0" smtClean="0"/>
              <a:t> 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1" name="Block Arc 10"/>
          <p:cNvSpPr/>
          <p:nvPr/>
        </p:nvSpPr>
        <p:spPr>
          <a:xfrm>
            <a:off x="837359" y="1582994"/>
            <a:ext cx="7315200" cy="4370660"/>
          </a:xfrm>
          <a:prstGeom prst="blockArc">
            <a:avLst>
              <a:gd name="adj1" fmla="val 18146679"/>
              <a:gd name="adj2" fmla="val 6268362"/>
              <a:gd name="adj3" fmla="val 6496"/>
            </a:avLst>
          </a:prstGeom>
          <a:solidFill>
            <a:srgbClr val="333399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Block Arc 9"/>
          <p:cNvSpPr/>
          <p:nvPr/>
        </p:nvSpPr>
        <p:spPr>
          <a:xfrm>
            <a:off x="1052052" y="1583140"/>
            <a:ext cx="7245787" cy="4503761"/>
          </a:xfrm>
          <a:prstGeom prst="blockArc">
            <a:avLst>
              <a:gd name="adj1" fmla="val 9728796"/>
              <a:gd name="adj2" fmla="val 14402954"/>
              <a:gd name="adj3" fmla="val 7549"/>
            </a:avLst>
          </a:prstGeom>
          <a:solidFill>
            <a:srgbClr val="333399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4275" y="152400"/>
            <a:ext cx="8151125" cy="792163"/>
          </a:xfrm>
        </p:spPr>
        <p:txBody>
          <a:bodyPr/>
          <a:lstStyle/>
          <a:p>
            <a:r>
              <a:rPr lang="en-GB" sz="2800" dirty="0" smtClean="0"/>
              <a:t>Consolidation</a:t>
            </a:r>
            <a:endParaRPr lang="en-GB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1416" y="996286"/>
            <a:ext cx="7376055" cy="527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Block Arc 7"/>
          <p:cNvSpPr/>
          <p:nvPr/>
        </p:nvSpPr>
        <p:spPr>
          <a:xfrm>
            <a:off x="204788" y="723331"/>
            <a:ext cx="8939212" cy="5622877"/>
          </a:xfrm>
          <a:prstGeom prst="blockArc">
            <a:avLst>
              <a:gd name="adj1" fmla="val 18949438"/>
              <a:gd name="adj2" fmla="val 13904233"/>
              <a:gd name="adj3" fmla="val 33234"/>
            </a:avLst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84482" y="2491451"/>
            <a:ext cx="51452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algn="just">
              <a:buFont typeface="Arial" pitchFamily="34" charset="0"/>
              <a:buChar char="•"/>
            </a:pPr>
            <a:r>
              <a:rPr lang="en-GB" sz="1600" dirty="0" smtClean="0">
                <a:latin typeface="+mj-lt"/>
              </a:rPr>
              <a:t>Connection of the inner triplet left of CMS</a:t>
            </a:r>
          </a:p>
          <a:p>
            <a:pPr marL="177800" indent="-177800" algn="just">
              <a:buFont typeface="Arial" pitchFamily="34" charset="0"/>
              <a:buChar char="•"/>
            </a:pPr>
            <a:r>
              <a:rPr lang="en-GB" sz="1600" dirty="0" smtClean="0">
                <a:latin typeface="+mj-lt"/>
              </a:rPr>
              <a:t>Other repair work which includes</a:t>
            </a:r>
          </a:p>
          <a:p>
            <a:pPr marL="635000" lvl="1" indent="-177800" algn="just">
              <a:buFont typeface="Arial" pitchFamily="34" charset="0"/>
              <a:buChar char="•"/>
            </a:pPr>
            <a:r>
              <a:rPr lang="en-GB" sz="1600" dirty="0" smtClean="0">
                <a:latin typeface="+mj-lt"/>
              </a:rPr>
              <a:t>The consolidation of the interconnection cryostat</a:t>
            </a:r>
          </a:p>
          <a:p>
            <a:pPr marL="635000" lvl="1" indent="-177800" algn="just">
              <a:buFont typeface="Arial" pitchFamily="34" charset="0"/>
              <a:buChar char="•"/>
            </a:pPr>
            <a:r>
              <a:rPr lang="en-GB" sz="1600" dirty="0" smtClean="0">
                <a:latin typeface="+mj-lt"/>
              </a:rPr>
              <a:t>Repair of a cryogenic line inside the bayonet heat exchanger</a:t>
            </a:r>
          </a:p>
          <a:p>
            <a:pPr marL="635000" lvl="1" indent="-177800" algn="just">
              <a:buFont typeface="Arial" pitchFamily="34" charset="0"/>
              <a:buChar char="•"/>
            </a:pPr>
            <a:r>
              <a:rPr lang="en-GB" sz="1600" dirty="0" smtClean="0">
                <a:latin typeface="+mj-lt"/>
              </a:rPr>
              <a:t>The replacement of plug-in modules where RF fingers buckled following the warm up</a:t>
            </a:r>
          </a:p>
          <a:p>
            <a:pPr marL="177800" indent="-177800" algn="just">
              <a:buFont typeface="Arial" pitchFamily="34" charset="0"/>
              <a:buChar char="•"/>
            </a:pPr>
            <a:r>
              <a:rPr lang="en-GB" sz="1600" dirty="0" smtClean="0">
                <a:latin typeface="+mj-lt"/>
              </a:rPr>
              <a:t>Cool down expected to start after week 17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April </a:t>
            </a:r>
            <a:r>
              <a:rPr lang="en-US" dirty="0" smtClean="0"/>
              <a:t>29, </a:t>
            </a:r>
            <a:r>
              <a:rPr lang="en-US" dirty="0" smtClean="0"/>
              <a:t>2008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Saban </a:t>
            </a:r>
            <a:r>
              <a:rPr lang="en-GB" dirty="0" smtClean="0"/>
              <a:t>– LEMIC April 29</a:t>
            </a:r>
            <a:r>
              <a:rPr lang="en-GB" baseline="30000" dirty="0" smtClean="0"/>
              <a:t>th</a:t>
            </a:r>
            <a:r>
              <a:rPr lang="en-GB" dirty="0" smtClean="0"/>
              <a:t> 2008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4275" y="152400"/>
            <a:ext cx="8151125" cy="792163"/>
          </a:xfrm>
        </p:spPr>
        <p:txBody>
          <a:bodyPr/>
          <a:lstStyle/>
          <a:p>
            <a:r>
              <a:rPr lang="en-GB" sz="2800" dirty="0" smtClean="0"/>
              <a:t>Preparation for Cool down</a:t>
            </a:r>
            <a:endParaRPr lang="en-GB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1416" y="996286"/>
            <a:ext cx="7376055" cy="527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Block Arc 7"/>
          <p:cNvSpPr/>
          <p:nvPr/>
        </p:nvSpPr>
        <p:spPr>
          <a:xfrm>
            <a:off x="204788" y="941697"/>
            <a:ext cx="8939212" cy="5404512"/>
          </a:xfrm>
          <a:prstGeom prst="blockArc">
            <a:avLst>
              <a:gd name="adj1" fmla="val 15726749"/>
              <a:gd name="adj2" fmla="val 6181806"/>
              <a:gd name="adj3" fmla="val 32848"/>
            </a:avLst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Block Arc 8"/>
          <p:cNvSpPr/>
          <p:nvPr/>
        </p:nvSpPr>
        <p:spPr>
          <a:xfrm>
            <a:off x="193412" y="936785"/>
            <a:ext cx="8939212" cy="5404512"/>
          </a:xfrm>
          <a:prstGeom prst="blockArc">
            <a:avLst>
              <a:gd name="adj1" fmla="val 9787349"/>
              <a:gd name="adj2" fmla="val 15789780"/>
              <a:gd name="adj3" fmla="val 34417"/>
            </a:avLst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847463" y="1624084"/>
            <a:ext cx="313898" cy="354841"/>
          </a:xfrm>
          <a:prstGeom prst="roundRect">
            <a:avLst/>
          </a:prstGeom>
          <a:solidFill>
            <a:srgbClr val="FFFFFF">
              <a:alpha val="8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81722" y="5539169"/>
            <a:ext cx="2165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algn="just">
              <a:buFont typeface="Arial" pitchFamily="34" charset="0"/>
              <a:buChar char="•"/>
            </a:pPr>
            <a:r>
              <a:rPr lang="en-GB" sz="1600" dirty="0" smtClean="0">
                <a:latin typeface="+mj-lt"/>
              </a:rPr>
              <a:t>Cool down starts in three weeks: W19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April </a:t>
            </a:r>
            <a:r>
              <a:rPr lang="en-US" dirty="0" smtClean="0"/>
              <a:t>29, </a:t>
            </a:r>
            <a:r>
              <a:rPr lang="en-US" dirty="0" smtClean="0"/>
              <a:t>2008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Saban </a:t>
            </a:r>
            <a:r>
              <a:rPr lang="en-GB" dirty="0" smtClean="0"/>
              <a:t>– LEMIC April 29</a:t>
            </a:r>
            <a:r>
              <a:rPr lang="en-GB" baseline="30000" dirty="0" smtClean="0"/>
              <a:t>th</a:t>
            </a:r>
            <a:r>
              <a:rPr lang="en-GB" dirty="0" smtClean="0"/>
              <a:t> 2008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" y="764036"/>
            <a:ext cx="87963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4038600" y="898525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>
                <a:solidFill>
                  <a:schemeClr val="accent2"/>
                </a:solidFill>
                <a:latin typeface="Arial Narrow" charset="0"/>
              </a:rPr>
              <a:t>2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934200" y="898525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>
                <a:solidFill>
                  <a:schemeClr val="accent2"/>
                </a:solidFill>
                <a:latin typeface="Arial Narrow" charset="0"/>
              </a:rPr>
              <a:t>4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4648200" y="898525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>
                <a:solidFill>
                  <a:schemeClr val="accent2"/>
                </a:solidFill>
                <a:latin typeface="Arial Narrow" charset="0"/>
              </a:rPr>
              <a:t>3</a:t>
            </a: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7239000" y="898525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>
                <a:solidFill>
                  <a:schemeClr val="accent2"/>
                </a:solidFill>
                <a:latin typeface="Arial Narrow" charset="0"/>
              </a:rPr>
              <a:t>5</a:t>
            </a:r>
          </a:p>
        </p:txBody>
      </p:sp>
      <p:sp>
        <p:nvSpPr>
          <p:cNvPr id="37" name="Text Box 28"/>
          <p:cNvSpPr txBox="1">
            <a:spLocks noChangeArrowheads="1"/>
          </p:cNvSpPr>
          <p:nvPr/>
        </p:nvSpPr>
        <p:spPr bwMode="auto">
          <a:xfrm>
            <a:off x="7848600" y="898525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>
                <a:solidFill>
                  <a:schemeClr val="accent2"/>
                </a:solidFill>
                <a:latin typeface="Arial Narrow" charset="0"/>
              </a:rPr>
              <a:t>6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latest cool downs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3851" y="6553200"/>
            <a:ext cx="495837" cy="198438"/>
          </a:xfrm>
        </p:spPr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64275" y="968991"/>
            <a:ext cx="8165413" cy="723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sz="2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5545227"/>
            <a:ext cx="9143999" cy="6097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600" dirty="0" smtClean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28476" y="988419"/>
            <a:ext cx="56012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/>
            <a:r>
              <a:rPr lang="en-GB" sz="2400" dirty="0" smtClean="0">
                <a:solidFill>
                  <a:srgbClr val="1F497D"/>
                </a:solidFill>
                <a:latin typeface="Trebuchet MS"/>
              </a:rPr>
              <a:t>Presently </a:t>
            </a:r>
            <a:r>
              <a:rPr lang="en-GB" sz="2400" dirty="0" smtClean="0">
                <a:solidFill>
                  <a:srgbClr val="1F497D"/>
                </a:solidFill>
                <a:latin typeface="Trebuchet MS"/>
              </a:rPr>
              <a:t>three </a:t>
            </a:r>
            <a:r>
              <a:rPr lang="en-GB" sz="2400" dirty="0" smtClean="0">
                <a:solidFill>
                  <a:srgbClr val="1F497D"/>
                </a:solidFill>
                <a:latin typeface="Trebuchet MS"/>
              </a:rPr>
              <a:t>sectors are below 2K</a:t>
            </a:r>
          </a:p>
          <a:p>
            <a:pPr lvl="0" algn="r"/>
            <a:r>
              <a:rPr lang="en-GB" sz="2400" dirty="0" smtClean="0">
                <a:solidFill>
                  <a:srgbClr val="1F497D"/>
                </a:solidFill>
                <a:latin typeface="Trebuchet MS"/>
              </a:rPr>
              <a:t>The helium inventory in the LHC is </a:t>
            </a:r>
            <a:r>
              <a:rPr lang="en-GB" sz="2400" dirty="0" smtClean="0">
                <a:solidFill>
                  <a:srgbClr val="1F497D"/>
                </a:solidFill>
                <a:latin typeface="Trebuchet MS"/>
              </a:rPr>
              <a:t>75 </a:t>
            </a:r>
            <a:r>
              <a:rPr lang="en-GB" sz="2400" dirty="0" smtClean="0">
                <a:solidFill>
                  <a:srgbClr val="1F497D"/>
                </a:solidFill>
                <a:latin typeface="Trebuchet MS"/>
              </a:rPr>
              <a:t>t</a:t>
            </a:r>
            <a:endParaRPr lang="en-GB" dirty="0" smtClean="0">
              <a:latin typeface="Trebuchet MS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1072" y="5580013"/>
            <a:ext cx="68102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weeks </a:t>
            </a:r>
            <a:r>
              <a:rPr lang="en-GB" dirty="0" smtClean="0">
                <a:solidFill>
                  <a:schemeClr val="tx2"/>
                </a:solidFill>
              </a:rPr>
              <a:t>to cool down from 300 to 2K + </a:t>
            </a:r>
          </a:p>
          <a:p>
            <a:r>
              <a:rPr lang="en-GB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weeks </a:t>
            </a:r>
            <a:r>
              <a:rPr lang="en-GB" dirty="0" smtClean="0">
                <a:solidFill>
                  <a:schemeClr val="tx2"/>
                </a:solidFill>
              </a:rPr>
              <a:t>for stabilization at 2K</a:t>
            </a:r>
            <a:endParaRPr lang="en-GB" dirty="0" smtClean="0">
              <a:latin typeface="Trebuchet MS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78186" y="5941020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rebuchet MS" pitchFamily="34" charset="0"/>
              </a:rPr>
              <a:t>Courtesy </a:t>
            </a:r>
            <a:r>
              <a:rPr lang="en-GB" sz="1400" dirty="0" err="1" smtClean="0">
                <a:latin typeface="Trebuchet MS" pitchFamily="34" charset="0"/>
              </a:rPr>
              <a:t>S.Claudet</a:t>
            </a:r>
            <a:endParaRPr lang="en-GB" sz="1400" dirty="0" smtClean="0">
              <a:latin typeface="Trebuchet MS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78680" y="2825082"/>
            <a:ext cx="1152880" cy="369332"/>
          </a:xfrm>
          <a:prstGeom prst="rect">
            <a:avLst/>
          </a:prstGeom>
          <a:solidFill>
            <a:srgbClr val="F8F8F8">
              <a:alpha val="74902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Sector 56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236794" y="1885662"/>
            <a:ext cx="1152880" cy="369332"/>
          </a:xfrm>
          <a:prstGeom prst="rect">
            <a:avLst/>
          </a:prstGeom>
          <a:solidFill>
            <a:srgbClr val="F8F8F8">
              <a:alpha val="74902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Sector 78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157749" y="2376981"/>
            <a:ext cx="1152880" cy="369332"/>
          </a:xfrm>
          <a:prstGeom prst="rect">
            <a:avLst/>
          </a:prstGeom>
          <a:solidFill>
            <a:srgbClr val="F8F8F8">
              <a:alpha val="74902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Sector 81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157415" y="2076733"/>
            <a:ext cx="1152880" cy="369332"/>
          </a:xfrm>
          <a:prstGeom prst="rect">
            <a:avLst/>
          </a:prstGeom>
          <a:solidFill>
            <a:srgbClr val="F8F8F8">
              <a:alpha val="74902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Sector 67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760933" y="2563945"/>
            <a:ext cx="1152880" cy="369332"/>
          </a:xfrm>
          <a:prstGeom prst="rect">
            <a:avLst/>
          </a:prstGeom>
          <a:solidFill>
            <a:srgbClr val="F8F8F8">
              <a:alpha val="74902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Sector 23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991120" y="2023170"/>
            <a:ext cx="1152880" cy="369332"/>
          </a:xfrm>
          <a:prstGeom prst="rect">
            <a:avLst/>
          </a:prstGeom>
          <a:solidFill>
            <a:srgbClr val="F8F8F8">
              <a:alpha val="74902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Sector 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34</a:t>
            </a: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46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April </a:t>
            </a:r>
            <a:r>
              <a:rPr lang="en-US" dirty="0" smtClean="0"/>
              <a:t>29, </a:t>
            </a:r>
            <a:r>
              <a:rPr lang="en-US" dirty="0" smtClean="0"/>
              <a:t>2008</a:t>
            </a:r>
            <a:endParaRPr lang="en-US" dirty="0"/>
          </a:p>
        </p:txBody>
      </p:sp>
      <p:sp>
        <p:nvSpPr>
          <p:cNvPr id="4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Saban </a:t>
            </a:r>
            <a:r>
              <a:rPr lang="en-GB" dirty="0" smtClean="0"/>
              <a:t>– LEMIC April 29</a:t>
            </a:r>
            <a:r>
              <a:rPr lang="en-GB" baseline="30000" dirty="0" smtClean="0"/>
              <a:t>th</a:t>
            </a:r>
            <a:r>
              <a:rPr lang="en-GB" dirty="0" smtClean="0"/>
              <a:t> 2008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Sector 56 : successful test steps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3868" y="1213373"/>
            <a:ext cx="6283230" cy="474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April </a:t>
            </a:r>
            <a:r>
              <a:rPr lang="en-US" dirty="0" smtClean="0"/>
              <a:t>29, </a:t>
            </a:r>
            <a:r>
              <a:rPr lang="en-US" dirty="0" smtClean="0"/>
              <a:t>2008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Saban </a:t>
            </a:r>
            <a:r>
              <a:rPr lang="en-GB" dirty="0" smtClean="0"/>
              <a:t>– LEMIC April 29</a:t>
            </a:r>
            <a:r>
              <a:rPr lang="en-GB" baseline="30000" dirty="0" smtClean="0"/>
              <a:t>th</a:t>
            </a:r>
            <a:r>
              <a:rPr lang="en-GB" dirty="0" smtClean="0"/>
              <a:t> 2008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Sector 56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254" y="2100570"/>
            <a:ext cx="8559604" cy="3995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4421443" y="2693117"/>
            <a:ext cx="952500" cy="2428875"/>
          </a:xfrm>
          <a:prstGeom prst="rect">
            <a:avLst/>
          </a:prstGeom>
          <a:solidFill>
            <a:srgbClr val="00000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Open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Days</a:t>
            </a:r>
          </a:p>
        </p:txBody>
      </p:sp>
      <p:sp>
        <p:nvSpPr>
          <p:cNvPr id="10" name="Rectangle 9"/>
          <p:cNvSpPr/>
          <p:nvPr/>
        </p:nvSpPr>
        <p:spPr>
          <a:xfrm>
            <a:off x="6735404" y="2693116"/>
            <a:ext cx="619125" cy="2428875"/>
          </a:xfrm>
          <a:prstGeom prst="rect">
            <a:avLst/>
          </a:prstGeom>
          <a:solidFill>
            <a:srgbClr val="00000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400 kV power cut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431333" y="2693117"/>
            <a:ext cx="609600" cy="2428875"/>
          </a:xfrm>
          <a:prstGeom prst="rect">
            <a:avLst/>
          </a:prstGeom>
          <a:solidFill>
            <a:srgbClr val="00000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Easter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88357" y="2693116"/>
            <a:ext cx="314325" cy="2428875"/>
          </a:xfrm>
          <a:prstGeom prst="rect">
            <a:avLst/>
          </a:prstGeom>
          <a:solidFill>
            <a:srgbClr val="00000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w-e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650225" y="2693116"/>
            <a:ext cx="314325" cy="2428875"/>
          </a:xfrm>
          <a:prstGeom prst="rect">
            <a:avLst/>
          </a:prstGeom>
          <a:solidFill>
            <a:srgbClr val="00000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w-e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811786" y="2693116"/>
            <a:ext cx="314325" cy="2428875"/>
          </a:xfrm>
          <a:prstGeom prst="rect">
            <a:avLst/>
          </a:prstGeom>
          <a:solidFill>
            <a:srgbClr val="00000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w-e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506065" y="5810865"/>
            <a:ext cx="2933085" cy="167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03124" y="1275121"/>
            <a:ext cx="8510690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chemeClr val="tx2"/>
                </a:solidFill>
                <a:latin typeface="Lucida Sans" pitchFamily="34" charset="0"/>
                <a:cs typeface="Lucida Sans" pitchFamily="34" charset="0"/>
              </a:rPr>
              <a:t>Very high efficiency, thanks to improved powering test procedures, </a:t>
            </a:r>
            <a:r>
              <a:rPr lang="en-US" sz="1600" dirty="0" smtClean="0">
                <a:solidFill>
                  <a:schemeClr val="tx2"/>
                </a:solidFill>
                <a:latin typeface="Lucida Sans" pitchFamily="34" charset="0"/>
                <a:cs typeface="Lucida Sans" pitchFamily="34" charset="0"/>
              </a:rPr>
              <a:t>automated </a:t>
            </a:r>
            <a:r>
              <a:rPr lang="en-US" sz="1600" dirty="0" smtClean="0">
                <a:solidFill>
                  <a:schemeClr val="tx2"/>
                </a:solidFill>
                <a:latin typeface="Lucida Sans" pitchFamily="34" charset="0"/>
                <a:cs typeface="Lucida Sans" pitchFamily="34" charset="0"/>
              </a:rPr>
              <a:t>sequences, good performance of the cryogenics.</a:t>
            </a: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April </a:t>
            </a:r>
            <a:r>
              <a:rPr lang="en-US" dirty="0" smtClean="0"/>
              <a:t>29, </a:t>
            </a:r>
            <a:r>
              <a:rPr lang="en-US" dirty="0" smtClean="0"/>
              <a:t>2008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Saban </a:t>
            </a:r>
            <a:r>
              <a:rPr lang="en-GB" dirty="0" smtClean="0"/>
              <a:t>– LEMIC April 29</a:t>
            </a:r>
            <a:r>
              <a:rPr lang="en-GB" baseline="30000" dirty="0" smtClean="0"/>
              <a:t>th</a:t>
            </a:r>
            <a:r>
              <a:rPr lang="en-GB" dirty="0" smtClean="0"/>
              <a:t> 2008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Sector 56 : status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51623" y="1053340"/>
            <a:ext cx="3895618" cy="5539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60 A: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	</a:t>
            </a:r>
            <a:r>
              <a:rPr lang="en-US" sz="14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93 </a:t>
            </a:r>
            <a:r>
              <a:rPr lang="en-US" sz="14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out of </a:t>
            </a:r>
            <a:r>
              <a:rPr lang="en-US" sz="14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94 circuits commissioned</a:t>
            </a:r>
          </a:p>
          <a:p>
            <a:r>
              <a:rPr lang="en-US" sz="14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	at nominal current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1623" y="1810292"/>
            <a:ext cx="4560864" cy="98488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80/120 A: </a:t>
            </a:r>
          </a:p>
          <a:p>
            <a:pPr lvl="2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 ML6&amp;LR5 - all circuits fully commissioned</a:t>
            </a:r>
          </a:p>
          <a:p>
            <a:pPr lvl="2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 ARC – 54% of steps completed  </a:t>
            </a:r>
          </a:p>
          <a:p>
            <a:pPr lvl="2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 IT – circuits not commissioned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1623" y="2844840"/>
            <a:ext cx="4541371" cy="5539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600 A: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	</a:t>
            </a:r>
            <a:r>
              <a:rPr lang="en-US" sz="14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35 over 39 ARC circuits fully commissioned</a:t>
            </a:r>
          </a:p>
          <a:p>
            <a:r>
              <a:rPr lang="en-US" sz="14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	IT – 1 circuit over 7 already at nominal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1623" y="3601792"/>
            <a:ext cx="3268844" cy="33855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IPD: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	</a:t>
            </a:r>
            <a:r>
              <a:rPr lang="en-US" sz="14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RD2.R5 fully commissioned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1623" y="4143300"/>
            <a:ext cx="4652236" cy="5539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IPQ’s: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	</a:t>
            </a:r>
            <a:r>
              <a:rPr lang="en-US" sz="14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9 over 12 fully </a:t>
            </a:r>
            <a:r>
              <a:rPr lang="en-US" sz="14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commissioned</a:t>
            </a:r>
            <a:endParaRPr lang="en-US" sz="1400" dirty="0" smtClean="0">
              <a:solidFill>
                <a:schemeClr val="tx2"/>
              </a:solidFill>
              <a:latin typeface="+mj-lt"/>
              <a:cs typeface="Lucida Sans" pitchFamily="34" charset="0"/>
            </a:endParaRPr>
          </a:p>
          <a:p>
            <a:r>
              <a:rPr lang="en-US" sz="14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	for the remaining 3, one test step is missing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51623" y="4900252"/>
            <a:ext cx="4408899" cy="5539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tabLst>
                <a:tab pos="1878013" algn="l"/>
              </a:tabLst>
            </a:pPr>
            <a:r>
              <a:rPr lang="en-US" sz="1600" b="1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Main circuits: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	</a:t>
            </a:r>
            <a:r>
              <a:rPr lang="en-US" sz="14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RB </a:t>
            </a:r>
            <a:r>
              <a:rPr lang="en-US" sz="14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commissioning completed</a:t>
            </a:r>
          </a:p>
          <a:p>
            <a:pPr marL="1878013" indent="-1878013"/>
            <a:r>
              <a:rPr lang="en-US" sz="14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	RQD/F powered at 7 kA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1623" y="5657204"/>
            <a:ext cx="4423455" cy="5539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IT: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	</a:t>
            </a:r>
            <a:r>
              <a:rPr lang="en-US" sz="14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powered at nominal current in the 2 PC’s</a:t>
            </a:r>
          </a:p>
          <a:p>
            <a:r>
              <a:rPr lang="en-US" sz="1400" dirty="0" smtClean="0">
                <a:solidFill>
                  <a:schemeClr val="tx2"/>
                </a:solidFill>
                <a:latin typeface="+mj-lt"/>
                <a:cs typeface="Lucida Sans" pitchFamily="34" charset="0"/>
              </a:rPr>
              <a:t>	configuration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82275" y="904567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00B050"/>
                </a:solidFill>
                <a:latin typeface="Trebuchet MS" pitchFamily="34" charset="0"/>
                <a:sym typeface="Wingdings"/>
              </a:rPr>
              <a:t></a:t>
            </a:r>
            <a:endParaRPr lang="en-GB" sz="3200" dirty="0" smtClean="0">
              <a:solidFill>
                <a:srgbClr val="00B050"/>
              </a:solidFill>
              <a:latin typeface="Trebuchet MS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82275" y="1700980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00B050"/>
                </a:solidFill>
                <a:latin typeface="Trebuchet MS" pitchFamily="34" charset="0"/>
                <a:sym typeface="Wingdings"/>
              </a:rPr>
              <a:t></a:t>
            </a:r>
            <a:endParaRPr lang="en-GB" sz="3200" dirty="0" smtClean="0">
              <a:solidFill>
                <a:srgbClr val="00B050"/>
              </a:solidFill>
              <a:latin typeface="Trebuchet MS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82275" y="2814063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00B050"/>
                </a:solidFill>
                <a:latin typeface="Trebuchet MS" pitchFamily="34" charset="0"/>
                <a:sym typeface="Wingdings"/>
              </a:rPr>
              <a:t></a:t>
            </a:r>
            <a:endParaRPr lang="en-GB" sz="3200" dirty="0" smtClean="0">
              <a:solidFill>
                <a:srgbClr val="00B050"/>
              </a:solidFill>
              <a:latin typeface="Trebuchet MS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82275" y="3613599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00B050"/>
                </a:solidFill>
                <a:latin typeface="Trebuchet MS" pitchFamily="34" charset="0"/>
                <a:sym typeface="Wingdings"/>
              </a:rPr>
              <a:t></a:t>
            </a:r>
            <a:endParaRPr lang="en-GB" sz="3200" dirty="0" smtClean="0">
              <a:solidFill>
                <a:srgbClr val="00B050"/>
              </a:solidFill>
              <a:latin typeface="Trebuchet MS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82275" y="4174038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00B050"/>
                </a:solidFill>
                <a:latin typeface="Trebuchet MS" pitchFamily="34" charset="0"/>
                <a:sym typeface="Wingdings"/>
              </a:rPr>
              <a:t></a:t>
            </a:r>
            <a:endParaRPr lang="en-GB" sz="3200" dirty="0" smtClean="0">
              <a:solidFill>
                <a:srgbClr val="00B050"/>
              </a:solidFill>
              <a:latin typeface="Trebuchet MS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82275" y="4921288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  <a:sym typeface="Wingdings"/>
              </a:rPr>
              <a:t></a:t>
            </a:r>
            <a:endParaRPr lang="en-GB" sz="3200" dirty="0" smtClean="0">
              <a:solidFill>
                <a:schemeClr val="accent6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82275" y="5658709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00B050"/>
                </a:solidFill>
                <a:latin typeface="Trebuchet MS" pitchFamily="34" charset="0"/>
                <a:sym typeface="Wingdings"/>
              </a:rPr>
              <a:t></a:t>
            </a:r>
            <a:endParaRPr lang="en-GB" sz="3200" dirty="0" smtClean="0">
              <a:solidFill>
                <a:srgbClr val="00B050"/>
              </a:solidFill>
              <a:latin typeface="Trebuchet MS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0" y="4272360"/>
            <a:ext cx="2661352" cy="1066555"/>
            <a:chOff x="0" y="4272360"/>
            <a:chExt cx="2661352" cy="1066555"/>
          </a:xfrm>
        </p:grpSpPr>
        <p:sp>
          <p:nvSpPr>
            <p:cNvPr id="21" name="TextBox 20"/>
            <p:cNvSpPr txBox="1"/>
            <p:nvPr/>
          </p:nvSpPr>
          <p:spPr>
            <a:xfrm>
              <a:off x="0" y="4272360"/>
              <a:ext cx="5501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00B050"/>
                  </a:solidFill>
                  <a:latin typeface="Trebuchet MS" pitchFamily="34" charset="0"/>
                  <a:sym typeface="Wingdings"/>
                </a:rPr>
                <a:t></a:t>
              </a:r>
              <a:endParaRPr lang="en-GB" sz="3200" dirty="0" smtClean="0">
                <a:solidFill>
                  <a:srgbClr val="00B050"/>
                </a:solidFill>
                <a:latin typeface="Trebuchet MS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0" y="4754140"/>
              <a:ext cx="5501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6">
                      <a:lumMod val="75000"/>
                    </a:schemeClr>
                  </a:solidFill>
                  <a:latin typeface="Trebuchet MS" pitchFamily="34" charset="0"/>
                  <a:sym typeface="Wingdings"/>
                </a:rPr>
                <a:t></a:t>
              </a:r>
              <a:endParaRPr lang="en-GB" sz="3200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91613" y="4385187"/>
              <a:ext cx="19038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Trebuchet MS" pitchFamily="34" charset="0"/>
                </a:rPr>
                <a:t>7 </a:t>
              </a:r>
              <a:r>
                <a:rPr lang="en-GB" dirty="0" err="1" smtClean="0">
                  <a:latin typeface="Trebuchet MS" pitchFamily="34" charset="0"/>
                </a:rPr>
                <a:t>TeV</a:t>
              </a:r>
              <a:r>
                <a:rPr lang="en-GB" dirty="0" smtClean="0">
                  <a:latin typeface="Trebuchet MS" pitchFamily="34" charset="0"/>
                </a:rPr>
                <a:t> equivalent</a:t>
              </a:r>
              <a:endParaRPr lang="en-GB" dirty="0" smtClean="0">
                <a:latin typeface="Trebuchet MS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81781" y="4876800"/>
              <a:ext cx="2179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Trebuchet MS" pitchFamily="34" charset="0"/>
                </a:rPr>
                <a:t>5.5  </a:t>
              </a:r>
              <a:r>
                <a:rPr lang="en-GB" dirty="0" err="1" smtClean="0">
                  <a:latin typeface="Trebuchet MS" pitchFamily="34" charset="0"/>
                </a:rPr>
                <a:t>TeV</a:t>
              </a:r>
              <a:r>
                <a:rPr lang="en-GB" dirty="0" smtClean="0">
                  <a:latin typeface="Trebuchet MS" pitchFamily="34" charset="0"/>
                </a:rPr>
                <a:t> equivalent</a:t>
              </a:r>
              <a:endParaRPr lang="en-GB" dirty="0" smtClean="0">
                <a:latin typeface="Trebuchet MS" pitchFamily="34" charset="0"/>
              </a:endParaRPr>
            </a:p>
          </p:txBody>
        </p:sp>
      </p:grpSp>
      <p:sp>
        <p:nvSpPr>
          <p:cNvPr id="26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April </a:t>
            </a:r>
            <a:r>
              <a:rPr lang="en-US" dirty="0" smtClean="0"/>
              <a:t>29, </a:t>
            </a:r>
            <a:r>
              <a:rPr lang="en-US" dirty="0" smtClean="0"/>
              <a:t>2008</a:t>
            </a:r>
            <a:endParaRPr lang="en-US" dirty="0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Saban </a:t>
            </a:r>
            <a:r>
              <a:rPr lang="en-GB" dirty="0" smtClean="0"/>
              <a:t>– LEMIC April 29</a:t>
            </a:r>
            <a:r>
              <a:rPr lang="en-GB" baseline="30000" dirty="0" smtClean="0"/>
              <a:t>th</a:t>
            </a:r>
            <a:r>
              <a:rPr lang="en-GB" dirty="0" smtClean="0"/>
              <a:t> 2008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Sector 56 : the first inner triplet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7" name="Picture 2" descr="http://elogbook/eLogbook/attach_reader?attach_id=10167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3004" y="1219200"/>
            <a:ext cx="6934817" cy="4877857"/>
          </a:xfrm>
          <a:prstGeom prst="rect">
            <a:avLst/>
          </a:prstGeom>
          <a:noFill/>
        </p:spPr>
      </p:pic>
      <p:pic>
        <p:nvPicPr>
          <p:cNvPr id="8" name="Picture 2" descr="http://elogbook/eLogbook/attach_reader?attach_id=101677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2101" y="1081133"/>
            <a:ext cx="7016623" cy="5014868"/>
          </a:xfrm>
          <a:prstGeom prst="rect">
            <a:avLst/>
          </a:prstGeom>
          <a:noFill/>
        </p:spPr>
      </p:pic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April </a:t>
            </a:r>
            <a:r>
              <a:rPr lang="en-US" dirty="0" smtClean="0"/>
              <a:t>29, </a:t>
            </a:r>
            <a:r>
              <a:rPr lang="en-US" dirty="0" smtClean="0"/>
              <a:t>2008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Saban </a:t>
            </a:r>
            <a:r>
              <a:rPr lang="en-GB" dirty="0" smtClean="0"/>
              <a:t>– LEMIC April 29</a:t>
            </a:r>
            <a:r>
              <a:rPr lang="en-GB" baseline="30000" dirty="0" smtClean="0"/>
              <a:t>th</a:t>
            </a:r>
            <a:r>
              <a:rPr lang="en-GB" dirty="0" smtClean="0"/>
              <a:t> 2008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7180935" y="4334935"/>
            <a:ext cx="3096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Trebuchet MS" pitchFamily="34" charset="0"/>
              </a:rPr>
              <a:t>on Thursday April 24th 2008</a:t>
            </a:r>
            <a:endParaRPr lang="en-GB" dirty="0" smtClean="0">
              <a:latin typeface="Trebuchet MS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Trebuchet MS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6131</TotalTime>
  <Words>370</Words>
  <Application>Microsoft Office PowerPoint</Application>
  <PresentationFormat>On-screen Show (4:3)</PresentationFormat>
  <Paragraphs>100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Trebuchet MS</vt:lpstr>
      <vt:lpstr>Georgia</vt:lpstr>
      <vt:lpstr>Arial Narrow</vt:lpstr>
      <vt:lpstr>Lucida Sans</vt:lpstr>
      <vt:lpstr>Wingdings</vt:lpstr>
      <vt:lpstr>Calibri</vt:lpstr>
      <vt:lpstr>Office Theme</vt:lpstr>
      <vt:lpstr>Update on the Hardware commissioning  </vt:lpstr>
      <vt:lpstr>Status of the LHC</vt:lpstr>
      <vt:lpstr>Consolidation</vt:lpstr>
      <vt:lpstr>Preparation for Cool down</vt:lpstr>
      <vt:lpstr>The latest cool downs</vt:lpstr>
      <vt:lpstr>Sector 56 : successful test steps</vt:lpstr>
      <vt:lpstr>Sector 56</vt:lpstr>
      <vt:lpstr>Sector 56 : status</vt:lpstr>
      <vt:lpstr>Sector 56 : the first inner triplet</vt:lpstr>
      <vt:lpstr>Dipole training quenches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 report of the hardware commissioning activities</dc:title>
  <dc:creator>Roberto Saban</dc:creator>
  <cp:lastModifiedBy>Roberto Saban</cp:lastModifiedBy>
  <cp:revision>453</cp:revision>
  <dcterms:created xsi:type="dcterms:W3CDTF">2007-06-13T08:16:34Z</dcterms:created>
  <dcterms:modified xsi:type="dcterms:W3CDTF">2008-04-29T10:04:56Z</dcterms:modified>
</cp:coreProperties>
</file>