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embeddings/oleObject1.bin" ContentType="application/vnd.openxmlformats-officedocument.oleObject"/>
  <Override PartName="/ppt/slides/slide7.xml" ContentType="application/vnd.openxmlformats-officedocument.presentationml.slide+xml"/>
  <Override PartName="/ppt/slides/slide5.xml" ContentType="application/vnd.openxmlformats-officedocument.presentationml.slide+xml"/>
  <Override PartName="/ppt/slides/slide16.xml" ContentType="application/vnd.openxmlformats-officedocument.presentationml.slide+xml"/>
  <Override PartName="/docProps/core.xml" ContentType="application/vnd.openxmlformats-package.core-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14.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Default Extension="vml" ContentType="application/vnd.openxmlformats-officedocument.vmlDrawing"/>
  <Override PartName="/ppt/slides/slide6.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71" r:id="rId4"/>
    <p:sldId id="286" r:id="rId5"/>
    <p:sldId id="287" r:id="rId6"/>
    <p:sldId id="258" r:id="rId7"/>
    <p:sldId id="288" r:id="rId8"/>
    <p:sldId id="285" r:id="rId9"/>
    <p:sldId id="259" r:id="rId10"/>
    <p:sldId id="263" r:id="rId11"/>
    <p:sldId id="264" r:id="rId12"/>
    <p:sldId id="265" r:id="rId13"/>
    <p:sldId id="284" r:id="rId14"/>
    <p:sldId id="291" r:id="rId15"/>
    <p:sldId id="290" r:id="rId16"/>
    <p:sldId id="261" r:id="rId17"/>
    <p:sldId id="28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620"/>
    <p:restoredTop sz="94660"/>
  </p:normalViewPr>
  <p:slideViewPr>
    <p:cSldViewPr snapToGrid="0" snapToObjects="1">
      <p:cViewPr>
        <p:scale>
          <a:sx n="100" d="100"/>
          <a:sy n="100" d="100"/>
        </p:scale>
        <p:origin x="-464" y="-18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B8765A-E486-074B-B805-70CCD6CE1D1A}" type="datetimeFigureOut">
              <a:rPr lang="en-US" smtClean="0"/>
              <a:pPr/>
              <a:t>5/19/14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D46EAAE-302C-6443-9A13-A6D65FEF6C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B8765A-E486-074B-B805-70CCD6CE1D1A}" type="datetimeFigureOut">
              <a:rPr lang="en-US" smtClean="0"/>
              <a:pPr/>
              <a:t>5/19/14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D46EAAE-302C-6443-9A13-A6D65FEF6C6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vmlDrawing" Target="../drawings/vmlDrawing1.vml"/><Relationship Id="rId5" Type="http://schemas.openxmlformats.org/officeDocument/2006/relationships/oleObject" Target="../embeddings/oleObject1.bin"/><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8" name="Rectangle 15"/>
          <p:cNvSpPr txBox="1">
            <a:spLocks noChangeArrowheads="1"/>
          </p:cNvSpPr>
          <p:nvPr userDrawn="1"/>
        </p:nvSpPr>
        <p:spPr bwMode="auto">
          <a:xfrm>
            <a:off x="3886200" y="6553200"/>
            <a:ext cx="2057400"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eaLnBrk="0" hangingPunct="0">
              <a:lnSpc>
                <a:spcPct val="90000"/>
              </a:lnSpc>
              <a:defRPr sz="1000" i="0"/>
            </a:lvl1pPr>
          </a:lstStyle>
          <a:p>
            <a:pPr marL="0" marR="0" lvl="0" indent="0" algn="ctr" defTabSz="457200" rtl="0" eaLnBrk="0" fontAlgn="auto" latinLnBrk="0" hangingPunct="0">
              <a:lnSpc>
                <a:spcPct val="90000"/>
              </a:lnSpc>
              <a:spcBef>
                <a:spcPts val="0"/>
              </a:spcBef>
              <a:spcAft>
                <a:spcPts val="0"/>
              </a:spcAft>
              <a:buClrTx/>
              <a:buSzTx/>
              <a:buFontTx/>
              <a:buNone/>
              <a:tabLst/>
              <a:defRPr/>
            </a:pPr>
            <a:fld id="{2E32D004-327A-6748-A8AE-2991F023180C}" type="slidenum">
              <a:rPr kumimoji="0" lang="en-GB" sz="1000" b="0" i="0" u="none" strike="noStrike" kern="1200" cap="none" spc="0" normalizeH="0" baseline="0" noProof="0" smtClean="0">
                <a:ln>
                  <a:noFill/>
                </a:ln>
                <a:solidFill>
                  <a:schemeClr val="tx1"/>
                </a:solidFill>
                <a:effectLst/>
                <a:uLnTx/>
                <a:uFillTx/>
                <a:latin typeface="+mn-lt"/>
                <a:ea typeface="+mn-ea"/>
                <a:cs typeface="+mn-cs"/>
              </a:rPr>
              <a:pPr marL="0" marR="0" lvl="0" indent="0" algn="ctr" defTabSz="457200" rtl="0" eaLnBrk="0" fontAlgn="auto" latinLnBrk="0" hangingPunct="0">
                <a:lnSpc>
                  <a:spcPct val="90000"/>
                </a:lnSpc>
                <a:spcBef>
                  <a:spcPts val="0"/>
                </a:spcBef>
                <a:spcAft>
                  <a:spcPts val="0"/>
                </a:spcAft>
                <a:buClrTx/>
                <a:buSzTx/>
                <a:buFontTx/>
                <a:buNone/>
                <a:tabLst/>
                <a:defRPr/>
              </a:pPr>
              <a:t>‹#›</a:t>
            </a:fld>
            <a:endParaRPr kumimoji="0" lang="en-GB" sz="1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 name="Object 20"/>
          <p:cNvGraphicFramePr>
            <a:graphicFrameLocks noChangeAspect="1"/>
          </p:cNvGraphicFramePr>
          <p:nvPr userDrawn="1"/>
        </p:nvGraphicFramePr>
        <p:xfrm>
          <a:off x="-36513" y="-26988"/>
          <a:ext cx="828676" cy="1079501"/>
        </p:xfrm>
        <a:graphic>
          <a:graphicData uri="http://schemas.openxmlformats.org/presentationml/2006/ole">
            <p:oleObj spid="_x0000_s25602" name="Photo Editor Photo" r:id="rId5" imgW="4495238" imgH="5858693" progId="">
              <p:embed/>
            </p:oleObj>
          </a:graphicData>
        </a:graphic>
      </p:graphicFrame>
      <p:pic>
        <p:nvPicPr>
          <p:cNvPr id="15" name="Picture 24" descr="esoflags"/>
          <p:cNvPicPr>
            <a:picLocks noChangeAspect="1" noChangeArrowheads="1"/>
          </p:cNvPicPr>
          <p:nvPr userDrawn="1"/>
        </p:nvPicPr>
        <p:blipFill>
          <a:blip r:embed="rId6"/>
          <a:srcRect/>
          <a:stretch>
            <a:fillRect/>
          </a:stretch>
        </p:blipFill>
        <p:spPr bwMode="auto">
          <a:xfrm>
            <a:off x="6096000" y="6684962"/>
            <a:ext cx="2940050" cy="968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Project management in a fully </a:t>
            </a:r>
            <a:r>
              <a:rPr lang="en-US" dirty="0" err="1"/>
              <a:t>matrixed</a:t>
            </a:r>
            <a:r>
              <a:rPr lang="en-US" dirty="0" smtClean="0"/>
              <a:t> </a:t>
            </a:r>
            <a:r>
              <a:rPr lang="en-GB" dirty="0" smtClean="0"/>
              <a:t>organisation </a:t>
            </a:r>
            <a:r>
              <a:rPr lang="en-US" dirty="0" smtClean="0"/>
              <a:t>	</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t>Fabio Biancat Marchet ESO</a:t>
            </a:r>
            <a:endParaRPr lang="en-US" dirty="0"/>
          </a:p>
        </p:txBody>
      </p:sp>
      <p:sp>
        <p:nvSpPr>
          <p:cNvPr id="13"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lstStyle/>
          <a:p>
            <a:r>
              <a:rPr lang="en-US" dirty="0" smtClean="0"/>
              <a:t>Phase 1-process establishment</a:t>
            </a:r>
          </a:p>
        </p:txBody>
      </p:sp>
      <p:sp>
        <p:nvSpPr>
          <p:cNvPr id="3" name="Content Placeholder 2"/>
          <p:cNvSpPr>
            <a:spLocks noGrp="1"/>
          </p:cNvSpPr>
          <p:nvPr>
            <p:ph idx="1"/>
          </p:nvPr>
        </p:nvSpPr>
        <p:spPr>
          <a:xfrm>
            <a:off x="62492" y="1600200"/>
            <a:ext cx="9081508" cy="4525963"/>
          </a:xfrm>
        </p:spPr>
        <p:txBody>
          <a:bodyPr/>
          <a:lstStyle/>
          <a:p>
            <a:pPr marL="365125" lvl="1" indent="-365125"/>
            <a:r>
              <a:rPr lang="en-US" dirty="0" smtClean="0"/>
              <a:t>3-day coached workshop involving the whole management </a:t>
            </a:r>
          </a:p>
          <a:p>
            <a:pPr marL="365125" lvl="1" indent="-365125"/>
            <a:r>
              <a:rPr lang="en-US" dirty="0" smtClean="0"/>
              <a:t>Planning of the following phases</a:t>
            </a:r>
          </a:p>
          <a:p>
            <a:pPr marL="365125" lvl="1" indent="-365125"/>
            <a:r>
              <a:rPr lang="en-US" dirty="0" smtClean="0"/>
              <a:t>Configured as a “Project”</a:t>
            </a:r>
          </a:p>
          <a:p>
            <a:pPr marL="365125" lvl="1" indent="-365125"/>
            <a:r>
              <a:rPr lang="en-US" dirty="0" smtClean="0"/>
              <a:t>Allocation of resources</a:t>
            </a:r>
          </a:p>
          <a:p>
            <a:pPr marL="365125" lvl="1" indent="-365125"/>
            <a:r>
              <a:rPr lang="en-US" dirty="0" smtClean="0"/>
              <a:t>Process stirred by interdisciplinary Core Team</a:t>
            </a:r>
          </a:p>
          <a:p>
            <a:pPr marL="365125" lvl="1" indent="-365125"/>
            <a:r>
              <a:rPr lang="en-US" dirty="0" smtClean="0"/>
              <a:t>Process monitored by Advisory Team</a:t>
            </a:r>
          </a:p>
          <a:p>
            <a:pPr marL="365125" lvl="1" indent="-365125"/>
            <a:endParaRPr lang="en-US"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2-actual implementation</a:t>
            </a:r>
            <a:br>
              <a:rPr lang="en-US" dirty="0" smtClean="0"/>
            </a:br>
            <a:endParaRPr lang="en-US" dirty="0"/>
          </a:p>
        </p:txBody>
      </p:sp>
      <p:sp>
        <p:nvSpPr>
          <p:cNvPr id="3" name="Content Placeholder 2"/>
          <p:cNvSpPr>
            <a:spLocks noGrp="1"/>
          </p:cNvSpPr>
          <p:nvPr>
            <p:ph idx="1"/>
          </p:nvPr>
        </p:nvSpPr>
        <p:spPr>
          <a:xfrm>
            <a:off x="0" y="1051146"/>
            <a:ext cx="9144000" cy="4525963"/>
          </a:xfrm>
        </p:spPr>
        <p:txBody>
          <a:bodyPr>
            <a:normAutofit/>
          </a:bodyPr>
          <a:lstStyle/>
          <a:p>
            <a:r>
              <a:rPr lang="en-US" dirty="0" smtClean="0"/>
              <a:t>Management plan</a:t>
            </a:r>
          </a:p>
          <a:p>
            <a:r>
              <a:rPr lang="en-US" dirty="0" smtClean="0"/>
              <a:t>Substantial staff movements:</a:t>
            </a:r>
          </a:p>
          <a:p>
            <a:pPr marL="452438" lvl="1" indent="-277813"/>
            <a:r>
              <a:rPr lang="en-US" dirty="0" smtClean="0"/>
              <a:t>Most of the technical staff moved into </a:t>
            </a:r>
            <a:r>
              <a:rPr lang="en-US" dirty="0" err="1" smtClean="0"/>
              <a:t>DoE</a:t>
            </a:r>
            <a:endParaRPr lang="en-US" dirty="0" smtClean="0"/>
          </a:p>
          <a:p>
            <a:pPr marL="452438" lvl="1" indent="-277813"/>
            <a:r>
              <a:rPr lang="en-US" dirty="0" smtClean="0"/>
              <a:t>Most of the project managers moved into </a:t>
            </a:r>
            <a:r>
              <a:rPr lang="en-US" dirty="0" err="1" smtClean="0"/>
              <a:t>DoP</a:t>
            </a:r>
            <a:r>
              <a:rPr lang="en-US" dirty="0" smtClean="0"/>
              <a:t> </a:t>
            </a:r>
          </a:p>
          <a:p>
            <a:r>
              <a:rPr lang="en-US" dirty="0" smtClean="0"/>
              <a:t>Definition of the policies:</a:t>
            </a:r>
          </a:p>
          <a:p>
            <a:pPr marL="452438" lvl="1" indent="-277813"/>
            <a:r>
              <a:rPr lang="en-US" dirty="0" smtClean="0"/>
              <a:t>Resource allocation (policy, software tool)</a:t>
            </a:r>
          </a:p>
          <a:p>
            <a:pPr marL="452438" lvl="1" indent="-277813"/>
            <a:r>
              <a:rPr lang="en-US" dirty="0" smtClean="0"/>
              <a:t>Performance Management and Professional Development</a:t>
            </a:r>
          </a:p>
          <a:p>
            <a:pPr marL="452438" lvl="1" indent="-277813"/>
            <a:r>
              <a:rPr lang="en-US" dirty="0" smtClean="0"/>
              <a:t>Training</a:t>
            </a:r>
          </a:p>
          <a:p>
            <a:pPr lvl="1">
              <a:buNone/>
            </a:pPr>
            <a:endParaRPr lang="en-US" dirty="0" smtClean="0"/>
          </a:p>
          <a:p>
            <a:endParaRPr lang="en-US"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lstStyle/>
          <a:p>
            <a:r>
              <a:rPr lang="en-US" dirty="0" smtClean="0"/>
              <a:t>Phase 3 -complete the re-structure</a:t>
            </a:r>
          </a:p>
        </p:txBody>
      </p:sp>
      <p:sp>
        <p:nvSpPr>
          <p:cNvPr id="3" name="Content Placeholder 2"/>
          <p:cNvSpPr>
            <a:spLocks noGrp="1"/>
          </p:cNvSpPr>
          <p:nvPr>
            <p:ph idx="1"/>
          </p:nvPr>
        </p:nvSpPr>
        <p:spPr>
          <a:xfrm>
            <a:off x="0" y="1503867"/>
            <a:ext cx="9144000" cy="4033333"/>
          </a:xfrm>
        </p:spPr>
        <p:txBody>
          <a:bodyPr/>
          <a:lstStyle/>
          <a:p>
            <a:r>
              <a:rPr lang="en-US" dirty="0" smtClean="0"/>
              <a:t>Internal re-organization of Engineering Directorate departments</a:t>
            </a:r>
          </a:p>
          <a:p>
            <a:pPr lvl="1"/>
            <a:r>
              <a:rPr lang="en-US" dirty="0" smtClean="0"/>
              <a:t>To best suit the matrix </a:t>
            </a:r>
            <a:r>
              <a:rPr lang="en-US" dirty="0" smtClean="0"/>
              <a:t>structure making </a:t>
            </a:r>
            <a:r>
              <a:rPr lang="en-US" dirty="0" smtClean="0"/>
              <a:t>the key competences </a:t>
            </a:r>
            <a:r>
              <a:rPr lang="en-US" dirty="0" smtClean="0"/>
              <a:t>available to projects</a:t>
            </a:r>
          </a:p>
          <a:p>
            <a:pPr lvl="1"/>
            <a:r>
              <a:rPr lang="en-US" dirty="0" smtClean="0"/>
              <a:t>Identify the critical core competences</a:t>
            </a:r>
            <a:r>
              <a:rPr lang="en-US" dirty="0" smtClean="0"/>
              <a:t> </a:t>
            </a:r>
          </a:p>
          <a:p>
            <a:r>
              <a:rPr lang="en-US" dirty="0" smtClean="0"/>
              <a:t>Internal reorganization of </a:t>
            </a:r>
            <a:r>
              <a:rPr lang="en-US" dirty="0" err="1" smtClean="0"/>
              <a:t>Programme</a:t>
            </a:r>
            <a:r>
              <a:rPr lang="en-US" dirty="0" smtClean="0"/>
              <a:t> Directorate</a:t>
            </a:r>
          </a:p>
          <a:p>
            <a:pPr lvl="1"/>
            <a:r>
              <a:rPr lang="en-US" dirty="0" smtClean="0"/>
              <a:t>Creation of the Project Management Department</a:t>
            </a:r>
            <a:endParaRPr lang="en-US" dirty="0" smtClean="0"/>
          </a:p>
          <a:p>
            <a:pPr lvl="1"/>
            <a:r>
              <a:rPr lang="en-US" dirty="0" smtClean="0"/>
              <a:t>Unify Project </a:t>
            </a:r>
            <a:r>
              <a:rPr lang="en-US" dirty="0" smtClean="0"/>
              <a:t>Management processes and procedures </a:t>
            </a:r>
            <a:endParaRPr lang="en-US" dirty="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4 - consolidation</a:t>
            </a:r>
            <a:endParaRPr lang="en-US" dirty="0"/>
          </a:p>
        </p:txBody>
      </p:sp>
      <p:sp>
        <p:nvSpPr>
          <p:cNvPr id="3" name="Content Placeholder 2"/>
          <p:cNvSpPr>
            <a:spLocks noGrp="1"/>
          </p:cNvSpPr>
          <p:nvPr>
            <p:ph idx="1"/>
          </p:nvPr>
        </p:nvSpPr>
        <p:spPr/>
        <p:txBody>
          <a:bodyPr/>
          <a:lstStyle/>
          <a:p>
            <a:r>
              <a:rPr lang="en-US" dirty="0" smtClean="0"/>
              <a:t>Evaluate results</a:t>
            </a:r>
          </a:p>
          <a:p>
            <a:pPr lvl="1"/>
            <a:r>
              <a:rPr lang="en-US" dirty="0" smtClean="0"/>
              <a:t>By objective metrics (to be defined…)</a:t>
            </a:r>
          </a:p>
          <a:p>
            <a:pPr lvl="1"/>
            <a:r>
              <a:rPr lang="en-US" dirty="0" smtClean="0"/>
              <a:t>By subjective feedback </a:t>
            </a:r>
          </a:p>
          <a:p>
            <a:r>
              <a:rPr lang="en-US" dirty="0" smtClean="0"/>
              <a:t>Devise margins and establish a process for continuous improvement </a:t>
            </a:r>
          </a:p>
          <a:p>
            <a:endParaRPr lang="en-US" dirty="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24492" y="-76200"/>
            <a:ext cx="8229600" cy="1143000"/>
          </a:xfrm>
        </p:spPr>
        <p:txBody>
          <a:bodyPr/>
          <a:lstStyle/>
          <a:p>
            <a:r>
              <a:rPr lang="en-GB" smtClean="0"/>
              <a:t>The</a:t>
            </a:r>
            <a:r>
              <a:rPr lang="en-GB" smtClean="0"/>
              <a:t> </a:t>
            </a:r>
            <a:r>
              <a:rPr lang="en-GB" smtClean="0"/>
              <a:t>Project</a:t>
            </a:r>
            <a:r>
              <a:rPr lang="en-GB" smtClean="0"/>
              <a:t> </a:t>
            </a:r>
            <a:r>
              <a:rPr lang="en-GB" smtClean="0"/>
              <a:t>management </a:t>
            </a:r>
            <a:r>
              <a:rPr lang="en-GB" smtClean="0"/>
              <a:t> </a:t>
            </a:r>
            <a:r>
              <a:rPr lang="en-GB" smtClean="0"/>
              <a:t>at</a:t>
            </a:r>
            <a:r>
              <a:rPr lang="en-GB" smtClean="0"/>
              <a:t> ESO</a:t>
            </a:r>
            <a:endParaRPr lang="en-GB"/>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GB" b="1" smtClean="0"/>
              <a:t>The Management of </a:t>
            </a:r>
            <a:r>
              <a:rPr lang="en-GB" b="1" smtClean="0"/>
              <a:t>Instrumentation </a:t>
            </a:r>
            <a:r>
              <a:rPr lang="en-GB" b="1" smtClean="0"/>
              <a:t>Projects</a:t>
            </a:r>
            <a:r>
              <a:rPr lang="en-GB" smtClean="0"/>
              <a:t> 19-</a:t>
            </a:r>
            <a:r>
              <a:rPr lang="en-GB" smtClean="0"/>
              <a:t>21</a:t>
            </a:r>
            <a:r>
              <a:rPr lang="en-GB" smtClean="0"/>
              <a:t> </a:t>
            </a:r>
            <a:r>
              <a:rPr lang="en-GB" smtClean="0"/>
              <a:t>May</a:t>
            </a:r>
            <a:r>
              <a:rPr lang="en-GB" smtClean="0"/>
              <a:t> </a:t>
            </a:r>
            <a:r>
              <a:rPr lang="en-GB" smtClean="0"/>
              <a:t>2014</a:t>
            </a:r>
            <a:r>
              <a:rPr lang="en-GB" smtClean="0"/>
              <a:t> </a:t>
            </a:r>
            <a:r>
              <a:rPr lang="en-GB" smtClean="0"/>
              <a:t>-</a:t>
            </a:r>
            <a:r>
              <a:rPr lang="en-GB" smtClean="0"/>
              <a:t> </a:t>
            </a:r>
            <a:r>
              <a:rPr lang="en-GB" smtClean="0"/>
              <a:t>Garching</a:t>
            </a:r>
            <a:r>
              <a:rPr lang="en-GB" smtClean="0"/>
              <a:t> </a:t>
            </a:r>
            <a:endParaRPr lang="en-GB"/>
          </a:p>
        </p:txBody>
      </p:sp>
      <p:sp>
        <p:nvSpPr>
          <p:cNvPr id="7" name="TextBox 6"/>
          <p:cNvSpPr txBox="1"/>
          <p:nvPr/>
        </p:nvSpPr>
        <p:spPr>
          <a:xfrm>
            <a:off x="5688592" y="3287990"/>
            <a:ext cx="1244600" cy="523220"/>
          </a:xfrm>
          <a:prstGeom prst="rect">
            <a:avLst/>
          </a:prstGeom>
          <a:noFill/>
          <a:ln>
            <a:solidFill>
              <a:schemeClr val="tx1"/>
            </a:solidFill>
          </a:ln>
        </p:spPr>
        <p:txBody>
          <a:bodyPr wrap="square" rtlCol="0">
            <a:spAutoFit/>
          </a:bodyPr>
          <a:lstStyle/>
          <a:p>
            <a:pPr algn="ctr"/>
            <a:r>
              <a:rPr lang="en-GB" sz="1400" smtClean="0"/>
              <a:t>System </a:t>
            </a:r>
            <a:r>
              <a:rPr lang="en-GB" sz="1400" smtClean="0"/>
              <a:t>Engineer</a:t>
            </a:r>
            <a:endParaRPr lang="en-GB" sz="1400"/>
          </a:p>
        </p:txBody>
      </p:sp>
      <p:sp>
        <p:nvSpPr>
          <p:cNvPr id="9" name="TextBox 8"/>
          <p:cNvSpPr txBox="1"/>
          <p:nvPr/>
        </p:nvSpPr>
        <p:spPr>
          <a:xfrm>
            <a:off x="3810000" y="1605290"/>
            <a:ext cx="1244600" cy="523220"/>
          </a:xfrm>
          <a:prstGeom prst="rect">
            <a:avLst/>
          </a:prstGeom>
          <a:noFill/>
          <a:ln>
            <a:solidFill>
              <a:schemeClr val="tx1"/>
            </a:solidFill>
          </a:ln>
        </p:spPr>
        <p:txBody>
          <a:bodyPr wrap="square" rtlCol="0">
            <a:spAutoFit/>
          </a:bodyPr>
          <a:lstStyle/>
          <a:p>
            <a:pPr algn="ctr"/>
            <a:r>
              <a:rPr lang="en-GB" sz="1400" smtClean="0"/>
              <a:t>Programme</a:t>
            </a:r>
          </a:p>
          <a:p>
            <a:pPr algn="ctr"/>
            <a:r>
              <a:rPr lang="en-GB" sz="1400" smtClean="0"/>
              <a:t>Manager</a:t>
            </a:r>
            <a:endParaRPr lang="en-GB" sz="1400"/>
          </a:p>
        </p:txBody>
      </p:sp>
      <p:sp>
        <p:nvSpPr>
          <p:cNvPr id="10" name="TextBox 9"/>
          <p:cNvSpPr txBox="1"/>
          <p:nvPr/>
        </p:nvSpPr>
        <p:spPr>
          <a:xfrm>
            <a:off x="1702380" y="1600200"/>
            <a:ext cx="1244600" cy="523220"/>
          </a:xfrm>
          <a:prstGeom prst="rect">
            <a:avLst/>
          </a:prstGeom>
          <a:noFill/>
          <a:ln>
            <a:solidFill>
              <a:schemeClr val="tx1"/>
            </a:solidFill>
          </a:ln>
        </p:spPr>
        <p:txBody>
          <a:bodyPr wrap="square" rtlCol="0">
            <a:spAutoFit/>
          </a:bodyPr>
          <a:lstStyle/>
          <a:p>
            <a:pPr algn="ctr"/>
            <a:r>
              <a:rPr lang="en-GB" sz="1400" smtClean="0"/>
              <a:t>Programme Scientist</a:t>
            </a:r>
            <a:endParaRPr lang="en-GB" sz="1400"/>
          </a:p>
        </p:txBody>
      </p:sp>
      <p:sp>
        <p:nvSpPr>
          <p:cNvPr id="11" name="TextBox 10"/>
          <p:cNvSpPr txBox="1"/>
          <p:nvPr/>
        </p:nvSpPr>
        <p:spPr>
          <a:xfrm>
            <a:off x="1702380" y="876300"/>
            <a:ext cx="1244600" cy="523220"/>
          </a:xfrm>
          <a:prstGeom prst="rect">
            <a:avLst/>
          </a:prstGeom>
          <a:noFill/>
          <a:ln>
            <a:solidFill>
              <a:schemeClr val="tx1"/>
            </a:solidFill>
          </a:ln>
        </p:spPr>
        <p:txBody>
          <a:bodyPr wrap="square" rtlCol="0">
            <a:spAutoFit/>
          </a:bodyPr>
          <a:lstStyle/>
          <a:p>
            <a:pPr algn="ctr"/>
            <a:r>
              <a:rPr lang="en-GB" sz="1400" smtClean="0"/>
              <a:t>Director </a:t>
            </a:r>
            <a:r>
              <a:rPr lang="en-GB" sz="1400" smtClean="0"/>
              <a:t>of </a:t>
            </a:r>
            <a:r>
              <a:rPr lang="en-GB" sz="1400" smtClean="0"/>
              <a:t>Science</a:t>
            </a:r>
            <a:endParaRPr lang="en-GB" sz="1400"/>
          </a:p>
        </p:txBody>
      </p:sp>
      <p:sp>
        <p:nvSpPr>
          <p:cNvPr id="12" name="TextBox 11"/>
          <p:cNvSpPr txBox="1"/>
          <p:nvPr/>
        </p:nvSpPr>
        <p:spPr>
          <a:xfrm>
            <a:off x="3810000" y="2313920"/>
            <a:ext cx="1244600" cy="523220"/>
          </a:xfrm>
          <a:prstGeom prst="rect">
            <a:avLst/>
          </a:prstGeom>
          <a:noFill/>
          <a:ln>
            <a:solidFill>
              <a:schemeClr val="tx1"/>
            </a:solidFill>
          </a:ln>
        </p:spPr>
        <p:txBody>
          <a:bodyPr wrap="square" rtlCol="0">
            <a:spAutoFit/>
          </a:bodyPr>
          <a:lstStyle/>
          <a:p>
            <a:pPr algn="ctr"/>
            <a:r>
              <a:rPr lang="en-GB" sz="1400" smtClean="0"/>
              <a:t>Project </a:t>
            </a:r>
            <a:r>
              <a:rPr lang="en-GB" sz="1400" smtClean="0"/>
              <a:t>Manager</a:t>
            </a:r>
            <a:endParaRPr lang="en-GB" sz="1400"/>
          </a:p>
        </p:txBody>
      </p:sp>
      <p:sp>
        <p:nvSpPr>
          <p:cNvPr id="13" name="TextBox 12"/>
          <p:cNvSpPr txBox="1"/>
          <p:nvPr/>
        </p:nvSpPr>
        <p:spPr>
          <a:xfrm>
            <a:off x="5688592" y="3811210"/>
            <a:ext cx="1244600" cy="523220"/>
          </a:xfrm>
          <a:prstGeom prst="rect">
            <a:avLst/>
          </a:prstGeom>
          <a:noFill/>
          <a:ln>
            <a:solidFill>
              <a:schemeClr val="tx1"/>
            </a:solidFill>
          </a:ln>
        </p:spPr>
        <p:txBody>
          <a:bodyPr wrap="square" rtlCol="0">
            <a:spAutoFit/>
          </a:bodyPr>
          <a:lstStyle/>
          <a:p>
            <a:pPr algn="ctr"/>
            <a:r>
              <a:rPr lang="en-GB" sz="1400" smtClean="0"/>
              <a:t>Project </a:t>
            </a:r>
            <a:r>
              <a:rPr lang="en-GB" sz="1400" smtClean="0"/>
              <a:t>Manager</a:t>
            </a:r>
            <a:endParaRPr lang="en-GB" sz="1400"/>
          </a:p>
        </p:txBody>
      </p:sp>
      <p:sp>
        <p:nvSpPr>
          <p:cNvPr id="14" name="TextBox 13"/>
          <p:cNvSpPr txBox="1"/>
          <p:nvPr/>
        </p:nvSpPr>
        <p:spPr>
          <a:xfrm>
            <a:off x="3810000" y="881390"/>
            <a:ext cx="1244600" cy="523220"/>
          </a:xfrm>
          <a:prstGeom prst="rect">
            <a:avLst/>
          </a:prstGeom>
          <a:noFill/>
          <a:ln>
            <a:solidFill>
              <a:schemeClr val="tx1"/>
            </a:solidFill>
          </a:ln>
        </p:spPr>
        <p:txBody>
          <a:bodyPr wrap="square" rtlCol="0">
            <a:spAutoFit/>
          </a:bodyPr>
          <a:lstStyle/>
          <a:p>
            <a:pPr algn="ctr"/>
            <a:r>
              <a:rPr lang="en-GB" sz="1400" smtClean="0"/>
              <a:t>Director </a:t>
            </a:r>
            <a:r>
              <a:rPr lang="en-GB" sz="1400" smtClean="0"/>
              <a:t>of</a:t>
            </a:r>
            <a:r>
              <a:rPr lang="en-GB" sz="1400" smtClean="0"/>
              <a:t> Programme</a:t>
            </a:r>
            <a:endParaRPr lang="en-GB" sz="1400" smtClean="0"/>
          </a:p>
        </p:txBody>
      </p:sp>
      <p:sp>
        <p:nvSpPr>
          <p:cNvPr id="15" name="TextBox 14"/>
          <p:cNvSpPr txBox="1"/>
          <p:nvPr/>
        </p:nvSpPr>
        <p:spPr>
          <a:xfrm>
            <a:off x="1459492" y="4565650"/>
            <a:ext cx="1244600" cy="523220"/>
          </a:xfrm>
          <a:prstGeom prst="rect">
            <a:avLst/>
          </a:prstGeom>
          <a:noFill/>
          <a:ln>
            <a:solidFill>
              <a:schemeClr val="tx1"/>
            </a:solidFill>
          </a:ln>
        </p:spPr>
        <p:txBody>
          <a:bodyPr wrap="square" rtlCol="0">
            <a:spAutoFit/>
          </a:bodyPr>
          <a:lstStyle/>
          <a:p>
            <a:pPr algn="ctr"/>
            <a:r>
              <a:rPr lang="en-GB" sz="1400" smtClean="0"/>
              <a:t>WorkpackageManager</a:t>
            </a:r>
            <a:endParaRPr lang="en-GB" sz="1400"/>
          </a:p>
        </p:txBody>
      </p:sp>
      <p:sp>
        <p:nvSpPr>
          <p:cNvPr id="19" name="TextBox 18"/>
          <p:cNvSpPr txBox="1"/>
          <p:nvPr/>
        </p:nvSpPr>
        <p:spPr>
          <a:xfrm>
            <a:off x="1459492" y="5426730"/>
            <a:ext cx="4508500" cy="523220"/>
          </a:xfrm>
          <a:prstGeom prst="rect">
            <a:avLst/>
          </a:prstGeom>
          <a:noFill/>
          <a:ln>
            <a:solidFill>
              <a:schemeClr val="tx1"/>
            </a:solidFill>
          </a:ln>
        </p:spPr>
        <p:txBody>
          <a:bodyPr wrap="square" rtlCol="0">
            <a:spAutoFit/>
          </a:bodyPr>
          <a:lstStyle/>
          <a:p>
            <a:pPr algn="ctr"/>
            <a:r>
              <a:rPr lang="en-GB" sz="1400" smtClean="0"/>
              <a:t>Engineering </a:t>
            </a:r>
            <a:r>
              <a:rPr lang="en-GB" sz="1400" smtClean="0"/>
              <a:t>Team</a:t>
            </a:r>
            <a:endParaRPr lang="en-GB" sz="1400" smtClean="0"/>
          </a:p>
          <a:p>
            <a:pPr algn="ctr"/>
            <a:endParaRPr lang="en-GB" sz="1400"/>
          </a:p>
        </p:txBody>
      </p:sp>
      <p:sp>
        <p:nvSpPr>
          <p:cNvPr id="20" name="TextBox 19"/>
          <p:cNvSpPr txBox="1"/>
          <p:nvPr/>
        </p:nvSpPr>
        <p:spPr>
          <a:xfrm>
            <a:off x="2856492" y="4565650"/>
            <a:ext cx="1244600" cy="523220"/>
          </a:xfrm>
          <a:prstGeom prst="rect">
            <a:avLst/>
          </a:prstGeom>
          <a:noFill/>
          <a:ln>
            <a:solidFill>
              <a:schemeClr val="tx1"/>
            </a:solidFill>
          </a:ln>
        </p:spPr>
        <p:txBody>
          <a:bodyPr wrap="square" rtlCol="0">
            <a:spAutoFit/>
          </a:bodyPr>
          <a:lstStyle/>
          <a:p>
            <a:pPr algn="ctr"/>
            <a:r>
              <a:rPr lang="en-GB" sz="1400" smtClean="0"/>
              <a:t>WorkpackageManager</a:t>
            </a:r>
            <a:endParaRPr lang="en-GB" sz="1400"/>
          </a:p>
        </p:txBody>
      </p:sp>
      <p:sp>
        <p:nvSpPr>
          <p:cNvPr id="22" name="TextBox 21"/>
          <p:cNvSpPr txBox="1"/>
          <p:nvPr/>
        </p:nvSpPr>
        <p:spPr>
          <a:xfrm>
            <a:off x="4723392" y="4565650"/>
            <a:ext cx="1244600" cy="523220"/>
          </a:xfrm>
          <a:prstGeom prst="rect">
            <a:avLst/>
          </a:prstGeom>
          <a:noFill/>
          <a:ln>
            <a:solidFill>
              <a:schemeClr val="tx1"/>
            </a:solidFill>
          </a:ln>
        </p:spPr>
        <p:txBody>
          <a:bodyPr wrap="square" rtlCol="0">
            <a:spAutoFit/>
          </a:bodyPr>
          <a:lstStyle/>
          <a:p>
            <a:pPr algn="ctr"/>
            <a:r>
              <a:rPr lang="en-GB" sz="1400" smtClean="0"/>
              <a:t>WorkpackageManager</a:t>
            </a:r>
            <a:endParaRPr lang="en-GB" sz="1400"/>
          </a:p>
        </p:txBody>
      </p:sp>
      <p:cxnSp>
        <p:nvCxnSpPr>
          <p:cNvPr id="25" name="Straight Connector 24"/>
          <p:cNvCxnSpPr>
            <a:stCxn id="12" idx="2"/>
          </p:cNvCxnSpPr>
          <p:nvPr/>
        </p:nvCxnSpPr>
        <p:spPr>
          <a:xfrm rot="16200000" flipH="1">
            <a:off x="3871150" y="3398290"/>
            <a:ext cx="1146692" cy="2439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1790487" y="4273550"/>
            <a:ext cx="584199"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2081792" y="3981451"/>
            <a:ext cx="2362200" cy="793"/>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a:endCxn id="20" idx="0"/>
          </p:cNvCxnSpPr>
          <p:nvPr/>
        </p:nvCxnSpPr>
        <p:spPr>
          <a:xfrm rot="5400000">
            <a:off x="3186693" y="4273550"/>
            <a:ext cx="584199"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443992" y="3809622"/>
            <a:ext cx="124380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5400000">
            <a:off x="4983692" y="4254450"/>
            <a:ext cx="62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456692" y="3982244"/>
            <a:ext cx="8382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702380" y="2313920"/>
            <a:ext cx="1244600" cy="523220"/>
          </a:xfrm>
          <a:prstGeom prst="rect">
            <a:avLst/>
          </a:prstGeom>
          <a:noFill/>
          <a:ln>
            <a:solidFill>
              <a:schemeClr val="tx1"/>
            </a:solidFill>
          </a:ln>
        </p:spPr>
        <p:txBody>
          <a:bodyPr wrap="square" rtlCol="0">
            <a:spAutoFit/>
          </a:bodyPr>
          <a:lstStyle/>
          <a:p>
            <a:pPr algn="ctr"/>
            <a:r>
              <a:rPr lang="en-GB" sz="1400" smtClean="0"/>
              <a:t>Project </a:t>
            </a:r>
            <a:r>
              <a:rPr lang="en-GB" sz="1400" smtClean="0"/>
              <a:t>Scientist</a:t>
            </a:r>
            <a:endParaRPr lang="en-GB" sz="1400"/>
          </a:p>
        </p:txBody>
      </p:sp>
      <p:cxnSp>
        <p:nvCxnSpPr>
          <p:cNvPr id="45" name="Straight Connector 44"/>
          <p:cNvCxnSpPr>
            <a:stCxn id="15" idx="2"/>
          </p:cNvCxnSpPr>
          <p:nvPr/>
        </p:nvCxnSpPr>
        <p:spPr>
          <a:xfrm rot="5400000">
            <a:off x="1912466" y="5258196"/>
            <a:ext cx="33865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5400000">
            <a:off x="5127154" y="5258196"/>
            <a:ext cx="33865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5400000">
            <a:off x="3307878" y="5258196"/>
            <a:ext cx="338652" cy="1588"/>
          </a:xfrm>
          <a:prstGeom prst="line">
            <a:avLst/>
          </a:prstGeom>
        </p:spPr>
        <p:style>
          <a:lnRef idx="2">
            <a:schemeClr val="accent1"/>
          </a:lnRef>
          <a:fillRef idx="0">
            <a:schemeClr val="accent1"/>
          </a:fillRef>
          <a:effectRef idx="1">
            <a:schemeClr val="accent1"/>
          </a:effectRef>
          <a:fontRef idx="minor">
            <a:schemeClr val="tx1"/>
          </a:fontRef>
        </p:style>
      </p:cxnSp>
      <p:sp>
        <p:nvSpPr>
          <p:cNvPr id="52" name="Rounded Rectangle 51"/>
          <p:cNvSpPr/>
          <p:nvPr/>
        </p:nvSpPr>
        <p:spPr>
          <a:xfrm>
            <a:off x="824492" y="3060700"/>
            <a:ext cx="6705600" cy="3105150"/>
          </a:xfrm>
          <a:prstGeom prst="roundRect">
            <a:avLst/>
          </a:prstGeom>
          <a:solidFill>
            <a:srgbClr val="CCFFCC">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Rounded Rectangle 53"/>
          <p:cNvSpPr/>
          <p:nvPr/>
        </p:nvSpPr>
        <p:spPr>
          <a:xfrm>
            <a:off x="3644900" y="723900"/>
            <a:ext cx="1637506" cy="2118330"/>
          </a:xfrm>
          <a:prstGeom prst="roundRect">
            <a:avLst/>
          </a:prstGeom>
          <a:solidFill>
            <a:srgbClr val="0000FF">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ounded Rectangle 54"/>
          <p:cNvSpPr/>
          <p:nvPr/>
        </p:nvSpPr>
        <p:spPr>
          <a:xfrm>
            <a:off x="1459492" y="713720"/>
            <a:ext cx="1637506" cy="2118330"/>
          </a:xfrm>
          <a:prstGeom prst="roundRect">
            <a:avLst/>
          </a:prstGeom>
          <a:solidFill>
            <a:srgbClr val="FF6600">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7" name="Straight Arrow Connector 56"/>
          <p:cNvCxnSpPr/>
          <p:nvPr/>
        </p:nvCxnSpPr>
        <p:spPr>
          <a:xfrm>
            <a:off x="2946980" y="1144588"/>
            <a:ext cx="863020"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2946980" y="1892300"/>
            <a:ext cx="863020"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2946980" y="2578100"/>
            <a:ext cx="863020"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5400000">
            <a:off x="2211640" y="1499860"/>
            <a:ext cx="20068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5400000">
            <a:off x="2210052" y="2207696"/>
            <a:ext cx="20068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rot="5400000">
            <a:off x="4331166" y="1493510"/>
            <a:ext cx="20068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rot="5400000">
            <a:off x="4331166" y="2217410"/>
            <a:ext cx="200680" cy="1588"/>
          </a:xfrm>
          <a:prstGeom prst="line">
            <a:avLst/>
          </a:prstGeom>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1339132" y="3287990"/>
            <a:ext cx="2729920" cy="369332"/>
          </a:xfrm>
          <a:prstGeom prst="rect">
            <a:avLst/>
          </a:prstGeom>
          <a:noFill/>
        </p:spPr>
        <p:txBody>
          <a:bodyPr wrap="square" rtlCol="0">
            <a:spAutoFit/>
          </a:bodyPr>
          <a:lstStyle/>
          <a:p>
            <a:r>
              <a:rPr lang="en-US" dirty="0" smtClean="0"/>
              <a:t>Directorate of Engineering</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ESO</a:t>
            </a:r>
            <a:r>
              <a:rPr lang="en-US" dirty="0" smtClean="0"/>
              <a:t> Matrix</a:t>
            </a:r>
            <a:endParaRPr lang="en-US" dirty="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pic>
        <p:nvPicPr>
          <p:cNvPr id="6" name="Picture 5"/>
          <p:cNvPicPr>
            <a:picLocks noChangeAspect="1"/>
          </p:cNvPicPr>
          <p:nvPr/>
        </p:nvPicPr>
        <p:blipFill>
          <a:blip r:embed="rId2"/>
          <a:stretch>
            <a:fillRect/>
          </a:stretch>
        </p:blipFill>
        <p:spPr>
          <a:xfrm>
            <a:off x="831850" y="630862"/>
            <a:ext cx="7626350" cy="5862013"/>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9" name="Rectangle 8"/>
          <p:cNvSpPr/>
          <p:nvPr/>
        </p:nvSpPr>
        <p:spPr>
          <a:xfrm>
            <a:off x="250420" y="1155700"/>
            <a:ext cx="8893579" cy="1938992"/>
          </a:xfrm>
          <a:prstGeom prst="rect">
            <a:avLst/>
          </a:prstGeom>
        </p:spPr>
        <p:txBody>
          <a:bodyPr wrap="square">
            <a:spAutoFit/>
          </a:bodyPr>
          <a:lstStyle/>
          <a:p>
            <a:r>
              <a:rPr lang="en-US" sz="2400" dirty="0" smtClean="0"/>
              <a:t>A metrics for an objective evaluation is still matter of discussion at ESO. The subjective perception varies, but in average the change is being well digested by the staff, although key matters are still pending (restructure of Directorate of Engineering). </a:t>
            </a:r>
          </a:p>
          <a:p>
            <a:endParaRPr lang="en-US" sz="2400" dirty="0" smtClean="0"/>
          </a:p>
        </p:txBody>
      </p:sp>
      <p:sp>
        <p:nvSpPr>
          <p:cNvPr id="4" name="Title 1"/>
          <p:cNvSpPr>
            <a:spLocks noGrp="1"/>
          </p:cNvSpPr>
          <p:nvPr>
            <p:ph type="title"/>
          </p:nvPr>
        </p:nvSpPr>
        <p:spPr>
          <a:xfrm>
            <a:off x="457200" y="274638"/>
            <a:ext cx="8229600" cy="881062"/>
          </a:xfrm>
        </p:spPr>
        <p:txBody>
          <a:bodyPr/>
          <a:lstStyle/>
          <a:p>
            <a:r>
              <a:rPr lang="en-US" dirty="0" smtClean="0"/>
              <a:t>How much successful at ESO?</a:t>
            </a:r>
            <a:r>
              <a:rPr lang="en-US" dirty="0" smtClean="0"/>
              <a:t/>
            </a:r>
            <a:br>
              <a:rPr lang="en-US" dirty="0" smtClean="0"/>
            </a:br>
            <a:endParaRPr lang="en-US" dirty="0"/>
          </a:p>
        </p:txBody>
      </p:sp>
      <p:sp>
        <p:nvSpPr>
          <p:cNvPr id="5" name="TextBox 4"/>
          <p:cNvSpPr txBox="1"/>
          <p:nvPr/>
        </p:nvSpPr>
        <p:spPr>
          <a:xfrm>
            <a:off x="250420" y="3094692"/>
            <a:ext cx="8715780" cy="2677656"/>
          </a:xfrm>
          <a:prstGeom prst="rect">
            <a:avLst/>
          </a:prstGeom>
          <a:noFill/>
        </p:spPr>
        <p:txBody>
          <a:bodyPr wrap="square" rtlCol="0">
            <a:spAutoFit/>
          </a:bodyPr>
          <a:lstStyle/>
          <a:p>
            <a:r>
              <a:rPr lang="en-US" sz="2400" i="1" dirty="0" smtClean="0"/>
              <a:t>“</a:t>
            </a:r>
            <a:r>
              <a:rPr lang="en-US" sz="2400" b="1" i="1" dirty="0" smtClean="0"/>
              <a:t>…the tendency toward hopelessly complicated and ultimately unworkable structures reaches its ultimate expression in the formal matrix organization structure which regularly degenerates into anarchy and rapidly becomes bureaucratic and non-creative</a:t>
            </a:r>
            <a:r>
              <a:rPr lang="en-US" sz="2400" i="1" dirty="0" smtClean="0"/>
              <a:t>.</a:t>
            </a:r>
            <a:r>
              <a:rPr lang="en-US" sz="2400" i="1" dirty="0" smtClean="0"/>
              <a:t>”</a:t>
            </a:r>
          </a:p>
          <a:p>
            <a:endParaRPr lang="en-US" sz="2400" i="1" dirty="0" smtClean="0"/>
          </a:p>
          <a:p>
            <a:r>
              <a:rPr lang="en-US" sz="2400" dirty="0" smtClean="0"/>
              <a:t>Stated some authors back in 1982, however today the Matrix structure in its various flavors is still widely used…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62492" y="1138742"/>
            <a:ext cx="9081508" cy="5354133"/>
          </a:xfrm>
        </p:spPr>
        <p:txBody>
          <a:bodyPr>
            <a:normAutofit/>
          </a:bodyPr>
          <a:lstStyle/>
          <a:p>
            <a:pPr marL="0" indent="0" algn="ctr">
              <a:buNone/>
            </a:pPr>
            <a:r>
              <a:rPr lang="en-US" sz="2400" dirty="0" smtClean="0"/>
              <a:t>The</a:t>
            </a:r>
            <a:r>
              <a:rPr lang="en-US" sz="2400" dirty="0" smtClean="0"/>
              <a:t> new matrix structure at </a:t>
            </a:r>
            <a:r>
              <a:rPr lang="en-US" sz="2400" dirty="0" smtClean="0"/>
              <a:t>ESO is strongly project-oriented,</a:t>
            </a:r>
            <a:r>
              <a:rPr lang="en-US" sz="2400" dirty="0" smtClean="0"/>
              <a:t> though with </a:t>
            </a:r>
            <a:r>
              <a:rPr lang="en-US" sz="2400" dirty="0" smtClean="0"/>
              <a:t>some flexibility (projects outside </a:t>
            </a:r>
            <a:r>
              <a:rPr lang="en-US" sz="2400" dirty="0" err="1" smtClean="0"/>
              <a:t>DoP</a:t>
            </a:r>
            <a:r>
              <a:rPr lang="en-US" sz="2400" dirty="0" smtClean="0"/>
              <a:t> allowed)</a:t>
            </a:r>
            <a:r>
              <a:rPr lang="en-US" sz="2400" dirty="0" smtClean="0"/>
              <a:t> </a:t>
            </a:r>
          </a:p>
          <a:p>
            <a:pPr marL="0" indent="0" algn="ctr">
              <a:buNone/>
            </a:pPr>
            <a:endParaRPr lang="en-US" sz="2162" dirty="0" smtClean="0"/>
          </a:p>
          <a:p>
            <a:pPr marL="0" indent="0"/>
            <a:r>
              <a:rPr lang="en-US" sz="2162" dirty="0" smtClean="0"/>
              <a:t>Since </a:t>
            </a:r>
            <a:r>
              <a:rPr lang="en-US" sz="2162" dirty="0" smtClean="0"/>
              <a:t>the early decades of the last century several theories on best organization </a:t>
            </a:r>
            <a:r>
              <a:rPr lang="en-US" sz="2162" dirty="0"/>
              <a:t>s</a:t>
            </a:r>
            <a:r>
              <a:rPr lang="en-US" sz="2162" dirty="0" smtClean="0"/>
              <a:t>tructures appeared and faded away</a:t>
            </a:r>
          </a:p>
          <a:p>
            <a:pPr marL="0" indent="0"/>
            <a:r>
              <a:rPr lang="en-US" sz="2162" dirty="0" smtClean="0"/>
              <a:t>Industrial experience is only partially portable to scientific organizations</a:t>
            </a:r>
          </a:p>
          <a:p>
            <a:pPr marL="0" indent="0"/>
            <a:r>
              <a:rPr lang="en-US" sz="2162" dirty="0" smtClean="0"/>
              <a:t>No perfect solution exists: tension being the back side of </a:t>
            </a:r>
            <a:r>
              <a:rPr lang="en-US" sz="2162" dirty="0" smtClean="0"/>
              <a:t>optimization</a:t>
            </a:r>
          </a:p>
          <a:p>
            <a:pPr marL="0" indent="0"/>
            <a:r>
              <a:rPr lang="en-US" sz="2162" dirty="0" smtClean="0"/>
              <a:t>Suitable procedures are necessary, however the success (or failure) </a:t>
            </a:r>
            <a:r>
              <a:rPr lang="en-US" sz="2162" dirty="0" smtClean="0"/>
              <a:t>relies  on:</a:t>
            </a:r>
          </a:p>
          <a:p>
            <a:pPr marL="0" indent="0" algn="ctr">
              <a:buNone/>
            </a:pPr>
            <a:r>
              <a:rPr lang="en-US" sz="2400" b="1" dirty="0" smtClean="0"/>
              <a:t>Effective interaction </a:t>
            </a:r>
            <a:r>
              <a:rPr lang="en-US" sz="2400" b="1" dirty="0" smtClean="0"/>
              <a:t>between Organizational Units</a:t>
            </a:r>
            <a:r>
              <a:rPr lang="en-US" sz="2400" dirty="0" smtClean="0"/>
              <a:t> </a:t>
            </a:r>
            <a:r>
              <a:rPr lang="en-US" sz="2400" b="1" dirty="0" smtClean="0"/>
              <a:t>and especially people at all levels</a:t>
            </a:r>
          </a:p>
          <a:p>
            <a:pPr marL="0" indent="0">
              <a:buNone/>
            </a:pPr>
            <a:endParaRPr lang="en-US" sz="2118" dirty="0" smtClean="0"/>
          </a:p>
          <a:p>
            <a:pPr marL="0" indent="0" algn="ctr">
              <a:buNone/>
            </a:pPr>
            <a:endParaRPr lang="en-US" sz="4000" dirty="0" smtClean="0"/>
          </a:p>
          <a:p>
            <a:pPr marL="0" indent="0"/>
            <a:endParaRPr lang="en-US"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p:txBody>
          <a:bodyPr/>
          <a:lstStyle/>
          <a:p>
            <a:r>
              <a:rPr lang="en-US" dirty="0" smtClean="0"/>
              <a:t>Projects at ESO</a:t>
            </a:r>
          </a:p>
          <a:p>
            <a:r>
              <a:rPr lang="en-US" dirty="0" smtClean="0"/>
              <a:t>Aspects of </a:t>
            </a:r>
            <a:r>
              <a:rPr lang="en-US" dirty="0" smtClean="0"/>
              <a:t>the matrix structure</a:t>
            </a:r>
            <a:endParaRPr lang="en-US" dirty="0" smtClean="0"/>
          </a:p>
          <a:p>
            <a:r>
              <a:rPr lang="en-US" dirty="0" smtClean="0"/>
              <a:t>Implementation at ESO</a:t>
            </a:r>
          </a:p>
          <a:p>
            <a:r>
              <a:rPr lang="en-US" dirty="0" smtClean="0"/>
              <a:t>Conclusions – </a:t>
            </a:r>
            <a:r>
              <a:rPr lang="en-US" dirty="0" smtClean="0"/>
              <a:t>D</a:t>
            </a:r>
            <a:r>
              <a:rPr lang="en-US" dirty="0" smtClean="0"/>
              <a:t>iscussion topics</a:t>
            </a:r>
            <a:endParaRPr lang="en-US"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mission of ESO</a:t>
            </a:r>
            <a:endParaRPr lang="en-US" dirty="0"/>
          </a:p>
        </p:txBody>
      </p:sp>
      <p:sp>
        <p:nvSpPr>
          <p:cNvPr id="3" name="Content Placeholder 2"/>
          <p:cNvSpPr>
            <a:spLocks noGrp="1"/>
          </p:cNvSpPr>
          <p:nvPr>
            <p:ph idx="1"/>
          </p:nvPr>
        </p:nvSpPr>
        <p:spPr>
          <a:xfrm>
            <a:off x="457200" y="1264423"/>
            <a:ext cx="8229600" cy="4525963"/>
          </a:xfrm>
        </p:spPr>
        <p:txBody>
          <a:bodyPr/>
          <a:lstStyle/>
          <a:p>
            <a:pPr lvl="0"/>
            <a:r>
              <a:rPr lang="en-US" i="1" dirty="0"/>
              <a:t>E</a:t>
            </a:r>
            <a:r>
              <a:rPr lang="en-US" i="1" dirty="0" smtClean="0"/>
              <a:t>nable</a:t>
            </a:r>
            <a:r>
              <a:rPr lang="en-US" i="1" dirty="0"/>
              <a:t>  major  scientific  discoveries  by  </a:t>
            </a:r>
            <a:r>
              <a:rPr lang="en-US" b="1" i="1" dirty="0"/>
              <a:t>constructing</a:t>
            </a:r>
            <a:r>
              <a:rPr lang="en-US" i="1" dirty="0"/>
              <a:t>  and operating  powerful  observational  facilities that  are  beyond  the  capabilities  of  individual Member States and </a:t>
            </a:r>
            <a:endParaRPr lang="en-US" i="1" dirty="0" smtClean="0"/>
          </a:p>
          <a:p>
            <a:r>
              <a:rPr lang="en-US" i="1" dirty="0"/>
              <a:t>F</a:t>
            </a:r>
            <a:r>
              <a:rPr lang="en-US" i="1" dirty="0" smtClean="0"/>
              <a:t>oster </a:t>
            </a:r>
            <a:r>
              <a:rPr lang="en-US" i="1" dirty="0"/>
              <a:t>astronomical cooperation within its Member States.</a:t>
            </a:r>
            <a:r>
              <a:rPr lang="en-US" i="1" dirty="0" smtClean="0"/>
              <a:t> </a:t>
            </a:r>
          </a:p>
          <a:p>
            <a:pPr algn="ctr">
              <a:buNone/>
            </a:pPr>
            <a:r>
              <a:rPr lang="en-US" b="1" dirty="0" err="1" smtClean="0"/>
              <a:t>ESO’s</a:t>
            </a:r>
            <a:r>
              <a:rPr lang="en-US" b="1" dirty="0" smtClean="0"/>
              <a:t> </a:t>
            </a:r>
            <a:r>
              <a:rPr lang="en-US" b="1" dirty="0"/>
              <a:t>mission</a:t>
            </a:r>
            <a:r>
              <a:rPr lang="en-US" b="1" dirty="0" smtClean="0"/>
              <a:t> is accomplished mostly through </a:t>
            </a:r>
            <a:r>
              <a:rPr lang="en-US" b="1" dirty="0"/>
              <a:t>project-related work</a:t>
            </a:r>
            <a:r>
              <a:rPr lang="en-US" b="1" dirty="0" smtClean="0"/>
              <a:t> </a:t>
            </a:r>
            <a:endParaRPr lang="en-US" b="1" dirty="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Projects at ESO</a:t>
            </a:r>
            <a:endParaRPr lang="en-US" dirty="0"/>
          </a:p>
        </p:txBody>
      </p:sp>
      <p:sp>
        <p:nvSpPr>
          <p:cNvPr id="3" name="Content Placeholder 2"/>
          <p:cNvSpPr>
            <a:spLocks noGrp="1"/>
          </p:cNvSpPr>
          <p:nvPr>
            <p:ph idx="1"/>
          </p:nvPr>
        </p:nvSpPr>
        <p:spPr>
          <a:xfrm>
            <a:off x="0" y="963549"/>
            <a:ext cx="9144000" cy="1639951"/>
          </a:xfrm>
        </p:spPr>
        <p:txBody>
          <a:bodyPr/>
          <a:lstStyle/>
          <a:p>
            <a:r>
              <a:rPr lang="en-US" sz="2800" dirty="0" smtClean="0"/>
              <a:t>Astronomical Observatories (large infrastructures)</a:t>
            </a:r>
            <a:endParaRPr lang="en-US" sz="2800" dirty="0" smtClean="0"/>
          </a:p>
          <a:p>
            <a:pPr lvl="1"/>
            <a:r>
              <a:rPr lang="en-US" sz="2000" dirty="0" smtClean="0"/>
              <a:t>d</a:t>
            </a:r>
            <a:r>
              <a:rPr lang="en-US" sz="2000" dirty="0" smtClean="0"/>
              <a:t>esign and construction</a:t>
            </a:r>
          </a:p>
          <a:p>
            <a:pPr lvl="1"/>
            <a:r>
              <a:rPr lang="en-US" sz="2000" dirty="0" smtClean="0"/>
              <a:t>10 years/ 1 Billion</a:t>
            </a:r>
          </a:p>
          <a:p>
            <a:pPr lvl="1"/>
            <a:r>
              <a:rPr lang="en-US" sz="2000" dirty="0" smtClean="0"/>
              <a:t>alone or in partnership</a:t>
            </a:r>
            <a:endParaRPr lang="en-US" sz="2000" dirty="0" smtClean="0"/>
          </a:p>
          <a:p>
            <a:pPr lvl="8"/>
            <a:endParaRPr lang="en-US" sz="1600" dirty="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5" name="TextBox 4"/>
          <p:cNvSpPr txBox="1"/>
          <p:nvPr/>
        </p:nvSpPr>
        <p:spPr>
          <a:xfrm>
            <a:off x="0" y="2603500"/>
            <a:ext cx="9144000" cy="1446550"/>
          </a:xfrm>
          <a:prstGeom prst="rect">
            <a:avLst/>
          </a:prstGeom>
          <a:noFill/>
        </p:spPr>
        <p:txBody>
          <a:bodyPr wrap="square" rtlCol="0">
            <a:spAutoFit/>
          </a:bodyPr>
          <a:lstStyle/>
          <a:p>
            <a:pPr indent="355600">
              <a:buFont typeface="Arial"/>
              <a:buChar char="•"/>
            </a:pPr>
            <a:r>
              <a:rPr lang="en-US" sz="2800" dirty="0" smtClean="0"/>
              <a:t>Astronomical Instruments</a:t>
            </a:r>
          </a:p>
          <a:p>
            <a:pPr lvl="1"/>
            <a:r>
              <a:rPr lang="en-US" sz="2000" dirty="0" smtClean="0"/>
              <a:t>complex optical-mechanical, electrical, systems</a:t>
            </a:r>
          </a:p>
          <a:p>
            <a:pPr lvl="1"/>
            <a:r>
              <a:rPr lang="en-US" sz="2000" dirty="0" smtClean="0"/>
              <a:t>Several years/Several Millions</a:t>
            </a:r>
            <a:endParaRPr lang="en-US" sz="2000" dirty="0" smtClean="0"/>
          </a:p>
          <a:p>
            <a:pPr lvl="1"/>
            <a:r>
              <a:rPr lang="en-US" sz="2000" dirty="0" smtClean="0"/>
              <a:t>Mostly in partnership with other Institutes</a:t>
            </a:r>
            <a:endParaRPr lang="en-US" sz="2000" dirty="0" smtClean="0"/>
          </a:p>
        </p:txBody>
      </p:sp>
      <p:sp>
        <p:nvSpPr>
          <p:cNvPr id="6" name="TextBox 5"/>
          <p:cNvSpPr txBox="1"/>
          <p:nvPr/>
        </p:nvSpPr>
        <p:spPr>
          <a:xfrm>
            <a:off x="0" y="4050050"/>
            <a:ext cx="8864600" cy="523220"/>
          </a:xfrm>
          <a:prstGeom prst="rect">
            <a:avLst/>
          </a:prstGeom>
          <a:noFill/>
        </p:spPr>
        <p:txBody>
          <a:bodyPr wrap="square" rtlCol="0">
            <a:spAutoFit/>
          </a:bodyPr>
          <a:lstStyle/>
          <a:p>
            <a:pPr marL="355600" indent="-355600">
              <a:buFont typeface="Arial"/>
              <a:buChar char="•"/>
            </a:pPr>
            <a:r>
              <a:rPr lang="en-US" sz="2800" dirty="0" smtClean="0"/>
              <a:t>Upgrade existing facilities (HW and SW</a:t>
            </a:r>
            <a:r>
              <a:rPr lang="en-US" sz="2800" dirty="0" smtClean="0"/>
              <a:t>)</a:t>
            </a:r>
          </a:p>
        </p:txBody>
      </p:sp>
      <p:sp>
        <p:nvSpPr>
          <p:cNvPr id="7" name="TextBox 6"/>
          <p:cNvSpPr txBox="1"/>
          <p:nvPr/>
        </p:nvSpPr>
        <p:spPr>
          <a:xfrm>
            <a:off x="0" y="4573270"/>
            <a:ext cx="8915400" cy="523220"/>
          </a:xfrm>
          <a:prstGeom prst="rect">
            <a:avLst/>
          </a:prstGeom>
          <a:noFill/>
        </p:spPr>
        <p:txBody>
          <a:bodyPr wrap="square" rtlCol="0">
            <a:spAutoFit/>
          </a:bodyPr>
          <a:lstStyle/>
          <a:p>
            <a:pPr indent="355600">
              <a:buFont typeface="Arial"/>
              <a:buChar char="•"/>
            </a:pPr>
            <a:r>
              <a:rPr lang="en-US" sz="2800" dirty="0" smtClean="0"/>
              <a:t>Technology </a:t>
            </a:r>
            <a:r>
              <a:rPr lang="en-US" sz="2800" dirty="0" smtClean="0"/>
              <a:t>dev.: </a:t>
            </a:r>
            <a:r>
              <a:rPr lang="en-US" sz="2800" dirty="0" smtClean="0"/>
              <a:t>detectors, RF receivers, Electronics, </a:t>
            </a:r>
            <a:r>
              <a:rPr lang="en-US" sz="2800" dirty="0" smtClean="0"/>
              <a:t>SW</a:t>
            </a:r>
            <a:endParaRPr lang="en-US" sz="2800" dirty="0" smtClean="0"/>
          </a:p>
        </p:txBody>
      </p:sp>
      <p:sp>
        <p:nvSpPr>
          <p:cNvPr id="8" name="TextBox 7"/>
          <p:cNvSpPr txBox="1"/>
          <p:nvPr/>
        </p:nvSpPr>
        <p:spPr>
          <a:xfrm>
            <a:off x="215900" y="5096490"/>
            <a:ext cx="8648700" cy="954107"/>
          </a:xfrm>
          <a:prstGeom prst="rect">
            <a:avLst/>
          </a:prstGeom>
          <a:noFill/>
        </p:spPr>
        <p:txBody>
          <a:bodyPr wrap="square" rtlCol="0">
            <a:spAutoFit/>
          </a:bodyPr>
          <a:lstStyle/>
          <a:p>
            <a:pPr>
              <a:buNone/>
            </a:pPr>
            <a:r>
              <a:rPr lang="en-US" sz="2800" dirty="0" smtClean="0"/>
              <a:t>Wide variety of engineering disciplines involved:</a:t>
            </a:r>
          </a:p>
          <a:p>
            <a:r>
              <a:rPr lang="en-US" sz="2800" dirty="0" smtClean="0"/>
              <a:t>Civil, Electrical, Mechanics, Optics, Software, etc</a:t>
            </a:r>
            <a:r>
              <a:rPr lang="en-US" sz="2800" dirty="0" smtClean="0"/>
              <a:t>…</a:t>
            </a:r>
          </a:p>
        </p:txBody>
      </p:sp>
      <p:sp>
        <p:nvSpPr>
          <p:cNvPr id="9" name="TextBox 8"/>
          <p:cNvSpPr txBox="1"/>
          <p:nvPr/>
        </p:nvSpPr>
        <p:spPr>
          <a:xfrm>
            <a:off x="0" y="6050597"/>
            <a:ext cx="8928100" cy="523220"/>
          </a:xfrm>
          <a:prstGeom prst="rect">
            <a:avLst/>
          </a:prstGeom>
          <a:noFill/>
        </p:spPr>
        <p:txBody>
          <a:bodyPr wrap="square" rtlCol="0">
            <a:spAutoFit/>
          </a:bodyPr>
          <a:lstStyle/>
          <a:p>
            <a:r>
              <a:rPr lang="en-US" sz="2800" b="1" dirty="0" smtClean="0"/>
              <a:t>Currently: 1 Observatory (E-ELT) + ~25 Instruments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ESO Structure</a:t>
            </a:r>
            <a:endParaRPr lang="en-US" dirty="0"/>
          </a:p>
        </p:txBody>
      </p:sp>
      <p:sp>
        <p:nvSpPr>
          <p:cNvPr id="3" name="Content Placeholder 2"/>
          <p:cNvSpPr>
            <a:spLocks noGrp="1"/>
          </p:cNvSpPr>
          <p:nvPr>
            <p:ph idx="1"/>
          </p:nvPr>
        </p:nvSpPr>
        <p:spPr>
          <a:xfrm>
            <a:off x="0" y="1142999"/>
            <a:ext cx="9144000" cy="3098801"/>
          </a:xfrm>
        </p:spPr>
        <p:txBody>
          <a:bodyPr/>
          <a:lstStyle/>
          <a:p>
            <a:pPr>
              <a:buNone/>
            </a:pPr>
            <a:r>
              <a:rPr lang="en-US" sz="2800" dirty="0" smtClean="0"/>
              <a:t>ESO is structured in 5 Directorates:</a:t>
            </a:r>
          </a:p>
          <a:p>
            <a:pPr marL="174625" indent="-174625"/>
            <a:r>
              <a:rPr lang="en-US" sz="2800" dirty="0" smtClean="0"/>
              <a:t>ADMINISTRATION: HR, Finance, Contract and Procurement...</a:t>
            </a:r>
          </a:p>
          <a:p>
            <a:pPr marL="174625" indent="-174625"/>
            <a:r>
              <a:rPr lang="en-US" sz="2800" dirty="0" smtClean="0"/>
              <a:t>ENGINEERING: technical competence</a:t>
            </a:r>
          </a:p>
          <a:p>
            <a:pPr marL="174625" indent="-174625"/>
            <a:r>
              <a:rPr lang="en-US" sz="2800" dirty="0" smtClean="0"/>
              <a:t>OPERATIONS: facilities management</a:t>
            </a:r>
          </a:p>
          <a:p>
            <a:pPr marL="174625" indent="-174625"/>
            <a:r>
              <a:rPr lang="en-US" sz="2800" dirty="0" smtClean="0"/>
              <a:t>PROGRAMMES: projects development</a:t>
            </a:r>
          </a:p>
          <a:p>
            <a:pPr marL="174625" indent="-174625"/>
            <a:r>
              <a:rPr lang="en-US" sz="2800" dirty="0" smtClean="0"/>
              <a:t>SCIENCE: definition of strategies and projects (requirements</a:t>
            </a:r>
            <a:r>
              <a:rPr lang="en-US" sz="2800" dirty="0" smtClean="0"/>
              <a:t>)</a:t>
            </a:r>
            <a:endParaRPr lang="en-US" sz="2800"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5" name="TextBox 4"/>
          <p:cNvSpPr txBox="1"/>
          <p:nvPr/>
        </p:nvSpPr>
        <p:spPr>
          <a:xfrm>
            <a:off x="139700" y="4374634"/>
            <a:ext cx="9004300" cy="1631216"/>
          </a:xfrm>
          <a:prstGeom prst="rect">
            <a:avLst/>
          </a:prstGeom>
          <a:noFill/>
        </p:spPr>
        <p:txBody>
          <a:bodyPr wrap="square" rtlCol="0">
            <a:spAutoFit/>
          </a:bodyPr>
          <a:lstStyle/>
          <a:p>
            <a:pPr marL="174625" indent="-174625">
              <a:buNone/>
            </a:pPr>
            <a:r>
              <a:rPr lang="en-US" sz="2800" dirty="0" smtClean="0"/>
              <a:t>Projects (grouped in </a:t>
            </a:r>
            <a:r>
              <a:rPr lang="en-US" sz="2800" dirty="0" err="1" smtClean="0"/>
              <a:t>programmes</a:t>
            </a:r>
            <a:r>
              <a:rPr lang="en-US" sz="2800" dirty="0" smtClean="0"/>
              <a:t>) are:</a:t>
            </a:r>
          </a:p>
          <a:p>
            <a:pPr marL="574675" lvl="1" indent="-174625">
              <a:buFont typeface="Arial"/>
              <a:buChar char="•"/>
            </a:pPr>
            <a:r>
              <a:rPr lang="en-US" sz="2400" dirty="0" smtClean="0"/>
              <a:t>Promoted (mostly) by SCIENCE</a:t>
            </a:r>
          </a:p>
          <a:p>
            <a:pPr marL="574675" lvl="1" indent="-174625">
              <a:buFont typeface="Arial"/>
              <a:buChar char="•"/>
            </a:pPr>
            <a:r>
              <a:rPr lang="en-US" sz="2400" dirty="0" smtClean="0"/>
              <a:t>Managed within PROGRAMMES</a:t>
            </a:r>
          </a:p>
          <a:p>
            <a:pPr marL="574675" lvl="1" indent="-174625">
              <a:buFont typeface="Arial"/>
              <a:buChar char="•"/>
            </a:pPr>
            <a:r>
              <a:rPr lang="en-US" sz="2400" dirty="0" smtClean="0"/>
              <a:t>Executed within ENGINEERING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the </a:t>
            </a:r>
            <a:r>
              <a:rPr lang="en-US" dirty="0" smtClean="0"/>
              <a:t>matrix</a:t>
            </a:r>
            <a:endParaRPr lang="en-US" dirty="0"/>
          </a:p>
        </p:txBody>
      </p:sp>
      <p:sp>
        <p:nvSpPr>
          <p:cNvPr id="3" name="Content Placeholder 2"/>
          <p:cNvSpPr>
            <a:spLocks noGrp="1"/>
          </p:cNvSpPr>
          <p:nvPr>
            <p:ph idx="1"/>
          </p:nvPr>
        </p:nvSpPr>
        <p:spPr>
          <a:xfrm>
            <a:off x="62492" y="1197139"/>
            <a:ext cx="9081508" cy="1380961"/>
          </a:xfrm>
        </p:spPr>
        <p:txBody>
          <a:bodyPr>
            <a:normAutofit/>
          </a:bodyPr>
          <a:lstStyle/>
          <a:p>
            <a:pPr marL="365125" lvl="1" indent="-365125">
              <a:buFont typeface="Arial"/>
              <a:buChar char="•"/>
            </a:pPr>
            <a:r>
              <a:rPr lang="en-US" dirty="0" smtClean="0"/>
              <a:t>Until the recent past roles not well defined: technical staff distributed and project management taking place in several </a:t>
            </a:r>
            <a:r>
              <a:rPr lang="en-US" dirty="0" smtClean="0"/>
              <a:t>areas</a:t>
            </a:r>
            <a:endParaRPr lang="en-US"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5" name="TextBox 4"/>
          <p:cNvSpPr txBox="1"/>
          <p:nvPr/>
        </p:nvSpPr>
        <p:spPr>
          <a:xfrm>
            <a:off x="0" y="2806700"/>
            <a:ext cx="9144000" cy="1384995"/>
          </a:xfrm>
          <a:prstGeom prst="rect">
            <a:avLst/>
          </a:prstGeom>
          <a:noFill/>
        </p:spPr>
        <p:txBody>
          <a:bodyPr wrap="square" rtlCol="0">
            <a:spAutoFit/>
          </a:bodyPr>
          <a:lstStyle/>
          <a:p>
            <a:pPr marL="365125" lvl="1" indent="-365125">
              <a:buFont typeface="Arial"/>
              <a:buChar char="•"/>
            </a:pPr>
            <a:r>
              <a:rPr lang="en-US" sz="2800" dirty="0" smtClean="0"/>
              <a:t>Hybrid or incomplete matrix structure suitable for a limited amount of undertakings or a relatively small Organization, providing the highest flexibility</a:t>
            </a:r>
          </a:p>
        </p:txBody>
      </p:sp>
      <p:sp>
        <p:nvSpPr>
          <p:cNvPr id="6" name="TextBox 5"/>
          <p:cNvSpPr txBox="1"/>
          <p:nvPr/>
        </p:nvSpPr>
        <p:spPr>
          <a:xfrm>
            <a:off x="62492" y="4229100"/>
            <a:ext cx="9081508" cy="2523768"/>
          </a:xfrm>
          <a:prstGeom prst="rect">
            <a:avLst/>
          </a:prstGeom>
          <a:noFill/>
        </p:spPr>
        <p:txBody>
          <a:bodyPr wrap="square" rtlCol="0">
            <a:spAutoFit/>
          </a:bodyPr>
          <a:lstStyle/>
          <a:p>
            <a:pPr marL="365125" lvl="1" indent="-365125">
              <a:buFont typeface="Arial"/>
              <a:buChar char="•"/>
            </a:pPr>
            <a:r>
              <a:rPr lang="en-US" sz="2800" dirty="0" smtClean="0"/>
              <a:t>Shortcomings emerged with the increasing number of projects, facilities to operate and amount of staff: large number of ad-hoc arrangements, some level of discomfort within the staff, difficulty of planning, unbalanced distribution of effort, unsatisfactorily projects coverage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the matrix</a:t>
            </a:r>
            <a:endParaRPr lang="en-US" dirty="0"/>
          </a:p>
        </p:txBody>
      </p:sp>
      <p:sp>
        <p:nvSpPr>
          <p:cNvPr id="3" name="Content Placeholder 2"/>
          <p:cNvSpPr>
            <a:spLocks noGrp="1"/>
          </p:cNvSpPr>
          <p:nvPr>
            <p:ph idx="1"/>
          </p:nvPr>
        </p:nvSpPr>
        <p:spPr>
          <a:xfrm>
            <a:off x="0" y="978150"/>
            <a:ext cx="9144000" cy="439488"/>
          </a:xfrm>
        </p:spPr>
        <p:txBody>
          <a:bodyPr>
            <a:normAutofit lnSpcReduction="10000"/>
          </a:bodyPr>
          <a:lstStyle/>
          <a:p>
            <a:pPr algn="ctr">
              <a:buNone/>
            </a:pPr>
            <a:r>
              <a:rPr lang="en-US" sz="2400" b="1" dirty="0" smtClean="0"/>
              <a:t>Philosophy:  </a:t>
            </a:r>
            <a:r>
              <a:rPr lang="en-US" sz="2400" b="1" dirty="0" smtClean="0"/>
              <a:t>separate </a:t>
            </a:r>
            <a:r>
              <a:rPr lang="en-US" sz="2400" b="1" dirty="0" smtClean="0"/>
              <a:t>staff management from </a:t>
            </a:r>
            <a:r>
              <a:rPr lang="en-US" sz="2400" b="1" dirty="0" smtClean="0"/>
              <a:t>project management </a:t>
            </a:r>
            <a:endParaRPr lang="en-US" sz="2400" b="1"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5" name="TextBox 4"/>
          <p:cNvSpPr txBox="1"/>
          <p:nvPr/>
        </p:nvSpPr>
        <p:spPr>
          <a:xfrm>
            <a:off x="0" y="1244600"/>
            <a:ext cx="9144000" cy="2308324"/>
          </a:xfrm>
          <a:prstGeom prst="rect">
            <a:avLst/>
          </a:prstGeom>
          <a:noFill/>
        </p:spPr>
        <p:txBody>
          <a:bodyPr wrap="square" rtlCol="0">
            <a:spAutoFit/>
          </a:bodyPr>
          <a:lstStyle/>
          <a:p>
            <a:pPr>
              <a:buNone/>
            </a:pPr>
            <a:r>
              <a:rPr lang="en-US" sz="2400" b="1" dirty="0" smtClean="0"/>
              <a:t>Advantages</a:t>
            </a:r>
          </a:p>
          <a:p>
            <a:pPr lvl="1">
              <a:buFont typeface="Arial"/>
              <a:buChar char="•"/>
            </a:pPr>
            <a:r>
              <a:rPr lang="en-US" sz="2400" dirty="0" smtClean="0"/>
              <a:t>Best usage of resources: “everybody busy on something”, all projects staffed</a:t>
            </a:r>
          </a:p>
          <a:p>
            <a:pPr lvl="1">
              <a:buFont typeface="Arial"/>
              <a:buChar char="•"/>
            </a:pPr>
            <a:r>
              <a:rPr lang="en-US" sz="2400" dirty="0" smtClean="0"/>
              <a:t>Flexibility: project-people assignment easily adapted to best fit projects and staff </a:t>
            </a:r>
            <a:r>
              <a:rPr lang="en-US" sz="2400" dirty="0" smtClean="0"/>
              <a:t>interests</a:t>
            </a:r>
          </a:p>
          <a:p>
            <a:pPr lvl="1">
              <a:buFont typeface="Arial"/>
              <a:buChar char="•"/>
            </a:pPr>
            <a:r>
              <a:rPr lang="en-US" sz="2400" dirty="0" smtClean="0"/>
              <a:t>D</a:t>
            </a:r>
            <a:r>
              <a:rPr lang="en-US" sz="2400" dirty="0" smtClean="0"/>
              <a:t>evelopment and share of key competences</a:t>
            </a:r>
            <a:endParaRPr lang="en-US" sz="2400" dirty="0" smtClean="0"/>
          </a:p>
        </p:txBody>
      </p:sp>
      <p:sp>
        <p:nvSpPr>
          <p:cNvPr id="6" name="TextBox 5"/>
          <p:cNvSpPr txBox="1"/>
          <p:nvPr/>
        </p:nvSpPr>
        <p:spPr>
          <a:xfrm>
            <a:off x="0" y="4889500"/>
            <a:ext cx="9359900" cy="1477327"/>
          </a:xfrm>
          <a:prstGeom prst="rect">
            <a:avLst/>
          </a:prstGeom>
          <a:noFill/>
        </p:spPr>
        <p:txBody>
          <a:bodyPr wrap="square" rtlCol="0">
            <a:spAutoFit/>
          </a:bodyPr>
          <a:lstStyle/>
          <a:p>
            <a:pPr>
              <a:buNone/>
            </a:pPr>
            <a:r>
              <a:rPr lang="en-US" sz="2400" b="1" dirty="0" smtClean="0"/>
              <a:t>Risks</a:t>
            </a:r>
          </a:p>
          <a:p>
            <a:pPr>
              <a:buNone/>
            </a:pPr>
            <a:r>
              <a:rPr lang="en-US" sz="2400" dirty="0" smtClean="0"/>
              <a:t>Staff </a:t>
            </a:r>
            <a:r>
              <a:rPr lang="en-US" sz="2400" dirty="0" smtClean="0"/>
              <a:t>motivation: </a:t>
            </a:r>
            <a:r>
              <a:rPr lang="en-US" sz="2400" dirty="0" smtClean="0"/>
              <a:t>“</a:t>
            </a:r>
            <a:r>
              <a:rPr lang="en-US" sz="2400" dirty="0" smtClean="0"/>
              <a:t>b</a:t>
            </a:r>
            <a:r>
              <a:rPr lang="en-US" sz="2400" dirty="0" smtClean="0"/>
              <a:t>ody </a:t>
            </a:r>
            <a:r>
              <a:rPr lang="en-US" sz="2400" dirty="0" smtClean="0"/>
              <a:t>shopping” perception,  lack of </a:t>
            </a:r>
            <a:r>
              <a:rPr lang="en-US" sz="2400" dirty="0" smtClean="0"/>
              <a:t>project ownership</a:t>
            </a:r>
            <a:endParaRPr lang="en-US" sz="2400" dirty="0" smtClean="0"/>
          </a:p>
          <a:p>
            <a:pPr marL="452438" lvl="2" indent="-452438"/>
            <a:r>
              <a:rPr lang="en-US" sz="2400" dirty="0" smtClean="0"/>
              <a:t>Fragmentation: projects/people unnecessarily “chopped”</a:t>
            </a:r>
          </a:p>
          <a:p>
            <a:endParaRPr lang="en-US" dirty="0"/>
          </a:p>
        </p:txBody>
      </p:sp>
      <p:sp>
        <p:nvSpPr>
          <p:cNvPr id="7" name="TextBox 6"/>
          <p:cNvSpPr txBox="1"/>
          <p:nvPr/>
        </p:nvSpPr>
        <p:spPr>
          <a:xfrm>
            <a:off x="0" y="3432830"/>
            <a:ext cx="9144000" cy="1846659"/>
          </a:xfrm>
          <a:prstGeom prst="rect">
            <a:avLst/>
          </a:prstGeom>
          <a:noFill/>
        </p:spPr>
        <p:txBody>
          <a:bodyPr wrap="square" rtlCol="0">
            <a:spAutoFit/>
          </a:bodyPr>
          <a:lstStyle/>
          <a:p>
            <a:pPr>
              <a:buNone/>
            </a:pPr>
            <a:r>
              <a:rPr lang="en-US" sz="2400" b="1" dirty="0" smtClean="0"/>
              <a:t>Disadvantages</a:t>
            </a:r>
          </a:p>
          <a:p>
            <a:pPr lvl="1">
              <a:buFont typeface="Arial"/>
              <a:buChar char="•"/>
            </a:pPr>
            <a:r>
              <a:rPr lang="en-US" sz="2400" dirty="0" smtClean="0"/>
              <a:t>Overhead</a:t>
            </a:r>
          </a:p>
          <a:p>
            <a:pPr lvl="1">
              <a:buFont typeface="Arial"/>
              <a:buChar char="•"/>
            </a:pPr>
            <a:r>
              <a:rPr lang="en-US" sz="2400" dirty="0" smtClean="0"/>
              <a:t>Dual command structure</a:t>
            </a:r>
          </a:p>
          <a:p>
            <a:pPr lvl="1">
              <a:buFont typeface="Arial"/>
              <a:buChar char="•"/>
            </a:pPr>
            <a:r>
              <a:rPr lang="en-US" sz="2400" dirty="0" smtClean="0"/>
              <a:t>Requires good coordination Line/Project managers (discussions…)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Critical aspects of the matrix</a:t>
            </a:r>
            <a:endParaRPr lang="en-US" dirty="0"/>
          </a:p>
        </p:txBody>
      </p:sp>
      <p:sp>
        <p:nvSpPr>
          <p:cNvPr id="3" name="Content Placeholder 2"/>
          <p:cNvSpPr>
            <a:spLocks noGrp="1"/>
          </p:cNvSpPr>
          <p:nvPr>
            <p:ph idx="1"/>
          </p:nvPr>
        </p:nvSpPr>
        <p:spPr>
          <a:xfrm>
            <a:off x="62492" y="1007349"/>
            <a:ext cx="9081508" cy="2739151"/>
          </a:xfrm>
        </p:spPr>
        <p:txBody>
          <a:bodyPr>
            <a:normAutofit/>
          </a:bodyPr>
          <a:lstStyle/>
          <a:p>
            <a:pPr marL="365125" lvl="1" indent="-365125">
              <a:buNone/>
            </a:pPr>
            <a:r>
              <a:rPr lang="en-US" b="1" dirty="0" smtClean="0"/>
              <a:t>Allocation of </a:t>
            </a:r>
            <a:r>
              <a:rPr lang="en-US" b="1" dirty="0" smtClean="0"/>
              <a:t>resources - competition</a:t>
            </a:r>
          </a:p>
          <a:p>
            <a:pPr marL="0" lvl="1" indent="0">
              <a:buNone/>
            </a:pPr>
            <a:r>
              <a:rPr lang="en-US" dirty="0" smtClean="0"/>
              <a:t>Competition for resources is not a matrix’s consequence, rather a consequence of the strategic decision of undertaking concurrent projects. The matrix approach aims at optimizing the resources, however it requires a strong managerial leadership and clear guidelines, for instance on priorities.</a:t>
            </a:r>
            <a:r>
              <a:rPr lang="en-US" dirty="0" smtClean="0"/>
              <a:t> </a:t>
            </a:r>
            <a:endParaRPr lang="en-US" dirty="0" smtClean="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
        <p:nvSpPr>
          <p:cNvPr id="5" name="TextBox 4"/>
          <p:cNvSpPr txBox="1"/>
          <p:nvPr/>
        </p:nvSpPr>
        <p:spPr>
          <a:xfrm>
            <a:off x="62492" y="3746500"/>
            <a:ext cx="9081508" cy="2954655"/>
          </a:xfrm>
          <a:prstGeom prst="rect">
            <a:avLst/>
          </a:prstGeom>
          <a:noFill/>
        </p:spPr>
        <p:txBody>
          <a:bodyPr wrap="square" rtlCol="0">
            <a:spAutoFit/>
          </a:bodyPr>
          <a:lstStyle/>
          <a:p>
            <a:pPr marL="365125" lvl="1" indent="-365125">
              <a:buNone/>
            </a:pPr>
            <a:r>
              <a:rPr lang="en-US" sz="2800" b="1" dirty="0" smtClean="0"/>
              <a:t>Staff</a:t>
            </a:r>
            <a:r>
              <a:rPr lang="en-US" sz="2800" b="1" dirty="0" smtClean="0"/>
              <a:t> management: hiring, appraisal</a:t>
            </a:r>
            <a:r>
              <a:rPr lang="en-US" sz="2800" b="1" dirty="0" smtClean="0"/>
              <a:t>,</a:t>
            </a:r>
            <a:r>
              <a:rPr lang="en-US" sz="2800" b="1" dirty="0" smtClean="0"/>
              <a:t> development</a:t>
            </a:r>
            <a:r>
              <a:rPr lang="en-US" sz="2800" b="1" dirty="0" smtClean="0"/>
              <a:t>,</a:t>
            </a:r>
            <a:r>
              <a:rPr lang="en-US" sz="2800" b="1" dirty="0" smtClean="0"/>
              <a:t> training</a:t>
            </a:r>
            <a:endParaRPr lang="en-US" sz="2800" b="1" dirty="0" smtClean="0"/>
          </a:p>
          <a:p>
            <a:pPr marL="0" lvl="1" indent="0">
              <a:buNone/>
            </a:pPr>
            <a:r>
              <a:rPr lang="en-US" sz="2800" dirty="0" smtClean="0"/>
              <a:t>These aspects are normally under the responsibility of the functional manager, but are tightly related with the </a:t>
            </a:r>
            <a:r>
              <a:rPr lang="en-US" sz="2800" dirty="0" err="1" smtClean="0"/>
              <a:t>project(s</a:t>
            </a:r>
            <a:r>
              <a:rPr lang="en-US" sz="2800" dirty="0" smtClean="0"/>
              <a:t>): strong coordination by means of policies, based on exchange of information, mutual trust, and good will is essential</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lstStyle/>
          <a:p>
            <a:r>
              <a:rPr lang="en-US" dirty="0" smtClean="0"/>
              <a:t>The reorganizations process at ESO</a:t>
            </a:r>
            <a:endParaRPr lang="en-US" dirty="0"/>
          </a:p>
        </p:txBody>
      </p:sp>
      <p:sp>
        <p:nvSpPr>
          <p:cNvPr id="3" name="Content Placeholder 2"/>
          <p:cNvSpPr>
            <a:spLocks noGrp="1"/>
          </p:cNvSpPr>
          <p:nvPr>
            <p:ph idx="1"/>
          </p:nvPr>
        </p:nvSpPr>
        <p:spPr>
          <a:xfrm>
            <a:off x="457200" y="1395814"/>
            <a:ext cx="8506146" cy="5276045"/>
          </a:xfrm>
        </p:spPr>
        <p:txBody>
          <a:bodyPr/>
          <a:lstStyle/>
          <a:p>
            <a:pPr>
              <a:buNone/>
            </a:pPr>
            <a:r>
              <a:rPr lang="en-US" dirty="0" smtClean="0"/>
              <a:t>Started in early 2013, four phases planned </a:t>
            </a:r>
          </a:p>
          <a:p>
            <a:r>
              <a:rPr lang="en-US" b="1" dirty="0" smtClean="0"/>
              <a:t>Phase 1</a:t>
            </a:r>
            <a:r>
              <a:rPr lang="en-US" dirty="0" smtClean="0"/>
              <a:t>: definition of the objectives</a:t>
            </a:r>
          </a:p>
          <a:p>
            <a:r>
              <a:rPr lang="en-US" b="1" dirty="0" smtClean="0"/>
              <a:t>Phase 2</a:t>
            </a:r>
            <a:r>
              <a:rPr lang="en-US" dirty="0" smtClean="0"/>
              <a:t>: inter-Directorate staff reassignment:</a:t>
            </a:r>
          </a:p>
          <a:p>
            <a:r>
              <a:rPr lang="en-US" b="1" dirty="0" smtClean="0"/>
              <a:t>Phase 3</a:t>
            </a:r>
            <a:r>
              <a:rPr lang="en-US" dirty="0" smtClean="0"/>
              <a:t>: Directorates  internal re-organization:</a:t>
            </a:r>
          </a:p>
          <a:p>
            <a:r>
              <a:rPr lang="en-US" b="1" dirty="0" smtClean="0"/>
              <a:t>Phase 4</a:t>
            </a:r>
            <a:r>
              <a:rPr lang="en-US" dirty="0" smtClean="0"/>
              <a:t>: consolidation, review, </a:t>
            </a:r>
            <a:r>
              <a:rPr lang="en-US" dirty="0" smtClean="0"/>
              <a:t>adjustments</a:t>
            </a:r>
          </a:p>
          <a:p>
            <a:pPr algn="ctr">
              <a:buNone/>
            </a:pPr>
            <a:r>
              <a:rPr lang="en-US" b="1" dirty="0" smtClean="0"/>
              <a:t>Currently in Phase </a:t>
            </a:r>
            <a:r>
              <a:rPr lang="en-US" b="1" dirty="0" smtClean="0"/>
              <a:t>3</a:t>
            </a:r>
          </a:p>
          <a:p>
            <a:pPr algn="ctr">
              <a:buNone/>
            </a:pPr>
            <a:r>
              <a:rPr lang="en-US" dirty="0" smtClean="0"/>
              <a:t>Staff and middle management involved as much as possible in all phases</a:t>
            </a:r>
            <a:endParaRPr lang="en-US" dirty="0"/>
          </a:p>
        </p:txBody>
      </p:sp>
      <p:sp>
        <p:nvSpPr>
          <p:cNvPr id="4" name="Date Placeholder 3"/>
          <p:cNvSpPr>
            <a:spLocks noGrp="1"/>
          </p:cNvSpPr>
          <p:nvPr>
            <p:ph type="dt" sz="half" idx="4294967295"/>
          </p:nvPr>
        </p:nvSpPr>
        <p:spPr>
          <a:xfrm>
            <a:off x="0" y="6492875"/>
            <a:ext cx="4177292" cy="365125"/>
          </a:xfrm>
          <a:prstGeom prst="rect">
            <a:avLst/>
          </a:prstGeom>
        </p:spPr>
        <p:txBody>
          <a:bodyPr vert="horz" lIns="91440" tIns="45720" rIns="91440" bIns="45720" rtlCol="0" anchor="ctr"/>
          <a:lstStyle>
            <a:lvl1pPr algn="l">
              <a:defRPr sz="1000">
                <a:solidFill>
                  <a:schemeClr val="tx1"/>
                </a:solidFill>
              </a:defRPr>
            </a:lvl1pPr>
          </a:lstStyle>
          <a:p>
            <a:r>
              <a:rPr lang="en-US" b="1" dirty="0" smtClean="0"/>
              <a:t>The Management of Instrumentation Projects</a:t>
            </a:r>
            <a:r>
              <a:rPr lang="en-US" dirty="0" smtClean="0"/>
              <a:t> 19-21 May 2014 - </a:t>
            </a:r>
            <a:r>
              <a:rPr lang="en-US" dirty="0" err="1" smtClean="0"/>
              <a:t>Garching</a:t>
            </a: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SO publ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4594</TotalTime>
  <Words>1210</Words>
  <Application>Microsoft Macintosh PowerPoint</Application>
  <PresentationFormat>On-screen Show (4:3)</PresentationFormat>
  <Paragraphs>141</Paragraphs>
  <Slides>17</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ESO public</vt:lpstr>
      <vt:lpstr>Photo Editor Photo</vt:lpstr>
      <vt:lpstr>Project management in a fully matrixed organisation   </vt:lpstr>
      <vt:lpstr>SCOPE</vt:lpstr>
      <vt:lpstr>The mission of ESO</vt:lpstr>
      <vt:lpstr>The Projects at ESO</vt:lpstr>
      <vt:lpstr>ESO Structure</vt:lpstr>
      <vt:lpstr>Why the matrix</vt:lpstr>
      <vt:lpstr>Why the matrix</vt:lpstr>
      <vt:lpstr>Critical aspects of the matrix</vt:lpstr>
      <vt:lpstr>The reorganizations process at ESO</vt:lpstr>
      <vt:lpstr>Phase 1-process establishment</vt:lpstr>
      <vt:lpstr>Phase 2-actual implementation </vt:lpstr>
      <vt:lpstr>Phase 3 -complete the re-structure</vt:lpstr>
      <vt:lpstr>Phase 4 - consolidation</vt:lpstr>
      <vt:lpstr>The Project management  at ESO</vt:lpstr>
      <vt:lpstr>ESO Matrix</vt:lpstr>
      <vt:lpstr>How much successful at ESO? </vt:lpstr>
      <vt:lpstr>Conclusions</vt:lpstr>
    </vt:vector>
  </TitlesOfParts>
  <Company>ESO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management in a fully matrixed organisation   </dc:title>
  <dc:creator>Fabio Biancat Marchet </dc:creator>
  <cp:lastModifiedBy>Fabio Biancat Marchet </cp:lastModifiedBy>
  <cp:revision>46</cp:revision>
  <dcterms:created xsi:type="dcterms:W3CDTF">2014-05-19T07:55:54Z</dcterms:created>
  <dcterms:modified xsi:type="dcterms:W3CDTF">2014-05-20T06:57:44Z</dcterms:modified>
</cp:coreProperties>
</file>