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571" r:id="rId2"/>
    <p:sldId id="572" r:id="rId3"/>
    <p:sldId id="576" r:id="rId4"/>
    <p:sldId id="579" r:id="rId5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0"/>
        <a:cs typeface="Geneva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0"/>
        <a:cs typeface="Geneva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0"/>
        <a:cs typeface="Geneva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0"/>
        <a:cs typeface="Geneva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Geneva" charset="0"/>
        <a:cs typeface="Geneva" charset="0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CC9"/>
    <a:srgbClr val="8286A3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97" autoAdjust="0"/>
    <p:restoredTop sz="76538" autoAdjust="0"/>
  </p:normalViewPr>
  <p:slideViewPr>
    <p:cSldViewPr snapToObjects="1">
      <p:cViewPr varScale="1">
        <p:scale>
          <a:sx n="105" d="100"/>
          <a:sy n="105" d="100"/>
        </p:scale>
        <p:origin x="-7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4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1" charset="0"/>
                <a:ea typeface="Geneva" pitchFamily="-111" charset="0"/>
                <a:cs typeface="Geneva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1" charset="0"/>
                <a:ea typeface="Geneva" pitchFamily="-111" charset="0"/>
                <a:cs typeface="Geneva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1" charset="0"/>
                <a:ea typeface="Geneva" pitchFamily="-111" charset="0"/>
                <a:cs typeface="Geneva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1" charset="0"/>
                <a:ea typeface="Geneva" pitchFamily="-111" charset="0"/>
                <a:cs typeface="Geneva" pitchFamily="-111" charset="0"/>
              </a:defRPr>
            </a:lvl1pPr>
          </a:lstStyle>
          <a:p>
            <a:pPr>
              <a:defRPr/>
            </a:pPr>
            <a:fld id="{C2C196ED-CBE5-D748-9C4B-26E35CE42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694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1" charset="0"/>
                <a:ea typeface="Geneva" pitchFamily="-111" charset="0"/>
                <a:cs typeface="Geneva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1" charset="0"/>
                <a:ea typeface="Geneva" pitchFamily="-111" charset="0"/>
                <a:cs typeface="Geneva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1" charset="0"/>
                <a:ea typeface="Geneva" pitchFamily="-111" charset="0"/>
                <a:cs typeface="Geneva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1" charset="0"/>
                <a:ea typeface="Geneva" pitchFamily="-111" charset="0"/>
                <a:cs typeface="Geneva" pitchFamily="-111" charset="0"/>
              </a:defRPr>
            </a:lvl1pPr>
          </a:lstStyle>
          <a:p>
            <a:pPr>
              <a:defRPr/>
            </a:pPr>
            <a:fld id="{41E8BC55-1419-9948-AFD2-48F7C740833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84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0"/>
        <a:cs typeface="Genev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0"/>
        <a:cs typeface="Genev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0"/>
        <a:cs typeface="Genev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0"/>
        <a:cs typeface="Genev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0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75187D-3669-5744-B22D-E3D9618E5B74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457200" y="1981200"/>
            <a:ext cx="7772400" cy="685800"/>
          </a:xfrm>
          <a:noFill/>
        </p:spPr>
        <p:txBody>
          <a:bodyPr/>
          <a:lstStyle>
            <a:lvl1pPr>
              <a:defRPr baseline="0"/>
            </a:lvl1pPr>
          </a:lstStyle>
          <a:p>
            <a:pPr eaLnBrk="1" hangingPunct="1"/>
            <a:r>
              <a:rPr lang="de-DE" sz="3200" dirty="0" err="1" smtClean="0"/>
              <a:t>Macromolecular</a:t>
            </a:r>
            <a:r>
              <a:rPr lang="de-DE" sz="3200" dirty="0" smtClean="0"/>
              <a:t> </a:t>
            </a:r>
            <a:r>
              <a:rPr lang="de-DE" sz="3200" dirty="0" err="1" smtClean="0"/>
              <a:t>Crystallography</a:t>
            </a:r>
            <a:r>
              <a:rPr lang="de-DE" sz="3200" dirty="0" smtClean="0"/>
              <a:t> </a:t>
            </a:r>
            <a:r>
              <a:rPr lang="de-DE" sz="3200" dirty="0" err="1" smtClean="0"/>
              <a:t>with</a:t>
            </a:r>
            <a:r>
              <a:rPr lang="de-DE" sz="3200" dirty="0" smtClean="0"/>
              <a:t> Synchrotron </a:t>
            </a:r>
            <a:r>
              <a:rPr lang="de-DE" sz="3200" dirty="0" err="1" smtClean="0"/>
              <a:t>Radiation</a:t>
            </a:r>
            <a:endParaRPr lang="de-DE" sz="3200" dirty="0"/>
          </a:p>
        </p:txBody>
      </p:sp>
      <p:sp>
        <p:nvSpPr>
          <p:cNvPr id="11" name="Rectangle 3"/>
          <p:cNvSpPr>
            <a:spLocks noGrp="1" noChangeArrowheads="1"/>
          </p:cNvSpPr>
          <p:nvPr userDrawn="1">
            <p:ph type="subTitle" idx="4294967295"/>
          </p:nvPr>
        </p:nvSpPr>
        <p:spPr>
          <a:xfrm>
            <a:off x="457200" y="3352800"/>
            <a:ext cx="6400800" cy="3048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indent="0" eaLnBrk="1" hangingPunct="1">
              <a:buNone/>
            </a:pPr>
            <a:r>
              <a:rPr lang="en-US" sz="1800" smtClean="0">
                <a:solidFill>
                  <a:schemeClr val="bg1"/>
                </a:solidFill>
              </a:rPr>
              <a:t>Click to edit Master subtitle style</a:t>
            </a:r>
            <a:endParaRPr lang="de-DE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Univ. Bielefeld | Thomas R. Schneider  | 7/12/2011</a:t>
            </a:r>
            <a:endParaRPr lang="de-D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1"/>
          </p:nvPr>
        </p:nvSpPr>
        <p:spPr>
          <a:xfrm>
            <a:off x="1692275" y="6308725"/>
            <a:ext cx="16764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2400" y="6375400"/>
            <a:ext cx="685800" cy="228600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fld id="{745BDB69-38E2-6C44-8D62-F8D322E33FBD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Univ. Bielefeld | Thomas R. Schneider  | 7/12/2011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692275" y="6308725"/>
            <a:ext cx="16764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2400" y="6375400"/>
            <a:ext cx="3048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fld id="{9512AFEF-D316-6040-93E2-39DF9C8A76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Univ. Bielefeld | Thomas R. Schneider  | 7/12/2011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692275" y="6308725"/>
            <a:ext cx="16764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2400" y="6375400"/>
            <a:ext cx="3048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fld id="{2D5ACA82-9206-ED45-A785-C1087D6A94B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477000"/>
            <a:ext cx="50244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chemeClr val="bg1">
                    <a:lumMod val="50000"/>
                  </a:schemeClr>
                </a:solidFill>
                <a:latin typeface="Arial" pitchFamily="-111" charset="0"/>
                <a:ea typeface="Geneva" pitchFamily="-111" charset="0"/>
                <a:cs typeface="Geneva" pitchFamily="-111" charset="0"/>
              </a:defRPr>
            </a:lvl1pPr>
          </a:lstStyle>
          <a:p>
            <a:pPr>
              <a:defRPr/>
            </a:pPr>
            <a:r>
              <a:rPr lang="de-DE" smtClean="0"/>
              <a:t>Univ. Bielefeld | Thomas R. Schneider  | 7/12/2011</a:t>
            </a:r>
            <a:endParaRPr lang="de-DE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990600"/>
            <a:ext cx="8153400" cy="457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pic>
        <p:nvPicPr>
          <p:cNvPr id="2" name="Picture 4" descr="rgb_logo_2006_72dp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29600" y="6400800"/>
            <a:ext cx="804863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Lucida Sans" charset="0"/>
          <a:ea typeface="Geneva" charset="0"/>
          <a:cs typeface="Genev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Lucida Sans" charset="0"/>
          <a:ea typeface="Geneva" charset="0"/>
          <a:cs typeface="Genev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Lucida Sans" charset="0"/>
          <a:ea typeface="Geneva" charset="0"/>
          <a:cs typeface="Genev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Lucida Sans" charset="0"/>
          <a:ea typeface="Geneva" charset="0"/>
          <a:cs typeface="Genev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Lucida Sans" charset="0"/>
          <a:ea typeface="Geneva" charset="0"/>
          <a:cs typeface="Genev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Lucida Sans" charset="0"/>
          <a:ea typeface="Geneva" charset="0"/>
          <a:cs typeface="Genev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Lucida Sans" charset="0"/>
          <a:ea typeface="Geneva" charset="0"/>
          <a:cs typeface="Genev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Lucida Sans" charset="0"/>
          <a:ea typeface="Geneva" charset="0"/>
          <a:cs typeface="Genev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Times" charset="0"/>
        <a:buChar char="•"/>
        <a:defRPr sz="2000">
          <a:solidFill>
            <a:schemeClr val="tx1"/>
          </a:solidFill>
          <a:latin typeface="Arial" charset="0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Times" charset="0"/>
        <a:buChar char="•"/>
        <a:defRPr sz="2000">
          <a:solidFill>
            <a:schemeClr val="tx1"/>
          </a:solidFill>
          <a:latin typeface="Arial" charset="0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Times" charset="0"/>
        <a:buChar char="•"/>
        <a:defRPr sz="2000">
          <a:solidFill>
            <a:schemeClr val="tx1"/>
          </a:solidFill>
          <a:latin typeface="Arial" charset="0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Times" charset="0"/>
        <a:buChar char="•"/>
        <a:defRPr sz="2000">
          <a:solidFill>
            <a:schemeClr val="tx1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Z:\Presentations\2014 (arranged MM-DD)\Pictures\world_embl_members_combination_flagg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8341293" cy="635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9296"/>
            <a:ext cx="8153400" cy="533400"/>
          </a:xfrm>
        </p:spPr>
        <p:txBody>
          <a:bodyPr/>
          <a:lstStyle/>
          <a:p>
            <a:r>
              <a:rPr lang="en-US" dirty="0" smtClean="0"/>
              <a:t>European Molecular Biology Laboratory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680" y="908720"/>
            <a:ext cx="4758680" cy="4351338"/>
          </a:xfrm>
        </p:spPr>
        <p:txBody>
          <a:bodyPr/>
          <a:lstStyle/>
          <a:p>
            <a:r>
              <a:rPr lang="en-US" sz="1600" dirty="0" smtClean="0"/>
              <a:t>Funded 1974</a:t>
            </a:r>
          </a:p>
          <a:p>
            <a:r>
              <a:rPr lang="en-US" sz="1600" dirty="0" smtClean="0"/>
              <a:t>Inter-governmental organization</a:t>
            </a:r>
          </a:p>
          <a:p>
            <a:pPr>
              <a:spcBef>
                <a:spcPts val="1800"/>
              </a:spcBef>
            </a:pPr>
            <a:r>
              <a:rPr lang="en-US" sz="1600" dirty="0" smtClean="0"/>
              <a:t>Missions</a:t>
            </a:r>
          </a:p>
          <a:p>
            <a:pPr lvl="1"/>
            <a:r>
              <a:rPr lang="en-US" dirty="0" smtClean="0"/>
              <a:t>Basic Research in Molecular Biology</a:t>
            </a:r>
          </a:p>
          <a:p>
            <a:pPr lvl="1"/>
            <a:r>
              <a:rPr lang="en-US" dirty="0" smtClean="0"/>
              <a:t>Technology and Instrumentation</a:t>
            </a:r>
          </a:p>
          <a:p>
            <a:pPr lvl="1"/>
            <a:r>
              <a:rPr lang="en-US" dirty="0" smtClean="0"/>
              <a:t>Facilities and Services</a:t>
            </a:r>
          </a:p>
          <a:p>
            <a:pPr lvl="1"/>
            <a:r>
              <a:rPr lang="en-US" dirty="0" smtClean="0"/>
              <a:t>Teaching and Training</a:t>
            </a:r>
          </a:p>
          <a:p>
            <a:pPr lvl="1"/>
            <a:r>
              <a:rPr lang="en-US" dirty="0" smtClean="0"/>
              <a:t>Technology Transfer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053106" y="5100798"/>
            <a:ext cx="409830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20 member states </a:t>
            </a:r>
            <a:r>
              <a:rPr lang="en-US" sz="1600" dirty="0" smtClean="0"/>
              <a:t>+ 2 </a:t>
            </a:r>
            <a:r>
              <a:rPr lang="en-US" sz="1600" dirty="0" smtClean="0"/>
              <a:t>+ </a:t>
            </a:r>
            <a:r>
              <a:rPr lang="en-US" sz="1600" dirty="0" smtClean="0"/>
              <a:t>1</a:t>
            </a:r>
            <a:endParaRPr lang="en-US" sz="1600" dirty="0" smtClean="0"/>
          </a:p>
          <a:p>
            <a:r>
              <a:rPr lang="en-US" sz="1600" dirty="0" smtClean="0"/>
              <a:t>5 sites</a:t>
            </a:r>
          </a:p>
          <a:p>
            <a:r>
              <a:rPr lang="en-US" sz="1600" dirty="0" smtClean="0"/>
              <a:t>1800 employees from &gt;80 nations</a:t>
            </a:r>
          </a:p>
          <a:p>
            <a:r>
              <a:rPr lang="en-US" sz="1600" dirty="0" smtClean="0"/>
              <a:t>Annual Budget ca. 150 + 60 M€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16353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0-09-30_Luftfoto_DESY_mit_Lichtquellen_RS-0059-bum7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6680" cy="59814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6360422"/>
            <a:ext cx="7353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http://bilder.desy.de:9080/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DESYmediabank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//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ConvertAssets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/2010-09-30_Luftfoto_DESY_mit_Lichtquellen_RS-0059-bum70.jpg</a:t>
            </a:r>
          </a:p>
        </p:txBody>
      </p:sp>
    </p:spTree>
    <p:extLst>
      <p:ext uri="{BB962C8B-B14F-4D97-AF65-F5344CB8AC3E}">
        <p14:creationId xmlns:p14="http://schemas.microsoft.com/office/powerpoint/2010/main" val="277815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Technologies/Services enabling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3678560" cy="4351338"/>
          </a:xfrm>
        </p:spPr>
        <p:txBody>
          <a:bodyPr/>
          <a:lstStyle/>
          <a:p>
            <a:r>
              <a:rPr lang="en-US" dirty="0" smtClean="0"/>
              <a:t>Core Facilities</a:t>
            </a:r>
          </a:p>
          <a:p>
            <a:r>
              <a:rPr lang="en-US" dirty="0" smtClean="0"/>
              <a:t>Instrumentation </a:t>
            </a:r>
            <a:r>
              <a:rPr lang="en-US" dirty="0" smtClean="0"/>
              <a:t>for synchrotron radiation</a:t>
            </a:r>
          </a:p>
          <a:p>
            <a:r>
              <a:rPr lang="en-US" dirty="0" smtClean="0"/>
              <a:t>Nano-Positioning</a:t>
            </a:r>
          </a:p>
          <a:p>
            <a:r>
              <a:rPr lang="en-US" dirty="0" smtClean="0"/>
              <a:t>Liquid handling  </a:t>
            </a:r>
          </a:p>
          <a:p>
            <a:r>
              <a:rPr lang="en-US" dirty="0" smtClean="0"/>
              <a:t>Automation</a:t>
            </a:r>
          </a:p>
          <a:p>
            <a:endParaRPr lang="en-US" dirty="0" smtClean="0"/>
          </a:p>
          <a:p>
            <a:r>
              <a:rPr lang="en-US" dirty="0" smtClean="0"/>
              <a:t>Sample Characterization </a:t>
            </a:r>
            <a:br>
              <a:rPr lang="en-US" dirty="0" smtClean="0"/>
            </a:br>
            <a:r>
              <a:rPr lang="en-US" dirty="0" smtClean="0"/>
              <a:t>and Preparation</a:t>
            </a:r>
          </a:p>
          <a:p>
            <a:endParaRPr lang="en-US" dirty="0" smtClean="0"/>
          </a:p>
          <a:p>
            <a:r>
              <a:rPr lang="en-US" dirty="0" smtClean="0"/>
              <a:t>Data Evaluation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Integrated User Facilities</a:t>
            </a:r>
            <a:br>
              <a:rPr lang="en-US" b="1" dirty="0" smtClean="0"/>
            </a:br>
            <a:r>
              <a:rPr lang="en-US" dirty="0" smtClean="0"/>
              <a:t>for the non-specialists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Several 100 user groups per year </a:t>
            </a:r>
            <a:r>
              <a:rPr lang="en-US" dirty="0" smtClean="0"/>
              <a:t>visiting the beam lines</a:t>
            </a:r>
            <a:endParaRPr lang="en-US" dirty="0"/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004" y="4721132"/>
            <a:ext cx="2614913" cy="16988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838200"/>
            <a:ext cx="1573763" cy="14583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4461" y="1066800"/>
            <a:ext cx="1742339" cy="1401035"/>
          </a:xfrm>
          <a:prstGeom prst="rect">
            <a:avLst/>
          </a:prstGeom>
        </p:spPr>
      </p:pic>
      <p:pic>
        <p:nvPicPr>
          <p:cNvPr id="8" name="Picture 7" descr="HPTX-Pipetting-1008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2667000"/>
            <a:ext cx="1828800" cy="1371600"/>
          </a:xfrm>
          <a:prstGeom prst="rect">
            <a:avLst/>
          </a:prstGeom>
        </p:spPr>
      </p:pic>
      <p:pic>
        <p:nvPicPr>
          <p:cNvPr id="10" name="Picture 4" descr="abl_gleevec_yellow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2667000"/>
            <a:ext cx="1325712" cy="17575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40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EMBL - typical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12776"/>
            <a:ext cx="7639000" cy="4579938"/>
          </a:xfrm>
        </p:spPr>
        <p:txBody>
          <a:bodyPr/>
          <a:lstStyle/>
          <a:p>
            <a:r>
              <a:rPr lang="en-US" dirty="0" smtClean="0"/>
              <a:t>100 k€ to 15 M€</a:t>
            </a:r>
          </a:p>
          <a:p>
            <a:r>
              <a:rPr lang="en-US" dirty="0" smtClean="0"/>
              <a:t>6 months to 5 years</a:t>
            </a:r>
          </a:p>
          <a:p>
            <a:r>
              <a:rPr lang="en-US" dirty="0" smtClean="0"/>
              <a:t>No 'prescribed' project management model</a:t>
            </a:r>
          </a:p>
          <a:p>
            <a:r>
              <a:rPr lang="en-US" dirty="0" smtClean="0"/>
              <a:t>Collaboration with similar sites is absolutely crucial (critical mass)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/>
              <a:t>Advisory boards (1/ y) </a:t>
            </a:r>
          </a:p>
          <a:p>
            <a:r>
              <a:rPr lang="en-US" dirty="0" smtClean="0"/>
              <a:t>Review boards (1/ 4y)</a:t>
            </a:r>
          </a:p>
          <a:p>
            <a:r>
              <a:rPr lang="en-US" dirty="0" smtClean="0"/>
              <a:t>5 year plans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&lt;10% of staff on rolling tenure, others have to leave after 9y</a:t>
            </a:r>
          </a:p>
          <a:p>
            <a:r>
              <a:rPr lang="en-US" dirty="0" smtClean="0"/>
              <a:t>Many projects receive financing on short notice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ext</a:t>
            </a:r>
            <a:r>
              <a:rPr lang="en-US" dirty="0" smtClean="0"/>
              <a:t> &amp; </a:t>
            </a:r>
            <a:r>
              <a:rPr lang="en-US" dirty="0" err="1" smtClean="0"/>
              <a:t>int</a:t>
            </a:r>
            <a:r>
              <a:rPr lang="en-US" dirty="0" smtClean="0"/>
              <a:t> grants)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15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rs-lecture">
  <a:themeElements>
    <a:clrScheme name="Leere Präsentation 4">
      <a:dk1>
        <a:srgbClr val="000000"/>
      </a:dk1>
      <a:lt1>
        <a:srgbClr val="FFFFFF"/>
      </a:lt1>
      <a:dk2>
        <a:srgbClr val="007E82"/>
      </a:dk2>
      <a:lt2>
        <a:srgbClr val="7D7D7D"/>
      </a:lt2>
      <a:accent1>
        <a:srgbClr val="72AD46"/>
      </a:accent1>
      <a:accent2>
        <a:srgbClr val="DF001A"/>
      </a:accent2>
      <a:accent3>
        <a:srgbClr val="FFFFFF"/>
      </a:accent3>
      <a:accent4>
        <a:srgbClr val="000000"/>
      </a:accent4>
      <a:accent5>
        <a:srgbClr val="BCD3B0"/>
      </a:accent5>
      <a:accent6>
        <a:srgbClr val="CA0016"/>
      </a:accent6>
      <a:hlink>
        <a:srgbClr val="D2E806"/>
      </a:hlink>
      <a:folHlink>
        <a:srgbClr val="72AD46"/>
      </a:folHlink>
    </a:clrScheme>
    <a:fontScheme name="Leere Präsentation">
      <a:majorFont>
        <a:latin typeface="Lucida Sans"/>
        <a:ea typeface="Geneva"/>
        <a:cs typeface="Geneva"/>
      </a:majorFont>
      <a:minorFont>
        <a:latin typeface="Lucida Sans"/>
        <a:ea typeface="Geneva"/>
        <a:cs typeface="Genev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Geneva" charset="0"/>
            <a:cs typeface="Genev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Geneva" charset="0"/>
            <a:cs typeface="Geneva" charset="0"/>
          </a:defRPr>
        </a:defPPr>
      </a:lstStyle>
    </a:lnDef>
  </a:objectDefaults>
  <a:extraClrSchemeLst>
    <a:extraClrScheme>
      <a:clrScheme name="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DCDCDC"/>
        </a:lt1>
        <a:dk2>
          <a:srgbClr val="007E82"/>
        </a:dk2>
        <a:lt2>
          <a:srgbClr val="7D7D7D"/>
        </a:lt2>
        <a:accent1>
          <a:srgbClr val="72AD46"/>
        </a:accent1>
        <a:accent2>
          <a:srgbClr val="DF001A"/>
        </a:accent2>
        <a:accent3>
          <a:srgbClr val="EBEBEB"/>
        </a:accent3>
        <a:accent4>
          <a:srgbClr val="000000"/>
        </a:accent4>
        <a:accent5>
          <a:srgbClr val="BCD3B0"/>
        </a:accent5>
        <a:accent6>
          <a:srgbClr val="CA0016"/>
        </a:accent6>
        <a:hlink>
          <a:srgbClr val="007E82"/>
        </a:hlink>
        <a:folHlink>
          <a:srgbClr val="72AD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7E82"/>
        </a:dk2>
        <a:lt2>
          <a:srgbClr val="7D7D7D"/>
        </a:lt2>
        <a:accent1>
          <a:srgbClr val="72AD46"/>
        </a:accent1>
        <a:accent2>
          <a:srgbClr val="DF001A"/>
        </a:accent2>
        <a:accent3>
          <a:srgbClr val="FFFFFF"/>
        </a:accent3>
        <a:accent4>
          <a:srgbClr val="000000"/>
        </a:accent4>
        <a:accent5>
          <a:srgbClr val="BCD3B0"/>
        </a:accent5>
        <a:accent6>
          <a:srgbClr val="CA0016"/>
        </a:accent6>
        <a:hlink>
          <a:srgbClr val="007E82"/>
        </a:hlink>
        <a:folHlink>
          <a:srgbClr val="72AD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7E82"/>
        </a:dk2>
        <a:lt2>
          <a:srgbClr val="7D7D7D"/>
        </a:lt2>
        <a:accent1>
          <a:srgbClr val="72AD46"/>
        </a:accent1>
        <a:accent2>
          <a:srgbClr val="DF001A"/>
        </a:accent2>
        <a:accent3>
          <a:srgbClr val="FFFFFF"/>
        </a:accent3>
        <a:accent4>
          <a:srgbClr val="000000"/>
        </a:accent4>
        <a:accent5>
          <a:srgbClr val="BCD3B0"/>
        </a:accent5>
        <a:accent6>
          <a:srgbClr val="CA0016"/>
        </a:accent6>
        <a:hlink>
          <a:srgbClr val="D2E806"/>
        </a:hlink>
        <a:folHlink>
          <a:srgbClr val="72AD4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trs-lecture.potx</Template>
  <TotalTime>27139</TotalTime>
  <Words>130</Words>
  <Application>Microsoft Macintosh PowerPoint</Application>
  <PresentationFormat>On-screen Show (4:3)</PresentationFormat>
  <Paragraphs>39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trs-lecture</vt:lpstr>
      <vt:lpstr>European Molecular Biology Laboratory</vt:lpstr>
      <vt:lpstr>PowerPoint Presentation</vt:lpstr>
      <vt:lpstr>Technologies/Services enabling Science</vt:lpstr>
      <vt:lpstr>EMBL - typical projects</vt:lpstr>
    </vt:vector>
  </TitlesOfParts>
  <Company>s 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 k</dc:creator>
  <cp:lastModifiedBy>Thomas Schneider</cp:lastModifiedBy>
  <cp:revision>320</cp:revision>
  <cp:lastPrinted>2011-12-08T07:52:59Z</cp:lastPrinted>
  <dcterms:created xsi:type="dcterms:W3CDTF">2011-06-01T10:07:00Z</dcterms:created>
  <dcterms:modified xsi:type="dcterms:W3CDTF">2014-05-19T11:31:37Z</dcterms:modified>
</cp:coreProperties>
</file>