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  <p:sldMasterId id="2147485248" r:id="rId2"/>
    <p:sldMasterId id="2147485260" r:id="rId3"/>
  </p:sldMasterIdLst>
  <p:notesMasterIdLst>
    <p:notesMasterId r:id="rId29"/>
  </p:notesMasterIdLst>
  <p:handoutMasterIdLst>
    <p:handoutMasterId r:id="rId30"/>
  </p:handoutMasterIdLst>
  <p:sldIdLst>
    <p:sldId id="279" r:id="rId4"/>
    <p:sldId id="669" r:id="rId5"/>
    <p:sldId id="919" r:id="rId6"/>
    <p:sldId id="940" r:id="rId7"/>
    <p:sldId id="942" r:id="rId8"/>
    <p:sldId id="949" r:id="rId9"/>
    <p:sldId id="950" r:id="rId10"/>
    <p:sldId id="945" r:id="rId11"/>
    <p:sldId id="947" r:id="rId12"/>
    <p:sldId id="961" r:id="rId13"/>
    <p:sldId id="951" r:id="rId14"/>
    <p:sldId id="953" r:id="rId15"/>
    <p:sldId id="941" r:id="rId16"/>
    <p:sldId id="954" r:id="rId17"/>
    <p:sldId id="944" r:id="rId18"/>
    <p:sldId id="955" r:id="rId19"/>
    <p:sldId id="943" r:id="rId20"/>
    <p:sldId id="956" r:id="rId21"/>
    <p:sldId id="946" r:id="rId22"/>
    <p:sldId id="948" r:id="rId23"/>
    <p:sldId id="952" r:id="rId24"/>
    <p:sldId id="957" r:id="rId25"/>
    <p:sldId id="958" r:id="rId26"/>
    <p:sldId id="959" r:id="rId27"/>
    <p:sldId id="960" r:id="rId28"/>
  </p:sldIdLst>
  <p:sldSz cx="9144000" cy="6858000" type="screen4x3"/>
  <p:notesSz cx="7315200" cy="9601200"/>
  <p:embeddedFontLst>
    <p:embeddedFont>
      <p:font typeface="Lucida Calligraphy" panose="03010101010101010101" pitchFamily="66" charset="0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3333CC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3333CC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3333CC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3333CC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3333CC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3333CC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3333CC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3333CC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3333CC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0033CC"/>
    <a:srgbClr val="FFFF00"/>
    <a:srgbClr val="33CCFF"/>
    <a:srgbClr val="CC9900"/>
    <a:srgbClr val="66FF33"/>
    <a:srgbClr val="669900"/>
    <a:srgbClr val="00CC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63" autoAdjust="0"/>
    <p:restoredTop sz="90051" autoAdjust="0"/>
  </p:normalViewPr>
  <p:slideViewPr>
    <p:cSldViewPr snapToGrid="0">
      <p:cViewPr varScale="1">
        <p:scale>
          <a:sx n="65" d="100"/>
          <a:sy n="65" d="100"/>
        </p:scale>
        <p:origin x="-3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680" y="-108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04EB004-1528-46FF-92FF-B1876DFA1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84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0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E418A48-983C-457E-A371-558C1E092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72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6C1D5-268D-4C0B-8C5E-6C453C17B2B6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816FB0-3C59-4DA5-8AB4-CAC49D20BB87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A07D8-17FB-4E3A-8866-D865C3DE2BCD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6E7FE-A650-4449-A8D8-66245D0B7D5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117C5-F59D-48D6-AF75-E32520397347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E4AE6-3F02-42E9-BB94-F7EE1947642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735CB-316C-488E-85AD-51FD426DE41D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2DB0A-34F2-424F-B0C8-6FB7AF28F23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F37FD5D-76E3-456C-BD1A-B3F82B4041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40470" y="0"/>
            <a:ext cx="4603530" cy="462455"/>
          </a:xfrm>
        </p:spPr>
        <p:txBody>
          <a:bodyPr/>
          <a:lstStyle>
            <a:lvl1pPr>
              <a:defRPr/>
            </a:lvl1pPr>
          </a:lstStyle>
          <a:p>
            <a:r>
              <a:rPr lang="sl-SI" dirty="0" smtClean="0"/>
              <a:t>Title</a:t>
            </a:r>
            <a:endParaRPr lang="sl-S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81822-F93B-463E-A1E3-612FD61E3655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66B07-7F45-4DEC-B982-98A67B8E92F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A07D8-17FB-4E3A-8866-D865C3DE2BCD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6E7FE-A650-4449-A8D8-66245D0B7D5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81822-F93B-463E-A1E3-612FD61E3655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66B07-7F45-4DEC-B982-98A67B8E92F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2FF0A-AFC3-4A5F-BB3B-33C39CB86B7A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AA86A-C673-4BA4-A502-6B9369113B8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3487F-FB66-4A23-A88A-0C9DD1415BB8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F3E0-5D0B-4089-BBDE-6D987BD1DBE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B52F-C632-4CDD-9D30-E06F1FA1F419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D2D9-6073-49CC-90EB-B453A0576BE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CD3E-ACC9-426E-8BE5-473F42B5B46E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E4339-CD5E-4002-BD3F-BDF5B3A65E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CA513-B883-4DB4-BD7D-2E557599C4A5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6486-820A-44CA-AB74-0756A02E4DD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2FF0A-AFC3-4A5F-BB3B-33C39CB86B7A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AA86A-C673-4BA4-A502-6B9369113B8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C50B7-1405-4D8A-B020-3A82474633C4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F6DA-6AB8-40AA-BC96-900082C1BB2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2FF46-A522-45B8-842E-97E615E5EB47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61098-293D-4E54-90F0-3958D0B50FF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117C5-F59D-48D6-AF75-E32520397347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E4AE6-3F02-42E9-BB94-F7EE1947642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735CB-316C-488E-85AD-51FD426DE41D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2DB0A-34F2-424F-B0C8-6FB7AF28F23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3487F-FB66-4A23-A88A-0C9DD1415BB8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F3E0-5D0B-4089-BBDE-6D987BD1DBE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B52F-C632-4CDD-9D30-E06F1FA1F419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D2D9-6073-49CC-90EB-B453A0576BE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CD3E-ACC9-426E-8BE5-473F42B5B46E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E4339-CD5E-4002-BD3F-BDF5B3A65E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CA513-B883-4DB4-BD7D-2E557599C4A5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6486-820A-44CA-AB74-0756A02E4DD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C50B7-1405-4D8A-B020-3A82474633C4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F6DA-6AB8-40AA-BC96-900082C1BB2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2FF46-A522-45B8-842E-97E615E5EB47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61098-293D-4E54-90F0-3958D0B50FF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16321BB-5DF4-41E6-896A-DE598E10797D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FDB4631-35A4-4097-AF32-BA23DB2A28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6" r:id="rId1"/>
    <p:sldLayoutId id="2147485237" r:id="rId2"/>
    <p:sldLayoutId id="2147485238" r:id="rId3"/>
    <p:sldLayoutId id="2147485239" r:id="rId4"/>
    <p:sldLayoutId id="2147485240" r:id="rId5"/>
    <p:sldLayoutId id="2147485241" r:id="rId6"/>
    <p:sldLayoutId id="2147485242" r:id="rId7"/>
    <p:sldLayoutId id="2147485243" r:id="rId8"/>
    <p:sldLayoutId id="2147485244" r:id="rId9"/>
    <p:sldLayoutId id="2147485245" r:id="rId10"/>
    <p:sldLayoutId id="21474852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40470" y="0"/>
            <a:ext cx="4603530" cy="664929"/>
          </a:xfrm>
          <a:prstGeom prst="rect">
            <a:avLst/>
          </a:prstGeom>
          <a:solidFill>
            <a:srgbClr val="3366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550980" y="6581001"/>
            <a:ext cx="4593020" cy="276999"/>
          </a:xfrm>
          <a:prstGeom prst="rect">
            <a:avLst/>
          </a:prstGeom>
          <a:solidFill>
            <a:srgbClr val="669900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l-SI" sz="1200" dirty="0" smtClean="0">
                <a:solidFill>
                  <a:schemeClr val="tx1"/>
                </a:solidFill>
                <a:latin typeface="Arial" charset="0"/>
              </a:rPr>
              <a:t>B. Golob, CPV</a:t>
            </a:r>
            <a:r>
              <a:rPr lang="sl-SI" sz="1200" baseline="0" dirty="0" smtClean="0">
                <a:solidFill>
                  <a:schemeClr val="tx1"/>
                </a:solidFill>
                <a:latin typeface="Arial" charset="0"/>
              </a:rPr>
              <a:t> @ B Factories</a:t>
            </a:r>
            <a:r>
              <a:rPr lang="en-US" sz="1200" dirty="0" smtClean="0">
                <a:solidFill>
                  <a:schemeClr val="tx1"/>
                </a:solidFill>
                <a:latin typeface="Arial" charset="0"/>
              </a:rPr>
              <a:t>    </a:t>
            </a:r>
            <a:fld id="{5591EDD9-CE91-4C17-AAD9-0402FE81E3D3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algn="ctr">
                <a:defRPr/>
              </a:pPr>
              <a:t>‹#›</a:t>
            </a:fld>
            <a:r>
              <a:rPr lang="sl-SI" sz="1200" dirty="0" smtClean="0">
                <a:solidFill>
                  <a:schemeClr val="tx1"/>
                </a:solidFill>
                <a:latin typeface="Arial" charset="0"/>
              </a:rPr>
              <a:t>/13</a:t>
            </a:r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6581001"/>
            <a:ext cx="4572000" cy="276999"/>
          </a:xfrm>
          <a:prstGeom prst="rect">
            <a:avLst/>
          </a:prstGeom>
          <a:solidFill>
            <a:schemeClr val="tx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l-SI" sz="1200" baseline="0" dirty="0" smtClean="0">
                <a:solidFill>
                  <a:schemeClr val="bg1"/>
                </a:solidFill>
                <a:latin typeface="Arial" charset="0"/>
              </a:rPr>
              <a:t>Beauty‘14, Edinburgh, July </a:t>
            </a:r>
            <a:r>
              <a:rPr lang="en-US" sz="1200" dirty="0" smtClean="0">
                <a:solidFill>
                  <a:schemeClr val="bg1"/>
                </a:solidFill>
                <a:latin typeface="Arial" charset="0"/>
              </a:rPr>
              <a:t>20</a:t>
            </a:r>
            <a:r>
              <a:rPr lang="sl-SI" sz="1200" dirty="0" smtClean="0">
                <a:solidFill>
                  <a:schemeClr val="bg1"/>
                </a:solidFill>
                <a:latin typeface="Arial" charset="0"/>
              </a:rPr>
              <a:t>14</a:t>
            </a:r>
            <a:endParaRPr lang="en-US" sz="120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49" r:id="rId1"/>
    <p:sldLayoutId id="2147485250" r:id="rId2"/>
    <p:sldLayoutId id="2147485251" r:id="rId3"/>
    <p:sldLayoutId id="2147485252" r:id="rId4"/>
    <p:sldLayoutId id="2147485253" r:id="rId5"/>
    <p:sldLayoutId id="2147485254" r:id="rId6"/>
    <p:sldLayoutId id="2147485255" r:id="rId7"/>
    <p:sldLayoutId id="2147485256" r:id="rId8"/>
    <p:sldLayoutId id="2147485257" r:id="rId9"/>
    <p:sldLayoutId id="2147485258" r:id="rId10"/>
    <p:sldLayoutId id="21474852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1600" baseline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16321BB-5DF4-41E6-896A-DE598E10797D}" type="datetimeFigureOut">
              <a:rPr lang="sl-SI"/>
              <a:pPr>
                <a:defRPr/>
              </a:pPr>
              <a:t>15.7.2014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FDB4631-35A4-4097-AF32-BA23DB2A28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61" r:id="rId1"/>
    <p:sldLayoutId id="2147485262" r:id="rId2"/>
    <p:sldLayoutId id="2147485263" r:id="rId3"/>
    <p:sldLayoutId id="2147485264" r:id="rId4"/>
    <p:sldLayoutId id="2147485265" r:id="rId5"/>
    <p:sldLayoutId id="2147485266" r:id="rId6"/>
    <p:sldLayoutId id="2147485267" r:id="rId7"/>
    <p:sldLayoutId id="2147485268" r:id="rId8"/>
    <p:sldLayoutId id="2147485269" r:id="rId9"/>
    <p:sldLayoutId id="2147485270" r:id="rId10"/>
    <p:sldLayoutId id="21474852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40.JPG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7.JP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4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1.JP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5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6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7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8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3.JP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9.xml"/><Relationship Id="rId6" Type="http://schemas.openxmlformats.org/officeDocument/2006/relationships/image" Target="../media/image62.JPG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0.xml"/><Relationship Id="rId4" Type="http://schemas.openxmlformats.org/officeDocument/2006/relationships/image" Target="../media/image6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1.xml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2.xml"/><Relationship Id="rId4" Type="http://schemas.openxmlformats.org/officeDocument/2006/relationships/image" Target="../media/image6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3.xml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4.xml"/><Relationship Id="rId4" Type="http://schemas.openxmlformats.org/officeDocument/2006/relationships/image" Target="../media/image6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6.JPG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G"/><Relationship Id="rId11" Type="http://schemas.openxmlformats.org/officeDocument/2006/relationships/image" Target="../media/image13.wmf"/><Relationship Id="rId5" Type="http://schemas.openxmlformats.org/officeDocument/2006/relationships/image" Target="../media/image14.JPG"/><Relationship Id="rId10" Type="http://schemas.openxmlformats.org/officeDocument/2006/relationships/oleObject" Target="../embeddings/oleObject1.bin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slideLayout" Target="../slideLayouts/slideLayout17.xml"/><Relationship Id="rId7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slideLayout" Target="../slideLayouts/slideLayout17.xml"/><Relationship Id="rId7" Type="http://schemas.openxmlformats.org/officeDocument/2006/relationships/oleObject" Target="../embeddings/oleObject3.bin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JPG"/><Relationship Id="rId11" Type="http://schemas.openxmlformats.org/officeDocument/2006/relationships/image" Target="../media/image32.JPG"/><Relationship Id="rId5" Type="http://schemas.openxmlformats.org/officeDocument/2006/relationships/image" Target="../media/image28.JPG"/><Relationship Id="rId10" Type="http://schemas.openxmlformats.org/officeDocument/2006/relationships/image" Target="../media/image31.JP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3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6.JP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6"/>
          <p:cNvSpPr>
            <a:spLocks noChangeShapeType="1"/>
          </p:cNvSpPr>
          <p:nvPr/>
        </p:nvSpPr>
        <p:spPr bwMode="auto">
          <a:xfrm>
            <a:off x="5550221" y="2254363"/>
            <a:ext cx="1108075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47" name="Line 7"/>
          <p:cNvSpPr>
            <a:spLocks noChangeShapeType="1"/>
          </p:cNvSpPr>
          <p:nvPr/>
        </p:nvSpPr>
        <p:spPr bwMode="auto">
          <a:xfrm>
            <a:off x="5538932" y="4742152"/>
            <a:ext cx="1108075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48" name="Line 8"/>
          <p:cNvSpPr>
            <a:spLocks noChangeShapeType="1"/>
          </p:cNvSpPr>
          <p:nvPr/>
        </p:nvSpPr>
        <p:spPr bwMode="auto">
          <a:xfrm>
            <a:off x="3141761" y="4554921"/>
            <a:ext cx="0" cy="652462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49" name="Line 9"/>
          <p:cNvSpPr>
            <a:spLocks noChangeShapeType="1"/>
          </p:cNvSpPr>
          <p:nvPr/>
        </p:nvSpPr>
        <p:spPr bwMode="auto">
          <a:xfrm>
            <a:off x="8877621" y="2254363"/>
            <a:ext cx="0" cy="652462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50" name="Line 10"/>
          <p:cNvSpPr>
            <a:spLocks noChangeShapeType="1"/>
          </p:cNvSpPr>
          <p:nvPr/>
        </p:nvSpPr>
        <p:spPr bwMode="auto">
          <a:xfrm>
            <a:off x="6935932" y="4750089"/>
            <a:ext cx="111125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51" name="Line 11"/>
          <p:cNvSpPr>
            <a:spLocks noChangeShapeType="1"/>
          </p:cNvSpPr>
          <p:nvPr/>
        </p:nvSpPr>
        <p:spPr bwMode="auto">
          <a:xfrm>
            <a:off x="3141761" y="5207383"/>
            <a:ext cx="0" cy="579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52" name="Line 13"/>
          <p:cNvSpPr>
            <a:spLocks noChangeShapeType="1"/>
          </p:cNvSpPr>
          <p:nvPr/>
        </p:nvSpPr>
        <p:spPr bwMode="auto">
          <a:xfrm>
            <a:off x="3280449" y="5873727"/>
            <a:ext cx="0" cy="8382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53" name="Line 14"/>
          <p:cNvSpPr>
            <a:spLocks noChangeShapeType="1"/>
          </p:cNvSpPr>
          <p:nvPr/>
        </p:nvSpPr>
        <p:spPr bwMode="auto">
          <a:xfrm>
            <a:off x="3806135" y="5183377"/>
            <a:ext cx="0" cy="8382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54" name="Line 15"/>
          <p:cNvSpPr>
            <a:spLocks noChangeShapeType="1"/>
          </p:cNvSpPr>
          <p:nvPr/>
        </p:nvSpPr>
        <p:spPr bwMode="auto">
          <a:xfrm>
            <a:off x="6647007" y="4742152"/>
            <a:ext cx="111125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 wrap="none" anchor="ctr" anchorCtr="1">
            <a:spAutoFit/>
          </a:bodyPr>
          <a:lstStyle/>
          <a:p>
            <a:endParaRPr lang="en-US"/>
          </a:p>
        </p:txBody>
      </p:sp>
      <p:sp>
        <p:nvSpPr>
          <p:cNvPr id="6155" name="Text Box 27"/>
          <p:cNvSpPr txBox="1">
            <a:spLocks noChangeArrowheads="1"/>
          </p:cNvSpPr>
          <p:nvPr/>
        </p:nvSpPr>
        <p:spPr bwMode="auto">
          <a:xfrm>
            <a:off x="234364" y="3520663"/>
            <a:ext cx="4872041" cy="92333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Boštjan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Golob</a:t>
            </a:r>
            <a:endParaRPr lang="en-US" i="1" dirty="0" smtClean="0">
              <a:solidFill>
                <a:schemeClr val="tx1"/>
              </a:solidFill>
            </a:endParaRP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University of Ljubljana/</a:t>
            </a:r>
            <a:r>
              <a:rPr lang="en-US" i="1" dirty="0" err="1" smtClean="0">
                <a:solidFill>
                  <a:schemeClr val="tx1"/>
                </a:solidFill>
              </a:rPr>
              <a:t>Jožef</a:t>
            </a:r>
            <a:r>
              <a:rPr lang="en-US" i="1" dirty="0" smtClean="0">
                <a:solidFill>
                  <a:schemeClr val="tx1"/>
                </a:solidFill>
              </a:rPr>
              <a:t> Stefan Institute  Belle/Belle II Collaboration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6156" name="Rectangle 30"/>
          <p:cNvSpPr>
            <a:spLocks noGrp="1" noChangeArrowheads="1"/>
          </p:cNvSpPr>
          <p:nvPr>
            <p:ph type="title"/>
          </p:nvPr>
        </p:nvSpPr>
        <p:spPr>
          <a:xfrm>
            <a:off x="4526844" y="1"/>
            <a:ext cx="4617155" cy="661480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and </a:t>
            </a:r>
            <a:r>
              <a:rPr lang="sl-SI" sz="2400" i="1" dirty="0" smtClean="0"/>
              <a:t>D</a:t>
            </a:r>
            <a:r>
              <a:rPr lang="sl-SI" sz="2400" dirty="0" smtClean="0"/>
              <a:t> decays at B Factories</a:t>
            </a:r>
            <a:endParaRPr lang="en-US" sz="2400" dirty="0" smtClean="0"/>
          </a:p>
        </p:txBody>
      </p:sp>
      <p:sp>
        <p:nvSpPr>
          <p:cNvPr id="6158" name="Text Box 38"/>
          <p:cNvSpPr txBox="1">
            <a:spLocks noChangeArrowheads="1"/>
          </p:cNvSpPr>
          <p:nvPr/>
        </p:nvSpPr>
        <p:spPr bwMode="auto">
          <a:xfrm>
            <a:off x="1060449" y="5361339"/>
            <a:ext cx="966931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University </a:t>
            </a:r>
          </a:p>
          <a:p>
            <a:pPr algn="ctr"/>
            <a:r>
              <a:rPr lang="en-US" sz="1200" smtClean="0">
                <a:solidFill>
                  <a:schemeClr val="tx1"/>
                </a:solidFill>
              </a:rPr>
              <a:t>of Ljubljana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6159" name="Picture 39" descr="ijs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1250" y="4488461"/>
            <a:ext cx="846667" cy="84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Text Box 40"/>
          <p:cNvSpPr txBox="1">
            <a:spLocks noChangeArrowheads="1"/>
          </p:cNvSpPr>
          <p:nvPr/>
        </p:nvSpPr>
        <p:spPr bwMode="auto">
          <a:xfrm>
            <a:off x="1922246" y="5361339"/>
            <a:ext cx="118494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“Jožef Stefan” </a:t>
            </a:r>
          </a:p>
          <a:p>
            <a:pPr algn="ctr"/>
            <a:r>
              <a:rPr lang="en-US" sz="1200" smtClean="0">
                <a:solidFill>
                  <a:schemeClr val="tx1"/>
                </a:solidFill>
              </a:rPr>
              <a:t>Institute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6162" name="Picture 34" descr="uni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7510" y="4420781"/>
            <a:ext cx="433004" cy="87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belle2-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07186" y="4499411"/>
            <a:ext cx="1028635" cy="8357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B/>
          </a:sp3d>
        </p:spPr>
      </p:pic>
      <p:sp>
        <p:nvSpPr>
          <p:cNvPr id="23" name="Text Box 41"/>
          <p:cNvSpPr txBox="1">
            <a:spLocks noChangeArrowheads="1"/>
          </p:cNvSpPr>
          <p:nvPr/>
        </p:nvSpPr>
        <p:spPr bwMode="auto">
          <a:xfrm>
            <a:off x="5402966" y="1336127"/>
            <a:ext cx="3288773" cy="3754874"/>
          </a:xfrm>
          <a:prstGeom prst="rect">
            <a:avLst/>
          </a:prstGeom>
          <a:noFill/>
          <a:ln w="28575" algn="ctr">
            <a:solidFill>
              <a:srgbClr val="0066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sl-SI" sz="2000" dirty="0" smtClean="0">
                <a:solidFill>
                  <a:schemeClr val="tx1"/>
                </a:solidFill>
                <a:latin typeface="Arial" charset="0"/>
              </a:rPr>
              <a:t>Introduction</a:t>
            </a:r>
          </a:p>
          <a:p>
            <a:pPr marL="342900" indent="-342900">
              <a:defRPr/>
            </a:pPr>
            <a:r>
              <a:rPr lang="sl-SI" sz="2000" dirty="0" smtClean="0">
                <a:solidFill>
                  <a:schemeClr val="tx1"/>
                </a:solidFill>
                <a:latin typeface="Arial" charset="0"/>
              </a:rPr>
              <a:t>CPV in B decays</a:t>
            </a:r>
          </a:p>
          <a:p>
            <a:pPr marL="342900" indent="-342900">
              <a:defRPr/>
            </a:pPr>
            <a:r>
              <a:rPr lang="sl-SI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l-SI" dirty="0" smtClean="0">
                <a:solidFill>
                  <a:schemeClr val="tx1"/>
                </a:solidFill>
                <a:latin typeface="Arial" charset="0"/>
              </a:rPr>
              <a:t>  charmless decays</a:t>
            </a:r>
          </a:p>
          <a:p>
            <a:pPr marL="342900" indent="-342900">
              <a:defRPr/>
            </a:pPr>
            <a:r>
              <a:rPr lang="sl-SI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l-SI" dirty="0" smtClean="0">
                <a:solidFill>
                  <a:schemeClr val="tx1"/>
                </a:solidFill>
                <a:latin typeface="Arial" charset="0"/>
              </a:rPr>
              <a:t>     - t-dependent </a:t>
            </a:r>
          </a:p>
          <a:p>
            <a:pPr marL="342900" indent="-342900">
              <a:defRPr/>
            </a:pP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           B 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i="1" dirty="0" smtClean="0">
                <a:solidFill>
                  <a:srgbClr val="006600"/>
                </a:solidFill>
                <a:latin typeface="Symbol" pitchFamily="18" charset="2"/>
              </a:rPr>
              <a:t>h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‘ 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K</a:t>
            </a:r>
            <a:r>
              <a:rPr lang="sl-SI" i="1" baseline="30000" dirty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 </a:t>
            </a:r>
          </a:p>
          <a:p>
            <a:pPr marL="342900" indent="-342900">
              <a:defRPr/>
            </a:pP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           B </a:t>
            </a:r>
            <a:r>
              <a:rPr lang="sl-SI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i="1" dirty="0">
                <a:solidFill>
                  <a:srgbClr val="006600"/>
                </a:solidFill>
                <a:latin typeface="Symbol" pitchFamily="18" charset="2"/>
                <a:sym typeface="Symbol"/>
              </a:rPr>
              <a:t>w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K</a:t>
            </a:r>
            <a:r>
              <a:rPr lang="sl-SI" i="1" baseline="-25000" dirty="0" smtClean="0">
                <a:solidFill>
                  <a:srgbClr val="006600"/>
                </a:solidFill>
                <a:latin typeface="Arial" charset="0"/>
              </a:rPr>
              <a:t>S</a:t>
            </a:r>
          </a:p>
          <a:p>
            <a:pPr marL="342900" indent="-342900">
              <a:defRPr/>
            </a:pPr>
            <a:r>
              <a:rPr lang="sl-SI" dirty="0" smtClean="0">
                <a:solidFill>
                  <a:schemeClr val="tx1"/>
                </a:solidFill>
                <a:latin typeface="Arial" charset="0"/>
              </a:rPr>
              <a:t>      - t-integrated</a:t>
            </a:r>
          </a:p>
          <a:p>
            <a:pPr marL="342900" indent="-342900">
              <a:defRPr/>
            </a:pP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           B </a:t>
            </a:r>
            <a:r>
              <a:rPr lang="sl-SI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i="1" dirty="0">
                <a:solidFill>
                  <a:srgbClr val="006600"/>
                </a:solidFill>
                <a:latin typeface="Symbol" pitchFamily="18" charset="2"/>
              </a:rPr>
              <a:t>h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‘ 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K*</a:t>
            </a:r>
            <a:r>
              <a:rPr lang="sl-SI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</a:t>
            </a:r>
            <a:endParaRPr lang="sl-SI" i="1" dirty="0">
              <a:solidFill>
                <a:srgbClr val="006600"/>
              </a:solidFill>
              <a:latin typeface="Arial" charset="0"/>
            </a:endParaRPr>
          </a:p>
          <a:p>
            <a:pPr marL="342900" indent="-342900">
              <a:defRPr/>
            </a:pPr>
            <a:r>
              <a:rPr lang="sl-SI" dirty="0" smtClean="0">
                <a:solidFill>
                  <a:schemeClr val="tx1"/>
                </a:solidFill>
                <a:latin typeface="Arial" charset="0"/>
              </a:rPr>
              <a:t>      - Dalitz</a:t>
            </a:r>
            <a:endParaRPr lang="sl-SI" dirty="0">
              <a:solidFill>
                <a:schemeClr val="tx1"/>
              </a:solidFill>
              <a:latin typeface="Arial" charset="0"/>
            </a:endParaRPr>
          </a:p>
          <a:p>
            <a:pPr marL="342900" indent="-342900">
              <a:defRPr/>
            </a:pP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           B</a:t>
            </a:r>
            <a:r>
              <a:rPr lang="sl-SI" i="1" baseline="30000" dirty="0">
                <a:solidFill>
                  <a:srgbClr val="006600"/>
                </a:solidFill>
                <a:latin typeface="Arial" charset="0"/>
              </a:rPr>
              <a:t>+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KKK </a:t>
            </a:r>
          </a:p>
          <a:p>
            <a:pPr marL="342900" indent="-342900">
              <a:defRPr/>
            </a:pP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           B</a:t>
            </a:r>
            <a:r>
              <a:rPr lang="sl-SI" i="1" baseline="30000" dirty="0">
                <a:solidFill>
                  <a:srgbClr val="006600"/>
                </a:solidFill>
                <a:latin typeface="Arial" charset="0"/>
              </a:rPr>
              <a:t>+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K</a:t>
            </a:r>
            <a:r>
              <a:rPr lang="sl-SI" i="1" baseline="-25000" dirty="0" smtClean="0">
                <a:solidFill>
                  <a:srgbClr val="006600"/>
                </a:solidFill>
                <a:latin typeface="Arial" charset="0"/>
              </a:rPr>
              <a:t>S</a:t>
            </a:r>
            <a:r>
              <a:rPr lang="sl-SI" i="1" dirty="0" smtClean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rgbClr val="006600"/>
                </a:solidFill>
                <a:latin typeface="Arial" charset="0"/>
              </a:rPr>
              <a:t>+</a:t>
            </a:r>
            <a:r>
              <a:rPr lang="sl-SI" i="1" dirty="0" smtClean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</a:t>
            </a:r>
            <a:endParaRPr lang="sl-SI" i="1" dirty="0">
              <a:solidFill>
                <a:srgbClr val="006600"/>
              </a:solidFill>
              <a:latin typeface="Arial" charset="0"/>
            </a:endParaRPr>
          </a:p>
          <a:p>
            <a:pPr>
              <a:defRPr/>
            </a:pPr>
            <a:r>
              <a:rPr lang="sl-SI" dirty="0">
                <a:solidFill>
                  <a:schemeClr val="tx1"/>
                </a:solidFill>
                <a:latin typeface="Arial" charset="0"/>
              </a:rPr>
              <a:t>CPV in </a:t>
            </a:r>
            <a:r>
              <a:rPr lang="sl-SI" i="1" dirty="0">
                <a:solidFill>
                  <a:schemeClr val="tx1"/>
                </a:solidFill>
                <a:latin typeface="Arial" charset="0"/>
              </a:rPr>
              <a:t>D</a:t>
            </a:r>
            <a:r>
              <a:rPr lang="sl-SI" dirty="0">
                <a:solidFill>
                  <a:schemeClr val="tx1"/>
                </a:solidFill>
                <a:latin typeface="Arial" charset="0"/>
              </a:rPr>
              <a:t> decays</a:t>
            </a:r>
          </a:p>
          <a:p>
            <a:pPr>
              <a:defRPr/>
            </a:pPr>
            <a:r>
              <a:rPr lang="sl-SI" dirty="0">
                <a:solidFill>
                  <a:schemeClr val="tx1"/>
                </a:solidFill>
                <a:latin typeface="Arial" charset="0"/>
              </a:rPr>
              <a:t>            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D</a:t>
            </a:r>
            <a:r>
              <a:rPr lang="sl-SI" i="1" baseline="30000" dirty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  <a:sym typeface="Symbol"/>
              </a:rPr>
              <a:t></a:t>
            </a:r>
            <a:r>
              <a:rPr lang="sl-SI" i="1" dirty="0" smtClean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i="1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i="1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endParaRPr lang="sl-SI" i="1" baseline="30000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42" y="1641542"/>
            <a:ext cx="959016" cy="959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1758" y="1459331"/>
            <a:ext cx="3573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Int. Conference on B-Physics </a:t>
            </a:r>
          </a:p>
          <a:p>
            <a:pPr algn="ctr"/>
            <a:r>
              <a:rPr lang="sl-SI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Frontier Machines</a:t>
            </a:r>
          </a:p>
          <a:p>
            <a:pPr algn="ctr"/>
            <a:r>
              <a:rPr lang="sl-SI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Univ. of Edinburgh</a:t>
            </a:r>
          </a:p>
          <a:p>
            <a:pPr algn="ctr"/>
            <a:r>
              <a:rPr lang="sl-SI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14th-18th July 2014 </a:t>
            </a:r>
            <a:endParaRPr lang="sl-SI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166434"/>
              </p:ext>
            </p:extLst>
          </p:nvPr>
        </p:nvGraphicFramePr>
        <p:xfrm>
          <a:off x="-2" y="-1"/>
          <a:ext cx="4549424" cy="6575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2191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191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191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29316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34" y="1744659"/>
            <a:ext cx="4005302" cy="37756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02" y="1744659"/>
            <a:ext cx="4074806" cy="377560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1863" y="615328"/>
            <a:ext cx="78652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 from charmless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sl-SI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decays CPV in MIA SUSY</a:t>
            </a:r>
            <a:endParaRPr lang="en-US" sz="2400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802" y="1184714"/>
            <a:ext cx="2848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tx1"/>
                </a:solidFill>
              </a:rPr>
              <a:t>example for </a:t>
            </a:r>
            <a:r>
              <a:rPr lang="sl-SI" sz="2000" i="1" dirty="0" smtClean="0">
                <a:solidFill>
                  <a:schemeClr val="tx1"/>
                </a:solidFill>
              </a:rPr>
              <a:t>B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sz="2000" i="1" dirty="0" smtClean="0">
                <a:solidFill>
                  <a:schemeClr val="tx1"/>
                </a:solidFill>
              </a:rPr>
              <a:t> 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4783" y="2082181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Br(</a:t>
            </a:r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s</a:t>
            </a:r>
            <a:r>
              <a:rPr lang="sl-SI" i="1" dirty="0" smtClean="0">
                <a:solidFill>
                  <a:schemeClr val="tx1"/>
                </a:solidFill>
                <a:latin typeface="Symbol" panose="05050102010706020507" pitchFamily="18" charset="2"/>
                <a:sym typeface="Symbol"/>
              </a:rPr>
              <a:t>g </a:t>
            </a:r>
            <a:r>
              <a:rPr lang="sl-SI" dirty="0" smtClean="0">
                <a:solidFill>
                  <a:schemeClr val="tx1"/>
                </a:solidFill>
              </a:rPr>
              <a:t>)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22250" y="3809381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S</a:t>
            </a:r>
            <a:r>
              <a:rPr lang="sl-SI" dirty="0" smtClean="0">
                <a:solidFill>
                  <a:schemeClr val="tx1"/>
                </a:solidFill>
              </a:rPr>
              <a:t>(</a:t>
            </a:r>
            <a:r>
              <a:rPr lang="sl-SI" i="1" dirty="0" smtClean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i="1" dirty="0">
                <a:solidFill>
                  <a:schemeClr val="tx1"/>
                </a:solidFill>
              </a:rPr>
              <a:t> 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dirty="0" smtClean="0">
                <a:solidFill>
                  <a:schemeClr val="tx1"/>
                </a:solidFill>
              </a:rPr>
              <a:t>)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21717" y="3809381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S</a:t>
            </a:r>
            <a:r>
              <a:rPr lang="sl-SI" dirty="0" smtClean="0">
                <a:solidFill>
                  <a:schemeClr val="tx1"/>
                </a:solidFill>
              </a:rPr>
              <a:t>(</a:t>
            </a:r>
            <a:r>
              <a:rPr lang="sl-SI" i="1" dirty="0" smtClean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i="1" dirty="0">
                <a:solidFill>
                  <a:schemeClr val="tx1"/>
                </a:solidFill>
              </a:rPr>
              <a:t> 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dirty="0" smtClean="0">
                <a:solidFill>
                  <a:schemeClr val="tx1"/>
                </a:solidFill>
              </a:rPr>
              <a:t>)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74873" y="1897515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Br(</a:t>
            </a:r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s</a:t>
            </a:r>
            <a:r>
              <a:rPr lang="sl-SI" i="1" dirty="0" smtClean="0">
                <a:solidFill>
                  <a:schemeClr val="tx1"/>
                </a:solidFill>
                <a:latin typeface="Symbol" panose="05050102010706020507" pitchFamily="18" charset="2"/>
                <a:sym typeface="Symbol"/>
              </a:rPr>
              <a:t>g </a:t>
            </a:r>
            <a:r>
              <a:rPr lang="sl-SI" dirty="0" smtClean="0">
                <a:solidFill>
                  <a:schemeClr val="tx1"/>
                </a:solidFill>
              </a:rPr>
              <a:t>)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7383" y="5554132"/>
            <a:ext cx="6445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sl-SI" sz="2000" dirty="0" smtClean="0">
                <a:solidFill>
                  <a:schemeClr val="tx1"/>
                </a:solidFill>
              </a:rPr>
              <a:t>S(</a:t>
            </a:r>
            <a:r>
              <a:rPr lang="sl-SI" sz="2000" i="1" dirty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sz="2000" i="1" dirty="0">
                <a:solidFill>
                  <a:schemeClr val="tx1"/>
                </a:solidFill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dirty="0" smtClean="0">
                <a:solidFill>
                  <a:schemeClr val="tx1"/>
                </a:solidFill>
              </a:rPr>
              <a:t>) = 0.06 </a:t>
            </a:r>
            <a:r>
              <a:rPr lang="sl-SI" sz="2000" dirty="0" smtClean="0">
                <a:solidFill>
                  <a:schemeClr val="tx1"/>
                </a:solidFill>
                <a:latin typeface="Arial"/>
                <a:cs typeface="Arial"/>
              </a:rPr>
              <a:t>± 0.12</a:t>
            </a:r>
          </a:p>
          <a:p>
            <a:r>
              <a:rPr lang="sl-SI" sz="2000" dirty="0" smtClean="0">
                <a:solidFill>
                  <a:schemeClr val="tx1"/>
                </a:solidFill>
                <a:latin typeface="Arial"/>
                <a:cs typeface="Arial"/>
              </a:rPr>
              <a:t>Br(B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s</a:t>
            </a:r>
            <a:r>
              <a:rPr lang="sl-SI" sz="2000" i="1" dirty="0" smtClean="0">
                <a:solidFill>
                  <a:schemeClr val="tx1"/>
                </a:solidFill>
                <a:latin typeface="Symbol" panose="05050102010706020507" pitchFamily="18" charset="2"/>
                <a:sym typeface="Symbol"/>
              </a:rPr>
              <a:t>g </a:t>
            </a:r>
            <a:r>
              <a:rPr lang="sl-SI" sz="2000" dirty="0" smtClean="0">
                <a:solidFill>
                  <a:schemeClr val="tx1"/>
                </a:solidFill>
              </a:rPr>
              <a:t>; </a:t>
            </a:r>
            <a:r>
              <a:rPr lang="sl-SI" sz="2000" i="1" dirty="0" smtClean="0">
                <a:solidFill>
                  <a:schemeClr val="tx1"/>
                </a:solidFill>
              </a:rPr>
              <a:t>E</a:t>
            </a:r>
            <a:r>
              <a:rPr lang="sl-SI" sz="2000" i="1" baseline="-25000" dirty="0" smtClean="0">
                <a:solidFill>
                  <a:schemeClr val="tx1"/>
                </a:solidFill>
                <a:latin typeface="Symbol" panose="05050102010706020507" pitchFamily="18" charset="2"/>
              </a:rPr>
              <a:t>g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  <a:r>
              <a:rPr lang="sl-SI" sz="2000" dirty="0" smtClean="0">
                <a:solidFill>
                  <a:schemeClr val="tx1"/>
                </a:solidFill>
              </a:rPr>
              <a:t>&gt; 1.6 GeV</a:t>
            </a:r>
            <a:r>
              <a:rPr lang="sl-SI" sz="2000" dirty="0" smtClean="0">
                <a:solidFill>
                  <a:schemeClr val="tx1"/>
                </a:solidFill>
                <a:latin typeface="Arial"/>
                <a:cs typeface="Arial"/>
              </a:rPr>
              <a:t>) = (3.43 ± 0.21 </a:t>
            </a:r>
            <a:r>
              <a:rPr lang="sl-SI" sz="2000" dirty="0">
                <a:solidFill>
                  <a:schemeClr val="tx1"/>
                </a:solidFill>
                <a:latin typeface="Arial"/>
                <a:cs typeface="Arial"/>
              </a:rPr>
              <a:t>± </a:t>
            </a:r>
            <a:r>
              <a:rPr lang="sl-SI" sz="2000" dirty="0" smtClean="0">
                <a:solidFill>
                  <a:schemeClr val="tx1"/>
                </a:solidFill>
                <a:latin typeface="Arial"/>
                <a:cs typeface="Arial"/>
              </a:rPr>
              <a:t>0.07) </a:t>
            </a:r>
            <a:r>
              <a:rPr lang="sl-SI" sz="2000" dirty="0" smtClean="0">
                <a:solidFill>
                  <a:schemeClr val="tx1"/>
                </a:solidFill>
                <a:latin typeface="Arial"/>
                <a:cs typeface="Arial"/>
                <a:sym typeface="Symbol"/>
              </a:rPr>
              <a:t> 10</a:t>
            </a:r>
            <a:r>
              <a:rPr lang="sl-SI" sz="2000" baseline="30000" dirty="0" smtClean="0">
                <a:solidFill>
                  <a:schemeClr val="tx1"/>
                </a:solidFill>
                <a:latin typeface="Arial"/>
                <a:cs typeface="Arial"/>
                <a:sym typeface="Symbol"/>
              </a:rPr>
              <a:t>-4</a:t>
            </a:r>
            <a:r>
              <a:rPr lang="sl-SI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endParaRPr lang="sl-SI" sz="2000" dirty="0">
              <a:solidFill>
                <a:schemeClr val="tx1"/>
              </a:solidFill>
            </a:endParaRPr>
          </a:p>
        </p:txBody>
      </p:sp>
      <p:sp>
        <p:nvSpPr>
          <p:cNvPr id="22" name="Text Box 170"/>
          <p:cNvSpPr txBox="1">
            <a:spLocks noChangeArrowheads="1"/>
          </p:cNvSpPr>
          <p:nvPr/>
        </p:nvSpPr>
        <p:spPr bwMode="auto">
          <a:xfrm>
            <a:off x="3387919" y="1307825"/>
            <a:ext cx="546335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A. Bevan et al.,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submitted to EPJC, SLAC-PUB-15968, KEK Preprint 2014-3</a:t>
            </a:r>
            <a:r>
              <a:rPr lang="sl-SI" sz="1200" dirty="0" smtClean="0">
                <a:solidFill>
                  <a:schemeClr val="tx1"/>
                </a:solidFill>
              </a:rPr>
              <a:t> 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6516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0" grpId="0"/>
      <p:bldP spid="21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615328"/>
            <a:ext cx="533190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CPV meas. continue in charm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sector;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expected to be small, </a:t>
            </a:r>
          </a:p>
          <a:p>
            <a:r>
              <a:rPr lang="sl-SI" sz="2000" i="1" dirty="0" smtClean="0">
                <a:solidFill>
                  <a:schemeClr val="tx1"/>
                </a:solidFill>
              </a:rPr>
              <a:t>A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CP</a:t>
            </a:r>
            <a:r>
              <a:rPr lang="sl-SI" sz="2000" i="1" dirty="0" smtClean="0">
                <a:solidFill>
                  <a:schemeClr val="tx1"/>
                </a:solidFill>
              </a:rPr>
              <a:t> ~ few 10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-3</a:t>
            </a:r>
            <a:r>
              <a:rPr lang="sl-SI" sz="2000" i="1" dirty="0" smtClean="0">
                <a:solidFill>
                  <a:schemeClr val="tx1"/>
                </a:solidFill>
              </a:rPr>
              <a:t> – 10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-2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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 </a:t>
            </a:r>
            <a:r>
              <a:rPr lang="sl-SI" sz="2000" dirty="0" smtClean="0">
                <a:solidFill>
                  <a:schemeClr val="tx1"/>
                </a:solidFill>
              </a:rPr>
              <a:t>sign of NP</a:t>
            </a: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rgbClr val="006600"/>
                </a:solidFill>
              </a:rPr>
              <a:t>a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CP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dir</a:t>
            </a:r>
            <a:r>
              <a:rPr lang="sl-SI" sz="2000" i="1" dirty="0" smtClean="0">
                <a:solidFill>
                  <a:srgbClr val="006600"/>
                </a:solidFill>
              </a:rPr>
              <a:t>(K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+</a:t>
            </a:r>
            <a:r>
              <a:rPr lang="sl-SI" sz="2000" i="1" dirty="0" smtClean="0">
                <a:solidFill>
                  <a:srgbClr val="006600"/>
                </a:solidFill>
              </a:rPr>
              <a:t>K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-</a:t>
            </a:r>
            <a:r>
              <a:rPr lang="sl-SI" sz="2000" i="1" dirty="0" smtClean="0">
                <a:solidFill>
                  <a:srgbClr val="006600"/>
                </a:solidFill>
              </a:rPr>
              <a:t>) –a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CP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dir</a:t>
            </a:r>
            <a:r>
              <a:rPr lang="sl-SI" sz="2000" i="1" dirty="0" smtClean="0">
                <a:solidFill>
                  <a:srgbClr val="006600"/>
                </a:solidFill>
              </a:rPr>
              <a:t>(</a:t>
            </a:r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sz="2000" i="1" baseline="30000" dirty="0" smtClean="0">
                <a:solidFill>
                  <a:srgbClr val="006600"/>
                </a:solidFill>
                <a:latin typeface="Symbol" pitchFamily="18" charset="2"/>
              </a:rPr>
              <a:t>+</a:t>
            </a:r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p 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-</a:t>
            </a:r>
            <a:r>
              <a:rPr lang="sl-SI" sz="2000" i="1" dirty="0" smtClean="0">
                <a:solidFill>
                  <a:srgbClr val="006600"/>
                </a:solidFill>
              </a:rPr>
              <a:t>) </a:t>
            </a:r>
            <a:r>
              <a:rPr lang="sl-SI" sz="2000" dirty="0" smtClean="0">
                <a:solidFill>
                  <a:srgbClr val="006600"/>
                </a:solidFill>
              </a:rPr>
              <a:t>= (-0.253±0.104)·10</a:t>
            </a:r>
            <a:r>
              <a:rPr lang="sl-SI" sz="2000" baseline="30000" dirty="0" smtClean="0">
                <a:solidFill>
                  <a:srgbClr val="006600"/>
                </a:solidFill>
              </a:rPr>
              <a:t>-2</a:t>
            </a:r>
          </a:p>
          <a:p>
            <a:r>
              <a:rPr lang="sl-SI" sz="2000" dirty="0">
                <a:solidFill>
                  <a:schemeClr val="tx1"/>
                </a:solidFill>
              </a:rPr>
              <a:t>S</a:t>
            </a:r>
            <a:r>
              <a:rPr lang="sl-SI" sz="2000" dirty="0" smtClean="0">
                <a:solidFill>
                  <a:schemeClr val="tx1"/>
                </a:solidFill>
              </a:rPr>
              <a:t>ign of NP ?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Large SM penguin contr. to </a:t>
            </a:r>
            <a:r>
              <a:rPr lang="sl-SI" sz="2000" i="1" dirty="0">
                <a:solidFill>
                  <a:schemeClr val="tx1"/>
                </a:solidFill>
              </a:rPr>
              <a:t>D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pp </a:t>
            </a:r>
            <a:r>
              <a:rPr lang="sl-SI" sz="2000" dirty="0" smtClean="0">
                <a:solidFill>
                  <a:schemeClr val="tx1"/>
                </a:solidFill>
              </a:rPr>
              <a:t>?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(would lead to significant </a:t>
            </a:r>
            <a:r>
              <a:rPr lang="sl-SI" sz="2000" i="1" dirty="0">
                <a:solidFill>
                  <a:schemeClr val="tx1"/>
                </a:solidFill>
              </a:rPr>
              <a:t>A</a:t>
            </a:r>
            <a:r>
              <a:rPr lang="sl-SI" sz="2000" i="1" baseline="-25000" dirty="0">
                <a:solidFill>
                  <a:schemeClr val="tx1"/>
                </a:solidFill>
              </a:rPr>
              <a:t>CP 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itchFamily="18" charset="2"/>
              </a:rPr>
              <a:t>p0p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dirty="0" smtClean="0">
                <a:solidFill>
                  <a:schemeClr val="tx1"/>
                </a:solidFill>
              </a:rPr>
              <a:t>)</a:t>
            </a: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use </a:t>
            </a:r>
            <a:r>
              <a:rPr lang="sl-SI" sz="2000" i="1" dirty="0">
                <a:solidFill>
                  <a:schemeClr val="tx1"/>
                </a:solidFill>
              </a:rPr>
              <a:t>D*</a:t>
            </a:r>
            <a:r>
              <a:rPr lang="sl-SI" sz="2000" i="1" baseline="30000" dirty="0">
                <a:solidFill>
                  <a:schemeClr val="tx1"/>
                </a:solidFill>
              </a:rPr>
              <a:t>+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</a:t>
            </a:r>
            <a:r>
              <a:rPr lang="sl-SI" sz="2000" i="1" dirty="0">
                <a:solidFill>
                  <a:schemeClr val="tx1"/>
                </a:solidFill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</a:rPr>
              <a:t>D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0(</a:t>
            </a:r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-</a:t>
            </a:r>
            <a:r>
              <a:rPr lang="sl-SI" sz="20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2000" i="1" dirty="0" smtClean="0">
                <a:solidFill>
                  <a:schemeClr val="tx1"/>
                </a:solidFill>
              </a:rPr>
              <a:t>)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  <a:r>
              <a:rPr lang="sl-SI" sz="2000" dirty="0" smtClean="0">
                <a:solidFill>
                  <a:schemeClr val="tx1"/>
                </a:solidFill>
              </a:rPr>
              <a:t>and untagged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D</a:t>
            </a:r>
            <a:r>
              <a:rPr lang="sl-SI" sz="2000" baseline="30000" dirty="0" smtClean="0">
                <a:solidFill>
                  <a:schemeClr val="tx1"/>
                </a:solidFill>
              </a:rPr>
              <a:t>0</a:t>
            </a:r>
            <a:r>
              <a:rPr lang="sl-SI" sz="2000" dirty="0" smtClean="0">
                <a:solidFill>
                  <a:schemeClr val="tx1"/>
                </a:solidFill>
              </a:rPr>
              <a:t> </a:t>
            </a:r>
            <a:r>
              <a:rPr lang="sl-SI" sz="2000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-</a:t>
            </a:r>
            <a:r>
              <a:rPr lang="sl-SI" sz="20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2000" dirty="0" smtClean="0">
                <a:solidFill>
                  <a:schemeClr val="tx1"/>
                </a:solidFill>
              </a:rPr>
              <a:t> to determine </a:t>
            </a:r>
            <a:r>
              <a:rPr lang="sl-SI" sz="2000" i="1" dirty="0" smtClean="0">
                <a:solidFill>
                  <a:schemeClr val="tx1"/>
                </a:solidFill>
              </a:rPr>
              <a:t>A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exp </a:t>
            </a:r>
            <a:r>
              <a:rPr lang="sl-SI" sz="2000" dirty="0" smtClean="0">
                <a:solidFill>
                  <a:schemeClr val="tx1"/>
                </a:solidFill>
              </a:rPr>
              <a:t>due to </a:t>
            </a:r>
          </a:p>
          <a:p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baseline="-25000" dirty="0">
                <a:solidFill>
                  <a:schemeClr val="tx1"/>
                </a:solidFill>
              </a:rPr>
              <a:t>s</a:t>
            </a:r>
            <a:r>
              <a:rPr lang="sl-SI" sz="2000" i="1" baseline="30000" dirty="0">
                <a:solidFill>
                  <a:schemeClr val="tx1"/>
                </a:solidFill>
              </a:rPr>
              <a:t>+ </a:t>
            </a:r>
            <a:r>
              <a:rPr lang="sl-SI" sz="2000" dirty="0" smtClean="0">
                <a:solidFill>
                  <a:schemeClr val="tx1"/>
                </a:solidFill>
              </a:rPr>
              <a:t>/</a:t>
            </a:r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-</a:t>
            </a:r>
            <a:r>
              <a:rPr lang="sl-SI" sz="2000" dirty="0" smtClean="0">
                <a:solidFill>
                  <a:schemeClr val="tx1"/>
                </a:solidFill>
              </a:rPr>
              <a:t> asymmetry;</a:t>
            </a: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/>
              <a:t>D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250173" y="4135216"/>
            <a:ext cx="3053466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PRL 112, 211601</a:t>
            </a:r>
            <a:r>
              <a:rPr lang="sl-SI" sz="1200" dirty="0">
                <a:solidFill>
                  <a:schemeClr val="tx1"/>
                </a:solidFill>
              </a:rPr>
              <a:t> </a:t>
            </a:r>
            <a:r>
              <a:rPr lang="sl-SI" sz="1200" dirty="0" smtClean="0">
                <a:solidFill>
                  <a:schemeClr val="tx1"/>
                </a:solidFill>
              </a:rPr>
              <a:t>(2014) 966 fb</a:t>
            </a:r>
            <a:r>
              <a:rPr lang="sl-SI" sz="1200" baseline="30000" dirty="0" smtClean="0">
                <a:solidFill>
                  <a:schemeClr val="tx1"/>
                </a:solidFill>
              </a:rPr>
              <a:t>-1</a:t>
            </a:r>
            <a:endParaRPr lang="en-US" sz="1200" baseline="30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853934"/>
              </p:ext>
            </p:extLst>
          </p:nvPr>
        </p:nvGraphicFramePr>
        <p:xfrm>
          <a:off x="4235097" y="949844"/>
          <a:ext cx="47656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456" name="Equation" r:id="rId5" imgW="2755800" imgH="444240" progId="Equation.3">
                  <p:embed/>
                </p:oleObj>
              </mc:Choice>
              <mc:Fallback>
                <p:oleObj name="Equation" r:id="rId5" imgW="2755800" imgH="4442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097" y="949844"/>
                        <a:ext cx="4765675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95830" y="1757684"/>
            <a:ext cx="36054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A</a:t>
            </a:r>
            <a:r>
              <a:rPr lang="sl-SI" i="1" baseline="30000" dirty="0" smtClean="0">
                <a:solidFill>
                  <a:schemeClr val="tx1"/>
                </a:solidFill>
              </a:rPr>
              <a:t>f</a:t>
            </a:r>
            <a:r>
              <a:rPr lang="sl-SI" i="1" baseline="-25000" dirty="0" smtClean="0">
                <a:solidFill>
                  <a:schemeClr val="tx1"/>
                </a:solidFill>
              </a:rPr>
              <a:t>exp</a:t>
            </a:r>
            <a:r>
              <a:rPr lang="sl-SI" dirty="0" smtClean="0">
                <a:solidFill>
                  <a:schemeClr val="tx1"/>
                </a:solidFill>
              </a:rPr>
              <a:t>: e.g. asymmetry between </a:t>
            </a:r>
          </a:p>
          <a:p>
            <a:r>
              <a:rPr lang="sl-SI" i="1" dirty="0" smtClean="0">
                <a:solidFill>
                  <a:schemeClr val="tx1"/>
                </a:solidFill>
              </a:rPr>
              <a:t>h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</a:rPr>
              <a:t>/h</a:t>
            </a:r>
            <a:r>
              <a:rPr lang="sl-SI" i="1" baseline="30000" dirty="0" smtClean="0">
                <a:solidFill>
                  <a:schemeClr val="tx1"/>
                </a:solidFill>
              </a:rPr>
              <a:t>-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reconstruction eff.; </a:t>
            </a:r>
          </a:p>
          <a:p>
            <a:r>
              <a:rPr lang="sl-SI" dirty="0" smtClean="0">
                <a:solidFill>
                  <a:schemeClr val="tx1"/>
                </a:solidFill>
              </a:rPr>
              <a:t>10</a:t>
            </a:r>
            <a:r>
              <a:rPr lang="sl-SI" baseline="30000" dirty="0" smtClean="0">
                <a:solidFill>
                  <a:schemeClr val="tx1"/>
                </a:solidFill>
              </a:rPr>
              <a:t>-3</a:t>
            </a:r>
            <a:r>
              <a:rPr lang="sl-SI" dirty="0" smtClean="0">
                <a:solidFill>
                  <a:schemeClr val="tx1"/>
                </a:solidFill>
              </a:rPr>
              <a:t> effects, must be determined </a:t>
            </a:r>
          </a:p>
          <a:p>
            <a:r>
              <a:rPr lang="sl-SI" dirty="0" smtClean="0">
                <a:solidFill>
                  <a:schemeClr val="tx1"/>
                </a:solidFill>
              </a:rPr>
              <a:t>using data control samples;</a:t>
            </a:r>
          </a:p>
          <a:p>
            <a:r>
              <a:rPr lang="sl-SI" i="1" dirty="0" smtClean="0">
                <a:solidFill>
                  <a:schemeClr val="tx1"/>
                </a:solidFill>
              </a:rPr>
              <a:t>D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dirty="0" smtClean="0">
                <a:solidFill>
                  <a:schemeClr val="tx1"/>
                </a:solidFill>
              </a:rPr>
              <a:t> flavor tagged by </a:t>
            </a:r>
            <a:r>
              <a:rPr lang="sl-SI" i="1" dirty="0" smtClean="0">
                <a:solidFill>
                  <a:schemeClr val="tx1"/>
                </a:solidFill>
              </a:rPr>
              <a:t>D*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</a:t>
            </a:r>
            <a:r>
              <a:rPr lang="sl-SI" i="1" dirty="0" smtClean="0">
                <a:solidFill>
                  <a:schemeClr val="tx1"/>
                </a:solidFill>
              </a:rPr>
              <a:t> D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endParaRPr lang="sl-SI" i="1" baseline="30000" dirty="0">
              <a:solidFill>
                <a:schemeClr val="tx1"/>
              </a:solidFill>
            </a:endParaRPr>
          </a:p>
        </p:txBody>
      </p:sp>
      <p:sp>
        <p:nvSpPr>
          <p:cNvPr id="22" name="Text Box 170"/>
          <p:cNvSpPr txBox="1">
            <a:spLocks noChangeArrowheads="1"/>
          </p:cNvSpPr>
          <p:nvPr/>
        </p:nvSpPr>
        <p:spPr bwMode="auto">
          <a:xfrm>
            <a:off x="2411760" y="3140968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562" y="3519486"/>
            <a:ext cx="2315903" cy="19696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465" y="3530035"/>
            <a:ext cx="2228316" cy="19591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95830" y="3765884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D</a:t>
            </a:r>
            <a:r>
              <a:rPr lang="sl-SI" i="1" dirty="0">
                <a:solidFill>
                  <a:schemeClr val="tx1"/>
                </a:solidFill>
              </a:rPr>
              <a:t>*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</a:t>
            </a:r>
            <a:r>
              <a:rPr lang="sl-SI" i="1" dirty="0">
                <a:solidFill>
                  <a:schemeClr val="tx1"/>
                </a:solidFill>
              </a:rPr>
              <a:t> D</a:t>
            </a:r>
            <a:r>
              <a:rPr lang="sl-SI" i="1" baseline="30000" dirty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-25000" dirty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endParaRPr lang="sl-SI" i="1" baseline="300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96968" y="3765884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D* </a:t>
            </a:r>
            <a:r>
              <a:rPr lang="sl-SI" i="1" baseline="30000" dirty="0" smtClean="0">
                <a:solidFill>
                  <a:schemeClr val="tx1"/>
                </a:solidFill>
              </a:rPr>
              <a:t>-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</a:t>
            </a:r>
            <a:r>
              <a:rPr lang="sl-SI" i="1" dirty="0" smtClean="0">
                <a:solidFill>
                  <a:schemeClr val="tx1"/>
                </a:solidFill>
              </a:rPr>
              <a:t> D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>
                <a:solidFill>
                  <a:schemeClr val="tx1"/>
                </a:solidFill>
              </a:rPr>
              <a:t>-</a:t>
            </a: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8568444" y="3825044"/>
            <a:ext cx="192505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87840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817289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/>
      <p:bldP spid="22" grpId="0" animBg="1"/>
      <p:bldP spid="15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154" y="3362632"/>
            <a:ext cx="3587225" cy="292407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149118" y="4037409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i="1" dirty="0" smtClean="0">
                <a:solidFill>
                  <a:srgbClr val="006600"/>
                </a:solidFill>
              </a:rPr>
              <a:t>K</a:t>
            </a:r>
            <a:r>
              <a:rPr lang="sl-SI" sz="1400" i="1" baseline="-25000" dirty="0" smtClean="0">
                <a:solidFill>
                  <a:srgbClr val="006600"/>
                </a:solidFill>
              </a:rPr>
              <a:t>S</a:t>
            </a:r>
            <a:endParaRPr lang="sl-SI" sz="1400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863" y="615328"/>
            <a:ext cx="458330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determine </a:t>
            </a:r>
            <a:r>
              <a:rPr lang="sl-SI" sz="2000" i="1" dirty="0" smtClean="0">
                <a:solidFill>
                  <a:schemeClr val="tx1"/>
                </a:solidFill>
              </a:rPr>
              <a:t>A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CP</a:t>
            </a:r>
            <a:r>
              <a:rPr lang="sl-SI" sz="2000" dirty="0" smtClean="0">
                <a:solidFill>
                  <a:schemeClr val="tx1"/>
                </a:solidFill>
              </a:rPr>
              <a:t> as function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of </a:t>
            </a:r>
            <a:r>
              <a:rPr lang="sl-SI" sz="2000" i="1" dirty="0" smtClean="0">
                <a:solidFill>
                  <a:schemeClr val="tx1"/>
                </a:solidFill>
              </a:rPr>
              <a:t>cos</a:t>
            </a:r>
            <a:r>
              <a:rPr lang="sl-SI" sz="20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q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D*</a:t>
            </a:r>
            <a:r>
              <a:rPr lang="sl-SI" sz="2000" dirty="0" smtClean="0">
                <a:solidFill>
                  <a:schemeClr val="tx1"/>
                </a:solidFill>
              </a:rPr>
              <a:t> (since </a:t>
            </a:r>
            <a:r>
              <a:rPr lang="sl-SI" sz="2000" i="1" dirty="0" smtClean="0">
                <a:solidFill>
                  <a:schemeClr val="tx1"/>
                </a:solidFill>
              </a:rPr>
              <a:t>A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exp </a:t>
            </a:r>
            <a:r>
              <a:rPr lang="sl-SI" sz="2000" dirty="0" smtClean="0">
                <a:solidFill>
                  <a:schemeClr val="tx1"/>
                </a:solidFill>
              </a:rPr>
              <a:t>depends on it)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 </a:t>
            </a:r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rgbClr val="006600"/>
                </a:solidFill>
              </a:rPr>
              <a:t>A</a:t>
            </a:r>
            <a:r>
              <a:rPr lang="sl-SI" sz="2000" i="1" baseline="30000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0</a:t>
            </a:r>
            <a:r>
              <a:rPr lang="sl-SI" sz="2000" i="1" baseline="30000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0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CP</a:t>
            </a:r>
            <a:r>
              <a:rPr lang="sl-SI" sz="2000" i="1" dirty="0" smtClean="0">
                <a:solidFill>
                  <a:srgbClr val="006600"/>
                </a:solidFill>
              </a:rPr>
              <a:t> </a:t>
            </a:r>
            <a:r>
              <a:rPr lang="sl-SI" sz="2000" i="1" dirty="0">
                <a:solidFill>
                  <a:srgbClr val="006600"/>
                </a:solidFill>
              </a:rPr>
              <a:t>= </a:t>
            </a:r>
            <a:r>
              <a:rPr lang="sl-SI" sz="2000" i="1" dirty="0" smtClean="0">
                <a:solidFill>
                  <a:srgbClr val="006600"/>
                </a:solidFill>
              </a:rPr>
              <a:t>(-0.03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0.64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0.10)</a:t>
            </a:r>
            <a:r>
              <a:rPr lang="sl-SI" sz="2000" i="1" dirty="0" smtClean="0">
                <a:solidFill>
                  <a:srgbClr val="006600"/>
                </a:solidFill>
                <a:sym typeface="Symbol"/>
              </a:rPr>
              <a:t></a:t>
            </a:r>
            <a:r>
              <a:rPr lang="sl-SI" sz="2000" i="1" dirty="0" smtClean="0">
                <a:solidFill>
                  <a:srgbClr val="006600"/>
                </a:solidFill>
              </a:rPr>
              <a:t>10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-2</a:t>
            </a:r>
            <a:endParaRPr lang="sl-SI" sz="2000" i="1" dirty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also measured: </a:t>
            </a:r>
          </a:p>
          <a:p>
            <a:r>
              <a:rPr lang="sl-SI" sz="2000" i="1" dirty="0" smtClean="0">
                <a:solidFill>
                  <a:srgbClr val="006600"/>
                </a:solidFill>
              </a:rPr>
              <a:t>A</a:t>
            </a:r>
            <a:r>
              <a:rPr lang="sl-SI" sz="2000" i="1" baseline="30000" dirty="0" smtClean="0">
                <a:solidFill>
                  <a:srgbClr val="006600"/>
                </a:solidFill>
                <a:latin typeface="+mn-lt"/>
              </a:rPr>
              <a:t>Ks</a:t>
            </a:r>
            <a:r>
              <a:rPr lang="sl-SI" sz="2000" i="1" baseline="30000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0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CP</a:t>
            </a:r>
            <a:r>
              <a:rPr lang="sl-SI" sz="2000" i="1" dirty="0" smtClean="0">
                <a:solidFill>
                  <a:srgbClr val="006600"/>
                </a:solidFill>
              </a:rPr>
              <a:t> </a:t>
            </a:r>
            <a:r>
              <a:rPr lang="sl-SI" sz="2000" i="1" dirty="0">
                <a:solidFill>
                  <a:srgbClr val="006600"/>
                </a:solidFill>
              </a:rPr>
              <a:t>= (-</a:t>
            </a:r>
            <a:r>
              <a:rPr lang="sl-SI" sz="2000" i="1" dirty="0" smtClean="0">
                <a:solidFill>
                  <a:srgbClr val="006600"/>
                </a:solidFill>
              </a:rPr>
              <a:t>0.21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0.16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0.07)</a:t>
            </a:r>
            <a:r>
              <a:rPr lang="sl-SI" sz="2000" i="1" dirty="0">
                <a:solidFill>
                  <a:srgbClr val="006600"/>
                </a:solidFill>
                <a:sym typeface="Symbol"/>
              </a:rPr>
              <a:t></a:t>
            </a:r>
            <a:r>
              <a:rPr lang="sl-SI" sz="2000" i="1" dirty="0">
                <a:solidFill>
                  <a:srgbClr val="006600"/>
                </a:solidFill>
              </a:rPr>
              <a:t>10</a:t>
            </a:r>
            <a:r>
              <a:rPr lang="sl-SI" sz="2000" i="1" baseline="30000" dirty="0">
                <a:solidFill>
                  <a:srgbClr val="006600"/>
                </a:solidFill>
              </a:rPr>
              <a:t>-2</a:t>
            </a:r>
          </a:p>
          <a:p>
            <a:endParaRPr lang="sl-SI" sz="2000" i="1" dirty="0">
              <a:solidFill>
                <a:schemeClr val="tx1"/>
              </a:solidFill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/>
              <a:t>D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644293" y="6286710"/>
            <a:ext cx="35557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000" dirty="0" smtClean="0">
                <a:solidFill>
                  <a:schemeClr val="tx1"/>
                </a:solidFill>
              </a:rPr>
              <a:t>-0.8 -0.6  -0.4  -0.2    0     0.2   0.4   0.6   0.8        </a:t>
            </a:r>
            <a:r>
              <a:rPr lang="sl-SI" sz="1000" i="1" dirty="0" smtClean="0">
                <a:solidFill>
                  <a:schemeClr val="tx1"/>
                </a:solidFill>
              </a:rPr>
              <a:t>A</a:t>
            </a:r>
            <a:r>
              <a:rPr lang="sl-SI" sz="1000" i="1" baseline="-25000" dirty="0" smtClean="0">
                <a:solidFill>
                  <a:schemeClr val="tx1"/>
                </a:solidFill>
              </a:rPr>
              <a:t>CP</a:t>
            </a:r>
            <a:r>
              <a:rPr lang="sl-SI" sz="1000" dirty="0" smtClean="0">
                <a:solidFill>
                  <a:schemeClr val="tx1"/>
                </a:solidFill>
              </a:rPr>
              <a:t> [10</a:t>
            </a:r>
            <a:r>
              <a:rPr lang="sl-SI" sz="1000" baseline="30000" dirty="0" smtClean="0">
                <a:solidFill>
                  <a:schemeClr val="tx1"/>
                </a:solidFill>
              </a:rPr>
              <a:t>-2</a:t>
            </a:r>
            <a:r>
              <a:rPr lang="sl-SI" sz="1000" dirty="0" smtClean="0">
                <a:solidFill>
                  <a:schemeClr val="tx1"/>
                </a:solidFill>
              </a:rPr>
              <a:t>]</a:t>
            </a:r>
            <a:endParaRPr lang="sl-SI" sz="1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2433" y="3362632"/>
            <a:ext cx="700833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 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-</a:t>
            </a:r>
          </a:p>
          <a:p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>
                <a:solidFill>
                  <a:schemeClr val="tx1"/>
                </a:solidFill>
              </a:rPr>
              <a:t>0</a:t>
            </a:r>
          </a:p>
          <a:p>
            <a:r>
              <a:rPr lang="sl-SI" sz="1400" i="1" dirty="0" smtClean="0">
                <a:solidFill>
                  <a:schemeClr val="tx1"/>
                </a:solidFill>
                <a:latin typeface="+mn-lt"/>
              </a:rPr>
              <a:t>K</a:t>
            </a:r>
            <a:r>
              <a:rPr lang="sl-SI" sz="1400" i="1" baseline="-25000" dirty="0" smtClean="0">
                <a:solidFill>
                  <a:schemeClr val="tx1"/>
                </a:solidFill>
                <a:latin typeface="+mn-lt"/>
              </a:rPr>
              <a:t>S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0</a:t>
            </a:r>
            <a:endParaRPr lang="sl-SI" sz="1400" i="1" baseline="30000" dirty="0">
              <a:solidFill>
                <a:schemeClr val="tx1"/>
              </a:solidFill>
            </a:endParaRPr>
          </a:p>
          <a:p>
            <a:r>
              <a:rPr lang="sl-SI" sz="1400" i="1" dirty="0" smtClean="0">
                <a:solidFill>
                  <a:schemeClr val="tx1"/>
                </a:solidFill>
              </a:rPr>
              <a:t>K</a:t>
            </a:r>
            <a:r>
              <a:rPr lang="sl-SI" sz="14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1400" i="1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endParaRPr lang="sl-SI" sz="1400" i="1" baseline="30000" dirty="0">
              <a:solidFill>
                <a:schemeClr val="tx1"/>
              </a:solidFill>
            </a:endParaRPr>
          </a:p>
          <a:p>
            <a:r>
              <a:rPr lang="sl-SI" sz="1400" i="1" dirty="0" smtClean="0">
                <a:solidFill>
                  <a:schemeClr val="tx1"/>
                </a:solidFill>
              </a:rPr>
              <a:t>K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1400" i="1" dirty="0" smtClean="0">
                <a:solidFill>
                  <a:schemeClr val="tx1"/>
                </a:solidFill>
              </a:rPr>
              <a:t>K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-</a:t>
            </a:r>
            <a:endParaRPr lang="sl-SI" sz="1400" i="1" baseline="30000" dirty="0">
              <a:solidFill>
                <a:schemeClr val="tx1"/>
              </a:solidFill>
            </a:endParaRPr>
          </a:p>
          <a:p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 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-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0</a:t>
            </a:r>
            <a:endParaRPr lang="sl-SI" sz="1400" i="1" baseline="30000" dirty="0">
              <a:solidFill>
                <a:schemeClr val="tx1"/>
              </a:solidFill>
            </a:endParaRPr>
          </a:p>
          <a:p>
            <a:endParaRPr lang="sl-SI" sz="1400" baseline="300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02433" y="4881196"/>
            <a:ext cx="7040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endParaRPr lang="sl-SI" sz="1400" i="1" baseline="30000" dirty="0" smtClean="0">
              <a:solidFill>
                <a:schemeClr val="tx1"/>
              </a:solidFill>
            </a:endParaRPr>
          </a:p>
          <a:p>
            <a:r>
              <a:rPr lang="sl-SI" sz="1400" i="1" dirty="0" smtClean="0">
                <a:solidFill>
                  <a:schemeClr val="tx1"/>
                </a:solidFill>
                <a:latin typeface="+mn-lt"/>
              </a:rPr>
              <a:t>K</a:t>
            </a:r>
            <a:r>
              <a:rPr lang="sl-SI" sz="1400" i="1" baseline="-25000" dirty="0" smtClean="0">
                <a:solidFill>
                  <a:schemeClr val="tx1"/>
                </a:solidFill>
                <a:latin typeface="+mn-lt"/>
              </a:rPr>
              <a:t>S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</a:p>
          <a:p>
            <a:r>
              <a:rPr lang="sl-SI" sz="1400" i="1" dirty="0" smtClean="0">
                <a:solidFill>
                  <a:schemeClr val="tx1"/>
                </a:solidFill>
              </a:rPr>
              <a:t>K</a:t>
            </a:r>
            <a:r>
              <a:rPr lang="sl-SI" sz="14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1400" i="1" dirty="0" smtClean="0">
                <a:solidFill>
                  <a:schemeClr val="tx1"/>
                </a:solidFill>
                <a:latin typeface="+mn-lt"/>
              </a:rPr>
              <a:t>K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endParaRPr lang="sl-SI" sz="1400" i="1" baseline="30000" dirty="0">
              <a:solidFill>
                <a:schemeClr val="tx1"/>
              </a:solidFill>
            </a:endParaRPr>
          </a:p>
          <a:p>
            <a:r>
              <a:rPr lang="sl-SI" sz="1400" i="1" dirty="0" smtClean="0">
                <a:solidFill>
                  <a:schemeClr val="tx1"/>
                </a:solidFill>
              </a:rPr>
              <a:t>K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-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endParaRPr lang="sl-SI" sz="1400" i="1" baseline="30000" dirty="0">
              <a:solidFill>
                <a:schemeClr val="tx1"/>
              </a:solidFill>
            </a:endParaRPr>
          </a:p>
          <a:p>
            <a:r>
              <a:rPr lang="sl-SI" sz="1400" i="1" dirty="0" smtClean="0">
                <a:solidFill>
                  <a:schemeClr val="tx1"/>
                </a:solidFill>
              </a:rPr>
              <a:t>K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-</a:t>
            </a:r>
            <a:r>
              <a:rPr lang="sl-SI" sz="1400" i="1" dirty="0" smtClean="0">
                <a:solidFill>
                  <a:schemeClr val="tx1"/>
                </a:solidFill>
                <a:latin typeface="+mn-lt"/>
              </a:rPr>
              <a:t>K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1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lang="sl-SI" sz="1400" i="1" baseline="30000" dirty="0" smtClean="0">
                <a:solidFill>
                  <a:schemeClr val="tx1"/>
                </a:solidFill>
              </a:rPr>
              <a:t>+</a:t>
            </a:r>
            <a:endParaRPr lang="sl-SI" sz="1400" i="1" baseline="300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7461" y="384500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D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endParaRPr lang="sl-SI" i="1" baseline="300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7461" y="528130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D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276850" y="3753036"/>
            <a:ext cx="433388" cy="4763"/>
          </a:xfrm>
          <a:prstGeom prst="straightConnector1">
            <a:avLst/>
          </a:prstGeom>
          <a:noFill/>
          <a:ln w="762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777" y="480540"/>
            <a:ext cx="3211221" cy="2953781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 bwMode="auto">
          <a:xfrm flipV="1">
            <a:off x="6500813" y="4085744"/>
            <a:ext cx="0" cy="195522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6500813" y="5183544"/>
            <a:ext cx="0" cy="195522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6500813" y="5368210"/>
            <a:ext cx="0" cy="195522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6149118" y="5257741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i="1" dirty="0" smtClean="0">
                <a:solidFill>
                  <a:srgbClr val="006600"/>
                </a:solidFill>
              </a:rPr>
              <a:t>K</a:t>
            </a:r>
            <a:r>
              <a:rPr lang="sl-SI" sz="1400" i="1" baseline="-25000" dirty="0" smtClean="0">
                <a:solidFill>
                  <a:srgbClr val="006600"/>
                </a:solidFill>
              </a:rPr>
              <a:t>S</a:t>
            </a:r>
            <a:endParaRPr lang="sl-SI" sz="1400" dirty="0">
              <a:solidFill>
                <a:srgbClr val="0066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6500813" y="3890222"/>
            <a:ext cx="0" cy="195522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 Box 170"/>
          <p:cNvSpPr txBox="1">
            <a:spLocks noChangeArrowheads="1"/>
          </p:cNvSpPr>
          <p:nvPr/>
        </p:nvSpPr>
        <p:spPr bwMode="auto">
          <a:xfrm>
            <a:off x="2356290" y="6050747"/>
            <a:ext cx="2920560" cy="461665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adopted from 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2" name="Text Box 170"/>
          <p:cNvSpPr txBox="1">
            <a:spLocks noChangeArrowheads="1"/>
          </p:cNvSpPr>
          <p:nvPr/>
        </p:nvSpPr>
        <p:spPr bwMode="auto">
          <a:xfrm>
            <a:off x="1681703" y="772583"/>
            <a:ext cx="3053466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PRL 112, 211601</a:t>
            </a:r>
            <a:r>
              <a:rPr lang="sl-SI" sz="1200" dirty="0">
                <a:solidFill>
                  <a:schemeClr val="tx1"/>
                </a:solidFill>
              </a:rPr>
              <a:t> </a:t>
            </a:r>
            <a:r>
              <a:rPr lang="sl-SI" sz="1200" dirty="0" smtClean="0">
                <a:solidFill>
                  <a:schemeClr val="tx1"/>
                </a:solidFill>
              </a:rPr>
              <a:t>(2014) 966 fb</a:t>
            </a:r>
            <a:r>
              <a:rPr lang="sl-SI" sz="1200" baseline="30000" dirty="0" smtClean="0">
                <a:solidFill>
                  <a:schemeClr val="tx1"/>
                </a:solidFill>
              </a:rPr>
              <a:t>-1</a:t>
            </a:r>
            <a:endParaRPr lang="en-US" sz="1200" baseline="30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87840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017951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/>
      <p:bldP spid="8" grpId="0"/>
      <p:bldP spid="18" grpId="0"/>
      <p:bldP spid="9" grpId="0"/>
      <p:bldP spid="20" grpId="0"/>
      <p:bldP spid="32" grpId="0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48527" y="938463"/>
            <a:ext cx="845616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1"/>
                </a:solidFill>
              </a:rPr>
              <a:t>B Factories confirmed Kobayashi-Maskawa predictions to </a:t>
            </a:r>
          </a:p>
          <a:p>
            <a:r>
              <a:rPr lang="sl-SI" sz="2400" dirty="0" smtClean="0">
                <a:solidFill>
                  <a:schemeClr val="tx1"/>
                </a:solidFill>
              </a:rPr>
              <a:t>    high accuracy (</a:t>
            </a:r>
            <a:r>
              <a:rPr lang="sl-SI" sz="2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sl-SI" sz="2400" i="1" baseline="-25000" dirty="0" smtClean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sz="2400" i="1" baseline="-25000" dirty="0" smtClean="0">
                <a:solidFill>
                  <a:schemeClr val="tx1"/>
                </a:solidFill>
              </a:rPr>
              <a:t>1</a:t>
            </a:r>
            <a:r>
              <a:rPr lang="sl-SI" sz="2400" dirty="0" smtClean="0">
                <a:solidFill>
                  <a:schemeClr val="tx1"/>
                </a:solidFill>
              </a:rPr>
              <a:t>&lt;1</a:t>
            </a:r>
            <a:r>
              <a:rPr lang="sl-SI" sz="2400" baseline="30000" dirty="0" smtClean="0">
                <a:solidFill>
                  <a:schemeClr val="tx1"/>
                </a:solidFill>
              </a:rPr>
              <a:t>o</a:t>
            </a:r>
            <a:r>
              <a:rPr lang="sl-SI" sz="2400" dirty="0" smtClean="0">
                <a:solidFill>
                  <a:schemeClr val="tx1"/>
                </a:solidFill>
              </a:rPr>
              <a:t>, </a:t>
            </a:r>
            <a:r>
              <a:rPr lang="sl-SI" sz="2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sl-SI" sz="2400" i="1" baseline="-25000" dirty="0" smtClean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sz="2400" i="1" baseline="-25000" dirty="0" smtClean="0">
                <a:solidFill>
                  <a:schemeClr val="tx1"/>
                </a:solidFill>
              </a:rPr>
              <a:t>3</a:t>
            </a:r>
            <a:r>
              <a:rPr lang="sl-SI" sz="2400" dirty="0" smtClean="0">
                <a:solidFill>
                  <a:schemeClr val="tx1"/>
                </a:solidFill>
              </a:rPr>
              <a:t>~2</a:t>
            </a:r>
            <a:r>
              <a:rPr lang="sl-SI" sz="2400" baseline="30000" dirty="0" smtClean="0">
                <a:solidFill>
                  <a:schemeClr val="tx1"/>
                </a:solidFill>
              </a:rPr>
              <a:t>o</a:t>
            </a:r>
            <a:r>
              <a:rPr lang="sl-SI" sz="2400" dirty="0" smtClean="0">
                <a:solidFill>
                  <a:schemeClr val="tx1"/>
                </a:solidFill>
              </a:rPr>
              <a:t>, </a:t>
            </a:r>
            <a:r>
              <a:rPr lang="sl-SI" sz="24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sl-SI" sz="2400" i="1" baseline="-25000" dirty="0" smtClean="0">
                <a:solidFill>
                  <a:schemeClr val="tx1"/>
                </a:solidFill>
                <a:latin typeface="Symbol" panose="05050102010706020507" pitchFamily="18" charset="2"/>
              </a:rPr>
              <a:t>f</a:t>
            </a:r>
            <a:r>
              <a:rPr lang="sl-SI" sz="2400" i="1" baseline="-25000" dirty="0" smtClean="0">
                <a:solidFill>
                  <a:schemeClr val="tx1"/>
                </a:solidFill>
              </a:rPr>
              <a:t>2</a:t>
            </a:r>
            <a:r>
              <a:rPr lang="sl-SI" sz="2400" dirty="0" smtClean="0">
                <a:solidFill>
                  <a:schemeClr val="tx1"/>
                </a:solidFill>
              </a:rPr>
              <a:t>~4</a:t>
            </a:r>
            <a:r>
              <a:rPr lang="sl-SI" sz="2400" baseline="30000" dirty="0" smtClean="0">
                <a:solidFill>
                  <a:schemeClr val="tx1"/>
                </a:solidFill>
              </a:rPr>
              <a:t>o</a:t>
            </a:r>
            <a:r>
              <a:rPr lang="sl-SI" sz="24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1"/>
                </a:solidFill>
              </a:rPr>
              <a:t>Numerous measurements of penguin dominated decays </a:t>
            </a:r>
          </a:p>
          <a:p>
            <a:r>
              <a:rPr lang="sl-SI" sz="2400" dirty="0" smtClean="0">
                <a:solidFill>
                  <a:schemeClr val="tx1"/>
                </a:solidFill>
              </a:rPr>
              <a:t>    in search for NP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1"/>
                </a:solidFill>
              </a:rPr>
              <a:t>charmless decays, new (most precise) measurements</a:t>
            </a:r>
          </a:p>
          <a:p>
            <a:r>
              <a:rPr lang="sl-SI" sz="2400" dirty="0">
                <a:solidFill>
                  <a:schemeClr val="tx1"/>
                </a:solidFill>
              </a:rPr>
              <a:t> </a:t>
            </a:r>
            <a:r>
              <a:rPr lang="sl-SI" sz="2400" dirty="0" smtClean="0">
                <a:solidFill>
                  <a:schemeClr val="tx1"/>
                </a:solidFill>
              </a:rPr>
              <a:t>   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B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sz="2400" i="1" dirty="0" smtClean="0">
                <a:solidFill>
                  <a:srgbClr val="006600"/>
                </a:solidFill>
                <a:latin typeface="Symbol" pitchFamily="18" charset="2"/>
              </a:rPr>
              <a:t>h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´ K</a:t>
            </a:r>
            <a:r>
              <a:rPr lang="sl-SI" sz="2400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, B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sz="2400" i="1" dirty="0">
                <a:solidFill>
                  <a:srgbClr val="006600"/>
                </a:solidFill>
                <a:latin typeface="Symbol" pitchFamily="18" charset="2"/>
                <a:sym typeface="Symbol"/>
              </a:rPr>
              <a:t>w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K</a:t>
            </a:r>
            <a:r>
              <a:rPr lang="sl-SI" sz="2400" i="1" baseline="-25000" dirty="0" smtClean="0">
                <a:solidFill>
                  <a:srgbClr val="006600"/>
                </a:solidFill>
                <a:latin typeface="Arial" charset="0"/>
              </a:rPr>
              <a:t>S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, B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sz="2400" i="1" dirty="0">
                <a:solidFill>
                  <a:srgbClr val="006600"/>
                </a:solidFill>
                <a:latin typeface="Symbol" pitchFamily="18" charset="2"/>
              </a:rPr>
              <a:t>h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‘ 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K*</a:t>
            </a:r>
            <a:r>
              <a:rPr lang="sl-SI" sz="2400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,</a:t>
            </a:r>
          </a:p>
          <a:p>
            <a:pPr>
              <a:defRPr/>
            </a:pP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    B</a:t>
            </a:r>
            <a:r>
              <a:rPr lang="sl-SI" sz="2400" i="1" baseline="30000" dirty="0">
                <a:solidFill>
                  <a:srgbClr val="006600"/>
                </a:solidFill>
                <a:latin typeface="Arial" charset="0"/>
              </a:rPr>
              <a:t>+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 KKK 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, 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B</a:t>
            </a:r>
            <a:r>
              <a:rPr lang="sl-SI" sz="2400" i="1" baseline="30000" dirty="0">
                <a:solidFill>
                  <a:srgbClr val="006600"/>
                </a:solidFill>
                <a:latin typeface="Arial" charset="0"/>
              </a:rPr>
              <a:t>+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  <a:sym typeface="Symbol"/>
              </a:rPr>
              <a:t> 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 K</a:t>
            </a:r>
            <a:r>
              <a:rPr lang="sl-SI" sz="2400" i="1" baseline="-25000" dirty="0">
                <a:solidFill>
                  <a:srgbClr val="006600"/>
                </a:solidFill>
                <a:latin typeface="Arial" charset="0"/>
              </a:rPr>
              <a:t>S</a:t>
            </a:r>
            <a:r>
              <a:rPr lang="sl-SI" sz="2400" i="1" dirty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sz="2400" i="1" baseline="30000" dirty="0">
                <a:solidFill>
                  <a:srgbClr val="006600"/>
                </a:solidFill>
                <a:latin typeface="Arial" charset="0"/>
              </a:rPr>
              <a:t>+</a:t>
            </a:r>
            <a:r>
              <a:rPr lang="sl-SI" sz="2400" i="1" dirty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sz="2400" i="1" baseline="30000" dirty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sz="2400" i="1" dirty="0">
                <a:solidFill>
                  <a:srgbClr val="006600"/>
                </a:solidFill>
                <a:latin typeface="Arial" charset="0"/>
              </a:rPr>
              <a:t> </a:t>
            </a: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1"/>
                </a:solidFill>
              </a:rPr>
              <a:t>Search for CPV continues in </a:t>
            </a:r>
            <a:r>
              <a:rPr lang="sl-SI" sz="2400" i="1" dirty="0" smtClean="0">
                <a:solidFill>
                  <a:schemeClr val="tx1"/>
                </a:solidFill>
              </a:rPr>
              <a:t>D</a:t>
            </a:r>
            <a:r>
              <a:rPr lang="sl-SI" sz="2400" dirty="0" smtClean="0">
                <a:solidFill>
                  <a:schemeClr val="tx1"/>
                </a:solidFill>
              </a:rPr>
              <a:t> decays </a:t>
            </a:r>
          </a:p>
          <a:p>
            <a:r>
              <a:rPr lang="sl-SI" sz="2400" dirty="0" smtClean="0">
                <a:solidFill>
                  <a:schemeClr val="tx1"/>
                </a:solidFill>
                <a:latin typeface="Arial" charset="0"/>
              </a:rPr>
              <a:t>    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D</a:t>
            </a:r>
            <a:r>
              <a:rPr lang="sl-SI" sz="2400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  <a:sym typeface="Symbol"/>
              </a:rPr>
              <a:t></a:t>
            </a:r>
            <a:r>
              <a:rPr lang="sl-SI" sz="2400" i="1" dirty="0" smtClean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sl-SI" sz="2400" i="1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sz="2400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  <a:r>
              <a:rPr lang="sl-SI" sz="2400" i="1" dirty="0" smtClean="0">
                <a:solidFill>
                  <a:srgbClr val="006600"/>
                </a:solidFill>
                <a:latin typeface="Symbol" panose="05050102010706020507" pitchFamily="18" charset="2"/>
              </a:rPr>
              <a:t>p</a:t>
            </a:r>
            <a:r>
              <a:rPr lang="sl-SI" sz="2400" i="1" baseline="30000" dirty="0" smtClean="0">
                <a:solidFill>
                  <a:srgbClr val="006600"/>
                </a:solidFill>
                <a:latin typeface="Arial" charset="0"/>
              </a:rPr>
              <a:t>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1"/>
                </a:solidFill>
              </a:rPr>
              <a:t>B Factories continue to analyze their full data sets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615264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125402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information</a:t>
            </a: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224463" y="938464"/>
            <a:ext cx="3148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chemeClr val="tx1"/>
                </a:solidFill>
              </a:rPr>
              <a:t>Additional information</a:t>
            </a:r>
            <a:endParaRPr lang="sl-SI" sz="2400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14390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Additional material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71646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125" y="4822120"/>
            <a:ext cx="4059875" cy="1105668"/>
          </a:xfrm>
          <a:prstGeom prst="rect">
            <a:avLst/>
          </a:prstGeom>
        </p:spPr>
      </p:pic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Topological variables</a:t>
            </a:r>
            <a:endParaRPr lang="en-US" sz="24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641873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18279"/>
            <a:ext cx="5248275" cy="3448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0" y="1391323"/>
            <a:ext cx="3714750" cy="3505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47176" y="4637454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cos</a:t>
            </a:r>
            <a:r>
              <a:rPr lang="sl-SI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q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endParaRPr lang="sl-SI" i="1" baseline="-25000" dirty="0">
              <a:solidFill>
                <a:schemeClr val="tx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05" y="4637454"/>
            <a:ext cx="2795314" cy="112854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902245" y="5765997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R</a:t>
            </a:r>
            <a:r>
              <a:rPr lang="sl-SI" i="1" baseline="-25000" dirty="0" smtClean="0">
                <a:solidFill>
                  <a:schemeClr val="tx1"/>
                </a:solidFill>
              </a:rPr>
              <a:t>2</a:t>
            </a:r>
            <a:r>
              <a:rPr lang="sl-SI" i="1" dirty="0" smtClean="0">
                <a:solidFill>
                  <a:schemeClr val="tx1"/>
                </a:solidFill>
              </a:rPr>
              <a:t>=H</a:t>
            </a:r>
            <a:r>
              <a:rPr lang="sl-SI" i="1" baseline="-25000" dirty="0" smtClean="0">
                <a:solidFill>
                  <a:schemeClr val="tx1"/>
                </a:solidFill>
              </a:rPr>
              <a:t>2</a:t>
            </a:r>
            <a:r>
              <a:rPr lang="sl-SI" i="1" dirty="0" smtClean="0">
                <a:solidFill>
                  <a:schemeClr val="tx1"/>
                </a:solidFill>
              </a:rPr>
              <a:t>/H</a:t>
            </a:r>
            <a:r>
              <a:rPr lang="sl-SI" i="1" baseline="-25000" dirty="0" smtClean="0">
                <a:solidFill>
                  <a:schemeClr val="tx1"/>
                </a:solidFill>
              </a:rPr>
              <a:t>0</a:t>
            </a:r>
            <a:endParaRPr lang="sl-SI" i="1" baseline="-250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2605" y="5764933"/>
            <a:ext cx="5096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q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dirty="0" smtClean="0">
                <a:solidFill>
                  <a:schemeClr val="tx1"/>
                </a:solidFill>
              </a:rPr>
              <a:t>: angle between </a:t>
            </a:r>
            <a:r>
              <a:rPr lang="sl-SI" i="1" dirty="0" smtClean="0">
                <a:solidFill>
                  <a:schemeClr val="tx1"/>
                </a:solidFill>
              </a:rPr>
              <a:t>B</a:t>
            </a:r>
            <a:r>
              <a:rPr lang="sl-SI" dirty="0" smtClean="0">
                <a:solidFill>
                  <a:schemeClr val="tx1"/>
                </a:solidFill>
              </a:rPr>
              <a:t> meson sphericity axis and </a:t>
            </a:r>
          </a:p>
          <a:p>
            <a:r>
              <a:rPr lang="sl-SI" dirty="0" smtClean="0">
                <a:solidFill>
                  <a:schemeClr val="tx1"/>
                </a:solidFill>
              </a:rPr>
              <a:t>R.O.E.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28" name="Text Box 170"/>
          <p:cNvSpPr txBox="1">
            <a:spLocks noChangeArrowheads="1"/>
          </p:cNvSpPr>
          <p:nvPr/>
        </p:nvSpPr>
        <p:spPr bwMode="auto">
          <a:xfrm>
            <a:off x="3387919" y="733033"/>
            <a:ext cx="546335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A. Bevan et al.,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submitted to EPJC, SLAC-PUB-15968, KEK Preprint 2014-3</a:t>
            </a:r>
            <a:r>
              <a:rPr lang="sl-SI" sz="1200" dirty="0" smtClean="0">
                <a:solidFill>
                  <a:schemeClr val="tx1"/>
                </a:solidFill>
              </a:rPr>
              <a:t> 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3174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615328"/>
            <a:ext cx="3323346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 K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</a:rPr>
              <a:t>E(K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L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dirty="0" smtClean="0">
                <a:solidFill>
                  <a:schemeClr val="tx1"/>
                </a:solidFill>
              </a:rPr>
              <a:t>)</a:t>
            </a:r>
            <a:r>
              <a:rPr lang="sl-SI" sz="2000" dirty="0" smtClean="0">
                <a:solidFill>
                  <a:schemeClr val="tx1"/>
                </a:solidFill>
              </a:rPr>
              <a:t> not known;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determine </a:t>
            </a:r>
            <a:r>
              <a:rPr lang="sl-SI" sz="2000" i="1" dirty="0" smtClean="0">
                <a:solidFill>
                  <a:schemeClr val="tx1"/>
                </a:solidFill>
              </a:rPr>
              <a:t>p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B</a:t>
            </a:r>
            <a:r>
              <a:rPr lang="sl-SI" sz="2000" i="1" dirty="0" smtClean="0">
                <a:solidFill>
                  <a:schemeClr val="tx1"/>
                </a:solidFill>
              </a:rPr>
              <a:t>*</a:t>
            </a:r>
            <a:r>
              <a:rPr lang="sl-SI" sz="2000" dirty="0" smtClean="0">
                <a:solidFill>
                  <a:schemeClr val="tx1"/>
                </a:solidFill>
              </a:rPr>
              <a:t> from </a:t>
            </a:r>
            <a:r>
              <a:rPr lang="sl-SI" sz="2000" i="1" dirty="0" smtClean="0">
                <a:solidFill>
                  <a:schemeClr val="tx1"/>
                </a:solidFill>
              </a:rPr>
              <a:t>p</a:t>
            </a:r>
            <a:r>
              <a:rPr lang="sl-SI" sz="2000" i="1" baseline="-25000" dirty="0" smtClean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‘</a:t>
            </a:r>
            <a:r>
              <a:rPr lang="sl-SI" sz="2000" dirty="0" smtClean="0">
                <a:solidFill>
                  <a:schemeClr val="tx1"/>
                </a:solidFill>
              </a:rPr>
              <a:t>, </a:t>
            </a:r>
          </a:p>
          <a:p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L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dirty="0" smtClean="0">
                <a:solidFill>
                  <a:schemeClr val="tx1"/>
                </a:solidFill>
              </a:rPr>
              <a:t> direction and assuming </a:t>
            </a:r>
          </a:p>
          <a:p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2000" i="1" dirty="0" smtClean="0">
                <a:solidFill>
                  <a:schemeClr val="tx1"/>
                </a:solidFill>
              </a:rPr>
              <a:t>E</a:t>
            </a:r>
            <a:r>
              <a:rPr lang="sl-SI" sz="2000" dirty="0" smtClean="0">
                <a:solidFill>
                  <a:schemeClr val="tx1"/>
                </a:solidFill>
              </a:rPr>
              <a:t> = 0.  </a:t>
            </a: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412172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1965054" y="567254"/>
            <a:ext cx="274691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to be subm. to JHEP, 770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350" y="890420"/>
            <a:ext cx="5667375" cy="26765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65562" y="521088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i="1" dirty="0">
                <a:solidFill>
                  <a:schemeClr val="tx1"/>
                </a:solidFill>
              </a:rPr>
              <a:t>‘ 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</a:rPr>
              <a:t>L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endParaRPr lang="en-US" i="1" baseline="30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35969" y="1053909"/>
            <a:ext cx="226515" cy="138500"/>
          </a:xfrm>
          <a:prstGeom prst="rect">
            <a:avLst/>
          </a:prstGeom>
          <a:solidFill>
            <a:srgbClr val="FFFF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7207" y="953882"/>
            <a:ext cx="19127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chemeClr val="tx1"/>
                </a:solidFill>
              </a:rPr>
              <a:t>real </a:t>
            </a:r>
            <a:r>
              <a:rPr lang="sl-SI" sz="1600" i="1" dirty="0" smtClean="0">
                <a:solidFill>
                  <a:schemeClr val="tx1"/>
                </a:solidFill>
              </a:rPr>
              <a:t>K</a:t>
            </a:r>
            <a:r>
              <a:rPr lang="sl-SI" sz="1600" i="1" baseline="-25000" dirty="0" smtClean="0">
                <a:solidFill>
                  <a:schemeClr val="tx1"/>
                </a:solidFill>
              </a:rPr>
              <a:t>L</a:t>
            </a:r>
            <a:r>
              <a:rPr lang="sl-SI" sz="1600" i="1" baseline="30000" dirty="0" smtClean="0">
                <a:solidFill>
                  <a:schemeClr val="tx1"/>
                </a:solidFill>
              </a:rPr>
              <a:t>0 </a:t>
            </a:r>
            <a:r>
              <a:rPr lang="sl-SI" sz="1600" dirty="0" smtClean="0">
                <a:solidFill>
                  <a:schemeClr val="tx1"/>
                </a:solidFill>
              </a:rPr>
              <a:t>and </a:t>
            </a:r>
            <a:r>
              <a:rPr lang="sl-SI" sz="1600" i="1" dirty="0" smtClean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sz="1600" i="1" dirty="0" smtClean="0">
                <a:solidFill>
                  <a:schemeClr val="tx1"/>
                </a:solidFill>
              </a:rPr>
              <a:t>‘</a:t>
            </a:r>
            <a:r>
              <a:rPr lang="sl-SI" sz="1600" dirty="0" smtClean="0">
                <a:solidFill>
                  <a:schemeClr val="tx1"/>
                </a:solidFill>
              </a:rPr>
              <a:t> bkg.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fake </a:t>
            </a:r>
            <a:r>
              <a:rPr lang="sl-SI" sz="1600" i="1" dirty="0" smtClean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sz="1600" i="1" dirty="0" smtClean="0">
                <a:solidFill>
                  <a:schemeClr val="tx1"/>
                </a:solidFill>
              </a:rPr>
              <a:t>‘</a:t>
            </a:r>
            <a:r>
              <a:rPr lang="sl-SI" sz="1600" dirty="0" smtClean="0">
                <a:solidFill>
                  <a:schemeClr val="tx1"/>
                </a:solidFill>
              </a:rPr>
              <a:t> bkg.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fake </a:t>
            </a:r>
            <a:r>
              <a:rPr lang="sl-SI" sz="1600" i="1" dirty="0">
                <a:solidFill>
                  <a:schemeClr val="tx1"/>
                </a:solidFill>
              </a:rPr>
              <a:t>K</a:t>
            </a:r>
            <a:r>
              <a:rPr lang="sl-SI" sz="1600" i="1" baseline="-25000" dirty="0">
                <a:solidFill>
                  <a:schemeClr val="tx1"/>
                </a:solidFill>
              </a:rPr>
              <a:t>L</a:t>
            </a:r>
            <a:r>
              <a:rPr lang="sl-SI" sz="1600" i="1" baseline="30000" dirty="0">
                <a:solidFill>
                  <a:schemeClr val="tx1"/>
                </a:solidFill>
              </a:rPr>
              <a:t>0 </a:t>
            </a:r>
            <a:r>
              <a:rPr lang="sl-SI" sz="1600" dirty="0" smtClean="0">
                <a:solidFill>
                  <a:schemeClr val="tx1"/>
                </a:solidFill>
              </a:rPr>
              <a:t>bkg.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bkg.+signal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data</a:t>
            </a:r>
            <a:endParaRPr lang="sl-SI" sz="1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35969" y="1300130"/>
            <a:ext cx="226515" cy="138500"/>
          </a:xfrm>
          <a:prstGeom prst="rect">
            <a:avLst/>
          </a:prstGeom>
          <a:solidFill>
            <a:srgbClr val="0033CC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869718" y="1848912"/>
            <a:ext cx="173384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2" name="Group 11"/>
          <p:cNvGrpSpPr/>
          <p:nvPr/>
        </p:nvGrpSpPr>
        <p:grpSpPr>
          <a:xfrm>
            <a:off x="6880376" y="1931261"/>
            <a:ext cx="171450" cy="204537"/>
            <a:chOff x="4570495" y="2779295"/>
            <a:chExt cx="171450" cy="204537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4656221" y="2779295"/>
              <a:ext cx="0" cy="204537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Oval 14"/>
            <p:cNvSpPr/>
            <p:nvPr/>
          </p:nvSpPr>
          <p:spPr bwMode="auto">
            <a:xfrm>
              <a:off x="4633361" y="2862763"/>
              <a:ext cx="45719" cy="48126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rgbClr val="3333CC"/>
                </a:solidFill>
                <a:effectLst/>
                <a:latin typeface="Arial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4570495" y="2886826"/>
              <a:ext cx="1714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Rectangle 17"/>
          <p:cNvSpPr/>
          <p:nvPr/>
        </p:nvSpPr>
        <p:spPr bwMode="auto">
          <a:xfrm>
            <a:off x="6843152" y="1546351"/>
            <a:ext cx="226515" cy="138500"/>
          </a:xfrm>
          <a:prstGeom prst="rect">
            <a:avLst/>
          </a:prstGeom>
          <a:solidFill>
            <a:srgbClr val="92D05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53" y="2740441"/>
            <a:ext cx="3648801" cy="30406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487" y="3727180"/>
            <a:ext cx="4229100" cy="990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555" y="4892667"/>
            <a:ext cx="4143375" cy="6286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49" y="5641631"/>
            <a:ext cx="3752850" cy="62865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2254174" y="3386470"/>
            <a:ext cx="651258" cy="25855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504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615328"/>
            <a:ext cx="13644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/>
              </a:rPr>
              <a:t>w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/>
              </a:rPr>
              <a:t>w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</a:t>
            </a:r>
            <a:endParaRPr lang="en-US" sz="24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199831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073256" y="567337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w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endParaRPr lang="en-US" i="1" baseline="300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975" y="844253"/>
            <a:ext cx="2679789" cy="2741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2" y="1455311"/>
            <a:ext cx="5641487" cy="17358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505" y="3585411"/>
            <a:ext cx="2962275" cy="296227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925297" y="5066548"/>
            <a:ext cx="1258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/>
              </a:rPr>
              <a:t>w</a:t>
            </a:r>
            <a:r>
              <a:rPr lang="sl-SI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i="1" baseline="30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dirty="0"/>
          </a:p>
        </p:txBody>
      </p:sp>
      <p:sp>
        <p:nvSpPr>
          <p:cNvPr id="25" name="Text Box 170"/>
          <p:cNvSpPr txBox="1">
            <a:spLocks noChangeArrowheads="1"/>
          </p:cNvSpPr>
          <p:nvPr/>
        </p:nvSpPr>
        <p:spPr bwMode="auto">
          <a:xfrm>
            <a:off x="1699566" y="710028"/>
            <a:ext cx="3462281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arXiv:1311.6666, acc. to PRD, 770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8261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Charmless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decays</a:t>
            </a:r>
            <a:endParaRPr lang="en-US" sz="24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839720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 descr="deltaS_t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327" y="777903"/>
            <a:ext cx="4927085" cy="3099837"/>
          </a:xfrm>
          <a:prstGeom prst="rect">
            <a:avLst/>
          </a:prstGeom>
        </p:spPr>
      </p:pic>
      <p:sp>
        <p:nvSpPr>
          <p:cNvPr id="12" name="Text Box 170"/>
          <p:cNvSpPr txBox="1">
            <a:spLocks noChangeArrowheads="1"/>
          </p:cNvSpPr>
          <p:nvPr/>
        </p:nvSpPr>
        <p:spPr bwMode="auto">
          <a:xfrm>
            <a:off x="3745634" y="4158147"/>
            <a:ext cx="2685351" cy="276999"/>
          </a:xfrm>
          <a:prstGeom prst="rect">
            <a:avLst/>
          </a:prstGeom>
          <a:solidFill>
            <a:srgbClr val="00CCFF">
              <a:alpha val="36862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/>
              <a:t>Beneke, PLB620, 143 </a:t>
            </a:r>
            <a:r>
              <a:rPr lang="sl-SI" sz="1200" dirty="0"/>
              <a:t>(</a:t>
            </a:r>
            <a:r>
              <a:rPr lang="sl-SI" sz="1200" dirty="0" smtClean="0"/>
              <a:t>2005), QCDF</a:t>
            </a:r>
            <a:endParaRPr lang="en-GB" sz="1200" baseline="30000" dirty="0"/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3752891" y="4426661"/>
            <a:ext cx="4084773" cy="276999"/>
          </a:xfrm>
          <a:prstGeom prst="rect">
            <a:avLst/>
          </a:prstGeom>
          <a:solidFill>
            <a:srgbClr val="00CCFF">
              <a:alpha val="36862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/>
              <a:t>Williamson, Zupan, PRD74, 014003 </a:t>
            </a:r>
            <a:r>
              <a:rPr lang="sl-SI" sz="1200" dirty="0"/>
              <a:t>(</a:t>
            </a:r>
            <a:r>
              <a:rPr lang="sl-SI" sz="1200" dirty="0" smtClean="0"/>
              <a:t>2006), SCET/QCDF</a:t>
            </a:r>
            <a:endParaRPr lang="en-GB" sz="1200" baseline="30000" dirty="0"/>
          </a:p>
        </p:txBody>
      </p:sp>
      <p:sp>
        <p:nvSpPr>
          <p:cNvPr id="14" name="Text Box 170"/>
          <p:cNvSpPr txBox="1">
            <a:spLocks noChangeArrowheads="1"/>
          </p:cNvSpPr>
          <p:nvPr/>
        </p:nvSpPr>
        <p:spPr bwMode="auto">
          <a:xfrm>
            <a:off x="3738376" y="4687918"/>
            <a:ext cx="3196709" cy="276999"/>
          </a:xfrm>
          <a:prstGeom prst="rect">
            <a:avLst/>
          </a:prstGeom>
          <a:solidFill>
            <a:srgbClr val="00CCFF">
              <a:alpha val="36862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/>
              <a:t>Cheng et al., PRD72, 014006 </a:t>
            </a:r>
            <a:r>
              <a:rPr lang="sl-SI" sz="1200" dirty="0"/>
              <a:t>(</a:t>
            </a:r>
            <a:r>
              <a:rPr lang="sl-SI" sz="1200" dirty="0" smtClean="0"/>
              <a:t>2005), QCDF</a:t>
            </a:r>
            <a:endParaRPr lang="en-GB" sz="1200" baseline="30000" dirty="0"/>
          </a:p>
        </p:txBody>
      </p:sp>
      <p:sp>
        <p:nvSpPr>
          <p:cNvPr id="15" name="Text Box 170"/>
          <p:cNvSpPr txBox="1">
            <a:spLocks noChangeArrowheads="1"/>
          </p:cNvSpPr>
          <p:nvPr/>
        </p:nvSpPr>
        <p:spPr bwMode="auto">
          <a:xfrm>
            <a:off x="3738377" y="4963690"/>
            <a:ext cx="3222357" cy="276999"/>
          </a:xfrm>
          <a:prstGeom prst="rect">
            <a:avLst/>
          </a:prstGeom>
          <a:solidFill>
            <a:srgbClr val="00CCFF">
              <a:alpha val="36862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/>
              <a:t>Gronau et al., PRD74, 093003 </a:t>
            </a:r>
            <a:r>
              <a:rPr lang="sl-SI" sz="1200" dirty="0"/>
              <a:t>(</a:t>
            </a:r>
            <a:r>
              <a:rPr lang="sl-SI" sz="1200" dirty="0" smtClean="0"/>
              <a:t>2006), SU(3)</a:t>
            </a:r>
            <a:endParaRPr lang="en-GB" sz="1200" baseline="30000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3461697" y="4725789"/>
            <a:ext cx="188686" cy="159657"/>
          </a:xfrm>
          <a:prstGeom prst="rect">
            <a:avLst/>
          </a:prstGeom>
          <a:solidFill>
            <a:srgbClr val="FF00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454441" y="4210531"/>
            <a:ext cx="188686" cy="159657"/>
          </a:xfrm>
          <a:prstGeom prst="rect">
            <a:avLst/>
          </a:prstGeom>
          <a:solidFill>
            <a:srgbClr val="333399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54441" y="4500817"/>
            <a:ext cx="188686" cy="159657"/>
          </a:xfrm>
          <a:prstGeom prst="rect">
            <a:avLst/>
          </a:prstGeom>
          <a:solidFill>
            <a:srgbClr val="00FF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454442" y="4994303"/>
            <a:ext cx="188686" cy="159657"/>
          </a:xfrm>
          <a:prstGeom prst="rect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5355" y="3782361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1600" dirty="0" smtClean="0">
                <a:solidFill>
                  <a:schemeClr val="tx1"/>
                </a:solidFill>
              </a:rPr>
              <a:t>S theory</a:t>
            </a:r>
            <a:endParaRPr lang="sl-SI" sz="16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7535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4782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KKK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KKK</a:t>
            </a:r>
            <a:endParaRPr lang="en-US" sz="24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49377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485087" y="861547"/>
            <a:ext cx="2177199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Results</a:t>
            </a:r>
            <a:r>
              <a:rPr lang="sl-SI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</a:t>
            </a:r>
            <a:r>
              <a:rPr lang="sl-SI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sl-SI" i="1" dirty="0" smtClean="0">
                <a:solidFill>
                  <a:schemeClr val="tx1"/>
                </a:solidFill>
              </a:rPr>
              <a:t>KKK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endParaRPr lang="sl-SI" dirty="0"/>
          </a:p>
          <a:p>
            <a:endParaRPr lang="sl-SI" i="1" dirty="0" smtClean="0">
              <a:solidFill>
                <a:schemeClr val="tx1"/>
              </a:solidFill>
            </a:endParaRPr>
          </a:p>
          <a:p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r>
              <a:rPr lang="sl-SI" i="1" dirty="0" smtClean="0">
                <a:solidFill>
                  <a:schemeClr val="tx1"/>
                </a:solidFill>
              </a:rPr>
              <a:t>CP conserving</a:t>
            </a:r>
          </a:p>
          <a:p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r>
              <a:rPr lang="sl-SI" i="1" dirty="0" smtClean="0">
                <a:solidFill>
                  <a:schemeClr val="tx1"/>
                </a:solidFill>
              </a:rPr>
              <a:t>CP violating</a:t>
            </a:r>
          </a:p>
          <a:p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endParaRPr lang="sl-SI" i="1" dirty="0">
              <a:solidFill>
                <a:schemeClr val="tx1"/>
              </a:solidFill>
            </a:endParaRPr>
          </a:p>
          <a:p>
            <a:r>
              <a:rPr lang="sl-SI" i="1" dirty="0" smtClean="0">
                <a:solidFill>
                  <a:schemeClr val="tx1"/>
                </a:solidFill>
              </a:rPr>
              <a:t>syst. uncertanties</a:t>
            </a:r>
          </a:p>
        </p:txBody>
      </p:sp>
      <p:sp>
        <p:nvSpPr>
          <p:cNvPr id="11" name="Text Box 170"/>
          <p:cNvSpPr txBox="1">
            <a:spLocks noChangeArrowheads="1"/>
          </p:cNvSpPr>
          <p:nvPr/>
        </p:nvSpPr>
        <p:spPr bwMode="auto">
          <a:xfrm>
            <a:off x="1630152" y="567337"/>
            <a:ext cx="311306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PRD 85, 112010 (2012), 470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3" y="2844306"/>
            <a:ext cx="5159080" cy="10898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3" y="861547"/>
            <a:ext cx="4966574" cy="20476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3" y="3909039"/>
            <a:ext cx="4807583" cy="26584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1251284" y="4078705"/>
            <a:ext cx="378868" cy="180474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3643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en-US" sz="2400" smtClean="0"/>
              <a:t>Introduction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6604" y="641445"/>
            <a:ext cx="43460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factories</a:t>
            </a:r>
            <a:endParaRPr lang="sl-SI" sz="2400" dirty="0" smtClean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datataking: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Belle: 1999-2010, BaBar: 1999-2008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analyses still </a:t>
            </a:r>
            <a:r>
              <a:rPr lang="sl-SI" sz="2000" dirty="0" smtClean="0">
                <a:solidFill>
                  <a:srgbClr val="006600"/>
                </a:solidFill>
              </a:rPr>
              <a:t>ongoing</a:t>
            </a:r>
            <a:endParaRPr lang="en-US" sz="2000" dirty="0" smtClean="0">
              <a:solidFill>
                <a:srgbClr val="0066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84" y="3038181"/>
            <a:ext cx="3777916" cy="29690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908" y="536250"/>
            <a:ext cx="3900092" cy="27064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7463"/>
            <a:ext cx="2763503" cy="21312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1557"/>
            <a:ext cx="2763503" cy="2259468"/>
          </a:xfrm>
          <a:prstGeom prst="rect">
            <a:avLst/>
          </a:prstGeom>
        </p:spPr>
      </p:pic>
      <p:pic>
        <p:nvPicPr>
          <p:cNvPr id="17" name="Picture 16" descr="Belle-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8637" y="2477115"/>
            <a:ext cx="482284" cy="37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Belle-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82174" y="641445"/>
            <a:ext cx="482284" cy="37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03" y="4764545"/>
            <a:ext cx="401036" cy="62561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518" y="5735515"/>
            <a:ext cx="401036" cy="6256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63503" y="2107783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  <a:sym typeface="Symbol"/>
              </a:rPr>
              <a:t></a:t>
            </a:r>
            <a:r>
              <a:rPr lang="sl-SI" i="1" dirty="0" smtClean="0">
                <a:solidFill>
                  <a:schemeClr val="tx1"/>
                </a:solidFill>
                <a:latin typeface="Lucida Calligraphy" pitchFamily="66" charset="0"/>
              </a:rPr>
              <a:t>L </a:t>
            </a:r>
            <a:r>
              <a:rPr lang="sl-SI" i="1" baseline="30000" dirty="0" smtClean="0">
                <a:solidFill>
                  <a:schemeClr val="tx1"/>
                </a:solidFill>
                <a:latin typeface="Symbol" pitchFamily="18" charset="2"/>
              </a:rPr>
              <a:t>U</a:t>
            </a:r>
            <a:r>
              <a:rPr lang="sl-SI" i="1" baseline="30000" dirty="0" smtClean="0">
                <a:solidFill>
                  <a:schemeClr val="tx1"/>
                </a:solidFill>
                <a:latin typeface="+mn-lt"/>
              </a:rPr>
              <a:t>(4S)</a:t>
            </a:r>
            <a:r>
              <a:rPr lang="sl-SI" i="1" dirty="0" smtClean="0">
                <a:solidFill>
                  <a:schemeClr val="tx1"/>
                </a:solidFill>
              </a:rPr>
              <a:t>dt </a:t>
            </a:r>
            <a:r>
              <a:rPr lang="sl-SI" dirty="0" smtClean="0">
                <a:solidFill>
                  <a:schemeClr val="tx1"/>
                </a:solidFill>
              </a:rPr>
              <a:t>~710 fb</a:t>
            </a:r>
            <a:r>
              <a:rPr lang="sl-SI" baseline="30000" dirty="0" smtClean="0">
                <a:solidFill>
                  <a:schemeClr val="tx1"/>
                </a:solidFill>
              </a:rPr>
              <a:t>-1</a:t>
            </a:r>
          </a:p>
          <a:p>
            <a:r>
              <a:rPr lang="sl-SI" i="1" dirty="0" smtClean="0">
                <a:solidFill>
                  <a:schemeClr val="tx1"/>
                </a:solidFill>
              </a:rPr>
              <a:t>e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</a:rPr>
              <a:t>e</a:t>
            </a:r>
            <a:r>
              <a:rPr lang="sl-SI" i="1" baseline="30000" dirty="0" smtClean="0">
                <a:solidFill>
                  <a:schemeClr val="tx1"/>
                </a:solidFill>
              </a:rPr>
              <a:t>-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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U</a:t>
            </a:r>
            <a:r>
              <a:rPr lang="sl-SI" i="1" dirty="0" smtClean="0">
                <a:solidFill>
                  <a:schemeClr val="tx1"/>
                </a:solidFill>
              </a:rPr>
              <a:t>(4S)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 </a:t>
            </a:r>
            <a:r>
              <a:rPr lang="sl-SI" i="1" dirty="0" smtClean="0">
                <a:solidFill>
                  <a:schemeClr val="tx1"/>
                </a:solidFill>
              </a:rPr>
              <a:t> BB</a:t>
            </a:r>
            <a:endParaRPr lang="sl-SI" i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3503" y="3559593"/>
            <a:ext cx="1773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  <a:sym typeface="Symbol"/>
              </a:rPr>
              <a:t></a:t>
            </a:r>
            <a:r>
              <a:rPr lang="sl-SI" i="1" dirty="0" smtClean="0">
                <a:solidFill>
                  <a:schemeClr val="tx1"/>
                </a:solidFill>
                <a:latin typeface="Lucida Calligraphy" pitchFamily="66" charset="0"/>
              </a:rPr>
              <a:t>L </a:t>
            </a:r>
            <a:r>
              <a:rPr lang="sl-SI" i="1" baseline="30000" dirty="0" smtClean="0">
                <a:solidFill>
                  <a:schemeClr val="tx1"/>
                </a:solidFill>
                <a:latin typeface="+mn-lt"/>
              </a:rPr>
              <a:t>off</a:t>
            </a:r>
            <a:r>
              <a:rPr lang="sl-SI" i="1" dirty="0" smtClean="0">
                <a:solidFill>
                  <a:schemeClr val="tx1"/>
                </a:solidFill>
              </a:rPr>
              <a:t>dt ~ </a:t>
            </a:r>
            <a:r>
              <a:rPr lang="sl-SI" dirty="0" smtClean="0">
                <a:solidFill>
                  <a:schemeClr val="tx1"/>
                </a:solidFill>
              </a:rPr>
              <a:t>90 fb</a:t>
            </a:r>
            <a:r>
              <a:rPr lang="sl-SI" baseline="30000" dirty="0" smtClean="0">
                <a:solidFill>
                  <a:schemeClr val="tx1"/>
                </a:solidFill>
              </a:rPr>
              <a:t>-1</a:t>
            </a:r>
          </a:p>
          <a:p>
            <a:r>
              <a:rPr lang="sl-SI" i="1" dirty="0">
                <a:solidFill>
                  <a:schemeClr val="tx1"/>
                </a:solidFill>
              </a:rPr>
              <a:t>e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r>
              <a:rPr lang="sl-SI" i="1" dirty="0">
                <a:solidFill>
                  <a:schemeClr val="tx1"/>
                </a:solidFill>
              </a:rPr>
              <a:t>e</a:t>
            </a:r>
            <a:r>
              <a:rPr lang="sl-SI" i="1" baseline="30000" dirty="0">
                <a:solidFill>
                  <a:schemeClr val="tx1"/>
                </a:solidFill>
              </a:rPr>
              <a:t>-</a:t>
            </a:r>
            <a:r>
              <a:rPr lang="sl-SI" i="1" dirty="0">
                <a:solidFill>
                  <a:schemeClr val="tx1"/>
                </a:solidFill>
              </a:rPr>
              <a:t> 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g*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</a:t>
            </a:r>
            <a:r>
              <a:rPr lang="sl-SI" i="1" dirty="0">
                <a:solidFill>
                  <a:schemeClr val="tx1"/>
                </a:solidFill>
              </a:rPr>
              <a:t> </a:t>
            </a:r>
            <a:r>
              <a:rPr lang="sl-SI" i="1" dirty="0" smtClean="0">
                <a:solidFill>
                  <a:schemeClr val="tx1"/>
                </a:solidFill>
              </a:rPr>
              <a:t>qq</a:t>
            </a:r>
            <a:endParaRPr lang="sl-SI" i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63503" y="4522721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  <a:sym typeface="Symbol"/>
              </a:rPr>
              <a:t></a:t>
            </a:r>
            <a:r>
              <a:rPr lang="sl-SI" i="1" dirty="0" smtClean="0">
                <a:solidFill>
                  <a:schemeClr val="tx1"/>
                </a:solidFill>
                <a:latin typeface="Lucida Calligraphy" pitchFamily="66" charset="0"/>
              </a:rPr>
              <a:t>L </a:t>
            </a:r>
            <a:r>
              <a:rPr lang="sl-SI" i="1" baseline="30000" dirty="0" smtClean="0">
                <a:solidFill>
                  <a:schemeClr val="tx1"/>
                </a:solidFill>
                <a:latin typeface="Symbol" pitchFamily="18" charset="2"/>
              </a:rPr>
              <a:t>U</a:t>
            </a:r>
            <a:r>
              <a:rPr lang="sl-SI" i="1" baseline="30000" dirty="0" smtClean="0">
                <a:solidFill>
                  <a:schemeClr val="tx1"/>
                </a:solidFill>
                <a:latin typeface="+mn-lt"/>
              </a:rPr>
              <a:t>(4S)</a:t>
            </a:r>
            <a:r>
              <a:rPr lang="sl-SI" i="1" dirty="0" smtClean="0">
                <a:solidFill>
                  <a:schemeClr val="tx1"/>
                </a:solidFill>
              </a:rPr>
              <a:t>dt </a:t>
            </a:r>
            <a:r>
              <a:rPr lang="sl-SI" dirty="0" smtClean="0">
                <a:solidFill>
                  <a:schemeClr val="tx1"/>
                </a:solidFill>
              </a:rPr>
              <a:t>~420 fb</a:t>
            </a:r>
            <a:r>
              <a:rPr lang="sl-SI" baseline="30000" dirty="0" smtClean="0">
                <a:solidFill>
                  <a:schemeClr val="tx1"/>
                </a:solidFill>
              </a:rPr>
              <a:t>-1</a:t>
            </a:r>
            <a:endParaRPr lang="sl-SI" baseline="300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63502" y="5863657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  <a:sym typeface="Symbol"/>
              </a:rPr>
              <a:t></a:t>
            </a:r>
            <a:r>
              <a:rPr lang="sl-SI" i="1" dirty="0" smtClean="0">
                <a:solidFill>
                  <a:schemeClr val="tx1"/>
                </a:solidFill>
                <a:latin typeface="Lucida Calligraphy" pitchFamily="66" charset="0"/>
              </a:rPr>
              <a:t>L </a:t>
            </a:r>
            <a:r>
              <a:rPr lang="sl-SI" i="1" baseline="30000" dirty="0" smtClean="0">
                <a:solidFill>
                  <a:schemeClr val="tx1"/>
                </a:solidFill>
                <a:latin typeface="+mn-lt"/>
              </a:rPr>
              <a:t>off</a:t>
            </a:r>
            <a:r>
              <a:rPr lang="sl-SI" i="1" dirty="0" smtClean="0">
                <a:solidFill>
                  <a:schemeClr val="tx1"/>
                </a:solidFill>
              </a:rPr>
              <a:t>dt ~ </a:t>
            </a:r>
            <a:r>
              <a:rPr lang="sl-SI" dirty="0">
                <a:solidFill>
                  <a:schemeClr val="tx1"/>
                </a:solidFill>
              </a:rPr>
              <a:t>4</a:t>
            </a:r>
            <a:r>
              <a:rPr lang="sl-SI" dirty="0" smtClean="0">
                <a:solidFill>
                  <a:schemeClr val="tx1"/>
                </a:solidFill>
              </a:rPr>
              <a:t>0 fb</a:t>
            </a:r>
            <a:r>
              <a:rPr lang="sl-SI" baseline="30000" dirty="0" smtClean="0">
                <a:solidFill>
                  <a:schemeClr val="tx1"/>
                </a:solidFill>
              </a:rPr>
              <a:t>-1</a:t>
            </a:r>
            <a:endParaRPr lang="sl-SI" baseline="3000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623613" y="2429965"/>
            <a:ext cx="173384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4283968" y="3933056"/>
            <a:ext cx="173384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 Box 170"/>
          <p:cNvSpPr txBox="1">
            <a:spLocks noChangeArrowheads="1"/>
          </p:cNvSpPr>
          <p:nvPr/>
        </p:nvSpPr>
        <p:spPr bwMode="auto">
          <a:xfrm>
            <a:off x="3244163" y="6248930"/>
            <a:ext cx="546335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A. Bevan et al.,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submitted to EPJC, SLAC-PUB-15968, KEK Preprint 2014-3</a:t>
            </a:r>
            <a:r>
              <a:rPr lang="sl-SI" sz="1200" dirty="0" smtClean="0">
                <a:solidFill>
                  <a:schemeClr val="tx1"/>
                </a:solidFill>
              </a:rPr>
              <a:t> 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28065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7684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baseline="300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647773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4982" y="1287606"/>
            <a:ext cx="128984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A</a:t>
            </a:r>
            <a:r>
              <a:rPr lang="sl-SI" i="1" baseline="-25000" dirty="0" smtClean="0">
                <a:solidFill>
                  <a:schemeClr val="tx1"/>
                </a:solidFill>
              </a:rPr>
              <a:t>CP</a:t>
            </a:r>
            <a:r>
              <a:rPr lang="sl-SI" i="1" dirty="0" smtClean="0">
                <a:solidFill>
                  <a:schemeClr val="tx1"/>
                </a:solidFill>
              </a:rPr>
              <a:t> results</a:t>
            </a: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l-SI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 results</a:t>
            </a:r>
            <a:r>
              <a:rPr lang="sl-SI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sl-SI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884" y="567337"/>
            <a:ext cx="4059588" cy="2496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82" y="1656939"/>
            <a:ext cx="3919976" cy="2026148"/>
          </a:xfrm>
          <a:prstGeom prst="rect">
            <a:avLst/>
          </a:prstGeom>
        </p:spPr>
      </p:pic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254982" y="948751"/>
            <a:ext cx="2150539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FPCP‘14, 470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5521" y="90258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sl-SI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63" y="4204642"/>
            <a:ext cx="3936801" cy="22563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221" y="3356810"/>
            <a:ext cx="3866914" cy="2526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045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7684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baseline="300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707878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4981" y="850288"/>
            <a:ext cx="486222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A</a:t>
            </a:r>
            <a:r>
              <a:rPr lang="sl-SI" i="1" baseline="-25000" dirty="0" smtClean="0">
                <a:solidFill>
                  <a:schemeClr val="tx1"/>
                </a:solidFill>
              </a:rPr>
              <a:t>CP</a:t>
            </a:r>
            <a:r>
              <a:rPr lang="sl-SI" i="1" dirty="0" smtClean="0">
                <a:solidFill>
                  <a:schemeClr val="tx1"/>
                </a:solidFill>
              </a:rPr>
              <a:t> results</a:t>
            </a:r>
          </a:p>
          <a:p>
            <a:r>
              <a:rPr lang="sl-SI" i="1" dirty="0">
                <a:solidFill>
                  <a:schemeClr val="tx1"/>
                </a:solidFill>
              </a:rPr>
              <a:t>A</a:t>
            </a:r>
            <a:r>
              <a:rPr lang="sl-SI" i="1" baseline="-25000" dirty="0">
                <a:solidFill>
                  <a:schemeClr val="tx1"/>
                </a:solidFill>
              </a:rPr>
              <a:t>CP</a:t>
            </a:r>
            <a:r>
              <a:rPr lang="sl-SI" i="1" dirty="0">
                <a:solidFill>
                  <a:schemeClr val="tx1"/>
                </a:solidFill>
              </a:rPr>
              <a:t>(K</a:t>
            </a:r>
            <a:r>
              <a:rPr lang="sl-SI" i="1" dirty="0" smtClean="0">
                <a:solidFill>
                  <a:schemeClr val="tx1"/>
                </a:solidFill>
              </a:rPr>
              <a:t>*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</a:rPr>
              <a:t>(K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</a:rPr>
              <a:t>)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</a:rPr>
              <a:t>) = -0.52 ± 0.14 ± 0.04 ± 0.04</a:t>
            </a:r>
          </a:p>
          <a:p>
            <a:r>
              <a:rPr lang="sl-SI" i="1" dirty="0">
                <a:solidFill>
                  <a:schemeClr val="tx1"/>
                </a:solidFill>
              </a:rPr>
              <a:t>A</a:t>
            </a:r>
            <a:r>
              <a:rPr lang="sl-SI" i="1" baseline="-25000" dirty="0">
                <a:solidFill>
                  <a:schemeClr val="tx1"/>
                </a:solidFill>
              </a:rPr>
              <a:t>CP</a:t>
            </a:r>
            <a:r>
              <a:rPr lang="sl-SI" i="1" dirty="0">
                <a:solidFill>
                  <a:schemeClr val="tx1"/>
                </a:solidFill>
              </a:rPr>
              <a:t>(K*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r>
              <a:rPr lang="sl-SI" i="1" dirty="0">
                <a:solidFill>
                  <a:schemeClr val="tx1"/>
                </a:solidFill>
              </a:rPr>
              <a:t>(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)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</a:rPr>
              <a:t>) = -</a:t>
            </a:r>
            <a:r>
              <a:rPr lang="sl-SI" i="1" dirty="0" smtClean="0">
                <a:solidFill>
                  <a:schemeClr val="tx1"/>
                </a:solidFill>
              </a:rPr>
              <a:t>0.06 </a:t>
            </a:r>
            <a:r>
              <a:rPr lang="sl-SI" i="1" dirty="0">
                <a:solidFill>
                  <a:schemeClr val="tx1"/>
                </a:solidFill>
              </a:rPr>
              <a:t>± </a:t>
            </a:r>
            <a:r>
              <a:rPr lang="sl-SI" i="1" dirty="0" smtClean="0">
                <a:solidFill>
                  <a:schemeClr val="tx1"/>
                </a:solidFill>
              </a:rPr>
              <a:t>0.24</a:t>
            </a:r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l-SI" i="1" dirty="0">
                <a:solidFill>
                  <a:schemeClr val="tx1"/>
                </a:solidFill>
              </a:rPr>
              <a:t>A</a:t>
            </a:r>
            <a:r>
              <a:rPr lang="sl-SI" i="1" baseline="-25000" dirty="0">
                <a:solidFill>
                  <a:schemeClr val="tx1"/>
                </a:solidFill>
              </a:rPr>
              <a:t>CP</a:t>
            </a:r>
            <a:r>
              <a:rPr lang="sl-SI" i="1" dirty="0">
                <a:solidFill>
                  <a:schemeClr val="tx1"/>
                </a:solidFill>
              </a:rPr>
              <a:t>(K</a:t>
            </a:r>
            <a:r>
              <a:rPr lang="sl-SI" i="1" dirty="0" smtClean="0">
                <a:solidFill>
                  <a:schemeClr val="tx1"/>
                </a:solidFill>
              </a:rPr>
              <a:t>*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</a:rPr>
              <a:t>) = -</a:t>
            </a:r>
            <a:r>
              <a:rPr lang="sl-SI" i="1" dirty="0" smtClean="0">
                <a:solidFill>
                  <a:schemeClr val="tx1"/>
                </a:solidFill>
              </a:rPr>
              <a:t>0.39 </a:t>
            </a:r>
            <a:r>
              <a:rPr lang="sl-SI" i="1" dirty="0">
                <a:solidFill>
                  <a:schemeClr val="tx1"/>
                </a:solidFill>
              </a:rPr>
              <a:t>± </a:t>
            </a:r>
            <a:r>
              <a:rPr lang="sl-SI" i="1" dirty="0" smtClean="0">
                <a:solidFill>
                  <a:schemeClr val="tx1"/>
                </a:solidFill>
              </a:rPr>
              <a:t>0.13 (my average)</a:t>
            </a:r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r>
              <a:rPr lang="sl-SI" i="1" dirty="0" smtClean="0">
                <a:solidFill>
                  <a:schemeClr val="tx1"/>
                </a:solidFill>
              </a:rPr>
              <a:t>A</a:t>
            </a:r>
            <a:r>
              <a:rPr lang="sl-SI" i="1" baseline="-25000" dirty="0" smtClean="0">
                <a:solidFill>
                  <a:schemeClr val="tx1"/>
                </a:solidFill>
              </a:rPr>
              <a:t>CP</a:t>
            </a:r>
            <a:r>
              <a:rPr lang="sl-SI" i="1" dirty="0" smtClean="0">
                <a:solidFill>
                  <a:schemeClr val="tx1"/>
                </a:solidFill>
              </a:rPr>
              <a:t>(K</a:t>
            </a:r>
            <a:r>
              <a:rPr lang="sl-SI" i="1" dirty="0">
                <a:solidFill>
                  <a:schemeClr val="tx1"/>
                </a:solidFill>
              </a:rPr>
              <a:t>*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 </a:t>
            </a:r>
            <a:r>
              <a:rPr lang="sl-SI" i="1" baseline="30000" dirty="0" smtClean="0">
                <a:solidFill>
                  <a:schemeClr val="tx1"/>
                </a:solidFill>
              </a:rPr>
              <a:t>-</a:t>
            </a:r>
            <a:r>
              <a:rPr lang="sl-SI" i="1" dirty="0" smtClean="0">
                <a:solidFill>
                  <a:schemeClr val="tx1"/>
                </a:solidFill>
              </a:rPr>
              <a:t>) </a:t>
            </a:r>
            <a:r>
              <a:rPr lang="sl-SI" i="1" dirty="0">
                <a:solidFill>
                  <a:schemeClr val="tx1"/>
                </a:solidFill>
              </a:rPr>
              <a:t>= -</a:t>
            </a:r>
            <a:r>
              <a:rPr lang="sl-SI" i="1" dirty="0" smtClean="0">
                <a:solidFill>
                  <a:schemeClr val="tx1"/>
                </a:solidFill>
              </a:rPr>
              <a:t>0.23 </a:t>
            </a:r>
            <a:r>
              <a:rPr lang="sl-SI" i="1" dirty="0">
                <a:solidFill>
                  <a:schemeClr val="tx1"/>
                </a:solidFill>
              </a:rPr>
              <a:t>± </a:t>
            </a:r>
            <a:r>
              <a:rPr lang="sl-SI" i="1" dirty="0" smtClean="0">
                <a:solidFill>
                  <a:schemeClr val="tx1"/>
                </a:solidFill>
              </a:rPr>
              <a:t>0.06 </a:t>
            </a:r>
            <a:endParaRPr lang="sl-SI" i="1" dirty="0">
              <a:solidFill>
                <a:schemeClr val="tx1"/>
              </a:solidFill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5117209" y="1149106"/>
            <a:ext cx="2150539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FPCP‘14, 470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67748" y="110293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sl-SI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170"/>
          <p:cNvSpPr txBox="1">
            <a:spLocks noChangeArrowheads="1"/>
          </p:cNvSpPr>
          <p:nvPr/>
        </p:nvSpPr>
        <p:spPr bwMode="auto">
          <a:xfrm>
            <a:off x="5117209" y="1472271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7" name="Text Box 170"/>
          <p:cNvSpPr txBox="1">
            <a:spLocks noChangeArrowheads="1"/>
          </p:cNvSpPr>
          <p:nvPr/>
        </p:nvSpPr>
        <p:spPr bwMode="auto">
          <a:xfrm>
            <a:off x="5117209" y="2587198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18" name="Picture 17" descr="AKpi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8400" y="3673475"/>
            <a:ext cx="4021138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00663" y="3267075"/>
            <a:ext cx="94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1"/>
                </a:solidFill>
              </a:rPr>
              <a:t>A(K</a:t>
            </a:r>
            <a:r>
              <a:rPr lang="en-US" i="1" baseline="30000">
                <a:solidFill>
                  <a:schemeClr val="tx1"/>
                </a:solidFill>
              </a:rPr>
              <a:t>0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i="1" baseline="30000">
                <a:solidFill>
                  <a:schemeClr val="tx1"/>
                </a:solidFill>
              </a:rPr>
              <a:t>0</a:t>
            </a:r>
            <a:r>
              <a:rPr lang="en-US" i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039100" y="4730750"/>
            <a:ext cx="946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6600"/>
                </a:solidFill>
              </a:rPr>
              <a:t>A(K</a:t>
            </a:r>
            <a:r>
              <a:rPr lang="en-US" i="1" baseline="30000">
                <a:solidFill>
                  <a:srgbClr val="006600"/>
                </a:solidFill>
              </a:rPr>
              <a:t>0</a:t>
            </a:r>
            <a:r>
              <a:rPr lang="en-US" i="1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en-US" i="1" baseline="30000">
                <a:solidFill>
                  <a:srgbClr val="006600"/>
                </a:solidFill>
              </a:rPr>
              <a:t>+</a:t>
            </a:r>
            <a:r>
              <a:rPr lang="en-US" i="1">
                <a:solidFill>
                  <a:srgbClr val="006600"/>
                </a:solidFill>
              </a:rPr>
              <a:t>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 rot="19683548">
            <a:off x="6834188" y="5043488"/>
            <a:ext cx="1106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sum rule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3263297">
            <a:off x="8143081" y="3413919"/>
            <a:ext cx="1074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i="1">
                <a:solidFill>
                  <a:schemeClr val="tx1"/>
                </a:solidFill>
              </a:rPr>
              <a:t>A(K</a:t>
            </a:r>
            <a:r>
              <a:rPr lang="en-US" i="1" baseline="30000">
                <a:solidFill>
                  <a:schemeClr val="tx1"/>
                </a:solidFill>
              </a:rPr>
              <a:t>+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i="1" baseline="30000">
                <a:solidFill>
                  <a:schemeClr val="tx1"/>
                </a:solidFill>
              </a:rPr>
              <a:t>0</a:t>
            </a:r>
            <a:r>
              <a:rPr lang="en-US" i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771900" y="4421188"/>
            <a:ext cx="1274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measured </a:t>
            </a:r>
          </a:p>
          <a:p>
            <a:r>
              <a:rPr lang="en-US">
                <a:solidFill>
                  <a:schemeClr val="tx1"/>
                </a:solidFill>
              </a:rPr>
              <a:t>(HFAG)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94125" y="5378450"/>
            <a:ext cx="1223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expected</a:t>
            </a:r>
          </a:p>
          <a:p>
            <a:r>
              <a:rPr lang="en-US">
                <a:solidFill>
                  <a:schemeClr val="tx1"/>
                </a:solidFill>
              </a:rPr>
              <a:t>(sum rule)</a:t>
            </a:r>
          </a:p>
        </p:txBody>
      </p:sp>
      <p:grpSp>
        <p:nvGrpSpPr>
          <p:cNvPr id="25" name="Group 57"/>
          <p:cNvGrpSpPr>
            <a:grpSpLocks/>
          </p:cNvGrpSpPr>
          <p:nvPr/>
        </p:nvGrpSpPr>
        <p:grpSpPr bwMode="auto">
          <a:xfrm>
            <a:off x="4999038" y="3817938"/>
            <a:ext cx="3627437" cy="2298700"/>
            <a:chOff x="4998720" y="3818452"/>
            <a:chExt cx="3627119" cy="2297871"/>
          </a:xfrm>
        </p:grpSpPr>
        <p:cxnSp>
          <p:nvCxnSpPr>
            <p:cNvPr id="26" name="Straight Connector 58"/>
            <p:cNvCxnSpPr>
              <a:cxnSpLocks noChangeShapeType="1"/>
            </p:cNvCxnSpPr>
            <p:nvPr/>
          </p:nvCxnSpPr>
          <p:spPr bwMode="auto">
            <a:xfrm rot="10800000" flipV="1">
              <a:off x="5283201" y="5220786"/>
              <a:ext cx="1004525" cy="145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27" name="Straight Connector 59"/>
            <p:cNvCxnSpPr>
              <a:cxnSpLocks noChangeShapeType="1"/>
            </p:cNvCxnSpPr>
            <p:nvPr/>
          </p:nvCxnSpPr>
          <p:spPr bwMode="auto">
            <a:xfrm rot="5400000">
              <a:off x="4775202" y="5262883"/>
              <a:ext cx="1666238" cy="20319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28" name="Straight Arrow Connector 60"/>
            <p:cNvCxnSpPr>
              <a:cxnSpLocks noChangeShapeType="1"/>
            </p:cNvCxnSpPr>
            <p:nvPr/>
          </p:nvCxnSpPr>
          <p:spPr bwMode="auto">
            <a:xfrm>
              <a:off x="5596843" y="4441371"/>
              <a:ext cx="610917" cy="8709"/>
            </a:xfrm>
            <a:prstGeom prst="straightConnector1">
              <a:avLst/>
            </a:prstGeom>
            <a:noFill/>
            <a:ln w="28575" algn="ctr">
              <a:solidFill>
                <a:srgbClr val="0066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9" name="Straight Arrow Connector 61"/>
            <p:cNvCxnSpPr>
              <a:cxnSpLocks noChangeShapeType="1"/>
            </p:cNvCxnSpPr>
            <p:nvPr/>
          </p:nvCxnSpPr>
          <p:spPr bwMode="auto">
            <a:xfrm rot="5400000">
              <a:off x="4948055" y="5595917"/>
              <a:ext cx="794592" cy="2381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0" name="Straight Arrow Connector 62"/>
            <p:cNvCxnSpPr>
              <a:cxnSpLocks noChangeShapeType="1"/>
            </p:cNvCxnSpPr>
            <p:nvPr/>
          </p:nvCxnSpPr>
          <p:spPr bwMode="auto">
            <a:xfrm rot="5400000">
              <a:off x="4270171" y="4605316"/>
              <a:ext cx="1457234" cy="135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1" name="Straight Arrow Connector 63"/>
            <p:cNvCxnSpPr>
              <a:cxnSpLocks noChangeShapeType="1"/>
            </p:cNvCxnSpPr>
            <p:nvPr/>
          </p:nvCxnSpPr>
          <p:spPr bwMode="auto">
            <a:xfrm rot="16200000" flipH="1">
              <a:off x="8356961" y="3866241"/>
              <a:ext cx="316668" cy="221089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32" name="Rectangle 64"/>
            <p:cNvSpPr>
              <a:spLocks noChangeArrowheads="1"/>
            </p:cNvSpPr>
            <p:nvPr/>
          </p:nvSpPr>
          <p:spPr bwMode="auto">
            <a:xfrm rot="-1900211">
              <a:off x="5167219" y="4799690"/>
              <a:ext cx="3452445" cy="350149"/>
            </a:xfrm>
            <a:prstGeom prst="rect">
              <a:avLst/>
            </a:prstGeom>
            <a:solidFill>
              <a:srgbClr val="669900">
                <a:alpha val="34117"/>
              </a:srgbClr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cxnSp>
          <p:nvCxnSpPr>
            <p:cNvPr id="33" name="Straight Connector 65"/>
            <p:cNvCxnSpPr>
              <a:cxnSpLocks noChangeShapeType="1"/>
            </p:cNvCxnSpPr>
            <p:nvPr/>
          </p:nvCxnSpPr>
          <p:spPr bwMode="auto">
            <a:xfrm rot="5400000">
              <a:off x="5354322" y="5273044"/>
              <a:ext cx="1666238" cy="20319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34" name="Straight Connector 66"/>
            <p:cNvCxnSpPr>
              <a:cxnSpLocks noChangeShapeType="1"/>
            </p:cNvCxnSpPr>
            <p:nvPr/>
          </p:nvCxnSpPr>
          <p:spPr bwMode="auto">
            <a:xfrm rot="10800000" flipV="1">
              <a:off x="5293361" y="6003106"/>
              <a:ext cx="1004525" cy="145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</p:grpSp>
      <p:cxnSp>
        <p:nvCxnSpPr>
          <p:cNvPr id="41" name="Straight Arrow Connector 73"/>
          <p:cNvCxnSpPr>
            <a:cxnSpLocks noChangeShapeType="1"/>
          </p:cNvCxnSpPr>
          <p:nvPr/>
        </p:nvCxnSpPr>
        <p:spPr bwMode="auto">
          <a:xfrm rot="16200000" flipH="1">
            <a:off x="8434481" y="3902854"/>
            <a:ext cx="166687" cy="12385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819921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7684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baseline="300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357463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4981" y="850288"/>
            <a:ext cx="486222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A</a:t>
            </a:r>
            <a:r>
              <a:rPr lang="sl-SI" i="1" baseline="-25000" dirty="0" smtClean="0">
                <a:solidFill>
                  <a:schemeClr val="tx1"/>
                </a:solidFill>
              </a:rPr>
              <a:t>CP</a:t>
            </a:r>
            <a:r>
              <a:rPr lang="sl-SI" i="1" dirty="0" smtClean="0">
                <a:solidFill>
                  <a:schemeClr val="tx1"/>
                </a:solidFill>
              </a:rPr>
              <a:t> results</a:t>
            </a:r>
          </a:p>
          <a:p>
            <a:r>
              <a:rPr lang="sl-SI" i="1" dirty="0">
                <a:solidFill>
                  <a:schemeClr val="tx1"/>
                </a:solidFill>
              </a:rPr>
              <a:t>A</a:t>
            </a:r>
            <a:r>
              <a:rPr lang="sl-SI" i="1" baseline="-25000" dirty="0">
                <a:solidFill>
                  <a:schemeClr val="tx1"/>
                </a:solidFill>
              </a:rPr>
              <a:t>CP</a:t>
            </a:r>
            <a:r>
              <a:rPr lang="sl-SI" i="1" dirty="0">
                <a:solidFill>
                  <a:schemeClr val="tx1"/>
                </a:solidFill>
              </a:rPr>
              <a:t>(K</a:t>
            </a:r>
            <a:r>
              <a:rPr lang="sl-SI" i="1" dirty="0" smtClean="0">
                <a:solidFill>
                  <a:schemeClr val="tx1"/>
                </a:solidFill>
              </a:rPr>
              <a:t>*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</a:rPr>
              <a:t>(K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</a:rPr>
              <a:t>)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</a:rPr>
              <a:t>) = -0.52 ± 0.14 ± 0.04 ± 0.04</a:t>
            </a:r>
          </a:p>
          <a:p>
            <a:r>
              <a:rPr lang="sl-SI" i="1" dirty="0">
                <a:solidFill>
                  <a:schemeClr val="tx1"/>
                </a:solidFill>
              </a:rPr>
              <a:t>A</a:t>
            </a:r>
            <a:r>
              <a:rPr lang="sl-SI" i="1" baseline="-25000" dirty="0">
                <a:solidFill>
                  <a:schemeClr val="tx1"/>
                </a:solidFill>
              </a:rPr>
              <a:t>CP</a:t>
            </a:r>
            <a:r>
              <a:rPr lang="sl-SI" i="1" dirty="0">
                <a:solidFill>
                  <a:schemeClr val="tx1"/>
                </a:solidFill>
              </a:rPr>
              <a:t>(K*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r>
              <a:rPr lang="sl-SI" i="1" dirty="0">
                <a:solidFill>
                  <a:schemeClr val="tx1"/>
                </a:solidFill>
              </a:rPr>
              <a:t>(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)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</a:rPr>
              <a:t>) = -</a:t>
            </a:r>
            <a:r>
              <a:rPr lang="sl-SI" i="1" dirty="0" smtClean="0">
                <a:solidFill>
                  <a:schemeClr val="tx1"/>
                </a:solidFill>
              </a:rPr>
              <a:t>0.06 </a:t>
            </a:r>
            <a:r>
              <a:rPr lang="sl-SI" i="1" dirty="0">
                <a:solidFill>
                  <a:schemeClr val="tx1"/>
                </a:solidFill>
              </a:rPr>
              <a:t>± </a:t>
            </a:r>
            <a:r>
              <a:rPr lang="sl-SI" i="1" dirty="0" smtClean="0">
                <a:solidFill>
                  <a:schemeClr val="tx1"/>
                </a:solidFill>
              </a:rPr>
              <a:t>0.24</a:t>
            </a:r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l-SI" i="1" dirty="0">
                <a:solidFill>
                  <a:schemeClr val="tx1"/>
                </a:solidFill>
              </a:rPr>
              <a:t>A</a:t>
            </a:r>
            <a:r>
              <a:rPr lang="sl-SI" i="1" baseline="-25000" dirty="0">
                <a:solidFill>
                  <a:schemeClr val="tx1"/>
                </a:solidFill>
              </a:rPr>
              <a:t>CP</a:t>
            </a:r>
            <a:r>
              <a:rPr lang="sl-SI" i="1" dirty="0">
                <a:solidFill>
                  <a:schemeClr val="tx1"/>
                </a:solidFill>
              </a:rPr>
              <a:t>(K</a:t>
            </a:r>
            <a:r>
              <a:rPr lang="sl-SI" i="1" dirty="0" smtClean="0">
                <a:solidFill>
                  <a:schemeClr val="tx1"/>
                </a:solidFill>
              </a:rPr>
              <a:t>*</a:t>
            </a:r>
            <a:r>
              <a:rPr lang="sl-SI" i="1" baseline="30000" dirty="0" smtClean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>
                <a:solidFill>
                  <a:schemeClr val="tx1"/>
                </a:solidFill>
              </a:rPr>
              <a:t>) = -</a:t>
            </a:r>
            <a:r>
              <a:rPr lang="sl-SI" i="1" dirty="0" smtClean="0">
                <a:solidFill>
                  <a:schemeClr val="tx1"/>
                </a:solidFill>
              </a:rPr>
              <a:t>0.39 </a:t>
            </a:r>
            <a:r>
              <a:rPr lang="sl-SI" i="1" dirty="0">
                <a:solidFill>
                  <a:schemeClr val="tx1"/>
                </a:solidFill>
              </a:rPr>
              <a:t>± </a:t>
            </a:r>
            <a:r>
              <a:rPr lang="sl-SI" i="1" dirty="0" smtClean="0">
                <a:solidFill>
                  <a:schemeClr val="tx1"/>
                </a:solidFill>
              </a:rPr>
              <a:t>0.13 (my average)</a:t>
            </a:r>
            <a:endParaRPr lang="sl-SI" i="1" dirty="0">
              <a:solidFill>
                <a:schemeClr val="tx1"/>
              </a:solidFill>
            </a:endParaRPr>
          </a:p>
          <a:p>
            <a:endParaRPr lang="sl-SI" i="1" dirty="0" smtClean="0">
              <a:solidFill>
                <a:schemeClr val="tx1"/>
              </a:solidFill>
            </a:endParaRPr>
          </a:p>
          <a:p>
            <a:r>
              <a:rPr lang="sl-SI" i="1" dirty="0" smtClean="0">
                <a:solidFill>
                  <a:schemeClr val="tx1"/>
                </a:solidFill>
              </a:rPr>
              <a:t>A</a:t>
            </a:r>
            <a:r>
              <a:rPr lang="sl-SI" i="1" baseline="-25000" dirty="0" smtClean="0">
                <a:solidFill>
                  <a:schemeClr val="tx1"/>
                </a:solidFill>
              </a:rPr>
              <a:t>CP</a:t>
            </a:r>
            <a:r>
              <a:rPr lang="sl-SI" i="1" dirty="0" smtClean="0">
                <a:solidFill>
                  <a:schemeClr val="tx1"/>
                </a:solidFill>
              </a:rPr>
              <a:t>(K</a:t>
            </a:r>
            <a:r>
              <a:rPr lang="sl-SI" i="1" dirty="0">
                <a:solidFill>
                  <a:schemeClr val="tx1"/>
                </a:solidFill>
              </a:rPr>
              <a:t>*</a:t>
            </a:r>
            <a:r>
              <a:rPr lang="sl-SI" i="1" baseline="30000" dirty="0">
                <a:solidFill>
                  <a:schemeClr val="tx1"/>
                </a:solidFill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 </a:t>
            </a:r>
            <a:r>
              <a:rPr lang="sl-SI" i="1" baseline="30000" dirty="0" smtClean="0">
                <a:solidFill>
                  <a:schemeClr val="tx1"/>
                </a:solidFill>
              </a:rPr>
              <a:t>-</a:t>
            </a:r>
            <a:r>
              <a:rPr lang="sl-SI" i="1" dirty="0" smtClean="0">
                <a:solidFill>
                  <a:schemeClr val="tx1"/>
                </a:solidFill>
              </a:rPr>
              <a:t>) </a:t>
            </a:r>
            <a:r>
              <a:rPr lang="sl-SI" i="1" dirty="0">
                <a:solidFill>
                  <a:schemeClr val="tx1"/>
                </a:solidFill>
              </a:rPr>
              <a:t>= -</a:t>
            </a:r>
            <a:r>
              <a:rPr lang="sl-SI" i="1" dirty="0" smtClean="0">
                <a:solidFill>
                  <a:schemeClr val="tx1"/>
                </a:solidFill>
              </a:rPr>
              <a:t>0.23 </a:t>
            </a:r>
            <a:r>
              <a:rPr lang="sl-SI" i="1" dirty="0">
                <a:solidFill>
                  <a:schemeClr val="tx1"/>
                </a:solidFill>
              </a:rPr>
              <a:t>± </a:t>
            </a:r>
            <a:r>
              <a:rPr lang="sl-SI" i="1" dirty="0" smtClean="0">
                <a:solidFill>
                  <a:schemeClr val="tx1"/>
                </a:solidFill>
              </a:rPr>
              <a:t>0.06 </a:t>
            </a:r>
            <a:endParaRPr lang="sl-SI" i="1" dirty="0">
              <a:solidFill>
                <a:schemeClr val="tx1"/>
              </a:solidFill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5117209" y="1149106"/>
            <a:ext cx="2150539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FPCP‘14, 470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67748" y="110293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sl-SI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 Box 170"/>
          <p:cNvSpPr txBox="1">
            <a:spLocks noChangeArrowheads="1"/>
          </p:cNvSpPr>
          <p:nvPr/>
        </p:nvSpPr>
        <p:spPr bwMode="auto">
          <a:xfrm>
            <a:off x="5117209" y="1472271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7" name="Text Box 170"/>
          <p:cNvSpPr txBox="1">
            <a:spLocks noChangeArrowheads="1"/>
          </p:cNvSpPr>
          <p:nvPr/>
        </p:nvSpPr>
        <p:spPr bwMode="auto">
          <a:xfrm>
            <a:off x="5117209" y="2587198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1" name="Text Box 170"/>
          <p:cNvSpPr txBox="1">
            <a:spLocks noChangeArrowheads="1"/>
          </p:cNvSpPr>
          <p:nvPr/>
        </p:nvSpPr>
        <p:spPr bwMode="auto">
          <a:xfrm>
            <a:off x="451368" y="4048126"/>
            <a:ext cx="1468928" cy="276999"/>
          </a:xfrm>
          <a:prstGeom prst="rect">
            <a:avLst/>
          </a:prstGeom>
          <a:solidFill>
            <a:srgbClr val="669900">
              <a:alpha val="3900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HFAG, </a:t>
            </a:r>
            <a:r>
              <a:rPr lang="sl-SI" sz="1200" dirty="0" smtClean="0">
                <a:solidFill>
                  <a:schemeClr val="tx1"/>
                </a:solidFill>
              </a:rPr>
              <a:t>Summer</a:t>
            </a:r>
            <a:r>
              <a:rPr lang="en-US" sz="1200" dirty="0" smtClean="0">
                <a:solidFill>
                  <a:schemeClr val="tx1"/>
                </a:solidFill>
              </a:rPr>
              <a:t>’</a:t>
            </a:r>
            <a:r>
              <a:rPr lang="sl-SI" sz="1200" dirty="0" smtClean="0">
                <a:solidFill>
                  <a:schemeClr val="tx1"/>
                </a:solidFill>
              </a:rPr>
              <a:t>11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8343" y="3686176"/>
            <a:ext cx="166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Belle II 50 ab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</a:p>
        </p:txBody>
      </p:sp>
      <p:pic>
        <p:nvPicPr>
          <p:cNvPr id="18" name="Picture 17" descr="AKpi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8400" y="3673475"/>
            <a:ext cx="4021138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00663" y="3267075"/>
            <a:ext cx="94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1"/>
                </a:solidFill>
              </a:rPr>
              <a:t>A(K</a:t>
            </a:r>
            <a:r>
              <a:rPr lang="en-US" i="1" baseline="30000">
                <a:solidFill>
                  <a:schemeClr val="tx1"/>
                </a:solidFill>
              </a:rPr>
              <a:t>0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i="1" baseline="30000">
                <a:solidFill>
                  <a:schemeClr val="tx1"/>
                </a:solidFill>
              </a:rPr>
              <a:t>0</a:t>
            </a:r>
            <a:r>
              <a:rPr lang="en-US" i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039100" y="4730750"/>
            <a:ext cx="946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6600"/>
                </a:solidFill>
              </a:rPr>
              <a:t>A(K</a:t>
            </a:r>
            <a:r>
              <a:rPr lang="en-US" i="1" baseline="30000">
                <a:solidFill>
                  <a:srgbClr val="006600"/>
                </a:solidFill>
              </a:rPr>
              <a:t>0</a:t>
            </a:r>
            <a:r>
              <a:rPr lang="en-US" i="1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en-US" i="1" baseline="30000">
                <a:solidFill>
                  <a:srgbClr val="006600"/>
                </a:solidFill>
              </a:rPr>
              <a:t>+</a:t>
            </a:r>
            <a:r>
              <a:rPr lang="en-US" i="1">
                <a:solidFill>
                  <a:srgbClr val="006600"/>
                </a:solidFill>
              </a:rPr>
              <a:t>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 rot="19683548">
            <a:off x="6834188" y="5043488"/>
            <a:ext cx="1106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sum rule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3263297">
            <a:off x="8143081" y="3413919"/>
            <a:ext cx="1074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i="1">
                <a:solidFill>
                  <a:schemeClr val="tx1"/>
                </a:solidFill>
              </a:rPr>
              <a:t>A(K</a:t>
            </a:r>
            <a:r>
              <a:rPr lang="en-US" i="1" baseline="30000">
                <a:solidFill>
                  <a:schemeClr val="tx1"/>
                </a:solidFill>
              </a:rPr>
              <a:t>+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i="1" baseline="30000">
                <a:solidFill>
                  <a:schemeClr val="tx1"/>
                </a:solidFill>
              </a:rPr>
              <a:t>0</a:t>
            </a:r>
            <a:r>
              <a:rPr lang="en-US" i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771900" y="4421188"/>
            <a:ext cx="1274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measured </a:t>
            </a:r>
          </a:p>
          <a:p>
            <a:r>
              <a:rPr lang="en-US">
                <a:solidFill>
                  <a:schemeClr val="tx1"/>
                </a:solidFill>
              </a:rPr>
              <a:t>(HFAG)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94125" y="5378450"/>
            <a:ext cx="1223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expected</a:t>
            </a:r>
          </a:p>
          <a:p>
            <a:r>
              <a:rPr lang="en-US">
                <a:solidFill>
                  <a:schemeClr val="tx1"/>
                </a:solidFill>
              </a:rPr>
              <a:t>(sum rule)</a:t>
            </a:r>
          </a:p>
        </p:txBody>
      </p:sp>
      <p:grpSp>
        <p:nvGrpSpPr>
          <p:cNvPr id="35" name="Group 67"/>
          <p:cNvGrpSpPr>
            <a:grpSpLocks/>
          </p:cNvGrpSpPr>
          <p:nvPr/>
        </p:nvGrpSpPr>
        <p:grpSpPr bwMode="auto">
          <a:xfrm>
            <a:off x="4987925" y="3881438"/>
            <a:ext cx="3630613" cy="2247900"/>
            <a:chOff x="4995864" y="3890965"/>
            <a:chExt cx="3629705" cy="2247900"/>
          </a:xfrm>
        </p:grpSpPr>
        <p:cxnSp>
          <p:nvCxnSpPr>
            <p:cNvPr id="36" name="Straight Connector 68"/>
            <p:cNvCxnSpPr>
              <a:cxnSpLocks noChangeShapeType="1"/>
            </p:cNvCxnSpPr>
            <p:nvPr/>
          </p:nvCxnSpPr>
          <p:spPr bwMode="auto">
            <a:xfrm rot="10800000">
              <a:off x="5310189" y="5467350"/>
              <a:ext cx="767989" cy="108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37" name="Straight Connector 69"/>
            <p:cNvCxnSpPr>
              <a:cxnSpLocks noChangeShapeType="1"/>
            </p:cNvCxnSpPr>
            <p:nvPr/>
          </p:nvCxnSpPr>
          <p:spPr bwMode="auto">
            <a:xfrm rot="5400000">
              <a:off x="4941096" y="5294792"/>
              <a:ext cx="1679891" cy="8256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Straight Arrow Connector 70"/>
            <p:cNvCxnSpPr>
              <a:cxnSpLocks noChangeShapeType="1"/>
            </p:cNvCxnSpPr>
            <p:nvPr/>
          </p:nvCxnSpPr>
          <p:spPr bwMode="auto">
            <a:xfrm>
              <a:off x="5772150" y="4448175"/>
              <a:ext cx="233363" cy="4763"/>
            </a:xfrm>
            <a:prstGeom prst="straightConnector1">
              <a:avLst/>
            </a:prstGeom>
            <a:noFill/>
            <a:ln w="28575" algn="ctr">
              <a:solidFill>
                <a:srgbClr val="0066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9" name="Straight Arrow Connector 71"/>
            <p:cNvCxnSpPr>
              <a:cxnSpLocks noChangeShapeType="1"/>
            </p:cNvCxnSpPr>
            <p:nvPr/>
          </p:nvCxnSpPr>
          <p:spPr bwMode="auto">
            <a:xfrm rot="16200000" flipH="1">
              <a:off x="5195889" y="5610227"/>
              <a:ext cx="295276" cy="2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40" name="Straight Arrow Connector 72"/>
            <p:cNvCxnSpPr>
              <a:cxnSpLocks noChangeShapeType="1"/>
            </p:cNvCxnSpPr>
            <p:nvPr/>
          </p:nvCxnSpPr>
          <p:spPr bwMode="auto">
            <a:xfrm rot="16200000" flipH="1">
              <a:off x="4788696" y="4660108"/>
              <a:ext cx="419097" cy="4762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41" name="Straight Arrow Connector 73"/>
            <p:cNvCxnSpPr>
              <a:cxnSpLocks noChangeShapeType="1"/>
            </p:cNvCxnSpPr>
            <p:nvPr/>
          </p:nvCxnSpPr>
          <p:spPr bwMode="auto">
            <a:xfrm rot="16200000" flipH="1">
              <a:off x="8441535" y="3912396"/>
              <a:ext cx="166687" cy="123826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42" name="Rectangle 74"/>
            <p:cNvSpPr>
              <a:spLocks noChangeArrowheads="1"/>
            </p:cNvSpPr>
            <p:nvPr/>
          </p:nvSpPr>
          <p:spPr bwMode="auto">
            <a:xfrm rot="-1900211">
              <a:off x="5173124" y="4917848"/>
              <a:ext cx="3452445" cy="132971"/>
            </a:xfrm>
            <a:prstGeom prst="rect">
              <a:avLst/>
            </a:prstGeom>
            <a:solidFill>
              <a:srgbClr val="669900">
                <a:alpha val="34117"/>
              </a:srgbClr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cxnSp>
          <p:nvCxnSpPr>
            <p:cNvPr id="43" name="Straight Connector 75"/>
            <p:cNvCxnSpPr>
              <a:cxnSpLocks noChangeShapeType="1"/>
            </p:cNvCxnSpPr>
            <p:nvPr/>
          </p:nvCxnSpPr>
          <p:spPr bwMode="auto">
            <a:xfrm rot="5400000">
              <a:off x="5169218" y="5289556"/>
              <a:ext cx="1668146" cy="444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44" name="Straight Connector 76"/>
            <p:cNvCxnSpPr>
              <a:cxnSpLocks noChangeShapeType="1"/>
            </p:cNvCxnSpPr>
            <p:nvPr/>
          </p:nvCxnSpPr>
          <p:spPr bwMode="auto">
            <a:xfrm rot="10800000">
              <a:off x="5324476" y="5757863"/>
              <a:ext cx="763861" cy="711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46949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433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baseline="300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962821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4981" y="850288"/>
            <a:ext cx="22493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Detector asymmetry</a:t>
            </a: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87" y="1203963"/>
            <a:ext cx="6041917" cy="4821328"/>
          </a:xfrm>
          <a:prstGeom prst="rect">
            <a:avLst/>
          </a:prstGeom>
        </p:spPr>
      </p:pic>
      <p:sp>
        <p:nvSpPr>
          <p:cNvPr id="31" name="Text Box 170"/>
          <p:cNvSpPr txBox="1">
            <a:spLocks noChangeArrowheads="1"/>
          </p:cNvSpPr>
          <p:nvPr/>
        </p:nvSpPr>
        <p:spPr bwMode="auto">
          <a:xfrm>
            <a:off x="3387919" y="733033"/>
            <a:ext cx="546335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A. Bevan et al.,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submitted to EPJC, SLAC-PUB-15968, KEK Preprint 2014-3</a:t>
            </a:r>
            <a:r>
              <a:rPr lang="sl-SI" sz="1200" dirty="0" smtClean="0">
                <a:solidFill>
                  <a:schemeClr val="tx1"/>
                </a:solidFill>
              </a:rPr>
              <a:t> 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5361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433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baseline="300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361746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4981" y="850288"/>
            <a:ext cx="2249334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Detector asymmetry</a:t>
            </a:r>
          </a:p>
          <a:p>
            <a:endParaRPr lang="sl-SI" dirty="0">
              <a:solidFill>
                <a:schemeClr val="tx1"/>
              </a:solidFill>
            </a:endParaRPr>
          </a:p>
          <a:p>
            <a:endParaRPr lang="sl-SI" dirty="0" smtClean="0">
              <a:solidFill>
                <a:schemeClr val="tx1"/>
              </a:solidFill>
            </a:endParaRPr>
          </a:p>
          <a:p>
            <a:endParaRPr lang="sl-SI" dirty="0">
              <a:solidFill>
                <a:schemeClr val="tx1"/>
              </a:solidFill>
            </a:endParaRPr>
          </a:p>
          <a:p>
            <a:endParaRPr lang="sl-SI" dirty="0" smtClean="0">
              <a:solidFill>
                <a:schemeClr val="tx1"/>
              </a:solidFill>
            </a:endParaRPr>
          </a:p>
          <a:p>
            <a:endParaRPr lang="sl-SI" dirty="0">
              <a:solidFill>
                <a:schemeClr val="tx1"/>
              </a:solidFill>
            </a:endParaRPr>
          </a:p>
          <a:p>
            <a:endParaRPr lang="sl-SI" dirty="0" smtClean="0">
              <a:solidFill>
                <a:schemeClr val="tx1"/>
              </a:solidFill>
            </a:endParaRPr>
          </a:p>
          <a:p>
            <a:endParaRPr lang="sl-SI" dirty="0">
              <a:solidFill>
                <a:schemeClr val="tx1"/>
              </a:solidFill>
            </a:endParaRPr>
          </a:p>
          <a:p>
            <a:r>
              <a:rPr lang="sl-SI" dirty="0" smtClean="0">
                <a:solidFill>
                  <a:schemeClr val="tx1"/>
                </a:solidFill>
              </a:rPr>
              <a:t>Systematics</a:t>
            </a: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818" y="707659"/>
            <a:ext cx="4519182" cy="4306793"/>
          </a:xfrm>
          <a:prstGeom prst="rect">
            <a:avLst/>
          </a:prstGeom>
        </p:spPr>
      </p:pic>
      <p:sp>
        <p:nvSpPr>
          <p:cNvPr id="8" name="Text Box 170"/>
          <p:cNvSpPr txBox="1">
            <a:spLocks noChangeArrowheads="1"/>
          </p:cNvSpPr>
          <p:nvPr/>
        </p:nvSpPr>
        <p:spPr bwMode="auto">
          <a:xfrm>
            <a:off x="5172029" y="573289"/>
            <a:ext cx="2328651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BaBar, PRD 83, 071103 (2011) 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6589"/>
            <a:ext cx="5020166" cy="196993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9406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476827"/>
            <a:ext cx="1433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0</a:t>
            </a:r>
            <a:r>
              <a:rPr lang="sl-SI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sl-SI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baseline="30000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498969"/>
              </p:ext>
            </p:extLst>
          </p:nvPr>
        </p:nvGraphicFramePr>
        <p:xfrm>
          <a:off x="-2" y="0"/>
          <a:ext cx="4549424" cy="46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Inclusive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i="1" baseline="-25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Neutrals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sl-SI" sz="1000" b="0" i="1" baseline="-25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miss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4981" y="850288"/>
            <a:ext cx="17235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D asymmetries</a:t>
            </a:r>
          </a:p>
          <a:p>
            <a:endParaRPr lang="sl-SI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2790"/>
            <a:ext cx="9144000" cy="4706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42422" y="1182790"/>
            <a:ext cx="6591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008000"/>
                </a:solidFill>
              </a:rPr>
              <a:t>SCS</a:t>
            </a:r>
            <a:endParaRPr lang="sl-SI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3815" y="3351524"/>
            <a:ext cx="4924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rgbClr val="008000"/>
                </a:solidFill>
              </a:rPr>
              <a:t>CF</a:t>
            </a:r>
            <a:endParaRPr lang="sl-SI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57606" y="5199268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rgbClr val="008000"/>
                </a:solidFill>
              </a:rPr>
              <a:t>D</a:t>
            </a:r>
            <a:r>
              <a:rPr lang="sl-SI" dirty="0" smtClean="0">
                <a:solidFill>
                  <a:srgbClr val="008000"/>
                </a:solidFill>
              </a:rPr>
              <a:t>CS</a:t>
            </a:r>
            <a:endParaRPr lang="sl-SI" dirty="0">
              <a:solidFill>
                <a:srgbClr val="008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2357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907" y="5161478"/>
            <a:ext cx="6438900" cy="1352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92039"/>
            <a:ext cx="4657337" cy="46491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863" y="615328"/>
            <a:ext cx="4703532" cy="4667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 angles</a:t>
            </a:r>
            <a:endParaRPr lang="en-U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precise determination of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angles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1</a:t>
            </a:r>
            <a:r>
              <a:rPr lang="sl-SI" sz="2000" i="1" dirty="0" smtClean="0">
                <a:solidFill>
                  <a:srgbClr val="006600"/>
                </a:solidFill>
              </a:rPr>
              <a:t>(</a:t>
            </a:r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b</a:t>
            </a:r>
            <a:r>
              <a:rPr lang="sl-SI" sz="2000" i="1" dirty="0" smtClean="0">
                <a:solidFill>
                  <a:srgbClr val="006600"/>
                </a:solidFill>
              </a:rPr>
              <a:t>) </a:t>
            </a:r>
            <a:r>
              <a:rPr lang="sl-SI" sz="2000" dirty="0" smtClean="0">
                <a:solidFill>
                  <a:srgbClr val="006600"/>
                </a:solidFill>
              </a:rPr>
              <a:t>= (21.9±</a:t>
            </a:r>
            <a:r>
              <a:rPr lang="sl-SI" sz="2000" baseline="30000" dirty="0" smtClean="0">
                <a:solidFill>
                  <a:srgbClr val="006600"/>
                </a:solidFill>
              </a:rPr>
              <a:t>0.8</a:t>
            </a:r>
            <a:r>
              <a:rPr lang="sl-SI" sz="2000" baseline="-25000" dirty="0" smtClean="0">
                <a:solidFill>
                  <a:srgbClr val="006600"/>
                </a:solidFill>
              </a:rPr>
              <a:t>0.7</a:t>
            </a:r>
            <a:r>
              <a:rPr lang="sl-SI" sz="2000" dirty="0" smtClean="0">
                <a:solidFill>
                  <a:srgbClr val="006600"/>
                </a:solidFill>
              </a:rPr>
              <a:t>)</a:t>
            </a:r>
            <a:r>
              <a:rPr lang="sl-SI" sz="2000" baseline="30000" dirty="0" smtClean="0">
                <a:solidFill>
                  <a:srgbClr val="006600"/>
                </a:solidFill>
              </a:rPr>
              <a:t>o</a:t>
            </a:r>
          </a:p>
          <a:p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2</a:t>
            </a:r>
            <a:r>
              <a:rPr lang="sl-SI" sz="2000" i="1" dirty="0" smtClean="0">
                <a:solidFill>
                  <a:srgbClr val="006600"/>
                </a:solidFill>
              </a:rPr>
              <a:t>(</a:t>
            </a:r>
            <a:r>
              <a:rPr lang="sl-SI" sz="2000" i="1" dirty="0">
                <a:solidFill>
                  <a:srgbClr val="006600"/>
                </a:solidFill>
                <a:latin typeface="Symbol" pitchFamily="18" charset="2"/>
              </a:rPr>
              <a:t>a</a:t>
            </a:r>
            <a:r>
              <a:rPr lang="sl-SI" sz="2000" i="1" dirty="0" smtClean="0">
                <a:solidFill>
                  <a:srgbClr val="006600"/>
                </a:solidFill>
              </a:rPr>
              <a:t>) </a:t>
            </a:r>
            <a:r>
              <a:rPr lang="sl-SI" sz="2000" dirty="0">
                <a:solidFill>
                  <a:srgbClr val="006600"/>
                </a:solidFill>
              </a:rPr>
              <a:t>= </a:t>
            </a:r>
            <a:r>
              <a:rPr lang="sl-SI" sz="2000" dirty="0" smtClean="0">
                <a:solidFill>
                  <a:srgbClr val="006600"/>
                </a:solidFill>
              </a:rPr>
              <a:t>(85.4±</a:t>
            </a:r>
            <a:r>
              <a:rPr lang="sl-SI" sz="2000" baseline="30000" dirty="0" smtClean="0">
                <a:solidFill>
                  <a:srgbClr val="006600"/>
                </a:solidFill>
              </a:rPr>
              <a:t>4.0</a:t>
            </a:r>
            <a:r>
              <a:rPr lang="sl-SI" sz="2000" baseline="-25000" dirty="0" smtClean="0">
                <a:solidFill>
                  <a:srgbClr val="006600"/>
                </a:solidFill>
              </a:rPr>
              <a:t>3.9</a:t>
            </a:r>
            <a:r>
              <a:rPr lang="sl-SI" sz="2000" dirty="0" smtClean="0">
                <a:solidFill>
                  <a:srgbClr val="006600"/>
                </a:solidFill>
              </a:rPr>
              <a:t>)</a:t>
            </a:r>
            <a:r>
              <a:rPr lang="sl-SI" sz="2000" baseline="30000" dirty="0" smtClean="0">
                <a:solidFill>
                  <a:srgbClr val="006600"/>
                </a:solidFill>
              </a:rPr>
              <a:t>o</a:t>
            </a:r>
            <a:endParaRPr lang="sl-SI" sz="2000" baseline="30000" dirty="0">
              <a:solidFill>
                <a:srgbClr val="006600"/>
              </a:solidFill>
            </a:endParaRPr>
          </a:p>
          <a:p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3</a:t>
            </a:r>
            <a:r>
              <a:rPr lang="sl-SI" sz="2000" i="1" dirty="0" smtClean="0">
                <a:solidFill>
                  <a:srgbClr val="006600"/>
                </a:solidFill>
              </a:rPr>
              <a:t>(</a:t>
            </a:r>
            <a:r>
              <a:rPr lang="sl-SI" sz="2000" i="1" dirty="0">
                <a:solidFill>
                  <a:srgbClr val="006600"/>
                </a:solidFill>
                <a:latin typeface="Symbol" pitchFamily="18" charset="2"/>
              </a:rPr>
              <a:t>g</a:t>
            </a:r>
            <a:r>
              <a:rPr lang="sl-SI" sz="2000" i="1" dirty="0" smtClean="0">
                <a:solidFill>
                  <a:srgbClr val="006600"/>
                </a:solidFill>
              </a:rPr>
              <a:t>) </a:t>
            </a:r>
            <a:r>
              <a:rPr lang="sl-SI" sz="2000" dirty="0">
                <a:solidFill>
                  <a:srgbClr val="006600"/>
                </a:solidFill>
              </a:rPr>
              <a:t>= </a:t>
            </a:r>
            <a:r>
              <a:rPr lang="sl-SI" sz="2000" dirty="0" smtClean="0">
                <a:solidFill>
                  <a:srgbClr val="006600"/>
                </a:solidFill>
              </a:rPr>
              <a:t>(66.5±</a:t>
            </a:r>
            <a:r>
              <a:rPr lang="sl-SI" sz="2000" baseline="30000" dirty="0" smtClean="0">
                <a:solidFill>
                  <a:srgbClr val="006600"/>
                </a:solidFill>
              </a:rPr>
              <a:t>1.3</a:t>
            </a:r>
            <a:r>
              <a:rPr lang="sl-SI" sz="2000" baseline="-25000" dirty="0" smtClean="0">
                <a:solidFill>
                  <a:srgbClr val="006600"/>
                </a:solidFill>
              </a:rPr>
              <a:t>2.5</a:t>
            </a:r>
            <a:r>
              <a:rPr lang="sl-SI" sz="2000" dirty="0" smtClean="0">
                <a:solidFill>
                  <a:srgbClr val="006600"/>
                </a:solidFill>
              </a:rPr>
              <a:t>)</a:t>
            </a:r>
            <a:r>
              <a:rPr lang="sl-SI" sz="2000" baseline="30000" dirty="0" smtClean="0">
                <a:solidFill>
                  <a:srgbClr val="006600"/>
                </a:solidFill>
              </a:rPr>
              <a:t>o</a:t>
            </a:r>
            <a:endParaRPr lang="sl-SI" sz="2000" baseline="30000" dirty="0">
              <a:solidFill>
                <a:srgbClr val="006600"/>
              </a:solidFill>
            </a:endParaRPr>
          </a:p>
          <a:p>
            <a:endParaRPr lang="sl-SI" sz="2000" baseline="30000" dirty="0" smtClean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After confirmation of </a:t>
            </a:r>
            <a:r>
              <a:rPr lang="sl-SI" sz="2000" dirty="0" smtClean="0">
                <a:solidFill>
                  <a:srgbClr val="006600"/>
                </a:solidFill>
              </a:rPr>
              <a:t>Kobayashi – </a:t>
            </a:r>
          </a:p>
          <a:p>
            <a:r>
              <a:rPr lang="sl-SI" sz="2000" dirty="0" smtClean="0">
                <a:solidFill>
                  <a:srgbClr val="006600"/>
                </a:solidFill>
              </a:rPr>
              <a:t>Maskawa</a:t>
            </a:r>
            <a:r>
              <a:rPr lang="sl-SI" sz="2000" dirty="0" smtClean="0">
                <a:solidFill>
                  <a:schemeClr val="tx1"/>
                </a:solidFill>
              </a:rPr>
              <a:t> general picture of CPV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efforts of B Factories turned to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precise measurements in rare decays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to search for possible </a:t>
            </a:r>
            <a:r>
              <a:rPr lang="sl-SI" sz="2000" dirty="0" smtClean="0">
                <a:solidFill>
                  <a:srgbClr val="006600"/>
                </a:solidFill>
              </a:rPr>
              <a:t>deviations</a:t>
            </a:r>
            <a:r>
              <a:rPr lang="sl-SI" sz="2000" dirty="0" smtClean="0">
                <a:solidFill>
                  <a:schemeClr val="tx1"/>
                </a:solidFill>
              </a:rPr>
              <a:t> from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it. </a:t>
            </a:r>
          </a:p>
          <a:p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dirty="0">
                <a:solidFill>
                  <a:schemeClr val="tx1"/>
                </a:solidFill>
              </a:rPr>
              <a:t> </a:t>
            </a:r>
            <a:r>
              <a:rPr lang="sl-SI" sz="2000" dirty="0" smtClean="0">
                <a:solidFill>
                  <a:schemeClr val="tx1"/>
                </a:solidFill>
              </a:rPr>
              <a:t>        </a:t>
            </a:r>
            <a:r>
              <a:rPr lang="sl-SI" sz="2000" i="1" dirty="0" smtClean="0">
                <a:solidFill>
                  <a:schemeClr val="tx1"/>
                </a:solidFill>
              </a:rPr>
              <a:t>b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</a:rPr>
              <a:t>qqs, q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</a:t>
            </a:r>
            <a:r>
              <a:rPr lang="sl-SI" sz="2000" i="1" dirty="0" smtClean="0">
                <a:solidFill>
                  <a:schemeClr val="tx1"/>
                </a:solidFill>
              </a:rPr>
              <a:t> c</a:t>
            </a:r>
            <a:r>
              <a:rPr lang="sl-SI" sz="2000" dirty="0" smtClean="0">
                <a:solidFill>
                  <a:schemeClr val="tx1"/>
                </a:solidFill>
              </a:rPr>
              <a:t>;</a:t>
            </a: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Introduction</a:t>
            </a:r>
            <a:endParaRPr lang="en-US" sz="2400" dirty="0" smtClean="0"/>
          </a:p>
        </p:txBody>
      </p:sp>
      <p:sp>
        <p:nvSpPr>
          <p:cNvPr id="21" name="Text Box 170"/>
          <p:cNvSpPr txBox="1">
            <a:spLocks noChangeArrowheads="1"/>
          </p:cNvSpPr>
          <p:nvPr/>
        </p:nvSpPr>
        <p:spPr bwMode="auto">
          <a:xfrm>
            <a:off x="5092467" y="490850"/>
            <a:ext cx="2083327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CKMFitter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ckmfitter.in2p3.fr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4248" y="2335487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b="1" i="1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sl-SI" sz="1600" b="1" i="1" baseline="-25000" dirty="0" smtClean="0">
                <a:solidFill>
                  <a:srgbClr val="FF0000"/>
                </a:solidFill>
              </a:rPr>
              <a:t>1</a:t>
            </a:r>
            <a:endParaRPr lang="sl-SI" sz="1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10381" y="216621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b="1" i="1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sl-SI" sz="1600" b="1" i="1" baseline="-25000" dirty="0">
                <a:solidFill>
                  <a:srgbClr val="FF0000"/>
                </a:solidFill>
              </a:rPr>
              <a:t>2</a:t>
            </a:r>
            <a:endParaRPr lang="sl-SI" sz="1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4660" y="235391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b="1" i="1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sl-SI" sz="1600" b="1" i="1" baseline="-25000" dirty="0">
                <a:solidFill>
                  <a:srgbClr val="FF0000"/>
                </a:solidFill>
              </a:rPr>
              <a:t>3</a:t>
            </a:r>
            <a:endParaRPr lang="sl-SI" sz="1600" b="1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514523" y="4932533"/>
            <a:ext cx="173384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445956" y="4841107"/>
            <a:ext cx="3725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i="1" dirty="0">
                <a:solidFill>
                  <a:srgbClr val="006600"/>
                </a:solidFill>
              </a:rPr>
              <a:t>sin2</a:t>
            </a:r>
            <a:r>
              <a:rPr lang="sl-SI" sz="2000" i="1" dirty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>
                <a:solidFill>
                  <a:srgbClr val="006600"/>
                </a:solidFill>
              </a:rPr>
              <a:t>1</a:t>
            </a:r>
            <a:r>
              <a:rPr lang="sl-SI" sz="2000" i="1" baseline="30000" dirty="0">
                <a:solidFill>
                  <a:srgbClr val="006600"/>
                </a:solidFill>
              </a:rPr>
              <a:t>eff </a:t>
            </a:r>
            <a:r>
              <a:rPr lang="sl-SI" sz="2000" i="1" dirty="0">
                <a:solidFill>
                  <a:srgbClr val="006600"/>
                </a:solidFill>
              </a:rPr>
              <a:t>= sin2</a:t>
            </a:r>
            <a:r>
              <a:rPr lang="sl-SI" sz="2000" i="1" dirty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>
                <a:solidFill>
                  <a:srgbClr val="006600"/>
                </a:solidFill>
              </a:rPr>
              <a:t>1</a:t>
            </a:r>
            <a:r>
              <a:rPr lang="sl-SI" sz="2000" i="1" dirty="0">
                <a:solidFill>
                  <a:srgbClr val="006600"/>
                </a:solidFill>
              </a:rPr>
              <a:t> </a:t>
            </a:r>
            <a:r>
              <a:rPr lang="sl-SI" sz="2000" i="1" dirty="0">
                <a:solidFill>
                  <a:schemeClr val="tx1"/>
                </a:solidFill>
              </a:rPr>
              <a:t>+ </a:t>
            </a:r>
            <a:r>
              <a:rPr lang="sl-SI" sz="2000" i="1" dirty="0">
                <a:solidFill>
                  <a:schemeClr val="tx1"/>
                </a:solidFill>
                <a:latin typeface="Lucida Calligraphy" pitchFamily="66" charset="0"/>
              </a:rPr>
              <a:t>O </a:t>
            </a:r>
            <a:r>
              <a:rPr lang="sl-SI" sz="2000" dirty="0">
                <a:solidFill>
                  <a:schemeClr val="tx1"/>
                </a:solidFill>
              </a:rPr>
              <a:t>(0.01-0.1</a:t>
            </a:r>
            <a:r>
              <a:rPr lang="sl-SI" sz="2000" dirty="0" smtClean="0">
                <a:solidFill>
                  <a:schemeClr val="tx1"/>
                </a:solidFill>
              </a:rPr>
              <a:t>)</a:t>
            </a:r>
            <a:endParaRPr lang="sl-SI" sz="2000" dirty="0">
              <a:solidFill>
                <a:schemeClr val="tx1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28065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21372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615328"/>
            <a:ext cx="5557932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Charmless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sl-SI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decays</a:t>
            </a:r>
            <a:endParaRPr lang="en-US" sz="2400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continuum background (</a:t>
            </a:r>
            <a:r>
              <a:rPr lang="sl-SI" sz="2000" i="1" dirty="0">
                <a:solidFill>
                  <a:schemeClr val="tx1"/>
                </a:solidFill>
              </a:rPr>
              <a:t>e</a:t>
            </a:r>
            <a:r>
              <a:rPr lang="sl-SI" sz="2000" i="1" baseline="30000" dirty="0">
                <a:solidFill>
                  <a:schemeClr val="tx1"/>
                </a:solidFill>
              </a:rPr>
              <a:t>+</a:t>
            </a:r>
            <a:r>
              <a:rPr lang="sl-SI" sz="2000" i="1" dirty="0">
                <a:solidFill>
                  <a:schemeClr val="tx1"/>
                </a:solidFill>
              </a:rPr>
              <a:t>e</a:t>
            </a:r>
            <a:r>
              <a:rPr lang="sl-SI" sz="2000" i="1" baseline="30000" dirty="0">
                <a:solidFill>
                  <a:schemeClr val="tx1"/>
                </a:solidFill>
              </a:rPr>
              <a:t>-</a:t>
            </a:r>
            <a:r>
              <a:rPr lang="sl-SI" sz="2000" i="1" dirty="0">
                <a:solidFill>
                  <a:schemeClr val="tx1"/>
                </a:solidFill>
              </a:rPr>
              <a:t>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</a:rPr>
              <a:t>qq</a:t>
            </a:r>
            <a:r>
              <a:rPr lang="sl-SI" sz="2000" dirty="0" smtClean="0">
                <a:solidFill>
                  <a:schemeClr val="tx1"/>
                </a:solidFill>
              </a:rPr>
              <a:t>);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multivariate discriminants based on topological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observables;</a:t>
            </a:r>
          </a:p>
          <a:p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U</a:t>
            </a:r>
            <a:r>
              <a:rPr lang="sl-SI" sz="2000" i="1" dirty="0">
                <a:solidFill>
                  <a:schemeClr val="tx1"/>
                </a:solidFill>
              </a:rPr>
              <a:t>(4S)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 </a:t>
            </a:r>
            <a:r>
              <a:rPr lang="sl-SI" sz="2000" i="1" dirty="0">
                <a:solidFill>
                  <a:schemeClr val="tx1"/>
                </a:solidFill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</a:rPr>
              <a:t>B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sig</a:t>
            </a:r>
            <a:r>
              <a:rPr lang="sl-SI" sz="2000" i="1" dirty="0" smtClean="0">
                <a:solidFill>
                  <a:schemeClr val="tx1"/>
                </a:solidFill>
              </a:rPr>
              <a:t>B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tag</a:t>
            </a:r>
            <a:r>
              <a:rPr lang="sl-SI" sz="2000" dirty="0" smtClean="0">
                <a:solidFill>
                  <a:schemeClr val="tx1"/>
                </a:solidFill>
              </a:rPr>
              <a:t>;</a:t>
            </a:r>
          </a:p>
          <a:p>
            <a:r>
              <a:rPr lang="sl-SI" sz="2000" i="1" dirty="0" smtClean="0">
                <a:solidFill>
                  <a:schemeClr val="tx1"/>
                </a:solidFill>
              </a:rPr>
              <a:t>B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sig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  <a:r>
              <a:rPr lang="sl-SI" sz="2000" dirty="0" smtClean="0">
                <a:solidFill>
                  <a:schemeClr val="tx1"/>
                </a:solidFill>
              </a:rPr>
              <a:t>reconstruction:</a:t>
            </a:r>
          </a:p>
          <a:p>
            <a:endParaRPr lang="sl-SI" sz="2000" dirty="0">
              <a:solidFill>
                <a:schemeClr val="tx1"/>
              </a:solidFill>
            </a:endParaRPr>
          </a:p>
          <a:p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</a:rPr>
              <a:t>B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tag</a:t>
            </a:r>
            <a:r>
              <a:rPr lang="sl-SI" sz="2000" dirty="0" smtClean="0">
                <a:solidFill>
                  <a:schemeClr val="tx1"/>
                </a:solidFill>
              </a:rPr>
              <a:t>: tagging of flavor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for flavor independent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final states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(e.g. </a:t>
            </a:r>
            <a:r>
              <a:rPr lang="sl-SI" sz="2000" i="1" dirty="0" smtClean="0">
                <a:solidFill>
                  <a:schemeClr val="tx1"/>
                </a:solidFill>
              </a:rPr>
              <a:t>B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sig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sz="2000" i="1" dirty="0">
                <a:solidFill>
                  <a:schemeClr val="tx1"/>
                </a:solidFill>
              </a:rPr>
              <a:t>‘ </a:t>
            </a:r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dirty="0" smtClean="0">
                <a:solidFill>
                  <a:schemeClr val="tx1"/>
                </a:solidFill>
              </a:rPr>
              <a:t>) </a:t>
            </a:r>
          </a:p>
          <a:p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2000" i="1" dirty="0" smtClean="0">
                <a:solidFill>
                  <a:schemeClr val="tx1"/>
                </a:solidFill>
              </a:rPr>
              <a:t>t=(z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sig</a:t>
            </a:r>
            <a:r>
              <a:rPr lang="sl-SI" sz="2000" i="1" dirty="0" smtClean="0">
                <a:solidFill>
                  <a:schemeClr val="tx1"/>
                </a:solidFill>
              </a:rPr>
              <a:t>-z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tag</a:t>
            </a:r>
            <a:r>
              <a:rPr lang="sl-SI" sz="2000" i="1" dirty="0" smtClean="0">
                <a:solidFill>
                  <a:schemeClr val="tx1"/>
                </a:solidFill>
              </a:rPr>
              <a:t>)/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bg</a:t>
            </a:r>
            <a:r>
              <a:rPr lang="sl-SI" sz="2000" i="1" dirty="0" smtClean="0">
                <a:solidFill>
                  <a:schemeClr val="tx1"/>
                </a:solidFill>
              </a:rPr>
              <a:t>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59" y="3421544"/>
            <a:ext cx="5464447" cy="2312448"/>
          </a:xfrm>
          <a:prstGeom prst="rect">
            <a:avLst/>
          </a:prstGeom>
        </p:spPr>
      </p:pic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Introduction</a:t>
            </a: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989" y="615328"/>
            <a:ext cx="3321947" cy="281367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3925780" y="1365460"/>
            <a:ext cx="173384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/>
          <p:cNvSpPr/>
          <p:nvPr/>
        </p:nvSpPr>
        <p:spPr bwMode="auto">
          <a:xfrm>
            <a:off x="6831849" y="837098"/>
            <a:ext cx="226515" cy="138500"/>
          </a:xfrm>
          <a:prstGeom prst="rect">
            <a:avLst/>
          </a:prstGeom>
          <a:solidFill>
            <a:srgbClr val="FFFF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73087" y="737071"/>
            <a:ext cx="12266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dirty="0" smtClean="0">
                <a:solidFill>
                  <a:schemeClr val="tx1"/>
                </a:solidFill>
              </a:rPr>
              <a:t>cont. bkg.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BB bkg.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bkg.+signal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data</a:t>
            </a:r>
            <a:endParaRPr lang="sl-SI" sz="1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831849" y="1083319"/>
            <a:ext cx="226515" cy="138500"/>
          </a:xfrm>
          <a:prstGeom prst="rect">
            <a:avLst/>
          </a:prstGeom>
          <a:solidFill>
            <a:srgbClr val="0033CC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876256" y="1412776"/>
            <a:ext cx="173384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5" name="Group 14"/>
          <p:cNvGrpSpPr/>
          <p:nvPr/>
        </p:nvGrpSpPr>
        <p:grpSpPr>
          <a:xfrm>
            <a:off x="6886914" y="1495125"/>
            <a:ext cx="171450" cy="204537"/>
            <a:chOff x="4570495" y="2779295"/>
            <a:chExt cx="171450" cy="204537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4656221" y="2779295"/>
              <a:ext cx="0" cy="204537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Oval 9"/>
            <p:cNvSpPr/>
            <p:nvPr/>
          </p:nvSpPr>
          <p:spPr bwMode="auto">
            <a:xfrm>
              <a:off x="4633361" y="2862763"/>
              <a:ext cx="45719" cy="48126"/>
            </a:xfrm>
            <a:prstGeom prst="ellipse">
              <a:avLst/>
            </a:prstGeom>
            <a:solidFill>
              <a:schemeClr val="tx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rgbClr val="3333CC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70495" y="2886826"/>
              <a:ext cx="171450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" name="Text Box 170"/>
          <p:cNvSpPr txBox="1">
            <a:spLocks noChangeArrowheads="1"/>
          </p:cNvSpPr>
          <p:nvPr/>
        </p:nvSpPr>
        <p:spPr bwMode="auto">
          <a:xfrm>
            <a:off x="4303591" y="2091703"/>
            <a:ext cx="1628972" cy="461665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to be subm. to </a:t>
            </a:r>
          </a:p>
          <a:p>
            <a:r>
              <a:rPr lang="sl-SI" sz="1200" dirty="0" smtClean="0">
                <a:solidFill>
                  <a:schemeClr val="tx1"/>
                </a:solidFill>
              </a:rPr>
              <a:t>JHEP, 770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98962" y="1907037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i="1" dirty="0">
                <a:solidFill>
                  <a:schemeClr val="tx1"/>
                </a:solidFill>
              </a:rPr>
              <a:t>‘ 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>
                <a:solidFill>
                  <a:schemeClr val="tx1"/>
                </a:solidFill>
              </a:rPr>
              <a:t>S</a:t>
            </a:r>
            <a:endParaRPr lang="en-US" i="1" baseline="-25000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780" y="3012469"/>
            <a:ext cx="2330488" cy="4090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005015"/>
            <a:ext cx="3250544" cy="4239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" y="5704393"/>
            <a:ext cx="7143750" cy="695325"/>
          </a:xfrm>
          <a:prstGeom prst="rect">
            <a:avLst/>
          </a:prstGeom>
        </p:spPr>
      </p:pic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976957"/>
              </p:ext>
            </p:extLst>
          </p:nvPr>
        </p:nvGraphicFramePr>
        <p:xfrm>
          <a:off x="7251170" y="5704393"/>
          <a:ext cx="1842036" cy="767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5423" name="Equation" r:id="rId10" imgW="1218960" imgH="507960" progId="Equation.3">
                  <p:embed/>
                </p:oleObj>
              </mc:Choice>
              <mc:Fallback>
                <p:oleObj name="Equation" r:id="rId10" imgW="121896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51170" y="5704393"/>
                        <a:ext cx="1842036" cy="767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228065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/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63089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11" grpId="0" animBg="1"/>
      <p:bldP spid="21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452" y="1694433"/>
            <a:ext cx="5885547" cy="2018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863" y="615328"/>
            <a:ext cx="4190571" cy="5221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´K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rgbClr val="006600"/>
                </a:solidFill>
              </a:rPr>
              <a:t>S</a:t>
            </a:r>
            <a:r>
              <a:rPr lang="sl-SI" sz="2000" i="1" baseline="-25000" dirty="0">
                <a:solidFill>
                  <a:srgbClr val="006600"/>
                </a:solidFill>
                <a:latin typeface="Symbol" pitchFamily="18" charset="2"/>
              </a:rPr>
              <a:t>h</a:t>
            </a:r>
            <a:r>
              <a:rPr lang="sl-SI" sz="2000" i="1" baseline="-25000" dirty="0">
                <a:solidFill>
                  <a:srgbClr val="006600"/>
                </a:solidFill>
              </a:rPr>
              <a:t>‘ 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K0 </a:t>
            </a:r>
            <a:r>
              <a:rPr lang="sl-SI" sz="2000" i="1" dirty="0" smtClean="0">
                <a:solidFill>
                  <a:srgbClr val="006600"/>
                </a:solidFill>
              </a:rPr>
              <a:t>= sin2</a:t>
            </a:r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1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eff</a:t>
            </a:r>
            <a:r>
              <a:rPr lang="sl-SI" sz="2000" i="1" dirty="0">
                <a:solidFill>
                  <a:srgbClr val="006600"/>
                </a:solidFill>
              </a:rPr>
              <a:t> </a:t>
            </a:r>
            <a:r>
              <a:rPr lang="sl-SI" sz="2000" i="1" dirty="0" smtClean="0">
                <a:solidFill>
                  <a:srgbClr val="006600"/>
                </a:solidFill>
              </a:rPr>
              <a:t>=0.68 ± 0.07 ± 0.03</a:t>
            </a:r>
          </a:p>
          <a:p>
            <a:endParaRPr lang="sl-SI" sz="2000" i="1" baseline="30000" dirty="0">
              <a:solidFill>
                <a:srgbClr val="006600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compared to </a:t>
            </a: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rgbClr val="006600"/>
                </a:solidFill>
              </a:rPr>
              <a:t>sin2</a:t>
            </a:r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1</a:t>
            </a:r>
            <a:r>
              <a:rPr lang="sl-SI" sz="2000" i="1" dirty="0" smtClean="0">
                <a:solidFill>
                  <a:srgbClr val="006600"/>
                </a:solidFill>
              </a:rPr>
              <a:t> </a:t>
            </a:r>
            <a:r>
              <a:rPr lang="sl-SI" sz="2000" i="1" dirty="0">
                <a:solidFill>
                  <a:srgbClr val="006600"/>
                </a:solidFill>
              </a:rPr>
              <a:t>=</a:t>
            </a:r>
            <a:r>
              <a:rPr lang="sl-SI" sz="2000" i="1" dirty="0" smtClean="0">
                <a:solidFill>
                  <a:srgbClr val="006600"/>
                </a:solidFill>
              </a:rPr>
              <a:t>0.679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0.020</a:t>
            </a:r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from </a:t>
            </a:r>
            <a:r>
              <a:rPr lang="sl-SI" sz="2000" i="1" dirty="0" smtClean="0">
                <a:solidFill>
                  <a:schemeClr val="tx1"/>
                </a:solidFill>
              </a:rPr>
              <a:t>b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</a:t>
            </a:r>
            <a:r>
              <a:rPr lang="sl-SI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</a:rPr>
              <a:t>ccs </a:t>
            </a:r>
          </a:p>
          <a:p>
            <a:r>
              <a:rPr lang="sl-SI" sz="2000" i="1" dirty="0" smtClean="0">
                <a:solidFill>
                  <a:schemeClr val="tx1"/>
                </a:solidFill>
              </a:rPr>
              <a:t>(</a:t>
            </a:r>
            <a:r>
              <a:rPr lang="sl-SI" sz="2000" dirty="0" smtClean="0">
                <a:solidFill>
                  <a:schemeClr val="tx1"/>
                </a:solidFill>
              </a:rPr>
              <a:t>e.g.</a:t>
            </a:r>
            <a:r>
              <a:rPr lang="sl-SI" sz="2000" i="1" dirty="0" smtClean="0">
                <a:solidFill>
                  <a:schemeClr val="tx1"/>
                </a:solidFill>
              </a:rPr>
              <a:t> B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</a:rPr>
              <a:t>J/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sl-SI" sz="2000" i="1" dirty="0" smtClean="0">
                <a:solidFill>
                  <a:schemeClr val="tx1"/>
                </a:solidFill>
              </a:rPr>
              <a:t> 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dirty="0" smtClean="0">
                <a:solidFill>
                  <a:schemeClr val="tx1"/>
                </a:solidFill>
              </a:rPr>
              <a:t>)</a:t>
            </a:r>
            <a:endParaRPr lang="sl-SI" sz="2000" i="1" dirty="0">
              <a:solidFill>
                <a:schemeClr val="tx1"/>
              </a:solidFill>
            </a:endParaRPr>
          </a:p>
          <a:p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/>
              </a:rPr>
              <a:t>w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  <a:p>
            <a:endParaRPr lang="sl-SI" sz="2400" i="1" baseline="30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i="1" baseline="30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i="1" dirty="0" smtClean="0">
              <a:solidFill>
                <a:srgbClr val="006600"/>
              </a:solidFill>
            </a:endParaRPr>
          </a:p>
          <a:p>
            <a:endParaRPr lang="sl-SI" sz="2000" i="1" dirty="0">
              <a:solidFill>
                <a:srgbClr val="006600"/>
              </a:solidFill>
            </a:endParaRPr>
          </a:p>
          <a:p>
            <a:endParaRPr lang="sl-SI" sz="2000" i="1" dirty="0" smtClean="0">
              <a:solidFill>
                <a:srgbClr val="006600"/>
              </a:solidFill>
            </a:endParaRPr>
          </a:p>
          <a:p>
            <a:r>
              <a:rPr lang="sl-SI" sz="2000" i="1" dirty="0" smtClean="0">
                <a:solidFill>
                  <a:srgbClr val="006600"/>
                </a:solidFill>
              </a:rPr>
              <a:t>S</a:t>
            </a:r>
            <a:r>
              <a:rPr lang="sl-SI" sz="2000" i="1" baseline="-25000" dirty="0" smtClean="0">
                <a:solidFill>
                  <a:srgbClr val="006600"/>
                </a:solidFill>
                <a:latin typeface="Symbol" pitchFamily="18" charset="2"/>
              </a:rPr>
              <a:t>w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KS </a:t>
            </a:r>
            <a:r>
              <a:rPr lang="sl-SI" sz="2000" i="1" dirty="0">
                <a:solidFill>
                  <a:srgbClr val="006600"/>
                </a:solidFill>
              </a:rPr>
              <a:t>= sin2</a:t>
            </a:r>
            <a:r>
              <a:rPr lang="sl-SI" sz="2000" i="1" dirty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>
                <a:solidFill>
                  <a:srgbClr val="006600"/>
                </a:solidFill>
              </a:rPr>
              <a:t>1</a:t>
            </a:r>
            <a:r>
              <a:rPr lang="sl-SI" sz="2000" i="1" baseline="30000" dirty="0">
                <a:solidFill>
                  <a:srgbClr val="006600"/>
                </a:solidFill>
              </a:rPr>
              <a:t>eff</a:t>
            </a:r>
            <a:r>
              <a:rPr lang="sl-SI" sz="2000" i="1" dirty="0">
                <a:solidFill>
                  <a:srgbClr val="006600"/>
                </a:solidFill>
              </a:rPr>
              <a:t> =</a:t>
            </a:r>
            <a:r>
              <a:rPr lang="sl-SI" sz="2000" i="1" dirty="0" smtClean="0">
                <a:solidFill>
                  <a:srgbClr val="006600"/>
                </a:solidFill>
              </a:rPr>
              <a:t>0.91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0.32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0.05</a:t>
            </a:r>
            <a:endParaRPr lang="sl-SI" sz="2000" i="1" dirty="0">
              <a:solidFill>
                <a:srgbClr val="006600"/>
              </a:solidFill>
            </a:endParaRPr>
          </a:p>
          <a:p>
            <a:endParaRPr lang="sl-SI" sz="2000" i="1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255777" y="1032755"/>
            <a:ext cx="274691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to be subm. to JHEP, 770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65797" y="1078880"/>
            <a:ext cx="20906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N</a:t>
            </a:r>
            <a:r>
              <a:rPr lang="sl-SI" i="1" baseline="-25000" dirty="0" smtClean="0">
                <a:solidFill>
                  <a:schemeClr val="tx1"/>
                </a:solidFill>
              </a:rPr>
              <a:t>sig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= 3541 ± 91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sim. fit </a:t>
            </a:r>
            <a:r>
              <a:rPr lang="sl-SI" sz="1600" i="1" dirty="0">
                <a:solidFill>
                  <a:schemeClr val="tx1"/>
                </a:solidFill>
              </a:rPr>
              <a:t>M</a:t>
            </a:r>
            <a:r>
              <a:rPr lang="sl-SI" sz="1600" i="1" baseline="-25000" dirty="0">
                <a:solidFill>
                  <a:schemeClr val="tx1"/>
                </a:solidFill>
              </a:rPr>
              <a:t>bc</a:t>
            </a:r>
            <a:r>
              <a:rPr lang="sl-SI" sz="1600" i="1" dirty="0">
                <a:solidFill>
                  <a:schemeClr val="tx1"/>
                </a:solidFill>
              </a:rPr>
              <a:t>, </a:t>
            </a:r>
            <a:r>
              <a:rPr lang="sl-SI" sz="1600" i="1" dirty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1600" i="1" dirty="0">
                <a:solidFill>
                  <a:schemeClr val="tx1"/>
                </a:solidFill>
              </a:rPr>
              <a:t>E, </a:t>
            </a:r>
            <a:r>
              <a:rPr lang="sl-SI" sz="1600" i="1" dirty="0" smtClean="0">
                <a:solidFill>
                  <a:schemeClr val="tx1"/>
                </a:solidFill>
              </a:rPr>
              <a:t>R</a:t>
            </a:r>
            <a:r>
              <a:rPr lang="sl-SI" sz="1600" i="1" baseline="-25000" dirty="0" smtClean="0">
                <a:solidFill>
                  <a:schemeClr val="tx1"/>
                </a:solidFill>
              </a:rPr>
              <a:t>b/s</a:t>
            </a:r>
            <a:r>
              <a:rPr lang="sl-SI" sz="1600" i="1" dirty="0" smtClean="0">
                <a:solidFill>
                  <a:schemeClr val="tx1"/>
                </a:solidFill>
              </a:rPr>
              <a:t> 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endParaRPr lang="sl-SI" sz="1600" dirty="0">
              <a:solidFill>
                <a:schemeClr val="tx1"/>
              </a:solidFill>
            </a:endParaRPr>
          </a:p>
        </p:txBody>
      </p:sp>
      <p:sp>
        <p:nvSpPr>
          <p:cNvPr id="20" name="Text Box 170"/>
          <p:cNvSpPr txBox="1">
            <a:spLocks noChangeArrowheads="1"/>
          </p:cNvSpPr>
          <p:nvPr/>
        </p:nvSpPr>
        <p:spPr bwMode="auto">
          <a:xfrm>
            <a:off x="255777" y="2176148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1475656" y="2816932"/>
            <a:ext cx="173384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4682018" y="597720"/>
            <a:ext cx="454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pp</a:t>
            </a:r>
            <a:r>
              <a:rPr lang="sl-SI" i="1" dirty="0" smtClean="0">
                <a:solidFill>
                  <a:schemeClr val="tx1"/>
                </a:solidFill>
              </a:rPr>
              <a:t>,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  <a:latin typeface="Symbol" pitchFamily="18" charset="2"/>
              </a:rPr>
              <a:t>0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 smtClean="0">
                <a:solidFill>
                  <a:schemeClr val="tx1"/>
                </a:solidFill>
                <a:latin typeface="Symbol" pitchFamily="18" charset="2"/>
              </a:rPr>
              <a:t>0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;</a:t>
            </a:r>
            <a:r>
              <a:rPr lang="sl-SI" i="1" dirty="0" smtClean="0">
                <a:solidFill>
                  <a:schemeClr val="tx1"/>
                </a:solidFill>
              </a:rPr>
              <a:t> K</a:t>
            </a:r>
            <a:r>
              <a:rPr lang="sl-SI" i="1" baseline="-25000" dirty="0" smtClean="0">
                <a:solidFill>
                  <a:schemeClr val="tx1"/>
                </a:solidFill>
              </a:rPr>
              <a:t>L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; 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sl-SI" i="1" dirty="0">
                <a:solidFill>
                  <a:schemeClr val="tx1"/>
                </a:solidFill>
              </a:rPr>
              <a:t>´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rg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h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(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gg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ppp</a:t>
            </a:r>
            <a:r>
              <a:rPr lang="sl-SI" i="1" baseline="30000" dirty="0" smtClean="0">
                <a:solidFill>
                  <a:schemeClr val="tx1"/>
                </a:solidFill>
                <a:sym typeface="Symbol"/>
              </a:rPr>
              <a:t>0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)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pp</a:t>
            </a:r>
            <a:endParaRPr lang="sl-SI" dirty="0">
              <a:latin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527" y="3720860"/>
            <a:ext cx="2514600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3000" y="4201137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B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  <a:sym typeface="Symbol"/>
              </a:rPr>
              <a:t>w</a:t>
            </a:r>
            <a:r>
              <a:rPr lang="sl-SI" i="1" dirty="0">
                <a:solidFill>
                  <a:schemeClr val="tx1"/>
                </a:solidFill>
              </a:rPr>
              <a:t> </a:t>
            </a:r>
            <a:r>
              <a:rPr lang="sl-SI" i="1" dirty="0" smtClean="0">
                <a:solidFill>
                  <a:schemeClr val="tx1"/>
                </a:solidFill>
              </a:rPr>
              <a:t>(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ppp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)K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endParaRPr lang="en-US" i="1" baseline="30000" dirty="0">
              <a:solidFill>
                <a:schemeClr val="tx1"/>
              </a:solidFill>
            </a:endParaRPr>
          </a:p>
        </p:txBody>
      </p:sp>
      <p:sp>
        <p:nvSpPr>
          <p:cNvPr id="17" name="Text Box 170"/>
          <p:cNvSpPr txBox="1">
            <a:spLocks noChangeArrowheads="1"/>
          </p:cNvSpPr>
          <p:nvPr/>
        </p:nvSpPr>
        <p:spPr bwMode="auto">
          <a:xfrm>
            <a:off x="255777" y="3735668"/>
            <a:ext cx="3462281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arXiv:1311.6666, acc. to PRD, 770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9040" y="4529349"/>
            <a:ext cx="247054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N</a:t>
            </a:r>
            <a:r>
              <a:rPr lang="sl-SI" i="1" baseline="-25000" dirty="0" smtClean="0">
                <a:solidFill>
                  <a:schemeClr val="tx1"/>
                </a:solidFill>
              </a:rPr>
              <a:t>sig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= 234 ± 22</a:t>
            </a:r>
          </a:p>
          <a:p>
            <a:r>
              <a:rPr lang="sl-SI" sz="1600" dirty="0">
                <a:solidFill>
                  <a:schemeClr val="tx1"/>
                </a:solidFill>
              </a:rPr>
              <a:t>fit </a:t>
            </a:r>
            <a:r>
              <a:rPr lang="sl-SI" sz="1600" i="1" dirty="0">
                <a:solidFill>
                  <a:schemeClr val="tx1"/>
                </a:solidFill>
              </a:rPr>
              <a:t>M</a:t>
            </a:r>
            <a:r>
              <a:rPr lang="sl-SI" sz="1600" i="1" baseline="-25000" dirty="0">
                <a:solidFill>
                  <a:schemeClr val="tx1"/>
                </a:solidFill>
              </a:rPr>
              <a:t>bc</a:t>
            </a:r>
            <a:r>
              <a:rPr lang="sl-SI" sz="1600" i="1" dirty="0">
                <a:solidFill>
                  <a:schemeClr val="tx1"/>
                </a:solidFill>
              </a:rPr>
              <a:t>, </a:t>
            </a:r>
            <a:r>
              <a:rPr lang="sl-SI" sz="1600" i="1" dirty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1600" i="1" dirty="0">
                <a:solidFill>
                  <a:schemeClr val="tx1"/>
                </a:solidFill>
              </a:rPr>
              <a:t>E, </a:t>
            </a:r>
            <a:r>
              <a:rPr lang="sl-SI" sz="1600" i="1" dirty="0" smtClean="0">
                <a:solidFill>
                  <a:schemeClr val="tx1"/>
                </a:solidFill>
              </a:rPr>
              <a:t>m(</a:t>
            </a:r>
            <a:r>
              <a:rPr lang="sl-SI" sz="1600" i="1" dirty="0">
                <a:solidFill>
                  <a:schemeClr val="tx1"/>
                </a:solidFill>
                <a:latin typeface="Symbol" pitchFamily="18" charset="2"/>
              </a:rPr>
              <a:t>ppp</a:t>
            </a:r>
            <a:r>
              <a:rPr lang="sl-SI" sz="1600" i="1" baseline="30000" dirty="0">
                <a:solidFill>
                  <a:schemeClr val="tx1"/>
                </a:solidFill>
              </a:rPr>
              <a:t>0</a:t>
            </a:r>
            <a:r>
              <a:rPr lang="sl-SI" sz="1600" i="1" dirty="0" smtClean="0">
                <a:solidFill>
                  <a:schemeClr val="tx1"/>
                </a:solidFill>
              </a:rPr>
              <a:t>), F</a:t>
            </a:r>
            <a:r>
              <a:rPr lang="sl-SI" sz="1600" i="1" baseline="-25000" dirty="0" smtClean="0">
                <a:solidFill>
                  <a:schemeClr val="tx1"/>
                </a:solidFill>
              </a:rPr>
              <a:t>b/s</a:t>
            </a:r>
            <a:r>
              <a:rPr lang="sl-SI" sz="1600" i="1" dirty="0" smtClean="0">
                <a:solidFill>
                  <a:schemeClr val="tx1"/>
                </a:solidFill>
              </a:rPr>
              <a:t> 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endParaRPr lang="sl-SI" sz="16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803" y="3735668"/>
            <a:ext cx="2461197" cy="2461197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57703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61196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615328"/>
            <a:ext cx="17892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h</a:t>
            </a:r>
            <a:r>
              <a:rPr lang="sl-SI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´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K*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1976796" y="723049"/>
            <a:ext cx="274691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Belle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to be subm. to PRD, 770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26919" y="1334684"/>
            <a:ext cx="28392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N</a:t>
            </a:r>
            <a:r>
              <a:rPr lang="sl-SI" i="1" baseline="-25000" dirty="0" smtClean="0">
                <a:solidFill>
                  <a:schemeClr val="tx1"/>
                </a:solidFill>
              </a:rPr>
              <a:t>sig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= 31 ± 9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sim. fit </a:t>
            </a:r>
            <a:r>
              <a:rPr lang="sl-SI" sz="1600" i="1" dirty="0">
                <a:solidFill>
                  <a:schemeClr val="tx1"/>
                </a:solidFill>
              </a:rPr>
              <a:t>M</a:t>
            </a:r>
            <a:r>
              <a:rPr lang="sl-SI" sz="1600" i="1" baseline="-25000" dirty="0">
                <a:solidFill>
                  <a:schemeClr val="tx1"/>
                </a:solidFill>
              </a:rPr>
              <a:t>bc</a:t>
            </a:r>
            <a:r>
              <a:rPr lang="sl-SI" sz="1600" i="1" dirty="0">
                <a:solidFill>
                  <a:schemeClr val="tx1"/>
                </a:solidFill>
              </a:rPr>
              <a:t>, </a:t>
            </a:r>
            <a:r>
              <a:rPr lang="sl-SI" sz="1600" i="1" dirty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1600" i="1" dirty="0">
                <a:solidFill>
                  <a:schemeClr val="tx1"/>
                </a:solidFill>
              </a:rPr>
              <a:t>E, </a:t>
            </a:r>
            <a:r>
              <a:rPr lang="sl-SI" sz="1600" i="1" dirty="0" smtClean="0">
                <a:solidFill>
                  <a:schemeClr val="tx1"/>
                </a:solidFill>
              </a:rPr>
              <a:t>C‘</a:t>
            </a:r>
            <a:r>
              <a:rPr lang="sl-SI" sz="1600" i="1" baseline="-25000" dirty="0" smtClean="0">
                <a:solidFill>
                  <a:schemeClr val="tx1"/>
                </a:solidFill>
              </a:rPr>
              <a:t>NB</a:t>
            </a:r>
            <a:r>
              <a:rPr lang="sl-SI" sz="1600" i="1" dirty="0" smtClean="0">
                <a:solidFill>
                  <a:schemeClr val="tx1"/>
                </a:solidFill>
              </a:rPr>
              <a:t>, cos</a:t>
            </a:r>
            <a:r>
              <a:rPr lang="sl-SI" sz="1600" i="1" dirty="0" smtClean="0">
                <a:solidFill>
                  <a:schemeClr val="tx1"/>
                </a:solidFill>
                <a:latin typeface="Symbol" pitchFamily="18" charset="2"/>
              </a:rPr>
              <a:t>q</a:t>
            </a:r>
            <a:r>
              <a:rPr lang="sl-SI" sz="1600" i="1" baseline="-25000" dirty="0" smtClean="0">
                <a:solidFill>
                  <a:schemeClr val="tx1"/>
                </a:solidFill>
              </a:rPr>
              <a:t>H</a:t>
            </a:r>
            <a:r>
              <a:rPr lang="sl-SI" sz="1600" i="1" dirty="0" smtClean="0">
                <a:solidFill>
                  <a:schemeClr val="tx1"/>
                </a:solidFill>
              </a:rPr>
              <a:t> </a:t>
            </a:r>
            <a:r>
              <a:rPr lang="sl-SI" sz="1600" dirty="0" smtClean="0">
                <a:solidFill>
                  <a:schemeClr val="tx1"/>
                </a:solidFill>
              </a:rPr>
              <a:t> </a:t>
            </a:r>
            <a:endParaRPr lang="sl-SI" sz="16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26919" y="945251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K*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latin typeface="+mn-lt"/>
                <a:sym typeface="Symbol"/>
              </a:rPr>
              <a:t>K</a:t>
            </a:r>
            <a:r>
              <a:rPr lang="sl-SI" i="1" baseline="30000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+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p </a:t>
            </a:r>
            <a:r>
              <a:rPr lang="sl-SI" i="1" baseline="30000" dirty="0" smtClean="0">
                <a:solidFill>
                  <a:schemeClr val="tx1"/>
                </a:solidFill>
                <a:latin typeface="Symbol" pitchFamily="18" charset="2"/>
              </a:rPr>
              <a:t>-</a:t>
            </a:r>
            <a:r>
              <a:rPr lang="sl-SI" i="1" dirty="0" smtClean="0">
                <a:solidFill>
                  <a:schemeClr val="tx1"/>
                </a:solidFill>
              </a:rPr>
              <a:t>,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</a:rPr>
              <a:t> h</a:t>
            </a:r>
            <a:r>
              <a:rPr lang="sl-SI" i="1" dirty="0">
                <a:solidFill>
                  <a:schemeClr val="tx1"/>
                </a:solidFill>
              </a:rPr>
              <a:t>´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h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(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gg</a:t>
            </a:r>
            <a:r>
              <a:rPr lang="sl-SI" i="1" dirty="0" smtClean="0">
                <a:solidFill>
                  <a:schemeClr val="tx1"/>
                </a:solidFill>
                <a:sym typeface="Symbol"/>
              </a:rPr>
              <a:t>)</a:t>
            </a:r>
            <a:r>
              <a:rPr lang="sl-SI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pp</a:t>
            </a:r>
            <a:endParaRPr lang="sl-SI" dirty="0">
              <a:latin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731" y="1950238"/>
            <a:ext cx="2539159" cy="24216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669" y="1950237"/>
            <a:ext cx="2485669" cy="2485669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 bwMode="auto">
          <a:xfrm>
            <a:off x="5064131" y="3188612"/>
            <a:ext cx="1042987" cy="729556"/>
          </a:xfrm>
          <a:custGeom>
            <a:avLst/>
            <a:gdLst>
              <a:gd name="connsiteX0" fmla="*/ 0 w 1042987"/>
              <a:gd name="connsiteY0" fmla="*/ 729556 h 729556"/>
              <a:gd name="connsiteX1" fmla="*/ 190500 w 1042987"/>
              <a:gd name="connsiteY1" fmla="*/ 710506 h 729556"/>
              <a:gd name="connsiteX2" fmla="*/ 271462 w 1042987"/>
              <a:gd name="connsiteY2" fmla="*/ 681931 h 729556"/>
              <a:gd name="connsiteX3" fmla="*/ 319087 w 1042987"/>
              <a:gd name="connsiteY3" fmla="*/ 634306 h 729556"/>
              <a:gd name="connsiteX4" fmla="*/ 381000 w 1042987"/>
              <a:gd name="connsiteY4" fmla="*/ 558106 h 729556"/>
              <a:gd name="connsiteX5" fmla="*/ 442912 w 1042987"/>
              <a:gd name="connsiteY5" fmla="*/ 391418 h 729556"/>
              <a:gd name="connsiteX6" fmla="*/ 476250 w 1042987"/>
              <a:gd name="connsiteY6" fmla="*/ 253306 h 729556"/>
              <a:gd name="connsiteX7" fmla="*/ 504825 w 1042987"/>
              <a:gd name="connsiteY7" fmla="*/ 143768 h 729556"/>
              <a:gd name="connsiteX8" fmla="*/ 533400 w 1042987"/>
              <a:gd name="connsiteY8" fmla="*/ 58043 h 729556"/>
              <a:gd name="connsiteX9" fmla="*/ 552450 w 1042987"/>
              <a:gd name="connsiteY9" fmla="*/ 19943 h 729556"/>
              <a:gd name="connsiteX10" fmla="*/ 566737 w 1042987"/>
              <a:gd name="connsiteY10" fmla="*/ 893 h 729556"/>
              <a:gd name="connsiteX11" fmla="*/ 604837 w 1042987"/>
              <a:gd name="connsiteY11" fmla="*/ 10418 h 729556"/>
              <a:gd name="connsiteX12" fmla="*/ 623887 w 1042987"/>
              <a:gd name="connsiteY12" fmla="*/ 72331 h 729556"/>
              <a:gd name="connsiteX13" fmla="*/ 671512 w 1042987"/>
              <a:gd name="connsiteY13" fmla="*/ 215206 h 729556"/>
              <a:gd name="connsiteX14" fmla="*/ 704850 w 1042987"/>
              <a:gd name="connsiteY14" fmla="*/ 353318 h 729556"/>
              <a:gd name="connsiteX15" fmla="*/ 742950 w 1042987"/>
              <a:gd name="connsiteY15" fmla="*/ 510481 h 729556"/>
              <a:gd name="connsiteX16" fmla="*/ 785812 w 1042987"/>
              <a:gd name="connsiteY16" fmla="*/ 600968 h 729556"/>
              <a:gd name="connsiteX17" fmla="*/ 819150 w 1042987"/>
              <a:gd name="connsiteY17" fmla="*/ 662881 h 729556"/>
              <a:gd name="connsiteX18" fmla="*/ 890587 w 1042987"/>
              <a:gd name="connsiteY18" fmla="*/ 696218 h 729556"/>
              <a:gd name="connsiteX19" fmla="*/ 1042987 w 1042987"/>
              <a:gd name="connsiteY19" fmla="*/ 720031 h 72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42987" h="729556">
                <a:moveTo>
                  <a:pt x="0" y="729556"/>
                </a:moveTo>
                <a:cubicBezTo>
                  <a:pt x="72628" y="723999"/>
                  <a:pt x="145256" y="718443"/>
                  <a:pt x="190500" y="710506"/>
                </a:cubicBezTo>
                <a:cubicBezTo>
                  <a:pt x="235744" y="702569"/>
                  <a:pt x="250031" y="694631"/>
                  <a:pt x="271462" y="681931"/>
                </a:cubicBezTo>
                <a:cubicBezTo>
                  <a:pt x="292893" y="669231"/>
                  <a:pt x="300831" y="654943"/>
                  <a:pt x="319087" y="634306"/>
                </a:cubicBezTo>
                <a:cubicBezTo>
                  <a:pt x="337343" y="613669"/>
                  <a:pt x="360363" y="598587"/>
                  <a:pt x="381000" y="558106"/>
                </a:cubicBezTo>
                <a:cubicBezTo>
                  <a:pt x="401637" y="517625"/>
                  <a:pt x="427037" y="442218"/>
                  <a:pt x="442912" y="391418"/>
                </a:cubicBezTo>
                <a:cubicBezTo>
                  <a:pt x="458787" y="340618"/>
                  <a:pt x="465931" y="294581"/>
                  <a:pt x="476250" y="253306"/>
                </a:cubicBezTo>
                <a:cubicBezTo>
                  <a:pt x="486569" y="212031"/>
                  <a:pt x="495300" y="176312"/>
                  <a:pt x="504825" y="143768"/>
                </a:cubicBezTo>
                <a:cubicBezTo>
                  <a:pt x="514350" y="111224"/>
                  <a:pt x="525463" y="78680"/>
                  <a:pt x="533400" y="58043"/>
                </a:cubicBezTo>
                <a:cubicBezTo>
                  <a:pt x="541338" y="37405"/>
                  <a:pt x="546894" y="29468"/>
                  <a:pt x="552450" y="19943"/>
                </a:cubicBezTo>
                <a:cubicBezTo>
                  <a:pt x="558006" y="10418"/>
                  <a:pt x="558006" y="2481"/>
                  <a:pt x="566737" y="893"/>
                </a:cubicBezTo>
                <a:cubicBezTo>
                  <a:pt x="575468" y="-695"/>
                  <a:pt x="595312" y="-1488"/>
                  <a:pt x="604837" y="10418"/>
                </a:cubicBezTo>
                <a:cubicBezTo>
                  <a:pt x="614362" y="22324"/>
                  <a:pt x="612775" y="38200"/>
                  <a:pt x="623887" y="72331"/>
                </a:cubicBezTo>
                <a:cubicBezTo>
                  <a:pt x="634999" y="106462"/>
                  <a:pt x="658018" y="168375"/>
                  <a:pt x="671512" y="215206"/>
                </a:cubicBezTo>
                <a:cubicBezTo>
                  <a:pt x="685006" y="262037"/>
                  <a:pt x="704850" y="353318"/>
                  <a:pt x="704850" y="353318"/>
                </a:cubicBezTo>
                <a:cubicBezTo>
                  <a:pt x="716756" y="402531"/>
                  <a:pt x="729456" y="469206"/>
                  <a:pt x="742950" y="510481"/>
                </a:cubicBezTo>
                <a:cubicBezTo>
                  <a:pt x="756444" y="551756"/>
                  <a:pt x="773112" y="575568"/>
                  <a:pt x="785812" y="600968"/>
                </a:cubicBezTo>
                <a:cubicBezTo>
                  <a:pt x="798512" y="626368"/>
                  <a:pt x="801688" y="647006"/>
                  <a:pt x="819150" y="662881"/>
                </a:cubicBezTo>
                <a:cubicBezTo>
                  <a:pt x="836612" y="678756"/>
                  <a:pt x="853281" y="686693"/>
                  <a:pt x="890587" y="696218"/>
                </a:cubicBezTo>
                <a:cubicBezTo>
                  <a:pt x="927893" y="705743"/>
                  <a:pt x="985440" y="712887"/>
                  <a:pt x="1042987" y="720031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Freeform 9"/>
          <p:cNvSpPr/>
          <p:nvPr/>
        </p:nvSpPr>
        <p:spPr bwMode="auto">
          <a:xfrm>
            <a:off x="7378706" y="2783967"/>
            <a:ext cx="1495425" cy="1181826"/>
          </a:xfrm>
          <a:custGeom>
            <a:avLst/>
            <a:gdLst>
              <a:gd name="connsiteX0" fmla="*/ 0 w 1495425"/>
              <a:gd name="connsiteY0" fmla="*/ 1181826 h 1181826"/>
              <a:gd name="connsiteX1" fmla="*/ 109537 w 1495425"/>
              <a:gd name="connsiteY1" fmla="*/ 953226 h 1181826"/>
              <a:gd name="connsiteX2" fmla="*/ 223837 w 1495425"/>
              <a:gd name="connsiteY2" fmla="*/ 686526 h 1181826"/>
              <a:gd name="connsiteX3" fmla="*/ 309562 w 1495425"/>
              <a:gd name="connsiteY3" fmla="*/ 486501 h 1181826"/>
              <a:gd name="connsiteX4" fmla="*/ 438150 w 1495425"/>
              <a:gd name="connsiteY4" fmla="*/ 296001 h 1181826"/>
              <a:gd name="connsiteX5" fmla="*/ 557212 w 1495425"/>
              <a:gd name="connsiteY5" fmla="*/ 167413 h 1181826"/>
              <a:gd name="connsiteX6" fmla="*/ 657225 w 1495425"/>
              <a:gd name="connsiteY6" fmla="*/ 81688 h 1181826"/>
              <a:gd name="connsiteX7" fmla="*/ 752475 w 1495425"/>
              <a:gd name="connsiteY7" fmla="*/ 19776 h 1181826"/>
              <a:gd name="connsiteX8" fmla="*/ 828675 w 1495425"/>
              <a:gd name="connsiteY8" fmla="*/ 5488 h 1181826"/>
              <a:gd name="connsiteX9" fmla="*/ 914400 w 1495425"/>
              <a:gd name="connsiteY9" fmla="*/ 726 h 1181826"/>
              <a:gd name="connsiteX10" fmla="*/ 985837 w 1495425"/>
              <a:gd name="connsiteY10" fmla="*/ 19776 h 1181826"/>
              <a:gd name="connsiteX11" fmla="*/ 1085850 w 1495425"/>
              <a:gd name="connsiteY11" fmla="*/ 48351 h 1181826"/>
              <a:gd name="connsiteX12" fmla="*/ 1181100 w 1495425"/>
              <a:gd name="connsiteY12" fmla="*/ 76926 h 1181826"/>
              <a:gd name="connsiteX13" fmla="*/ 1266825 w 1495425"/>
              <a:gd name="connsiteY13" fmla="*/ 91213 h 1181826"/>
              <a:gd name="connsiteX14" fmla="*/ 1309687 w 1495425"/>
              <a:gd name="connsiteY14" fmla="*/ 91213 h 1181826"/>
              <a:gd name="connsiteX15" fmla="*/ 1362075 w 1495425"/>
              <a:gd name="connsiteY15" fmla="*/ 105501 h 1181826"/>
              <a:gd name="connsiteX16" fmla="*/ 1414462 w 1495425"/>
              <a:gd name="connsiteY16" fmla="*/ 372201 h 1181826"/>
              <a:gd name="connsiteX17" fmla="*/ 1433512 w 1495425"/>
              <a:gd name="connsiteY17" fmla="*/ 510313 h 1181826"/>
              <a:gd name="connsiteX18" fmla="*/ 1466850 w 1495425"/>
              <a:gd name="connsiteY18" fmla="*/ 829401 h 1181826"/>
              <a:gd name="connsiteX19" fmla="*/ 1495425 w 1495425"/>
              <a:gd name="connsiteY19" fmla="*/ 1158013 h 1181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95425" h="1181826">
                <a:moveTo>
                  <a:pt x="0" y="1181826"/>
                </a:moveTo>
                <a:cubicBezTo>
                  <a:pt x="36115" y="1108801"/>
                  <a:pt x="72231" y="1035776"/>
                  <a:pt x="109537" y="953226"/>
                </a:cubicBezTo>
                <a:cubicBezTo>
                  <a:pt x="146843" y="870676"/>
                  <a:pt x="223837" y="686526"/>
                  <a:pt x="223837" y="686526"/>
                </a:cubicBezTo>
                <a:cubicBezTo>
                  <a:pt x="257174" y="608739"/>
                  <a:pt x="273843" y="551588"/>
                  <a:pt x="309562" y="486501"/>
                </a:cubicBezTo>
                <a:cubicBezTo>
                  <a:pt x="345281" y="421414"/>
                  <a:pt x="396875" y="349182"/>
                  <a:pt x="438150" y="296001"/>
                </a:cubicBezTo>
                <a:cubicBezTo>
                  <a:pt x="479425" y="242820"/>
                  <a:pt x="520700" y="203132"/>
                  <a:pt x="557212" y="167413"/>
                </a:cubicBezTo>
                <a:cubicBezTo>
                  <a:pt x="593724" y="131694"/>
                  <a:pt x="624681" y="106294"/>
                  <a:pt x="657225" y="81688"/>
                </a:cubicBezTo>
                <a:cubicBezTo>
                  <a:pt x="689769" y="57082"/>
                  <a:pt x="723900" y="32476"/>
                  <a:pt x="752475" y="19776"/>
                </a:cubicBezTo>
                <a:cubicBezTo>
                  <a:pt x="781050" y="7076"/>
                  <a:pt x="801687" y="8663"/>
                  <a:pt x="828675" y="5488"/>
                </a:cubicBezTo>
                <a:cubicBezTo>
                  <a:pt x="855663" y="2313"/>
                  <a:pt x="888206" y="-1655"/>
                  <a:pt x="914400" y="726"/>
                </a:cubicBezTo>
                <a:cubicBezTo>
                  <a:pt x="940594" y="3107"/>
                  <a:pt x="985837" y="19776"/>
                  <a:pt x="985837" y="19776"/>
                </a:cubicBezTo>
                <a:lnTo>
                  <a:pt x="1085850" y="48351"/>
                </a:lnTo>
                <a:cubicBezTo>
                  <a:pt x="1118394" y="57876"/>
                  <a:pt x="1150938" y="69782"/>
                  <a:pt x="1181100" y="76926"/>
                </a:cubicBezTo>
                <a:cubicBezTo>
                  <a:pt x="1211262" y="84070"/>
                  <a:pt x="1245394" y="88832"/>
                  <a:pt x="1266825" y="91213"/>
                </a:cubicBezTo>
                <a:cubicBezTo>
                  <a:pt x="1288256" y="93594"/>
                  <a:pt x="1293812" y="88832"/>
                  <a:pt x="1309687" y="91213"/>
                </a:cubicBezTo>
                <a:cubicBezTo>
                  <a:pt x="1325562" y="93594"/>
                  <a:pt x="1344613" y="58670"/>
                  <a:pt x="1362075" y="105501"/>
                </a:cubicBezTo>
                <a:cubicBezTo>
                  <a:pt x="1379538" y="152332"/>
                  <a:pt x="1402556" y="304732"/>
                  <a:pt x="1414462" y="372201"/>
                </a:cubicBezTo>
                <a:cubicBezTo>
                  <a:pt x="1426368" y="439670"/>
                  <a:pt x="1424781" y="434113"/>
                  <a:pt x="1433512" y="510313"/>
                </a:cubicBezTo>
                <a:cubicBezTo>
                  <a:pt x="1442243" y="586513"/>
                  <a:pt x="1456531" y="721451"/>
                  <a:pt x="1466850" y="829401"/>
                </a:cubicBezTo>
                <a:cubicBezTo>
                  <a:pt x="1477169" y="937351"/>
                  <a:pt x="1486297" y="1047682"/>
                  <a:pt x="1495425" y="1158013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sl-SI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387608"/>
              </p:ext>
            </p:extLst>
          </p:nvPr>
        </p:nvGraphicFramePr>
        <p:xfrm>
          <a:off x="50800" y="4414838"/>
          <a:ext cx="55356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7438" name="Equation" r:id="rId7" imgW="3200400" imgH="634680" progId="Equation.3">
                  <p:embed/>
                </p:oleObj>
              </mc:Choice>
              <mc:Fallback>
                <p:oleObj name="Equation" r:id="rId7" imgW="320040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800" y="4414838"/>
                        <a:ext cx="5535613" cy="1098550"/>
                      </a:xfrm>
                      <a:prstGeom prst="rect">
                        <a:avLst/>
                      </a:prstGeom>
                      <a:solidFill>
                        <a:srgbClr val="006600">
                          <a:alpha val="46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03437" y="2048110"/>
            <a:ext cx="3968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i="1" dirty="0">
                <a:solidFill>
                  <a:srgbClr val="006600"/>
                </a:solidFill>
              </a:rPr>
              <a:t>Br(B</a:t>
            </a:r>
            <a:r>
              <a:rPr lang="sl-SI" i="1" baseline="30000" dirty="0">
                <a:solidFill>
                  <a:srgbClr val="006600"/>
                </a:solidFill>
              </a:rPr>
              <a:t>0</a:t>
            </a:r>
            <a:r>
              <a:rPr lang="sl-SI" i="1" dirty="0">
                <a:solidFill>
                  <a:srgbClr val="006600"/>
                </a:solidFill>
              </a:rPr>
              <a:t> </a:t>
            </a:r>
            <a:r>
              <a:rPr lang="sl-SI" i="1" dirty="0">
                <a:solidFill>
                  <a:srgbClr val="006600"/>
                </a:solidFill>
                <a:sym typeface="Symbol"/>
              </a:rPr>
              <a:t> </a:t>
            </a:r>
            <a:r>
              <a:rPr lang="sl-SI" i="1" dirty="0" smtClean="0">
                <a:solidFill>
                  <a:srgbClr val="006600"/>
                </a:solidFill>
                <a:latin typeface="Symbol" pitchFamily="18" charset="2"/>
              </a:rPr>
              <a:t>h</a:t>
            </a:r>
            <a:r>
              <a:rPr lang="sl-SI" i="1" dirty="0">
                <a:solidFill>
                  <a:srgbClr val="006600"/>
                </a:solidFill>
              </a:rPr>
              <a:t>´</a:t>
            </a:r>
            <a:r>
              <a:rPr lang="sl-SI" i="1" dirty="0" smtClean="0">
                <a:solidFill>
                  <a:srgbClr val="006600"/>
                </a:solidFill>
              </a:rPr>
              <a:t> </a:t>
            </a:r>
            <a:r>
              <a:rPr lang="sl-SI" i="1" dirty="0">
                <a:solidFill>
                  <a:srgbClr val="006600"/>
                </a:solidFill>
              </a:rPr>
              <a:t>K</a:t>
            </a:r>
            <a:r>
              <a:rPr lang="sl-SI" i="1" dirty="0" smtClean="0">
                <a:solidFill>
                  <a:srgbClr val="006600"/>
                </a:solidFill>
              </a:rPr>
              <a:t>*)=(</a:t>
            </a:r>
            <a:r>
              <a:rPr lang="sl-SI" i="1" dirty="0">
                <a:solidFill>
                  <a:srgbClr val="006600"/>
                </a:solidFill>
              </a:rPr>
              <a:t>2.6 ± 0.6 ± 0.3)·</a:t>
            </a:r>
            <a:r>
              <a:rPr lang="sl-SI" i="1" dirty="0" smtClean="0">
                <a:solidFill>
                  <a:srgbClr val="006600"/>
                </a:solidFill>
              </a:rPr>
              <a:t>10</a:t>
            </a:r>
            <a:r>
              <a:rPr lang="sl-SI" i="1" baseline="30000" dirty="0" smtClean="0">
                <a:solidFill>
                  <a:srgbClr val="006600"/>
                </a:solidFill>
              </a:rPr>
              <a:t>-6</a:t>
            </a:r>
            <a:endParaRPr lang="sl-SI" i="1" baseline="30000" dirty="0">
              <a:solidFill>
                <a:srgbClr val="006600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57703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3437" y="1334684"/>
            <a:ext cx="4065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000" dirty="0" smtClean="0">
                <a:solidFill>
                  <a:schemeClr val="tx1"/>
                </a:solidFill>
              </a:rPr>
              <a:t>1st observation (5 </a:t>
            </a:r>
            <a:r>
              <a:rPr lang="sl-SI" sz="2000" i="1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sl-SI" sz="2000" dirty="0" smtClean="0">
                <a:solidFill>
                  <a:schemeClr val="tx1"/>
                </a:solidFill>
              </a:rPr>
              <a:t>) of the decay </a:t>
            </a:r>
          </a:p>
          <a:p>
            <a:r>
              <a:rPr lang="sl-SI" sz="2000" dirty="0" smtClean="0">
                <a:solidFill>
                  <a:schemeClr val="tx1"/>
                </a:solidFill>
              </a:rPr>
              <a:t>mode</a:t>
            </a:r>
            <a:endParaRPr lang="sl-SI" sz="2000" dirty="0">
              <a:solidFill>
                <a:schemeClr val="tx1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8825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3364"/>
            <a:ext cx="4642814" cy="5805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542" y="615328"/>
            <a:ext cx="3207387" cy="59436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 bwMode="auto">
          <a:xfrm flipV="1">
            <a:off x="6984268" y="3748088"/>
            <a:ext cx="535720" cy="4948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6441750" y="3753036"/>
            <a:ext cx="535720" cy="4948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Oval 25"/>
          <p:cNvSpPr/>
          <p:nvPr/>
        </p:nvSpPr>
        <p:spPr bwMode="auto">
          <a:xfrm>
            <a:off x="6961408" y="3725228"/>
            <a:ext cx="45719" cy="45719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381750" y="2562225"/>
            <a:ext cx="45719" cy="45719"/>
          </a:xfrm>
          <a:prstGeom prst="ellipse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cxnSp>
        <p:nvCxnSpPr>
          <p:cNvPr id="7168" name="Straight Arrow Connector 7167"/>
          <p:cNvCxnSpPr/>
          <p:nvPr/>
        </p:nvCxnSpPr>
        <p:spPr bwMode="auto">
          <a:xfrm flipH="1">
            <a:off x="4600575" y="4000500"/>
            <a:ext cx="433388" cy="4763"/>
          </a:xfrm>
          <a:prstGeom prst="straightConnector1">
            <a:avLst/>
          </a:prstGeom>
          <a:noFill/>
          <a:ln w="762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4600575" y="2490787"/>
            <a:ext cx="433388" cy="4763"/>
          </a:xfrm>
          <a:prstGeom prst="straightConnector1">
            <a:avLst/>
          </a:prstGeom>
          <a:noFill/>
          <a:ln w="762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5276850" y="3753036"/>
            <a:ext cx="433388" cy="4763"/>
          </a:xfrm>
          <a:prstGeom prst="straightConnector1">
            <a:avLst/>
          </a:prstGeom>
          <a:noFill/>
          <a:ln w="762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57703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30851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863" y="615328"/>
            <a:ext cx="3583032" cy="4975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KKK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endParaRPr lang="sl-SI" sz="2000" i="1" baseline="30000" dirty="0">
              <a:solidFill>
                <a:srgbClr val="006600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</a:rPr>
              <a:t>B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S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sl-SI" sz="2000" i="1" dirty="0" smtClean="0">
                <a:solidFill>
                  <a:schemeClr val="tx1"/>
                </a:solidFill>
              </a:rPr>
              <a:t>sin2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1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eff</a:t>
            </a:r>
            <a:r>
              <a:rPr lang="sl-SI" sz="2000" i="1" dirty="0" smtClean="0">
                <a:solidFill>
                  <a:schemeClr val="tx1"/>
                </a:solidFill>
              </a:rPr>
              <a:t> </a:t>
            </a:r>
            <a:r>
              <a:rPr lang="sl-SI" sz="2000" dirty="0" smtClean="0">
                <a:solidFill>
                  <a:schemeClr val="tx1"/>
                </a:solidFill>
              </a:rPr>
              <a:t>-</a:t>
            </a:r>
            <a:r>
              <a:rPr lang="sl-SI" sz="2000" i="1" dirty="0" smtClean="0">
                <a:solidFill>
                  <a:schemeClr val="tx1"/>
                </a:solidFill>
              </a:rPr>
              <a:t> sin2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1</a:t>
            </a:r>
            <a:r>
              <a:rPr lang="sl-SI" sz="2000" dirty="0" smtClean="0">
                <a:solidFill>
                  <a:schemeClr val="tx1"/>
                </a:solidFill>
              </a:rPr>
              <a:t> ~ [-0.01,0.04]</a:t>
            </a: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endParaRPr lang="sl-SI" sz="2000" dirty="0">
              <a:solidFill>
                <a:schemeClr val="tx1"/>
              </a:solidFill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endParaRPr lang="sl-SI" sz="2000" dirty="0">
              <a:solidFill>
                <a:schemeClr val="tx1"/>
              </a:solidFill>
            </a:endParaRPr>
          </a:p>
          <a:p>
            <a:r>
              <a:rPr lang="sl-SI" sz="2000" dirty="0" smtClean="0">
                <a:solidFill>
                  <a:schemeClr val="tx1"/>
                </a:solidFill>
              </a:rPr>
              <a:t>       </a:t>
            </a:r>
            <a:r>
              <a:rPr lang="sl-SI" dirty="0" smtClean="0">
                <a:solidFill>
                  <a:schemeClr val="tx1"/>
                </a:solidFill>
              </a:rPr>
              <a:t>CPV parameters</a:t>
            </a:r>
          </a:p>
          <a:p>
            <a:r>
              <a:rPr lang="sl-SI" sz="2000" i="1" dirty="0">
                <a:solidFill>
                  <a:schemeClr val="tx1"/>
                </a:solidFill>
              </a:rPr>
              <a:t>B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>
                <a:solidFill>
                  <a:schemeClr val="tx1"/>
                </a:solidFill>
              </a:rPr>
              <a:t>KKK</a:t>
            </a:r>
            <a:r>
              <a:rPr lang="sl-SI" sz="2000" i="1" baseline="-25000" dirty="0">
                <a:solidFill>
                  <a:schemeClr val="tx1"/>
                </a:solidFill>
              </a:rPr>
              <a:t>S</a:t>
            </a:r>
            <a:r>
              <a:rPr lang="sl-SI" sz="2000" i="1" baseline="30000" dirty="0">
                <a:solidFill>
                  <a:schemeClr val="tx1"/>
                </a:solidFill>
              </a:rPr>
              <a:t>0</a:t>
            </a:r>
            <a:r>
              <a:rPr lang="sl-SI" sz="2000" i="1" dirty="0">
                <a:solidFill>
                  <a:schemeClr val="tx1"/>
                </a:solidFill>
              </a:rPr>
              <a:t> </a:t>
            </a:r>
            <a:endParaRPr lang="sl-SI" sz="2000" i="1" dirty="0" smtClean="0">
              <a:solidFill>
                <a:schemeClr val="tx1"/>
              </a:solidFill>
              <a:sym typeface="Symbol"/>
            </a:endParaRPr>
          </a:p>
          <a:p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1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eff,  j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= 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f</a:t>
            </a:r>
            <a:r>
              <a:rPr lang="sl-SI" sz="2000" i="1" baseline="-25000" dirty="0" smtClean="0">
                <a:solidFill>
                  <a:schemeClr val="tx1"/>
                </a:solidFill>
                <a:sym typeface="Symbol"/>
              </a:rPr>
              <a:t>1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+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d</a:t>
            </a:r>
            <a:r>
              <a:rPr lang="sl-SI" sz="2000" i="1" baseline="-25000" dirty="0" smtClean="0">
                <a:solidFill>
                  <a:schemeClr val="tx1"/>
                </a:solidFill>
                <a:sym typeface="Symbol"/>
              </a:rPr>
              <a:t>j</a:t>
            </a:r>
          </a:p>
          <a:p>
            <a:endParaRPr lang="sl-SI" sz="2000" i="1" dirty="0">
              <a:solidFill>
                <a:schemeClr val="tx1"/>
              </a:solidFill>
              <a:sym typeface="Symbol"/>
            </a:endParaRPr>
          </a:p>
          <a:p>
            <a:r>
              <a:rPr lang="sl-SI" sz="2000" i="1" dirty="0" smtClean="0">
                <a:solidFill>
                  <a:srgbClr val="006600"/>
                </a:solidFill>
              </a:rPr>
              <a:t>S</a:t>
            </a:r>
            <a:r>
              <a:rPr lang="sl-SI" sz="2000" i="1" baseline="-25000" dirty="0">
                <a:solidFill>
                  <a:srgbClr val="006600"/>
                </a:solidFill>
                <a:latin typeface="Symbol" pitchFamily="18" charset="2"/>
              </a:rPr>
              <a:t>f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KS </a:t>
            </a:r>
            <a:r>
              <a:rPr lang="sl-SI" sz="2000" i="1" dirty="0" smtClean="0">
                <a:solidFill>
                  <a:srgbClr val="006600"/>
                </a:solidFill>
              </a:rPr>
              <a:t>=0.66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0.17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0.07</a:t>
            </a:r>
            <a:endParaRPr lang="sl-SI" sz="2000" i="1" dirty="0">
              <a:solidFill>
                <a:srgbClr val="006600"/>
              </a:solidFill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255777" y="1032755"/>
            <a:ext cx="3113065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PRD 85, 112010 (2012), 470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2763" y="1001977"/>
            <a:ext cx="21323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N</a:t>
            </a:r>
            <a:r>
              <a:rPr lang="sl-SI" i="1" baseline="-25000" dirty="0" smtClean="0">
                <a:solidFill>
                  <a:schemeClr val="tx1"/>
                </a:solidFill>
              </a:rPr>
              <a:t>sig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= 1579 ± 46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fit </a:t>
            </a:r>
            <a:r>
              <a:rPr lang="sl-SI" sz="1600" i="1" dirty="0">
                <a:solidFill>
                  <a:schemeClr val="tx1"/>
                </a:solidFill>
              </a:rPr>
              <a:t>M</a:t>
            </a:r>
            <a:r>
              <a:rPr lang="sl-SI" sz="1600" i="1" baseline="-25000" dirty="0">
                <a:solidFill>
                  <a:schemeClr val="tx1"/>
                </a:solidFill>
              </a:rPr>
              <a:t>bc</a:t>
            </a:r>
            <a:r>
              <a:rPr lang="sl-SI" sz="1600" i="1" dirty="0">
                <a:solidFill>
                  <a:schemeClr val="tx1"/>
                </a:solidFill>
              </a:rPr>
              <a:t>, </a:t>
            </a:r>
            <a:r>
              <a:rPr lang="sl-SI" sz="1600" i="1" dirty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1600" i="1" dirty="0">
                <a:solidFill>
                  <a:schemeClr val="tx1"/>
                </a:solidFill>
              </a:rPr>
              <a:t>E, </a:t>
            </a:r>
            <a:r>
              <a:rPr lang="sl-SI" sz="1600" i="1" dirty="0" smtClean="0">
                <a:solidFill>
                  <a:schemeClr val="tx1"/>
                </a:solidFill>
              </a:rPr>
              <a:t>NN, Dalitz</a:t>
            </a:r>
            <a:endParaRPr lang="sl-SI" sz="1600" i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2334" y="611681"/>
            <a:ext cx="2517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KKK, KKK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 , KK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sl-SI" i="1" dirty="0" smtClean="0">
                <a:solidFill>
                  <a:schemeClr val="tx1"/>
                </a:solidFill>
              </a:rPr>
              <a:t>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pp</a:t>
            </a:r>
            <a:r>
              <a:rPr lang="sl-SI" i="1" dirty="0">
                <a:solidFill>
                  <a:schemeClr val="tx1"/>
                </a:solidFill>
              </a:rPr>
              <a:t>,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 p</a:t>
            </a:r>
            <a:r>
              <a:rPr lang="sl-SI" i="1" baseline="30000" dirty="0">
                <a:solidFill>
                  <a:schemeClr val="tx1"/>
                </a:solidFill>
                <a:latin typeface="Symbol" pitchFamily="18" charset="2"/>
              </a:rPr>
              <a:t>0</a:t>
            </a:r>
            <a:r>
              <a:rPr lang="sl-SI" i="1" dirty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i="1" baseline="30000" dirty="0">
                <a:solidFill>
                  <a:schemeClr val="tx1"/>
                </a:solidFill>
                <a:latin typeface="Symbol" pitchFamily="18" charset="2"/>
              </a:rPr>
              <a:t>0 </a:t>
            </a:r>
            <a:endParaRPr lang="sl-SI" dirty="0">
              <a:latin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076" y="1520928"/>
            <a:ext cx="2597438" cy="19847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514" y="1564305"/>
            <a:ext cx="2452486" cy="1984709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613675"/>
              </p:ext>
            </p:extLst>
          </p:nvPr>
        </p:nvGraphicFramePr>
        <p:xfrm>
          <a:off x="255777" y="2361414"/>
          <a:ext cx="2488724" cy="65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6438" name="Equation" r:id="rId7" imgW="1295280" imgH="342720" progId="Equation.3">
                  <p:embed/>
                </p:oleObj>
              </mc:Choice>
              <mc:Fallback>
                <p:oleObj name="Equation" r:id="rId7" imgW="1295280" imgH="342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5777" y="2361414"/>
                        <a:ext cx="2488724" cy="658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255777" y="2182089"/>
            <a:ext cx="503664" cy="276999"/>
            <a:chOff x="1943379" y="4620126"/>
            <a:chExt cx="503664" cy="276999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2129676" y="4764521"/>
              <a:ext cx="13107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943379" y="4620126"/>
              <a:ext cx="5036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200" b="1" dirty="0" smtClean="0">
                  <a:solidFill>
                    <a:schemeClr val="tx1"/>
                  </a:solidFill>
                </a:rPr>
                <a:t>(     )</a:t>
              </a:r>
              <a:endParaRPr lang="sl-SI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06008" y="2278426"/>
            <a:ext cx="503664" cy="276999"/>
            <a:chOff x="1943379" y="4620126"/>
            <a:chExt cx="503664" cy="276999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2129676" y="4764521"/>
              <a:ext cx="13107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1943379" y="4620126"/>
              <a:ext cx="5036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200" b="1" dirty="0" smtClean="0">
                  <a:solidFill>
                    <a:schemeClr val="tx1"/>
                  </a:solidFill>
                </a:rPr>
                <a:t>(     )</a:t>
              </a:r>
              <a:endParaRPr lang="sl-SI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419834" y="2206153"/>
            <a:ext cx="503664" cy="276999"/>
            <a:chOff x="1943379" y="4620126"/>
            <a:chExt cx="503664" cy="276999"/>
          </a:xfrm>
        </p:grpSpPr>
        <p:cxnSp>
          <p:nvCxnSpPr>
            <p:cNvPr id="30" name="Straight Connector 29"/>
            <p:cNvCxnSpPr/>
            <p:nvPr/>
          </p:nvCxnSpPr>
          <p:spPr bwMode="auto">
            <a:xfrm>
              <a:off x="2129676" y="4764521"/>
              <a:ext cx="13107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1943379" y="4620126"/>
              <a:ext cx="5036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200" b="1" dirty="0" smtClean="0">
                  <a:solidFill>
                    <a:schemeClr val="tx1"/>
                  </a:solidFill>
                </a:rPr>
                <a:t>(     )</a:t>
              </a:r>
              <a:endParaRPr lang="sl-SI" sz="12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94" y="2846573"/>
            <a:ext cx="3188599" cy="89904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083874" y="1785047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>
                <a:solidFill>
                  <a:schemeClr val="tx1"/>
                </a:solidFill>
              </a:rPr>
              <a:t>KKK</a:t>
            </a:r>
            <a:r>
              <a:rPr lang="sl-SI" i="1" baseline="-25000" dirty="0">
                <a:solidFill>
                  <a:schemeClr val="tx1"/>
                </a:solidFill>
              </a:rPr>
              <a:t>S</a:t>
            </a:r>
            <a:r>
              <a:rPr lang="sl-SI" i="1" baseline="30000" dirty="0">
                <a:solidFill>
                  <a:schemeClr val="tx1"/>
                </a:solidFill>
              </a:rPr>
              <a:t>0</a:t>
            </a:r>
            <a:endParaRPr lang="sl-SI" dirty="0"/>
          </a:p>
        </p:txBody>
      </p:sp>
      <p:pic>
        <p:nvPicPr>
          <p:cNvPr id="7168" name="Picture 716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619" y="3549014"/>
            <a:ext cx="2702483" cy="2576268"/>
          </a:xfrm>
          <a:prstGeom prst="rect">
            <a:avLst/>
          </a:prstGeom>
        </p:spPr>
      </p:pic>
      <p:pic>
        <p:nvPicPr>
          <p:cNvPr id="7169" name="Picture 716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103" y="3661846"/>
            <a:ext cx="2847975" cy="181927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212275" y="5283273"/>
            <a:ext cx="1410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KKK</a:t>
            </a:r>
            <a:r>
              <a:rPr lang="sl-SI" i="1" baseline="-25000" dirty="0" smtClean="0">
                <a:solidFill>
                  <a:schemeClr val="tx1"/>
                </a:solidFill>
              </a:rPr>
              <a:t>S</a:t>
            </a:r>
            <a:r>
              <a:rPr lang="sl-SI" i="1" baseline="30000" dirty="0" smtClean="0">
                <a:solidFill>
                  <a:schemeClr val="tx1"/>
                </a:solidFill>
              </a:rPr>
              <a:t>0</a:t>
            </a:r>
          </a:p>
          <a:p>
            <a:r>
              <a:rPr lang="sl-SI" i="1" dirty="0">
                <a:solidFill>
                  <a:schemeClr val="tx1"/>
                </a:solidFill>
              </a:rPr>
              <a:t>m(KK) ~ m</a:t>
            </a:r>
            <a:r>
              <a:rPr lang="sl-SI" i="1" baseline="-25000" dirty="0">
                <a:solidFill>
                  <a:schemeClr val="tx1"/>
                </a:solidFill>
                <a:latin typeface="Symbol" pitchFamily="18" charset="2"/>
              </a:rPr>
              <a:t>f</a:t>
            </a:r>
            <a:endParaRPr lang="sl-SI" baseline="-25000" dirty="0">
              <a:latin typeface="Symbol" pitchFamily="18" charset="2"/>
            </a:endParaRPr>
          </a:p>
        </p:txBody>
      </p:sp>
      <p:sp>
        <p:nvSpPr>
          <p:cNvPr id="7170" name="Rectangle 7169"/>
          <p:cNvSpPr/>
          <p:nvPr/>
        </p:nvSpPr>
        <p:spPr bwMode="auto">
          <a:xfrm>
            <a:off x="1923498" y="2846573"/>
            <a:ext cx="254218" cy="449520"/>
          </a:xfrm>
          <a:prstGeom prst="rect">
            <a:avLst/>
          </a:prstGeom>
          <a:solidFill>
            <a:srgbClr val="C00000">
              <a:alpha val="27000"/>
            </a:srgb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923498" y="3280877"/>
            <a:ext cx="254218" cy="449520"/>
          </a:xfrm>
          <a:prstGeom prst="rect">
            <a:avLst/>
          </a:prstGeom>
          <a:solidFill>
            <a:srgbClr val="C00000">
              <a:alpha val="27000"/>
            </a:srgb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2930140" y="2878428"/>
            <a:ext cx="254218" cy="224760"/>
          </a:xfrm>
          <a:prstGeom prst="rect">
            <a:avLst/>
          </a:prstGeom>
          <a:solidFill>
            <a:srgbClr val="C00000">
              <a:alpha val="27000"/>
            </a:srgb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951421" y="3311090"/>
            <a:ext cx="254218" cy="224760"/>
          </a:xfrm>
          <a:prstGeom prst="rect">
            <a:avLst/>
          </a:prstGeom>
          <a:solidFill>
            <a:srgbClr val="C00000">
              <a:alpha val="27000"/>
            </a:srgb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61016" y="3730397"/>
            <a:ext cx="254218" cy="224760"/>
          </a:xfrm>
          <a:prstGeom prst="rect">
            <a:avLst/>
          </a:prstGeom>
          <a:solidFill>
            <a:srgbClr val="C00000">
              <a:alpha val="27000"/>
            </a:srgb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rgbClr val="3333CC"/>
              </a:solidFill>
              <a:effectLst/>
              <a:latin typeface="Arial" charset="0"/>
            </a:endParaRPr>
          </a:p>
        </p:txBody>
      </p:sp>
      <p:sp>
        <p:nvSpPr>
          <p:cNvPr id="41" name="Text Box 170"/>
          <p:cNvSpPr txBox="1">
            <a:spLocks noChangeArrowheads="1"/>
          </p:cNvSpPr>
          <p:nvPr/>
        </p:nvSpPr>
        <p:spPr bwMode="auto">
          <a:xfrm>
            <a:off x="2139021" y="2154380"/>
            <a:ext cx="199239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H.Li, S. Mishima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PRD 74,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2" name="Text Box 170"/>
          <p:cNvSpPr txBox="1">
            <a:spLocks noChangeArrowheads="1"/>
          </p:cNvSpPr>
          <p:nvPr/>
        </p:nvSpPr>
        <p:spPr bwMode="auto">
          <a:xfrm>
            <a:off x="2843808" y="2420888"/>
            <a:ext cx="1294911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094010  (2006)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57703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111646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7170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B2K0pi0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3950" y="2848748"/>
            <a:ext cx="42100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1863" y="615328"/>
            <a:ext cx="4722768" cy="46063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 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l-SI" sz="2400" i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sl-SI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pp</a:t>
            </a:r>
            <a:r>
              <a:rPr lang="sl-SI" sz="2400" i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en-US" sz="2400" i="1" baseline="30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l-SI" sz="2000" dirty="0" smtClean="0">
              <a:solidFill>
                <a:schemeClr val="tx1"/>
              </a:solidFill>
            </a:endParaRPr>
          </a:p>
          <a:p>
            <a:endParaRPr lang="sl-SI" sz="2000" i="1" baseline="30000" dirty="0">
              <a:solidFill>
                <a:srgbClr val="006600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</a:rPr>
              <a:t>B </a:t>
            </a:r>
            <a:r>
              <a:rPr lang="sl-SI" sz="2000" i="1" dirty="0">
                <a:solidFill>
                  <a:schemeClr val="tx1"/>
                </a:solidFill>
                <a:sym typeface="Symbol"/>
              </a:rPr>
              <a:t> </a:t>
            </a:r>
            <a:r>
              <a:rPr lang="sl-SI" sz="2000" i="1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</a:rPr>
              <a:t>K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(</a:t>
            </a:r>
            <a:r>
              <a:rPr lang="sl-SI" sz="2000" i="1" dirty="0" smtClean="0">
                <a:solidFill>
                  <a:schemeClr val="tx1"/>
                </a:solidFill>
              </a:rPr>
              <a:t>*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)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</a:p>
          <a:p>
            <a:r>
              <a:rPr lang="sl-SI" sz="2000" i="1" dirty="0" smtClean="0">
                <a:solidFill>
                  <a:schemeClr val="tx1"/>
                </a:solidFill>
                <a:latin typeface="+mn-lt"/>
              </a:rPr>
              <a:t>„K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dirty="0" smtClean="0">
                <a:solidFill>
                  <a:schemeClr val="tx1"/>
                </a:solidFill>
                <a:latin typeface="+mn-lt"/>
              </a:rPr>
              <a:t> puzzle“:</a:t>
            </a:r>
          </a:p>
          <a:p>
            <a:r>
              <a:rPr lang="en-US" sz="2000" i="1" dirty="0" err="1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sz="2000" i="1" dirty="0" err="1" smtClean="0">
                <a:solidFill>
                  <a:schemeClr val="tx1"/>
                </a:solidFill>
              </a:rPr>
              <a:t>A</a:t>
            </a:r>
            <a:r>
              <a:rPr lang="en-US" sz="2000" i="1" baseline="-25000" dirty="0" err="1" smtClean="0">
                <a:solidFill>
                  <a:schemeClr val="tx1"/>
                </a:solidFill>
              </a:rPr>
              <a:t>K</a:t>
            </a:r>
            <a:r>
              <a:rPr lang="en-US" sz="2000" i="1" baseline="-25000" dirty="0" err="1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sz="2000" i="1" dirty="0">
                <a:solidFill>
                  <a:schemeClr val="tx1"/>
                </a:solidFill>
              </a:rPr>
              <a:t>= A(</a:t>
            </a:r>
            <a:r>
              <a:rPr lang="en-US" sz="2000" i="1" dirty="0" err="1">
                <a:solidFill>
                  <a:schemeClr val="tx1"/>
                </a:solidFill>
              </a:rPr>
              <a:t>K</a:t>
            </a:r>
            <a:r>
              <a:rPr lang="en-US" sz="2000" i="1" baseline="30000" dirty="0" err="1">
                <a:solidFill>
                  <a:schemeClr val="tx1"/>
                </a:solidFill>
              </a:rPr>
              <a:t>+</a:t>
            </a:r>
            <a:r>
              <a:rPr lang="en-US" sz="2000" i="1" dirty="0" err="1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US" sz="2000" i="1" baseline="30000" dirty="0">
                <a:solidFill>
                  <a:schemeClr val="tx1"/>
                </a:solidFill>
              </a:rPr>
              <a:t>-</a:t>
            </a:r>
            <a:r>
              <a:rPr lang="en-US" sz="2000" i="1" dirty="0">
                <a:solidFill>
                  <a:schemeClr val="tx1"/>
                </a:solidFill>
              </a:rPr>
              <a:t>)- A(</a:t>
            </a:r>
            <a:r>
              <a:rPr lang="en-US" sz="2000" i="1" dirty="0" err="1">
                <a:solidFill>
                  <a:schemeClr val="tx1"/>
                </a:solidFill>
              </a:rPr>
              <a:t>K</a:t>
            </a:r>
            <a:r>
              <a:rPr lang="en-US" sz="2000" i="1" baseline="30000" dirty="0" err="1">
                <a:solidFill>
                  <a:schemeClr val="tx1"/>
                </a:solidFill>
              </a:rPr>
              <a:t>+</a:t>
            </a:r>
            <a:r>
              <a:rPr lang="en-US" sz="2000" i="1" dirty="0" err="1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 </a:t>
            </a:r>
            <a:r>
              <a:rPr lang="en-US" sz="2000" i="1" baseline="30000" dirty="0">
                <a:solidFill>
                  <a:schemeClr val="tx1"/>
                </a:solidFill>
              </a:rPr>
              <a:t>0</a:t>
            </a:r>
            <a:r>
              <a:rPr lang="en-US" sz="2000" i="1" dirty="0">
                <a:solidFill>
                  <a:schemeClr val="tx1"/>
                </a:solidFill>
              </a:rPr>
              <a:t>)= -</a:t>
            </a:r>
            <a:r>
              <a:rPr lang="en-US" sz="2000" i="1" dirty="0" smtClean="0">
                <a:solidFill>
                  <a:schemeClr val="tx1"/>
                </a:solidFill>
              </a:rPr>
              <a:t>0.</a:t>
            </a:r>
            <a:r>
              <a:rPr lang="sl-SI" sz="2000" i="1" dirty="0" smtClean="0">
                <a:solidFill>
                  <a:schemeClr val="tx1"/>
                </a:solidFill>
              </a:rPr>
              <a:t>122</a:t>
            </a:r>
            <a:r>
              <a:rPr lang="en-US" sz="2000" i="1" dirty="0" smtClean="0">
                <a:solidFill>
                  <a:schemeClr val="tx1"/>
                </a:solidFill>
              </a:rPr>
              <a:t>±0.02</a:t>
            </a:r>
            <a:r>
              <a:rPr lang="sl-SI" sz="2000" i="1" dirty="0" smtClean="0">
                <a:solidFill>
                  <a:schemeClr val="tx1"/>
                </a:solidFill>
              </a:rPr>
              <a:t>2</a:t>
            </a:r>
          </a:p>
          <a:p>
            <a:endParaRPr lang="sl-SI" sz="2000" i="1" dirty="0" smtClean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</a:rPr>
              <a:t>generalization of </a:t>
            </a:r>
            <a:r>
              <a:rPr lang="sl-SI" sz="2000" i="1" dirty="0">
                <a:solidFill>
                  <a:schemeClr val="tx1"/>
                </a:solidFill>
              </a:rPr>
              <a:t>K</a:t>
            </a:r>
            <a:r>
              <a:rPr lang="sl-SI" sz="2000" i="1" dirty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dirty="0">
                <a:solidFill>
                  <a:schemeClr val="tx1"/>
                </a:solidFill>
              </a:rPr>
              <a:t> </a:t>
            </a:r>
            <a:r>
              <a:rPr lang="sl-SI" sz="2000" i="1" dirty="0" smtClean="0">
                <a:solidFill>
                  <a:schemeClr val="tx1"/>
                </a:solidFill>
              </a:rPr>
              <a:t>sum rule to K*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dirty="0" smtClean="0">
                <a:solidFill>
                  <a:schemeClr val="tx1"/>
                </a:solidFill>
              </a:rPr>
              <a:t>, K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r</a:t>
            </a:r>
          </a:p>
          <a:p>
            <a:endParaRPr lang="sl-SI" sz="2000" i="1" dirty="0">
              <a:solidFill>
                <a:schemeClr val="tx1"/>
              </a:solidFill>
            </a:endParaRPr>
          </a:p>
          <a:p>
            <a:endParaRPr lang="sl-SI" sz="2000" i="1" dirty="0" smtClean="0">
              <a:solidFill>
                <a:schemeClr val="tx1"/>
              </a:solidFill>
            </a:endParaRPr>
          </a:p>
          <a:p>
            <a:r>
              <a:rPr lang="sl-SI" sz="2000" i="1" dirty="0" smtClean="0">
                <a:solidFill>
                  <a:schemeClr val="tx1"/>
                </a:solidFill>
              </a:rPr>
              <a:t>A</a:t>
            </a:r>
            <a:r>
              <a:rPr lang="sl-SI" sz="2000" i="1" baseline="-25000" dirty="0" smtClean="0">
                <a:solidFill>
                  <a:schemeClr val="tx1"/>
                </a:solidFill>
              </a:rPr>
              <a:t>CP</a:t>
            </a:r>
            <a:r>
              <a:rPr lang="sl-SI" sz="2000" i="1" dirty="0" smtClean="0">
                <a:solidFill>
                  <a:schemeClr val="tx1"/>
                </a:solidFill>
              </a:rPr>
              <a:t>(K*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+</a:t>
            </a:r>
            <a:r>
              <a:rPr lang="sl-SI" sz="2000" i="1" dirty="0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sl-SI" sz="2000" i="1" baseline="30000" dirty="0" smtClean="0">
                <a:solidFill>
                  <a:schemeClr val="tx1"/>
                </a:solidFill>
              </a:rPr>
              <a:t>0</a:t>
            </a:r>
            <a:r>
              <a:rPr lang="sl-SI" sz="2000" i="1" dirty="0" smtClean="0">
                <a:solidFill>
                  <a:schemeClr val="tx1"/>
                </a:solidFill>
              </a:rPr>
              <a:t>) = -0.52 ± 0.14 </a:t>
            </a:r>
            <a:r>
              <a:rPr lang="sl-SI" sz="2000" i="1" dirty="0">
                <a:solidFill>
                  <a:schemeClr val="tx1"/>
                </a:solidFill>
              </a:rPr>
              <a:t>± </a:t>
            </a:r>
            <a:r>
              <a:rPr lang="sl-SI" sz="2000" i="1" dirty="0" smtClean="0">
                <a:solidFill>
                  <a:schemeClr val="tx1"/>
                </a:solidFill>
              </a:rPr>
              <a:t>0.04 </a:t>
            </a:r>
            <a:r>
              <a:rPr lang="sl-SI" sz="2000" i="1" dirty="0">
                <a:solidFill>
                  <a:schemeClr val="tx1"/>
                </a:solidFill>
              </a:rPr>
              <a:t>± </a:t>
            </a:r>
            <a:r>
              <a:rPr lang="sl-SI" sz="2000" i="1" dirty="0" smtClean="0">
                <a:solidFill>
                  <a:schemeClr val="tx1"/>
                </a:solidFill>
              </a:rPr>
              <a:t>0.04</a:t>
            </a:r>
          </a:p>
          <a:p>
            <a:r>
              <a:rPr lang="sl-SI" sz="1600" i="1" dirty="0" smtClean="0">
                <a:solidFill>
                  <a:schemeClr val="tx1"/>
                </a:solidFill>
              </a:rPr>
              <a:t>                                           stat.     syst.      Dalitz</a:t>
            </a:r>
          </a:p>
          <a:p>
            <a:endParaRPr lang="sl-SI" sz="2000" i="1" dirty="0" smtClean="0">
              <a:solidFill>
                <a:srgbClr val="006600"/>
              </a:solidFill>
            </a:endParaRPr>
          </a:p>
          <a:p>
            <a:r>
              <a:rPr lang="sl-SI" sz="2000" i="1" dirty="0">
                <a:solidFill>
                  <a:srgbClr val="006600"/>
                </a:solidFill>
              </a:rPr>
              <a:t>A</a:t>
            </a:r>
            <a:r>
              <a:rPr lang="sl-SI" sz="2000" i="1" baseline="-25000" dirty="0">
                <a:solidFill>
                  <a:srgbClr val="006600"/>
                </a:solidFill>
              </a:rPr>
              <a:t>CP</a:t>
            </a:r>
            <a:r>
              <a:rPr lang="sl-SI" sz="2000" i="1" dirty="0">
                <a:solidFill>
                  <a:srgbClr val="006600"/>
                </a:solidFill>
              </a:rPr>
              <a:t>(K*</a:t>
            </a:r>
            <a:r>
              <a:rPr lang="sl-SI" sz="2000" i="1" baseline="30000" dirty="0">
                <a:solidFill>
                  <a:srgbClr val="006600"/>
                </a:solidFill>
              </a:rPr>
              <a:t>+</a:t>
            </a:r>
            <a:r>
              <a:rPr lang="sl-SI" sz="2000" i="1" dirty="0" smtClean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sz="2000" i="1" baseline="30000" dirty="0" smtClean="0">
                <a:solidFill>
                  <a:srgbClr val="006600"/>
                </a:solidFill>
              </a:rPr>
              <a:t> -</a:t>
            </a:r>
            <a:r>
              <a:rPr lang="sl-SI" sz="2000" i="1" dirty="0" smtClean="0">
                <a:solidFill>
                  <a:srgbClr val="006600"/>
                </a:solidFill>
              </a:rPr>
              <a:t>) -A</a:t>
            </a:r>
            <a:r>
              <a:rPr lang="sl-SI" sz="2000" i="1" baseline="-25000" dirty="0" smtClean="0">
                <a:solidFill>
                  <a:srgbClr val="006600"/>
                </a:solidFill>
              </a:rPr>
              <a:t>CP</a:t>
            </a:r>
            <a:r>
              <a:rPr lang="sl-SI" sz="2000" i="1" dirty="0" smtClean="0">
                <a:solidFill>
                  <a:srgbClr val="006600"/>
                </a:solidFill>
              </a:rPr>
              <a:t>(K</a:t>
            </a:r>
            <a:r>
              <a:rPr lang="sl-SI" sz="2000" i="1" dirty="0">
                <a:solidFill>
                  <a:srgbClr val="006600"/>
                </a:solidFill>
              </a:rPr>
              <a:t>*</a:t>
            </a:r>
            <a:r>
              <a:rPr lang="sl-SI" sz="2000" i="1" baseline="30000" dirty="0">
                <a:solidFill>
                  <a:srgbClr val="006600"/>
                </a:solidFill>
              </a:rPr>
              <a:t>+</a:t>
            </a:r>
            <a:r>
              <a:rPr lang="sl-SI" sz="2000" i="1" dirty="0">
                <a:solidFill>
                  <a:srgbClr val="006600"/>
                </a:solidFill>
                <a:latin typeface="Symbol" pitchFamily="18" charset="2"/>
              </a:rPr>
              <a:t>p</a:t>
            </a:r>
            <a:r>
              <a:rPr lang="sl-SI" sz="2000" i="1" baseline="30000" dirty="0">
                <a:solidFill>
                  <a:srgbClr val="006600"/>
                </a:solidFill>
              </a:rPr>
              <a:t>0</a:t>
            </a:r>
            <a:r>
              <a:rPr lang="sl-SI" sz="2000" i="1" dirty="0">
                <a:solidFill>
                  <a:srgbClr val="006600"/>
                </a:solidFill>
              </a:rPr>
              <a:t>) = -</a:t>
            </a:r>
          </a:p>
          <a:p>
            <a:r>
              <a:rPr lang="sl-SI" sz="2000" i="1" dirty="0" smtClean="0">
                <a:solidFill>
                  <a:srgbClr val="006600"/>
                </a:solidFill>
              </a:rPr>
              <a:t>+0.16 </a:t>
            </a:r>
            <a:r>
              <a:rPr lang="sl-SI" sz="2000" i="1" dirty="0">
                <a:solidFill>
                  <a:srgbClr val="006600"/>
                </a:solidFill>
              </a:rPr>
              <a:t>± </a:t>
            </a:r>
            <a:r>
              <a:rPr lang="sl-SI" sz="2000" i="1" dirty="0" smtClean="0">
                <a:solidFill>
                  <a:srgbClr val="006600"/>
                </a:solidFill>
              </a:rPr>
              <a:t>0.14</a:t>
            </a:r>
            <a:endParaRPr lang="sl-SI" sz="2000" i="1" dirty="0">
              <a:solidFill>
                <a:srgbClr val="006600"/>
              </a:solidFill>
            </a:endParaRPr>
          </a:p>
        </p:txBody>
      </p:sp>
      <p:sp>
        <p:nvSpPr>
          <p:cNvPr id="7179" name="Rectangle 30"/>
          <p:cNvSpPr>
            <a:spLocks noGrp="1" noChangeArrowheads="1"/>
          </p:cNvSpPr>
          <p:nvPr>
            <p:ph type="title"/>
          </p:nvPr>
        </p:nvSpPr>
        <p:spPr>
          <a:xfrm>
            <a:off x="4538133" y="0"/>
            <a:ext cx="4605867" cy="462844"/>
          </a:xfrm>
          <a:solidFill>
            <a:srgbClr val="669900"/>
          </a:solidFill>
        </p:spPr>
        <p:txBody>
          <a:bodyPr/>
          <a:lstStyle/>
          <a:p>
            <a:pPr eaLnBrk="1" hangingPunct="1"/>
            <a:r>
              <a:rPr lang="sl-SI" sz="2400" dirty="0" smtClean="0"/>
              <a:t>CPV in </a:t>
            </a:r>
            <a:r>
              <a:rPr lang="sl-SI" sz="2400" i="1" dirty="0" smtClean="0"/>
              <a:t>B</a:t>
            </a:r>
            <a:r>
              <a:rPr lang="sl-SI" sz="2400" dirty="0" smtClean="0"/>
              <a:t> system</a:t>
            </a:r>
            <a:endParaRPr lang="en-US" sz="2400" dirty="0" smtClean="0"/>
          </a:p>
        </p:txBody>
      </p:sp>
      <p:sp>
        <p:nvSpPr>
          <p:cNvPr id="13" name="Text Box 170"/>
          <p:cNvSpPr txBox="1">
            <a:spLocks noChangeArrowheads="1"/>
          </p:cNvSpPr>
          <p:nvPr/>
        </p:nvSpPr>
        <p:spPr bwMode="auto">
          <a:xfrm>
            <a:off x="254982" y="1133418"/>
            <a:ext cx="2150539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BaBar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FPCP‘14, 470 M BB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01" y="505598"/>
            <a:ext cx="3895725" cy="23431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737" y="4547834"/>
            <a:ext cx="3003246" cy="18770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5521" y="108725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sl-SI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020094" y="4523718"/>
            <a:ext cx="3148049" cy="1877029"/>
            <a:chOff x="5791414" y="4460062"/>
            <a:chExt cx="2883354" cy="17240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414" y="4460062"/>
              <a:ext cx="2781300" cy="1724025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 bwMode="auto">
            <a:xfrm>
              <a:off x="8085221" y="4460062"/>
              <a:ext cx="589547" cy="328506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rgbClr val="3333CC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776491" y="623022"/>
            <a:ext cx="1997663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i="1" dirty="0" smtClean="0">
                <a:solidFill>
                  <a:schemeClr val="tx1"/>
                </a:solidFill>
              </a:rPr>
              <a:t>N</a:t>
            </a:r>
            <a:r>
              <a:rPr lang="sl-SI" i="1" baseline="-25000" dirty="0" smtClean="0">
                <a:solidFill>
                  <a:schemeClr val="tx1"/>
                </a:solidFill>
              </a:rPr>
              <a:t>sig</a:t>
            </a:r>
            <a:r>
              <a:rPr lang="sl-SI" i="1" dirty="0" smtClean="0">
                <a:solidFill>
                  <a:schemeClr val="tx1"/>
                </a:solidFill>
              </a:rPr>
              <a:t> </a:t>
            </a:r>
            <a:r>
              <a:rPr lang="sl-SI" dirty="0" smtClean="0">
                <a:solidFill>
                  <a:schemeClr val="tx1"/>
                </a:solidFill>
              </a:rPr>
              <a:t>= 1014 ± 63</a:t>
            </a:r>
          </a:p>
          <a:p>
            <a:r>
              <a:rPr lang="sl-SI" sz="1600" dirty="0" smtClean="0">
                <a:solidFill>
                  <a:schemeClr val="tx1"/>
                </a:solidFill>
              </a:rPr>
              <a:t>sim. fit </a:t>
            </a:r>
            <a:r>
              <a:rPr lang="sl-SI" sz="1600" i="1" dirty="0" smtClean="0">
                <a:solidFill>
                  <a:schemeClr val="tx1"/>
                </a:solidFill>
              </a:rPr>
              <a:t>M</a:t>
            </a:r>
            <a:r>
              <a:rPr lang="sl-SI" sz="1600" i="1" baseline="-25000" dirty="0" smtClean="0">
                <a:solidFill>
                  <a:schemeClr val="tx1"/>
                </a:solidFill>
              </a:rPr>
              <a:t>bc</a:t>
            </a:r>
            <a:r>
              <a:rPr lang="sl-SI" sz="1600" i="1" dirty="0" smtClean="0">
                <a:solidFill>
                  <a:schemeClr val="tx1"/>
                </a:solidFill>
              </a:rPr>
              <a:t>, </a:t>
            </a:r>
            <a:r>
              <a:rPr lang="sl-SI" sz="1600" i="1" dirty="0" smtClean="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sl-SI" sz="1600" i="1" dirty="0" smtClean="0">
                <a:solidFill>
                  <a:schemeClr val="tx1"/>
                </a:solidFill>
              </a:rPr>
              <a:t>E, NN </a:t>
            </a:r>
            <a:endParaRPr lang="sl-SI" sz="1600" i="1" dirty="0">
              <a:solidFill>
                <a:schemeClr val="tx1"/>
              </a:solidFill>
            </a:endParaRPr>
          </a:p>
        </p:txBody>
      </p:sp>
      <p:sp>
        <p:nvSpPr>
          <p:cNvPr id="45" name="Text Box 170"/>
          <p:cNvSpPr txBox="1">
            <a:spLocks noChangeArrowheads="1"/>
          </p:cNvSpPr>
          <p:nvPr/>
        </p:nvSpPr>
        <p:spPr bwMode="auto">
          <a:xfrm>
            <a:off x="5567557" y="3953648"/>
            <a:ext cx="3229011" cy="461665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M. </a:t>
            </a:r>
            <a:r>
              <a:rPr lang="en-US" sz="1200" dirty="0" err="1">
                <a:solidFill>
                  <a:schemeClr val="tx1"/>
                </a:solidFill>
              </a:rPr>
              <a:t>Gronau</a:t>
            </a:r>
            <a:r>
              <a:rPr lang="en-US" sz="1200" dirty="0">
                <a:solidFill>
                  <a:schemeClr val="tx1"/>
                </a:solidFill>
              </a:rPr>
              <a:t>,  PLB627, 82 (2005); </a:t>
            </a:r>
          </a:p>
          <a:p>
            <a:r>
              <a:rPr lang="en-US" sz="1200" dirty="0">
                <a:solidFill>
                  <a:schemeClr val="tx1"/>
                </a:solidFill>
              </a:rPr>
              <a:t>D. Atwood, A. </a:t>
            </a:r>
            <a:r>
              <a:rPr lang="en-US" sz="1200" dirty="0" err="1">
                <a:solidFill>
                  <a:schemeClr val="tx1"/>
                </a:solidFill>
              </a:rPr>
              <a:t>Soni</a:t>
            </a:r>
            <a:r>
              <a:rPr lang="en-US" sz="1200" dirty="0">
                <a:solidFill>
                  <a:schemeClr val="tx1"/>
                </a:solidFill>
              </a:rPr>
              <a:t>, PRD58, 036005 (1998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baseline="30000" dirty="0">
              <a:solidFill>
                <a:schemeClr val="tx1"/>
              </a:solidFill>
            </a:endParaRPr>
          </a:p>
        </p:txBody>
      </p:sp>
      <p:sp>
        <p:nvSpPr>
          <p:cNvPr id="46" name="Text Box 170"/>
          <p:cNvSpPr txBox="1">
            <a:spLocks noChangeArrowheads="1"/>
          </p:cNvSpPr>
          <p:nvPr/>
        </p:nvSpPr>
        <p:spPr bwMode="auto">
          <a:xfrm>
            <a:off x="254981" y="3074112"/>
            <a:ext cx="3229011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M. </a:t>
            </a:r>
            <a:r>
              <a:rPr lang="en-US" sz="1200" dirty="0" err="1" smtClean="0">
                <a:solidFill>
                  <a:schemeClr val="tx1"/>
                </a:solidFill>
              </a:rPr>
              <a:t>Gronau</a:t>
            </a:r>
            <a:r>
              <a:rPr lang="sl-SI" sz="1200" dirty="0" smtClean="0">
                <a:solidFill>
                  <a:schemeClr val="tx1"/>
                </a:solidFill>
              </a:rPr>
              <a:t> et al.</a:t>
            </a:r>
            <a:r>
              <a:rPr lang="en-US" sz="1200" dirty="0" smtClean="0">
                <a:solidFill>
                  <a:schemeClr val="tx1"/>
                </a:solidFill>
              </a:rPr>
              <a:t>,  P</a:t>
            </a:r>
            <a:r>
              <a:rPr lang="sl-SI" sz="1200" dirty="0" smtClean="0">
                <a:solidFill>
                  <a:schemeClr val="tx1"/>
                </a:solidFill>
              </a:rPr>
              <a:t>RD 81</a:t>
            </a:r>
            <a:r>
              <a:rPr lang="en-US" sz="1200" dirty="0" smtClean="0">
                <a:solidFill>
                  <a:schemeClr val="tx1"/>
                </a:solidFill>
              </a:rPr>
              <a:t>, </a:t>
            </a:r>
            <a:r>
              <a:rPr lang="sl-SI" sz="1200" dirty="0" smtClean="0">
                <a:solidFill>
                  <a:schemeClr val="tx1"/>
                </a:solidFill>
              </a:rPr>
              <a:t>094011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(</a:t>
            </a:r>
            <a:r>
              <a:rPr lang="en-US" sz="1200" dirty="0" smtClean="0">
                <a:solidFill>
                  <a:schemeClr val="tx1"/>
                </a:solidFill>
              </a:rPr>
              <a:t>20</a:t>
            </a:r>
            <a:r>
              <a:rPr lang="sl-SI" sz="1200" dirty="0" smtClean="0">
                <a:solidFill>
                  <a:schemeClr val="tx1"/>
                </a:solidFill>
              </a:rPr>
              <a:t>11</a:t>
            </a:r>
            <a:r>
              <a:rPr lang="en-US" sz="1200" dirty="0" smtClean="0">
                <a:solidFill>
                  <a:schemeClr val="tx1"/>
                </a:solidFill>
              </a:rPr>
              <a:t>)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3575050" y="5527327"/>
            <a:ext cx="206375" cy="489298"/>
          </a:xfrm>
          <a:custGeom>
            <a:avLst/>
            <a:gdLst>
              <a:gd name="connsiteX0" fmla="*/ 0 w 206375"/>
              <a:gd name="connsiteY0" fmla="*/ 489298 h 489298"/>
              <a:gd name="connsiteX1" fmla="*/ 41275 w 206375"/>
              <a:gd name="connsiteY1" fmla="*/ 448023 h 489298"/>
              <a:gd name="connsiteX2" fmla="*/ 53975 w 206375"/>
              <a:gd name="connsiteY2" fmla="*/ 403573 h 489298"/>
              <a:gd name="connsiteX3" fmla="*/ 66675 w 206375"/>
              <a:gd name="connsiteY3" fmla="*/ 298798 h 489298"/>
              <a:gd name="connsiteX4" fmla="*/ 73025 w 206375"/>
              <a:gd name="connsiteY4" fmla="*/ 184498 h 489298"/>
              <a:gd name="connsiteX5" fmla="*/ 73025 w 206375"/>
              <a:gd name="connsiteY5" fmla="*/ 108298 h 489298"/>
              <a:gd name="connsiteX6" fmla="*/ 76200 w 206375"/>
              <a:gd name="connsiteY6" fmla="*/ 41623 h 489298"/>
              <a:gd name="connsiteX7" fmla="*/ 85725 w 206375"/>
              <a:gd name="connsiteY7" fmla="*/ 13048 h 489298"/>
              <a:gd name="connsiteX8" fmla="*/ 98425 w 206375"/>
              <a:gd name="connsiteY8" fmla="*/ 348 h 489298"/>
              <a:gd name="connsiteX9" fmla="*/ 117475 w 206375"/>
              <a:gd name="connsiteY9" fmla="*/ 25748 h 489298"/>
              <a:gd name="connsiteX10" fmla="*/ 136525 w 206375"/>
              <a:gd name="connsiteY10" fmla="*/ 92423 h 489298"/>
              <a:gd name="connsiteX11" fmla="*/ 158750 w 206375"/>
              <a:gd name="connsiteY11" fmla="*/ 197198 h 489298"/>
              <a:gd name="connsiteX12" fmla="*/ 168275 w 206375"/>
              <a:gd name="connsiteY12" fmla="*/ 279748 h 489298"/>
              <a:gd name="connsiteX13" fmla="*/ 174625 w 206375"/>
              <a:gd name="connsiteY13" fmla="*/ 321023 h 489298"/>
              <a:gd name="connsiteX14" fmla="*/ 187325 w 206375"/>
              <a:gd name="connsiteY14" fmla="*/ 355948 h 489298"/>
              <a:gd name="connsiteX15" fmla="*/ 206375 w 206375"/>
              <a:gd name="connsiteY15" fmla="*/ 371823 h 489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6375" h="489298">
                <a:moveTo>
                  <a:pt x="0" y="489298"/>
                </a:moveTo>
                <a:cubicBezTo>
                  <a:pt x="16139" y="475804"/>
                  <a:pt x="32279" y="462310"/>
                  <a:pt x="41275" y="448023"/>
                </a:cubicBezTo>
                <a:cubicBezTo>
                  <a:pt x="50271" y="433736"/>
                  <a:pt x="49742" y="428444"/>
                  <a:pt x="53975" y="403573"/>
                </a:cubicBezTo>
                <a:cubicBezTo>
                  <a:pt x="58208" y="378702"/>
                  <a:pt x="63500" y="335310"/>
                  <a:pt x="66675" y="298798"/>
                </a:cubicBezTo>
                <a:cubicBezTo>
                  <a:pt x="69850" y="262286"/>
                  <a:pt x="71967" y="216248"/>
                  <a:pt x="73025" y="184498"/>
                </a:cubicBezTo>
                <a:cubicBezTo>
                  <a:pt x="74083" y="152748"/>
                  <a:pt x="72496" y="132110"/>
                  <a:pt x="73025" y="108298"/>
                </a:cubicBezTo>
                <a:cubicBezTo>
                  <a:pt x="73554" y="84486"/>
                  <a:pt x="74083" y="57498"/>
                  <a:pt x="76200" y="41623"/>
                </a:cubicBezTo>
                <a:cubicBezTo>
                  <a:pt x="78317" y="25748"/>
                  <a:pt x="82021" y="19927"/>
                  <a:pt x="85725" y="13048"/>
                </a:cubicBezTo>
                <a:cubicBezTo>
                  <a:pt x="89429" y="6169"/>
                  <a:pt x="93133" y="-1769"/>
                  <a:pt x="98425" y="348"/>
                </a:cubicBezTo>
                <a:cubicBezTo>
                  <a:pt x="103717" y="2465"/>
                  <a:pt x="111125" y="10402"/>
                  <a:pt x="117475" y="25748"/>
                </a:cubicBezTo>
                <a:cubicBezTo>
                  <a:pt x="123825" y="41094"/>
                  <a:pt x="129646" y="63848"/>
                  <a:pt x="136525" y="92423"/>
                </a:cubicBezTo>
                <a:cubicBezTo>
                  <a:pt x="143404" y="120998"/>
                  <a:pt x="153458" y="165977"/>
                  <a:pt x="158750" y="197198"/>
                </a:cubicBezTo>
                <a:cubicBezTo>
                  <a:pt x="164042" y="228419"/>
                  <a:pt x="165629" y="259111"/>
                  <a:pt x="168275" y="279748"/>
                </a:cubicBezTo>
                <a:cubicBezTo>
                  <a:pt x="170921" y="300385"/>
                  <a:pt x="171450" y="308323"/>
                  <a:pt x="174625" y="321023"/>
                </a:cubicBezTo>
                <a:cubicBezTo>
                  <a:pt x="177800" y="333723"/>
                  <a:pt x="182033" y="347481"/>
                  <a:pt x="187325" y="355948"/>
                </a:cubicBezTo>
                <a:cubicBezTo>
                  <a:pt x="192617" y="364415"/>
                  <a:pt x="199496" y="368119"/>
                  <a:pt x="206375" y="371823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Freeform 19"/>
          <p:cNvSpPr/>
          <p:nvPr/>
        </p:nvSpPr>
        <p:spPr bwMode="auto">
          <a:xfrm>
            <a:off x="6657975" y="5777083"/>
            <a:ext cx="193675" cy="264942"/>
          </a:xfrm>
          <a:custGeom>
            <a:avLst/>
            <a:gdLst>
              <a:gd name="connsiteX0" fmla="*/ 0 w 193675"/>
              <a:gd name="connsiteY0" fmla="*/ 264942 h 264942"/>
              <a:gd name="connsiteX1" fmla="*/ 53975 w 193675"/>
              <a:gd name="connsiteY1" fmla="*/ 207792 h 264942"/>
              <a:gd name="connsiteX2" fmla="*/ 76200 w 193675"/>
              <a:gd name="connsiteY2" fmla="*/ 147467 h 264942"/>
              <a:gd name="connsiteX3" fmla="*/ 85725 w 193675"/>
              <a:gd name="connsiteY3" fmla="*/ 80792 h 264942"/>
              <a:gd name="connsiteX4" fmla="*/ 98425 w 193675"/>
              <a:gd name="connsiteY4" fmla="*/ 29992 h 264942"/>
              <a:gd name="connsiteX5" fmla="*/ 111125 w 193675"/>
              <a:gd name="connsiteY5" fmla="*/ 4592 h 264942"/>
              <a:gd name="connsiteX6" fmla="*/ 130175 w 193675"/>
              <a:gd name="connsiteY6" fmla="*/ 1417 h 264942"/>
              <a:gd name="connsiteX7" fmla="*/ 155575 w 193675"/>
              <a:gd name="connsiteY7" fmla="*/ 20467 h 264942"/>
              <a:gd name="connsiteX8" fmla="*/ 168275 w 193675"/>
              <a:gd name="connsiteY8" fmla="*/ 39517 h 264942"/>
              <a:gd name="connsiteX9" fmla="*/ 177800 w 193675"/>
              <a:gd name="connsiteY9" fmla="*/ 68092 h 264942"/>
              <a:gd name="connsiteX10" fmla="*/ 193675 w 193675"/>
              <a:gd name="connsiteY10" fmla="*/ 74442 h 26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675" h="264942">
                <a:moveTo>
                  <a:pt x="0" y="264942"/>
                </a:moveTo>
                <a:cubicBezTo>
                  <a:pt x="20637" y="246156"/>
                  <a:pt x="41275" y="227371"/>
                  <a:pt x="53975" y="207792"/>
                </a:cubicBezTo>
                <a:cubicBezTo>
                  <a:pt x="66675" y="188213"/>
                  <a:pt x="70908" y="168633"/>
                  <a:pt x="76200" y="147467"/>
                </a:cubicBezTo>
                <a:cubicBezTo>
                  <a:pt x="81492" y="126301"/>
                  <a:pt x="82021" y="100371"/>
                  <a:pt x="85725" y="80792"/>
                </a:cubicBezTo>
                <a:cubicBezTo>
                  <a:pt x="89429" y="61213"/>
                  <a:pt x="94192" y="42692"/>
                  <a:pt x="98425" y="29992"/>
                </a:cubicBezTo>
                <a:cubicBezTo>
                  <a:pt x="102658" y="17292"/>
                  <a:pt x="105833" y="9354"/>
                  <a:pt x="111125" y="4592"/>
                </a:cubicBezTo>
                <a:cubicBezTo>
                  <a:pt x="116417" y="-171"/>
                  <a:pt x="122767" y="-1229"/>
                  <a:pt x="130175" y="1417"/>
                </a:cubicBezTo>
                <a:cubicBezTo>
                  <a:pt x="137583" y="4063"/>
                  <a:pt x="149225" y="14117"/>
                  <a:pt x="155575" y="20467"/>
                </a:cubicBezTo>
                <a:cubicBezTo>
                  <a:pt x="161925" y="26817"/>
                  <a:pt x="164571" y="31580"/>
                  <a:pt x="168275" y="39517"/>
                </a:cubicBezTo>
                <a:cubicBezTo>
                  <a:pt x="171979" y="47454"/>
                  <a:pt x="173567" y="62271"/>
                  <a:pt x="177800" y="68092"/>
                </a:cubicBezTo>
                <a:cubicBezTo>
                  <a:pt x="182033" y="73913"/>
                  <a:pt x="187854" y="74177"/>
                  <a:pt x="193675" y="74442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25" name="Straight Connector 24"/>
          <p:cNvCxnSpPr>
            <a:stCxn id="19" idx="8"/>
          </p:cNvCxnSpPr>
          <p:nvPr/>
        </p:nvCxnSpPr>
        <p:spPr bwMode="auto">
          <a:xfrm flipV="1">
            <a:off x="3673475" y="5527327"/>
            <a:ext cx="3268746" cy="348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 Box 170"/>
          <p:cNvSpPr txBox="1">
            <a:spLocks noChangeArrowheads="1"/>
          </p:cNvSpPr>
          <p:nvPr/>
        </p:nvSpPr>
        <p:spPr bwMode="auto">
          <a:xfrm>
            <a:off x="151863" y="5185233"/>
            <a:ext cx="2920560" cy="276999"/>
          </a:xfrm>
          <a:prstGeom prst="rect">
            <a:avLst/>
          </a:prstGeom>
          <a:solidFill>
            <a:srgbClr val="006600">
              <a:alpha val="49020"/>
            </a:srgbClr>
          </a:solidFill>
          <a:ln w="2857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dirty="0" smtClean="0">
                <a:solidFill>
                  <a:schemeClr val="tx1"/>
                </a:solidFill>
              </a:rPr>
              <a:t>HFAG,www.slac.stanford.edu/xorg/hfag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757703"/>
              </p:ext>
            </p:extLst>
          </p:nvPr>
        </p:nvGraphicFramePr>
        <p:xfrm>
          <a:off x="-2" y="-1"/>
          <a:ext cx="4549424" cy="457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4712"/>
                <a:gridCol w="2274712"/>
              </a:tblGrid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Introduction</a:t>
                      </a:r>
                      <a:endParaRPr lang="sl-SI" sz="10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/>
                          </a:solidFill>
                        </a:rPr>
                        <a:t>CPV in B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132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CPV in D Decays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b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Summary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15225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19" grpId="0" animBg="1"/>
      <p:bldP spid="20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7|64.2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_BG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7F7F7F"/>
      </a:hlink>
      <a:folHlink>
        <a:srgbClr val="7F7F7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Arial" charset="0"/>
          </a:defRPr>
        </a:defPPr>
      </a:lstStyle>
    </a:spDef>
    <a:ln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91938</TotalTime>
  <Words>1806</Words>
  <Application>Microsoft Office PowerPoint</Application>
  <PresentationFormat>On-screen Show (4:3)</PresentationFormat>
  <Paragraphs>518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Lucida Calligraphy</vt:lpstr>
      <vt:lpstr>Symbol</vt:lpstr>
      <vt:lpstr>Calibri</vt:lpstr>
      <vt:lpstr>Custom Design</vt:lpstr>
      <vt:lpstr>theme_BG</vt:lpstr>
      <vt:lpstr>1_Custom Design</vt:lpstr>
      <vt:lpstr>Equation</vt:lpstr>
      <vt:lpstr>CPV in B and D decays at B Factories</vt:lpstr>
      <vt:lpstr>Introduction</vt:lpstr>
      <vt:lpstr>Introduction</vt:lpstr>
      <vt:lpstr>Introduction</vt:lpstr>
      <vt:lpstr>CPV in B system</vt:lpstr>
      <vt:lpstr>CPV in B system</vt:lpstr>
      <vt:lpstr>CPV in B system</vt:lpstr>
      <vt:lpstr>CPV in B system</vt:lpstr>
      <vt:lpstr>CPV in B system</vt:lpstr>
      <vt:lpstr>CPV in B system</vt:lpstr>
      <vt:lpstr>CPV in D system</vt:lpstr>
      <vt:lpstr>CPV in D system</vt:lpstr>
      <vt:lpstr>Summary</vt:lpstr>
      <vt:lpstr>Additional information</vt:lpstr>
      <vt:lpstr>Topological variables</vt:lpstr>
      <vt:lpstr>B  h‘ K0</vt:lpstr>
      <vt:lpstr>B  w K</vt:lpstr>
      <vt:lpstr>Charmless B decays</vt:lpstr>
      <vt:lpstr>B  KKK</vt:lpstr>
      <vt:lpstr>B  KS0pp0</vt:lpstr>
      <vt:lpstr>B  KS0pp0</vt:lpstr>
      <vt:lpstr>B  KS0pp0</vt:lpstr>
      <vt:lpstr>D  p0p0</vt:lpstr>
      <vt:lpstr>D  p0p0</vt:lpstr>
      <vt:lpstr>D  p0p0</vt:lpstr>
    </vt:vector>
  </TitlesOfParts>
  <Company>University of Ljubljana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Bostjan Golob</dc:creator>
  <cp:lastModifiedBy>golob</cp:lastModifiedBy>
  <cp:revision>4618</cp:revision>
  <dcterms:created xsi:type="dcterms:W3CDTF">2003-05-06T13:12:03Z</dcterms:created>
  <dcterms:modified xsi:type="dcterms:W3CDTF">2014-07-15T12:16:17Z</dcterms:modified>
</cp:coreProperties>
</file>