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media1.gif" ContentType="video/unknown"/>
  <Override PartName="/ppt/media/media2.gif" ContentType="vide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8" r:id="rId3"/>
    <p:sldId id="368" r:id="rId4"/>
    <p:sldId id="369" r:id="rId5"/>
    <p:sldId id="373" r:id="rId6"/>
    <p:sldId id="370" r:id="rId7"/>
    <p:sldId id="371" r:id="rId8"/>
    <p:sldId id="351" r:id="rId9"/>
    <p:sldId id="352" r:id="rId10"/>
    <p:sldId id="356" r:id="rId11"/>
    <p:sldId id="357" r:id="rId12"/>
    <p:sldId id="358" r:id="rId13"/>
    <p:sldId id="359" r:id="rId14"/>
    <p:sldId id="360" r:id="rId15"/>
    <p:sldId id="361" r:id="rId16"/>
    <p:sldId id="372" r:id="rId17"/>
    <p:sldId id="375" r:id="rId18"/>
    <p:sldId id="374" r:id="rId19"/>
    <p:sldId id="364" r:id="rId20"/>
    <p:sldId id="366" r:id="rId21"/>
    <p:sldId id="367" r:id="rId22"/>
    <p:sldId id="376" r:id="rId23"/>
    <p:sldId id="312" r:id="rId24"/>
    <p:sldId id="314" r:id="rId25"/>
    <p:sldId id="315" r:id="rId26"/>
    <p:sldId id="313" r:id="rId27"/>
    <p:sldId id="317" r:id="rId28"/>
    <p:sldId id="316" r:id="rId29"/>
    <p:sldId id="319" r:id="rId30"/>
    <p:sldId id="326" r:id="rId31"/>
    <p:sldId id="325" r:id="rId32"/>
    <p:sldId id="327" r:id="rId33"/>
    <p:sldId id="328" r:id="rId34"/>
    <p:sldId id="329" r:id="rId35"/>
    <p:sldId id="331" r:id="rId36"/>
    <p:sldId id="332" r:id="rId37"/>
    <p:sldId id="333" r:id="rId38"/>
    <p:sldId id="28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99" autoAdjust="0"/>
  </p:normalViewPr>
  <p:slideViewPr>
    <p:cSldViewPr>
      <p:cViewPr>
        <p:scale>
          <a:sx n="125" d="100"/>
          <a:sy n="125" d="100"/>
        </p:scale>
        <p:origin x="1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F89D-FD06-4F17-BA71-27DD7F65AE8A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A0E40-D07F-4F51-88B5-E17FFB9A76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6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8963-7B3C-4787-A6F5-37B7D2362EB6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68EA-8F15-433C-AEE8-13654D0169B9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60D1-5C45-4439-B19A-29604E20C3B0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5B07-BACD-4A42-BC83-423B1FB8133E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8A8-A015-4BBD-A16B-EADF60004C0E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DA23-E959-4E3A-BD9F-990F16472EE7}" type="datetime1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FC93-7C35-4DB6-8CBD-8BEA2663EAC3}" type="datetime1">
              <a:rPr lang="en-US" smtClean="0"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6CEC-F8B1-4285-92EA-3622A3594E61}" type="datetime1">
              <a:rPr lang="en-US" smtClean="0"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290-186D-46D0-B8F7-D561C4FF57A8}" type="datetime1">
              <a:rPr lang="en-US" smtClean="0"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FCE6-250E-4692-815F-20EA8E55E75C}" type="datetime1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C94-64BB-43F2-A887-D8BFC915F1B5}" type="datetime1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7578-6639-4E46-BF94-7E5D1DAC051D}" type="datetime1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microsoft.com/office/2007/relationships/media" Target="../media/media2.gif"/><Relationship Id="rId7" Type="http://schemas.openxmlformats.org/officeDocument/2006/relationships/image" Target="../media/image22.jpeg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3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gif"/><Relationship Id="rId3" Type="http://schemas.openxmlformats.org/officeDocument/2006/relationships/oleObject" Target="../embeddings/oleObject2.bin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gif"/><Relationship Id="rId9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Hızlandırıcı Fiziği</a:t>
            </a:r>
            <a:r>
              <a:rPr lang="en-GB" smtClean="0">
                <a:latin typeface="Comic Sans MS" panose="030F0702030302020204" pitchFamily="66" charset="0"/>
              </a:rPr>
              <a:t>-2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4572000"/>
            <a:ext cx="3505200" cy="11430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Veli YILDIZ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(Veliko Dimov)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30</a:t>
            </a:r>
            <a:r>
              <a:rPr lang="en-GB" dirty="0" smtClean="0">
                <a:latin typeface="Comic Sans MS" panose="030F0702030302020204" pitchFamily="66" charset="0"/>
              </a:rPr>
              <a:t>.0</a:t>
            </a:r>
            <a:r>
              <a:rPr lang="tr-TR" dirty="0" smtClean="0">
                <a:latin typeface="Comic Sans MS" panose="030F0702030302020204" pitchFamily="66" charset="0"/>
              </a:rPr>
              <a:t>7</a:t>
            </a:r>
            <a:r>
              <a:rPr lang="en-GB" dirty="0" smtClean="0">
                <a:latin typeface="Comic Sans MS" panose="030F0702030302020204" pitchFamily="66" charset="0"/>
              </a:rPr>
              <a:t>.2014</a:t>
            </a:r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10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CCDTL 50MeV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100MeV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7" name="Picture 2" descr="WG&amp;CavityAssembl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29200" y="2057400"/>
            <a:ext cx="3200400" cy="2631570"/>
          </a:xfrm>
          <a:prstGeom prst="rect">
            <a:avLst/>
          </a:prstGeom>
          <a:noFill/>
        </p:spPr>
      </p:pic>
      <p:pic>
        <p:nvPicPr>
          <p:cNvPr id="9" name="Picture 70" descr="ccdtl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3816" y="1828800"/>
            <a:ext cx="3871984" cy="2903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94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11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CCDTL 50MeV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100MeV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7" name="Picture 2" descr="WG&amp;CavityAssembl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29200" y="2057400"/>
            <a:ext cx="3200400" cy="2631570"/>
          </a:xfrm>
          <a:prstGeom prst="rect">
            <a:avLst/>
          </a:prstGeom>
          <a:noFill/>
        </p:spPr>
      </p:pic>
      <p:pic>
        <p:nvPicPr>
          <p:cNvPr id="9" name="Picture 70" descr="ccdtl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3816" y="1828800"/>
            <a:ext cx="3871984" cy="2903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512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12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CCDTL 50MeV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100MeV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" name="Picture 2" descr="D:\Veli\Dropbox\p'ctures\IMG_09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95593"/>
            <a:ext cx="5011567" cy="37432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177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13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56388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PIMS 100MeV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160MeV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6930" y="1676400"/>
            <a:ext cx="4820540" cy="411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16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14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5638800"/>
            <a:ext cx="716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PIMS 100MeV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160MeV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476500"/>
            <a:ext cx="5012298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781175"/>
            <a:ext cx="15811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V="1">
            <a:off x="5029200" y="2857500"/>
            <a:ext cx="1752600" cy="228600"/>
          </a:xfrm>
          <a:prstGeom prst="straightConnector1">
            <a:avLst/>
          </a:prstGeom>
          <a:ln w="508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5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15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57250" y="5562600"/>
            <a:ext cx="6781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Süperiletken eliptik </a:t>
            </a:r>
            <a:r>
              <a:rPr lang="tr-TR" dirty="0" smtClean="0">
                <a:latin typeface="Comic Sans MS" pitchFamily="66" charset="0"/>
              </a:rPr>
              <a:t>kovuklar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yüksek enerjiler için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7110" name="Picture 6" descr="http://www.bruker-est.com/typo3temp/pics/3d9c2213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6983"/>
            <a:ext cx="3200400" cy="17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4" name="Picture 2" descr="http://europeanspallationsource.se/sites/default/files/styles/default/public/ellipticalc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0299"/>
            <a:ext cx="4229100" cy="156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://irfu.cea.fr/Images/astImg/2981_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3428999"/>
            <a:ext cx="3200400" cy="179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Elektron doğrusal hızlandırıcıları proton hızlandırıcılarından farklıdır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62200"/>
            <a:ext cx="7772400" cy="27432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/>
              <a:t>Protonlarda genelde durağan dalga kovukları kullanılır</a:t>
            </a:r>
          </a:p>
          <a:p>
            <a:r>
              <a:rPr lang="tr-TR" dirty="0" smtClean="0"/>
              <a:t>Elektronlar hafif oldukları için çok çabuk relativistik hızlara çıkarlar. (Hatırlayalım: kovuk tipinin seçiminde hız en önemli faktörlerden biridir).</a:t>
            </a:r>
          </a:p>
          <a:p>
            <a:r>
              <a:rPr lang="tr-TR" dirty="0" smtClean="0"/>
              <a:t>Elektron linaclarda yüksek frekanslar kullanılır (GHz mertebesinde)!</a:t>
            </a:r>
          </a:p>
          <a:p>
            <a:r>
              <a:rPr lang="tr-TR" dirty="0" smtClean="0"/>
              <a:t>Elektronlar için şunlar kullanılabilir:</a:t>
            </a:r>
          </a:p>
          <a:p>
            <a:pPr lvl="1"/>
            <a:r>
              <a:rPr lang="tr-TR" dirty="0" smtClean="0"/>
              <a:t> Davul kovuklar (bir hızlanma boşluğuna sahip)</a:t>
            </a:r>
          </a:p>
          <a:p>
            <a:pPr lvl="1"/>
            <a:r>
              <a:rPr lang="tr-TR" dirty="0" smtClean="0"/>
              <a:t>Süper iletken eliptik kovuklar</a:t>
            </a:r>
          </a:p>
          <a:p>
            <a:pPr lvl="1"/>
            <a:r>
              <a:rPr lang="tr-TR" dirty="0" smtClean="0"/>
              <a:t>Yürüyen dalga kovukları</a:t>
            </a:r>
          </a:p>
          <a:p>
            <a:endParaRPr lang="tr-TR" dirty="0" smtClean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Durağan dalga ve yürüyen dalga kovukları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smtClean="0"/>
              <a:t>Durağan dalga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smtClean="0"/>
              <a:t>Yürüyen galga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standing_wave_linac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8200" y="4495800"/>
            <a:ext cx="3200400" cy="1600200"/>
          </a:xfrm>
          <a:prstGeom prst="rect">
            <a:avLst/>
          </a:prstGeom>
        </p:spPr>
      </p:pic>
      <p:pic>
        <p:nvPicPr>
          <p:cNvPr id="7" name="traveling_wave_linac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76800" y="4511040"/>
            <a:ext cx="2987040" cy="1493520"/>
          </a:xfrm>
          <a:prstGeom prst="rect">
            <a:avLst/>
          </a:prstGeom>
        </p:spPr>
      </p:pic>
      <p:pic>
        <p:nvPicPr>
          <p:cNvPr id="8" name="Picture 4" descr="http://irfu.cea.fr/Images/astImg/2981_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46216"/>
            <a:ext cx="3200400" cy="1794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 descr="http://www.hep.ucl.ac.uk/~jolly/thesis/figures/tw-structur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520" y="2286000"/>
            <a:ext cx="2895600" cy="206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29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54945" cy="1401762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Dalga klavuzu: RF üretecinden elektromanyetik dalgayı RF kovuğuna taşır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5058" name="Picture 2" descr="http://www.microwaveengservices.com/waveguide%20sec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390674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Yürüyen dalga kovukları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19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48130" name="Picture 2" descr="http://article.sapub.org/image/10.5923.j.ijea.20120206.05_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2971800" cy="207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5671066"/>
            <a:ext cx="785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EM dalganın hızını azaltmak için silindirin içine diskler yerleştirilmiştir!!!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8132" name="Picture 4" descr="http://cds.cern.ch/record/916919/files/7411048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33500"/>
            <a:ext cx="2413000" cy="361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45300" y="510540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SPS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429000"/>
            <a:ext cx="3821676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İçerik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Do</a:t>
            </a:r>
            <a:r>
              <a:rPr lang="tr-TR" dirty="0" smtClean="0">
                <a:latin typeface="Comic Sans MS" panose="030F0702030302020204" pitchFamily="66" charset="0"/>
              </a:rPr>
              <a:t>ğrusal hızlandırıcılar</a:t>
            </a:r>
            <a:endParaRPr lang="en-GB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Doğrusal </a:t>
            </a:r>
            <a:r>
              <a:rPr lang="tr-TR" dirty="0" smtClean="0">
                <a:latin typeface="Comic Sans MS" panose="030F0702030302020204" pitchFamily="66" charset="0"/>
              </a:rPr>
              <a:t>hızlandırıcılarda kullanılan bazı yapılar.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Yürüyen dalga kovukları ve elektron hızlandırma</a:t>
            </a:r>
            <a:endParaRPr lang="tr-TR" dirty="0">
              <a:latin typeface="Comic Sans MS" panose="030F0702030302020204" pitchFamily="66" charset="0"/>
            </a:endParaRPr>
          </a:p>
          <a:p>
            <a:r>
              <a:rPr lang="en-GB" dirty="0" err="1">
                <a:latin typeface="Comic Sans MS" panose="030F0702030302020204" pitchFamily="66" charset="0"/>
              </a:rPr>
              <a:t>Baz</a:t>
            </a:r>
            <a:r>
              <a:rPr lang="tr-TR" dirty="0">
                <a:latin typeface="Comic Sans MS" panose="030F0702030302020204" pitchFamily="66" charset="0"/>
              </a:rPr>
              <a:t>ı dairesel hızlandırıcı çeşitleri</a:t>
            </a:r>
          </a:p>
          <a:p>
            <a:pPr lvl="2"/>
            <a:r>
              <a:rPr lang="tr-TR" dirty="0">
                <a:latin typeface="Comic Sans MS" panose="030F0702030302020204" pitchFamily="66" charset="0"/>
              </a:rPr>
              <a:t>Döndürgeç (cyclotron)</a:t>
            </a:r>
          </a:p>
          <a:p>
            <a:pPr lvl="3"/>
            <a:r>
              <a:rPr lang="tr-TR" dirty="0">
                <a:latin typeface="Comic Sans MS" panose="030F0702030302020204" pitchFamily="66" charset="0"/>
              </a:rPr>
              <a:t>Zayıf odaklama</a:t>
            </a:r>
          </a:p>
          <a:p>
            <a:pPr lvl="2"/>
            <a:r>
              <a:rPr lang="tr-TR" dirty="0">
                <a:latin typeface="Comic Sans MS" panose="030F0702030302020204" pitchFamily="66" charset="0"/>
              </a:rPr>
              <a:t>Eşzamanlayıcı (synchrotron)</a:t>
            </a:r>
          </a:p>
          <a:p>
            <a:pPr lvl="3"/>
            <a:r>
              <a:rPr lang="tr-TR" dirty="0">
                <a:latin typeface="Comic Sans MS" panose="030F0702030302020204" pitchFamily="66" charset="0"/>
              </a:rPr>
              <a:t>4-kutuplulu mıknatıslar ile güçlü odaklama</a:t>
            </a:r>
          </a:p>
          <a:p>
            <a:pPr lvl="3"/>
            <a:r>
              <a:rPr lang="tr-TR" dirty="0">
                <a:latin typeface="Comic Sans MS" panose="030F0702030302020204" pitchFamily="66" charset="0"/>
              </a:rPr>
              <a:t>Eşzamanlayıcı ışıması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pPr marL="914400" lvl="2" indent="0">
              <a:buNone/>
            </a:pPr>
            <a:endParaRPr lang="tr-TR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İyon kaynakları-elektron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20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71600"/>
            <a:ext cx="4002064" cy="37338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3733800" cy="4572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Metalleri yüksek sıcaklıklara çıkarttığımızda elektron saçmaya başlarlar (</a:t>
            </a:r>
            <a:r>
              <a:rPr lang="tr-TR" dirty="0" err="1" smtClean="0">
                <a:latin typeface="Comic Sans MS" panose="030F0702030302020204" pitchFamily="66" charset="0"/>
              </a:rPr>
              <a:t>thermionic</a:t>
            </a:r>
            <a:r>
              <a:rPr lang="tr-TR" dirty="0" smtClean="0">
                <a:latin typeface="Comic Sans MS" panose="030F0702030302020204" pitchFamily="66" charset="0"/>
              </a:rPr>
              <a:t> </a:t>
            </a:r>
            <a:r>
              <a:rPr lang="tr-TR" dirty="0" err="1" smtClean="0">
                <a:latin typeface="Comic Sans MS" panose="030F0702030302020204" pitchFamily="66" charset="0"/>
              </a:rPr>
              <a:t>emission</a:t>
            </a:r>
            <a:r>
              <a:rPr lang="tr-TR" dirty="0" smtClean="0">
                <a:latin typeface="Comic Sans MS" panose="030F0702030302020204" pitchFamily="66" charset="0"/>
              </a:rPr>
              <a:t>)</a:t>
            </a:r>
            <a:endParaRPr lang="tr-TR" i="1" dirty="0" smtClean="0">
              <a:solidFill>
                <a:srgbClr val="002060"/>
              </a:solidFill>
              <a:latin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35097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İyon kaynakları-elektron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21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3733800" cy="4572000"/>
          </a:xfrm>
        </p:spPr>
        <p:txBody>
          <a:bodyPr>
            <a:normAutofit/>
          </a:bodyPr>
          <a:lstStyle/>
          <a:p>
            <a:r>
              <a:rPr lang="tr-TR" dirty="0" err="1" smtClean="0">
                <a:latin typeface="Comic Sans MS" panose="030F0702030302020204" pitchFamily="66" charset="0"/>
              </a:rPr>
              <a:t>Metellerin</a:t>
            </a:r>
            <a:r>
              <a:rPr lang="tr-TR" dirty="0" smtClean="0">
                <a:latin typeface="Comic Sans MS" panose="030F0702030302020204" pitchFamily="66" charset="0"/>
              </a:rPr>
              <a:t> üzerine güçlü bir lazer gönderdiğimizde metaller elektron yayar.</a:t>
            </a:r>
            <a:endParaRPr lang="tr-TR" i="1" dirty="0" smtClean="0">
              <a:solidFill>
                <a:srgbClr val="002060"/>
              </a:solidFill>
              <a:latin typeface="Cambria Math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476063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Dairesel hızlandırıcılar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4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Döndürgeç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 şeklinde metal levhalar arasında elektrik alanda parçacıklar hızlandırılır.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Bütün sistem bir elektromıknatısın içindedir.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Sabit hızlı parçacıklar manyetik alanda dairesel </a:t>
            </a:r>
            <a:r>
              <a:rPr lang="tr-TR" dirty="0" smtClean="0">
                <a:latin typeface="Comic Sans MS" panose="030F0702030302020204" pitchFamily="66" charset="0"/>
              </a:rPr>
              <a:t>yörüngede </a:t>
            </a:r>
            <a:r>
              <a:rPr lang="tr-TR" dirty="0" smtClean="0">
                <a:latin typeface="Comic Sans MS" panose="030F0702030302020204" pitchFamily="66" charset="0"/>
              </a:rPr>
              <a:t>hareket ederler fakat parçacıkların hızları arttığı için </a:t>
            </a:r>
            <a:r>
              <a:rPr lang="tr-TR" dirty="0" smtClean="0">
                <a:latin typeface="Comic Sans MS" panose="030F0702030302020204" pitchFamily="66" charset="0"/>
              </a:rPr>
              <a:t>döndürgeçte</a:t>
            </a:r>
            <a:r>
              <a:rPr lang="tr-TR" dirty="0" smtClean="0">
                <a:latin typeface="Comic Sans MS" panose="030F0702030302020204" pitchFamily="66" charset="0"/>
              </a:rPr>
              <a:t> </a:t>
            </a:r>
            <a:r>
              <a:rPr lang="tr-TR" dirty="0" smtClean="0">
                <a:latin typeface="Comic Sans MS" panose="030F0702030302020204" pitchFamily="66" charset="0"/>
              </a:rPr>
              <a:t>bu yörünge spiraldir.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080" name="Picture 8" descr="https://encrypted-tbn0.gstatic.com/images?q=tbn:ANd9GcRwtw0RcEAZKFsQbR0jLJHtKA0MvcJHrPDt6sdHUHzwMQ5urU5B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92171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526" y="1371600"/>
            <a:ext cx="399154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7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Döndürgeçte </a:t>
            </a:r>
            <a:r>
              <a:rPr lang="tr-TR" dirty="0" smtClean="0">
                <a:latin typeface="Comic Sans MS" panose="030F0702030302020204" pitchFamily="66" charset="0"/>
              </a:rPr>
              <a:t>eşzamanlılık nasıl sağlanır?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1"/>
            <a:ext cx="4343400" cy="1219199"/>
          </a:xfrm>
        </p:spPr>
        <p:txBody>
          <a:bodyPr>
            <a:normAutofit fontScale="55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Manyetik alanda parçacıklar merkezi kuvvet etkisinde dairesel yörüngede hareket ederler.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Merkezi kuvvet =merkezkaç kuvveti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24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2982191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01028"/>
            <a:ext cx="2209800" cy="88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3995737"/>
            <a:ext cx="14192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19600" y="3645455"/>
            <a:ext cx="4374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Parçacığın izlediği yörüngenin yarıçapı: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27642" y="5002767"/>
            <a:ext cx="3879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Parçacığın bir dönüş için harcadığı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zaman (dönme </a:t>
            </a:r>
            <a:r>
              <a:rPr lang="tr-TR" dirty="0" smtClean="0">
                <a:latin typeface="Comic Sans MS" panose="030F0702030302020204" pitchFamily="66" charset="0"/>
              </a:rPr>
              <a:t>periyodu):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649098"/>
            <a:ext cx="1619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58402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Hızdan bağımsız: parçacıkların hızı artsa bile dönme frakansı değişmiyor. </a:t>
            </a:r>
            <a:endParaRPr lang="en-GB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191000" y="6163448"/>
            <a:ext cx="1162050" cy="849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07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>
                <a:latin typeface="Comic Sans MS" panose="030F0702030302020204" pitchFamily="66" charset="0"/>
              </a:rPr>
              <a:t>Döndürgeçte </a:t>
            </a:r>
            <a:r>
              <a:rPr lang="tr-TR" dirty="0">
                <a:latin typeface="Comic Sans MS" panose="030F0702030302020204" pitchFamily="66" charset="0"/>
              </a:rPr>
              <a:t>eşzamanlılık nasıl sağlanır?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800599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Parçacıkların dönme frekansına eşit bir frekansa sahip alternatif akım kaynağı kullanarak bu işi kıvırırız! 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Klasik formulleri kullandık!!! </a:t>
            </a:r>
          </a:p>
          <a:p>
            <a:endParaRPr lang="tr-TR" dirty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Yüksek hızlara çıkarsak üretecin frekansını parçacıkların hızına göre ayarlamamız gerekli.</a:t>
            </a:r>
            <a:endParaRPr lang="tr-TR" dirty="0">
              <a:latin typeface="Comic Sans MS" panose="030F0702030302020204" pitchFamily="66" charset="0"/>
            </a:endParaRP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Parçacıkların dönme peridu artıyor. Eşzamanlılığı korumak için üretecin frekansı azaltılmalı.</a:t>
            </a:r>
            <a:endParaRPr lang="en-GB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8" name="Picture 6" descr="http://handicapinfos.com/photos_http/cyclotron_gra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200400" cy="296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5057774"/>
            <a:ext cx="1619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796030" y="4876800"/>
                <a:ext cx="5432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GB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030" y="4876800"/>
                <a:ext cx="543289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741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İlk </a:t>
            </a:r>
            <a:r>
              <a:rPr lang="tr-TR" dirty="0" smtClean="0">
                <a:latin typeface="Comic Sans MS" panose="030F0702030302020204" pitchFamily="66" charset="0"/>
              </a:rPr>
              <a:t>döndürgeç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41910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Ernest </a:t>
            </a:r>
            <a:r>
              <a:rPr lang="en-GB" dirty="0" smtClean="0">
                <a:latin typeface="Comic Sans MS" panose="030F0702030302020204" pitchFamily="66" charset="0"/>
              </a:rPr>
              <a:t>Lawrence</a:t>
            </a:r>
            <a:r>
              <a:rPr lang="tr-TR" dirty="0" smtClean="0">
                <a:latin typeface="Comic Sans MS" panose="030F0702030302020204" pitchFamily="66" charset="0"/>
              </a:rPr>
              <a:t> ve öğrencisi M. Stanley Livingston tarafından gelirtirildi.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İlk başarılı deneme 1931 yılında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1,8kV luk üreteç kullanarak protonları 80keV e kadar hızlandırdı.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26</a:t>
            </a:fld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http://users.nber.org/~sewp/Images/cyclotron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7" y="1371599"/>
            <a:ext cx="3350123" cy="425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2660" y="5823466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11,5 cm çapında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4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644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Parçacıklar aşağı yukarı hareket edip D lere çapmıyor mu?</a:t>
            </a:r>
            <a:endParaRPr lang="en-GB" dirty="0"/>
          </a:p>
        </p:txBody>
      </p:sp>
      <p:pic>
        <p:nvPicPr>
          <p:cNvPr id="29698" name="Picture 2" descr="https://www.physics.rutgers.edu/cyclotron/images/12inchmagmeas/images/focusin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447800"/>
            <a:ext cx="8662739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447800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Yandan görünüş!</a:t>
            </a:r>
            <a:endParaRPr lang="en-GB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5" y="6267450"/>
            <a:ext cx="8915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Parçacıklar manyetik alan çizgilerinin şişkinliği sayesinde dikey eksende odaklanıyor!!!</a:t>
            </a:r>
            <a:endParaRPr lang="en-GB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9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tr-TR" dirty="0" smtClean="0"/>
              <a:t>Döndürgeç </a:t>
            </a:r>
            <a:r>
              <a:rPr lang="tr-TR" dirty="0" smtClean="0"/>
              <a:t>örnekleri</a:t>
            </a:r>
            <a:endParaRPr lang="en-GB" dirty="0"/>
          </a:p>
        </p:txBody>
      </p:sp>
      <p:pic>
        <p:nvPicPr>
          <p:cNvPr id="31748" name="Picture 4" descr="http://www.buffalo.edu/content/dam/www/news/imported/hires/Cyclot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990600"/>
            <a:ext cx="77724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3223" y="6301859"/>
            <a:ext cx="666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Medikal alanda (kanser terapisinde) kullanılan bir </a:t>
            </a:r>
            <a:r>
              <a:rPr lang="tr-TR" dirty="0" smtClean="0">
                <a:latin typeface="Comic Sans MS" panose="030F0702030302020204" pitchFamily="66" charset="0"/>
              </a:rPr>
              <a:t>döndürgeç.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5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Eşzamanlayıcı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29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5029200" cy="4724400"/>
          </a:xfrm>
        </p:spPr>
        <p:txBody>
          <a:bodyPr>
            <a:normAutofit fontScale="85000" lnSpcReduction="1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Parçacıkları RF kovuklarında hızlandırıp bükücü mıknatıslar sayesinde sabit bir yörüngede tutan dairesel hızlandırıcı tipi.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Ilk elektron </a:t>
            </a:r>
            <a:r>
              <a:rPr lang="tr-TR" dirty="0" smtClean="0">
                <a:latin typeface="Comic Sans MS" panose="030F0702030302020204" pitchFamily="66" charset="0"/>
              </a:rPr>
              <a:t>eşzamanlayıcısı: </a:t>
            </a:r>
            <a:r>
              <a:rPr lang="tr-TR" dirty="0" smtClean="0">
                <a:latin typeface="Comic Sans MS" panose="030F0702030302020204" pitchFamily="66" charset="0"/>
              </a:rPr>
              <a:t>1945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İlk proton </a:t>
            </a:r>
            <a:r>
              <a:rPr lang="tr-TR" dirty="0" smtClean="0">
                <a:latin typeface="Comic Sans MS" panose="030F0702030302020204" pitchFamily="66" charset="0"/>
              </a:rPr>
              <a:t>eşzamanlaıyıcsı: </a:t>
            </a:r>
            <a:r>
              <a:rPr lang="tr-TR" dirty="0" smtClean="0">
                <a:latin typeface="Comic Sans MS" panose="030F0702030302020204" pitchFamily="66" charset="0"/>
              </a:rPr>
              <a:t>1952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LHC: En büyük en güçlü </a:t>
            </a:r>
            <a:r>
              <a:rPr lang="tr-TR" dirty="0" smtClean="0">
                <a:latin typeface="Comic Sans MS" panose="030F0702030302020204" pitchFamily="66" charset="0"/>
              </a:rPr>
              <a:t>eşzamanlayıcı</a:t>
            </a:r>
            <a:r>
              <a:rPr lang="tr-TR" dirty="0" smtClean="0">
                <a:latin typeface="Comic Sans MS" panose="030F0702030302020204" pitchFamily="66" charset="0"/>
              </a:rPr>
              <a:t>!!!</a:t>
            </a:r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Eşzamanlayıcı </a:t>
            </a:r>
            <a:r>
              <a:rPr lang="tr-TR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ile parçacıkları diğer hızlandırıcılara göre daha yüksek enerjilere çıkarabiliriz!!!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1"/>
            <a:ext cx="354275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7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RF doğrusal hızlandırıcılar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2438399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Parçacıklar hızlandırıcı içerisinden sadece bir kez geçer. Bu sebeple kısa mesafede olabildiğince çok hızlandırmaya çalışıyoruz.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Arka arkaya dizilmiş RF kovuklarından oluşur.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RF kovukları arasında veya içerisinde demeti odaklamak için mıknatıslar bulunur.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Parçacıkların hızlarına göre kullanılan RF kovuğu yapısı ve frekansı değişir. 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8775" y="411480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Soğutma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0183" y="4864179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Vakum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52581" y="5713451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latin typeface="Comic Sans MS" panose="030F0702030302020204" pitchFamily="66" charset="0"/>
              </a:rPr>
              <a:t>RF</a:t>
            </a:r>
            <a:endParaRPr lang="en-GB" b="1" dirty="0">
              <a:latin typeface="Comic Sans MS" panose="030F0702030302020204" pitchFamily="66" charset="0"/>
            </a:endParaRPr>
          </a:p>
        </p:txBody>
      </p:sp>
      <p:pic>
        <p:nvPicPr>
          <p:cNvPr id="41992" name="Picture 8" descr="http://home.web.cern.ch/sites/home.web.cern.ch/files/image/update-for_scientists/2014/05/cern-photo-201404-087-1_compress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68766"/>
            <a:ext cx="4213543" cy="31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22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itchFamily="66" charset="0"/>
              </a:rPr>
              <a:t>PARÇACIK HIZLANDIRICILARI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6" name="Bitmap Image" r:id="rId3" imgW="0" imgH="0" progId="PBrush">
                  <p:embed/>
                </p:oleObj>
              </mc:Choice>
              <mc:Fallback>
                <p:oleObj name="Bitmap Image" r:id="rId3" imgW="0" imgH="0" progId="PBrush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371600"/>
            <a:ext cx="7162800" cy="5082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961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itchFamily="66" charset="0"/>
              </a:rPr>
              <a:t>PARÇACIK HIZLANDIRICILARI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Bitmap Image" r:id="rId3" imgW="0" imgH="0" progId="PBrush">
                  <p:embed/>
                </p:oleObj>
              </mc:Choice>
              <mc:Fallback>
                <p:oleObj name="Bitmap Image" r:id="rId3" imgW="0" imgH="0" progId="PBrush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371600"/>
            <a:ext cx="7162800" cy="5082377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flipV="1">
            <a:off x="4724400" y="2743200"/>
            <a:ext cx="2286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657600" y="2819400"/>
            <a:ext cx="381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48200" y="46482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581400" y="4648200"/>
            <a:ext cx="381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3962400"/>
            <a:ext cx="4610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Comic Sans MS" pitchFamily="66" charset="0"/>
              </a:rPr>
              <a:t>Hızlandırma birimleri (FR kovukları)</a:t>
            </a:r>
          </a:p>
          <a:p>
            <a:r>
              <a:rPr lang="tr-TR" b="1" dirty="0" smtClean="0">
                <a:solidFill>
                  <a:srgbClr val="0070C0"/>
                </a:solidFill>
                <a:latin typeface="Comic Sans MS" pitchFamily="66" charset="0"/>
              </a:rPr>
              <a:t>Elektrik alan ile parçacıklar hızlandırılır</a:t>
            </a:r>
            <a:endParaRPr lang="tr-TR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080" name="Picture 8" descr="http://www.bruker-est.com/uploads/pics/JLAB_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1713">
            <a:off x="1247147" y="1215304"/>
            <a:ext cx="7620000" cy="2962276"/>
          </a:xfrm>
          <a:prstGeom prst="rect">
            <a:avLst/>
          </a:prstGeom>
          <a:noFill/>
        </p:spPr>
      </p:pic>
      <p:pic>
        <p:nvPicPr>
          <p:cNvPr id="3084" name="Picture 12" descr="http://www.newscientist.com/data/galleries/dn15139-science-supermachine-scrapyard/lep_klystr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3429000"/>
            <a:ext cx="4286250" cy="3171826"/>
          </a:xfrm>
          <a:prstGeom prst="rect">
            <a:avLst/>
          </a:prstGeom>
          <a:noFill/>
        </p:spPr>
      </p:pic>
      <p:cxnSp>
        <p:nvCxnSpPr>
          <p:cNvPr id="32" name="Straight Arrow Connector 31"/>
          <p:cNvCxnSpPr/>
          <p:nvPr/>
        </p:nvCxnSpPr>
        <p:spPr>
          <a:xfrm flipV="1">
            <a:off x="5181600" y="2819400"/>
            <a:ext cx="685800" cy="838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95400" y="3810000"/>
            <a:ext cx="6090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 smtClean="0">
                <a:solidFill>
                  <a:srgbClr val="C00000"/>
                </a:solidFill>
                <a:latin typeface="Comic Sans MS" pitchFamily="66" charset="0"/>
              </a:rPr>
              <a:t>Bükücü Mıknatıs</a:t>
            </a:r>
          </a:p>
          <a:p>
            <a:pPr algn="ctr"/>
            <a:r>
              <a:rPr lang="tr-TR" dirty="0" smtClean="0">
                <a:solidFill>
                  <a:srgbClr val="C00000"/>
                </a:solidFill>
                <a:latin typeface="Comic Sans MS" pitchFamily="66" charset="0"/>
              </a:rPr>
              <a:t>Manyetik alan sayesinde parçacıkların yönünü değiştirir</a:t>
            </a:r>
            <a:endParaRPr lang="tr-TR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86" name="Picture 14" descr="http://etrade.daegu.go.kr/co/k/krtech/img/oimg_GC01640497_CA016405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87021">
            <a:off x="3498179" y="183379"/>
            <a:ext cx="4551439" cy="3676651"/>
          </a:xfrm>
          <a:prstGeom prst="rect">
            <a:avLst/>
          </a:prstGeom>
          <a:noFill/>
        </p:spPr>
      </p:pic>
      <p:pic>
        <p:nvPicPr>
          <p:cNvPr id="3088" name="Picture 16" descr="http://epac04.web.psi.ch/head2/sub4head2/vectorfields/picture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31087">
            <a:off x="676426" y="1749452"/>
            <a:ext cx="3552825" cy="3467100"/>
          </a:xfrm>
          <a:prstGeom prst="rect">
            <a:avLst/>
          </a:prstGeom>
          <a:noFill/>
        </p:spPr>
      </p:pic>
      <p:cxnSp>
        <p:nvCxnSpPr>
          <p:cNvPr id="39" name="Straight Arrow Connector 38"/>
          <p:cNvCxnSpPr/>
          <p:nvPr/>
        </p:nvCxnSpPr>
        <p:spPr>
          <a:xfrm flipH="1">
            <a:off x="2209800" y="44196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676400" y="3810000"/>
            <a:ext cx="55210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92D050"/>
                </a:solidFill>
                <a:latin typeface="Comic Sans MS" pitchFamily="66" charset="0"/>
              </a:rPr>
              <a:t>Odaklayıcı mıknatıslarda</a:t>
            </a:r>
          </a:p>
          <a:p>
            <a:pPr algn="ctr"/>
            <a:r>
              <a:rPr lang="tr-TR" sz="2000" b="1" dirty="0" smtClean="0">
                <a:solidFill>
                  <a:srgbClr val="92D050"/>
                </a:solidFill>
                <a:latin typeface="Comic Sans MS" pitchFamily="66" charset="0"/>
              </a:rPr>
              <a:t>Manyetik alan yardımı ile demet odaklanır</a:t>
            </a:r>
            <a:endParaRPr lang="tr-TR" sz="2000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3090" name="Picture 18" descr="http://petra3-project.desy.de/e12/e386/e387/e388/e2605/column-objekt2610/img/QuadrupolePQL_en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0" y="1447800"/>
            <a:ext cx="5827183" cy="4370388"/>
          </a:xfrm>
          <a:prstGeom prst="rect">
            <a:avLst/>
          </a:prstGeom>
          <a:noFill/>
        </p:spPr>
      </p:pic>
      <p:pic>
        <p:nvPicPr>
          <p:cNvPr id="3092" name="Picture 20" descr="http://agni.phys.iit.edu/~vpa/images/90-1537-0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650718">
            <a:off x="224003" y="669369"/>
            <a:ext cx="5715000" cy="5791201"/>
          </a:xfrm>
          <a:prstGeom prst="rect">
            <a:avLst/>
          </a:prstGeom>
          <a:noFill/>
        </p:spPr>
      </p:pic>
      <p:pic>
        <p:nvPicPr>
          <p:cNvPr id="3094" name="Picture 22" descr="http://farm7.staticflickr.com/6226/6262503782_5fc66f5e08_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533400"/>
            <a:ext cx="4572000" cy="609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313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9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34" grpId="0"/>
      <p:bldP spid="34" grpId="1"/>
      <p:bldP spid="41" grpId="0"/>
      <p:bldP spid="41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4-kutuplular ile odaklama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32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343400" cy="457200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Hızlandırılan parçadık demetindeki parçacıklar aynı yüklü olduğu için birbirine itme kuvveti uygular.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Bu itme kuvveti sebebiyle demet dikine eksende yayılmaya başlar. 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Parçacıkların demet borusuna çarpmaması için odaklanması gerekir!!!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1986" name="Picture 2" descr="http://www.madrimasd.org/cienciaysociedad/ateneo/dossier/particulas/cern/public_web_cern_ch/Public/accelerators/beampip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124200" cy="220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The Advanced Light Source fac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638922" cy="243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24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3810000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46650" y="2655428"/>
            <a:ext cx="3810000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2152116" y="418465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146420" y="4845821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209800" y="464262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676400" y="4642621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58000" y="4027028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858000" y="4499482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982270" y="4489099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6400800" y="4477878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19400" y="1257181"/>
            <a:ext cx="4117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0070C0"/>
                </a:solidFill>
                <a:latin typeface="Comic Sans MS" pitchFamily="66" charset="0"/>
              </a:rPr>
              <a:t>Sadece manyetik alan varsa </a:t>
            </a:r>
          </a:p>
          <a:p>
            <a:pPr algn="ctr"/>
            <a:r>
              <a:rPr lang="tr-TR" sz="4400" b="1" dirty="0" smtClean="0">
                <a:solidFill>
                  <a:srgbClr val="0070C0"/>
                </a:solidFill>
                <a:latin typeface="Comic Sans MS" pitchFamily="66" charset="0"/>
              </a:rPr>
              <a:t>F</a:t>
            </a:r>
            <a:r>
              <a:rPr lang="tr-TR" sz="4000" dirty="0">
                <a:solidFill>
                  <a:srgbClr val="0070C0"/>
                </a:solidFill>
                <a:latin typeface="Comic Sans MS" pitchFamily="66" charset="0"/>
              </a:rPr>
              <a:t>= </a:t>
            </a:r>
            <a:r>
              <a:rPr lang="tr-TR" sz="4000" dirty="0" smtClean="0">
                <a:solidFill>
                  <a:srgbClr val="0070C0"/>
                </a:solidFill>
                <a:latin typeface="Comic Sans MS" pitchFamily="66" charset="0"/>
              </a:rPr>
              <a:t>q</a:t>
            </a:r>
            <a:r>
              <a:rPr lang="tr-TR" sz="4400" b="1" dirty="0" smtClean="0">
                <a:solidFill>
                  <a:srgbClr val="0070C0"/>
                </a:solidFill>
                <a:latin typeface="Comic Sans MS" pitchFamily="66" charset="0"/>
              </a:rPr>
              <a:t>v</a:t>
            </a:r>
            <a:r>
              <a:rPr lang="tr-TR" sz="4000" dirty="0" smtClean="0">
                <a:solidFill>
                  <a:srgbClr val="0070C0"/>
                </a:solidFill>
                <a:latin typeface="Comic Sans MS" pitchFamily="66" charset="0"/>
              </a:rPr>
              <a:t>x</a:t>
            </a:r>
            <a:r>
              <a:rPr lang="tr-TR" sz="4400" b="1" dirty="0" smtClean="0">
                <a:solidFill>
                  <a:srgbClr val="0070C0"/>
                </a:solidFill>
                <a:latin typeface="Comic Sans MS" pitchFamily="66" charset="0"/>
              </a:rPr>
              <a:t>B</a:t>
            </a:r>
            <a:endParaRPr lang="en-GB" sz="4400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61628" y="6113876"/>
            <a:ext cx="1835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dirty="0" smtClean="0">
                <a:solidFill>
                  <a:srgbClr val="0070C0"/>
                </a:solidFill>
                <a:latin typeface="Comic Sans MS" pitchFamily="66" charset="0"/>
              </a:rPr>
              <a:t>1952</a:t>
            </a:r>
            <a:endParaRPr lang="en-GB" sz="4400" dirty="0">
              <a:solidFill>
                <a:srgbClr val="0070C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33350"/>
            <a:ext cx="7318048" cy="114300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4-kutuplular ile odaklama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7175" y="1534180"/>
            <a:ext cx="2366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latin typeface="Comic Sans MS" pitchFamily="66" charset="0"/>
              </a:rPr>
              <a:t>F</a:t>
            </a:r>
            <a:r>
              <a:rPr lang="tr-TR" sz="2800" dirty="0">
                <a:latin typeface="Comic Sans MS" pitchFamily="66" charset="0"/>
              </a:rPr>
              <a:t>= q(</a:t>
            </a:r>
            <a:r>
              <a:rPr lang="tr-TR" sz="2800" b="1" dirty="0">
                <a:latin typeface="Comic Sans MS" pitchFamily="66" charset="0"/>
              </a:rPr>
              <a:t>v</a:t>
            </a:r>
            <a:r>
              <a:rPr lang="tr-TR" sz="2800" dirty="0">
                <a:latin typeface="Comic Sans MS" pitchFamily="66" charset="0"/>
              </a:rPr>
              <a:t>x</a:t>
            </a:r>
            <a:r>
              <a:rPr lang="tr-TR" sz="2800" b="1" dirty="0">
                <a:latin typeface="Comic Sans MS" pitchFamily="66" charset="0"/>
              </a:rPr>
              <a:t>B</a:t>
            </a:r>
            <a:r>
              <a:rPr lang="tr-TR" sz="2800" dirty="0">
                <a:latin typeface="Comic Sans MS" pitchFamily="66" charset="0"/>
              </a:rPr>
              <a:t> + </a:t>
            </a:r>
            <a:r>
              <a:rPr lang="tr-TR" sz="2800" b="1" dirty="0">
                <a:latin typeface="Comic Sans MS" pitchFamily="66" charset="0"/>
              </a:rPr>
              <a:t>E</a:t>
            </a:r>
            <a:r>
              <a:rPr lang="tr-TR" sz="2800" dirty="0">
                <a:latin typeface="Comic Sans MS" pitchFamily="66" charset="0"/>
              </a:rPr>
              <a:t>)</a:t>
            </a:r>
          </a:p>
        </p:txBody>
      </p:sp>
      <p:pic>
        <p:nvPicPr>
          <p:cNvPr id="20" name="Picture 20" descr="http://agni.phys.iit.edu/~vpa/images/90-1537-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72551" y="19050"/>
            <a:ext cx="2161924" cy="2190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024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4-kutuplular ile odaklama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34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3810000"/>
            <a:ext cx="8534400" cy="205740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Odak uzaklıkları aynı (f) olan bir ince kenarlı ve bir kalın kenarlı merceği arka arkaya koyarsak aradaki uzaklık d &lt; f  şartını sağladığı sürece bu iki merceğin yaptığı toplam etki odaklayıcıdır!!!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Hızlandırıcılarda birbiri ardına gelen 4-kutuplu mıknatıslar birbirine göre 90 derece döndürülmüştür. 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33" y="2076450"/>
            <a:ext cx="8667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33" y="1828800"/>
            <a:ext cx="7239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4633" y="2686050"/>
            <a:ext cx="3867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33805" y="189178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2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264" y="1600200"/>
            <a:ext cx="1582278" cy="151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099136" y="1634483"/>
            <a:ext cx="1582278" cy="151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56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Parçacıklar ile RF elektrik alanın eşzamanlılığı</a:t>
            </a:r>
            <a:endParaRPr lang="en-GB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590675"/>
                <a:ext cx="4953000" cy="49530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tr-TR" sz="2600" dirty="0" smtClean="0">
                    <a:latin typeface="Comic Sans MS" panose="030F0702030302020204" pitchFamily="66" charset="0"/>
                  </a:rPr>
                  <a:t>Parçacıkların değişen elektrik alanlar ile eşzamanlılığını sağlamak için parçacıkların (hızlandırıcı etrafında) dönme frekansı ve RF frekansı arasında bir ilişki olmalı.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𝑹𝑭</m:t>
                        </m:r>
                      </m:sub>
                    </m:sSub>
                    <m:r>
                      <a:rPr lang="tr-TR" sz="2800" b="1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tr-TR" sz="2800" b="1" i="1">
                        <a:solidFill>
                          <a:srgbClr val="002060"/>
                        </a:solidFill>
                        <a:latin typeface="Cambria Math"/>
                      </a:rPr>
                      <m:t>𝒉</m:t>
                    </m:r>
                    <m:r>
                      <a:rPr lang="tr-TR" sz="2800" b="1" i="1">
                        <a:solidFill>
                          <a:srgbClr val="002060"/>
                        </a:solidFill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𝒅</m:t>
                        </m:r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ö</m:t>
                        </m:r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𝒏𝒎𝒆</m:t>
                        </m:r>
                      </m:sub>
                    </m:sSub>
                    <m:r>
                      <a:rPr lang="tr-TR" sz="2800" i="1">
                        <a:latin typeface="Cambria Math"/>
                      </a:rPr>
                      <m:t> </m:t>
                    </m:r>
                  </m:oMath>
                </a14:m>
                <a:r>
                  <a:rPr lang="tr-TR" sz="2800" dirty="0">
                    <a:latin typeface="Comic Sans MS" panose="030F0702030302020204" pitchFamily="66" charset="0"/>
                  </a:rPr>
                  <a:t> </a:t>
                </a:r>
              </a:p>
              <a:p>
                <a:r>
                  <a:rPr lang="tr-TR" sz="2600" dirty="0" smtClean="0">
                    <a:latin typeface="Comic Sans MS" panose="030F0702030302020204" pitchFamily="66" charset="0"/>
                  </a:rPr>
                  <a:t>Parçacıklar hızlandırıldıkça:</a:t>
                </a:r>
              </a:p>
              <a:p>
                <a:pPr lvl="1"/>
                <a:r>
                  <a:rPr lang="tr-TR" sz="2200" dirty="0" smtClean="0">
                    <a:latin typeface="Comic Sans MS" panose="030F0702030302020204" pitchFamily="66" charset="0"/>
                  </a:rPr>
                  <a:t>Büküçü mıknatısların manyetik alanları arttırılır.</a:t>
                </a:r>
              </a:p>
              <a:p>
                <a:pPr lvl="1"/>
                <a:r>
                  <a:rPr lang="tr-TR" sz="2200" dirty="0" smtClean="0">
                    <a:latin typeface="Comic Sans MS" panose="030F0702030302020204" pitchFamily="66" charset="0"/>
                  </a:rPr>
                  <a:t>RF kovuklarındaki RF alanların frekansı arttırılır.</a:t>
                </a:r>
              </a:p>
              <a:p>
                <a:r>
                  <a:rPr lang="tr-TR" sz="2600" dirty="0" smtClean="0">
                    <a:latin typeface="Comic Sans MS" panose="030F0702030302020204" pitchFamily="66" charset="0"/>
                  </a:rPr>
                  <a:t>RF kovuklarının frekansını belirli aralıkta değiştirebiliriz. Bu sebeple </a:t>
                </a:r>
                <a:r>
                  <a:rPr lang="tr-TR" sz="2600" dirty="0" smtClean="0">
                    <a:latin typeface="Comic Sans MS" panose="030F0702030302020204" pitchFamily="66" charset="0"/>
                  </a:rPr>
                  <a:t>eşzamanlılardan </a:t>
                </a:r>
                <a:r>
                  <a:rPr lang="tr-TR" sz="2600" dirty="0" smtClean="0">
                    <a:latin typeface="Comic Sans MS" panose="030F0702030302020204" pitchFamily="66" charset="0"/>
                  </a:rPr>
                  <a:t>önce parçacıkları belirli bir enerjiye çıkartmak icin doğrusal hızlandırıcı bulunur. </a:t>
                </a:r>
              </a:p>
              <a:p>
                <a:pPr marL="0" indent="0" algn="ctr">
                  <a:buNone/>
                </a:pPr>
                <a:endParaRPr lang="tr-TR" dirty="0" smtClean="0">
                  <a:latin typeface="Comic Sans MS" panose="030F0702030302020204" pitchFamily="66" charset="0"/>
                </a:endParaRPr>
              </a:p>
              <a:p>
                <a:pPr marL="0" indent="0">
                  <a:buNone/>
                </a:pPr>
                <a:endParaRPr lang="en-GB" dirty="0">
                  <a:latin typeface="Comic Sans MS" panose="030F0702030302020204" pitchFamily="66" charset="0"/>
                </a:endParaRP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590675"/>
                <a:ext cx="4953000" cy="4953000"/>
              </a:xfrm>
              <a:blipFill rotWithShape="1">
                <a:blip r:embed="rId2"/>
                <a:stretch>
                  <a:fillRect l="-1353" t="-2094" r="-2952" b="-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193" y="2133600"/>
            <a:ext cx="402780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Eşzamanlayıcıların </a:t>
            </a:r>
            <a:r>
              <a:rPr lang="tr-TR" dirty="0" smtClean="0">
                <a:latin typeface="Comic Sans MS" panose="030F0702030302020204" pitchFamily="66" charset="0"/>
              </a:rPr>
              <a:t>limiti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590675"/>
            <a:ext cx="5105400" cy="4953000"/>
          </a:xfrm>
        </p:spPr>
        <p:txBody>
          <a:bodyPr>
            <a:normAutofit fontScale="62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Proton </a:t>
            </a:r>
            <a:r>
              <a:rPr lang="tr-TR" dirty="0" smtClean="0">
                <a:latin typeface="Comic Sans MS" panose="030F0702030302020204" pitchFamily="66" charset="0"/>
              </a:rPr>
              <a:t>eşzamanlayıcıların</a:t>
            </a:r>
            <a:r>
              <a:rPr lang="tr-TR" dirty="0" smtClean="0">
                <a:latin typeface="Comic Sans MS" panose="030F0702030302020204" pitchFamily="66" charset="0"/>
              </a:rPr>
              <a:t> </a:t>
            </a:r>
            <a:r>
              <a:rPr lang="tr-TR" dirty="0" smtClean="0">
                <a:latin typeface="Comic Sans MS" panose="030F0702030302020204" pitchFamily="66" charset="0"/>
              </a:rPr>
              <a:t>parçacıkları çıkarabileceği maksimum enerji bükücü mıknatıslara bağlıdır.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RF kovuklarından parçacıkları birçok kez geçirip hızlandırabilirim fakat parçacıkları bükecek güçte mıknatısa sahip degilsem parçacıklar demet borusuna çarparlar.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Elektron </a:t>
            </a:r>
            <a:r>
              <a:rPr lang="tr-TR" dirty="0" smtClean="0">
                <a:latin typeface="Comic Sans MS" panose="030F0702030302020204" pitchFamily="66" charset="0"/>
              </a:rPr>
              <a:t>eşzamanlayıcılarının</a:t>
            </a:r>
            <a:r>
              <a:rPr lang="tr-TR" dirty="0" smtClean="0">
                <a:latin typeface="Comic Sans MS" panose="030F0702030302020204" pitchFamily="66" charset="0"/>
              </a:rPr>
              <a:t> </a:t>
            </a:r>
            <a:r>
              <a:rPr lang="tr-TR" dirty="0" smtClean="0">
                <a:latin typeface="Comic Sans MS" panose="030F0702030302020204" pitchFamily="66" charset="0"/>
              </a:rPr>
              <a:t>limiti </a:t>
            </a:r>
            <a:r>
              <a:rPr lang="tr-TR" dirty="0" smtClean="0">
                <a:latin typeface="Comic Sans MS" panose="030F0702030302020204" pitchFamily="66" charset="0"/>
              </a:rPr>
              <a:t>eşzamanlayıcı ışınımı </a:t>
            </a:r>
            <a:r>
              <a:rPr lang="tr-TR" dirty="0" smtClean="0">
                <a:latin typeface="Comic Sans MS" panose="030F0702030302020204" pitchFamily="66" charset="0"/>
              </a:rPr>
              <a:t>sebebi ile daha düşüktür</a:t>
            </a:r>
            <a:r>
              <a:rPr lang="tr-TR" dirty="0" smtClean="0">
                <a:latin typeface="Comic Sans MS" panose="030F0702030302020204" pitchFamily="66" charset="0"/>
              </a:rPr>
              <a:t>.</a:t>
            </a:r>
          </a:p>
          <a:p>
            <a:pPr lvl="1"/>
            <a:r>
              <a:rPr lang="tr-TR" dirty="0" smtClean="0">
                <a:latin typeface="Comic Sans MS" panose="030F0702030302020204" pitchFamily="66" charset="0"/>
              </a:rPr>
              <a:t>Yüklü bir parçacık ivmelendiği anda ışınım yaparak enerjisinin bir kısmını elektromanyetik dalga olarak etrafa yayar.</a:t>
            </a:r>
          </a:p>
          <a:p>
            <a:pPr lvl="1"/>
            <a:r>
              <a:rPr lang="tr-TR" dirty="0" smtClean="0">
                <a:latin typeface="Comic Sans MS" panose="030F0702030302020204" pitchFamily="66" charset="0"/>
              </a:rPr>
              <a:t>Düşük kütleli parçacıklar daha fazla ışınım yapar</a:t>
            </a:r>
            <a:endParaRPr lang="tr-TR" dirty="0" smtClean="0">
              <a:latin typeface="Comic Sans MS" panose="030F0702030302020204" pitchFamily="66" charset="0"/>
            </a:endParaRP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45058" name="Picture 2" descr="http://upload.wikimedia.org/wikipedia/commons/thumb/7/74/LHC.svg/744px-LHC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813001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038600"/>
            <a:ext cx="2544955" cy="180577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934200" y="4876800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LEP</a:t>
            </a:r>
            <a:endParaRPr lang="en-GB" dirty="0"/>
          </a:p>
        </p:txBody>
      </p:sp>
      <p:pic>
        <p:nvPicPr>
          <p:cNvPr id="48130" name="Picture 2" descr="http://upload.wikimedia.org/wikipedia/commons/5/58/Syncrotr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833" y="5844377"/>
            <a:ext cx="1191767" cy="687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Eşzamanlayıcı ışınımı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46082" name="Picture 2" descr="http://upload.wikimedia.org/wikipedia/commons/6/60/Sch%C3%A9ma_de_principe_du_synchrot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324" y="1676400"/>
            <a:ext cx="4635608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 descr="General Electric 1947 synchrotr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2286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42823" y="4800600"/>
            <a:ext cx="43011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Günümüzde elektron </a:t>
            </a:r>
            <a:r>
              <a:rPr lang="tr-TR" dirty="0" smtClean="0">
                <a:latin typeface="Comic Sans MS" panose="030F0702030302020204" pitchFamily="66" charset="0"/>
              </a:rPr>
              <a:t>eşzamanlayıcıları </a:t>
            </a:r>
            <a:endParaRPr lang="tr-TR" dirty="0" smtClean="0">
              <a:latin typeface="Comic Sans MS" panose="030F0702030302020204" pitchFamily="66" charset="0"/>
            </a:endParaRPr>
          </a:p>
          <a:p>
            <a:r>
              <a:rPr lang="tr-TR" dirty="0" smtClean="0">
                <a:latin typeface="Comic Sans MS" panose="030F0702030302020204" pitchFamily="66" charset="0"/>
              </a:rPr>
              <a:t> ile </a:t>
            </a:r>
            <a:r>
              <a:rPr lang="tr-TR" dirty="0" smtClean="0">
                <a:latin typeface="Comic Sans MS" panose="030F0702030302020204" pitchFamily="66" charset="0"/>
              </a:rPr>
              <a:t>eşzamanlayıcı </a:t>
            </a:r>
            <a:r>
              <a:rPr lang="tr-TR" dirty="0" smtClean="0">
                <a:latin typeface="Comic Sans MS" panose="030F0702030302020204" pitchFamily="66" charset="0"/>
              </a:rPr>
              <a:t>ışıması elde eden</a:t>
            </a:r>
          </a:p>
          <a:p>
            <a:r>
              <a:rPr lang="tr-TR" dirty="0" smtClean="0">
                <a:latin typeface="Comic Sans MS" panose="030F0702030302020204" pitchFamily="66" charset="0"/>
              </a:rPr>
              <a:t> birçok merkez var!!!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124200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General Electrics (1947)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6086" name="Picture 6" descr="http://xdb.lbl.gov/Section2/Image_Sec2/GEsynchrotr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6" y="3583918"/>
            <a:ext cx="2400789" cy="303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95600" y="6248916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 70-MeV </a:t>
            </a:r>
            <a:r>
              <a:rPr lang="tr-TR" dirty="0" smtClean="0">
                <a:latin typeface="Comic Sans MS" panose="030F0702030302020204" pitchFamily="66" charset="0"/>
              </a:rPr>
              <a:t>elektron </a:t>
            </a:r>
            <a:r>
              <a:rPr lang="tr-TR" dirty="0" smtClean="0">
                <a:latin typeface="Comic Sans MS" panose="030F0702030302020204" pitchFamily="66" charset="0"/>
              </a:rPr>
              <a:t>eşzamanlayıcısı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itchFamily="66" charset="0"/>
              </a:rPr>
              <a:t>Teşekkürler!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47832"/>
            <a:ext cx="7436296" cy="561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5486400" y="1905000"/>
            <a:ext cx="3240359" cy="977206"/>
          </a:xfrm>
          <a:prstGeom prst="wedgeEllipseCallout">
            <a:avLst>
              <a:gd name="adj1" fmla="val -38019"/>
              <a:gd name="adj2" fmla="val 715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Comic Sans MS" pitchFamily="66" charset="0"/>
              </a:rPr>
              <a:t>Sorular</a:t>
            </a:r>
            <a:r>
              <a:rPr lang="fr-FR" sz="28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2800" b="1" dirty="0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218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Farklı hızlarda farklı yapılar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6" descr="https://project-linac4.web.cern.ch/project-linac4/Integration/linac4_pictures/Machine/img1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199"/>
            <a:ext cx="8522503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93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İyon kaynakları-</a:t>
            </a:r>
            <a:r>
              <a:rPr lang="tr-TR" dirty="0" smtClean="0">
                <a:latin typeface="Comic Sans MS" panose="030F0702030302020204" pitchFamily="66" charset="0"/>
              </a:rPr>
              <a:t>proton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5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3477260" cy="14192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371600"/>
            <a:ext cx="4838700" cy="417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24200"/>
            <a:ext cx="2344643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6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699" y="2274570"/>
            <a:ext cx="4135701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cdsweb.cern.ch/record/1265619/files/LINAF4_RFQ_after_brazing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895600"/>
            <a:ext cx="3657600" cy="2303145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RFQ 45keV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3MeV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1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Comic Sans MS" panose="030F0702030302020204" pitchFamily="66" charset="0"/>
              </a:rPr>
              <a:t>Proton doğrusal hızlandırıcılarında kullanılan bazı yapılar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7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Comic Sans MS" pitchFamily="66" charset="0"/>
              </a:rPr>
              <a:t>RFQ 45keV </a:t>
            </a:r>
            <a:r>
              <a:rPr lang="tr-TR" dirty="0" smtClean="0">
                <a:latin typeface="Comic Sans MS" pitchFamily="66" charset="0"/>
                <a:sym typeface="Wingdings" panose="05000000000000000000" pitchFamily="2" charset="2"/>
              </a:rPr>
              <a:t> 3MeV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362200"/>
            <a:ext cx="4083942" cy="305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362200"/>
            <a:ext cx="4038600" cy="3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570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anose="030F0702030302020204" pitchFamily="66" charset="0"/>
              </a:rPr>
              <a:t>DTL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8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7696200" cy="1752600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Linac: İngilizcede linac terimi sadece RF ile çalışan doğrusal hızlandırıcılar için kullanılır. </a:t>
            </a:r>
          </a:p>
          <a:p>
            <a:r>
              <a:rPr lang="tr-TR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Alvarez DTL</a:t>
            </a:r>
            <a:r>
              <a:rPr lang="tr-TR" dirty="0" smtClean="0">
                <a:latin typeface="Comic Sans MS" panose="030F0702030302020204" pitchFamily="66" charset="0"/>
              </a:rPr>
              <a:t> (1948) ilk tiplerden. Genelde 3MeV-100MeV arasında proton ve H- iyonları için kullanılır. </a:t>
            </a:r>
          </a:p>
          <a:p>
            <a:pPr lvl="1"/>
            <a:r>
              <a:rPr lang="tr-TR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Hala düşük enerjilerde (3MeV üstü 50MeV altı) en etkili hızlandırıcı yapısı.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06390"/>
            <a:ext cx="1066800" cy="24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867400"/>
            <a:ext cx="101639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cds.cern.ch/record/917902/files/7704007.jp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04436"/>
            <a:ext cx="4953000" cy="329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5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DTL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3" y="401547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2" name="Picture 4" descr="lina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658" y="1688124"/>
            <a:ext cx="4457037" cy="2973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400" y="5606534"/>
            <a:ext cx="268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Lınac4 DTL birinci tank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42378" y="5715000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Lınac2 DTL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" name="Picture 8" descr="http://home.web.cern.ch/sites/home.web.cern.ch/files/image/update-for_scientists/2014/05/cern-photo-201404-087-1_compress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" y="1594885"/>
            <a:ext cx="4213543" cy="31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45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950</Words>
  <Application>Microsoft Office PowerPoint</Application>
  <PresentationFormat>On-screen Show (4:3)</PresentationFormat>
  <Paragraphs>186</Paragraphs>
  <Slides>38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Bitmap Image</vt:lpstr>
      <vt:lpstr>Hızlandırıcı Fiziği-2</vt:lpstr>
      <vt:lpstr>İçerik</vt:lpstr>
      <vt:lpstr>RF doğrusal hızlandırıcılar</vt:lpstr>
      <vt:lpstr>Farklı hızlarda farklı yapılar</vt:lpstr>
      <vt:lpstr>İyon kaynakları-proton</vt:lpstr>
      <vt:lpstr>Proton doğrusal hızlandırıcılarında kullanılan bazı yapılar</vt:lpstr>
      <vt:lpstr>Proton doğrusal hızlandırıcılarında kullanılan bazı yapılar</vt:lpstr>
      <vt:lpstr>DTL</vt:lpstr>
      <vt:lpstr>DTL</vt:lpstr>
      <vt:lpstr>Proton doğrusal hızlandırıcılarında kullanılan bazı yapılar</vt:lpstr>
      <vt:lpstr>Proton doğrusal hızlandırıcılarında kullanılan bazı yapılar</vt:lpstr>
      <vt:lpstr>Proton doğrusal hızlandırıcılarında kullanılan bazı yapılar</vt:lpstr>
      <vt:lpstr>Proton doğrusal hızlandırıcılarında kullanılan bazı yapılar</vt:lpstr>
      <vt:lpstr>Proton doğrusal hızlandırıcılarında kullanılan bazı yapılar</vt:lpstr>
      <vt:lpstr>Proton doğrusal hızlandırıcılarında kullanılan bazı yapılar</vt:lpstr>
      <vt:lpstr>Elektron doğrusal hızlandırıcıları proton hızlandırıcılarından farklıdır</vt:lpstr>
      <vt:lpstr>Durağan dalga ve yürüyen dalga kovukları</vt:lpstr>
      <vt:lpstr>Dalga klavuzu: RF üretecinden elektromanyetik dalgayı RF kovuğuna taşır</vt:lpstr>
      <vt:lpstr>Yürüyen dalga kovukları</vt:lpstr>
      <vt:lpstr>İyon kaynakları-elektron</vt:lpstr>
      <vt:lpstr>İyon kaynakları-elektron</vt:lpstr>
      <vt:lpstr>Dairesel hızlandırıcılar</vt:lpstr>
      <vt:lpstr>Döndürgeç</vt:lpstr>
      <vt:lpstr>Döndürgeçte eşzamanlılık nasıl sağlanır?</vt:lpstr>
      <vt:lpstr>Döndürgeçte eşzamanlılık nasıl sağlanır?</vt:lpstr>
      <vt:lpstr>İlk döndürgeç</vt:lpstr>
      <vt:lpstr>Parçacıklar aşağı yukarı hareket edip D lere çapmıyor mu?</vt:lpstr>
      <vt:lpstr>Döndürgeç örnekleri</vt:lpstr>
      <vt:lpstr>Eşzamanlayıcı</vt:lpstr>
      <vt:lpstr>PARÇACIK HIZLANDIRICILARI</vt:lpstr>
      <vt:lpstr>PARÇACIK HIZLANDIRICILARI</vt:lpstr>
      <vt:lpstr>4-kutuplular ile odaklama</vt:lpstr>
      <vt:lpstr>4-kutuplular ile odaklama</vt:lpstr>
      <vt:lpstr>4-kutuplular ile odaklama</vt:lpstr>
      <vt:lpstr>Parçacıklar ile RF elektrik alanın eşzamanlılığı</vt:lpstr>
      <vt:lpstr>Eşzamanlayıcıların limiti</vt:lpstr>
      <vt:lpstr>Eşzamanlayıcı ışınımı</vt:lpstr>
      <vt:lpstr>Teşekkürler!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Hızlandırıcı Fiziği</dc:title>
  <dc:creator>Veliko Atanasov Dimov</dc:creator>
  <cp:lastModifiedBy>Veliko Atanasov Dimov</cp:lastModifiedBy>
  <cp:revision>82</cp:revision>
  <dcterms:created xsi:type="dcterms:W3CDTF">2006-08-16T00:00:00Z</dcterms:created>
  <dcterms:modified xsi:type="dcterms:W3CDTF">2014-07-30T08:50:09Z</dcterms:modified>
</cp:coreProperties>
</file>