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48"/>
  </p:notesMasterIdLst>
  <p:sldIdLst>
    <p:sldId id="256" r:id="rId2"/>
    <p:sldId id="342" r:id="rId3"/>
    <p:sldId id="362" r:id="rId4"/>
    <p:sldId id="364" r:id="rId5"/>
    <p:sldId id="363" r:id="rId6"/>
    <p:sldId id="263" r:id="rId7"/>
    <p:sldId id="304" r:id="rId8"/>
    <p:sldId id="308" r:id="rId9"/>
    <p:sldId id="307" r:id="rId10"/>
    <p:sldId id="305" r:id="rId11"/>
    <p:sldId id="306" r:id="rId12"/>
    <p:sldId id="257" r:id="rId13"/>
    <p:sldId id="325" r:id="rId14"/>
    <p:sldId id="324" r:id="rId15"/>
    <p:sldId id="323" r:id="rId16"/>
    <p:sldId id="322" r:id="rId17"/>
    <p:sldId id="321" r:id="rId18"/>
    <p:sldId id="320" r:id="rId19"/>
    <p:sldId id="275" r:id="rId20"/>
    <p:sldId id="333" r:id="rId21"/>
    <p:sldId id="332" r:id="rId22"/>
    <p:sldId id="331" r:id="rId23"/>
    <p:sldId id="330" r:id="rId24"/>
    <p:sldId id="329" r:id="rId25"/>
    <p:sldId id="276" r:id="rId26"/>
    <p:sldId id="343" r:id="rId27"/>
    <p:sldId id="345" r:id="rId28"/>
    <p:sldId id="279" r:id="rId29"/>
    <p:sldId id="280" r:id="rId30"/>
    <p:sldId id="281" r:id="rId31"/>
    <p:sldId id="283" r:id="rId32"/>
    <p:sldId id="301" r:id="rId33"/>
    <p:sldId id="347" r:id="rId34"/>
    <p:sldId id="352" r:id="rId35"/>
    <p:sldId id="348" r:id="rId36"/>
    <p:sldId id="350" r:id="rId37"/>
    <p:sldId id="353" r:id="rId38"/>
    <p:sldId id="360" r:id="rId39"/>
    <p:sldId id="355" r:id="rId40"/>
    <p:sldId id="365" r:id="rId41"/>
    <p:sldId id="356" r:id="rId42"/>
    <p:sldId id="361" r:id="rId43"/>
    <p:sldId id="358" r:id="rId44"/>
    <p:sldId id="359" r:id="rId45"/>
    <p:sldId id="341" r:id="rId46"/>
    <p:sldId id="302"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441" autoAdjust="0"/>
    <p:restoredTop sz="94660"/>
  </p:normalViewPr>
  <p:slideViewPr>
    <p:cSldViewPr>
      <p:cViewPr varScale="1">
        <p:scale>
          <a:sx n="68" d="100"/>
          <a:sy n="68" d="100"/>
        </p:scale>
        <p:origin x="-58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 Id="rId5" Type="http://schemas.openxmlformats.org/officeDocument/2006/relationships/image" Target="../media/image15.wmf"/><Relationship Id="rId4"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2F3869-3ECB-4C6E-B31F-97B082294F01}" type="datetimeFigureOut">
              <a:rPr lang="en-US" smtClean="0"/>
              <a:pPr/>
              <a:t>4/28/2014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BAE5F1-FBD5-4614-AC15-A5C0942FFF3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en.wikipedia.org/wiki/Penguin_Group" TargetMode="External"/><Relationship Id="rId2" Type="http://schemas.openxmlformats.org/officeDocument/2006/relationships/slide" Target="../slides/slide15.xml"/><Relationship Id="rId1" Type="http://schemas.openxmlformats.org/officeDocument/2006/relationships/notesMaster" Target="../notesMasters/notesMaster1.xml"/><Relationship Id="rId5" Type="http://schemas.openxmlformats.org/officeDocument/2006/relationships/hyperlink" Target="http://en.wikipedia.org/wiki/Special:BookSources/0-13-236678-9" TargetMode="External"/><Relationship Id="rId4" Type="http://schemas.openxmlformats.org/officeDocument/2006/relationships/hyperlink" Target="http://en.wikipedia.org/wiki/International_Standard_Book_Number"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en.wikipedia.org/wiki/Penguin_Group" TargetMode="External"/><Relationship Id="rId2" Type="http://schemas.openxmlformats.org/officeDocument/2006/relationships/slide" Target="../slides/slide16.xml"/><Relationship Id="rId1" Type="http://schemas.openxmlformats.org/officeDocument/2006/relationships/notesMaster" Target="../notesMasters/notesMaster1.xml"/><Relationship Id="rId5" Type="http://schemas.openxmlformats.org/officeDocument/2006/relationships/hyperlink" Target="http://en.wikipedia.org/wiki/Special:BookSources/0-13-236678-9" TargetMode="External"/><Relationship Id="rId4" Type="http://schemas.openxmlformats.org/officeDocument/2006/relationships/hyperlink" Target="http://en.wikipedia.org/wiki/International_Standard_Book_Number"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en.wikipedia.org/wiki/Penguin_Group" TargetMode="External"/><Relationship Id="rId2" Type="http://schemas.openxmlformats.org/officeDocument/2006/relationships/slide" Target="../slides/slide17.xml"/><Relationship Id="rId1" Type="http://schemas.openxmlformats.org/officeDocument/2006/relationships/notesMaster" Target="../notesMasters/notesMaster1.xml"/><Relationship Id="rId5" Type="http://schemas.openxmlformats.org/officeDocument/2006/relationships/hyperlink" Target="http://en.wikipedia.org/wiki/Special:BookSources/0-13-236678-9" TargetMode="External"/><Relationship Id="rId4" Type="http://schemas.openxmlformats.org/officeDocument/2006/relationships/hyperlink" Target="http://en.wikipedia.org/wiki/International_Standard_Book_Number"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en.wikipedia.org/wiki/Penguin_Group" TargetMode="External"/><Relationship Id="rId2" Type="http://schemas.openxmlformats.org/officeDocument/2006/relationships/slide" Target="../slides/slide18.xml"/><Relationship Id="rId1" Type="http://schemas.openxmlformats.org/officeDocument/2006/relationships/notesMaster" Target="../notesMasters/notesMaster1.xml"/><Relationship Id="rId5" Type="http://schemas.openxmlformats.org/officeDocument/2006/relationships/hyperlink" Target="http://en.wikipedia.org/wiki/Special:BookSources/0-13-236678-9" TargetMode="External"/><Relationship Id="rId4" Type="http://schemas.openxmlformats.org/officeDocument/2006/relationships/hyperlink" Target="http://en.wikipedia.org/wiki/International_Standard_Book_Number"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en.wikipedia.org/wiki/Penguin_Group" TargetMode="External"/><Relationship Id="rId2" Type="http://schemas.openxmlformats.org/officeDocument/2006/relationships/slide" Target="../slides/slide12.xml"/><Relationship Id="rId1" Type="http://schemas.openxmlformats.org/officeDocument/2006/relationships/notesMaster" Target="../notesMasters/notesMaster1.xml"/><Relationship Id="rId5" Type="http://schemas.openxmlformats.org/officeDocument/2006/relationships/hyperlink" Target="http://en.wikipedia.org/wiki/Special:BookSources/0-13-236678-9" TargetMode="External"/><Relationship Id="rId4" Type="http://schemas.openxmlformats.org/officeDocument/2006/relationships/hyperlink" Target="http://en.wikipedia.org/wiki/International_Standard_Book_Number"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en.wikipedia.org/wiki/Penguin_Group" TargetMode="External"/><Relationship Id="rId2" Type="http://schemas.openxmlformats.org/officeDocument/2006/relationships/slide" Target="../slides/slide13.xml"/><Relationship Id="rId1" Type="http://schemas.openxmlformats.org/officeDocument/2006/relationships/notesMaster" Target="../notesMasters/notesMaster1.xml"/><Relationship Id="rId5" Type="http://schemas.openxmlformats.org/officeDocument/2006/relationships/hyperlink" Target="http://en.wikipedia.org/wiki/Special:BookSources/0-13-236678-9" TargetMode="External"/><Relationship Id="rId4" Type="http://schemas.openxmlformats.org/officeDocument/2006/relationships/hyperlink" Target="http://en.wikipedia.org/wiki/International_Standard_Book_Number"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en.wikipedia.org/wiki/Penguin_Group" TargetMode="External"/><Relationship Id="rId2" Type="http://schemas.openxmlformats.org/officeDocument/2006/relationships/slide" Target="../slides/slide14.xml"/><Relationship Id="rId1" Type="http://schemas.openxmlformats.org/officeDocument/2006/relationships/notesMaster" Target="../notesMasters/notesMaster1.xml"/><Relationship Id="rId5" Type="http://schemas.openxmlformats.org/officeDocument/2006/relationships/hyperlink" Target="http://en.wikipedia.org/wiki/Special:BookSources/0-13-236678-9" TargetMode="External"/><Relationship Id="rId4" Type="http://schemas.openxmlformats.org/officeDocument/2006/relationships/hyperlink" Target="http://en.wikipedia.org/wiki/International_Standard_Book_Number"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FBAE5F1-FBD5-4614-AC15-A5C0942FFF39}" type="slidenum">
              <a:rPr lang="en-US" smtClean="0"/>
              <a:pPr/>
              <a:t>6</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1" kern="1200" dirty="0" smtClean="0">
                <a:solidFill>
                  <a:schemeClr val="tx1"/>
                </a:solidFill>
                <a:latin typeface="Book Antiqua" pitchFamily="18" charset="0"/>
                <a:ea typeface="+mn-ea"/>
                <a:cs typeface="+mn-cs"/>
              </a:rPr>
              <a:t>R. </a:t>
            </a:r>
            <a:r>
              <a:rPr lang="en-US" sz="1200" b="0" i="1" kern="1200" dirty="0" err="1" smtClean="0">
                <a:solidFill>
                  <a:schemeClr val="tx1"/>
                </a:solidFill>
                <a:latin typeface="Book Antiqua" pitchFamily="18" charset="0"/>
                <a:ea typeface="+mn-ea"/>
                <a:cs typeface="+mn-cs"/>
              </a:rPr>
              <a:t>Oerter</a:t>
            </a:r>
            <a:r>
              <a:rPr lang="en-US" sz="1200" b="0" i="1" kern="1200" dirty="0" smtClean="0">
                <a:solidFill>
                  <a:schemeClr val="tx1"/>
                </a:solidFill>
                <a:latin typeface="Book Antiqua" pitchFamily="18" charset="0"/>
                <a:ea typeface="+mn-ea"/>
                <a:cs typeface="+mn-cs"/>
              </a:rPr>
              <a:t> (2006). The Theory of Almost Everything: The Standard Model, the Unsung Triumph of Modern Physics (Kindle ed.). </a:t>
            </a:r>
            <a:r>
              <a:rPr lang="en-US" sz="1200" b="0" i="1" u="none" strike="noStrike" kern="1200" dirty="0" smtClean="0">
                <a:solidFill>
                  <a:schemeClr val="tx1"/>
                </a:solidFill>
                <a:latin typeface="Book Antiqua" pitchFamily="18" charset="0"/>
                <a:ea typeface="+mn-ea"/>
                <a:cs typeface="+mn-cs"/>
                <a:hlinkClick r:id="rId3" tooltip="Penguin Group"/>
              </a:rPr>
              <a:t>Penguin Group</a:t>
            </a:r>
            <a:r>
              <a:rPr lang="en-US" sz="1200" b="0" i="1" kern="1200" dirty="0" smtClean="0">
                <a:solidFill>
                  <a:schemeClr val="tx1"/>
                </a:solidFill>
                <a:latin typeface="Book Antiqua" pitchFamily="18" charset="0"/>
                <a:ea typeface="+mn-ea"/>
                <a:cs typeface="+mn-cs"/>
              </a:rPr>
              <a:t>. p. 2. </a:t>
            </a:r>
            <a:r>
              <a:rPr lang="en-US" sz="1200" b="0" i="1" u="none" strike="noStrike" kern="1200" dirty="0" smtClean="0">
                <a:solidFill>
                  <a:schemeClr val="tx1"/>
                </a:solidFill>
                <a:latin typeface="Book Antiqua" pitchFamily="18" charset="0"/>
                <a:ea typeface="+mn-ea"/>
                <a:cs typeface="+mn-cs"/>
                <a:hlinkClick r:id="rId4" tooltip="International Standard Book Number"/>
              </a:rPr>
              <a:t>ISBN</a:t>
            </a:r>
            <a:r>
              <a:rPr lang="en-US" sz="1200" b="0" i="1" kern="1200" dirty="0" smtClean="0">
                <a:solidFill>
                  <a:schemeClr val="tx1"/>
                </a:solidFill>
                <a:latin typeface="Book Antiqua" pitchFamily="18" charset="0"/>
                <a:ea typeface="+mn-ea"/>
                <a:cs typeface="+mn-cs"/>
              </a:rPr>
              <a:t> </a:t>
            </a:r>
            <a:r>
              <a:rPr lang="en-US" sz="1200" b="0" i="1" u="none" strike="noStrike" kern="1200" dirty="0" smtClean="0">
                <a:solidFill>
                  <a:schemeClr val="tx1"/>
                </a:solidFill>
                <a:latin typeface="Book Antiqua" pitchFamily="18" charset="0"/>
                <a:ea typeface="+mn-ea"/>
                <a:cs typeface="+mn-cs"/>
                <a:hlinkClick r:id="rId5" tooltip="Special:BookSources/0-13-236678-9"/>
              </a:rPr>
              <a:t>0-13-236678-9</a:t>
            </a:r>
            <a:r>
              <a:rPr lang="en-US" sz="1200" b="0" i="1" kern="1200" dirty="0" smtClean="0">
                <a:solidFill>
                  <a:schemeClr val="tx1"/>
                </a:solidFill>
                <a:latin typeface="Book Antiqua" pitchFamily="18" charset="0"/>
                <a:ea typeface="+mn-ea"/>
                <a:cs typeface="+mn-cs"/>
              </a:rPr>
              <a:t>.</a:t>
            </a:r>
          </a:p>
          <a:p>
            <a:endParaRPr lang="en-US" dirty="0"/>
          </a:p>
        </p:txBody>
      </p:sp>
      <p:sp>
        <p:nvSpPr>
          <p:cNvPr id="4" name="Slide Number Placeholder 3"/>
          <p:cNvSpPr>
            <a:spLocks noGrp="1"/>
          </p:cNvSpPr>
          <p:nvPr>
            <p:ph type="sldNum" sz="quarter" idx="10"/>
          </p:nvPr>
        </p:nvSpPr>
        <p:spPr/>
        <p:txBody>
          <a:bodyPr/>
          <a:lstStyle/>
          <a:p>
            <a:fld id="{BFBAE5F1-FBD5-4614-AC15-A5C0942FFF39}" type="slidenum">
              <a:rPr lang="en-US" smtClean="0"/>
              <a:pPr/>
              <a:t>15</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1" kern="1200" dirty="0" smtClean="0">
                <a:solidFill>
                  <a:schemeClr val="tx1"/>
                </a:solidFill>
                <a:latin typeface="Book Antiqua" pitchFamily="18" charset="0"/>
                <a:ea typeface="+mn-ea"/>
                <a:cs typeface="+mn-cs"/>
              </a:rPr>
              <a:t>R. </a:t>
            </a:r>
            <a:r>
              <a:rPr lang="en-US" sz="1200" b="0" i="1" kern="1200" dirty="0" err="1" smtClean="0">
                <a:solidFill>
                  <a:schemeClr val="tx1"/>
                </a:solidFill>
                <a:latin typeface="Book Antiqua" pitchFamily="18" charset="0"/>
                <a:ea typeface="+mn-ea"/>
                <a:cs typeface="+mn-cs"/>
              </a:rPr>
              <a:t>Oerter</a:t>
            </a:r>
            <a:r>
              <a:rPr lang="en-US" sz="1200" b="0" i="1" kern="1200" dirty="0" smtClean="0">
                <a:solidFill>
                  <a:schemeClr val="tx1"/>
                </a:solidFill>
                <a:latin typeface="Book Antiqua" pitchFamily="18" charset="0"/>
                <a:ea typeface="+mn-ea"/>
                <a:cs typeface="+mn-cs"/>
              </a:rPr>
              <a:t> (2006). The Theory of Almost Everything: The Standard Model, the Unsung Triumph of Modern Physics (Kindle ed.). </a:t>
            </a:r>
            <a:r>
              <a:rPr lang="en-US" sz="1200" b="0" i="1" u="none" strike="noStrike" kern="1200" dirty="0" smtClean="0">
                <a:solidFill>
                  <a:schemeClr val="tx1"/>
                </a:solidFill>
                <a:latin typeface="Book Antiqua" pitchFamily="18" charset="0"/>
                <a:ea typeface="+mn-ea"/>
                <a:cs typeface="+mn-cs"/>
                <a:hlinkClick r:id="rId3" tooltip="Penguin Group"/>
              </a:rPr>
              <a:t>Penguin Group</a:t>
            </a:r>
            <a:r>
              <a:rPr lang="en-US" sz="1200" b="0" i="1" kern="1200" dirty="0" smtClean="0">
                <a:solidFill>
                  <a:schemeClr val="tx1"/>
                </a:solidFill>
                <a:latin typeface="Book Antiqua" pitchFamily="18" charset="0"/>
                <a:ea typeface="+mn-ea"/>
                <a:cs typeface="+mn-cs"/>
              </a:rPr>
              <a:t>. p. 2. </a:t>
            </a:r>
            <a:r>
              <a:rPr lang="en-US" sz="1200" b="0" i="1" u="none" strike="noStrike" kern="1200" dirty="0" smtClean="0">
                <a:solidFill>
                  <a:schemeClr val="tx1"/>
                </a:solidFill>
                <a:latin typeface="Book Antiqua" pitchFamily="18" charset="0"/>
                <a:ea typeface="+mn-ea"/>
                <a:cs typeface="+mn-cs"/>
                <a:hlinkClick r:id="rId4" tooltip="International Standard Book Number"/>
              </a:rPr>
              <a:t>ISBN</a:t>
            </a:r>
            <a:r>
              <a:rPr lang="en-US" sz="1200" b="0" i="1" kern="1200" dirty="0" smtClean="0">
                <a:solidFill>
                  <a:schemeClr val="tx1"/>
                </a:solidFill>
                <a:latin typeface="Book Antiqua" pitchFamily="18" charset="0"/>
                <a:ea typeface="+mn-ea"/>
                <a:cs typeface="+mn-cs"/>
              </a:rPr>
              <a:t> </a:t>
            </a:r>
            <a:r>
              <a:rPr lang="en-US" sz="1200" b="0" i="1" u="none" strike="noStrike" kern="1200" dirty="0" smtClean="0">
                <a:solidFill>
                  <a:schemeClr val="tx1"/>
                </a:solidFill>
                <a:latin typeface="Book Antiqua" pitchFamily="18" charset="0"/>
                <a:ea typeface="+mn-ea"/>
                <a:cs typeface="+mn-cs"/>
                <a:hlinkClick r:id="rId5" tooltip="Special:BookSources/0-13-236678-9"/>
              </a:rPr>
              <a:t>0-13-236678-9</a:t>
            </a:r>
            <a:r>
              <a:rPr lang="en-US" sz="1200" b="0" i="1" kern="1200" dirty="0" smtClean="0">
                <a:solidFill>
                  <a:schemeClr val="tx1"/>
                </a:solidFill>
                <a:latin typeface="Book Antiqua" pitchFamily="18" charset="0"/>
                <a:ea typeface="+mn-ea"/>
                <a:cs typeface="+mn-cs"/>
              </a:rPr>
              <a:t>.</a:t>
            </a:r>
          </a:p>
          <a:p>
            <a:endParaRPr lang="en-US" dirty="0"/>
          </a:p>
        </p:txBody>
      </p:sp>
      <p:sp>
        <p:nvSpPr>
          <p:cNvPr id="4" name="Slide Number Placeholder 3"/>
          <p:cNvSpPr>
            <a:spLocks noGrp="1"/>
          </p:cNvSpPr>
          <p:nvPr>
            <p:ph type="sldNum" sz="quarter" idx="10"/>
          </p:nvPr>
        </p:nvSpPr>
        <p:spPr/>
        <p:txBody>
          <a:bodyPr/>
          <a:lstStyle/>
          <a:p>
            <a:fld id="{BFBAE5F1-FBD5-4614-AC15-A5C0942FFF39}" type="slidenum">
              <a:rPr lang="en-US" smtClean="0"/>
              <a:pPr/>
              <a:t>16</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1" kern="1200" dirty="0" smtClean="0">
                <a:solidFill>
                  <a:schemeClr val="tx1"/>
                </a:solidFill>
                <a:latin typeface="Book Antiqua" pitchFamily="18" charset="0"/>
                <a:ea typeface="+mn-ea"/>
                <a:cs typeface="+mn-cs"/>
              </a:rPr>
              <a:t>R. </a:t>
            </a:r>
            <a:r>
              <a:rPr lang="en-US" sz="1200" b="0" i="1" kern="1200" dirty="0" err="1" smtClean="0">
                <a:solidFill>
                  <a:schemeClr val="tx1"/>
                </a:solidFill>
                <a:latin typeface="Book Antiqua" pitchFamily="18" charset="0"/>
                <a:ea typeface="+mn-ea"/>
                <a:cs typeface="+mn-cs"/>
              </a:rPr>
              <a:t>Oerter</a:t>
            </a:r>
            <a:r>
              <a:rPr lang="en-US" sz="1200" b="0" i="1" kern="1200" dirty="0" smtClean="0">
                <a:solidFill>
                  <a:schemeClr val="tx1"/>
                </a:solidFill>
                <a:latin typeface="Book Antiqua" pitchFamily="18" charset="0"/>
                <a:ea typeface="+mn-ea"/>
                <a:cs typeface="+mn-cs"/>
              </a:rPr>
              <a:t> (2006). The Theory of Almost Everything: The Standard Model, the Unsung Triumph of Modern Physics (Kindle ed.). </a:t>
            </a:r>
            <a:r>
              <a:rPr lang="en-US" sz="1200" b="0" i="1" u="none" strike="noStrike" kern="1200" dirty="0" smtClean="0">
                <a:solidFill>
                  <a:schemeClr val="tx1"/>
                </a:solidFill>
                <a:latin typeface="Book Antiqua" pitchFamily="18" charset="0"/>
                <a:ea typeface="+mn-ea"/>
                <a:cs typeface="+mn-cs"/>
                <a:hlinkClick r:id="rId3" tooltip="Penguin Group"/>
              </a:rPr>
              <a:t>Penguin Group</a:t>
            </a:r>
            <a:r>
              <a:rPr lang="en-US" sz="1200" b="0" i="1" kern="1200" dirty="0" smtClean="0">
                <a:solidFill>
                  <a:schemeClr val="tx1"/>
                </a:solidFill>
                <a:latin typeface="Book Antiqua" pitchFamily="18" charset="0"/>
                <a:ea typeface="+mn-ea"/>
                <a:cs typeface="+mn-cs"/>
              </a:rPr>
              <a:t>. p. 2. </a:t>
            </a:r>
            <a:r>
              <a:rPr lang="en-US" sz="1200" b="0" i="1" u="none" strike="noStrike" kern="1200" dirty="0" smtClean="0">
                <a:solidFill>
                  <a:schemeClr val="tx1"/>
                </a:solidFill>
                <a:latin typeface="Book Antiqua" pitchFamily="18" charset="0"/>
                <a:ea typeface="+mn-ea"/>
                <a:cs typeface="+mn-cs"/>
                <a:hlinkClick r:id="rId4" tooltip="International Standard Book Number"/>
              </a:rPr>
              <a:t>ISBN</a:t>
            </a:r>
            <a:r>
              <a:rPr lang="en-US" sz="1200" b="0" i="1" kern="1200" dirty="0" smtClean="0">
                <a:solidFill>
                  <a:schemeClr val="tx1"/>
                </a:solidFill>
                <a:latin typeface="Book Antiqua" pitchFamily="18" charset="0"/>
                <a:ea typeface="+mn-ea"/>
                <a:cs typeface="+mn-cs"/>
              </a:rPr>
              <a:t> </a:t>
            </a:r>
            <a:r>
              <a:rPr lang="en-US" sz="1200" b="0" i="1" u="none" strike="noStrike" kern="1200" dirty="0" smtClean="0">
                <a:solidFill>
                  <a:schemeClr val="tx1"/>
                </a:solidFill>
                <a:latin typeface="Book Antiqua" pitchFamily="18" charset="0"/>
                <a:ea typeface="+mn-ea"/>
                <a:cs typeface="+mn-cs"/>
                <a:hlinkClick r:id="rId5" tooltip="Special:BookSources/0-13-236678-9"/>
              </a:rPr>
              <a:t>0-13-236678-9</a:t>
            </a:r>
            <a:r>
              <a:rPr lang="en-US" sz="1200" b="0" i="1" kern="1200" dirty="0" smtClean="0">
                <a:solidFill>
                  <a:schemeClr val="tx1"/>
                </a:solidFill>
                <a:latin typeface="Book Antiqua" pitchFamily="18" charset="0"/>
                <a:ea typeface="+mn-ea"/>
                <a:cs typeface="+mn-cs"/>
              </a:rPr>
              <a:t>.</a:t>
            </a:r>
          </a:p>
          <a:p>
            <a:endParaRPr lang="en-US" dirty="0"/>
          </a:p>
        </p:txBody>
      </p:sp>
      <p:sp>
        <p:nvSpPr>
          <p:cNvPr id="4" name="Slide Number Placeholder 3"/>
          <p:cNvSpPr>
            <a:spLocks noGrp="1"/>
          </p:cNvSpPr>
          <p:nvPr>
            <p:ph type="sldNum" sz="quarter" idx="10"/>
          </p:nvPr>
        </p:nvSpPr>
        <p:spPr/>
        <p:txBody>
          <a:bodyPr/>
          <a:lstStyle/>
          <a:p>
            <a:fld id="{BFBAE5F1-FBD5-4614-AC15-A5C0942FFF39}" type="slidenum">
              <a:rPr lang="en-US" smtClean="0"/>
              <a:pPr/>
              <a:t>17</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1" kern="1200" dirty="0" smtClean="0">
                <a:solidFill>
                  <a:schemeClr val="tx1"/>
                </a:solidFill>
                <a:latin typeface="Book Antiqua" pitchFamily="18" charset="0"/>
                <a:ea typeface="+mn-ea"/>
                <a:cs typeface="+mn-cs"/>
              </a:rPr>
              <a:t>R. </a:t>
            </a:r>
            <a:r>
              <a:rPr lang="en-US" sz="1200" b="0" i="1" kern="1200" dirty="0" err="1" smtClean="0">
                <a:solidFill>
                  <a:schemeClr val="tx1"/>
                </a:solidFill>
                <a:latin typeface="Book Antiqua" pitchFamily="18" charset="0"/>
                <a:ea typeface="+mn-ea"/>
                <a:cs typeface="+mn-cs"/>
              </a:rPr>
              <a:t>Oerter</a:t>
            </a:r>
            <a:r>
              <a:rPr lang="en-US" sz="1200" b="0" i="1" kern="1200" dirty="0" smtClean="0">
                <a:solidFill>
                  <a:schemeClr val="tx1"/>
                </a:solidFill>
                <a:latin typeface="Book Antiqua" pitchFamily="18" charset="0"/>
                <a:ea typeface="+mn-ea"/>
                <a:cs typeface="+mn-cs"/>
              </a:rPr>
              <a:t> (2006). The Theory of Almost Everything: The Standard Model, the Unsung Triumph of Modern Physics (Kindle ed.). </a:t>
            </a:r>
            <a:r>
              <a:rPr lang="en-US" sz="1200" b="0" i="1" u="none" strike="noStrike" kern="1200" dirty="0" smtClean="0">
                <a:solidFill>
                  <a:schemeClr val="tx1"/>
                </a:solidFill>
                <a:latin typeface="Book Antiqua" pitchFamily="18" charset="0"/>
                <a:ea typeface="+mn-ea"/>
                <a:cs typeface="+mn-cs"/>
                <a:hlinkClick r:id="rId3" tooltip="Penguin Group"/>
              </a:rPr>
              <a:t>Penguin Group</a:t>
            </a:r>
            <a:r>
              <a:rPr lang="en-US" sz="1200" b="0" i="1" kern="1200" dirty="0" smtClean="0">
                <a:solidFill>
                  <a:schemeClr val="tx1"/>
                </a:solidFill>
                <a:latin typeface="Book Antiqua" pitchFamily="18" charset="0"/>
                <a:ea typeface="+mn-ea"/>
                <a:cs typeface="+mn-cs"/>
              </a:rPr>
              <a:t>. p. 2. </a:t>
            </a:r>
            <a:r>
              <a:rPr lang="en-US" sz="1200" b="0" i="1" u="none" strike="noStrike" kern="1200" dirty="0" smtClean="0">
                <a:solidFill>
                  <a:schemeClr val="tx1"/>
                </a:solidFill>
                <a:latin typeface="Book Antiqua" pitchFamily="18" charset="0"/>
                <a:ea typeface="+mn-ea"/>
                <a:cs typeface="+mn-cs"/>
                <a:hlinkClick r:id="rId4" tooltip="International Standard Book Number"/>
              </a:rPr>
              <a:t>ISBN</a:t>
            </a:r>
            <a:r>
              <a:rPr lang="en-US" sz="1200" b="0" i="1" kern="1200" dirty="0" smtClean="0">
                <a:solidFill>
                  <a:schemeClr val="tx1"/>
                </a:solidFill>
                <a:latin typeface="Book Antiqua" pitchFamily="18" charset="0"/>
                <a:ea typeface="+mn-ea"/>
                <a:cs typeface="+mn-cs"/>
              </a:rPr>
              <a:t> </a:t>
            </a:r>
            <a:r>
              <a:rPr lang="en-US" sz="1200" b="0" i="1" u="none" strike="noStrike" kern="1200" dirty="0" smtClean="0">
                <a:solidFill>
                  <a:schemeClr val="tx1"/>
                </a:solidFill>
                <a:latin typeface="Book Antiqua" pitchFamily="18" charset="0"/>
                <a:ea typeface="+mn-ea"/>
                <a:cs typeface="+mn-cs"/>
                <a:hlinkClick r:id="rId5" tooltip="Special:BookSources/0-13-236678-9"/>
              </a:rPr>
              <a:t>0-13-236678-9</a:t>
            </a:r>
            <a:r>
              <a:rPr lang="en-US" sz="1200" b="0" i="1" kern="1200" dirty="0" smtClean="0">
                <a:solidFill>
                  <a:schemeClr val="tx1"/>
                </a:solidFill>
                <a:latin typeface="Book Antiqua" pitchFamily="18" charset="0"/>
                <a:ea typeface="+mn-ea"/>
                <a:cs typeface="+mn-cs"/>
              </a:rPr>
              <a:t>.</a:t>
            </a:r>
          </a:p>
          <a:p>
            <a:endParaRPr lang="en-US" dirty="0"/>
          </a:p>
        </p:txBody>
      </p:sp>
      <p:sp>
        <p:nvSpPr>
          <p:cNvPr id="4" name="Slide Number Placeholder 3"/>
          <p:cNvSpPr>
            <a:spLocks noGrp="1"/>
          </p:cNvSpPr>
          <p:nvPr>
            <p:ph type="sldNum" sz="quarter" idx="10"/>
          </p:nvPr>
        </p:nvSpPr>
        <p:spPr/>
        <p:txBody>
          <a:bodyPr/>
          <a:lstStyle/>
          <a:p>
            <a:fld id="{BFBAE5F1-FBD5-4614-AC15-A5C0942FFF39}" type="slidenum">
              <a:rPr lang="en-US" smtClean="0"/>
              <a:pPr/>
              <a:t>18</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rPr>
              <a:t> </a:t>
            </a:r>
            <a:r>
              <a:rPr lang="en-US" sz="1200" b="0" i="1" dirty="0" smtClean="0">
                <a:latin typeface="Book Antiqua" pitchFamily="18" charset="0"/>
              </a:rPr>
              <a:t>Source: David Miller (University College London)</a:t>
            </a:r>
          </a:p>
          <a:p>
            <a:endParaRPr lang="en-US" dirty="0"/>
          </a:p>
        </p:txBody>
      </p:sp>
      <p:sp>
        <p:nvSpPr>
          <p:cNvPr id="4" name="Slide Number Placeholder 3"/>
          <p:cNvSpPr>
            <a:spLocks noGrp="1"/>
          </p:cNvSpPr>
          <p:nvPr>
            <p:ph type="sldNum" sz="quarter" idx="10"/>
          </p:nvPr>
        </p:nvSpPr>
        <p:spPr/>
        <p:txBody>
          <a:bodyPr/>
          <a:lstStyle/>
          <a:p>
            <a:fld id="{BFBAE5F1-FBD5-4614-AC15-A5C0942FFF39}" type="slidenum">
              <a:rPr lang="en-US" smtClean="0"/>
              <a:pPr/>
              <a:t>30</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rPr>
              <a:t> </a:t>
            </a:r>
            <a:r>
              <a:rPr lang="en-US" sz="1200" b="0" i="1" dirty="0" smtClean="0">
                <a:latin typeface="Book Antiqua" pitchFamily="18" charset="0"/>
              </a:rPr>
              <a:t>Source: David Miller (University College London)</a:t>
            </a:r>
          </a:p>
          <a:p>
            <a:endParaRPr lang="en-US" dirty="0"/>
          </a:p>
        </p:txBody>
      </p:sp>
      <p:sp>
        <p:nvSpPr>
          <p:cNvPr id="4" name="Slide Number Placeholder 3"/>
          <p:cNvSpPr>
            <a:spLocks noGrp="1"/>
          </p:cNvSpPr>
          <p:nvPr>
            <p:ph type="sldNum" sz="quarter" idx="10"/>
          </p:nvPr>
        </p:nvSpPr>
        <p:spPr/>
        <p:txBody>
          <a:bodyPr/>
          <a:lstStyle/>
          <a:p>
            <a:fld id="{BFBAE5F1-FBD5-4614-AC15-A5C0942FFF39}" type="slidenum">
              <a:rPr lang="en-US" smtClean="0"/>
              <a:pPr/>
              <a:t>31</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FBAE5F1-FBD5-4614-AC15-A5C0942FFF39}" type="slidenum">
              <a:rPr lang="en-US" smtClean="0"/>
              <a:pPr/>
              <a:t>33</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smtClean="0">
                <a:solidFill>
                  <a:schemeClr val="tx1"/>
                </a:solidFill>
                <a:latin typeface="+mn-lt"/>
                <a:ea typeface="+mn-ea"/>
                <a:cs typeface="+mn-cs"/>
              </a:rPr>
              <a:t>A Higgs boson of mass ~ 125 </a:t>
            </a:r>
            <a:r>
              <a:rPr lang="en-US" sz="1200" b="0" i="0" kern="1200" dirty="0" err="1" smtClean="0">
                <a:solidFill>
                  <a:schemeClr val="tx1"/>
                </a:solidFill>
                <a:latin typeface="+mn-lt"/>
                <a:ea typeface="+mn-ea"/>
                <a:cs typeface="+mn-cs"/>
              </a:rPr>
              <a:t>GeV</a:t>
            </a:r>
            <a:r>
              <a:rPr lang="en-US" sz="1200" b="0" i="0" kern="1200" dirty="0" smtClean="0">
                <a:solidFill>
                  <a:schemeClr val="tx1"/>
                </a:solidFill>
                <a:latin typeface="+mn-lt"/>
                <a:ea typeface="+mn-ea"/>
                <a:cs typeface="+mn-cs"/>
              </a:rPr>
              <a:t> has been tentatively confirmed by CERN on 14 March 2013</a:t>
            </a:r>
            <a:endParaRPr lang="en-US" dirty="0"/>
          </a:p>
        </p:txBody>
      </p:sp>
      <p:sp>
        <p:nvSpPr>
          <p:cNvPr id="4" name="Slide Number Placeholder 3"/>
          <p:cNvSpPr>
            <a:spLocks noGrp="1"/>
          </p:cNvSpPr>
          <p:nvPr>
            <p:ph type="sldNum" sz="quarter" idx="10"/>
          </p:nvPr>
        </p:nvSpPr>
        <p:spPr/>
        <p:txBody>
          <a:bodyPr/>
          <a:lstStyle/>
          <a:p>
            <a:fld id="{BFBAE5F1-FBD5-4614-AC15-A5C0942FFF39}" type="slidenum">
              <a:rPr lang="en-US" smtClean="0"/>
              <a:pPr/>
              <a:t>34</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FBAE5F1-FBD5-4614-AC15-A5C0942FFF39}" type="slidenum">
              <a:rPr lang="en-US" smtClean="0"/>
              <a:pPr/>
              <a:t>7</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FBAE5F1-FBD5-4614-AC15-A5C0942FFF39}" type="slidenum">
              <a:rPr lang="en-US" smtClean="0"/>
              <a:pPr/>
              <a:t>8</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FBAE5F1-FBD5-4614-AC15-A5C0942FFF39}" type="slidenum">
              <a:rPr lang="en-US" smtClean="0"/>
              <a:pPr/>
              <a:t>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FBAE5F1-FBD5-4614-AC15-A5C0942FFF39}" type="slidenum">
              <a:rPr lang="en-US" smtClean="0"/>
              <a:pPr/>
              <a:t>10</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FBAE5F1-FBD5-4614-AC15-A5C0942FFF39}" type="slidenum">
              <a:rPr lang="en-US" smtClean="0"/>
              <a:pPr/>
              <a:t>11</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1" kern="1200" dirty="0" smtClean="0">
                <a:solidFill>
                  <a:schemeClr val="tx1"/>
                </a:solidFill>
                <a:latin typeface="Book Antiqua" pitchFamily="18" charset="0"/>
                <a:ea typeface="+mn-ea"/>
                <a:cs typeface="+mn-cs"/>
              </a:rPr>
              <a:t>R. </a:t>
            </a:r>
            <a:r>
              <a:rPr lang="en-US" sz="1200" b="0" i="1" kern="1200" dirty="0" err="1" smtClean="0">
                <a:solidFill>
                  <a:schemeClr val="tx1"/>
                </a:solidFill>
                <a:latin typeface="Book Antiqua" pitchFamily="18" charset="0"/>
                <a:ea typeface="+mn-ea"/>
                <a:cs typeface="+mn-cs"/>
              </a:rPr>
              <a:t>Oerter</a:t>
            </a:r>
            <a:r>
              <a:rPr lang="en-US" sz="1200" b="0" i="1" kern="1200" dirty="0" smtClean="0">
                <a:solidFill>
                  <a:schemeClr val="tx1"/>
                </a:solidFill>
                <a:latin typeface="Book Antiqua" pitchFamily="18" charset="0"/>
                <a:ea typeface="+mn-ea"/>
                <a:cs typeface="+mn-cs"/>
              </a:rPr>
              <a:t> (2006). The Theory of Almost Everything: The Standard Model, the Unsung Triumph of Modern Physics (Kindle ed.). </a:t>
            </a:r>
            <a:r>
              <a:rPr lang="en-US" sz="1200" b="0" i="1" u="none" strike="noStrike" kern="1200" dirty="0" smtClean="0">
                <a:solidFill>
                  <a:schemeClr val="tx1"/>
                </a:solidFill>
                <a:latin typeface="Book Antiqua" pitchFamily="18" charset="0"/>
                <a:ea typeface="+mn-ea"/>
                <a:cs typeface="+mn-cs"/>
                <a:hlinkClick r:id="rId3" tooltip="Penguin Group"/>
              </a:rPr>
              <a:t>Penguin Group</a:t>
            </a:r>
            <a:r>
              <a:rPr lang="en-US" sz="1200" b="0" i="1" kern="1200" dirty="0" smtClean="0">
                <a:solidFill>
                  <a:schemeClr val="tx1"/>
                </a:solidFill>
                <a:latin typeface="Book Antiqua" pitchFamily="18" charset="0"/>
                <a:ea typeface="+mn-ea"/>
                <a:cs typeface="+mn-cs"/>
              </a:rPr>
              <a:t>. p. 2. </a:t>
            </a:r>
            <a:r>
              <a:rPr lang="en-US" sz="1200" b="0" i="1" u="none" strike="noStrike" kern="1200" dirty="0" smtClean="0">
                <a:solidFill>
                  <a:schemeClr val="tx1"/>
                </a:solidFill>
                <a:latin typeface="Book Antiqua" pitchFamily="18" charset="0"/>
                <a:ea typeface="+mn-ea"/>
                <a:cs typeface="+mn-cs"/>
                <a:hlinkClick r:id="rId4" tooltip="International Standard Book Number"/>
              </a:rPr>
              <a:t>ISBN</a:t>
            </a:r>
            <a:r>
              <a:rPr lang="en-US" sz="1200" b="0" i="1" kern="1200" dirty="0" smtClean="0">
                <a:solidFill>
                  <a:schemeClr val="tx1"/>
                </a:solidFill>
                <a:latin typeface="Book Antiqua" pitchFamily="18" charset="0"/>
                <a:ea typeface="+mn-ea"/>
                <a:cs typeface="+mn-cs"/>
              </a:rPr>
              <a:t> </a:t>
            </a:r>
            <a:r>
              <a:rPr lang="en-US" sz="1200" b="0" i="1" u="none" strike="noStrike" kern="1200" dirty="0" smtClean="0">
                <a:solidFill>
                  <a:schemeClr val="tx1"/>
                </a:solidFill>
                <a:latin typeface="Book Antiqua" pitchFamily="18" charset="0"/>
                <a:ea typeface="+mn-ea"/>
                <a:cs typeface="+mn-cs"/>
                <a:hlinkClick r:id="rId5" tooltip="Special:BookSources/0-13-236678-9"/>
              </a:rPr>
              <a:t>0-13-236678-9</a:t>
            </a:r>
            <a:r>
              <a:rPr lang="en-US" sz="1200" b="0" i="1" kern="1200" dirty="0" smtClean="0">
                <a:solidFill>
                  <a:schemeClr val="tx1"/>
                </a:solidFill>
                <a:latin typeface="Book Antiqua" pitchFamily="18" charset="0"/>
                <a:ea typeface="+mn-ea"/>
                <a:cs typeface="+mn-cs"/>
              </a:rPr>
              <a:t>.</a:t>
            </a:r>
          </a:p>
          <a:p>
            <a:endParaRPr lang="en-US" dirty="0"/>
          </a:p>
        </p:txBody>
      </p:sp>
      <p:sp>
        <p:nvSpPr>
          <p:cNvPr id="4" name="Slide Number Placeholder 3"/>
          <p:cNvSpPr>
            <a:spLocks noGrp="1"/>
          </p:cNvSpPr>
          <p:nvPr>
            <p:ph type="sldNum" sz="quarter" idx="10"/>
          </p:nvPr>
        </p:nvSpPr>
        <p:spPr/>
        <p:txBody>
          <a:bodyPr/>
          <a:lstStyle/>
          <a:p>
            <a:fld id="{BFBAE5F1-FBD5-4614-AC15-A5C0942FFF39}" type="slidenum">
              <a:rPr lang="en-US" smtClean="0"/>
              <a:pPr/>
              <a:t>12</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1" kern="1200" dirty="0" smtClean="0">
                <a:solidFill>
                  <a:schemeClr val="tx1"/>
                </a:solidFill>
                <a:latin typeface="Book Antiqua" pitchFamily="18" charset="0"/>
                <a:ea typeface="+mn-ea"/>
                <a:cs typeface="+mn-cs"/>
              </a:rPr>
              <a:t>R. </a:t>
            </a:r>
            <a:r>
              <a:rPr lang="en-US" sz="1200" b="0" i="1" kern="1200" dirty="0" err="1" smtClean="0">
                <a:solidFill>
                  <a:schemeClr val="tx1"/>
                </a:solidFill>
                <a:latin typeface="Book Antiqua" pitchFamily="18" charset="0"/>
                <a:ea typeface="+mn-ea"/>
                <a:cs typeface="+mn-cs"/>
              </a:rPr>
              <a:t>Oerter</a:t>
            </a:r>
            <a:r>
              <a:rPr lang="en-US" sz="1200" b="0" i="1" kern="1200" dirty="0" smtClean="0">
                <a:solidFill>
                  <a:schemeClr val="tx1"/>
                </a:solidFill>
                <a:latin typeface="Book Antiqua" pitchFamily="18" charset="0"/>
                <a:ea typeface="+mn-ea"/>
                <a:cs typeface="+mn-cs"/>
              </a:rPr>
              <a:t> (2006). The Theory of Almost Everything: The Standard Model, the Unsung Triumph of Modern Physics (Kindle ed.). </a:t>
            </a:r>
            <a:r>
              <a:rPr lang="en-US" sz="1200" b="0" i="1" u="none" strike="noStrike" kern="1200" dirty="0" smtClean="0">
                <a:solidFill>
                  <a:schemeClr val="tx1"/>
                </a:solidFill>
                <a:latin typeface="Book Antiqua" pitchFamily="18" charset="0"/>
                <a:ea typeface="+mn-ea"/>
                <a:cs typeface="+mn-cs"/>
                <a:hlinkClick r:id="rId3" tooltip="Penguin Group"/>
              </a:rPr>
              <a:t>Penguin Group</a:t>
            </a:r>
            <a:r>
              <a:rPr lang="en-US" sz="1200" b="0" i="1" kern="1200" dirty="0" smtClean="0">
                <a:solidFill>
                  <a:schemeClr val="tx1"/>
                </a:solidFill>
                <a:latin typeface="Book Antiqua" pitchFamily="18" charset="0"/>
                <a:ea typeface="+mn-ea"/>
                <a:cs typeface="+mn-cs"/>
              </a:rPr>
              <a:t>. p. 2. </a:t>
            </a:r>
            <a:r>
              <a:rPr lang="en-US" sz="1200" b="0" i="1" u="none" strike="noStrike" kern="1200" dirty="0" smtClean="0">
                <a:solidFill>
                  <a:schemeClr val="tx1"/>
                </a:solidFill>
                <a:latin typeface="Book Antiqua" pitchFamily="18" charset="0"/>
                <a:ea typeface="+mn-ea"/>
                <a:cs typeface="+mn-cs"/>
                <a:hlinkClick r:id="rId4" tooltip="International Standard Book Number"/>
              </a:rPr>
              <a:t>ISBN</a:t>
            </a:r>
            <a:r>
              <a:rPr lang="en-US" sz="1200" b="0" i="1" kern="1200" dirty="0" smtClean="0">
                <a:solidFill>
                  <a:schemeClr val="tx1"/>
                </a:solidFill>
                <a:latin typeface="Book Antiqua" pitchFamily="18" charset="0"/>
                <a:ea typeface="+mn-ea"/>
                <a:cs typeface="+mn-cs"/>
              </a:rPr>
              <a:t> </a:t>
            </a:r>
            <a:r>
              <a:rPr lang="en-US" sz="1200" b="0" i="1" u="none" strike="noStrike" kern="1200" dirty="0" smtClean="0">
                <a:solidFill>
                  <a:schemeClr val="tx1"/>
                </a:solidFill>
                <a:latin typeface="Book Antiqua" pitchFamily="18" charset="0"/>
                <a:ea typeface="+mn-ea"/>
                <a:cs typeface="+mn-cs"/>
                <a:hlinkClick r:id="rId5" tooltip="Special:BookSources/0-13-236678-9"/>
              </a:rPr>
              <a:t>0-13-236678-9</a:t>
            </a:r>
            <a:r>
              <a:rPr lang="en-US" sz="1200" b="0" i="1" kern="1200" dirty="0" smtClean="0">
                <a:solidFill>
                  <a:schemeClr val="tx1"/>
                </a:solidFill>
                <a:latin typeface="Book Antiqua" pitchFamily="18" charset="0"/>
                <a:ea typeface="+mn-ea"/>
                <a:cs typeface="+mn-cs"/>
              </a:rPr>
              <a:t>.</a:t>
            </a:r>
          </a:p>
          <a:p>
            <a:endParaRPr lang="en-US" dirty="0"/>
          </a:p>
        </p:txBody>
      </p:sp>
      <p:sp>
        <p:nvSpPr>
          <p:cNvPr id="4" name="Slide Number Placeholder 3"/>
          <p:cNvSpPr>
            <a:spLocks noGrp="1"/>
          </p:cNvSpPr>
          <p:nvPr>
            <p:ph type="sldNum" sz="quarter" idx="10"/>
          </p:nvPr>
        </p:nvSpPr>
        <p:spPr/>
        <p:txBody>
          <a:bodyPr/>
          <a:lstStyle/>
          <a:p>
            <a:fld id="{BFBAE5F1-FBD5-4614-AC15-A5C0942FFF39}" type="slidenum">
              <a:rPr lang="en-US" smtClean="0"/>
              <a:pPr/>
              <a:t>13</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1" kern="1200" dirty="0" smtClean="0">
                <a:solidFill>
                  <a:schemeClr val="tx1"/>
                </a:solidFill>
                <a:latin typeface="Book Antiqua" pitchFamily="18" charset="0"/>
                <a:ea typeface="+mn-ea"/>
                <a:cs typeface="+mn-cs"/>
              </a:rPr>
              <a:t>R. </a:t>
            </a:r>
            <a:r>
              <a:rPr lang="en-US" sz="1200" b="0" i="1" kern="1200" dirty="0" err="1" smtClean="0">
                <a:solidFill>
                  <a:schemeClr val="tx1"/>
                </a:solidFill>
                <a:latin typeface="Book Antiqua" pitchFamily="18" charset="0"/>
                <a:ea typeface="+mn-ea"/>
                <a:cs typeface="+mn-cs"/>
              </a:rPr>
              <a:t>Oerter</a:t>
            </a:r>
            <a:r>
              <a:rPr lang="en-US" sz="1200" b="0" i="1" kern="1200" dirty="0" smtClean="0">
                <a:solidFill>
                  <a:schemeClr val="tx1"/>
                </a:solidFill>
                <a:latin typeface="Book Antiqua" pitchFamily="18" charset="0"/>
                <a:ea typeface="+mn-ea"/>
                <a:cs typeface="+mn-cs"/>
              </a:rPr>
              <a:t> (2006). The Theory of Almost Everything: The Standard Model, the Unsung Triumph of Modern Physics (Kindle ed.). </a:t>
            </a:r>
            <a:r>
              <a:rPr lang="en-US" sz="1200" b="0" i="1" u="none" strike="noStrike" kern="1200" dirty="0" smtClean="0">
                <a:solidFill>
                  <a:schemeClr val="tx1"/>
                </a:solidFill>
                <a:latin typeface="Book Antiqua" pitchFamily="18" charset="0"/>
                <a:ea typeface="+mn-ea"/>
                <a:cs typeface="+mn-cs"/>
                <a:hlinkClick r:id="rId3" tooltip="Penguin Group"/>
              </a:rPr>
              <a:t>Penguin Group</a:t>
            </a:r>
            <a:r>
              <a:rPr lang="en-US" sz="1200" b="0" i="1" kern="1200" dirty="0" smtClean="0">
                <a:solidFill>
                  <a:schemeClr val="tx1"/>
                </a:solidFill>
                <a:latin typeface="Book Antiqua" pitchFamily="18" charset="0"/>
                <a:ea typeface="+mn-ea"/>
                <a:cs typeface="+mn-cs"/>
              </a:rPr>
              <a:t>. p. 2. </a:t>
            </a:r>
            <a:r>
              <a:rPr lang="en-US" sz="1200" b="0" i="1" u="none" strike="noStrike" kern="1200" dirty="0" smtClean="0">
                <a:solidFill>
                  <a:schemeClr val="tx1"/>
                </a:solidFill>
                <a:latin typeface="Book Antiqua" pitchFamily="18" charset="0"/>
                <a:ea typeface="+mn-ea"/>
                <a:cs typeface="+mn-cs"/>
                <a:hlinkClick r:id="rId4" tooltip="International Standard Book Number"/>
              </a:rPr>
              <a:t>ISBN</a:t>
            </a:r>
            <a:r>
              <a:rPr lang="en-US" sz="1200" b="0" i="1" kern="1200" dirty="0" smtClean="0">
                <a:solidFill>
                  <a:schemeClr val="tx1"/>
                </a:solidFill>
                <a:latin typeface="Book Antiqua" pitchFamily="18" charset="0"/>
                <a:ea typeface="+mn-ea"/>
                <a:cs typeface="+mn-cs"/>
              </a:rPr>
              <a:t> </a:t>
            </a:r>
            <a:r>
              <a:rPr lang="en-US" sz="1200" b="0" i="1" u="none" strike="noStrike" kern="1200" dirty="0" smtClean="0">
                <a:solidFill>
                  <a:schemeClr val="tx1"/>
                </a:solidFill>
                <a:latin typeface="Book Antiqua" pitchFamily="18" charset="0"/>
                <a:ea typeface="+mn-ea"/>
                <a:cs typeface="+mn-cs"/>
                <a:hlinkClick r:id="rId5" tooltip="Special:BookSources/0-13-236678-9"/>
              </a:rPr>
              <a:t>0-13-236678-9</a:t>
            </a:r>
            <a:r>
              <a:rPr lang="en-US" sz="1200" b="0" i="1" kern="1200" dirty="0" smtClean="0">
                <a:solidFill>
                  <a:schemeClr val="tx1"/>
                </a:solidFill>
                <a:latin typeface="Book Antiqua" pitchFamily="18" charset="0"/>
                <a:ea typeface="+mn-ea"/>
                <a:cs typeface="+mn-cs"/>
              </a:rPr>
              <a:t>.</a:t>
            </a:r>
          </a:p>
          <a:p>
            <a:endParaRPr lang="en-US" dirty="0"/>
          </a:p>
        </p:txBody>
      </p:sp>
      <p:sp>
        <p:nvSpPr>
          <p:cNvPr id="4" name="Slide Number Placeholder 3"/>
          <p:cNvSpPr>
            <a:spLocks noGrp="1"/>
          </p:cNvSpPr>
          <p:nvPr>
            <p:ph type="sldNum" sz="quarter" idx="10"/>
          </p:nvPr>
        </p:nvSpPr>
        <p:spPr/>
        <p:txBody>
          <a:bodyPr/>
          <a:lstStyle/>
          <a:p>
            <a:fld id="{BFBAE5F1-FBD5-4614-AC15-A5C0942FFF39}" type="slidenum">
              <a:rPr lang="en-US" smtClean="0"/>
              <a:pPr/>
              <a:t>14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4/28/2014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4/28/2014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4/28/2014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4/28/2014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4/28/2014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bue.edu.eg/index.php/university/599-the-4th-school-on-high-energy-physics"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7.gif"/><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8.gif"/><Relationship Id="rId5" Type="http://schemas.openxmlformats.org/officeDocument/2006/relationships/image" Target="../media/image7.gif"/><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gif"/><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8.gif"/><Relationship Id="rId5" Type="http://schemas.openxmlformats.org/officeDocument/2006/relationships/image" Target="../media/image7.gif"/><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1.jpeg"/><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oleObject" Target="../embeddings/oleObject1.bin"/><Relationship Id="rId4" Type="http://schemas.openxmlformats.org/officeDocument/2006/relationships/image" Target="../media/image16.png"/><Relationship Id="rId9" Type="http://schemas.openxmlformats.org/officeDocument/2006/relationships/oleObject" Target="../embeddings/oleObject5.bin"/></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0.png"/></Relationships>
</file>

<file path=ppt/slides/_rels/slide3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video" Target="file:///D:\Master\Seminar\LHC%20collision%20event%20at%20CMS%20showing%20two%20high%20energy%20photons%20(CMS%20Higgs%20search).wmv"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en.wikipedia.org/wiki/Spin_(physics)"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hyperlink" Target="http://en.wikipedia.org/wiki/Color_charge" TargetMode="External"/><Relationship Id="rId4" Type="http://schemas.openxmlformats.org/officeDocument/2006/relationships/hyperlink" Target="http://en.wikipedia.org/wiki/Electric_charge"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gif"/></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4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en.wikipedia.org/wiki/Penguin_Group" TargetMode="External"/><Relationship Id="rId7" Type="http://schemas.openxmlformats.org/officeDocument/2006/relationships/hyperlink" Target="http://www.particleadventure.org/" TargetMode="Externa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hyperlink" Target="http://en.wikipedia.org/wiki/Higgs_mechanism" TargetMode="External"/><Relationship Id="rId5" Type="http://schemas.openxmlformats.org/officeDocument/2006/relationships/hyperlink" Target="http://en.wikipedia.org/wiki/Special:BookSources/0-13-236678-9" TargetMode="External"/><Relationship Id="rId4" Type="http://schemas.openxmlformats.org/officeDocument/2006/relationships/hyperlink" Target="http://en.wikipedia.org/wiki/International_Standard_Book_Number" TargetMode="External"/></Relationships>
</file>

<file path=ppt/slides/_rels/slide4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38400"/>
            <a:ext cx="8153400" cy="1600200"/>
          </a:xfrm>
        </p:spPr>
        <p:txBody>
          <a:bodyPr>
            <a:normAutofit fontScale="90000"/>
          </a:bodyPr>
          <a:lstStyle/>
          <a:p>
            <a:r>
              <a:rPr lang="en-US" sz="3200" b="1" i="1" dirty="0" smtClean="0">
                <a:latin typeface="Book Antiqua" pitchFamily="18" charset="0"/>
                <a:hlinkClick r:id="rId3"/>
              </a:rPr>
              <a:t/>
            </a:r>
            <a:br>
              <a:rPr lang="en-US" sz="3200" b="1" i="1" dirty="0" smtClean="0">
                <a:latin typeface="Book Antiqua" pitchFamily="18" charset="0"/>
                <a:hlinkClick r:id="rId3"/>
              </a:rPr>
            </a:br>
            <a:r>
              <a:rPr lang="en-US" sz="3200" b="1" i="1" dirty="0" smtClean="0">
                <a:latin typeface="Book Antiqua" pitchFamily="18" charset="0"/>
              </a:rPr>
              <a:t/>
            </a:r>
            <a:br>
              <a:rPr lang="en-US" sz="3200" b="1" i="1" dirty="0" smtClean="0">
                <a:latin typeface="Book Antiqua" pitchFamily="18" charset="0"/>
              </a:rPr>
            </a:br>
            <a:r>
              <a:rPr lang="en-US" sz="3200" b="1" i="1" dirty="0" smtClean="0">
                <a:latin typeface="Book Antiqua" pitchFamily="18" charset="0"/>
                <a:hlinkClick r:id="rId3"/>
              </a:rPr>
              <a:t/>
            </a:r>
            <a:br>
              <a:rPr lang="en-US" sz="3200" b="1" i="1" dirty="0" smtClean="0">
                <a:latin typeface="Book Antiqua" pitchFamily="18" charset="0"/>
                <a:hlinkClick r:id="rId3"/>
              </a:rPr>
            </a:br>
            <a:r>
              <a:rPr lang="en-US" sz="3200" b="1" i="1" dirty="0" smtClean="0">
                <a:solidFill>
                  <a:sysClr val="windowText" lastClr="000000"/>
                </a:solidFill>
                <a:latin typeface="Book Antiqua" pitchFamily="18" charset="0"/>
                <a:hlinkClick r:id="rId3"/>
              </a:rPr>
              <a:t>4th School on High Energy Physics</a:t>
            </a:r>
            <a:r>
              <a:rPr lang="en-US" sz="3200" b="1" i="1" dirty="0" smtClean="0">
                <a:latin typeface="Book Antiqua" pitchFamily="18" charset="0"/>
              </a:rPr>
              <a:t/>
            </a:r>
            <a:br>
              <a:rPr lang="en-US" sz="3200" b="1" i="1" dirty="0" smtClean="0">
                <a:latin typeface="Book Antiqua" pitchFamily="18" charset="0"/>
              </a:rPr>
            </a:br>
            <a:endParaRPr lang="en-US" sz="3200" b="1" i="1" dirty="0">
              <a:latin typeface="Book Antiqua" pitchFamily="18" charset="0"/>
            </a:endParaRPr>
          </a:p>
        </p:txBody>
      </p:sp>
      <p:sp>
        <p:nvSpPr>
          <p:cNvPr id="3" name="Subtitle 2"/>
          <p:cNvSpPr>
            <a:spLocks noGrp="1"/>
          </p:cNvSpPr>
          <p:nvPr>
            <p:ph type="subTitle" idx="1"/>
          </p:nvPr>
        </p:nvSpPr>
        <p:spPr>
          <a:xfrm>
            <a:off x="838200" y="4114800"/>
            <a:ext cx="7772400" cy="2057400"/>
          </a:xfrm>
        </p:spPr>
        <p:txBody>
          <a:bodyPr>
            <a:normAutofit fontScale="62500" lnSpcReduction="20000"/>
          </a:bodyPr>
          <a:lstStyle/>
          <a:p>
            <a:pPr algn="l"/>
            <a:r>
              <a:rPr lang="en-US" sz="3600" b="1" i="1" dirty="0" smtClean="0">
                <a:solidFill>
                  <a:schemeClr val="tx1"/>
                </a:solidFill>
                <a:latin typeface="Book Antiqua" pitchFamily="18" charset="0"/>
              </a:rPr>
              <a:t>Prepared by </a:t>
            </a:r>
          </a:p>
          <a:p>
            <a:pPr algn="ctr"/>
            <a:r>
              <a:rPr lang="en-US" sz="3600" b="1" i="1" dirty="0" smtClean="0">
                <a:solidFill>
                  <a:schemeClr val="tx1"/>
                </a:solidFill>
                <a:latin typeface="Book Antiqua" pitchFamily="18" charset="0"/>
              </a:rPr>
              <a:t> Ahmed </a:t>
            </a:r>
            <a:r>
              <a:rPr lang="en-US" sz="3600" b="1" i="1" dirty="0" err="1" smtClean="0">
                <a:solidFill>
                  <a:schemeClr val="tx1"/>
                </a:solidFill>
                <a:latin typeface="Book Antiqua" pitchFamily="18" charset="0"/>
              </a:rPr>
              <a:t>fouad</a:t>
            </a:r>
            <a:r>
              <a:rPr lang="en-US" sz="3600" b="1" i="1" dirty="0" smtClean="0">
                <a:solidFill>
                  <a:schemeClr val="tx1"/>
                </a:solidFill>
                <a:latin typeface="Book Antiqua" pitchFamily="18" charset="0"/>
              </a:rPr>
              <a:t> </a:t>
            </a:r>
            <a:r>
              <a:rPr lang="en-US" sz="3600" b="1" i="1" dirty="0" err="1" smtClean="0">
                <a:solidFill>
                  <a:schemeClr val="tx1"/>
                </a:solidFill>
                <a:latin typeface="Book Antiqua" pitchFamily="18" charset="0"/>
              </a:rPr>
              <a:t>Qamesh</a:t>
            </a:r>
            <a:endParaRPr lang="en-US" sz="3600" b="1" i="1" dirty="0" smtClean="0">
              <a:solidFill>
                <a:schemeClr val="tx1"/>
              </a:solidFill>
              <a:latin typeface="Book Antiqua" pitchFamily="18" charset="0"/>
            </a:endParaRPr>
          </a:p>
          <a:p>
            <a:pPr algn="ctr"/>
            <a:r>
              <a:rPr lang="en-US" sz="3600" b="1" i="1" dirty="0" smtClean="0">
                <a:solidFill>
                  <a:schemeClr val="tx1"/>
                </a:solidFill>
                <a:latin typeface="Book Antiqua" pitchFamily="18" charset="0"/>
              </a:rPr>
              <a:t>Cairo university </a:t>
            </a:r>
          </a:p>
          <a:p>
            <a:pPr algn="ctr"/>
            <a:endParaRPr lang="en-US" sz="3600" b="1" i="1" dirty="0" smtClean="0">
              <a:solidFill>
                <a:schemeClr val="tx1"/>
              </a:solidFill>
              <a:latin typeface="Book Antiqua" pitchFamily="18" charset="0"/>
            </a:endParaRPr>
          </a:p>
          <a:p>
            <a:pPr algn="l"/>
            <a:endParaRPr lang="en-US" b="1" i="1" dirty="0" smtClean="0">
              <a:solidFill>
                <a:schemeClr val="tx1"/>
              </a:solidFill>
              <a:latin typeface="Book Antiqua" pitchFamily="18" charset="0"/>
            </a:endParaRPr>
          </a:p>
          <a:p>
            <a:pPr algn="l"/>
            <a:r>
              <a:rPr lang="en-US" b="1" i="1" dirty="0" smtClean="0">
                <a:solidFill>
                  <a:schemeClr val="tx1"/>
                </a:solidFill>
                <a:latin typeface="Book Antiqua" pitchFamily="18" charset="0"/>
              </a:rPr>
              <a:t>                </a:t>
            </a:r>
            <a:endParaRPr lang="en-US" b="1" i="1" dirty="0">
              <a:solidFill>
                <a:schemeClr val="tx1"/>
              </a:solidFill>
              <a:latin typeface="Book Antiqua" pitchFamily="18" charset="0"/>
            </a:endParaRPr>
          </a:p>
        </p:txBody>
      </p:sp>
      <p:pic>
        <p:nvPicPr>
          <p:cNvPr id="13314" name="Picture 2" descr="Faculty Of Science"/>
          <p:cNvPicPr>
            <a:picLocks noChangeAspect="1" noChangeArrowheads="1"/>
          </p:cNvPicPr>
          <p:nvPr/>
        </p:nvPicPr>
        <p:blipFill>
          <a:blip r:embed="rId4" cstate="print"/>
          <a:srcRect/>
          <a:stretch>
            <a:fillRect/>
          </a:stretch>
        </p:blipFill>
        <p:spPr bwMode="auto">
          <a:xfrm>
            <a:off x="0" y="152400"/>
            <a:ext cx="1219200" cy="1583806"/>
          </a:xfrm>
          <a:prstGeom prst="rect">
            <a:avLst/>
          </a:prstGeom>
          <a:noFill/>
        </p:spPr>
      </p:pic>
      <p:sp>
        <p:nvSpPr>
          <p:cNvPr id="5" name="Title 1"/>
          <p:cNvSpPr txBox="1">
            <a:spLocks/>
          </p:cNvSpPr>
          <p:nvPr/>
        </p:nvSpPr>
        <p:spPr>
          <a:xfrm>
            <a:off x="304800" y="838200"/>
            <a:ext cx="8839200" cy="1905000"/>
          </a:xfrm>
          <a:prstGeom prst="rect">
            <a:avLst/>
          </a:prstGeom>
        </p:spPr>
        <p:txBody>
          <a:bodyPr vert="horz" lIns="91440" tIns="45720" rIns="91440" bIns="45720" rtlCol="0" anchor="ctr">
            <a:normAutofit/>
          </a:bodyPr>
          <a:lstStyle/>
          <a:p>
            <a:pPr lvl="0" algn="ctr">
              <a:spcBef>
                <a:spcPct val="0"/>
              </a:spcBef>
            </a:pPr>
            <a:r>
              <a:rPr kumimoji="0" lang="en-US" sz="3200" b="1" i="1" u="none" strike="noStrike" kern="1200" cap="none" spc="0" normalizeH="0" baseline="0" noProof="0" dirty="0" smtClean="0">
                <a:ln>
                  <a:noFill/>
                </a:ln>
                <a:solidFill>
                  <a:schemeClr val="tx1"/>
                </a:solidFill>
                <a:effectLst/>
                <a:uLnTx/>
                <a:uFillTx/>
                <a:latin typeface="Book Antiqua" pitchFamily="18" charset="0"/>
                <a:ea typeface="+mj-ea"/>
                <a:cs typeface="+mj-cs"/>
                <a:hlinkClick r:id="rId3"/>
              </a:rPr>
              <a:t/>
            </a:r>
            <a:br>
              <a:rPr kumimoji="0" lang="en-US" sz="3200" b="1" i="1" u="none" strike="noStrike" kern="1200" cap="none" spc="0" normalizeH="0" baseline="0" noProof="0" dirty="0" smtClean="0">
                <a:ln>
                  <a:noFill/>
                </a:ln>
                <a:solidFill>
                  <a:schemeClr val="tx1"/>
                </a:solidFill>
                <a:effectLst/>
                <a:uLnTx/>
                <a:uFillTx/>
                <a:latin typeface="Book Antiqua" pitchFamily="18" charset="0"/>
                <a:ea typeface="+mj-ea"/>
                <a:cs typeface="+mj-cs"/>
                <a:hlinkClick r:id="rId3"/>
              </a:rPr>
            </a:br>
            <a:r>
              <a:rPr kumimoji="0" lang="en-US" sz="3200" b="1" i="1" u="none" strike="noStrike" kern="1200" cap="none" spc="0" normalizeH="0" baseline="0" noProof="0" dirty="0" smtClean="0">
                <a:ln>
                  <a:noFill/>
                </a:ln>
                <a:solidFill>
                  <a:schemeClr val="tx1"/>
                </a:solidFill>
                <a:effectLst/>
                <a:uLnTx/>
                <a:uFillTx/>
                <a:latin typeface="Book Antiqua" pitchFamily="18" charset="0"/>
                <a:ea typeface="+mj-ea"/>
                <a:cs typeface="+mj-cs"/>
              </a:rPr>
              <a:t/>
            </a:r>
            <a:br>
              <a:rPr kumimoji="0" lang="en-US" sz="3200" b="1" i="1" u="none" strike="noStrike" kern="1200" cap="none" spc="0" normalizeH="0" baseline="0" noProof="0" dirty="0" smtClean="0">
                <a:ln>
                  <a:noFill/>
                </a:ln>
                <a:solidFill>
                  <a:schemeClr val="tx1"/>
                </a:solidFill>
                <a:effectLst/>
                <a:uLnTx/>
                <a:uFillTx/>
                <a:latin typeface="Book Antiqua" pitchFamily="18" charset="0"/>
                <a:ea typeface="+mj-ea"/>
                <a:cs typeface="+mj-cs"/>
              </a:rPr>
            </a:br>
            <a:r>
              <a:rPr lang="en-US" sz="4000" u="sng" dirty="0" smtClean="0">
                <a:latin typeface="Andalus" pitchFamily="18" charset="-78"/>
                <a:cs typeface="Andalus" pitchFamily="18" charset="-78"/>
              </a:rPr>
              <a:t> HIGGS BOSON RECONSTRUCTION </a:t>
            </a:r>
            <a:endParaRPr kumimoji="0" lang="en-US" sz="4000" b="1" i="1" u="none" strike="noStrike" kern="1200" cap="none" spc="0" normalizeH="0" baseline="0" noProof="0" dirty="0">
              <a:ln>
                <a:noFill/>
              </a:ln>
              <a:solidFill>
                <a:schemeClr val="tx1"/>
              </a:solidFill>
              <a:effectLst/>
              <a:uLnTx/>
              <a:uFillTx/>
              <a:latin typeface="Book Antiqua" pitchFamily="18" charset="0"/>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228600" y="2590800"/>
            <a:ext cx="8915400" cy="1143000"/>
          </a:xfrm>
        </p:spPr>
        <p:txBody>
          <a:bodyPr>
            <a:noAutofit/>
          </a:bodyPr>
          <a:lstStyle/>
          <a:p>
            <a:pPr algn="l"/>
            <a:r>
              <a:rPr lang="fi-FI" sz="3200" b="1" i="1" u="sng" dirty="0" smtClean="0">
                <a:solidFill>
                  <a:schemeClr val="tx1"/>
                </a:solidFill>
                <a:latin typeface="Book Antiqua" pitchFamily="18" charset="0"/>
                <a:cs typeface="Chalkboard"/>
              </a:rPr>
              <a:t>more than 2400 years ago</a:t>
            </a:r>
            <a:r>
              <a:rPr lang="fi-FI" sz="2400" b="1" i="1" dirty="0" smtClean="0">
                <a:solidFill>
                  <a:schemeClr val="tx1"/>
                </a:solidFill>
                <a:latin typeface="Book Antiqua" pitchFamily="18" charset="0"/>
                <a:cs typeface="Chalkboard"/>
              </a:rPr>
              <a:t/>
            </a:r>
            <a:br>
              <a:rPr lang="fi-FI" sz="2400" b="1" i="1" dirty="0" smtClean="0">
                <a:solidFill>
                  <a:schemeClr val="tx1"/>
                </a:solidFill>
                <a:latin typeface="Book Antiqua" pitchFamily="18" charset="0"/>
                <a:cs typeface="Chalkboard"/>
              </a:rPr>
            </a:br>
            <a:r>
              <a:rPr lang="fi-FI" sz="2400" b="1" i="1" dirty="0" smtClean="0">
                <a:solidFill>
                  <a:schemeClr val="tx1"/>
                </a:solidFill>
                <a:latin typeface="Book Antiqua" pitchFamily="18" charset="0"/>
                <a:cs typeface="Chalkboard"/>
              </a:rPr>
              <a:t>The first attempts in descriping the building block of matter was  by the</a:t>
            </a:r>
            <a:r>
              <a:rPr lang="en-US" sz="2400" b="1" i="1" dirty="0" smtClean="0">
                <a:latin typeface="Book Antiqua" pitchFamily="18" charset="0"/>
              </a:rPr>
              <a:t> </a:t>
            </a:r>
            <a:r>
              <a:rPr lang="en-US" sz="2400" b="1" i="1" dirty="0" smtClean="0">
                <a:solidFill>
                  <a:schemeClr val="tx1"/>
                </a:solidFill>
                <a:latin typeface="Book Antiqua" pitchFamily="18" charset="0"/>
              </a:rPr>
              <a:t>the Greek philosopher </a:t>
            </a:r>
            <a:r>
              <a:rPr lang="fi-FI" sz="2400" b="1" i="1" dirty="0" smtClean="0">
                <a:solidFill>
                  <a:srgbClr val="FF0000"/>
                </a:solidFill>
                <a:latin typeface="Book Antiqua" pitchFamily="18" charset="0"/>
                <a:cs typeface="Chalkboard"/>
              </a:rPr>
              <a:t>Democrituse</a:t>
            </a:r>
            <a:r>
              <a:rPr lang="fi-FI" sz="2400" b="1" i="1" dirty="0" smtClean="0">
                <a:solidFill>
                  <a:schemeClr val="tx1"/>
                </a:solidFill>
                <a:latin typeface="Book Antiqua" pitchFamily="18" charset="0"/>
                <a:cs typeface="Chalkboard"/>
              </a:rPr>
              <a:t> (460-370 bc).</a:t>
            </a:r>
            <a:br>
              <a:rPr lang="fi-FI" sz="2400" b="1" i="1" dirty="0" smtClean="0">
                <a:solidFill>
                  <a:schemeClr val="tx1"/>
                </a:solidFill>
                <a:latin typeface="Book Antiqua" pitchFamily="18" charset="0"/>
                <a:cs typeface="Chalkboard"/>
              </a:rPr>
            </a:br>
            <a:r>
              <a:rPr lang="fi-FI" sz="2400" b="1" i="1" dirty="0" smtClean="0">
                <a:solidFill>
                  <a:schemeClr val="tx1"/>
                </a:solidFill>
                <a:latin typeface="Book Antiqua" pitchFamily="18" charset="0"/>
                <a:cs typeface="Chalkboard"/>
              </a:rPr>
              <a:t>It leads him to conclude that:</a:t>
            </a:r>
            <a:br>
              <a:rPr lang="fi-FI" sz="2400" b="1" i="1" dirty="0" smtClean="0">
                <a:solidFill>
                  <a:schemeClr val="tx1"/>
                </a:solidFill>
                <a:latin typeface="Book Antiqua" pitchFamily="18" charset="0"/>
                <a:cs typeface="Chalkboard"/>
              </a:rPr>
            </a:br>
            <a:r>
              <a:rPr lang="en-US" sz="2400" b="1" i="1" dirty="0" smtClean="0">
                <a:solidFill>
                  <a:schemeClr val="tx1"/>
                </a:solidFill>
                <a:latin typeface="Book Antiqua" pitchFamily="18" charset="0"/>
              </a:rPr>
              <a:t>the building block of matter called (atom)</a:t>
            </a:r>
            <a:r>
              <a:rPr lang="en-US" sz="2400" b="1" i="1" dirty="0" smtClean="0">
                <a:latin typeface="Book Antiqua" pitchFamily="18" charset="0"/>
              </a:rPr>
              <a:t> </a:t>
            </a:r>
            <a:br>
              <a:rPr lang="en-US" sz="2400" b="1" i="1" dirty="0" smtClean="0">
                <a:latin typeface="Book Antiqua" pitchFamily="18" charset="0"/>
              </a:rPr>
            </a:br>
            <a:r>
              <a:rPr lang="en-US" sz="2400" b="1" i="1" dirty="0" smtClean="0">
                <a:solidFill>
                  <a:schemeClr val="tx1"/>
                </a:solidFill>
                <a:latin typeface="Book Antiqua" pitchFamily="18" charset="0"/>
              </a:rPr>
              <a:t>Atoms are</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1. very small</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2. hard </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3. all made of the same material</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4. different in shapes and sizes</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5. infinite in number</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6. always moving </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7. capable of joining together.</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
            </a:r>
            <a:br>
              <a:rPr lang="en-US" sz="2400" b="1" i="1" dirty="0" smtClean="0">
                <a:solidFill>
                  <a:schemeClr val="tx1"/>
                </a:solidFill>
                <a:latin typeface="Book Antiqua" pitchFamily="18" charset="0"/>
              </a:rPr>
            </a:br>
            <a:endParaRPr lang="en-US" sz="2400" i="1" dirty="0">
              <a:latin typeface="Book Antiqua" pitchFamily="18" charset="0"/>
            </a:endParaRPr>
          </a:p>
        </p:txBody>
      </p:sp>
      <p:pic>
        <p:nvPicPr>
          <p:cNvPr id="4" name="Content Placeholder 3" descr="Democritus.jpg"/>
          <p:cNvPicPr>
            <a:picLocks noGrp="1" noChangeAspect="1"/>
          </p:cNvPicPr>
          <p:nvPr>
            <p:ph idx="1"/>
          </p:nvPr>
        </p:nvPicPr>
        <p:blipFill>
          <a:blip r:embed="rId4"/>
          <a:stretch>
            <a:fillRect/>
          </a:stretch>
        </p:blipFill>
        <p:spPr>
          <a:xfrm>
            <a:off x="6096000" y="1981200"/>
            <a:ext cx="2703802" cy="2971800"/>
          </a:xfrm>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228600" y="2590800"/>
            <a:ext cx="8915400" cy="1143000"/>
          </a:xfrm>
        </p:spPr>
        <p:txBody>
          <a:bodyPr>
            <a:noAutofit/>
          </a:bodyPr>
          <a:lstStyle/>
          <a:p>
            <a:pPr algn="l"/>
            <a:r>
              <a:rPr lang="fi-FI" sz="3200" b="1" i="1" u="sng" dirty="0" smtClean="0">
                <a:solidFill>
                  <a:schemeClr val="tx1"/>
                </a:solidFill>
                <a:latin typeface="Book Antiqua" pitchFamily="18" charset="0"/>
                <a:cs typeface="Chalkboard"/>
              </a:rPr>
              <a:t>more than 2400 years ago</a:t>
            </a:r>
            <a:r>
              <a:rPr lang="fi-FI" sz="2400" b="1" i="1" dirty="0" smtClean="0">
                <a:solidFill>
                  <a:schemeClr val="tx1"/>
                </a:solidFill>
                <a:latin typeface="Book Antiqua" pitchFamily="18" charset="0"/>
                <a:cs typeface="Chalkboard"/>
              </a:rPr>
              <a:t/>
            </a:r>
            <a:br>
              <a:rPr lang="fi-FI" sz="2400" b="1" i="1" dirty="0" smtClean="0">
                <a:solidFill>
                  <a:schemeClr val="tx1"/>
                </a:solidFill>
                <a:latin typeface="Book Antiqua" pitchFamily="18" charset="0"/>
                <a:cs typeface="Chalkboard"/>
              </a:rPr>
            </a:br>
            <a:r>
              <a:rPr lang="fi-FI" sz="2400" b="1" i="1" dirty="0" smtClean="0">
                <a:solidFill>
                  <a:schemeClr val="tx1"/>
                </a:solidFill>
                <a:latin typeface="Book Antiqua" pitchFamily="18" charset="0"/>
                <a:cs typeface="Chalkboard"/>
              </a:rPr>
              <a:t>The first attempts in descriping the building block of matter was  by the</a:t>
            </a:r>
            <a:r>
              <a:rPr lang="en-US" sz="2400" b="1" i="1" dirty="0" smtClean="0">
                <a:latin typeface="Book Antiqua" pitchFamily="18" charset="0"/>
              </a:rPr>
              <a:t> </a:t>
            </a:r>
            <a:r>
              <a:rPr lang="en-US" sz="2400" b="1" i="1" dirty="0" smtClean="0">
                <a:solidFill>
                  <a:schemeClr val="tx1"/>
                </a:solidFill>
                <a:latin typeface="Book Antiqua" pitchFamily="18" charset="0"/>
              </a:rPr>
              <a:t>the Greek philosopher </a:t>
            </a:r>
            <a:r>
              <a:rPr lang="fi-FI" sz="2400" b="1" i="1" dirty="0" smtClean="0">
                <a:solidFill>
                  <a:srgbClr val="FF0000"/>
                </a:solidFill>
                <a:latin typeface="Book Antiqua" pitchFamily="18" charset="0"/>
                <a:cs typeface="Chalkboard"/>
              </a:rPr>
              <a:t>Democrituse</a:t>
            </a:r>
            <a:r>
              <a:rPr lang="fi-FI" sz="2400" b="1" i="1" dirty="0" smtClean="0">
                <a:solidFill>
                  <a:schemeClr val="tx1"/>
                </a:solidFill>
                <a:latin typeface="Book Antiqua" pitchFamily="18" charset="0"/>
                <a:cs typeface="Chalkboard"/>
              </a:rPr>
              <a:t> (460-370 bc).</a:t>
            </a:r>
            <a:br>
              <a:rPr lang="fi-FI" sz="2400" b="1" i="1" dirty="0" smtClean="0">
                <a:solidFill>
                  <a:schemeClr val="tx1"/>
                </a:solidFill>
                <a:latin typeface="Book Antiqua" pitchFamily="18" charset="0"/>
                <a:cs typeface="Chalkboard"/>
              </a:rPr>
            </a:br>
            <a:r>
              <a:rPr lang="fi-FI" sz="2400" b="1" i="1" dirty="0" smtClean="0">
                <a:solidFill>
                  <a:schemeClr val="tx1"/>
                </a:solidFill>
                <a:latin typeface="Book Antiqua" pitchFamily="18" charset="0"/>
                <a:cs typeface="Chalkboard"/>
              </a:rPr>
              <a:t>It leads him to conclude that:</a:t>
            </a:r>
            <a:br>
              <a:rPr lang="fi-FI" sz="2400" b="1" i="1" dirty="0" smtClean="0">
                <a:solidFill>
                  <a:schemeClr val="tx1"/>
                </a:solidFill>
                <a:latin typeface="Book Antiqua" pitchFamily="18" charset="0"/>
                <a:cs typeface="Chalkboard"/>
              </a:rPr>
            </a:br>
            <a:r>
              <a:rPr lang="en-US" sz="2400" b="1" i="1" dirty="0" smtClean="0">
                <a:solidFill>
                  <a:schemeClr val="tx1"/>
                </a:solidFill>
                <a:latin typeface="Book Antiqua" pitchFamily="18" charset="0"/>
              </a:rPr>
              <a:t>the building block of matter called (atom)</a:t>
            </a:r>
            <a:r>
              <a:rPr lang="en-US" sz="2400" b="1" i="1" dirty="0" smtClean="0">
                <a:latin typeface="Book Antiqua" pitchFamily="18" charset="0"/>
              </a:rPr>
              <a:t> </a:t>
            </a:r>
            <a:br>
              <a:rPr lang="en-US" sz="2400" b="1" i="1" dirty="0" smtClean="0">
                <a:latin typeface="Book Antiqua" pitchFamily="18" charset="0"/>
              </a:rPr>
            </a:br>
            <a:r>
              <a:rPr lang="en-US" sz="2400" b="1" i="1" dirty="0" smtClean="0">
                <a:solidFill>
                  <a:schemeClr val="tx1"/>
                </a:solidFill>
                <a:latin typeface="Book Antiqua" pitchFamily="18" charset="0"/>
              </a:rPr>
              <a:t>Atoms are</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1. very small</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2. hard </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3. all made of the same material</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4. different in shapes and sizes</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5. infinite in number</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6. always moving </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7. capable of joining together.</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 </a:t>
            </a:r>
            <a:r>
              <a:rPr lang="en-US" sz="2400" i="1" dirty="0" err="1" smtClean="0">
                <a:latin typeface="Book Antiqua" pitchFamily="18" charset="0"/>
              </a:rPr>
              <a:t>Democrituse</a:t>
            </a:r>
            <a:r>
              <a:rPr lang="en-US" sz="2400" i="1" dirty="0" smtClean="0">
                <a:latin typeface="Book Antiqua" pitchFamily="18" charset="0"/>
              </a:rPr>
              <a:t> said</a:t>
            </a:r>
            <a:r>
              <a:rPr lang="en-US" sz="2400" b="1" i="1" dirty="0" smtClean="0">
                <a:latin typeface="Book Antiqua" pitchFamily="18" charset="0"/>
              </a:rPr>
              <a:t/>
            </a:r>
            <a:br>
              <a:rPr lang="en-US" sz="2400" b="1" i="1" dirty="0" smtClean="0">
                <a:latin typeface="Book Antiqua" pitchFamily="18" charset="0"/>
              </a:rPr>
            </a:br>
            <a:r>
              <a:rPr lang="en-US" sz="2400" i="1" dirty="0" smtClean="0">
                <a:solidFill>
                  <a:schemeClr val="tx1"/>
                </a:solidFill>
                <a:latin typeface="Book Antiqua" pitchFamily="18" charset="0"/>
              </a:rPr>
              <a:t>                           “</a:t>
            </a:r>
            <a:r>
              <a:rPr lang="en-GB" sz="3000" dirty="0" smtClean="0">
                <a:solidFill>
                  <a:srgbClr val="FF0000"/>
                </a:solidFill>
                <a:latin typeface="Monotype Corsiva" charset="0"/>
              </a:rPr>
              <a:t>I think I finally understand atoms </a:t>
            </a:r>
            <a:r>
              <a:rPr lang="en-US" sz="2400" i="1" dirty="0" smtClean="0">
                <a:solidFill>
                  <a:schemeClr val="tx1"/>
                </a:solidFill>
                <a:latin typeface="Book Antiqua" pitchFamily="18" charset="0"/>
              </a:rPr>
              <a:t>”</a:t>
            </a:r>
            <a:endParaRPr lang="en-US" sz="2400" i="1" dirty="0">
              <a:latin typeface="Book Antiqua" pitchFamily="18" charset="0"/>
            </a:endParaRPr>
          </a:p>
        </p:txBody>
      </p:sp>
      <p:pic>
        <p:nvPicPr>
          <p:cNvPr id="4" name="Content Placeholder 3" descr="Democritus.jpg"/>
          <p:cNvPicPr>
            <a:picLocks noGrp="1" noChangeAspect="1"/>
          </p:cNvPicPr>
          <p:nvPr>
            <p:ph idx="1"/>
          </p:nvPr>
        </p:nvPicPr>
        <p:blipFill>
          <a:blip r:embed="rId4"/>
          <a:stretch>
            <a:fillRect/>
          </a:stretch>
        </p:blipFill>
        <p:spPr>
          <a:xfrm>
            <a:off x="6096000" y="1981200"/>
            <a:ext cx="2703802" cy="2971800"/>
          </a:xfrm>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2133600"/>
            <a:ext cx="8915400" cy="609600"/>
          </a:xfrm>
        </p:spPr>
        <p:txBody>
          <a:bodyPr>
            <a:normAutofit fontScale="90000"/>
          </a:bodyPr>
          <a:lstStyle/>
          <a:p>
            <a:pPr algn="l">
              <a:tabLst>
                <a:tab pos="6116638" algn="l"/>
              </a:tabLst>
            </a:pPr>
            <a:r>
              <a:rPr lang="en-US" sz="3600" b="1" i="1" dirty="0" smtClean="0">
                <a:latin typeface="Book Antiqua" pitchFamily="18" charset="0"/>
              </a:rPr>
              <a:t/>
            </a:r>
            <a:br>
              <a:rPr lang="en-US" sz="3600" b="1" i="1" dirty="0" smtClean="0">
                <a:latin typeface="Book Antiqua" pitchFamily="18" charset="0"/>
              </a:rPr>
            </a:br>
            <a:r>
              <a:rPr lang="en-US" sz="3600" b="1" i="1" dirty="0" smtClean="0">
                <a:latin typeface="Book Antiqua" pitchFamily="18" charset="0"/>
              </a:rPr>
              <a:t> </a:t>
            </a:r>
            <a:r>
              <a:rPr lang="en-US" sz="3600" b="1" i="1" u="sng" dirty="0" smtClean="0">
                <a:solidFill>
                  <a:schemeClr val="tx1"/>
                </a:solidFill>
                <a:latin typeface="Book Antiqua" pitchFamily="18" charset="0"/>
              </a:rPr>
              <a:t>less than 2400 years later </a:t>
            </a:r>
            <a:r>
              <a:rPr lang="en-US" sz="3600" b="1" i="1" dirty="0" smtClean="0">
                <a:latin typeface="Book Antiqua" pitchFamily="18" charset="0"/>
              </a:rPr>
              <a:t/>
            </a:r>
            <a:br>
              <a:rPr lang="en-US" sz="3600" b="1" i="1" dirty="0" smtClean="0">
                <a:latin typeface="Book Antiqua" pitchFamily="18" charset="0"/>
              </a:rPr>
            </a:br>
            <a:r>
              <a:rPr lang="en-US" sz="2700" b="1" i="1" dirty="0" smtClean="0">
                <a:solidFill>
                  <a:schemeClr val="tx1"/>
                </a:solidFill>
                <a:latin typeface="Book Antiqua" pitchFamily="18" charset="0"/>
              </a:rPr>
              <a:t>a mathematical model combines theory and experiment to describe and explains all  observed elementary  particles and its interactions discovered in the universe.</a:t>
            </a:r>
            <a:br>
              <a:rPr lang="en-US" sz="2700" b="1" i="1" dirty="0" smtClean="0">
                <a:solidFill>
                  <a:schemeClr val="tx1"/>
                </a:solidFill>
                <a:latin typeface="Book Antiqua" pitchFamily="18" charset="0"/>
              </a:rPr>
            </a:br>
            <a:r>
              <a:rPr lang="en-US" sz="2700" b="1" i="1" dirty="0" smtClean="0">
                <a:solidFill>
                  <a:schemeClr val="tx1"/>
                </a:solidFill>
                <a:latin typeface="Book Antiqua" pitchFamily="18" charset="0"/>
              </a:rPr>
              <a:t>it concluded that :</a:t>
            </a:r>
            <a:br>
              <a:rPr lang="en-US" sz="2700" b="1" i="1" dirty="0" smtClean="0">
                <a:solidFill>
                  <a:schemeClr val="tx1"/>
                </a:solidFill>
                <a:latin typeface="Book Antiqua" pitchFamily="18" charset="0"/>
              </a:rPr>
            </a:br>
            <a:r>
              <a:rPr lang="en-US" sz="2700" b="1" i="1" dirty="0" smtClean="0">
                <a:solidFill>
                  <a:schemeClr val="tx1"/>
                </a:solidFill>
                <a:latin typeface="Book Antiqua" pitchFamily="18" charset="0"/>
              </a:rPr>
              <a:t>every thing is made of</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4400" i="1" dirty="0" smtClean="0">
                <a:solidFill>
                  <a:schemeClr val="tx1"/>
                </a:solidFill>
                <a:latin typeface="Book Antiqua" pitchFamily="18" charset="0"/>
              </a:rPr>
              <a:t> </a:t>
            </a:r>
            <a:r>
              <a:rPr lang="en-US" sz="4400" b="1" i="1" dirty="0" smtClean="0">
                <a:solidFill>
                  <a:srgbClr val="FF0000"/>
                </a:solidFill>
                <a:latin typeface="Book Antiqua" pitchFamily="18" charset="0"/>
              </a:rPr>
              <a:t>12</a:t>
            </a:r>
            <a:r>
              <a:rPr lang="en-US" sz="2800" b="1" i="1" dirty="0" smtClean="0">
                <a:solidFill>
                  <a:schemeClr val="tx1"/>
                </a:solidFill>
                <a:latin typeface="Book Antiqua" pitchFamily="18" charset="0"/>
              </a:rPr>
              <a:t> basic building blocks </a:t>
            </a:r>
            <a:br>
              <a:rPr lang="en-US" sz="2800" b="1" i="1" dirty="0" smtClean="0">
                <a:solidFill>
                  <a:schemeClr val="tx1"/>
                </a:solidFill>
                <a:latin typeface="Book Antiqua" pitchFamily="18" charset="0"/>
              </a:rPr>
            </a:br>
            <a:r>
              <a:rPr lang="en-US" sz="2800" b="1" i="1" dirty="0" smtClean="0">
                <a:solidFill>
                  <a:schemeClr val="tx1"/>
                </a:solidFill>
                <a:latin typeface="Book Antiqua" pitchFamily="18" charset="0"/>
              </a:rPr>
              <a:t>          called  ( fundamental particles) </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700" b="1" i="1" dirty="0" smtClean="0">
                <a:solidFill>
                  <a:schemeClr val="tx1"/>
                </a:solidFill>
                <a:latin typeface="Book Antiqua" pitchFamily="18" charset="0"/>
              </a:rPr>
              <a:t>            </a:t>
            </a:r>
            <a:br>
              <a:rPr lang="en-US" sz="2700" b="1" i="1" dirty="0" smtClean="0">
                <a:solidFill>
                  <a:schemeClr val="tx1"/>
                </a:solidFill>
                <a:latin typeface="Book Antiqua" pitchFamily="18" charset="0"/>
              </a:rPr>
            </a:b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400" i="1" dirty="0" smtClean="0">
                <a:latin typeface="Book Antiqua" pitchFamily="18" charset="0"/>
              </a:rPr>
              <a:t/>
            </a:r>
            <a:br>
              <a:rPr lang="en-US" sz="2400" i="1" dirty="0" smtClean="0">
                <a:latin typeface="Book Antiqua" pitchFamily="18" charset="0"/>
              </a:rPr>
            </a:br>
            <a:r>
              <a:rPr lang="en-US" sz="2700" i="1" dirty="0" smtClean="0">
                <a:solidFill>
                  <a:schemeClr val="tx1"/>
                </a:solidFill>
                <a:latin typeface="Book Antiqua" pitchFamily="18" charset="0"/>
              </a:rPr>
              <a:t> </a:t>
            </a:r>
            <a:endParaRPr lang="en-US" sz="2700" i="1" dirty="0">
              <a:solidFill>
                <a:schemeClr val="tx1"/>
              </a:solidFill>
              <a:latin typeface="Book Antiqua" pitchFamily="18" charset="0"/>
            </a:endParaRPr>
          </a:p>
        </p:txBody>
      </p:sp>
      <p:pic>
        <p:nvPicPr>
          <p:cNvPr id="1028" name="Picture 4"/>
          <p:cNvPicPr>
            <a:picLocks noChangeAspect="1" noChangeArrowheads="1"/>
          </p:cNvPicPr>
          <p:nvPr/>
        </p:nvPicPr>
        <p:blipFill>
          <a:blip r:embed="rId4"/>
          <a:srcRect/>
          <a:stretch>
            <a:fillRect/>
          </a:stretch>
        </p:blipFill>
        <p:spPr bwMode="auto">
          <a:xfrm>
            <a:off x="5562601" y="1520356"/>
            <a:ext cx="3364973" cy="31278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2133600"/>
            <a:ext cx="8915400" cy="609600"/>
          </a:xfrm>
        </p:spPr>
        <p:txBody>
          <a:bodyPr>
            <a:normAutofit fontScale="90000"/>
          </a:bodyPr>
          <a:lstStyle/>
          <a:p>
            <a:pPr algn="l">
              <a:tabLst>
                <a:tab pos="6116638" algn="l"/>
              </a:tabLst>
            </a:pPr>
            <a:r>
              <a:rPr lang="en-US" sz="3600" b="1" i="1" dirty="0" smtClean="0">
                <a:latin typeface="Book Antiqua" pitchFamily="18" charset="0"/>
              </a:rPr>
              <a:t/>
            </a:r>
            <a:br>
              <a:rPr lang="en-US" sz="3600" b="1" i="1" dirty="0" smtClean="0">
                <a:latin typeface="Book Antiqua" pitchFamily="18" charset="0"/>
              </a:rPr>
            </a:br>
            <a:r>
              <a:rPr lang="en-US" sz="3600" b="1" i="1" dirty="0" smtClean="0">
                <a:latin typeface="Book Antiqua" pitchFamily="18" charset="0"/>
              </a:rPr>
              <a:t> </a:t>
            </a:r>
            <a:r>
              <a:rPr lang="en-US" sz="3600" b="1" i="1" u="sng" dirty="0" smtClean="0">
                <a:solidFill>
                  <a:schemeClr val="tx1"/>
                </a:solidFill>
                <a:latin typeface="Book Antiqua" pitchFamily="18" charset="0"/>
              </a:rPr>
              <a:t>less than 2400 years later </a:t>
            </a:r>
            <a:r>
              <a:rPr lang="en-US" sz="3600" b="1" i="1" dirty="0" smtClean="0">
                <a:latin typeface="Book Antiqua" pitchFamily="18" charset="0"/>
              </a:rPr>
              <a:t/>
            </a:r>
            <a:br>
              <a:rPr lang="en-US" sz="3600" b="1" i="1" dirty="0" smtClean="0">
                <a:latin typeface="Book Antiqua" pitchFamily="18" charset="0"/>
              </a:rPr>
            </a:br>
            <a:r>
              <a:rPr lang="en-US" sz="2700" b="1" i="1" dirty="0" smtClean="0">
                <a:solidFill>
                  <a:schemeClr val="tx1"/>
                </a:solidFill>
                <a:latin typeface="Book Antiqua" pitchFamily="18" charset="0"/>
              </a:rPr>
              <a:t>a mathematical model combines theory and experiment to describe and explains all  observed elementary  particles and its interactions discovered in the universe.</a:t>
            </a:r>
            <a:br>
              <a:rPr lang="en-US" sz="2700" b="1" i="1" dirty="0" smtClean="0">
                <a:solidFill>
                  <a:schemeClr val="tx1"/>
                </a:solidFill>
                <a:latin typeface="Book Antiqua" pitchFamily="18" charset="0"/>
              </a:rPr>
            </a:br>
            <a:r>
              <a:rPr lang="en-US" sz="2700" b="1" i="1" dirty="0" smtClean="0">
                <a:solidFill>
                  <a:schemeClr val="tx1"/>
                </a:solidFill>
                <a:latin typeface="Book Antiqua" pitchFamily="18" charset="0"/>
              </a:rPr>
              <a:t>it concluded that :</a:t>
            </a:r>
            <a:br>
              <a:rPr lang="en-US" sz="2700" b="1" i="1" dirty="0" smtClean="0">
                <a:solidFill>
                  <a:schemeClr val="tx1"/>
                </a:solidFill>
                <a:latin typeface="Book Antiqua" pitchFamily="18" charset="0"/>
              </a:rPr>
            </a:br>
            <a:r>
              <a:rPr lang="en-US" sz="2700" b="1" i="1" dirty="0" smtClean="0">
                <a:solidFill>
                  <a:schemeClr val="tx1"/>
                </a:solidFill>
                <a:latin typeface="Book Antiqua" pitchFamily="18" charset="0"/>
              </a:rPr>
              <a:t>every thing is made of</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4400" i="1" dirty="0" smtClean="0">
                <a:solidFill>
                  <a:schemeClr val="tx1"/>
                </a:solidFill>
                <a:latin typeface="Book Antiqua" pitchFamily="18" charset="0"/>
              </a:rPr>
              <a:t> </a:t>
            </a:r>
            <a:r>
              <a:rPr lang="en-US" sz="4400" b="1" i="1" dirty="0" smtClean="0">
                <a:solidFill>
                  <a:srgbClr val="FF0000"/>
                </a:solidFill>
                <a:latin typeface="Book Antiqua" pitchFamily="18" charset="0"/>
              </a:rPr>
              <a:t>12</a:t>
            </a:r>
            <a:r>
              <a:rPr lang="en-US" sz="2800" b="1" i="1" dirty="0" smtClean="0">
                <a:solidFill>
                  <a:schemeClr val="tx1"/>
                </a:solidFill>
                <a:latin typeface="Book Antiqua" pitchFamily="18" charset="0"/>
              </a:rPr>
              <a:t> basic building blocks </a:t>
            </a:r>
            <a:br>
              <a:rPr lang="en-US" sz="2800" b="1" i="1" dirty="0" smtClean="0">
                <a:solidFill>
                  <a:schemeClr val="tx1"/>
                </a:solidFill>
                <a:latin typeface="Book Antiqua" pitchFamily="18" charset="0"/>
              </a:rPr>
            </a:br>
            <a:r>
              <a:rPr lang="en-US" sz="2800" b="1" i="1" dirty="0" smtClean="0">
                <a:solidFill>
                  <a:schemeClr val="tx1"/>
                </a:solidFill>
                <a:latin typeface="Book Antiqua" pitchFamily="18" charset="0"/>
              </a:rPr>
              <a:t>          called  ( fundamental particles) </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700" b="1" i="1" dirty="0" smtClean="0">
                <a:solidFill>
                  <a:schemeClr val="tx1"/>
                </a:solidFill>
                <a:latin typeface="Book Antiqua" pitchFamily="18" charset="0"/>
              </a:rPr>
              <a:t>            </a:t>
            </a:r>
            <a:r>
              <a:rPr lang="en-US" sz="4400" b="1" i="1" dirty="0" smtClean="0">
                <a:solidFill>
                  <a:srgbClr val="FF0000"/>
                </a:solidFill>
                <a:latin typeface="Book Antiqua" pitchFamily="18" charset="0"/>
              </a:rPr>
              <a:t>6</a:t>
            </a:r>
            <a:r>
              <a:rPr lang="en-US" sz="2700" b="1" i="1" dirty="0" smtClean="0">
                <a:solidFill>
                  <a:schemeClr val="tx1"/>
                </a:solidFill>
                <a:latin typeface="Book Antiqua" pitchFamily="18" charset="0"/>
              </a:rPr>
              <a:t> Quarks                </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400" i="1" dirty="0" smtClean="0">
                <a:latin typeface="Book Antiqua" pitchFamily="18" charset="0"/>
              </a:rPr>
              <a:t/>
            </a:r>
            <a:br>
              <a:rPr lang="en-US" sz="2400" i="1" dirty="0" smtClean="0">
                <a:latin typeface="Book Antiqua" pitchFamily="18" charset="0"/>
              </a:rPr>
            </a:br>
            <a:r>
              <a:rPr lang="en-US" sz="2700" i="1" dirty="0" smtClean="0">
                <a:solidFill>
                  <a:schemeClr val="tx1"/>
                </a:solidFill>
                <a:latin typeface="Book Antiqua" pitchFamily="18" charset="0"/>
              </a:rPr>
              <a:t> </a:t>
            </a:r>
            <a:endParaRPr lang="en-US" sz="2700" i="1" dirty="0">
              <a:solidFill>
                <a:schemeClr val="tx1"/>
              </a:solidFill>
              <a:latin typeface="Book Antiqua" pitchFamily="18" charset="0"/>
            </a:endParaRPr>
          </a:p>
        </p:txBody>
      </p:sp>
      <p:sp>
        <p:nvSpPr>
          <p:cNvPr id="4" name="Left Brace 3"/>
          <p:cNvSpPr/>
          <p:nvPr/>
        </p:nvSpPr>
        <p:spPr>
          <a:xfrm rot="5400000">
            <a:off x="2895600" y="2209800"/>
            <a:ext cx="304800" cy="2438400"/>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b="1" dirty="0"/>
          </a:p>
        </p:txBody>
      </p:sp>
      <p:pic>
        <p:nvPicPr>
          <p:cNvPr id="1028" name="Picture 4"/>
          <p:cNvPicPr>
            <a:picLocks noChangeAspect="1" noChangeArrowheads="1"/>
          </p:cNvPicPr>
          <p:nvPr/>
        </p:nvPicPr>
        <p:blipFill>
          <a:blip r:embed="rId4"/>
          <a:srcRect/>
          <a:stretch>
            <a:fillRect/>
          </a:stretch>
        </p:blipFill>
        <p:spPr bwMode="auto">
          <a:xfrm>
            <a:off x="5562601" y="1520356"/>
            <a:ext cx="3364973" cy="31278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2133600"/>
            <a:ext cx="8915400" cy="609600"/>
          </a:xfrm>
        </p:spPr>
        <p:txBody>
          <a:bodyPr>
            <a:normAutofit fontScale="90000"/>
          </a:bodyPr>
          <a:lstStyle/>
          <a:p>
            <a:pPr algn="l">
              <a:tabLst>
                <a:tab pos="6116638" algn="l"/>
              </a:tabLst>
            </a:pPr>
            <a:r>
              <a:rPr lang="en-US" sz="3600" b="1" i="1" dirty="0" smtClean="0">
                <a:latin typeface="Book Antiqua" pitchFamily="18" charset="0"/>
              </a:rPr>
              <a:t/>
            </a:r>
            <a:br>
              <a:rPr lang="en-US" sz="3600" b="1" i="1" dirty="0" smtClean="0">
                <a:latin typeface="Book Antiqua" pitchFamily="18" charset="0"/>
              </a:rPr>
            </a:br>
            <a:r>
              <a:rPr lang="en-US" sz="3600" b="1" i="1" dirty="0" smtClean="0">
                <a:latin typeface="Book Antiqua" pitchFamily="18" charset="0"/>
              </a:rPr>
              <a:t> </a:t>
            </a:r>
            <a:r>
              <a:rPr lang="en-US" sz="3600" b="1" i="1" u="sng" dirty="0" smtClean="0">
                <a:solidFill>
                  <a:schemeClr val="tx1"/>
                </a:solidFill>
                <a:latin typeface="Book Antiqua" pitchFamily="18" charset="0"/>
              </a:rPr>
              <a:t>less than 2400 years later </a:t>
            </a:r>
            <a:r>
              <a:rPr lang="en-US" sz="3600" b="1" i="1" dirty="0" smtClean="0">
                <a:latin typeface="Book Antiqua" pitchFamily="18" charset="0"/>
              </a:rPr>
              <a:t/>
            </a:r>
            <a:br>
              <a:rPr lang="en-US" sz="3600" b="1" i="1" dirty="0" smtClean="0">
                <a:latin typeface="Book Antiqua" pitchFamily="18" charset="0"/>
              </a:rPr>
            </a:br>
            <a:r>
              <a:rPr lang="en-US" sz="2700" b="1" i="1" dirty="0" smtClean="0">
                <a:solidFill>
                  <a:schemeClr val="tx1"/>
                </a:solidFill>
                <a:latin typeface="Book Antiqua" pitchFamily="18" charset="0"/>
              </a:rPr>
              <a:t>a mathematical model combines theory and experiment to describe and explains all  observed elementary  particles and its interactions discovered in the universe.</a:t>
            </a:r>
            <a:br>
              <a:rPr lang="en-US" sz="2700" b="1" i="1" dirty="0" smtClean="0">
                <a:solidFill>
                  <a:schemeClr val="tx1"/>
                </a:solidFill>
                <a:latin typeface="Book Antiqua" pitchFamily="18" charset="0"/>
              </a:rPr>
            </a:br>
            <a:r>
              <a:rPr lang="en-US" sz="2700" b="1" i="1" dirty="0" smtClean="0">
                <a:solidFill>
                  <a:schemeClr val="tx1"/>
                </a:solidFill>
                <a:latin typeface="Book Antiqua" pitchFamily="18" charset="0"/>
              </a:rPr>
              <a:t>it concluded that :</a:t>
            </a:r>
            <a:br>
              <a:rPr lang="en-US" sz="2700" b="1" i="1" dirty="0" smtClean="0">
                <a:solidFill>
                  <a:schemeClr val="tx1"/>
                </a:solidFill>
                <a:latin typeface="Book Antiqua" pitchFamily="18" charset="0"/>
              </a:rPr>
            </a:br>
            <a:r>
              <a:rPr lang="en-US" sz="2700" b="1" i="1" dirty="0" smtClean="0">
                <a:solidFill>
                  <a:schemeClr val="tx1"/>
                </a:solidFill>
                <a:latin typeface="Book Antiqua" pitchFamily="18" charset="0"/>
              </a:rPr>
              <a:t>every thing is made of</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4400" i="1" dirty="0" smtClean="0">
                <a:solidFill>
                  <a:schemeClr val="tx1"/>
                </a:solidFill>
                <a:latin typeface="Book Antiqua" pitchFamily="18" charset="0"/>
              </a:rPr>
              <a:t> </a:t>
            </a:r>
            <a:r>
              <a:rPr lang="en-US" sz="4400" b="1" i="1" dirty="0" smtClean="0">
                <a:solidFill>
                  <a:srgbClr val="FF0000"/>
                </a:solidFill>
                <a:latin typeface="Book Antiqua" pitchFamily="18" charset="0"/>
              </a:rPr>
              <a:t>12</a:t>
            </a:r>
            <a:r>
              <a:rPr lang="en-US" sz="2800" b="1" i="1" dirty="0" smtClean="0">
                <a:solidFill>
                  <a:schemeClr val="tx1"/>
                </a:solidFill>
                <a:latin typeface="Book Antiqua" pitchFamily="18" charset="0"/>
              </a:rPr>
              <a:t> basic building blocks </a:t>
            </a:r>
            <a:br>
              <a:rPr lang="en-US" sz="2800" b="1" i="1" dirty="0" smtClean="0">
                <a:solidFill>
                  <a:schemeClr val="tx1"/>
                </a:solidFill>
                <a:latin typeface="Book Antiqua" pitchFamily="18" charset="0"/>
              </a:rPr>
            </a:br>
            <a:r>
              <a:rPr lang="en-US" sz="2800" b="1" i="1" dirty="0" smtClean="0">
                <a:solidFill>
                  <a:schemeClr val="tx1"/>
                </a:solidFill>
                <a:latin typeface="Book Antiqua" pitchFamily="18" charset="0"/>
              </a:rPr>
              <a:t>          called  ( fundamental particles) </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700" b="1" i="1" dirty="0" smtClean="0">
                <a:solidFill>
                  <a:srgbClr val="FF0000"/>
                </a:solidFill>
                <a:latin typeface="Book Antiqua" pitchFamily="18" charset="0"/>
              </a:rPr>
              <a:t>            </a:t>
            </a:r>
            <a:r>
              <a:rPr lang="en-US" sz="4400" b="1" i="1" dirty="0" smtClean="0">
                <a:solidFill>
                  <a:srgbClr val="FF0000"/>
                </a:solidFill>
                <a:latin typeface="Book Antiqua" pitchFamily="18" charset="0"/>
              </a:rPr>
              <a:t>6</a:t>
            </a:r>
            <a:r>
              <a:rPr lang="en-US" sz="2700" b="1" i="1" dirty="0" smtClean="0">
                <a:solidFill>
                  <a:srgbClr val="FF0000"/>
                </a:solidFill>
                <a:latin typeface="Book Antiqua" pitchFamily="18" charset="0"/>
              </a:rPr>
              <a:t> </a:t>
            </a:r>
            <a:r>
              <a:rPr lang="en-US" sz="2700" b="1" i="1" dirty="0" smtClean="0">
                <a:solidFill>
                  <a:schemeClr val="tx1"/>
                </a:solidFill>
                <a:latin typeface="Book Antiqua" pitchFamily="18" charset="0"/>
              </a:rPr>
              <a:t>Quarks                </a:t>
            </a:r>
            <a:r>
              <a:rPr lang="en-US" sz="4400" b="1" i="1" dirty="0" smtClean="0">
                <a:solidFill>
                  <a:srgbClr val="FF0000"/>
                </a:solidFill>
                <a:latin typeface="Book Antiqua" pitchFamily="18" charset="0"/>
              </a:rPr>
              <a:t>6</a:t>
            </a:r>
            <a:r>
              <a:rPr lang="en-US" sz="2700" b="1" i="1" dirty="0" smtClean="0">
                <a:solidFill>
                  <a:schemeClr val="tx1"/>
                </a:solidFill>
                <a:latin typeface="Book Antiqua" pitchFamily="18" charset="0"/>
              </a:rPr>
              <a:t>  leptons</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400" i="1" dirty="0" smtClean="0">
                <a:latin typeface="Book Antiqua" pitchFamily="18" charset="0"/>
              </a:rPr>
              <a:t/>
            </a:r>
            <a:br>
              <a:rPr lang="en-US" sz="2400" i="1" dirty="0" smtClean="0">
                <a:latin typeface="Book Antiqua" pitchFamily="18" charset="0"/>
              </a:rPr>
            </a:br>
            <a:r>
              <a:rPr lang="en-US" sz="2700" i="1" dirty="0" smtClean="0">
                <a:solidFill>
                  <a:schemeClr val="tx1"/>
                </a:solidFill>
                <a:latin typeface="Book Antiqua" pitchFamily="18" charset="0"/>
              </a:rPr>
              <a:t> </a:t>
            </a:r>
            <a:endParaRPr lang="en-US" sz="2700" i="1" dirty="0">
              <a:solidFill>
                <a:schemeClr val="tx1"/>
              </a:solidFill>
              <a:latin typeface="Book Antiqua" pitchFamily="18" charset="0"/>
            </a:endParaRPr>
          </a:p>
        </p:txBody>
      </p:sp>
      <p:sp>
        <p:nvSpPr>
          <p:cNvPr id="4" name="Left Brace 3"/>
          <p:cNvSpPr/>
          <p:nvPr/>
        </p:nvSpPr>
        <p:spPr>
          <a:xfrm rot="5400000">
            <a:off x="2895600" y="2133600"/>
            <a:ext cx="304800" cy="2438400"/>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b="1" dirty="0"/>
          </a:p>
        </p:txBody>
      </p:sp>
      <p:pic>
        <p:nvPicPr>
          <p:cNvPr id="1028" name="Picture 4"/>
          <p:cNvPicPr>
            <a:picLocks noChangeAspect="1" noChangeArrowheads="1"/>
          </p:cNvPicPr>
          <p:nvPr/>
        </p:nvPicPr>
        <p:blipFill>
          <a:blip r:embed="rId4"/>
          <a:srcRect/>
          <a:stretch>
            <a:fillRect/>
          </a:stretch>
        </p:blipFill>
        <p:spPr bwMode="auto">
          <a:xfrm>
            <a:off x="5562601" y="1520356"/>
            <a:ext cx="3364973" cy="31278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2133600"/>
            <a:ext cx="8915400" cy="609600"/>
          </a:xfrm>
        </p:spPr>
        <p:txBody>
          <a:bodyPr>
            <a:normAutofit fontScale="90000"/>
          </a:bodyPr>
          <a:lstStyle/>
          <a:p>
            <a:pPr algn="l">
              <a:tabLst>
                <a:tab pos="6116638" algn="l"/>
              </a:tabLst>
            </a:pPr>
            <a:r>
              <a:rPr lang="en-US" sz="3600" b="1" i="1" dirty="0" smtClean="0">
                <a:latin typeface="Book Antiqua" pitchFamily="18" charset="0"/>
              </a:rPr>
              <a:t/>
            </a:r>
            <a:br>
              <a:rPr lang="en-US" sz="3600" b="1" i="1" dirty="0" smtClean="0">
                <a:latin typeface="Book Antiqua" pitchFamily="18" charset="0"/>
              </a:rPr>
            </a:br>
            <a:r>
              <a:rPr lang="en-US" sz="3600" b="1" i="1" dirty="0" smtClean="0">
                <a:latin typeface="Book Antiqua" pitchFamily="18" charset="0"/>
              </a:rPr>
              <a:t> </a:t>
            </a:r>
            <a:r>
              <a:rPr lang="en-US" sz="3600" b="1" i="1" u="sng" dirty="0" smtClean="0">
                <a:solidFill>
                  <a:schemeClr val="tx1"/>
                </a:solidFill>
                <a:latin typeface="Book Antiqua" pitchFamily="18" charset="0"/>
              </a:rPr>
              <a:t>less than 2400 years later </a:t>
            </a:r>
            <a:r>
              <a:rPr lang="en-US" sz="3600" b="1" i="1" dirty="0" smtClean="0">
                <a:latin typeface="Book Antiqua" pitchFamily="18" charset="0"/>
              </a:rPr>
              <a:t/>
            </a:r>
            <a:br>
              <a:rPr lang="en-US" sz="3600" b="1" i="1" dirty="0" smtClean="0">
                <a:latin typeface="Book Antiqua" pitchFamily="18" charset="0"/>
              </a:rPr>
            </a:br>
            <a:r>
              <a:rPr lang="en-US" sz="2700" b="1" i="1" dirty="0" smtClean="0">
                <a:solidFill>
                  <a:schemeClr val="tx1"/>
                </a:solidFill>
                <a:latin typeface="Book Antiqua" pitchFamily="18" charset="0"/>
              </a:rPr>
              <a:t>a mathematical model combines theory and experiment to describe and explains all  observed elementary  particles and its interactions discovered in the universe.</a:t>
            </a:r>
            <a:br>
              <a:rPr lang="en-US" sz="2700" b="1" i="1" dirty="0" smtClean="0">
                <a:solidFill>
                  <a:schemeClr val="tx1"/>
                </a:solidFill>
                <a:latin typeface="Book Antiqua" pitchFamily="18" charset="0"/>
              </a:rPr>
            </a:br>
            <a:r>
              <a:rPr lang="en-US" sz="2700" b="1" i="1" dirty="0" smtClean="0">
                <a:solidFill>
                  <a:schemeClr val="tx1"/>
                </a:solidFill>
                <a:latin typeface="Book Antiqua" pitchFamily="18" charset="0"/>
              </a:rPr>
              <a:t>it concluded that :</a:t>
            </a:r>
            <a:br>
              <a:rPr lang="en-US" sz="2700" b="1" i="1" dirty="0" smtClean="0">
                <a:solidFill>
                  <a:schemeClr val="tx1"/>
                </a:solidFill>
                <a:latin typeface="Book Antiqua" pitchFamily="18" charset="0"/>
              </a:rPr>
            </a:br>
            <a:r>
              <a:rPr lang="en-US" sz="2700" b="1" i="1" dirty="0" smtClean="0">
                <a:solidFill>
                  <a:schemeClr val="tx1"/>
                </a:solidFill>
                <a:latin typeface="Book Antiqua" pitchFamily="18" charset="0"/>
              </a:rPr>
              <a:t>every thing is made of</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4400" i="1" dirty="0" smtClean="0">
                <a:solidFill>
                  <a:schemeClr val="tx1"/>
                </a:solidFill>
                <a:latin typeface="Book Antiqua" pitchFamily="18" charset="0"/>
              </a:rPr>
              <a:t> </a:t>
            </a:r>
            <a:r>
              <a:rPr lang="en-US" sz="4400" b="1" i="1" dirty="0" smtClean="0">
                <a:solidFill>
                  <a:srgbClr val="FF0000"/>
                </a:solidFill>
                <a:latin typeface="Book Antiqua" pitchFamily="18" charset="0"/>
              </a:rPr>
              <a:t>12</a:t>
            </a:r>
            <a:r>
              <a:rPr lang="en-US" sz="2800" b="1" i="1" dirty="0" smtClean="0">
                <a:solidFill>
                  <a:schemeClr val="tx1"/>
                </a:solidFill>
                <a:latin typeface="Book Antiqua" pitchFamily="18" charset="0"/>
              </a:rPr>
              <a:t> basic building blocks </a:t>
            </a:r>
            <a:br>
              <a:rPr lang="en-US" sz="2800" b="1" i="1" dirty="0" smtClean="0">
                <a:solidFill>
                  <a:schemeClr val="tx1"/>
                </a:solidFill>
                <a:latin typeface="Book Antiqua" pitchFamily="18" charset="0"/>
              </a:rPr>
            </a:br>
            <a:r>
              <a:rPr lang="en-US" sz="2800" b="1" i="1" dirty="0" smtClean="0">
                <a:solidFill>
                  <a:schemeClr val="tx1"/>
                </a:solidFill>
                <a:latin typeface="Book Antiqua" pitchFamily="18" charset="0"/>
              </a:rPr>
              <a:t>          called  ( fundamental particles) </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700" b="1" i="1" dirty="0" smtClean="0">
                <a:solidFill>
                  <a:schemeClr val="tx1"/>
                </a:solidFill>
                <a:latin typeface="Book Antiqua" pitchFamily="18" charset="0"/>
              </a:rPr>
              <a:t>            </a:t>
            </a:r>
            <a:r>
              <a:rPr lang="en-US" sz="4400" b="1" i="1" dirty="0" smtClean="0">
                <a:solidFill>
                  <a:srgbClr val="FF0000"/>
                </a:solidFill>
                <a:latin typeface="Book Antiqua" pitchFamily="18" charset="0"/>
              </a:rPr>
              <a:t>6</a:t>
            </a:r>
            <a:r>
              <a:rPr lang="en-US" sz="2700" b="1" i="1" dirty="0" smtClean="0">
                <a:solidFill>
                  <a:schemeClr val="tx1"/>
                </a:solidFill>
                <a:latin typeface="Book Antiqua" pitchFamily="18" charset="0"/>
              </a:rPr>
              <a:t> Quarks                </a:t>
            </a:r>
            <a:r>
              <a:rPr lang="en-US" sz="4400" b="1" i="1" dirty="0" smtClean="0">
                <a:solidFill>
                  <a:srgbClr val="FF0000"/>
                </a:solidFill>
                <a:latin typeface="Book Antiqua" pitchFamily="18" charset="0"/>
              </a:rPr>
              <a:t>6</a:t>
            </a:r>
            <a:r>
              <a:rPr lang="en-US" sz="2700" b="1" i="1" dirty="0" smtClean="0">
                <a:solidFill>
                  <a:schemeClr val="tx1"/>
                </a:solidFill>
                <a:latin typeface="Book Antiqua" pitchFamily="18" charset="0"/>
              </a:rPr>
              <a:t>  leptons</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700" b="1" i="1" dirty="0" smtClean="0">
                <a:solidFill>
                  <a:schemeClr val="tx1"/>
                </a:solidFill>
                <a:latin typeface="Book Antiqua" pitchFamily="18" charset="0"/>
              </a:rPr>
              <a:t>Governed by</a:t>
            </a:r>
            <a:r>
              <a:rPr lang="en-US" sz="2700" b="1" i="1" dirty="0" smtClean="0">
                <a:solidFill>
                  <a:srgbClr val="FF0000"/>
                </a:solidFill>
                <a:latin typeface="Book Antiqua" pitchFamily="18" charset="0"/>
              </a:rPr>
              <a:t> </a:t>
            </a:r>
            <a:r>
              <a:rPr lang="en-US" b="1" i="1" dirty="0" smtClean="0">
                <a:solidFill>
                  <a:srgbClr val="FF0000"/>
                </a:solidFill>
                <a:latin typeface="Book Antiqua" pitchFamily="18" charset="0"/>
              </a:rPr>
              <a:t>3</a:t>
            </a:r>
            <a:r>
              <a:rPr lang="en-US" sz="2700" b="1" i="1" dirty="0" smtClean="0">
                <a:solidFill>
                  <a:srgbClr val="FF0000"/>
                </a:solidFill>
                <a:latin typeface="Book Antiqua" pitchFamily="18" charset="0"/>
              </a:rPr>
              <a:t> </a:t>
            </a:r>
            <a:r>
              <a:rPr lang="en-US" sz="2700" b="1" i="1" dirty="0" smtClean="0">
                <a:solidFill>
                  <a:schemeClr val="tx1"/>
                </a:solidFill>
                <a:latin typeface="Book Antiqua" pitchFamily="18" charset="0"/>
              </a:rPr>
              <a:t>Forces</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400" i="1" dirty="0" smtClean="0">
                <a:latin typeface="Book Antiqua" pitchFamily="18" charset="0"/>
              </a:rPr>
              <a:t/>
            </a:r>
            <a:br>
              <a:rPr lang="en-US" sz="2400" i="1" dirty="0" smtClean="0">
                <a:latin typeface="Book Antiqua" pitchFamily="18" charset="0"/>
              </a:rPr>
            </a:br>
            <a:r>
              <a:rPr lang="en-US" sz="2700" i="1" dirty="0" smtClean="0">
                <a:solidFill>
                  <a:schemeClr val="tx1"/>
                </a:solidFill>
                <a:latin typeface="Book Antiqua" pitchFamily="18" charset="0"/>
              </a:rPr>
              <a:t> </a:t>
            </a:r>
            <a:endParaRPr lang="en-US" sz="2700" i="1" dirty="0">
              <a:solidFill>
                <a:schemeClr val="tx1"/>
              </a:solidFill>
              <a:latin typeface="Book Antiqua" pitchFamily="18" charset="0"/>
            </a:endParaRPr>
          </a:p>
        </p:txBody>
      </p:sp>
      <p:sp>
        <p:nvSpPr>
          <p:cNvPr id="4" name="Left Brace 3"/>
          <p:cNvSpPr/>
          <p:nvPr/>
        </p:nvSpPr>
        <p:spPr>
          <a:xfrm rot="5400000">
            <a:off x="2895600" y="2209800"/>
            <a:ext cx="304800" cy="2438400"/>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b="1" dirty="0"/>
          </a:p>
        </p:txBody>
      </p:sp>
      <p:pic>
        <p:nvPicPr>
          <p:cNvPr id="1028" name="Picture 4"/>
          <p:cNvPicPr>
            <a:picLocks noChangeAspect="1" noChangeArrowheads="1"/>
          </p:cNvPicPr>
          <p:nvPr/>
        </p:nvPicPr>
        <p:blipFill>
          <a:blip r:embed="rId4"/>
          <a:srcRect/>
          <a:stretch>
            <a:fillRect/>
          </a:stretch>
        </p:blipFill>
        <p:spPr bwMode="auto">
          <a:xfrm>
            <a:off x="5562601" y="1520356"/>
            <a:ext cx="3364973" cy="31278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2133600"/>
            <a:ext cx="8915400" cy="609600"/>
          </a:xfrm>
        </p:spPr>
        <p:txBody>
          <a:bodyPr>
            <a:normAutofit fontScale="90000"/>
          </a:bodyPr>
          <a:lstStyle/>
          <a:p>
            <a:pPr algn="l">
              <a:tabLst>
                <a:tab pos="6116638" algn="l"/>
              </a:tabLst>
            </a:pPr>
            <a:r>
              <a:rPr lang="en-US" sz="3600" b="1" i="1" dirty="0" smtClean="0">
                <a:latin typeface="Book Antiqua" pitchFamily="18" charset="0"/>
              </a:rPr>
              <a:t/>
            </a:r>
            <a:br>
              <a:rPr lang="en-US" sz="3600" b="1" i="1" dirty="0" smtClean="0">
                <a:latin typeface="Book Antiqua" pitchFamily="18" charset="0"/>
              </a:rPr>
            </a:br>
            <a:r>
              <a:rPr lang="en-US" sz="3600" b="1" i="1" dirty="0" smtClean="0">
                <a:latin typeface="Book Antiqua" pitchFamily="18" charset="0"/>
              </a:rPr>
              <a:t> </a:t>
            </a:r>
            <a:r>
              <a:rPr lang="en-US" sz="3600" b="1" i="1" u="sng" dirty="0" smtClean="0">
                <a:solidFill>
                  <a:schemeClr val="tx1"/>
                </a:solidFill>
                <a:latin typeface="Book Antiqua" pitchFamily="18" charset="0"/>
              </a:rPr>
              <a:t>less than 2400 years later </a:t>
            </a:r>
            <a:r>
              <a:rPr lang="en-US" sz="3600" b="1" i="1" dirty="0" smtClean="0">
                <a:latin typeface="Book Antiqua" pitchFamily="18" charset="0"/>
              </a:rPr>
              <a:t/>
            </a:r>
            <a:br>
              <a:rPr lang="en-US" sz="3600" b="1" i="1" dirty="0" smtClean="0">
                <a:latin typeface="Book Antiqua" pitchFamily="18" charset="0"/>
              </a:rPr>
            </a:br>
            <a:r>
              <a:rPr lang="en-US" sz="2700" b="1" i="1" dirty="0" smtClean="0">
                <a:solidFill>
                  <a:schemeClr val="tx1"/>
                </a:solidFill>
                <a:latin typeface="Book Antiqua" pitchFamily="18" charset="0"/>
              </a:rPr>
              <a:t>a mathematical model combines theory and experiment to describe and explains all  observed elementary  particles and its interactions discovered in the universe.</a:t>
            </a:r>
            <a:br>
              <a:rPr lang="en-US" sz="2700" b="1" i="1" dirty="0" smtClean="0">
                <a:solidFill>
                  <a:schemeClr val="tx1"/>
                </a:solidFill>
                <a:latin typeface="Book Antiqua" pitchFamily="18" charset="0"/>
              </a:rPr>
            </a:br>
            <a:r>
              <a:rPr lang="en-US" sz="2700" b="1" i="1" dirty="0" smtClean="0">
                <a:solidFill>
                  <a:schemeClr val="tx1"/>
                </a:solidFill>
                <a:latin typeface="Book Antiqua" pitchFamily="18" charset="0"/>
              </a:rPr>
              <a:t>it concluded that :</a:t>
            </a:r>
            <a:br>
              <a:rPr lang="en-US" sz="2700" b="1" i="1" dirty="0" smtClean="0">
                <a:solidFill>
                  <a:schemeClr val="tx1"/>
                </a:solidFill>
                <a:latin typeface="Book Antiqua" pitchFamily="18" charset="0"/>
              </a:rPr>
            </a:br>
            <a:r>
              <a:rPr lang="en-US" sz="2700" b="1" i="1" dirty="0" smtClean="0">
                <a:solidFill>
                  <a:schemeClr val="tx1"/>
                </a:solidFill>
                <a:latin typeface="Book Antiqua" pitchFamily="18" charset="0"/>
              </a:rPr>
              <a:t>every thing is made of</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4400" i="1" dirty="0" smtClean="0">
                <a:solidFill>
                  <a:schemeClr val="tx1"/>
                </a:solidFill>
                <a:latin typeface="Book Antiqua" pitchFamily="18" charset="0"/>
              </a:rPr>
              <a:t> </a:t>
            </a:r>
            <a:r>
              <a:rPr lang="en-US" sz="4400" b="1" i="1" dirty="0" smtClean="0">
                <a:solidFill>
                  <a:srgbClr val="FF0000"/>
                </a:solidFill>
                <a:latin typeface="Book Antiqua" pitchFamily="18" charset="0"/>
              </a:rPr>
              <a:t>12</a:t>
            </a:r>
            <a:r>
              <a:rPr lang="en-US" sz="2800" b="1" i="1" dirty="0" smtClean="0">
                <a:solidFill>
                  <a:schemeClr val="tx1"/>
                </a:solidFill>
                <a:latin typeface="Book Antiqua" pitchFamily="18" charset="0"/>
              </a:rPr>
              <a:t> basic building blocks </a:t>
            </a:r>
            <a:br>
              <a:rPr lang="en-US" sz="2800" b="1" i="1" dirty="0" smtClean="0">
                <a:solidFill>
                  <a:schemeClr val="tx1"/>
                </a:solidFill>
                <a:latin typeface="Book Antiqua" pitchFamily="18" charset="0"/>
              </a:rPr>
            </a:br>
            <a:r>
              <a:rPr lang="en-US" sz="2800" b="1" i="1" dirty="0" smtClean="0">
                <a:solidFill>
                  <a:schemeClr val="tx1"/>
                </a:solidFill>
                <a:latin typeface="Book Antiqua" pitchFamily="18" charset="0"/>
              </a:rPr>
              <a:t>          called  ( fundamental particles) </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700" b="1" i="1" dirty="0" smtClean="0">
                <a:solidFill>
                  <a:schemeClr val="tx1"/>
                </a:solidFill>
                <a:latin typeface="Book Antiqua" pitchFamily="18" charset="0"/>
              </a:rPr>
              <a:t>            </a:t>
            </a:r>
            <a:r>
              <a:rPr lang="en-US" sz="4400" b="1" i="1" dirty="0" smtClean="0">
                <a:solidFill>
                  <a:srgbClr val="FF0000"/>
                </a:solidFill>
                <a:latin typeface="Book Antiqua" pitchFamily="18" charset="0"/>
              </a:rPr>
              <a:t>6</a:t>
            </a:r>
            <a:r>
              <a:rPr lang="en-US" sz="2700" b="1" i="1" dirty="0" smtClean="0">
                <a:solidFill>
                  <a:schemeClr val="tx1"/>
                </a:solidFill>
                <a:latin typeface="Book Antiqua" pitchFamily="18" charset="0"/>
              </a:rPr>
              <a:t> Quarks                </a:t>
            </a:r>
            <a:r>
              <a:rPr lang="en-US" sz="4400" b="1" i="1" dirty="0" smtClean="0">
                <a:solidFill>
                  <a:srgbClr val="FF0000"/>
                </a:solidFill>
                <a:latin typeface="Book Antiqua" pitchFamily="18" charset="0"/>
              </a:rPr>
              <a:t>6</a:t>
            </a:r>
            <a:r>
              <a:rPr lang="en-US" sz="2700" b="1" i="1" dirty="0" smtClean="0">
                <a:solidFill>
                  <a:schemeClr val="tx1"/>
                </a:solidFill>
                <a:latin typeface="Book Antiqua" pitchFamily="18" charset="0"/>
              </a:rPr>
              <a:t>  leptons</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700" b="1" i="1" dirty="0" smtClean="0">
                <a:solidFill>
                  <a:schemeClr val="tx1"/>
                </a:solidFill>
                <a:latin typeface="Book Antiqua" pitchFamily="18" charset="0"/>
              </a:rPr>
              <a:t>Governed by </a:t>
            </a:r>
            <a:r>
              <a:rPr lang="en-US" b="1" i="1" dirty="0" smtClean="0">
                <a:solidFill>
                  <a:srgbClr val="FF0000"/>
                </a:solidFill>
                <a:latin typeface="Book Antiqua" pitchFamily="18" charset="0"/>
              </a:rPr>
              <a:t>3</a:t>
            </a:r>
            <a:r>
              <a:rPr lang="en-US" sz="2700" b="1" i="1" dirty="0" smtClean="0">
                <a:solidFill>
                  <a:schemeClr val="tx1"/>
                </a:solidFill>
                <a:latin typeface="Book Antiqua" pitchFamily="18" charset="0"/>
              </a:rPr>
              <a:t> Forces</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400" i="1" dirty="0" smtClean="0">
                <a:latin typeface="Book Antiqua" pitchFamily="18" charset="0"/>
              </a:rPr>
              <a:t/>
            </a:r>
            <a:br>
              <a:rPr lang="en-US" sz="2400" i="1" dirty="0" smtClean="0">
                <a:latin typeface="Book Antiqua" pitchFamily="18" charset="0"/>
              </a:rPr>
            </a:br>
            <a:r>
              <a:rPr lang="en-US" sz="2700" i="1" dirty="0" smtClean="0">
                <a:solidFill>
                  <a:schemeClr val="tx1"/>
                </a:solidFill>
                <a:latin typeface="Book Antiqua" pitchFamily="18" charset="0"/>
              </a:rPr>
              <a:t> </a:t>
            </a:r>
            <a:endParaRPr lang="en-US" sz="2700" i="1" dirty="0">
              <a:solidFill>
                <a:schemeClr val="tx1"/>
              </a:solidFill>
              <a:latin typeface="Book Antiqua" pitchFamily="18" charset="0"/>
            </a:endParaRPr>
          </a:p>
        </p:txBody>
      </p:sp>
      <p:sp>
        <p:nvSpPr>
          <p:cNvPr id="4" name="Left Brace 3"/>
          <p:cNvSpPr/>
          <p:nvPr/>
        </p:nvSpPr>
        <p:spPr>
          <a:xfrm rot="5400000">
            <a:off x="2895600" y="2209800"/>
            <a:ext cx="304800" cy="2438400"/>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b="1" dirty="0"/>
          </a:p>
        </p:txBody>
      </p:sp>
      <p:sp>
        <p:nvSpPr>
          <p:cNvPr id="7" name="Left Brace 6"/>
          <p:cNvSpPr/>
          <p:nvPr/>
        </p:nvSpPr>
        <p:spPr>
          <a:xfrm rot="5400000">
            <a:off x="2740967" y="2283767"/>
            <a:ext cx="461666" cy="4876800"/>
          </a:xfrm>
          <a:prstGeom prst="leftBrace">
            <a:avLst>
              <a:gd name="adj1" fmla="val 8333"/>
              <a:gd name="adj2" fmla="val 64232"/>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b="1" dirty="0"/>
          </a:p>
        </p:txBody>
      </p:sp>
      <p:sp>
        <p:nvSpPr>
          <p:cNvPr id="13" name="Text Box 24"/>
          <p:cNvSpPr txBox="1">
            <a:spLocks noChangeArrowheads="1"/>
          </p:cNvSpPr>
          <p:nvPr/>
        </p:nvSpPr>
        <p:spPr bwMode="auto">
          <a:xfrm>
            <a:off x="0" y="4796137"/>
            <a:ext cx="1219200"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sz="2400" b="1" i="1" dirty="0" smtClean="0">
                <a:solidFill>
                  <a:schemeClr val="tx1"/>
                </a:solidFill>
                <a:effectLst>
                  <a:outerShdw blurRad="50800" dist="38100" dir="2700000" algn="tl" rotWithShape="0">
                    <a:srgbClr val="000000">
                      <a:alpha val="43000"/>
                    </a:srgbClr>
                  </a:outerShdw>
                </a:effectLst>
                <a:latin typeface="Book Antiqua" pitchFamily="18" charset="0"/>
                <a:cs typeface="Chalkboard"/>
              </a:rPr>
              <a:t>Strong</a:t>
            </a:r>
            <a:endParaRPr lang="en-US" sz="2400" b="1" i="1" dirty="0">
              <a:solidFill>
                <a:schemeClr val="tx1"/>
              </a:solidFill>
              <a:effectLst>
                <a:outerShdw blurRad="50800" dist="38100" dir="2700000" algn="tl" rotWithShape="0">
                  <a:srgbClr val="000000">
                    <a:alpha val="43000"/>
                  </a:srgbClr>
                </a:outerShdw>
              </a:effectLst>
              <a:latin typeface="Book Antiqua" pitchFamily="18" charset="0"/>
              <a:cs typeface="Chalkboard"/>
            </a:endParaRPr>
          </a:p>
        </p:txBody>
      </p:sp>
      <p:pic>
        <p:nvPicPr>
          <p:cNvPr id="1028" name="Picture 4"/>
          <p:cNvPicPr>
            <a:picLocks noChangeAspect="1" noChangeArrowheads="1"/>
          </p:cNvPicPr>
          <p:nvPr/>
        </p:nvPicPr>
        <p:blipFill>
          <a:blip r:embed="rId4"/>
          <a:srcRect/>
          <a:stretch>
            <a:fillRect/>
          </a:stretch>
        </p:blipFill>
        <p:spPr bwMode="auto">
          <a:xfrm>
            <a:off x="5562601" y="1520356"/>
            <a:ext cx="3364973" cy="3127844"/>
          </a:xfrm>
          <a:prstGeom prst="rect">
            <a:avLst/>
          </a:prstGeom>
          <a:noFill/>
          <a:ln w="9525">
            <a:noFill/>
            <a:miter lim="800000"/>
            <a:headEnd/>
            <a:tailEnd/>
          </a:ln>
          <a:effectLst/>
        </p:spPr>
      </p:pic>
      <p:pic>
        <p:nvPicPr>
          <p:cNvPr id="1032" name="Picture 8" descr="http://hadron.physics.fsu.edu/~crede/IMAGES/panels-6.gif"/>
          <p:cNvPicPr>
            <a:picLocks noChangeAspect="1" noChangeArrowheads="1"/>
          </p:cNvPicPr>
          <p:nvPr/>
        </p:nvPicPr>
        <p:blipFill>
          <a:blip r:embed="rId5"/>
          <a:srcRect/>
          <a:stretch>
            <a:fillRect/>
          </a:stretch>
        </p:blipFill>
        <p:spPr bwMode="auto">
          <a:xfrm>
            <a:off x="152400" y="5334000"/>
            <a:ext cx="1066800" cy="10668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2133600"/>
            <a:ext cx="8915400" cy="609600"/>
          </a:xfrm>
        </p:spPr>
        <p:txBody>
          <a:bodyPr>
            <a:normAutofit fontScale="90000"/>
          </a:bodyPr>
          <a:lstStyle/>
          <a:p>
            <a:pPr algn="l">
              <a:tabLst>
                <a:tab pos="6116638" algn="l"/>
              </a:tabLst>
            </a:pPr>
            <a:r>
              <a:rPr lang="en-US" sz="3600" b="1" i="1" dirty="0" smtClean="0">
                <a:latin typeface="Book Antiqua" pitchFamily="18" charset="0"/>
              </a:rPr>
              <a:t/>
            </a:r>
            <a:br>
              <a:rPr lang="en-US" sz="3600" b="1" i="1" dirty="0" smtClean="0">
                <a:latin typeface="Book Antiqua" pitchFamily="18" charset="0"/>
              </a:rPr>
            </a:br>
            <a:r>
              <a:rPr lang="en-US" sz="3600" b="1" i="1" dirty="0" smtClean="0">
                <a:latin typeface="Book Antiqua" pitchFamily="18" charset="0"/>
              </a:rPr>
              <a:t> </a:t>
            </a:r>
            <a:r>
              <a:rPr lang="en-US" sz="3600" b="1" i="1" u="sng" dirty="0" smtClean="0">
                <a:solidFill>
                  <a:schemeClr val="tx1"/>
                </a:solidFill>
                <a:latin typeface="Book Antiqua" pitchFamily="18" charset="0"/>
              </a:rPr>
              <a:t>less than 2400 years later </a:t>
            </a:r>
            <a:r>
              <a:rPr lang="en-US" sz="3600" b="1" i="1" dirty="0" smtClean="0">
                <a:latin typeface="Book Antiqua" pitchFamily="18" charset="0"/>
              </a:rPr>
              <a:t/>
            </a:r>
            <a:br>
              <a:rPr lang="en-US" sz="3600" b="1" i="1" dirty="0" smtClean="0">
                <a:latin typeface="Book Antiqua" pitchFamily="18" charset="0"/>
              </a:rPr>
            </a:br>
            <a:r>
              <a:rPr lang="en-US" sz="2700" b="1" i="1" dirty="0" smtClean="0">
                <a:solidFill>
                  <a:schemeClr val="tx1"/>
                </a:solidFill>
                <a:latin typeface="Book Antiqua" pitchFamily="18" charset="0"/>
              </a:rPr>
              <a:t>a mathematical model combines theory and experiment to describe and explains all  observed elementary  particles and its interactions discovered in the universe.</a:t>
            </a:r>
            <a:br>
              <a:rPr lang="en-US" sz="2700" b="1" i="1" dirty="0" smtClean="0">
                <a:solidFill>
                  <a:schemeClr val="tx1"/>
                </a:solidFill>
                <a:latin typeface="Book Antiqua" pitchFamily="18" charset="0"/>
              </a:rPr>
            </a:br>
            <a:r>
              <a:rPr lang="en-US" sz="2700" b="1" i="1" dirty="0" smtClean="0">
                <a:solidFill>
                  <a:schemeClr val="tx1"/>
                </a:solidFill>
                <a:latin typeface="Book Antiqua" pitchFamily="18" charset="0"/>
              </a:rPr>
              <a:t>it concluded that :</a:t>
            </a:r>
            <a:br>
              <a:rPr lang="en-US" sz="2700" b="1" i="1" dirty="0" smtClean="0">
                <a:solidFill>
                  <a:schemeClr val="tx1"/>
                </a:solidFill>
                <a:latin typeface="Book Antiqua" pitchFamily="18" charset="0"/>
              </a:rPr>
            </a:br>
            <a:r>
              <a:rPr lang="en-US" sz="2700" b="1" i="1" dirty="0" smtClean="0">
                <a:solidFill>
                  <a:schemeClr val="tx1"/>
                </a:solidFill>
                <a:latin typeface="Book Antiqua" pitchFamily="18" charset="0"/>
              </a:rPr>
              <a:t>every thing is made of</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4400" i="1" dirty="0" smtClean="0">
                <a:solidFill>
                  <a:schemeClr val="tx1"/>
                </a:solidFill>
                <a:latin typeface="Book Antiqua" pitchFamily="18" charset="0"/>
              </a:rPr>
              <a:t> </a:t>
            </a:r>
            <a:r>
              <a:rPr lang="en-US" sz="4400" b="1" i="1" dirty="0" smtClean="0">
                <a:solidFill>
                  <a:srgbClr val="FF0000"/>
                </a:solidFill>
                <a:latin typeface="Book Antiqua" pitchFamily="18" charset="0"/>
              </a:rPr>
              <a:t>12</a:t>
            </a:r>
            <a:r>
              <a:rPr lang="en-US" sz="2800" b="1" i="1" dirty="0" smtClean="0">
                <a:solidFill>
                  <a:schemeClr val="tx1"/>
                </a:solidFill>
                <a:latin typeface="Book Antiqua" pitchFamily="18" charset="0"/>
              </a:rPr>
              <a:t> basic building blocks </a:t>
            </a:r>
            <a:br>
              <a:rPr lang="en-US" sz="2800" b="1" i="1" dirty="0" smtClean="0">
                <a:solidFill>
                  <a:schemeClr val="tx1"/>
                </a:solidFill>
                <a:latin typeface="Book Antiqua" pitchFamily="18" charset="0"/>
              </a:rPr>
            </a:br>
            <a:r>
              <a:rPr lang="en-US" sz="2800" b="1" i="1" dirty="0" smtClean="0">
                <a:solidFill>
                  <a:schemeClr val="tx1"/>
                </a:solidFill>
                <a:latin typeface="Book Antiqua" pitchFamily="18" charset="0"/>
              </a:rPr>
              <a:t>          called  ( fundamental particles) </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700" b="1" i="1" dirty="0" smtClean="0">
                <a:solidFill>
                  <a:schemeClr val="tx1"/>
                </a:solidFill>
                <a:latin typeface="Book Antiqua" pitchFamily="18" charset="0"/>
              </a:rPr>
              <a:t>            </a:t>
            </a:r>
            <a:r>
              <a:rPr lang="en-US" sz="4400" b="1" i="1" dirty="0" smtClean="0">
                <a:solidFill>
                  <a:srgbClr val="FF0000"/>
                </a:solidFill>
                <a:latin typeface="Book Antiqua" pitchFamily="18" charset="0"/>
              </a:rPr>
              <a:t>6</a:t>
            </a:r>
            <a:r>
              <a:rPr lang="en-US" sz="2700" b="1" i="1" dirty="0" smtClean="0">
                <a:solidFill>
                  <a:schemeClr val="tx1"/>
                </a:solidFill>
                <a:latin typeface="Book Antiqua" pitchFamily="18" charset="0"/>
              </a:rPr>
              <a:t> Quarks                </a:t>
            </a:r>
            <a:r>
              <a:rPr lang="en-US" sz="4400" b="1" i="1" dirty="0" smtClean="0">
                <a:solidFill>
                  <a:srgbClr val="FF0000"/>
                </a:solidFill>
                <a:latin typeface="Book Antiqua" pitchFamily="18" charset="0"/>
              </a:rPr>
              <a:t>6</a:t>
            </a:r>
            <a:r>
              <a:rPr lang="en-US" sz="2700" b="1" i="1" dirty="0" smtClean="0">
                <a:solidFill>
                  <a:schemeClr val="tx1"/>
                </a:solidFill>
                <a:latin typeface="Book Antiqua" pitchFamily="18" charset="0"/>
              </a:rPr>
              <a:t>  leptons</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700" b="1" i="1" dirty="0" smtClean="0">
                <a:solidFill>
                  <a:schemeClr val="tx1"/>
                </a:solidFill>
                <a:latin typeface="Book Antiqua" pitchFamily="18" charset="0"/>
              </a:rPr>
              <a:t>Governed by </a:t>
            </a:r>
            <a:r>
              <a:rPr lang="en-US" b="1" i="1" dirty="0" smtClean="0">
                <a:solidFill>
                  <a:srgbClr val="FF0000"/>
                </a:solidFill>
                <a:latin typeface="Book Antiqua" pitchFamily="18" charset="0"/>
              </a:rPr>
              <a:t>3</a:t>
            </a:r>
            <a:r>
              <a:rPr lang="en-US" sz="2700" b="1" i="1" dirty="0" smtClean="0">
                <a:solidFill>
                  <a:schemeClr val="tx1"/>
                </a:solidFill>
                <a:latin typeface="Book Antiqua" pitchFamily="18" charset="0"/>
              </a:rPr>
              <a:t> Forces</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400" i="1" dirty="0" smtClean="0">
                <a:latin typeface="Book Antiqua" pitchFamily="18" charset="0"/>
              </a:rPr>
              <a:t/>
            </a:r>
            <a:br>
              <a:rPr lang="en-US" sz="2400" i="1" dirty="0" smtClean="0">
                <a:latin typeface="Book Antiqua" pitchFamily="18" charset="0"/>
              </a:rPr>
            </a:br>
            <a:r>
              <a:rPr lang="en-US" sz="2700" i="1" dirty="0" smtClean="0">
                <a:solidFill>
                  <a:schemeClr val="tx1"/>
                </a:solidFill>
                <a:latin typeface="Book Antiqua" pitchFamily="18" charset="0"/>
              </a:rPr>
              <a:t> </a:t>
            </a:r>
            <a:endParaRPr lang="en-US" sz="2700" i="1" dirty="0">
              <a:solidFill>
                <a:schemeClr val="tx1"/>
              </a:solidFill>
              <a:latin typeface="Book Antiqua" pitchFamily="18" charset="0"/>
            </a:endParaRPr>
          </a:p>
        </p:txBody>
      </p:sp>
      <p:sp>
        <p:nvSpPr>
          <p:cNvPr id="4" name="Left Brace 3"/>
          <p:cNvSpPr/>
          <p:nvPr/>
        </p:nvSpPr>
        <p:spPr>
          <a:xfrm rot="5400000">
            <a:off x="2895600" y="2209800"/>
            <a:ext cx="304800" cy="2438400"/>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b="1" dirty="0"/>
          </a:p>
        </p:txBody>
      </p:sp>
      <p:sp>
        <p:nvSpPr>
          <p:cNvPr id="7" name="Left Brace 6"/>
          <p:cNvSpPr/>
          <p:nvPr/>
        </p:nvSpPr>
        <p:spPr>
          <a:xfrm rot="5400000">
            <a:off x="2740967" y="2283767"/>
            <a:ext cx="461666" cy="4876800"/>
          </a:xfrm>
          <a:prstGeom prst="leftBrace">
            <a:avLst>
              <a:gd name="adj1" fmla="val 8333"/>
              <a:gd name="adj2" fmla="val 64232"/>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b="1" dirty="0"/>
          </a:p>
        </p:txBody>
      </p:sp>
      <p:cxnSp>
        <p:nvCxnSpPr>
          <p:cNvPr id="12" name="Straight Arrow Connector 11"/>
          <p:cNvCxnSpPr/>
          <p:nvPr/>
        </p:nvCxnSpPr>
        <p:spPr>
          <a:xfrm rot="16200000" flipH="1">
            <a:off x="2861050" y="4842023"/>
            <a:ext cx="221727" cy="22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3" name="Text Box 24"/>
          <p:cNvSpPr txBox="1">
            <a:spLocks noChangeArrowheads="1"/>
          </p:cNvSpPr>
          <p:nvPr/>
        </p:nvSpPr>
        <p:spPr bwMode="auto">
          <a:xfrm>
            <a:off x="0" y="4796137"/>
            <a:ext cx="1219200"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sz="2400" b="1" i="1" dirty="0" smtClean="0">
                <a:solidFill>
                  <a:schemeClr val="tx1"/>
                </a:solidFill>
                <a:effectLst>
                  <a:outerShdw blurRad="50800" dist="38100" dir="2700000" algn="tl" rotWithShape="0">
                    <a:srgbClr val="000000">
                      <a:alpha val="43000"/>
                    </a:srgbClr>
                  </a:outerShdw>
                </a:effectLst>
                <a:latin typeface="Book Antiqua" pitchFamily="18" charset="0"/>
                <a:cs typeface="Chalkboard"/>
              </a:rPr>
              <a:t>Strong</a:t>
            </a:r>
            <a:endParaRPr lang="en-US" sz="2400" b="1" i="1" dirty="0">
              <a:solidFill>
                <a:schemeClr val="tx1"/>
              </a:solidFill>
              <a:effectLst>
                <a:outerShdw blurRad="50800" dist="38100" dir="2700000" algn="tl" rotWithShape="0">
                  <a:srgbClr val="000000">
                    <a:alpha val="43000"/>
                  </a:srgbClr>
                </a:outerShdw>
              </a:effectLst>
              <a:latin typeface="Book Antiqua" pitchFamily="18" charset="0"/>
              <a:cs typeface="Chalkboard"/>
            </a:endParaRPr>
          </a:p>
        </p:txBody>
      </p:sp>
      <p:sp>
        <p:nvSpPr>
          <p:cNvPr id="16" name="Text Box 24"/>
          <p:cNvSpPr txBox="1">
            <a:spLocks noChangeArrowheads="1"/>
          </p:cNvSpPr>
          <p:nvPr/>
        </p:nvSpPr>
        <p:spPr bwMode="auto">
          <a:xfrm>
            <a:off x="2514600" y="4872335"/>
            <a:ext cx="1045030"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sz="2400" b="1" i="1" dirty="0" smtClean="0">
                <a:solidFill>
                  <a:schemeClr val="tx1"/>
                </a:solidFill>
                <a:effectLst>
                  <a:outerShdw blurRad="50800" dist="38100" dir="2700000" algn="tl" rotWithShape="0">
                    <a:srgbClr val="000000">
                      <a:alpha val="43000"/>
                    </a:srgbClr>
                  </a:outerShdw>
                </a:effectLst>
                <a:latin typeface="Book Antiqua" pitchFamily="18" charset="0"/>
                <a:cs typeface="Chalkboard"/>
              </a:rPr>
              <a:t>Weak</a:t>
            </a:r>
            <a:endParaRPr lang="en-US" sz="2400" b="1" i="1" dirty="0">
              <a:solidFill>
                <a:schemeClr val="tx1"/>
              </a:solidFill>
              <a:effectLst>
                <a:outerShdw blurRad="50800" dist="38100" dir="2700000" algn="tl" rotWithShape="0">
                  <a:srgbClr val="000000">
                    <a:alpha val="43000"/>
                  </a:srgbClr>
                </a:outerShdw>
              </a:effectLst>
              <a:latin typeface="Book Antiqua" pitchFamily="18" charset="0"/>
              <a:cs typeface="Chalkboard"/>
            </a:endParaRPr>
          </a:p>
        </p:txBody>
      </p:sp>
      <p:pic>
        <p:nvPicPr>
          <p:cNvPr id="1028" name="Picture 4"/>
          <p:cNvPicPr>
            <a:picLocks noChangeAspect="1" noChangeArrowheads="1"/>
          </p:cNvPicPr>
          <p:nvPr/>
        </p:nvPicPr>
        <p:blipFill>
          <a:blip r:embed="rId4"/>
          <a:srcRect/>
          <a:stretch>
            <a:fillRect/>
          </a:stretch>
        </p:blipFill>
        <p:spPr bwMode="auto">
          <a:xfrm>
            <a:off x="5562601" y="1520356"/>
            <a:ext cx="3364973" cy="3127844"/>
          </a:xfrm>
          <a:prstGeom prst="rect">
            <a:avLst/>
          </a:prstGeom>
          <a:noFill/>
          <a:ln w="9525">
            <a:noFill/>
            <a:miter lim="800000"/>
            <a:headEnd/>
            <a:tailEnd/>
          </a:ln>
          <a:effectLst/>
        </p:spPr>
      </p:pic>
      <p:pic>
        <p:nvPicPr>
          <p:cNvPr id="1032" name="Picture 8" descr="http://hadron.physics.fsu.edu/~crede/IMAGES/panels-6.gif"/>
          <p:cNvPicPr>
            <a:picLocks noChangeAspect="1" noChangeArrowheads="1"/>
          </p:cNvPicPr>
          <p:nvPr/>
        </p:nvPicPr>
        <p:blipFill>
          <a:blip r:embed="rId5"/>
          <a:srcRect/>
          <a:stretch>
            <a:fillRect/>
          </a:stretch>
        </p:blipFill>
        <p:spPr bwMode="auto">
          <a:xfrm>
            <a:off x="152400" y="5334000"/>
            <a:ext cx="1066800" cy="1066800"/>
          </a:xfrm>
          <a:prstGeom prst="rect">
            <a:avLst/>
          </a:prstGeom>
          <a:noFill/>
        </p:spPr>
      </p:pic>
      <p:pic>
        <p:nvPicPr>
          <p:cNvPr id="1034" name="Picture 10" descr="http://hadron.physics.fsu.edu/~crede/IMAGES/panels-4.gif"/>
          <p:cNvPicPr>
            <a:picLocks noChangeAspect="1" noChangeArrowheads="1"/>
          </p:cNvPicPr>
          <p:nvPr/>
        </p:nvPicPr>
        <p:blipFill>
          <a:blip r:embed="rId6"/>
          <a:srcRect/>
          <a:stretch>
            <a:fillRect/>
          </a:stretch>
        </p:blipFill>
        <p:spPr bwMode="auto">
          <a:xfrm>
            <a:off x="2552070" y="5334000"/>
            <a:ext cx="1066800" cy="10668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2133600"/>
            <a:ext cx="8915400" cy="609600"/>
          </a:xfrm>
        </p:spPr>
        <p:txBody>
          <a:bodyPr>
            <a:normAutofit fontScale="90000"/>
          </a:bodyPr>
          <a:lstStyle/>
          <a:p>
            <a:pPr algn="l">
              <a:tabLst>
                <a:tab pos="6116638" algn="l"/>
              </a:tabLst>
            </a:pPr>
            <a:r>
              <a:rPr lang="en-US" sz="3600" b="1" i="1" dirty="0" smtClean="0">
                <a:latin typeface="Book Antiqua" pitchFamily="18" charset="0"/>
              </a:rPr>
              <a:t/>
            </a:r>
            <a:br>
              <a:rPr lang="en-US" sz="3600" b="1" i="1" dirty="0" smtClean="0">
                <a:latin typeface="Book Antiqua" pitchFamily="18" charset="0"/>
              </a:rPr>
            </a:br>
            <a:r>
              <a:rPr lang="en-US" sz="3600" b="1" i="1" dirty="0" smtClean="0">
                <a:latin typeface="Book Antiqua" pitchFamily="18" charset="0"/>
              </a:rPr>
              <a:t> </a:t>
            </a:r>
            <a:r>
              <a:rPr lang="en-US" sz="3600" b="1" i="1" u="sng" dirty="0" smtClean="0">
                <a:solidFill>
                  <a:schemeClr val="tx1"/>
                </a:solidFill>
                <a:latin typeface="Book Antiqua" pitchFamily="18" charset="0"/>
              </a:rPr>
              <a:t>less than 2400 years later </a:t>
            </a:r>
            <a:r>
              <a:rPr lang="en-US" sz="3600" b="1" i="1" dirty="0" smtClean="0">
                <a:latin typeface="Book Antiqua" pitchFamily="18" charset="0"/>
              </a:rPr>
              <a:t/>
            </a:r>
            <a:br>
              <a:rPr lang="en-US" sz="3600" b="1" i="1" dirty="0" smtClean="0">
                <a:latin typeface="Book Antiqua" pitchFamily="18" charset="0"/>
              </a:rPr>
            </a:br>
            <a:r>
              <a:rPr lang="en-US" sz="2700" b="1" i="1" dirty="0" smtClean="0">
                <a:solidFill>
                  <a:schemeClr val="tx1"/>
                </a:solidFill>
                <a:latin typeface="Book Antiqua" pitchFamily="18" charset="0"/>
              </a:rPr>
              <a:t>a mathematical model combines theory and experiment to describe and explains all  observed elementary  particles and its interactions discovered in the universe.</a:t>
            </a:r>
            <a:br>
              <a:rPr lang="en-US" sz="2700" b="1" i="1" dirty="0" smtClean="0">
                <a:solidFill>
                  <a:schemeClr val="tx1"/>
                </a:solidFill>
                <a:latin typeface="Book Antiqua" pitchFamily="18" charset="0"/>
              </a:rPr>
            </a:br>
            <a:r>
              <a:rPr lang="en-US" sz="2700" b="1" i="1" dirty="0" smtClean="0">
                <a:solidFill>
                  <a:schemeClr val="tx1"/>
                </a:solidFill>
                <a:latin typeface="Book Antiqua" pitchFamily="18" charset="0"/>
              </a:rPr>
              <a:t>it concluded that :</a:t>
            </a:r>
            <a:br>
              <a:rPr lang="en-US" sz="2700" b="1" i="1" dirty="0" smtClean="0">
                <a:solidFill>
                  <a:schemeClr val="tx1"/>
                </a:solidFill>
                <a:latin typeface="Book Antiqua" pitchFamily="18" charset="0"/>
              </a:rPr>
            </a:br>
            <a:r>
              <a:rPr lang="en-US" sz="2700" b="1" i="1" dirty="0" smtClean="0">
                <a:solidFill>
                  <a:schemeClr val="tx1"/>
                </a:solidFill>
                <a:latin typeface="Book Antiqua" pitchFamily="18" charset="0"/>
              </a:rPr>
              <a:t>every thing is made of</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4400" i="1" dirty="0" smtClean="0">
                <a:solidFill>
                  <a:schemeClr val="tx1"/>
                </a:solidFill>
                <a:latin typeface="Book Antiqua" pitchFamily="18" charset="0"/>
              </a:rPr>
              <a:t> </a:t>
            </a:r>
            <a:r>
              <a:rPr lang="en-US" sz="4400" b="1" i="1" dirty="0" smtClean="0">
                <a:solidFill>
                  <a:srgbClr val="FF0000"/>
                </a:solidFill>
                <a:latin typeface="Book Antiqua" pitchFamily="18" charset="0"/>
              </a:rPr>
              <a:t>12</a:t>
            </a:r>
            <a:r>
              <a:rPr lang="en-US" sz="2800" b="1" i="1" dirty="0" smtClean="0">
                <a:solidFill>
                  <a:srgbClr val="FF0000"/>
                </a:solidFill>
                <a:latin typeface="Book Antiqua" pitchFamily="18" charset="0"/>
              </a:rPr>
              <a:t> </a:t>
            </a:r>
            <a:r>
              <a:rPr lang="en-US" sz="2800" b="1" i="1" dirty="0" smtClean="0">
                <a:solidFill>
                  <a:schemeClr val="tx1"/>
                </a:solidFill>
                <a:latin typeface="Book Antiqua" pitchFamily="18" charset="0"/>
              </a:rPr>
              <a:t>basic building blocks </a:t>
            </a:r>
            <a:br>
              <a:rPr lang="en-US" sz="2800" b="1" i="1" dirty="0" smtClean="0">
                <a:solidFill>
                  <a:schemeClr val="tx1"/>
                </a:solidFill>
                <a:latin typeface="Book Antiqua" pitchFamily="18" charset="0"/>
              </a:rPr>
            </a:br>
            <a:r>
              <a:rPr lang="en-US" sz="2800" b="1" i="1" dirty="0" smtClean="0">
                <a:solidFill>
                  <a:schemeClr val="tx1"/>
                </a:solidFill>
                <a:latin typeface="Book Antiqua" pitchFamily="18" charset="0"/>
              </a:rPr>
              <a:t>          called  ( fundamental particles) </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700" b="1" i="1" dirty="0" smtClean="0">
                <a:solidFill>
                  <a:schemeClr val="tx1"/>
                </a:solidFill>
                <a:latin typeface="Book Antiqua" pitchFamily="18" charset="0"/>
              </a:rPr>
              <a:t>            </a:t>
            </a:r>
            <a:r>
              <a:rPr lang="en-US" sz="4400" b="1" i="1" dirty="0" smtClean="0">
                <a:solidFill>
                  <a:srgbClr val="FF0000"/>
                </a:solidFill>
                <a:latin typeface="Book Antiqua" pitchFamily="18" charset="0"/>
              </a:rPr>
              <a:t>6</a:t>
            </a:r>
            <a:r>
              <a:rPr lang="en-US" sz="2700" b="1" i="1" dirty="0" smtClean="0">
                <a:solidFill>
                  <a:schemeClr val="tx1"/>
                </a:solidFill>
                <a:latin typeface="Book Antiqua" pitchFamily="18" charset="0"/>
              </a:rPr>
              <a:t> Quarks                </a:t>
            </a:r>
            <a:r>
              <a:rPr lang="en-US" sz="4400" b="1" i="1" dirty="0" smtClean="0">
                <a:solidFill>
                  <a:srgbClr val="FF0000"/>
                </a:solidFill>
                <a:latin typeface="Book Antiqua" pitchFamily="18" charset="0"/>
              </a:rPr>
              <a:t>6</a:t>
            </a:r>
            <a:r>
              <a:rPr lang="en-US" sz="2700" b="1" i="1" dirty="0" smtClean="0">
                <a:solidFill>
                  <a:schemeClr val="tx1"/>
                </a:solidFill>
                <a:latin typeface="Book Antiqua" pitchFamily="18" charset="0"/>
              </a:rPr>
              <a:t>  leptons</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700" b="1" i="1" dirty="0" smtClean="0">
                <a:solidFill>
                  <a:schemeClr val="tx1"/>
                </a:solidFill>
                <a:latin typeface="Book Antiqua" pitchFamily="18" charset="0"/>
              </a:rPr>
              <a:t>Governed by </a:t>
            </a:r>
            <a:r>
              <a:rPr lang="en-US" b="1" i="1" dirty="0" smtClean="0">
                <a:solidFill>
                  <a:srgbClr val="FF0000"/>
                </a:solidFill>
                <a:latin typeface="Book Antiqua" pitchFamily="18" charset="0"/>
              </a:rPr>
              <a:t>3</a:t>
            </a:r>
            <a:r>
              <a:rPr lang="en-US" sz="2700" b="1" i="1" dirty="0" smtClean="0">
                <a:solidFill>
                  <a:schemeClr val="tx1"/>
                </a:solidFill>
                <a:latin typeface="Book Antiqua" pitchFamily="18" charset="0"/>
              </a:rPr>
              <a:t> Forces</a:t>
            </a:r>
            <a:r>
              <a:rPr lang="en-US" sz="2700" i="1" dirty="0" smtClean="0">
                <a:solidFill>
                  <a:schemeClr val="tx1"/>
                </a:solidFill>
                <a:latin typeface="Book Antiqua" pitchFamily="18" charset="0"/>
              </a:rPr>
              <a:t/>
            </a:r>
            <a:br>
              <a:rPr lang="en-US" sz="2700" i="1" dirty="0" smtClean="0">
                <a:solidFill>
                  <a:schemeClr val="tx1"/>
                </a:solidFill>
                <a:latin typeface="Book Antiqua" pitchFamily="18" charset="0"/>
              </a:rPr>
            </a:br>
            <a:r>
              <a:rPr lang="en-US" sz="2400" i="1" dirty="0" smtClean="0">
                <a:latin typeface="Book Antiqua" pitchFamily="18" charset="0"/>
              </a:rPr>
              <a:t/>
            </a:r>
            <a:br>
              <a:rPr lang="en-US" sz="2400" i="1" dirty="0" smtClean="0">
                <a:latin typeface="Book Antiqua" pitchFamily="18" charset="0"/>
              </a:rPr>
            </a:br>
            <a:r>
              <a:rPr lang="en-US" sz="2700" i="1" dirty="0" smtClean="0">
                <a:solidFill>
                  <a:schemeClr val="tx1"/>
                </a:solidFill>
                <a:latin typeface="Book Antiqua" pitchFamily="18" charset="0"/>
              </a:rPr>
              <a:t> </a:t>
            </a:r>
            <a:endParaRPr lang="en-US" sz="2700" i="1" dirty="0">
              <a:solidFill>
                <a:schemeClr val="tx1"/>
              </a:solidFill>
              <a:latin typeface="Book Antiqua" pitchFamily="18" charset="0"/>
            </a:endParaRPr>
          </a:p>
        </p:txBody>
      </p:sp>
      <p:sp>
        <p:nvSpPr>
          <p:cNvPr id="4" name="Left Brace 3"/>
          <p:cNvSpPr/>
          <p:nvPr/>
        </p:nvSpPr>
        <p:spPr>
          <a:xfrm rot="5400000">
            <a:off x="2895600" y="2209800"/>
            <a:ext cx="304800" cy="2438400"/>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b="1" dirty="0"/>
          </a:p>
        </p:txBody>
      </p:sp>
      <p:sp>
        <p:nvSpPr>
          <p:cNvPr id="7" name="Left Brace 6"/>
          <p:cNvSpPr/>
          <p:nvPr/>
        </p:nvSpPr>
        <p:spPr>
          <a:xfrm rot="5400000">
            <a:off x="2740967" y="2283767"/>
            <a:ext cx="461666" cy="4876800"/>
          </a:xfrm>
          <a:prstGeom prst="leftBrace">
            <a:avLst>
              <a:gd name="adj1" fmla="val 8333"/>
              <a:gd name="adj2" fmla="val 64232"/>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b="1" dirty="0"/>
          </a:p>
        </p:txBody>
      </p:sp>
      <p:cxnSp>
        <p:nvCxnSpPr>
          <p:cNvPr id="12" name="Straight Arrow Connector 11"/>
          <p:cNvCxnSpPr/>
          <p:nvPr/>
        </p:nvCxnSpPr>
        <p:spPr>
          <a:xfrm rot="16200000" flipH="1">
            <a:off x="2861050" y="4842023"/>
            <a:ext cx="221727" cy="22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3" name="Text Box 24"/>
          <p:cNvSpPr txBox="1">
            <a:spLocks noChangeArrowheads="1"/>
          </p:cNvSpPr>
          <p:nvPr/>
        </p:nvSpPr>
        <p:spPr bwMode="auto">
          <a:xfrm>
            <a:off x="0" y="4796137"/>
            <a:ext cx="1219200"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sz="2400" b="1" i="1" dirty="0" smtClean="0">
                <a:solidFill>
                  <a:schemeClr val="tx1"/>
                </a:solidFill>
                <a:effectLst>
                  <a:outerShdw blurRad="50800" dist="38100" dir="2700000" algn="tl" rotWithShape="0">
                    <a:srgbClr val="000000">
                      <a:alpha val="43000"/>
                    </a:srgbClr>
                  </a:outerShdw>
                </a:effectLst>
                <a:latin typeface="Book Antiqua" pitchFamily="18" charset="0"/>
                <a:cs typeface="Chalkboard"/>
              </a:rPr>
              <a:t>Strong</a:t>
            </a:r>
            <a:endParaRPr lang="en-US" sz="2400" b="1" i="1" dirty="0">
              <a:solidFill>
                <a:schemeClr val="tx1"/>
              </a:solidFill>
              <a:effectLst>
                <a:outerShdw blurRad="50800" dist="38100" dir="2700000" algn="tl" rotWithShape="0">
                  <a:srgbClr val="000000">
                    <a:alpha val="43000"/>
                  </a:srgbClr>
                </a:outerShdw>
              </a:effectLst>
              <a:latin typeface="Book Antiqua" pitchFamily="18" charset="0"/>
              <a:cs typeface="Chalkboard"/>
            </a:endParaRPr>
          </a:p>
        </p:txBody>
      </p:sp>
      <p:sp>
        <p:nvSpPr>
          <p:cNvPr id="15" name="Text Box 24"/>
          <p:cNvSpPr txBox="1">
            <a:spLocks noChangeArrowheads="1"/>
          </p:cNvSpPr>
          <p:nvPr/>
        </p:nvSpPr>
        <p:spPr bwMode="auto">
          <a:xfrm>
            <a:off x="4717143" y="4876800"/>
            <a:ext cx="2674257"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sz="2400" b="1" i="1" dirty="0" smtClean="0">
                <a:effectLst>
                  <a:outerShdw blurRad="50800" dist="38100" dir="2700000" algn="tl" rotWithShape="0">
                    <a:srgbClr val="000000">
                      <a:alpha val="43000"/>
                    </a:srgbClr>
                  </a:outerShdw>
                </a:effectLst>
                <a:latin typeface="Book Antiqua" pitchFamily="18" charset="0"/>
                <a:cs typeface="Chalkboard"/>
              </a:rPr>
              <a:t>Electromagnetic</a:t>
            </a:r>
            <a:endParaRPr lang="en-US" sz="2400" b="1" i="1" dirty="0">
              <a:solidFill>
                <a:schemeClr val="tx1"/>
              </a:solidFill>
              <a:effectLst>
                <a:outerShdw blurRad="50800" dist="38100" dir="2700000" algn="tl" rotWithShape="0">
                  <a:srgbClr val="000000">
                    <a:alpha val="43000"/>
                  </a:srgbClr>
                </a:outerShdw>
              </a:effectLst>
              <a:latin typeface="Book Antiqua" pitchFamily="18" charset="0"/>
              <a:cs typeface="Chalkboard"/>
            </a:endParaRPr>
          </a:p>
        </p:txBody>
      </p:sp>
      <p:sp>
        <p:nvSpPr>
          <p:cNvPr id="16" name="Text Box 24"/>
          <p:cNvSpPr txBox="1">
            <a:spLocks noChangeArrowheads="1"/>
          </p:cNvSpPr>
          <p:nvPr/>
        </p:nvSpPr>
        <p:spPr bwMode="auto">
          <a:xfrm>
            <a:off x="2514600" y="4872335"/>
            <a:ext cx="1045030"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sz="2400" b="1" i="1" dirty="0" smtClean="0">
                <a:solidFill>
                  <a:schemeClr val="tx1"/>
                </a:solidFill>
                <a:effectLst>
                  <a:outerShdw blurRad="50800" dist="38100" dir="2700000" algn="tl" rotWithShape="0">
                    <a:srgbClr val="000000">
                      <a:alpha val="43000"/>
                    </a:srgbClr>
                  </a:outerShdw>
                </a:effectLst>
                <a:latin typeface="Book Antiqua" pitchFamily="18" charset="0"/>
                <a:cs typeface="Chalkboard"/>
              </a:rPr>
              <a:t>Weak</a:t>
            </a:r>
            <a:endParaRPr lang="en-US" sz="2400" b="1" i="1" dirty="0">
              <a:solidFill>
                <a:schemeClr val="tx1"/>
              </a:solidFill>
              <a:effectLst>
                <a:outerShdw blurRad="50800" dist="38100" dir="2700000" algn="tl" rotWithShape="0">
                  <a:srgbClr val="000000">
                    <a:alpha val="43000"/>
                  </a:srgbClr>
                </a:outerShdw>
              </a:effectLst>
              <a:latin typeface="Book Antiqua" pitchFamily="18" charset="0"/>
              <a:cs typeface="Chalkboard"/>
            </a:endParaRPr>
          </a:p>
        </p:txBody>
      </p:sp>
      <p:pic>
        <p:nvPicPr>
          <p:cNvPr id="1028" name="Picture 4"/>
          <p:cNvPicPr>
            <a:picLocks noChangeAspect="1" noChangeArrowheads="1"/>
          </p:cNvPicPr>
          <p:nvPr/>
        </p:nvPicPr>
        <p:blipFill>
          <a:blip r:embed="rId4"/>
          <a:srcRect/>
          <a:stretch>
            <a:fillRect/>
          </a:stretch>
        </p:blipFill>
        <p:spPr bwMode="auto">
          <a:xfrm>
            <a:off x="5562601" y="1520356"/>
            <a:ext cx="3364973" cy="3127844"/>
          </a:xfrm>
          <a:prstGeom prst="rect">
            <a:avLst/>
          </a:prstGeom>
          <a:noFill/>
          <a:ln w="9525">
            <a:noFill/>
            <a:miter lim="800000"/>
            <a:headEnd/>
            <a:tailEnd/>
          </a:ln>
          <a:effectLst/>
        </p:spPr>
      </p:pic>
      <p:pic>
        <p:nvPicPr>
          <p:cNvPr id="1032" name="Picture 8" descr="http://hadron.physics.fsu.edu/~crede/IMAGES/panels-6.gif"/>
          <p:cNvPicPr>
            <a:picLocks noChangeAspect="1" noChangeArrowheads="1"/>
          </p:cNvPicPr>
          <p:nvPr/>
        </p:nvPicPr>
        <p:blipFill>
          <a:blip r:embed="rId5"/>
          <a:srcRect/>
          <a:stretch>
            <a:fillRect/>
          </a:stretch>
        </p:blipFill>
        <p:spPr bwMode="auto">
          <a:xfrm>
            <a:off x="152400" y="5334000"/>
            <a:ext cx="1066800" cy="1066800"/>
          </a:xfrm>
          <a:prstGeom prst="rect">
            <a:avLst/>
          </a:prstGeom>
          <a:noFill/>
        </p:spPr>
      </p:pic>
      <p:pic>
        <p:nvPicPr>
          <p:cNvPr id="1034" name="Picture 10" descr="http://hadron.physics.fsu.edu/~crede/IMAGES/panels-4.gif"/>
          <p:cNvPicPr>
            <a:picLocks noChangeAspect="1" noChangeArrowheads="1"/>
          </p:cNvPicPr>
          <p:nvPr/>
        </p:nvPicPr>
        <p:blipFill>
          <a:blip r:embed="rId6"/>
          <a:srcRect/>
          <a:stretch>
            <a:fillRect/>
          </a:stretch>
        </p:blipFill>
        <p:spPr bwMode="auto">
          <a:xfrm>
            <a:off x="2552070" y="5334000"/>
            <a:ext cx="1066800" cy="1066800"/>
          </a:xfrm>
          <a:prstGeom prst="rect">
            <a:avLst/>
          </a:prstGeom>
          <a:noFill/>
        </p:spPr>
      </p:pic>
      <p:pic>
        <p:nvPicPr>
          <p:cNvPr id="1036" name="Picture 12" descr="http://hadron.physics.fsu.edu/~crede/IMAGES/panels-5.gif"/>
          <p:cNvPicPr>
            <a:picLocks noChangeAspect="1" noChangeArrowheads="1"/>
          </p:cNvPicPr>
          <p:nvPr/>
        </p:nvPicPr>
        <p:blipFill>
          <a:blip r:embed="rId7"/>
          <a:srcRect/>
          <a:stretch>
            <a:fillRect/>
          </a:stretch>
        </p:blipFill>
        <p:spPr bwMode="auto">
          <a:xfrm>
            <a:off x="4953000" y="5334000"/>
            <a:ext cx="1981200" cy="10668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3200"/>
            <a:ext cx="10134600" cy="1143000"/>
          </a:xfrm>
        </p:spPr>
        <p:txBody>
          <a:bodyPr>
            <a:normAutofit fontScale="90000"/>
          </a:bodyPr>
          <a:lstStyle/>
          <a:p>
            <a:pPr algn="l"/>
            <a:r>
              <a:rPr lang="en-US" sz="3900" b="1" i="1" dirty="0" smtClean="0">
                <a:latin typeface="Book Antiqua" pitchFamily="18" charset="0"/>
              </a:rPr>
              <a:t>  </a:t>
            </a:r>
            <a:r>
              <a:rPr lang="en-US" sz="3900" b="1" i="1" u="sng" dirty="0" smtClean="0">
                <a:latin typeface="Book Antiqua" pitchFamily="18" charset="0"/>
              </a:rPr>
              <a:t>So far so good, but....</a:t>
            </a:r>
            <a:r>
              <a:rPr lang="en-US" sz="3900" b="1" i="1" dirty="0" smtClean="0">
                <a:latin typeface="Book Antiqua" pitchFamily="18" charset="0"/>
              </a:rPr>
              <a:t/>
            </a:r>
            <a:br>
              <a:rPr lang="en-US" sz="3900" b="1" i="1" dirty="0" smtClean="0">
                <a:latin typeface="Book Antiqua" pitchFamily="18" charset="0"/>
              </a:rPr>
            </a:br>
            <a:r>
              <a:rPr lang="en-US" sz="3100" b="1" i="1" dirty="0" smtClean="0">
                <a:latin typeface="Book Antiqua" pitchFamily="18" charset="0"/>
              </a:rPr>
              <a:t> ... Is this the time for every  physicist to say</a:t>
            </a:r>
            <a:br>
              <a:rPr lang="en-US" sz="3100" b="1" i="1" dirty="0" smtClean="0">
                <a:latin typeface="Book Antiqua" pitchFamily="18" charset="0"/>
              </a:rPr>
            </a:br>
            <a:r>
              <a:rPr lang="en-US" sz="3100" b="1" i="1" dirty="0" smtClean="0">
                <a:latin typeface="Book Antiqua" pitchFamily="18" charset="0"/>
              </a:rPr>
              <a:t>  </a:t>
            </a:r>
            <a:r>
              <a:rPr lang="en-GB" sz="3100" b="1" i="1" dirty="0" smtClean="0">
                <a:solidFill>
                  <a:srgbClr val="000000"/>
                </a:solidFill>
                <a:latin typeface="Book Antiqua" pitchFamily="18" charset="0"/>
              </a:rPr>
              <a:t>    “</a:t>
            </a:r>
            <a:r>
              <a:rPr lang="en-GB" sz="3100" b="1" i="1" dirty="0" smtClean="0">
                <a:solidFill>
                  <a:srgbClr val="FF0000"/>
                </a:solidFill>
                <a:latin typeface="Book Antiqua" pitchFamily="18" charset="0"/>
              </a:rPr>
              <a:t>I think I finally understand atoms</a:t>
            </a:r>
            <a:r>
              <a:rPr lang="en-US" sz="3100" b="1" i="1" dirty="0" smtClean="0">
                <a:solidFill>
                  <a:srgbClr val="FF0000"/>
                </a:solidFill>
                <a:latin typeface="Book Antiqua" pitchFamily="18" charset="0"/>
              </a:rPr>
              <a:t> </a:t>
            </a:r>
            <a:r>
              <a:rPr lang="en-US" sz="3100" b="1" i="1" dirty="0" smtClean="0">
                <a:latin typeface="Book Antiqua" pitchFamily="18" charset="0"/>
              </a:rPr>
              <a:t>“</a:t>
            </a:r>
            <a:r>
              <a:rPr lang="en-US" sz="3900" b="1" i="1" dirty="0" smtClean="0">
                <a:latin typeface="Book Antiqua" pitchFamily="18" charset="0"/>
              </a:rPr>
              <a:t/>
            </a:r>
            <a:br>
              <a:rPr lang="en-US" sz="3900" b="1" i="1" dirty="0" smtClean="0">
                <a:latin typeface="Book Antiqua" pitchFamily="18" charset="0"/>
              </a:rPr>
            </a:br>
            <a:r>
              <a:rPr lang="en-US" sz="3100" b="1" i="1" dirty="0" smtClean="0">
                <a:latin typeface="Book Antiqua" pitchFamily="18" charset="0"/>
              </a:rPr>
              <a:t> </a:t>
            </a:r>
            <a:br>
              <a:rPr lang="en-US" sz="3100" b="1" i="1" dirty="0" smtClean="0">
                <a:latin typeface="Book Antiqua" pitchFamily="18" charset="0"/>
              </a:rPr>
            </a:br>
            <a:r>
              <a:rPr lang="en-US" sz="3100" b="1" i="1" dirty="0" smtClean="0">
                <a:latin typeface="Book Antiqua" pitchFamily="18" charset="0"/>
              </a:rPr>
              <a:t>There are also some Questions that couldn’t be solved!!!</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endParaRPr lang="en-US" b="1" i="1" dirty="0">
              <a:latin typeface="Book Antiqua" pitchFamily="18" charset="0"/>
            </a:endParaRPr>
          </a:p>
        </p:txBody>
      </p:sp>
      <p:pic>
        <p:nvPicPr>
          <p:cNvPr id="1026" name="Picture 2" descr="C:\Users\Fouad\Pictures\images.jpg"/>
          <p:cNvPicPr>
            <a:picLocks noChangeAspect="1" noChangeArrowheads="1"/>
          </p:cNvPicPr>
          <p:nvPr/>
        </p:nvPicPr>
        <p:blipFill>
          <a:blip r:embed="rId2"/>
          <a:srcRect/>
          <a:stretch>
            <a:fillRect/>
          </a:stretch>
        </p:blipFill>
        <p:spPr bwMode="auto">
          <a:xfrm>
            <a:off x="7315200" y="0"/>
            <a:ext cx="1828800" cy="2286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8" name="Title 6"/>
          <p:cNvSpPr txBox="1">
            <a:spLocks/>
          </p:cNvSpPr>
          <p:nvPr/>
        </p:nvSpPr>
        <p:spPr>
          <a:xfrm>
            <a:off x="2362200" y="990600"/>
            <a:ext cx="4114800" cy="12192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500" b="1" i="1" u="none" strike="noStrike" kern="1200" cap="none" spc="0" normalizeH="0" baseline="0" noProof="0" dirty="0" smtClean="0">
                <a:ln>
                  <a:noFill/>
                </a:ln>
                <a:solidFill>
                  <a:schemeClr val="tx1"/>
                </a:solidFill>
                <a:effectLst/>
                <a:uLnTx/>
                <a:uFillTx/>
                <a:latin typeface="Book Antiqua" pitchFamily="18" charset="0"/>
                <a:ea typeface="+mj-ea"/>
                <a:cs typeface="+mj-cs"/>
              </a:rPr>
              <a:t>What is out there?</a:t>
            </a:r>
            <a:br>
              <a:rPr kumimoji="0" lang="en-US" sz="3500" b="1" i="1" u="none" strike="noStrike" kern="1200" cap="none" spc="0" normalizeH="0" baseline="0" noProof="0" dirty="0" smtClean="0">
                <a:ln>
                  <a:noFill/>
                </a:ln>
                <a:solidFill>
                  <a:schemeClr val="tx1"/>
                </a:solidFill>
                <a:effectLst/>
                <a:uLnTx/>
                <a:uFillTx/>
                <a:latin typeface="Book Antiqua" pitchFamily="18" charset="0"/>
                <a:ea typeface="+mj-ea"/>
                <a:cs typeface="+mj-cs"/>
              </a:rPr>
            </a:br>
            <a:endParaRPr kumimoji="0" lang="en-US" sz="3500" b="1" i="1" u="none" strike="noStrike" kern="1200" cap="none" spc="0" normalizeH="0" baseline="0" noProof="0" dirty="0">
              <a:ln>
                <a:noFill/>
              </a:ln>
              <a:solidFill>
                <a:schemeClr val="tx1"/>
              </a:solidFill>
              <a:effectLst/>
              <a:uLnTx/>
              <a:uFillTx/>
              <a:latin typeface="Book Antiqua" pitchFamily="18" charset="0"/>
              <a:ea typeface="+mj-ea"/>
              <a:cs typeface="+mj-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3200"/>
            <a:ext cx="10134600" cy="1143000"/>
          </a:xfrm>
        </p:spPr>
        <p:txBody>
          <a:bodyPr>
            <a:normAutofit fontScale="90000"/>
          </a:bodyPr>
          <a:lstStyle/>
          <a:p>
            <a:pPr algn="l"/>
            <a:r>
              <a:rPr lang="en-US" b="1" i="1" dirty="0" smtClean="0">
                <a:latin typeface="Book Antiqua" pitchFamily="18" charset="0"/>
              </a:rPr>
              <a:t>  </a:t>
            </a:r>
            <a:r>
              <a:rPr lang="en-US" b="1" i="1" u="sng" dirty="0" smtClean="0">
                <a:latin typeface="Book Antiqua" pitchFamily="18" charset="0"/>
              </a:rPr>
              <a:t>So far so good, but....</a:t>
            </a:r>
            <a:r>
              <a:rPr lang="en-US" b="1" i="1" dirty="0" smtClean="0">
                <a:latin typeface="Book Antiqua" pitchFamily="18" charset="0"/>
              </a:rPr>
              <a:t/>
            </a:r>
            <a:br>
              <a:rPr lang="en-US" b="1" i="1" dirty="0" smtClean="0">
                <a:latin typeface="Book Antiqua" pitchFamily="18" charset="0"/>
              </a:rPr>
            </a:br>
            <a:r>
              <a:rPr lang="en-US" b="1" i="1" dirty="0" smtClean="0">
                <a:latin typeface="Book Antiqua" pitchFamily="18" charset="0"/>
              </a:rPr>
              <a:t> </a:t>
            </a:r>
            <a:r>
              <a:rPr lang="en-US" sz="3100" b="1" i="1" dirty="0" smtClean="0">
                <a:latin typeface="Book Antiqua" pitchFamily="18" charset="0"/>
              </a:rPr>
              <a:t>...it is not time for every  physicist to say</a:t>
            </a:r>
            <a:r>
              <a:rPr lang="en-US" b="1" i="1" dirty="0" smtClean="0">
                <a:latin typeface="Book Antiqua" pitchFamily="18" charset="0"/>
              </a:rPr>
              <a:t/>
            </a:r>
            <a:br>
              <a:rPr lang="en-US" b="1" i="1" dirty="0" smtClean="0">
                <a:latin typeface="Book Antiqua" pitchFamily="18" charset="0"/>
              </a:rPr>
            </a:br>
            <a:r>
              <a:rPr lang="en-US" b="1" i="1" dirty="0" smtClean="0">
                <a:latin typeface="Book Antiqua" pitchFamily="18" charset="0"/>
              </a:rPr>
              <a:t>  </a:t>
            </a:r>
            <a:r>
              <a:rPr lang="en-GB" b="1" i="1" dirty="0" smtClean="0">
                <a:solidFill>
                  <a:srgbClr val="000000"/>
                </a:solidFill>
                <a:latin typeface="Book Antiqua" pitchFamily="18" charset="0"/>
              </a:rPr>
              <a:t>       </a:t>
            </a:r>
            <a:r>
              <a:rPr lang="en-GB" sz="3100" b="1" i="1" dirty="0" smtClean="0">
                <a:solidFill>
                  <a:srgbClr val="000000"/>
                </a:solidFill>
                <a:latin typeface="Book Antiqua" pitchFamily="18" charset="0"/>
              </a:rPr>
              <a:t>“</a:t>
            </a:r>
            <a:r>
              <a:rPr lang="en-GB" sz="3100" b="1" i="1" dirty="0" smtClean="0">
                <a:solidFill>
                  <a:srgbClr val="FF0000"/>
                </a:solidFill>
                <a:latin typeface="Book Antiqua" pitchFamily="18" charset="0"/>
              </a:rPr>
              <a:t>I think I finally understand atoms</a:t>
            </a:r>
            <a:r>
              <a:rPr lang="en-US" sz="3100" b="1" i="1" dirty="0" smtClean="0">
                <a:solidFill>
                  <a:srgbClr val="FF0000"/>
                </a:solidFill>
                <a:latin typeface="Book Antiqua" pitchFamily="18" charset="0"/>
              </a:rPr>
              <a:t> </a:t>
            </a:r>
            <a:r>
              <a:rPr lang="en-US" sz="3100" b="1" i="1" dirty="0" smtClean="0">
                <a:latin typeface="Book Antiqua" pitchFamily="18" charset="0"/>
              </a:rPr>
              <a:t>“</a:t>
            </a:r>
            <a:br>
              <a:rPr lang="en-US" sz="3100" b="1" i="1" dirty="0" smtClean="0">
                <a:latin typeface="Book Antiqua" pitchFamily="18" charset="0"/>
              </a:rPr>
            </a:br>
            <a:r>
              <a:rPr lang="en-US" sz="3100" b="1" i="1" dirty="0" smtClean="0">
                <a:latin typeface="Book Antiqua" pitchFamily="18" charset="0"/>
              </a:rPr>
              <a:t> </a:t>
            </a:r>
            <a:br>
              <a:rPr lang="en-US" sz="3100" b="1" i="1" dirty="0" smtClean="0">
                <a:latin typeface="Book Antiqua" pitchFamily="18" charset="0"/>
              </a:rPr>
            </a:br>
            <a:r>
              <a:rPr lang="en-US" sz="3100" b="1" i="1" dirty="0" smtClean="0">
                <a:latin typeface="Book Antiqua" pitchFamily="18" charset="0"/>
              </a:rPr>
              <a:t>There are also some Questions that couldn’t be solved!!!</a:t>
            </a:r>
            <a:br>
              <a:rPr lang="en-US" sz="3100" b="1" i="1" dirty="0" smtClean="0">
                <a:latin typeface="Book Antiqua" pitchFamily="18" charset="0"/>
              </a:rPr>
            </a:br>
            <a:r>
              <a:rPr lang="en-US" sz="3100" b="1" i="1" dirty="0" smtClean="0">
                <a:latin typeface="Book Antiqua" pitchFamily="18" charset="0"/>
              </a:rPr>
              <a:t>1. what is dark matter?</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endParaRPr lang="en-US" b="1" i="1" dirty="0">
              <a:latin typeface="Book Antiqua" pitchFamily="18" charset="0"/>
            </a:endParaRPr>
          </a:p>
        </p:txBody>
      </p:sp>
      <p:pic>
        <p:nvPicPr>
          <p:cNvPr id="1026" name="Picture 2" descr="C:\Users\Fouad\Pictures\images.jpg"/>
          <p:cNvPicPr>
            <a:picLocks noChangeAspect="1" noChangeArrowheads="1"/>
          </p:cNvPicPr>
          <p:nvPr/>
        </p:nvPicPr>
        <p:blipFill>
          <a:blip r:embed="rId2"/>
          <a:srcRect/>
          <a:stretch>
            <a:fillRect/>
          </a:stretch>
        </p:blipFill>
        <p:spPr bwMode="auto">
          <a:xfrm>
            <a:off x="7315200" y="0"/>
            <a:ext cx="1828800" cy="249555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95600"/>
            <a:ext cx="10134600" cy="1143000"/>
          </a:xfrm>
        </p:spPr>
        <p:txBody>
          <a:bodyPr>
            <a:normAutofit fontScale="90000"/>
          </a:bodyPr>
          <a:lstStyle/>
          <a:p>
            <a:pPr algn="l"/>
            <a:r>
              <a:rPr lang="en-US" b="1" i="1" dirty="0" smtClean="0">
                <a:latin typeface="Book Antiqua" pitchFamily="18" charset="0"/>
              </a:rPr>
              <a:t> </a:t>
            </a:r>
            <a:r>
              <a:rPr lang="en-US" b="1" i="1" u="sng" dirty="0" smtClean="0">
                <a:latin typeface="Book Antiqua" pitchFamily="18" charset="0"/>
              </a:rPr>
              <a:t>So far so good, but....</a:t>
            </a:r>
            <a:r>
              <a:rPr lang="en-US" b="1" i="1" dirty="0" smtClean="0">
                <a:latin typeface="Book Antiqua" pitchFamily="18" charset="0"/>
              </a:rPr>
              <a:t/>
            </a:r>
            <a:br>
              <a:rPr lang="en-US" b="1" i="1" dirty="0" smtClean="0">
                <a:latin typeface="Book Antiqua" pitchFamily="18" charset="0"/>
              </a:rPr>
            </a:br>
            <a:r>
              <a:rPr lang="en-US" b="1" i="1" dirty="0" smtClean="0">
                <a:latin typeface="Book Antiqua" pitchFamily="18" charset="0"/>
              </a:rPr>
              <a:t> </a:t>
            </a:r>
            <a:r>
              <a:rPr lang="en-US" sz="3100" b="1" i="1" dirty="0" smtClean="0">
                <a:latin typeface="Book Antiqua" pitchFamily="18" charset="0"/>
              </a:rPr>
              <a:t>... Is this the time for every  physicist to say</a:t>
            </a:r>
            <a:r>
              <a:rPr lang="en-US" b="1" i="1" dirty="0" smtClean="0">
                <a:latin typeface="Book Antiqua" pitchFamily="18" charset="0"/>
              </a:rPr>
              <a:t/>
            </a:r>
            <a:br>
              <a:rPr lang="en-US" b="1" i="1" dirty="0" smtClean="0">
                <a:latin typeface="Book Antiqua" pitchFamily="18" charset="0"/>
              </a:rPr>
            </a:br>
            <a:r>
              <a:rPr lang="en-US" b="1" i="1" dirty="0" smtClean="0">
                <a:latin typeface="Book Antiqua" pitchFamily="18" charset="0"/>
              </a:rPr>
              <a:t>  </a:t>
            </a:r>
            <a:r>
              <a:rPr lang="en-GB" b="1" i="1" dirty="0" smtClean="0">
                <a:solidFill>
                  <a:srgbClr val="000000"/>
                </a:solidFill>
                <a:latin typeface="Book Antiqua" pitchFamily="18" charset="0"/>
              </a:rPr>
              <a:t>    </a:t>
            </a:r>
            <a:r>
              <a:rPr lang="en-GB" sz="3100" b="1" i="1" dirty="0" smtClean="0">
                <a:solidFill>
                  <a:srgbClr val="000000"/>
                </a:solidFill>
                <a:latin typeface="Book Antiqua" pitchFamily="18" charset="0"/>
              </a:rPr>
              <a:t>“</a:t>
            </a:r>
            <a:r>
              <a:rPr lang="en-GB" sz="3100" b="1" i="1" dirty="0" smtClean="0">
                <a:solidFill>
                  <a:srgbClr val="FF0000"/>
                </a:solidFill>
                <a:latin typeface="Book Antiqua" pitchFamily="18" charset="0"/>
              </a:rPr>
              <a:t>I think I finally understand atoms</a:t>
            </a:r>
            <a:r>
              <a:rPr lang="en-US" sz="3100" b="1" i="1" dirty="0" smtClean="0">
                <a:solidFill>
                  <a:srgbClr val="FF0000"/>
                </a:solidFill>
                <a:latin typeface="Book Antiqua" pitchFamily="18" charset="0"/>
              </a:rPr>
              <a:t> </a:t>
            </a:r>
            <a:r>
              <a:rPr lang="en-US" sz="3100" b="1" i="1" dirty="0" smtClean="0">
                <a:latin typeface="Book Antiqua" pitchFamily="18" charset="0"/>
              </a:rPr>
              <a:t>“</a:t>
            </a:r>
            <a:br>
              <a:rPr lang="en-US" sz="3100" b="1" i="1" dirty="0" smtClean="0">
                <a:latin typeface="Book Antiqua" pitchFamily="18" charset="0"/>
              </a:rPr>
            </a:br>
            <a:r>
              <a:rPr lang="en-US" sz="3100" b="1" i="1" dirty="0" smtClean="0">
                <a:latin typeface="Book Antiqua" pitchFamily="18" charset="0"/>
              </a:rPr>
              <a:t> </a:t>
            </a:r>
            <a:br>
              <a:rPr lang="en-US" sz="3100" b="1" i="1" dirty="0" smtClean="0">
                <a:latin typeface="Book Antiqua" pitchFamily="18" charset="0"/>
              </a:rPr>
            </a:br>
            <a:r>
              <a:rPr lang="en-US" sz="3100" b="1" i="1" dirty="0" smtClean="0">
                <a:latin typeface="Book Antiqua" pitchFamily="18" charset="0"/>
              </a:rPr>
              <a:t>There are also some Questions that couldn’t be solved!!!</a:t>
            </a:r>
            <a:br>
              <a:rPr lang="en-US" sz="3100" b="1" i="1" dirty="0" smtClean="0">
                <a:latin typeface="Book Antiqua" pitchFamily="18" charset="0"/>
              </a:rPr>
            </a:br>
            <a:r>
              <a:rPr lang="en-US" sz="3100" b="1" i="1" dirty="0" smtClean="0">
                <a:latin typeface="Book Antiqua" pitchFamily="18" charset="0"/>
              </a:rPr>
              <a:t>1. what is dark matter?</a:t>
            </a:r>
            <a:br>
              <a:rPr lang="en-US" sz="3100" b="1" i="1" dirty="0" smtClean="0">
                <a:latin typeface="Book Antiqua" pitchFamily="18" charset="0"/>
              </a:rPr>
            </a:br>
            <a:r>
              <a:rPr lang="en-US" sz="3100" b="1" i="1" dirty="0" smtClean="0">
                <a:latin typeface="Book Antiqua" pitchFamily="18" charset="0"/>
              </a:rPr>
              <a:t>2. what happened to the missing antimatter?</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endParaRPr lang="en-US" b="1" i="1" dirty="0">
              <a:latin typeface="Book Antiqua" pitchFamily="18" charset="0"/>
            </a:endParaRPr>
          </a:p>
        </p:txBody>
      </p:sp>
      <p:pic>
        <p:nvPicPr>
          <p:cNvPr id="1026" name="Picture 2" descr="C:\Users\Fouad\Pictures\images.jpg"/>
          <p:cNvPicPr>
            <a:picLocks noChangeAspect="1" noChangeArrowheads="1"/>
          </p:cNvPicPr>
          <p:nvPr/>
        </p:nvPicPr>
        <p:blipFill>
          <a:blip r:embed="rId2"/>
          <a:srcRect/>
          <a:stretch>
            <a:fillRect/>
          </a:stretch>
        </p:blipFill>
        <p:spPr bwMode="auto">
          <a:xfrm>
            <a:off x="7315200" y="0"/>
            <a:ext cx="1828800" cy="249555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3200"/>
            <a:ext cx="10134600" cy="1143000"/>
          </a:xfrm>
        </p:spPr>
        <p:txBody>
          <a:bodyPr>
            <a:normAutofit fontScale="90000"/>
          </a:bodyPr>
          <a:lstStyle/>
          <a:p>
            <a:pPr algn="l"/>
            <a:r>
              <a:rPr lang="en-US" b="1" i="1" dirty="0" smtClean="0">
                <a:latin typeface="Book Antiqua" pitchFamily="18" charset="0"/>
              </a:rPr>
              <a:t>  </a:t>
            </a:r>
            <a:r>
              <a:rPr lang="en-US" b="1" i="1" u="sng" dirty="0" smtClean="0">
                <a:latin typeface="Book Antiqua" pitchFamily="18" charset="0"/>
              </a:rPr>
              <a:t>So far so good, but....</a:t>
            </a:r>
            <a:r>
              <a:rPr lang="en-US" b="1" i="1" dirty="0" smtClean="0">
                <a:latin typeface="Book Antiqua" pitchFamily="18" charset="0"/>
              </a:rPr>
              <a:t/>
            </a:r>
            <a:br>
              <a:rPr lang="en-US" b="1" i="1" dirty="0" smtClean="0">
                <a:latin typeface="Book Antiqua" pitchFamily="18" charset="0"/>
              </a:rPr>
            </a:br>
            <a:r>
              <a:rPr lang="en-US" b="1" i="1" dirty="0" smtClean="0">
                <a:latin typeface="Book Antiqua" pitchFamily="18" charset="0"/>
              </a:rPr>
              <a:t> </a:t>
            </a:r>
            <a:r>
              <a:rPr lang="en-US" sz="3100" b="1" i="1" dirty="0" smtClean="0">
                <a:latin typeface="Book Antiqua" pitchFamily="18" charset="0"/>
              </a:rPr>
              <a:t>...it is not time for every  physicist to say</a:t>
            </a:r>
            <a:r>
              <a:rPr lang="en-US" b="1" i="1" dirty="0" smtClean="0">
                <a:latin typeface="Book Antiqua" pitchFamily="18" charset="0"/>
              </a:rPr>
              <a:t/>
            </a:r>
            <a:br>
              <a:rPr lang="en-US" b="1" i="1" dirty="0" smtClean="0">
                <a:latin typeface="Book Antiqua" pitchFamily="18" charset="0"/>
              </a:rPr>
            </a:br>
            <a:r>
              <a:rPr lang="en-US" b="1" i="1" dirty="0" smtClean="0">
                <a:latin typeface="Book Antiqua" pitchFamily="18" charset="0"/>
              </a:rPr>
              <a:t>  </a:t>
            </a:r>
            <a:r>
              <a:rPr lang="en-GB" b="1" i="1" dirty="0" smtClean="0">
                <a:solidFill>
                  <a:srgbClr val="000000"/>
                </a:solidFill>
                <a:latin typeface="Book Antiqua" pitchFamily="18" charset="0"/>
              </a:rPr>
              <a:t>       </a:t>
            </a:r>
            <a:r>
              <a:rPr lang="en-GB" sz="3100" b="1" i="1" dirty="0" smtClean="0">
                <a:solidFill>
                  <a:srgbClr val="000000"/>
                </a:solidFill>
                <a:latin typeface="Book Antiqua" pitchFamily="18" charset="0"/>
              </a:rPr>
              <a:t>“</a:t>
            </a:r>
            <a:r>
              <a:rPr lang="en-GB" sz="3100" b="1" i="1" dirty="0" smtClean="0">
                <a:solidFill>
                  <a:srgbClr val="FF0000"/>
                </a:solidFill>
                <a:latin typeface="Book Antiqua" pitchFamily="18" charset="0"/>
              </a:rPr>
              <a:t>I think I finally understand atoms</a:t>
            </a:r>
            <a:r>
              <a:rPr lang="en-US" sz="3100" b="1" i="1" dirty="0" smtClean="0">
                <a:solidFill>
                  <a:srgbClr val="FF0000"/>
                </a:solidFill>
                <a:latin typeface="Book Antiqua" pitchFamily="18" charset="0"/>
              </a:rPr>
              <a:t> </a:t>
            </a:r>
            <a:r>
              <a:rPr lang="en-US" sz="3100" b="1" i="1" dirty="0" smtClean="0">
                <a:latin typeface="Book Antiqua" pitchFamily="18" charset="0"/>
              </a:rPr>
              <a:t>“</a:t>
            </a:r>
            <a:br>
              <a:rPr lang="en-US" sz="3100" b="1" i="1" dirty="0" smtClean="0">
                <a:latin typeface="Book Antiqua" pitchFamily="18" charset="0"/>
              </a:rPr>
            </a:br>
            <a:r>
              <a:rPr lang="en-US" sz="3100" b="1" i="1" dirty="0" smtClean="0">
                <a:latin typeface="Book Antiqua" pitchFamily="18" charset="0"/>
              </a:rPr>
              <a:t> </a:t>
            </a:r>
            <a:br>
              <a:rPr lang="en-US" sz="3100" b="1" i="1" dirty="0" smtClean="0">
                <a:latin typeface="Book Antiqua" pitchFamily="18" charset="0"/>
              </a:rPr>
            </a:br>
            <a:r>
              <a:rPr lang="en-US" sz="3100" b="1" i="1" dirty="0" smtClean="0">
                <a:latin typeface="Book Antiqua" pitchFamily="18" charset="0"/>
              </a:rPr>
              <a:t>There are also some Questions that couldn’t be solved!!!</a:t>
            </a:r>
            <a:br>
              <a:rPr lang="en-US" sz="3100" b="1" i="1" dirty="0" smtClean="0">
                <a:latin typeface="Book Antiqua" pitchFamily="18" charset="0"/>
              </a:rPr>
            </a:br>
            <a:r>
              <a:rPr lang="en-US" sz="3100" b="1" i="1" dirty="0" smtClean="0">
                <a:latin typeface="Book Antiqua" pitchFamily="18" charset="0"/>
              </a:rPr>
              <a:t>1. what is dark matter?</a:t>
            </a:r>
            <a:br>
              <a:rPr lang="en-US" sz="3100" b="1" i="1" dirty="0" smtClean="0">
                <a:latin typeface="Book Antiqua" pitchFamily="18" charset="0"/>
              </a:rPr>
            </a:br>
            <a:r>
              <a:rPr lang="en-US" sz="3100" b="1" i="1" dirty="0" smtClean="0">
                <a:latin typeface="Book Antiqua" pitchFamily="18" charset="0"/>
              </a:rPr>
              <a:t>2. what happened to the missing antimatter?</a:t>
            </a:r>
            <a:br>
              <a:rPr lang="en-US" sz="3100" b="1" i="1" dirty="0" smtClean="0">
                <a:latin typeface="Book Antiqua" pitchFamily="18" charset="0"/>
              </a:rPr>
            </a:br>
            <a:r>
              <a:rPr lang="en-US" sz="3100" b="1" i="1" dirty="0" smtClean="0">
                <a:latin typeface="Book Antiqua" pitchFamily="18" charset="0"/>
              </a:rPr>
              <a:t>3. The existence Super symmetric Particles!</a:t>
            </a:r>
            <a:br>
              <a:rPr lang="en-US" sz="3100" b="1" i="1" dirty="0" smtClean="0">
                <a:latin typeface="Book Antiqua" pitchFamily="18" charset="0"/>
              </a:rPr>
            </a:br>
            <a:r>
              <a:rPr lang="en-US" sz="2700" b="1" i="1" dirty="0" smtClean="0">
                <a:latin typeface="Book Antiqua" pitchFamily="18" charset="0"/>
              </a:rPr>
              <a:t> </a:t>
            </a:r>
            <a:r>
              <a:rPr lang="en-US" sz="3100" b="1" i="1" dirty="0" smtClean="0">
                <a:latin typeface="Book Antiqua" pitchFamily="18" charset="0"/>
              </a:rPr>
              <a:t>4.Why are there </a:t>
            </a:r>
            <a:r>
              <a:rPr lang="en-US" sz="2200" b="1" i="1" dirty="0" smtClean="0">
                <a:latin typeface="Book Antiqua" pitchFamily="18" charset="0"/>
              </a:rPr>
              <a:t> </a:t>
            </a:r>
            <a:r>
              <a:rPr lang="en-US" sz="2200" b="1" i="1" dirty="0" smtClean="0">
                <a:solidFill>
                  <a:srgbClr val="FF0000"/>
                </a:solidFill>
                <a:latin typeface="Book Antiqua" pitchFamily="18" charset="0"/>
              </a:rPr>
              <a:t>three</a:t>
            </a:r>
            <a:r>
              <a:rPr lang="en-US" sz="3100" b="1" i="1" dirty="0" smtClean="0">
                <a:latin typeface="Book Antiqua" pitchFamily="18" charset="0"/>
              </a:rPr>
              <a:t> generations of </a:t>
            </a:r>
            <a:r>
              <a:rPr lang="en-US" sz="2200" b="1" i="1" dirty="0" smtClean="0">
                <a:solidFill>
                  <a:srgbClr val="FF0000"/>
                </a:solidFill>
                <a:latin typeface="Book Antiqua" pitchFamily="18" charset="0"/>
              </a:rPr>
              <a:t>quarks</a:t>
            </a:r>
            <a:r>
              <a:rPr lang="en-US" sz="3100" b="1" i="1" dirty="0" smtClean="0">
                <a:latin typeface="Book Antiqua" pitchFamily="18" charset="0"/>
              </a:rPr>
              <a:t> and </a:t>
            </a:r>
            <a:r>
              <a:rPr lang="en-US" sz="2200" b="1" i="1" dirty="0" smtClean="0">
                <a:solidFill>
                  <a:srgbClr val="FF0000"/>
                </a:solidFill>
                <a:latin typeface="Book Antiqua" pitchFamily="18" charset="0"/>
              </a:rPr>
              <a:t>leptons</a:t>
            </a:r>
            <a:r>
              <a:rPr lang="en-US" sz="3100" b="1" i="1" dirty="0" smtClean="0">
                <a:latin typeface="Book Antiqua" pitchFamily="18" charset="0"/>
              </a:rPr>
              <a:t>?</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endParaRPr lang="en-US" b="1" i="1" dirty="0">
              <a:latin typeface="Book Antiqua" pitchFamily="18" charset="0"/>
            </a:endParaRPr>
          </a:p>
        </p:txBody>
      </p:sp>
      <p:pic>
        <p:nvPicPr>
          <p:cNvPr id="1026" name="Picture 2" descr="C:\Users\Fouad\Pictures\images.jpg"/>
          <p:cNvPicPr>
            <a:picLocks noChangeAspect="1" noChangeArrowheads="1"/>
          </p:cNvPicPr>
          <p:nvPr/>
        </p:nvPicPr>
        <p:blipFill>
          <a:blip r:embed="rId2"/>
          <a:srcRect/>
          <a:stretch>
            <a:fillRect/>
          </a:stretch>
        </p:blipFill>
        <p:spPr bwMode="auto">
          <a:xfrm>
            <a:off x="7315200" y="0"/>
            <a:ext cx="1828800" cy="249555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3200"/>
            <a:ext cx="10134600" cy="1143000"/>
          </a:xfrm>
        </p:spPr>
        <p:txBody>
          <a:bodyPr>
            <a:normAutofit fontScale="90000"/>
          </a:bodyPr>
          <a:lstStyle/>
          <a:p>
            <a:pPr algn="l"/>
            <a:r>
              <a:rPr lang="en-US" b="1" i="1" dirty="0" smtClean="0">
                <a:latin typeface="Book Antiqua" pitchFamily="18" charset="0"/>
              </a:rPr>
              <a:t>  </a:t>
            </a:r>
            <a:r>
              <a:rPr lang="en-US" b="1" i="1" u="sng" dirty="0" smtClean="0">
                <a:latin typeface="Book Antiqua" pitchFamily="18" charset="0"/>
              </a:rPr>
              <a:t>So far so good, but....</a:t>
            </a:r>
            <a:r>
              <a:rPr lang="en-US" b="1" i="1" dirty="0" smtClean="0">
                <a:latin typeface="Book Antiqua" pitchFamily="18" charset="0"/>
              </a:rPr>
              <a:t/>
            </a:r>
            <a:br>
              <a:rPr lang="en-US" b="1" i="1" dirty="0" smtClean="0">
                <a:latin typeface="Book Antiqua" pitchFamily="18" charset="0"/>
              </a:rPr>
            </a:br>
            <a:r>
              <a:rPr lang="en-US" b="1" i="1" dirty="0" smtClean="0">
                <a:latin typeface="Book Antiqua" pitchFamily="18" charset="0"/>
              </a:rPr>
              <a:t> </a:t>
            </a:r>
            <a:r>
              <a:rPr lang="en-US" sz="3100" b="1" i="1" dirty="0" smtClean="0">
                <a:latin typeface="Book Antiqua" pitchFamily="18" charset="0"/>
              </a:rPr>
              <a:t>...it is not time for every  physicist to say</a:t>
            </a:r>
            <a:r>
              <a:rPr lang="en-US" b="1" i="1" dirty="0" smtClean="0">
                <a:latin typeface="Book Antiqua" pitchFamily="18" charset="0"/>
              </a:rPr>
              <a:t/>
            </a:r>
            <a:br>
              <a:rPr lang="en-US" b="1" i="1" dirty="0" smtClean="0">
                <a:latin typeface="Book Antiqua" pitchFamily="18" charset="0"/>
              </a:rPr>
            </a:br>
            <a:r>
              <a:rPr lang="en-US" b="1" i="1" dirty="0" smtClean="0">
                <a:latin typeface="Book Antiqua" pitchFamily="18" charset="0"/>
              </a:rPr>
              <a:t>  </a:t>
            </a:r>
            <a:r>
              <a:rPr lang="en-GB" b="1" i="1" dirty="0" smtClean="0">
                <a:solidFill>
                  <a:srgbClr val="000000"/>
                </a:solidFill>
                <a:latin typeface="Book Antiqua" pitchFamily="18" charset="0"/>
              </a:rPr>
              <a:t>       </a:t>
            </a:r>
            <a:r>
              <a:rPr lang="en-GB" sz="3100" b="1" i="1" dirty="0" smtClean="0">
                <a:solidFill>
                  <a:srgbClr val="000000"/>
                </a:solidFill>
                <a:latin typeface="Book Antiqua" pitchFamily="18" charset="0"/>
              </a:rPr>
              <a:t>“</a:t>
            </a:r>
            <a:r>
              <a:rPr lang="en-GB" sz="3100" b="1" i="1" dirty="0" smtClean="0">
                <a:solidFill>
                  <a:srgbClr val="FF0000"/>
                </a:solidFill>
                <a:latin typeface="Book Antiqua" pitchFamily="18" charset="0"/>
              </a:rPr>
              <a:t>I think I finally understand atoms</a:t>
            </a:r>
            <a:r>
              <a:rPr lang="en-US" sz="3100" b="1" i="1" dirty="0" smtClean="0">
                <a:solidFill>
                  <a:srgbClr val="FF0000"/>
                </a:solidFill>
                <a:latin typeface="Book Antiqua" pitchFamily="18" charset="0"/>
              </a:rPr>
              <a:t> </a:t>
            </a:r>
            <a:r>
              <a:rPr lang="en-US" sz="3100" b="1" i="1" dirty="0" smtClean="0">
                <a:latin typeface="Book Antiqua" pitchFamily="18" charset="0"/>
              </a:rPr>
              <a:t>“</a:t>
            </a:r>
            <a:br>
              <a:rPr lang="en-US" sz="3100" b="1" i="1" dirty="0" smtClean="0">
                <a:latin typeface="Book Antiqua" pitchFamily="18" charset="0"/>
              </a:rPr>
            </a:br>
            <a:r>
              <a:rPr lang="en-US" sz="3100" b="1" i="1" dirty="0" smtClean="0">
                <a:latin typeface="Book Antiqua" pitchFamily="18" charset="0"/>
              </a:rPr>
              <a:t> </a:t>
            </a:r>
            <a:br>
              <a:rPr lang="en-US" sz="3100" b="1" i="1" dirty="0" smtClean="0">
                <a:latin typeface="Book Antiqua" pitchFamily="18" charset="0"/>
              </a:rPr>
            </a:br>
            <a:r>
              <a:rPr lang="en-US" sz="3100" b="1" i="1" dirty="0" smtClean="0">
                <a:latin typeface="Book Antiqua" pitchFamily="18" charset="0"/>
              </a:rPr>
              <a:t>There are also some Questions that couldn’t be solved!!!</a:t>
            </a:r>
            <a:br>
              <a:rPr lang="en-US" sz="3100" b="1" i="1" dirty="0" smtClean="0">
                <a:latin typeface="Book Antiqua" pitchFamily="18" charset="0"/>
              </a:rPr>
            </a:br>
            <a:r>
              <a:rPr lang="en-US" sz="3100" b="1" i="1" dirty="0" smtClean="0">
                <a:latin typeface="Book Antiqua" pitchFamily="18" charset="0"/>
              </a:rPr>
              <a:t>1. what is dark matter?</a:t>
            </a:r>
            <a:br>
              <a:rPr lang="en-US" sz="3100" b="1" i="1" dirty="0" smtClean="0">
                <a:latin typeface="Book Antiqua" pitchFamily="18" charset="0"/>
              </a:rPr>
            </a:br>
            <a:r>
              <a:rPr lang="en-US" sz="3100" b="1" i="1" dirty="0" smtClean="0">
                <a:latin typeface="Book Antiqua" pitchFamily="18" charset="0"/>
              </a:rPr>
              <a:t>2. what happened to the missing antimatter?</a:t>
            </a:r>
            <a:br>
              <a:rPr lang="en-US" sz="3100" b="1" i="1" dirty="0" smtClean="0">
                <a:latin typeface="Book Antiqua" pitchFamily="18" charset="0"/>
              </a:rPr>
            </a:br>
            <a:r>
              <a:rPr lang="en-US" sz="3100" b="1" i="1" dirty="0" smtClean="0">
                <a:latin typeface="Book Antiqua" pitchFamily="18" charset="0"/>
              </a:rPr>
              <a:t>3. The existence Super symmetric Particles!</a:t>
            </a:r>
            <a:br>
              <a:rPr lang="en-US" sz="3100" b="1" i="1" dirty="0" smtClean="0">
                <a:latin typeface="Book Antiqua" pitchFamily="18" charset="0"/>
              </a:rPr>
            </a:br>
            <a:r>
              <a:rPr lang="en-US" sz="3100" b="1" i="1" dirty="0" smtClean="0">
                <a:latin typeface="Book Antiqua" pitchFamily="18" charset="0"/>
              </a:rPr>
              <a:t>4.Why are there </a:t>
            </a:r>
            <a:r>
              <a:rPr lang="en-US" sz="2200" b="1" i="1" dirty="0" smtClean="0">
                <a:latin typeface="Book Antiqua" pitchFamily="18" charset="0"/>
              </a:rPr>
              <a:t> </a:t>
            </a:r>
            <a:r>
              <a:rPr lang="en-US" sz="2200" b="1" i="1" dirty="0" smtClean="0">
                <a:solidFill>
                  <a:srgbClr val="FF0000"/>
                </a:solidFill>
                <a:latin typeface="Book Antiqua" pitchFamily="18" charset="0"/>
              </a:rPr>
              <a:t>three</a:t>
            </a:r>
            <a:r>
              <a:rPr lang="en-US" sz="3100" b="1" i="1" dirty="0" smtClean="0">
                <a:latin typeface="Book Antiqua" pitchFamily="18" charset="0"/>
              </a:rPr>
              <a:t> generations of </a:t>
            </a:r>
            <a:r>
              <a:rPr lang="en-US" sz="2200" b="1" i="1" dirty="0" smtClean="0">
                <a:solidFill>
                  <a:srgbClr val="FF0000"/>
                </a:solidFill>
                <a:latin typeface="Book Antiqua" pitchFamily="18" charset="0"/>
              </a:rPr>
              <a:t>quarks</a:t>
            </a:r>
            <a:r>
              <a:rPr lang="en-US" sz="3100" b="1" i="1" dirty="0" smtClean="0">
                <a:latin typeface="Book Antiqua" pitchFamily="18" charset="0"/>
              </a:rPr>
              <a:t> and </a:t>
            </a:r>
            <a:r>
              <a:rPr lang="en-US" sz="2200" b="1" i="1" dirty="0" smtClean="0">
                <a:solidFill>
                  <a:srgbClr val="FF0000"/>
                </a:solidFill>
                <a:latin typeface="Book Antiqua" pitchFamily="18" charset="0"/>
              </a:rPr>
              <a:t>leptons</a:t>
            </a:r>
            <a:r>
              <a:rPr lang="en-US" sz="3100" b="1" i="1" dirty="0" smtClean="0">
                <a:latin typeface="Book Antiqua" pitchFamily="18" charset="0"/>
              </a:rPr>
              <a:t>?</a:t>
            </a:r>
            <a:br>
              <a:rPr lang="en-US" sz="3100" b="1" i="1" dirty="0" smtClean="0">
                <a:latin typeface="Book Antiqua" pitchFamily="18" charset="0"/>
              </a:rPr>
            </a:br>
            <a:r>
              <a:rPr lang="en-US" sz="3100" b="1" i="1" dirty="0" smtClean="0">
                <a:latin typeface="Book Antiqua" pitchFamily="18" charset="0"/>
              </a:rPr>
              <a:t>5. How does gravity fit into all of this?</a:t>
            </a:r>
            <a:r>
              <a:rPr lang="en-US" sz="3100" dirty="0" smtClean="0"/>
              <a:t> </a:t>
            </a:r>
            <a:r>
              <a:rPr lang="en-US" sz="3100" b="1" i="1" dirty="0" smtClean="0">
                <a:latin typeface="Book Antiqua" pitchFamily="18" charset="0"/>
              </a:rPr>
              <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r>
              <a:rPr lang="en-US" sz="3100" b="1" i="1" dirty="0" smtClean="0">
                <a:latin typeface="Book Antiqua" pitchFamily="18" charset="0"/>
              </a:rPr>
              <a:t/>
            </a:r>
            <a:br>
              <a:rPr lang="en-US" sz="3100" b="1" i="1" dirty="0" smtClean="0">
                <a:latin typeface="Book Antiqua" pitchFamily="18" charset="0"/>
              </a:rPr>
            </a:br>
            <a:endParaRPr lang="en-US" b="1" i="1" dirty="0">
              <a:latin typeface="Book Antiqua" pitchFamily="18" charset="0"/>
            </a:endParaRPr>
          </a:p>
        </p:txBody>
      </p:sp>
      <p:pic>
        <p:nvPicPr>
          <p:cNvPr id="1026" name="Picture 2" descr="C:\Users\Fouad\Pictures\images.jpg"/>
          <p:cNvPicPr>
            <a:picLocks noChangeAspect="1" noChangeArrowheads="1"/>
          </p:cNvPicPr>
          <p:nvPr/>
        </p:nvPicPr>
        <p:blipFill>
          <a:blip r:embed="rId2"/>
          <a:srcRect/>
          <a:stretch>
            <a:fillRect/>
          </a:stretch>
        </p:blipFill>
        <p:spPr bwMode="auto">
          <a:xfrm>
            <a:off x="7315200" y="0"/>
            <a:ext cx="1828800" cy="249555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3200"/>
            <a:ext cx="10134600" cy="1143000"/>
          </a:xfrm>
        </p:spPr>
        <p:txBody>
          <a:bodyPr>
            <a:normAutofit fontScale="90000"/>
          </a:bodyPr>
          <a:lstStyle/>
          <a:p>
            <a:pPr algn="l"/>
            <a:r>
              <a:rPr lang="en-US" b="1" i="1" dirty="0" smtClean="0">
                <a:latin typeface="Book Antiqua" pitchFamily="18" charset="0"/>
              </a:rPr>
              <a:t>  </a:t>
            </a:r>
            <a:r>
              <a:rPr lang="en-US" b="1" i="1" u="sng" dirty="0" smtClean="0">
                <a:latin typeface="Book Antiqua" pitchFamily="18" charset="0"/>
              </a:rPr>
              <a:t>So far so good, but....</a:t>
            </a:r>
            <a:r>
              <a:rPr lang="en-US" b="1" i="1" dirty="0" smtClean="0">
                <a:latin typeface="Book Antiqua" pitchFamily="18" charset="0"/>
              </a:rPr>
              <a:t/>
            </a:r>
            <a:br>
              <a:rPr lang="en-US" b="1" i="1" dirty="0" smtClean="0">
                <a:latin typeface="Book Antiqua" pitchFamily="18" charset="0"/>
              </a:rPr>
            </a:br>
            <a:r>
              <a:rPr lang="en-US" b="1" i="1" dirty="0" smtClean="0">
                <a:latin typeface="Book Antiqua" pitchFamily="18" charset="0"/>
              </a:rPr>
              <a:t> </a:t>
            </a:r>
            <a:r>
              <a:rPr lang="en-US" sz="3100" b="1" i="1" dirty="0" smtClean="0">
                <a:latin typeface="Book Antiqua" pitchFamily="18" charset="0"/>
              </a:rPr>
              <a:t>...it is not time for every  physicist to say</a:t>
            </a:r>
            <a:r>
              <a:rPr lang="en-US" b="1" i="1" dirty="0" smtClean="0">
                <a:latin typeface="Book Antiqua" pitchFamily="18" charset="0"/>
              </a:rPr>
              <a:t/>
            </a:r>
            <a:br>
              <a:rPr lang="en-US" b="1" i="1" dirty="0" smtClean="0">
                <a:latin typeface="Book Antiqua" pitchFamily="18" charset="0"/>
              </a:rPr>
            </a:br>
            <a:r>
              <a:rPr lang="en-US" b="1" i="1" dirty="0" smtClean="0">
                <a:latin typeface="Book Antiqua" pitchFamily="18" charset="0"/>
              </a:rPr>
              <a:t>  </a:t>
            </a:r>
            <a:r>
              <a:rPr lang="en-GB" b="1" i="1" dirty="0" smtClean="0">
                <a:solidFill>
                  <a:srgbClr val="000000"/>
                </a:solidFill>
                <a:latin typeface="Book Antiqua" pitchFamily="18" charset="0"/>
              </a:rPr>
              <a:t>       </a:t>
            </a:r>
            <a:r>
              <a:rPr lang="en-GB" sz="3100" b="1" i="1" dirty="0" smtClean="0">
                <a:solidFill>
                  <a:srgbClr val="000000"/>
                </a:solidFill>
                <a:latin typeface="Book Antiqua" pitchFamily="18" charset="0"/>
              </a:rPr>
              <a:t>“</a:t>
            </a:r>
            <a:r>
              <a:rPr lang="en-GB" sz="3100" b="1" i="1" dirty="0" smtClean="0">
                <a:solidFill>
                  <a:srgbClr val="FF0000"/>
                </a:solidFill>
                <a:latin typeface="Book Antiqua" pitchFamily="18" charset="0"/>
              </a:rPr>
              <a:t>I think I finally understand atoms</a:t>
            </a:r>
            <a:r>
              <a:rPr lang="en-US" sz="3100" b="1" i="1" dirty="0" smtClean="0">
                <a:solidFill>
                  <a:srgbClr val="FF0000"/>
                </a:solidFill>
                <a:latin typeface="Book Antiqua" pitchFamily="18" charset="0"/>
              </a:rPr>
              <a:t> </a:t>
            </a:r>
            <a:r>
              <a:rPr lang="en-US" sz="3100" b="1" i="1" dirty="0" smtClean="0">
                <a:latin typeface="Book Antiqua" pitchFamily="18" charset="0"/>
              </a:rPr>
              <a:t>“</a:t>
            </a:r>
            <a:br>
              <a:rPr lang="en-US" sz="3100" b="1" i="1" dirty="0" smtClean="0">
                <a:latin typeface="Book Antiqua" pitchFamily="18" charset="0"/>
              </a:rPr>
            </a:br>
            <a:r>
              <a:rPr lang="en-US" sz="3100" b="1" i="1" dirty="0" smtClean="0">
                <a:latin typeface="Book Antiqua" pitchFamily="18" charset="0"/>
              </a:rPr>
              <a:t> </a:t>
            </a:r>
            <a:br>
              <a:rPr lang="en-US" sz="3100" b="1" i="1" dirty="0" smtClean="0">
                <a:latin typeface="Book Antiqua" pitchFamily="18" charset="0"/>
              </a:rPr>
            </a:br>
            <a:r>
              <a:rPr lang="en-US" sz="3100" b="1" i="1" dirty="0" smtClean="0">
                <a:latin typeface="Book Antiqua" pitchFamily="18" charset="0"/>
              </a:rPr>
              <a:t>There are also some Questions that couldn’t be solved!!!</a:t>
            </a:r>
            <a:br>
              <a:rPr lang="en-US" sz="3100" b="1" i="1" dirty="0" smtClean="0">
                <a:latin typeface="Book Antiqua" pitchFamily="18" charset="0"/>
              </a:rPr>
            </a:br>
            <a:r>
              <a:rPr lang="en-US" sz="3100" b="1" i="1" dirty="0" smtClean="0">
                <a:latin typeface="Book Antiqua" pitchFamily="18" charset="0"/>
              </a:rPr>
              <a:t>1. what is dark matter?</a:t>
            </a:r>
            <a:br>
              <a:rPr lang="en-US" sz="3100" b="1" i="1" dirty="0" smtClean="0">
                <a:latin typeface="Book Antiqua" pitchFamily="18" charset="0"/>
              </a:rPr>
            </a:br>
            <a:r>
              <a:rPr lang="en-US" sz="3100" b="1" i="1" dirty="0" smtClean="0">
                <a:latin typeface="Book Antiqua" pitchFamily="18" charset="0"/>
              </a:rPr>
              <a:t>2. what happened to the missing antimatter?</a:t>
            </a:r>
            <a:br>
              <a:rPr lang="en-US" sz="3100" b="1" i="1" dirty="0" smtClean="0">
                <a:latin typeface="Book Antiqua" pitchFamily="18" charset="0"/>
              </a:rPr>
            </a:br>
            <a:r>
              <a:rPr lang="en-US" sz="3100" b="1" i="1" dirty="0" smtClean="0">
                <a:latin typeface="Book Antiqua" pitchFamily="18" charset="0"/>
              </a:rPr>
              <a:t>3. The existence Super symmetric Particles!</a:t>
            </a:r>
            <a:br>
              <a:rPr lang="en-US" sz="3100" b="1" i="1" dirty="0" smtClean="0">
                <a:latin typeface="Book Antiqua" pitchFamily="18" charset="0"/>
              </a:rPr>
            </a:br>
            <a:r>
              <a:rPr lang="en-US" sz="2700" b="1" i="1" dirty="0" smtClean="0">
                <a:latin typeface="Book Antiqua" pitchFamily="18" charset="0"/>
              </a:rPr>
              <a:t> </a:t>
            </a:r>
            <a:r>
              <a:rPr lang="en-US" sz="3100" b="1" i="1" dirty="0" smtClean="0">
                <a:latin typeface="Book Antiqua" pitchFamily="18" charset="0"/>
              </a:rPr>
              <a:t>4.Why are there </a:t>
            </a:r>
            <a:r>
              <a:rPr lang="en-US" sz="2200" b="1" i="1" dirty="0" smtClean="0">
                <a:latin typeface="Book Antiqua" pitchFamily="18" charset="0"/>
              </a:rPr>
              <a:t> </a:t>
            </a:r>
            <a:r>
              <a:rPr lang="en-US" sz="2200" b="1" i="1" dirty="0" smtClean="0">
                <a:solidFill>
                  <a:srgbClr val="FF0000"/>
                </a:solidFill>
                <a:latin typeface="Book Antiqua" pitchFamily="18" charset="0"/>
              </a:rPr>
              <a:t>three</a:t>
            </a:r>
            <a:r>
              <a:rPr lang="en-US" sz="3100" b="1" i="1" dirty="0" smtClean="0">
                <a:latin typeface="Book Antiqua" pitchFamily="18" charset="0"/>
              </a:rPr>
              <a:t> generations of </a:t>
            </a:r>
            <a:r>
              <a:rPr lang="en-US" sz="2200" b="1" i="1" dirty="0" smtClean="0">
                <a:solidFill>
                  <a:srgbClr val="FF0000"/>
                </a:solidFill>
                <a:latin typeface="Book Antiqua" pitchFamily="18" charset="0"/>
              </a:rPr>
              <a:t>quarks</a:t>
            </a:r>
            <a:r>
              <a:rPr lang="en-US" sz="3100" b="1" i="1" dirty="0" smtClean="0">
                <a:latin typeface="Book Antiqua" pitchFamily="18" charset="0"/>
              </a:rPr>
              <a:t> and </a:t>
            </a:r>
            <a:r>
              <a:rPr lang="en-US" sz="2200" b="1" i="1" dirty="0" smtClean="0">
                <a:solidFill>
                  <a:srgbClr val="FF0000"/>
                </a:solidFill>
                <a:latin typeface="Book Antiqua" pitchFamily="18" charset="0"/>
              </a:rPr>
              <a:t>leptons</a:t>
            </a:r>
            <a:r>
              <a:rPr lang="en-US" sz="3100" b="1" i="1" dirty="0" smtClean="0">
                <a:latin typeface="Book Antiqua" pitchFamily="18" charset="0"/>
              </a:rPr>
              <a:t>?</a:t>
            </a:r>
            <a:br>
              <a:rPr lang="en-US" sz="3100" b="1" i="1" dirty="0" smtClean="0">
                <a:latin typeface="Book Antiqua" pitchFamily="18" charset="0"/>
              </a:rPr>
            </a:br>
            <a:r>
              <a:rPr lang="en-US" sz="3100" b="1" i="1" dirty="0" smtClean="0">
                <a:latin typeface="Book Antiqua" pitchFamily="18" charset="0"/>
              </a:rPr>
              <a:t>5. How does gravity fit into all of this?</a:t>
            </a:r>
            <a:r>
              <a:rPr lang="en-US" sz="3100" dirty="0" smtClean="0"/>
              <a:t> </a:t>
            </a:r>
            <a:r>
              <a:rPr lang="en-US" sz="3100" b="1" i="1" dirty="0" smtClean="0">
                <a:latin typeface="Book Antiqua" pitchFamily="18" charset="0"/>
              </a:rPr>
              <a:t/>
            </a:r>
            <a:br>
              <a:rPr lang="en-US" sz="3100" b="1" i="1" dirty="0" smtClean="0">
                <a:latin typeface="Book Antiqua" pitchFamily="18" charset="0"/>
              </a:rPr>
            </a:br>
            <a:r>
              <a:rPr lang="en-US" sz="3100" b="1" i="1" dirty="0" smtClean="0">
                <a:latin typeface="Book Antiqua" pitchFamily="18" charset="0"/>
              </a:rPr>
              <a:t>and finally </a:t>
            </a:r>
            <a:br>
              <a:rPr lang="en-US" sz="3100" b="1" i="1" dirty="0" smtClean="0">
                <a:latin typeface="Book Antiqua" pitchFamily="18" charset="0"/>
              </a:rPr>
            </a:br>
            <a:r>
              <a:rPr lang="en-US" sz="3100" b="1" i="1" dirty="0" smtClean="0">
                <a:latin typeface="Book Antiqua" pitchFamily="18" charset="0"/>
              </a:rPr>
              <a:t>6. </a:t>
            </a:r>
            <a:r>
              <a:rPr lang="en-US" sz="3100" b="1" i="1" dirty="0" smtClean="0">
                <a:solidFill>
                  <a:srgbClr val="FF0000"/>
                </a:solidFill>
                <a:latin typeface="Book Antiqua" pitchFamily="18" charset="0"/>
              </a:rPr>
              <a:t>what gives the particles </a:t>
            </a:r>
            <a:r>
              <a:rPr lang="en-US" b="1" i="1" dirty="0" smtClean="0">
                <a:solidFill>
                  <a:srgbClr val="FF0000"/>
                </a:solidFill>
                <a:latin typeface="Book Antiqua" pitchFamily="18" charset="0"/>
              </a:rPr>
              <a:t>mass</a:t>
            </a:r>
            <a:r>
              <a:rPr lang="en-US" sz="3100" b="1" i="1" dirty="0" smtClean="0">
                <a:solidFill>
                  <a:srgbClr val="FF0000"/>
                </a:solidFill>
                <a:latin typeface="Book Antiqua" pitchFamily="18" charset="0"/>
              </a:rPr>
              <a:t>?</a:t>
            </a:r>
            <a:r>
              <a:rPr lang="en-US" sz="3100" b="1" i="1" dirty="0" smtClean="0">
                <a:latin typeface="Book Antiqua" pitchFamily="18" charset="0"/>
              </a:rPr>
              <a:t/>
            </a:r>
            <a:br>
              <a:rPr lang="en-US" sz="3100" b="1" i="1" dirty="0" smtClean="0">
                <a:latin typeface="Book Antiqua" pitchFamily="18" charset="0"/>
              </a:rPr>
            </a:br>
            <a:endParaRPr lang="en-US" b="1" i="1" dirty="0">
              <a:latin typeface="Book Antiqua" pitchFamily="18" charset="0"/>
            </a:endParaRPr>
          </a:p>
        </p:txBody>
      </p:sp>
      <p:sp>
        <p:nvSpPr>
          <p:cNvPr id="5" name="Rounded Rectangle 4"/>
          <p:cNvSpPr/>
          <p:nvPr/>
        </p:nvSpPr>
        <p:spPr>
          <a:xfrm>
            <a:off x="76200" y="5486400"/>
            <a:ext cx="5638800" cy="533400"/>
          </a:xfrm>
          <a:prstGeom prst="round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26" name="Picture 2" descr="C:\Users\Fouad\Pictures\images.jpg"/>
          <p:cNvPicPr>
            <a:picLocks noChangeAspect="1" noChangeArrowheads="1"/>
          </p:cNvPicPr>
          <p:nvPr/>
        </p:nvPicPr>
        <p:blipFill>
          <a:blip r:embed="rId2"/>
          <a:srcRect/>
          <a:stretch>
            <a:fillRect/>
          </a:stretch>
        </p:blipFill>
        <p:spPr bwMode="auto">
          <a:xfrm>
            <a:off x="7315200" y="0"/>
            <a:ext cx="1828800" cy="249555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00" y="2057400"/>
            <a:ext cx="8915400" cy="1143000"/>
          </a:xfrm>
        </p:spPr>
        <p:txBody>
          <a:bodyPr>
            <a:normAutofit fontScale="90000"/>
          </a:bodyPr>
          <a:lstStyle/>
          <a:p>
            <a:pPr algn="l"/>
            <a:r>
              <a:rPr lang="en-US" sz="3200" b="1" i="1" u="sng" dirty="0" smtClean="0">
                <a:latin typeface="Book Antiqua" pitchFamily="18" charset="0"/>
              </a:rPr>
              <a:t>the unsolved Mysteries of  the standard model </a:t>
            </a:r>
            <a:br>
              <a:rPr lang="en-US" sz="3200" b="1" i="1" u="sng" dirty="0" smtClean="0">
                <a:latin typeface="Book Antiqua" pitchFamily="18" charset="0"/>
              </a:rPr>
            </a:br>
            <a:r>
              <a:rPr lang="en-US" sz="2700" b="1" i="1" dirty="0" smtClean="0">
                <a:latin typeface="Book Antiqua" pitchFamily="18" charset="0"/>
              </a:rPr>
              <a:t>                                      </a:t>
            </a:r>
            <a:r>
              <a:rPr lang="en-US" sz="2700" b="1" i="1" dirty="0" smtClean="0">
                <a:solidFill>
                  <a:srgbClr val="FF0000"/>
                </a:solidFill>
                <a:latin typeface="Book Antiqua" pitchFamily="18" charset="0"/>
              </a:rPr>
              <a:t>Mass problem</a:t>
            </a:r>
            <a:r>
              <a:rPr lang="en-US" sz="3200" dirty="0" smtClean="0"/>
              <a:t/>
            </a:r>
            <a:br>
              <a:rPr lang="en-US" sz="3200" dirty="0" smtClean="0"/>
            </a:br>
            <a:r>
              <a:rPr lang="en-US" sz="3200" dirty="0" smtClean="0"/>
              <a:t>               </a:t>
            </a:r>
            <a:r>
              <a:rPr lang="en-US" sz="2700" b="1" i="1" dirty="0" smtClean="0">
                <a:latin typeface="Book Antiqua" pitchFamily="18" charset="0"/>
              </a:rPr>
              <a:t>why a particle has a certain mass? </a:t>
            </a:r>
            <a:br>
              <a:rPr lang="en-US" sz="2700" b="1" i="1" dirty="0" smtClean="0">
                <a:latin typeface="Book Antiqua" pitchFamily="18" charset="0"/>
              </a:rPr>
            </a:br>
            <a:r>
              <a:rPr lang="en-US" sz="2700" b="1" i="1" dirty="0" smtClean="0">
                <a:latin typeface="Book Antiqua" pitchFamily="18" charset="0"/>
              </a:rPr>
              <a:t>     why is the photon </a:t>
            </a:r>
            <a:r>
              <a:rPr lang="en-US" sz="3300" b="1" i="1" dirty="0" smtClean="0">
                <a:solidFill>
                  <a:srgbClr val="FF0000"/>
                </a:solidFill>
                <a:latin typeface="Book Antiqua" pitchFamily="18" charset="0"/>
              </a:rPr>
              <a:t>massless</a:t>
            </a:r>
            <a:r>
              <a:rPr lang="en-US" sz="2700" b="1" i="1" dirty="0" smtClean="0">
                <a:latin typeface="Book Antiqua" pitchFamily="18" charset="0"/>
              </a:rPr>
              <a:t> and the W particle </a:t>
            </a:r>
            <a:r>
              <a:rPr lang="en-US" sz="3300" b="1" i="1" dirty="0" smtClean="0">
                <a:solidFill>
                  <a:srgbClr val="FF0000"/>
                </a:solidFill>
                <a:latin typeface="Book Antiqua" pitchFamily="18" charset="0"/>
              </a:rPr>
              <a:t>massive</a:t>
            </a:r>
            <a:r>
              <a:rPr lang="en-US" sz="2700" b="1" i="1" dirty="0" smtClean="0">
                <a:latin typeface="Book Antiqua" pitchFamily="18" charset="0"/>
              </a:rPr>
              <a:t>?</a:t>
            </a:r>
            <a:br>
              <a:rPr lang="en-US" sz="2700" b="1" i="1" dirty="0" smtClean="0">
                <a:latin typeface="Book Antiqua" pitchFamily="18" charset="0"/>
              </a:rPr>
            </a:br>
            <a:r>
              <a:rPr lang="en-US" sz="2700" b="1" i="1" dirty="0" smtClean="0">
                <a:latin typeface="Book Antiqua" pitchFamily="18" charset="0"/>
              </a:rPr>
              <a:t>The standard model couldn’t explained that !!</a:t>
            </a:r>
            <a:br>
              <a:rPr lang="en-US" sz="2700" b="1" i="1" dirty="0" smtClean="0">
                <a:latin typeface="Book Antiqua" pitchFamily="18" charset="0"/>
              </a:rPr>
            </a:br>
            <a:r>
              <a:rPr lang="en-US" sz="2700" b="1" i="1" dirty="0" smtClean="0">
                <a:latin typeface="Book Antiqua" pitchFamily="18" charset="0"/>
              </a:rPr>
              <a:t>Physicists have theorized the existence of a field</a:t>
            </a:r>
            <a:br>
              <a:rPr lang="en-US" sz="2700" b="1" i="1" dirty="0" smtClean="0">
                <a:latin typeface="Book Antiqua" pitchFamily="18" charset="0"/>
              </a:rPr>
            </a:br>
            <a:r>
              <a:rPr lang="en-US" sz="2700" b="1" i="1" dirty="0" smtClean="0">
                <a:latin typeface="Book Antiqua" pitchFamily="18" charset="0"/>
              </a:rPr>
              <a:t>which interacts with other particles to give them mass</a:t>
            </a:r>
            <a:br>
              <a:rPr lang="en-US" sz="2700" b="1" i="1" dirty="0" smtClean="0">
                <a:latin typeface="Book Antiqua" pitchFamily="18" charset="0"/>
              </a:rPr>
            </a:br>
            <a:r>
              <a:rPr lang="en-US" sz="2700" b="1" i="1" dirty="0" smtClean="0">
                <a:latin typeface="Book Antiqua" pitchFamily="18" charset="0"/>
              </a:rPr>
              <a:t>the field </a:t>
            </a:r>
            <a:br>
              <a:rPr lang="en-US" sz="2700" b="1" i="1" dirty="0" smtClean="0">
                <a:latin typeface="Book Antiqua" pitchFamily="18" charset="0"/>
              </a:rPr>
            </a:br>
            <a:r>
              <a:rPr lang="en-US" sz="2700" b="1" i="1" dirty="0" smtClean="0">
                <a:latin typeface="Book Antiqua" pitchFamily="18" charset="0"/>
              </a:rPr>
              <a:t>    called (</a:t>
            </a:r>
            <a:r>
              <a:rPr lang="en-US" sz="2700" b="1" i="1" dirty="0" smtClean="0">
                <a:solidFill>
                  <a:srgbClr val="FF0000"/>
                </a:solidFill>
                <a:latin typeface="Book Antiqua" pitchFamily="18" charset="0"/>
              </a:rPr>
              <a:t>the Higgs field</a:t>
            </a:r>
            <a:r>
              <a:rPr lang="en-US" sz="2700" b="1" i="1" dirty="0" smtClean="0">
                <a:latin typeface="Book Antiqua" pitchFamily="18" charset="0"/>
              </a:rPr>
              <a:t>)</a:t>
            </a:r>
            <a:br>
              <a:rPr lang="en-US" sz="2700" b="1" i="1" dirty="0" smtClean="0">
                <a:latin typeface="Book Antiqua" pitchFamily="18" charset="0"/>
              </a:rPr>
            </a:br>
            <a:r>
              <a:rPr lang="en-US" sz="2700" b="1" i="1" dirty="0" smtClean="0">
                <a:latin typeface="Book Antiqua" pitchFamily="18" charset="0"/>
              </a:rPr>
              <a:t/>
            </a:r>
            <a:br>
              <a:rPr lang="en-US" sz="2700" b="1" i="1" dirty="0" smtClean="0">
                <a:latin typeface="Book Antiqua" pitchFamily="18" charset="0"/>
              </a:rPr>
            </a:br>
            <a:r>
              <a:rPr lang="en-US" sz="2700" b="1" i="1" dirty="0" smtClean="0">
                <a:latin typeface="Book Antiqua" pitchFamily="18" charset="0"/>
              </a:rPr>
              <a:t>The Higgs field requires a particle </a:t>
            </a:r>
            <a:br>
              <a:rPr lang="en-US" sz="2700" b="1" i="1" dirty="0" smtClean="0">
                <a:latin typeface="Book Antiqua" pitchFamily="18" charset="0"/>
              </a:rPr>
            </a:br>
            <a:r>
              <a:rPr lang="en-US" sz="2700" b="1" i="1" dirty="0" smtClean="0">
                <a:latin typeface="Book Antiqua" pitchFamily="18" charset="0"/>
              </a:rPr>
              <a:t>    called   (</a:t>
            </a:r>
            <a:r>
              <a:rPr lang="en-US" sz="2700" b="1" i="1" dirty="0" smtClean="0">
                <a:solidFill>
                  <a:srgbClr val="FF0000"/>
                </a:solidFill>
                <a:latin typeface="Book Antiqua" pitchFamily="18" charset="0"/>
              </a:rPr>
              <a:t>Higgs boson</a:t>
            </a:r>
            <a:r>
              <a:rPr lang="en-US" sz="2700" b="1" i="1" dirty="0" smtClean="0">
                <a:latin typeface="Book Antiqua" pitchFamily="18" charset="0"/>
              </a:rPr>
              <a:t>) </a:t>
            </a:r>
            <a:r>
              <a:rPr lang="en-US" sz="3200" dirty="0" smtClean="0"/>
              <a:t/>
            </a:r>
            <a:br>
              <a:rPr lang="en-US" sz="3200" dirty="0" smtClean="0"/>
            </a:br>
            <a:endParaRPr lang="en-US" sz="3200" b="1" i="1" u="sng" dirty="0">
              <a:latin typeface="Book Antiqua" pitchFamily="18" charset="0"/>
            </a:endParaRPr>
          </a:p>
        </p:txBody>
      </p:sp>
      <p:grpSp>
        <p:nvGrpSpPr>
          <p:cNvPr id="6" name="Group 52"/>
          <p:cNvGrpSpPr>
            <a:grpSpLocks/>
          </p:cNvGrpSpPr>
          <p:nvPr/>
        </p:nvGrpSpPr>
        <p:grpSpPr bwMode="auto">
          <a:xfrm>
            <a:off x="4876800" y="2895600"/>
            <a:ext cx="4267200" cy="3657600"/>
            <a:chOff x="2496" y="1056"/>
            <a:chExt cx="2784" cy="2112"/>
          </a:xfrm>
        </p:grpSpPr>
        <p:pic>
          <p:nvPicPr>
            <p:cNvPr id="7" name="Picture 7" descr="C:\Documents and Settings\sfk\My Documents\PowerPoint\inaugural\My Pictures\masses.gif"/>
            <p:cNvPicPr>
              <a:picLocks noChangeAspect="1" noChangeArrowheads="1"/>
            </p:cNvPicPr>
            <p:nvPr/>
          </p:nvPicPr>
          <p:blipFill>
            <a:blip r:embed="rId4"/>
            <a:srcRect/>
            <a:stretch>
              <a:fillRect/>
            </a:stretch>
          </p:blipFill>
          <p:spPr bwMode="auto">
            <a:xfrm>
              <a:off x="2496" y="1104"/>
              <a:ext cx="2736" cy="2064"/>
            </a:xfrm>
            <a:prstGeom prst="rect">
              <a:avLst/>
            </a:prstGeom>
            <a:noFill/>
          </p:spPr>
        </p:pic>
        <p:sp>
          <p:nvSpPr>
            <p:cNvPr id="8" name="Text Box 13"/>
            <p:cNvSpPr txBox="1">
              <a:spLocks noChangeArrowheads="1"/>
            </p:cNvSpPr>
            <p:nvPr/>
          </p:nvSpPr>
          <p:spPr bwMode="auto">
            <a:xfrm>
              <a:off x="4693" y="1276"/>
              <a:ext cx="241" cy="327"/>
            </a:xfrm>
            <a:prstGeom prst="rect">
              <a:avLst/>
            </a:prstGeom>
            <a:noFill/>
            <a:ln w="9525">
              <a:noFill/>
              <a:miter lim="800000"/>
              <a:headEnd/>
              <a:tailEnd/>
            </a:ln>
            <a:effectLst/>
          </p:spPr>
          <p:txBody>
            <a:bodyPr>
              <a:spAutoFit/>
            </a:bodyPr>
            <a:lstStyle/>
            <a:p>
              <a:pPr algn="ctr">
                <a:spcBef>
                  <a:spcPct val="50000"/>
                </a:spcBef>
              </a:pPr>
              <a:r>
                <a:rPr lang="en-GB" sz="2800" dirty="0">
                  <a:latin typeface="Allegro BT" pitchFamily="82" charset="0"/>
                </a:rPr>
                <a:t>t</a:t>
              </a:r>
              <a:endParaRPr lang="en-GB" sz="2800" dirty="0">
                <a:latin typeface="Arial" charset="0"/>
              </a:endParaRPr>
            </a:p>
          </p:txBody>
        </p:sp>
        <p:sp>
          <p:nvSpPr>
            <p:cNvPr id="9" name="Text Box 14"/>
            <p:cNvSpPr txBox="1">
              <a:spLocks noChangeArrowheads="1"/>
            </p:cNvSpPr>
            <p:nvPr/>
          </p:nvSpPr>
          <p:spPr bwMode="auto">
            <a:xfrm>
              <a:off x="4322" y="2147"/>
              <a:ext cx="241" cy="327"/>
            </a:xfrm>
            <a:prstGeom prst="rect">
              <a:avLst/>
            </a:prstGeom>
            <a:noFill/>
            <a:ln w="9525">
              <a:noFill/>
              <a:miter lim="800000"/>
              <a:headEnd/>
              <a:tailEnd/>
            </a:ln>
            <a:effectLst/>
          </p:spPr>
          <p:txBody>
            <a:bodyPr>
              <a:spAutoFit/>
            </a:bodyPr>
            <a:lstStyle/>
            <a:p>
              <a:pPr algn="ctr">
                <a:spcBef>
                  <a:spcPct val="50000"/>
                </a:spcBef>
              </a:pPr>
              <a:r>
                <a:rPr lang="en-GB" sz="2800" dirty="0">
                  <a:latin typeface="Allegro BT" pitchFamily="82" charset="0"/>
                </a:rPr>
                <a:t>b</a:t>
              </a:r>
            </a:p>
          </p:txBody>
        </p:sp>
        <p:sp>
          <p:nvSpPr>
            <p:cNvPr id="10" name="Text Box 15"/>
            <p:cNvSpPr txBox="1">
              <a:spLocks noChangeArrowheads="1"/>
            </p:cNvSpPr>
            <p:nvPr/>
          </p:nvSpPr>
          <p:spPr bwMode="auto">
            <a:xfrm>
              <a:off x="4097" y="1860"/>
              <a:ext cx="360" cy="327"/>
            </a:xfrm>
            <a:prstGeom prst="rect">
              <a:avLst/>
            </a:prstGeom>
            <a:noFill/>
            <a:ln w="9525">
              <a:noFill/>
              <a:miter lim="800000"/>
              <a:headEnd/>
              <a:tailEnd/>
            </a:ln>
            <a:effectLst/>
          </p:spPr>
          <p:txBody>
            <a:bodyPr>
              <a:spAutoFit/>
            </a:bodyPr>
            <a:lstStyle/>
            <a:p>
              <a:pPr algn="ctr">
                <a:spcBef>
                  <a:spcPct val="50000"/>
                </a:spcBef>
              </a:pPr>
              <a:r>
                <a:rPr lang="en-GB" sz="2800" dirty="0">
                  <a:latin typeface="Allegro BT" pitchFamily="82" charset="0"/>
                </a:rPr>
                <a:t>c</a:t>
              </a:r>
            </a:p>
          </p:txBody>
        </p:sp>
        <p:sp>
          <p:nvSpPr>
            <p:cNvPr id="11" name="Text Box 16"/>
            <p:cNvSpPr txBox="1">
              <a:spLocks noChangeArrowheads="1"/>
            </p:cNvSpPr>
            <p:nvPr/>
          </p:nvSpPr>
          <p:spPr bwMode="auto">
            <a:xfrm>
              <a:off x="3718" y="2032"/>
              <a:ext cx="421" cy="327"/>
            </a:xfrm>
            <a:prstGeom prst="rect">
              <a:avLst/>
            </a:prstGeom>
            <a:noFill/>
            <a:ln w="9525">
              <a:noFill/>
              <a:miter lim="800000"/>
              <a:headEnd/>
              <a:tailEnd/>
            </a:ln>
            <a:effectLst/>
          </p:spPr>
          <p:txBody>
            <a:bodyPr>
              <a:spAutoFit/>
            </a:bodyPr>
            <a:lstStyle/>
            <a:p>
              <a:pPr algn="ctr">
                <a:spcBef>
                  <a:spcPct val="50000"/>
                </a:spcBef>
              </a:pPr>
              <a:r>
                <a:rPr lang="en-GB" sz="2800" dirty="0">
                  <a:latin typeface="Allegro BT" pitchFamily="82" charset="0"/>
                </a:rPr>
                <a:t>s</a:t>
              </a:r>
            </a:p>
          </p:txBody>
        </p:sp>
        <p:sp>
          <p:nvSpPr>
            <p:cNvPr id="12" name="Text Box 17"/>
            <p:cNvSpPr txBox="1">
              <a:spLocks noChangeArrowheads="1"/>
            </p:cNvSpPr>
            <p:nvPr/>
          </p:nvSpPr>
          <p:spPr bwMode="auto">
            <a:xfrm>
              <a:off x="3582" y="1688"/>
              <a:ext cx="451" cy="327"/>
            </a:xfrm>
            <a:prstGeom prst="rect">
              <a:avLst/>
            </a:prstGeom>
            <a:noFill/>
            <a:ln w="9525">
              <a:noFill/>
              <a:miter lim="800000"/>
              <a:headEnd/>
              <a:tailEnd/>
            </a:ln>
            <a:effectLst/>
          </p:spPr>
          <p:txBody>
            <a:bodyPr>
              <a:spAutoFit/>
            </a:bodyPr>
            <a:lstStyle/>
            <a:p>
              <a:pPr algn="ctr">
                <a:spcBef>
                  <a:spcPct val="50000"/>
                </a:spcBef>
              </a:pPr>
              <a:r>
                <a:rPr lang="en-GB" sz="2800" dirty="0">
                  <a:latin typeface="Allegro BT" pitchFamily="82" charset="0"/>
                </a:rPr>
                <a:t>u</a:t>
              </a:r>
            </a:p>
          </p:txBody>
        </p:sp>
        <p:sp>
          <p:nvSpPr>
            <p:cNvPr id="13" name="Text Box 18"/>
            <p:cNvSpPr txBox="1">
              <a:spLocks noChangeArrowheads="1"/>
            </p:cNvSpPr>
            <p:nvPr/>
          </p:nvSpPr>
          <p:spPr bwMode="auto">
            <a:xfrm>
              <a:off x="3331" y="1803"/>
              <a:ext cx="331" cy="327"/>
            </a:xfrm>
            <a:prstGeom prst="rect">
              <a:avLst/>
            </a:prstGeom>
            <a:noFill/>
            <a:ln w="9525">
              <a:noFill/>
              <a:miter lim="800000"/>
              <a:headEnd/>
              <a:tailEnd/>
            </a:ln>
            <a:effectLst/>
          </p:spPr>
          <p:txBody>
            <a:bodyPr>
              <a:spAutoFit/>
            </a:bodyPr>
            <a:lstStyle/>
            <a:p>
              <a:pPr algn="ctr">
                <a:spcBef>
                  <a:spcPct val="50000"/>
                </a:spcBef>
              </a:pPr>
              <a:r>
                <a:rPr lang="en-GB" sz="2800" dirty="0">
                  <a:latin typeface="Allegro BT" pitchFamily="82" charset="0"/>
                </a:rPr>
                <a:t>d</a:t>
              </a:r>
            </a:p>
          </p:txBody>
        </p:sp>
        <p:sp>
          <p:nvSpPr>
            <p:cNvPr id="14" name="Text Box 19"/>
            <p:cNvSpPr txBox="1">
              <a:spLocks noChangeArrowheads="1"/>
            </p:cNvSpPr>
            <p:nvPr/>
          </p:nvSpPr>
          <p:spPr bwMode="auto">
            <a:xfrm>
              <a:off x="3022" y="1975"/>
              <a:ext cx="269" cy="327"/>
            </a:xfrm>
            <a:prstGeom prst="rect">
              <a:avLst/>
            </a:prstGeom>
            <a:noFill/>
            <a:ln w="9525">
              <a:noFill/>
              <a:miter lim="800000"/>
              <a:headEnd/>
              <a:tailEnd/>
            </a:ln>
            <a:effectLst/>
          </p:spPr>
          <p:txBody>
            <a:bodyPr>
              <a:spAutoFit/>
            </a:bodyPr>
            <a:lstStyle/>
            <a:p>
              <a:pPr algn="ctr">
                <a:spcBef>
                  <a:spcPct val="50000"/>
                </a:spcBef>
              </a:pPr>
              <a:r>
                <a:rPr lang="en-GB" sz="2800" dirty="0">
                  <a:latin typeface="Allegro BT" pitchFamily="82" charset="0"/>
                </a:rPr>
                <a:t>e</a:t>
              </a:r>
            </a:p>
          </p:txBody>
        </p:sp>
        <p:graphicFrame>
          <p:nvGraphicFramePr>
            <p:cNvPr id="15" name="Object 1024"/>
            <p:cNvGraphicFramePr>
              <a:graphicFrameLocks noChangeAspect="1"/>
            </p:cNvGraphicFramePr>
            <p:nvPr/>
          </p:nvGraphicFramePr>
          <p:xfrm>
            <a:off x="3455" y="2308"/>
            <a:ext cx="313" cy="282"/>
          </p:xfrm>
          <a:graphic>
            <a:graphicData uri="http://schemas.openxmlformats.org/presentationml/2006/ole">
              <p:oleObj spid="_x0000_s3075" name="Equation" r:id="rId5" imgW="152280" imgH="164880" progId="Equation.DSMT4">
                <p:embed/>
              </p:oleObj>
            </a:graphicData>
          </a:graphic>
        </p:graphicFrame>
        <p:graphicFrame>
          <p:nvGraphicFramePr>
            <p:cNvPr id="16" name="Object 1025"/>
            <p:cNvGraphicFramePr>
              <a:graphicFrameLocks noChangeAspect="1"/>
            </p:cNvGraphicFramePr>
            <p:nvPr/>
          </p:nvGraphicFramePr>
          <p:xfrm>
            <a:off x="4023" y="2561"/>
            <a:ext cx="222" cy="206"/>
          </p:xfrm>
          <a:graphic>
            <a:graphicData uri="http://schemas.openxmlformats.org/presentationml/2006/ole">
              <p:oleObj spid="_x0000_s3076" name="Equation" r:id="rId6" imgW="126720" imgH="139680" progId="Equation.DSMT4">
                <p:embed/>
              </p:oleObj>
            </a:graphicData>
          </a:graphic>
        </p:graphicFrame>
        <p:graphicFrame>
          <p:nvGraphicFramePr>
            <p:cNvPr id="17" name="Object 1026"/>
            <p:cNvGraphicFramePr>
              <a:graphicFrameLocks noChangeAspect="1"/>
            </p:cNvGraphicFramePr>
            <p:nvPr/>
          </p:nvGraphicFramePr>
          <p:xfrm>
            <a:off x="2729" y="2193"/>
            <a:ext cx="297" cy="348"/>
          </p:xfrm>
          <a:graphic>
            <a:graphicData uri="http://schemas.openxmlformats.org/presentationml/2006/ole">
              <p:oleObj spid="_x0000_s3077" name="Equation" r:id="rId7" imgW="164880" imgH="228600" progId="Equation.DSMT4">
                <p:embed/>
              </p:oleObj>
            </a:graphicData>
          </a:graphic>
        </p:graphicFrame>
        <p:graphicFrame>
          <p:nvGraphicFramePr>
            <p:cNvPr id="18" name="Object 1027"/>
            <p:cNvGraphicFramePr>
              <a:graphicFrameLocks noChangeAspect="1"/>
            </p:cNvGraphicFramePr>
            <p:nvPr/>
          </p:nvGraphicFramePr>
          <p:xfrm>
            <a:off x="3187" y="2480"/>
            <a:ext cx="263" cy="300"/>
          </p:xfrm>
          <a:graphic>
            <a:graphicData uri="http://schemas.openxmlformats.org/presentationml/2006/ole">
              <p:oleObj spid="_x0000_s3078" name="Equation" r:id="rId8" imgW="177480" imgH="241200" progId="Equation.DSMT4">
                <p:embed/>
              </p:oleObj>
            </a:graphicData>
          </a:graphic>
        </p:graphicFrame>
        <p:graphicFrame>
          <p:nvGraphicFramePr>
            <p:cNvPr id="19" name="Object 1028"/>
            <p:cNvGraphicFramePr>
              <a:graphicFrameLocks noChangeAspect="1"/>
            </p:cNvGraphicFramePr>
            <p:nvPr/>
          </p:nvGraphicFramePr>
          <p:xfrm>
            <a:off x="3609" y="2707"/>
            <a:ext cx="298" cy="346"/>
          </p:xfrm>
          <a:graphic>
            <a:graphicData uri="http://schemas.openxmlformats.org/presentationml/2006/ole">
              <p:oleObj spid="_x0000_s3079" name="Equation" r:id="rId9" imgW="164880" imgH="228600" progId="Equation.DSMT4">
                <p:embed/>
              </p:oleObj>
            </a:graphicData>
          </a:graphic>
        </p:graphicFrame>
        <p:sp>
          <p:nvSpPr>
            <p:cNvPr id="20" name="Line 49"/>
            <p:cNvSpPr>
              <a:spLocks noChangeShapeType="1"/>
            </p:cNvSpPr>
            <p:nvPr/>
          </p:nvSpPr>
          <p:spPr bwMode="auto">
            <a:xfrm flipV="1">
              <a:off x="4944" y="1248"/>
              <a:ext cx="192" cy="1152"/>
            </a:xfrm>
            <a:prstGeom prst="line">
              <a:avLst/>
            </a:prstGeom>
            <a:noFill/>
            <a:ln w="76200">
              <a:solidFill>
                <a:schemeClr val="tx1"/>
              </a:solidFill>
              <a:round/>
              <a:headEnd type="none" w="sm" len="sm"/>
              <a:tailEnd type="triangle" w="sm" len="sm"/>
            </a:ln>
            <a:effectLst/>
          </p:spPr>
          <p:txBody>
            <a:bodyPr wrap="none"/>
            <a:lstStyle/>
            <a:p>
              <a:endParaRPr lang="en-US" dirty="0"/>
            </a:p>
          </p:txBody>
        </p:sp>
        <p:sp>
          <p:nvSpPr>
            <p:cNvPr id="21" name="Text Box 50"/>
            <p:cNvSpPr txBox="1">
              <a:spLocks noChangeArrowheads="1"/>
            </p:cNvSpPr>
            <p:nvPr/>
          </p:nvSpPr>
          <p:spPr bwMode="auto">
            <a:xfrm>
              <a:off x="4656" y="1056"/>
              <a:ext cx="624" cy="288"/>
            </a:xfrm>
            <a:prstGeom prst="rect">
              <a:avLst/>
            </a:prstGeom>
            <a:noFill/>
            <a:ln w="12700">
              <a:noFill/>
              <a:miter lim="800000"/>
              <a:headEnd type="none" w="sm" len="sm"/>
              <a:tailEnd type="none" w="sm" len="sm"/>
            </a:ln>
            <a:effectLst/>
          </p:spPr>
          <p:txBody>
            <a:bodyPr>
              <a:spAutoFit/>
            </a:bodyPr>
            <a:lstStyle/>
            <a:p>
              <a:pPr>
                <a:spcBef>
                  <a:spcPct val="50000"/>
                </a:spcBef>
              </a:pPr>
              <a:r>
                <a:rPr lang="en-GB" b="1" dirty="0">
                  <a:latin typeface="Times New Roman" pitchFamily="18" charset="0"/>
                </a:rPr>
                <a:t>Mass</a:t>
              </a:r>
            </a:p>
          </p:txBody>
        </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6260" name="Picture 4" descr="http://www.fnal.gov/pub/inquiring/matter/madeof/standardmodel.jpg"/>
          <p:cNvPicPr>
            <a:picLocks noChangeAspect="1" noChangeArrowheads="1"/>
          </p:cNvPicPr>
          <p:nvPr/>
        </p:nvPicPr>
        <p:blipFill>
          <a:blip r:embed="rId2"/>
          <a:srcRect l="13548" t="21563" r="13502" b="17762"/>
          <a:stretch>
            <a:fillRect/>
          </a:stretch>
        </p:blipFill>
        <p:spPr bwMode="auto">
          <a:xfrm>
            <a:off x="1828800" y="762000"/>
            <a:ext cx="5334000" cy="548640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Standard_Model_From_Fermi_Lab.jpg"/>
          <p:cNvPicPr>
            <a:picLocks noGrp="1" noChangeAspect="1"/>
          </p:cNvPicPr>
          <p:nvPr>
            <p:ph idx="1"/>
          </p:nvPr>
        </p:nvPicPr>
        <p:blipFill>
          <a:blip r:embed="rId2" cstate="print"/>
          <a:stretch>
            <a:fillRect/>
          </a:stretch>
        </p:blipFill>
        <p:spPr>
          <a:xfrm>
            <a:off x="0" y="0"/>
            <a:ext cx="9144000" cy="6872707"/>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4000" b="1" i="1" u="sng" dirty="0" smtClean="0">
                <a:latin typeface="Book Antiqua" pitchFamily="18" charset="0"/>
              </a:rPr>
              <a:t>How the Higgs mechanism Works?</a:t>
            </a:r>
            <a:br>
              <a:rPr lang="en-US" sz="4000" b="1" i="1" u="sng" dirty="0" smtClean="0">
                <a:latin typeface="Book Antiqua" pitchFamily="18" charset="0"/>
              </a:rPr>
            </a:br>
            <a:r>
              <a:rPr lang="en-US" sz="4000" b="1" i="1" dirty="0" smtClean="0">
                <a:latin typeface="Book Antiqua" pitchFamily="18" charset="0"/>
              </a:rPr>
              <a:t>    </a:t>
            </a:r>
            <a:r>
              <a:rPr lang="en-US" sz="2200" b="1" i="1" u="sng" dirty="0" smtClean="0">
                <a:latin typeface="Book Antiqua" pitchFamily="18" charset="0"/>
              </a:rPr>
              <a:t>Suppose   </a:t>
            </a:r>
            <a:r>
              <a:rPr lang="en-US" sz="4000" b="1" i="1" dirty="0" smtClean="0">
                <a:latin typeface="Book Antiqua" pitchFamily="18" charset="0"/>
              </a:rPr>
              <a:t>            </a:t>
            </a:r>
            <a:r>
              <a:rPr lang="en-US" sz="4000" b="1" i="1" u="sng" dirty="0" smtClean="0">
                <a:latin typeface="Book Antiqua" pitchFamily="18" charset="0"/>
              </a:rPr>
              <a:t/>
            </a:r>
            <a:br>
              <a:rPr lang="en-US" sz="4000" b="1" i="1" u="sng" dirty="0" smtClean="0">
                <a:latin typeface="Book Antiqua" pitchFamily="18" charset="0"/>
              </a:rPr>
            </a:br>
            <a:endParaRPr lang="en-US" sz="4000" b="1" i="1" u="sng" dirty="0">
              <a:latin typeface="Book Antiqua" pitchFamily="18" charset="0"/>
            </a:endParaRPr>
          </a:p>
        </p:txBody>
      </p:sp>
      <p:pic>
        <p:nvPicPr>
          <p:cNvPr id="5" name="Picture 12" descr="higgs1_small"/>
          <p:cNvPicPr>
            <a:picLocks noChangeAspect="1" noChangeArrowheads="1"/>
          </p:cNvPicPr>
          <p:nvPr/>
        </p:nvPicPr>
        <p:blipFill>
          <a:blip r:embed="rId3"/>
          <a:srcRect/>
          <a:stretch>
            <a:fillRect/>
          </a:stretch>
        </p:blipFill>
        <p:spPr bwMode="auto">
          <a:xfrm>
            <a:off x="1295400" y="1752600"/>
            <a:ext cx="6248400" cy="4479786"/>
          </a:xfrm>
          <a:prstGeom prst="rect">
            <a:avLst/>
          </a:prstGeom>
          <a:noFill/>
          <a:ln w="9525">
            <a:noFill/>
            <a:miter lim="800000"/>
            <a:headEnd/>
            <a:tailEnd/>
          </a:ln>
        </p:spPr>
      </p:pic>
      <p:sp>
        <p:nvSpPr>
          <p:cNvPr id="6" name="Rectangle 5"/>
          <p:cNvSpPr/>
          <p:nvPr/>
        </p:nvSpPr>
        <p:spPr>
          <a:xfrm>
            <a:off x="152400" y="1219200"/>
            <a:ext cx="8610600" cy="461665"/>
          </a:xfrm>
          <a:prstGeom prst="rect">
            <a:avLst/>
          </a:prstGeom>
        </p:spPr>
        <p:txBody>
          <a:bodyPr wrap="square">
            <a:spAutoFit/>
          </a:bodyPr>
          <a:lstStyle/>
          <a:p>
            <a:r>
              <a:rPr lang="en-US" sz="2400" b="1" i="1" dirty="0" smtClean="0">
                <a:latin typeface="Book Antiqua" pitchFamily="18" charset="0"/>
              </a:rPr>
              <a:t>(</a:t>
            </a:r>
            <a:r>
              <a:rPr lang="en-US" sz="2000" b="1" i="1" dirty="0" smtClean="0">
                <a:latin typeface="Book Antiqua" pitchFamily="18" charset="0"/>
              </a:rPr>
              <a:t>1)A Lot of physicists chat quietly in a fairly crowded room</a:t>
            </a:r>
            <a:r>
              <a:rPr lang="en-US" sz="2000" dirty="0" smtClean="0">
                <a:latin typeface="Times New Roman" pitchFamily="18" charset="0"/>
              </a:rPr>
              <a:t>.</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4000" b="1" i="1" u="sng" dirty="0" smtClean="0">
                <a:latin typeface="Book Antiqua" pitchFamily="18" charset="0"/>
              </a:rPr>
              <a:t/>
            </a:r>
            <a:br>
              <a:rPr lang="en-US" sz="4000" b="1" i="1" u="sng" dirty="0" smtClean="0">
                <a:latin typeface="Book Antiqua" pitchFamily="18" charset="0"/>
              </a:rPr>
            </a:br>
            <a:endParaRPr lang="en-US" sz="4000" b="1" i="1" u="sng" dirty="0">
              <a:latin typeface="Book Antiqua" pitchFamily="18" charset="0"/>
            </a:endParaRPr>
          </a:p>
        </p:txBody>
      </p:sp>
      <p:sp>
        <p:nvSpPr>
          <p:cNvPr id="6" name="Rectangle 5"/>
          <p:cNvSpPr/>
          <p:nvPr/>
        </p:nvSpPr>
        <p:spPr>
          <a:xfrm>
            <a:off x="152400" y="1219200"/>
            <a:ext cx="8839200" cy="707886"/>
          </a:xfrm>
          <a:prstGeom prst="rect">
            <a:avLst/>
          </a:prstGeom>
        </p:spPr>
        <p:txBody>
          <a:bodyPr wrap="square">
            <a:spAutoFit/>
          </a:bodyPr>
          <a:lstStyle/>
          <a:p>
            <a:r>
              <a:rPr lang="en-US" sz="2400" b="1" i="1" dirty="0" smtClean="0">
                <a:latin typeface="Book Antiqua" pitchFamily="18" charset="0"/>
              </a:rPr>
              <a:t>(</a:t>
            </a:r>
            <a:r>
              <a:rPr lang="en-US" sz="2000" b="1" i="1" dirty="0" smtClean="0">
                <a:latin typeface="Book Antiqua" pitchFamily="18" charset="0"/>
              </a:rPr>
              <a:t>2) A famous scientist enters the room causing a disturbance in the field</a:t>
            </a:r>
          </a:p>
          <a:p>
            <a:r>
              <a:rPr lang="en-US" sz="1600" b="1" i="1" dirty="0" smtClean="0">
                <a:latin typeface="Book Antiqua" pitchFamily="18" charset="0"/>
              </a:rPr>
              <a:t>.</a:t>
            </a:r>
          </a:p>
        </p:txBody>
      </p:sp>
      <p:pic>
        <p:nvPicPr>
          <p:cNvPr id="8" name="Picture 12" descr="higgs1_small"/>
          <p:cNvPicPr>
            <a:picLocks noChangeAspect="1" noChangeArrowheads="1"/>
          </p:cNvPicPr>
          <p:nvPr/>
        </p:nvPicPr>
        <p:blipFill>
          <a:blip r:embed="rId3"/>
          <a:srcRect/>
          <a:stretch>
            <a:fillRect/>
          </a:stretch>
        </p:blipFill>
        <p:spPr bwMode="auto">
          <a:xfrm>
            <a:off x="1295400" y="1752600"/>
            <a:ext cx="6248400" cy="4479786"/>
          </a:xfrm>
          <a:prstGeom prst="rect">
            <a:avLst/>
          </a:prstGeom>
          <a:noFill/>
          <a:ln w="9525">
            <a:noFill/>
            <a:miter lim="800000"/>
            <a:headEnd/>
            <a:tailEnd/>
          </a:ln>
        </p:spPr>
      </p:pic>
      <p:pic>
        <p:nvPicPr>
          <p:cNvPr id="9" name="Picture 10" descr="higgs2_small"/>
          <p:cNvPicPr>
            <a:picLocks noChangeAspect="1" noChangeArrowheads="1"/>
          </p:cNvPicPr>
          <p:nvPr/>
        </p:nvPicPr>
        <p:blipFill>
          <a:blip r:embed="rId4"/>
          <a:srcRect/>
          <a:stretch>
            <a:fillRect/>
          </a:stretch>
        </p:blipFill>
        <p:spPr bwMode="auto">
          <a:xfrm>
            <a:off x="1295400" y="1828800"/>
            <a:ext cx="6324600" cy="4531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2057400" y="1600200"/>
            <a:ext cx="5410200" cy="1676400"/>
          </a:xfrm>
        </p:spPr>
        <p:txBody>
          <a:bodyPr>
            <a:noAutofit/>
          </a:bodyPr>
          <a:lstStyle/>
          <a:p>
            <a:pPr algn="l"/>
            <a:r>
              <a:rPr lang="en-US" sz="3500" b="1" i="1" dirty="0" smtClean="0">
                <a:latin typeface="Book Antiqua" pitchFamily="18" charset="0"/>
              </a:rPr>
              <a:t/>
            </a:r>
            <a:br>
              <a:rPr lang="en-US" sz="3500" b="1" i="1" dirty="0" smtClean="0">
                <a:latin typeface="Book Antiqua" pitchFamily="18" charset="0"/>
              </a:rPr>
            </a:br>
            <a:r>
              <a:rPr lang="en-US" sz="3500" b="1" i="1" dirty="0" smtClean="0">
                <a:latin typeface="Book Antiqua" pitchFamily="18" charset="0"/>
              </a:rPr>
              <a:t>How did we get here?</a:t>
            </a:r>
            <a:br>
              <a:rPr lang="en-US" sz="3500" b="1" i="1" dirty="0" smtClean="0">
                <a:latin typeface="Book Antiqua" pitchFamily="18" charset="0"/>
              </a:rPr>
            </a:br>
            <a:endParaRPr lang="en-US" sz="3500" b="1" i="1" dirty="0">
              <a:latin typeface="Book Antiqua" pitchFamily="18" charset="0"/>
            </a:endParaRPr>
          </a:p>
        </p:txBody>
      </p:sp>
      <p:sp>
        <p:nvSpPr>
          <p:cNvPr id="8" name="Title 6"/>
          <p:cNvSpPr txBox="1">
            <a:spLocks/>
          </p:cNvSpPr>
          <p:nvPr/>
        </p:nvSpPr>
        <p:spPr>
          <a:xfrm>
            <a:off x="2362200" y="990600"/>
            <a:ext cx="4114800" cy="12192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500" b="1" i="1" u="none" strike="noStrike" kern="1200" cap="none" spc="0" normalizeH="0" baseline="0" noProof="0" dirty="0" smtClean="0">
                <a:ln>
                  <a:noFill/>
                </a:ln>
                <a:solidFill>
                  <a:schemeClr val="tx1"/>
                </a:solidFill>
                <a:effectLst/>
                <a:uLnTx/>
                <a:uFillTx/>
                <a:latin typeface="Book Antiqua" pitchFamily="18" charset="0"/>
                <a:ea typeface="+mj-ea"/>
                <a:cs typeface="+mj-cs"/>
              </a:rPr>
              <a:t>What is out there?</a:t>
            </a:r>
            <a:br>
              <a:rPr kumimoji="0" lang="en-US" sz="3500" b="1" i="1" u="none" strike="noStrike" kern="1200" cap="none" spc="0" normalizeH="0" baseline="0" noProof="0" dirty="0" smtClean="0">
                <a:ln>
                  <a:noFill/>
                </a:ln>
                <a:solidFill>
                  <a:schemeClr val="tx1"/>
                </a:solidFill>
                <a:effectLst/>
                <a:uLnTx/>
                <a:uFillTx/>
                <a:latin typeface="Book Antiqua" pitchFamily="18" charset="0"/>
                <a:ea typeface="+mj-ea"/>
                <a:cs typeface="+mj-cs"/>
              </a:rPr>
            </a:br>
            <a:endParaRPr kumimoji="0" lang="en-US" sz="3500" b="1" i="1" u="none" strike="noStrike" kern="1200" cap="none" spc="0" normalizeH="0" baseline="0" noProof="0" dirty="0">
              <a:ln>
                <a:noFill/>
              </a:ln>
              <a:solidFill>
                <a:schemeClr val="tx1"/>
              </a:solidFill>
              <a:effectLst/>
              <a:uLnTx/>
              <a:uFillTx/>
              <a:latin typeface="Book Antiqua" pitchFamily="18" charset="0"/>
              <a:ea typeface="+mj-ea"/>
              <a:cs typeface="+mj-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4000" b="1" i="1" u="sng" dirty="0" smtClean="0">
                <a:latin typeface="Book Antiqua" pitchFamily="18" charset="0"/>
              </a:rPr>
              <a:t/>
            </a:r>
            <a:br>
              <a:rPr lang="en-US" sz="4000" b="1" i="1" u="sng" dirty="0" smtClean="0">
                <a:latin typeface="Book Antiqua" pitchFamily="18" charset="0"/>
              </a:rPr>
            </a:br>
            <a:r>
              <a:rPr lang="en-US" sz="4000" b="1" i="1" dirty="0" smtClean="0">
                <a:latin typeface="Book Antiqua" pitchFamily="18" charset="0"/>
              </a:rPr>
              <a:t>                   </a:t>
            </a:r>
            <a:r>
              <a:rPr lang="en-US" sz="4000" b="1" i="1" u="sng" dirty="0" smtClean="0">
                <a:latin typeface="Book Antiqua" pitchFamily="18" charset="0"/>
              </a:rPr>
              <a:t/>
            </a:r>
            <a:br>
              <a:rPr lang="en-US" sz="4000" b="1" i="1" u="sng" dirty="0" smtClean="0">
                <a:latin typeface="Book Antiqua" pitchFamily="18" charset="0"/>
              </a:rPr>
            </a:br>
            <a:endParaRPr lang="en-US" sz="4000" b="1" i="1" u="sng" dirty="0">
              <a:latin typeface="Book Antiqua" pitchFamily="18" charset="0"/>
            </a:endParaRPr>
          </a:p>
        </p:txBody>
      </p:sp>
      <p:pic>
        <p:nvPicPr>
          <p:cNvPr id="5" name="Picture 12" descr="higgs1_small"/>
          <p:cNvPicPr>
            <a:picLocks noChangeAspect="1" noChangeArrowheads="1"/>
          </p:cNvPicPr>
          <p:nvPr/>
        </p:nvPicPr>
        <p:blipFill>
          <a:blip r:embed="rId4"/>
          <a:srcRect/>
          <a:stretch>
            <a:fillRect/>
          </a:stretch>
        </p:blipFill>
        <p:spPr bwMode="auto">
          <a:xfrm>
            <a:off x="1295400" y="1752600"/>
            <a:ext cx="6248400" cy="4479786"/>
          </a:xfrm>
          <a:prstGeom prst="rect">
            <a:avLst/>
          </a:prstGeom>
          <a:noFill/>
          <a:ln w="9525">
            <a:noFill/>
            <a:miter lim="800000"/>
            <a:headEnd/>
            <a:tailEnd/>
          </a:ln>
        </p:spPr>
      </p:pic>
      <p:sp>
        <p:nvSpPr>
          <p:cNvPr id="6" name="Rectangle 5"/>
          <p:cNvSpPr/>
          <p:nvPr/>
        </p:nvSpPr>
        <p:spPr>
          <a:xfrm>
            <a:off x="152400" y="1066800"/>
            <a:ext cx="8763000" cy="707886"/>
          </a:xfrm>
          <a:prstGeom prst="rect">
            <a:avLst/>
          </a:prstGeom>
        </p:spPr>
        <p:txBody>
          <a:bodyPr wrap="square">
            <a:spAutoFit/>
          </a:bodyPr>
          <a:lstStyle/>
          <a:p>
            <a:r>
              <a:rPr lang="en-US" sz="2000" b="1" i="1" dirty="0" smtClean="0">
                <a:latin typeface="Book Antiqua" pitchFamily="18" charset="0"/>
              </a:rPr>
              <a:t>(3)Followers cluster and surround Einstein as this group of  people forms a “</a:t>
            </a:r>
            <a:r>
              <a:rPr lang="en-US" sz="2000" b="1" i="1" dirty="0" smtClean="0">
                <a:solidFill>
                  <a:srgbClr val="FF0000"/>
                </a:solidFill>
                <a:latin typeface="Book Antiqua" pitchFamily="18" charset="0"/>
              </a:rPr>
              <a:t>massive object</a:t>
            </a:r>
            <a:r>
              <a:rPr lang="en-US" sz="2000" b="1" i="1" dirty="0" smtClean="0">
                <a:latin typeface="Book Antiqua" pitchFamily="18" charset="0"/>
              </a:rPr>
              <a:t>”.</a:t>
            </a:r>
          </a:p>
        </p:txBody>
      </p:sp>
      <p:pic>
        <p:nvPicPr>
          <p:cNvPr id="7" name="Picture 7" descr="higgs3_small"/>
          <p:cNvPicPr>
            <a:picLocks noChangeAspect="1" noChangeArrowheads="1"/>
          </p:cNvPicPr>
          <p:nvPr/>
        </p:nvPicPr>
        <p:blipFill>
          <a:blip r:embed="rId5"/>
          <a:srcRect/>
          <a:stretch>
            <a:fillRect/>
          </a:stretch>
        </p:blipFill>
        <p:spPr bwMode="auto">
          <a:xfrm>
            <a:off x="1295400" y="1828799"/>
            <a:ext cx="6248400" cy="44396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pPr algn="l"/>
            <a:r>
              <a:rPr lang="en-US" sz="4000" b="1" i="1" u="sng" dirty="0" smtClean="0">
                <a:latin typeface="Book Antiqua" pitchFamily="18" charset="0"/>
              </a:rPr>
              <a:t>How the Higgs mechanism Works?</a:t>
            </a:r>
            <a:r>
              <a:rPr lang="en-US" sz="2700" b="1" i="1" u="sng" dirty="0" smtClean="0">
                <a:latin typeface="Book Antiqua" pitchFamily="18" charset="0"/>
              </a:rPr>
              <a:t>(continued)</a:t>
            </a:r>
            <a:r>
              <a:rPr lang="en-US" sz="4000" b="1" i="1" u="sng" dirty="0" smtClean="0">
                <a:latin typeface="Book Antiqua" pitchFamily="18" charset="0"/>
              </a:rPr>
              <a:t/>
            </a:r>
            <a:br>
              <a:rPr lang="en-US" sz="4000" b="1" i="1" u="sng" dirty="0" smtClean="0">
                <a:latin typeface="Book Antiqua" pitchFamily="18" charset="0"/>
              </a:rPr>
            </a:br>
            <a:r>
              <a:rPr lang="en-US" sz="4000" b="1" i="1" dirty="0" smtClean="0">
                <a:latin typeface="Book Antiqua" pitchFamily="18" charset="0"/>
              </a:rPr>
              <a:t>                   </a:t>
            </a:r>
            <a:r>
              <a:rPr lang="en-US" sz="4000" b="1" i="1" u="sng" dirty="0" smtClean="0">
                <a:latin typeface="Book Antiqua" pitchFamily="18" charset="0"/>
              </a:rPr>
              <a:t/>
            </a:r>
            <a:br>
              <a:rPr lang="en-US" sz="4000" b="1" i="1" u="sng" dirty="0" smtClean="0">
                <a:latin typeface="Book Antiqua" pitchFamily="18" charset="0"/>
              </a:rPr>
            </a:br>
            <a:endParaRPr lang="en-US" sz="4000" b="1" i="1" u="sng" dirty="0">
              <a:latin typeface="Book Antiqua" pitchFamily="18" charset="0"/>
            </a:endParaRPr>
          </a:p>
        </p:txBody>
      </p:sp>
      <p:sp>
        <p:nvSpPr>
          <p:cNvPr id="6" name="Rectangle 5"/>
          <p:cNvSpPr/>
          <p:nvPr/>
        </p:nvSpPr>
        <p:spPr>
          <a:xfrm>
            <a:off x="152400" y="891600"/>
            <a:ext cx="6248400" cy="5509200"/>
          </a:xfrm>
          <a:prstGeom prst="rect">
            <a:avLst/>
          </a:prstGeom>
        </p:spPr>
        <p:txBody>
          <a:bodyPr wrap="square">
            <a:spAutoFit/>
          </a:bodyPr>
          <a:lstStyle/>
          <a:p>
            <a:pPr>
              <a:buFontTx/>
              <a:buChar char="•"/>
            </a:pPr>
            <a:r>
              <a:rPr lang="en-US" sz="2400" b="1" i="1" dirty="0" smtClean="0">
                <a:latin typeface="Book Antiqua" pitchFamily="18" charset="0"/>
              </a:rPr>
              <a:t>The Higgs Mechanism operates in a way similar to the case of the famous scientist  in the crowded room.</a:t>
            </a:r>
          </a:p>
          <a:p>
            <a:pPr>
              <a:buFontTx/>
              <a:buChar char="•"/>
            </a:pPr>
            <a:r>
              <a:rPr lang="en-US" sz="2400" b="1" i="1" dirty="0" smtClean="0">
                <a:latin typeface="Book Antiqua" pitchFamily="18" charset="0"/>
              </a:rPr>
              <a:t>Particles that normally would have mass (e.g. Fermions, weak force carriers) move through the Higgs field interacting with Higgs particles.</a:t>
            </a:r>
          </a:p>
          <a:p>
            <a:pPr>
              <a:buFontTx/>
              <a:buChar char="•"/>
            </a:pPr>
            <a:r>
              <a:rPr lang="en-US" sz="2400" b="1" i="1" dirty="0" smtClean="0">
                <a:latin typeface="Book Antiqua" pitchFamily="18" charset="0"/>
              </a:rPr>
              <a:t>Through this interaction or disturbance particles may acquire mass. </a:t>
            </a:r>
            <a:r>
              <a:rPr lang="en-US" sz="2400" b="1" i="1" dirty="0" smtClean="0">
                <a:solidFill>
                  <a:srgbClr val="FF0000"/>
                </a:solidFill>
                <a:latin typeface="Book Antiqua" pitchFamily="18" charset="0"/>
              </a:rPr>
              <a:t>Heavier </a:t>
            </a:r>
            <a:r>
              <a:rPr lang="en-US" sz="2400" b="1" i="1" dirty="0" smtClean="0">
                <a:latin typeface="Book Antiqua" pitchFamily="18" charset="0"/>
              </a:rPr>
              <a:t>particles interact </a:t>
            </a:r>
            <a:r>
              <a:rPr lang="en-US" sz="2400" b="1" i="1" u="sng" dirty="0" smtClean="0">
                <a:solidFill>
                  <a:srgbClr val="FF0000"/>
                </a:solidFill>
                <a:latin typeface="Book Antiqua" pitchFamily="18" charset="0"/>
              </a:rPr>
              <a:t>more</a:t>
            </a:r>
            <a:r>
              <a:rPr lang="en-US" sz="2400" b="1" i="1" dirty="0" smtClean="0">
                <a:latin typeface="Book Antiqua" pitchFamily="18" charset="0"/>
              </a:rPr>
              <a:t> with the Higgs field taking on </a:t>
            </a:r>
            <a:r>
              <a:rPr lang="en-US" sz="2400" b="1" i="1" dirty="0" smtClean="0">
                <a:solidFill>
                  <a:srgbClr val="FF0000"/>
                </a:solidFill>
                <a:latin typeface="Book Antiqua" pitchFamily="18" charset="0"/>
              </a:rPr>
              <a:t>more mass</a:t>
            </a:r>
            <a:r>
              <a:rPr lang="en-US" sz="2400" b="1" i="1" dirty="0" smtClean="0">
                <a:latin typeface="Book Antiqua" pitchFamily="18" charset="0"/>
              </a:rPr>
              <a:t>.</a:t>
            </a:r>
          </a:p>
          <a:p>
            <a:pPr>
              <a:buFontTx/>
              <a:buChar char="•"/>
            </a:pPr>
            <a:r>
              <a:rPr lang="en-US" sz="2400" b="1" i="1" dirty="0" smtClean="0">
                <a:latin typeface="Book Antiqua" pitchFamily="18" charset="0"/>
              </a:rPr>
              <a:t>Those particles that normally </a:t>
            </a:r>
            <a:r>
              <a:rPr lang="en-US" sz="2400" b="1" i="1" dirty="0" smtClean="0">
                <a:solidFill>
                  <a:srgbClr val="FF0000"/>
                </a:solidFill>
                <a:latin typeface="Book Antiqua" pitchFamily="18" charset="0"/>
              </a:rPr>
              <a:t>do not </a:t>
            </a:r>
            <a:r>
              <a:rPr lang="en-US" sz="2400" b="1" i="1" dirty="0" smtClean="0">
                <a:latin typeface="Book Antiqua" pitchFamily="18" charset="0"/>
              </a:rPr>
              <a:t>have mass, </a:t>
            </a:r>
            <a:r>
              <a:rPr lang="en-US" sz="2400" b="1" i="1" dirty="0" smtClean="0">
                <a:solidFill>
                  <a:srgbClr val="FF0000"/>
                </a:solidFill>
                <a:latin typeface="Book Antiqua" pitchFamily="18" charset="0"/>
              </a:rPr>
              <a:t>do not </a:t>
            </a:r>
            <a:r>
              <a:rPr lang="en-US" sz="2400" b="1" i="1" dirty="0" smtClean="0">
                <a:latin typeface="Book Antiqua" pitchFamily="18" charset="0"/>
              </a:rPr>
              <a:t>interact with the Higgs field, and therefore </a:t>
            </a:r>
            <a:r>
              <a:rPr lang="en-US" sz="2400" b="1" i="1" dirty="0" smtClean="0">
                <a:solidFill>
                  <a:srgbClr val="FF0000"/>
                </a:solidFill>
                <a:latin typeface="Book Antiqua" pitchFamily="18" charset="0"/>
              </a:rPr>
              <a:t>do not </a:t>
            </a:r>
            <a:r>
              <a:rPr lang="en-US" sz="2400" b="1" i="1" dirty="0" smtClean="0">
                <a:latin typeface="Book Antiqua" pitchFamily="18" charset="0"/>
              </a:rPr>
              <a:t>acquire mass.</a:t>
            </a:r>
          </a:p>
          <a:p>
            <a:endParaRPr lang="en-US" sz="1600" b="1" i="1" dirty="0" smtClean="0">
              <a:latin typeface="Book Antiqua" pitchFamily="18" charset="0"/>
            </a:endParaRPr>
          </a:p>
        </p:txBody>
      </p:sp>
      <p:pic>
        <p:nvPicPr>
          <p:cNvPr id="27650" name="Picture 2"/>
          <p:cNvPicPr>
            <a:picLocks noChangeAspect="1" noChangeArrowheads="1"/>
          </p:cNvPicPr>
          <p:nvPr/>
        </p:nvPicPr>
        <p:blipFill>
          <a:blip r:embed="rId3"/>
          <a:srcRect/>
          <a:stretch>
            <a:fillRect/>
          </a:stretch>
        </p:blipFill>
        <p:spPr bwMode="auto">
          <a:xfrm>
            <a:off x="6104990" y="838200"/>
            <a:ext cx="3039010" cy="2362200"/>
          </a:xfrm>
          <a:prstGeom prst="rect">
            <a:avLst/>
          </a:prstGeom>
          <a:noFill/>
          <a:ln w="9525">
            <a:noFill/>
            <a:miter lim="800000"/>
            <a:headEnd/>
            <a:tailEnd/>
          </a:ln>
          <a:effectLst/>
        </p:spPr>
      </p:pic>
      <p:pic>
        <p:nvPicPr>
          <p:cNvPr id="27651" name="Picture 3"/>
          <p:cNvPicPr>
            <a:picLocks noChangeAspect="1" noChangeArrowheads="1"/>
          </p:cNvPicPr>
          <p:nvPr/>
        </p:nvPicPr>
        <p:blipFill>
          <a:blip r:embed="rId4"/>
          <a:srcRect/>
          <a:stretch>
            <a:fillRect/>
          </a:stretch>
        </p:blipFill>
        <p:spPr bwMode="auto">
          <a:xfrm>
            <a:off x="6286500" y="3048000"/>
            <a:ext cx="2705100" cy="3086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LHC collision event at CMS showing two high energy photons (CMS Higgs search).wmv">
            <a:hlinkClick r:id="" action="ppaction://media"/>
          </p:cNvPr>
          <p:cNvPicPr>
            <a:picLocks noGrp="1" noRot="1" noChangeAspect="1"/>
          </p:cNvPicPr>
          <p:nvPr>
            <p:ph idx="1"/>
            <a:videoFile r:link="rId1"/>
          </p:nvPr>
        </p:nvPicPr>
        <p:blipFill>
          <a:blip r:embed="rId3"/>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667000"/>
            <a:ext cx="8991600" cy="1143000"/>
          </a:xfrm>
        </p:spPr>
        <p:txBody>
          <a:bodyPr>
            <a:noAutofit/>
          </a:bodyPr>
          <a:lstStyle/>
          <a:p>
            <a:pPr algn="l"/>
            <a:r>
              <a:rPr lang="en-US" sz="4000" u="sng" dirty="0" smtClean="0">
                <a:latin typeface="Andalus" pitchFamily="18" charset="-78"/>
                <a:cs typeface="Andalus" pitchFamily="18" charset="-78"/>
              </a:rPr>
              <a:t>the problem is </a:t>
            </a:r>
            <a:r>
              <a:rPr lang="en-US" sz="3200" i="1" u="sng" dirty="0" smtClean="0">
                <a:latin typeface="Book Antiqua" pitchFamily="18" charset="0"/>
              </a:rPr>
              <a:t/>
            </a:r>
            <a:br>
              <a:rPr lang="en-US" sz="3200" i="1" u="sng" dirty="0" smtClean="0">
                <a:latin typeface="Book Antiqua" pitchFamily="18" charset="0"/>
              </a:rPr>
            </a:br>
            <a:r>
              <a:rPr lang="en-US" sz="3200" i="1" dirty="0" smtClean="0">
                <a:latin typeface="Book Antiqua" pitchFamily="18" charset="0"/>
              </a:rPr>
              <a:t> the Higgs particle has</a:t>
            </a:r>
            <a:br>
              <a:rPr lang="en-US" sz="3200" i="1" dirty="0" smtClean="0">
                <a:latin typeface="Book Antiqua" pitchFamily="18" charset="0"/>
              </a:rPr>
            </a:br>
            <a:r>
              <a:rPr lang="en-US" sz="3200" i="1" dirty="0" smtClean="0">
                <a:latin typeface="Book Antiqua" pitchFamily="18" charset="0"/>
              </a:rPr>
              <a:t>no </a:t>
            </a:r>
            <a:r>
              <a:rPr lang="en-US" sz="3200" i="1" dirty="0" smtClean="0">
                <a:latin typeface="Book Antiqua" pitchFamily="18" charset="0"/>
                <a:hlinkClick r:id="rId3" tooltip="Spin (physics)"/>
              </a:rPr>
              <a:t>spin</a:t>
            </a:r>
            <a:r>
              <a:rPr lang="en-US" sz="3200" i="1" dirty="0" smtClean="0">
                <a:latin typeface="Book Antiqua" pitchFamily="18" charset="0"/>
              </a:rPr>
              <a:t/>
            </a:r>
            <a:br>
              <a:rPr lang="en-US" sz="3200" i="1" dirty="0" smtClean="0">
                <a:latin typeface="Book Antiqua" pitchFamily="18" charset="0"/>
              </a:rPr>
            </a:br>
            <a:r>
              <a:rPr lang="en-US" sz="3200" i="1" dirty="0" smtClean="0">
                <a:latin typeface="Book Antiqua" pitchFamily="18" charset="0"/>
              </a:rPr>
              <a:t>no </a:t>
            </a:r>
            <a:r>
              <a:rPr lang="en-US" sz="3200" i="1" dirty="0" smtClean="0">
                <a:latin typeface="Book Antiqua" pitchFamily="18" charset="0"/>
                <a:hlinkClick r:id="rId4" tooltip="Electric charge"/>
              </a:rPr>
              <a:t>electric charge</a:t>
            </a:r>
            <a:r>
              <a:rPr lang="en-US" sz="3200" i="1" dirty="0" smtClean="0">
                <a:latin typeface="Book Antiqua" pitchFamily="18" charset="0"/>
              </a:rPr>
              <a:t/>
            </a:r>
            <a:br>
              <a:rPr lang="en-US" sz="3200" i="1" dirty="0" smtClean="0">
                <a:latin typeface="Book Antiqua" pitchFamily="18" charset="0"/>
              </a:rPr>
            </a:br>
            <a:r>
              <a:rPr lang="en-US" sz="3200" i="1" dirty="0" smtClean="0">
                <a:latin typeface="Book Antiqua" pitchFamily="18" charset="0"/>
              </a:rPr>
              <a:t>no </a:t>
            </a:r>
            <a:r>
              <a:rPr lang="en-US" sz="3200" i="1" dirty="0" smtClean="0">
                <a:latin typeface="Book Antiqua" pitchFamily="18" charset="0"/>
                <a:hlinkClick r:id="rId5" tooltip="Color charge"/>
              </a:rPr>
              <a:t>color charge</a:t>
            </a:r>
            <a:r>
              <a:rPr lang="en-US" sz="3200" i="1" dirty="0" smtClean="0">
                <a:latin typeface="Book Antiqua" pitchFamily="18" charset="0"/>
              </a:rPr>
              <a:t/>
            </a:r>
            <a:br>
              <a:rPr lang="en-US" sz="3200" i="1" dirty="0" smtClean="0">
                <a:latin typeface="Book Antiqua" pitchFamily="18" charset="0"/>
              </a:rPr>
            </a:br>
            <a:r>
              <a:rPr lang="en-US" sz="3200" i="1" dirty="0" smtClean="0">
                <a:latin typeface="Book Antiqua" pitchFamily="18" charset="0"/>
              </a:rPr>
              <a:t>    </a:t>
            </a:r>
            <a:r>
              <a:rPr lang="en-US" sz="3200" i="1" u="sng" dirty="0" smtClean="0">
                <a:solidFill>
                  <a:schemeClr val="tx2">
                    <a:lumMod val="50000"/>
                  </a:schemeClr>
                </a:solidFill>
                <a:latin typeface="Book Antiqua" pitchFamily="18" charset="0"/>
              </a:rPr>
              <a:t>very unstable(</a:t>
            </a:r>
            <a:r>
              <a:rPr lang="en-US" sz="2400" i="1" dirty="0" smtClean="0">
                <a:latin typeface="Book Antiqua" pitchFamily="18" charset="0"/>
              </a:rPr>
              <a:t>1.6×10</a:t>
            </a:r>
            <a:r>
              <a:rPr lang="en-US" sz="2400" i="1" baseline="30000" dirty="0" smtClean="0">
                <a:latin typeface="Book Antiqua" pitchFamily="18" charset="0"/>
              </a:rPr>
              <a:t>−22</a:t>
            </a:r>
            <a:r>
              <a:rPr lang="en-US" sz="2400" i="1" dirty="0" smtClean="0">
                <a:latin typeface="Book Antiqua" pitchFamily="18" charset="0"/>
              </a:rPr>
              <a:t> s</a:t>
            </a:r>
            <a:r>
              <a:rPr lang="en-US" sz="2400" i="1" dirty="0" smtClean="0">
                <a:solidFill>
                  <a:schemeClr val="tx2">
                    <a:lumMod val="50000"/>
                  </a:schemeClr>
                </a:solidFill>
                <a:latin typeface="Book Antiqua" pitchFamily="18" charset="0"/>
              </a:rPr>
              <a:t>)</a:t>
            </a:r>
            <a:r>
              <a:rPr lang="en-US" sz="3200" i="1" dirty="0" smtClean="0">
                <a:latin typeface="Book Antiqua" pitchFamily="18" charset="0"/>
              </a:rPr>
              <a:t/>
            </a:r>
            <a:br>
              <a:rPr lang="en-US" sz="3200" i="1" dirty="0" smtClean="0">
                <a:latin typeface="Book Antiqua" pitchFamily="18" charset="0"/>
              </a:rPr>
            </a:br>
            <a:r>
              <a:rPr lang="en-US" sz="3200" i="1" dirty="0" smtClean="0">
                <a:latin typeface="Book Antiqua" pitchFamily="18" charset="0"/>
              </a:rPr>
              <a:t>so it couldn’t detected directly since </a:t>
            </a:r>
            <a:br>
              <a:rPr lang="en-US" sz="3200" i="1" dirty="0" smtClean="0">
                <a:latin typeface="Book Antiqua" pitchFamily="18" charset="0"/>
              </a:rPr>
            </a:br>
            <a:r>
              <a:rPr lang="en-US" sz="3200" i="1" dirty="0" smtClean="0">
                <a:latin typeface="Book Antiqua" pitchFamily="18" charset="0"/>
              </a:rPr>
              <a:t>  (a) there are several different ways it can decay</a:t>
            </a:r>
            <a:br>
              <a:rPr lang="en-US" sz="3200" i="1" dirty="0" smtClean="0">
                <a:latin typeface="Book Antiqua" pitchFamily="18" charset="0"/>
              </a:rPr>
            </a:br>
            <a:r>
              <a:rPr lang="en-US" sz="3200" i="1" dirty="0" smtClean="0">
                <a:latin typeface="Book Antiqua" pitchFamily="18" charset="0"/>
              </a:rPr>
              <a:t>  (b) there are other collisions among those trillions    that produce similar signatures.</a:t>
            </a:r>
            <a:br>
              <a:rPr lang="en-US" sz="3200" i="1" dirty="0" smtClean="0">
                <a:latin typeface="Book Antiqua" pitchFamily="18" charset="0"/>
              </a:rPr>
            </a:br>
            <a:r>
              <a:rPr lang="en-US" sz="3600" b="1" i="1" dirty="0" smtClean="0">
                <a:latin typeface="Book Antiqua" pitchFamily="18" charset="0"/>
              </a:rPr>
              <a:t>Unfortunately </a:t>
            </a:r>
            <a:r>
              <a:rPr lang="en-US" sz="3200" i="1" dirty="0" smtClean="0">
                <a:latin typeface="Book Antiqua" pitchFamily="18" charset="0"/>
              </a:rPr>
              <a:t/>
            </a:r>
            <a:br>
              <a:rPr lang="en-US" sz="3200" i="1" dirty="0" smtClean="0">
                <a:latin typeface="Book Antiqua" pitchFamily="18" charset="0"/>
              </a:rPr>
            </a:br>
            <a:r>
              <a:rPr lang="en-US" sz="3200" i="1" dirty="0" smtClean="0">
                <a:latin typeface="Book Antiqua" pitchFamily="18" charset="0"/>
              </a:rPr>
              <a:t> </a:t>
            </a:r>
            <a:r>
              <a:rPr lang="en-GB" sz="3200" i="1" dirty="0" smtClean="0">
                <a:latin typeface="Book Antiqua" pitchFamily="18" charset="0"/>
              </a:rPr>
              <a:t>The yield of Higgs particles in Relativistic Heavy Ion Collisions is very low (</a:t>
            </a:r>
            <a:r>
              <a:rPr lang="en-US" sz="3200" i="1" dirty="0" smtClean="0">
                <a:latin typeface="Book Antiqua" pitchFamily="18" charset="0"/>
              </a:rPr>
              <a:t>~ 21 events in 10</a:t>
            </a:r>
            <a:r>
              <a:rPr lang="en-US" sz="3200" i="1" baseline="30000" dirty="0" smtClean="0">
                <a:latin typeface="Book Antiqua" pitchFamily="18" charset="0"/>
              </a:rPr>
              <a:t>9</a:t>
            </a:r>
            <a:r>
              <a:rPr lang="en-US" sz="3200" i="1" dirty="0" smtClean="0">
                <a:latin typeface="Book Antiqua" pitchFamily="18" charset="0"/>
              </a:rPr>
              <a:t> events</a:t>
            </a:r>
            <a:r>
              <a:rPr lang="en-GB" sz="3200" i="1" dirty="0" smtClean="0">
                <a:latin typeface="Book Antiqua" pitchFamily="18" charset="0"/>
              </a:rPr>
              <a:t>)!!</a:t>
            </a:r>
            <a:endParaRPr lang="en-US" sz="3200" i="1" u="sng" dirty="0">
              <a:latin typeface="Book Antiqua" pitchFamily="18" charset="0"/>
            </a:endParaRPr>
          </a:p>
        </p:txBody>
      </p:sp>
      <p:sp>
        <p:nvSpPr>
          <p:cNvPr id="5" name="Rounded Rectangle 4"/>
          <p:cNvSpPr/>
          <p:nvPr/>
        </p:nvSpPr>
        <p:spPr>
          <a:xfrm>
            <a:off x="152400" y="5486400"/>
            <a:ext cx="8839200" cy="1219200"/>
          </a:xfrm>
          <a:prstGeom prst="roundRect">
            <a:avLst/>
          </a:prstGeom>
          <a:solidFill>
            <a:schemeClr val="lt1">
              <a:alpha val="8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100353" name="Picture 1" descr="D:\Master\Seminar\dd.jpg"/>
          <p:cNvPicPr>
            <a:picLocks noChangeAspect="1" noChangeArrowheads="1"/>
          </p:cNvPicPr>
          <p:nvPr/>
        </p:nvPicPr>
        <p:blipFill>
          <a:blip r:embed="rId6"/>
          <a:srcRect/>
          <a:stretch>
            <a:fillRect/>
          </a:stretch>
        </p:blipFill>
        <p:spPr bwMode="auto">
          <a:xfrm>
            <a:off x="4724401" y="-1"/>
            <a:ext cx="4419600" cy="3033379"/>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991600" cy="1143000"/>
          </a:xfrm>
        </p:spPr>
        <p:txBody>
          <a:bodyPr>
            <a:noAutofit/>
          </a:bodyPr>
          <a:lstStyle/>
          <a:p>
            <a:pPr algn="l"/>
            <a:r>
              <a:rPr lang="en-US" sz="2400" b="1" i="1" u="sng" dirty="0" smtClean="0">
                <a:latin typeface="Book Antiqua" pitchFamily="18" charset="0"/>
              </a:rPr>
              <a:t/>
            </a:r>
            <a:br>
              <a:rPr lang="en-US" sz="2400" b="1" i="1" u="sng" dirty="0" smtClean="0">
                <a:latin typeface="Book Antiqua" pitchFamily="18" charset="0"/>
              </a:rPr>
            </a:br>
            <a:r>
              <a:rPr lang="en-US" sz="3000" u="sng" dirty="0" smtClean="0">
                <a:latin typeface="Andalus" pitchFamily="18" charset="-78"/>
                <a:cs typeface="Andalus" pitchFamily="18" charset="-78"/>
              </a:rPr>
              <a:t>Discovery of Higgs Bosons </a:t>
            </a:r>
            <a:r>
              <a:rPr lang="en-US" sz="2400" i="1" dirty="0" smtClean="0">
                <a:latin typeface="Book Antiqua" pitchFamily="18" charset="0"/>
              </a:rPr>
              <a:t/>
            </a:r>
            <a:br>
              <a:rPr lang="en-US" sz="2400" i="1" dirty="0" smtClean="0">
                <a:latin typeface="Book Antiqua" pitchFamily="18" charset="0"/>
              </a:rPr>
            </a:br>
            <a:r>
              <a:rPr lang="en-US" sz="2400" i="1" dirty="0" smtClean="0">
                <a:latin typeface="Book Antiqua" pitchFamily="18" charset="0"/>
              </a:rPr>
              <a:t>the observation of the Higgs boson in </a:t>
            </a:r>
            <a:r>
              <a:rPr lang="en-US" sz="2400" i="1" dirty="0" err="1" smtClean="0">
                <a:latin typeface="Book Antiqua" pitchFamily="18" charset="0"/>
              </a:rPr>
              <a:t>july</a:t>
            </a:r>
            <a:r>
              <a:rPr lang="en-US" sz="2400" i="1" dirty="0" smtClean="0">
                <a:latin typeface="Book Antiqua" pitchFamily="18" charset="0"/>
              </a:rPr>
              <a:t> 2012 indicates that the mass of the Higgs boson is  125.3 ± 0.6 </a:t>
            </a:r>
            <a:r>
              <a:rPr lang="en-US" sz="2400" i="1" dirty="0" err="1" smtClean="0">
                <a:latin typeface="Book Antiqua" pitchFamily="18" charset="0"/>
              </a:rPr>
              <a:t>GeV</a:t>
            </a:r>
            <a:r>
              <a:rPr lang="en-US" sz="2400" i="1" dirty="0" smtClean="0">
                <a:latin typeface="Book Antiqua" pitchFamily="18" charset="0"/>
              </a:rPr>
              <a:t>,</a:t>
            </a:r>
            <a:endParaRPr lang="en-US" sz="2400" i="1" baseline="30000" dirty="0">
              <a:latin typeface="Book Antiqua" pitchFamily="18" charset="0"/>
            </a:endParaRPr>
          </a:p>
        </p:txBody>
      </p:sp>
      <p:pic>
        <p:nvPicPr>
          <p:cNvPr id="43012" name="Picture 4" descr="C:\Users\Fouad\Desktop\Seminar\higgs_decays-500x353.png"/>
          <p:cNvPicPr>
            <a:picLocks noChangeAspect="1" noChangeArrowheads="1"/>
          </p:cNvPicPr>
          <p:nvPr/>
        </p:nvPicPr>
        <p:blipFill>
          <a:blip r:embed="rId3"/>
          <a:srcRect/>
          <a:stretch>
            <a:fillRect/>
          </a:stretch>
        </p:blipFill>
        <p:spPr bwMode="auto">
          <a:xfrm>
            <a:off x="990600" y="1340603"/>
            <a:ext cx="6781800" cy="5517397"/>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4724400"/>
            <a:ext cx="8229600" cy="1143000"/>
          </a:xfrm>
        </p:spPr>
        <p:txBody>
          <a:bodyPr/>
          <a:lstStyle/>
          <a:p>
            <a:endParaRPr lang="en-US" dirty="0"/>
          </a:p>
        </p:txBody>
      </p:sp>
      <p:sp>
        <p:nvSpPr>
          <p:cNvPr id="5" name="Content Placeholder 4"/>
          <p:cNvSpPr>
            <a:spLocks noGrp="1"/>
          </p:cNvSpPr>
          <p:nvPr>
            <p:ph idx="1"/>
          </p:nvPr>
        </p:nvSpPr>
        <p:spPr/>
        <p:txBody>
          <a:bodyPr/>
          <a:lstStyle/>
          <a:p>
            <a:endParaRPr lang="en-US"/>
          </a:p>
        </p:txBody>
      </p:sp>
      <p:pic>
        <p:nvPicPr>
          <p:cNvPr id="6" name="Picture 2" descr="C:\Users\Fouad\Desktop\Seminar\dibujo20120703-decays-125-gev-standard-model-higgs-boson.jpg"/>
          <p:cNvPicPr>
            <a:picLocks noChangeAspect="1" noChangeArrowheads="1"/>
          </p:cNvPicPr>
          <p:nvPr/>
        </p:nvPicPr>
        <p:blipFill>
          <a:blip r:embed="rId3"/>
          <a:srcRect/>
          <a:stretch>
            <a:fillRect/>
          </a:stretch>
        </p:blipFill>
        <p:spPr bwMode="auto">
          <a:xfrm>
            <a:off x="21981" y="0"/>
            <a:ext cx="9122019" cy="685800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219200"/>
          </a:xfrm>
        </p:spPr>
        <p:txBody>
          <a:bodyPr>
            <a:normAutofit fontScale="90000"/>
          </a:bodyPr>
          <a:lstStyle/>
          <a:p>
            <a:r>
              <a:rPr lang="en-US" sz="3300" u="sng" dirty="0" smtClean="0">
                <a:latin typeface="Andalus" pitchFamily="18" charset="-78"/>
                <a:cs typeface="Andalus" pitchFamily="18" charset="-78"/>
              </a:rPr>
              <a:t>HIGGS BOSON RECONSTRUCTION </a:t>
            </a:r>
            <a:r>
              <a:rPr lang="en-US" sz="3000" u="sng" dirty="0" smtClean="0">
                <a:latin typeface="Andalus" pitchFamily="18" charset="-78"/>
                <a:cs typeface="Andalus" pitchFamily="18" charset="-78"/>
              </a:rPr>
              <a:t/>
            </a:r>
            <a:br>
              <a:rPr lang="en-US" sz="3000" u="sng" dirty="0" smtClean="0">
                <a:latin typeface="Andalus" pitchFamily="18" charset="-78"/>
                <a:cs typeface="Andalus" pitchFamily="18" charset="-78"/>
              </a:rPr>
            </a:br>
            <a:r>
              <a:rPr lang="en-US" sz="3000" u="sng" dirty="0" smtClean="0">
                <a:latin typeface="Andalus" pitchFamily="18" charset="-78"/>
                <a:cs typeface="Andalus" pitchFamily="18" charset="-78"/>
              </a:rPr>
              <a:t/>
            </a:r>
            <a:br>
              <a:rPr lang="en-US" sz="3000" u="sng" dirty="0" smtClean="0">
                <a:latin typeface="Andalus" pitchFamily="18" charset="-78"/>
                <a:cs typeface="Andalus" pitchFamily="18" charset="-78"/>
              </a:rPr>
            </a:br>
            <a:endParaRPr lang="en-US" sz="3000" u="sng" dirty="0">
              <a:latin typeface="Andalus" pitchFamily="18" charset="-78"/>
              <a:cs typeface="Andalus" pitchFamily="18" charset="-78"/>
            </a:endParaRPr>
          </a:p>
        </p:txBody>
      </p:sp>
      <p:pic>
        <p:nvPicPr>
          <p:cNvPr id="97282" name="Picture 2"/>
          <p:cNvPicPr>
            <a:picLocks noGrp="1" noChangeAspect="1" noChangeArrowheads="1"/>
          </p:cNvPicPr>
          <p:nvPr>
            <p:ph idx="1"/>
          </p:nvPr>
        </p:nvPicPr>
        <p:blipFill>
          <a:blip r:embed="rId3"/>
          <a:srcRect/>
          <a:stretch>
            <a:fillRect/>
          </a:stretch>
        </p:blipFill>
        <p:spPr bwMode="auto">
          <a:xfrm>
            <a:off x="4267200" y="3581400"/>
            <a:ext cx="4543425" cy="2320806"/>
          </a:xfrm>
          <a:prstGeom prst="rect">
            <a:avLst/>
          </a:prstGeom>
          <a:noFill/>
          <a:ln w="9525">
            <a:noFill/>
            <a:miter lim="800000"/>
            <a:headEnd/>
            <a:tailEnd/>
          </a:ln>
          <a:effectLst/>
        </p:spPr>
      </p:pic>
      <p:sp>
        <p:nvSpPr>
          <p:cNvPr id="4" name="Title 1"/>
          <p:cNvSpPr txBox="1">
            <a:spLocks/>
          </p:cNvSpPr>
          <p:nvPr/>
        </p:nvSpPr>
        <p:spPr>
          <a:xfrm>
            <a:off x="0" y="1143000"/>
            <a:ext cx="9144000" cy="3200400"/>
          </a:xfrm>
          <a:prstGeom prst="rect">
            <a:avLst/>
          </a:prstGeom>
        </p:spPr>
        <p:txBody>
          <a:bodyPr vert="horz" lIns="91440" tIns="45720" rIns="91440" bIns="45720" rtlCol="0" anchor="ctr">
            <a:normAutofit/>
          </a:bodyPr>
          <a:lstStyle/>
          <a:p>
            <a:pPr marL="457200" marR="0" lvl="0" indent="-457200" defTabSz="914400" rtl="0" eaLnBrk="1" fontAlgn="auto" latinLnBrk="0" hangingPunct="1">
              <a:lnSpc>
                <a:spcPct val="100000"/>
              </a:lnSpc>
              <a:spcBef>
                <a:spcPct val="0"/>
              </a:spcBef>
              <a:spcAft>
                <a:spcPts val="0"/>
              </a:spcAft>
              <a:buClrTx/>
              <a:buSzTx/>
              <a:buFontTx/>
              <a:buAutoNum type="arabicPeriod"/>
              <a:tabLst/>
              <a:defRPr/>
            </a:pPr>
            <a:r>
              <a:rPr kumimoji="0" lang="en-US" sz="2200" b="1" i="1" strike="noStrike" kern="1200" cap="none" spc="0" normalizeH="0" baseline="0" noProof="0" dirty="0" smtClean="0">
                <a:ln>
                  <a:noFill/>
                </a:ln>
                <a:solidFill>
                  <a:schemeClr val="tx1"/>
                </a:solidFill>
                <a:effectLst/>
                <a:uLnTx/>
                <a:uFillTx/>
                <a:latin typeface="Book Antiqua" pitchFamily="18" charset="0"/>
                <a:ea typeface="+mj-ea"/>
                <a:cs typeface="Andalus" pitchFamily="18" charset="-78"/>
              </a:rPr>
              <a:t>Using the last published data in </a:t>
            </a:r>
            <a:r>
              <a:rPr kumimoji="0" lang="en-US" sz="2200" b="1" i="1" strike="noStrike" kern="1200" cap="none" spc="0" normalizeH="0" baseline="0" noProof="0" dirty="0" err="1" smtClean="0">
                <a:ln>
                  <a:noFill/>
                </a:ln>
                <a:solidFill>
                  <a:schemeClr val="tx1"/>
                </a:solidFill>
                <a:effectLst/>
                <a:uLnTx/>
                <a:uFillTx/>
                <a:latin typeface="Book Antiqua" pitchFamily="18" charset="0"/>
                <a:ea typeface="+mj-ea"/>
                <a:cs typeface="Andalus" pitchFamily="18" charset="-78"/>
              </a:rPr>
              <a:t>Cern</a:t>
            </a:r>
            <a:r>
              <a:rPr kumimoji="0" lang="en-US" sz="2200" b="1" i="1" strike="noStrike" kern="1200" cap="none" spc="0" normalizeH="0" baseline="0" noProof="0" dirty="0" smtClean="0">
                <a:ln>
                  <a:noFill/>
                </a:ln>
                <a:solidFill>
                  <a:schemeClr val="tx1"/>
                </a:solidFill>
                <a:effectLst/>
                <a:uLnTx/>
                <a:uFillTx/>
                <a:latin typeface="Book Antiqua" pitchFamily="18" charset="0"/>
                <a:ea typeface="+mj-ea"/>
                <a:cs typeface="Andalus" pitchFamily="18" charset="-78"/>
              </a:rPr>
              <a:t> about the mass of Higgs boson</a:t>
            </a:r>
          </a:p>
          <a:p>
            <a:pPr marL="514350" marR="0" lvl="0" indent="-514350" defTabSz="914400" rtl="0" eaLnBrk="1" fontAlgn="auto" latinLnBrk="0" hangingPunct="1">
              <a:lnSpc>
                <a:spcPct val="100000"/>
              </a:lnSpc>
              <a:spcBef>
                <a:spcPct val="0"/>
              </a:spcBef>
              <a:spcAft>
                <a:spcPts val="0"/>
              </a:spcAft>
              <a:buClrTx/>
              <a:buSzTx/>
              <a:buFontTx/>
              <a:buAutoNum type="arabicPeriod"/>
              <a:tabLst/>
              <a:defRPr/>
            </a:pPr>
            <a:r>
              <a:rPr kumimoji="0" lang="en-US" sz="2300" b="1" i="1" strike="noStrike" kern="1200" cap="none" spc="0" normalizeH="0" baseline="0" noProof="0" dirty="0" smtClean="0">
                <a:ln>
                  <a:noFill/>
                </a:ln>
                <a:solidFill>
                  <a:schemeClr val="tx1"/>
                </a:solidFill>
                <a:effectLst/>
                <a:uLnTx/>
                <a:uFillTx/>
                <a:latin typeface="Book Antiqua" pitchFamily="18" charset="0"/>
                <a:ea typeface="+mj-ea"/>
                <a:cs typeface="Andalus" pitchFamily="18" charset="-78"/>
              </a:rPr>
              <a:t>Using</a:t>
            </a:r>
            <a:r>
              <a:rPr kumimoji="0" lang="en-US" sz="2300" b="1" i="1" strike="noStrike" kern="1200" cap="none" spc="0" normalizeH="0" noProof="0" dirty="0" smtClean="0">
                <a:ln>
                  <a:noFill/>
                </a:ln>
                <a:solidFill>
                  <a:schemeClr val="tx1"/>
                </a:solidFill>
                <a:effectLst/>
                <a:uLnTx/>
                <a:uFillTx/>
                <a:latin typeface="Book Antiqua" pitchFamily="18" charset="0"/>
                <a:ea typeface="+mj-ea"/>
                <a:cs typeface="Andalus" pitchFamily="18" charset="-78"/>
              </a:rPr>
              <a:t> a </a:t>
            </a:r>
            <a:r>
              <a:rPr kumimoji="0" lang="en-US" sz="2300" b="1" i="1" strike="noStrike" kern="1200" cap="none" spc="0" normalizeH="0" noProof="0" dirty="0" err="1" smtClean="0">
                <a:ln>
                  <a:noFill/>
                </a:ln>
                <a:solidFill>
                  <a:schemeClr val="tx1"/>
                </a:solidFill>
                <a:effectLst/>
                <a:uLnTx/>
                <a:uFillTx/>
                <a:latin typeface="Book Antiqua" pitchFamily="18" charset="0"/>
                <a:ea typeface="+mj-ea"/>
                <a:cs typeface="Andalus" pitchFamily="18" charset="-78"/>
              </a:rPr>
              <a:t>MontCarlo</a:t>
            </a:r>
            <a:r>
              <a:rPr kumimoji="0" lang="en-US" sz="2300" b="1" i="1" strike="noStrike" kern="1200" cap="none" spc="0" normalizeH="0" noProof="0" dirty="0" smtClean="0">
                <a:ln>
                  <a:noFill/>
                </a:ln>
                <a:solidFill>
                  <a:schemeClr val="tx1"/>
                </a:solidFill>
                <a:effectLst/>
                <a:uLnTx/>
                <a:uFillTx/>
                <a:latin typeface="Book Antiqua" pitchFamily="18" charset="0"/>
                <a:ea typeface="+mj-ea"/>
                <a:cs typeface="Andalus" pitchFamily="18" charset="-78"/>
              </a:rPr>
              <a:t> technique (i.e. </a:t>
            </a:r>
            <a:r>
              <a:rPr lang="en-US" sz="2300" b="1" i="1" dirty="0" smtClean="0">
                <a:latin typeface="Book Antiqua" pitchFamily="18" charset="0"/>
                <a:ea typeface="+mj-ea"/>
                <a:cs typeface="Andalus" pitchFamily="18" charset="-78"/>
              </a:rPr>
              <a:t>P</a:t>
            </a:r>
            <a:r>
              <a:rPr kumimoji="0" lang="en-US" sz="2300" b="1" i="1" strike="noStrike" kern="1200" cap="none" spc="0" normalizeH="0" noProof="0" dirty="0" err="1" smtClean="0">
                <a:ln>
                  <a:noFill/>
                </a:ln>
                <a:solidFill>
                  <a:schemeClr val="tx1"/>
                </a:solidFill>
                <a:effectLst/>
                <a:uLnTx/>
                <a:uFillTx/>
                <a:latin typeface="Book Antiqua" pitchFamily="18" charset="0"/>
                <a:ea typeface="+mj-ea"/>
                <a:cs typeface="Andalus" pitchFamily="18" charset="-78"/>
              </a:rPr>
              <a:t>ythia</a:t>
            </a:r>
            <a:r>
              <a:rPr kumimoji="0" lang="en-US" sz="2300" b="1" i="1" strike="noStrike" kern="1200" cap="none" spc="0" normalizeH="0" noProof="0" dirty="0" smtClean="0">
                <a:ln>
                  <a:noFill/>
                </a:ln>
                <a:solidFill>
                  <a:schemeClr val="tx1"/>
                </a:solidFill>
                <a:effectLst/>
                <a:uLnTx/>
                <a:uFillTx/>
                <a:latin typeface="Book Antiqua" pitchFamily="18" charset="0"/>
                <a:ea typeface="+mj-ea"/>
                <a:cs typeface="Andalus" pitchFamily="18" charset="-78"/>
              </a:rPr>
              <a:t> 8.1)</a:t>
            </a:r>
          </a:p>
          <a:p>
            <a:pPr marL="514350" lvl="0" indent="-514350">
              <a:spcBef>
                <a:spcPct val="0"/>
              </a:spcBef>
              <a:buFontTx/>
              <a:buAutoNum type="arabicPeriod"/>
            </a:pPr>
            <a:r>
              <a:rPr lang="en-US" sz="2300" b="1" i="1" baseline="0" dirty="0" smtClean="0">
                <a:latin typeface="Book Antiqua" pitchFamily="18" charset="0"/>
                <a:ea typeface="+mj-ea"/>
                <a:cs typeface="Andalus" pitchFamily="18" charset="-78"/>
              </a:rPr>
              <a:t>Making a data analysis using (</a:t>
            </a:r>
            <a:r>
              <a:rPr lang="en-US" sz="2300" b="1" i="1" dirty="0" err="1" smtClean="0">
                <a:latin typeface="Book Antiqua" pitchFamily="18" charset="0"/>
                <a:cs typeface="Andalus" pitchFamily="18" charset="-78"/>
              </a:rPr>
              <a:t>i.e</a:t>
            </a:r>
            <a:r>
              <a:rPr lang="en-US" sz="2300" b="1" i="1" dirty="0" smtClean="0">
                <a:latin typeface="Book Antiqua" pitchFamily="18" charset="0"/>
                <a:cs typeface="Andalus" pitchFamily="18" charset="-78"/>
              </a:rPr>
              <a:t> .</a:t>
            </a:r>
            <a:r>
              <a:rPr lang="en-US" sz="2300" b="1" i="1" baseline="0" dirty="0" smtClean="0">
                <a:latin typeface="Book Antiqua" pitchFamily="18" charset="0"/>
                <a:ea typeface="+mj-ea"/>
                <a:cs typeface="Andalus" pitchFamily="18" charset="-78"/>
              </a:rPr>
              <a:t>Root 5.3)</a:t>
            </a:r>
          </a:p>
          <a:p>
            <a:pPr marL="514350" lvl="0" indent="-514350">
              <a:spcBef>
                <a:spcPct val="0"/>
              </a:spcBef>
            </a:pPr>
            <a:endParaRPr lang="en-US" sz="2300" b="1" i="1" u="sng" dirty="0" smtClean="0">
              <a:latin typeface="Book Antiqua" pitchFamily="18" charset="0"/>
              <a:ea typeface="+mj-ea"/>
              <a:cs typeface="Andalus" pitchFamily="18" charset="-78"/>
            </a:endParaRPr>
          </a:p>
          <a:p>
            <a:pPr marL="514350" lvl="0" indent="-514350">
              <a:spcBef>
                <a:spcPct val="0"/>
              </a:spcBef>
            </a:pPr>
            <a:r>
              <a:rPr lang="en-US" sz="2300" b="1" i="1" u="sng" baseline="0" dirty="0" smtClean="0">
                <a:latin typeface="Book Antiqua" pitchFamily="18" charset="0"/>
                <a:ea typeface="+mj-ea"/>
                <a:cs typeface="Andalus" pitchFamily="18" charset="-78"/>
              </a:rPr>
              <a:t>We</a:t>
            </a:r>
            <a:r>
              <a:rPr lang="en-US" sz="2300" b="1" i="1" u="sng" dirty="0" smtClean="0">
                <a:latin typeface="Book Antiqua" pitchFamily="18" charset="0"/>
                <a:ea typeface="+mj-ea"/>
                <a:cs typeface="Andalus" pitchFamily="18" charset="-78"/>
              </a:rPr>
              <a:t> can reconstruct the Higgs boson from one of its decay channels.</a:t>
            </a:r>
            <a:endParaRPr lang="en-US" sz="2300" b="1" i="1" u="sng" baseline="0" dirty="0" smtClean="0">
              <a:latin typeface="Book Antiqua" pitchFamily="18" charset="0"/>
              <a:ea typeface="+mj-ea"/>
              <a:cs typeface="Andalus" pitchFamily="18" charset="-78"/>
            </a:endParaRPr>
          </a:p>
          <a:p>
            <a:pPr marL="514350" marR="0" lvl="0" indent="-514350" defTabSz="914400" rtl="0" eaLnBrk="1" fontAlgn="auto" latinLnBrk="0" hangingPunct="1">
              <a:lnSpc>
                <a:spcPct val="100000"/>
              </a:lnSpc>
              <a:spcBef>
                <a:spcPct val="0"/>
              </a:spcBef>
              <a:spcAft>
                <a:spcPts val="0"/>
              </a:spcAft>
              <a:buClrTx/>
              <a:buSzTx/>
              <a:tabLst/>
              <a:defRPr/>
            </a:pPr>
            <a:endParaRPr kumimoji="0" lang="en-US" sz="2300" b="1" i="1" u="sng" strike="noStrike" kern="1200" cap="none" spc="0" normalizeH="0" noProof="0" dirty="0" smtClean="0">
              <a:ln>
                <a:noFill/>
              </a:ln>
              <a:solidFill>
                <a:schemeClr val="tx1"/>
              </a:solidFill>
              <a:effectLst/>
              <a:uLnTx/>
              <a:uFillTx/>
              <a:latin typeface="Book Antiqua" pitchFamily="18" charset="0"/>
              <a:ea typeface="+mj-ea"/>
              <a:cs typeface="Andalus" pitchFamily="18" charset="-78"/>
            </a:endParaRPr>
          </a:p>
          <a:p>
            <a:pPr marL="514350" marR="0" lvl="0" indent="-514350" defTabSz="914400" rtl="0" eaLnBrk="1" fontAlgn="auto" latinLnBrk="0" hangingPunct="1">
              <a:lnSpc>
                <a:spcPct val="100000"/>
              </a:lnSpc>
              <a:spcBef>
                <a:spcPct val="0"/>
              </a:spcBef>
              <a:spcAft>
                <a:spcPts val="0"/>
              </a:spcAft>
              <a:buClrTx/>
              <a:buSzTx/>
              <a:tabLst/>
              <a:defRPr/>
            </a:pPr>
            <a:r>
              <a:rPr kumimoji="0" lang="en-US" sz="3000" b="0" i="0" u="sng" strike="noStrike" kern="1200" cap="none" spc="0" normalizeH="0" baseline="0" noProof="0" dirty="0" smtClean="0">
                <a:ln>
                  <a:noFill/>
                </a:ln>
                <a:solidFill>
                  <a:schemeClr val="tx1"/>
                </a:solidFill>
                <a:effectLst/>
                <a:uLnTx/>
                <a:uFillTx/>
                <a:latin typeface="Andalus" pitchFamily="18" charset="-78"/>
                <a:ea typeface="+mj-ea"/>
                <a:cs typeface="Andalus" pitchFamily="18" charset="-78"/>
              </a:rPr>
              <a:t/>
            </a:r>
            <a:br>
              <a:rPr kumimoji="0" lang="en-US" sz="3000" b="0" i="0" u="sng" strike="noStrike" kern="1200" cap="none" spc="0" normalizeH="0" baseline="0" noProof="0" dirty="0" smtClean="0">
                <a:ln>
                  <a:noFill/>
                </a:ln>
                <a:solidFill>
                  <a:schemeClr val="tx1"/>
                </a:solidFill>
                <a:effectLst/>
                <a:uLnTx/>
                <a:uFillTx/>
                <a:latin typeface="Andalus" pitchFamily="18" charset="-78"/>
                <a:ea typeface="+mj-ea"/>
                <a:cs typeface="Andalus" pitchFamily="18" charset="-78"/>
              </a:rPr>
            </a:br>
            <a:endParaRPr kumimoji="0" lang="en-US" sz="3000" b="0" i="0" u="sng" strike="noStrike" kern="1200" cap="none" spc="0" normalizeH="0" baseline="0" noProof="0" dirty="0">
              <a:ln>
                <a:noFill/>
              </a:ln>
              <a:solidFill>
                <a:schemeClr val="tx1"/>
              </a:solidFill>
              <a:effectLst/>
              <a:uLnTx/>
              <a:uFillTx/>
              <a:latin typeface="Andalus" pitchFamily="18" charset="-78"/>
              <a:ea typeface="+mj-ea"/>
              <a:cs typeface="Andalus" pitchFamily="18" charset="-78"/>
            </a:endParaRPr>
          </a:p>
        </p:txBody>
      </p:sp>
      <p:sp>
        <p:nvSpPr>
          <p:cNvPr id="5" name="Rectangle 4"/>
          <p:cNvSpPr/>
          <p:nvPr/>
        </p:nvSpPr>
        <p:spPr>
          <a:xfrm>
            <a:off x="3505200" y="685800"/>
            <a:ext cx="5638800" cy="369332"/>
          </a:xfrm>
          <a:prstGeom prst="rect">
            <a:avLst/>
          </a:prstGeom>
        </p:spPr>
        <p:txBody>
          <a:bodyPr wrap="square">
            <a:spAutoFit/>
          </a:bodyPr>
          <a:lstStyle/>
          <a:p>
            <a:r>
              <a:rPr lang="en-US" u="sng" dirty="0" smtClean="0">
                <a:latin typeface="Andalus" pitchFamily="18" charset="-78"/>
                <a:cs typeface="Andalus" pitchFamily="18" charset="-78"/>
              </a:rPr>
              <a:t>THROUGH ALGORITHM DEVELOPMENT AND ANALYSIS</a:t>
            </a:r>
            <a:endParaRPr lang="en-US" dirty="0"/>
          </a:p>
        </p:txBody>
      </p:sp>
      <p:pic>
        <p:nvPicPr>
          <p:cNvPr id="111618" name="Picture 2"/>
          <p:cNvPicPr>
            <a:picLocks noChangeAspect="1" noChangeArrowheads="1"/>
          </p:cNvPicPr>
          <p:nvPr/>
        </p:nvPicPr>
        <p:blipFill>
          <a:blip r:embed="rId4"/>
          <a:srcRect/>
          <a:stretch>
            <a:fillRect/>
          </a:stretch>
        </p:blipFill>
        <p:spPr bwMode="auto">
          <a:xfrm>
            <a:off x="228600" y="4343400"/>
            <a:ext cx="3836504" cy="457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143000"/>
            <a:ext cx="9144000" cy="3962400"/>
          </a:xfrm>
        </p:spPr>
        <p:txBody>
          <a:bodyPr>
            <a:normAutofit fontScale="90000"/>
          </a:bodyPr>
          <a:lstStyle/>
          <a:p>
            <a:pPr algn="l"/>
            <a:r>
              <a:rPr lang="en-US" sz="3000" u="sng" dirty="0" smtClean="0">
                <a:latin typeface="Andalus" pitchFamily="18" charset="-78"/>
                <a:cs typeface="Andalus" pitchFamily="18" charset="-78"/>
              </a:rPr>
              <a:t>My algorithm has to </a:t>
            </a:r>
            <a:br>
              <a:rPr lang="en-US" sz="3000" u="sng" dirty="0" smtClean="0">
                <a:latin typeface="Andalus" pitchFamily="18" charset="-78"/>
                <a:cs typeface="Andalus" pitchFamily="18" charset="-78"/>
              </a:rPr>
            </a:br>
            <a:r>
              <a:rPr lang="en-US" sz="2700" i="1" dirty="0" smtClean="0">
                <a:latin typeface="Book Antiqua" pitchFamily="18" charset="0"/>
                <a:cs typeface="Andalus" pitchFamily="18" charset="-78"/>
              </a:rPr>
              <a:t>1. find all the muons ad anti muons first</a:t>
            </a:r>
            <a:br>
              <a:rPr lang="en-US" sz="2700" i="1" dirty="0" smtClean="0">
                <a:latin typeface="Book Antiqua" pitchFamily="18" charset="0"/>
                <a:cs typeface="Andalus" pitchFamily="18" charset="-78"/>
              </a:rPr>
            </a:br>
            <a:r>
              <a:rPr lang="en-US" sz="2700" i="1" dirty="0" smtClean="0">
                <a:latin typeface="Book Antiqua" pitchFamily="18" charset="0"/>
                <a:cs typeface="Andalus" pitchFamily="18" charset="-78"/>
              </a:rPr>
              <a:t>2. reconstruct the Z boson masses 91.1876 GEV</a:t>
            </a:r>
            <a:br>
              <a:rPr lang="en-US" sz="2700" i="1" dirty="0" smtClean="0">
                <a:latin typeface="Book Antiqua" pitchFamily="18" charset="0"/>
                <a:cs typeface="Andalus" pitchFamily="18" charset="-78"/>
              </a:rPr>
            </a:br>
            <a:r>
              <a:rPr lang="en-US" sz="2700" i="1" dirty="0" smtClean="0">
                <a:latin typeface="Book Antiqua" pitchFamily="18" charset="0"/>
                <a:cs typeface="Andalus" pitchFamily="18" charset="-78"/>
              </a:rPr>
              <a:t>3. Reconstructing the Higgs boson of 125.3 GEV from its</a:t>
            </a:r>
            <a:br>
              <a:rPr lang="en-US" sz="2700" i="1" dirty="0" smtClean="0">
                <a:latin typeface="Book Antiqua" pitchFamily="18" charset="0"/>
                <a:cs typeface="Andalus" pitchFamily="18" charset="-78"/>
              </a:rPr>
            </a:br>
            <a:r>
              <a:rPr lang="en-US" sz="2700" i="1" dirty="0" smtClean="0">
                <a:latin typeface="Book Antiqua" pitchFamily="18" charset="0"/>
                <a:cs typeface="Andalus" pitchFamily="18" charset="-78"/>
              </a:rPr>
              <a:t> Z daughters.</a:t>
            </a:r>
            <a:r>
              <a:rPr lang="en-US" sz="3000" u="sng" dirty="0" smtClean="0">
                <a:latin typeface="Andalus" pitchFamily="18" charset="-78"/>
                <a:cs typeface="Andalus" pitchFamily="18" charset="-78"/>
              </a:rPr>
              <a:t/>
            </a:r>
            <a:br>
              <a:rPr lang="en-US" sz="3000" u="sng" dirty="0" smtClean="0">
                <a:latin typeface="Andalus" pitchFamily="18" charset="-78"/>
                <a:cs typeface="Andalus" pitchFamily="18" charset="-78"/>
              </a:rPr>
            </a:br>
            <a:r>
              <a:rPr lang="en-US" sz="3000" u="sng" dirty="0" smtClean="0">
                <a:latin typeface="Andalus" pitchFamily="18" charset="-78"/>
                <a:cs typeface="Andalus" pitchFamily="18" charset="-78"/>
              </a:rPr>
              <a:t/>
            </a:r>
            <a:br>
              <a:rPr lang="en-US" sz="3000" u="sng" dirty="0" smtClean="0">
                <a:latin typeface="Andalus" pitchFamily="18" charset="-78"/>
                <a:cs typeface="Andalus" pitchFamily="18" charset="-78"/>
              </a:rPr>
            </a:br>
            <a:r>
              <a:rPr lang="en-US" sz="3000" u="sng" dirty="0" smtClean="0">
                <a:latin typeface="Andalus" pitchFamily="18" charset="-78"/>
                <a:cs typeface="Andalus" pitchFamily="18" charset="-78"/>
              </a:rPr>
              <a:t>By the help of </a:t>
            </a:r>
            <a:br>
              <a:rPr lang="en-US" sz="3000" u="sng" dirty="0" smtClean="0">
                <a:latin typeface="Andalus" pitchFamily="18" charset="-78"/>
                <a:cs typeface="Andalus" pitchFamily="18" charset="-78"/>
              </a:rPr>
            </a:br>
            <a:r>
              <a:rPr lang="en-US" sz="3000" u="sng" dirty="0" smtClean="0">
                <a:latin typeface="Andalus" pitchFamily="18" charset="-78"/>
                <a:cs typeface="Andalus" pitchFamily="18" charset="-78"/>
              </a:rPr>
              <a:t/>
            </a:r>
            <a:br>
              <a:rPr lang="en-US" sz="3000" u="sng" dirty="0" smtClean="0">
                <a:latin typeface="Andalus" pitchFamily="18" charset="-78"/>
                <a:cs typeface="Andalus" pitchFamily="18" charset="-78"/>
              </a:rPr>
            </a:br>
            <a:r>
              <a:rPr lang="en-US" sz="3000" u="sng" dirty="0" smtClean="0">
                <a:latin typeface="Andalus" pitchFamily="18" charset="-78"/>
                <a:cs typeface="Andalus" pitchFamily="18" charset="-78"/>
              </a:rPr>
              <a:t/>
            </a:r>
            <a:br>
              <a:rPr lang="en-US" sz="3000" u="sng" dirty="0" smtClean="0">
                <a:latin typeface="Andalus" pitchFamily="18" charset="-78"/>
                <a:cs typeface="Andalus" pitchFamily="18" charset="-78"/>
              </a:rPr>
            </a:br>
            <a:r>
              <a:rPr lang="en-US" sz="3000" i="1" dirty="0" smtClean="0">
                <a:latin typeface="Book Antiqua" pitchFamily="18" charset="0"/>
                <a:cs typeface="Andalus" pitchFamily="18" charset="-78"/>
              </a:rPr>
              <a:t>1.   </a:t>
            </a:r>
            <a:br>
              <a:rPr lang="en-US" sz="3000" i="1" dirty="0" smtClean="0">
                <a:latin typeface="Book Antiqua" pitchFamily="18" charset="0"/>
                <a:cs typeface="Andalus" pitchFamily="18" charset="-78"/>
              </a:rPr>
            </a:br>
            <a:r>
              <a:rPr lang="en-US" sz="3000" i="1" dirty="0" smtClean="0">
                <a:latin typeface="Book Antiqua" pitchFamily="18" charset="0"/>
                <a:cs typeface="Andalus" pitchFamily="18" charset="-78"/>
              </a:rPr>
              <a:t>2. using the classes that offer the four Lorentz vector</a:t>
            </a:r>
            <a:br>
              <a:rPr lang="en-US" sz="3000" i="1" dirty="0" smtClean="0">
                <a:latin typeface="Book Antiqua" pitchFamily="18" charset="0"/>
                <a:cs typeface="Andalus" pitchFamily="18" charset="-78"/>
              </a:rPr>
            </a:br>
            <a:r>
              <a:rPr lang="en-US" sz="3000" i="1" dirty="0" smtClean="0">
                <a:latin typeface="Book Antiqua" pitchFamily="18" charset="0"/>
                <a:cs typeface="Andalus" pitchFamily="18" charset="-78"/>
              </a:rPr>
              <a:t>3. opening the decay channels for Higgs and Z</a:t>
            </a:r>
            <a:br>
              <a:rPr lang="en-US" sz="3000" i="1" dirty="0" smtClean="0">
                <a:latin typeface="Book Antiqua" pitchFamily="18" charset="0"/>
                <a:cs typeface="Andalus" pitchFamily="18" charset="-78"/>
              </a:rPr>
            </a:br>
            <a:r>
              <a:rPr lang="en-US" sz="3000" i="1" dirty="0" smtClean="0">
                <a:latin typeface="Book Antiqua" pitchFamily="18" charset="0"/>
                <a:cs typeface="Andalus" pitchFamily="18" charset="-78"/>
              </a:rPr>
              <a:t>4. tabulating the data so that I can link the daughter and parent   for each decay channel </a:t>
            </a:r>
            <a:endParaRPr lang="en-US" sz="3000" i="1" dirty="0">
              <a:latin typeface="Book Antiqua" pitchFamily="18" charset="0"/>
              <a:cs typeface="Andalus" pitchFamily="18" charset="-78"/>
            </a:endParaRPr>
          </a:p>
        </p:txBody>
      </p:sp>
      <p:pic>
        <p:nvPicPr>
          <p:cNvPr id="112643" name="Picture 3"/>
          <p:cNvPicPr>
            <a:picLocks noChangeAspect="1" noChangeArrowheads="1"/>
          </p:cNvPicPr>
          <p:nvPr/>
        </p:nvPicPr>
        <p:blipFill>
          <a:blip r:embed="rId3"/>
          <a:srcRect/>
          <a:stretch>
            <a:fillRect/>
          </a:stretch>
        </p:blipFill>
        <p:spPr bwMode="auto">
          <a:xfrm>
            <a:off x="457200" y="3352800"/>
            <a:ext cx="3851564" cy="914400"/>
          </a:xfrm>
          <a:prstGeom prst="rect">
            <a:avLst/>
          </a:prstGeom>
          <a:noFill/>
          <a:ln w="9525">
            <a:noFill/>
            <a:miter lim="800000"/>
            <a:headEnd/>
            <a:tailEnd/>
          </a:ln>
          <a:effectLst/>
        </p:spPr>
      </p:pic>
      <p:pic>
        <p:nvPicPr>
          <p:cNvPr id="112644" name="Picture 4"/>
          <p:cNvPicPr>
            <a:picLocks noChangeAspect="1" noChangeArrowheads="1"/>
          </p:cNvPicPr>
          <p:nvPr/>
        </p:nvPicPr>
        <p:blipFill>
          <a:blip r:embed="rId4"/>
          <a:srcRect/>
          <a:stretch>
            <a:fillRect/>
          </a:stretch>
        </p:blipFill>
        <p:spPr bwMode="auto">
          <a:xfrm>
            <a:off x="4495800" y="3352800"/>
            <a:ext cx="2318147" cy="838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53250" name="Picture 2"/>
          <p:cNvPicPr>
            <a:picLocks noChangeAspect="1" noChangeArrowheads="1"/>
          </p:cNvPicPr>
          <p:nvPr/>
        </p:nvPicPr>
        <p:blipFill>
          <a:blip r:embed="rId3"/>
          <a:srcRect/>
          <a:stretch>
            <a:fillRect/>
          </a:stretch>
        </p:blipFill>
        <p:spPr bwMode="auto">
          <a:xfrm>
            <a:off x="304799" y="228600"/>
            <a:ext cx="8382001" cy="2173111"/>
          </a:xfrm>
          <a:prstGeom prst="rect">
            <a:avLst/>
          </a:prstGeom>
          <a:noFill/>
          <a:ln w="9525">
            <a:noFill/>
            <a:miter lim="800000"/>
            <a:headEnd/>
            <a:tailEnd/>
          </a:ln>
          <a:effectLst/>
        </p:spPr>
      </p:pic>
      <p:pic>
        <p:nvPicPr>
          <p:cNvPr id="4" name="Picture 2" descr="D:\before cuts.gif"/>
          <p:cNvPicPr>
            <a:picLocks noChangeAspect="1" noChangeArrowheads="1"/>
          </p:cNvPicPr>
          <p:nvPr/>
        </p:nvPicPr>
        <p:blipFill>
          <a:blip r:embed="rId4"/>
          <a:srcRect/>
          <a:stretch>
            <a:fillRect/>
          </a:stretch>
        </p:blipFill>
        <p:spPr bwMode="auto">
          <a:xfrm>
            <a:off x="1219200" y="2590800"/>
            <a:ext cx="6324600" cy="3916969"/>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4525963"/>
          </a:xfrm>
        </p:spPr>
        <p:txBody>
          <a:bodyPr>
            <a:normAutofit/>
          </a:bodyPr>
          <a:lstStyle/>
          <a:p>
            <a:pPr>
              <a:buNone/>
            </a:pPr>
            <a:r>
              <a:rPr lang="en-US" sz="2800" u="sng" dirty="0" smtClean="0">
                <a:latin typeface="Andalus" pitchFamily="18" charset="-78"/>
                <a:cs typeface="Andalus" pitchFamily="18" charset="-78"/>
              </a:rPr>
              <a:t>After some investigations , I found the problem</a:t>
            </a:r>
          </a:p>
          <a:p>
            <a:pPr>
              <a:buNone/>
            </a:pPr>
            <a:r>
              <a:rPr lang="en-US" sz="2200" dirty="0" smtClean="0">
                <a:latin typeface="Book Antiqua" pitchFamily="18" charset="0"/>
              </a:rPr>
              <a:t>All this time I was constructing all possible </a:t>
            </a:r>
            <a:r>
              <a:rPr lang="en-US" sz="2200" dirty="0" err="1" smtClean="0">
                <a:latin typeface="Book Antiqua" pitchFamily="18" charset="0"/>
              </a:rPr>
              <a:t>muon</a:t>
            </a:r>
            <a:r>
              <a:rPr lang="en-US" sz="2200" dirty="0" smtClean="0">
                <a:latin typeface="Book Antiqua" pitchFamily="18" charset="0"/>
              </a:rPr>
              <a:t> pairs into Z instead of choosing the best possible pairs(with opposite charge)</a:t>
            </a:r>
          </a:p>
          <a:p>
            <a:pPr>
              <a:buNone/>
            </a:pPr>
            <a:endParaRPr lang="en-US" sz="2200" dirty="0" smtClean="0">
              <a:latin typeface="Book Antiqua" pitchFamily="18" charset="0"/>
            </a:endParaRPr>
          </a:p>
          <a:p>
            <a:pPr>
              <a:buNone/>
            </a:pPr>
            <a:r>
              <a:rPr lang="en-US" sz="3000" u="sng" dirty="0" smtClean="0">
                <a:latin typeface="Andalus" pitchFamily="18" charset="-78"/>
                <a:cs typeface="Andalus" pitchFamily="18" charset="-78"/>
              </a:rPr>
              <a:t>Solution </a:t>
            </a:r>
            <a:endParaRPr lang="en-US" sz="2200" dirty="0" smtClean="0">
              <a:latin typeface="Book Antiqua" pitchFamily="18" charset="0"/>
            </a:endParaRPr>
          </a:p>
          <a:p>
            <a:pPr>
              <a:buNone/>
            </a:pPr>
            <a:r>
              <a:rPr lang="en-US" sz="2200" dirty="0" smtClean="0">
                <a:latin typeface="Book Antiqua" pitchFamily="18" charset="0"/>
              </a:rPr>
              <a:t>I made lots of combinations between muons so that I can find a special pairs with</a:t>
            </a:r>
          </a:p>
          <a:p>
            <a:pPr marL="457200" indent="-457200">
              <a:buAutoNum type="arabicPeriod"/>
            </a:pPr>
            <a:r>
              <a:rPr lang="en-US" sz="2200" dirty="0" smtClean="0">
                <a:latin typeface="Book Antiqua" pitchFamily="18" charset="0"/>
              </a:rPr>
              <a:t>opposite signs </a:t>
            </a:r>
          </a:p>
          <a:p>
            <a:pPr marL="457200" indent="-457200">
              <a:buAutoNum type="arabicPeriod"/>
            </a:pPr>
            <a:r>
              <a:rPr lang="en-US" sz="2200" dirty="0" smtClean="0">
                <a:latin typeface="Book Antiqua" pitchFamily="18" charset="0"/>
              </a:rPr>
              <a:t>total masses add up to 91.1876 GEV</a:t>
            </a:r>
            <a:endParaRPr lang="en-US" sz="2200" dirty="0">
              <a:latin typeface="Book Antiqua" pitchFamily="18" charset="0"/>
            </a:endParaRPr>
          </a:p>
        </p:txBody>
      </p:sp>
      <p:pic>
        <p:nvPicPr>
          <p:cNvPr id="7" name="Picture 2"/>
          <p:cNvPicPr>
            <a:picLocks noChangeAspect="1" noChangeArrowheads="1"/>
          </p:cNvPicPr>
          <p:nvPr/>
        </p:nvPicPr>
        <p:blipFill>
          <a:blip r:embed="rId3"/>
          <a:srcRect/>
          <a:stretch>
            <a:fillRect/>
          </a:stretch>
        </p:blipFill>
        <p:spPr bwMode="auto">
          <a:xfrm>
            <a:off x="1676399" y="4648200"/>
            <a:ext cx="1626433" cy="1066800"/>
          </a:xfrm>
          <a:prstGeom prst="rect">
            <a:avLst/>
          </a:prstGeom>
          <a:noFill/>
          <a:ln w="9525">
            <a:noFill/>
            <a:miter lim="800000"/>
            <a:headEnd/>
            <a:tailEnd/>
          </a:ln>
          <a:effectLst/>
        </p:spPr>
      </p:pic>
      <p:pic>
        <p:nvPicPr>
          <p:cNvPr id="113668" name="Picture 4"/>
          <p:cNvPicPr>
            <a:picLocks noChangeAspect="1" noChangeArrowheads="1"/>
          </p:cNvPicPr>
          <p:nvPr/>
        </p:nvPicPr>
        <p:blipFill>
          <a:blip r:embed="rId4"/>
          <a:srcRect/>
          <a:stretch>
            <a:fillRect/>
          </a:stretch>
        </p:blipFill>
        <p:spPr bwMode="auto">
          <a:xfrm>
            <a:off x="4572000" y="4572000"/>
            <a:ext cx="1524000" cy="107813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2057400" y="1600200"/>
            <a:ext cx="5410200" cy="1676400"/>
          </a:xfrm>
        </p:spPr>
        <p:txBody>
          <a:bodyPr>
            <a:noAutofit/>
          </a:bodyPr>
          <a:lstStyle/>
          <a:p>
            <a:pPr algn="l"/>
            <a:r>
              <a:rPr lang="en-US" sz="3500" b="1" i="1" dirty="0" smtClean="0">
                <a:latin typeface="Book Antiqua" pitchFamily="18" charset="0"/>
              </a:rPr>
              <a:t/>
            </a:r>
            <a:br>
              <a:rPr lang="en-US" sz="3500" b="1" i="1" dirty="0" smtClean="0">
                <a:latin typeface="Book Antiqua" pitchFamily="18" charset="0"/>
              </a:rPr>
            </a:br>
            <a:r>
              <a:rPr lang="en-US" sz="3500" b="1" i="1" dirty="0" smtClean="0">
                <a:latin typeface="Book Antiqua" pitchFamily="18" charset="0"/>
              </a:rPr>
              <a:t>How did we get here?</a:t>
            </a:r>
            <a:br>
              <a:rPr lang="en-US" sz="3500" b="1" i="1" dirty="0" smtClean="0">
                <a:latin typeface="Book Antiqua" pitchFamily="18" charset="0"/>
              </a:rPr>
            </a:br>
            <a:endParaRPr lang="en-US" sz="3500" b="1" i="1" dirty="0">
              <a:latin typeface="Book Antiqua" pitchFamily="18" charset="0"/>
            </a:endParaRPr>
          </a:p>
        </p:txBody>
      </p:sp>
      <p:sp>
        <p:nvSpPr>
          <p:cNvPr id="8" name="Title 6"/>
          <p:cNvSpPr txBox="1">
            <a:spLocks/>
          </p:cNvSpPr>
          <p:nvPr/>
        </p:nvSpPr>
        <p:spPr>
          <a:xfrm>
            <a:off x="2362200" y="990600"/>
            <a:ext cx="4114800" cy="12192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500" b="1" i="1" u="none" strike="noStrike" kern="1200" cap="none" spc="0" normalizeH="0" baseline="0" noProof="0" dirty="0" smtClean="0">
                <a:ln>
                  <a:noFill/>
                </a:ln>
                <a:solidFill>
                  <a:schemeClr val="tx1"/>
                </a:solidFill>
                <a:effectLst/>
                <a:uLnTx/>
                <a:uFillTx/>
                <a:latin typeface="Book Antiqua" pitchFamily="18" charset="0"/>
                <a:ea typeface="+mj-ea"/>
                <a:cs typeface="+mj-cs"/>
              </a:rPr>
              <a:t>What is out there?</a:t>
            </a:r>
            <a:br>
              <a:rPr kumimoji="0" lang="en-US" sz="3500" b="1" i="1" u="none" strike="noStrike" kern="1200" cap="none" spc="0" normalizeH="0" baseline="0" noProof="0" dirty="0" smtClean="0">
                <a:ln>
                  <a:noFill/>
                </a:ln>
                <a:solidFill>
                  <a:schemeClr val="tx1"/>
                </a:solidFill>
                <a:effectLst/>
                <a:uLnTx/>
                <a:uFillTx/>
                <a:latin typeface="Book Antiqua" pitchFamily="18" charset="0"/>
                <a:ea typeface="+mj-ea"/>
                <a:cs typeface="+mj-cs"/>
              </a:rPr>
            </a:br>
            <a:endParaRPr kumimoji="0" lang="en-US" sz="3500" b="1" i="1" u="none" strike="noStrike" kern="1200" cap="none" spc="0" normalizeH="0" baseline="0" noProof="0" dirty="0">
              <a:ln>
                <a:noFill/>
              </a:ln>
              <a:solidFill>
                <a:schemeClr val="tx1"/>
              </a:solidFill>
              <a:effectLst/>
              <a:uLnTx/>
              <a:uFillTx/>
              <a:latin typeface="Book Antiqua" pitchFamily="18" charset="0"/>
              <a:ea typeface="+mj-ea"/>
              <a:cs typeface="+mj-cs"/>
            </a:endParaRPr>
          </a:p>
        </p:txBody>
      </p:sp>
      <p:sp>
        <p:nvSpPr>
          <p:cNvPr id="9" name="Rectangle 8"/>
          <p:cNvSpPr/>
          <p:nvPr/>
        </p:nvSpPr>
        <p:spPr>
          <a:xfrm>
            <a:off x="762000" y="3016240"/>
            <a:ext cx="7924800" cy="1708160"/>
          </a:xfrm>
          <a:prstGeom prst="rect">
            <a:avLst/>
          </a:prstGeom>
        </p:spPr>
        <p:txBody>
          <a:bodyPr wrap="square">
            <a:spAutoFit/>
          </a:bodyPr>
          <a:lstStyle/>
          <a:p>
            <a:r>
              <a:rPr lang="en-US" sz="3500" b="1" i="1" dirty="0" smtClean="0">
                <a:latin typeface="Book Antiqua" pitchFamily="18" charset="0"/>
              </a:rPr>
              <a:t/>
            </a:r>
            <a:br>
              <a:rPr lang="en-US" sz="3500" b="1" i="1" dirty="0" smtClean="0">
                <a:latin typeface="Book Antiqua" pitchFamily="18" charset="0"/>
              </a:rPr>
            </a:br>
            <a:r>
              <a:rPr lang="en-US" sz="3500" b="1" i="1" dirty="0" smtClean="0">
                <a:latin typeface="Book Antiqua" pitchFamily="18" charset="0"/>
              </a:rPr>
              <a:t/>
            </a:r>
            <a:br>
              <a:rPr lang="en-US" sz="3500" b="1" i="1" dirty="0" smtClean="0">
                <a:latin typeface="Book Antiqua" pitchFamily="18" charset="0"/>
              </a:rPr>
            </a:br>
            <a:endParaRPr lang="en-US" sz="3500" dirty="0"/>
          </a:p>
        </p:txBody>
      </p:sp>
      <p:sp>
        <p:nvSpPr>
          <p:cNvPr id="10" name="Rectangle 9"/>
          <p:cNvSpPr/>
          <p:nvPr/>
        </p:nvSpPr>
        <p:spPr>
          <a:xfrm>
            <a:off x="1524000" y="3048000"/>
            <a:ext cx="6096000" cy="630942"/>
          </a:xfrm>
          <a:prstGeom prst="rect">
            <a:avLst/>
          </a:prstGeom>
        </p:spPr>
        <p:txBody>
          <a:bodyPr wrap="square">
            <a:spAutoFit/>
          </a:bodyPr>
          <a:lstStyle/>
          <a:p>
            <a:r>
              <a:rPr lang="en-US" sz="3500" b="1" i="1" dirty="0" smtClean="0">
                <a:latin typeface="Book Antiqua" pitchFamily="18" charset="0"/>
              </a:rPr>
              <a:t>What is the world made of?</a:t>
            </a:r>
            <a:endParaRPr lang="en-US" sz="35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52227" name="Picture 3" descr="D:\after cut.gif"/>
          <p:cNvPicPr>
            <a:picLocks noChangeAspect="1" noChangeArrowheads="1"/>
          </p:cNvPicPr>
          <p:nvPr/>
        </p:nvPicPr>
        <p:blipFill>
          <a:blip r:embed="rId3"/>
          <a:srcRect/>
          <a:stretch>
            <a:fillRect/>
          </a:stretch>
        </p:blipFill>
        <p:spPr bwMode="auto">
          <a:xfrm>
            <a:off x="914400" y="381000"/>
            <a:ext cx="7315200" cy="6055577"/>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229600" cy="5638800"/>
          </a:xfrm>
        </p:spPr>
        <p:txBody>
          <a:bodyPr>
            <a:normAutofit/>
          </a:bodyPr>
          <a:lstStyle/>
          <a:p>
            <a:pPr>
              <a:buNone/>
            </a:pPr>
            <a:r>
              <a:rPr lang="en-US" sz="2800" u="sng" dirty="0" smtClean="0">
                <a:latin typeface="Andalus" pitchFamily="18" charset="-78"/>
                <a:cs typeface="Andalus" pitchFamily="18" charset="-78"/>
              </a:rPr>
              <a:t>What is the next step</a:t>
            </a:r>
          </a:p>
          <a:p>
            <a:pPr marL="457200" indent="-457200">
              <a:buAutoNum type="arabicPeriod"/>
            </a:pPr>
            <a:r>
              <a:rPr lang="en-US" sz="3000" i="1" dirty="0" smtClean="0">
                <a:latin typeface="Book Antiqua" pitchFamily="18" charset="0"/>
              </a:rPr>
              <a:t>I have to repeat the same mechanism in order to  reconstruct the  Higgs ‘parents of the Z candidates then applying any kind of specific analysis on it</a:t>
            </a:r>
          </a:p>
          <a:p>
            <a:pPr marL="457200" indent="-457200">
              <a:buNone/>
            </a:pPr>
            <a:endParaRPr lang="en-US" i="1" dirty="0" smtClean="0">
              <a:latin typeface="Book Antiqua" pitchFamily="18" charset="0"/>
            </a:endParaRPr>
          </a:p>
          <a:p>
            <a:pPr>
              <a:buNone/>
            </a:pPr>
            <a:endParaRPr lang="en-US" sz="2200" dirty="0" smtClean="0">
              <a:latin typeface="Book Antiqua" pitchFamily="18" charset="0"/>
            </a:endParaRPr>
          </a:p>
        </p:txBody>
      </p:sp>
      <p:pic>
        <p:nvPicPr>
          <p:cNvPr id="54274" name="Picture 2"/>
          <p:cNvPicPr>
            <a:picLocks noChangeAspect="1" noChangeArrowheads="1"/>
          </p:cNvPicPr>
          <p:nvPr/>
        </p:nvPicPr>
        <p:blipFill>
          <a:blip r:embed="rId3"/>
          <a:srcRect/>
          <a:stretch>
            <a:fillRect/>
          </a:stretch>
        </p:blipFill>
        <p:spPr bwMode="auto">
          <a:xfrm>
            <a:off x="228600" y="3124200"/>
            <a:ext cx="8737600" cy="2590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229600" cy="5638800"/>
          </a:xfrm>
        </p:spPr>
        <p:txBody>
          <a:bodyPr>
            <a:normAutofit/>
          </a:bodyPr>
          <a:lstStyle/>
          <a:p>
            <a:pPr marL="457200" indent="-457200">
              <a:buNone/>
            </a:pPr>
            <a:endParaRPr lang="en-US" i="1" dirty="0" smtClean="0">
              <a:latin typeface="Book Antiqua" pitchFamily="18" charset="0"/>
            </a:endParaRPr>
          </a:p>
          <a:p>
            <a:pPr marL="457200" indent="-457200">
              <a:buNone/>
            </a:pPr>
            <a:r>
              <a:rPr lang="en-US" i="1" dirty="0" smtClean="0">
                <a:latin typeface="Book Antiqua" pitchFamily="18" charset="0"/>
              </a:rPr>
              <a:t>2. I have to apply the same Idea with different kind of leptons (I.e. 2</a:t>
            </a:r>
            <a:r>
              <a:rPr lang="el-GR" i="1" dirty="0" smtClean="0">
                <a:latin typeface="Book Antiqua" pitchFamily="18" charset="0"/>
              </a:rPr>
              <a:t>μ</a:t>
            </a:r>
            <a:r>
              <a:rPr lang="en-US" i="1" dirty="0" smtClean="0">
                <a:latin typeface="Book Antiqua" pitchFamily="18" charset="0"/>
              </a:rPr>
              <a:t>- 2</a:t>
            </a:r>
            <a:r>
              <a:rPr lang="el-GR" i="1" dirty="0" smtClean="0">
                <a:latin typeface="Book Antiqua" pitchFamily="18" charset="0"/>
              </a:rPr>
              <a:t>μ</a:t>
            </a:r>
            <a:r>
              <a:rPr lang="en-US" i="1" dirty="0" smtClean="0">
                <a:latin typeface="Book Antiqua" pitchFamily="18" charset="0"/>
              </a:rPr>
              <a:t>+ , 2e- 2e+ and 4e-)</a:t>
            </a:r>
          </a:p>
          <a:p>
            <a:pPr marL="457200" indent="-457200">
              <a:buNone/>
            </a:pPr>
            <a:endParaRPr lang="en-US" i="1" dirty="0" smtClean="0">
              <a:latin typeface="Book Antiqua" pitchFamily="18" charset="0"/>
            </a:endParaRPr>
          </a:p>
          <a:p>
            <a:pPr marL="457200" indent="-457200">
              <a:buNone/>
            </a:pPr>
            <a:endParaRPr lang="en-US" i="1" dirty="0" smtClean="0">
              <a:latin typeface="Book Antiqua" pitchFamily="18" charset="0"/>
            </a:endParaRPr>
          </a:p>
          <a:p>
            <a:pPr marL="457200" indent="-457200">
              <a:buNone/>
            </a:pPr>
            <a:r>
              <a:rPr lang="en-US" i="1" dirty="0" smtClean="0">
                <a:latin typeface="Book Antiqua" pitchFamily="18" charset="0"/>
              </a:rPr>
              <a:t>3. I have to improve my code by including some Geometric cuts so that the data could reflects the real experimental one </a:t>
            </a:r>
          </a:p>
          <a:p>
            <a:pPr>
              <a:buNone/>
            </a:pPr>
            <a:endParaRPr lang="en-US" sz="2200" dirty="0" smtClean="0">
              <a:latin typeface="Book Antiqua"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98306" name="Picture 2" descr="HIG-13-002 Figure 1: Distribution of the four-lepton reconstructed mass for the sum of the 4e, 4&amp;amp;mu;, and 2e2&amp;amp;mu; channels. Points represent the data, shaded histograms represent the background and un-shaded histogram the signal expectations. The distributions are presented as stacked histograms. The measurements are presented for the sum of the data collected at centre-of-mass energies of 7&amp;amp;nbsp;TeV and 8&amp;amp;nbsp;TeV."/>
          <p:cNvPicPr>
            <a:picLocks noChangeAspect="1" noChangeArrowheads="1"/>
          </p:cNvPicPr>
          <p:nvPr/>
        </p:nvPicPr>
        <p:blipFill>
          <a:blip r:embed="rId3"/>
          <a:srcRect/>
          <a:stretch>
            <a:fillRect/>
          </a:stretch>
        </p:blipFill>
        <p:spPr bwMode="auto">
          <a:xfrm>
            <a:off x="228600" y="762000"/>
            <a:ext cx="4447814" cy="4419600"/>
          </a:xfrm>
          <a:prstGeom prst="rect">
            <a:avLst/>
          </a:prstGeom>
          <a:noFill/>
        </p:spPr>
      </p:pic>
      <p:pic>
        <p:nvPicPr>
          <p:cNvPr id="98308" name="Picture 4" descr="http://inspirehep.net/record/1233517/files/figs_4leptons_mass.png"/>
          <p:cNvPicPr>
            <a:picLocks noChangeAspect="1" noChangeArrowheads="1"/>
          </p:cNvPicPr>
          <p:nvPr/>
        </p:nvPicPr>
        <p:blipFill>
          <a:blip r:embed="rId4"/>
          <a:srcRect/>
          <a:stretch>
            <a:fillRect/>
          </a:stretch>
        </p:blipFill>
        <p:spPr bwMode="auto">
          <a:xfrm>
            <a:off x="4779030" y="762000"/>
            <a:ext cx="4288770" cy="4419600"/>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2667000"/>
            <a:ext cx="8229600" cy="1143000"/>
          </a:xfrm>
        </p:spPr>
        <p:txBody>
          <a:bodyPr>
            <a:noAutofit/>
          </a:bodyPr>
          <a:lstStyle/>
          <a:p>
            <a:pPr algn="l"/>
            <a:r>
              <a:rPr lang="en-US" sz="3000" u="sng" dirty="0" smtClean="0">
                <a:latin typeface="Andalus" pitchFamily="18" charset="-78"/>
                <a:cs typeface="Andalus" pitchFamily="18" charset="-78"/>
              </a:rPr>
              <a:t>Conclusion</a:t>
            </a:r>
            <a:r>
              <a:rPr lang="en-US" sz="2800" i="1" dirty="0" smtClean="0">
                <a:latin typeface="Book Antiqua" pitchFamily="18" charset="0"/>
              </a:rPr>
              <a:t/>
            </a:r>
            <a:br>
              <a:rPr lang="en-US" sz="2800" i="1" dirty="0" smtClean="0">
                <a:latin typeface="Book Antiqua" pitchFamily="18" charset="0"/>
              </a:rPr>
            </a:br>
            <a:r>
              <a:rPr lang="en-US" sz="2800" i="1" dirty="0" smtClean="0">
                <a:latin typeface="Book Antiqua" pitchFamily="18" charset="0"/>
              </a:rPr>
              <a:t>on the past two months , I believe that I have learned a lot not only as an academic education by attending schools , conferences and reading books.</a:t>
            </a:r>
            <a:br>
              <a:rPr lang="en-US" sz="2800" i="1" dirty="0" smtClean="0">
                <a:latin typeface="Book Antiqua" pitchFamily="18" charset="0"/>
              </a:rPr>
            </a:br>
            <a:r>
              <a:rPr lang="en-US" sz="2800" i="1" dirty="0" smtClean="0">
                <a:latin typeface="Book Antiqua" pitchFamily="18" charset="0"/>
              </a:rPr>
              <a:t>But also the practical work increases my knowledge on C++ programming language and  offers me a great learning of </a:t>
            </a:r>
            <a:r>
              <a:rPr lang="en-US" sz="2800" i="1" dirty="0" err="1" smtClean="0">
                <a:latin typeface="Book Antiqua" pitchFamily="18" charset="0"/>
              </a:rPr>
              <a:t>Pythia</a:t>
            </a:r>
            <a:r>
              <a:rPr lang="en-US" sz="2800" i="1" dirty="0" smtClean="0">
                <a:latin typeface="Book Antiqua" pitchFamily="18" charset="0"/>
              </a:rPr>
              <a:t> and </a:t>
            </a:r>
            <a:r>
              <a:rPr lang="en-US" sz="2800" i="1" dirty="0" err="1" smtClean="0">
                <a:latin typeface="Book Antiqua" pitchFamily="18" charset="0"/>
              </a:rPr>
              <a:t>linux</a:t>
            </a:r>
            <a:r>
              <a:rPr lang="en-US" sz="2800" i="1" dirty="0" smtClean="0">
                <a:latin typeface="Book Antiqua" pitchFamily="18" charset="0"/>
              </a:rPr>
              <a:t> shell</a:t>
            </a:r>
            <a:br>
              <a:rPr lang="en-US" sz="2800" i="1" dirty="0" smtClean="0">
                <a:latin typeface="Book Antiqua" pitchFamily="18" charset="0"/>
              </a:rPr>
            </a:br>
            <a:r>
              <a:rPr lang="en-US" sz="2800" i="1" dirty="0" smtClean="0">
                <a:latin typeface="Book Antiqua" pitchFamily="18" charset="0"/>
              </a:rPr>
              <a:t>but I think that I have to read more about the usage of root 5.3 and Expand my limited experience in </a:t>
            </a:r>
            <a:r>
              <a:rPr lang="en-US" sz="2800" i="1" dirty="0" err="1" smtClean="0">
                <a:latin typeface="Book Antiqua" pitchFamily="18" charset="0"/>
              </a:rPr>
              <a:t>Pythia</a:t>
            </a:r>
            <a:r>
              <a:rPr lang="en-US" sz="2800" i="1" dirty="0" smtClean="0">
                <a:latin typeface="Book Antiqua" pitchFamily="18" charset="0"/>
              </a:rPr>
              <a:t> and other </a:t>
            </a:r>
            <a:r>
              <a:rPr lang="en-US" sz="2800" i="1" dirty="0" err="1" smtClean="0">
                <a:latin typeface="Book Antiqua" pitchFamily="18" charset="0"/>
              </a:rPr>
              <a:t>Montecarlo</a:t>
            </a:r>
            <a:r>
              <a:rPr lang="en-US" sz="2800" i="1" dirty="0" smtClean="0">
                <a:latin typeface="Book Antiqua" pitchFamily="18" charset="0"/>
              </a:rPr>
              <a:t> techniques </a:t>
            </a:r>
            <a:br>
              <a:rPr lang="en-US" sz="2800" i="1" dirty="0" smtClean="0">
                <a:latin typeface="Book Antiqua" pitchFamily="18" charset="0"/>
              </a:rPr>
            </a:br>
            <a:r>
              <a:rPr lang="en-US" sz="2800" i="1" dirty="0" smtClean="0">
                <a:latin typeface="Book Antiqua" pitchFamily="18" charset="0"/>
              </a:rPr>
              <a:t>just to claims that </a:t>
            </a:r>
            <a:br>
              <a:rPr lang="en-US" sz="2800" i="1" dirty="0" smtClean="0">
                <a:latin typeface="Book Antiqua" pitchFamily="18" charset="0"/>
              </a:rPr>
            </a:br>
            <a:r>
              <a:rPr lang="en-GB" sz="2800" dirty="0" smtClean="0">
                <a:solidFill>
                  <a:srgbClr val="FF0000"/>
                </a:solidFill>
                <a:latin typeface="Monotype Corsiva" charset="0"/>
              </a:rPr>
              <a:t> “I finally understand atoms “</a:t>
            </a:r>
            <a:endParaRPr lang="en-US" sz="2800" i="1" dirty="0">
              <a:latin typeface="Book Antiqua"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3429000"/>
            <a:ext cx="8991600" cy="1143000"/>
          </a:xfrm>
        </p:spPr>
        <p:txBody>
          <a:bodyPr>
            <a:noAutofit/>
          </a:bodyPr>
          <a:lstStyle/>
          <a:p>
            <a:pPr algn="l"/>
            <a:r>
              <a:rPr lang="en-US" sz="2800" u="sng" dirty="0" smtClean="0">
                <a:latin typeface="Book Antiqua" pitchFamily="18" charset="0"/>
              </a:rPr>
              <a:t>References</a:t>
            </a:r>
            <a:r>
              <a:rPr lang="en-US" sz="2400" u="sng" dirty="0" smtClean="0">
                <a:latin typeface="Book Antiqua" pitchFamily="18" charset="0"/>
              </a:rPr>
              <a:t/>
            </a:r>
            <a:br>
              <a:rPr lang="en-US" sz="2400" u="sng" dirty="0" smtClean="0">
                <a:latin typeface="Book Antiqua" pitchFamily="18" charset="0"/>
              </a:rPr>
            </a:br>
            <a:r>
              <a:rPr lang="en-US" sz="2400" u="sng" dirty="0" smtClean="0">
                <a:latin typeface="Book Antiqua" pitchFamily="18" charset="0"/>
              </a:rPr>
              <a:t>1. </a:t>
            </a:r>
            <a:r>
              <a:rPr lang="en-US" sz="2400" dirty="0" smtClean="0">
                <a:latin typeface="Book Antiqua" pitchFamily="18" charset="0"/>
              </a:rPr>
              <a:t>R. </a:t>
            </a:r>
            <a:r>
              <a:rPr lang="en-US" sz="2400" dirty="0" err="1" smtClean="0">
                <a:latin typeface="Book Antiqua" pitchFamily="18" charset="0"/>
              </a:rPr>
              <a:t>Oerter</a:t>
            </a:r>
            <a:r>
              <a:rPr lang="en-US" sz="2400" dirty="0" smtClean="0">
                <a:latin typeface="Book Antiqua" pitchFamily="18" charset="0"/>
              </a:rPr>
              <a:t> (2006). The Theory of Almost Everything: The Standard Model, the Unsung Triumph of Modern Physics (Kindle ed.). </a:t>
            </a:r>
            <a:r>
              <a:rPr lang="en-US" sz="2400" dirty="0" smtClean="0">
                <a:latin typeface="Book Antiqua" pitchFamily="18" charset="0"/>
                <a:hlinkClick r:id="rId3" tooltip="Penguin Group"/>
              </a:rPr>
              <a:t>Penguin Group</a:t>
            </a:r>
            <a:r>
              <a:rPr lang="en-US" sz="2400" dirty="0" smtClean="0">
                <a:latin typeface="Book Antiqua" pitchFamily="18" charset="0"/>
              </a:rPr>
              <a:t>. p. 2. </a:t>
            </a:r>
            <a:r>
              <a:rPr lang="en-US" sz="2400" dirty="0" smtClean="0">
                <a:latin typeface="Book Antiqua" pitchFamily="18" charset="0"/>
                <a:hlinkClick r:id="rId4" tooltip="International Standard Book Number"/>
              </a:rPr>
              <a:t>ISBN</a:t>
            </a:r>
            <a:r>
              <a:rPr lang="en-US" sz="2400" dirty="0" smtClean="0">
                <a:latin typeface="Book Antiqua" pitchFamily="18" charset="0"/>
              </a:rPr>
              <a:t> </a:t>
            </a:r>
            <a:r>
              <a:rPr lang="en-US" sz="2400" dirty="0" smtClean="0">
                <a:latin typeface="Book Antiqua" pitchFamily="18" charset="0"/>
                <a:hlinkClick r:id="rId5" tooltip="Special:BookSources/0-13-236678-9"/>
              </a:rPr>
              <a:t>0-13-236678-9</a:t>
            </a:r>
            <a:r>
              <a:rPr lang="en-US" sz="2400" dirty="0" smtClean="0">
                <a:latin typeface="Book Antiqua" pitchFamily="18" charset="0"/>
              </a:rPr>
              <a:t>.</a:t>
            </a:r>
            <a:br>
              <a:rPr lang="en-US" sz="2400" dirty="0" smtClean="0">
                <a:latin typeface="Book Antiqua" pitchFamily="18" charset="0"/>
              </a:rPr>
            </a:br>
            <a:r>
              <a:rPr lang="en-US" sz="2400" dirty="0" smtClean="0">
                <a:latin typeface="Book Antiqua" pitchFamily="18" charset="0"/>
              </a:rPr>
              <a:t>2. Quantum Field Theory Demystified by David </a:t>
            </a:r>
            <a:r>
              <a:rPr lang="en-US" sz="2400" dirty="0" err="1" smtClean="0">
                <a:latin typeface="Book Antiqua" pitchFamily="18" charset="0"/>
              </a:rPr>
              <a:t>Mcmahon</a:t>
            </a:r>
            <a:r>
              <a:rPr lang="en-US" sz="2400" dirty="0" smtClean="0">
                <a:latin typeface="Book Antiqua" pitchFamily="18" charset="0"/>
              </a:rPr>
              <a:t/>
            </a:r>
            <a:br>
              <a:rPr lang="en-US" sz="2400" dirty="0" smtClean="0">
                <a:latin typeface="Book Antiqua" pitchFamily="18" charset="0"/>
              </a:rPr>
            </a:br>
            <a:r>
              <a:rPr lang="en-US" sz="2400" dirty="0" smtClean="0">
                <a:latin typeface="Book Antiqua" pitchFamily="18" charset="0"/>
              </a:rPr>
              <a:t>3. </a:t>
            </a:r>
            <a:r>
              <a:rPr lang="en-US" sz="2400" dirty="0" smtClean="0">
                <a:latin typeface="Book Antiqua" pitchFamily="18" charset="0"/>
                <a:hlinkClick r:id="rId6"/>
              </a:rPr>
              <a:t>http://en.wikipedia.org/wiki/Higgs_mechanism</a:t>
            </a:r>
            <a:r>
              <a:rPr lang="en-US" sz="2400" dirty="0" smtClean="0">
                <a:latin typeface="Book Antiqua" pitchFamily="18" charset="0"/>
              </a:rPr>
              <a:t/>
            </a:r>
            <a:br>
              <a:rPr lang="en-US" sz="2400" dirty="0" smtClean="0">
                <a:latin typeface="Book Antiqua" pitchFamily="18" charset="0"/>
              </a:rPr>
            </a:br>
            <a:r>
              <a:rPr lang="en-US" sz="2400" dirty="0" smtClean="0">
                <a:latin typeface="Book Antiqua" pitchFamily="18" charset="0"/>
              </a:rPr>
              <a:t>4.Spontaneous_symmetry_breaking_in_the_Higgs_mechanism   	(Review Paper)</a:t>
            </a:r>
            <a:br>
              <a:rPr lang="en-US" sz="2400" dirty="0" smtClean="0">
                <a:latin typeface="Book Antiqua" pitchFamily="18" charset="0"/>
              </a:rPr>
            </a:br>
            <a:r>
              <a:rPr lang="en-US" sz="2400" dirty="0" smtClean="0">
                <a:latin typeface="Book Antiqua" pitchFamily="18" charset="0"/>
              </a:rPr>
              <a:t>5.ArticleImportant_RaimondSnellings_EllipticFlowAbriefReview_NewJPhys13_2011</a:t>
            </a:r>
            <a:br>
              <a:rPr lang="en-US" sz="2400" dirty="0" smtClean="0">
                <a:latin typeface="Book Antiqua" pitchFamily="18" charset="0"/>
              </a:rPr>
            </a:br>
            <a:r>
              <a:rPr lang="en-US" sz="2400" dirty="0" smtClean="0">
                <a:latin typeface="Book Antiqua" pitchFamily="18" charset="0"/>
              </a:rPr>
              <a:t>6- </a:t>
            </a:r>
            <a:r>
              <a:rPr lang="en-US" sz="2400" dirty="0" smtClean="0">
                <a:latin typeface="Book Antiqua" pitchFamily="18" charset="0"/>
                <a:hlinkClick r:id="rId7"/>
              </a:rPr>
              <a:t>http://www.particleadventure.org</a:t>
            </a:r>
            <a:r>
              <a:rPr lang="en-US" sz="2400" dirty="0" smtClean="0">
                <a:latin typeface="Book Antiqua" pitchFamily="18" charset="0"/>
              </a:rPr>
              <a:t/>
            </a:r>
            <a:br>
              <a:rPr lang="en-US" sz="2400" dirty="0" smtClean="0">
                <a:latin typeface="Book Antiqua" pitchFamily="18" charset="0"/>
              </a:rPr>
            </a:br>
            <a:r>
              <a:rPr lang="en-US" sz="2400" dirty="0" smtClean="0">
                <a:latin typeface="Book Antiqua" pitchFamily="18" charset="0"/>
              </a:rPr>
              <a:t>7-</a:t>
            </a:r>
            <a:r>
              <a:rPr lang="en-US" sz="2400" dirty="0" smtClean="0"/>
              <a:t>D. </a:t>
            </a:r>
            <a:r>
              <a:rPr lang="en-US" sz="2400" dirty="0" err="1" smtClean="0"/>
              <a:t>Griths</a:t>
            </a:r>
            <a:r>
              <a:rPr lang="en-US" sz="2400" dirty="0" smtClean="0"/>
              <a:t>, Introduction to Elementary Particles ("John</a:t>
            </a:r>
            <a:br>
              <a:rPr lang="en-US" sz="2400" dirty="0" smtClean="0"/>
            </a:br>
            <a:r>
              <a:rPr lang="en-US" sz="2400" dirty="0" smtClean="0"/>
              <a:t>Wiley &amp; Sons, Inc.", 1987).</a:t>
            </a:r>
            <a:r>
              <a:rPr lang="en-US" sz="2400" dirty="0" smtClean="0">
                <a:latin typeface="Book Antiqua" pitchFamily="18" charset="0"/>
              </a:rPr>
              <a:t/>
            </a:r>
            <a:br>
              <a:rPr lang="en-US" sz="2400" dirty="0" smtClean="0">
                <a:latin typeface="Book Antiqua" pitchFamily="18" charset="0"/>
              </a:rPr>
            </a:br>
            <a:r>
              <a:rPr lang="en-US" sz="2400" dirty="0" smtClean="0">
                <a:latin typeface="Book Antiqua" pitchFamily="18" charset="0"/>
              </a:rPr>
              <a:t> </a:t>
            </a:r>
            <a:br>
              <a:rPr lang="en-US" sz="2400" dirty="0" smtClean="0">
                <a:latin typeface="Book Antiqua" pitchFamily="18" charset="0"/>
              </a:rPr>
            </a:br>
            <a:r>
              <a:rPr lang="en-US" sz="2400" dirty="0" smtClean="0">
                <a:latin typeface="Book Antiqua" pitchFamily="18" charset="0"/>
              </a:rPr>
              <a:t/>
            </a:r>
            <a:br>
              <a:rPr lang="en-US" sz="2400" dirty="0" smtClean="0">
                <a:latin typeface="Book Antiqua" pitchFamily="18" charset="0"/>
              </a:rPr>
            </a:br>
            <a:r>
              <a:rPr lang="en-US" sz="2400" dirty="0" smtClean="0">
                <a:latin typeface="Book Antiqua" pitchFamily="18" charset="0"/>
              </a:rPr>
              <a:t/>
            </a:r>
            <a:br>
              <a:rPr lang="en-US" sz="2400" dirty="0" smtClean="0">
                <a:latin typeface="Book Antiqua" pitchFamily="18" charset="0"/>
              </a:rPr>
            </a:br>
            <a:r>
              <a:rPr lang="en-US" sz="2400" dirty="0" smtClean="0">
                <a:latin typeface="Book Antiqua" pitchFamily="18" charset="0"/>
              </a:rPr>
              <a:t/>
            </a:r>
            <a:br>
              <a:rPr lang="en-US" sz="2400" dirty="0" smtClean="0">
                <a:latin typeface="Book Antiqua" pitchFamily="18" charset="0"/>
              </a:rPr>
            </a:br>
            <a:r>
              <a:rPr lang="en-US" sz="2400" u="sng" dirty="0" smtClean="0">
                <a:latin typeface="Book Antiqua" pitchFamily="18" charset="0"/>
              </a:rPr>
              <a:t/>
            </a:r>
            <a:br>
              <a:rPr lang="en-US" sz="2400" u="sng" dirty="0" smtClean="0">
                <a:latin typeface="Book Antiqua" pitchFamily="18" charset="0"/>
              </a:rPr>
            </a:br>
            <a:endParaRPr lang="en-US" sz="2400" u="sng" dirty="0">
              <a:latin typeface="Book Antiqua" pitchFamily="18"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2514600"/>
            <a:ext cx="8229600" cy="1143000"/>
          </a:xfrm>
        </p:spPr>
        <p:txBody>
          <a:bodyPr>
            <a:noAutofit/>
          </a:bodyPr>
          <a:lstStyle/>
          <a:p>
            <a:r>
              <a:rPr lang="en-US" sz="8000" b="1" i="1" dirty="0" smtClean="0">
                <a:solidFill>
                  <a:schemeClr val="bg1"/>
                </a:solidFill>
                <a:latin typeface="Book Antiqua" pitchFamily="18" charset="0"/>
              </a:rPr>
              <a:t>Thank you</a:t>
            </a:r>
            <a:endParaRPr lang="en-US" sz="8000" b="1" i="1" dirty="0">
              <a:solidFill>
                <a:schemeClr val="bg1"/>
              </a:solidFill>
              <a:latin typeface="Book Antiqua"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7" name="Title 6"/>
          <p:cNvSpPr>
            <a:spLocks noGrp="1"/>
          </p:cNvSpPr>
          <p:nvPr>
            <p:ph type="ctrTitle"/>
          </p:nvPr>
        </p:nvSpPr>
        <p:spPr>
          <a:xfrm>
            <a:off x="2057400" y="1600200"/>
            <a:ext cx="5410200" cy="1676400"/>
          </a:xfrm>
        </p:spPr>
        <p:txBody>
          <a:bodyPr>
            <a:noAutofit/>
          </a:bodyPr>
          <a:lstStyle/>
          <a:p>
            <a:pPr algn="l"/>
            <a:r>
              <a:rPr lang="en-US" sz="3500" b="1" i="1" dirty="0" smtClean="0">
                <a:latin typeface="Book Antiqua" pitchFamily="18" charset="0"/>
              </a:rPr>
              <a:t/>
            </a:r>
            <a:br>
              <a:rPr lang="en-US" sz="3500" b="1" i="1" dirty="0" smtClean="0">
                <a:latin typeface="Book Antiqua" pitchFamily="18" charset="0"/>
              </a:rPr>
            </a:br>
            <a:r>
              <a:rPr lang="en-US" sz="3500" b="1" i="1" dirty="0" smtClean="0">
                <a:latin typeface="Book Antiqua" pitchFamily="18" charset="0"/>
              </a:rPr>
              <a:t>How did we get here?</a:t>
            </a:r>
            <a:br>
              <a:rPr lang="en-US" sz="3500" b="1" i="1" dirty="0" smtClean="0">
                <a:latin typeface="Book Antiqua" pitchFamily="18" charset="0"/>
              </a:rPr>
            </a:br>
            <a:endParaRPr lang="en-US" sz="3500" b="1" i="1" dirty="0">
              <a:latin typeface="Book Antiqua" pitchFamily="18" charset="0"/>
            </a:endParaRPr>
          </a:p>
        </p:txBody>
      </p:sp>
      <p:sp>
        <p:nvSpPr>
          <p:cNvPr id="8" name="Title 6"/>
          <p:cNvSpPr txBox="1">
            <a:spLocks/>
          </p:cNvSpPr>
          <p:nvPr/>
        </p:nvSpPr>
        <p:spPr>
          <a:xfrm>
            <a:off x="2362200" y="990600"/>
            <a:ext cx="4114800" cy="121920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500" b="1" i="1" u="none" strike="noStrike" kern="1200" cap="none" spc="0" normalizeH="0" baseline="0" noProof="0" dirty="0" smtClean="0">
                <a:ln>
                  <a:noFill/>
                </a:ln>
                <a:solidFill>
                  <a:schemeClr val="tx1"/>
                </a:solidFill>
                <a:effectLst/>
                <a:uLnTx/>
                <a:uFillTx/>
                <a:latin typeface="Book Antiqua" pitchFamily="18" charset="0"/>
                <a:ea typeface="+mj-ea"/>
                <a:cs typeface="+mj-cs"/>
              </a:rPr>
              <a:t>What is out there?</a:t>
            </a:r>
            <a:br>
              <a:rPr kumimoji="0" lang="en-US" sz="3500" b="1" i="1" u="none" strike="noStrike" kern="1200" cap="none" spc="0" normalizeH="0" baseline="0" noProof="0" dirty="0" smtClean="0">
                <a:ln>
                  <a:noFill/>
                </a:ln>
                <a:solidFill>
                  <a:schemeClr val="tx1"/>
                </a:solidFill>
                <a:effectLst/>
                <a:uLnTx/>
                <a:uFillTx/>
                <a:latin typeface="Book Antiqua" pitchFamily="18" charset="0"/>
                <a:ea typeface="+mj-ea"/>
                <a:cs typeface="+mj-cs"/>
              </a:rPr>
            </a:br>
            <a:endParaRPr kumimoji="0" lang="en-US" sz="3500" b="1" i="1" u="none" strike="noStrike" kern="1200" cap="none" spc="0" normalizeH="0" baseline="0" noProof="0" dirty="0">
              <a:ln>
                <a:noFill/>
              </a:ln>
              <a:solidFill>
                <a:schemeClr val="tx1"/>
              </a:solidFill>
              <a:effectLst/>
              <a:uLnTx/>
              <a:uFillTx/>
              <a:latin typeface="Book Antiqua" pitchFamily="18" charset="0"/>
              <a:ea typeface="+mj-ea"/>
              <a:cs typeface="+mj-cs"/>
            </a:endParaRPr>
          </a:p>
        </p:txBody>
      </p:sp>
      <p:sp>
        <p:nvSpPr>
          <p:cNvPr id="9" name="Rectangle 8"/>
          <p:cNvSpPr/>
          <p:nvPr/>
        </p:nvSpPr>
        <p:spPr>
          <a:xfrm>
            <a:off x="762000" y="3016240"/>
            <a:ext cx="7924800" cy="1708160"/>
          </a:xfrm>
          <a:prstGeom prst="rect">
            <a:avLst/>
          </a:prstGeom>
        </p:spPr>
        <p:txBody>
          <a:bodyPr wrap="square">
            <a:spAutoFit/>
          </a:bodyPr>
          <a:lstStyle/>
          <a:p>
            <a:r>
              <a:rPr lang="en-US" sz="3500" b="1" i="1" dirty="0" smtClean="0">
                <a:latin typeface="Book Antiqua" pitchFamily="18" charset="0"/>
              </a:rPr>
              <a:t/>
            </a:r>
            <a:br>
              <a:rPr lang="en-US" sz="3500" b="1" i="1" dirty="0" smtClean="0">
                <a:latin typeface="Book Antiqua" pitchFamily="18" charset="0"/>
              </a:rPr>
            </a:br>
            <a:r>
              <a:rPr lang="en-US" sz="3500" b="1" i="1" dirty="0" smtClean="0">
                <a:latin typeface="Book Antiqua" pitchFamily="18" charset="0"/>
              </a:rPr>
              <a:t/>
            </a:r>
            <a:br>
              <a:rPr lang="en-US" sz="3500" b="1" i="1" dirty="0" smtClean="0">
                <a:latin typeface="Book Antiqua" pitchFamily="18" charset="0"/>
              </a:rPr>
            </a:br>
            <a:r>
              <a:rPr lang="en-US" sz="3500" b="1" i="1" dirty="0" smtClean="0">
                <a:latin typeface="Book Antiqua" pitchFamily="18" charset="0"/>
              </a:rPr>
              <a:t>What is the building block of matter?</a:t>
            </a:r>
            <a:endParaRPr lang="en-US" sz="3500" dirty="0"/>
          </a:p>
        </p:txBody>
      </p:sp>
      <p:sp>
        <p:nvSpPr>
          <p:cNvPr id="10" name="Rectangle 9"/>
          <p:cNvSpPr/>
          <p:nvPr/>
        </p:nvSpPr>
        <p:spPr>
          <a:xfrm>
            <a:off x="1524000" y="3048000"/>
            <a:ext cx="6096000" cy="630942"/>
          </a:xfrm>
          <a:prstGeom prst="rect">
            <a:avLst/>
          </a:prstGeom>
        </p:spPr>
        <p:txBody>
          <a:bodyPr wrap="square">
            <a:spAutoFit/>
          </a:bodyPr>
          <a:lstStyle/>
          <a:p>
            <a:r>
              <a:rPr lang="en-US" sz="3500" b="1" i="1" dirty="0" smtClean="0">
                <a:latin typeface="Book Antiqua" pitchFamily="18" charset="0"/>
              </a:rPr>
              <a:t>What is the world made of?</a:t>
            </a:r>
            <a:endParaRPr lang="en-US" sz="35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228600" y="2590800"/>
            <a:ext cx="8915400" cy="1143000"/>
          </a:xfrm>
        </p:spPr>
        <p:txBody>
          <a:bodyPr>
            <a:noAutofit/>
          </a:bodyPr>
          <a:lstStyle/>
          <a:p>
            <a:pPr algn="l"/>
            <a:r>
              <a:rPr lang="fi-FI" sz="3200" b="1" i="1" u="sng" dirty="0" smtClean="0">
                <a:solidFill>
                  <a:schemeClr val="tx1"/>
                </a:solidFill>
                <a:latin typeface="Book Antiqua" pitchFamily="18" charset="0"/>
                <a:cs typeface="Chalkboard"/>
              </a:rPr>
              <a:t>more than 2400 years ago</a:t>
            </a:r>
            <a:r>
              <a:rPr lang="fi-FI" sz="2400" b="1" i="1" dirty="0" smtClean="0">
                <a:solidFill>
                  <a:schemeClr val="tx1"/>
                </a:solidFill>
                <a:latin typeface="Book Antiqua" pitchFamily="18" charset="0"/>
                <a:cs typeface="Chalkboard"/>
              </a:rPr>
              <a:t/>
            </a:r>
            <a:br>
              <a:rPr lang="fi-FI" sz="2400" b="1" i="1" dirty="0" smtClean="0">
                <a:solidFill>
                  <a:schemeClr val="tx1"/>
                </a:solidFill>
                <a:latin typeface="Book Antiqua" pitchFamily="18" charset="0"/>
                <a:cs typeface="Chalkboard"/>
              </a:rPr>
            </a:br>
            <a:r>
              <a:rPr lang="fi-FI" sz="2400" b="1" i="1" dirty="0" smtClean="0">
                <a:solidFill>
                  <a:schemeClr val="tx1"/>
                </a:solidFill>
                <a:latin typeface="Book Antiqua" pitchFamily="18" charset="0"/>
                <a:cs typeface="Chalkboard"/>
              </a:rPr>
              <a:t>The first attempts in descriping the building block of matter was  by the</a:t>
            </a:r>
            <a:r>
              <a:rPr lang="en-US" sz="2400" b="1" i="1" dirty="0" smtClean="0">
                <a:latin typeface="Book Antiqua" pitchFamily="18" charset="0"/>
              </a:rPr>
              <a:t> </a:t>
            </a:r>
            <a:r>
              <a:rPr lang="en-US" sz="2400" b="1" i="1" dirty="0" smtClean="0">
                <a:solidFill>
                  <a:schemeClr val="tx1"/>
                </a:solidFill>
                <a:latin typeface="Book Antiqua" pitchFamily="18" charset="0"/>
              </a:rPr>
              <a:t>the Greek philosopher </a:t>
            </a:r>
            <a:r>
              <a:rPr lang="fi-FI" sz="2400" b="1" i="1" dirty="0" smtClean="0">
                <a:solidFill>
                  <a:srgbClr val="FF0000"/>
                </a:solidFill>
                <a:latin typeface="Book Antiqua" pitchFamily="18" charset="0"/>
                <a:cs typeface="Chalkboard"/>
              </a:rPr>
              <a:t>Democrituse</a:t>
            </a:r>
            <a:r>
              <a:rPr lang="fi-FI" sz="2400" b="1" i="1" dirty="0" smtClean="0">
                <a:solidFill>
                  <a:schemeClr val="tx1"/>
                </a:solidFill>
                <a:latin typeface="Book Antiqua" pitchFamily="18" charset="0"/>
                <a:cs typeface="Chalkboard"/>
              </a:rPr>
              <a:t> (460-370 bc).</a:t>
            </a:r>
            <a:br>
              <a:rPr lang="fi-FI" sz="2400" b="1" i="1" dirty="0" smtClean="0">
                <a:solidFill>
                  <a:schemeClr val="tx1"/>
                </a:solidFill>
                <a:latin typeface="Book Antiqua" pitchFamily="18" charset="0"/>
                <a:cs typeface="Chalkboard"/>
              </a:rPr>
            </a:br>
            <a:r>
              <a:rPr lang="fi-FI" sz="2400" b="1" i="1" dirty="0" smtClean="0">
                <a:solidFill>
                  <a:schemeClr val="tx1"/>
                </a:solidFill>
                <a:latin typeface="Book Antiqua" pitchFamily="18" charset="0"/>
                <a:cs typeface="Chalkboard"/>
              </a:rPr>
              <a:t>It leads him to conclude that:</a:t>
            </a:r>
            <a:br>
              <a:rPr lang="fi-FI" sz="2400" b="1" i="1" dirty="0" smtClean="0">
                <a:solidFill>
                  <a:schemeClr val="tx1"/>
                </a:solidFill>
                <a:latin typeface="Book Antiqua" pitchFamily="18" charset="0"/>
                <a:cs typeface="Chalkboard"/>
              </a:rPr>
            </a:br>
            <a:r>
              <a:rPr lang="en-US" sz="2400" b="1" i="1" dirty="0" smtClean="0">
                <a:solidFill>
                  <a:schemeClr val="tx1"/>
                </a:solidFill>
                <a:latin typeface="Book Antiqua" pitchFamily="18" charset="0"/>
              </a:rPr>
              <a:t>the building block of matter called (atom)</a:t>
            </a:r>
            <a:r>
              <a:rPr lang="en-US" sz="2400" b="1" i="1" dirty="0" smtClean="0">
                <a:latin typeface="Book Antiqua" pitchFamily="18" charset="0"/>
              </a:rPr>
              <a:t> </a:t>
            </a:r>
            <a:br>
              <a:rPr lang="en-US" sz="2400" b="1" i="1" dirty="0" smtClean="0">
                <a:latin typeface="Book Antiqua" pitchFamily="18" charset="0"/>
              </a:rPr>
            </a:br>
            <a:r>
              <a:rPr lang="en-US" sz="2400" b="1" i="1" dirty="0" smtClean="0">
                <a:latin typeface="Book Antiqua" pitchFamily="18" charset="0"/>
              </a:rPr>
              <a:t/>
            </a:r>
            <a:br>
              <a:rPr lang="en-US" sz="2400" b="1" i="1" dirty="0" smtClean="0">
                <a:latin typeface="Book Antiqua" pitchFamily="18" charset="0"/>
              </a:rPr>
            </a:br>
            <a:r>
              <a:rPr lang="en-US" sz="2400" b="1" i="1" dirty="0" smtClean="0">
                <a:latin typeface="Book Antiqua" pitchFamily="18" charset="0"/>
              </a:rPr>
              <a:t/>
            </a:r>
            <a:br>
              <a:rPr lang="en-US" sz="2400" b="1" i="1" dirty="0" smtClean="0">
                <a:latin typeface="Book Antiqua" pitchFamily="18" charset="0"/>
              </a:rPr>
            </a:br>
            <a:r>
              <a:rPr lang="en-US" sz="2400" b="1" i="1" dirty="0" smtClean="0">
                <a:latin typeface="Book Antiqua" pitchFamily="18" charset="0"/>
              </a:rPr>
              <a:t/>
            </a:r>
            <a:br>
              <a:rPr lang="en-US" sz="2400" b="1" i="1" dirty="0" smtClean="0">
                <a:latin typeface="Book Antiqua" pitchFamily="18" charset="0"/>
              </a:rPr>
            </a:br>
            <a:r>
              <a:rPr lang="en-US" sz="2400" b="1" i="1" dirty="0" smtClean="0">
                <a:latin typeface="Book Antiqua" pitchFamily="18" charset="0"/>
              </a:rPr>
              <a:t/>
            </a:r>
            <a:br>
              <a:rPr lang="en-US" sz="2400" b="1" i="1" dirty="0" smtClean="0">
                <a:latin typeface="Book Antiqua" pitchFamily="18" charset="0"/>
              </a:rPr>
            </a:br>
            <a:r>
              <a:rPr lang="en-US" sz="2400" b="1" i="1" dirty="0" smtClean="0">
                <a:latin typeface="Book Antiqua" pitchFamily="18" charset="0"/>
              </a:rPr>
              <a:t/>
            </a:r>
            <a:br>
              <a:rPr lang="en-US" sz="2400" b="1" i="1" dirty="0" smtClean="0">
                <a:latin typeface="Book Antiqua" pitchFamily="18" charset="0"/>
              </a:rPr>
            </a:br>
            <a:r>
              <a:rPr lang="en-US" sz="2400" b="1" i="1" dirty="0" smtClean="0">
                <a:latin typeface="Book Antiqua" pitchFamily="18" charset="0"/>
              </a:rPr>
              <a:t/>
            </a:r>
            <a:br>
              <a:rPr lang="en-US" sz="2400" b="1" i="1" dirty="0" smtClean="0">
                <a:latin typeface="Book Antiqua" pitchFamily="18" charset="0"/>
              </a:rPr>
            </a:br>
            <a:r>
              <a:rPr lang="en-US" sz="2400" b="1" i="1" dirty="0" smtClean="0">
                <a:latin typeface="Book Antiqua" pitchFamily="18" charset="0"/>
              </a:rPr>
              <a:t/>
            </a:r>
            <a:br>
              <a:rPr lang="en-US" sz="2400" b="1" i="1" dirty="0" smtClean="0">
                <a:latin typeface="Book Antiqua" pitchFamily="18" charset="0"/>
              </a:rPr>
            </a:br>
            <a:r>
              <a:rPr lang="en-US" sz="2400" b="1" i="1" dirty="0" smtClean="0">
                <a:latin typeface="Book Antiqua" pitchFamily="18" charset="0"/>
              </a:rPr>
              <a:t/>
            </a:r>
            <a:br>
              <a:rPr lang="en-US" sz="2400" b="1" i="1" dirty="0" smtClean="0">
                <a:latin typeface="Book Antiqua" pitchFamily="18" charset="0"/>
              </a:rPr>
            </a:br>
            <a:r>
              <a:rPr lang="en-US" sz="2400" b="1" i="1" dirty="0" smtClean="0">
                <a:latin typeface="Book Antiqua" pitchFamily="18" charset="0"/>
              </a:rPr>
              <a:t/>
            </a:r>
            <a:br>
              <a:rPr lang="en-US" sz="2400" b="1" i="1" dirty="0" smtClean="0">
                <a:latin typeface="Book Antiqua" pitchFamily="18" charset="0"/>
              </a:rPr>
            </a:br>
            <a:r>
              <a:rPr lang="en-US" sz="2400" b="1" i="1" dirty="0" smtClean="0">
                <a:latin typeface="Book Antiqua" pitchFamily="18" charset="0"/>
              </a:rPr>
              <a:t/>
            </a:r>
            <a:br>
              <a:rPr lang="en-US" sz="2400" b="1" i="1" dirty="0" smtClean="0">
                <a:latin typeface="Book Antiqua" pitchFamily="18" charset="0"/>
              </a:rPr>
            </a:br>
            <a:endParaRPr lang="en-US" sz="2400" i="1" dirty="0">
              <a:latin typeface="Book Antiqua" pitchFamily="18" charset="0"/>
            </a:endParaRPr>
          </a:p>
        </p:txBody>
      </p:sp>
      <p:pic>
        <p:nvPicPr>
          <p:cNvPr id="4" name="Content Placeholder 3" descr="Democritus.jpg"/>
          <p:cNvPicPr>
            <a:picLocks noGrp="1" noChangeAspect="1"/>
          </p:cNvPicPr>
          <p:nvPr>
            <p:ph idx="1"/>
          </p:nvPr>
        </p:nvPicPr>
        <p:blipFill>
          <a:blip r:embed="rId4"/>
          <a:stretch>
            <a:fillRect/>
          </a:stretch>
        </p:blipFill>
        <p:spPr>
          <a:xfrm>
            <a:off x="6096000" y="1981200"/>
            <a:ext cx="2703802" cy="2971800"/>
          </a:xfrm>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228600" y="2590800"/>
            <a:ext cx="8915400" cy="1143000"/>
          </a:xfrm>
        </p:spPr>
        <p:txBody>
          <a:bodyPr>
            <a:noAutofit/>
          </a:bodyPr>
          <a:lstStyle/>
          <a:p>
            <a:pPr algn="l"/>
            <a:r>
              <a:rPr lang="fi-FI" sz="3200" b="1" i="1" u="sng" dirty="0" smtClean="0">
                <a:solidFill>
                  <a:schemeClr val="tx1"/>
                </a:solidFill>
                <a:latin typeface="Book Antiqua" pitchFamily="18" charset="0"/>
                <a:cs typeface="Chalkboard"/>
              </a:rPr>
              <a:t>more than 2400 years ago</a:t>
            </a:r>
            <a:r>
              <a:rPr lang="fi-FI" sz="2400" b="1" i="1" dirty="0" smtClean="0">
                <a:solidFill>
                  <a:schemeClr val="tx1"/>
                </a:solidFill>
                <a:latin typeface="Book Antiqua" pitchFamily="18" charset="0"/>
                <a:cs typeface="Chalkboard"/>
              </a:rPr>
              <a:t/>
            </a:r>
            <a:br>
              <a:rPr lang="fi-FI" sz="2400" b="1" i="1" dirty="0" smtClean="0">
                <a:solidFill>
                  <a:schemeClr val="tx1"/>
                </a:solidFill>
                <a:latin typeface="Book Antiqua" pitchFamily="18" charset="0"/>
                <a:cs typeface="Chalkboard"/>
              </a:rPr>
            </a:br>
            <a:r>
              <a:rPr lang="fi-FI" sz="2400" b="1" i="1" dirty="0" smtClean="0">
                <a:solidFill>
                  <a:schemeClr val="tx1"/>
                </a:solidFill>
                <a:latin typeface="Book Antiqua" pitchFamily="18" charset="0"/>
                <a:cs typeface="Chalkboard"/>
              </a:rPr>
              <a:t>The first attempts in descriping the building block of matter was  by the</a:t>
            </a:r>
            <a:r>
              <a:rPr lang="en-US" sz="2400" b="1" i="1" dirty="0" smtClean="0">
                <a:latin typeface="Book Antiqua" pitchFamily="18" charset="0"/>
              </a:rPr>
              <a:t> </a:t>
            </a:r>
            <a:r>
              <a:rPr lang="en-US" sz="2400" b="1" i="1" dirty="0" smtClean="0">
                <a:solidFill>
                  <a:schemeClr val="tx1"/>
                </a:solidFill>
                <a:latin typeface="Book Antiqua" pitchFamily="18" charset="0"/>
              </a:rPr>
              <a:t>the Greek philosopher </a:t>
            </a:r>
            <a:r>
              <a:rPr lang="fi-FI" sz="2400" b="1" i="1" dirty="0" smtClean="0">
                <a:solidFill>
                  <a:srgbClr val="FF0000"/>
                </a:solidFill>
                <a:latin typeface="Book Antiqua" pitchFamily="18" charset="0"/>
                <a:cs typeface="Chalkboard"/>
              </a:rPr>
              <a:t>Democrituse</a:t>
            </a:r>
            <a:r>
              <a:rPr lang="fi-FI" sz="2400" b="1" i="1" dirty="0" smtClean="0">
                <a:solidFill>
                  <a:schemeClr val="tx1"/>
                </a:solidFill>
                <a:latin typeface="Book Antiqua" pitchFamily="18" charset="0"/>
                <a:cs typeface="Chalkboard"/>
              </a:rPr>
              <a:t> (460-370 bc).</a:t>
            </a:r>
            <a:br>
              <a:rPr lang="fi-FI" sz="2400" b="1" i="1" dirty="0" smtClean="0">
                <a:solidFill>
                  <a:schemeClr val="tx1"/>
                </a:solidFill>
                <a:latin typeface="Book Antiqua" pitchFamily="18" charset="0"/>
                <a:cs typeface="Chalkboard"/>
              </a:rPr>
            </a:br>
            <a:r>
              <a:rPr lang="fi-FI" sz="2400" b="1" i="1" dirty="0" smtClean="0">
                <a:solidFill>
                  <a:schemeClr val="tx1"/>
                </a:solidFill>
                <a:latin typeface="Book Antiqua" pitchFamily="18" charset="0"/>
                <a:cs typeface="Chalkboard"/>
              </a:rPr>
              <a:t>It leads him to conclude that:</a:t>
            </a:r>
            <a:br>
              <a:rPr lang="fi-FI" sz="2400" b="1" i="1" dirty="0" smtClean="0">
                <a:solidFill>
                  <a:schemeClr val="tx1"/>
                </a:solidFill>
                <a:latin typeface="Book Antiqua" pitchFamily="18" charset="0"/>
                <a:cs typeface="Chalkboard"/>
              </a:rPr>
            </a:br>
            <a:r>
              <a:rPr lang="en-US" sz="2400" b="1" i="1" dirty="0" smtClean="0">
                <a:solidFill>
                  <a:schemeClr val="tx1"/>
                </a:solidFill>
                <a:latin typeface="Book Antiqua" pitchFamily="18" charset="0"/>
              </a:rPr>
              <a:t>the building block of matter called (atom)</a:t>
            </a:r>
            <a:r>
              <a:rPr lang="en-US" sz="2400" b="1" i="1" dirty="0" smtClean="0">
                <a:latin typeface="Book Antiqua" pitchFamily="18" charset="0"/>
              </a:rPr>
              <a:t> </a:t>
            </a:r>
            <a:br>
              <a:rPr lang="en-US" sz="2400" b="1" i="1" dirty="0" smtClean="0">
                <a:latin typeface="Book Antiqua" pitchFamily="18" charset="0"/>
              </a:rPr>
            </a:br>
            <a:r>
              <a:rPr lang="en-US" sz="2400" b="1" i="1" dirty="0" smtClean="0">
                <a:solidFill>
                  <a:schemeClr val="tx1"/>
                </a:solidFill>
                <a:latin typeface="Book Antiqua" pitchFamily="18" charset="0"/>
              </a:rPr>
              <a:t>Atoms are</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1. very small</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2. hard </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
            </a:r>
            <a:br>
              <a:rPr lang="en-US" sz="2400" b="1" i="1" dirty="0" smtClean="0">
                <a:solidFill>
                  <a:schemeClr val="tx1"/>
                </a:solidFill>
                <a:latin typeface="Book Antiqua" pitchFamily="18" charset="0"/>
              </a:rPr>
            </a:br>
            <a:r>
              <a:rPr lang="en-US" sz="2400" b="1" i="1" dirty="0" smtClean="0">
                <a:latin typeface="Book Antiqua" pitchFamily="18" charset="0"/>
              </a:rPr>
              <a:t/>
            </a:r>
            <a:br>
              <a:rPr lang="en-US" sz="2400" b="1" i="1" dirty="0" smtClean="0">
                <a:latin typeface="Book Antiqua" pitchFamily="18" charset="0"/>
              </a:rPr>
            </a:br>
            <a:r>
              <a:rPr lang="en-US" sz="2400" b="1" i="1" dirty="0" smtClean="0">
                <a:latin typeface="Book Antiqua" pitchFamily="18" charset="0"/>
              </a:rPr>
              <a:t/>
            </a:r>
            <a:br>
              <a:rPr lang="en-US" sz="2400" b="1" i="1" dirty="0" smtClean="0">
                <a:latin typeface="Book Antiqua" pitchFamily="18" charset="0"/>
              </a:rPr>
            </a:br>
            <a:r>
              <a:rPr lang="en-US" sz="2400" b="1" i="1" dirty="0" smtClean="0">
                <a:latin typeface="Book Antiqua" pitchFamily="18" charset="0"/>
              </a:rPr>
              <a:t/>
            </a:r>
            <a:br>
              <a:rPr lang="en-US" sz="2400" b="1" i="1" dirty="0" smtClean="0">
                <a:latin typeface="Book Antiqua" pitchFamily="18" charset="0"/>
              </a:rPr>
            </a:br>
            <a:r>
              <a:rPr lang="en-US" sz="2400" b="1" i="1" dirty="0" smtClean="0">
                <a:latin typeface="Book Antiqua" pitchFamily="18" charset="0"/>
              </a:rPr>
              <a:t/>
            </a:r>
            <a:br>
              <a:rPr lang="en-US" sz="2400" b="1" i="1" dirty="0" smtClean="0">
                <a:latin typeface="Book Antiqua" pitchFamily="18" charset="0"/>
              </a:rPr>
            </a:br>
            <a:r>
              <a:rPr lang="en-US" sz="2400" b="1" i="1" dirty="0" smtClean="0">
                <a:latin typeface="Book Antiqua" pitchFamily="18" charset="0"/>
              </a:rPr>
              <a:t/>
            </a:r>
            <a:br>
              <a:rPr lang="en-US" sz="2400" b="1" i="1" dirty="0" smtClean="0">
                <a:latin typeface="Book Antiqua" pitchFamily="18" charset="0"/>
              </a:rPr>
            </a:br>
            <a:r>
              <a:rPr lang="en-US" sz="2400" b="1" i="1" dirty="0" smtClean="0">
                <a:latin typeface="Book Antiqua" pitchFamily="18" charset="0"/>
              </a:rPr>
              <a:t/>
            </a:r>
            <a:br>
              <a:rPr lang="en-US" sz="2400" b="1" i="1" dirty="0" smtClean="0">
                <a:latin typeface="Book Antiqua" pitchFamily="18" charset="0"/>
              </a:rPr>
            </a:br>
            <a:endParaRPr lang="en-US" sz="2400" i="1" dirty="0">
              <a:latin typeface="Book Antiqua" pitchFamily="18" charset="0"/>
            </a:endParaRPr>
          </a:p>
        </p:txBody>
      </p:sp>
      <p:pic>
        <p:nvPicPr>
          <p:cNvPr id="4" name="Content Placeholder 3" descr="Democritus.jpg"/>
          <p:cNvPicPr>
            <a:picLocks noGrp="1" noChangeAspect="1"/>
          </p:cNvPicPr>
          <p:nvPr>
            <p:ph idx="1"/>
          </p:nvPr>
        </p:nvPicPr>
        <p:blipFill>
          <a:blip r:embed="rId4"/>
          <a:stretch>
            <a:fillRect/>
          </a:stretch>
        </p:blipFill>
        <p:spPr>
          <a:xfrm>
            <a:off x="6096000" y="1981200"/>
            <a:ext cx="2703802" cy="2971800"/>
          </a:xfrm>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228600" y="2590800"/>
            <a:ext cx="8915400" cy="1143000"/>
          </a:xfrm>
        </p:spPr>
        <p:txBody>
          <a:bodyPr>
            <a:noAutofit/>
          </a:bodyPr>
          <a:lstStyle/>
          <a:p>
            <a:pPr algn="l"/>
            <a:r>
              <a:rPr lang="fi-FI" sz="3200" b="1" i="1" u="sng" dirty="0" smtClean="0">
                <a:solidFill>
                  <a:schemeClr val="tx1"/>
                </a:solidFill>
                <a:latin typeface="Book Antiqua" pitchFamily="18" charset="0"/>
                <a:cs typeface="Chalkboard"/>
              </a:rPr>
              <a:t>more than 2400 years ago</a:t>
            </a:r>
            <a:r>
              <a:rPr lang="fi-FI" sz="2400" b="1" i="1" dirty="0" smtClean="0">
                <a:solidFill>
                  <a:schemeClr val="tx1"/>
                </a:solidFill>
                <a:latin typeface="Book Antiqua" pitchFamily="18" charset="0"/>
                <a:cs typeface="Chalkboard"/>
              </a:rPr>
              <a:t/>
            </a:r>
            <a:br>
              <a:rPr lang="fi-FI" sz="2400" b="1" i="1" dirty="0" smtClean="0">
                <a:solidFill>
                  <a:schemeClr val="tx1"/>
                </a:solidFill>
                <a:latin typeface="Book Antiqua" pitchFamily="18" charset="0"/>
                <a:cs typeface="Chalkboard"/>
              </a:rPr>
            </a:br>
            <a:r>
              <a:rPr lang="fi-FI" sz="2400" b="1" i="1" dirty="0" smtClean="0">
                <a:solidFill>
                  <a:schemeClr val="tx1"/>
                </a:solidFill>
                <a:latin typeface="Book Antiqua" pitchFamily="18" charset="0"/>
                <a:cs typeface="Chalkboard"/>
              </a:rPr>
              <a:t>The first attempts in descriping the building block of matter was  by the</a:t>
            </a:r>
            <a:r>
              <a:rPr lang="en-US" sz="2400" b="1" i="1" dirty="0" smtClean="0">
                <a:latin typeface="Book Antiqua" pitchFamily="18" charset="0"/>
              </a:rPr>
              <a:t> </a:t>
            </a:r>
            <a:r>
              <a:rPr lang="en-US" sz="2400" b="1" i="1" dirty="0" smtClean="0">
                <a:solidFill>
                  <a:schemeClr val="tx1"/>
                </a:solidFill>
                <a:latin typeface="Book Antiqua" pitchFamily="18" charset="0"/>
              </a:rPr>
              <a:t>the Greek philosopher </a:t>
            </a:r>
            <a:r>
              <a:rPr lang="fi-FI" sz="2400" b="1" i="1" dirty="0" smtClean="0">
                <a:solidFill>
                  <a:srgbClr val="FF0000"/>
                </a:solidFill>
                <a:latin typeface="Book Antiqua" pitchFamily="18" charset="0"/>
                <a:cs typeface="Chalkboard"/>
              </a:rPr>
              <a:t>Democrituse</a:t>
            </a:r>
            <a:r>
              <a:rPr lang="fi-FI" sz="2400" b="1" i="1" dirty="0" smtClean="0">
                <a:solidFill>
                  <a:schemeClr val="tx1"/>
                </a:solidFill>
                <a:latin typeface="Book Antiqua" pitchFamily="18" charset="0"/>
                <a:cs typeface="Chalkboard"/>
              </a:rPr>
              <a:t> (460-370 bc).</a:t>
            </a:r>
            <a:br>
              <a:rPr lang="fi-FI" sz="2400" b="1" i="1" dirty="0" smtClean="0">
                <a:solidFill>
                  <a:schemeClr val="tx1"/>
                </a:solidFill>
                <a:latin typeface="Book Antiqua" pitchFamily="18" charset="0"/>
                <a:cs typeface="Chalkboard"/>
              </a:rPr>
            </a:br>
            <a:r>
              <a:rPr lang="fi-FI" sz="2400" b="1" i="1" dirty="0" smtClean="0">
                <a:solidFill>
                  <a:schemeClr val="tx1"/>
                </a:solidFill>
                <a:latin typeface="Book Antiqua" pitchFamily="18" charset="0"/>
                <a:cs typeface="Chalkboard"/>
              </a:rPr>
              <a:t>It leads him to conclude that:</a:t>
            </a:r>
            <a:br>
              <a:rPr lang="fi-FI" sz="2400" b="1" i="1" dirty="0" smtClean="0">
                <a:solidFill>
                  <a:schemeClr val="tx1"/>
                </a:solidFill>
                <a:latin typeface="Book Antiqua" pitchFamily="18" charset="0"/>
                <a:cs typeface="Chalkboard"/>
              </a:rPr>
            </a:br>
            <a:r>
              <a:rPr lang="en-US" sz="2400" b="1" i="1" dirty="0" smtClean="0">
                <a:solidFill>
                  <a:schemeClr val="tx1"/>
                </a:solidFill>
                <a:latin typeface="Book Antiqua" pitchFamily="18" charset="0"/>
              </a:rPr>
              <a:t>the building block of matter called (atom)</a:t>
            </a:r>
            <a:r>
              <a:rPr lang="en-US" sz="2400" b="1" i="1" dirty="0" smtClean="0">
                <a:latin typeface="Book Antiqua" pitchFamily="18" charset="0"/>
              </a:rPr>
              <a:t> </a:t>
            </a:r>
            <a:br>
              <a:rPr lang="en-US" sz="2400" b="1" i="1" dirty="0" smtClean="0">
                <a:latin typeface="Book Antiqua" pitchFamily="18" charset="0"/>
              </a:rPr>
            </a:br>
            <a:r>
              <a:rPr lang="en-US" sz="2400" b="1" i="1" dirty="0" smtClean="0">
                <a:solidFill>
                  <a:schemeClr val="tx1"/>
                </a:solidFill>
                <a:latin typeface="Book Antiqua" pitchFamily="18" charset="0"/>
              </a:rPr>
              <a:t>Atoms are</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1. very small</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2. hard </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3. all made of the same material</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
            </a:r>
            <a:br>
              <a:rPr lang="en-US" sz="2400" b="1" i="1" dirty="0" smtClean="0">
                <a:solidFill>
                  <a:schemeClr val="tx1"/>
                </a:solidFill>
                <a:latin typeface="Book Antiqua" pitchFamily="18" charset="0"/>
              </a:rPr>
            </a:br>
            <a:r>
              <a:rPr lang="en-US" sz="2400" b="1" i="1" dirty="0" smtClean="0">
                <a:latin typeface="Book Antiqua" pitchFamily="18" charset="0"/>
              </a:rPr>
              <a:t/>
            </a:r>
            <a:br>
              <a:rPr lang="en-US" sz="2400" b="1" i="1" dirty="0" smtClean="0">
                <a:latin typeface="Book Antiqua" pitchFamily="18" charset="0"/>
              </a:rPr>
            </a:br>
            <a:r>
              <a:rPr lang="en-US" sz="2400" b="1" i="1" dirty="0" smtClean="0">
                <a:latin typeface="Book Antiqua" pitchFamily="18" charset="0"/>
              </a:rPr>
              <a:t/>
            </a:r>
            <a:br>
              <a:rPr lang="en-US" sz="2400" b="1" i="1" dirty="0" smtClean="0">
                <a:latin typeface="Book Antiqua" pitchFamily="18" charset="0"/>
              </a:rPr>
            </a:br>
            <a:r>
              <a:rPr lang="en-US" sz="2400" b="1" i="1" dirty="0" smtClean="0">
                <a:latin typeface="Book Antiqua" pitchFamily="18" charset="0"/>
              </a:rPr>
              <a:t/>
            </a:r>
            <a:br>
              <a:rPr lang="en-US" sz="2400" b="1" i="1" dirty="0" smtClean="0">
                <a:latin typeface="Book Antiqua" pitchFamily="18" charset="0"/>
              </a:rPr>
            </a:br>
            <a:r>
              <a:rPr lang="en-US" sz="2400" b="1" i="1" dirty="0" smtClean="0">
                <a:latin typeface="Book Antiqua" pitchFamily="18" charset="0"/>
              </a:rPr>
              <a:t/>
            </a:r>
            <a:br>
              <a:rPr lang="en-US" sz="2400" b="1" i="1" dirty="0" smtClean="0">
                <a:latin typeface="Book Antiqua" pitchFamily="18" charset="0"/>
              </a:rPr>
            </a:br>
            <a:r>
              <a:rPr lang="en-US" sz="2400" b="1" i="1" dirty="0" smtClean="0">
                <a:solidFill>
                  <a:schemeClr val="tx1"/>
                </a:solidFill>
                <a:latin typeface="Book Antiqua" pitchFamily="18" charset="0"/>
              </a:rPr>
              <a:t/>
            </a:r>
            <a:br>
              <a:rPr lang="en-US" sz="2400" b="1" i="1" dirty="0" smtClean="0">
                <a:solidFill>
                  <a:schemeClr val="tx1"/>
                </a:solidFill>
                <a:latin typeface="Book Antiqua" pitchFamily="18" charset="0"/>
              </a:rPr>
            </a:br>
            <a:endParaRPr lang="en-US" sz="2400" i="1" dirty="0">
              <a:latin typeface="Book Antiqua" pitchFamily="18" charset="0"/>
            </a:endParaRPr>
          </a:p>
        </p:txBody>
      </p:sp>
      <p:pic>
        <p:nvPicPr>
          <p:cNvPr id="4" name="Content Placeholder 3" descr="Democritus.jpg"/>
          <p:cNvPicPr>
            <a:picLocks noGrp="1" noChangeAspect="1"/>
          </p:cNvPicPr>
          <p:nvPr>
            <p:ph idx="1"/>
          </p:nvPr>
        </p:nvPicPr>
        <p:blipFill>
          <a:blip r:embed="rId4"/>
          <a:stretch>
            <a:fillRect/>
          </a:stretch>
        </p:blipFill>
        <p:spPr>
          <a:xfrm>
            <a:off x="6096000" y="1981200"/>
            <a:ext cx="2703802" cy="2971800"/>
          </a:xfrm>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228600" y="2590800"/>
            <a:ext cx="8915400" cy="1143000"/>
          </a:xfrm>
        </p:spPr>
        <p:txBody>
          <a:bodyPr>
            <a:noAutofit/>
          </a:bodyPr>
          <a:lstStyle/>
          <a:p>
            <a:pPr algn="l"/>
            <a:r>
              <a:rPr lang="fi-FI" sz="3200" b="1" i="1" u="sng" dirty="0" smtClean="0">
                <a:solidFill>
                  <a:schemeClr val="tx1"/>
                </a:solidFill>
                <a:latin typeface="Book Antiqua" pitchFamily="18" charset="0"/>
                <a:cs typeface="Chalkboard"/>
              </a:rPr>
              <a:t>more than 2400 years ago</a:t>
            </a:r>
            <a:r>
              <a:rPr lang="fi-FI" sz="2400" b="1" i="1" dirty="0" smtClean="0">
                <a:solidFill>
                  <a:schemeClr val="tx1"/>
                </a:solidFill>
                <a:latin typeface="Book Antiqua" pitchFamily="18" charset="0"/>
                <a:cs typeface="Chalkboard"/>
              </a:rPr>
              <a:t/>
            </a:r>
            <a:br>
              <a:rPr lang="fi-FI" sz="2400" b="1" i="1" dirty="0" smtClean="0">
                <a:solidFill>
                  <a:schemeClr val="tx1"/>
                </a:solidFill>
                <a:latin typeface="Book Antiqua" pitchFamily="18" charset="0"/>
                <a:cs typeface="Chalkboard"/>
              </a:rPr>
            </a:br>
            <a:r>
              <a:rPr lang="fi-FI" sz="2400" b="1" i="1" dirty="0" smtClean="0">
                <a:solidFill>
                  <a:schemeClr val="tx1"/>
                </a:solidFill>
                <a:latin typeface="Book Antiqua" pitchFamily="18" charset="0"/>
                <a:cs typeface="Chalkboard"/>
              </a:rPr>
              <a:t>The first attempts in descriping the building block of matter was  by the</a:t>
            </a:r>
            <a:r>
              <a:rPr lang="en-US" sz="2400" b="1" i="1" dirty="0" smtClean="0">
                <a:latin typeface="Book Antiqua" pitchFamily="18" charset="0"/>
              </a:rPr>
              <a:t> </a:t>
            </a:r>
            <a:r>
              <a:rPr lang="en-US" sz="2400" b="1" i="1" dirty="0" smtClean="0">
                <a:solidFill>
                  <a:schemeClr val="tx1"/>
                </a:solidFill>
                <a:latin typeface="Book Antiqua" pitchFamily="18" charset="0"/>
              </a:rPr>
              <a:t>the Greek philosopher </a:t>
            </a:r>
            <a:r>
              <a:rPr lang="fi-FI" sz="2400" b="1" i="1" dirty="0" smtClean="0">
                <a:solidFill>
                  <a:srgbClr val="FF0000"/>
                </a:solidFill>
                <a:latin typeface="Book Antiqua" pitchFamily="18" charset="0"/>
                <a:cs typeface="Chalkboard"/>
              </a:rPr>
              <a:t>Democrituse</a:t>
            </a:r>
            <a:r>
              <a:rPr lang="fi-FI" sz="2400" b="1" i="1" dirty="0" smtClean="0">
                <a:solidFill>
                  <a:schemeClr val="tx1"/>
                </a:solidFill>
                <a:latin typeface="Book Antiqua" pitchFamily="18" charset="0"/>
                <a:cs typeface="Chalkboard"/>
              </a:rPr>
              <a:t> (460-370 bc).</a:t>
            </a:r>
            <a:br>
              <a:rPr lang="fi-FI" sz="2400" b="1" i="1" dirty="0" smtClean="0">
                <a:solidFill>
                  <a:schemeClr val="tx1"/>
                </a:solidFill>
                <a:latin typeface="Book Antiqua" pitchFamily="18" charset="0"/>
                <a:cs typeface="Chalkboard"/>
              </a:rPr>
            </a:br>
            <a:r>
              <a:rPr lang="fi-FI" sz="2400" b="1" i="1" dirty="0" smtClean="0">
                <a:solidFill>
                  <a:schemeClr val="tx1"/>
                </a:solidFill>
                <a:latin typeface="Book Antiqua" pitchFamily="18" charset="0"/>
                <a:cs typeface="Chalkboard"/>
              </a:rPr>
              <a:t>It leads him to conclude that:</a:t>
            </a:r>
            <a:br>
              <a:rPr lang="fi-FI" sz="2400" b="1" i="1" dirty="0" smtClean="0">
                <a:solidFill>
                  <a:schemeClr val="tx1"/>
                </a:solidFill>
                <a:latin typeface="Book Antiqua" pitchFamily="18" charset="0"/>
                <a:cs typeface="Chalkboard"/>
              </a:rPr>
            </a:br>
            <a:r>
              <a:rPr lang="en-US" sz="2400" b="1" i="1" dirty="0" smtClean="0">
                <a:solidFill>
                  <a:schemeClr val="tx1"/>
                </a:solidFill>
                <a:latin typeface="Book Antiqua" pitchFamily="18" charset="0"/>
              </a:rPr>
              <a:t>the building block of matter called (atom)</a:t>
            </a:r>
            <a:r>
              <a:rPr lang="en-US" sz="2400" b="1" i="1" dirty="0" smtClean="0">
                <a:latin typeface="Book Antiqua" pitchFamily="18" charset="0"/>
              </a:rPr>
              <a:t> </a:t>
            </a:r>
            <a:br>
              <a:rPr lang="en-US" sz="2400" b="1" i="1" dirty="0" smtClean="0">
                <a:latin typeface="Book Antiqua" pitchFamily="18" charset="0"/>
              </a:rPr>
            </a:br>
            <a:r>
              <a:rPr lang="en-US" sz="2400" b="1" i="1" dirty="0" smtClean="0">
                <a:solidFill>
                  <a:schemeClr val="tx1"/>
                </a:solidFill>
                <a:latin typeface="Book Antiqua" pitchFamily="18" charset="0"/>
              </a:rPr>
              <a:t>Atoms are</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1. very small</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2. hard </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3. all made of the same material</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4. different in shapes and sizes</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5. infinite in number</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
            </a:r>
            <a:br>
              <a:rPr lang="en-US" sz="2400" b="1" i="1" dirty="0" smtClean="0">
                <a:solidFill>
                  <a:schemeClr val="tx1"/>
                </a:solidFill>
                <a:latin typeface="Book Antiqua" pitchFamily="18" charset="0"/>
              </a:rPr>
            </a:br>
            <a:r>
              <a:rPr lang="en-US" sz="2400" b="1" i="1" dirty="0" smtClean="0">
                <a:solidFill>
                  <a:schemeClr val="tx1"/>
                </a:solidFill>
                <a:latin typeface="Book Antiqua" pitchFamily="18" charset="0"/>
              </a:rPr>
              <a:t/>
            </a:r>
            <a:br>
              <a:rPr lang="en-US" sz="2400" b="1" i="1" dirty="0" smtClean="0">
                <a:solidFill>
                  <a:schemeClr val="tx1"/>
                </a:solidFill>
                <a:latin typeface="Book Antiqua" pitchFamily="18" charset="0"/>
              </a:rPr>
            </a:br>
            <a:r>
              <a:rPr lang="en-US" sz="2400" b="1" i="1" dirty="0" smtClean="0">
                <a:latin typeface="Book Antiqua" pitchFamily="18" charset="0"/>
              </a:rPr>
              <a:t/>
            </a:r>
            <a:br>
              <a:rPr lang="en-US" sz="2400" b="1" i="1" dirty="0" smtClean="0">
                <a:latin typeface="Book Antiqua" pitchFamily="18" charset="0"/>
              </a:rPr>
            </a:br>
            <a:r>
              <a:rPr lang="en-US" sz="2400" b="1" i="1" dirty="0" smtClean="0">
                <a:latin typeface="Book Antiqua" pitchFamily="18" charset="0"/>
              </a:rPr>
              <a:t/>
            </a:r>
            <a:br>
              <a:rPr lang="en-US" sz="2400" b="1" i="1" dirty="0" smtClean="0">
                <a:latin typeface="Book Antiqua" pitchFamily="18" charset="0"/>
              </a:rPr>
            </a:br>
            <a:endParaRPr lang="en-US" sz="2400" i="1" dirty="0">
              <a:latin typeface="Book Antiqua" pitchFamily="18" charset="0"/>
            </a:endParaRPr>
          </a:p>
        </p:txBody>
      </p:sp>
      <p:pic>
        <p:nvPicPr>
          <p:cNvPr id="4" name="Content Placeholder 3" descr="Democritus.jpg"/>
          <p:cNvPicPr>
            <a:picLocks noGrp="1" noChangeAspect="1"/>
          </p:cNvPicPr>
          <p:nvPr>
            <p:ph idx="1"/>
          </p:nvPr>
        </p:nvPicPr>
        <p:blipFill>
          <a:blip r:embed="rId4"/>
          <a:stretch>
            <a:fillRect/>
          </a:stretch>
        </p:blipFill>
        <p:spPr>
          <a:xfrm>
            <a:off x="6096000" y="1981200"/>
            <a:ext cx="2703802" cy="2971800"/>
          </a:xfrm>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10893</TotalTime>
  <Words>599</Words>
  <Application>Microsoft Office PowerPoint</Application>
  <PresentationFormat>On-screen Show (4:3)</PresentationFormat>
  <Paragraphs>121</Paragraphs>
  <Slides>46</Slides>
  <Notes>17</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48" baseType="lpstr">
      <vt:lpstr>Office Theme</vt:lpstr>
      <vt:lpstr>Equation</vt:lpstr>
      <vt:lpstr>   4th School on High Energy Physics </vt:lpstr>
      <vt:lpstr>Slide 2</vt:lpstr>
      <vt:lpstr> How did we get here? </vt:lpstr>
      <vt:lpstr> How did we get here? </vt:lpstr>
      <vt:lpstr> How did we get here? </vt:lpstr>
      <vt:lpstr>more than 2400 years ago The first attempts in descriping the building block of matter was  by the the Greek philosopher Democrituse (460-370 bc). It leads him to conclude that: the building block of matter called (atom)            </vt:lpstr>
      <vt:lpstr>more than 2400 years ago The first attempts in descriping the building block of matter was  by the the Greek philosopher Democrituse (460-370 bc). It leads him to conclude that: the building block of matter called (atom)  Atoms are 1. very small 2. hard         </vt:lpstr>
      <vt:lpstr>more than 2400 years ago The first attempts in descriping the building block of matter was  by the the Greek philosopher Democrituse (460-370 bc). It leads him to conclude that: the building block of matter called (atom)  Atoms are 1. very small 2. hard  3. all made of the same material       </vt:lpstr>
      <vt:lpstr>more than 2400 years ago The first attempts in descriping the building block of matter was  by the the Greek philosopher Democrituse (460-370 bc). It leads him to conclude that: the building block of matter called (atom)  Atoms are 1. very small 2. hard  3. all made of the same material 4. different in shapes and sizes 5. infinite in number     </vt:lpstr>
      <vt:lpstr>more than 2400 years ago The first attempts in descriping the building block of matter was  by the the Greek philosopher Democrituse (460-370 bc). It leads him to conclude that: the building block of matter called (atom)  Atoms are 1. very small 2. hard  3. all made of the same material 4. different in shapes and sizes 5. infinite in number 6. always moving  7. capable of joining together.   </vt:lpstr>
      <vt:lpstr>more than 2400 years ago The first attempts in descriping the building block of matter was  by the the Greek philosopher Democrituse (460-370 bc). It leads him to conclude that: the building block of matter called (atom)  Atoms are 1. very small 2. hard  3. all made of the same material 4. different in shapes and sizes 5. infinite in number 6. always moving  7. capable of joining together.   Democrituse said                            “I think I finally understand atoms ”</vt:lpstr>
      <vt:lpstr>  less than 2400 years later  a mathematical model combines theory and experiment to describe and explains all  observed elementary  particles and its interactions discovered in the universe. it concluded that : every thing is made of  12 basic building blocks            called  ( fundamental particles)                    </vt:lpstr>
      <vt:lpstr>  less than 2400 years later  a mathematical model combines theory and experiment to describe and explains all  observed elementary  particles and its interactions discovered in the universe. it concluded that : every thing is made of  12 basic building blocks            called  ( fundamental particles)              6 Quarks                     </vt:lpstr>
      <vt:lpstr>  less than 2400 years later  a mathematical model combines theory and experiment to describe and explains all  observed elementary  particles and its interactions discovered in the universe. it concluded that : every thing is made of  12 basic building blocks            called  ( fundamental particles)              6 Quarks                6  leptons     </vt:lpstr>
      <vt:lpstr>  less than 2400 years later  a mathematical model combines theory and experiment to describe and explains all  observed elementary  particles and its interactions discovered in the universe. it concluded that : every thing is made of  12 basic building blocks            called  ( fundamental particles)              6 Quarks                6  leptons Governed by 3 Forces   </vt:lpstr>
      <vt:lpstr>  less than 2400 years later  a mathematical model combines theory and experiment to describe and explains all  observed elementary  particles and its interactions discovered in the universe. it concluded that : every thing is made of  12 basic building blocks            called  ( fundamental particles)              6 Quarks                6  leptons Governed by 3 Forces   </vt:lpstr>
      <vt:lpstr>  less than 2400 years later  a mathematical model combines theory and experiment to describe and explains all  observed elementary  particles and its interactions discovered in the universe. it concluded that : every thing is made of  12 basic building blocks            called  ( fundamental particles)              6 Quarks                6  leptons Governed by 3 Forces   </vt:lpstr>
      <vt:lpstr>  less than 2400 years later  a mathematical model combines theory and experiment to describe and explains all  observed elementary  particles and its interactions discovered in the universe. it concluded that : every thing is made of  12 basic building blocks            called  ( fundamental particles)              6 Quarks                6  leptons Governed by 3 Forces   </vt:lpstr>
      <vt:lpstr>  So far so good, but....  ... Is this the time for every  physicist to say       “I think I finally understand atoms “   There are also some Questions that couldn’t be solved!!!        </vt:lpstr>
      <vt:lpstr>  So far so good, but....  ...it is not time for every  physicist to say          “I think I finally understand atoms “   There are also some Questions that couldn’t be solved!!! 1. what is dark matter?       </vt:lpstr>
      <vt:lpstr> So far so good, but....  ... Is this the time for every  physicist to say       “I think I finally understand atoms “   There are also some Questions that couldn’t be solved!!! 1. what is dark matter? 2. what happened to the missing antimatter?      </vt:lpstr>
      <vt:lpstr>  So far so good, but....  ...it is not time for every  physicist to say          “I think I finally understand atoms “   There are also some Questions that couldn’t be solved!!! 1. what is dark matter? 2. what happened to the missing antimatter? 3. The existence Super symmetric Particles!  4.Why are there  three generations of quarks and leptons?    </vt:lpstr>
      <vt:lpstr>  So far so good, but....  ...it is not time for every  physicist to say          “I think I finally understand atoms “   There are also some Questions that couldn’t be solved!!! 1. what is dark matter? 2. what happened to the missing antimatter? 3. The existence Super symmetric Particles! 4.Why are there  three generations of quarks and leptons? 5. How does gravity fit into all of this?    </vt:lpstr>
      <vt:lpstr>  So far so good, but....  ...it is not time for every  physicist to say          “I think I finally understand atoms “   There are also some Questions that couldn’t be solved!!! 1. what is dark matter? 2. what happened to the missing antimatter? 3. The existence Super symmetric Particles!  4.Why are there  three generations of quarks and leptons? 5. How does gravity fit into all of this?  and finally  6. what gives the particles mass? </vt:lpstr>
      <vt:lpstr>the unsolved Mysteries of  the standard model                                        Mass problem                why a particle has a certain mass?       why is the photon massless and the W particle massive? The standard model couldn’t explained that !! Physicists have theorized the existence of a field which interacts with other particles to give them mass the field      called (the Higgs field)  The Higgs field requires a particle      called   (Higgs boson)  </vt:lpstr>
      <vt:lpstr>Slide 26</vt:lpstr>
      <vt:lpstr>Slide 27</vt:lpstr>
      <vt:lpstr>How the Higgs mechanism Works?     Suppose                </vt:lpstr>
      <vt:lpstr> </vt:lpstr>
      <vt:lpstr>                     </vt:lpstr>
      <vt:lpstr>How the Higgs mechanism Works?(continued)                     </vt:lpstr>
      <vt:lpstr>Slide 32</vt:lpstr>
      <vt:lpstr>the problem is   the Higgs particle has no spin no electric charge no color charge     very unstable(1.6×10−22 s) so it couldn’t detected directly since    (a) there are several different ways it can decay   (b) there are other collisions among those trillions    that produce similar signatures. Unfortunately   The yield of Higgs particles in Relativistic Heavy Ion Collisions is very low (~ 21 events in 109 events)!!</vt:lpstr>
      <vt:lpstr> Discovery of Higgs Bosons  the observation of the Higgs boson in july 2012 indicates that the mass of the Higgs boson is  125.3 ± 0.6 GeV,</vt:lpstr>
      <vt:lpstr>Slide 35</vt:lpstr>
      <vt:lpstr>HIGGS BOSON RECONSTRUCTION   </vt:lpstr>
      <vt:lpstr>My algorithm has to  1. find all the muons ad anti muons first 2. reconstruct the Z boson masses 91.1876 GEV 3. Reconstructing the Higgs boson of 125.3 GEV from its  Z daughters.  By the help of    1.    2. using the classes that offer the four Lorentz vector 3. opening the decay channels for Higgs and Z 4. tabulating the data so that I can link the daughter and parent   for each decay channel </vt:lpstr>
      <vt:lpstr>Slide 38</vt:lpstr>
      <vt:lpstr>Slide 39</vt:lpstr>
      <vt:lpstr>Slide 40</vt:lpstr>
      <vt:lpstr>Slide 41</vt:lpstr>
      <vt:lpstr>Slide 42</vt:lpstr>
      <vt:lpstr>Slide 43</vt:lpstr>
      <vt:lpstr>Conclusion on the past two months , I believe that I have learned a lot not only as an academic education by attending schools , conferences and reading books. But also the practical work increases my knowledge on C++ programming language and  offers me a great learning of Pythia and linux shell but I think that I have to read more about the usage of root 5.3 and Expand my limited experience in Pythia and other Montecarlo techniques  just to claims that   “I finally understand atoms “</vt:lpstr>
      <vt:lpstr>References 1. R. Oerter (2006). The Theory of Almost Everything: The Standard Model, the Unsung Triumph of Modern Physics (Kindle ed.). Penguin Group. p. 2. ISBN 0-13-236678-9. 2. Quantum Field Theory Demystified by David Mcmahon 3. http://en.wikipedia.org/wiki/Higgs_mechanism 4.Spontaneous_symmetry_breaking_in_the_Higgs_mechanism    (Review Paper) 5.ArticleImportant_RaimondSnellings_EllipticFlowAbriefReview_NewJPhys13_2011 6- http://www.particleadventure.org 7-D. Griths, Introduction to Elementary Particles ("John Wiley &amp; Sons, Inc.", 1987).       </vt:lpstr>
      <vt:lpstr>Thank you</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Higgs Production in Relativistic Heavy ion Collisions                                              Using Monte Carlo Techniques</dc:title>
  <dc:creator>Mahmoud</dc:creator>
  <cp:lastModifiedBy>Fouad</cp:lastModifiedBy>
  <cp:revision>349</cp:revision>
  <dcterms:created xsi:type="dcterms:W3CDTF">2006-08-16T00:00:00Z</dcterms:created>
  <dcterms:modified xsi:type="dcterms:W3CDTF">2014-04-28T10:49:29Z</dcterms:modified>
</cp:coreProperties>
</file>