
<file path=[Content_Types].xml><?xml version="1.0" encoding="utf-8"?>
<Types xmlns="http://schemas.openxmlformats.org/package/2006/content-types">
  <Default Extension="xml" ContentType="application/xml"/>
  <Default Extension="jpeg" ContentType="image/jpeg"/>
  <Default Extension="rels" ContentType="application/vnd.openxmlformats-package.relationships+xml"/>
  <Default Extension="emf" ContentType="image/x-emf"/>
  <Default Extension="vml" ContentType="application/vnd.openxmlformats-officedocument.vmlDrawing"/>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embeddings/oleObject1.bin" ContentType="application/vnd.openxmlformats-officedocument.oleObject"/>
  <Override PartName="/ppt/charts/chart1.xml" ContentType="application/vnd.openxmlformats-officedocument.drawingml.chart+xml"/>
  <Override PartName="/ppt/charts/chart2.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9" r:id="rId3"/>
    <p:sldId id="257" r:id="rId4"/>
    <p:sldId id="258" r:id="rId5"/>
    <p:sldId id="261" r:id="rId6"/>
    <p:sldId id="260" r:id="rId7"/>
    <p:sldId id="263" r:id="rId8"/>
    <p:sldId id="264" r:id="rId9"/>
    <p:sldId id="265" r:id="rId10"/>
    <p:sldId id="262" r:id="rId11"/>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88" d="100"/>
          <a:sy n="88" d="100"/>
        </p:scale>
        <p:origin x="-264" y="-11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1" Type="http://schemas.openxmlformats.org/officeDocument/2006/relationships/slide" Target="slides/slide10.xml"/><Relationship Id="rId12" Type="http://schemas.openxmlformats.org/officeDocument/2006/relationships/printerSettings" Target="printerSettings/printerSettings1.bin"/><Relationship Id="rId13" Type="http://schemas.openxmlformats.org/officeDocument/2006/relationships/presProps" Target="presProps.xml"/><Relationship Id="rId14" Type="http://schemas.openxmlformats.org/officeDocument/2006/relationships/viewProps" Target="viewProps.xml"/><Relationship Id="rId15" Type="http://schemas.openxmlformats.org/officeDocument/2006/relationships/theme" Target="theme/theme1.xml"/><Relationship Id="rId16"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charts/_rels/chart1.xml.rels><?xml version="1.0" encoding="UTF-8" standalone="yes"?>
<Relationships xmlns="http://schemas.openxmlformats.org/package/2006/relationships"><Relationship Id="rId1" Type="http://schemas.openxmlformats.org/officeDocument/2006/relationships/oleObject" Target="Macintosh%20HD:Users:eliasmetral:Documents:CERN:C_Since-07-12-08:CERNMachines:SPS:2010:MDweek38_CrabCavity_55GeV:TransverseEmittanceBUInCoast.xlsx"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file:///C:\frankz\CRAB08\CRAB%20MD%202010\55GeV-octavio.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title>
      <c:tx>
        <c:rich>
          <a:bodyPr/>
          <a:lstStyle/>
          <a:p>
            <a:pPr>
              <a:defRPr/>
            </a:pPr>
            <a:r>
              <a:rPr lang="en-US" dirty="0"/>
              <a:t>Evolution of the </a:t>
            </a:r>
            <a:r>
              <a:rPr lang="en-US" dirty="0" err="1"/>
              <a:t>Horiz</a:t>
            </a:r>
            <a:r>
              <a:rPr lang="en-US" dirty="0"/>
              <a:t>.</a:t>
            </a:r>
            <a:r>
              <a:rPr lang="en-US" baseline="0" dirty="0"/>
              <a:t> </a:t>
            </a:r>
            <a:r>
              <a:rPr lang="en-US" baseline="0" dirty="0" err="1" smtClean="0"/>
              <a:t>Emittance</a:t>
            </a:r>
            <a:r>
              <a:rPr lang="en-US" baseline="0" dirty="0" smtClean="0"/>
              <a:t> (</a:t>
            </a:r>
            <a:r>
              <a:rPr lang="en-US" baseline="0" dirty="0" smtClean="0">
                <a:latin typeface="Symbol" charset="2"/>
                <a:cs typeface="Symbol" charset="2"/>
              </a:rPr>
              <a:t>m</a:t>
            </a:r>
            <a:r>
              <a:rPr lang="en-US" baseline="0" dirty="0" smtClean="0"/>
              <a:t>m)</a:t>
            </a:r>
            <a:r>
              <a:rPr lang="en-US" baseline="0" dirty="0"/>
              <a:t/>
            </a:r>
            <a:br>
              <a:rPr lang="en-US" baseline="0" dirty="0"/>
            </a:br>
            <a:r>
              <a:rPr lang="en-US" baseline="0" dirty="0" smtClean="0"/>
              <a:t>@55 </a:t>
            </a:r>
            <a:r>
              <a:rPr lang="en-US" baseline="0" dirty="0" err="1" smtClean="0"/>
              <a:t>GeV</a:t>
            </a:r>
            <a:r>
              <a:rPr lang="en-US" baseline="0" dirty="0" smtClean="0"/>
              <a:t> (crab cavity MD)</a:t>
            </a:r>
            <a:endParaRPr lang="en-US" dirty="0"/>
          </a:p>
        </c:rich>
      </c:tx>
      <c:layout/>
      <c:overlay val="0"/>
    </c:title>
    <c:autoTitleDeleted val="0"/>
    <c:plotArea>
      <c:layout/>
      <c:scatterChart>
        <c:scatterStyle val="smoothMarker"/>
        <c:varyColors val="0"/>
        <c:ser>
          <c:idx val="0"/>
          <c:order val="0"/>
          <c:tx>
            <c:strRef>
              <c:f>Sheet1!$B$1</c:f>
              <c:strCache>
                <c:ptCount val="1"/>
                <c:pt idx="0">
                  <c:v>H [rms norm]</c:v>
                </c:pt>
              </c:strCache>
            </c:strRef>
          </c:tx>
          <c:xVal>
            <c:numRef>
              <c:f>Sheet1!$A$2:$A$5</c:f>
              <c:numCache>
                <c:formatCode>h:mm:ss</c:formatCode>
                <c:ptCount val="4"/>
                <c:pt idx="0">
                  <c:v>0.0302083333333333</c:v>
                </c:pt>
                <c:pt idx="1">
                  <c:v>0.059988425925926</c:v>
                </c:pt>
                <c:pt idx="2">
                  <c:v>0.0760069444444445</c:v>
                </c:pt>
                <c:pt idx="3">
                  <c:v>0.0827777777777778</c:v>
                </c:pt>
              </c:numCache>
            </c:numRef>
          </c:xVal>
          <c:yVal>
            <c:numRef>
              <c:f>Sheet1!$B$2:$B$5</c:f>
              <c:numCache>
                <c:formatCode>General</c:formatCode>
                <c:ptCount val="4"/>
                <c:pt idx="0">
                  <c:v>3.1</c:v>
                </c:pt>
                <c:pt idx="1">
                  <c:v>5.5</c:v>
                </c:pt>
                <c:pt idx="2">
                  <c:v>7.6</c:v>
                </c:pt>
                <c:pt idx="3">
                  <c:v>8.3</c:v>
                </c:pt>
              </c:numCache>
            </c:numRef>
          </c:yVal>
          <c:smooth val="1"/>
        </c:ser>
        <c:dLbls>
          <c:showLegendKey val="0"/>
          <c:showVal val="0"/>
          <c:showCatName val="0"/>
          <c:showSerName val="0"/>
          <c:showPercent val="0"/>
          <c:showBubbleSize val="0"/>
        </c:dLbls>
        <c:axId val="-2114008008"/>
        <c:axId val="-1989838440"/>
      </c:scatterChart>
      <c:valAx>
        <c:axId val="-2114008008"/>
        <c:scaling>
          <c:orientation val="minMax"/>
        </c:scaling>
        <c:delete val="0"/>
        <c:axPos val="b"/>
        <c:numFmt formatCode="h:mm:ss" sourceLinked="1"/>
        <c:majorTickMark val="out"/>
        <c:minorTickMark val="none"/>
        <c:tickLblPos val="nextTo"/>
        <c:crossAx val="-1989838440"/>
        <c:crosses val="autoZero"/>
        <c:crossBetween val="midCat"/>
      </c:valAx>
      <c:valAx>
        <c:axId val="-1989838440"/>
        <c:scaling>
          <c:orientation val="minMax"/>
          <c:max val="10.0"/>
        </c:scaling>
        <c:delete val="0"/>
        <c:axPos val="l"/>
        <c:majorGridlines/>
        <c:numFmt formatCode="General" sourceLinked="1"/>
        <c:majorTickMark val="out"/>
        <c:minorTickMark val="none"/>
        <c:tickLblPos val="nextTo"/>
        <c:crossAx val="-2114008008"/>
        <c:crosses val="autoZero"/>
        <c:crossBetween val="midCat"/>
      </c:valAx>
    </c:plotArea>
    <c:plotVisOnly val="1"/>
    <c:dispBlanksAs val="gap"/>
    <c:showDLblsOverMax val="0"/>
  </c:chart>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en-US" dirty="0" err="1"/>
              <a:t>Emittance</a:t>
            </a:r>
            <a:r>
              <a:rPr lang="en-US" dirty="0"/>
              <a:t> growth </a:t>
            </a:r>
            <a:r>
              <a:rPr lang="en-US" dirty="0" smtClean="0"/>
              <a:t>x (</a:t>
            </a:r>
            <a:r>
              <a:rPr lang="en-US" dirty="0" smtClean="0">
                <a:latin typeface="Symbol" charset="2"/>
                <a:cs typeface="Symbol" charset="2"/>
              </a:rPr>
              <a:t>m</a:t>
            </a:r>
            <a:r>
              <a:rPr lang="en-US" dirty="0" smtClean="0"/>
              <a:t>m) BBLR MD @55GeV</a:t>
            </a:r>
            <a:endParaRPr lang="en-US" dirty="0"/>
          </a:p>
        </c:rich>
      </c:tx>
      <c:layout/>
      <c:overlay val="0"/>
    </c:title>
    <c:autoTitleDeleted val="0"/>
    <c:plotArea>
      <c:layout/>
      <c:scatterChart>
        <c:scatterStyle val="lineMarker"/>
        <c:varyColors val="0"/>
        <c:ser>
          <c:idx val="0"/>
          <c:order val="0"/>
          <c:tx>
            <c:v>Emittance growth</c:v>
          </c:tx>
          <c:spPr>
            <a:ln w="28575">
              <a:noFill/>
            </a:ln>
          </c:spPr>
          <c:trendline>
            <c:name>ex-in_fit</c:name>
            <c:spPr>
              <a:ln>
                <a:solidFill>
                  <a:schemeClr val="accent1"/>
                </a:solidFill>
              </a:ln>
            </c:spPr>
            <c:trendlineType val="linear"/>
            <c:dispRSqr val="1"/>
            <c:dispEq val="1"/>
            <c:trendlineLbl>
              <c:layout>
                <c:manualLayout>
                  <c:x val="-0.36694792692995"/>
                  <c:y val="0.00943631310236118"/>
                </c:manualLayout>
              </c:layout>
              <c:tx>
                <c:rich>
                  <a:bodyPr/>
                  <a:lstStyle/>
                  <a:p>
                    <a:pPr>
                      <a:defRPr/>
                    </a:pPr>
                    <a:r>
                      <a:rPr lang="en-US"/>
                      <a:t>ex_in = 86.857t - 6.9578
R² = 0.9651</a:t>
                    </a:r>
                  </a:p>
                </c:rich>
              </c:tx>
              <c:numFmt formatCode="General" sourceLinked="0"/>
              <c:spPr>
                <a:gradFill>
                  <a:gsLst>
                    <a:gs pos="0">
                      <a:schemeClr val="tx2">
                        <a:lumMod val="40000"/>
                        <a:lumOff val="60000"/>
                      </a:schemeClr>
                    </a:gs>
                    <a:gs pos="39999">
                      <a:srgbClr val="85C2FF"/>
                    </a:gs>
                    <a:gs pos="70000">
                      <a:srgbClr val="C4D6EB"/>
                    </a:gs>
                    <a:gs pos="100000">
                      <a:srgbClr val="FFEBFA"/>
                    </a:gs>
                  </a:gsLst>
                  <a:lin ang="5400000" scaled="0"/>
                </a:gradFill>
              </c:spPr>
            </c:trendlineLbl>
          </c:trendline>
          <c:xVal>
            <c:numRef>
              <c:f>'1st Coast'!$A$6:$A$36</c:f>
              <c:numCache>
                <c:formatCode>h:mm:ss</c:formatCode>
                <c:ptCount val="31"/>
                <c:pt idx="0">
                  <c:v>0.0977430555555555</c:v>
                </c:pt>
                <c:pt idx="1">
                  <c:v>0.0988310185185185</c:v>
                </c:pt>
                <c:pt idx="2">
                  <c:v>0.101539351851852</c:v>
                </c:pt>
                <c:pt idx="3">
                  <c:v>0.10224537037037</c:v>
                </c:pt>
                <c:pt idx="4">
                  <c:v>0.103993055555556</c:v>
                </c:pt>
                <c:pt idx="5">
                  <c:v>0.10462962962963</c:v>
                </c:pt>
                <c:pt idx="6">
                  <c:v>0.106689814814815</c:v>
                </c:pt>
                <c:pt idx="7">
                  <c:v>0.107453703703704</c:v>
                </c:pt>
                <c:pt idx="8">
                  <c:v>0.109259259259259</c:v>
                </c:pt>
                <c:pt idx="9">
                  <c:v>0.109699074074074</c:v>
                </c:pt>
                <c:pt idx="10">
                  <c:v>0.111342592592592</c:v>
                </c:pt>
                <c:pt idx="11">
                  <c:v>0.111909722222222</c:v>
                </c:pt>
                <c:pt idx="12">
                  <c:v>0.114085648148148</c:v>
                </c:pt>
                <c:pt idx="13">
                  <c:v>0.114664351851852</c:v>
                </c:pt>
                <c:pt idx="14">
                  <c:v>0.116412037037037</c:v>
                </c:pt>
                <c:pt idx="15">
                  <c:v>0.117048611111111</c:v>
                </c:pt>
                <c:pt idx="16">
                  <c:v>0.119351851851852</c:v>
                </c:pt>
                <c:pt idx="17">
                  <c:v>0.119814814814815</c:v>
                </c:pt>
                <c:pt idx="18">
                  <c:v>0.122615740740741</c:v>
                </c:pt>
                <c:pt idx="19">
                  <c:v>0.123125</c:v>
                </c:pt>
                <c:pt idx="20">
                  <c:v>0.125902777777778</c:v>
                </c:pt>
                <c:pt idx="21">
                  <c:v>0.126400462962963</c:v>
                </c:pt>
                <c:pt idx="22">
                  <c:v>0.126770833333333</c:v>
                </c:pt>
                <c:pt idx="23">
                  <c:v>0.127534722222222</c:v>
                </c:pt>
                <c:pt idx="24">
                  <c:v>0.127766203703704</c:v>
                </c:pt>
                <c:pt idx="25">
                  <c:v>0.127986111111111</c:v>
                </c:pt>
                <c:pt idx="26">
                  <c:v>0.128287037037037</c:v>
                </c:pt>
                <c:pt idx="27">
                  <c:v>0.128680555555555</c:v>
                </c:pt>
                <c:pt idx="28">
                  <c:v>0.129756944444444</c:v>
                </c:pt>
                <c:pt idx="29">
                  <c:v>0.130960648148148</c:v>
                </c:pt>
                <c:pt idx="30">
                  <c:v>0.131412037037037</c:v>
                </c:pt>
              </c:numCache>
            </c:numRef>
          </c:xVal>
          <c:yVal>
            <c:numRef>
              <c:f>'1st Coast'!$C$6:$C$36</c:f>
              <c:numCache>
                <c:formatCode>General</c:formatCode>
                <c:ptCount val="31"/>
                <c:pt idx="0">
                  <c:v>1.694000000000001</c:v>
                </c:pt>
                <c:pt idx="3">
                  <c:v>1.974000000000001</c:v>
                </c:pt>
                <c:pt idx="5">
                  <c:v>2.052999999999998</c:v>
                </c:pt>
                <c:pt idx="7">
                  <c:v>2.297</c:v>
                </c:pt>
                <c:pt idx="9">
                  <c:v>2.555</c:v>
                </c:pt>
                <c:pt idx="11">
                  <c:v>2.743</c:v>
                </c:pt>
                <c:pt idx="13">
                  <c:v>2.978</c:v>
                </c:pt>
                <c:pt idx="15">
                  <c:v>3.026</c:v>
                </c:pt>
                <c:pt idx="17">
                  <c:v>3.275</c:v>
                </c:pt>
                <c:pt idx="19">
                  <c:v>3.867</c:v>
                </c:pt>
                <c:pt idx="21">
                  <c:v>4.509</c:v>
                </c:pt>
                <c:pt idx="22">
                  <c:v>3.885</c:v>
                </c:pt>
                <c:pt idx="23">
                  <c:v>4.118999999999994</c:v>
                </c:pt>
                <c:pt idx="24">
                  <c:v>4.168999999999992</c:v>
                </c:pt>
                <c:pt idx="25">
                  <c:v>4.436</c:v>
                </c:pt>
                <c:pt idx="26">
                  <c:v>4.173999999999999</c:v>
                </c:pt>
                <c:pt idx="27">
                  <c:v>3.949</c:v>
                </c:pt>
                <c:pt idx="28">
                  <c:v>4.097</c:v>
                </c:pt>
                <c:pt idx="29">
                  <c:v>4.506</c:v>
                </c:pt>
                <c:pt idx="30">
                  <c:v>4.462</c:v>
                </c:pt>
              </c:numCache>
            </c:numRef>
          </c:yVal>
          <c:smooth val="0"/>
        </c:ser>
        <c:ser>
          <c:idx val="1"/>
          <c:order val="1"/>
          <c:tx>
            <c:v>ex-out</c:v>
          </c:tx>
          <c:spPr>
            <a:ln w="28575">
              <a:noFill/>
            </a:ln>
          </c:spPr>
          <c:marker>
            <c:symbol val="square"/>
            <c:size val="4"/>
          </c:marker>
          <c:trendline>
            <c:spPr>
              <a:ln>
                <a:solidFill>
                  <a:schemeClr val="accent2"/>
                </a:solidFill>
              </a:ln>
            </c:spPr>
            <c:trendlineType val="linear"/>
            <c:dispRSqr val="1"/>
            <c:dispEq val="1"/>
            <c:trendlineLbl>
              <c:layout>
                <c:manualLayout>
                  <c:x val="-0.0253055282152231"/>
                  <c:y val="0.322414875505427"/>
                </c:manualLayout>
              </c:layout>
              <c:tx>
                <c:rich>
                  <a:bodyPr/>
                  <a:lstStyle/>
                  <a:p>
                    <a:pPr>
                      <a:defRPr/>
                    </a:pPr>
                    <a:r>
                      <a:rPr lang="en-US"/>
                      <a:t>ex_out= 73.084t - 5.5362
R² = 0.938</a:t>
                    </a:r>
                  </a:p>
                </c:rich>
              </c:tx>
              <c:numFmt formatCode="General" sourceLinked="0"/>
              <c:spPr>
                <a:gradFill>
                  <a:gsLst>
                    <a:gs pos="0">
                      <a:schemeClr val="accent2"/>
                    </a:gs>
                    <a:gs pos="30000">
                      <a:srgbClr val="D49E6C"/>
                    </a:gs>
                    <a:gs pos="70000">
                      <a:srgbClr val="A65528"/>
                    </a:gs>
                    <a:gs pos="100000">
                      <a:srgbClr val="663012"/>
                    </a:gs>
                  </a:gsLst>
                  <a:lin ang="5400000" scaled="0"/>
                </a:gradFill>
              </c:spPr>
            </c:trendlineLbl>
          </c:trendline>
          <c:xVal>
            <c:numRef>
              <c:f>'1st Coast'!$A$6:$A$36</c:f>
              <c:numCache>
                <c:formatCode>h:mm:ss</c:formatCode>
                <c:ptCount val="31"/>
                <c:pt idx="0">
                  <c:v>0.0977430555555555</c:v>
                </c:pt>
                <c:pt idx="1">
                  <c:v>0.0988310185185185</c:v>
                </c:pt>
                <c:pt idx="2">
                  <c:v>0.101539351851852</c:v>
                </c:pt>
                <c:pt idx="3">
                  <c:v>0.10224537037037</c:v>
                </c:pt>
                <c:pt idx="4">
                  <c:v>0.103993055555556</c:v>
                </c:pt>
                <c:pt idx="5">
                  <c:v>0.10462962962963</c:v>
                </c:pt>
                <c:pt idx="6">
                  <c:v>0.106689814814815</c:v>
                </c:pt>
                <c:pt idx="7">
                  <c:v>0.107453703703704</c:v>
                </c:pt>
                <c:pt idx="8">
                  <c:v>0.109259259259259</c:v>
                </c:pt>
                <c:pt idx="9">
                  <c:v>0.109699074074074</c:v>
                </c:pt>
                <c:pt idx="10">
                  <c:v>0.111342592592592</c:v>
                </c:pt>
                <c:pt idx="11">
                  <c:v>0.111909722222222</c:v>
                </c:pt>
                <c:pt idx="12">
                  <c:v>0.114085648148148</c:v>
                </c:pt>
                <c:pt idx="13">
                  <c:v>0.114664351851852</c:v>
                </c:pt>
                <c:pt idx="14">
                  <c:v>0.116412037037037</c:v>
                </c:pt>
                <c:pt idx="15">
                  <c:v>0.117048611111111</c:v>
                </c:pt>
                <c:pt idx="16">
                  <c:v>0.119351851851852</c:v>
                </c:pt>
                <c:pt idx="17">
                  <c:v>0.119814814814815</c:v>
                </c:pt>
                <c:pt idx="18">
                  <c:v>0.122615740740741</c:v>
                </c:pt>
                <c:pt idx="19">
                  <c:v>0.123125</c:v>
                </c:pt>
                <c:pt idx="20">
                  <c:v>0.125902777777778</c:v>
                </c:pt>
                <c:pt idx="21">
                  <c:v>0.126400462962963</c:v>
                </c:pt>
                <c:pt idx="22">
                  <c:v>0.126770833333333</c:v>
                </c:pt>
                <c:pt idx="23">
                  <c:v>0.127534722222222</c:v>
                </c:pt>
                <c:pt idx="24">
                  <c:v>0.127766203703704</c:v>
                </c:pt>
                <c:pt idx="25">
                  <c:v>0.127986111111111</c:v>
                </c:pt>
                <c:pt idx="26">
                  <c:v>0.128287037037037</c:v>
                </c:pt>
                <c:pt idx="27">
                  <c:v>0.128680555555555</c:v>
                </c:pt>
                <c:pt idx="28">
                  <c:v>0.129756944444444</c:v>
                </c:pt>
                <c:pt idx="29">
                  <c:v>0.130960648148148</c:v>
                </c:pt>
                <c:pt idx="30">
                  <c:v>0.131412037037037</c:v>
                </c:pt>
              </c:numCache>
            </c:numRef>
          </c:xVal>
          <c:yVal>
            <c:numRef>
              <c:f>'1st Coast'!$D$6:$D$36</c:f>
              <c:numCache>
                <c:formatCode>General</c:formatCode>
                <c:ptCount val="31"/>
                <c:pt idx="0">
                  <c:v>1.744999999999999</c:v>
                </c:pt>
                <c:pt idx="3">
                  <c:v>1.885</c:v>
                </c:pt>
                <c:pt idx="5">
                  <c:v>2.004</c:v>
                </c:pt>
                <c:pt idx="7">
                  <c:v>2.285</c:v>
                </c:pt>
                <c:pt idx="9">
                  <c:v>2.548</c:v>
                </c:pt>
                <c:pt idx="11">
                  <c:v>2.714</c:v>
                </c:pt>
                <c:pt idx="13">
                  <c:v>2.768</c:v>
                </c:pt>
                <c:pt idx="15">
                  <c:v>2.934999999999999</c:v>
                </c:pt>
                <c:pt idx="17">
                  <c:v>3.182</c:v>
                </c:pt>
                <c:pt idx="19">
                  <c:v>3.422</c:v>
                </c:pt>
                <c:pt idx="21">
                  <c:v>3.545</c:v>
                </c:pt>
                <c:pt idx="22">
                  <c:v>3.634</c:v>
                </c:pt>
                <c:pt idx="23">
                  <c:v>4.083</c:v>
                </c:pt>
                <c:pt idx="24">
                  <c:v>3.849</c:v>
                </c:pt>
                <c:pt idx="25">
                  <c:v>3.775</c:v>
                </c:pt>
                <c:pt idx="26">
                  <c:v>4.281</c:v>
                </c:pt>
                <c:pt idx="27">
                  <c:v>3.987</c:v>
                </c:pt>
                <c:pt idx="28">
                  <c:v>3.586</c:v>
                </c:pt>
                <c:pt idx="29">
                  <c:v>3.64</c:v>
                </c:pt>
                <c:pt idx="30">
                  <c:v>4.363999999999994</c:v>
                </c:pt>
              </c:numCache>
            </c:numRef>
          </c:yVal>
          <c:smooth val="0"/>
        </c:ser>
        <c:dLbls>
          <c:showLegendKey val="0"/>
          <c:showVal val="0"/>
          <c:showCatName val="0"/>
          <c:showSerName val="0"/>
          <c:showPercent val="0"/>
          <c:showBubbleSize val="0"/>
        </c:dLbls>
        <c:axId val="-1989372104"/>
        <c:axId val="-2088431864"/>
      </c:scatterChart>
      <c:valAx>
        <c:axId val="-1989372104"/>
        <c:scaling>
          <c:orientation val="minMax"/>
          <c:max val="0.132"/>
          <c:min val="0.097"/>
        </c:scaling>
        <c:delete val="0"/>
        <c:axPos val="b"/>
        <c:numFmt formatCode="h:mm:ss" sourceLinked="1"/>
        <c:majorTickMark val="out"/>
        <c:minorTickMark val="none"/>
        <c:tickLblPos val="nextTo"/>
        <c:crossAx val="-2088431864"/>
        <c:crosses val="autoZero"/>
        <c:crossBetween val="midCat"/>
      </c:valAx>
      <c:valAx>
        <c:axId val="-2088431864"/>
        <c:scaling>
          <c:orientation val="minMax"/>
        </c:scaling>
        <c:delete val="0"/>
        <c:axPos val="l"/>
        <c:majorGridlines/>
        <c:numFmt formatCode="General" sourceLinked="1"/>
        <c:majorTickMark val="out"/>
        <c:minorTickMark val="none"/>
        <c:tickLblPos val="nextTo"/>
        <c:crossAx val="-1989372104"/>
        <c:crosses val="autoZero"/>
        <c:crossBetween val="midCat"/>
      </c:valAx>
    </c:plotArea>
    <c:plotVisOnly val="1"/>
    <c:dispBlanksAs val="gap"/>
    <c:showDLblsOverMax val="0"/>
  </c:chart>
  <c:txPr>
    <a:bodyPr/>
    <a:lstStyle/>
    <a:p>
      <a:pPr>
        <a:defRPr sz="1400"/>
      </a:pPr>
      <a:endParaRPr lang="en-US"/>
    </a:p>
  </c:txPr>
  <c:externalData r:id="rId1">
    <c:autoUpdate val="0"/>
  </c:externalData>
</c:chartSpace>
</file>

<file path=ppt/drawings/_rels/vmlDrawing1.vml.rels><?xml version="1.0" encoding="UTF-8" standalone="yes"?>
<Relationships xmlns="http://schemas.openxmlformats.org/package/2006/relationships"><Relationship Id="rId1" Type="http://schemas.openxmlformats.org/officeDocument/2006/relationships/image" Target="../media/image4.emf"/></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083766BB-C5D3-7648-AB51-7609D4F76211}" type="datetimeFigureOut">
              <a:rPr lang="en-US" smtClean="0"/>
              <a:t>18/03/14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D4B6CA1-5A18-F94D-B034-D5B96572B24F}" type="slidenum">
              <a:rPr lang="en-US" smtClean="0"/>
              <a:t>‹#›</a:t>
            </a:fld>
            <a:endParaRPr lang="en-US"/>
          </a:p>
        </p:txBody>
      </p:sp>
    </p:spTree>
    <p:extLst>
      <p:ext uri="{BB962C8B-B14F-4D97-AF65-F5344CB8AC3E}">
        <p14:creationId xmlns:p14="http://schemas.microsoft.com/office/powerpoint/2010/main" val="184532470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83766BB-C5D3-7648-AB51-7609D4F76211}" type="datetimeFigureOut">
              <a:rPr lang="en-US" smtClean="0"/>
              <a:t>18/03/14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D4B6CA1-5A18-F94D-B034-D5B96572B24F}" type="slidenum">
              <a:rPr lang="en-US" smtClean="0"/>
              <a:t>‹#›</a:t>
            </a:fld>
            <a:endParaRPr lang="en-US"/>
          </a:p>
        </p:txBody>
      </p:sp>
    </p:spTree>
    <p:extLst>
      <p:ext uri="{BB962C8B-B14F-4D97-AF65-F5344CB8AC3E}">
        <p14:creationId xmlns:p14="http://schemas.microsoft.com/office/powerpoint/2010/main" val="281712077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83766BB-C5D3-7648-AB51-7609D4F76211}" type="datetimeFigureOut">
              <a:rPr lang="en-US" smtClean="0"/>
              <a:t>18/03/14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D4B6CA1-5A18-F94D-B034-D5B96572B24F}" type="slidenum">
              <a:rPr lang="en-US" smtClean="0"/>
              <a:t>‹#›</a:t>
            </a:fld>
            <a:endParaRPr lang="en-US"/>
          </a:p>
        </p:txBody>
      </p:sp>
    </p:spTree>
    <p:extLst>
      <p:ext uri="{BB962C8B-B14F-4D97-AF65-F5344CB8AC3E}">
        <p14:creationId xmlns:p14="http://schemas.microsoft.com/office/powerpoint/2010/main" val="362837437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83766BB-C5D3-7648-AB51-7609D4F76211}" type="datetimeFigureOut">
              <a:rPr lang="en-US" smtClean="0"/>
              <a:t>18/03/14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D4B6CA1-5A18-F94D-B034-D5B96572B24F}" type="slidenum">
              <a:rPr lang="en-US" smtClean="0"/>
              <a:t>‹#›</a:t>
            </a:fld>
            <a:endParaRPr lang="en-US"/>
          </a:p>
        </p:txBody>
      </p:sp>
    </p:spTree>
    <p:extLst>
      <p:ext uri="{BB962C8B-B14F-4D97-AF65-F5344CB8AC3E}">
        <p14:creationId xmlns:p14="http://schemas.microsoft.com/office/powerpoint/2010/main" val="119116542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83766BB-C5D3-7648-AB51-7609D4F76211}" type="datetimeFigureOut">
              <a:rPr lang="en-US" smtClean="0"/>
              <a:t>18/03/14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D4B6CA1-5A18-F94D-B034-D5B96572B24F}" type="slidenum">
              <a:rPr lang="en-US" smtClean="0"/>
              <a:t>‹#›</a:t>
            </a:fld>
            <a:endParaRPr lang="en-US"/>
          </a:p>
        </p:txBody>
      </p:sp>
    </p:spTree>
    <p:extLst>
      <p:ext uri="{BB962C8B-B14F-4D97-AF65-F5344CB8AC3E}">
        <p14:creationId xmlns:p14="http://schemas.microsoft.com/office/powerpoint/2010/main" val="385440735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083766BB-C5D3-7648-AB51-7609D4F76211}" type="datetimeFigureOut">
              <a:rPr lang="en-US" smtClean="0"/>
              <a:t>18/03/14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D4B6CA1-5A18-F94D-B034-D5B96572B24F}" type="slidenum">
              <a:rPr lang="en-US" smtClean="0"/>
              <a:t>‹#›</a:t>
            </a:fld>
            <a:endParaRPr lang="en-US"/>
          </a:p>
        </p:txBody>
      </p:sp>
    </p:spTree>
    <p:extLst>
      <p:ext uri="{BB962C8B-B14F-4D97-AF65-F5344CB8AC3E}">
        <p14:creationId xmlns:p14="http://schemas.microsoft.com/office/powerpoint/2010/main" val="231828864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083766BB-C5D3-7648-AB51-7609D4F76211}" type="datetimeFigureOut">
              <a:rPr lang="en-US" smtClean="0"/>
              <a:t>18/03/14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D4B6CA1-5A18-F94D-B034-D5B96572B24F}" type="slidenum">
              <a:rPr lang="en-US" smtClean="0"/>
              <a:t>‹#›</a:t>
            </a:fld>
            <a:endParaRPr lang="en-US"/>
          </a:p>
        </p:txBody>
      </p:sp>
    </p:spTree>
    <p:extLst>
      <p:ext uri="{BB962C8B-B14F-4D97-AF65-F5344CB8AC3E}">
        <p14:creationId xmlns:p14="http://schemas.microsoft.com/office/powerpoint/2010/main" val="38372615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083766BB-C5D3-7648-AB51-7609D4F76211}" type="datetimeFigureOut">
              <a:rPr lang="en-US" smtClean="0"/>
              <a:t>18/03/14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D4B6CA1-5A18-F94D-B034-D5B96572B24F}" type="slidenum">
              <a:rPr lang="en-US" smtClean="0"/>
              <a:t>‹#›</a:t>
            </a:fld>
            <a:endParaRPr lang="en-US"/>
          </a:p>
        </p:txBody>
      </p:sp>
    </p:spTree>
    <p:extLst>
      <p:ext uri="{BB962C8B-B14F-4D97-AF65-F5344CB8AC3E}">
        <p14:creationId xmlns:p14="http://schemas.microsoft.com/office/powerpoint/2010/main" val="332579732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83766BB-C5D3-7648-AB51-7609D4F76211}" type="datetimeFigureOut">
              <a:rPr lang="en-US" smtClean="0"/>
              <a:t>18/03/14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D4B6CA1-5A18-F94D-B034-D5B96572B24F}" type="slidenum">
              <a:rPr lang="en-US" smtClean="0"/>
              <a:t>‹#›</a:t>
            </a:fld>
            <a:endParaRPr lang="en-US"/>
          </a:p>
        </p:txBody>
      </p:sp>
    </p:spTree>
    <p:extLst>
      <p:ext uri="{BB962C8B-B14F-4D97-AF65-F5344CB8AC3E}">
        <p14:creationId xmlns:p14="http://schemas.microsoft.com/office/powerpoint/2010/main" val="87921435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83766BB-C5D3-7648-AB51-7609D4F76211}" type="datetimeFigureOut">
              <a:rPr lang="en-US" smtClean="0"/>
              <a:t>18/03/14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D4B6CA1-5A18-F94D-B034-D5B96572B24F}" type="slidenum">
              <a:rPr lang="en-US" smtClean="0"/>
              <a:t>‹#›</a:t>
            </a:fld>
            <a:endParaRPr lang="en-US"/>
          </a:p>
        </p:txBody>
      </p:sp>
    </p:spTree>
    <p:extLst>
      <p:ext uri="{BB962C8B-B14F-4D97-AF65-F5344CB8AC3E}">
        <p14:creationId xmlns:p14="http://schemas.microsoft.com/office/powerpoint/2010/main" val="195215708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83766BB-C5D3-7648-AB51-7609D4F76211}" type="datetimeFigureOut">
              <a:rPr lang="en-US" smtClean="0"/>
              <a:t>18/03/14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D4B6CA1-5A18-F94D-B034-D5B96572B24F}" type="slidenum">
              <a:rPr lang="en-US" smtClean="0"/>
              <a:t>‹#›</a:t>
            </a:fld>
            <a:endParaRPr lang="en-US"/>
          </a:p>
        </p:txBody>
      </p:sp>
    </p:spTree>
    <p:extLst>
      <p:ext uri="{BB962C8B-B14F-4D97-AF65-F5344CB8AC3E}">
        <p14:creationId xmlns:p14="http://schemas.microsoft.com/office/powerpoint/2010/main" val="995373537"/>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83766BB-C5D3-7648-AB51-7609D4F76211}" type="datetimeFigureOut">
              <a:rPr lang="en-US" smtClean="0"/>
              <a:t>18/03/14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D4B6CA1-5A18-F94D-B034-D5B96572B24F}" type="slidenum">
              <a:rPr lang="en-US" smtClean="0"/>
              <a:t>‹#›</a:t>
            </a:fld>
            <a:endParaRPr lang="en-US"/>
          </a:p>
        </p:txBody>
      </p:sp>
    </p:spTree>
    <p:extLst>
      <p:ext uri="{BB962C8B-B14F-4D97-AF65-F5344CB8AC3E}">
        <p14:creationId xmlns:p14="http://schemas.microsoft.com/office/powerpoint/2010/main" val="392064590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emf"/><Relationship Id="rId4" Type="http://schemas.openxmlformats.org/officeDocument/2006/relationships/image" Target="../media/image3.emf"/><Relationship Id="rId1" Type="http://schemas.openxmlformats.org/officeDocument/2006/relationships/slideLayout" Target="../slideLayouts/slideLayout2.xml"/><Relationship Id="rId2" Type="http://schemas.openxmlformats.org/officeDocument/2006/relationships/image" Target="../media/image1.png"/></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4" Type="http://schemas.openxmlformats.org/officeDocument/2006/relationships/oleObject" Target="../embeddings/oleObject1.bin"/><Relationship Id="rId5" Type="http://schemas.openxmlformats.org/officeDocument/2006/relationships/image" Target="../media/image4.emf"/><Relationship Id="rId1" Type="http://schemas.openxmlformats.org/officeDocument/2006/relationships/vmlDrawing" Target="../drawings/vmlDrawing1.vml"/><Relationship Id="rId2"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8.emf"/><Relationship Id="rId4" Type="http://schemas.openxmlformats.org/officeDocument/2006/relationships/image" Target="../media/image9.png"/><Relationship Id="rId5" Type="http://schemas.openxmlformats.org/officeDocument/2006/relationships/image" Target="../media/image10.png"/><Relationship Id="rId1" Type="http://schemas.openxmlformats.org/officeDocument/2006/relationships/slideLayout" Target="../slideLayouts/slideLayout2.xml"/><Relationship Id="rId2" Type="http://schemas.openxmlformats.org/officeDocument/2006/relationships/image" Target="../media/image7.emf"/></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chart" Target="../charts/char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chart" Target="../charts/char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dirty="0" smtClean="0"/>
              <a:t>First considerations on collective effects for the HEB in collider tunnel</a:t>
            </a:r>
            <a:endParaRPr lang="en-US" dirty="0"/>
          </a:p>
        </p:txBody>
      </p:sp>
      <p:sp>
        <p:nvSpPr>
          <p:cNvPr id="3" name="Subtitle 2"/>
          <p:cNvSpPr>
            <a:spLocks noGrp="1"/>
          </p:cNvSpPr>
          <p:nvPr>
            <p:ph type="subTitle" idx="1"/>
          </p:nvPr>
        </p:nvSpPr>
        <p:spPr/>
        <p:txBody>
          <a:bodyPr/>
          <a:lstStyle/>
          <a:p>
            <a:endParaRPr lang="en-US"/>
          </a:p>
        </p:txBody>
      </p:sp>
    </p:spTree>
    <p:extLst>
      <p:ext uri="{BB962C8B-B14F-4D97-AF65-F5344CB8AC3E}">
        <p14:creationId xmlns:p14="http://schemas.microsoft.com/office/powerpoint/2010/main" val="1433146407"/>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 name="Title 2"/>
          <p:cNvSpPr>
            <a:spLocks noGrp="1"/>
          </p:cNvSpPr>
          <p:nvPr>
            <p:ph type="title"/>
          </p:nvPr>
        </p:nvSpPr>
        <p:spPr>
          <a:xfrm>
            <a:off x="457200" y="274638"/>
            <a:ext cx="8229600" cy="539994"/>
          </a:xfrm>
        </p:spPr>
        <p:txBody>
          <a:bodyPr>
            <a:normAutofit fontScale="90000"/>
          </a:bodyPr>
          <a:lstStyle/>
          <a:p>
            <a:r>
              <a:rPr lang="en-US" dirty="0" err="1" smtClean="0"/>
              <a:t>Emittance</a:t>
            </a:r>
            <a:r>
              <a:rPr lang="en-US" dirty="0" smtClean="0"/>
              <a:t> growth @ injection</a:t>
            </a:r>
            <a:endParaRPr lang="en-US" dirty="0"/>
          </a:p>
        </p:txBody>
      </p:sp>
      <p:sp>
        <p:nvSpPr>
          <p:cNvPr id="47" name="Content Placeholder 2"/>
          <p:cNvSpPr>
            <a:spLocks noGrp="1"/>
          </p:cNvSpPr>
          <p:nvPr>
            <p:ph idx="1"/>
          </p:nvPr>
        </p:nvSpPr>
        <p:spPr>
          <a:xfrm>
            <a:off x="457200" y="1312742"/>
            <a:ext cx="8229600" cy="5065466"/>
          </a:xfrm>
        </p:spPr>
        <p:txBody>
          <a:bodyPr>
            <a:normAutofit fontScale="70000" lnSpcReduction="20000"/>
          </a:bodyPr>
          <a:lstStyle/>
          <a:p>
            <a:r>
              <a:rPr lang="en-US" dirty="0" smtClean="0"/>
              <a:t>Several experiments in coast at the SPS </a:t>
            </a:r>
            <a:r>
              <a:rPr lang="en-US" dirty="0"/>
              <a:t>(BBLR, collimator studies, crab cavity studies, UA9) </a:t>
            </a:r>
            <a:r>
              <a:rPr lang="en-US" dirty="0" smtClean="0"/>
              <a:t> have revealed large </a:t>
            </a:r>
            <a:r>
              <a:rPr lang="en-US" dirty="0" err="1" smtClean="0"/>
              <a:t>emittance</a:t>
            </a:r>
            <a:r>
              <a:rPr lang="en-US" dirty="0" smtClean="0"/>
              <a:t> growth</a:t>
            </a:r>
          </a:p>
          <a:p>
            <a:r>
              <a:rPr lang="en-US" dirty="0" smtClean="0"/>
              <a:t>This was observed at 26, 55, 120 and 270 </a:t>
            </a:r>
            <a:r>
              <a:rPr lang="en-US" dirty="0" err="1" smtClean="0"/>
              <a:t>GeV</a:t>
            </a:r>
            <a:r>
              <a:rPr lang="en-US" dirty="0"/>
              <a:t> </a:t>
            </a:r>
            <a:r>
              <a:rPr lang="en-US" dirty="0" smtClean="0"/>
              <a:t>with single bunches</a:t>
            </a:r>
          </a:p>
          <a:p>
            <a:r>
              <a:rPr lang="en-US" dirty="0" smtClean="0"/>
              <a:t>Beam lifetime and </a:t>
            </a:r>
            <a:r>
              <a:rPr lang="en-US" dirty="0" err="1" smtClean="0"/>
              <a:t>emittance</a:t>
            </a:r>
            <a:r>
              <a:rPr lang="en-US" dirty="0" smtClean="0"/>
              <a:t> blow up much more severe than at the </a:t>
            </a:r>
            <a:r>
              <a:rPr lang="en-US" dirty="0" err="1" smtClean="0"/>
              <a:t>ppbar</a:t>
            </a:r>
            <a:r>
              <a:rPr lang="en-US" dirty="0" smtClean="0"/>
              <a:t> time</a:t>
            </a:r>
          </a:p>
          <a:p>
            <a:r>
              <a:rPr lang="en-US" dirty="0" smtClean="0"/>
              <a:t>“My </a:t>
            </a:r>
            <a:r>
              <a:rPr lang="en-US" dirty="0"/>
              <a:t>impression is that the ripple of the power supplies is no longer reduced by the same factor as for the </a:t>
            </a:r>
            <a:r>
              <a:rPr lang="en-US" dirty="0" err="1" smtClean="0"/>
              <a:t>ppbar</a:t>
            </a:r>
            <a:r>
              <a:rPr lang="en-US" dirty="0" smtClean="0"/>
              <a:t>” (W. </a:t>
            </a:r>
            <a:r>
              <a:rPr lang="en-US" dirty="0" err="1" smtClean="0"/>
              <a:t>Scandale</a:t>
            </a:r>
            <a:r>
              <a:rPr lang="en-US" dirty="0" smtClean="0"/>
              <a:t>)</a:t>
            </a:r>
          </a:p>
          <a:p>
            <a:r>
              <a:rPr lang="en-US" dirty="0" smtClean="0"/>
              <a:t>“In </a:t>
            </a:r>
            <a:r>
              <a:rPr lang="en-US" dirty="0"/>
              <a:t>the nineties a consolidation of the SPS power supplies was carried out and management decided then that coasting beams would not be needed in the future. At the time special capacitors were available to reduce noise on magnets, special sublimation pumps for vacuum </a:t>
            </a:r>
            <a:r>
              <a:rPr lang="en-US" dirty="0" err="1"/>
              <a:t>etc</a:t>
            </a:r>
            <a:r>
              <a:rPr lang="en-US" dirty="0"/>
              <a:t>, all of which has not been maintained since</a:t>
            </a:r>
            <a:r>
              <a:rPr lang="en-US" dirty="0" smtClean="0"/>
              <a:t>.” (K. </a:t>
            </a:r>
            <a:r>
              <a:rPr lang="en-US" dirty="0" err="1" smtClean="0"/>
              <a:t>Cornelis</a:t>
            </a:r>
            <a:r>
              <a:rPr lang="en-US" dirty="0" smtClean="0"/>
              <a:t>)</a:t>
            </a:r>
          </a:p>
          <a:p>
            <a:r>
              <a:rPr lang="en-US" smtClean="0"/>
              <a:t>In general, </a:t>
            </a:r>
            <a:r>
              <a:rPr lang="en-US" dirty="0" smtClean="0"/>
              <a:t>is fast ramping compatible with low ripple/noise requirements for power supplies?</a:t>
            </a:r>
            <a:endParaRPr lang="en-US" dirty="0"/>
          </a:p>
        </p:txBody>
      </p:sp>
    </p:spTree>
    <p:extLst>
      <p:ext uri="{BB962C8B-B14F-4D97-AF65-F5344CB8AC3E}">
        <p14:creationId xmlns:p14="http://schemas.microsoft.com/office/powerpoint/2010/main" val="1185266469"/>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val="2570877361"/>
              </p:ext>
            </p:extLst>
          </p:nvPr>
        </p:nvGraphicFramePr>
        <p:xfrm>
          <a:off x="3953006" y="3667745"/>
          <a:ext cx="5034016" cy="2966720"/>
        </p:xfrm>
        <a:graphic>
          <a:graphicData uri="http://schemas.openxmlformats.org/drawingml/2006/table">
            <a:tbl>
              <a:tblPr firstRow="1" bandRow="1">
                <a:tableStyleId>{5C22544A-7EE6-4342-B048-85BDC9FD1C3A}</a:tableStyleId>
              </a:tblPr>
              <a:tblGrid>
                <a:gridCol w="2150939"/>
                <a:gridCol w="1348587"/>
                <a:gridCol w="1534490"/>
              </a:tblGrid>
              <a:tr h="370840">
                <a:tc>
                  <a:txBody>
                    <a:bodyPr/>
                    <a:lstStyle/>
                    <a:p>
                      <a:endParaRPr lang="en-US" dirty="0"/>
                    </a:p>
                  </a:txBody>
                  <a:tcPr/>
                </a:tc>
                <a:tc>
                  <a:txBody>
                    <a:bodyPr/>
                    <a:lstStyle/>
                    <a:p>
                      <a:r>
                        <a:rPr lang="en-US" dirty="0" smtClean="0"/>
                        <a:t>Injection</a:t>
                      </a:r>
                      <a:endParaRPr lang="en-US" dirty="0"/>
                    </a:p>
                  </a:txBody>
                  <a:tcPr/>
                </a:tc>
                <a:tc>
                  <a:txBody>
                    <a:bodyPr/>
                    <a:lstStyle/>
                    <a:p>
                      <a:r>
                        <a:rPr lang="en-US" dirty="0" smtClean="0"/>
                        <a:t>Top energy</a:t>
                      </a:r>
                      <a:endParaRPr lang="en-US" dirty="0"/>
                    </a:p>
                  </a:txBody>
                  <a:tcPr/>
                </a:tc>
              </a:tr>
              <a:tr h="370840">
                <a:tc>
                  <a:txBody>
                    <a:bodyPr/>
                    <a:lstStyle/>
                    <a:p>
                      <a:r>
                        <a:rPr lang="en-US" dirty="0" smtClean="0"/>
                        <a:t>Energy [</a:t>
                      </a:r>
                      <a:r>
                        <a:rPr lang="en-US" dirty="0" err="1" smtClean="0"/>
                        <a:t>TeV</a:t>
                      </a:r>
                      <a:r>
                        <a:rPr lang="en-US" dirty="0" smtClean="0"/>
                        <a:t>]</a:t>
                      </a:r>
                      <a:endParaRPr lang="en-US" dirty="0"/>
                    </a:p>
                  </a:txBody>
                  <a:tcPr/>
                </a:tc>
                <a:tc>
                  <a:txBody>
                    <a:bodyPr/>
                    <a:lstStyle/>
                    <a:p>
                      <a:pPr algn="ctr"/>
                      <a:r>
                        <a:rPr lang="en-US" dirty="0" smtClean="0"/>
                        <a:t>450</a:t>
                      </a:r>
                      <a:endParaRPr lang="en-US" dirty="0"/>
                    </a:p>
                  </a:txBody>
                  <a:tcPr/>
                </a:tc>
                <a:tc>
                  <a:txBody>
                    <a:bodyPr/>
                    <a:lstStyle/>
                    <a:p>
                      <a:pPr algn="ctr"/>
                      <a:r>
                        <a:rPr lang="en-US" dirty="0" smtClean="0"/>
                        <a:t>6.4/8</a:t>
                      </a:r>
                      <a:endParaRPr lang="en-US" dirty="0"/>
                    </a:p>
                  </a:txBody>
                  <a:tcPr/>
                </a:tc>
              </a:tr>
              <a:tr h="370840">
                <a:tc>
                  <a:txBody>
                    <a:bodyPr/>
                    <a:lstStyle/>
                    <a:p>
                      <a:r>
                        <a:rPr lang="en-US" dirty="0" smtClean="0"/>
                        <a:t>C [km]</a:t>
                      </a:r>
                      <a:endParaRPr lang="en-US" dirty="0"/>
                    </a:p>
                  </a:txBody>
                  <a:tcPr/>
                </a:tc>
                <a:tc gridSpan="2">
                  <a:txBody>
                    <a:bodyPr/>
                    <a:lstStyle/>
                    <a:p>
                      <a:pPr algn="ctr"/>
                      <a:r>
                        <a:rPr lang="en-US" dirty="0" smtClean="0"/>
                        <a:t>100</a:t>
                      </a:r>
                      <a:endParaRPr lang="en-US" dirty="0"/>
                    </a:p>
                  </a:txBody>
                  <a:tcPr/>
                </a:tc>
                <a:tc hMerge="1">
                  <a:txBody>
                    <a:bodyPr/>
                    <a:lstStyle/>
                    <a:p>
                      <a:endParaRPr lang="en-US"/>
                    </a:p>
                  </a:txBody>
                  <a:tcPr/>
                </a:tc>
              </a:tr>
              <a:tr h="370840">
                <a:tc>
                  <a:txBody>
                    <a:bodyPr/>
                    <a:lstStyle/>
                    <a:p>
                      <a:r>
                        <a:rPr lang="en-US" dirty="0" smtClean="0"/>
                        <a:t>N [10</a:t>
                      </a:r>
                      <a:r>
                        <a:rPr lang="en-US" baseline="30000" dirty="0" smtClean="0"/>
                        <a:t>10</a:t>
                      </a:r>
                      <a:r>
                        <a:rPr lang="en-US" dirty="0" smtClean="0"/>
                        <a:t>]</a:t>
                      </a:r>
                      <a:endParaRPr lang="en-US" dirty="0"/>
                    </a:p>
                  </a:txBody>
                  <a:tcPr/>
                </a:tc>
                <a:tc gridSpan="2">
                  <a:txBody>
                    <a:bodyPr/>
                    <a:lstStyle/>
                    <a:p>
                      <a:pPr algn="ctr"/>
                      <a:r>
                        <a:rPr lang="en-US" dirty="0" smtClean="0"/>
                        <a:t>2-10</a:t>
                      </a:r>
                    </a:p>
                  </a:txBody>
                  <a:tcPr/>
                </a:tc>
                <a:tc hMerge="1">
                  <a:txBody>
                    <a:bodyPr/>
                    <a:lstStyle/>
                    <a:p>
                      <a:endParaRPr lang="en-US"/>
                    </a:p>
                  </a:txBody>
                  <a:tcPr/>
                </a:tc>
              </a:tr>
              <a:tr h="370840">
                <a:tc>
                  <a:txBody>
                    <a:bodyPr/>
                    <a:lstStyle/>
                    <a:p>
                      <a:r>
                        <a:rPr lang="en-US" dirty="0" err="1" smtClean="0"/>
                        <a:t>Q</a:t>
                      </a:r>
                      <a:r>
                        <a:rPr lang="en-US" baseline="-25000" dirty="0" err="1" smtClean="0"/>
                        <a:t>x,y</a:t>
                      </a:r>
                      <a:endParaRPr lang="en-US" dirty="0"/>
                    </a:p>
                  </a:txBody>
                  <a:tcPr/>
                </a:tc>
                <a:tc gridSpan="2">
                  <a:txBody>
                    <a:bodyPr/>
                    <a:lstStyle/>
                    <a:p>
                      <a:pPr algn="ctr"/>
                      <a:r>
                        <a:rPr lang="en-US" dirty="0" smtClean="0"/>
                        <a:t>237.9</a:t>
                      </a:r>
                    </a:p>
                  </a:txBody>
                  <a:tcPr/>
                </a:tc>
                <a:tc hMerge="1">
                  <a:txBody>
                    <a:bodyPr/>
                    <a:lstStyle/>
                    <a:p>
                      <a:endParaRPr lang="en-US"/>
                    </a:p>
                  </a:txBody>
                  <a:tcPr/>
                </a:tc>
              </a:tr>
              <a:tr h="370840">
                <a:tc>
                  <a:txBody>
                    <a:bodyPr/>
                    <a:lstStyle/>
                    <a:p>
                      <a:r>
                        <a:rPr lang="en-US" baseline="0" dirty="0" err="1" smtClean="0"/>
                        <a:t>σ</a:t>
                      </a:r>
                      <a:r>
                        <a:rPr lang="en-US" baseline="-25000" dirty="0" err="1" smtClean="0"/>
                        <a:t>z</a:t>
                      </a:r>
                      <a:r>
                        <a:rPr lang="en-US" baseline="-25000" dirty="0" smtClean="0"/>
                        <a:t>  </a:t>
                      </a:r>
                      <a:r>
                        <a:rPr lang="en-US" baseline="0" dirty="0" smtClean="0"/>
                        <a:t>[mm]</a:t>
                      </a:r>
                      <a:endParaRPr lang="en-US" dirty="0"/>
                    </a:p>
                  </a:txBody>
                  <a:tcPr/>
                </a:tc>
                <a:tc gridSpan="2">
                  <a:txBody>
                    <a:bodyPr/>
                    <a:lstStyle/>
                    <a:p>
                      <a:pPr algn="ctr"/>
                      <a:r>
                        <a:rPr lang="en-US" dirty="0" smtClean="0"/>
                        <a:t>80</a:t>
                      </a:r>
                    </a:p>
                  </a:txBody>
                  <a:tcPr/>
                </a:tc>
                <a:tc hMerge="1">
                  <a:txBody>
                    <a:bodyPr/>
                    <a:lstStyle/>
                    <a:p>
                      <a:endParaRPr lang="en-US"/>
                    </a:p>
                  </a:txBody>
                  <a:tcPr/>
                </a:tc>
              </a:tr>
              <a:tr h="370840">
                <a:tc>
                  <a:txBody>
                    <a:bodyPr/>
                    <a:lstStyle/>
                    <a:p>
                      <a:r>
                        <a:rPr lang="en-US" dirty="0" err="1" smtClean="0"/>
                        <a:t>α</a:t>
                      </a:r>
                      <a:r>
                        <a:rPr lang="en-US" baseline="-25000" dirty="0" err="1" smtClean="0"/>
                        <a:t>p</a:t>
                      </a:r>
                      <a:endParaRPr lang="en-US" dirty="0"/>
                    </a:p>
                  </a:txBody>
                  <a:tcPr/>
                </a:tc>
                <a:tc gridSpan="2">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dirty="0" smtClean="0"/>
                        <a:t>1.8 10</a:t>
                      </a:r>
                      <a:r>
                        <a:rPr lang="en-US" baseline="30000" dirty="0" smtClean="0"/>
                        <a:t>-5</a:t>
                      </a:r>
                      <a:endParaRPr lang="en-US" dirty="0" smtClean="0"/>
                    </a:p>
                  </a:txBody>
                  <a:tcPr/>
                </a:tc>
                <a:tc hMerge="1">
                  <a:txBody>
                    <a:bodyPr/>
                    <a:lstStyle/>
                    <a:p>
                      <a:endParaRPr lang="en-US"/>
                    </a:p>
                  </a:txBody>
                  <a:tcPr/>
                </a:tc>
              </a:tr>
              <a:tr h="370840">
                <a:tc>
                  <a:txBody>
                    <a:bodyPr/>
                    <a:lstStyle/>
                    <a:p>
                      <a:r>
                        <a:rPr lang="en-US" dirty="0" smtClean="0"/>
                        <a:t>Q</a:t>
                      </a:r>
                      <a:r>
                        <a:rPr lang="en-US" baseline="-25000" dirty="0" smtClean="0"/>
                        <a:t>s</a:t>
                      </a:r>
                      <a:endParaRPr lang="en-US" dirty="0"/>
                    </a:p>
                  </a:txBody>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dirty="0" smtClean="0"/>
                        <a:t>2.3 </a:t>
                      </a:r>
                      <a:r>
                        <a:rPr lang="en-US" dirty="0" smtClean="0"/>
                        <a:t>10</a:t>
                      </a:r>
                      <a:r>
                        <a:rPr lang="en-US" baseline="30000" dirty="0" smtClean="0"/>
                        <a:t>-3</a:t>
                      </a:r>
                      <a:endParaRPr lang="en-US" dirty="0" smtClean="0"/>
                    </a:p>
                  </a:txBody>
                  <a:tcPr/>
                </a:tc>
                <a:tc>
                  <a:txBody>
                    <a:bodyPr/>
                    <a:lstStyle/>
                    <a:p>
                      <a:endParaRPr lang="en-US" dirty="0"/>
                    </a:p>
                  </a:txBody>
                  <a:tcPr/>
                </a:tc>
              </a:tr>
            </a:tbl>
          </a:graphicData>
        </a:graphic>
      </p:graphicFrame>
      <p:pic>
        <p:nvPicPr>
          <p:cNvPr id="6" name="Content Placeholder 5"/>
          <p:cNvPicPr>
            <a:picLocks noGrp="1" noChangeAspect="1"/>
          </p:cNvPicPr>
          <p:nvPr>
            <p:ph idx="1"/>
          </p:nvPr>
        </p:nvPicPr>
        <p:blipFill rotWithShape="1">
          <a:blip r:embed="rId2"/>
          <a:srcRect t="-10556" r="-11869" b="582"/>
          <a:stretch/>
        </p:blipFill>
        <p:spPr>
          <a:xfrm>
            <a:off x="0" y="-1"/>
            <a:ext cx="4309334" cy="4009567"/>
          </a:xfrm>
        </p:spPr>
      </p:pic>
      <p:sp>
        <p:nvSpPr>
          <p:cNvPr id="7" name="TextBox 6"/>
          <p:cNvSpPr txBox="1"/>
          <p:nvPr/>
        </p:nvSpPr>
        <p:spPr>
          <a:xfrm>
            <a:off x="1198745" y="160486"/>
            <a:ext cx="2497386" cy="369332"/>
          </a:xfrm>
          <a:prstGeom prst="rect">
            <a:avLst/>
          </a:prstGeom>
          <a:noFill/>
        </p:spPr>
        <p:txBody>
          <a:bodyPr wrap="square" rtlCol="0">
            <a:spAutoFit/>
          </a:bodyPr>
          <a:lstStyle/>
          <a:p>
            <a:r>
              <a:rPr lang="en-US" dirty="0" smtClean="0"/>
              <a:t>Table from W. Herr</a:t>
            </a:r>
            <a:endParaRPr lang="en-US" dirty="0"/>
          </a:p>
        </p:txBody>
      </p:sp>
      <p:sp>
        <p:nvSpPr>
          <p:cNvPr id="9" name="TextBox 8"/>
          <p:cNvSpPr txBox="1"/>
          <p:nvPr/>
        </p:nvSpPr>
        <p:spPr>
          <a:xfrm>
            <a:off x="5475400" y="3298413"/>
            <a:ext cx="2972900" cy="369332"/>
          </a:xfrm>
          <a:prstGeom prst="rect">
            <a:avLst/>
          </a:prstGeom>
          <a:noFill/>
        </p:spPr>
        <p:txBody>
          <a:bodyPr wrap="square" rtlCol="0">
            <a:spAutoFit/>
          </a:bodyPr>
          <a:lstStyle/>
          <a:p>
            <a:r>
              <a:rPr lang="en-US" dirty="0" smtClean="0"/>
              <a:t>Some “guessed” parameters</a:t>
            </a:r>
            <a:endParaRPr lang="en-US" dirty="0"/>
          </a:p>
        </p:txBody>
      </p:sp>
      <p:cxnSp>
        <p:nvCxnSpPr>
          <p:cNvPr id="11" name="Straight Arrow Connector 10"/>
          <p:cNvCxnSpPr/>
          <p:nvPr/>
        </p:nvCxnSpPr>
        <p:spPr>
          <a:xfrm>
            <a:off x="3339362" y="5350845"/>
            <a:ext cx="613644" cy="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pic>
        <p:nvPicPr>
          <p:cNvPr id="12" name="Picture 11" descr="latex-image-1.pd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28230" y="5160880"/>
            <a:ext cx="2883468" cy="345652"/>
          </a:xfrm>
          <a:prstGeom prst="rect">
            <a:avLst/>
          </a:prstGeom>
        </p:spPr>
      </p:pic>
      <p:pic>
        <p:nvPicPr>
          <p:cNvPr id="14" name="Picture 13" descr="latex-image-1.pdf"/>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092790" y="5935869"/>
            <a:ext cx="1162589" cy="324000"/>
          </a:xfrm>
          <a:prstGeom prst="rect">
            <a:avLst/>
          </a:prstGeom>
        </p:spPr>
      </p:pic>
      <p:cxnSp>
        <p:nvCxnSpPr>
          <p:cNvPr id="15" name="Straight Arrow Connector 14"/>
          <p:cNvCxnSpPr/>
          <p:nvPr/>
        </p:nvCxnSpPr>
        <p:spPr>
          <a:xfrm>
            <a:off x="3339362" y="6102543"/>
            <a:ext cx="613644" cy="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13" name="TextBox 12"/>
          <p:cNvSpPr txBox="1"/>
          <p:nvPr/>
        </p:nvSpPr>
        <p:spPr>
          <a:xfrm>
            <a:off x="2142167" y="6247822"/>
            <a:ext cx="1640550" cy="400110"/>
          </a:xfrm>
          <a:prstGeom prst="rect">
            <a:avLst/>
          </a:prstGeom>
          <a:noFill/>
        </p:spPr>
        <p:txBody>
          <a:bodyPr wrap="square" rtlCol="0">
            <a:spAutoFit/>
          </a:bodyPr>
          <a:lstStyle/>
          <a:p>
            <a:r>
              <a:rPr lang="en-US" sz="2000" dirty="0" smtClean="0"/>
              <a:t>V = 8 MV</a:t>
            </a:r>
            <a:endParaRPr lang="en-US" sz="2000" dirty="0"/>
          </a:p>
        </p:txBody>
      </p:sp>
      <p:cxnSp>
        <p:nvCxnSpPr>
          <p:cNvPr id="16" name="Straight Arrow Connector 15"/>
          <p:cNvCxnSpPr/>
          <p:nvPr/>
        </p:nvCxnSpPr>
        <p:spPr>
          <a:xfrm>
            <a:off x="3339362" y="6456969"/>
            <a:ext cx="613644" cy="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622036958"/>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984474"/>
          </a:xfrm>
        </p:spPr>
        <p:txBody>
          <a:bodyPr/>
          <a:lstStyle/>
          <a:p>
            <a:r>
              <a:rPr lang="en-US" dirty="0" smtClean="0"/>
              <a:t>Coupled bunch resistive wall effect</a:t>
            </a:r>
            <a:endParaRPr lang="en-US" dirty="0"/>
          </a:p>
        </p:txBody>
      </p:sp>
      <p:pic>
        <p:nvPicPr>
          <p:cNvPr id="4" name="Content Placeholder 3"/>
          <p:cNvPicPr>
            <a:picLocks noGrp="1" noChangeAspect="1"/>
          </p:cNvPicPr>
          <p:nvPr>
            <p:ph idx="1"/>
          </p:nvPr>
        </p:nvPicPr>
        <p:blipFill rotWithShape="1">
          <a:blip r:embed="rId3"/>
          <a:srcRect t="-2173" b="-8447"/>
          <a:stretch/>
        </p:blipFill>
        <p:spPr>
          <a:xfrm>
            <a:off x="94342" y="1816783"/>
            <a:ext cx="5819196" cy="5040000"/>
          </a:xfrm>
        </p:spPr>
      </p:pic>
      <p:sp>
        <p:nvSpPr>
          <p:cNvPr id="11" name="Freeform 10"/>
          <p:cNvSpPr/>
          <p:nvPr/>
        </p:nvSpPr>
        <p:spPr>
          <a:xfrm>
            <a:off x="743856" y="2231570"/>
            <a:ext cx="5025571" cy="2667000"/>
          </a:xfrm>
          <a:custGeom>
            <a:avLst/>
            <a:gdLst>
              <a:gd name="connsiteX0" fmla="*/ 0 w 5025571"/>
              <a:gd name="connsiteY0" fmla="*/ 0 h 2667000"/>
              <a:gd name="connsiteX1" fmla="*/ 526143 w 5025571"/>
              <a:gd name="connsiteY1" fmla="*/ 725714 h 2667000"/>
              <a:gd name="connsiteX2" fmla="*/ 1124857 w 5025571"/>
              <a:gd name="connsiteY2" fmla="*/ 1197428 h 2667000"/>
              <a:gd name="connsiteX3" fmla="*/ 1850571 w 5025571"/>
              <a:gd name="connsiteY3" fmla="*/ 1614714 h 2667000"/>
              <a:gd name="connsiteX4" fmla="*/ 2521857 w 5025571"/>
              <a:gd name="connsiteY4" fmla="*/ 1923143 h 2667000"/>
              <a:gd name="connsiteX5" fmla="*/ 3229428 w 5025571"/>
              <a:gd name="connsiteY5" fmla="*/ 2195286 h 2667000"/>
              <a:gd name="connsiteX6" fmla="*/ 3882571 w 5025571"/>
              <a:gd name="connsiteY6" fmla="*/ 2376714 h 2667000"/>
              <a:gd name="connsiteX7" fmla="*/ 4463143 w 5025571"/>
              <a:gd name="connsiteY7" fmla="*/ 2540000 h 2667000"/>
              <a:gd name="connsiteX8" fmla="*/ 5025571 w 5025571"/>
              <a:gd name="connsiteY8" fmla="*/ 2667000 h 2667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025571" h="2667000">
                <a:moveTo>
                  <a:pt x="0" y="0"/>
                </a:moveTo>
                <a:cubicBezTo>
                  <a:pt x="169333" y="263071"/>
                  <a:pt x="338667" y="526143"/>
                  <a:pt x="526143" y="725714"/>
                </a:cubicBezTo>
                <a:cubicBezTo>
                  <a:pt x="713619" y="925285"/>
                  <a:pt x="904119" y="1049261"/>
                  <a:pt x="1124857" y="1197428"/>
                </a:cubicBezTo>
                <a:cubicBezTo>
                  <a:pt x="1345595" y="1345595"/>
                  <a:pt x="1617738" y="1493762"/>
                  <a:pt x="1850571" y="1614714"/>
                </a:cubicBezTo>
                <a:cubicBezTo>
                  <a:pt x="2083404" y="1735666"/>
                  <a:pt x="2292048" y="1826381"/>
                  <a:pt x="2521857" y="1923143"/>
                </a:cubicBezTo>
                <a:cubicBezTo>
                  <a:pt x="2751667" y="2019905"/>
                  <a:pt x="3002642" y="2119691"/>
                  <a:pt x="3229428" y="2195286"/>
                </a:cubicBezTo>
                <a:cubicBezTo>
                  <a:pt x="3456214" y="2270881"/>
                  <a:pt x="3882571" y="2376714"/>
                  <a:pt x="3882571" y="2376714"/>
                </a:cubicBezTo>
                <a:cubicBezTo>
                  <a:pt x="4088190" y="2434166"/>
                  <a:pt x="4272643" y="2491619"/>
                  <a:pt x="4463143" y="2540000"/>
                </a:cubicBezTo>
                <a:cubicBezTo>
                  <a:pt x="4653643" y="2588381"/>
                  <a:pt x="5025571" y="2667000"/>
                  <a:pt x="5025571" y="2667000"/>
                </a:cubicBezTo>
              </a:path>
            </a:pathLst>
          </a:custGeom>
          <a:ln>
            <a:solidFill>
              <a:srgbClr val="0000FF"/>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solidFill>
                <a:srgbClr val="0000FF"/>
              </a:solidFill>
            </a:endParaRPr>
          </a:p>
        </p:txBody>
      </p:sp>
      <p:grpSp>
        <p:nvGrpSpPr>
          <p:cNvPr id="7" name="Group 6"/>
          <p:cNvGrpSpPr/>
          <p:nvPr/>
        </p:nvGrpSpPr>
        <p:grpSpPr>
          <a:xfrm>
            <a:off x="257627" y="1259112"/>
            <a:ext cx="5511800" cy="4800603"/>
            <a:chOff x="257627" y="1186540"/>
            <a:chExt cx="5511800" cy="4800603"/>
          </a:xfrm>
        </p:grpSpPr>
        <p:sp>
          <p:nvSpPr>
            <p:cNvPr id="12" name="Freeform 11"/>
            <p:cNvSpPr/>
            <p:nvPr/>
          </p:nvSpPr>
          <p:spPr>
            <a:xfrm>
              <a:off x="743856" y="1386113"/>
              <a:ext cx="5025571" cy="2667000"/>
            </a:xfrm>
            <a:custGeom>
              <a:avLst/>
              <a:gdLst>
                <a:gd name="connsiteX0" fmla="*/ 0 w 5025571"/>
                <a:gd name="connsiteY0" fmla="*/ 0 h 2667000"/>
                <a:gd name="connsiteX1" fmla="*/ 526143 w 5025571"/>
                <a:gd name="connsiteY1" fmla="*/ 725714 h 2667000"/>
                <a:gd name="connsiteX2" fmla="*/ 1124857 w 5025571"/>
                <a:gd name="connsiteY2" fmla="*/ 1197428 h 2667000"/>
                <a:gd name="connsiteX3" fmla="*/ 1850571 w 5025571"/>
                <a:gd name="connsiteY3" fmla="*/ 1614714 h 2667000"/>
                <a:gd name="connsiteX4" fmla="*/ 2521857 w 5025571"/>
                <a:gd name="connsiteY4" fmla="*/ 1923143 h 2667000"/>
                <a:gd name="connsiteX5" fmla="*/ 3229428 w 5025571"/>
                <a:gd name="connsiteY5" fmla="*/ 2195286 h 2667000"/>
                <a:gd name="connsiteX6" fmla="*/ 3882571 w 5025571"/>
                <a:gd name="connsiteY6" fmla="*/ 2376714 h 2667000"/>
                <a:gd name="connsiteX7" fmla="*/ 4463143 w 5025571"/>
                <a:gd name="connsiteY7" fmla="*/ 2540000 h 2667000"/>
                <a:gd name="connsiteX8" fmla="*/ 5025571 w 5025571"/>
                <a:gd name="connsiteY8" fmla="*/ 2667000 h 2667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025571" h="2667000">
                  <a:moveTo>
                    <a:pt x="0" y="0"/>
                  </a:moveTo>
                  <a:cubicBezTo>
                    <a:pt x="169333" y="263071"/>
                    <a:pt x="338667" y="526143"/>
                    <a:pt x="526143" y="725714"/>
                  </a:cubicBezTo>
                  <a:cubicBezTo>
                    <a:pt x="713619" y="925285"/>
                    <a:pt x="904119" y="1049261"/>
                    <a:pt x="1124857" y="1197428"/>
                  </a:cubicBezTo>
                  <a:cubicBezTo>
                    <a:pt x="1345595" y="1345595"/>
                    <a:pt x="1617738" y="1493762"/>
                    <a:pt x="1850571" y="1614714"/>
                  </a:cubicBezTo>
                  <a:cubicBezTo>
                    <a:pt x="2083404" y="1735666"/>
                    <a:pt x="2292048" y="1826381"/>
                    <a:pt x="2521857" y="1923143"/>
                  </a:cubicBezTo>
                  <a:cubicBezTo>
                    <a:pt x="2751667" y="2019905"/>
                    <a:pt x="3002642" y="2119691"/>
                    <a:pt x="3229428" y="2195286"/>
                  </a:cubicBezTo>
                  <a:cubicBezTo>
                    <a:pt x="3456214" y="2270881"/>
                    <a:pt x="3882571" y="2376714"/>
                    <a:pt x="3882571" y="2376714"/>
                  </a:cubicBezTo>
                  <a:cubicBezTo>
                    <a:pt x="4088190" y="2434166"/>
                    <a:pt x="4272643" y="2491619"/>
                    <a:pt x="4463143" y="2540000"/>
                  </a:cubicBezTo>
                  <a:cubicBezTo>
                    <a:pt x="4653643" y="2588381"/>
                    <a:pt x="5025571" y="2667000"/>
                    <a:pt x="5025571" y="2667000"/>
                  </a:cubicBezTo>
                </a:path>
              </a:pathLst>
            </a:custGeom>
            <a:ln>
              <a:solidFill>
                <a:srgbClr val="0000FF"/>
              </a:solidFill>
              <a:prstDash val="dash"/>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solidFill>
                  <a:srgbClr val="0000FF"/>
                </a:solidFill>
              </a:endParaRPr>
            </a:p>
          </p:txBody>
        </p:sp>
        <p:cxnSp>
          <p:nvCxnSpPr>
            <p:cNvPr id="14" name="Straight Arrow Connector 13"/>
            <p:cNvCxnSpPr/>
            <p:nvPr/>
          </p:nvCxnSpPr>
          <p:spPr>
            <a:xfrm>
              <a:off x="257627" y="4953000"/>
              <a:ext cx="0" cy="1034143"/>
            </a:xfrm>
            <a:prstGeom prst="straightConnector1">
              <a:avLst/>
            </a:prstGeom>
            <a:ln>
              <a:solidFill>
                <a:schemeClr val="tx1"/>
              </a:solidFill>
              <a:headEnd type="arrow"/>
              <a:tailEnd type="arrow"/>
            </a:ln>
            <a:effectLst/>
          </p:spPr>
          <p:style>
            <a:lnRef idx="2">
              <a:schemeClr val="accent1"/>
            </a:lnRef>
            <a:fillRef idx="0">
              <a:schemeClr val="accent1"/>
            </a:fillRef>
            <a:effectRef idx="1">
              <a:schemeClr val="accent1"/>
            </a:effectRef>
            <a:fontRef idx="minor">
              <a:schemeClr val="tx1"/>
            </a:fontRef>
          </p:style>
        </p:cxnSp>
        <p:cxnSp>
          <p:nvCxnSpPr>
            <p:cNvPr id="16" name="Straight Arrow Connector 15"/>
            <p:cNvCxnSpPr/>
            <p:nvPr/>
          </p:nvCxnSpPr>
          <p:spPr>
            <a:xfrm>
              <a:off x="743856" y="1186540"/>
              <a:ext cx="0" cy="1034143"/>
            </a:xfrm>
            <a:prstGeom prst="straightConnector1">
              <a:avLst/>
            </a:prstGeom>
            <a:ln>
              <a:solidFill>
                <a:schemeClr val="tx1"/>
              </a:solidFill>
              <a:headEnd type="arrow"/>
              <a:tailEnd type="arrow"/>
            </a:ln>
            <a:effectLst/>
          </p:spPr>
          <p:style>
            <a:lnRef idx="2">
              <a:schemeClr val="accent1"/>
            </a:lnRef>
            <a:fillRef idx="0">
              <a:schemeClr val="accent1"/>
            </a:fillRef>
            <a:effectRef idx="1">
              <a:schemeClr val="accent1"/>
            </a:effectRef>
            <a:fontRef idx="minor">
              <a:schemeClr val="tx1"/>
            </a:fontRef>
          </p:style>
        </p:cxnSp>
      </p:grpSp>
      <p:sp>
        <p:nvSpPr>
          <p:cNvPr id="8" name="Content Placeholder 2"/>
          <p:cNvSpPr txBox="1">
            <a:spLocks/>
          </p:cNvSpPr>
          <p:nvPr/>
        </p:nvSpPr>
        <p:spPr>
          <a:xfrm>
            <a:off x="5913538" y="2473552"/>
            <a:ext cx="2773262" cy="3096306"/>
          </a:xfrm>
          <a:prstGeom prst="rect">
            <a:avLst/>
          </a:prstGeom>
        </p:spPr>
        <p:txBody>
          <a:bodyPr vert="horz" lIns="91440" tIns="45720" rIns="91440" bIns="45720" rtlCol="0">
            <a:normAutofit fontScale="77500" lnSpcReduction="20000"/>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dirty="0" smtClean="0"/>
              <a:t>Scaling with </a:t>
            </a:r>
            <a:r>
              <a:rPr lang="en-US" dirty="0" err="1" smtClean="0">
                <a:latin typeface="Symbol" charset="2"/>
                <a:cs typeface="Symbol" charset="2"/>
              </a:rPr>
              <a:t>b</a:t>
            </a:r>
            <a:r>
              <a:rPr lang="en-US" dirty="0" err="1" smtClean="0"/>
              <a:t>/E</a:t>
            </a:r>
            <a:r>
              <a:rPr lang="en-US" dirty="0" smtClean="0"/>
              <a:t> ≈ E</a:t>
            </a:r>
            <a:r>
              <a:rPr lang="en-US" baseline="30000" dirty="0" smtClean="0"/>
              <a:t>-2/3</a:t>
            </a:r>
            <a:r>
              <a:rPr lang="en-US" dirty="0" smtClean="0"/>
              <a:t> </a:t>
            </a:r>
            <a:r>
              <a:rPr lang="en-US" dirty="0" smtClean="0">
                <a:sym typeface="Wingdings"/>
              </a:rPr>
              <a:t> factor 3</a:t>
            </a:r>
            <a:endParaRPr lang="en-US" baseline="30000" dirty="0" smtClean="0"/>
          </a:p>
          <a:p>
            <a:r>
              <a:rPr lang="en-US" dirty="0" smtClean="0"/>
              <a:t>If normal conducting, then </a:t>
            </a:r>
            <a:r>
              <a:rPr lang="en-US" dirty="0" smtClean="0">
                <a:latin typeface="Symbol" charset="2"/>
                <a:cs typeface="Symbol" charset="2"/>
              </a:rPr>
              <a:t>s</a:t>
            </a:r>
            <a:r>
              <a:rPr lang="en-US" dirty="0" smtClean="0"/>
              <a:t> about 50 lower (growth rate goes like square root of </a:t>
            </a:r>
            <a:r>
              <a:rPr lang="en-US" dirty="0" smtClean="0">
                <a:latin typeface="Symbol" charset="2"/>
                <a:cs typeface="Symbol" charset="2"/>
              </a:rPr>
              <a:t>s</a:t>
            </a:r>
            <a:r>
              <a:rPr lang="en-US" dirty="0" smtClean="0"/>
              <a:t>) </a:t>
            </a:r>
            <a:r>
              <a:rPr lang="en-US" dirty="0" smtClean="0">
                <a:sym typeface="Wingdings"/>
              </a:rPr>
              <a:t> factor 7</a:t>
            </a:r>
            <a:endParaRPr lang="en-US" dirty="0"/>
          </a:p>
        </p:txBody>
      </p:sp>
      <p:graphicFrame>
        <p:nvGraphicFramePr>
          <p:cNvPr id="6" name="Object 5"/>
          <p:cNvGraphicFramePr>
            <a:graphicFrameLocks noChangeAspect="1"/>
          </p:cNvGraphicFramePr>
          <p:nvPr>
            <p:extLst>
              <p:ext uri="{D42A27DB-BD31-4B8C-83A1-F6EECF244321}">
                <p14:modId xmlns:p14="http://schemas.microsoft.com/office/powerpoint/2010/main" val="2556152662"/>
              </p:ext>
            </p:extLst>
          </p:nvPr>
        </p:nvGraphicFramePr>
        <p:xfrm>
          <a:off x="2609541" y="2643415"/>
          <a:ext cx="1100137" cy="531813"/>
        </p:xfrm>
        <a:graphic>
          <a:graphicData uri="http://schemas.openxmlformats.org/presentationml/2006/ole">
            <mc:AlternateContent xmlns:mc="http://schemas.openxmlformats.org/markup-compatibility/2006">
              <mc:Choice xmlns:v="urn:schemas-microsoft-com:vml" Requires="v">
                <p:oleObj spid="_x0000_s1050" name="Equation" r:id="rId4" imgW="393700" imgH="215900" progId="Equation.3">
                  <p:embed/>
                </p:oleObj>
              </mc:Choice>
              <mc:Fallback>
                <p:oleObj name="Equation" r:id="rId4" imgW="393700" imgH="215900" progId="Equation.3">
                  <p:embed/>
                  <p:pic>
                    <p:nvPicPr>
                      <p:cNvPr id="0" name=""/>
                      <p:cNvPicPr/>
                      <p:nvPr/>
                    </p:nvPicPr>
                    <p:blipFill>
                      <a:blip r:embed="rId5"/>
                      <a:stretch>
                        <a:fillRect/>
                      </a:stretch>
                    </p:blipFill>
                    <p:spPr>
                      <a:xfrm>
                        <a:off x="2609541" y="2643415"/>
                        <a:ext cx="1100137" cy="531813"/>
                      </a:xfrm>
                      <a:prstGeom prst="rect">
                        <a:avLst/>
                      </a:prstGeom>
                    </p:spPr>
                  </p:pic>
                </p:oleObj>
              </mc:Fallback>
            </mc:AlternateContent>
          </a:graphicData>
        </a:graphic>
      </p:graphicFrame>
      <p:sp>
        <p:nvSpPr>
          <p:cNvPr id="9" name="Oval 8"/>
          <p:cNvSpPr/>
          <p:nvPr/>
        </p:nvSpPr>
        <p:spPr>
          <a:xfrm>
            <a:off x="1783848" y="3353196"/>
            <a:ext cx="599373" cy="485144"/>
          </a:xfrm>
          <a:prstGeom prst="ellipse">
            <a:avLst/>
          </a:prstGeom>
          <a:no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5" name="Oval 14"/>
          <p:cNvSpPr/>
          <p:nvPr/>
        </p:nvSpPr>
        <p:spPr>
          <a:xfrm>
            <a:off x="3448950" y="3353196"/>
            <a:ext cx="599373" cy="485144"/>
          </a:xfrm>
          <a:prstGeom prst="ellipse">
            <a:avLst/>
          </a:prstGeom>
          <a:no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698924127"/>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1"/>
                                        </p:tgtEl>
                                        <p:attrNameLst>
                                          <p:attrName>style.visibility</p:attrName>
                                        </p:attrNameLst>
                                      </p:cBhvr>
                                      <p:to>
                                        <p:strVal val="visible"/>
                                      </p:to>
                                    </p:set>
                                  </p:childTnLst>
                                  <p:subTnLst>
                                    <p:set>
                                      <p:cBhvr override="childStyle">
                                        <p:cTn dur="1" fill="hold" display="0" masterRel="nextClick" afterEffect="1"/>
                                        <p:tgtEl>
                                          <p:spTgt spid="11"/>
                                        </p:tgtEl>
                                        <p:attrNameLst>
                                          <p:attrName>style.visibility</p:attrName>
                                        </p:attrNameLst>
                                      </p:cBhvr>
                                      <p:to>
                                        <p:strVal val="hidden"/>
                                      </p:to>
                                    </p:set>
                                  </p:subTnLst>
                                </p:cTn>
                              </p:par>
                              <p:par>
                                <p:cTn id="9" presetID="1" presetClass="entr" presetSubtype="0" fill="hold" grpId="0" nodeType="withEffect">
                                  <p:stCondLst>
                                    <p:cond delay="0"/>
                                  </p:stCondLst>
                                  <p:childTnLst>
                                    <p:set>
                                      <p:cBhvr>
                                        <p:cTn id="10" dur="1" fill="hold">
                                          <p:stCondLst>
                                            <p:cond delay="0"/>
                                          </p:stCondLst>
                                        </p:cTn>
                                        <p:tgtEl>
                                          <p:spTgt spid="9"/>
                                        </p:tgtEl>
                                        <p:attrNameLst>
                                          <p:attrName>style.visibility</p:attrName>
                                        </p:attrNameLst>
                                      </p:cBhvr>
                                      <p:to>
                                        <p:strVal val="visible"/>
                                      </p:to>
                                    </p:set>
                                  </p:childTnLst>
                                  <p:subTnLst>
                                    <p:set>
                                      <p:cBhvr override="childStyle">
                                        <p:cTn dur="1" fill="hold" display="0" masterRel="nextClick" afterEffect="1"/>
                                        <p:tgtEl>
                                          <p:spTgt spid="9"/>
                                        </p:tgtEl>
                                        <p:attrNameLst>
                                          <p:attrName>style.visibility</p:attrName>
                                        </p:attrNameLst>
                                      </p:cBhvr>
                                      <p:to>
                                        <p:strVal val="hidden"/>
                                      </p:to>
                                    </p:set>
                                  </p:sub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xEl>
                                              <p:pRg st="1" end="1"/>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7"/>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6"/>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8" grpId="0" uiExpand="1" build="allAtOnce"/>
      <p:bldP spid="9" grpId="0" animBg="1"/>
      <p:bldP spid="15"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TMCI</a:t>
            </a:r>
            <a:endParaRPr lang="en-US" dirty="0"/>
          </a:p>
        </p:txBody>
      </p:sp>
      <p:pic>
        <p:nvPicPr>
          <p:cNvPr id="5" name="Content Placeholder 4" descr="plot_vs_hg_thres_VHELHC_3TeV_Qp0_1b_d0_converged_x_imag.png"/>
          <p:cNvPicPr>
            <a:picLocks noGrp="1" noChangeAspect="1"/>
          </p:cNvPicPr>
          <p:nvPr>
            <p:ph idx="1"/>
          </p:nvPr>
        </p:nvPicPr>
        <p:blipFill rotWithShape="1">
          <a:blip r:embed="rId2">
            <a:extLst>
              <a:ext uri="{28A0092B-C50C-407E-A947-70E740481C1C}">
                <a14:useLocalDpi xmlns:a14="http://schemas.microsoft.com/office/drawing/2010/main" val="0"/>
              </a:ext>
            </a:extLst>
          </a:blip>
          <a:srcRect t="2108" b="1479"/>
          <a:stretch/>
        </p:blipFill>
        <p:spPr>
          <a:xfrm>
            <a:off x="9170" y="1719647"/>
            <a:ext cx="5931542" cy="4289122"/>
          </a:xfrm>
        </p:spPr>
      </p:pic>
      <p:sp>
        <p:nvSpPr>
          <p:cNvPr id="6" name="Freeform 5"/>
          <p:cNvSpPr/>
          <p:nvPr/>
        </p:nvSpPr>
        <p:spPr>
          <a:xfrm>
            <a:off x="948079" y="2439983"/>
            <a:ext cx="4688877" cy="2540523"/>
          </a:xfrm>
          <a:custGeom>
            <a:avLst/>
            <a:gdLst>
              <a:gd name="connsiteX0" fmla="*/ 0 w 6567714"/>
              <a:gd name="connsiteY0" fmla="*/ 3574143 h 3574143"/>
              <a:gd name="connsiteX1" fmla="*/ 834571 w 6567714"/>
              <a:gd name="connsiteY1" fmla="*/ 2648857 h 3574143"/>
              <a:gd name="connsiteX2" fmla="*/ 2050143 w 6567714"/>
              <a:gd name="connsiteY2" fmla="*/ 1614714 h 3574143"/>
              <a:gd name="connsiteX3" fmla="*/ 3175000 w 6567714"/>
              <a:gd name="connsiteY3" fmla="*/ 979714 h 3574143"/>
              <a:gd name="connsiteX4" fmla="*/ 3755571 w 6567714"/>
              <a:gd name="connsiteY4" fmla="*/ 616857 h 3574143"/>
              <a:gd name="connsiteX5" fmla="*/ 4481286 w 6567714"/>
              <a:gd name="connsiteY5" fmla="*/ 326571 h 3574143"/>
              <a:gd name="connsiteX6" fmla="*/ 6567714 w 6567714"/>
              <a:gd name="connsiteY6" fmla="*/ 0 h 3574143"/>
              <a:gd name="connsiteX0" fmla="*/ 0 w 6567714"/>
              <a:gd name="connsiteY0" fmla="*/ 3574143 h 3574143"/>
              <a:gd name="connsiteX1" fmla="*/ 834571 w 6567714"/>
              <a:gd name="connsiteY1" fmla="*/ 2648857 h 3574143"/>
              <a:gd name="connsiteX2" fmla="*/ 2050143 w 6567714"/>
              <a:gd name="connsiteY2" fmla="*/ 1614714 h 3574143"/>
              <a:gd name="connsiteX3" fmla="*/ 3483429 w 6567714"/>
              <a:gd name="connsiteY3" fmla="*/ 761999 h 3574143"/>
              <a:gd name="connsiteX4" fmla="*/ 3755571 w 6567714"/>
              <a:gd name="connsiteY4" fmla="*/ 616857 h 3574143"/>
              <a:gd name="connsiteX5" fmla="*/ 4481286 w 6567714"/>
              <a:gd name="connsiteY5" fmla="*/ 326571 h 3574143"/>
              <a:gd name="connsiteX6" fmla="*/ 6567714 w 6567714"/>
              <a:gd name="connsiteY6" fmla="*/ 0 h 3574143"/>
              <a:gd name="connsiteX0" fmla="*/ 0 w 6567714"/>
              <a:gd name="connsiteY0" fmla="*/ 3574143 h 3574143"/>
              <a:gd name="connsiteX1" fmla="*/ 834571 w 6567714"/>
              <a:gd name="connsiteY1" fmla="*/ 2648857 h 3574143"/>
              <a:gd name="connsiteX2" fmla="*/ 2050143 w 6567714"/>
              <a:gd name="connsiteY2" fmla="*/ 1614714 h 3574143"/>
              <a:gd name="connsiteX3" fmla="*/ 3483429 w 6567714"/>
              <a:gd name="connsiteY3" fmla="*/ 761999 h 3574143"/>
              <a:gd name="connsiteX4" fmla="*/ 3918857 w 6567714"/>
              <a:gd name="connsiteY4" fmla="*/ 544286 h 3574143"/>
              <a:gd name="connsiteX5" fmla="*/ 4481286 w 6567714"/>
              <a:gd name="connsiteY5" fmla="*/ 326571 h 3574143"/>
              <a:gd name="connsiteX6" fmla="*/ 6567714 w 6567714"/>
              <a:gd name="connsiteY6" fmla="*/ 0 h 3574143"/>
              <a:gd name="connsiteX0" fmla="*/ 0 w 6567714"/>
              <a:gd name="connsiteY0" fmla="*/ 3574143 h 3574143"/>
              <a:gd name="connsiteX1" fmla="*/ 834571 w 6567714"/>
              <a:gd name="connsiteY1" fmla="*/ 2648857 h 3574143"/>
              <a:gd name="connsiteX2" fmla="*/ 2050143 w 6567714"/>
              <a:gd name="connsiteY2" fmla="*/ 1614714 h 3574143"/>
              <a:gd name="connsiteX3" fmla="*/ 3483429 w 6567714"/>
              <a:gd name="connsiteY3" fmla="*/ 761999 h 3574143"/>
              <a:gd name="connsiteX4" fmla="*/ 4136571 w 6567714"/>
              <a:gd name="connsiteY4" fmla="*/ 453572 h 3574143"/>
              <a:gd name="connsiteX5" fmla="*/ 4481286 w 6567714"/>
              <a:gd name="connsiteY5" fmla="*/ 326571 h 3574143"/>
              <a:gd name="connsiteX6" fmla="*/ 6567714 w 6567714"/>
              <a:gd name="connsiteY6" fmla="*/ 0 h 35741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567714" h="3574143">
                <a:moveTo>
                  <a:pt x="0" y="3574143"/>
                </a:moveTo>
                <a:cubicBezTo>
                  <a:pt x="246440" y="3274785"/>
                  <a:pt x="492881" y="2975428"/>
                  <a:pt x="834571" y="2648857"/>
                </a:cubicBezTo>
                <a:cubicBezTo>
                  <a:pt x="1176262" y="2322285"/>
                  <a:pt x="1608667" y="1929190"/>
                  <a:pt x="2050143" y="1614714"/>
                </a:cubicBezTo>
                <a:cubicBezTo>
                  <a:pt x="2491619" y="1300238"/>
                  <a:pt x="3135691" y="955523"/>
                  <a:pt x="3483429" y="761999"/>
                </a:cubicBezTo>
                <a:cubicBezTo>
                  <a:pt x="3831167" y="568475"/>
                  <a:pt x="3970261" y="526143"/>
                  <a:pt x="4136571" y="453572"/>
                </a:cubicBezTo>
                <a:cubicBezTo>
                  <a:pt x="4302881" y="381001"/>
                  <a:pt x="4076096" y="402166"/>
                  <a:pt x="4481286" y="326571"/>
                </a:cubicBezTo>
                <a:cubicBezTo>
                  <a:pt x="4886476" y="250976"/>
                  <a:pt x="5758845" y="111880"/>
                  <a:pt x="6567714" y="0"/>
                </a:cubicBezTo>
              </a:path>
            </a:pathLst>
          </a:custGeom>
          <a:ln>
            <a:solidFill>
              <a:srgbClr val="0000FF"/>
            </a:solidFill>
            <a:prstDash val="dash"/>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7" name="Content Placeholder 2"/>
          <p:cNvSpPr txBox="1">
            <a:spLocks/>
          </p:cNvSpPr>
          <p:nvPr/>
        </p:nvSpPr>
        <p:spPr>
          <a:xfrm>
            <a:off x="5913538" y="1945598"/>
            <a:ext cx="2773262" cy="3927533"/>
          </a:xfrm>
          <a:prstGeom prst="rect">
            <a:avLst/>
          </a:prstGeom>
        </p:spPr>
        <p:txBody>
          <a:bodyPr vert="horz" lIns="91440" tIns="45720" rIns="91440" bIns="45720" rtlCol="0">
            <a:normAutofit fontScale="77500" lnSpcReduction="20000"/>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dirty="0" smtClean="0"/>
              <a:t>Scaling with </a:t>
            </a:r>
            <a:r>
              <a:rPr lang="en-US" dirty="0" smtClean="0">
                <a:latin typeface="Symbol" charset="2"/>
                <a:cs typeface="Symbol" charset="2"/>
              </a:rPr>
              <a:t>h&lt;b&gt;d</a:t>
            </a:r>
            <a:r>
              <a:rPr lang="en-US" dirty="0" smtClean="0"/>
              <a:t> </a:t>
            </a:r>
            <a:r>
              <a:rPr lang="en-US" dirty="0" smtClean="0">
                <a:sym typeface="Wingdings"/>
              </a:rPr>
              <a:t> factor </a:t>
            </a:r>
            <a:r>
              <a:rPr lang="en-US" dirty="0" smtClean="0">
                <a:sym typeface="Wingdings"/>
              </a:rPr>
              <a:t>7</a:t>
            </a:r>
            <a:endParaRPr lang="en-US" baseline="30000" dirty="0" smtClean="0"/>
          </a:p>
          <a:p>
            <a:r>
              <a:rPr lang="en-US" dirty="0" smtClean="0"/>
              <a:t>If normal conducting, then </a:t>
            </a:r>
            <a:r>
              <a:rPr lang="en-US" dirty="0" smtClean="0">
                <a:latin typeface="Symbol" charset="2"/>
                <a:cs typeface="Symbol" charset="2"/>
              </a:rPr>
              <a:t>s</a:t>
            </a:r>
            <a:r>
              <a:rPr lang="en-US" dirty="0" smtClean="0"/>
              <a:t> about 50 lower (growth rate goes like square root of </a:t>
            </a:r>
            <a:r>
              <a:rPr lang="en-US" dirty="0" smtClean="0">
                <a:latin typeface="Symbol" charset="2"/>
                <a:cs typeface="Symbol" charset="2"/>
              </a:rPr>
              <a:t>s</a:t>
            </a:r>
            <a:r>
              <a:rPr lang="en-US" dirty="0" smtClean="0"/>
              <a:t>) </a:t>
            </a:r>
            <a:r>
              <a:rPr lang="en-US" dirty="0" smtClean="0">
                <a:sym typeface="Wingdings"/>
              </a:rPr>
              <a:t> factor 7</a:t>
            </a:r>
          </a:p>
          <a:p>
            <a:r>
              <a:rPr lang="en-US" dirty="0" smtClean="0">
                <a:sym typeface="Wingdings"/>
              </a:rPr>
              <a:t>Thresholds below 10</a:t>
            </a:r>
            <a:r>
              <a:rPr lang="en-US" baseline="30000" dirty="0" smtClean="0">
                <a:sym typeface="Wingdings"/>
              </a:rPr>
              <a:t>12</a:t>
            </a:r>
            <a:r>
              <a:rPr lang="en-US" dirty="0" smtClean="0">
                <a:sym typeface="Wingdings"/>
              </a:rPr>
              <a:t> ppb !</a:t>
            </a:r>
            <a:endParaRPr lang="en-US" dirty="0"/>
          </a:p>
        </p:txBody>
      </p:sp>
      <p:sp>
        <p:nvSpPr>
          <p:cNvPr id="8" name="Freeform 7"/>
          <p:cNvSpPr/>
          <p:nvPr/>
        </p:nvSpPr>
        <p:spPr>
          <a:xfrm>
            <a:off x="948079" y="3435806"/>
            <a:ext cx="4688877" cy="2540523"/>
          </a:xfrm>
          <a:custGeom>
            <a:avLst/>
            <a:gdLst>
              <a:gd name="connsiteX0" fmla="*/ 0 w 6567714"/>
              <a:gd name="connsiteY0" fmla="*/ 3574143 h 3574143"/>
              <a:gd name="connsiteX1" fmla="*/ 834571 w 6567714"/>
              <a:gd name="connsiteY1" fmla="*/ 2648857 h 3574143"/>
              <a:gd name="connsiteX2" fmla="*/ 2050143 w 6567714"/>
              <a:gd name="connsiteY2" fmla="*/ 1614714 h 3574143"/>
              <a:gd name="connsiteX3" fmla="*/ 3175000 w 6567714"/>
              <a:gd name="connsiteY3" fmla="*/ 979714 h 3574143"/>
              <a:gd name="connsiteX4" fmla="*/ 3755571 w 6567714"/>
              <a:gd name="connsiteY4" fmla="*/ 616857 h 3574143"/>
              <a:gd name="connsiteX5" fmla="*/ 4481286 w 6567714"/>
              <a:gd name="connsiteY5" fmla="*/ 326571 h 3574143"/>
              <a:gd name="connsiteX6" fmla="*/ 6567714 w 6567714"/>
              <a:gd name="connsiteY6" fmla="*/ 0 h 3574143"/>
              <a:gd name="connsiteX0" fmla="*/ 0 w 6567714"/>
              <a:gd name="connsiteY0" fmla="*/ 3574143 h 3574143"/>
              <a:gd name="connsiteX1" fmla="*/ 834571 w 6567714"/>
              <a:gd name="connsiteY1" fmla="*/ 2648857 h 3574143"/>
              <a:gd name="connsiteX2" fmla="*/ 2050143 w 6567714"/>
              <a:gd name="connsiteY2" fmla="*/ 1614714 h 3574143"/>
              <a:gd name="connsiteX3" fmla="*/ 3483429 w 6567714"/>
              <a:gd name="connsiteY3" fmla="*/ 761999 h 3574143"/>
              <a:gd name="connsiteX4" fmla="*/ 3755571 w 6567714"/>
              <a:gd name="connsiteY4" fmla="*/ 616857 h 3574143"/>
              <a:gd name="connsiteX5" fmla="*/ 4481286 w 6567714"/>
              <a:gd name="connsiteY5" fmla="*/ 326571 h 3574143"/>
              <a:gd name="connsiteX6" fmla="*/ 6567714 w 6567714"/>
              <a:gd name="connsiteY6" fmla="*/ 0 h 3574143"/>
              <a:gd name="connsiteX0" fmla="*/ 0 w 6567714"/>
              <a:gd name="connsiteY0" fmla="*/ 3574143 h 3574143"/>
              <a:gd name="connsiteX1" fmla="*/ 834571 w 6567714"/>
              <a:gd name="connsiteY1" fmla="*/ 2648857 h 3574143"/>
              <a:gd name="connsiteX2" fmla="*/ 2050143 w 6567714"/>
              <a:gd name="connsiteY2" fmla="*/ 1614714 h 3574143"/>
              <a:gd name="connsiteX3" fmla="*/ 3483429 w 6567714"/>
              <a:gd name="connsiteY3" fmla="*/ 761999 h 3574143"/>
              <a:gd name="connsiteX4" fmla="*/ 3918857 w 6567714"/>
              <a:gd name="connsiteY4" fmla="*/ 544286 h 3574143"/>
              <a:gd name="connsiteX5" fmla="*/ 4481286 w 6567714"/>
              <a:gd name="connsiteY5" fmla="*/ 326571 h 3574143"/>
              <a:gd name="connsiteX6" fmla="*/ 6567714 w 6567714"/>
              <a:gd name="connsiteY6" fmla="*/ 0 h 3574143"/>
              <a:gd name="connsiteX0" fmla="*/ 0 w 6567714"/>
              <a:gd name="connsiteY0" fmla="*/ 3574143 h 3574143"/>
              <a:gd name="connsiteX1" fmla="*/ 834571 w 6567714"/>
              <a:gd name="connsiteY1" fmla="*/ 2648857 h 3574143"/>
              <a:gd name="connsiteX2" fmla="*/ 2050143 w 6567714"/>
              <a:gd name="connsiteY2" fmla="*/ 1614714 h 3574143"/>
              <a:gd name="connsiteX3" fmla="*/ 3483429 w 6567714"/>
              <a:gd name="connsiteY3" fmla="*/ 761999 h 3574143"/>
              <a:gd name="connsiteX4" fmla="*/ 4136571 w 6567714"/>
              <a:gd name="connsiteY4" fmla="*/ 453572 h 3574143"/>
              <a:gd name="connsiteX5" fmla="*/ 4481286 w 6567714"/>
              <a:gd name="connsiteY5" fmla="*/ 326571 h 3574143"/>
              <a:gd name="connsiteX6" fmla="*/ 6567714 w 6567714"/>
              <a:gd name="connsiteY6" fmla="*/ 0 h 35741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567714" h="3574143">
                <a:moveTo>
                  <a:pt x="0" y="3574143"/>
                </a:moveTo>
                <a:cubicBezTo>
                  <a:pt x="246440" y="3274785"/>
                  <a:pt x="492881" y="2975428"/>
                  <a:pt x="834571" y="2648857"/>
                </a:cubicBezTo>
                <a:cubicBezTo>
                  <a:pt x="1176262" y="2322285"/>
                  <a:pt x="1608667" y="1929190"/>
                  <a:pt x="2050143" y="1614714"/>
                </a:cubicBezTo>
                <a:cubicBezTo>
                  <a:pt x="2491619" y="1300238"/>
                  <a:pt x="3135691" y="955523"/>
                  <a:pt x="3483429" y="761999"/>
                </a:cubicBezTo>
                <a:cubicBezTo>
                  <a:pt x="3831167" y="568475"/>
                  <a:pt x="3970261" y="526143"/>
                  <a:pt x="4136571" y="453572"/>
                </a:cubicBezTo>
                <a:cubicBezTo>
                  <a:pt x="4302881" y="381001"/>
                  <a:pt x="4076096" y="402166"/>
                  <a:pt x="4481286" y="326571"/>
                </a:cubicBezTo>
                <a:cubicBezTo>
                  <a:pt x="4886476" y="250976"/>
                  <a:pt x="5758845" y="111880"/>
                  <a:pt x="6567714" y="0"/>
                </a:cubicBezTo>
              </a:path>
            </a:pathLst>
          </a:custGeom>
          <a:ln>
            <a:solidFill>
              <a:srgbClr val="0000FF"/>
            </a:solidFill>
            <a:prstDash val="dash"/>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9" name="Oval 8"/>
          <p:cNvSpPr/>
          <p:nvPr/>
        </p:nvSpPr>
        <p:spPr>
          <a:xfrm>
            <a:off x="3824569" y="2439983"/>
            <a:ext cx="599373" cy="485144"/>
          </a:xfrm>
          <a:prstGeom prst="ellipse">
            <a:avLst/>
          </a:prstGeom>
          <a:no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485238135"/>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subTnLst>
                                    <p:set>
                                      <p:cBhvr override="childStyle">
                                        <p:cTn dur="1" fill="hold" display="0" masterRel="nextClick" afterEffect="1"/>
                                        <p:tgtEl>
                                          <p:spTgt spid="6"/>
                                        </p:tgtEl>
                                        <p:attrNameLst>
                                          <p:attrName>style.visibility</p:attrName>
                                        </p:attrNameLst>
                                      </p:cBhvr>
                                      <p:to>
                                        <p:strVal val="hidden"/>
                                      </p:to>
                                    </p:set>
                                  </p:subTnLst>
                                </p:cTn>
                              </p:par>
                              <p:par>
                                <p:cTn id="9" presetID="1" presetClass="entr" presetSubtype="0" fill="hold" grpId="0" nodeType="withEffect">
                                  <p:stCondLst>
                                    <p:cond delay="0"/>
                                  </p:stCondLst>
                                  <p:childTnLst>
                                    <p:set>
                                      <p:cBhvr>
                                        <p:cTn id="10" dur="1" fill="hold">
                                          <p:stCondLst>
                                            <p:cond delay="0"/>
                                          </p:stCondLst>
                                        </p:cTn>
                                        <p:tgtEl>
                                          <p:spTgt spid="9"/>
                                        </p:tgtEl>
                                        <p:attrNameLst>
                                          <p:attrName>style.visibility</p:attrName>
                                        </p:attrNameLst>
                                      </p:cBhvr>
                                      <p:to>
                                        <p:strVal val="visible"/>
                                      </p:to>
                                    </p:set>
                                  </p:childTnLst>
                                  <p:subTnLst>
                                    <p:set>
                                      <p:cBhvr override="childStyle">
                                        <p:cTn dur="1" fill="hold" display="0" masterRel="nextClick" afterEffect="1"/>
                                        <p:tgtEl>
                                          <p:spTgt spid="9"/>
                                        </p:tgtEl>
                                        <p:attrNameLst>
                                          <p:attrName>style.visibility</p:attrName>
                                        </p:attrNameLst>
                                      </p:cBhvr>
                                      <p:to>
                                        <p:strVal val="hidden"/>
                                      </p:to>
                                    </p:set>
                                  </p:sub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xEl>
                                              <p:pRg st="1" end="1"/>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8"/>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7">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uiExpand="1" build="allAtOnce"/>
      <p:bldP spid="8" grpId="0" animBg="1"/>
      <p:bldP spid="9"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Electron cloud</a:t>
            </a:r>
            <a:endParaRPr lang="en-US" dirty="0"/>
          </a:p>
        </p:txBody>
      </p:sp>
      <p:sp>
        <p:nvSpPr>
          <p:cNvPr id="3" name="Content Placeholder 2"/>
          <p:cNvSpPr>
            <a:spLocks noGrp="1"/>
          </p:cNvSpPr>
          <p:nvPr>
            <p:ph idx="1"/>
          </p:nvPr>
        </p:nvSpPr>
        <p:spPr/>
        <p:txBody>
          <a:bodyPr/>
          <a:lstStyle/>
          <a:p>
            <a:r>
              <a:rPr lang="en-US" dirty="0" smtClean="0"/>
              <a:t>Radii around 2cm cause low thresholds for e-cloud build up with 25 ns beams in both dipoles and </a:t>
            </a:r>
            <a:r>
              <a:rPr lang="en-US" dirty="0" err="1" smtClean="0"/>
              <a:t>quadrupoles</a:t>
            </a:r>
            <a:r>
              <a:rPr lang="en-US" dirty="0" smtClean="0"/>
              <a:t> (from LHC experience)</a:t>
            </a:r>
          </a:p>
          <a:p>
            <a:r>
              <a:rPr lang="en-US" dirty="0" smtClean="0"/>
              <a:t>Scans of aperture radius can identify the best situation e-cloud-wise for the target bunch intensities and </a:t>
            </a:r>
            <a:r>
              <a:rPr lang="en-US" dirty="0" err="1" smtClean="0"/>
              <a:t>spacings</a:t>
            </a:r>
            <a:endParaRPr lang="en-US" dirty="0"/>
          </a:p>
        </p:txBody>
      </p:sp>
    </p:spTree>
    <p:extLst>
      <p:ext uri="{BB962C8B-B14F-4D97-AF65-F5344CB8AC3E}">
        <p14:creationId xmlns:p14="http://schemas.microsoft.com/office/powerpoint/2010/main" val="491985798"/>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 name="Group 12"/>
          <p:cNvGrpSpPr/>
          <p:nvPr/>
        </p:nvGrpSpPr>
        <p:grpSpPr>
          <a:xfrm>
            <a:off x="462754" y="1194653"/>
            <a:ext cx="2862360" cy="1702317"/>
            <a:chOff x="683568" y="2878832"/>
            <a:chExt cx="2862360" cy="1702317"/>
          </a:xfrm>
        </p:grpSpPr>
        <p:sp>
          <p:nvSpPr>
            <p:cNvPr id="14" name="Oval 13"/>
            <p:cNvSpPr/>
            <p:nvPr/>
          </p:nvSpPr>
          <p:spPr>
            <a:xfrm>
              <a:off x="683568" y="3536412"/>
              <a:ext cx="1961261" cy="792088"/>
            </a:xfrm>
            <a:prstGeom prst="ellipse">
              <a:avLst/>
            </a:prstGeom>
            <a:no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5" name="Straight Arrow Connector 14"/>
            <p:cNvCxnSpPr/>
            <p:nvPr/>
          </p:nvCxnSpPr>
          <p:spPr>
            <a:xfrm>
              <a:off x="1619672" y="3941440"/>
              <a:ext cx="1872208" cy="0"/>
            </a:xfrm>
            <a:prstGeom prst="straightConnector1">
              <a:avLst/>
            </a:prstGeom>
            <a:ln>
              <a:solidFill>
                <a:srgbClr val="000000"/>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16" name="Straight Arrow Connector 15"/>
            <p:cNvCxnSpPr/>
            <p:nvPr/>
          </p:nvCxnSpPr>
          <p:spPr>
            <a:xfrm flipH="1">
              <a:off x="957705" y="3941440"/>
              <a:ext cx="692040" cy="567680"/>
            </a:xfrm>
            <a:prstGeom prst="straightConnector1">
              <a:avLst/>
            </a:prstGeom>
            <a:ln>
              <a:solidFill>
                <a:srgbClr val="000000"/>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17" name="Straight Arrow Connector 16"/>
            <p:cNvCxnSpPr/>
            <p:nvPr/>
          </p:nvCxnSpPr>
          <p:spPr>
            <a:xfrm flipV="1">
              <a:off x="1661017" y="2878832"/>
              <a:ext cx="0" cy="1062608"/>
            </a:xfrm>
            <a:prstGeom prst="straightConnector1">
              <a:avLst/>
            </a:prstGeom>
            <a:ln>
              <a:solidFill>
                <a:srgbClr val="000000"/>
              </a:solidFill>
              <a:tailEnd type="arrow"/>
            </a:ln>
            <a:effectLst/>
          </p:spPr>
          <p:style>
            <a:lnRef idx="2">
              <a:schemeClr val="accent1"/>
            </a:lnRef>
            <a:fillRef idx="0">
              <a:schemeClr val="accent1"/>
            </a:fillRef>
            <a:effectRef idx="1">
              <a:schemeClr val="accent1"/>
            </a:effectRef>
            <a:fontRef idx="minor">
              <a:schemeClr val="tx1"/>
            </a:fontRef>
          </p:style>
        </p:cxnSp>
        <p:sp>
          <p:nvSpPr>
            <p:cNvPr id="18" name="Oval 17"/>
            <p:cNvSpPr/>
            <p:nvPr/>
          </p:nvSpPr>
          <p:spPr>
            <a:xfrm>
              <a:off x="1547664" y="3536412"/>
              <a:ext cx="257369" cy="792088"/>
            </a:xfrm>
            <a:prstGeom prst="ellipse">
              <a:avLst/>
            </a:prstGeom>
            <a:noFill/>
            <a:ln>
              <a:solidFill>
                <a:srgbClr val="000000"/>
              </a:solidFill>
              <a:prstDash val="dash"/>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9" name="Oval 18"/>
            <p:cNvSpPr>
              <a:spLocks noChangeAspect="1"/>
            </p:cNvSpPr>
            <p:nvPr/>
          </p:nvSpPr>
          <p:spPr>
            <a:xfrm>
              <a:off x="900637" y="3670772"/>
              <a:ext cx="86224" cy="107420"/>
            </a:xfrm>
            <a:prstGeom prst="ellipse">
              <a:avLst/>
            </a:prstGeom>
            <a:solidFill>
              <a:srgbClr val="0000FF"/>
            </a:solidFill>
            <a:ln>
              <a:solidFill>
                <a:srgbClr val="0000FF"/>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0" name="TextBox 19"/>
            <p:cNvSpPr txBox="1"/>
            <p:nvPr/>
          </p:nvSpPr>
          <p:spPr>
            <a:xfrm>
              <a:off x="3185888" y="3857393"/>
              <a:ext cx="360040" cy="323165"/>
            </a:xfrm>
            <a:prstGeom prst="rect">
              <a:avLst/>
            </a:prstGeom>
            <a:noFill/>
          </p:spPr>
          <p:txBody>
            <a:bodyPr wrap="square" rtlCol="0">
              <a:spAutoFit/>
            </a:bodyPr>
            <a:lstStyle/>
            <a:p>
              <a:r>
                <a:rPr lang="en-US" sz="1500" i="1" dirty="0" smtClean="0"/>
                <a:t>z</a:t>
              </a:r>
              <a:endParaRPr lang="en-US" sz="1500" i="1" dirty="0"/>
            </a:p>
          </p:txBody>
        </p:sp>
        <p:sp>
          <p:nvSpPr>
            <p:cNvPr id="21" name="TextBox 20"/>
            <p:cNvSpPr txBox="1"/>
            <p:nvPr/>
          </p:nvSpPr>
          <p:spPr>
            <a:xfrm>
              <a:off x="1633184" y="2888367"/>
              <a:ext cx="360040" cy="323165"/>
            </a:xfrm>
            <a:prstGeom prst="rect">
              <a:avLst/>
            </a:prstGeom>
            <a:noFill/>
          </p:spPr>
          <p:txBody>
            <a:bodyPr wrap="square" rtlCol="0">
              <a:spAutoFit/>
            </a:bodyPr>
            <a:lstStyle/>
            <a:p>
              <a:r>
                <a:rPr lang="en-US" sz="1500" i="1" dirty="0" smtClean="0"/>
                <a:t>y</a:t>
              </a:r>
              <a:endParaRPr lang="en-US" sz="1500" i="1" dirty="0"/>
            </a:p>
          </p:txBody>
        </p:sp>
        <p:sp>
          <p:nvSpPr>
            <p:cNvPr id="22" name="TextBox 21"/>
            <p:cNvSpPr txBox="1"/>
            <p:nvPr/>
          </p:nvSpPr>
          <p:spPr>
            <a:xfrm>
              <a:off x="1079612" y="4257984"/>
              <a:ext cx="360040" cy="323165"/>
            </a:xfrm>
            <a:prstGeom prst="rect">
              <a:avLst/>
            </a:prstGeom>
            <a:noFill/>
          </p:spPr>
          <p:txBody>
            <a:bodyPr wrap="square" rtlCol="0">
              <a:spAutoFit/>
            </a:bodyPr>
            <a:lstStyle/>
            <a:p>
              <a:r>
                <a:rPr lang="en-US" sz="1500" i="1" dirty="0" smtClean="0"/>
                <a:t>x</a:t>
              </a:r>
              <a:endParaRPr lang="en-US" sz="1500" i="1" dirty="0"/>
            </a:p>
          </p:txBody>
        </p:sp>
        <p:sp>
          <p:nvSpPr>
            <p:cNvPr id="23" name="Oval 22"/>
            <p:cNvSpPr>
              <a:spLocks noChangeAspect="1"/>
            </p:cNvSpPr>
            <p:nvPr/>
          </p:nvSpPr>
          <p:spPr>
            <a:xfrm>
              <a:off x="803890" y="3896635"/>
              <a:ext cx="86224" cy="107420"/>
            </a:xfrm>
            <a:prstGeom prst="ellipse">
              <a:avLst/>
            </a:prstGeom>
            <a:solidFill>
              <a:srgbClr val="0000FF"/>
            </a:solidFill>
            <a:ln>
              <a:solidFill>
                <a:srgbClr val="0000FF"/>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4" name="Oval 23"/>
            <p:cNvSpPr>
              <a:spLocks noChangeAspect="1"/>
            </p:cNvSpPr>
            <p:nvPr/>
          </p:nvSpPr>
          <p:spPr>
            <a:xfrm>
              <a:off x="1205437" y="3724482"/>
              <a:ext cx="86224" cy="107420"/>
            </a:xfrm>
            <a:prstGeom prst="ellipse">
              <a:avLst/>
            </a:prstGeom>
            <a:solidFill>
              <a:srgbClr val="0000FF"/>
            </a:solidFill>
            <a:ln>
              <a:solidFill>
                <a:srgbClr val="0000FF"/>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5" name="Oval 24"/>
            <p:cNvSpPr>
              <a:spLocks noChangeAspect="1"/>
            </p:cNvSpPr>
            <p:nvPr/>
          </p:nvSpPr>
          <p:spPr>
            <a:xfrm>
              <a:off x="1139137" y="4102570"/>
              <a:ext cx="86224" cy="107420"/>
            </a:xfrm>
            <a:prstGeom prst="ellipse">
              <a:avLst/>
            </a:prstGeom>
            <a:solidFill>
              <a:srgbClr val="0000FF"/>
            </a:solidFill>
            <a:ln>
              <a:solidFill>
                <a:srgbClr val="0000FF"/>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6" name="Oval 25"/>
            <p:cNvSpPr>
              <a:spLocks noChangeAspect="1"/>
            </p:cNvSpPr>
            <p:nvPr/>
          </p:nvSpPr>
          <p:spPr>
            <a:xfrm>
              <a:off x="1396540" y="3670772"/>
              <a:ext cx="86224" cy="107420"/>
            </a:xfrm>
            <a:prstGeom prst="ellipse">
              <a:avLst/>
            </a:prstGeom>
            <a:solidFill>
              <a:srgbClr val="0000FF"/>
            </a:solidFill>
            <a:ln>
              <a:solidFill>
                <a:srgbClr val="0000FF"/>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7" name="Oval 26"/>
            <p:cNvSpPr>
              <a:spLocks noChangeAspect="1"/>
            </p:cNvSpPr>
            <p:nvPr/>
          </p:nvSpPr>
          <p:spPr>
            <a:xfrm>
              <a:off x="1548940" y="3823172"/>
              <a:ext cx="86224" cy="107420"/>
            </a:xfrm>
            <a:prstGeom prst="ellipse">
              <a:avLst/>
            </a:prstGeom>
            <a:solidFill>
              <a:srgbClr val="0000FF"/>
            </a:solidFill>
            <a:ln>
              <a:solidFill>
                <a:srgbClr val="0000FF"/>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8" name="Oval 27"/>
            <p:cNvSpPr>
              <a:spLocks noChangeAspect="1"/>
            </p:cNvSpPr>
            <p:nvPr/>
          </p:nvSpPr>
          <p:spPr>
            <a:xfrm>
              <a:off x="1439652" y="4125463"/>
              <a:ext cx="86224" cy="107420"/>
            </a:xfrm>
            <a:prstGeom prst="ellipse">
              <a:avLst/>
            </a:prstGeom>
            <a:solidFill>
              <a:srgbClr val="0000FF"/>
            </a:solidFill>
            <a:ln>
              <a:solidFill>
                <a:srgbClr val="0000FF"/>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9" name="Oval 28"/>
            <p:cNvSpPr>
              <a:spLocks noChangeAspect="1"/>
            </p:cNvSpPr>
            <p:nvPr/>
          </p:nvSpPr>
          <p:spPr>
            <a:xfrm>
              <a:off x="1794167" y="3670772"/>
              <a:ext cx="86224" cy="107420"/>
            </a:xfrm>
            <a:prstGeom prst="ellipse">
              <a:avLst/>
            </a:prstGeom>
            <a:solidFill>
              <a:srgbClr val="0000FF"/>
            </a:solidFill>
            <a:ln>
              <a:solidFill>
                <a:srgbClr val="0000FF"/>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0" name="Oval 29"/>
            <p:cNvSpPr>
              <a:spLocks noChangeAspect="1"/>
            </p:cNvSpPr>
            <p:nvPr/>
          </p:nvSpPr>
          <p:spPr>
            <a:xfrm>
              <a:off x="1389446" y="3915932"/>
              <a:ext cx="86224" cy="107420"/>
            </a:xfrm>
            <a:prstGeom prst="ellipse">
              <a:avLst/>
            </a:prstGeom>
            <a:solidFill>
              <a:srgbClr val="0000FF"/>
            </a:solidFill>
            <a:ln>
              <a:solidFill>
                <a:srgbClr val="0000FF"/>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1" name="Oval 30"/>
            <p:cNvSpPr>
              <a:spLocks noChangeAspect="1"/>
            </p:cNvSpPr>
            <p:nvPr/>
          </p:nvSpPr>
          <p:spPr>
            <a:xfrm>
              <a:off x="2014459" y="3831902"/>
              <a:ext cx="86224" cy="107420"/>
            </a:xfrm>
            <a:prstGeom prst="ellipse">
              <a:avLst/>
            </a:prstGeom>
            <a:solidFill>
              <a:srgbClr val="0000FF"/>
            </a:solidFill>
            <a:ln>
              <a:solidFill>
                <a:srgbClr val="0000FF"/>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2" name="Oval 31"/>
            <p:cNvSpPr>
              <a:spLocks noChangeAspect="1"/>
            </p:cNvSpPr>
            <p:nvPr/>
          </p:nvSpPr>
          <p:spPr>
            <a:xfrm>
              <a:off x="993388" y="3930592"/>
              <a:ext cx="86224" cy="107420"/>
            </a:xfrm>
            <a:prstGeom prst="ellipse">
              <a:avLst/>
            </a:prstGeom>
            <a:solidFill>
              <a:srgbClr val="0000FF"/>
            </a:solidFill>
            <a:ln>
              <a:solidFill>
                <a:srgbClr val="0000FF"/>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3" name="Oval 32"/>
            <p:cNvSpPr>
              <a:spLocks noChangeAspect="1"/>
            </p:cNvSpPr>
            <p:nvPr/>
          </p:nvSpPr>
          <p:spPr>
            <a:xfrm>
              <a:off x="1846646" y="4055529"/>
              <a:ext cx="86224" cy="107420"/>
            </a:xfrm>
            <a:prstGeom prst="ellipse">
              <a:avLst/>
            </a:prstGeom>
            <a:solidFill>
              <a:srgbClr val="0000FF"/>
            </a:solidFill>
            <a:ln>
              <a:solidFill>
                <a:srgbClr val="0000FF"/>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4" name="Oval 33"/>
            <p:cNvSpPr>
              <a:spLocks noChangeAspect="1"/>
            </p:cNvSpPr>
            <p:nvPr/>
          </p:nvSpPr>
          <p:spPr>
            <a:xfrm>
              <a:off x="2057571" y="4055529"/>
              <a:ext cx="86224" cy="107420"/>
            </a:xfrm>
            <a:prstGeom prst="ellipse">
              <a:avLst/>
            </a:prstGeom>
            <a:solidFill>
              <a:srgbClr val="0000FF"/>
            </a:solidFill>
            <a:ln>
              <a:solidFill>
                <a:srgbClr val="0000FF"/>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5" name="Oval 34"/>
            <p:cNvSpPr>
              <a:spLocks noChangeAspect="1"/>
            </p:cNvSpPr>
            <p:nvPr/>
          </p:nvSpPr>
          <p:spPr>
            <a:xfrm>
              <a:off x="1661017" y="4125463"/>
              <a:ext cx="86224" cy="107420"/>
            </a:xfrm>
            <a:prstGeom prst="ellipse">
              <a:avLst/>
            </a:prstGeom>
            <a:solidFill>
              <a:srgbClr val="0000FF"/>
            </a:solidFill>
            <a:ln>
              <a:solidFill>
                <a:srgbClr val="0000FF"/>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6" name="Oval 35"/>
            <p:cNvSpPr>
              <a:spLocks noChangeAspect="1"/>
            </p:cNvSpPr>
            <p:nvPr/>
          </p:nvSpPr>
          <p:spPr>
            <a:xfrm>
              <a:off x="2143795" y="3670772"/>
              <a:ext cx="86224" cy="107420"/>
            </a:xfrm>
            <a:prstGeom prst="ellipse">
              <a:avLst/>
            </a:prstGeom>
            <a:solidFill>
              <a:srgbClr val="0000FF"/>
            </a:solidFill>
            <a:ln>
              <a:solidFill>
                <a:srgbClr val="0000FF"/>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7" name="Oval 36"/>
            <p:cNvSpPr>
              <a:spLocks noChangeAspect="1"/>
            </p:cNvSpPr>
            <p:nvPr/>
          </p:nvSpPr>
          <p:spPr>
            <a:xfrm>
              <a:off x="2263735" y="3941440"/>
              <a:ext cx="86224" cy="107420"/>
            </a:xfrm>
            <a:prstGeom prst="ellipse">
              <a:avLst/>
            </a:prstGeom>
            <a:solidFill>
              <a:srgbClr val="0000FF"/>
            </a:solidFill>
            <a:ln>
              <a:solidFill>
                <a:srgbClr val="0000FF"/>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8" name="Oval 37"/>
            <p:cNvSpPr>
              <a:spLocks noChangeAspect="1"/>
            </p:cNvSpPr>
            <p:nvPr/>
          </p:nvSpPr>
          <p:spPr>
            <a:xfrm>
              <a:off x="1955934" y="3579064"/>
              <a:ext cx="86224" cy="107420"/>
            </a:xfrm>
            <a:prstGeom prst="ellipse">
              <a:avLst/>
            </a:prstGeom>
            <a:solidFill>
              <a:srgbClr val="0000FF"/>
            </a:solidFill>
            <a:ln>
              <a:solidFill>
                <a:srgbClr val="0000FF"/>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9" name="Oval 38"/>
            <p:cNvSpPr>
              <a:spLocks noChangeAspect="1"/>
            </p:cNvSpPr>
            <p:nvPr/>
          </p:nvSpPr>
          <p:spPr>
            <a:xfrm>
              <a:off x="1837279" y="3896635"/>
              <a:ext cx="86224" cy="107420"/>
            </a:xfrm>
            <a:prstGeom prst="ellipse">
              <a:avLst/>
            </a:prstGeom>
            <a:solidFill>
              <a:srgbClr val="0000FF"/>
            </a:solidFill>
            <a:ln>
              <a:solidFill>
                <a:srgbClr val="0000FF"/>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0" name="Oval 39"/>
            <p:cNvSpPr>
              <a:spLocks noChangeAspect="1"/>
            </p:cNvSpPr>
            <p:nvPr/>
          </p:nvSpPr>
          <p:spPr>
            <a:xfrm>
              <a:off x="1533448" y="3632774"/>
              <a:ext cx="86224" cy="107420"/>
            </a:xfrm>
            <a:prstGeom prst="ellipse">
              <a:avLst/>
            </a:prstGeom>
            <a:solidFill>
              <a:srgbClr val="0000FF"/>
            </a:solidFill>
            <a:ln>
              <a:solidFill>
                <a:srgbClr val="0000FF"/>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1" name="Oval 40"/>
            <p:cNvSpPr>
              <a:spLocks noChangeAspect="1"/>
            </p:cNvSpPr>
            <p:nvPr/>
          </p:nvSpPr>
          <p:spPr>
            <a:xfrm>
              <a:off x="1704129" y="3995150"/>
              <a:ext cx="86224" cy="107420"/>
            </a:xfrm>
            <a:prstGeom prst="ellipse">
              <a:avLst/>
            </a:prstGeom>
            <a:solidFill>
              <a:srgbClr val="0000FF"/>
            </a:solidFill>
            <a:ln>
              <a:solidFill>
                <a:srgbClr val="0000FF"/>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2" name="Oval 41"/>
            <p:cNvSpPr>
              <a:spLocks noChangeAspect="1"/>
            </p:cNvSpPr>
            <p:nvPr/>
          </p:nvSpPr>
          <p:spPr>
            <a:xfrm>
              <a:off x="1248549" y="3896635"/>
              <a:ext cx="86224" cy="107420"/>
            </a:xfrm>
            <a:prstGeom prst="ellipse">
              <a:avLst/>
            </a:prstGeom>
            <a:solidFill>
              <a:srgbClr val="0000FF"/>
            </a:solidFill>
            <a:ln>
              <a:solidFill>
                <a:srgbClr val="0000FF"/>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3" name="Oval 42"/>
            <p:cNvSpPr>
              <a:spLocks noChangeAspect="1"/>
            </p:cNvSpPr>
            <p:nvPr/>
          </p:nvSpPr>
          <p:spPr>
            <a:xfrm>
              <a:off x="2361928" y="3749973"/>
              <a:ext cx="86224" cy="107420"/>
            </a:xfrm>
            <a:prstGeom prst="ellipse">
              <a:avLst/>
            </a:prstGeom>
            <a:solidFill>
              <a:srgbClr val="0000FF"/>
            </a:solidFill>
            <a:ln>
              <a:solidFill>
                <a:srgbClr val="0000FF"/>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4" name="Oval 43"/>
            <p:cNvSpPr>
              <a:spLocks noChangeAspect="1"/>
            </p:cNvSpPr>
            <p:nvPr/>
          </p:nvSpPr>
          <p:spPr>
            <a:xfrm>
              <a:off x="2513055" y="3876882"/>
              <a:ext cx="86224" cy="107420"/>
            </a:xfrm>
            <a:prstGeom prst="ellipse">
              <a:avLst/>
            </a:prstGeom>
            <a:solidFill>
              <a:srgbClr val="0000FF"/>
            </a:solidFill>
            <a:ln>
              <a:solidFill>
                <a:srgbClr val="0000FF"/>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5" name="Oval 44"/>
            <p:cNvSpPr>
              <a:spLocks noChangeAspect="1"/>
            </p:cNvSpPr>
            <p:nvPr/>
          </p:nvSpPr>
          <p:spPr>
            <a:xfrm>
              <a:off x="2220623" y="4125029"/>
              <a:ext cx="86224" cy="107420"/>
            </a:xfrm>
            <a:prstGeom prst="ellipse">
              <a:avLst/>
            </a:prstGeom>
            <a:solidFill>
              <a:srgbClr val="0000FF"/>
            </a:solidFill>
            <a:ln>
              <a:solidFill>
                <a:srgbClr val="0000FF"/>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8" name="Rounded Rectangle 7"/>
          <p:cNvSpPr/>
          <p:nvPr/>
        </p:nvSpPr>
        <p:spPr>
          <a:xfrm>
            <a:off x="3656317" y="1444673"/>
            <a:ext cx="5182990" cy="1321252"/>
          </a:xfrm>
          <a:prstGeom prst="roundRect">
            <a:avLst/>
          </a:prstGeom>
          <a:noFill/>
          <a:ln>
            <a:solidFill>
              <a:srgbClr val="0000FF"/>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58" name="Group 57"/>
          <p:cNvGrpSpPr/>
          <p:nvPr/>
        </p:nvGrpSpPr>
        <p:grpSpPr>
          <a:xfrm>
            <a:off x="2393887" y="3143893"/>
            <a:ext cx="5232771" cy="923330"/>
            <a:chOff x="3009089" y="5883528"/>
            <a:chExt cx="5232771" cy="923330"/>
          </a:xfrm>
        </p:grpSpPr>
        <p:pic>
          <p:nvPicPr>
            <p:cNvPr id="46" name="Picture 45" descr="latex-image-1.pdf"/>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009089" y="6166308"/>
              <a:ext cx="665995" cy="251998"/>
            </a:xfrm>
            <a:prstGeom prst="rect">
              <a:avLst/>
            </a:prstGeom>
          </p:spPr>
        </p:pic>
        <p:sp>
          <p:nvSpPr>
            <p:cNvPr id="52" name="TextBox 51"/>
            <p:cNvSpPr txBox="1"/>
            <p:nvPr/>
          </p:nvSpPr>
          <p:spPr>
            <a:xfrm>
              <a:off x="4435394" y="5883528"/>
              <a:ext cx="3806466" cy="923330"/>
            </a:xfrm>
            <a:prstGeom prst="rect">
              <a:avLst/>
            </a:prstGeom>
            <a:noFill/>
          </p:spPr>
          <p:txBody>
            <a:bodyPr wrap="square" rtlCol="0">
              <a:spAutoFit/>
            </a:bodyPr>
            <a:lstStyle/>
            <a:p>
              <a:r>
                <a:rPr lang="en-US" b="1" dirty="0" smtClean="0"/>
                <a:t>Prop to circumference </a:t>
              </a:r>
              <a:r>
                <a:rPr lang="en-US" dirty="0" smtClean="0"/>
                <a:t>means a space charge tune spread ~</a:t>
              </a:r>
              <a:r>
                <a:rPr lang="en-US" b="1" dirty="0" smtClean="0"/>
                <a:t>3.7</a:t>
              </a:r>
              <a:r>
                <a:rPr lang="en-US" dirty="0" smtClean="0"/>
                <a:t> times larger than LHC at </a:t>
              </a:r>
              <a:r>
                <a:rPr lang="en-US" dirty="0" smtClean="0"/>
                <a:t>injection (i.e. ~0.02)</a:t>
              </a:r>
              <a:endParaRPr lang="en-US" dirty="0"/>
            </a:p>
          </p:txBody>
        </p:sp>
      </p:grpSp>
      <p:sp>
        <p:nvSpPr>
          <p:cNvPr id="62" name="Rectangle 61"/>
          <p:cNvSpPr/>
          <p:nvPr/>
        </p:nvSpPr>
        <p:spPr>
          <a:xfrm>
            <a:off x="1808813" y="3107697"/>
            <a:ext cx="6061423" cy="959525"/>
          </a:xfrm>
          <a:prstGeom prst="rect">
            <a:avLst/>
          </a:prstGeom>
          <a:noFill/>
          <a:ln w="38100" cmpd="sng">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4" name="Title 2"/>
          <p:cNvSpPr>
            <a:spLocks noGrp="1"/>
          </p:cNvSpPr>
          <p:nvPr>
            <p:ph type="title"/>
          </p:nvPr>
        </p:nvSpPr>
        <p:spPr>
          <a:xfrm>
            <a:off x="457200" y="274638"/>
            <a:ext cx="8229600" cy="539994"/>
          </a:xfrm>
        </p:spPr>
        <p:txBody>
          <a:bodyPr>
            <a:normAutofit fontScale="90000"/>
          </a:bodyPr>
          <a:lstStyle/>
          <a:p>
            <a:r>
              <a:rPr lang="en-US" dirty="0" smtClean="0"/>
              <a:t>Direct space charge</a:t>
            </a:r>
            <a:endParaRPr lang="en-US" dirty="0"/>
          </a:p>
        </p:txBody>
      </p:sp>
      <p:pic>
        <p:nvPicPr>
          <p:cNvPr id="2" name="Picture 1" descr="latex-image-1.pd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866885" y="1601303"/>
            <a:ext cx="4785850" cy="1019542"/>
          </a:xfrm>
          <a:prstGeom prst="rect">
            <a:avLst/>
          </a:prstGeom>
        </p:spPr>
      </p:pic>
      <p:pic>
        <p:nvPicPr>
          <p:cNvPr id="3" name="Picture 2"/>
          <p:cNvPicPr>
            <a:picLocks noChangeAspect="1"/>
          </p:cNvPicPr>
          <p:nvPr/>
        </p:nvPicPr>
        <p:blipFill>
          <a:blip r:embed="rId4"/>
          <a:stretch>
            <a:fillRect/>
          </a:stretch>
        </p:blipFill>
        <p:spPr>
          <a:xfrm>
            <a:off x="256874" y="4268298"/>
            <a:ext cx="3891685" cy="2464502"/>
          </a:xfrm>
          <a:prstGeom prst="rect">
            <a:avLst/>
          </a:prstGeom>
        </p:spPr>
      </p:pic>
      <p:pic>
        <p:nvPicPr>
          <p:cNvPr id="4" name="Picture 3"/>
          <p:cNvPicPr>
            <a:picLocks noChangeAspect="1"/>
          </p:cNvPicPr>
          <p:nvPr/>
        </p:nvPicPr>
        <p:blipFill>
          <a:blip r:embed="rId5"/>
          <a:stretch>
            <a:fillRect/>
          </a:stretch>
        </p:blipFill>
        <p:spPr>
          <a:xfrm>
            <a:off x="4703309" y="4196953"/>
            <a:ext cx="3949426" cy="2359170"/>
          </a:xfrm>
          <a:prstGeom prst="rect">
            <a:avLst/>
          </a:prstGeom>
        </p:spPr>
      </p:pic>
      <p:sp>
        <p:nvSpPr>
          <p:cNvPr id="63" name="TextBox 62"/>
          <p:cNvSpPr txBox="1"/>
          <p:nvPr/>
        </p:nvSpPr>
        <p:spPr>
          <a:xfrm>
            <a:off x="4148559" y="6488668"/>
            <a:ext cx="2497386" cy="369332"/>
          </a:xfrm>
          <a:prstGeom prst="rect">
            <a:avLst/>
          </a:prstGeom>
          <a:noFill/>
        </p:spPr>
        <p:txBody>
          <a:bodyPr wrap="square" rtlCol="0">
            <a:spAutoFit/>
          </a:bodyPr>
          <a:lstStyle/>
          <a:p>
            <a:r>
              <a:rPr lang="en-US" dirty="0" smtClean="0"/>
              <a:t>Plots from M. Kuhn</a:t>
            </a:r>
            <a:endParaRPr lang="en-US" dirty="0"/>
          </a:p>
        </p:txBody>
      </p:sp>
    </p:spTree>
    <p:extLst>
      <p:ext uri="{BB962C8B-B14F-4D97-AF65-F5344CB8AC3E}">
        <p14:creationId xmlns:p14="http://schemas.microsoft.com/office/powerpoint/2010/main" val="3276076747"/>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 name="Title 2"/>
          <p:cNvSpPr>
            <a:spLocks noGrp="1"/>
          </p:cNvSpPr>
          <p:nvPr>
            <p:ph type="title"/>
          </p:nvPr>
        </p:nvSpPr>
        <p:spPr>
          <a:xfrm>
            <a:off x="457200" y="274638"/>
            <a:ext cx="8229600" cy="539994"/>
          </a:xfrm>
        </p:spPr>
        <p:txBody>
          <a:bodyPr>
            <a:normAutofit fontScale="90000"/>
          </a:bodyPr>
          <a:lstStyle/>
          <a:p>
            <a:r>
              <a:rPr lang="en-US" dirty="0" err="1" smtClean="0"/>
              <a:t>Emittance</a:t>
            </a:r>
            <a:r>
              <a:rPr lang="en-US" dirty="0" smtClean="0"/>
              <a:t> growth @ injection</a:t>
            </a:r>
            <a:endParaRPr lang="en-US" dirty="0"/>
          </a:p>
        </p:txBody>
      </p:sp>
      <p:sp>
        <p:nvSpPr>
          <p:cNvPr id="47" name="Content Placeholder 2"/>
          <p:cNvSpPr>
            <a:spLocks noGrp="1"/>
          </p:cNvSpPr>
          <p:nvPr>
            <p:ph idx="1"/>
          </p:nvPr>
        </p:nvSpPr>
        <p:spPr>
          <a:xfrm>
            <a:off x="457200" y="1312742"/>
            <a:ext cx="8229600" cy="1740807"/>
          </a:xfrm>
        </p:spPr>
        <p:txBody>
          <a:bodyPr>
            <a:normAutofit fontScale="70000" lnSpcReduction="20000"/>
          </a:bodyPr>
          <a:lstStyle/>
          <a:p>
            <a:r>
              <a:rPr lang="en-US" dirty="0" smtClean="0"/>
              <a:t>Several experiments in coast at the SPS </a:t>
            </a:r>
            <a:r>
              <a:rPr lang="en-US" dirty="0"/>
              <a:t>(BBLR, collimator studies, crab cavity studies, UA9) </a:t>
            </a:r>
            <a:r>
              <a:rPr lang="en-US" dirty="0" smtClean="0"/>
              <a:t> have revealed large </a:t>
            </a:r>
            <a:r>
              <a:rPr lang="en-US" dirty="0" err="1" smtClean="0"/>
              <a:t>emittance</a:t>
            </a:r>
            <a:r>
              <a:rPr lang="en-US" dirty="0" smtClean="0"/>
              <a:t> growth</a:t>
            </a:r>
          </a:p>
          <a:p>
            <a:r>
              <a:rPr lang="en-US" dirty="0" smtClean="0"/>
              <a:t>This was observed at 26, 55, 120 and 270 </a:t>
            </a:r>
            <a:r>
              <a:rPr lang="en-US" dirty="0" err="1" smtClean="0"/>
              <a:t>GeV</a:t>
            </a:r>
            <a:r>
              <a:rPr lang="en-US" dirty="0"/>
              <a:t> </a:t>
            </a:r>
            <a:r>
              <a:rPr lang="en-US" dirty="0" smtClean="0"/>
              <a:t>with single bunches</a:t>
            </a:r>
          </a:p>
          <a:p>
            <a:r>
              <a:rPr lang="en-US" dirty="0" smtClean="0"/>
              <a:t>Beam lifetime and </a:t>
            </a:r>
            <a:r>
              <a:rPr lang="en-US" dirty="0" err="1" smtClean="0"/>
              <a:t>emittance</a:t>
            </a:r>
            <a:r>
              <a:rPr lang="en-US" dirty="0" smtClean="0"/>
              <a:t> blow up much more severe than at the </a:t>
            </a:r>
            <a:r>
              <a:rPr lang="en-US" dirty="0" err="1" smtClean="0"/>
              <a:t>ppbar</a:t>
            </a:r>
            <a:r>
              <a:rPr lang="en-US" dirty="0" smtClean="0"/>
              <a:t> time</a:t>
            </a:r>
          </a:p>
        </p:txBody>
      </p:sp>
      <p:graphicFrame>
        <p:nvGraphicFramePr>
          <p:cNvPr id="6" name="Chart 5"/>
          <p:cNvGraphicFramePr/>
          <p:nvPr>
            <p:extLst>
              <p:ext uri="{D42A27DB-BD31-4B8C-83A1-F6EECF244321}">
                <p14:modId xmlns:p14="http://schemas.microsoft.com/office/powerpoint/2010/main" val="2197675020"/>
              </p:ext>
            </p:extLst>
          </p:nvPr>
        </p:nvGraphicFramePr>
        <p:xfrm>
          <a:off x="1863893" y="3668004"/>
          <a:ext cx="5118100" cy="2755900"/>
        </p:xfrm>
        <a:graphic>
          <a:graphicData uri="http://schemas.openxmlformats.org/drawingml/2006/chart">
            <c:chart xmlns:c="http://schemas.openxmlformats.org/drawingml/2006/chart" xmlns:r="http://schemas.openxmlformats.org/officeDocument/2006/relationships" r:id="rId2"/>
          </a:graphicData>
        </a:graphic>
      </p:graphicFrame>
      <p:sp>
        <p:nvSpPr>
          <p:cNvPr id="7" name="TextBox 6"/>
          <p:cNvSpPr txBox="1"/>
          <p:nvPr/>
        </p:nvSpPr>
        <p:spPr>
          <a:xfrm>
            <a:off x="5665498" y="6488668"/>
            <a:ext cx="3339872" cy="369332"/>
          </a:xfrm>
          <a:prstGeom prst="rect">
            <a:avLst/>
          </a:prstGeom>
          <a:noFill/>
        </p:spPr>
        <p:txBody>
          <a:bodyPr wrap="square" rtlCol="0">
            <a:spAutoFit/>
          </a:bodyPr>
          <a:lstStyle/>
          <a:p>
            <a:r>
              <a:rPr lang="en-US" dirty="0" smtClean="0"/>
              <a:t>From E. Metral, R. Calaga</a:t>
            </a:r>
            <a:endParaRPr lang="en-US" dirty="0"/>
          </a:p>
        </p:txBody>
      </p:sp>
    </p:spTree>
    <p:extLst>
      <p:ext uri="{BB962C8B-B14F-4D97-AF65-F5344CB8AC3E}">
        <p14:creationId xmlns:p14="http://schemas.microsoft.com/office/powerpoint/2010/main" val="2415745804"/>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 name="Title 2"/>
          <p:cNvSpPr>
            <a:spLocks noGrp="1"/>
          </p:cNvSpPr>
          <p:nvPr>
            <p:ph type="title"/>
          </p:nvPr>
        </p:nvSpPr>
        <p:spPr>
          <a:xfrm>
            <a:off x="457200" y="274638"/>
            <a:ext cx="8229600" cy="539994"/>
          </a:xfrm>
        </p:spPr>
        <p:txBody>
          <a:bodyPr>
            <a:normAutofit fontScale="90000"/>
          </a:bodyPr>
          <a:lstStyle/>
          <a:p>
            <a:r>
              <a:rPr lang="en-US" dirty="0" err="1" smtClean="0"/>
              <a:t>Emittance</a:t>
            </a:r>
            <a:r>
              <a:rPr lang="en-US" dirty="0" smtClean="0"/>
              <a:t> growth @ injection</a:t>
            </a:r>
            <a:endParaRPr lang="en-US" dirty="0"/>
          </a:p>
        </p:txBody>
      </p:sp>
      <p:sp>
        <p:nvSpPr>
          <p:cNvPr id="47" name="Content Placeholder 2"/>
          <p:cNvSpPr>
            <a:spLocks noGrp="1"/>
          </p:cNvSpPr>
          <p:nvPr>
            <p:ph idx="1"/>
          </p:nvPr>
        </p:nvSpPr>
        <p:spPr>
          <a:xfrm>
            <a:off x="457200" y="1312742"/>
            <a:ext cx="8229600" cy="1740807"/>
          </a:xfrm>
        </p:spPr>
        <p:txBody>
          <a:bodyPr>
            <a:normAutofit fontScale="70000" lnSpcReduction="20000"/>
          </a:bodyPr>
          <a:lstStyle/>
          <a:p>
            <a:r>
              <a:rPr lang="en-US" dirty="0" smtClean="0"/>
              <a:t>Several experiments in coast at the SPS </a:t>
            </a:r>
            <a:r>
              <a:rPr lang="en-US" dirty="0"/>
              <a:t>(BBLR, collimator studies, crab cavity studies, UA9) </a:t>
            </a:r>
            <a:r>
              <a:rPr lang="en-US" dirty="0" smtClean="0"/>
              <a:t> have revealed large </a:t>
            </a:r>
            <a:r>
              <a:rPr lang="en-US" dirty="0" err="1" smtClean="0"/>
              <a:t>emittance</a:t>
            </a:r>
            <a:r>
              <a:rPr lang="en-US" dirty="0" smtClean="0"/>
              <a:t> growth</a:t>
            </a:r>
          </a:p>
          <a:p>
            <a:r>
              <a:rPr lang="en-US" dirty="0" smtClean="0"/>
              <a:t>This was observed at 26, 55, 120 and 270 </a:t>
            </a:r>
            <a:r>
              <a:rPr lang="en-US" dirty="0" err="1" smtClean="0"/>
              <a:t>GeV</a:t>
            </a:r>
            <a:r>
              <a:rPr lang="en-US" dirty="0"/>
              <a:t> </a:t>
            </a:r>
            <a:r>
              <a:rPr lang="en-US" dirty="0" smtClean="0"/>
              <a:t>with single bunches</a:t>
            </a:r>
          </a:p>
          <a:p>
            <a:r>
              <a:rPr lang="en-US" dirty="0" smtClean="0"/>
              <a:t>Beam lifetime and </a:t>
            </a:r>
            <a:r>
              <a:rPr lang="en-US" dirty="0" err="1" smtClean="0"/>
              <a:t>emittance</a:t>
            </a:r>
            <a:r>
              <a:rPr lang="en-US" dirty="0" smtClean="0"/>
              <a:t> blow up much more severe than at the </a:t>
            </a:r>
            <a:r>
              <a:rPr lang="en-US" dirty="0" err="1" smtClean="0"/>
              <a:t>ppbar</a:t>
            </a:r>
            <a:r>
              <a:rPr lang="en-US" dirty="0" smtClean="0"/>
              <a:t> time</a:t>
            </a:r>
          </a:p>
        </p:txBody>
      </p:sp>
      <p:sp>
        <p:nvSpPr>
          <p:cNvPr id="7" name="TextBox 6"/>
          <p:cNvSpPr txBox="1"/>
          <p:nvPr/>
        </p:nvSpPr>
        <p:spPr>
          <a:xfrm>
            <a:off x="5665498" y="6488668"/>
            <a:ext cx="3339872" cy="369332"/>
          </a:xfrm>
          <a:prstGeom prst="rect">
            <a:avLst/>
          </a:prstGeom>
          <a:noFill/>
        </p:spPr>
        <p:txBody>
          <a:bodyPr wrap="square" rtlCol="0">
            <a:spAutoFit/>
          </a:bodyPr>
          <a:lstStyle/>
          <a:p>
            <a:r>
              <a:rPr lang="en-US" dirty="0" smtClean="0"/>
              <a:t>From O. Dominguez, G. </a:t>
            </a:r>
            <a:r>
              <a:rPr lang="en-US" dirty="0" err="1" smtClean="0"/>
              <a:t>Sterbini</a:t>
            </a:r>
            <a:endParaRPr lang="en-US" dirty="0"/>
          </a:p>
        </p:txBody>
      </p:sp>
      <p:graphicFrame>
        <p:nvGraphicFramePr>
          <p:cNvPr id="8" name="Chart 7"/>
          <p:cNvGraphicFramePr/>
          <p:nvPr>
            <p:extLst>
              <p:ext uri="{D42A27DB-BD31-4B8C-83A1-F6EECF244321}">
                <p14:modId xmlns:p14="http://schemas.microsoft.com/office/powerpoint/2010/main" val="3890102614"/>
              </p:ext>
            </p:extLst>
          </p:nvPr>
        </p:nvGraphicFramePr>
        <p:xfrm>
          <a:off x="1898012" y="2825246"/>
          <a:ext cx="6074445" cy="3499354"/>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889878073"/>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 name="Title 2"/>
          <p:cNvSpPr>
            <a:spLocks noGrp="1"/>
          </p:cNvSpPr>
          <p:nvPr>
            <p:ph type="title"/>
          </p:nvPr>
        </p:nvSpPr>
        <p:spPr>
          <a:xfrm>
            <a:off x="457200" y="274638"/>
            <a:ext cx="8229600" cy="539994"/>
          </a:xfrm>
        </p:spPr>
        <p:txBody>
          <a:bodyPr>
            <a:normAutofit fontScale="90000"/>
          </a:bodyPr>
          <a:lstStyle/>
          <a:p>
            <a:r>
              <a:rPr lang="en-US" dirty="0" err="1" smtClean="0"/>
              <a:t>Emittance</a:t>
            </a:r>
            <a:r>
              <a:rPr lang="en-US" dirty="0" smtClean="0"/>
              <a:t> growth @ injection</a:t>
            </a:r>
            <a:endParaRPr lang="en-US" dirty="0"/>
          </a:p>
        </p:txBody>
      </p:sp>
      <p:sp>
        <p:nvSpPr>
          <p:cNvPr id="47" name="Content Placeholder 2"/>
          <p:cNvSpPr>
            <a:spLocks noGrp="1"/>
          </p:cNvSpPr>
          <p:nvPr>
            <p:ph idx="1"/>
          </p:nvPr>
        </p:nvSpPr>
        <p:spPr>
          <a:xfrm>
            <a:off x="457200" y="1312742"/>
            <a:ext cx="8229600" cy="1740807"/>
          </a:xfrm>
        </p:spPr>
        <p:txBody>
          <a:bodyPr>
            <a:normAutofit fontScale="70000" lnSpcReduction="20000"/>
          </a:bodyPr>
          <a:lstStyle/>
          <a:p>
            <a:r>
              <a:rPr lang="en-US" dirty="0" smtClean="0"/>
              <a:t>Several experiments in coast at the SPS </a:t>
            </a:r>
            <a:r>
              <a:rPr lang="en-US" dirty="0"/>
              <a:t>(BBLR, collimator studies, crab cavity studies, UA9) </a:t>
            </a:r>
            <a:r>
              <a:rPr lang="en-US" dirty="0" smtClean="0"/>
              <a:t> have revealed large </a:t>
            </a:r>
            <a:r>
              <a:rPr lang="en-US" dirty="0" err="1" smtClean="0"/>
              <a:t>emittance</a:t>
            </a:r>
            <a:r>
              <a:rPr lang="en-US" dirty="0" smtClean="0"/>
              <a:t> growth</a:t>
            </a:r>
          </a:p>
          <a:p>
            <a:r>
              <a:rPr lang="en-US" dirty="0" smtClean="0"/>
              <a:t>This was observed at 26, 55, 120 and 270 </a:t>
            </a:r>
            <a:r>
              <a:rPr lang="en-US" dirty="0" err="1" smtClean="0"/>
              <a:t>GeV</a:t>
            </a:r>
            <a:r>
              <a:rPr lang="en-US" dirty="0"/>
              <a:t> </a:t>
            </a:r>
            <a:r>
              <a:rPr lang="en-US" dirty="0" smtClean="0"/>
              <a:t>with single bunches</a:t>
            </a:r>
          </a:p>
          <a:p>
            <a:r>
              <a:rPr lang="en-US" dirty="0" smtClean="0"/>
              <a:t>Beam lifetime and </a:t>
            </a:r>
            <a:r>
              <a:rPr lang="en-US" dirty="0" err="1" smtClean="0"/>
              <a:t>emittance</a:t>
            </a:r>
            <a:r>
              <a:rPr lang="en-US" dirty="0" smtClean="0"/>
              <a:t> blow up much more severe than at the </a:t>
            </a:r>
            <a:r>
              <a:rPr lang="en-US" dirty="0" err="1" smtClean="0"/>
              <a:t>ppbar</a:t>
            </a:r>
            <a:r>
              <a:rPr lang="en-US" dirty="0" smtClean="0"/>
              <a:t> time</a:t>
            </a:r>
          </a:p>
        </p:txBody>
      </p:sp>
      <p:sp>
        <p:nvSpPr>
          <p:cNvPr id="7" name="TextBox 6"/>
          <p:cNvSpPr txBox="1"/>
          <p:nvPr/>
        </p:nvSpPr>
        <p:spPr>
          <a:xfrm>
            <a:off x="5665498" y="6488668"/>
            <a:ext cx="3339872" cy="369332"/>
          </a:xfrm>
          <a:prstGeom prst="rect">
            <a:avLst/>
          </a:prstGeom>
          <a:noFill/>
        </p:spPr>
        <p:txBody>
          <a:bodyPr wrap="square" rtlCol="0">
            <a:spAutoFit/>
          </a:bodyPr>
          <a:lstStyle/>
          <a:p>
            <a:r>
              <a:rPr lang="en-US" dirty="0" smtClean="0"/>
              <a:t>From F. Zimmermann et al.</a:t>
            </a:r>
            <a:endParaRPr lang="en-US" dirty="0"/>
          </a:p>
        </p:txBody>
      </p:sp>
      <p:graphicFrame>
        <p:nvGraphicFramePr>
          <p:cNvPr id="6" name="Table 5"/>
          <p:cNvGraphicFramePr>
            <a:graphicFrameLocks noGrp="1"/>
          </p:cNvGraphicFramePr>
          <p:nvPr>
            <p:extLst>
              <p:ext uri="{D42A27DB-BD31-4B8C-83A1-F6EECF244321}">
                <p14:modId xmlns:p14="http://schemas.microsoft.com/office/powerpoint/2010/main" val="20224019"/>
              </p:ext>
            </p:extLst>
          </p:nvPr>
        </p:nvGraphicFramePr>
        <p:xfrm>
          <a:off x="1241555" y="3620937"/>
          <a:ext cx="6883568" cy="2758440"/>
        </p:xfrm>
        <a:graphic>
          <a:graphicData uri="http://schemas.openxmlformats.org/drawingml/2006/table">
            <a:tbl>
              <a:tblPr firstRow="1" bandRow="1">
                <a:tableStyleId>{5C22544A-7EE6-4342-B048-85BDC9FD1C3A}</a:tableStyleId>
              </a:tblPr>
              <a:tblGrid>
                <a:gridCol w="3454223"/>
                <a:gridCol w="1731899"/>
                <a:gridCol w="1697446"/>
              </a:tblGrid>
              <a:tr h="685800">
                <a:tc>
                  <a:txBody>
                    <a:bodyPr/>
                    <a:lstStyle/>
                    <a:p>
                      <a:endParaRPr lang="en-US" sz="2000" dirty="0"/>
                    </a:p>
                  </a:txBody>
                  <a:tcPr/>
                </a:tc>
                <a:tc>
                  <a:txBody>
                    <a:bodyPr/>
                    <a:lstStyle/>
                    <a:p>
                      <a:r>
                        <a:rPr lang="en-US" sz="2000" dirty="0" err="1" smtClean="0">
                          <a:latin typeface="Symbol" pitchFamily="18" charset="2"/>
                        </a:rPr>
                        <a:t>De</a:t>
                      </a:r>
                      <a:r>
                        <a:rPr lang="en-US" sz="2000" baseline="-25000" dirty="0" err="1" smtClean="0"/>
                        <a:t>x</a:t>
                      </a:r>
                      <a:r>
                        <a:rPr lang="en-US" sz="2000" dirty="0" smtClean="0"/>
                        <a:t>/</a:t>
                      </a:r>
                      <a:r>
                        <a:rPr lang="en-US" sz="2000" dirty="0" err="1" smtClean="0">
                          <a:latin typeface="Symbol" pitchFamily="18" charset="2"/>
                        </a:rPr>
                        <a:t>D</a:t>
                      </a:r>
                      <a:r>
                        <a:rPr lang="en-US" sz="2000" dirty="0" err="1" smtClean="0"/>
                        <a:t>t</a:t>
                      </a:r>
                      <a:r>
                        <a:rPr lang="en-US" sz="2000" dirty="0" smtClean="0"/>
                        <a:t> [</a:t>
                      </a:r>
                      <a:r>
                        <a:rPr lang="en-US" sz="2000" dirty="0" smtClean="0">
                          <a:latin typeface="Symbol" pitchFamily="18" charset="2"/>
                        </a:rPr>
                        <a:t>m</a:t>
                      </a:r>
                      <a:r>
                        <a:rPr lang="en-US" sz="2000" dirty="0" smtClean="0"/>
                        <a:t>m/h]</a:t>
                      </a:r>
                      <a:endParaRPr lang="en-US" sz="20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000" dirty="0" err="1" smtClean="0">
                          <a:latin typeface="Symbol" pitchFamily="18" charset="2"/>
                        </a:rPr>
                        <a:t>De</a:t>
                      </a:r>
                      <a:r>
                        <a:rPr lang="en-US" sz="2000" baseline="-25000" dirty="0" err="1" smtClean="0">
                          <a:latin typeface="+mn-lt"/>
                        </a:rPr>
                        <a:t>y</a:t>
                      </a:r>
                      <a:r>
                        <a:rPr lang="en-US" sz="2000" dirty="0" smtClean="0"/>
                        <a:t>/</a:t>
                      </a:r>
                      <a:r>
                        <a:rPr lang="en-US" sz="2000" dirty="0" err="1" smtClean="0">
                          <a:latin typeface="Symbol" pitchFamily="18" charset="2"/>
                        </a:rPr>
                        <a:t>D</a:t>
                      </a:r>
                      <a:r>
                        <a:rPr lang="en-US" sz="2000" dirty="0" err="1" smtClean="0"/>
                        <a:t>t</a:t>
                      </a:r>
                      <a:r>
                        <a:rPr lang="en-US" sz="2000" dirty="0" smtClean="0"/>
                        <a:t> [</a:t>
                      </a:r>
                      <a:r>
                        <a:rPr lang="en-US" sz="2000" dirty="0" smtClean="0">
                          <a:latin typeface="Symbol" pitchFamily="18" charset="2"/>
                        </a:rPr>
                        <a:t>m</a:t>
                      </a:r>
                      <a:r>
                        <a:rPr lang="en-US" sz="2000" dirty="0" smtClean="0"/>
                        <a:t>m/h]</a:t>
                      </a:r>
                    </a:p>
                    <a:p>
                      <a:endParaRPr lang="en-US" sz="2000" dirty="0"/>
                    </a:p>
                  </a:txBody>
                  <a:tcPr/>
                </a:tc>
              </a:tr>
              <a:tr h="685800">
                <a:tc>
                  <a:txBody>
                    <a:bodyPr/>
                    <a:lstStyle/>
                    <a:p>
                      <a:r>
                        <a:rPr lang="en-US" sz="2000" b="1" dirty="0" err="1" smtClean="0"/>
                        <a:t>Q’</a:t>
                      </a:r>
                      <a:r>
                        <a:rPr lang="en-US" sz="2000" b="1" baseline="-25000" dirty="0" err="1" smtClean="0"/>
                        <a:t>x</a:t>
                      </a:r>
                      <a:r>
                        <a:rPr lang="en-US" sz="2000" b="1" dirty="0" smtClean="0"/>
                        <a:t>=7,Q’</a:t>
                      </a:r>
                      <a:r>
                        <a:rPr lang="en-US" sz="2000" b="1" baseline="-25000" dirty="0" smtClean="0"/>
                        <a:t>y</a:t>
                      </a:r>
                      <a:r>
                        <a:rPr lang="en-US" sz="2000" b="1" dirty="0" smtClean="0"/>
                        <a:t>=4, V</a:t>
                      </a:r>
                      <a:r>
                        <a:rPr lang="en-US" sz="2000" b="1" baseline="-25000" dirty="0" smtClean="0"/>
                        <a:t>RF</a:t>
                      </a:r>
                      <a:r>
                        <a:rPr lang="en-US" sz="2000" b="1" dirty="0" smtClean="0"/>
                        <a:t>=4 MV</a:t>
                      </a:r>
                      <a:endParaRPr lang="en-US" sz="2000" b="1" dirty="0"/>
                    </a:p>
                  </a:txBody>
                  <a:tcPr/>
                </a:tc>
                <a:tc>
                  <a:txBody>
                    <a:bodyPr/>
                    <a:lstStyle/>
                    <a:p>
                      <a:r>
                        <a:rPr lang="en-US" sz="2000" b="1" dirty="0" smtClean="0">
                          <a:solidFill>
                            <a:srgbClr val="FF0000"/>
                          </a:solidFill>
                        </a:rPr>
                        <a:t>4.6</a:t>
                      </a:r>
                      <a:endParaRPr lang="en-US" sz="2000" b="1" dirty="0">
                        <a:solidFill>
                          <a:srgbClr val="FF0000"/>
                        </a:solidFill>
                      </a:endParaRPr>
                    </a:p>
                  </a:txBody>
                  <a:tcPr/>
                </a:tc>
                <a:tc>
                  <a:txBody>
                    <a:bodyPr/>
                    <a:lstStyle/>
                    <a:p>
                      <a:r>
                        <a:rPr lang="en-US" sz="2000" dirty="0" smtClean="0"/>
                        <a:t>1.9</a:t>
                      </a:r>
                      <a:endParaRPr lang="en-US" sz="2000" dirty="0"/>
                    </a:p>
                  </a:txBody>
                  <a:tcPr/>
                </a:tc>
              </a:tr>
              <a:tr h="68580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000" b="1" dirty="0" err="1" smtClean="0"/>
                        <a:t>Q’</a:t>
                      </a:r>
                      <a:r>
                        <a:rPr lang="en-US" sz="2000" b="1" baseline="-25000" dirty="0" err="1" smtClean="0"/>
                        <a:t>x</a:t>
                      </a:r>
                      <a:r>
                        <a:rPr lang="en-US" sz="2000" b="1" dirty="0" smtClean="0"/>
                        <a:t>=2,Q’</a:t>
                      </a:r>
                      <a:r>
                        <a:rPr lang="en-US" sz="2000" b="1" baseline="-25000" dirty="0" smtClean="0"/>
                        <a:t>y</a:t>
                      </a:r>
                      <a:r>
                        <a:rPr lang="en-US" sz="2000" b="1" dirty="0" smtClean="0"/>
                        <a:t>=2, V</a:t>
                      </a:r>
                      <a:r>
                        <a:rPr lang="en-US" sz="2000" b="1" baseline="-25000" dirty="0" smtClean="0"/>
                        <a:t>RF</a:t>
                      </a:r>
                      <a:r>
                        <a:rPr lang="en-US" sz="2000" b="1" dirty="0" smtClean="0"/>
                        <a:t>=4 MV</a:t>
                      </a:r>
                    </a:p>
                  </a:txBody>
                  <a:tcPr/>
                </a:tc>
                <a:tc>
                  <a:txBody>
                    <a:bodyPr/>
                    <a:lstStyle/>
                    <a:p>
                      <a:r>
                        <a:rPr lang="en-US" sz="2000" b="1" dirty="0" smtClean="0">
                          <a:solidFill>
                            <a:srgbClr val="FF0000"/>
                          </a:solidFill>
                        </a:rPr>
                        <a:t>1.7</a:t>
                      </a:r>
                      <a:endParaRPr lang="en-US" sz="2000" b="1" dirty="0">
                        <a:solidFill>
                          <a:srgbClr val="FF0000"/>
                        </a:solidFill>
                      </a:endParaRPr>
                    </a:p>
                  </a:txBody>
                  <a:tcPr/>
                </a:tc>
                <a:tc>
                  <a:txBody>
                    <a:bodyPr/>
                    <a:lstStyle/>
                    <a:p>
                      <a:r>
                        <a:rPr lang="en-US" sz="2000" dirty="0" smtClean="0"/>
                        <a:t>0.88</a:t>
                      </a:r>
                      <a:endParaRPr lang="en-US" sz="2000" dirty="0"/>
                    </a:p>
                  </a:txBody>
                  <a:tcPr/>
                </a:tc>
              </a:tr>
              <a:tr h="68580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000" b="1" dirty="0" err="1" smtClean="0"/>
                        <a:t>Q’</a:t>
                      </a:r>
                      <a:r>
                        <a:rPr lang="en-US" sz="2000" b="1" baseline="-25000" dirty="0" err="1" smtClean="0"/>
                        <a:t>x</a:t>
                      </a:r>
                      <a:r>
                        <a:rPr lang="en-US" sz="2000" b="1" dirty="0" smtClean="0"/>
                        <a:t>=2,Q’</a:t>
                      </a:r>
                      <a:r>
                        <a:rPr lang="en-US" sz="2000" b="1" baseline="-25000" dirty="0" smtClean="0"/>
                        <a:t>y</a:t>
                      </a:r>
                      <a:r>
                        <a:rPr lang="en-US" sz="2000" b="1" dirty="0" smtClean="0"/>
                        <a:t>=2, V</a:t>
                      </a:r>
                      <a:r>
                        <a:rPr lang="en-US" sz="2000" b="1" baseline="-25000" dirty="0" smtClean="0"/>
                        <a:t>RF</a:t>
                      </a:r>
                      <a:r>
                        <a:rPr lang="en-US" sz="2000" b="1" dirty="0" smtClean="0"/>
                        <a:t>=2 MV</a:t>
                      </a:r>
                    </a:p>
                  </a:txBody>
                  <a:tcPr/>
                </a:tc>
                <a:tc>
                  <a:txBody>
                    <a:bodyPr/>
                    <a:lstStyle/>
                    <a:p>
                      <a:r>
                        <a:rPr lang="en-US" sz="2000" b="1" dirty="0" smtClean="0">
                          <a:solidFill>
                            <a:srgbClr val="FF0000"/>
                          </a:solidFill>
                        </a:rPr>
                        <a:t>10.7</a:t>
                      </a:r>
                      <a:endParaRPr lang="en-US" sz="2000" b="1" dirty="0">
                        <a:solidFill>
                          <a:srgbClr val="FF0000"/>
                        </a:solidFill>
                      </a:endParaRPr>
                    </a:p>
                  </a:txBody>
                  <a:tcPr/>
                </a:tc>
                <a:tc>
                  <a:txBody>
                    <a:bodyPr/>
                    <a:lstStyle/>
                    <a:p>
                      <a:r>
                        <a:rPr lang="en-US" sz="2000" dirty="0" smtClean="0"/>
                        <a:t>1.8</a:t>
                      </a:r>
                      <a:endParaRPr lang="en-US" sz="2000" dirty="0"/>
                    </a:p>
                  </a:txBody>
                  <a:tcPr/>
                </a:tc>
              </a:tr>
            </a:tbl>
          </a:graphicData>
        </a:graphic>
      </p:graphicFrame>
      <p:sp>
        <p:nvSpPr>
          <p:cNvPr id="9" name="Title 1"/>
          <p:cNvSpPr txBox="1">
            <a:spLocks/>
          </p:cNvSpPr>
          <p:nvPr/>
        </p:nvSpPr>
        <p:spPr>
          <a:xfrm>
            <a:off x="2368946" y="3046808"/>
            <a:ext cx="5308728" cy="599295"/>
          </a:xfrm>
          <a:prstGeom prst="rect">
            <a:avLst/>
          </a:prstGeom>
        </p:spPr>
        <p:txBody>
          <a:bodyPr vert="horz" lIns="91440" tIns="45720" rIns="91440" bIns="45720" rtlCol="0" anchor="ctr">
            <a:normAutofit fontScale="92500" lnSpcReduction="20000"/>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sz="2000" dirty="0" err="1"/>
              <a:t>E</a:t>
            </a:r>
            <a:r>
              <a:rPr lang="en-US" sz="2000" dirty="0" err="1" smtClean="0"/>
              <a:t>mittance</a:t>
            </a:r>
            <a:r>
              <a:rPr lang="en-US" sz="2000" dirty="0" smtClean="0"/>
              <a:t> growth @120 </a:t>
            </a:r>
            <a:r>
              <a:rPr lang="en-US" sz="2000" dirty="0" err="1" smtClean="0"/>
              <a:t>GeV</a:t>
            </a:r>
            <a:r>
              <a:rPr lang="en-US" sz="2000" dirty="0" smtClean="0"/>
              <a:t> (Crab Cavity MD) </a:t>
            </a:r>
          </a:p>
          <a:p>
            <a:r>
              <a:rPr lang="en-US" sz="2000" dirty="0"/>
              <a:t>S</a:t>
            </a:r>
            <a:r>
              <a:rPr lang="en-US" sz="2000" dirty="0" smtClean="0"/>
              <a:t>ummary</a:t>
            </a:r>
            <a:endParaRPr lang="en-US" sz="2000" dirty="0"/>
          </a:p>
        </p:txBody>
      </p:sp>
    </p:spTree>
    <p:extLst>
      <p:ext uri="{BB962C8B-B14F-4D97-AF65-F5344CB8AC3E}">
        <p14:creationId xmlns:p14="http://schemas.microsoft.com/office/powerpoint/2010/main" val="2733450683"/>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5738</TotalTime>
  <Words>678</Words>
  <Application>Microsoft Macintosh PowerPoint</Application>
  <PresentationFormat>On-screen Show (4:3)</PresentationFormat>
  <Paragraphs>74</Paragraphs>
  <Slides>10</Slides>
  <Notes>0</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10</vt:i4>
      </vt:variant>
    </vt:vector>
  </HeadingPairs>
  <TitlesOfParts>
    <vt:vector size="12" baseType="lpstr">
      <vt:lpstr>Office Theme</vt:lpstr>
      <vt:lpstr>Equation</vt:lpstr>
      <vt:lpstr>First considerations on collective effects for the HEB in collider tunnel</vt:lpstr>
      <vt:lpstr>PowerPoint Presentation</vt:lpstr>
      <vt:lpstr>Coupled bunch resistive wall effect</vt:lpstr>
      <vt:lpstr>TMCI</vt:lpstr>
      <vt:lpstr>Electron cloud</vt:lpstr>
      <vt:lpstr>Direct space charge</vt:lpstr>
      <vt:lpstr>Emittance growth @ injection</vt:lpstr>
      <vt:lpstr>Emittance growth @ injection</vt:lpstr>
      <vt:lpstr>Emittance growth @ injection</vt:lpstr>
      <vt:lpstr>Emittance growth @ injection</vt:lpstr>
    </vt:vector>
  </TitlesOfParts>
  <Company>CERN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Giovanni Rumolo</dc:creator>
  <cp:lastModifiedBy>Giovanni Rumolo</cp:lastModifiedBy>
  <cp:revision>30</cp:revision>
  <dcterms:created xsi:type="dcterms:W3CDTF">2014-03-13T07:39:32Z</dcterms:created>
  <dcterms:modified xsi:type="dcterms:W3CDTF">2014-03-18T07:41:35Z</dcterms:modified>
</cp:coreProperties>
</file>