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080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1092" y="-690"/>
      </p:cViewPr>
      <p:guideLst>
        <p:guide orient="horz" pos="2523"/>
        <p:guide pos="25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B4953-EE02-41DD-B804-9CE072F9C5F4}" type="datetimeFigureOut">
              <a:rPr lang="en-GB" smtClean="0"/>
              <a:t>17/03/2014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2FCE3-9626-4BEB-8903-248C04360C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5813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B4953-EE02-41DD-B804-9CE072F9C5F4}" type="datetimeFigureOut">
              <a:rPr lang="en-GB" smtClean="0"/>
              <a:t>17/03/2014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2FCE3-9626-4BEB-8903-248C04360C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6653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B4953-EE02-41DD-B804-9CE072F9C5F4}" type="datetimeFigureOut">
              <a:rPr lang="en-GB" smtClean="0"/>
              <a:t>17/03/2014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2FCE3-9626-4BEB-8903-248C04360C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7995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B4953-EE02-41DD-B804-9CE072F9C5F4}" type="datetimeFigureOut">
              <a:rPr lang="en-GB" smtClean="0"/>
              <a:t>17/03/2014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2FCE3-9626-4BEB-8903-248C04360C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739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B4953-EE02-41DD-B804-9CE072F9C5F4}" type="datetimeFigureOut">
              <a:rPr lang="en-GB" smtClean="0"/>
              <a:t>17/03/2014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2FCE3-9626-4BEB-8903-248C04360C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8159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B4953-EE02-41DD-B804-9CE072F9C5F4}" type="datetimeFigureOut">
              <a:rPr lang="en-GB" smtClean="0"/>
              <a:t>17/03/2014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2FCE3-9626-4BEB-8903-248C04360C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8587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B4953-EE02-41DD-B804-9CE072F9C5F4}" type="datetimeFigureOut">
              <a:rPr lang="en-GB" smtClean="0"/>
              <a:t>17/03/2014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2FCE3-9626-4BEB-8903-248C04360C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9898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B4953-EE02-41DD-B804-9CE072F9C5F4}" type="datetimeFigureOut">
              <a:rPr lang="en-GB" smtClean="0"/>
              <a:t>17/03/2014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2FCE3-9626-4BEB-8903-248C04360C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502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B4953-EE02-41DD-B804-9CE072F9C5F4}" type="datetimeFigureOut">
              <a:rPr lang="en-GB" smtClean="0"/>
              <a:t>17/03/2014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2FCE3-9626-4BEB-8903-248C04360C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8750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B4953-EE02-41DD-B804-9CE072F9C5F4}" type="datetimeFigureOut">
              <a:rPr lang="en-GB" smtClean="0"/>
              <a:t>17/03/2014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2FCE3-9626-4BEB-8903-248C04360C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9827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B4953-EE02-41DD-B804-9CE072F9C5F4}" type="datetimeFigureOut">
              <a:rPr lang="en-GB" smtClean="0"/>
              <a:t>17/03/2014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2FCE3-9626-4BEB-8903-248C04360C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7231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B4953-EE02-41DD-B804-9CE072F9C5F4}" type="datetimeFigureOut">
              <a:rPr lang="en-GB" smtClean="0"/>
              <a:t>17/03/2014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82FCE3-9626-4BEB-8903-248C04360C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813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188640"/>
            <a:ext cx="8640960" cy="5904656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51520" y="188640"/>
            <a:ext cx="8640960" cy="216024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8676456" y="188640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Multiply 6"/>
          <p:cNvSpPr/>
          <p:nvPr/>
        </p:nvSpPr>
        <p:spPr>
          <a:xfrm>
            <a:off x="8676456" y="224644"/>
            <a:ext cx="216024" cy="144016"/>
          </a:xfrm>
          <a:prstGeom prst="mathMultiply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78942" y="918012"/>
            <a:ext cx="3027340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1.- Connectivity verification by the operator. </a:t>
            </a:r>
            <a:endParaRPr lang="en-GB" sz="1100" dirty="0" smtClean="0">
              <a:solidFill>
                <a:srgbClr val="00B050"/>
              </a:solidFill>
            </a:endParaRPr>
          </a:p>
          <a:p>
            <a:r>
              <a:rPr lang="en-GB" sz="1100" dirty="0" smtClean="0"/>
              <a:t>2.- CPU connectivity</a:t>
            </a:r>
          </a:p>
          <a:p>
            <a:r>
              <a:rPr lang="en-GB" sz="1100" dirty="0" smtClean="0"/>
              <a:t>3.- BOBR card configuration</a:t>
            </a:r>
          </a:p>
          <a:p>
            <a:r>
              <a:rPr lang="en-GB" sz="1100" dirty="0" smtClean="0"/>
              <a:t>4.-GMT signals reception</a:t>
            </a:r>
          </a:p>
          <a:p>
            <a:r>
              <a:rPr lang="en-GB" sz="1100" dirty="0" smtClean="0"/>
              <a:t>5.-LHC/SPS timing selection</a:t>
            </a:r>
          </a:p>
          <a:p>
            <a:r>
              <a:rPr lang="en-GB" sz="1100" dirty="0" smtClean="0"/>
              <a:t>6.- Power voltages </a:t>
            </a:r>
          </a:p>
          <a:p>
            <a:r>
              <a:rPr lang="en-GB" sz="1100" dirty="0" smtClean="0"/>
              <a:t>7.- </a:t>
            </a:r>
            <a:r>
              <a:rPr lang="en-GB" sz="1100" dirty="0"/>
              <a:t>C</a:t>
            </a:r>
            <a:r>
              <a:rPr lang="en-GB" sz="1100" dirty="0" smtClean="0"/>
              <a:t>ode revision date</a:t>
            </a:r>
          </a:p>
          <a:p>
            <a:r>
              <a:rPr lang="en-GB" sz="1100" dirty="0" smtClean="0"/>
              <a:t>8.- Reading the card temperature</a:t>
            </a:r>
          </a:p>
          <a:p>
            <a:r>
              <a:rPr lang="en-GB" sz="1100" dirty="0" smtClean="0"/>
              <a:t>9.- Serial number reading  </a:t>
            </a:r>
          </a:p>
          <a:p>
            <a:r>
              <a:rPr lang="en-GB" sz="1100" dirty="0" smtClean="0"/>
              <a:t>10.- Clock source.	</a:t>
            </a:r>
          </a:p>
          <a:p>
            <a:r>
              <a:rPr lang="en-GB" sz="1100" dirty="0" smtClean="0"/>
              <a:t>11.- Interruptions control reg.</a:t>
            </a:r>
          </a:p>
          <a:p>
            <a:r>
              <a:rPr lang="en-GB" sz="1100" dirty="0" smtClean="0"/>
              <a:t>12.- Presence of strobes.</a:t>
            </a:r>
          </a:p>
          <a:p>
            <a:r>
              <a:rPr lang="en-GB" sz="1100" dirty="0" smtClean="0"/>
              <a:t>13.-  Verification of delay lines</a:t>
            </a:r>
          </a:p>
          <a:p>
            <a:r>
              <a:rPr lang="en-GB" sz="1100" dirty="0" smtClean="0"/>
              <a:t>14.- Test the FIFO mode</a:t>
            </a:r>
          </a:p>
          <a:p>
            <a:r>
              <a:rPr lang="en-GB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15.- Test the IIR filter</a:t>
            </a:r>
          </a:p>
          <a:p>
            <a:r>
              <a:rPr lang="en-GB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16.- Test the synchronous orbit : Global Sum</a:t>
            </a:r>
          </a:p>
          <a:p>
            <a:r>
              <a:rPr lang="en-GB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17.- Test the Synch. Orbit : Bunch Sum</a:t>
            </a:r>
          </a:p>
          <a:p>
            <a:r>
              <a:rPr lang="en-GB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18.- Test the Capture</a:t>
            </a:r>
          </a:p>
          <a:p>
            <a:r>
              <a:rPr lang="en-GB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19.- Test the Main Post-Mortem: Last 1024 Turn-by-turn position</a:t>
            </a:r>
          </a:p>
          <a:p>
            <a:r>
              <a:rPr lang="en-GB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20.- </a:t>
            </a:r>
            <a:r>
              <a:rPr lang="en-GB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Test the Main Post-Mortem: Last 1024 orbits</a:t>
            </a:r>
          </a:p>
          <a:p>
            <a:r>
              <a:rPr lang="en-GB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21.-</a:t>
            </a:r>
            <a:r>
              <a:rPr lang="en-GB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Test the Aux Post-Mortem: Last 1024 Turn-by-turn position</a:t>
            </a:r>
          </a:p>
          <a:p>
            <a:r>
              <a:rPr lang="en-GB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20.- Test the Aux Post-Mortem: Last 1024 orbits</a:t>
            </a:r>
          </a:p>
          <a:p>
            <a:r>
              <a:rPr lang="en-GB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21.- Test Front-panel signals</a:t>
            </a:r>
          </a:p>
          <a:p>
            <a:r>
              <a:rPr lang="en-GB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22.- Test P0-BST triggers</a:t>
            </a:r>
            <a:endParaRPr lang="en-GB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3506282" y="918012"/>
            <a:ext cx="351399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rgbClr val="008000"/>
                </a:solidFill>
              </a:rPr>
              <a:t>Passed. </a:t>
            </a:r>
          </a:p>
          <a:p>
            <a:r>
              <a:rPr lang="en-GB" sz="1100" dirty="0" smtClean="0">
                <a:solidFill>
                  <a:srgbClr val="008000"/>
                </a:solidFill>
              </a:rPr>
              <a:t>Passed.</a:t>
            </a:r>
          </a:p>
          <a:p>
            <a:r>
              <a:rPr lang="en-GB" sz="1100" dirty="0" smtClean="0">
                <a:solidFill>
                  <a:srgbClr val="008000"/>
                </a:solidFill>
              </a:rPr>
              <a:t>Passed.</a:t>
            </a:r>
          </a:p>
          <a:p>
            <a:r>
              <a:rPr lang="en-GB" sz="1100" dirty="0" smtClean="0">
                <a:solidFill>
                  <a:srgbClr val="008000"/>
                </a:solidFill>
              </a:rPr>
              <a:t>Passed.</a:t>
            </a:r>
          </a:p>
          <a:p>
            <a:r>
              <a:rPr lang="en-GB" sz="1100" dirty="0" smtClean="0">
                <a:solidFill>
                  <a:srgbClr val="008000"/>
                </a:solidFill>
              </a:rPr>
              <a:t>Passed.</a:t>
            </a:r>
          </a:p>
          <a:p>
            <a:r>
              <a:rPr lang="en-GB" sz="1100" dirty="0" smtClean="0">
                <a:solidFill>
                  <a:srgbClr val="008000"/>
                </a:solidFill>
              </a:rPr>
              <a:t>Passed.</a:t>
            </a:r>
          </a:p>
          <a:p>
            <a:r>
              <a:rPr lang="en-GB" sz="1100" dirty="0" smtClean="0">
                <a:solidFill>
                  <a:srgbClr val="008000"/>
                </a:solidFill>
              </a:rPr>
              <a:t>Passed.   Rev. 60, date 13-02-24</a:t>
            </a:r>
          </a:p>
          <a:p>
            <a:r>
              <a:rPr lang="en-GB" sz="1100" dirty="0" smtClean="0">
                <a:solidFill>
                  <a:srgbClr val="008000"/>
                </a:solidFill>
              </a:rPr>
              <a:t>Passed.   Temp 35.3 deg.</a:t>
            </a:r>
          </a:p>
          <a:p>
            <a:r>
              <a:rPr lang="en-GB" sz="1100" dirty="0" smtClean="0">
                <a:solidFill>
                  <a:srgbClr val="008000"/>
                </a:solidFill>
              </a:rPr>
              <a:t>Passed.   DAB </a:t>
            </a:r>
            <a:r>
              <a:rPr lang="en-GB" sz="1100" dirty="0" err="1" smtClean="0">
                <a:solidFill>
                  <a:srgbClr val="008000"/>
                </a:solidFill>
              </a:rPr>
              <a:t>sn</a:t>
            </a:r>
            <a:r>
              <a:rPr lang="en-GB" sz="1100" dirty="0" smtClean="0">
                <a:solidFill>
                  <a:srgbClr val="008000"/>
                </a:solidFill>
              </a:rPr>
              <a:t> 164895, H </a:t>
            </a:r>
            <a:r>
              <a:rPr lang="en-GB" sz="1100" dirty="0" err="1" smtClean="0">
                <a:solidFill>
                  <a:srgbClr val="008000"/>
                </a:solidFill>
              </a:rPr>
              <a:t>mez</a:t>
            </a:r>
            <a:r>
              <a:rPr lang="en-GB" sz="1100" dirty="0" smtClean="0">
                <a:solidFill>
                  <a:srgbClr val="008000"/>
                </a:solidFill>
              </a:rPr>
              <a:t>. 164500 , V. </a:t>
            </a:r>
            <a:r>
              <a:rPr lang="en-GB" sz="1100" dirty="0" err="1" smtClean="0">
                <a:solidFill>
                  <a:srgbClr val="008000"/>
                </a:solidFill>
              </a:rPr>
              <a:t>mez</a:t>
            </a:r>
            <a:r>
              <a:rPr lang="en-GB" sz="1100" dirty="0" smtClean="0">
                <a:solidFill>
                  <a:srgbClr val="008000"/>
                </a:solidFill>
              </a:rPr>
              <a:t>. 164501</a:t>
            </a:r>
          </a:p>
          <a:p>
            <a:r>
              <a:rPr lang="en-GB" sz="1100" dirty="0" smtClean="0">
                <a:solidFill>
                  <a:srgbClr val="008000"/>
                </a:solidFill>
              </a:rPr>
              <a:t>Passed.</a:t>
            </a:r>
          </a:p>
          <a:p>
            <a:r>
              <a:rPr lang="en-GB" sz="1100" dirty="0" smtClean="0">
                <a:solidFill>
                  <a:srgbClr val="008000"/>
                </a:solidFill>
              </a:rPr>
              <a:t>Passed.</a:t>
            </a:r>
          </a:p>
          <a:p>
            <a:r>
              <a:rPr lang="en-GB" sz="1100" dirty="0" smtClean="0">
                <a:solidFill>
                  <a:srgbClr val="008000"/>
                </a:solidFill>
              </a:rPr>
              <a:t>Passed.</a:t>
            </a:r>
          </a:p>
          <a:p>
            <a:r>
              <a:rPr lang="en-GB" sz="1100" dirty="0" smtClean="0">
                <a:solidFill>
                  <a:srgbClr val="008000"/>
                </a:solidFill>
              </a:rPr>
              <a:t>Passed.</a:t>
            </a:r>
          </a:p>
          <a:p>
            <a:r>
              <a:rPr lang="en-GB" sz="1100" dirty="0" smtClean="0">
                <a:solidFill>
                  <a:srgbClr val="008000"/>
                </a:solidFill>
              </a:rPr>
              <a:t>Passed.</a:t>
            </a:r>
          </a:p>
          <a:p>
            <a:r>
              <a:rPr lang="en-GB" sz="1100" dirty="0" smtClean="0">
                <a:solidFill>
                  <a:srgbClr val="008000"/>
                </a:solidFill>
              </a:rPr>
              <a:t>Passed. </a:t>
            </a:r>
          </a:p>
          <a:p>
            <a:endParaRPr lang="en-GB" sz="1100" dirty="0">
              <a:solidFill>
                <a:srgbClr val="008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8942" y="548680"/>
            <a:ext cx="57606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Introduce the slot number of the card to test: </a:t>
            </a:r>
            <a:endParaRPr lang="en-GB" sz="1100" dirty="0"/>
          </a:p>
        </p:txBody>
      </p:sp>
      <p:sp>
        <p:nvSpPr>
          <p:cNvPr id="12" name="TextBox 11"/>
          <p:cNvSpPr txBox="1"/>
          <p:nvPr/>
        </p:nvSpPr>
        <p:spPr>
          <a:xfrm>
            <a:off x="2781324" y="5450022"/>
            <a:ext cx="350515" cy="2616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/>
              <a:t>14</a:t>
            </a:r>
            <a:endParaRPr lang="en-GB" sz="1100" dirty="0"/>
          </a:p>
        </p:txBody>
      </p:sp>
      <p:grpSp>
        <p:nvGrpSpPr>
          <p:cNvPr id="45" name="Group 44"/>
          <p:cNvGrpSpPr/>
          <p:nvPr/>
        </p:nvGrpSpPr>
        <p:grpSpPr>
          <a:xfrm>
            <a:off x="3635896" y="548680"/>
            <a:ext cx="720080" cy="273164"/>
            <a:chOff x="3635896" y="548680"/>
            <a:chExt cx="720080" cy="273164"/>
          </a:xfrm>
        </p:grpSpPr>
        <p:sp>
          <p:nvSpPr>
            <p:cNvPr id="14" name="Cube 13"/>
            <p:cNvSpPr/>
            <p:nvPr/>
          </p:nvSpPr>
          <p:spPr>
            <a:xfrm>
              <a:off x="3635896" y="548680"/>
              <a:ext cx="720080" cy="261610"/>
            </a:xfrm>
            <a:prstGeom prst="cube">
              <a:avLst>
                <a:gd name="adj" fmla="val 10792"/>
              </a:avLst>
            </a:prstGeom>
            <a:solidFill>
              <a:schemeClr val="bg1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648464" y="560234"/>
              <a:ext cx="648040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1" dirty="0" smtClean="0"/>
                <a:t>START</a:t>
              </a:r>
              <a:endParaRPr lang="en-GB" sz="1100" b="1" dirty="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427984" y="548680"/>
            <a:ext cx="720080" cy="273164"/>
            <a:chOff x="4427984" y="548680"/>
            <a:chExt cx="720080" cy="273164"/>
          </a:xfrm>
        </p:grpSpPr>
        <p:sp>
          <p:nvSpPr>
            <p:cNvPr id="16" name="Cube 15"/>
            <p:cNvSpPr/>
            <p:nvPr/>
          </p:nvSpPr>
          <p:spPr>
            <a:xfrm>
              <a:off x="4427984" y="548680"/>
              <a:ext cx="720080" cy="261610"/>
            </a:xfrm>
            <a:prstGeom prst="cube">
              <a:avLst>
                <a:gd name="adj" fmla="val 10792"/>
              </a:avLst>
            </a:prstGeom>
            <a:solidFill>
              <a:schemeClr val="bg1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440552" y="560234"/>
              <a:ext cx="648040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1" dirty="0" smtClean="0"/>
                <a:t>PAUSE</a:t>
              </a:r>
              <a:endParaRPr lang="en-GB" sz="1100" b="1" dirty="0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220072" y="548680"/>
            <a:ext cx="720080" cy="273164"/>
            <a:chOff x="5220072" y="548680"/>
            <a:chExt cx="720080" cy="273164"/>
          </a:xfrm>
        </p:grpSpPr>
        <p:sp>
          <p:nvSpPr>
            <p:cNvPr id="18" name="Cube 17"/>
            <p:cNvSpPr/>
            <p:nvPr/>
          </p:nvSpPr>
          <p:spPr>
            <a:xfrm>
              <a:off x="5220072" y="548680"/>
              <a:ext cx="720080" cy="261610"/>
            </a:xfrm>
            <a:prstGeom prst="cube">
              <a:avLst>
                <a:gd name="adj" fmla="val 10792"/>
              </a:avLst>
            </a:prstGeom>
            <a:solidFill>
              <a:schemeClr val="bg1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232640" y="560234"/>
              <a:ext cx="648040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1" dirty="0" smtClean="0"/>
                <a:t>ABORT</a:t>
              </a:r>
              <a:endParaRPr lang="en-GB" sz="1100" b="1" dirty="0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4080512" y="3114239"/>
            <a:ext cx="720080" cy="261610"/>
            <a:chOff x="4080512" y="3114239"/>
            <a:chExt cx="720080" cy="261610"/>
          </a:xfrm>
        </p:grpSpPr>
        <p:sp>
          <p:nvSpPr>
            <p:cNvPr id="21" name="Cube 20"/>
            <p:cNvSpPr/>
            <p:nvPr/>
          </p:nvSpPr>
          <p:spPr>
            <a:xfrm>
              <a:off x="4080512" y="3140968"/>
              <a:ext cx="720080" cy="175378"/>
            </a:xfrm>
            <a:prstGeom prst="cube">
              <a:avLst>
                <a:gd name="adj" fmla="val 10792"/>
              </a:avLst>
            </a:prstGeom>
            <a:solidFill>
              <a:schemeClr val="bg1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114632" y="3114239"/>
              <a:ext cx="648040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1" dirty="0" smtClean="0"/>
                <a:t>PLOTS</a:t>
              </a:r>
              <a:endParaRPr lang="en-GB" sz="1100" b="1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091581" y="3301478"/>
            <a:ext cx="709011" cy="261610"/>
            <a:chOff x="4091581" y="3114239"/>
            <a:chExt cx="709011" cy="261610"/>
          </a:xfrm>
        </p:grpSpPr>
        <p:sp>
          <p:nvSpPr>
            <p:cNvPr id="25" name="Cube 24"/>
            <p:cNvSpPr/>
            <p:nvPr/>
          </p:nvSpPr>
          <p:spPr>
            <a:xfrm>
              <a:off x="4091581" y="3140968"/>
              <a:ext cx="709011" cy="175378"/>
            </a:xfrm>
            <a:prstGeom prst="cube">
              <a:avLst>
                <a:gd name="adj" fmla="val 10792"/>
              </a:avLst>
            </a:prstGeom>
            <a:solidFill>
              <a:schemeClr val="bg1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114632" y="3114239"/>
              <a:ext cx="648040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1" dirty="0" smtClean="0"/>
                <a:t>PLOTS</a:t>
              </a:r>
              <a:endParaRPr lang="en-GB" sz="1100" b="1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091581" y="3486140"/>
            <a:ext cx="709011" cy="261610"/>
            <a:chOff x="4091581" y="3106805"/>
            <a:chExt cx="709011" cy="261610"/>
          </a:xfrm>
        </p:grpSpPr>
        <p:sp>
          <p:nvSpPr>
            <p:cNvPr id="28" name="Cube 27"/>
            <p:cNvSpPr/>
            <p:nvPr/>
          </p:nvSpPr>
          <p:spPr>
            <a:xfrm>
              <a:off x="4091581" y="3140968"/>
              <a:ext cx="709011" cy="175378"/>
            </a:xfrm>
            <a:prstGeom prst="cube">
              <a:avLst>
                <a:gd name="adj" fmla="val 10792"/>
              </a:avLst>
            </a:prstGeom>
            <a:solidFill>
              <a:schemeClr val="bg1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114632" y="3106805"/>
              <a:ext cx="648040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1" dirty="0" smtClean="0">
                  <a:solidFill>
                    <a:schemeClr val="bg1">
                      <a:lumMod val="65000"/>
                    </a:schemeClr>
                  </a:solidFill>
                </a:rPr>
                <a:t>PLOTS</a:t>
              </a:r>
              <a:endParaRPr lang="en-GB" sz="11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093881" y="3682194"/>
            <a:ext cx="709011" cy="261610"/>
            <a:chOff x="4091581" y="3114239"/>
            <a:chExt cx="709011" cy="261610"/>
          </a:xfrm>
        </p:grpSpPr>
        <p:sp>
          <p:nvSpPr>
            <p:cNvPr id="40" name="Cube 39"/>
            <p:cNvSpPr/>
            <p:nvPr/>
          </p:nvSpPr>
          <p:spPr>
            <a:xfrm>
              <a:off x="4091581" y="3140968"/>
              <a:ext cx="709011" cy="175378"/>
            </a:xfrm>
            <a:prstGeom prst="cube">
              <a:avLst>
                <a:gd name="adj" fmla="val 10792"/>
              </a:avLst>
            </a:prstGeom>
            <a:solidFill>
              <a:schemeClr val="bg1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114632" y="3114239"/>
              <a:ext cx="648040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1" dirty="0" smtClean="0">
                  <a:solidFill>
                    <a:schemeClr val="bg1">
                      <a:lumMod val="65000"/>
                    </a:schemeClr>
                  </a:solidFill>
                </a:rPr>
                <a:t>PLOTS</a:t>
              </a:r>
              <a:endParaRPr lang="en-GB" sz="11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4093881" y="3869433"/>
            <a:ext cx="709011" cy="261610"/>
            <a:chOff x="4091581" y="3114239"/>
            <a:chExt cx="709011" cy="261610"/>
          </a:xfrm>
        </p:grpSpPr>
        <p:sp>
          <p:nvSpPr>
            <p:cNvPr id="38" name="Cube 37"/>
            <p:cNvSpPr/>
            <p:nvPr/>
          </p:nvSpPr>
          <p:spPr>
            <a:xfrm>
              <a:off x="4091581" y="3140968"/>
              <a:ext cx="709011" cy="175378"/>
            </a:xfrm>
            <a:prstGeom prst="cube">
              <a:avLst>
                <a:gd name="adj" fmla="val 10792"/>
              </a:avLst>
            </a:prstGeom>
            <a:solidFill>
              <a:schemeClr val="bg1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114632" y="3114239"/>
              <a:ext cx="648040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1" dirty="0" smtClean="0">
                  <a:solidFill>
                    <a:schemeClr val="bg1">
                      <a:lumMod val="65000"/>
                    </a:schemeClr>
                  </a:solidFill>
                </a:rPr>
                <a:t>PLOTS</a:t>
              </a:r>
              <a:endParaRPr lang="en-GB" sz="11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093881" y="4054095"/>
            <a:ext cx="709011" cy="261610"/>
            <a:chOff x="4091581" y="3106805"/>
            <a:chExt cx="709011" cy="261610"/>
          </a:xfrm>
        </p:grpSpPr>
        <p:sp>
          <p:nvSpPr>
            <p:cNvPr id="36" name="Cube 35"/>
            <p:cNvSpPr/>
            <p:nvPr/>
          </p:nvSpPr>
          <p:spPr>
            <a:xfrm>
              <a:off x="4091581" y="3140968"/>
              <a:ext cx="709011" cy="175378"/>
            </a:xfrm>
            <a:prstGeom prst="cube">
              <a:avLst>
                <a:gd name="adj" fmla="val 10792"/>
              </a:avLst>
            </a:prstGeom>
            <a:solidFill>
              <a:schemeClr val="bg1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114632" y="3106805"/>
              <a:ext cx="648040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1" dirty="0" smtClean="0">
                  <a:solidFill>
                    <a:schemeClr val="bg1">
                      <a:lumMod val="65000"/>
                    </a:schemeClr>
                  </a:solidFill>
                </a:rPr>
                <a:t>PLOTS</a:t>
              </a:r>
              <a:endParaRPr lang="en-GB" sz="11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080512" y="4254859"/>
            <a:ext cx="720080" cy="261610"/>
            <a:chOff x="4080512" y="3114239"/>
            <a:chExt cx="720080" cy="261610"/>
          </a:xfrm>
        </p:grpSpPr>
        <p:sp>
          <p:nvSpPr>
            <p:cNvPr id="47" name="Cube 46"/>
            <p:cNvSpPr/>
            <p:nvPr/>
          </p:nvSpPr>
          <p:spPr>
            <a:xfrm>
              <a:off x="4080512" y="3140968"/>
              <a:ext cx="720080" cy="175378"/>
            </a:xfrm>
            <a:prstGeom prst="cube">
              <a:avLst>
                <a:gd name="adj" fmla="val 10792"/>
              </a:avLst>
            </a:prstGeom>
            <a:solidFill>
              <a:schemeClr val="bg1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114632" y="3114239"/>
              <a:ext cx="648040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1" dirty="0" smtClean="0">
                  <a:solidFill>
                    <a:schemeClr val="bg1">
                      <a:lumMod val="65000"/>
                    </a:schemeClr>
                  </a:solidFill>
                </a:rPr>
                <a:t>PLOTS</a:t>
              </a:r>
              <a:endParaRPr lang="en-GB" sz="11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4091581" y="4442098"/>
            <a:ext cx="709011" cy="261610"/>
            <a:chOff x="4091581" y="3114239"/>
            <a:chExt cx="709011" cy="261610"/>
          </a:xfrm>
        </p:grpSpPr>
        <p:sp>
          <p:nvSpPr>
            <p:cNvPr id="50" name="Cube 49"/>
            <p:cNvSpPr/>
            <p:nvPr/>
          </p:nvSpPr>
          <p:spPr>
            <a:xfrm>
              <a:off x="4091581" y="3140968"/>
              <a:ext cx="709011" cy="175378"/>
            </a:xfrm>
            <a:prstGeom prst="cube">
              <a:avLst>
                <a:gd name="adj" fmla="val 10792"/>
              </a:avLst>
            </a:prstGeom>
            <a:solidFill>
              <a:schemeClr val="bg1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114632" y="3114239"/>
              <a:ext cx="648040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1" dirty="0" smtClean="0">
                  <a:solidFill>
                    <a:schemeClr val="bg1">
                      <a:lumMod val="65000"/>
                    </a:schemeClr>
                  </a:solidFill>
                </a:rPr>
                <a:t>PLOTS</a:t>
              </a:r>
              <a:endParaRPr lang="en-GB" sz="11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4091581" y="4626760"/>
            <a:ext cx="709011" cy="261610"/>
            <a:chOff x="4091581" y="3106805"/>
            <a:chExt cx="709011" cy="261610"/>
          </a:xfrm>
        </p:grpSpPr>
        <p:sp>
          <p:nvSpPr>
            <p:cNvPr id="53" name="Cube 52"/>
            <p:cNvSpPr/>
            <p:nvPr/>
          </p:nvSpPr>
          <p:spPr>
            <a:xfrm>
              <a:off x="4091581" y="3140968"/>
              <a:ext cx="709011" cy="175378"/>
            </a:xfrm>
            <a:prstGeom prst="cube">
              <a:avLst>
                <a:gd name="adj" fmla="val 10792"/>
              </a:avLst>
            </a:prstGeom>
            <a:solidFill>
              <a:schemeClr val="bg1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4114632" y="3106805"/>
              <a:ext cx="648040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1" dirty="0" smtClean="0">
                  <a:solidFill>
                    <a:schemeClr val="bg1">
                      <a:lumMod val="65000"/>
                    </a:schemeClr>
                  </a:solidFill>
                </a:rPr>
                <a:t>PLOTS</a:t>
              </a:r>
              <a:endParaRPr lang="en-GB" sz="11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4093881" y="4822814"/>
            <a:ext cx="709011" cy="261610"/>
            <a:chOff x="4091581" y="3114239"/>
            <a:chExt cx="709011" cy="261610"/>
          </a:xfrm>
        </p:grpSpPr>
        <p:sp>
          <p:nvSpPr>
            <p:cNvPr id="56" name="Cube 55"/>
            <p:cNvSpPr/>
            <p:nvPr/>
          </p:nvSpPr>
          <p:spPr>
            <a:xfrm>
              <a:off x="4091581" y="3140968"/>
              <a:ext cx="709011" cy="175378"/>
            </a:xfrm>
            <a:prstGeom prst="cube">
              <a:avLst>
                <a:gd name="adj" fmla="val 10792"/>
              </a:avLst>
            </a:prstGeom>
            <a:solidFill>
              <a:schemeClr val="bg1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114632" y="3114239"/>
              <a:ext cx="648040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1" dirty="0" smtClean="0">
                  <a:solidFill>
                    <a:schemeClr val="bg1">
                      <a:lumMod val="65000"/>
                    </a:schemeClr>
                  </a:solidFill>
                </a:rPr>
                <a:t>PLOTS</a:t>
              </a:r>
              <a:endParaRPr lang="en-GB" sz="11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478941" y="5450022"/>
            <a:ext cx="23023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Partial test. Introduce Step Number : 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05479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88640"/>
            <a:ext cx="8640960" cy="5904656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251520" y="188640"/>
            <a:ext cx="8640960" cy="216024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Multiply 3"/>
          <p:cNvSpPr/>
          <p:nvPr/>
        </p:nvSpPr>
        <p:spPr>
          <a:xfrm>
            <a:off x="8676456" y="224644"/>
            <a:ext cx="216024" cy="144016"/>
          </a:xfrm>
          <a:prstGeom prst="mathMultiply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/>
          <p:cNvCxnSpPr/>
          <p:nvPr/>
        </p:nvCxnSpPr>
        <p:spPr>
          <a:xfrm>
            <a:off x="3131840" y="764936"/>
            <a:ext cx="0" cy="208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987824" y="2730649"/>
            <a:ext cx="550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915816" y="620688"/>
            <a:ext cx="5868652" cy="24482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3131840" y="3357224"/>
            <a:ext cx="0" cy="208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987824" y="5322937"/>
            <a:ext cx="550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915816" y="3212976"/>
            <a:ext cx="5868652" cy="24482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4572000" y="656720"/>
            <a:ext cx="1296000" cy="25200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/>
              <a:t>HORIZONTAL</a:t>
            </a:r>
            <a:endParaRPr lang="en-GB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0" y="3248758"/>
            <a:ext cx="1296000" cy="25200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/>
              <a:t>VERTICAL</a:t>
            </a:r>
            <a:endParaRPr lang="en-GB" sz="1100" dirty="0"/>
          </a:p>
        </p:txBody>
      </p:sp>
      <p:sp>
        <p:nvSpPr>
          <p:cNvPr id="15" name="TextBox 14"/>
          <p:cNvSpPr txBox="1"/>
          <p:nvPr/>
        </p:nvSpPr>
        <p:spPr>
          <a:xfrm>
            <a:off x="827584" y="1052736"/>
            <a:ext cx="19442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H_Fifo_Data</a:t>
            </a:r>
            <a:endParaRPr lang="en-GB" sz="1400" dirty="0" smtClean="0"/>
          </a:p>
          <a:p>
            <a:r>
              <a:rPr lang="en-GB" sz="1400" dirty="0" smtClean="0"/>
              <a:t>H_ADC_IR</a:t>
            </a:r>
          </a:p>
          <a:p>
            <a:r>
              <a:rPr lang="en-GB" sz="1400" dirty="0" err="1" smtClean="0"/>
              <a:t>H_First_Bunch</a:t>
            </a:r>
            <a:endParaRPr lang="en-GB" sz="1400" dirty="0"/>
          </a:p>
        </p:txBody>
      </p:sp>
      <p:sp>
        <p:nvSpPr>
          <p:cNvPr id="16" name="Oval 15"/>
          <p:cNvSpPr/>
          <p:nvPr/>
        </p:nvSpPr>
        <p:spPr>
          <a:xfrm>
            <a:off x="707951" y="1147986"/>
            <a:ext cx="144016" cy="144016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707951" y="1357536"/>
            <a:ext cx="144016" cy="144016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707951" y="1567086"/>
            <a:ext cx="144016" cy="144016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746059" y="1187227"/>
            <a:ext cx="72000" cy="72000"/>
          </a:xfrm>
          <a:prstGeom prst="ellipse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827584" y="3861048"/>
            <a:ext cx="19442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V_Fifo_Data</a:t>
            </a:r>
            <a:endParaRPr lang="en-GB" sz="1400" dirty="0" smtClean="0"/>
          </a:p>
          <a:p>
            <a:r>
              <a:rPr lang="en-GB" sz="1400" dirty="0" smtClean="0"/>
              <a:t>V_ADC_IR</a:t>
            </a:r>
          </a:p>
          <a:p>
            <a:r>
              <a:rPr lang="en-GB" sz="1400" dirty="0" err="1" smtClean="0"/>
              <a:t>V_First_Bunch</a:t>
            </a:r>
            <a:endParaRPr lang="en-GB" sz="1400" dirty="0"/>
          </a:p>
        </p:txBody>
      </p:sp>
      <p:sp>
        <p:nvSpPr>
          <p:cNvPr id="21" name="Oval 20"/>
          <p:cNvSpPr/>
          <p:nvPr/>
        </p:nvSpPr>
        <p:spPr>
          <a:xfrm>
            <a:off x="707951" y="3956298"/>
            <a:ext cx="144016" cy="144016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707951" y="4165848"/>
            <a:ext cx="144016" cy="144016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707951" y="4375398"/>
            <a:ext cx="144016" cy="144016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746059" y="3995539"/>
            <a:ext cx="72000" cy="72000"/>
          </a:xfrm>
          <a:prstGeom prst="ellipse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reeform 24"/>
          <p:cNvSpPr/>
          <p:nvPr/>
        </p:nvSpPr>
        <p:spPr>
          <a:xfrm>
            <a:off x="3152775" y="1809750"/>
            <a:ext cx="5229225" cy="247650"/>
          </a:xfrm>
          <a:custGeom>
            <a:avLst/>
            <a:gdLst>
              <a:gd name="connsiteX0" fmla="*/ 0 w 5229225"/>
              <a:gd name="connsiteY0" fmla="*/ 247650 h 247650"/>
              <a:gd name="connsiteX1" fmla="*/ 200025 w 5229225"/>
              <a:gd name="connsiteY1" fmla="*/ 219075 h 247650"/>
              <a:gd name="connsiteX2" fmla="*/ 276225 w 5229225"/>
              <a:gd name="connsiteY2" fmla="*/ 200025 h 247650"/>
              <a:gd name="connsiteX3" fmla="*/ 314325 w 5229225"/>
              <a:gd name="connsiteY3" fmla="*/ 190500 h 247650"/>
              <a:gd name="connsiteX4" fmla="*/ 342900 w 5229225"/>
              <a:gd name="connsiteY4" fmla="*/ 171450 h 247650"/>
              <a:gd name="connsiteX5" fmla="*/ 371475 w 5229225"/>
              <a:gd name="connsiteY5" fmla="*/ 161925 h 247650"/>
              <a:gd name="connsiteX6" fmla="*/ 428625 w 5229225"/>
              <a:gd name="connsiteY6" fmla="*/ 123825 h 247650"/>
              <a:gd name="connsiteX7" fmla="*/ 457200 w 5229225"/>
              <a:gd name="connsiteY7" fmla="*/ 85725 h 247650"/>
              <a:gd name="connsiteX8" fmla="*/ 485775 w 5229225"/>
              <a:gd name="connsiteY8" fmla="*/ 76200 h 247650"/>
              <a:gd name="connsiteX9" fmla="*/ 514350 w 5229225"/>
              <a:gd name="connsiteY9" fmla="*/ 57150 h 247650"/>
              <a:gd name="connsiteX10" fmla="*/ 571500 w 5229225"/>
              <a:gd name="connsiteY10" fmla="*/ 38100 h 247650"/>
              <a:gd name="connsiteX11" fmla="*/ 695325 w 5229225"/>
              <a:gd name="connsiteY11" fmla="*/ 9525 h 247650"/>
              <a:gd name="connsiteX12" fmla="*/ 771525 w 5229225"/>
              <a:gd name="connsiteY12" fmla="*/ 0 h 247650"/>
              <a:gd name="connsiteX13" fmla="*/ 1181100 w 5229225"/>
              <a:gd name="connsiteY13" fmla="*/ 19050 h 247650"/>
              <a:gd name="connsiteX14" fmla="*/ 1247775 w 5229225"/>
              <a:gd name="connsiteY14" fmla="*/ 38100 h 247650"/>
              <a:gd name="connsiteX15" fmla="*/ 1295400 w 5229225"/>
              <a:gd name="connsiteY15" fmla="*/ 57150 h 247650"/>
              <a:gd name="connsiteX16" fmla="*/ 1457325 w 5229225"/>
              <a:gd name="connsiteY16" fmla="*/ 76200 h 247650"/>
              <a:gd name="connsiteX17" fmla="*/ 1552575 w 5229225"/>
              <a:gd name="connsiteY17" fmla="*/ 95250 h 247650"/>
              <a:gd name="connsiteX18" fmla="*/ 1609725 w 5229225"/>
              <a:gd name="connsiteY18" fmla="*/ 114300 h 247650"/>
              <a:gd name="connsiteX19" fmla="*/ 1704975 w 5229225"/>
              <a:gd name="connsiteY19" fmla="*/ 133350 h 247650"/>
              <a:gd name="connsiteX20" fmla="*/ 1733550 w 5229225"/>
              <a:gd name="connsiteY20" fmla="*/ 142875 h 247650"/>
              <a:gd name="connsiteX21" fmla="*/ 1762125 w 5229225"/>
              <a:gd name="connsiteY21" fmla="*/ 161925 h 247650"/>
              <a:gd name="connsiteX22" fmla="*/ 1905000 w 5229225"/>
              <a:gd name="connsiteY22" fmla="*/ 180975 h 247650"/>
              <a:gd name="connsiteX23" fmla="*/ 2047875 w 5229225"/>
              <a:gd name="connsiteY23" fmla="*/ 209550 h 247650"/>
              <a:gd name="connsiteX24" fmla="*/ 2114550 w 5229225"/>
              <a:gd name="connsiteY24" fmla="*/ 219075 h 247650"/>
              <a:gd name="connsiteX25" fmla="*/ 2247900 w 5229225"/>
              <a:gd name="connsiteY25" fmla="*/ 228600 h 247650"/>
              <a:gd name="connsiteX26" fmla="*/ 2343150 w 5229225"/>
              <a:gd name="connsiteY26" fmla="*/ 238125 h 247650"/>
              <a:gd name="connsiteX27" fmla="*/ 3381375 w 5229225"/>
              <a:gd name="connsiteY27" fmla="*/ 228600 h 247650"/>
              <a:gd name="connsiteX28" fmla="*/ 3476625 w 5229225"/>
              <a:gd name="connsiteY28" fmla="*/ 209550 h 247650"/>
              <a:gd name="connsiteX29" fmla="*/ 3600450 w 5229225"/>
              <a:gd name="connsiteY29" fmla="*/ 200025 h 247650"/>
              <a:gd name="connsiteX30" fmla="*/ 3686175 w 5229225"/>
              <a:gd name="connsiteY30" fmla="*/ 190500 h 247650"/>
              <a:gd name="connsiteX31" fmla="*/ 3762375 w 5229225"/>
              <a:gd name="connsiteY31" fmla="*/ 171450 h 247650"/>
              <a:gd name="connsiteX32" fmla="*/ 3952875 w 5229225"/>
              <a:gd name="connsiteY32" fmla="*/ 152400 h 247650"/>
              <a:gd name="connsiteX33" fmla="*/ 4505325 w 5229225"/>
              <a:gd name="connsiteY33" fmla="*/ 133350 h 247650"/>
              <a:gd name="connsiteX34" fmla="*/ 4857750 w 5229225"/>
              <a:gd name="connsiteY34" fmla="*/ 123825 h 247650"/>
              <a:gd name="connsiteX35" fmla="*/ 5048250 w 5229225"/>
              <a:gd name="connsiteY35" fmla="*/ 114300 h 247650"/>
              <a:gd name="connsiteX36" fmla="*/ 5229225 w 5229225"/>
              <a:gd name="connsiteY36" fmla="*/ 114300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5229225" h="247650">
                <a:moveTo>
                  <a:pt x="0" y="247650"/>
                </a:moveTo>
                <a:cubicBezTo>
                  <a:pt x="139702" y="212724"/>
                  <a:pt x="13190" y="239834"/>
                  <a:pt x="200025" y="219075"/>
                </a:cubicBezTo>
                <a:cubicBezTo>
                  <a:pt x="247558" y="213794"/>
                  <a:pt x="238454" y="210817"/>
                  <a:pt x="276225" y="200025"/>
                </a:cubicBezTo>
                <a:cubicBezTo>
                  <a:pt x="288812" y="196429"/>
                  <a:pt x="301625" y="193675"/>
                  <a:pt x="314325" y="190500"/>
                </a:cubicBezTo>
                <a:cubicBezTo>
                  <a:pt x="323850" y="184150"/>
                  <a:pt x="332661" y="176570"/>
                  <a:pt x="342900" y="171450"/>
                </a:cubicBezTo>
                <a:cubicBezTo>
                  <a:pt x="351880" y="166960"/>
                  <a:pt x="363121" y="167494"/>
                  <a:pt x="371475" y="161925"/>
                </a:cubicBezTo>
                <a:cubicBezTo>
                  <a:pt x="442824" y="114359"/>
                  <a:pt x="360681" y="146473"/>
                  <a:pt x="428625" y="123825"/>
                </a:cubicBezTo>
                <a:cubicBezTo>
                  <a:pt x="438150" y="111125"/>
                  <a:pt x="445004" y="95888"/>
                  <a:pt x="457200" y="85725"/>
                </a:cubicBezTo>
                <a:cubicBezTo>
                  <a:pt x="464913" y="79297"/>
                  <a:pt x="476795" y="80690"/>
                  <a:pt x="485775" y="76200"/>
                </a:cubicBezTo>
                <a:cubicBezTo>
                  <a:pt x="496014" y="71080"/>
                  <a:pt x="503889" y="61799"/>
                  <a:pt x="514350" y="57150"/>
                </a:cubicBezTo>
                <a:cubicBezTo>
                  <a:pt x="532700" y="48995"/>
                  <a:pt x="552019" y="42970"/>
                  <a:pt x="571500" y="38100"/>
                </a:cubicBezTo>
                <a:cubicBezTo>
                  <a:pt x="606507" y="29348"/>
                  <a:pt x="657210" y="15389"/>
                  <a:pt x="695325" y="9525"/>
                </a:cubicBezTo>
                <a:cubicBezTo>
                  <a:pt x="720625" y="5633"/>
                  <a:pt x="746125" y="3175"/>
                  <a:pt x="771525" y="0"/>
                </a:cubicBezTo>
                <a:cubicBezTo>
                  <a:pt x="886085" y="3273"/>
                  <a:pt x="1050863" y="-2656"/>
                  <a:pt x="1181100" y="19050"/>
                </a:cubicBezTo>
                <a:cubicBezTo>
                  <a:pt x="1199114" y="22052"/>
                  <a:pt x="1229657" y="31306"/>
                  <a:pt x="1247775" y="38100"/>
                </a:cubicBezTo>
                <a:cubicBezTo>
                  <a:pt x="1263784" y="44103"/>
                  <a:pt x="1278905" y="52651"/>
                  <a:pt x="1295400" y="57150"/>
                </a:cubicBezTo>
                <a:cubicBezTo>
                  <a:pt x="1333626" y="67575"/>
                  <a:pt x="1430494" y="73761"/>
                  <a:pt x="1457325" y="76200"/>
                </a:cubicBezTo>
                <a:cubicBezTo>
                  <a:pt x="1489075" y="82550"/>
                  <a:pt x="1521858" y="85011"/>
                  <a:pt x="1552575" y="95250"/>
                </a:cubicBezTo>
                <a:cubicBezTo>
                  <a:pt x="1571625" y="101600"/>
                  <a:pt x="1590244" y="109430"/>
                  <a:pt x="1609725" y="114300"/>
                </a:cubicBezTo>
                <a:cubicBezTo>
                  <a:pt x="1641137" y="122153"/>
                  <a:pt x="1674258" y="123111"/>
                  <a:pt x="1704975" y="133350"/>
                </a:cubicBezTo>
                <a:cubicBezTo>
                  <a:pt x="1714500" y="136525"/>
                  <a:pt x="1724570" y="138385"/>
                  <a:pt x="1733550" y="142875"/>
                </a:cubicBezTo>
                <a:cubicBezTo>
                  <a:pt x="1743789" y="147995"/>
                  <a:pt x="1751265" y="158305"/>
                  <a:pt x="1762125" y="161925"/>
                </a:cubicBezTo>
                <a:cubicBezTo>
                  <a:pt x="1783502" y="169051"/>
                  <a:pt x="1895554" y="179925"/>
                  <a:pt x="1905000" y="180975"/>
                </a:cubicBezTo>
                <a:cubicBezTo>
                  <a:pt x="1994346" y="210757"/>
                  <a:pt x="1935147" y="195459"/>
                  <a:pt x="2047875" y="209550"/>
                </a:cubicBezTo>
                <a:cubicBezTo>
                  <a:pt x="2070152" y="212335"/>
                  <a:pt x="2092200" y="216946"/>
                  <a:pt x="2114550" y="219075"/>
                </a:cubicBezTo>
                <a:cubicBezTo>
                  <a:pt x="2158913" y="223300"/>
                  <a:pt x="2203491" y="224899"/>
                  <a:pt x="2247900" y="228600"/>
                </a:cubicBezTo>
                <a:cubicBezTo>
                  <a:pt x="2279698" y="231250"/>
                  <a:pt x="2311400" y="234950"/>
                  <a:pt x="2343150" y="238125"/>
                </a:cubicBezTo>
                <a:lnTo>
                  <a:pt x="3381375" y="228600"/>
                </a:lnTo>
                <a:cubicBezTo>
                  <a:pt x="3413743" y="227784"/>
                  <a:pt x="3444518" y="213738"/>
                  <a:pt x="3476625" y="209550"/>
                </a:cubicBezTo>
                <a:cubicBezTo>
                  <a:pt x="3517674" y="204196"/>
                  <a:pt x="3559223" y="203773"/>
                  <a:pt x="3600450" y="200025"/>
                </a:cubicBezTo>
                <a:cubicBezTo>
                  <a:pt x="3629083" y="197422"/>
                  <a:pt x="3657600" y="193675"/>
                  <a:pt x="3686175" y="190500"/>
                </a:cubicBezTo>
                <a:cubicBezTo>
                  <a:pt x="3711575" y="184150"/>
                  <a:pt x="3736592" y="176000"/>
                  <a:pt x="3762375" y="171450"/>
                </a:cubicBezTo>
                <a:cubicBezTo>
                  <a:pt x="3788420" y="166854"/>
                  <a:pt x="3934777" y="153792"/>
                  <a:pt x="3952875" y="152400"/>
                </a:cubicBezTo>
                <a:cubicBezTo>
                  <a:pt x="4182241" y="134756"/>
                  <a:pt x="4190425" y="141223"/>
                  <a:pt x="4505325" y="133350"/>
                </a:cubicBezTo>
                <a:lnTo>
                  <a:pt x="4857750" y="123825"/>
                </a:lnTo>
                <a:cubicBezTo>
                  <a:pt x="4921290" y="121596"/>
                  <a:pt x="4984692" y="115930"/>
                  <a:pt x="5048250" y="114300"/>
                </a:cubicBezTo>
                <a:cubicBezTo>
                  <a:pt x="5108555" y="112754"/>
                  <a:pt x="5168900" y="114300"/>
                  <a:pt x="5229225" y="114300"/>
                </a:cubicBezTo>
              </a:path>
            </a:pathLst>
          </a:cu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Freeform 25"/>
          <p:cNvSpPr/>
          <p:nvPr/>
        </p:nvSpPr>
        <p:spPr>
          <a:xfrm flipH="1">
            <a:off x="3152775" y="4342537"/>
            <a:ext cx="5229225" cy="247650"/>
          </a:xfrm>
          <a:custGeom>
            <a:avLst/>
            <a:gdLst>
              <a:gd name="connsiteX0" fmla="*/ 0 w 5229225"/>
              <a:gd name="connsiteY0" fmla="*/ 247650 h 247650"/>
              <a:gd name="connsiteX1" fmla="*/ 200025 w 5229225"/>
              <a:gd name="connsiteY1" fmla="*/ 219075 h 247650"/>
              <a:gd name="connsiteX2" fmla="*/ 276225 w 5229225"/>
              <a:gd name="connsiteY2" fmla="*/ 200025 h 247650"/>
              <a:gd name="connsiteX3" fmla="*/ 314325 w 5229225"/>
              <a:gd name="connsiteY3" fmla="*/ 190500 h 247650"/>
              <a:gd name="connsiteX4" fmla="*/ 342900 w 5229225"/>
              <a:gd name="connsiteY4" fmla="*/ 171450 h 247650"/>
              <a:gd name="connsiteX5" fmla="*/ 371475 w 5229225"/>
              <a:gd name="connsiteY5" fmla="*/ 161925 h 247650"/>
              <a:gd name="connsiteX6" fmla="*/ 428625 w 5229225"/>
              <a:gd name="connsiteY6" fmla="*/ 123825 h 247650"/>
              <a:gd name="connsiteX7" fmla="*/ 457200 w 5229225"/>
              <a:gd name="connsiteY7" fmla="*/ 85725 h 247650"/>
              <a:gd name="connsiteX8" fmla="*/ 485775 w 5229225"/>
              <a:gd name="connsiteY8" fmla="*/ 76200 h 247650"/>
              <a:gd name="connsiteX9" fmla="*/ 514350 w 5229225"/>
              <a:gd name="connsiteY9" fmla="*/ 57150 h 247650"/>
              <a:gd name="connsiteX10" fmla="*/ 571500 w 5229225"/>
              <a:gd name="connsiteY10" fmla="*/ 38100 h 247650"/>
              <a:gd name="connsiteX11" fmla="*/ 695325 w 5229225"/>
              <a:gd name="connsiteY11" fmla="*/ 9525 h 247650"/>
              <a:gd name="connsiteX12" fmla="*/ 771525 w 5229225"/>
              <a:gd name="connsiteY12" fmla="*/ 0 h 247650"/>
              <a:gd name="connsiteX13" fmla="*/ 1181100 w 5229225"/>
              <a:gd name="connsiteY13" fmla="*/ 19050 h 247650"/>
              <a:gd name="connsiteX14" fmla="*/ 1247775 w 5229225"/>
              <a:gd name="connsiteY14" fmla="*/ 38100 h 247650"/>
              <a:gd name="connsiteX15" fmla="*/ 1295400 w 5229225"/>
              <a:gd name="connsiteY15" fmla="*/ 57150 h 247650"/>
              <a:gd name="connsiteX16" fmla="*/ 1457325 w 5229225"/>
              <a:gd name="connsiteY16" fmla="*/ 76200 h 247650"/>
              <a:gd name="connsiteX17" fmla="*/ 1552575 w 5229225"/>
              <a:gd name="connsiteY17" fmla="*/ 95250 h 247650"/>
              <a:gd name="connsiteX18" fmla="*/ 1609725 w 5229225"/>
              <a:gd name="connsiteY18" fmla="*/ 114300 h 247650"/>
              <a:gd name="connsiteX19" fmla="*/ 1704975 w 5229225"/>
              <a:gd name="connsiteY19" fmla="*/ 133350 h 247650"/>
              <a:gd name="connsiteX20" fmla="*/ 1733550 w 5229225"/>
              <a:gd name="connsiteY20" fmla="*/ 142875 h 247650"/>
              <a:gd name="connsiteX21" fmla="*/ 1762125 w 5229225"/>
              <a:gd name="connsiteY21" fmla="*/ 161925 h 247650"/>
              <a:gd name="connsiteX22" fmla="*/ 1905000 w 5229225"/>
              <a:gd name="connsiteY22" fmla="*/ 180975 h 247650"/>
              <a:gd name="connsiteX23" fmla="*/ 2047875 w 5229225"/>
              <a:gd name="connsiteY23" fmla="*/ 209550 h 247650"/>
              <a:gd name="connsiteX24" fmla="*/ 2114550 w 5229225"/>
              <a:gd name="connsiteY24" fmla="*/ 219075 h 247650"/>
              <a:gd name="connsiteX25" fmla="*/ 2247900 w 5229225"/>
              <a:gd name="connsiteY25" fmla="*/ 228600 h 247650"/>
              <a:gd name="connsiteX26" fmla="*/ 2343150 w 5229225"/>
              <a:gd name="connsiteY26" fmla="*/ 238125 h 247650"/>
              <a:gd name="connsiteX27" fmla="*/ 3381375 w 5229225"/>
              <a:gd name="connsiteY27" fmla="*/ 228600 h 247650"/>
              <a:gd name="connsiteX28" fmla="*/ 3476625 w 5229225"/>
              <a:gd name="connsiteY28" fmla="*/ 209550 h 247650"/>
              <a:gd name="connsiteX29" fmla="*/ 3600450 w 5229225"/>
              <a:gd name="connsiteY29" fmla="*/ 200025 h 247650"/>
              <a:gd name="connsiteX30" fmla="*/ 3686175 w 5229225"/>
              <a:gd name="connsiteY30" fmla="*/ 190500 h 247650"/>
              <a:gd name="connsiteX31" fmla="*/ 3762375 w 5229225"/>
              <a:gd name="connsiteY31" fmla="*/ 171450 h 247650"/>
              <a:gd name="connsiteX32" fmla="*/ 3952875 w 5229225"/>
              <a:gd name="connsiteY32" fmla="*/ 152400 h 247650"/>
              <a:gd name="connsiteX33" fmla="*/ 4505325 w 5229225"/>
              <a:gd name="connsiteY33" fmla="*/ 133350 h 247650"/>
              <a:gd name="connsiteX34" fmla="*/ 4857750 w 5229225"/>
              <a:gd name="connsiteY34" fmla="*/ 123825 h 247650"/>
              <a:gd name="connsiteX35" fmla="*/ 5048250 w 5229225"/>
              <a:gd name="connsiteY35" fmla="*/ 114300 h 247650"/>
              <a:gd name="connsiteX36" fmla="*/ 5229225 w 5229225"/>
              <a:gd name="connsiteY36" fmla="*/ 114300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5229225" h="247650">
                <a:moveTo>
                  <a:pt x="0" y="247650"/>
                </a:moveTo>
                <a:cubicBezTo>
                  <a:pt x="139702" y="212724"/>
                  <a:pt x="13190" y="239834"/>
                  <a:pt x="200025" y="219075"/>
                </a:cubicBezTo>
                <a:cubicBezTo>
                  <a:pt x="247558" y="213794"/>
                  <a:pt x="238454" y="210817"/>
                  <a:pt x="276225" y="200025"/>
                </a:cubicBezTo>
                <a:cubicBezTo>
                  <a:pt x="288812" y="196429"/>
                  <a:pt x="301625" y="193675"/>
                  <a:pt x="314325" y="190500"/>
                </a:cubicBezTo>
                <a:cubicBezTo>
                  <a:pt x="323850" y="184150"/>
                  <a:pt x="332661" y="176570"/>
                  <a:pt x="342900" y="171450"/>
                </a:cubicBezTo>
                <a:cubicBezTo>
                  <a:pt x="351880" y="166960"/>
                  <a:pt x="363121" y="167494"/>
                  <a:pt x="371475" y="161925"/>
                </a:cubicBezTo>
                <a:cubicBezTo>
                  <a:pt x="442824" y="114359"/>
                  <a:pt x="360681" y="146473"/>
                  <a:pt x="428625" y="123825"/>
                </a:cubicBezTo>
                <a:cubicBezTo>
                  <a:pt x="438150" y="111125"/>
                  <a:pt x="445004" y="95888"/>
                  <a:pt x="457200" y="85725"/>
                </a:cubicBezTo>
                <a:cubicBezTo>
                  <a:pt x="464913" y="79297"/>
                  <a:pt x="476795" y="80690"/>
                  <a:pt x="485775" y="76200"/>
                </a:cubicBezTo>
                <a:cubicBezTo>
                  <a:pt x="496014" y="71080"/>
                  <a:pt x="503889" y="61799"/>
                  <a:pt x="514350" y="57150"/>
                </a:cubicBezTo>
                <a:cubicBezTo>
                  <a:pt x="532700" y="48995"/>
                  <a:pt x="552019" y="42970"/>
                  <a:pt x="571500" y="38100"/>
                </a:cubicBezTo>
                <a:cubicBezTo>
                  <a:pt x="606507" y="29348"/>
                  <a:pt x="657210" y="15389"/>
                  <a:pt x="695325" y="9525"/>
                </a:cubicBezTo>
                <a:cubicBezTo>
                  <a:pt x="720625" y="5633"/>
                  <a:pt x="746125" y="3175"/>
                  <a:pt x="771525" y="0"/>
                </a:cubicBezTo>
                <a:cubicBezTo>
                  <a:pt x="886085" y="3273"/>
                  <a:pt x="1050863" y="-2656"/>
                  <a:pt x="1181100" y="19050"/>
                </a:cubicBezTo>
                <a:cubicBezTo>
                  <a:pt x="1199114" y="22052"/>
                  <a:pt x="1229657" y="31306"/>
                  <a:pt x="1247775" y="38100"/>
                </a:cubicBezTo>
                <a:cubicBezTo>
                  <a:pt x="1263784" y="44103"/>
                  <a:pt x="1278905" y="52651"/>
                  <a:pt x="1295400" y="57150"/>
                </a:cubicBezTo>
                <a:cubicBezTo>
                  <a:pt x="1333626" y="67575"/>
                  <a:pt x="1430494" y="73761"/>
                  <a:pt x="1457325" y="76200"/>
                </a:cubicBezTo>
                <a:cubicBezTo>
                  <a:pt x="1489075" y="82550"/>
                  <a:pt x="1521858" y="85011"/>
                  <a:pt x="1552575" y="95250"/>
                </a:cubicBezTo>
                <a:cubicBezTo>
                  <a:pt x="1571625" y="101600"/>
                  <a:pt x="1590244" y="109430"/>
                  <a:pt x="1609725" y="114300"/>
                </a:cubicBezTo>
                <a:cubicBezTo>
                  <a:pt x="1641137" y="122153"/>
                  <a:pt x="1674258" y="123111"/>
                  <a:pt x="1704975" y="133350"/>
                </a:cubicBezTo>
                <a:cubicBezTo>
                  <a:pt x="1714500" y="136525"/>
                  <a:pt x="1724570" y="138385"/>
                  <a:pt x="1733550" y="142875"/>
                </a:cubicBezTo>
                <a:cubicBezTo>
                  <a:pt x="1743789" y="147995"/>
                  <a:pt x="1751265" y="158305"/>
                  <a:pt x="1762125" y="161925"/>
                </a:cubicBezTo>
                <a:cubicBezTo>
                  <a:pt x="1783502" y="169051"/>
                  <a:pt x="1895554" y="179925"/>
                  <a:pt x="1905000" y="180975"/>
                </a:cubicBezTo>
                <a:cubicBezTo>
                  <a:pt x="1994346" y="210757"/>
                  <a:pt x="1935147" y="195459"/>
                  <a:pt x="2047875" y="209550"/>
                </a:cubicBezTo>
                <a:cubicBezTo>
                  <a:pt x="2070152" y="212335"/>
                  <a:pt x="2092200" y="216946"/>
                  <a:pt x="2114550" y="219075"/>
                </a:cubicBezTo>
                <a:cubicBezTo>
                  <a:pt x="2158913" y="223300"/>
                  <a:pt x="2203491" y="224899"/>
                  <a:pt x="2247900" y="228600"/>
                </a:cubicBezTo>
                <a:cubicBezTo>
                  <a:pt x="2279698" y="231250"/>
                  <a:pt x="2311400" y="234950"/>
                  <a:pt x="2343150" y="238125"/>
                </a:cubicBezTo>
                <a:lnTo>
                  <a:pt x="3381375" y="228600"/>
                </a:lnTo>
                <a:cubicBezTo>
                  <a:pt x="3413743" y="227784"/>
                  <a:pt x="3444518" y="213738"/>
                  <a:pt x="3476625" y="209550"/>
                </a:cubicBezTo>
                <a:cubicBezTo>
                  <a:pt x="3517674" y="204196"/>
                  <a:pt x="3559223" y="203773"/>
                  <a:pt x="3600450" y="200025"/>
                </a:cubicBezTo>
                <a:cubicBezTo>
                  <a:pt x="3629083" y="197422"/>
                  <a:pt x="3657600" y="193675"/>
                  <a:pt x="3686175" y="190500"/>
                </a:cubicBezTo>
                <a:cubicBezTo>
                  <a:pt x="3711575" y="184150"/>
                  <a:pt x="3736592" y="176000"/>
                  <a:pt x="3762375" y="171450"/>
                </a:cubicBezTo>
                <a:cubicBezTo>
                  <a:pt x="3788420" y="166854"/>
                  <a:pt x="3934777" y="153792"/>
                  <a:pt x="3952875" y="152400"/>
                </a:cubicBezTo>
                <a:cubicBezTo>
                  <a:pt x="4182241" y="134756"/>
                  <a:pt x="4190425" y="141223"/>
                  <a:pt x="4505325" y="133350"/>
                </a:cubicBezTo>
                <a:lnTo>
                  <a:pt x="4857750" y="123825"/>
                </a:lnTo>
                <a:cubicBezTo>
                  <a:pt x="4921290" y="121596"/>
                  <a:pt x="4984692" y="115930"/>
                  <a:pt x="5048250" y="114300"/>
                </a:cubicBezTo>
                <a:cubicBezTo>
                  <a:pt x="5108555" y="112754"/>
                  <a:pt x="5168900" y="114300"/>
                  <a:pt x="5229225" y="114300"/>
                </a:cubicBezTo>
              </a:path>
            </a:pathLst>
          </a:cu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314006" y="404664"/>
            <a:ext cx="12336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[ Save to File]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5711339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150</Words>
  <Application>Microsoft Office PowerPoint</Application>
  <PresentationFormat>On-screen Show (4:3)</PresentationFormat>
  <Paragraphs>64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Eva Calvo Giraldo</dc:creator>
  <cp:lastModifiedBy>Eva Calvo Giraldo</cp:lastModifiedBy>
  <cp:revision>8</cp:revision>
  <dcterms:created xsi:type="dcterms:W3CDTF">2014-03-17T15:36:41Z</dcterms:created>
  <dcterms:modified xsi:type="dcterms:W3CDTF">2014-03-17T17:17:14Z</dcterms:modified>
</cp:coreProperties>
</file>